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85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70" r:id="rId13"/>
    <p:sldId id="273" r:id="rId14"/>
    <p:sldId id="274" r:id="rId15"/>
    <p:sldId id="275" r:id="rId16"/>
    <p:sldId id="276" r:id="rId17"/>
    <p:sldId id="280" r:id="rId18"/>
    <p:sldId id="278" r:id="rId19"/>
    <p:sldId id="279" r:id="rId20"/>
    <p:sldId id="281" r:id="rId21"/>
    <p:sldId id="282" r:id="rId22"/>
    <p:sldId id="283" r:id="rId23"/>
    <p:sldId id="284" r:id="rId24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114" autoAdjust="0"/>
  </p:normalViewPr>
  <p:slideViewPr>
    <p:cSldViewPr>
      <p:cViewPr>
        <p:scale>
          <a:sx n="72" d="100"/>
          <a:sy n="72" d="100"/>
        </p:scale>
        <p:origin x="-1236" y="-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0853AF-FD87-48DC-BF9D-E02D5F2814FF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/>
      <dgm:spPr/>
    </dgm:pt>
    <dgm:pt modelId="{0E280319-E9BE-491C-88E6-77EBBBFE2FD9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l-GR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Informal Carers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l-GR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(Families,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l-GR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Friends,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l-GR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Relatives, Siblings,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l-GR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Employers…)</a:t>
          </a:r>
          <a:endParaRPr kumimoji="0" lang="el-GR" altLang="el-GR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endParaRPr>
        </a:p>
      </dgm:t>
    </dgm:pt>
    <dgm:pt modelId="{542CD07B-7468-4F36-9FC7-6CF326A4DA34}" type="parTrans" cxnId="{330E1F09-03E1-476C-A3B4-53C90E08C1B1}">
      <dgm:prSet/>
      <dgm:spPr/>
    </dgm:pt>
    <dgm:pt modelId="{AEB10CD6-35F1-4F8F-9D1E-3DAF6C9F34BB}" type="sibTrans" cxnId="{330E1F09-03E1-476C-A3B4-53C90E08C1B1}">
      <dgm:prSet/>
      <dgm:spPr/>
    </dgm:pt>
    <dgm:pt modelId="{01569F25-852E-45FC-87D8-8E186065AC8B}">
      <dgm:prSet/>
      <dgm:spPr/>
      <dgm:t>
        <a:bodyPr/>
        <a:lstStyle/>
        <a:p>
          <a:endParaRPr lang="el-GR"/>
        </a:p>
      </dgm:t>
    </dgm:pt>
    <dgm:pt modelId="{00A58DF2-888C-47B4-89B4-9D096E0EDFBA}" type="parTrans" cxnId="{27886C69-29CB-4A4B-9D8D-90BC48FA33EF}">
      <dgm:prSet/>
      <dgm:spPr/>
    </dgm:pt>
    <dgm:pt modelId="{3696B777-D0E4-4125-ABD6-9ACC446942F1}" type="sibTrans" cxnId="{27886C69-29CB-4A4B-9D8D-90BC48FA33EF}">
      <dgm:prSet/>
      <dgm:spPr/>
    </dgm:pt>
    <dgm:pt modelId="{FE7234C5-647A-4A96-B14A-FBB63BC24357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l-GR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Individuals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l-GR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 with Mental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l-GR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Health Problems</a:t>
          </a:r>
          <a:endParaRPr kumimoji="0" lang="el-GR" altLang="el-GR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l-GR" altLang="el-GR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endParaRPr>
        </a:p>
      </dgm:t>
    </dgm:pt>
    <dgm:pt modelId="{144FC452-2EF6-4F83-9061-AB676A2737AA}" type="parTrans" cxnId="{4C11641B-49D8-4485-8224-E62F9BC23B5E}">
      <dgm:prSet/>
      <dgm:spPr/>
    </dgm:pt>
    <dgm:pt modelId="{82C80C4D-0543-4918-B18E-7ABFA6AE6DAC}" type="sibTrans" cxnId="{4C11641B-49D8-4485-8224-E62F9BC23B5E}">
      <dgm:prSet/>
      <dgm:spPr/>
    </dgm:pt>
    <dgm:pt modelId="{FC34642F-EF96-45E1-A279-385B99214D2D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l-GR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The whole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l-GR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Community</a:t>
          </a:r>
          <a:r>
            <a:rPr kumimoji="0" lang="en-US" altLang="el-GR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rPr>
            <a:t> </a:t>
          </a:r>
          <a:endParaRPr kumimoji="0" lang="el-GR" altLang="el-GR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endParaRPr>
        </a:p>
      </dgm:t>
    </dgm:pt>
    <dgm:pt modelId="{BB37A387-8ED1-4A01-B33E-E291A8AC1354}" type="parTrans" cxnId="{006D129A-63BA-4920-9EF1-5A33B5E7A1F6}">
      <dgm:prSet/>
      <dgm:spPr/>
    </dgm:pt>
    <dgm:pt modelId="{648573FF-3942-4160-9F8F-0A9069E94391}" type="sibTrans" cxnId="{006D129A-63BA-4920-9EF1-5A33B5E7A1F6}">
      <dgm:prSet/>
      <dgm:spPr/>
    </dgm:pt>
    <dgm:pt modelId="{5B777457-ADF5-4EFC-98A5-09F9927CDCD7}" type="pres">
      <dgm:prSet presAssocID="{990853AF-FD87-48DC-BF9D-E02D5F2814FF}" presName="cycle" presStyleCnt="0">
        <dgm:presLayoutVars>
          <dgm:dir/>
          <dgm:resizeHandles val="exact"/>
        </dgm:presLayoutVars>
      </dgm:prSet>
      <dgm:spPr/>
    </dgm:pt>
    <dgm:pt modelId="{7E469960-708C-4000-9217-9097CB3647E9}" type="pres">
      <dgm:prSet presAssocID="{0E280319-E9BE-491C-88E6-77EBBBFE2FD9}" presName="dummy" presStyleCnt="0"/>
      <dgm:spPr/>
    </dgm:pt>
    <dgm:pt modelId="{FE020888-A180-44DF-93FE-22A746ACD4CA}" type="pres">
      <dgm:prSet presAssocID="{0E280319-E9BE-491C-88E6-77EBBBFE2FD9}" presName="node" presStyleLbl="revTx" presStyleIdx="0" presStyleCnt="4">
        <dgm:presLayoutVars>
          <dgm:bulletEnabled val="1"/>
        </dgm:presLayoutVars>
      </dgm:prSet>
      <dgm:spPr/>
    </dgm:pt>
    <dgm:pt modelId="{FF258F5C-CDDE-4874-B78F-701C0899BB98}" type="pres">
      <dgm:prSet presAssocID="{AEB10CD6-35F1-4F8F-9D1E-3DAF6C9F34BB}" presName="sibTrans" presStyleLbl="node1" presStyleIdx="0" presStyleCnt="4"/>
      <dgm:spPr/>
    </dgm:pt>
    <dgm:pt modelId="{C43E2FFE-4413-40AB-BAEC-AAD04CBE0190}" type="pres">
      <dgm:prSet presAssocID="{01569F25-852E-45FC-87D8-8E186065AC8B}" presName="dummy" presStyleCnt="0"/>
      <dgm:spPr/>
    </dgm:pt>
    <dgm:pt modelId="{20B35A2B-23B0-42E2-ADAB-AF627ED655A8}" type="pres">
      <dgm:prSet presAssocID="{01569F25-852E-45FC-87D8-8E186065AC8B}" presName="node" presStyleLbl="revTx" presStyleIdx="1" presStyleCnt="4">
        <dgm:presLayoutVars>
          <dgm:bulletEnabled val="1"/>
        </dgm:presLayoutVars>
      </dgm:prSet>
      <dgm:spPr/>
    </dgm:pt>
    <dgm:pt modelId="{20EEAA68-A377-4E13-B9D6-622732EAAF96}" type="pres">
      <dgm:prSet presAssocID="{3696B777-D0E4-4125-ABD6-9ACC446942F1}" presName="sibTrans" presStyleLbl="node1" presStyleIdx="1" presStyleCnt="4"/>
      <dgm:spPr/>
    </dgm:pt>
    <dgm:pt modelId="{071D9117-00A5-4900-97FF-85DF43E583A9}" type="pres">
      <dgm:prSet presAssocID="{FE7234C5-647A-4A96-B14A-FBB63BC24357}" presName="dummy" presStyleCnt="0"/>
      <dgm:spPr/>
    </dgm:pt>
    <dgm:pt modelId="{828D1597-41B5-431B-9828-9782C1C1D046}" type="pres">
      <dgm:prSet presAssocID="{FE7234C5-647A-4A96-B14A-FBB63BC24357}" presName="node" presStyleLbl="revTx" presStyleIdx="2" presStyleCnt="4">
        <dgm:presLayoutVars>
          <dgm:bulletEnabled val="1"/>
        </dgm:presLayoutVars>
      </dgm:prSet>
      <dgm:spPr/>
    </dgm:pt>
    <dgm:pt modelId="{670668AE-0B98-4D95-AEE8-C17E0F6CCC66}" type="pres">
      <dgm:prSet presAssocID="{82C80C4D-0543-4918-B18E-7ABFA6AE6DAC}" presName="sibTrans" presStyleLbl="node1" presStyleIdx="2" presStyleCnt="4"/>
      <dgm:spPr/>
    </dgm:pt>
    <dgm:pt modelId="{0517AF08-453F-4561-A335-F8AD63727DA1}" type="pres">
      <dgm:prSet presAssocID="{FC34642F-EF96-45E1-A279-385B99214D2D}" presName="dummy" presStyleCnt="0"/>
      <dgm:spPr/>
    </dgm:pt>
    <dgm:pt modelId="{FF5DB9EB-E11C-4B48-A0D4-DD0E83E3792A}" type="pres">
      <dgm:prSet presAssocID="{FC34642F-EF96-45E1-A279-385B99214D2D}" presName="node" presStyleLbl="revTx" presStyleIdx="3" presStyleCnt="4">
        <dgm:presLayoutVars>
          <dgm:bulletEnabled val="1"/>
        </dgm:presLayoutVars>
      </dgm:prSet>
      <dgm:spPr/>
    </dgm:pt>
    <dgm:pt modelId="{3D6742F7-F45D-490D-A674-C74E55A7CF98}" type="pres">
      <dgm:prSet presAssocID="{648573FF-3942-4160-9F8F-0A9069E94391}" presName="sibTrans" presStyleLbl="node1" presStyleIdx="3" presStyleCnt="4"/>
      <dgm:spPr/>
    </dgm:pt>
  </dgm:ptLst>
  <dgm:cxnLst>
    <dgm:cxn modelId="{41767EDA-9C06-47CD-97CC-6331E1AEE7CB}" type="presOf" srcId="{648573FF-3942-4160-9F8F-0A9069E94391}" destId="{3D6742F7-F45D-490D-A674-C74E55A7CF98}" srcOrd="0" destOrd="0" presId="urn:microsoft.com/office/officeart/2005/8/layout/cycle1"/>
    <dgm:cxn modelId="{C4B96D14-2A0F-4B97-BFC5-4062CEC2DAC1}" type="presOf" srcId="{0E280319-E9BE-491C-88E6-77EBBBFE2FD9}" destId="{FE020888-A180-44DF-93FE-22A746ACD4CA}" srcOrd="0" destOrd="0" presId="urn:microsoft.com/office/officeart/2005/8/layout/cycle1"/>
    <dgm:cxn modelId="{47EE2E97-D045-484A-A153-85E2DA30862B}" type="presOf" srcId="{AEB10CD6-35F1-4F8F-9D1E-3DAF6C9F34BB}" destId="{FF258F5C-CDDE-4874-B78F-701C0899BB98}" srcOrd="0" destOrd="0" presId="urn:microsoft.com/office/officeart/2005/8/layout/cycle1"/>
    <dgm:cxn modelId="{80565C68-8208-4E28-8B4D-9DD2CE930F49}" type="presOf" srcId="{990853AF-FD87-48DC-BF9D-E02D5F2814FF}" destId="{5B777457-ADF5-4EFC-98A5-09F9927CDCD7}" srcOrd="0" destOrd="0" presId="urn:microsoft.com/office/officeart/2005/8/layout/cycle1"/>
    <dgm:cxn modelId="{4C11641B-49D8-4485-8224-E62F9BC23B5E}" srcId="{990853AF-FD87-48DC-BF9D-E02D5F2814FF}" destId="{FE7234C5-647A-4A96-B14A-FBB63BC24357}" srcOrd="2" destOrd="0" parTransId="{144FC452-2EF6-4F83-9061-AB676A2737AA}" sibTransId="{82C80C4D-0543-4918-B18E-7ABFA6AE6DAC}"/>
    <dgm:cxn modelId="{4C228B7E-CF9A-4C3B-8596-5363C0F1BBF7}" type="presOf" srcId="{01569F25-852E-45FC-87D8-8E186065AC8B}" destId="{20B35A2B-23B0-42E2-ADAB-AF627ED655A8}" srcOrd="0" destOrd="0" presId="urn:microsoft.com/office/officeart/2005/8/layout/cycle1"/>
    <dgm:cxn modelId="{F8439EA2-E738-4EB7-B3E5-CF203DC57904}" type="presOf" srcId="{3696B777-D0E4-4125-ABD6-9ACC446942F1}" destId="{20EEAA68-A377-4E13-B9D6-622732EAAF96}" srcOrd="0" destOrd="0" presId="urn:microsoft.com/office/officeart/2005/8/layout/cycle1"/>
    <dgm:cxn modelId="{330E1F09-03E1-476C-A3B4-53C90E08C1B1}" srcId="{990853AF-FD87-48DC-BF9D-E02D5F2814FF}" destId="{0E280319-E9BE-491C-88E6-77EBBBFE2FD9}" srcOrd="0" destOrd="0" parTransId="{542CD07B-7468-4F36-9FC7-6CF326A4DA34}" sibTransId="{AEB10CD6-35F1-4F8F-9D1E-3DAF6C9F34BB}"/>
    <dgm:cxn modelId="{1CEA616F-C924-401A-87C7-950E94D94B77}" type="presOf" srcId="{82C80C4D-0543-4918-B18E-7ABFA6AE6DAC}" destId="{670668AE-0B98-4D95-AEE8-C17E0F6CCC66}" srcOrd="0" destOrd="0" presId="urn:microsoft.com/office/officeart/2005/8/layout/cycle1"/>
    <dgm:cxn modelId="{4035F7B2-9505-4FC9-AA37-1B1DE6DDE84A}" type="presOf" srcId="{FE7234C5-647A-4A96-B14A-FBB63BC24357}" destId="{828D1597-41B5-431B-9828-9782C1C1D046}" srcOrd="0" destOrd="0" presId="urn:microsoft.com/office/officeart/2005/8/layout/cycle1"/>
    <dgm:cxn modelId="{58FAF1B0-4BFA-4D96-A1F4-2E8314881389}" type="presOf" srcId="{FC34642F-EF96-45E1-A279-385B99214D2D}" destId="{FF5DB9EB-E11C-4B48-A0D4-DD0E83E3792A}" srcOrd="0" destOrd="0" presId="urn:microsoft.com/office/officeart/2005/8/layout/cycle1"/>
    <dgm:cxn modelId="{27886C69-29CB-4A4B-9D8D-90BC48FA33EF}" srcId="{990853AF-FD87-48DC-BF9D-E02D5F2814FF}" destId="{01569F25-852E-45FC-87D8-8E186065AC8B}" srcOrd="1" destOrd="0" parTransId="{00A58DF2-888C-47B4-89B4-9D096E0EDFBA}" sibTransId="{3696B777-D0E4-4125-ABD6-9ACC446942F1}"/>
    <dgm:cxn modelId="{006D129A-63BA-4920-9EF1-5A33B5E7A1F6}" srcId="{990853AF-FD87-48DC-BF9D-E02D5F2814FF}" destId="{FC34642F-EF96-45E1-A279-385B99214D2D}" srcOrd="3" destOrd="0" parTransId="{BB37A387-8ED1-4A01-B33E-E291A8AC1354}" sibTransId="{648573FF-3942-4160-9F8F-0A9069E94391}"/>
    <dgm:cxn modelId="{BDCB30C1-642C-4D99-8E34-8679B7437B27}" type="presParOf" srcId="{5B777457-ADF5-4EFC-98A5-09F9927CDCD7}" destId="{7E469960-708C-4000-9217-9097CB3647E9}" srcOrd="0" destOrd="0" presId="urn:microsoft.com/office/officeart/2005/8/layout/cycle1"/>
    <dgm:cxn modelId="{CB74218F-BC20-4C87-9D89-D05B6E94FA30}" type="presParOf" srcId="{5B777457-ADF5-4EFC-98A5-09F9927CDCD7}" destId="{FE020888-A180-44DF-93FE-22A746ACD4CA}" srcOrd="1" destOrd="0" presId="urn:microsoft.com/office/officeart/2005/8/layout/cycle1"/>
    <dgm:cxn modelId="{6C291019-7F8A-45E3-B76E-6ED49A824DF8}" type="presParOf" srcId="{5B777457-ADF5-4EFC-98A5-09F9927CDCD7}" destId="{FF258F5C-CDDE-4874-B78F-701C0899BB98}" srcOrd="2" destOrd="0" presId="urn:microsoft.com/office/officeart/2005/8/layout/cycle1"/>
    <dgm:cxn modelId="{82F44752-EF4B-4C1E-ADA0-418922ADD089}" type="presParOf" srcId="{5B777457-ADF5-4EFC-98A5-09F9927CDCD7}" destId="{C43E2FFE-4413-40AB-BAEC-AAD04CBE0190}" srcOrd="3" destOrd="0" presId="urn:microsoft.com/office/officeart/2005/8/layout/cycle1"/>
    <dgm:cxn modelId="{BB6E185E-7ACB-4DF9-878F-137DB24ED5F1}" type="presParOf" srcId="{5B777457-ADF5-4EFC-98A5-09F9927CDCD7}" destId="{20B35A2B-23B0-42E2-ADAB-AF627ED655A8}" srcOrd="4" destOrd="0" presId="urn:microsoft.com/office/officeart/2005/8/layout/cycle1"/>
    <dgm:cxn modelId="{A772DECC-1729-464C-B188-6B0FB275A25D}" type="presParOf" srcId="{5B777457-ADF5-4EFC-98A5-09F9927CDCD7}" destId="{20EEAA68-A377-4E13-B9D6-622732EAAF96}" srcOrd="5" destOrd="0" presId="urn:microsoft.com/office/officeart/2005/8/layout/cycle1"/>
    <dgm:cxn modelId="{820B8782-FD50-43F0-B3F3-3026498003E8}" type="presParOf" srcId="{5B777457-ADF5-4EFC-98A5-09F9927CDCD7}" destId="{071D9117-00A5-4900-97FF-85DF43E583A9}" srcOrd="6" destOrd="0" presId="urn:microsoft.com/office/officeart/2005/8/layout/cycle1"/>
    <dgm:cxn modelId="{6C7DAA5B-734A-4ECD-B67C-2A2AAA65FC7C}" type="presParOf" srcId="{5B777457-ADF5-4EFC-98A5-09F9927CDCD7}" destId="{828D1597-41B5-431B-9828-9782C1C1D046}" srcOrd="7" destOrd="0" presId="urn:microsoft.com/office/officeart/2005/8/layout/cycle1"/>
    <dgm:cxn modelId="{97551804-F8C3-497C-83BC-0AD3D023062F}" type="presParOf" srcId="{5B777457-ADF5-4EFC-98A5-09F9927CDCD7}" destId="{670668AE-0B98-4D95-AEE8-C17E0F6CCC66}" srcOrd="8" destOrd="0" presId="urn:microsoft.com/office/officeart/2005/8/layout/cycle1"/>
    <dgm:cxn modelId="{25129642-4F0F-4735-B95E-0AF0DBB1821B}" type="presParOf" srcId="{5B777457-ADF5-4EFC-98A5-09F9927CDCD7}" destId="{0517AF08-453F-4561-A335-F8AD63727DA1}" srcOrd="9" destOrd="0" presId="urn:microsoft.com/office/officeart/2005/8/layout/cycle1"/>
    <dgm:cxn modelId="{64104413-A8A0-4A8D-8126-2905F454C04E}" type="presParOf" srcId="{5B777457-ADF5-4EFC-98A5-09F9927CDCD7}" destId="{FF5DB9EB-E11C-4B48-A0D4-DD0E83E3792A}" srcOrd="10" destOrd="0" presId="urn:microsoft.com/office/officeart/2005/8/layout/cycle1"/>
    <dgm:cxn modelId="{564EAF26-5516-4EFF-83B6-73DE8AF88D0A}" type="presParOf" srcId="{5B777457-ADF5-4EFC-98A5-09F9927CDCD7}" destId="{3D6742F7-F45D-490D-A674-C74E55A7CF98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2DBEAA-2975-4635-9DBC-44338411E5C7}" type="datetimeFigureOut">
              <a:rPr lang="el-GR" smtClean="0"/>
              <a:pPr/>
              <a:t>02/06/2017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2FA280-0A84-4957-97D4-F9DE47A06100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57617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2159C-AFD7-494C-90C6-CDB8A211529F}" type="datetimeFigureOut">
              <a:rPr lang="el-GR" smtClean="0"/>
              <a:pPr/>
              <a:t>02/06/2017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CA434-3FF7-4D65-B670-C8794D05D4B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2159C-AFD7-494C-90C6-CDB8A211529F}" type="datetimeFigureOut">
              <a:rPr lang="el-GR" smtClean="0"/>
              <a:pPr/>
              <a:t>02/06/2017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CA434-3FF7-4D65-B670-C8794D05D4B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2159C-AFD7-494C-90C6-CDB8A211529F}" type="datetimeFigureOut">
              <a:rPr lang="el-GR" smtClean="0"/>
              <a:pPr/>
              <a:t>02/06/2017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CA434-3FF7-4D65-B670-C8794D05D4B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2159C-AFD7-494C-90C6-CDB8A211529F}" type="datetimeFigureOut">
              <a:rPr lang="el-GR" smtClean="0"/>
              <a:pPr/>
              <a:t>02/06/2017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CA434-3FF7-4D65-B670-C8794D05D4B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2159C-AFD7-494C-90C6-CDB8A211529F}" type="datetimeFigureOut">
              <a:rPr lang="el-GR" smtClean="0"/>
              <a:pPr/>
              <a:t>02/06/2017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CA434-3FF7-4D65-B670-C8794D05D4B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2159C-AFD7-494C-90C6-CDB8A211529F}" type="datetimeFigureOut">
              <a:rPr lang="el-GR" smtClean="0"/>
              <a:pPr/>
              <a:t>02/06/2017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CA434-3FF7-4D65-B670-C8794D05D4B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2159C-AFD7-494C-90C6-CDB8A211529F}" type="datetimeFigureOut">
              <a:rPr lang="el-GR" smtClean="0"/>
              <a:pPr/>
              <a:t>02/06/2017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CA434-3FF7-4D65-B670-C8794D05D4B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2159C-AFD7-494C-90C6-CDB8A211529F}" type="datetimeFigureOut">
              <a:rPr lang="el-GR" smtClean="0"/>
              <a:pPr/>
              <a:t>02/06/2017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CA434-3FF7-4D65-B670-C8794D05D4B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2159C-AFD7-494C-90C6-CDB8A211529F}" type="datetimeFigureOut">
              <a:rPr lang="el-GR" smtClean="0"/>
              <a:pPr/>
              <a:t>02/06/2017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CA434-3FF7-4D65-B670-C8794D05D4B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2159C-AFD7-494C-90C6-CDB8A211529F}" type="datetimeFigureOut">
              <a:rPr lang="el-GR" smtClean="0"/>
              <a:pPr/>
              <a:t>02/06/2017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CA434-3FF7-4D65-B670-C8794D05D4B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2159C-AFD7-494C-90C6-CDB8A211529F}" type="datetimeFigureOut">
              <a:rPr lang="el-GR" smtClean="0"/>
              <a:pPr/>
              <a:t>02/06/2017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CA434-3FF7-4D65-B670-C8794D05D4B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A2159C-AFD7-494C-90C6-CDB8A211529F}" type="datetimeFigureOut">
              <a:rPr lang="el-GR" smtClean="0"/>
              <a:pPr/>
              <a:t>02/06/2017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ACA434-3FF7-4D65-B670-C8794D05D4B2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jpeg"/><Relationship Id="rId5" Type="http://schemas.openxmlformats.org/officeDocument/2006/relationships/image" Target="../media/image13.emf"/><Relationship Id="rId4" Type="http://schemas.openxmlformats.org/officeDocument/2006/relationships/package" Target="../embeddings/Microsoft_PowerPoint_Presentation1.pptx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efec.org/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395536" y="1700808"/>
            <a:ext cx="8424936" cy="4896544"/>
          </a:xfrm>
        </p:spPr>
        <p:txBody>
          <a:bodyPr>
            <a:normAutofit lnSpcReduction="10000"/>
          </a:bodyPr>
          <a:lstStyle/>
          <a:p>
            <a:r>
              <a:rPr lang="en-GB" sz="2800" b="1" i="1" dirty="0" smtClean="0">
                <a:solidFill>
                  <a:schemeClr val="accent1">
                    <a:lumMod val="75000"/>
                  </a:schemeClr>
                </a:solidFill>
              </a:rPr>
              <a:t>FROM GLOBAL TO LOCAL</a:t>
            </a:r>
          </a:p>
          <a:p>
            <a:r>
              <a:rPr lang="en-GB" sz="2800" b="1" i="1" dirty="0" smtClean="0">
                <a:solidFill>
                  <a:schemeClr val="accent1">
                    <a:lumMod val="75000"/>
                  </a:schemeClr>
                </a:solidFill>
              </a:rPr>
              <a:t>BUILDING INCLUSIVE LOCAL COMMUNITIES, </a:t>
            </a:r>
          </a:p>
          <a:p>
            <a:r>
              <a:rPr lang="en-GB" sz="2800" b="1" i="1" dirty="0" smtClean="0">
                <a:solidFill>
                  <a:schemeClr val="accent1">
                    <a:lumMod val="75000"/>
                  </a:schemeClr>
                </a:solidFill>
              </a:rPr>
              <a:t>WITH A EU PERSPECTIVE</a:t>
            </a:r>
          </a:p>
          <a:p>
            <a:endParaRPr lang="en-GB" sz="2800" b="1" i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GB" sz="2800" b="1" i="1" dirty="0" smtClean="0">
                <a:solidFill>
                  <a:schemeClr val="tx1"/>
                </a:solidFill>
              </a:rPr>
              <a:t>THE GREEK EXPERIENCE</a:t>
            </a:r>
          </a:p>
          <a:p>
            <a:r>
              <a:rPr lang="en-GB" sz="2800" b="1" i="1" dirty="0" smtClean="0">
                <a:solidFill>
                  <a:schemeClr val="tx1"/>
                </a:solidFill>
              </a:rPr>
              <a:t>SOCIETY OF SOCIAL PSYCHIATRY AND MENTAL HEALTH</a:t>
            </a:r>
          </a:p>
          <a:p>
            <a:endParaRPr lang="en-GB" sz="2800" b="1" i="1" dirty="0" smtClean="0">
              <a:solidFill>
                <a:schemeClr val="tx1"/>
              </a:solidFill>
            </a:endParaRPr>
          </a:p>
          <a:p>
            <a:pPr algn="r"/>
            <a:r>
              <a:rPr lang="en-GB" sz="2400" b="1" i="1" dirty="0" smtClean="0">
                <a:solidFill>
                  <a:schemeClr val="tx1"/>
                </a:solidFill>
              </a:rPr>
              <a:t>ATHENA FRANGOULI,</a:t>
            </a:r>
          </a:p>
          <a:p>
            <a:pPr algn="r"/>
            <a:r>
              <a:rPr lang="en-GB" sz="2400" b="1" i="1" dirty="0" smtClean="0">
                <a:solidFill>
                  <a:schemeClr val="tx1"/>
                </a:solidFill>
              </a:rPr>
              <a:t>EDF Board Member, representing Social Firms Europe CEFEC,</a:t>
            </a:r>
          </a:p>
          <a:p>
            <a:pPr algn="r"/>
            <a:r>
              <a:rPr lang="en-GB" sz="2400" b="1" i="1" dirty="0" smtClean="0">
                <a:solidFill>
                  <a:schemeClr val="tx1"/>
                </a:solidFill>
              </a:rPr>
              <a:t>Vice President, Society of Social Psychiatry and Mental Health</a:t>
            </a:r>
          </a:p>
          <a:p>
            <a:endParaRPr lang="en-GB" sz="2800" b="1" i="1" dirty="0" smtClean="0">
              <a:solidFill>
                <a:schemeClr val="tx1"/>
              </a:solidFill>
            </a:endParaRPr>
          </a:p>
        </p:txBody>
      </p:sp>
      <p:pic>
        <p:nvPicPr>
          <p:cNvPr id="1026" name="Picture 2" descr="LOGO TELIKO AGGLIK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188640"/>
            <a:ext cx="3527425" cy="137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graphicFrame>
        <p:nvGraphicFramePr>
          <p:cNvPr id="5121" name="Object 1"/>
          <p:cNvGraphicFramePr>
            <a:graphicFrameLocks noChangeAspect="1"/>
          </p:cNvGraphicFramePr>
          <p:nvPr/>
        </p:nvGraphicFramePr>
        <p:xfrm>
          <a:off x="0" y="-1"/>
          <a:ext cx="4499992" cy="33569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Παρουσίαση" r:id="rId4" imgW="4570551" imgH="3427315" progId="PowerPoint.Show.12">
                  <p:embed/>
                </p:oleObj>
              </mc:Choice>
              <mc:Fallback>
                <p:oleObj name="Παρουσίαση" r:id="rId4" imgW="4570551" imgH="3427315" progId="PowerPoint.Show.12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"/>
                        <a:ext cx="4499992" cy="335699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3 - Εικόνα" descr="C:\Users\ekps4\Desktop\Δράσεις Αγωγής Κοινότητας\20150613Best Buddies\bestbud13-6-15\DSC06048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0"/>
            <a:ext cx="4644008" cy="3356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4 - Εικόνα" descr="C:\Users\ekps4\Desktop\Δράσεις Αγωγής Κοινότητας\20150613Best Buddies\bestbud13-6-15\DSC06016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356992"/>
            <a:ext cx="5616624" cy="35010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Εικόνα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99992" cy="6741368"/>
          </a:xfrm>
          <a:prstGeom prst="rect">
            <a:avLst/>
          </a:prstGeom>
        </p:spPr>
      </p:pic>
      <p:pic>
        <p:nvPicPr>
          <p:cNvPr id="3" name="2 - Εικόνα" descr="C:\Users\ekps4\Desktop\Εθελοντισμός\Σώμα Εθελοντών\Ημερίδα 7-12-11\Φωτογραφίες\IMG_183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392996" y="1106996"/>
            <a:ext cx="6858000" cy="46440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Εικόνα" descr="C:\Users\ekps4\Desktop\Εθελοντισμός\Σώμα Εθελοντών\Ημερίδα 7-12-11\Φωτογραφίες\IMG_183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5720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2 - Εικόνα" descr="C:\Users\ekps4\Desktop\Εθελοντισμός\Σώμα Εθελοντών\Ημερίδα 7-12-11\Φωτογραφίες\IMG_182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4 - Εικόνα" descr="C:\Users\ekps4\Desktop\Δράσεις Αγωγής Κοινότητας\20150613Best Buddies\bestbud13-6-15\DSC0601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429000"/>
            <a:ext cx="5688632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Εικόνα" descr="C:\Users\ekps4\Desktop\ΟΜΑΔΑ ΕΡΓΟΥ ΠΡΟΓΡΑΜΜΑΤΑ ΕΥΑΙΣΘΗΤΟΠΟΙΗΣΗΣ\Ομάδα Έργου Φωκίδα\Ημερίδες ΦΩΚΙΔΑ\Δημιουργώντας Δεσμούς, Δημιουργώντας γέφυρες - Δεκέμβριος 2012\ΑΦΙΣΑ ΔΙΗΜΕΡΙΔΑΣ-page-00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0"/>
            <a:ext cx="511256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- Εικόνα" descr="C:\Users\ekps4\Desktop\Εθελοντισμός\Σώμα Εθελοντών\Ημερίδα 7-12-11\πρόγραμμα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Εικόνα" descr="C:\Users\ekps4\Desktop\ΟΜΑΔΑ ΕΡΓΟΥ ΠΡΟΓΡΑΜΜΑΤΑ ΕΥΑΙΣΘΗΤΟΠΟΙΗΣΗΣ\Ομάδα Έργου Φωκίδα\Ημερίδες ΦΩΚΙΔΑ\Δημιουργώντας Δεσμούς, Δημιουργώντας γέφυρες - Δεκέμβριος 2012\Φωτογραφίες\P109003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0"/>
            <a:ext cx="4320480" cy="3212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4 - Εικόνα" descr="C:\Users\ekps4\Desktop\ΟΜΑΔΑ ΕΡΓΟΥ ΠΡΟΓΡΑΜΜΑΤΑ ΕΥΑΙΣΘΗΤΟΠΟΙΗΣΗΣ\Ομάδα Έργου Φωκίδα\Ημερίδες ΦΩΚΙΔΑ\Δημιουργώντας Δεσμούς, Δημιουργώντας γέφυρες - Δεκέμβριος 2012\Φωτογραφίες\IMG_335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212976"/>
            <a:ext cx="4320480" cy="3645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Εικόνα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36504" cy="6858000"/>
          </a:xfrm>
          <a:prstGeom prst="rect">
            <a:avLst/>
          </a:prstGeom>
        </p:spPr>
      </p:pic>
      <p:pic>
        <p:nvPicPr>
          <p:cNvPr id="3" name="Picture 2" descr="\\giota-pc\scan\SKM_364e16031614110_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-1"/>
            <a:ext cx="4499992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- Τίτλος"/>
          <p:cNvSpPr txBox="1">
            <a:spLocks/>
          </p:cNvSpPr>
          <p:nvPr/>
        </p:nvSpPr>
        <p:spPr>
          <a:xfrm>
            <a:off x="359024" y="260648"/>
            <a:ext cx="8784976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A JOURNEY</a:t>
            </a:r>
            <a:r>
              <a:rPr kumimoji="0" lang="en-GB" sz="2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TOWARDS CHANGE</a:t>
            </a:r>
            <a:endParaRPr kumimoji="0" lang="el-GR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5" name="4 - Έλλειψη"/>
          <p:cNvSpPr/>
          <p:nvPr/>
        </p:nvSpPr>
        <p:spPr>
          <a:xfrm>
            <a:off x="3059832" y="2636912"/>
            <a:ext cx="2808312" cy="17281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5 - TextBox"/>
          <p:cNvSpPr txBox="1"/>
          <p:nvPr/>
        </p:nvSpPr>
        <p:spPr>
          <a:xfrm>
            <a:off x="3131840" y="3212976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chemeClr val="bg1"/>
                </a:solidFill>
              </a:rPr>
              <a:t>CAPACITY BUILDING</a:t>
            </a:r>
            <a:endParaRPr lang="el-GR" sz="2400" b="1" dirty="0">
              <a:solidFill>
                <a:schemeClr val="bg1"/>
              </a:solidFill>
            </a:endParaRPr>
          </a:p>
        </p:txBody>
      </p:sp>
      <p:sp>
        <p:nvSpPr>
          <p:cNvPr id="7" name="6 - Δεξιό βέλος"/>
          <p:cNvSpPr/>
          <p:nvPr/>
        </p:nvSpPr>
        <p:spPr>
          <a:xfrm rot="3133342">
            <a:off x="5140357" y="4373416"/>
            <a:ext cx="772439" cy="288032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7 - Δεξιό βέλος"/>
          <p:cNvSpPr/>
          <p:nvPr/>
        </p:nvSpPr>
        <p:spPr>
          <a:xfrm rot="19581623">
            <a:off x="5447833" y="2571691"/>
            <a:ext cx="778321" cy="288032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8 - Δεξιό βέλος"/>
          <p:cNvSpPr/>
          <p:nvPr/>
        </p:nvSpPr>
        <p:spPr>
          <a:xfrm rot="8113409">
            <a:off x="2445681" y="4184892"/>
            <a:ext cx="1038210" cy="288032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9 - Δεξιό βέλος"/>
          <p:cNvSpPr/>
          <p:nvPr/>
        </p:nvSpPr>
        <p:spPr>
          <a:xfrm rot="13248732">
            <a:off x="2753149" y="2400987"/>
            <a:ext cx="927649" cy="288032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10 - Δεξιό βέλος"/>
          <p:cNvSpPr/>
          <p:nvPr/>
        </p:nvSpPr>
        <p:spPr>
          <a:xfrm rot="10800000">
            <a:off x="2411760" y="3356992"/>
            <a:ext cx="648072" cy="288032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11 - TextBox"/>
          <p:cNvSpPr txBox="1"/>
          <p:nvPr/>
        </p:nvSpPr>
        <p:spPr>
          <a:xfrm>
            <a:off x="1403648" y="1484784"/>
            <a:ext cx="17886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SOCIETY OF SOCIAL PSYCHIATRY AND MENTAL HEALTH </a:t>
            </a:r>
          </a:p>
          <a:p>
            <a:endParaRPr lang="en-GB" sz="1200" dirty="0" smtClean="0"/>
          </a:p>
          <a:p>
            <a:endParaRPr lang="en-GB" sz="1200" dirty="0" smtClean="0"/>
          </a:p>
          <a:p>
            <a:endParaRPr lang="el-GR" sz="1200" dirty="0"/>
          </a:p>
        </p:txBody>
      </p:sp>
      <p:sp>
        <p:nvSpPr>
          <p:cNvPr id="15" name="14 - TextBox"/>
          <p:cNvSpPr txBox="1"/>
          <p:nvPr/>
        </p:nvSpPr>
        <p:spPr>
          <a:xfrm>
            <a:off x="4932040" y="4869160"/>
            <a:ext cx="3456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u="sng" dirty="0" smtClean="0"/>
              <a:t>EQUAL PARTICIPATION </a:t>
            </a:r>
            <a:r>
              <a:rPr lang="en-GB" sz="1600" dirty="0" smtClean="0"/>
              <a:t>:</a:t>
            </a:r>
          </a:p>
          <a:p>
            <a:pPr>
              <a:buFontTx/>
              <a:buChar char="-"/>
            </a:pPr>
            <a:r>
              <a:rPr lang="en-GB" sz="1600" dirty="0" smtClean="0"/>
              <a:t>USERS</a:t>
            </a:r>
          </a:p>
          <a:p>
            <a:pPr>
              <a:buFontTx/>
              <a:buChar char="-"/>
            </a:pPr>
            <a:r>
              <a:rPr lang="en-GB" sz="1600" dirty="0" smtClean="0"/>
              <a:t>PROFESSIONALS</a:t>
            </a:r>
          </a:p>
          <a:p>
            <a:pPr>
              <a:buFontTx/>
              <a:buChar char="-"/>
            </a:pPr>
            <a:r>
              <a:rPr lang="en-GB" sz="1600" dirty="0" smtClean="0"/>
              <a:t>ADMINISTRATIVES</a:t>
            </a:r>
          </a:p>
          <a:p>
            <a:pPr>
              <a:buFontTx/>
              <a:buChar char="-"/>
            </a:pPr>
            <a:r>
              <a:rPr lang="en-GB" sz="1600" dirty="0" smtClean="0"/>
              <a:t>KEY PERSONS FROM COMMUNITY</a:t>
            </a:r>
          </a:p>
          <a:p>
            <a:pPr>
              <a:buFontTx/>
              <a:buChar char="-"/>
            </a:pPr>
            <a:r>
              <a:rPr lang="en-GB" sz="1600" dirty="0" smtClean="0"/>
              <a:t>AUTHORITIES</a:t>
            </a:r>
            <a:endParaRPr lang="el-GR" sz="1600" dirty="0"/>
          </a:p>
        </p:txBody>
      </p:sp>
      <p:sp>
        <p:nvSpPr>
          <p:cNvPr id="16" name="15 - TextBox"/>
          <p:cNvSpPr txBox="1"/>
          <p:nvPr/>
        </p:nvSpPr>
        <p:spPr>
          <a:xfrm>
            <a:off x="6156176" y="1268760"/>
            <a:ext cx="273630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u="sng" dirty="0" smtClean="0"/>
              <a:t>THEMES</a:t>
            </a:r>
            <a:r>
              <a:rPr lang="en-GB" sz="1600" dirty="0" smtClean="0"/>
              <a:t> :</a:t>
            </a:r>
          </a:p>
          <a:p>
            <a:pPr>
              <a:buFontTx/>
              <a:buChar char="-"/>
            </a:pPr>
            <a:r>
              <a:rPr lang="en-GB" sz="1600" dirty="0" smtClean="0"/>
              <a:t>GOVERNANCE</a:t>
            </a:r>
          </a:p>
          <a:p>
            <a:pPr>
              <a:buFontTx/>
              <a:buChar char="-"/>
            </a:pPr>
            <a:r>
              <a:rPr lang="en-GB" sz="1600" dirty="0" smtClean="0"/>
              <a:t>TRANSPARENCY</a:t>
            </a:r>
          </a:p>
          <a:p>
            <a:pPr>
              <a:buFontTx/>
              <a:buChar char="-"/>
            </a:pPr>
            <a:r>
              <a:rPr lang="en-GB" sz="1600" dirty="0" smtClean="0"/>
              <a:t>DECISION TAKING</a:t>
            </a:r>
          </a:p>
          <a:p>
            <a:pPr>
              <a:buFontTx/>
              <a:buChar char="-"/>
            </a:pPr>
            <a:r>
              <a:rPr lang="en-GB" sz="1600" dirty="0" smtClean="0"/>
              <a:t>SELF ADVOCACY</a:t>
            </a:r>
          </a:p>
          <a:p>
            <a:pPr>
              <a:buFontTx/>
              <a:buChar char="-"/>
            </a:pPr>
            <a:r>
              <a:rPr lang="en-GB" sz="1600" dirty="0" smtClean="0"/>
              <a:t>LOBBYING</a:t>
            </a:r>
            <a:endParaRPr lang="el-GR" sz="1600" dirty="0" smtClean="0"/>
          </a:p>
          <a:p>
            <a:pPr>
              <a:buFontTx/>
              <a:buChar char="-"/>
            </a:pPr>
            <a:r>
              <a:rPr lang="en-US" sz="1600" dirty="0" smtClean="0"/>
              <a:t>NETWORKING</a:t>
            </a:r>
          </a:p>
          <a:p>
            <a:pPr>
              <a:buFontTx/>
              <a:buChar char="-"/>
            </a:pPr>
            <a:r>
              <a:rPr lang="en-US" sz="1600" dirty="0" smtClean="0"/>
              <a:t>HUMAN RIGHTS IN MENTAL HEALTH</a:t>
            </a:r>
          </a:p>
          <a:p>
            <a:pPr>
              <a:buFontTx/>
              <a:buChar char="-"/>
            </a:pPr>
            <a:r>
              <a:rPr lang="en-US" sz="1600" dirty="0" smtClean="0"/>
              <a:t>INCLUSIVE LEARNING</a:t>
            </a:r>
          </a:p>
          <a:p>
            <a:pPr>
              <a:buFontTx/>
              <a:buChar char="-"/>
            </a:pPr>
            <a:r>
              <a:rPr lang="en-US" sz="1600" dirty="0" smtClean="0"/>
              <a:t>ACTION RESEARCH</a:t>
            </a:r>
          </a:p>
          <a:p>
            <a:pPr>
              <a:buFontTx/>
              <a:buChar char="-"/>
            </a:pPr>
            <a:r>
              <a:rPr lang="en-US" sz="1600" dirty="0" smtClean="0"/>
              <a:t>COMMUNITY SENSITIZATION</a:t>
            </a:r>
          </a:p>
          <a:p>
            <a:pPr>
              <a:buFontTx/>
              <a:buChar char="-"/>
            </a:pPr>
            <a:r>
              <a:rPr lang="en-US" sz="1600" dirty="0" smtClean="0"/>
              <a:t>CHANGE OF NEEDS – CHANGE OF ORGANIZATION</a:t>
            </a:r>
            <a:endParaRPr lang="en-GB" sz="1600" dirty="0" smtClean="0"/>
          </a:p>
        </p:txBody>
      </p:sp>
      <p:pic>
        <p:nvPicPr>
          <p:cNvPr id="18" name="Picture 2" descr="LOGO TELIKO AGGLIK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2267744" cy="886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19 - Ορθογώνιο"/>
          <p:cNvSpPr/>
          <p:nvPr/>
        </p:nvSpPr>
        <p:spPr>
          <a:xfrm>
            <a:off x="323528" y="3068960"/>
            <a:ext cx="24482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EDRA-"Social Cooperative Action for Vulnerable Groups” S.C.A.V.G</a:t>
            </a:r>
            <a:endParaRPr lang="el-GR" sz="1600" dirty="0"/>
          </a:p>
        </p:txBody>
      </p:sp>
      <p:sp>
        <p:nvSpPr>
          <p:cNvPr id="21" name="20 - Ορθογώνιο"/>
          <p:cNvSpPr/>
          <p:nvPr/>
        </p:nvSpPr>
        <p:spPr>
          <a:xfrm>
            <a:off x="467544" y="4437112"/>
            <a:ext cx="28083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PEPSAEE-Pan-Hellenic Association for the Psychosocial Rehabilitation and Work Integration of Persons with Mental Health problems</a:t>
            </a:r>
            <a:endParaRPr lang="el-GR" sz="1600" dirty="0"/>
          </a:p>
        </p:txBody>
      </p:sp>
      <p:sp>
        <p:nvSpPr>
          <p:cNvPr id="22" name="21 - Δεξιό βέλος"/>
          <p:cNvSpPr/>
          <p:nvPr/>
        </p:nvSpPr>
        <p:spPr>
          <a:xfrm rot="16723996">
            <a:off x="4446350" y="2112486"/>
            <a:ext cx="705405" cy="360682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3" name="22 - Ορθογώνιο"/>
          <p:cNvSpPr/>
          <p:nvPr/>
        </p:nvSpPr>
        <p:spPr>
          <a:xfrm>
            <a:off x="3563888" y="1196752"/>
            <a:ext cx="25202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/>
              <a:t>P.O.K.oi.S.P.E</a:t>
            </a:r>
            <a:r>
              <a:rPr lang="en-US" sz="1600" dirty="0" smtClean="0"/>
              <a:t>-Pan-</a:t>
            </a:r>
            <a:r>
              <a:rPr lang="en-US" sz="1600" dirty="0" err="1" smtClean="0"/>
              <a:t>Ηellenic</a:t>
            </a:r>
            <a:r>
              <a:rPr lang="en-US" sz="1600" dirty="0" smtClean="0"/>
              <a:t> Federation of Social Cooperatives</a:t>
            </a:r>
            <a:endParaRPr lang="el-GR" sz="1600" dirty="0"/>
          </a:p>
        </p:txBody>
      </p:sp>
      <p:sp>
        <p:nvSpPr>
          <p:cNvPr id="24" name="23 - Δεξιό βέλος"/>
          <p:cNvSpPr/>
          <p:nvPr/>
        </p:nvSpPr>
        <p:spPr>
          <a:xfrm rot="6513751">
            <a:off x="3721112" y="4489688"/>
            <a:ext cx="674117" cy="360682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5" name="24 - Ορθογώνιο"/>
          <p:cNvSpPr/>
          <p:nvPr/>
        </p:nvSpPr>
        <p:spPr>
          <a:xfrm>
            <a:off x="3347864" y="5013176"/>
            <a:ext cx="855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AKTAIA</a:t>
            </a:r>
            <a:endParaRPr lang="el-GR" dirty="0"/>
          </a:p>
        </p:txBody>
      </p:sp>
      <p:sp>
        <p:nvSpPr>
          <p:cNvPr id="26" name="25 - TextBox"/>
          <p:cNvSpPr txBox="1"/>
          <p:nvPr/>
        </p:nvSpPr>
        <p:spPr>
          <a:xfrm>
            <a:off x="6516216" y="6453336"/>
            <a:ext cx="2627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See page 1 of the article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Y:\ποστερ γραφειου συνηγορια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71816" y="0"/>
            <a:ext cx="480036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107504" y="692696"/>
            <a:ext cx="8784976" cy="936104"/>
          </a:xfrm>
        </p:spPr>
        <p:txBody>
          <a:bodyPr>
            <a:normAutofit/>
          </a:bodyPr>
          <a:lstStyle/>
          <a:p>
            <a:r>
              <a:rPr lang="en-GB" sz="2800" b="1" dirty="0" smtClean="0">
                <a:latin typeface="+mn-lt"/>
              </a:rPr>
              <a:t>ACTION PLATFORM FOR THE RIGHTS IN MENTAL HEALTH</a:t>
            </a:r>
            <a:endParaRPr lang="el-GR" sz="2800" b="1" dirty="0">
              <a:latin typeface="+mn-lt"/>
            </a:endParaRPr>
          </a:p>
        </p:txBody>
      </p:sp>
      <p:sp>
        <p:nvSpPr>
          <p:cNvPr id="4" name="3 - Έλλειψη"/>
          <p:cNvSpPr/>
          <p:nvPr/>
        </p:nvSpPr>
        <p:spPr>
          <a:xfrm>
            <a:off x="3059832" y="2564904"/>
            <a:ext cx="2808312" cy="17281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4 - TextBox"/>
          <p:cNvSpPr txBox="1"/>
          <p:nvPr/>
        </p:nvSpPr>
        <p:spPr>
          <a:xfrm>
            <a:off x="3131840" y="3212976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chemeClr val="bg1"/>
                </a:solidFill>
              </a:rPr>
              <a:t>ADVOCACY OFFICE</a:t>
            </a:r>
            <a:endParaRPr lang="el-GR" sz="2400" b="1" dirty="0">
              <a:solidFill>
                <a:schemeClr val="bg1"/>
              </a:solidFill>
            </a:endParaRPr>
          </a:p>
        </p:txBody>
      </p:sp>
      <p:sp>
        <p:nvSpPr>
          <p:cNvPr id="6" name="5 - Δεξιό βέλος"/>
          <p:cNvSpPr/>
          <p:nvPr/>
        </p:nvSpPr>
        <p:spPr>
          <a:xfrm rot="2413181">
            <a:off x="5380472" y="4108244"/>
            <a:ext cx="648072" cy="288032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6 - Δεξιό βέλος"/>
          <p:cNvSpPr/>
          <p:nvPr/>
        </p:nvSpPr>
        <p:spPr>
          <a:xfrm rot="19859461">
            <a:off x="5537293" y="2559961"/>
            <a:ext cx="648072" cy="288032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7 - Δεξιό βέλος"/>
          <p:cNvSpPr/>
          <p:nvPr/>
        </p:nvSpPr>
        <p:spPr>
          <a:xfrm rot="8113409">
            <a:off x="2779221" y="4047496"/>
            <a:ext cx="648072" cy="288032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8 - Δεξιό βέλος"/>
          <p:cNvSpPr/>
          <p:nvPr/>
        </p:nvSpPr>
        <p:spPr>
          <a:xfrm rot="13248732">
            <a:off x="3003164" y="2381631"/>
            <a:ext cx="648072" cy="288032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9 - Δεξιό βέλος"/>
          <p:cNvSpPr/>
          <p:nvPr/>
        </p:nvSpPr>
        <p:spPr>
          <a:xfrm rot="10800000">
            <a:off x="2411760" y="3356992"/>
            <a:ext cx="648072" cy="288032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10 - TextBox"/>
          <p:cNvSpPr txBox="1"/>
          <p:nvPr/>
        </p:nvSpPr>
        <p:spPr>
          <a:xfrm>
            <a:off x="2483768" y="1916832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LOBBYING</a:t>
            </a:r>
            <a:endParaRPr lang="el-GR" dirty="0"/>
          </a:p>
        </p:txBody>
      </p:sp>
      <p:sp>
        <p:nvSpPr>
          <p:cNvPr id="12" name="11 - TextBox"/>
          <p:cNvSpPr txBox="1"/>
          <p:nvPr/>
        </p:nvSpPr>
        <p:spPr>
          <a:xfrm>
            <a:off x="1043608" y="3284984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WEBPAGE</a:t>
            </a:r>
            <a:endParaRPr lang="el-GR" dirty="0"/>
          </a:p>
        </p:txBody>
      </p:sp>
      <p:sp>
        <p:nvSpPr>
          <p:cNvPr id="13" name="12 - TextBox"/>
          <p:cNvSpPr txBox="1"/>
          <p:nvPr/>
        </p:nvSpPr>
        <p:spPr>
          <a:xfrm>
            <a:off x="1619672" y="4437112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ORGANIZATION OF PANHELLENIC MEETING</a:t>
            </a:r>
            <a:endParaRPr lang="el-GR" dirty="0"/>
          </a:p>
        </p:txBody>
      </p:sp>
      <p:sp>
        <p:nvSpPr>
          <p:cNvPr id="14" name="13 - TextBox"/>
          <p:cNvSpPr txBox="1"/>
          <p:nvPr/>
        </p:nvSpPr>
        <p:spPr>
          <a:xfrm>
            <a:off x="5436096" y="4581128"/>
            <a:ext cx="3456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NETWORKING </a:t>
            </a:r>
          </a:p>
          <a:p>
            <a:r>
              <a:rPr lang="en-GB" dirty="0" smtClean="0"/>
              <a:t>(CITIZENS’ INFORMATION POINTS FOR MENTAL HEALTH SERVICES)</a:t>
            </a:r>
            <a:endParaRPr lang="el-GR" dirty="0"/>
          </a:p>
        </p:txBody>
      </p:sp>
      <p:sp>
        <p:nvSpPr>
          <p:cNvPr id="15" name="14 - TextBox"/>
          <p:cNvSpPr txBox="1"/>
          <p:nvPr/>
        </p:nvSpPr>
        <p:spPr>
          <a:xfrm>
            <a:off x="6156176" y="1988840"/>
            <a:ext cx="27363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EDUCATIONAL SEMINARS (WORKSHOPS) TO :</a:t>
            </a:r>
          </a:p>
          <a:p>
            <a:pPr>
              <a:buFontTx/>
              <a:buChar char="-"/>
            </a:pPr>
            <a:r>
              <a:rPr lang="en-GB" dirty="0" smtClean="0"/>
              <a:t>POLICEMEN</a:t>
            </a:r>
          </a:p>
          <a:p>
            <a:pPr>
              <a:buFontTx/>
              <a:buChar char="-"/>
            </a:pPr>
            <a:r>
              <a:rPr lang="en-GB" dirty="0" smtClean="0"/>
              <a:t>NATIONAL SCHOOL OF MAGISTRATES</a:t>
            </a:r>
          </a:p>
          <a:p>
            <a:pPr>
              <a:buFontTx/>
              <a:buChar char="-"/>
            </a:pPr>
            <a:r>
              <a:rPr lang="en-GB" dirty="0" smtClean="0"/>
              <a:t>PROFESSIONS IN MENTAL HEALTH SERVICES</a:t>
            </a:r>
          </a:p>
          <a:p>
            <a:pPr>
              <a:buFontTx/>
              <a:buChar char="-"/>
            </a:pPr>
            <a:r>
              <a:rPr lang="en-GB" dirty="0" smtClean="0"/>
              <a:t>ETC</a:t>
            </a:r>
            <a:endParaRPr lang="el-GR" dirty="0"/>
          </a:p>
        </p:txBody>
      </p:sp>
      <p:sp>
        <p:nvSpPr>
          <p:cNvPr id="16" name="15 - TextBox"/>
          <p:cNvSpPr txBox="1"/>
          <p:nvPr/>
        </p:nvSpPr>
        <p:spPr>
          <a:xfrm>
            <a:off x="1115616" y="5733256"/>
            <a:ext cx="734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GB" dirty="0" smtClean="0"/>
              <a:t> OCCUPATIONAL REINTEGRATION (THROUGH SUPPORTED WORKING)</a:t>
            </a:r>
          </a:p>
          <a:p>
            <a:pPr>
              <a:buFontTx/>
              <a:buChar char="-"/>
            </a:pPr>
            <a:r>
              <a:rPr lang="en-GB" dirty="0" smtClean="0"/>
              <a:t> ADVOCACY AND SELF-ADVOCACY</a:t>
            </a:r>
          </a:p>
          <a:p>
            <a:pPr>
              <a:buFontTx/>
              <a:buChar char="-"/>
            </a:pPr>
            <a:r>
              <a:rPr lang="en-GB" dirty="0" smtClean="0"/>
              <a:t> RECOVERY</a:t>
            </a:r>
            <a:endParaRPr lang="el-GR" dirty="0"/>
          </a:p>
        </p:txBody>
      </p:sp>
      <p:pic>
        <p:nvPicPr>
          <p:cNvPr id="1026" name="Picture 2" descr="LOGO TELIKO AGGLIK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2267744" cy="886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16 - Ορθογώνιο"/>
          <p:cNvSpPr/>
          <p:nvPr/>
        </p:nvSpPr>
        <p:spPr>
          <a:xfrm>
            <a:off x="6516216" y="6309320"/>
            <a:ext cx="24509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See page 2 of the article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GB" sz="2000" dirty="0" smtClean="0"/>
              <a:t>      The following map of Greece shows the 4 regions where the Society of Social Psychiatry and Mental Health is working</a:t>
            </a:r>
            <a:endParaRPr lang="el-GR" sz="20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- Τίτλος"/>
          <p:cNvSpPr txBox="1">
            <a:spLocks/>
          </p:cNvSpPr>
          <p:nvPr/>
        </p:nvSpPr>
        <p:spPr>
          <a:xfrm>
            <a:off x="1259632" y="0"/>
            <a:ext cx="6480720" cy="4766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SOCIAL FIRMS EUROPE – CEFEC FRAMEWORK</a:t>
            </a:r>
            <a:endParaRPr kumimoji="0" lang="el-GR" sz="2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2 - Υπότιτλος"/>
          <p:cNvSpPr txBox="1">
            <a:spLocks/>
          </p:cNvSpPr>
          <p:nvPr/>
        </p:nvSpPr>
        <p:spPr>
          <a:xfrm>
            <a:off x="251520" y="620688"/>
            <a:ext cx="1544216" cy="55091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PSYCHIATRIC</a:t>
            </a:r>
            <a:r>
              <a:rPr lang="el-GR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HOSPITALS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2 - Υπότιτλος"/>
          <p:cNvSpPr txBox="1">
            <a:spLocks/>
          </p:cNvSpPr>
          <p:nvPr/>
        </p:nvSpPr>
        <p:spPr>
          <a:xfrm>
            <a:off x="2555776" y="692696"/>
            <a:ext cx="1472208" cy="36004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COMMUNITY</a:t>
            </a:r>
            <a:endParaRPr kumimoji="0" lang="el-GR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2 - Υπότιτλος"/>
          <p:cNvSpPr txBox="1">
            <a:spLocks/>
          </p:cNvSpPr>
          <p:nvPr/>
        </p:nvSpPr>
        <p:spPr>
          <a:xfrm>
            <a:off x="5148064" y="692696"/>
            <a:ext cx="936104" cy="36004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WORK</a:t>
            </a:r>
            <a:endParaRPr kumimoji="0" lang="el-GR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2 - Υπότιτλος"/>
          <p:cNvSpPr txBox="1">
            <a:spLocks/>
          </p:cNvSpPr>
          <p:nvPr/>
        </p:nvSpPr>
        <p:spPr>
          <a:xfrm>
            <a:off x="2051720" y="1556792"/>
            <a:ext cx="2448272" cy="28803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COMMUNITY</a:t>
            </a:r>
            <a:r>
              <a:rPr kumimoji="0" lang="en-GB" sz="1400" b="0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BASED SERVICES</a:t>
            </a:r>
            <a:endParaRPr kumimoji="0" lang="el-G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2 - Υπότιτλος"/>
          <p:cNvSpPr txBox="1">
            <a:spLocks/>
          </p:cNvSpPr>
          <p:nvPr/>
        </p:nvSpPr>
        <p:spPr>
          <a:xfrm>
            <a:off x="5076056" y="1484784"/>
            <a:ext cx="1008112" cy="50405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CAPACITY BUILDING</a:t>
            </a:r>
            <a:endParaRPr kumimoji="0" lang="el-G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0" name="9 - Ευθεία γραμμή σύνδεσης"/>
          <p:cNvCxnSpPr/>
          <p:nvPr/>
        </p:nvCxnSpPr>
        <p:spPr>
          <a:xfrm>
            <a:off x="107504" y="404664"/>
            <a:ext cx="89289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2 - Υπότιτλος"/>
          <p:cNvSpPr txBox="1">
            <a:spLocks/>
          </p:cNvSpPr>
          <p:nvPr/>
        </p:nvSpPr>
        <p:spPr>
          <a:xfrm>
            <a:off x="179512" y="3573016"/>
            <a:ext cx="2016224" cy="57606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DEINSTITUTIONA</a:t>
            </a:r>
            <a:r>
              <a:rPr kumimoji="0" lang="el-GR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 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LISATION</a:t>
            </a:r>
            <a:endParaRPr kumimoji="0" lang="el-GR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2 - Υπότιτλος"/>
          <p:cNvSpPr txBox="1">
            <a:spLocks/>
          </p:cNvSpPr>
          <p:nvPr/>
        </p:nvSpPr>
        <p:spPr>
          <a:xfrm>
            <a:off x="2627784" y="3645024"/>
            <a:ext cx="1944216" cy="36004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RESOCIALISATION</a:t>
            </a:r>
            <a:endParaRPr kumimoji="0" lang="el-GR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2 - Υπότιτλος"/>
          <p:cNvSpPr txBox="1">
            <a:spLocks/>
          </p:cNvSpPr>
          <p:nvPr/>
        </p:nvSpPr>
        <p:spPr>
          <a:xfrm>
            <a:off x="5292080" y="3573016"/>
            <a:ext cx="1544216" cy="55091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WORK</a:t>
            </a:r>
            <a:r>
              <a:rPr kumimoji="0" lang="en-GB" sz="1800" b="0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INTEGRATION</a:t>
            </a:r>
            <a:endParaRPr kumimoji="0" lang="el-GR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4" name="13 - Ευθύγραμμο βέλος σύνδεσης"/>
          <p:cNvCxnSpPr/>
          <p:nvPr/>
        </p:nvCxnSpPr>
        <p:spPr>
          <a:xfrm>
            <a:off x="1835696" y="836712"/>
            <a:ext cx="64807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- Ευθύγραμμο βέλος σύνδεσης"/>
          <p:cNvCxnSpPr/>
          <p:nvPr/>
        </p:nvCxnSpPr>
        <p:spPr>
          <a:xfrm>
            <a:off x="4067944" y="836712"/>
            <a:ext cx="93610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- Ευθύγραμμο βέλος σύνδεσης"/>
          <p:cNvCxnSpPr/>
          <p:nvPr/>
        </p:nvCxnSpPr>
        <p:spPr>
          <a:xfrm>
            <a:off x="4499992" y="1700808"/>
            <a:ext cx="50405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- Ευθύγραμμο βέλος σύνδεσης"/>
          <p:cNvCxnSpPr/>
          <p:nvPr/>
        </p:nvCxnSpPr>
        <p:spPr>
          <a:xfrm>
            <a:off x="1619672" y="1772816"/>
            <a:ext cx="400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- Ευθύγραμμο βέλος σύνδεσης"/>
          <p:cNvCxnSpPr/>
          <p:nvPr/>
        </p:nvCxnSpPr>
        <p:spPr>
          <a:xfrm>
            <a:off x="2195736" y="3861048"/>
            <a:ext cx="36004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- Ευθύγραμμο βέλος σύνδεσης"/>
          <p:cNvCxnSpPr/>
          <p:nvPr/>
        </p:nvCxnSpPr>
        <p:spPr>
          <a:xfrm>
            <a:off x="4644008" y="3861048"/>
            <a:ext cx="64807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- Ευθεία γραμμή σύνδεσης"/>
          <p:cNvCxnSpPr/>
          <p:nvPr/>
        </p:nvCxnSpPr>
        <p:spPr>
          <a:xfrm flipH="1">
            <a:off x="1763688" y="1844824"/>
            <a:ext cx="648072" cy="288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- Ευθεία γραμμή σύνδεσης"/>
          <p:cNvCxnSpPr/>
          <p:nvPr/>
        </p:nvCxnSpPr>
        <p:spPr>
          <a:xfrm>
            <a:off x="2411760" y="1844824"/>
            <a:ext cx="288032" cy="288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- Ευθεία γραμμή σύνδεσης"/>
          <p:cNvCxnSpPr/>
          <p:nvPr/>
        </p:nvCxnSpPr>
        <p:spPr>
          <a:xfrm>
            <a:off x="3563888" y="1844824"/>
            <a:ext cx="0" cy="360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- Ευθεία γραμμή σύνδεσης"/>
          <p:cNvCxnSpPr/>
          <p:nvPr/>
        </p:nvCxnSpPr>
        <p:spPr>
          <a:xfrm>
            <a:off x="3923928" y="1844824"/>
            <a:ext cx="360040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24 - TextBox"/>
          <p:cNvSpPr txBox="1"/>
          <p:nvPr/>
        </p:nvSpPr>
        <p:spPr>
          <a:xfrm>
            <a:off x="1475656" y="2060848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chemeClr val="accent1">
                    <a:lumMod val="75000"/>
                  </a:schemeClr>
                </a:solidFill>
              </a:rPr>
              <a:t>FAMILY</a:t>
            </a:r>
            <a:endParaRPr lang="el-GR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6" name="25 - TextBox"/>
          <p:cNvSpPr txBox="1"/>
          <p:nvPr/>
        </p:nvSpPr>
        <p:spPr>
          <a:xfrm>
            <a:off x="2123728" y="2132856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chemeClr val="accent1">
                    <a:lumMod val="75000"/>
                  </a:schemeClr>
                </a:solidFill>
              </a:rPr>
              <a:t>MENTAL HEALTH </a:t>
            </a:r>
            <a:endParaRPr lang="el-GR" sz="12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GB" sz="1200" dirty="0" smtClean="0">
                <a:solidFill>
                  <a:schemeClr val="accent1">
                    <a:lumMod val="75000"/>
                  </a:schemeClr>
                </a:solidFill>
              </a:rPr>
              <a:t>SERVICES</a:t>
            </a:r>
            <a:endParaRPr lang="el-GR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7" name="26 - TextBox"/>
          <p:cNvSpPr txBox="1"/>
          <p:nvPr/>
        </p:nvSpPr>
        <p:spPr>
          <a:xfrm>
            <a:off x="3203848" y="2204864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chemeClr val="accent1">
                    <a:lumMod val="75000"/>
                  </a:schemeClr>
                </a:solidFill>
              </a:rPr>
              <a:t>SHELTERED </a:t>
            </a:r>
          </a:p>
          <a:p>
            <a:r>
              <a:rPr lang="en-GB" sz="1200" dirty="0" smtClean="0">
                <a:solidFill>
                  <a:schemeClr val="accent1">
                    <a:lumMod val="75000"/>
                  </a:schemeClr>
                </a:solidFill>
              </a:rPr>
              <a:t>SEMI-SHELTERED INDEPENDENT LIVING</a:t>
            </a:r>
            <a:endParaRPr lang="el-GR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8" name="27 - TextBox"/>
          <p:cNvSpPr txBox="1"/>
          <p:nvPr/>
        </p:nvSpPr>
        <p:spPr>
          <a:xfrm>
            <a:off x="3923928" y="1988840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chemeClr val="accent1">
                    <a:lumMod val="75000"/>
                  </a:schemeClr>
                </a:solidFill>
              </a:rPr>
              <a:t>COMMUNITY</a:t>
            </a:r>
            <a:endParaRPr lang="el-GR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4" name="33 - TextBox"/>
          <p:cNvSpPr txBox="1"/>
          <p:nvPr/>
        </p:nvSpPr>
        <p:spPr>
          <a:xfrm>
            <a:off x="6156176" y="1124744"/>
            <a:ext cx="1800200" cy="460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GB" sz="1400" dirty="0" smtClean="0">
                <a:solidFill>
                  <a:schemeClr val="accent1">
                    <a:lumMod val="75000"/>
                  </a:schemeClr>
                </a:solidFill>
              </a:rPr>
              <a:t>OCCUPATIONAL ORIENTATION</a:t>
            </a:r>
            <a:endParaRPr lang="el-GR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5" name="34 - TextBox"/>
          <p:cNvSpPr txBox="1"/>
          <p:nvPr/>
        </p:nvSpPr>
        <p:spPr>
          <a:xfrm>
            <a:off x="6156176" y="1484784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accent1">
                    <a:lumMod val="75000"/>
                  </a:schemeClr>
                </a:solidFill>
              </a:rPr>
              <a:t>TRAINING</a:t>
            </a:r>
            <a:endParaRPr lang="el-GR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6" name="35 - TextBox"/>
          <p:cNvSpPr txBox="1"/>
          <p:nvPr/>
        </p:nvSpPr>
        <p:spPr>
          <a:xfrm>
            <a:off x="6228184" y="1700808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accent1">
                    <a:lumMod val="75000"/>
                  </a:schemeClr>
                </a:solidFill>
              </a:rPr>
              <a:t>OPEN MARKET</a:t>
            </a:r>
            <a:endParaRPr lang="el-GR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7" name="36 - TextBox"/>
          <p:cNvSpPr txBox="1"/>
          <p:nvPr/>
        </p:nvSpPr>
        <p:spPr>
          <a:xfrm>
            <a:off x="6228184" y="1988840"/>
            <a:ext cx="1440160" cy="460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GB" sz="1400" dirty="0" smtClean="0">
                <a:solidFill>
                  <a:schemeClr val="accent1">
                    <a:lumMod val="75000"/>
                  </a:schemeClr>
                </a:solidFill>
              </a:rPr>
              <a:t>SUPPORTED EMPLOYMENT</a:t>
            </a:r>
            <a:endParaRPr lang="el-GR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8" name="37 - TextBox"/>
          <p:cNvSpPr txBox="1"/>
          <p:nvPr/>
        </p:nvSpPr>
        <p:spPr>
          <a:xfrm>
            <a:off x="6228184" y="2348880"/>
            <a:ext cx="1440160" cy="460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GB" sz="1400" dirty="0" smtClean="0">
                <a:solidFill>
                  <a:schemeClr val="accent1">
                    <a:lumMod val="75000"/>
                  </a:schemeClr>
                </a:solidFill>
              </a:rPr>
              <a:t>SOCIAL COOPERATIVES</a:t>
            </a:r>
            <a:endParaRPr lang="el-GR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9" name="38 - TextBox"/>
          <p:cNvSpPr txBox="1"/>
          <p:nvPr/>
        </p:nvSpPr>
        <p:spPr>
          <a:xfrm>
            <a:off x="6228184" y="2708920"/>
            <a:ext cx="1440160" cy="281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GB" sz="1400" dirty="0" smtClean="0">
                <a:solidFill>
                  <a:schemeClr val="accent1">
                    <a:lumMod val="75000"/>
                  </a:schemeClr>
                </a:solidFill>
              </a:rPr>
              <a:t>SOCIAL FIRMS</a:t>
            </a:r>
            <a:endParaRPr lang="el-GR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2" name="41 - TextBox"/>
          <p:cNvSpPr txBox="1"/>
          <p:nvPr/>
        </p:nvSpPr>
        <p:spPr>
          <a:xfrm>
            <a:off x="7524328" y="692696"/>
            <a:ext cx="1368152" cy="28110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GB" sz="1600" dirty="0" smtClean="0">
                <a:solidFill>
                  <a:schemeClr val="accent1">
                    <a:lumMod val="75000"/>
                  </a:schemeClr>
                </a:solidFill>
              </a:rPr>
              <a:t>NETWORKING</a:t>
            </a:r>
            <a:endParaRPr lang="el-GR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3" name="42 - TextBox"/>
          <p:cNvSpPr txBox="1"/>
          <p:nvPr/>
        </p:nvSpPr>
        <p:spPr>
          <a:xfrm>
            <a:off x="179512" y="4149080"/>
            <a:ext cx="23042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 smtClean="0">
                <a:solidFill>
                  <a:schemeClr val="accent1">
                    <a:lumMod val="75000"/>
                  </a:schemeClr>
                </a:solidFill>
              </a:rPr>
              <a:t>ARTICLE 17 : Protecting the integrity of the person</a:t>
            </a:r>
          </a:p>
          <a:p>
            <a:r>
              <a:rPr lang="en-GB" sz="1200" i="1" dirty="0" smtClean="0">
                <a:solidFill>
                  <a:schemeClr val="accent1">
                    <a:lumMod val="75000"/>
                  </a:schemeClr>
                </a:solidFill>
              </a:rPr>
              <a:t>ARTICLE 26 : </a:t>
            </a:r>
            <a:r>
              <a:rPr lang="en-GB" sz="1200" i="1" dirty="0" err="1" smtClean="0">
                <a:solidFill>
                  <a:schemeClr val="accent1">
                    <a:lumMod val="75000"/>
                  </a:schemeClr>
                </a:solidFill>
              </a:rPr>
              <a:t>Habilitation</a:t>
            </a:r>
            <a:r>
              <a:rPr lang="en-GB" sz="1200" i="1" dirty="0" smtClean="0">
                <a:solidFill>
                  <a:schemeClr val="accent1">
                    <a:lumMod val="75000"/>
                  </a:schemeClr>
                </a:solidFill>
              </a:rPr>
              <a:t> and Rehabilitation</a:t>
            </a:r>
          </a:p>
          <a:p>
            <a:r>
              <a:rPr lang="en-GB" sz="1200" i="1" dirty="0" smtClean="0">
                <a:solidFill>
                  <a:schemeClr val="accent1">
                    <a:lumMod val="75000"/>
                  </a:schemeClr>
                </a:solidFill>
              </a:rPr>
              <a:t>ARTICLE 16 : Freedom from Exploitation, Violence and Abuse</a:t>
            </a:r>
          </a:p>
          <a:p>
            <a:r>
              <a:rPr lang="en-GB" sz="1200" i="1" dirty="0" smtClean="0">
                <a:solidFill>
                  <a:schemeClr val="accent1">
                    <a:lumMod val="75000"/>
                  </a:schemeClr>
                </a:solidFill>
              </a:rPr>
              <a:t>ARTICLE 10 : Right to Life</a:t>
            </a:r>
            <a:endParaRPr lang="el-GR" sz="12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4" name="43 - TextBox"/>
          <p:cNvSpPr txBox="1"/>
          <p:nvPr/>
        </p:nvSpPr>
        <p:spPr>
          <a:xfrm>
            <a:off x="2555776" y="4149080"/>
            <a:ext cx="20882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 smtClean="0">
                <a:solidFill>
                  <a:schemeClr val="accent1">
                    <a:lumMod val="75000"/>
                  </a:schemeClr>
                </a:solidFill>
              </a:rPr>
              <a:t>ARTICLE 8 : Awareness Raising</a:t>
            </a:r>
          </a:p>
          <a:p>
            <a:r>
              <a:rPr lang="en-GB" sz="1200" i="1" dirty="0" smtClean="0">
                <a:solidFill>
                  <a:schemeClr val="accent1">
                    <a:lumMod val="75000"/>
                  </a:schemeClr>
                </a:solidFill>
              </a:rPr>
              <a:t>ARTICLE 19 : Living Independently and being included in the community</a:t>
            </a:r>
          </a:p>
          <a:p>
            <a:r>
              <a:rPr lang="en-GB" sz="1200" i="1" dirty="0" smtClean="0">
                <a:solidFill>
                  <a:schemeClr val="accent1">
                    <a:lumMod val="75000"/>
                  </a:schemeClr>
                </a:solidFill>
              </a:rPr>
              <a:t>ARTICLE 25 : Health</a:t>
            </a:r>
          </a:p>
          <a:p>
            <a:r>
              <a:rPr lang="en-GB" sz="1200" i="1" dirty="0" smtClean="0">
                <a:solidFill>
                  <a:schemeClr val="accent1">
                    <a:lumMod val="75000"/>
                  </a:schemeClr>
                </a:solidFill>
              </a:rPr>
              <a:t>ARTICLE 29 : Participation in Political and Public Life</a:t>
            </a:r>
            <a:endParaRPr lang="el-GR" sz="12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5" name="44 - TextBox"/>
          <p:cNvSpPr txBox="1"/>
          <p:nvPr/>
        </p:nvSpPr>
        <p:spPr>
          <a:xfrm>
            <a:off x="5292080" y="4365104"/>
            <a:ext cx="17281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 smtClean="0">
                <a:solidFill>
                  <a:schemeClr val="accent1">
                    <a:lumMod val="75000"/>
                  </a:schemeClr>
                </a:solidFill>
              </a:rPr>
              <a:t>ARTICLE 9 : Accessibility</a:t>
            </a:r>
          </a:p>
          <a:p>
            <a:r>
              <a:rPr lang="en-GB" sz="1200" i="1" dirty="0" smtClean="0">
                <a:solidFill>
                  <a:schemeClr val="accent1">
                    <a:lumMod val="75000"/>
                  </a:schemeClr>
                </a:solidFill>
              </a:rPr>
              <a:t>ARTICLE 24 : Education</a:t>
            </a:r>
          </a:p>
          <a:p>
            <a:r>
              <a:rPr lang="en-GB" sz="1200" i="1" dirty="0" smtClean="0">
                <a:solidFill>
                  <a:schemeClr val="accent1">
                    <a:lumMod val="75000"/>
                  </a:schemeClr>
                </a:solidFill>
              </a:rPr>
              <a:t>ARTICLE 27 : Work and Employment</a:t>
            </a:r>
            <a:endParaRPr lang="el-GR" sz="12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6" name="45 - TextBox"/>
          <p:cNvSpPr txBox="1"/>
          <p:nvPr/>
        </p:nvSpPr>
        <p:spPr>
          <a:xfrm>
            <a:off x="7740352" y="4437112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 smtClean="0">
                <a:solidFill>
                  <a:schemeClr val="accent1">
                    <a:lumMod val="75000"/>
                  </a:schemeClr>
                </a:solidFill>
              </a:rPr>
              <a:t>ARTICLE 32 : International Cooperation</a:t>
            </a:r>
            <a:endParaRPr lang="el-GR" sz="12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47" name="46 - Ευθεία γραμμή σύνδεσης"/>
          <p:cNvCxnSpPr/>
          <p:nvPr/>
        </p:nvCxnSpPr>
        <p:spPr>
          <a:xfrm>
            <a:off x="107504" y="404664"/>
            <a:ext cx="0" cy="31683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48 - Ευθεία γραμμή σύνδεσης"/>
          <p:cNvCxnSpPr/>
          <p:nvPr/>
        </p:nvCxnSpPr>
        <p:spPr>
          <a:xfrm>
            <a:off x="9036496" y="404664"/>
            <a:ext cx="0" cy="31683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50 - Ευθεία γραμμή σύνδεσης"/>
          <p:cNvCxnSpPr/>
          <p:nvPr/>
        </p:nvCxnSpPr>
        <p:spPr>
          <a:xfrm>
            <a:off x="107504" y="3501008"/>
            <a:ext cx="0" cy="31683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51 - Ευθεία γραμμή σύνδεσης"/>
          <p:cNvCxnSpPr/>
          <p:nvPr/>
        </p:nvCxnSpPr>
        <p:spPr>
          <a:xfrm>
            <a:off x="9036496" y="3501008"/>
            <a:ext cx="0" cy="31683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52 - Ευθεία γραμμή σύνδεσης"/>
          <p:cNvCxnSpPr/>
          <p:nvPr/>
        </p:nvCxnSpPr>
        <p:spPr>
          <a:xfrm>
            <a:off x="107504" y="6669360"/>
            <a:ext cx="90364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54 - Ευθύγραμμο βέλος σύνδεσης"/>
          <p:cNvCxnSpPr/>
          <p:nvPr/>
        </p:nvCxnSpPr>
        <p:spPr>
          <a:xfrm>
            <a:off x="6084168" y="836712"/>
            <a:ext cx="136815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66 - Ευθεία γραμμή σύνδεσης"/>
          <p:cNvCxnSpPr/>
          <p:nvPr/>
        </p:nvCxnSpPr>
        <p:spPr>
          <a:xfrm flipV="1">
            <a:off x="6084168" y="1340768"/>
            <a:ext cx="144016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68 - Ευθεία γραμμή σύνδεσης"/>
          <p:cNvCxnSpPr/>
          <p:nvPr/>
        </p:nvCxnSpPr>
        <p:spPr>
          <a:xfrm>
            <a:off x="6084168" y="1484784"/>
            <a:ext cx="144016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70 - Ευθεία γραμμή σύνδεσης"/>
          <p:cNvCxnSpPr>
            <a:stCxn id="9" idx="3"/>
          </p:cNvCxnSpPr>
          <p:nvPr/>
        </p:nvCxnSpPr>
        <p:spPr>
          <a:xfrm>
            <a:off x="6084168" y="1736812"/>
            <a:ext cx="216024" cy="1080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72 - Ευθεία γραμμή σύνδεσης"/>
          <p:cNvCxnSpPr>
            <a:stCxn id="9" idx="3"/>
          </p:cNvCxnSpPr>
          <p:nvPr/>
        </p:nvCxnSpPr>
        <p:spPr>
          <a:xfrm>
            <a:off x="6084168" y="1736812"/>
            <a:ext cx="216024" cy="3960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74 - Ευθεία γραμμή σύνδεσης"/>
          <p:cNvCxnSpPr/>
          <p:nvPr/>
        </p:nvCxnSpPr>
        <p:spPr>
          <a:xfrm>
            <a:off x="6084168" y="1988840"/>
            <a:ext cx="216024" cy="5040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76 - Ευθεία γραμμή σύνδεσης"/>
          <p:cNvCxnSpPr/>
          <p:nvPr/>
        </p:nvCxnSpPr>
        <p:spPr>
          <a:xfrm>
            <a:off x="5940152" y="1988840"/>
            <a:ext cx="72008" cy="7920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78 - Ευθεία γραμμή σύνδεσης"/>
          <p:cNvCxnSpPr/>
          <p:nvPr/>
        </p:nvCxnSpPr>
        <p:spPr>
          <a:xfrm>
            <a:off x="6012160" y="2780928"/>
            <a:ext cx="2160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49 - Ορθογώνιο"/>
          <p:cNvSpPr/>
          <p:nvPr/>
        </p:nvSpPr>
        <p:spPr>
          <a:xfrm>
            <a:off x="6588224" y="6237312"/>
            <a:ext cx="2021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See </a:t>
            </a:r>
            <a:r>
              <a:rPr lang="en-GB" dirty="0" smtClean="0">
                <a:hlinkClick r:id="rId2"/>
              </a:rPr>
              <a:t>www.cefec.org</a:t>
            </a:r>
            <a:r>
              <a:rPr lang="en-GB" dirty="0" smtClean="0"/>
              <a:t> 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2700338" y="115888"/>
            <a:ext cx="3754437" cy="490537"/>
          </a:xfrm>
          <a:effectLst>
            <a:outerShdw dist="35921" dir="2700000" algn="ctr" rotWithShape="0">
              <a:srgbClr val="CCCCFF">
                <a:alpha val="50000"/>
              </a:srgbClr>
            </a:outerShdw>
          </a:effectLst>
        </p:spPr>
        <p:txBody>
          <a:bodyPr/>
          <a:lstStyle/>
          <a:p>
            <a:r>
              <a:rPr lang="en-GB" sz="2400" b="1">
                <a:solidFill>
                  <a:schemeClr val="accent2"/>
                </a:solidFill>
              </a:rPr>
              <a:t>THE NETWORK</a:t>
            </a:r>
            <a:endParaRPr lang="el-GR" sz="2400" b="1">
              <a:solidFill>
                <a:schemeClr val="accent2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987675" y="2276475"/>
            <a:ext cx="2519363" cy="863600"/>
          </a:xfrm>
          <a:prstGeom prst="rect">
            <a:avLst/>
          </a:prstGeom>
          <a:solidFill>
            <a:srgbClr val="F9F6B5"/>
          </a:solidFill>
          <a:ln w="12700">
            <a:solidFill>
              <a:srgbClr val="0033CC"/>
            </a:solidFill>
          </a:ln>
          <a:effectLst>
            <a:outerShdw dist="152928" dir="2901988" algn="ctr" rotWithShape="0">
              <a:srgbClr val="CCCCFF">
                <a:alpha val="50000"/>
              </a:srgb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KOISPE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“Yannis Volikas”</a:t>
            </a:r>
            <a:endParaRPr kumimoji="0" lang="el-GR" sz="2400" b="0" i="0" u="none" strike="noStrike" kern="1200" cap="none" spc="0" normalizeH="0" baseline="0" noProof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 flipH="1" flipV="1">
            <a:off x="2051050" y="1412875"/>
            <a:ext cx="936625" cy="865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23850" y="1052513"/>
            <a:ext cx="2160588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chemeClr val="accent2"/>
                </a:solidFill>
              </a:rPr>
              <a:t>Local associations,            </a:t>
            </a:r>
          </a:p>
          <a:p>
            <a:pPr>
              <a:spcBef>
                <a:spcPct val="50000"/>
              </a:spcBef>
            </a:pPr>
            <a:endParaRPr lang="el-GR">
              <a:solidFill>
                <a:schemeClr val="accent2"/>
              </a:solidFill>
            </a:endParaRPr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 flipV="1">
            <a:off x="3419475" y="1196975"/>
            <a:ext cx="0" cy="1079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3059113" y="836613"/>
            <a:ext cx="4103687" cy="119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chemeClr val="accent2"/>
                </a:solidFill>
              </a:rPr>
              <a:t>The process of de-institutionalisation</a:t>
            </a:r>
          </a:p>
          <a:p>
            <a:pPr>
              <a:spcBef>
                <a:spcPct val="50000"/>
              </a:spcBef>
            </a:pPr>
            <a:r>
              <a:rPr lang="en-GB">
                <a:solidFill>
                  <a:schemeClr val="accent2"/>
                </a:solidFill>
              </a:rPr>
              <a:t>        Members of the Board</a:t>
            </a:r>
          </a:p>
          <a:p>
            <a:pPr>
              <a:spcBef>
                <a:spcPct val="50000"/>
              </a:spcBef>
            </a:pPr>
            <a:r>
              <a:rPr lang="en-GB">
                <a:solidFill>
                  <a:schemeClr val="accent2"/>
                </a:solidFill>
              </a:rPr>
              <a:t>        Work framework</a:t>
            </a:r>
            <a:endParaRPr lang="el-GR">
              <a:solidFill>
                <a:schemeClr val="accent2"/>
              </a:solidFill>
            </a:endParaRPr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>
            <a:off x="3419475" y="1484313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>
            <a:off x="3419475" y="1844675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 flipV="1">
            <a:off x="5507038" y="1916113"/>
            <a:ext cx="1152525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755650" y="1339850"/>
            <a:ext cx="15827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chemeClr val="accent2"/>
                </a:solidFill>
              </a:rPr>
              <a:t>civil society</a:t>
            </a:r>
            <a:endParaRPr lang="el-GR">
              <a:solidFill>
                <a:schemeClr val="accent2"/>
              </a:solidFill>
            </a:endParaRPr>
          </a:p>
        </p:txBody>
      </p:sp>
      <p:sp>
        <p:nvSpPr>
          <p:cNvPr id="14" name="Line 13"/>
          <p:cNvSpPr>
            <a:spLocks noChangeShapeType="1"/>
          </p:cNvSpPr>
          <p:nvPr/>
        </p:nvSpPr>
        <p:spPr bwMode="auto">
          <a:xfrm>
            <a:off x="395288" y="1557338"/>
            <a:ext cx="3603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6659563" y="1700213"/>
            <a:ext cx="23764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chemeClr val="accent2"/>
                </a:solidFill>
              </a:rPr>
              <a:t>EU/Greek Ministries</a:t>
            </a:r>
            <a:endParaRPr lang="el-GR">
              <a:solidFill>
                <a:schemeClr val="accent2"/>
              </a:solidFill>
            </a:endParaRPr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7072313" y="2081213"/>
            <a:ext cx="18923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>
                <a:solidFill>
                  <a:schemeClr val="accent2"/>
                </a:solidFill>
              </a:rPr>
              <a:t>European Networking</a:t>
            </a:r>
            <a:endParaRPr lang="el-GR">
              <a:solidFill>
                <a:schemeClr val="accent2"/>
              </a:solidFill>
            </a:endParaRPr>
          </a:p>
        </p:txBody>
      </p:sp>
      <p:sp>
        <p:nvSpPr>
          <p:cNvPr id="17" name="Line 17"/>
          <p:cNvSpPr>
            <a:spLocks noChangeShapeType="1"/>
          </p:cNvSpPr>
          <p:nvPr/>
        </p:nvSpPr>
        <p:spPr bwMode="auto">
          <a:xfrm>
            <a:off x="6877050" y="2133600"/>
            <a:ext cx="2159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18" name="Line 18"/>
          <p:cNvSpPr>
            <a:spLocks noChangeShapeType="1"/>
          </p:cNvSpPr>
          <p:nvPr/>
        </p:nvSpPr>
        <p:spPr bwMode="auto">
          <a:xfrm>
            <a:off x="5508625" y="3141663"/>
            <a:ext cx="935038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6372225" y="3141663"/>
            <a:ext cx="25923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chemeClr val="accent2"/>
                </a:solidFill>
              </a:rPr>
              <a:t>Local Authorities </a:t>
            </a:r>
            <a:endParaRPr lang="el-GR">
              <a:solidFill>
                <a:schemeClr val="accent2"/>
              </a:solidFill>
            </a:endParaRPr>
          </a:p>
        </p:txBody>
      </p:sp>
      <p:sp>
        <p:nvSpPr>
          <p:cNvPr id="20" name="Line 21"/>
          <p:cNvSpPr>
            <a:spLocks noChangeShapeType="1"/>
          </p:cNvSpPr>
          <p:nvPr/>
        </p:nvSpPr>
        <p:spPr bwMode="auto">
          <a:xfrm flipH="1">
            <a:off x="1692275" y="3141663"/>
            <a:ext cx="129540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21" name="Text Box 22"/>
          <p:cNvSpPr txBox="1">
            <a:spLocks noChangeArrowheads="1"/>
          </p:cNvSpPr>
          <p:nvPr/>
        </p:nvSpPr>
        <p:spPr bwMode="auto">
          <a:xfrm>
            <a:off x="323850" y="3357563"/>
            <a:ext cx="30956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chemeClr val="accent2"/>
                </a:solidFill>
              </a:rPr>
              <a:t>Entrepreneurial activities</a:t>
            </a:r>
            <a:endParaRPr lang="el-GR">
              <a:solidFill>
                <a:schemeClr val="accent2"/>
              </a:solidFill>
            </a:endParaRPr>
          </a:p>
        </p:txBody>
      </p:sp>
      <p:sp>
        <p:nvSpPr>
          <p:cNvPr id="22" name="Text Box 23"/>
          <p:cNvSpPr txBox="1">
            <a:spLocks noChangeArrowheads="1"/>
          </p:cNvSpPr>
          <p:nvPr/>
        </p:nvSpPr>
        <p:spPr bwMode="auto">
          <a:xfrm>
            <a:off x="755650" y="3789363"/>
            <a:ext cx="2952750" cy="174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chemeClr val="accent2"/>
                </a:solidFill>
              </a:rPr>
              <a:t>Green house</a:t>
            </a:r>
          </a:p>
          <a:p>
            <a:pPr>
              <a:spcBef>
                <a:spcPct val="50000"/>
              </a:spcBef>
            </a:pPr>
            <a:r>
              <a:rPr lang="en-GB">
                <a:solidFill>
                  <a:schemeClr val="accent2"/>
                </a:solidFill>
              </a:rPr>
              <a:t>Small factory for the creation of olive oil soap</a:t>
            </a:r>
          </a:p>
          <a:p>
            <a:pPr>
              <a:spcBef>
                <a:spcPct val="50000"/>
              </a:spcBef>
            </a:pPr>
            <a:r>
              <a:rPr lang="en-GB">
                <a:solidFill>
                  <a:schemeClr val="accent2"/>
                </a:solidFill>
              </a:rPr>
              <a:t>Growth and sell of organic agricultural products</a:t>
            </a:r>
            <a:endParaRPr lang="el-GR">
              <a:solidFill>
                <a:schemeClr val="accent2"/>
              </a:solidFill>
            </a:endParaRPr>
          </a:p>
        </p:txBody>
      </p:sp>
      <p:sp>
        <p:nvSpPr>
          <p:cNvPr id="23" name="Line 24"/>
          <p:cNvSpPr>
            <a:spLocks noChangeShapeType="1"/>
          </p:cNvSpPr>
          <p:nvPr/>
        </p:nvSpPr>
        <p:spPr bwMode="auto">
          <a:xfrm>
            <a:off x="468313" y="4005263"/>
            <a:ext cx="2873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24" name="Line 25"/>
          <p:cNvSpPr>
            <a:spLocks noChangeShapeType="1"/>
          </p:cNvSpPr>
          <p:nvPr/>
        </p:nvSpPr>
        <p:spPr bwMode="auto">
          <a:xfrm>
            <a:off x="468313" y="4437063"/>
            <a:ext cx="2873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25" name="Line 26"/>
          <p:cNvSpPr>
            <a:spLocks noChangeShapeType="1"/>
          </p:cNvSpPr>
          <p:nvPr/>
        </p:nvSpPr>
        <p:spPr bwMode="auto">
          <a:xfrm>
            <a:off x="468313" y="5084763"/>
            <a:ext cx="2873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26" name="Line 27"/>
          <p:cNvSpPr>
            <a:spLocks noChangeShapeType="1"/>
          </p:cNvSpPr>
          <p:nvPr/>
        </p:nvSpPr>
        <p:spPr bwMode="auto">
          <a:xfrm>
            <a:off x="4859338" y="3141663"/>
            <a:ext cx="0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27" name="Text Box 28"/>
          <p:cNvSpPr txBox="1">
            <a:spLocks noChangeArrowheads="1"/>
          </p:cNvSpPr>
          <p:nvPr/>
        </p:nvSpPr>
        <p:spPr bwMode="auto">
          <a:xfrm>
            <a:off x="3779838" y="3573463"/>
            <a:ext cx="30972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>
                <a:solidFill>
                  <a:schemeClr val="accent2"/>
                </a:solidFill>
              </a:rPr>
              <a:t>Mobile Psychiatric Unit of the Prefecture of </a:t>
            </a:r>
            <a:r>
              <a:rPr lang="en-GB" dirty="0" err="1">
                <a:solidFill>
                  <a:schemeClr val="accent2"/>
                </a:solidFill>
              </a:rPr>
              <a:t>Fokida</a:t>
            </a:r>
            <a:endParaRPr lang="el-GR" dirty="0">
              <a:solidFill>
                <a:schemeClr val="accent2"/>
              </a:solidFill>
            </a:endParaRPr>
          </a:p>
        </p:txBody>
      </p:sp>
      <p:sp>
        <p:nvSpPr>
          <p:cNvPr id="28" name="Text Box 29"/>
          <p:cNvSpPr txBox="1">
            <a:spLocks noChangeArrowheads="1"/>
          </p:cNvSpPr>
          <p:nvPr/>
        </p:nvSpPr>
        <p:spPr bwMode="auto">
          <a:xfrm>
            <a:off x="4500563" y="4149725"/>
            <a:ext cx="208915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chemeClr val="accent2"/>
                </a:solidFill>
              </a:rPr>
              <a:t>Sensitization</a:t>
            </a:r>
          </a:p>
          <a:p>
            <a:pPr>
              <a:spcBef>
                <a:spcPct val="50000"/>
              </a:spcBef>
            </a:pPr>
            <a:r>
              <a:rPr lang="en-GB">
                <a:solidFill>
                  <a:schemeClr val="accent2"/>
                </a:solidFill>
              </a:rPr>
              <a:t>Psycho-Education</a:t>
            </a:r>
            <a:endParaRPr lang="el-GR">
              <a:solidFill>
                <a:schemeClr val="accent2"/>
              </a:solidFill>
            </a:endParaRPr>
          </a:p>
        </p:txBody>
      </p:sp>
      <p:sp>
        <p:nvSpPr>
          <p:cNvPr id="29" name="Line 30"/>
          <p:cNvSpPr>
            <a:spLocks noChangeShapeType="1"/>
          </p:cNvSpPr>
          <p:nvPr/>
        </p:nvSpPr>
        <p:spPr bwMode="auto">
          <a:xfrm>
            <a:off x="3924300" y="4365625"/>
            <a:ext cx="50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30" name="Line 31"/>
          <p:cNvSpPr>
            <a:spLocks noChangeShapeType="1"/>
          </p:cNvSpPr>
          <p:nvPr/>
        </p:nvSpPr>
        <p:spPr bwMode="auto">
          <a:xfrm>
            <a:off x="3924300" y="4797425"/>
            <a:ext cx="50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31" name="AutoShape 32"/>
          <p:cNvSpPr>
            <a:spLocks/>
          </p:cNvSpPr>
          <p:nvPr/>
        </p:nvSpPr>
        <p:spPr bwMode="auto">
          <a:xfrm rot="5400000">
            <a:off x="4068763" y="2924175"/>
            <a:ext cx="358775" cy="5832475"/>
          </a:xfrm>
          <a:prstGeom prst="rightBrace">
            <a:avLst>
              <a:gd name="adj1" fmla="val 6540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32" name="Text Box 33"/>
          <p:cNvSpPr txBox="1">
            <a:spLocks noChangeArrowheads="1"/>
          </p:cNvSpPr>
          <p:nvPr/>
        </p:nvSpPr>
        <p:spPr bwMode="auto">
          <a:xfrm>
            <a:off x="971550" y="6165850"/>
            <a:ext cx="32400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chemeClr val="accent2"/>
                </a:solidFill>
              </a:rPr>
              <a:t>Alternative Tourist Agency</a:t>
            </a:r>
            <a:endParaRPr lang="el-GR">
              <a:solidFill>
                <a:schemeClr val="accent2"/>
              </a:solidFill>
            </a:endParaRPr>
          </a:p>
        </p:txBody>
      </p:sp>
      <p:sp>
        <p:nvSpPr>
          <p:cNvPr id="33" name="Line 34"/>
          <p:cNvSpPr>
            <a:spLocks noChangeShapeType="1"/>
          </p:cNvSpPr>
          <p:nvPr/>
        </p:nvSpPr>
        <p:spPr bwMode="auto">
          <a:xfrm>
            <a:off x="468313" y="6381750"/>
            <a:ext cx="5032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34" name="Text Box 35"/>
          <p:cNvSpPr txBox="1">
            <a:spLocks noChangeArrowheads="1"/>
          </p:cNvSpPr>
          <p:nvPr/>
        </p:nvSpPr>
        <p:spPr bwMode="auto">
          <a:xfrm>
            <a:off x="2771775" y="765175"/>
            <a:ext cx="5048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(</a:t>
            </a:r>
            <a:r>
              <a:rPr lang="el-GR"/>
              <a:t>2</a:t>
            </a:r>
            <a:r>
              <a:rPr lang="en-GB"/>
              <a:t>)</a:t>
            </a:r>
            <a:endParaRPr lang="el-GR"/>
          </a:p>
        </p:txBody>
      </p:sp>
      <p:sp>
        <p:nvSpPr>
          <p:cNvPr id="35" name="Text Box 36"/>
          <p:cNvSpPr txBox="1">
            <a:spLocks noChangeArrowheads="1"/>
          </p:cNvSpPr>
          <p:nvPr/>
        </p:nvSpPr>
        <p:spPr bwMode="auto">
          <a:xfrm>
            <a:off x="0" y="115888"/>
            <a:ext cx="161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TABLE</a:t>
            </a:r>
            <a:endParaRPr lang="el-GR"/>
          </a:p>
        </p:txBody>
      </p:sp>
      <p:sp>
        <p:nvSpPr>
          <p:cNvPr id="36" name="Text Box 37"/>
          <p:cNvSpPr txBox="1">
            <a:spLocks noChangeArrowheads="1"/>
          </p:cNvSpPr>
          <p:nvPr/>
        </p:nvSpPr>
        <p:spPr bwMode="auto">
          <a:xfrm>
            <a:off x="0" y="908050"/>
            <a:ext cx="5762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(4)</a:t>
            </a:r>
            <a:endParaRPr lang="el-GR"/>
          </a:p>
        </p:txBody>
      </p:sp>
      <p:sp>
        <p:nvSpPr>
          <p:cNvPr id="37" name="Text Box 38"/>
          <p:cNvSpPr txBox="1">
            <a:spLocks noChangeArrowheads="1"/>
          </p:cNvSpPr>
          <p:nvPr/>
        </p:nvSpPr>
        <p:spPr bwMode="auto">
          <a:xfrm>
            <a:off x="6372225" y="1557338"/>
            <a:ext cx="5048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(5)</a:t>
            </a:r>
            <a:endParaRPr lang="el-GR"/>
          </a:p>
        </p:txBody>
      </p:sp>
      <p:sp>
        <p:nvSpPr>
          <p:cNvPr id="38" name="Text Box 39"/>
          <p:cNvSpPr txBox="1">
            <a:spLocks noChangeArrowheads="1"/>
          </p:cNvSpPr>
          <p:nvPr/>
        </p:nvSpPr>
        <p:spPr bwMode="auto">
          <a:xfrm>
            <a:off x="0" y="3284538"/>
            <a:ext cx="5048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(6)</a:t>
            </a:r>
            <a:endParaRPr lang="el-GR"/>
          </a:p>
        </p:txBody>
      </p:sp>
      <p:sp>
        <p:nvSpPr>
          <p:cNvPr id="39" name="Text Box 40"/>
          <p:cNvSpPr txBox="1">
            <a:spLocks noChangeArrowheads="1"/>
          </p:cNvSpPr>
          <p:nvPr/>
        </p:nvSpPr>
        <p:spPr bwMode="auto">
          <a:xfrm>
            <a:off x="8101013" y="3141663"/>
            <a:ext cx="5048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(3)</a:t>
            </a:r>
            <a:endParaRPr lang="el-GR"/>
          </a:p>
        </p:txBody>
      </p:sp>
      <p:sp>
        <p:nvSpPr>
          <p:cNvPr id="40" name="Text Box 41"/>
          <p:cNvSpPr txBox="1">
            <a:spLocks noChangeArrowheads="1"/>
          </p:cNvSpPr>
          <p:nvPr/>
        </p:nvSpPr>
        <p:spPr bwMode="auto">
          <a:xfrm>
            <a:off x="3419475" y="3500438"/>
            <a:ext cx="5048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(1)</a:t>
            </a:r>
            <a:endParaRPr lang="el-GR"/>
          </a:p>
        </p:txBody>
      </p:sp>
      <p:sp>
        <p:nvSpPr>
          <p:cNvPr id="41" name="Text Box 42"/>
          <p:cNvSpPr txBox="1">
            <a:spLocks noChangeArrowheads="1"/>
          </p:cNvSpPr>
          <p:nvPr/>
        </p:nvSpPr>
        <p:spPr bwMode="auto">
          <a:xfrm>
            <a:off x="3708400" y="6165850"/>
            <a:ext cx="5048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(7)</a:t>
            </a:r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Εικόνα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23528" y="188641"/>
            <a:ext cx="8229600" cy="100811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GB" sz="2400" dirty="0" smtClean="0"/>
              <a:t>On what concerns refugees and migrants :</a:t>
            </a:r>
          </a:p>
          <a:p>
            <a:pPr algn="ctr">
              <a:buNone/>
            </a:pPr>
            <a:r>
              <a:rPr lang="en-GB" sz="2400" dirty="0" smtClean="0"/>
              <a:t>“A picture is worth a thousand of words”</a:t>
            </a:r>
            <a:endParaRPr lang="el-GR" sz="2400" dirty="0"/>
          </a:p>
        </p:txBody>
      </p:sp>
      <p:pic>
        <p:nvPicPr>
          <p:cNvPr id="24578" name="Picture 2" descr="F:\DATA\MY_DOCS\Documents\ΜΑΡΙΝΑ\Πεψαεε και Αθηνά\26s7oe-thumb-lar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2020" y="1150620"/>
            <a:ext cx="7299960" cy="4556760"/>
          </a:xfrm>
          <a:prstGeom prst="rect">
            <a:avLst/>
          </a:prstGeom>
          <a:noFill/>
        </p:spPr>
      </p:pic>
      <p:sp>
        <p:nvSpPr>
          <p:cNvPr id="5" name="4 - Ορθογώνιο"/>
          <p:cNvSpPr/>
          <p:nvPr/>
        </p:nvSpPr>
        <p:spPr>
          <a:xfrm>
            <a:off x="899592" y="5949280"/>
            <a:ext cx="36524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GB" dirty="0" smtClean="0"/>
              <a:t>Article 18</a:t>
            </a:r>
          </a:p>
          <a:p>
            <a:pPr>
              <a:buNone/>
            </a:pPr>
            <a:r>
              <a:rPr lang="en-GB" dirty="0" smtClean="0"/>
              <a:t>Liberty of Movement and Nationality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xartis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415213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8538" y="3235325"/>
            <a:ext cx="792162" cy="193675"/>
          </a:xfrm>
          <a:prstGeom prst="rect">
            <a:avLst/>
          </a:prstGeom>
          <a:noFill/>
        </p:spPr>
      </p:pic>
      <p:pic>
        <p:nvPicPr>
          <p:cNvPr id="7373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113" y="3284538"/>
            <a:ext cx="433387" cy="153987"/>
          </a:xfrm>
          <a:prstGeom prst="rect">
            <a:avLst/>
          </a:prstGeom>
          <a:noFill/>
        </p:spPr>
      </p:pic>
      <p:sp>
        <p:nvSpPr>
          <p:cNvPr id="73733" name="Freeform 5"/>
          <p:cNvSpPr>
            <a:spLocks/>
          </p:cNvSpPr>
          <p:nvPr/>
        </p:nvSpPr>
        <p:spPr bwMode="auto">
          <a:xfrm>
            <a:off x="3048000" y="3886200"/>
            <a:ext cx="569913" cy="400050"/>
          </a:xfrm>
          <a:custGeom>
            <a:avLst/>
            <a:gdLst/>
            <a:ahLst/>
            <a:cxnLst>
              <a:cxn ang="0">
                <a:pos x="12" y="238"/>
              </a:cxn>
              <a:cxn ang="0">
                <a:pos x="0" y="229"/>
              </a:cxn>
              <a:cxn ang="0">
                <a:pos x="6" y="214"/>
              </a:cxn>
              <a:cxn ang="0">
                <a:pos x="17" y="183"/>
              </a:cxn>
              <a:cxn ang="0">
                <a:pos x="32" y="178"/>
              </a:cxn>
              <a:cxn ang="0">
                <a:pos x="63" y="168"/>
              </a:cxn>
              <a:cxn ang="0">
                <a:pos x="65" y="142"/>
              </a:cxn>
              <a:cxn ang="0">
                <a:pos x="74" y="136"/>
              </a:cxn>
              <a:cxn ang="0">
                <a:pos x="63" y="126"/>
              </a:cxn>
              <a:cxn ang="0">
                <a:pos x="59" y="93"/>
              </a:cxn>
              <a:cxn ang="0">
                <a:pos x="66" y="63"/>
              </a:cxn>
              <a:cxn ang="0">
                <a:pos x="66" y="43"/>
              </a:cxn>
              <a:cxn ang="0">
                <a:pos x="68" y="33"/>
              </a:cxn>
              <a:cxn ang="0">
                <a:pos x="95" y="40"/>
              </a:cxn>
              <a:cxn ang="0">
                <a:pos x="143" y="40"/>
              </a:cxn>
              <a:cxn ang="0">
                <a:pos x="170" y="27"/>
              </a:cxn>
              <a:cxn ang="0">
                <a:pos x="176" y="13"/>
              </a:cxn>
              <a:cxn ang="0">
                <a:pos x="200" y="12"/>
              </a:cxn>
              <a:cxn ang="0">
                <a:pos x="206" y="27"/>
              </a:cxn>
              <a:cxn ang="0">
                <a:pos x="218" y="54"/>
              </a:cxn>
              <a:cxn ang="0">
                <a:pos x="278" y="51"/>
              </a:cxn>
              <a:cxn ang="0">
                <a:pos x="299" y="67"/>
              </a:cxn>
              <a:cxn ang="0">
                <a:pos x="320" y="82"/>
              </a:cxn>
              <a:cxn ang="0">
                <a:pos x="329" y="96"/>
              </a:cxn>
              <a:cxn ang="0">
                <a:pos x="335" y="111"/>
              </a:cxn>
              <a:cxn ang="0">
                <a:pos x="308" y="132"/>
              </a:cxn>
              <a:cxn ang="0">
                <a:pos x="305" y="127"/>
              </a:cxn>
              <a:cxn ang="0">
                <a:pos x="297" y="139"/>
              </a:cxn>
              <a:cxn ang="0">
                <a:pos x="311" y="148"/>
              </a:cxn>
              <a:cxn ang="0">
                <a:pos x="324" y="180"/>
              </a:cxn>
              <a:cxn ang="0">
                <a:pos x="357" y="195"/>
              </a:cxn>
              <a:cxn ang="0">
                <a:pos x="356" y="223"/>
              </a:cxn>
              <a:cxn ang="0">
                <a:pos x="347" y="225"/>
              </a:cxn>
              <a:cxn ang="0">
                <a:pos x="338" y="252"/>
              </a:cxn>
              <a:cxn ang="0">
                <a:pos x="309" y="234"/>
              </a:cxn>
              <a:cxn ang="0">
                <a:pos x="299" y="222"/>
              </a:cxn>
              <a:cxn ang="0">
                <a:pos x="282" y="208"/>
              </a:cxn>
              <a:cxn ang="0">
                <a:pos x="249" y="216"/>
              </a:cxn>
              <a:cxn ang="0">
                <a:pos x="248" y="235"/>
              </a:cxn>
              <a:cxn ang="0">
                <a:pos x="227" y="246"/>
              </a:cxn>
              <a:cxn ang="0">
                <a:pos x="210" y="244"/>
              </a:cxn>
              <a:cxn ang="0">
                <a:pos x="183" y="243"/>
              </a:cxn>
              <a:cxn ang="0">
                <a:pos x="156" y="250"/>
              </a:cxn>
              <a:cxn ang="0">
                <a:pos x="128" y="235"/>
              </a:cxn>
              <a:cxn ang="0">
                <a:pos x="108" y="234"/>
              </a:cxn>
              <a:cxn ang="0">
                <a:pos x="53" y="219"/>
              </a:cxn>
              <a:cxn ang="0">
                <a:pos x="21" y="229"/>
              </a:cxn>
              <a:cxn ang="0">
                <a:pos x="20" y="237"/>
              </a:cxn>
              <a:cxn ang="0">
                <a:pos x="12" y="238"/>
              </a:cxn>
            </a:cxnLst>
            <a:rect l="0" t="0" r="r" b="b"/>
            <a:pathLst>
              <a:path w="359" h="252">
                <a:moveTo>
                  <a:pt x="12" y="238"/>
                </a:moveTo>
                <a:cubicBezTo>
                  <a:pt x="5" y="237"/>
                  <a:pt x="3" y="236"/>
                  <a:pt x="0" y="229"/>
                </a:cubicBezTo>
                <a:cubicBezTo>
                  <a:pt x="3" y="224"/>
                  <a:pt x="5" y="220"/>
                  <a:pt x="6" y="214"/>
                </a:cubicBezTo>
                <a:cubicBezTo>
                  <a:pt x="7" y="194"/>
                  <a:pt x="1" y="186"/>
                  <a:pt x="17" y="183"/>
                </a:cubicBezTo>
                <a:cubicBezTo>
                  <a:pt x="22" y="181"/>
                  <a:pt x="27" y="180"/>
                  <a:pt x="32" y="178"/>
                </a:cubicBezTo>
                <a:cubicBezTo>
                  <a:pt x="40" y="167"/>
                  <a:pt x="48" y="169"/>
                  <a:pt x="63" y="168"/>
                </a:cubicBezTo>
                <a:cubicBezTo>
                  <a:pt x="64" y="159"/>
                  <a:pt x="62" y="150"/>
                  <a:pt x="65" y="142"/>
                </a:cubicBezTo>
                <a:cubicBezTo>
                  <a:pt x="66" y="139"/>
                  <a:pt x="73" y="139"/>
                  <a:pt x="74" y="136"/>
                </a:cubicBezTo>
                <a:cubicBezTo>
                  <a:pt x="72" y="129"/>
                  <a:pt x="70" y="127"/>
                  <a:pt x="63" y="126"/>
                </a:cubicBezTo>
                <a:cubicBezTo>
                  <a:pt x="52" y="118"/>
                  <a:pt x="53" y="105"/>
                  <a:pt x="59" y="93"/>
                </a:cubicBezTo>
                <a:cubicBezTo>
                  <a:pt x="61" y="82"/>
                  <a:pt x="57" y="70"/>
                  <a:pt x="66" y="63"/>
                </a:cubicBezTo>
                <a:cubicBezTo>
                  <a:pt x="70" y="56"/>
                  <a:pt x="77" y="48"/>
                  <a:pt x="66" y="43"/>
                </a:cubicBezTo>
                <a:cubicBezTo>
                  <a:pt x="61" y="37"/>
                  <a:pt x="59" y="34"/>
                  <a:pt x="68" y="33"/>
                </a:cubicBezTo>
                <a:cubicBezTo>
                  <a:pt x="105" y="35"/>
                  <a:pt x="75" y="37"/>
                  <a:pt x="95" y="40"/>
                </a:cubicBezTo>
                <a:cubicBezTo>
                  <a:pt x="97" y="49"/>
                  <a:pt x="134" y="41"/>
                  <a:pt x="143" y="40"/>
                </a:cubicBezTo>
                <a:cubicBezTo>
                  <a:pt x="150" y="31"/>
                  <a:pt x="159" y="29"/>
                  <a:pt x="170" y="27"/>
                </a:cubicBezTo>
                <a:cubicBezTo>
                  <a:pt x="171" y="21"/>
                  <a:pt x="174" y="18"/>
                  <a:pt x="176" y="13"/>
                </a:cubicBezTo>
                <a:cubicBezTo>
                  <a:pt x="178" y="0"/>
                  <a:pt x="191" y="7"/>
                  <a:pt x="200" y="12"/>
                </a:cubicBezTo>
                <a:cubicBezTo>
                  <a:pt x="201" y="18"/>
                  <a:pt x="204" y="21"/>
                  <a:pt x="206" y="27"/>
                </a:cubicBezTo>
                <a:cubicBezTo>
                  <a:pt x="207" y="58"/>
                  <a:pt x="201" y="47"/>
                  <a:pt x="218" y="54"/>
                </a:cubicBezTo>
                <a:cubicBezTo>
                  <a:pt x="246" y="52"/>
                  <a:pt x="254" y="49"/>
                  <a:pt x="278" y="51"/>
                </a:cubicBezTo>
                <a:cubicBezTo>
                  <a:pt x="280" y="62"/>
                  <a:pt x="289" y="65"/>
                  <a:pt x="299" y="67"/>
                </a:cubicBezTo>
                <a:cubicBezTo>
                  <a:pt x="304" y="76"/>
                  <a:pt x="310" y="80"/>
                  <a:pt x="320" y="82"/>
                </a:cubicBezTo>
                <a:cubicBezTo>
                  <a:pt x="326" y="85"/>
                  <a:pt x="326" y="90"/>
                  <a:pt x="329" y="96"/>
                </a:cubicBezTo>
                <a:cubicBezTo>
                  <a:pt x="330" y="102"/>
                  <a:pt x="332" y="105"/>
                  <a:pt x="335" y="111"/>
                </a:cubicBezTo>
                <a:cubicBezTo>
                  <a:pt x="333" y="136"/>
                  <a:pt x="340" y="139"/>
                  <a:pt x="308" y="132"/>
                </a:cubicBezTo>
                <a:cubicBezTo>
                  <a:pt x="306" y="132"/>
                  <a:pt x="306" y="129"/>
                  <a:pt x="305" y="127"/>
                </a:cubicBezTo>
                <a:cubicBezTo>
                  <a:pt x="298" y="130"/>
                  <a:pt x="300" y="133"/>
                  <a:pt x="297" y="139"/>
                </a:cubicBezTo>
                <a:cubicBezTo>
                  <a:pt x="305" y="141"/>
                  <a:pt x="308" y="141"/>
                  <a:pt x="311" y="148"/>
                </a:cubicBezTo>
                <a:cubicBezTo>
                  <a:pt x="312" y="168"/>
                  <a:pt x="306" y="176"/>
                  <a:pt x="324" y="180"/>
                </a:cubicBezTo>
                <a:cubicBezTo>
                  <a:pt x="331" y="195"/>
                  <a:pt x="340" y="193"/>
                  <a:pt x="357" y="195"/>
                </a:cubicBezTo>
                <a:cubicBezTo>
                  <a:pt x="357" y="204"/>
                  <a:pt x="359" y="214"/>
                  <a:pt x="356" y="223"/>
                </a:cubicBezTo>
                <a:cubicBezTo>
                  <a:pt x="355" y="226"/>
                  <a:pt x="349" y="222"/>
                  <a:pt x="347" y="225"/>
                </a:cubicBezTo>
                <a:cubicBezTo>
                  <a:pt x="340" y="237"/>
                  <a:pt x="349" y="244"/>
                  <a:pt x="338" y="252"/>
                </a:cubicBezTo>
                <a:cubicBezTo>
                  <a:pt x="305" y="248"/>
                  <a:pt x="328" y="246"/>
                  <a:pt x="309" y="234"/>
                </a:cubicBezTo>
                <a:cubicBezTo>
                  <a:pt x="306" y="229"/>
                  <a:pt x="304" y="226"/>
                  <a:pt x="299" y="222"/>
                </a:cubicBezTo>
                <a:cubicBezTo>
                  <a:pt x="295" y="215"/>
                  <a:pt x="289" y="212"/>
                  <a:pt x="282" y="208"/>
                </a:cubicBezTo>
                <a:cubicBezTo>
                  <a:pt x="274" y="197"/>
                  <a:pt x="258" y="211"/>
                  <a:pt x="249" y="216"/>
                </a:cubicBezTo>
                <a:cubicBezTo>
                  <a:pt x="244" y="223"/>
                  <a:pt x="244" y="228"/>
                  <a:pt x="248" y="235"/>
                </a:cubicBezTo>
                <a:cubicBezTo>
                  <a:pt x="251" y="252"/>
                  <a:pt x="246" y="247"/>
                  <a:pt x="227" y="246"/>
                </a:cubicBezTo>
                <a:cubicBezTo>
                  <a:pt x="221" y="243"/>
                  <a:pt x="217" y="243"/>
                  <a:pt x="210" y="244"/>
                </a:cubicBezTo>
                <a:cubicBezTo>
                  <a:pt x="201" y="250"/>
                  <a:pt x="192" y="245"/>
                  <a:pt x="183" y="243"/>
                </a:cubicBezTo>
                <a:cubicBezTo>
                  <a:pt x="172" y="244"/>
                  <a:pt x="166" y="248"/>
                  <a:pt x="156" y="250"/>
                </a:cubicBezTo>
                <a:cubicBezTo>
                  <a:pt x="145" y="248"/>
                  <a:pt x="138" y="236"/>
                  <a:pt x="128" y="235"/>
                </a:cubicBezTo>
                <a:cubicBezTo>
                  <a:pt x="121" y="234"/>
                  <a:pt x="115" y="234"/>
                  <a:pt x="108" y="234"/>
                </a:cubicBezTo>
                <a:cubicBezTo>
                  <a:pt x="88" y="219"/>
                  <a:pt x="83" y="220"/>
                  <a:pt x="53" y="219"/>
                </a:cubicBezTo>
                <a:cubicBezTo>
                  <a:pt x="38" y="213"/>
                  <a:pt x="35" y="226"/>
                  <a:pt x="21" y="229"/>
                </a:cubicBezTo>
                <a:cubicBezTo>
                  <a:pt x="21" y="232"/>
                  <a:pt x="21" y="235"/>
                  <a:pt x="20" y="237"/>
                </a:cubicBezTo>
                <a:cubicBezTo>
                  <a:pt x="19" y="239"/>
                  <a:pt x="11" y="240"/>
                  <a:pt x="12" y="238"/>
                </a:cubicBezTo>
                <a:close/>
              </a:path>
            </a:pathLst>
          </a:custGeom>
          <a:solidFill>
            <a:srgbClr val="FFFF00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73734" name="AutoShape 6"/>
          <p:cNvSpPr>
            <a:spLocks noChangeArrowheads="1"/>
          </p:cNvSpPr>
          <p:nvPr/>
        </p:nvSpPr>
        <p:spPr bwMode="auto">
          <a:xfrm>
            <a:off x="3492500" y="3789363"/>
            <a:ext cx="71438" cy="71437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73735" name="WordArt 7"/>
          <p:cNvSpPr>
            <a:spLocks noChangeArrowheads="1" noChangeShapeType="1" noTextEdit="1"/>
          </p:cNvSpPr>
          <p:nvPr/>
        </p:nvSpPr>
        <p:spPr bwMode="auto">
          <a:xfrm>
            <a:off x="2743200" y="4495800"/>
            <a:ext cx="792163" cy="139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kern="1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DELFOI</a:t>
            </a:r>
            <a:endParaRPr lang="el-GR" sz="3600" kern="10">
              <a:ln w="9525">
                <a:noFill/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Impact"/>
            </a:endParaRPr>
          </a:p>
        </p:txBody>
      </p:sp>
      <p:sp>
        <p:nvSpPr>
          <p:cNvPr id="73736" name="Line 8"/>
          <p:cNvSpPr>
            <a:spLocks noChangeShapeType="1"/>
          </p:cNvSpPr>
          <p:nvPr/>
        </p:nvSpPr>
        <p:spPr bwMode="auto">
          <a:xfrm flipV="1">
            <a:off x="3276600" y="4038600"/>
            <a:ext cx="144463" cy="287338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73737" name="Freeform 9"/>
          <p:cNvSpPr>
            <a:spLocks/>
          </p:cNvSpPr>
          <p:nvPr/>
        </p:nvSpPr>
        <p:spPr bwMode="auto">
          <a:xfrm>
            <a:off x="5791200" y="1295400"/>
            <a:ext cx="601663" cy="814388"/>
          </a:xfrm>
          <a:custGeom>
            <a:avLst/>
            <a:gdLst/>
            <a:ahLst/>
            <a:cxnLst>
              <a:cxn ang="0">
                <a:pos x="66" y="206"/>
              </a:cxn>
              <a:cxn ang="0">
                <a:pos x="107" y="195"/>
              </a:cxn>
              <a:cxn ang="0">
                <a:pos x="144" y="186"/>
              </a:cxn>
              <a:cxn ang="0">
                <a:pos x="172" y="148"/>
              </a:cxn>
              <a:cxn ang="0">
                <a:pos x="164" y="130"/>
              </a:cxn>
              <a:cxn ang="0">
                <a:pos x="168" y="100"/>
              </a:cxn>
              <a:cxn ang="0">
                <a:pos x="150" y="64"/>
              </a:cxn>
              <a:cxn ang="0">
                <a:pos x="128" y="42"/>
              </a:cxn>
              <a:cxn ang="0">
                <a:pos x="107" y="14"/>
              </a:cxn>
              <a:cxn ang="0">
                <a:pos x="158" y="0"/>
              </a:cxn>
              <a:cxn ang="0">
                <a:pos x="198" y="14"/>
              </a:cxn>
              <a:cxn ang="0">
                <a:pos x="243" y="14"/>
              </a:cxn>
              <a:cxn ang="0">
                <a:pos x="298" y="38"/>
              </a:cxn>
              <a:cxn ang="0">
                <a:pos x="342" y="84"/>
              </a:cxn>
              <a:cxn ang="0">
                <a:pos x="379" y="150"/>
              </a:cxn>
              <a:cxn ang="0">
                <a:pos x="364" y="186"/>
              </a:cxn>
              <a:cxn ang="0">
                <a:pos x="334" y="195"/>
              </a:cxn>
              <a:cxn ang="0">
                <a:pos x="289" y="241"/>
              </a:cxn>
              <a:cxn ang="0">
                <a:pos x="243" y="241"/>
              </a:cxn>
              <a:cxn ang="0">
                <a:pos x="243" y="286"/>
              </a:cxn>
              <a:cxn ang="0">
                <a:pos x="243" y="331"/>
              </a:cxn>
              <a:cxn ang="0">
                <a:pos x="289" y="377"/>
              </a:cxn>
              <a:cxn ang="0">
                <a:pos x="256" y="376"/>
              </a:cxn>
              <a:cxn ang="0">
                <a:pos x="260" y="396"/>
              </a:cxn>
              <a:cxn ang="0">
                <a:pos x="224" y="412"/>
              </a:cxn>
              <a:cxn ang="0">
                <a:pos x="218" y="436"/>
              </a:cxn>
              <a:cxn ang="0">
                <a:pos x="198" y="467"/>
              </a:cxn>
              <a:cxn ang="0">
                <a:pos x="153" y="513"/>
              </a:cxn>
              <a:cxn ang="0">
                <a:pos x="128" y="482"/>
              </a:cxn>
              <a:cxn ang="0">
                <a:pos x="106" y="454"/>
              </a:cxn>
              <a:cxn ang="0">
                <a:pos x="72" y="448"/>
              </a:cxn>
              <a:cxn ang="0">
                <a:pos x="40" y="442"/>
              </a:cxn>
              <a:cxn ang="0">
                <a:pos x="0" y="442"/>
              </a:cxn>
              <a:cxn ang="0">
                <a:pos x="6" y="388"/>
              </a:cxn>
              <a:cxn ang="0">
                <a:pos x="20" y="374"/>
              </a:cxn>
              <a:cxn ang="0">
                <a:pos x="32" y="350"/>
              </a:cxn>
              <a:cxn ang="0">
                <a:pos x="60" y="340"/>
              </a:cxn>
              <a:cxn ang="0">
                <a:pos x="58" y="312"/>
              </a:cxn>
              <a:cxn ang="0">
                <a:pos x="70" y="282"/>
              </a:cxn>
              <a:cxn ang="0">
                <a:pos x="98" y="270"/>
              </a:cxn>
              <a:cxn ang="0">
                <a:pos x="62" y="236"/>
              </a:cxn>
              <a:cxn ang="0">
                <a:pos x="66" y="206"/>
              </a:cxn>
            </a:cxnLst>
            <a:rect l="0" t="0" r="r" b="b"/>
            <a:pathLst>
              <a:path w="379" h="513">
                <a:moveTo>
                  <a:pt x="66" y="206"/>
                </a:moveTo>
                <a:lnTo>
                  <a:pt x="107" y="195"/>
                </a:lnTo>
                <a:lnTo>
                  <a:pt x="144" y="186"/>
                </a:lnTo>
                <a:lnTo>
                  <a:pt x="172" y="148"/>
                </a:lnTo>
                <a:lnTo>
                  <a:pt x="164" y="130"/>
                </a:lnTo>
                <a:lnTo>
                  <a:pt x="168" y="100"/>
                </a:lnTo>
                <a:lnTo>
                  <a:pt x="150" y="64"/>
                </a:lnTo>
                <a:lnTo>
                  <a:pt x="128" y="42"/>
                </a:lnTo>
                <a:lnTo>
                  <a:pt x="107" y="14"/>
                </a:lnTo>
                <a:lnTo>
                  <a:pt x="158" y="0"/>
                </a:lnTo>
                <a:lnTo>
                  <a:pt x="198" y="14"/>
                </a:lnTo>
                <a:lnTo>
                  <a:pt x="243" y="14"/>
                </a:lnTo>
                <a:lnTo>
                  <a:pt x="298" y="38"/>
                </a:lnTo>
                <a:lnTo>
                  <a:pt x="342" y="84"/>
                </a:lnTo>
                <a:lnTo>
                  <a:pt x="379" y="150"/>
                </a:lnTo>
                <a:lnTo>
                  <a:pt x="364" y="186"/>
                </a:lnTo>
                <a:lnTo>
                  <a:pt x="334" y="195"/>
                </a:lnTo>
                <a:lnTo>
                  <a:pt x="289" y="241"/>
                </a:lnTo>
                <a:lnTo>
                  <a:pt x="243" y="241"/>
                </a:lnTo>
                <a:lnTo>
                  <a:pt x="243" y="286"/>
                </a:lnTo>
                <a:lnTo>
                  <a:pt x="243" y="331"/>
                </a:lnTo>
                <a:lnTo>
                  <a:pt x="289" y="377"/>
                </a:lnTo>
                <a:lnTo>
                  <a:pt x="256" y="376"/>
                </a:lnTo>
                <a:lnTo>
                  <a:pt x="260" y="396"/>
                </a:lnTo>
                <a:lnTo>
                  <a:pt x="224" y="412"/>
                </a:lnTo>
                <a:lnTo>
                  <a:pt x="218" y="436"/>
                </a:lnTo>
                <a:lnTo>
                  <a:pt x="198" y="467"/>
                </a:lnTo>
                <a:lnTo>
                  <a:pt x="153" y="513"/>
                </a:lnTo>
                <a:lnTo>
                  <a:pt x="128" y="482"/>
                </a:lnTo>
                <a:lnTo>
                  <a:pt x="106" y="454"/>
                </a:lnTo>
                <a:lnTo>
                  <a:pt x="72" y="448"/>
                </a:lnTo>
                <a:lnTo>
                  <a:pt x="40" y="442"/>
                </a:lnTo>
                <a:lnTo>
                  <a:pt x="0" y="442"/>
                </a:lnTo>
                <a:lnTo>
                  <a:pt x="6" y="388"/>
                </a:lnTo>
                <a:lnTo>
                  <a:pt x="20" y="374"/>
                </a:lnTo>
                <a:lnTo>
                  <a:pt x="32" y="350"/>
                </a:lnTo>
                <a:lnTo>
                  <a:pt x="60" y="340"/>
                </a:lnTo>
                <a:lnTo>
                  <a:pt x="58" y="312"/>
                </a:lnTo>
                <a:lnTo>
                  <a:pt x="70" y="282"/>
                </a:lnTo>
                <a:lnTo>
                  <a:pt x="98" y="270"/>
                </a:lnTo>
                <a:lnTo>
                  <a:pt x="62" y="236"/>
                </a:lnTo>
                <a:lnTo>
                  <a:pt x="66" y="206"/>
                </a:lnTo>
                <a:close/>
              </a:path>
            </a:pathLst>
          </a:custGeom>
          <a:solidFill>
            <a:srgbClr val="FFFF00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73738" name="Freeform 10"/>
          <p:cNvSpPr>
            <a:spLocks/>
          </p:cNvSpPr>
          <p:nvPr/>
        </p:nvSpPr>
        <p:spPr bwMode="auto">
          <a:xfrm>
            <a:off x="5334000" y="1600200"/>
            <a:ext cx="627063" cy="374650"/>
          </a:xfrm>
          <a:custGeom>
            <a:avLst/>
            <a:gdLst/>
            <a:ahLst/>
            <a:cxnLst>
              <a:cxn ang="0">
                <a:pos x="23" y="191"/>
              </a:cxn>
              <a:cxn ang="0">
                <a:pos x="28" y="162"/>
              </a:cxn>
              <a:cxn ang="0">
                <a:pos x="30" y="142"/>
              </a:cxn>
              <a:cxn ang="0">
                <a:pos x="0" y="106"/>
              </a:cxn>
              <a:cxn ang="0">
                <a:pos x="24" y="90"/>
              </a:cxn>
              <a:cxn ang="0">
                <a:pos x="46" y="78"/>
              </a:cxn>
              <a:cxn ang="0">
                <a:pos x="60" y="58"/>
              </a:cxn>
              <a:cxn ang="0">
                <a:pos x="76" y="54"/>
              </a:cxn>
              <a:cxn ang="0">
                <a:pos x="116" y="48"/>
              </a:cxn>
              <a:cxn ang="0">
                <a:pos x="160" y="36"/>
              </a:cxn>
              <a:cxn ang="0">
                <a:pos x="200" y="24"/>
              </a:cxn>
              <a:cxn ang="0">
                <a:pos x="228" y="18"/>
              </a:cxn>
              <a:cxn ang="0">
                <a:pos x="266" y="18"/>
              </a:cxn>
              <a:cxn ang="0">
                <a:pos x="295" y="9"/>
              </a:cxn>
              <a:cxn ang="0">
                <a:pos x="326" y="0"/>
              </a:cxn>
              <a:cxn ang="0">
                <a:pos x="340" y="9"/>
              </a:cxn>
              <a:cxn ang="0">
                <a:pos x="358" y="8"/>
              </a:cxn>
              <a:cxn ang="0">
                <a:pos x="372" y="24"/>
              </a:cxn>
              <a:cxn ang="0">
                <a:pos x="394" y="56"/>
              </a:cxn>
              <a:cxn ang="0">
                <a:pos x="358" y="78"/>
              </a:cxn>
              <a:cxn ang="0">
                <a:pos x="354" y="120"/>
              </a:cxn>
              <a:cxn ang="0">
                <a:pos x="330" y="138"/>
              </a:cxn>
              <a:cxn ang="0">
                <a:pos x="308" y="166"/>
              </a:cxn>
              <a:cxn ang="0">
                <a:pos x="302" y="196"/>
              </a:cxn>
              <a:cxn ang="0">
                <a:pos x="295" y="236"/>
              </a:cxn>
              <a:cxn ang="0">
                <a:pos x="250" y="236"/>
              </a:cxn>
              <a:cxn ang="0">
                <a:pos x="204" y="236"/>
              </a:cxn>
              <a:cxn ang="0">
                <a:pos x="176" y="222"/>
              </a:cxn>
              <a:cxn ang="0">
                <a:pos x="138" y="216"/>
              </a:cxn>
              <a:cxn ang="0">
                <a:pos x="114" y="191"/>
              </a:cxn>
              <a:cxn ang="0">
                <a:pos x="98" y="202"/>
              </a:cxn>
              <a:cxn ang="0">
                <a:pos x="68" y="204"/>
              </a:cxn>
              <a:cxn ang="0">
                <a:pos x="40" y="202"/>
              </a:cxn>
              <a:cxn ang="0">
                <a:pos x="23" y="191"/>
              </a:cxn>
            </a:cxnLst>
            <a:rect l="0" t="0" r="r" b="b"/>
            <a:pathLst>
              <a:path w="394" h="236">
                <a:moveTo>
                  <a:pt x="23" y="191"/>
                </a:moveTo>
                <a:lnTo>
                  <a:pt x="28" y="162"/>
                </a:lnTo>
                <a:lnTo>
                  <a:pt x="30" y="142"/>
                </a:lnTo>
                <a:lnTo>
                  <a:pt x="0" y="106"/>
                </a:lnTo>
                <a:lnTo>
                  <a:pt x="24" y="90"/>
                </a:lnTo>
                <a:lnTo>
                  <a:pt x="46" y="78"/>
                </a:lnTo>
                <a:lnTo>
                  <a:pt x="60" y="58"/>
                </a:lnTo>
                <a:lnTo>
                  <a:pt x="76" y="54"/>
                </a:lnTo>
                <a:lnTo>
                  <a:pt x="116" y="48"/>
                </a:lnTo>
                <a:lnTo>
                  <a:pt x="160" y="36"/>
                </a:lnTo>
                <a:lnTo>
                  <a:pt x="200" y="24"/>
                </a:lnTo>
                <a:lnTo>
                  <a:pt x="228" y="18"/>
                </a:lnTo>
                <a:lnTo>
                  <a:pt x="266" y="18"/>
                </a:lnTo>
                <a:lnTo>
                  <a:pt x="295" y="9"/>
                </a:lnTo>
                <a:lnTo>
                  <a:pt x="326" y="0"/>
                </a:lnTo>
                <a:lnTo>
                  <a:pt x="340" y="9"/>
                </a:lnTo>
                <a:lnTo>
                  <a:pt x="358" y="8"/>
                </a:lnTo>
                <a:lnTo>
                  <a:pt x="372" y="24"/>
                </a:lnTo>
                <a:lnTo>
                  <a:pt x="394" y="56"/>
                </a:lnTo>
                <a:lnTo>
                  <a:pt x="358" y="78"/>
                </a:lnTo>
                <a:lnTo>
                  <a:pt x="354" y="120"/>
                </a:lnTo>
                <a:lnTo>
                  <a:pt x="330" y="138"/>
                </a:lnTo>
                <a:lnTo>
                  <a:pt x="308" y="166"/>
                </a:lnTo>
                <a:lnTo>
                  <a:pt x="302" y="196"/>
                </a:lnTo>
                <a:lnTo>
                  <a:pt x="295" y="236"/>
                </a:lnTo>
                <a:lnTo>
                  <a:pt x="250" y="236"/>
                </a:lnTo>
                <a:lnTo>
                  <a:pt x="204" y="236"/>
                </a:lnTo>
                <a:lnTo>
                  <a:pt x="176" y="222"/>
                </a:lnTo>
                <a:lnTo>
                  <a:pt x="138" y="216"/>
                </a:lnTo>
                <a:lnTo>
                  <a:pt x="114" y="191"/>
                </a:lnTo>
                <a:lnTo>
                  <a:pt x="98" y="202"/>
                </a:lnTo>
                <a:lnTo>
                  <a:pt x="68" y="204"/>
                </a:lnTo>
                <a:lnTo>
                  <a:pt x="40" y="202"/>
                </a:lnTo>
                <a:lnTo>
                  <a:pt x="23" y="191"/>
                </a:lnTo>
                <a:close/>
              </a:path>
            </a:pathLst>
          </a:custGeom>
          <a:solidFill>
            <a:srgbClr val="FFFF00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73739" name="Text Box 11"/>
          <p:cNvSpPr txBox="1">
            <a:spLocks noChangeArrowheads="1"/>
          </p:cNvSpPr>
          <p:nvPr/>
        </p:nvSpPr>
        <p:spPr bwMode="auto">
          <a:xfrm>
            <a:off x="6280150" y="1050925"/>
            <a:ext cx="8080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GB" sz="1400" b="1">
                <a:solidFill>
                  <a:schemeClr val="bg1"/>
                </a:solidFill>
                <a:cs typeface="Arial" charset="0"/>
              </a:rPr>
              <a:t>EVROS</a:t>
            </a:r>
          </a:p>
        </p:txBody>
      </p:sp>
      <p:sp>
        <p:nvSpPr>
          <p:cNvPr id="73740" name="Text Box 12"/>
          <p:cNvSpPr txBox="1">
            <a:spLocks noChangeArrowheads="1"/>
          </p:cNvSpPr>
          <p:nvPr/>
        </p:nvSpPr>
        <p:spPr bwMode="auto">
          <a:xfrm>
            <a:off x="4953000" y="1905000"/>
            <a:ext cx="8874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GB" sz="1400" b="1">
                <a:solidFill>
                  <a:schemeClr val="bg1"/>
                </a:solidFill>
                <a:cs typeface="Arial" charset="0"/>
              </a:rPr>
              <a:t>RODOPI</a:t>
            </a:r>
          </a:p>
        </p:txBody>
      </p:sp>
      <p:sp>
        <p:nvSpPr>
          <p:cNvPr id="73741" name="Freeform 13"/>
          <p:cNvSpPr>
            <a:spLocks/>
          </p:cNvSpPr>
          <p:nvPr/>
        </p:nvSpPr>
        <p:spPr bwMode="auto">
          <a:xfrm>
            <a:off x="4038600" y="4267200"/>
            <a:ext cx="747713" cy="569913"/>
          </a:xfrm>
          <a:custGeom>
            <a:avLst/>
            <a:gdLst/>
            <a:ahLst/>
            <a:cxnLst>
              <a:cxn ang="0">
                <a:pos x="228" y="244"/>
              </a:cxn>
              <a:cxn ang="0">
                <a:pos x="244" y="206"/>
              </a:cxn>
              <a:cxn ang="0">
                <a:pos x="212" y="164"/>
              </a:cxn>
              <a:cxn ang="0">
                <a:pos x="162" y="170"/>
              </a:cxn>
              <a:cxn ang="0">
                <a:pos x="114" y="192"/>
              </a:cxn>
              <a:cxn ang="0">
                <a:pos x="38" y="206"/>
              </a:cxn>
              <a:cxn ang="0">
                <a:pos x="2" y="188"/>
              </a:cxn>
              <a:cxn ang="0">
                <a:pos x="16" y="154"/>
              </a:cxn>
              <a:cxn ang="0">
                <a:pos x="46" y="136"/>
              </a:cxn>
              <a:cxn ang="0">
                <a:pos x="40" y="108"/>
              </a:cxn>
              <a:cxn ang="0">
                <a:pos x="72" y="92"/>
              </a:cxn>
              <a:cxn ang="0">
                <a:pos x="90" y="60"/>
              </a:cxn>
              <a:cxn ang="0">
                <a:pos x="122" y="62"/>
              </a:cxn>
              <a:cxn ang="0">
                <a:pos x="144" y="78"/>
              </a:cxn>
              <a:cxn ang="0">
                <a:pos x="168" y="104"/>
              </a:cxn>
              <a:cxn ang="0">
                <a:pos x="224" y="102"/>
              </a:cxn>
              <a:cxn ang="0">
                <a:pos x="250" y="82"/>
              </a:cxn>
              <a:cxn ang="0">
                <a:pos x="240" y="52"/>
              </a:cxn>
              <a:cxn ang="0">
                <a:pos x="276" y="7"/>
              </a:cxn>
              <a:cxn ang="0">
                <a:pos x="362" y="29"/>
              </a:cxn>
              <a:cxn ang="0">
                <a:pos x="418" y="44"/>
              </a:cxn>
              <a:cxn ang="0">
                <a:pos x="444" y="68"/>
              </a:cxn>
              <a:cxn ang="0">
                <a:pos x="448" y="108"/>
              </a:cxn>
              <a:cxn ang="0">
                <a:pos x="414" y="126"/>
              </a:cxn>
              <a:cxn ang="0">
                <a:pos x="436" y="158"/>
              </a:cxn>
              <a:cxn ang="0">
                <a:pos x="432" y="184"/>
              </a:cxn>
              <a:cxn ang="0">
                <a:pos x="432" y="208"/>
              </a:cxn>
              <a:cxn ang="0">
                <a:pos x="444" y="246"/>
              </a:cxn>
              <a:cxn ang="0">
                <a:pos x="462" y="284"/>
              </a:cxn>
              <a:cxn ang="0">
                <a:pos x="452" y="322"/>
              </a:cxn>
              <a:cxn ang="0">
                <a:pos x="430" y="352"/>
              </a:cxn>
              <a:cxn ang="0">
                <a:pos x="396" y="352"/>
              </a:cxn>
              <a:cxn ang="0">
                <a:pos x="376" y="308"/>
              </a:cxn>
              <a:cxn ang="0">
                <a:pos x="336" y="280"/>
              </a:cxn>
              <a:cxn ang="0">
                <a:pos x="308" y="266"/>
              </a:cxn>
              <a:cxn ang="0">
                <a:pos x="238" y="254"/>
              </a:cxn>
            </a:cxnLst>
            <a:rect l="0" t="0" r="r" b="b"/>
            <a:pathLst>
              <a:path w="470" h="359">
                <a:moveTo>
                  <a:pt x="238" y="254"/>
                </a:moveTo>
                <a:cubicBezTo>
                  <a:pt x="239" y="234"/>
                  <a:pt x="212" y="247"/>
                  <a:pt x="228" y="244"/>
                </a:cubicBezTo>
                <a:cubicBezTo>
                  <a:pt x="233" y="242"/>
                  <a:pt x="237" y="232"/>
                  <a:pt x="242" y="230"/>
                </a:cubicBezTo>
                <a:cubicBezTo>
                  <a:pt x="250" y="219"/>
                  <a:pt x="272" y="212"/>
                  <a:pt x="244" y="206"/>
                </a:cubicBezTo>
                <a:cubicBezTo>
                  <a:pt x="242" y="199"/>
                  <a:pt x="233" y="193"/>
                  <a:pt x="228" y="186"/>
                </a:cubicBezTo>
                <a:cubicBezTo>
                  <a:pt x="223" y="179"/>
                  <a:pt x="221" y="167"/>
                  <a:pt x="212" y="164"/>
                </a:cubicBezTo>
                <a:cubicBezTo>
                  <a:pt x="203" y="161"/>
                  <a:pt x="184" y="169"/>
                  <a:pt x="176" y="170"/>
                </a:cubicBezTo>
                <a:cubicBezTo>
                  <a:pt x="170" y="168"/>
                  <a:pt x="167" y="167"/>
                  <a:pt x="162" y="170"/>
                </a:cubicBezTo>
                <a:cubicBezTo>
                  <a:pt x="157" y="173"/>
                  <a:pt x="154" y="184"/>
                  <a:pt x="146" y="188"/>
                </a:cubicBezTo>
                <a:cubicBezTo>
                  <a:pt x="138" y="192"/>
                  <a:pt x="125" y="191"/>
                  <a:pt x="114" y="192"/>
                </a:cubicBezTo>
                <a:cubicBezTo>
                  <a:pt x="103" y="193"/>
                  <a:pt x="91" y="190"/>
                  <a:pt x="78" y="192"/>
                </a:cubicBezTo>
                <a:cubicBezTo>
                  <a:pt x="49" y="191"/>
                  <a:pt x="47" y="205"/>
                  <a:pt x="38" y="206"/>
                </a:cubicBezTo>
                <a:cubicBezTo>
                  <a:pt x="29" y="207"/>
                  <a:pt x="28" y="203"/>
                  <a:pt x="22" y="200"/>
                </a:cubicBezTo>
                <a:cubicBezTo>
                  <a:pt x="16" y="197"/>
                  <a:pt x="4" y="192"/>
                  <a:pt x="2" y="188"/>
                </a:cubicBezTo>
                <a:cubicBezTo>
                  <a:pt x="0" y="184"/>
                  <a:pt x="6" y="181"/>
                  <a:pt x="8" y="176"/>
                </a:cubicBezTo>
                <a:cubicBezTo>
                  <a:pt x="10" y="171"/>
                  <a:pt x="12" y="159"/>
                  <a:pt x="16" y="154"/>
                </a:cubicBezTo>
                <a:cubicBezTo>
                  <a:pt x="20" y="149"/>
                  <a:pt x="27" y="147"/>
                  <a:pt x="32" y="144"/>
                </a:cubicBezTo>
                <a:cubicBezTo>
                  <a:pt x="37" y="141"/>
                  <a:pt x="43" y="140"/>
                  <a:pt x="46" y="136"/>
                </a:cubicBezTo>
                <a:cubicBezTo>
                  <a:pt x="49" y="132"/>
                  <a:pt x="51" y="127"/>
                  <a:pt x="50" y="122"/>
                </a:cubicBezTo>
                <a:cubicBezTo>
                  <a:pt x="49" y="117"/>
                  <a:pt x="40" y="113"/>
                  <a:pt x="40" y="108"/>
                </a:cubicBezTo>
                <a:cubicBezTo>
                  <a:pt x="40" y="103"/>
                  <a:pt x="45" y="97"/>
                  <a:pt x="50" y="94"/>
                </a:cubicBezTo>
                <a:cubicBezTo>
                  <a:pt x="55" y="91"/>
                  <a:pt x="66" y="94"/>
                  <a:pt x="72" y="92"/>
                </a:cubicBezTo>
                <a:cubicBezTo>
                  <a:pt x="78" y="90"/>
                  <a:pt x="83" y="85"/>
                  <a:pt x="86" y="80"/>
                </a:cubicBezTo>
                <a:cubicBezTo>
                  <a:pt x="89" y="75"/>
                  <a:pt x="87" y="64"/>
                  <a:pt x="90" y="60"/>
                </a:cubicBezTo>
                <a:cubicBezTo>
                  <a:pt x="93" y="56"/>
                  <a:pt x="101" y="56"/>
                  <a:pt x="106" y="56"/>
                </a:cubicBezTo>
                <a:cubicBezTo>
                  <a:pt x="111" y="56"/>
                  <a:pt x="119" y="58"/>
                  <a:pt x="122" y="62"/>
                </a:cubicBezTo>
                <a:cubicBezTo>
                  <a:pt x="125" y="66"/>
                  <a:pt x="120" y="75"/>
                  <a:pt x="124" y="78"/>
                </a:cubicBezTo>
                <a:cubicBezTo>
                  <a:pt x="128" y="81"/>
                  <a:pt x="138" y="77"/>
                  <a:pt x="144" y="78"/>
                </a:cubicBezTo>
                <a:cubicBezTo>
                  <a:pt x="150" y="79"/>
                  <a:pt x="156" y="80"/>
                  <a:pt x="160" y="84"/>
                </a:cubicBezTo>
                <a:cubicBezTo>
                  <a:pt x="164" y="88"/>
                  <a:pt x="162" y="100"/>
                  <a:pt x="168" y="104"/>
                </a:cubicBezTo>
                <a:cubicBezTo>
                  <a:pt x="157" y="96"/>
                  <a:pt x="170" y="104"/>
                  <a:pt x="194" y="108"/>
                </a:cubicBezTo>
                <a:cubicBezTo>
                  <a:pt x="196" y="97"/>
                  <a:pt x="215" y="109"/>
                  <a:pt x="224" y="102"/>
                </a:cubicBezTo>
                <a:cubicBezTo>
                  <a:pt x="228" y="95"/>
                  <a:pt x="252" y="96"/>
                  <a:pt x="241" y="91"/>
                </a:cubicBezTo>
                <a:cubicBezTo>
                  <a:pt x="236" y="85"/>
                  <a:pt x="241" y="83"/>
                  <a:pt x="250" y="82"/>
                </a:cubicBezTo>
                <a:cubicBezTo>
                  <a:pt x="246" y="77"/>
                  <a:pt x="250" y="73"/>
                  <a:pt x="248" y="68"/>
                </a:cubicBezTo>
                <a:cubicBezTo>
                  <a:pt x="246" y="63"/>
                  <a:pt x="239" y="58"/>
                  <a:pt x="240" y="52"/>
                </a:cubicBezTo>
                <a:cubicBezTo>
                  <a:pt x="242" y="61"/>
                  <a:pt x="245" y="30"/>
                  <a:pt x="254" y="29"/>
                </a:cubicBezTo>
                <a:cubicBezTo>
                  <a:pt x="261" y="20"/>
                  <a:pt x="265" y="9"/>
                  <a:pt x="276" y="7"/>
                </a:cubicBezTo>
                <a:cubicBezTo>
                  <a:pt x="277" y="1"/>
                  <a:pt x="316" y="18"/>
                  <a:pt x="318" y="13"/>
                </a:cubicBezTo>
                <a:cubicBezTo>
                  <a:pt x="320" y="0"/>
                  <a:pt x="353" y="24"/>
                  <a:pt x="362" y="29"/>
                </a:cubicBezTo>
                <a:cubicBezTo>
                  <a:pt x="363" y="35"/>
                  <a:pt x="390" y="27"/>
                  <a:pt x="392" y="33"/>
                </a:cubicBezTo>
                <a:cubicBezTo>
                  <a:pt x="405" y="33"/>
                  <a:pt x="412" y="40"/>
                  <a:pt x="418" y="44"/>
                </a:cubicBezTo>
                <a:cubicBezTo>
                  <a:pt x="424" y="48"/>
                  <a:pt x="426" y="50"/>
                  <a:pt x="430" y="54"/>
                </a:cubicBezTo>
                <a:cubicBezTo>
                  <a:pt x="437" y="60"/>
                  <a:pt x="440" y="62"/>
                  <a:pt x="444" y="68"/>
                </a:cubicBezTo>
                <a:cubicBezTo>
                  <a:pt x="448" y="74"/>
                  <a:pt x="451" y="83"/>
                  <a:pt x="452" y="90"/>
                </a:cubicBezTo>
                <a:cubicBezTo>
                  <a:pt x="453" y="97"/>
                  <a:pt x="452" y="104"/>
                  <a:pt x="448" y="108"/>
                </a:cubicBezTo>
                <a:cubicBezTo>
                  <a:pt x="450" y="119"/>
                  <a:pt x="418" y="110"/>
                  <a:pt x="428" y="112"/>
                </a:cubicBezTo>
                <a:cubicBezTo>
                  <a:pt x="433" y="121"/>
                  <a:pt x="404" y="124"/>
                  <a:pt x="414" y="126"/>
                </a:cubicBezTo>
                <a:cubicBezTo>
                  <a:pt x="420" y="129"/>
                  <a:pt x="423" y="142"/>
                  <a:pt x="426" y="148"/>
                </a:cubicBezTo>
                <a:cubicBezTo>
                  <a:pt x="427" y="154"/>
                  <a:pt x="433" y="152"/>
                  <a:pt x="436" y="158"/>
                </a:cubicBezTo>
                <a:cubicBezTo>
                  <a:pt x="427" y="165"/>
                  <a:pt x="439" y="172"/>
                  <a:pt x="438" y="176"/>
                </a:cubicBezTo>
                <a:cubicBezTo>
                  <a:pt x="437" y="180"/>
                  <a:pt x="432" y="185"/>
                  <a:pt x="432" y="184"/>
                </a:cubicBezTo>
                <a:cubicBezTo>
                  <a:pt x="430" y="184"/>
                  <a:pt x="437" y="172"/>
                  <a:pt x="436" y="170"/>
                </a:cubicBezTo>
                <a:cubicBezTo>
                  <a:pt x="429" y="173"/>
                  <a:pt x="435" y="202"/>
                  <a:pt x="432" y="208"/>
                </a:cubicBezTo>
                <a:cubicBezTo>
                  <a:pt x="440" y="210"/>
                  <a:pt x="441" y="215"/>
                  <a:pt x="444" y="222"/>
                </a:cubicBezTo>
                <a:cubicBezTo>
                  <a:pt x="445" y="242"/>
                  <a:pt x="426" y="242"/>
                  <a:pt x="444" y="246"/>
                </a:cubicBezTo>
                <a:cubicBezTo>
                  <a:pt x="451" y="261"/>
                  <a:pt x="435" y="260"/>
                  <a:pt x="452" y="262"/>
                </a:cubicBezTo>
                <a:cubicBezTo>
                  <a:pt x="452" y="271"/>
                  <a:pt x="465" y="275"/>
                  <a:pt x="462" y="284"/>
                </a:cubicBezTo>
                <a:cubicBezTo>
                  <a:pt x="461" y="287"/>
                  <a:pt x="470" y="297"/>
                  <a:pt x="468" y="300"/>
                </a:cubicBezTo>
                <a:cubicBezTo>
                  <a:pt x="461" y="312"/>
                  <a:pt x="463" y="314"/>
                  <a:pt x="452" y="322"/>
                </a:cubicBezTo>
                <a:cubicBezTo>
                  <a:pt x="419" y="318"/>
                  <a:pt x="469" y="354"/>
                  <a:pt x="450" y="342"/>
                </a:cubicBezTo>
                <a:cubicBezTo>
                  <a:pt x="447" y="337"/>
                  <a:pt x="435" y="356"/>
                  <a:pt x="430" y="352"/>
                </a:cubicBezTo>
                <a:cubicBezTo>
                  <a:pt x="426" y="345"/>
                  <a:pt x="421" y="354"/>
                  <a:pt x="414" y="350"/>
                </a:cubicBezTo>
                <a:cubicBezTo>
                  <a:pt x="406" y="339"/>
                  <a:pt x="405" y="347"/>
                  <a:pt x="396" y="352"/>
                </a:cubicBezTo>
                <a:cubicBezTo>
                  <a:pt x="391" y="359"/>
                  <a:pt x="390" y="321"/>
                  <a:pt x="394" y="328"/>
                </a:cubicBezTo>
                <a:cubicBezTo>
                  <a:pt x="397" y="345"/>
                  <a:pt x="382" y="320"/>
                  <a:pt x="376" y="308"/>
                </a:cubicBezTo>
                <a:cubicBezTo>
                  <a:pt x="370" y="305"/>
                  <a:pt x="375" y="283"/>
                  <a:pt x="368" y="284"/>
                </a:cubicBezTo>
                <a:cubicBezTo>
                  <a:pt x="359" y="290"/>
                  <a:pt x="345" y="282"/>
                  <a:pt x="336" y="280"/>
                </a:cubicBezTo>
                <a:cubicBezTo>
                  <a:pt x="325" y="281"/>
                  <a:pt x="322" y="292"/>
                  <a:pt x="312" y="294"/>
                </a:cubicBezTo>
                <a:cubicBezTo>
                  <a:pt x="301" y="292"/>
                  <a:pt x="318" y="267"/>
                  <a:pt x="308" y="266"/>
                </a:cubicBezTo>
                <a:cubicBezTo>
                  <a:pt x="301" y="265"/>
                  <a:pt x="297" y="240"/>
                  <a:pt x="290" y="240"/>
                </a:cubicBezTo>
                <a:cubicBezTo>
                  <a:pt x="270" y="225"/>
                  <a:pt x="268" y="255"/>
                  <a:pt x="238" y="254"/>
                </a:cubicBezTo>
              </a:path>
            </a:pathLst>
          </a:custGeom>
          <a:solidFill>
            <a:srgbClr val="FFFF00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73742" name="Freeform 14"/>
          <p:cNvSpPr>
            <a:spLocks/>
          </p:cNvSpPr>
          <p:nvPr/>
        </p:nvSpPr>
        <p:spPr bwMode="auto">
          <a:xfrm>
            <a:off x="4202113" y="4208463"/>
            <a:ext cx="139700" cy="125412"/>
          </a:xfrm>
          <a:custGeom>
            <a:avLst/>
            <a:gdLst/>
            <a:ahLst/>
            <a:cxnLst>
              <a:cxn ang="0">
                <a:pos x="21" y="48"/>
              </a:cxn>
              <a:cxn ang="0">
                <a:pos x="48" y="36"/>
              </a:cxn>
              <a:cxn ang="0">
                <a:pos x="36" y="27"/>
              </a:cxn>
              <a:cxn ang="0">
                <a:pos x="66" y="13"/>
              </a:cxn>
              <a:cxn ang="0">
                <a:pos x="83" y="27"/>
              </a:cxn>
              <a:cxn ang="0">
                <a:pos x="83" y="54"/>
              </a:cxn>
              <a:cxn ang="0">
                <a:pos x="72" y="61"/>
              </a:cxn>
              <a:cxn ang="0">
                <a:pos x="57" y="69"/>
              </a:cxn>
              <a:cxn ang="0">
                <a:pos x="38" y="75"/>
              </a:cxn>
              <a:cxn ang="0">
                <a:pos x="17" y="63"/>
              </a:cxn>
              <a:cxn ang="0">
                <a:pos x="21" y="48"/>
              </a:cxn>
            </a:cxnLst>
            <a:rect l="0" t="0" r="r" b="b"/>
            <a:pathLst>
              <a:path w="89" h="79">
                <a:moveTo>
                  <a:pt x="21" y="48"/>
                </a:moveTo>
                <a:cubicBezTo>
                  <a:pt x="31" y="38"/>
                  <a:pt x="39" y="56"/>
                  <a:pt x="48" y="36"/>
                </a:cubicBezTo>
                <a:cubicBezTo>
                  <a:pt x="52" y="22"/>
                  <a:pt x="17" y="53"/>
                  <a:pt x="36" y="27"/>
                </a:cubicBezTo>
                <a:cubicBezTo>
                  <a:pt x="55" y="8"/>
                  <a:pt x="48" y="12"/>
                  <a:pt x="66" y="13"/>
                </a:cubicBezTo>
                <a:cubicBezTo>
                  <a:pt x="68" y="0"/>
                  <a:pt x="74" y="22"/>
                  <a:pt x="83" y="27"/>
                </a:cubicBezTo>
                <a:cubicBezTo>
                  <a:pt x="89" y="68"/>
                  <a:pt x="85" y="14"/>
                  <a:pt x="83" y="54"/>
                </a:cubicBezTo>
                <a:cubicBezTo>
                  <a:pt x="75" y="43"/>
                  <a:pt x="81" y="56"/>
                  <a:pt x="72" y="61"/>
                </a:cubicBezTo>
                <a:cubicBezTo>
                  <a:pt x="56" y="67"/>
                  <a:pt x="80" y="66"/>
                  <a:pt x="57" y="69"/>
                </a:cubicBezTo>
                <a:cubicBezTo>
                  <a:pt x="40" y="67"/>
                  <a:pt x="60" y="79"/>
                  <a:pt x="38" y="75"/>
                </a:cubicBezTo>
                <a:cubicBezTo>
                  <a:pt x="18" y="60"/>
                  <a:pt x="47" y="64"/>
                  <a:pt x="17" y="63"/>
                </a:cubicBezTo>
                <a:cubicBezTo>
                  <a:pt x="0" y="60"/>
                  <a:pt x="19" y="56"/>
                  <a:pt x="21" y="48"/>
                </a:cubicBezTo>
                <a:close/>
              </a:path>
            </a:pathLst>
          </a:custGeom>
          <a:solidFill>
            <a:srgbClr val="FFFF00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73743" name="Freeform 15"/>
          <p:cNvSpPr>
            <a:spLocks/>
          </p:cNvSpPr>
          <p:nvPr/>
        </p:nvSpPr>
        <p:spPr bwMode="auto">
          <a:xfrm>
            <a:off x="4233863" y="4378325"/>
            <a:ext cx="127000" cy="112713"/>
          </a:xfrm>
          <a:custGeom>
            <a:avLst/>
            <a:gdLst/>
            <a:ahLst/>
            <a:cxnLst>
              <a:cxn ang="0">
                <a:pos x="8" y="40"/>
              </a:cxn>
              <a:cxn ang="0">
                <a:pos x="9" y="25"/>
              </a:cxn>
              <a:cxn ang="0">
                <a:pos x="23" y="19"/>
              </a:cxn>
              <a:cxn ang="0">
                <a:pos x="54" y="14"/>
              </a:cxn>
              <a:cxn ang="0">
                <a:pos x="75" y="20"/>
              </a:cxn>
              <a:cxn ang="0">
                <a:pos x="70" y="46"/>
              </a:cxn>
              <a:cxn ang="0">
                <a:pos x="64" y="59"/>
              </a:cxn>
              <a:cxn ang="0">
                <a:pos x="42" y="70"/>
              </a:cxn>
              <a:cxn ang="0">
                <a:pos x="25" y="67"/>
              </a:cxn>
              <a:cxn ang="0">
                <a:pos x="12" y="65"/>
              </a:cxn>
              <a:cxn ang="0">
                <a:pos x="8" y="40"/>
              </a:cxn>
            </a:cxnLst>
            <a:rect l="0" t="0" r="r" b="b"/>
            <a:pathLst>
              <a:path w="81" h="71">
                <a:moveTo>
                  <a:pt x="8" y="40"/>
                </a:moveTo>
                <a:cubicBezTo>
                  <a:pt x="18" y="30"/>
                  <a:pt x="0" y="45"/>
                  <a:pt x="9" y="25"/>
                </a:cubicBezTo>
                <a:cubicBezTo>
                  <a:pt x="13" y="11"/>
                  <a:pt x="4" y="45"/>
                  <a:pt x="23" y="19"/>
                </a:cubicBezTo>
                <a:cubicBezTo>
                  <a:pt x="42" y="0"/>
                  <a:pt x="36" y="13"/>
                  <a:pt x="54" y="14"/>
                </a:cubicBezTo>
                <a:cubicBezTo>
                  <a:pt x="56" y="1"/>
                  <a:pt x="66" y="15"/>
                  <a:pt x="75" y="20"/>
                </a:cubicBezTo>
                <a:cubicBezTo>
                  <a:pt x="81" y="61"/>
                  <a:pt x="72" y="6"/>
                  <a:pt x="70" y="46"/>
                </a:cubicBezTo>
                <a:cubicBezTo>
                  <a:pt x="62" y="35"/>
                  <a:pt x="73" y="54"/>
                  <a:pt x="64" y="59"/>
                </a:cubicBezTo>
                <a:cubicBezTo>
                  <a:pt x="48" y="68"/>
                  <a:pt x="65" y="67"/>
                  <a:pt x="42" y="70"/>
                </a:cubicBezTo>
                <a:cubicBezTo>
                  <a:pt x="25" y="68"/>
                  <a:pt x="47" y="71"/>
                  <a:pt x="25" y="67"/>
                </a:cubicBezTo>
                <a:cubicBezTo>
                  <a:pt x="5" y="52"/>
                  <a:pt x="42" y="66"/>
                  <a:pt x="12" y="65"/>
                </a:cubicBezTo>
                <a:cubicBezTo>
                  <a:pt x="24" y="47"/>
                  <a:pt x="6" y="48"/>
                  <a:pt x="8" y="40"/>
                </a:cubicBezTo>
                <a:close/>
              </a:path>
            </a:pathLst>
          </a:custGeom>
          <a:solidFill>
            <a:srgbClr val="FFFF00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73744" name="Freeform 16"/>
          <p:cNvSpPr>
            <a:spLocks/>
          </p:cNvSpPr>
          <p:nvPr/>
        </p:nvSpPr>
        <p:spPr bwMode="auto">
          <a:xfrm>
            <a:off x="4157663" y="4430713"/>
            <a:ext cx="57150" cy="68262"/>
          </a:xfrm>
          <a:custGeom>
            <a:avLst/>
            <a:gdLst/>
            <a:ahLst/>
            <a:cxnLst>
              <a:cxn ang="0">
                <a:pos x="2" y="22"/>
              </a:cxn>
              <a:cxn ang="0">
                <a:pos x="18" y="13"/>
              </a:cxn>
              <a:cxn ang="0">
                <a:pos x="35" y="23"/>
              </a:cxn>
              <a:cxn ang="0">
                <a:pos x="24" y="34"/>
              </a:cxn>
              <a:cxn ang="0">
                <a:pos x="5" y="38"/>
              </a:cxn>
              <a:cxn ang="0">
                <a:pos x="2" y="22"/>
              </a:cxn>
            </a:cxnLst>
            <a:rect l="0" t="0" r="r" b="b"/>
            <a:pathLst>
              <a:path w="35" h="43">
                <a:moveTo>
                  <a:pt x="2" y="22"/>
                </a:moveTo>
                <a:cubicBezTo>
                  <a:pt x="9" y="14"/>
                  <a:pt x="7" y="14"/>
                  <a:pt x="18" y="13"/>
                </a:cubicBezTo>
                <a:cubicBezTo>
                  <a:pt x="20" y="0"/>
                  <a:pt x="26" y="18"/>
                  <a:pt x="35" y="23"/>
                </a:cubicBezTo>
                <a:cubicBezTo>
                  <a:pt x="33" y="32"/>
                  <a:pt x="32" y="26"/>
                  <a:pt x="24" y="34"/>
                </a:cubicBezTo>
                <a:cubicBezTo>
                  <a:pt x="14" y="41"/>
                  <a:pt x="11" y="43"/>
                  <a:pt x="5" y="38"/>
                </a:cubicBezTo>
                <a:cubicBezTo>
                  <a:pt x="0" y="31"/>
                  <a:pt x="0" y="30"/>
                  <a:pt x="2" y="22"/>
                </a:cubicBezTo>
                <a:close/>
              </a:path>
            </a:pathLst>
          </a:cu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73745" name="Freeform 17"/>
          <p:cNvSpPr>
            <a:spLocks/>
          </p:cNvSpPr>
          <p:nvPr/>
        </p:nvSpPr>
        <p:spPr bwMode="auto">
          <a:xfrm>
            <a:off x="4043363" y="4506913"/>
            <a:ext cx="287337" cy="193675"/>
          </a:xfrm>
          <a:custGeom>
            <a:avLst/>
            <a:gdLst/>
            <a:ahLst/>
            <a:cxnLst>
              <a:cxn ang="0">
                <a:pos x="15" y="73"/>
              </a:cxn>
              <a:cxn ang="0">
                <a:pos x="9" y="58"/>
              </a:cxn>
              <a:cxn ang="0">
                <a:pos x="19" y="47"/>
              </a:cxn>
              <a:cxn ang="0">
                <a:pos x="31" y="35"/>
              </a:cxn>
              <a:cxn ang="0">
                <a:pos x="45" y="44"/>
              </a:cxn>
              <a:cxn ang="0">
                <a:pos x="66" y="52"/>
              </a:cxn>
              <a:cxn ang="0">
                <a:pos x="81" y="64"/>
              </a:cxn>
              <a:cxn ang="0">
                <a:pos x="91" y="59"/>
              </a:cxn>
              <a:cxn ang="0">
                <a:pos x="91" y="46"/>
              </a:cxn>
              <a:cxn ang="0">
                <a:pos x="85" y="34"/>
              </a:cxn>
              <a:cxn ang="0">
                <a:pos x="72" y="22"/>
              </a:cxn>
              <a:cxn ang="0">
                <a:pos x="97" y="8"/>
              </a:cxn>
              <a:cxn ang="0">
                <a:pos x="114" y="13"/>
              </a:cxn>
              <a:cxn ang="0">
                <a:pos x="124" y="25"/>
              </a:cxn>
              <a:cxn ang="0">
                <a:pos x="117" y="40"/>
              </a:cxn>
              <a:cxn ang="0">
                <a:pos x="105" y="49"/>
              </a:cxn>
              <a:cxn ang="0">
                <a:pos x="112" y="58"/>
              </a:cxn>
              <a:cxn ang="0">
                <a:pos x="132" y="65"/>
              </a:cxn>
              <a:cxn ang="0">
                <a:pos x="153" y="61"/>
              </a:cxn>
              <a:cxn ang="0">
                <a:pos x="180" y="67"/>
              </a:cxn>
              <a:cxn ang="0">
                <a:pos x="166" y="80"/>
              </a:cxn>
              <a:cxn ang="0">
                <a:pos x="150" y="83"/>
              </a:cxn>
              <a:cxn ang="0">
                <a:pos x="156" y="95"/>
              </a:cxn>
              <a:cxn ang="0">
                <a:pos x="174" y="109"/>
              </a:cxn>
              <a:cxn ang="0">
                <a:pos x="153" y="121"/>
              </a:cxn>
              <a:cxn ang="0">
                <a:pos x="148" y="104"/>
              </a:cxn>
              <a:cxn ang="0">
                <a:pos x="135" y="97"/>
              </a:cxn>
              <a:cxn ang="0">
                <a:pos x="120" y="103"/>
              </a:cxn>
              <a:cxn ang="0">
                <a:pos x="99" y="101"/>
              </a:cxn>
              <a:cxn ang="0">
                <a:pos x="81" y="97"/>
              </a:cxn>
              <a:cxn ang="0">
                <a:pos x="67" y="88"/>
              </a:cxn>
              <a:cxn ang="0">
                <a:pos x="55" y="82"/>
              </a:cxn>
              <a:cxn ang="0">
                <a:pos x="39" y="83"/>
              </a:cxn>
              <a:cxn ang="0">
                <a:pos x="27" y="74"/>
              </a:cxn>
              <a:cxn ang="0">
                <a:pos x="15" y="73"/>
              </a:cxn>
            </a:cxnLst>
            <a:rect l="0" t="0" r="r" b="b"/>
            <a:pathLst>
              <a:path w="182" h="122">
                <a:moveTo>
                  <a:pt x="15" y="73"/>
                </a:moveTo>
                <a:cubicBezTo>
                  <a:pt x="25" y="63"/>
                  <a:pt x="0" y="78"/>
                  <a:pt x="9" y="58"/>
                </a:cubicBezTo>
                <a:cubicBezTo>
                  <a:pt x="14" y="51"/>
                  <a:pt x="15" y="51"/>
                  <a:pt x="19" y="47"/>
                </a:cubicBezTo>
                <a:cubicBezTo>
                  <a:pt x="23" y="43"/>
                  <a:pt x="27" y="35"/>
                  <a:pt x="31" y="35"/>
                </a:cubicBezTo>
                <a:cubicBezTo>
                  <a:pt x="35" y="35"/>
                  <a:pt x="39" y="41"/>
                  <a:pt x="45" y="44"/>
                </a:cubicBezTo>
                <a:cubicBezTo>
                  <a:pt x="51" y="47"/>
                  <a:pt x="60" y="49"/>
                  <a:pt x="66" y="52"/>
                </a:cubicBezTo>
                <a:cubicBezTo>
                  <a:pt x="72" y="55"/>
                  <a:pt x="77" y="63"/>
                  <a:pt x="81" y="64"/>
                </a:cubicBezTo>
                <a:cubicBezTo>
                  <a:pt x="85" y="65"/>
                  <a:pt x="89" y="62"/>
                  <a:pt x="91" y="59"/>
                </a:cubicBezTo>
                <a:cubicBezTo>
                  <a:pt x="93" y="56"/>
                  <a:pt x="92" y="50"/>
                  <a:pt x="91" y="46"/>
                </a:cubicBezTo>
                <a:cubicBezTo>
                  <a:pt x="90" y="42"/>
                  <a:pt x="88" y="38"/>
                  <a:pt x="85" y="34"/>
                </a:cubicBezTo>
                <a:cubicBezTo>
                  <a:pt x="82" y="30"/>
                  <a:pt x="70" y="26"/>
                  <a:pt x="72" y="22"/>
                </a:cubicBezTo>
                <a:cubicBezTo>
                  <a:pt x="89" y="13"/>
                  <a:pt x="90" y="9"/>
                  <a:pt x="97" y="8"/>
                </a:cubicBezTo>
                <a:cubicBezTo>
                  <a:pt x="104" y="7"/>
                  <a:pt x="110" y="10"/>
                  <a:pt x="114" y="13"/>
                </a:cubicBezTo>
                <a:cubicBezTo>
                  <a:pt x="116" y="0"/>
                  <a:pt x="115" y="20"/>
                  <a:pt x="124" y="25"/>
                </a:cubicBezTo>
                <a:cubicBezTo>
                  <a:pt x="124" y="30"/>
                  <a:pt x="131" y="29"/>
                  <a:pt x="117" y="40"/>
                </a:cubicBezTo>
                <a:cubicBezTo>
                  <a:pt x="114" y="44"/>
                  <a:pt x="106" y="46"/>
                  <a:pt x="105" y="49"/>
                </a:cubicBezTo>
                <a:cubicBezTo>
                  <a:pt x="104" y="52"/>
                  <a:pt x="108" y="55"/>
                  <a:pt x="112" y="58"/>
                </a:cubicBezTo>
                <a:cubicBezTo>
                  <a:pt x="116" y="61"/>
                  <a:pt x="125" y="65"/>
                  <a:pt x="132" y="65"/>
                </a:cubicBezTo>
                <a:cubicBezTo>
                  <a:pt x="139" y="65"/>
                  <a:pt x="145" y="61"/>
                  <a:pt x="153" y="61"/>
                </a:cubicBezTo>
                <a:cubicBezTo>
                  <a:pt x="161" y="61"/>
                  <a:pt x="178" y="64"/>
                  <a:pt x="180" y="67"/>
                </a:cubicBezTo>
                <a:cubicBezTo>
                  <a:pt x="182" y="70"/>
                  <a:pt x="171" y="77"/>
                  <a:pt x="166" y="80"/>
                </a:cubicBezTo>
                <a:cubicBezTo>
                  <a:pt x="161" y="83"/>
                  <a:pt x="152" y="81"/>
                  <a:pt x="150" y="83"/>
                </a:cubicBezTo>
                <a:cubicBezTo>
                  <a:pt x="148" y="85"/>
                  <a:pt x="152" y="91"/>
                  <a:pt x="156" y="95"/>
                </a:cubicBezTo>
                <a:cubicBezTo>
                  <a:pt x="160" y="99"/>
                  <a:pt x="174" y="105"/>
                  <a:pt x="174" y="109"/>
                </a:cubicBezTo>
                <a:cubicBezTo>
                  <a:pt x="174" y="113"/>
                  <a:pt x="157" y="122"/>
                  <a:pt x="153" y="121"/>
                </a:cubicBezTo>
                <a:cubicBezTo>
                  <a:pt x="149" y="120"/>
                  <a:pt x="151" y="108"/>
                  <a:pt x="148" y="104"/>
                </a:cubicBezTo>
                <a:cubicBezTo>
                  <a:pt x="145" y="100"/>
                  <a:pt x="140" y="97"/>
                  <a:pt x="135" y="97"/>
                </a:cubicBezTo>
                <a:cubicBezTo>
                  <a:pt x="130" y="97"/>
                  <a:pt x="126" y="102"/>
                  <a:pt x="120" y="103"/>
                </a:cubicBezTo>
                <a:cubicBezTo>
                  <a:pt x="114" y="104"/>
                  <a:pt x="105" y="102"/>
                  <a:pt x="99" y="101"/>
                </a:cubicBezTo>
                <a:cubicBezTo>
                  <a:pt x="93" y="100"/>
                  <a:pt x="86" y="99"/>
                  <a:pt x="81" y="97"/>
                </a:cubicBezTo>
                <a:cubicBezTo>
                  <a:pt x="76" y="95"/>
                  <a:pt x="71" y="91"/>
                  <a:pt x="67" y="88"/>
                </a:cubicBezTo>
                <a:cubicBezTo>
                  <a:pt x="63" y="85"/>
                  <a:pt x="60" y="83"/>
                  <a:pt x="55" y="82"/>
                </a:cubicBezTo>
                <a:cubicBezTo>
                  <a:pt x="38" y="80"/>
                  <a:pt x="61" y="87"/>
                  <a:pt x="39" y="83"/>
                </a:cubicBezTo>
                <a:cubicBezTo>
                  <a:pt x="19" y="68"/>
                  <a:pt x="57" y="75"/>
                  <a:pt x="27" y="74"/>
                </a:cubicBezTo>
                <a:cubicBezTo>
                  <a:pt x="39" y="56"/>
                  <a:pt x="13" y="81"/>
                  <a:pt x="15" y="73"/>
                </a:cubicBezTo>
                <a:close/>
              </a:path>
            </a:pathLst>
          </a:cu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73746" name="Freeform 18"/>
          <p:cNvSpPr>
            <a:spLocks/>
          </p:cNvSpPr>
          <p:nvPr/>
        </p:nvSpPr>
        <p:spPr bwMode="auto">
          <a:xfrm>
            <a:off x="4140200" y="4732338"/>
            <a:ext cx="74613" cy="65087"/>
          </a:xfrm>
          <a:custGeom>
            <a:avLst/>
            <a:gdLst/>
            <a:ahLst/>
            <a:cxnLst>
              <a:cxn ang="0">
                <a:pos x="3" y="17"/>
              </a:cxn>
              <a:cxn ang="0">
                <a:pos x="22" y="13"/>
              </a:cxn>
              <a:cxn ang="0">
                <a:pos x="46" y="18"/>
              </a:cxn>
              <a:cxn ang="0">
                <a:pos x="29" y="34"/>
              </a:cxn>
              <a:cxn ang="0">
                <a:pos x="6" y="33"/>
              </a:cxn>
              <a:cxn ang="0">
                <a:pos x="3" y="17"/>
              </a:cxn>
            </a:cxnLst>
            <a:rect l="0" t="0" r="r" b="b"/>
            <a:pathLst>
              <a:path w="46" h="41">
                <a:moveTo>
                  <a:pt x="3" y="17"/>
                </a:moveTo>
                <a:cubicBezTo>
                  <a:pt x="12" y="9"/>
                  <a:pt x="8" y="14"/>
                  <a:pt x="22" y="13"/>
                </a:cubicBezTo>
                <a:cubicBezTo>
                  <a:pt x="25" y="0"/>
                  <a:pt x="34" y="13"/>
                  <a:pt x="46" y="18"/>
                </a:cubicBezTo>
                <a:cubicBezTo>
                  <a:pt x="43" y="27"/>
                  <a:pt x="39" y="26"/>
                  <a:pt x="29" y="34"/>
                </a:cubicBezTo>
                <a:cubicBezTo>
                  <a:pt x="16" y="41"/>
                  <a:pt x="14" y="38"/>
                  <a:pt x="6" y="33"/>
                </a:cubicBezTo>
                <a:cubicBezTo>
                  <a:pt x="0" y="26"/>
                  <a:pt x="0" y="25"/>
                  <a:pt x="3" y="17"/>
                </a:cubicBezTo>
                <a:close/>
              </a:path>
            </a:pathLst>
          </a:cu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73747" name="Freeform 19"/>
          <p:cNvSpPr>
            <a:spLocks/>
          </p:cNvSpPr>
          <p:nvPr/>
        </p:nvSpPr>
        <p:spPr bwMode="auto">
          <a:xfrm>
            <a:off x="4208463" y="4713288"/>
            <a:ext cx="173037" cy="93662"/>
          </a:xfrm>
          <a:custGeom>
            <a:avLst/>
            <a:gdLst/>
            <a:ahLst/>
            <a:cxnLst>
              <a:cxn ang="0">
                <a:pos x="48" y="48"/>
              </a:cxn>
              <a:cxn ang="0">
                <a:pos x="31" y="57"/>
              </a:cxn>
              <a:cxn ang="0">
                <a:pos x="15" y="58"/>
              </a:cxn>
              <a:cxn ang="0">
                <a:pos x="1" y="52"/>
              </a:cxn>
              <a:cxn ang="0">
                <a:pos x="18" y="46"/>
              </a:cxn>
              <a:cxn ang="0">
                <a:pos x="33" y="34"/>
              </a:cxn>
              <a:cxn ang="0">
                <a:pos x="54" y="25"/>
              </a:cxn>
              <a:cxn ang="0">
                <a:pos x="73" y="24"/>
              </a:cxn>
              <a:cxn ang="0">
                <a:pos x="91" y="19"/>
              </a:cxn>
              <a:cxn ang="0">
                <a:pos x="106" y="13"/>
              </a:cxn>
              <a:cxn ang="0">
                <a:pos x="105" y="28"/>
              </a:cxn>
              <a:cxn ang="0">
                <a:pos x="75" y="36"/>
              </a:cxn>
              <a:cxn ang="0">
                <a:pos x="64" y="49"/>
              </a:cxn>
              <a:cxn ang="0">
                <a:pos x="48" y="48"/>
              </a:cxn>
            </a:cxnLst>
            <a:rect l="0" t="0" r="r" b="b"/>
            <a:pathLst>
              <a:path w="109" h="59">
                <a:moveTo>
                  <a:pt x="48" y="48"/>
                </a:moveTo>
                <a:cubicBezTo>
                  <a:pt x="32" y="44"/>
                  <a:pt x="36" y="55"/>
                  <a:pt x="31" y="57"/>
                </a:cubicBezTo>
                <a:cubicBezTo>
                  <a:pt x="26" y="59"/>
                  <a:pt x="20" y="59"/>
                  <a:pt x="15" y="58"/>
                </a:cubicBezTo>
                <a:cubicBezTo>
                  <a:pt x="10" y="57"/>
                  <a:pt x="0" y="54"/>
                  <a:pt x="1" y="52"/>
                </a:cubicBezTo>
                <a:cubicBezTo>
                  <a:pt x="2" y="50"/>
                  <a:pt x="13" y="49"/>
                  <a:pt x="18" y="46"/>
                </a:cubicBezTo>
                <a:cubicBezTo>
                  <a:pt x="23" y="43"/>
                  <a:pt x="27" y="37"/>
                  <a:pt x="33" y="34"/>
                </a:cubicBezTo>
                <a:cubicBezTo>
                  <a:pt x="39" y="31"/>
                  <a:pt x="47" y="27"/>
                  <a:pt x="54" y="25"/>
                </a:cubicBezTo>
                <a:cubicBezTo>
                  <a:pt x="61" y="23"/>
                  <a:pt x="67" y="25"/>
                  <a:pt x="73" y="24"/>
                </a:cubicBezTo>
                <a:cubicBezTo>
                  <a:pt x="79" y="23"/>
                  <a:pt x="86" y="21"/>
                  <a:pt x="91" y="19"/>
                </a:cubicBezTo>
                <a:cubicBezTo>
                  <a:pt x="96" y="17"/>
                  <a:pt x="104" y="12"/>
                  <a:pt x="106" y="13"/>
                </a:cubicBezTo>
                <a:cubicBezTo>
                  <a:pt x="109" y="0"/>
                  <a:pt x="93" y="23"/>
                  <a:pt x="105" y="28"/>
                </a:cubicBezTo>
                <a:cubicBezTo>
                  <a:pt x="102" y="37"/>
                  <a:pt x="85" y="28"/>
                  <a:pt x="75" y="36"/>
                </a:cubicBezTo>
                <a:cubicBezTo>
                  <a:pt x="62" y="43"/>
                  <a:pt x="72" y="54"/>
                  <a:pt x="64" y="49"/>
                </a:cubicBezTo>
                <a:cubicBezTo>
                  <a:pt x="58" y="42"/>
                  <a:pt x="45" y="56"/>
                  <a:pt x="48" y="48"/>
                </a:cubicBezTo>
                <a:close/>
              </a:path>
            </a:pathLst>
          </a:cu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73748" name="Freeform 20"/>
          <p:cNvSpPr>
            <a:spLocks/>
          </p:cNvSpPr>
          <p:nvPr/>
        </p:nvSpPr>
        <p:spPr bwMode="auto">
          <a:xfrm>
            <a:off x="3995738" y="4797425"/>
            <a:ext cx="98425" cy="79375"/>
          </a:xfrm>
          <a:custGeom>
            <a:avLst/>
            <a:gdLst/>
            <a:ahLst/>
            <a:cxnLst>
              <a:cxn ang="0">
                <a:pos x="3" y="17"/>
              </a:cxn>
              <a:cxn ang="0">
                <a:pos x="22" y="13"/>
              </a:cxn>
              <a:cxn ang="0">
                <a:pos x="38" y="23"/>
              </a:cxn>
              <a:cxn ang="0">
                <a:pos x="51" y="43"/>
              </a:cxn>
              <a:cxn ang="0">
                <a:pos x="24" y="35"/>
              </a:cxn>
              <a:cxn ang="0">
                <a:pos x="3" y="17"/>
              </a:cxn>
            </a:cxnLst>
            <a:rect l="0" t="0" r="r" b="b"/>
            <a:pathLst>
              <a:path w="61" h="50">
                <a:moveTo>
                  <a:pt x="3" y="17"/>
                </a:moveTo>
                <a:cubicBezTo>
                  <a:pt x="12" y="9"/>
                  <a:pt x="8" y="14"/>
                  <a:pt x="22" y="13"/>
                </a:cubicBezTo>
                <a:cubicBezTo>
                  <a:pt x="25" y="0"/>
                  <a:pt x="26" y="18"/>
                  <a:pt x="38" y="23"/>
                </a:cubicBezTo>
                <a:cubicBezTo>
                  <a:pt x="35" y="32"/>
                  <a:pt x="61" y="35"/>
                  <a:pt x="51" y="43"/>
                </a:cubicBezTo>
                <a:cubicBezTo>
                  <a:pt x="38" y="50"/>
                  <a:pt x="32" y="40"/>
                  <a:pt x="24" y="35"/>
                </a:cubicBezTo>
                <a:cubicBezTo>
                  <a:pt x="18" y="28"/>
                  <a:pt x="0" y="25"/>
                  <a:pt x="3" y="17"/>
                </a:cubicBezTo>
                <a:close/>
              </a:path>
            </a:pathLst>
          </a:cu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73749" name="Text Box 21"/>
          <p:cNvSpPr txBox="1">
            <a:spLocks noChangeArrowheads="1"/>
          </p:cNvSpPr>
          <p:nvPr/>
        </p:nvSpPr>
        <p:spPr bwMode="auto">
          <a:xfrm>
            <a:off x="4679950" y="4221163"/>
            <a:ext cx="7556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l-GR" sz="1400" b="1">
                <a:solidFill>
                  <a:schemeClr val="bg1"/>
                </a:solidFill>
                <a:cs typeface="Arial" charset="0"/>
              </a:rPr>
              <a:t>ATTIKI</a:t>
            </a:r>
            <a:endParaRPr lang="en-GB" sz="1400" b="1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73750" name="Picture 2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0" y="3352800"/>
            <a:ext cx="938213" cy="503238"/>
          </a:xfrm>
          <a:prstGeom prst="rect">
            <a:avLst/>
          </a:prstGeom>
          <a:noFill/>
        </p:spPr>
      </p:pic>
      <p:sp>
        <p:nvSpPr>
          <p:cNvPr id="73751" name="Freeform 23"/>
          <p:cNvSpPr>
            <a:spLocks/>
          </p:cNvSpPr>
          <p:nvPr/>
        </p:nvSpPr>
        <p:spPr bwMode="auto">
          <a:xfrm>
            <a:off x="3200400" y="3200400"/>
            <a:ext cx="1092200" cy="577850"/>
          </a:xfrm>
          <a:custGeom>
            <a:avLst/>
            <a:gdLst/>
            <a:ahLst/>
            <a:cxnLst>
              <a:cxn ang="0">
                <a:pos x="78" y="270"/>
              </a:cxn>
              <a:cxn ang="0">
                <a:pos x="38" y="206"/>
              </a:cxn>
              <a:cxn ang="0">
                <a:pos x="26" y="156"/>
              </a:cxn>
              <a:cxn ang="0">
                <a:pos x="45" y="96"/>
              </a:cxn>
              <a:cxn ang="0">
                <a:pos x="126" y="80"/>
              </a:cxn>
              <a:cxn ang="0">
                <a:pos x="174" y="52"/>
              </a:cxn>
              <a:cxn ang="0">
                <a:pos x="206" y="0"/>
              </a:cxn>
              <a:cxn ang="0">
                <a:pos x="262" y="26"/>
              </a:cxn>
              <a:cxn ang="0">
                <a:pos x="286" y="68"/>
              </a:cxn>
              <a:cxn ang="0">
                <a:pos x="310" y="106"/>
              </a:cxn>
              <a:cxn ang="0">
                <a:pos x="360" y="120"/>
              </a:cxn>
              <a:cxn ang="0">
                <a:pos x="428" y="138"/>
              </a:cxn>
              <a:cxn ang="0">
                <a:pos x="506" y="160"/>
              </a:cxn>
              <a:cxn ang="0">
                <a:pos x="516" y="174"/>
              </a:cxn>
              <a:cxn ang="0">
                <a:pos x="468" y="198"/>
              </a:cxn>
              <a:cxn ang="0">
                <a:pos x="426" y="202"/>
              </a:cxn>
              <a:cxn ang="0">
                <a:pos x="384" y="190"/>
              </a:cxn>
              <a:cxn ang="0">
                <a:pos x="344" y="206"/>
              </a:cxn>
              <a:cxn ang="0">
                <a:pos x="372" y="226"/>
              </a:cxn>
              <a:cxn ang="0">
                <a:pos x="420" y="224"/>
              </a:cxn>
              <a:cxn ang="0">
                <a:pos x="454" y="240"/>
              </a:cxn>
              <a:cxn ang="0">
                <a:pos x="492" y="250"/>
              </a:cxn>
              <a:cxn ang="0">
                <a:pos x="544" y="256"/>
              </a:cxn>
              <a:cxn ang="0">
                <a:pos x="570" y="274"/>
              </a:cxn>
              <a:cxn ang="0">
                <a:pos x="588" y="308"/>
              </a:cxn>
              <a:cxn ang="0">
                <a:pos x="638" y="292"/>
              </a:cxn>
              <a:cxn ang="0">
                <a:pos x="682" y="314"/>
              </a:cxn>
              <a:cxn ang="0">
                <a:pos x="662" y="336"/>
              </a:cxn>
              <a:cxn ang="0">
                <a:pos x="640" y="338"/>
              </a:cxn>
              <a:cxn ang="0">
                <a:pos x="578" y="338"/>
              </a:cxn>
              <a:cxn ang="0">
                <a:pos x="532" y="322"/>
              </a:cxn>
              <a:cxn ang="0">
                <a:pos x="484" y="314"/>
              </a:cxn>
              <a:cxn ang="0">
                <a:pos x="422" y="360"/>
              </a:cxn>
              <a:cxn ang="0">
                <a:pos x="364" y="344"/>
              </a:cxn>
              <a:cxn ang="0">
                <a:pos x="336" y="330"/>
              </a:cxn>
              <a:cxn ang="0">
                <a:pos x="282" y="294"/>
              </a:cxn>
              <a:cxn ang="0">
                <a:pos x="226" y="296"/>
              </a:cxn>
              <a:cxn ang="0">
                <a:pos x="192" y="250"/>
              </a:cxn>
              <a:cxn ang="0">
                <a:pos x="142" y="286"/>
              </a:cxn>
            </a:cxnLst>
            <a:rect l="0" t="0" r="r" b="b"/>
            <a:pathLst>
              <a:path w="688" h="364">
                <a:moveTo>
                  <a:pt x="108" y="286"/>
                </a:moveTo>
                <a:cubicBezTo>
                  <a:pt x="98" y="281"/>
                  <a:pt x="92" y="289"/>
                  <a:pt x="78" y="270"/>
                </a:cubicBezTo>
                <a:cubicBezTo>
                  <a:pt x="68" y="263"/>
                  <a:pt x="53" y="253"/>
                  <a:pt x="46" y="242"/>
                </a:cubicBezTo>
                <a:cubicBezTo>
                  <a:pt x="39" y="231"/>
                  <a:pt x="45" y="216"/>
                  <a:pt x="38" y="206"/>
                </a:cubicBezTo>
                <a:cubicBezTo>
                  <a:pt x="31" y="196"/>
                  <a:pt x="4" y="188"/>
                  <a:pt x="2" y="180"/>
                </a:cubicBezTo>
                <a:cubicBezTo>
                  <a:pt x="0" y="172"/>
                  <a:pt x="21" y="166"/>
                  <a:pt x="26" y="156"/>
                </a:cubicBezTo>
                <a:cubicBezTo>
                  <a:pt x="32" y="149"/>
                  <a:pt x="30" y="130"/>
                  <a:pt x="33" y="120"/>
                </a:cubicBezTo>
                <a:cubicBezTo>
                  <a:pt x="36" y="110"/>
                  <a:pt x="37" y="100"/>
                  <a:pt x="45" y="96"/>
                </a:cubicBezTo>
                <a:cubicBezTo>
                  <a:pt x="51" y="90"/>
                  <a:pt x="68" y="96"/>
                  <a:pt x="81" y="93"/>
                </a:cubicBezTo>
                <a:cubicBezTo>
                  <a:pt x="94" y="90"/>
                  <a:pt x="112" y="83"/>
                  <a:pt x="126" y="80"/>
                </a:cubicBezTo>
                <a:cubicBezTo>
                  <a:pt x="140" y="77"/>
                  <a:pt x="158" y="77"/>
                  <a:pt x="166" y="72"/>
                </a:cubicBezTo>
                <a:cubicBezTo>
                  <a:pt x="174" y="67"/>
                  <a:pt x="170" y="59"/>
                  <a:pt x="174" y="52"/>
                </a:cubicBezTo>
                <a:cubicBezTo>
                  <a:pt x="178" y="45"/>
                  <a:pt x="183" y="37"/>
                  <a:pt x="188" y="28"/>
                </a:cubicBezTo>
                <a:cubicBezTo>
                  <a:pt x="193" y="19"/>
                  <a:pt x="198" y="0"/>
                  <a:pt x="206" y="0"/>
                </a:cubicBezTo>
                <a:cubicBezTo>
                  <a:pt x="214" y="0"/>
                  <a:pt x="225" y="22"/>
                  <a:pt x="234" y="26"/>
                </a:cubicBezTo>
                <a:cubicBezTo>
                  <a:pt x="271" y="28"/>
                  <a:pt x="242" y="23"/>
                  <a:pt x="262" y="26"/>
                </a:cubicBezTo>
                <a:cubicBezTo>
                  <a:pt x="264" y="35"/>
                  <a:pt x="261" y="49"/>
                  <a:pt x="270" y="48"/>
                </a:cubicBezTo>
                <a:cubicBezTo>
                  <a:pt x="277" y="39"/>
                  <a:pt x="275" y="70"/>
                  <a:pt x="286" y="68"/>
                </a:cubicBezTo>
                <a:cubicBezTo>
                  <a:pt x="287" y="62"/>
                  <a:pt x="308" y="81"/>
                  <a:pt x="310" y="76"/>
                </a:cubicBezTo>
                <a:cubicBezTo>
                  <a:pt x="315" y="73"/>
                  <a:pt x="308" y="98"/>
                  <a:pt x="310" y="106"/>
                </a:cubicBezTo>
                <a:cubicBezTo>
                  <a:pt x="312" y="114"/>
                  <a:pt x="316" y="120"/>
                  <a:pt x="324" y="122"/>
                </a:cubicBezTo>
                <a:cubicBezTo>
                  <a:pt x="325" y="128"/>
                  <a:pt x="358" y="114"/>
                  <a:pt x="360" y="120"/>
                </a:cubicBezTo>
                <a:cubicBezTo>
                  <a:pt x="361" y="151"/>
                  <a:pt x="379" y="113"/>
                  <a:pt x="396" y="120"/>
                </a:cubicBezTo>
                <a:cubicBezTo>
                  <a:pt x="424" y="118"/>
                  <a:pt x="404" y="136"/>
                  <a:pt x="428" y="138"/>
                </a:cubicBezTo>
                <a:cubicBezTo>
                  <a:pt x="430" y="149"/>
                  <a:pt x="452" y="148"/>
                  <a:pt x="462" y="150"/>
                </a:cubicBezTo>
                <a:cubicBezTo>
                  <a:pt x="484" y="146"/>
                  <a:pt x="496" y="158"/>
                  <a:pt x="506" y="160"/>
                </a:cubicBezTo>
                <a:cubicBezTo>
                  <a:pt x="512" y="163"/>
                  <a:pt x="537" y="152"/>
                  <a:pt x="540" y="158"/>
                </a:cubicBezTo>
                <a:cubicBezTo>
                  <a:pt x="541" y="164"/>
                  <a:pt x="513" y="168"/>
                  <a:pt x="516" y="174"/>
                </a:cubicBezTo>
                <a:cubicBezTo>
                  <a:pt x="508" y="182"/>
                  <a:pt x="509" y="172"/>
                  <a:pt x="492" y="182"/>
                </a:cubicBezTo>
                <a:cubicBezTo>
                  <a:pt x="484" y="186"/>
                  <a:pt x="475" y="194"/>
                  <a:pt x="468" y="198"/>
                </a:cubicBezTo>
                <a:cubicBezTo>
                  <a:pt x="460" y="204"/>
                  <a:pt x="457" y="196"/>
                  <a:pt x="446" y="204"/>
                </a:cubicBezTo>
                <a:cubicBezTo>
                  <a:pt x="439" y="205"/>
                  <a:pt x="433" y="203"/>
                  <a:pt x="426" y="202"/>
                </a:cubicBezTo>
                <a:cubicBezTo>
                  <a:pt x="419" y="201"/>
                  <a:pt x="411" y="200"/>
                  <a:pt x="404" y="198"/>
                </a:cubicBezTo>
                <a:cubicBezTo>
                  <a:pt x="397" y="196"/>
                  <a:pt x="391" y="191"/>
                  <a:pt x="384" y="190"/>
                </a:cubicBezTo>
                <a:cubicBezTo>
                  <a:pt x="377" y="189"/>
                  <a:pt x="369" y="191"/>
                  <a:pt x="362" y="194"/>
                </a:cubicBezTo>
                <a:cubicBezTo>
                  <a:pt x="355" y="197"/>
                  <a:pt x="345" y="201"/>
                  <a:pt x="344" y="206"/>
                </a:cubicBezTo>
                <a:cubicBezTo>
                  <a:pt x="343" y="211"/>
                  <a:pt x="349" y="219"/>
                  <a:pt x="354" y="222"/>
                </a:cubicBezTo>
                <a:cubicBezTo>
                  <a:pt x="359" y="225"/>
                  <a:pt x="365" y="226"/>
                  <a:pt x="372" y="226"/>
                </a:cubicBezTo>
                <a:cubicBezTo>
                  <a:pt x="379" y="226"/>
                  <a:pt x="388" y="224"/>
                  <a:pt x="396" y="224"/>
                </a:cubicBezTo>
                <a:cubicBezTo>
                  <a:pt x="404" y="224"/>
                  <a:pt x="413" y="223"/>
                  <a:pt x="420" y="224"/>
                </a:cubicBezTo>
                <a:cubicBezTo>
                  <a:pt x="428" y="226"/>
                  <a:pt x="437" y="221"/>
                  <a:pt x="440" y="228"/>
                </a:cubicBezTo>
                <a:cubicBezTo>
                  <a:pt x="442" y="233"/>
                  <a:pt x="456" y="231"/>
                  <a:pt x="454" y="240"/>
                </a:cubicBezTo>
                <a:cubicBezTo>
                  <a:pt x="459" y="242"/>
                  <a:pt x="468" y="240"/>
                  <a:pt x="474" y="242"/>
                </a:cubicBezTo>
                <a:cubicBezTo>
                  <a:pt x="480" y="244"/>
                  <a:pt x="485" y="248"/>
                  <a:pt x="492" y="250"/>
                </a:cubicBezTo>
                <a:cubicBezTo>
                  <a:pt x="499" y="252"/>
                  <a:pt x="509" y="255"/>
                  <a:pt x="518" y="256"/>
                </a:cubicBezTo>
                <a:cubicBezTo>
                  <a:pt x="527" y="257"/>
                  <a:pt x="537" y="255"/>
                  <a:pt x="544" y="256"/>
                </a:cubicBezTo>
                <a:cubicBezTo>
                  <a:pt x="551" y="257"/>
                  <a:pt x="558" y="259"/>
                  <a:pt x="562" y="262"/>
                </a:cubicBezTo>
                <a:cubicBezTo>
                  <a:pt x="566" y="265"/>
                  <a:pt x="566" y="269"/>
                  <a:pt x="570" y="274"/>
                </a:cubicBezTo>
                <a:cubicBezTo>
                  <a:pt x="574" y="279"/>
                  <a:pt x="581" y="284"/>
                  <a:pt x="584" y="290"/>
                </a:cubicBezTo>
                <a:cubicBezTo>
                  <a:pt x="587" y="296"/>
                  <a:pt x="582" y="307"/>
                  <a:pt x="588" y="308"/>
                </a:cubicBezTo>
                <a:cubicBezTo>
                  <a:pt x="594" y="309"/>
                  <a:pt x="610" y="301"/>
                  <a:pt x="618" y="298"/>
                </a:cubicBezTo>
                <a:cubicBezTo>
                  <a:pt x="626" y="295"/>
                  <a:pt x="631" y="291"/>
                  <a:pt x="638" y="292"/>
                </a:cubicBezTo>
                <a:cubicBezTo>
                  <a:pt x="645" y="293"/>
                  <a:pt x="651" y="300"/>
                  <a:pt x="658" y="304"/>
                </a:cubicBezTo>
                <a:cubicBezTo>
                  <a:pt x="665" y="308"/>
                  <a:pt x="679" y="311"/>
                  <a:pt x="682" y="314"/>
                </a:cubicBezTo>
                <a:cubicBezTo>
                  <a:pt x="685" y="317"/>
                  <a:pt x="679" y="320"/>
                  <a:pt x="676" y="324"/>
                </a:cubicBezTo>
                <a:cubicBezTo>
                  <a:pt x="673" y="328"/>
                  <a:pt x="661" y="331"/>
                  <a:pt x="662" y="336"/>
                </a:cubicBezTo>
                <a:cubicBezTo>
                  <a:pt x="663" y="341"/>
                  <a:pt x="688" y="354"/>
                  <a:pt x="684" y="354"/>
                </a:cubicBezTo>
                <a:cubicBezTo>
                  <a:pt x="680" y="354"/>
                  <a:pt x="653" y="341"/>
                  <a:pt x="640" y="338"/>
                </a:cubicBezTo>
                <a:cubicBezTo>
                  <a:pt x="627" y="335"/>
                  <a:pt x="614" y="334"/>
                  <a:pt x="604" y="334"/>
                </a:cubicBezTo>
                <a:cubicBezTo>
                  <a:pt x="594" y="334"/>
                  <a:pt x="587" y="337"/>
                  <a:pt x="578" y="338"/>
                </a:cubicBezTo>
                <a:cubicBezTo>
                  <a:pt x="569" y="339"/>
                  <a:pt x="556" y="341"/>
                  <a:pt x="548" y="338"/>
                </a:cubicBezTo>
                <a:cubicBezTo>
                  <a:pt x="540" y="335"/>
                  <a:pt x="538" y="325"/>
                  <a:pt x="532" y="322"/>
                </a:cubicBezTo>
                <a:cubicBezTo>
                  <a:pt x="526" y="319"/>
                  <a:pt x="518" y="323"/>
                  <a:pt x="510" y="322"/>
                </a:cubicBezTo>
                <a:cubicBezTo>
                  <a:pt x="502" y="321"/>
                  <a:pt x="492" y="318"/>
                  <a:pt x="484" y="314"/>
                </a:cubicBezTo>
                <a:cubicBezTo>
                  <a:pt x="474" y="315"/>
                  <a:pt x="458" y="323"/>
                  <a:pt x="451" y="330"/>
                </a:cubicBezTo>
                <a:cubicBezTo>
                  <a:pt x="444" y="342"/>
                  <a:pt x="433" y="352"/>
                  <a:pt x="422" y="360"/>
                </a:cubicBezTo>
                <a:cubicBezTo>
                  <a:pt x="389" y="356"/>
                  <a:pt x="413" y="364"/>
                  <a:pt x="394" y="352"/>
                </a:cubicBezTo>
                <a:cubicBezTo>
                  <a:pt x="381" y="348"/>
                  <a:pt x="374" y="344"/>
                  <a:pt x="364" y="344"/>
                </a:cubicBezTo>
                <a:cubicBezTo>
                  <a:pt x="359" y="351"/>
                  <a:pt x="348" y="333"/>
                  <a:pt x="352" y="340"/>
                </a:cubicBezTo>
                <a:cubicBezTo>
                  <a:pt x="355" y="357"/>
                  <a:pt x="355" y="331"/>
                  <a:pt x="336" y="330"/>
                </a:cubicBezTo>
                <a:cubicBezTo>
                  <a:pt x="330" y="327"/>
                  <a:pt x="315" y="311"/>
                  <a:pt x="308" y="312"/>
                </a:cubicBezTo>
                <a:cubicBezTo>
                  <a:pt x="299" y="318"/>
                  <a:pt x="291" y="296"/>
                  <a:pt x="282" y="294"/>
                </a:cubicBezTo>
                <a:cubicBezTo>
                  <a:pt x="271" y="295"/>
                  <a:pt x="256" y="292"/>
                  <a:pt x="246" y="294"/>
                </a:cubicBezTo>
                <a:cubicBezTo>
                  <a:pt x="234" y="302"/>
                  <a:pt x="241" y="291"/>
                  <a:pt x="226" y="296"/>
                </a:cubicBezTo>
                <a:cubicBezTo>
                  <a:pt x="217" y="298"/>
                  <a:pt x="228" y="258"/>
                  <a:pt x="208" y="264"/>
                </a:cubicBezTo>
                <a:cubicBezTo>
                  <a:pt x="202" y="256"/>
                  <a:pt x="198" y="249"/>
                  <a:pt x="192" y="250"/>
                </a:cubicBezTo>
                <a:cubicBezTo>
                  <a:pt x="186" y="251"/>
                  <a:pt x="180" y="266"/>
                  <a:pt x="172" y="272"/>
                </a:cubicBezTo>
                <a:cubicBezTo>
                  <a:pt x="164" y="278"/>
                  <a:pt x="153" y="284"/>
                  <a:pt x="142" y="286"/>
                </a:cubicBezTo>
                <a:cubicBezTo>
                  <a:pt x="131" y="288"/>
                  <a:pt x="118" y="291"/>
                  <a:pt x="108" y="286"/>
                </a:cubicBezTo>
                <a:close/>
              </a:path>
            </a:pathLst>
          </a:custGeom>
          <a:solidFill>
            <a:srgbClr val="FFFF00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73752" name="Text Box 24"/>
          <p:cNvSpPr txBox="1">
            <a:spLocks noChangeArrowheads="1"/>
          </p:cNvSpPr>
          <p:nvPr/>
        </p:nvSpPr>
        <p:spPr bwMode="auto">
          <a:xfrm>
            <a:off x="2971800" y="2971800"/>
            <a:ext cx="11303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400" b="1">
                <a:solidFill>
                  <a:schemeClr val="bg1"/>
                </a:solidFill>
                <a:cs typeface="Arial" charset="0"/>
              </a:rPr>
              <a:t>FTHIOTIDA</a:t>
            </a:r>
            <a:endParaRPr lang="en-GB" sz="1400" b="1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73753" name="Text Box 25"/>
          <p:cNvSpPr txBox="1">
            <a:spLocks noChangeArrowheads="1"/>
          </p:cNvSpPr>
          <p:nvPr/>
        </p:nvSpPr>
        <p:spPr bwMode="auto">
          <a:xfrm>
            <a:off x="2362200" y="3886200"/>
            <a:ext cx="8651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sz="1400" b="1">
                <a:solidFill>
                  <a:schemeClr val="bg1"/>
                </a:solidFill>
                <a:cs typeface="Arial" charset="0"/>
              </a:rPr>
              <a:t>FOKIDA</a:t>
            </a:r>
            <a:endParaRPr lang="en-GB" sz="1400" b="1">
              <a:solidFill>
                <a:schemeClr val="bg1"/>
              </a:solidFill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37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37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37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37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37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37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737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37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737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800" decel="100000"/>
                                        <p:tgtEl>
                                          <p:spTgt spid="737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737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737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737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7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7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"/>
                                        <p:tgtEl>
                                          <p:spTgt spid="737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400" fill="hold"/>
                                        <p:tgtEl>
                                          <p:spTgt spid="73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73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"/>
                                        <p:tgtEl>
                                          <p:spTgt spid="737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400" fill="hold"/>
                                        <p:tgtEl>
                                          <p:spTgt spid="737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400" fill="hold"/>
                                        <p:tgtEl>
                                          <p:spTgt spid="737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7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7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"/>
                                        <p:tgtEl>
                                          <p:spTgt spid="737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400" fill="hold"/>
                                        <p:tgtEl>
                                          <p:spTgt spid="737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400" fill="hold"/>
                                        <p:tgtEl>
                                          <p:spTgt spid="737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7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7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"/>
                                        <p:tgtEl>
                                          <p:spTgt spid="737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400" fill="hold"/>
                                        <p:tgtEl>
                                          <p:spTgt spid="737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400" fill="hold"/>
                                        <p:tgtEl>
                                          <p:spTgt spid="737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7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7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"/>
                                        <p:tgtEl>
                                          <p:spTgt spid="737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400" fill="hold"/>
                                        <p:tgtEl>
                                          <p:spTgt spid="737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400" fill="hold"/>
                                        <p:tgtEl>
                                          <p:spTgt spid="737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7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7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"/>
                                        <p:tgtEl>
                                          <p:spTgt spid="737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400" fill="hold"/>
                                        <p:tgtEl>
                                          <p:spTgt spid="737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400" fill="hold"/>
                                        <p:tgtEl>
                                          <p:spTgt spid="73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7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"/>
                                        <p:tgtEl>
                                          <p:spTgt spid="737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400" fill="hold"/>
                                        <p:tgtEl>
                                          <p:spTgt spid="73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400" fill="hold"/>
                                        <p:tgtEl>
                                          <p:spTgt spid="73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"/>
                                        <p:tgtEl>
                                          <p:spTgt spid="737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400" fill="hold"/>
                                        <p:tgtEl>
                                          <p:spTgt spid="73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400" fill="hold"/>
                                        <p:tgtEl>
                                          <p:spTgt spid="73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"/>
                                        <p:tgtEl>
                                          <p:spTgt spid="737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400" fill="hold"/>
                                        <p:tgtEl>
                                          <p:spTgt spid="73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400" fill="hold"/>
                                        <p:tgtEl>
                                          <p:spTgt spid="73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73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73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3" grpId="0" animBg="1"/>
      <p:bldP spid="73734" grpId="0" animBg="1"/>
      <p:bldP spid="73735" grpId="0" animBg="1"/>
      <p:bldP spid="73736" grpId="0" animBg="1"/>
      <p:bldP spid="73737" grpId="0" animBg="1"/>
      <p:bldP spid="73738" grpId="0" animBg="1"/>
      <p:bldP spid="73739" grpId="0"/>
      <p:bldP spid="73740" grpId="0"/>
      <p:bldP spid="73741" grpId="0" animBg="1"/>
      <p:bldP spid="73742" grpId="0" animBg="1"/>
      <p:bldP spid="73743" grpId="0" animBg="1"/>
      <p:bldP spid="73744" grpId="0" animBg="1"/>
      <p:bldP spid="73745" grpId="0" animBg="1"/>
      <p:bldP spid="73746" grpId="0" animBg="1"/>
      <p:bldP spid="73747" grpId="0" animBg="1"/>
      <p:bldP spid="73748" grpId="0" animBg="1"/>
      <p:bldP spid="73749" grpId="0"/>
      <p:bldP spid="73751" grpId="0" animBg="1"/>
      <p:bldP spid="73752" grpId="0"/>
      <p:bldP spid="7375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/>
          <a:p>
            <a:endParaRPr lang="el-GR" dirty="0"/>
          </a:p>
        </p:txBody>
      </p:sp>
      <p:sp>
        <p:nvSpPr>
          <p:cNvPr id="5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endParaRPr lang="el-GR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752600" y="228600"/>
            <a:ext cx="51054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Working Together…</a:t>
            </a:r>
            <a:endParaRPr kumimoji="0" lang="el-GR" sz="40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52400" y="1295400"/>
            <a:ext cx="8763000" cy="495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l-GR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4" descr="LOGO TELIKO AGGLIK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0" y="0"/>
            <a:ext cx="2286000" cy="890588"/>
          </a:xfrm>
          <a:prstGeom prst="rect">
            <a:avLst/>
          </a:prstGeom>
          <a:noFill/>
        </p:spPr>
      </p:pic>
      <p:graphicFrame>
        <p:nvGraphicFramePr>
          <p:cNvPr id="2" name="Διάγραμμα 1"/>
          <p:cNvGraphicFramePr/>
          <p:nvPr/>
        </p:nvGraphicFramePr>
        <p:xfrm>
          <a:off x="-228600" y="1185863"/>
          <a:ext cx="9372600" cy="52276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Rectangle 15"/>
          <p:cNvSpPr>
            <a:spLocks noChangeArrowheads="1"/>
          </p:cNvSpPr>
          <p:nvPr/>
        </p:nvSpPr>
        <p:spPr bwMode="auto">
          <a:xfrm>
            <a:off x="5562600" y="4572000"/>
            <a:ext cx="1828800" cy="173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 b="1"/>
              <a:t>1)Society of Social Psychiatry and 2)Mental Health and Mental Health Institute for Children and Adults</a:t>
            </a:r>
          </a:p>
          <a:p>
            <a:r>
              <a:rPr lang="en-US" sz="1200"/>
              <a:t>(staff/volunteers/</a:t>
            </a:r>
          </a:p>
          <a:p>
            <a:r>
              <a:rPr lang="en-US" sz="1200" b="1"/>
              <a:t>networking</a:t>
            </a:r>
            <a:r>
              <a:rPr lang="en-US" sz="1200"/>
              <a:t> with </a:t>
            </a:r>
          </a:p>
          <a:p>
            <a:r>
              <a:rPr lang="en-US" sz="1200"/>
              <a:t>other organizations)</a:t>
            </a:r>
            <a:endParaRPr lang="el-GR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/>
          <a:p>
            <a:endParaRPr lang="el-GR" dirty="0"/>
          </a:p>
        </p:txBody>
      </p:sp>
      <p:sp>
        <p:nvSpPr>
          <p:cNvPr id="5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endParaRPr lang="el-GR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20" y="0"/>
            <a:ext cx="6606480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  <a:t>SOCIETY OF SOCIAL PSYCHIATRY AND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  <a:t> MENTAL HEALTH</a:t>
            </a:r>
            <a:endParaRPr kumimoji="0" lang="el-GR" sz="2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itchFamily="34" charset="0"/>
              <a:ea typeface="+mj-ea"/>
              <a:cs typeface="+mj-cs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52400" y="1295400"/>
            <a:ext cx="8763000" cy="495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l-GR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4" descr="LOGO TELIKO AGGLIK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0" y="0"/>
            <a:ext cx="2286000" cy="890588"/>
          </a:xfrm>
          <a:prstGeom prst="rect">
            <a:avLst/>
          </a:prstGeom>
          <a:noFill/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422275" y="-90488"/>
            <a:ext cx="86868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endParaRPr lang="el-GR" sz="3200" b="1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10" name="Oval 7"/>
          <p:cNvSpPr>
            <a:spLocks noChangeArrowheads="1"/>
          </p:cNvSpPr>
          <p:nvPr/>
        </p:nvSpPr>
        <p:spPr bwMode="auto">
          <a:xfrm>
            <a:off x="3492500" y="2349500"/>
            <a:ext cx="1800225" cy="172720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 b="1">
                <a:solidFill>
                  <a:schemeClr val="accent2"/>
                </a:solidFill>
              </a:rPr>
              <a:t>Mobile </a:t>
            </a:r>
          </a:p>
          <a:p>
            <a:pPr algn="ctr"/>
            <a:r>
              <a:rPr lang="en-US" sz="2400" b="1">
                <a:solidFill>
                  <a:schemeClr val="accent2"/>
                </a:solidFill>
              </a:rPr>
              <a:t>Psychiatric </a:t>
            </a:r>
          </a:p>
          <a:p>
            <a:pPr algn="ctr"/>
            <a:r>
              <a:rPr lang="en-US" sz="2400" b="1">
                <a:solidFill>
                  <a:schemeClr val="accent2"/>
                </a:solidFill>
              </a:rPr>
              <a:t>Unit</a:t>
            </a:r>
            <a:endParaRPr lang="el-GR" sz="2400" b="1">
              <a:solidFill>
                <a:schemeClr val="accent2"/>
              </a:solidFill>
            </a:endParaRPr>
          </a:p>
        </p:txBody>
      </p:sp>
      <p:grpSp>
        <p:nvGrpSpPr>
          <p:cNvPr id="11" name="Group 8"/>
          <p:cNvGrpSpPr>
            <a:grpSpLocks/>
          </p:cNvGrpSpPr>
          <p:nvPr/>
        </p:nvGrpSpPr>
        <p:grpSpPr bwMode="auto">
          <a:xfrm>
            <a:off x="250825" y="1052513"/>
            <a:ext cx="2952750" cy="1152525"/>
            <a:chOff x="158" y="663"/>
            <a:chExt cx="1860" cy="726"/>
          </a:xfrm>
        </p:grpSpPr>
        <p:sp>
          <p:nvSpPr>
            <p:cNvPr id="12" name="AutoShape 9"/>
            <p:cNvSpPr>
              <a:spLocks noChangeArrowheads="1"/>
            </p:cNvSpPr>
            <p:nvPr/>
          </p:nvSpPr>
          <p:spPr bwMode="auto">
            <a:xfrm rot="13110275">
              <a:off x="1655" y="1252"/>
              <a:ext cx="363" cy="137"/>
            </a:xfrm>
            <a:prstGeom prst="rightArrow">
              <a:avLst>
                <a:gd name="adj1" fmla="val 50000"/>
                <a:gd name="adj2" fmla="val 66241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13" name="Text Box 10"/>
            <p:cNvSpPr txBox="1">
              <a:spLocks noChangeArrowheads="1"/>
            </p:cNvSpPr>
            <p:nvPr/>
          </p:nvSpPr>
          <p:spPr bwMode="auto">
            <a:xfrm>
              <a:off x="158" y="663"/>
              <a:ext cx="1483" cy="6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342900" indent="-342900" algn="ctr">
                <a:buFontTx/>
                <a:buAutoNum type="arabicPeriod"/>
              </a:pPr>
              <a:r>
                <a:rPr lang="en-US" sz="1600" b="1">
                  <a:solidFill>
                    <a:schemeClr val="accent2"/>
                  </a:solidFill>
                  <a:latin typeface="Verdana" pitchFamily="34" charset="0"/>
                </a:rPr>
                <a:t>Community </a:t>
              </a:r>
            </a:p>
            <a:p>
              <a:pPr marL="342900" indent="-342900" algn="ctr"/>
              <a:r>
                <a:rPr lang="en-US" sz="1600" b="1">
                  <a:solidFill>
                    <a:schemeClr val="accent2"/>
                  </a:solidFill>
                  <a:latin typeface="Verdana" pitchFamily="34" charset="0"/>
                </a:rPr>
                <a:t>Psycho-education</a:t>
              </a:r>
            </a:p>
            <a:p>
              <a:pPr marL="342900" indent="-342900" algn="ctr"/>
              <a:r>
                <a:rPr lang="en-US" sz="1600" b="1">
                  <a:solidFill>
                    <a:schemeClr val="accent2"/>
                  </a:solidFill>
                  <a:latin typeface="Verdana" pitchFamily="34" charset="0"/>
                </a:rPr>
                <a:t>Combating Stigma </a:t>
              </a:r>
            </a:p>
            <a:p>
              <a:pPr marL="342900" indent="-342900" algn="ctr"/>
              <a:r>
                <a:rPr lang="en-US" sz="1600" b="1">
                  <a:solidFill>
                    <a:schemeClr val="accent2"/>
                  </a:solidFill>
                  <a:latin typeface="Verdana" pitchFamily="34" charset="0"/>
                </a:rPr>
                <a:t>&amp; Social Exclusion</a:t>
              </a:r>
              <a:endParaRPr lang="el-GR" sz="1600" b="1">
                <a:solidFill>
                  <a:schemeClr val="accent2"/>
                </a:solidFill>
                <a:latin typeface="Verdana" pitchFamily="34" charset="0"/>
              </a:endParaRPr>
            </a:p>
          </p:txBody>
        </p:sp>
      </p:grpSp>
      <p:grpSp>
        <p:nvGrpSpPr>
          <p:cNvPr id="14" name="Group 11"/>
          <p:cNvGrpSpPr>
            <a:grpSpLocks/>
          </p:cNvGrpSpPr>
          <p:nvPr/>
        </p:nvGrpSpPr>
        <p:grpSpPr bwMode="auto">
          <a:xfrm>
            <a:off x="3111500" y="1052513"/>
            <a:ext cx="2613025" cy="1128712"/>
            <a:chOff x="2141" y="1358"/>
            <a:chExt cx="1646" cy="711"/>
          </a:xfrm>
        </p:grpSpPr>
        <p:sp>
          <p:nvSpPr>
            <p:cNvPr id="15" name="AutoShape 12"/>
            <p:cNvSpPr>
              <a:spLocks noChangeArrowheads="1"/>
            </p:cNvSpPr>
            <p:nvPr/>
          </p:nvSpPr>
          <p:spPr bwMode="auto">
            <a:xfrm rot="16200000">
              <a:off x="2721" y="1819"/>
              <a:ext cx="363" cy="137"/>
            </a:xfrm>
            <a:prstGeom prst="rightArrow">
              <a:avLst>
                <a:gd name="adj1" fmla="val 50000"/>
                <a:gd name="adj2" fmla="val 66241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pPr algn="ctr"/>
              <a:endParaRPr lang="el-GR"/>
            </a:p>
          </p:txBody>
        </p:sp>
        <p:sp>
          <p:nvSpPr>
            <p:cNvPr id="16" name="Text Box 13"/>
            <p:cNvSpPr txBox="1">
              <a:spLocks noChangeArrowheads="1"/>
            </p:cNvSpPr>
            <p:nvPr/>
          </p:nvSpPr>
          <p:spPr bwMode="auto">
            <a:xfrm>
              <a:off x="2141" y="1358"/>
              <a:ext cx="164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342900" indent="-342900" algn="ctr"/>
              <a:r>
                <a:rPr lang="en-US" sz="1600" b="1">
                  <a:solidFill>
                    <a:schemeClr val="accent2"/>
                  </a:solidFill>
                  <a:latin typeface="Verdana" pitchFamily="34" charset="0"/>
                </a:rPr>
                <a:t>2. Crisis Intervention</a:t>
              </a:r>
              <a:endParaRPr lang="el-GR" sz="1600" b="1">
                <a:solidFill>
                  <a:schemeClr val="accent2"/>
                </a:solidFill>
                <a:latin typeface="Verdana" pitchFamily="34" charset="0"/>
              </a:endParaRPr>
            </a:p>
          </p:txBody>
        </p:sp>
      </p:grpSp>
      <p:grpSp>
        <p:nvGrpSpPr>
          <p:cNvPr id="17" name="Group 14"/>
          <p:cNvGrpSpPr>
            <a:grpSpLocks/>
          </p:cNvGrpSpPr>
          <p:nvPr/>
        </p:nvGrpSpPr>
        <p:grpSpPr bwMode="auto">
          <a:xfrm>
            <a:off x="5616575" y="1484313"/>
            <a:ext cx="3419475" cy="690562"/>
            <a:chOff x="3493" y="1703"/>
            <a:chExt cx="2154" cy="435"/>
          </a:xfrm>
        </p:grpSpPr>
        <p:sp>
          <p:nvSpPr>
            <p:cNvPr id="18" name="AutoShape 15"/>
            <p:cNvSpPr>
              <a:spLocks noChangeArrowheads="1"/>
            </p:cNvSpPr>
            <p:nvPr/>
          </p:nvSpPr>
          <p:spPr bwMode="auto">
            <a:xfrm rot="19714091">
              <a:off x="3493" y="2001"/>
              <a:ext cx="363" cy="137"/>
            </a:xfrm>
            <a:prstGeom prst="rightArrow">
              <a:avLst>
                <a:gd name="adj1" fmla="val 50000"/>
                <a:gd name="adj2" fmla="val 66241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19" name="Text Box 16"/>
            <p:cNvSpPr txBox="1">
              <a:spLocks noChangeArrowheads="1"/>
            </p:cNvSpPr>
            <p:nvPr/>
          </p:nvSpPr>
          <p:spPr bwMode="auto">
            <a:xfrm>
              <a:off x="3756" y="1703"/>
              <a:ext cx="1891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342900" indent="-342900" algn="ctr"/>
              <a:r>
                <a:rPr lang="en-US" sz="1600" b="1">
                  <a:solidFill>
                    <a:schemeClr val="accent2"/>
                  </a:solidFill>
                  <a:latin typeface="Verdana" pitchFamily="34" charset="0"/>
                </a:rPr>
                <a:t>3. Meeting people where</a:t>
              </a:r>
            </a:p>
            <a:p>
              <a:pPr marL="342900" indent="-342900" algn="ctr"/>
              <a:r>
                <a:rPr lang="en-US" sz="1600" b="1">
                  <a:solidFill>
                    <a:schemeClr val="accent2"/>
                  </a:solidFill>
                  <a:latin typeface="Verdana" pitchFamily="34" charset="0"/>
                </a:rPr>
                <a:t>they live</a:t>
              </a:r>
              <a:endParaRPr lang="el-GR" sz="1600" b="1">
                <a:solidFill>
                  <a:schemeClr val="accent2"/>
                </a:solidFill>
                <a:latin typeface="Verdana" pitchFamily="34" charset="0"/>
              </a:endParaRPr>
            </a:p>
          </p:txBody>
        </p:sp>
      </p:grpSp>
      <p:grpSp>
        <p:nvGrpSpPr>
          <p:cNvPr id="20" name="Group 17"/>
          <p:cNvGrpSpPr>
            <a:grpSpLocks/>
          </p:cNvGrpSpPr>
          <p:nvPr/>
        </p:nvGrpSpPr>
        <p:grpSpPr bwMode="auto">
          <a:xfrm>
            <a:off x="5580063" y="2781300"/>
            <a:ext cx="3214687" cy="1069975"/>
            <a:chOff x="3515" y="2024"/>
            <a:chExt cx="2025" cy="674"/>
          </a:xfrm>
        </p:grpSpPr>
        <p:sp>
          <p:nvSpPr>
            <p:cNvPr id="21" name="AutoShape 18"/>
            <p:cNvSpPr>
              <a:spLocks noChangeArrowheads="1"/>
            </p:cNvSpPr>
            <p:nvPr/>
          </p:nvSpPr>
          <p:spPr bwMode="auto">
            <a:xfrm>
              <a:off x="3515" y="2115"/>
              <a:ext cx="363" cy="137"/>
            </a:xfrm>
            <a:prstGeom prst="rightArrow">
              <a:avLst>
                <a:gd name="adj1" fmla="val 50000"/>
                <a:gd name="adj2" fmla="val 66241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22" name="Text Box 19"/>
            <p:cNvSpPr txBox="1">
              <a:spLocks noChangeArrowheads="1"/>
            </p:cNvSpPr>
            <p:nvPr/>
          </p:nvSpPr>
          <p:spPr bwMode="auto">
            <a:xfrm>
              <a:off x="3966" y="2024"/>
              <a:ext cx="1574" cy="6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342900" indent="-342900" algn="ctr"/>
              <a:r>
                <a:rPr lang="en-US" sz="1600" b="1">
                  <a:solidFill>
                    <a:schemeClr val="accent2"/>
                  </a:solidFill>
                  <a:latin typeface="Verdana" pitchFamily="34" charset="0"/>
                </a:rPr>
                <a:t>4. Mental Health in</a:t>
              </a:r>
            </a:p>
            <a:p>
              <a:pPr marL="342900" indent="-342900" algn="ctr"/>
              <a:r>
                <a:rPr lang="en-US" sz="1600" b="1">
                  <a:solidFill>
                    <a:schemeClr val="accent2"/>
                  </a:solidFill>
                  <a:latin typeface="Verdana" pitchFamily="34" charset="0"/>
                </a:rPr>
                <a:t>Youth &amp; Education-</a:t>
              </a:r>
            </a:p>
            <a:p>
              <a:pPr marL="342900" indent="-342900" algn="ctr"/>
              <a:r>
                <a:rPr lang="en-US" sz="1600" b="1">
                  <a:solidFill>
                    <a:schemeClr val="accent2"/>
                  </a:solidFill>
                  <a:latin typeface="Verdana" pitchFamily="34" charset="0"/>
                </a:rPr>
                <a:t>Prevention-Primary </a:t>
              </a:r>
            </a:p>
            <a:p>
              <a:pPr marL="342900" indent="-342900" algn="ctr"/>
              <a:r>
                <a:rPr lang="en-US" sz="1600" b="1">
                  <a:solidFill>
                    <a:schemeClr val="accent2"/>
                  </a:solidFill>
                  <a:latin typeface="Verdana" pitchFamily="34" charset="0"/>
                </a:rPr>
                <a:t>Intervention</a:t>
              </a:r>
              <a:endParaRPr lang="el-GR" sz="1600" b="1">
                <a:solidFill>
                  <a:schemeClr val="accent2"/>
                </a:solidFill>
                <a:latin typeface="Verdana" pitchFamily="34" charset="0"/>
              </a:endParaRPr>
            </a:p>
          </p:txBody>
        </p:sp>
      </p:grpSp>
      <p:grpSp>
        <p:nvGrpSpPr>
          <p:cNvPr id="23" name="Group 20"/>
          <p:cNvGrpSpPr>
            <a:grpSpLocks/>
          </p:cNvGrpSpPr>
          <p:nvPr/>
        </p:nvGrpSpPr>
        <p:grpSpPr bwMode="auto">
          <a:xfrm>
            <a:off x="2959100" y="4149725"/>
            <a:ext cx="3030538" cy="1157288"/>
            <a:chOff x="1852" y="2795"/>
            <a:chExt cx="1909" cy="729"/>
          </a:xfrm>
        </p:grpSpPr>
        <p:sp>
          <p:nvSpPr>
            <p:cNvPr id="24" name="AutoShape 21"/>
            <p:cNvSpPr>
              <a:spLocks noChangeArrowheads="1"/>
            </p:cNvSpPr>
            <p:nvPr/>
          </p:nvSpPr>
          <p:spPr bwMode="auto">
            <a:xfrm rot="5400000">
              <a:off x="2586" y="2908"/>
              <a:ext cx="363" cy="137"/>
            </a:xfrm>
            <a:prstGeom prst="rightArrow">
              <a:avLst>
                <a:gd name="adj1" fmla="val 50000"/>
                <a:gd name="adj2" fmla="val 66241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25" name="Text Box 22"/>
            <p:cNvSpPr txBox="1">
              <a:spLocks noChangeArrowheads="1"/>
            </p:cNvSpPr>
            <p:nvPr/>
          </p:nvSpPr>
          <p:spPr bwMode="auto">
            <a:xfrm>
              <a:off x="1852" y="3158"/>
              <a:ext cx="1909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342900" indent="-342900" algn="ctr"/>
              <a:r>
                <a:rPr lang="en-US" sz="1600" b="1">
                  <a:solidFill>
                    <a:schemeClr val="accent2"/>
                  </a:solidFill>
                  <a:latin typeface="Verdana" pitchFamily="34" charset="0"/>
                </a:rPr>
                <a:t>5. Deinstitutionalization-</a:t>
              </a:r>
            </a:p>
            <a:p>
              <a:pPr marL="342900" indent="-342900" algn="ctr"/>
              <a:r>
                <a:rPr lang="en-US" sz="1600" b="1">
                  <a:solidFill>
                    <a:schemeClr val="accent2"/>
                  </a:solidFill>
                  <a:latin typeface="Verdana" pitchFamily="34" charset="0"/>
                </a:rPr>
                <a:t>Housing solutions</a:t>
              </a:r>
              <a:endParaRPr lang="el-GR" sz="1600" b="1">
                <a:solidFill>
                  <a:schemeClr val="accent2"/>
                </a:solidFill>
                <a:latin typeface="Verdana" pitchFamily="34" charset="0"/>
              </a:endParaRPr>
            </a:p>
          </p:txBody>
        </p:sp>
      </p:grpSp>
      <p:grpSp>
        <p:nvGrpSpPr>
          <p:cNvPr id="26" name="Group 23"/>
          <p:cNvGrpSpPr>
            <a:grpSpLocks/>
          </p:cNvGrpSpPr>
          <p:nvPr/>
        </p:nvGrpSpPr>
        <p:grpSpPr bwMode="auto">
          <a:xfrm>
            <a:off x="0" y="2743200"/>
            <a:ext cx="3408363" cy="1069975"/>
            <a:chOff x="131" y="1979"/>
            <a:chExt cx="1978" cy="674"/>
          </a:xfrm>
        </p:grpSpPr>
        <p:sp>
          <p:nvSpPr>
            <p:cNvPr id="27" name="Text Box 24"/>
            <p:cNvSpPr txBox="1">
              <a:spLocks noChangeArrowheads="1"/>
            </p:cNvSpPr>
            <p:nvPr/>
          </p:nvSpPr>
          <p:spPr bwMode="auto">
            <a:xfrm>
              <a:off x="131" y="1979"/>
              <a:ext cx="1576" cy="6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342900" indent="-342900" algn="ctr"/>
              <a:r>
                <a:rPr lang="en-US" sz="1600" b="1" dirty="0">
                  <a:solidFill>
                    <a:schemeClr val="accent2"/>
                  </a:solidFill>
                  <a:latin typeface="Verdana" pitchFamily="34" charset="0"/>
                </a:rPr>
                <a:t>6. Mental Health in </a:t>
              </a:r>
            </a:p>
            <a:p>
              <a:pPr marL="342900" indent="-342900" algn="ctr"/>
              <a:r>
                <a:rPr lang="en-US" sz="1600" b="1" dirty="0">
                  <a:solidFill>
                    <a:schemeClr val="accent2"/>
                  </a:solidFill>
                  <a:latin typeface="Verdana" pitchFamily="34" charset="0"/>
                </a:rPr>
                <a:t>Workplace Settings-</a:t>
              </a:r>
            </a:p>
            <a:p>
              <a:pPr marL="342900" indent="-342900" algn="ctr"/>
              <a:r>
                <a:rPr lang="en-US" sz="1600" b="1" dirty="0">
                  <a:solidFill>
                    <a:schemeClr val="accent2"/>
                  </a:solidFill>
                  <a:latin typeface="Verdana" pitchFamily="34" charset="0"/>
                </a:rPr>
                <a:t>Occupational </a:t>
              </a:r>
            </a:p>
            <a:p>
              <a:pPr marL="342900" indent="-342900" algn="ctr"/>
              <a:r>
                <a:rPr lang="en-US" sz="1600" b="1" dirty="0">
                  <a:solidFill>
                    <a:schemeClr val="accent2"/>
                  </a:solidFill>
                  <a:latin typeface="Verdana" pitchFamily="34" charset="0"/>
                </a:rPr>
                <a:t>Rehabilitation</a:t>
              </a:r>
              <a:endParaRPr lang="el-GR" sz="1600" b="1" dirty="0">
                <a:solidFill>
                  <a:schemeClr val="accent2"/>
                </a:solidFill>
                <a:latin typeface="Verdana" pitchFamily="34" charset="0"/>
              </a:endParaRPr>
            </a:p>
          </p:txBody>
        </p:sp>
        <p:sp>
          <p:nvSpPr>
            <p:cNvPr id="28" name="AutoShape 25"/>
            <p:cNvSpPr>
              <a:spLocks noChangeArrowheads="1"/>
            </p:cNvSpPr>
            <p:nvPr/>
          </p:nvSpPr>
          <p:spPr bwMode="auto">
            <a:xfrm rot="10800000">
              <a:off x="1746" y="2115"/>
              <a:ext cx="363" cy="137"/>
            </a:xfrm>
            <a:prstGeom prst="rightArrow">
              <a:avLst>
                <a:gd name="adj1" fmla="val 50000"/>
                <a:gd name="adj2" fmla="val 66241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l-GR"/>
            </a:p>
          </p:txBody>
        </p:sp>
      </p:grpSp>
      <p:sp>
        <p:nvSpPr>
          <p:cNvPr id="29" name="AutoShape 26"/>
          <p:cNvSpPr>
            <a:spLocks noChangeArrowheads="1"/>
          </p:cNvSpPr>
          <p:nvPr/>
        </p:nvSpPr>
        <p:spPr bwMode="auto">
          <a:xfrm>
            <a:off x="1474788" y="5373688"/>
            <a:ext cx="5761037" cy="720725"/>
          </a:xfrm>
          <a:prstGeom prst="upArrowCallout">
            <a:avLst>
              <a:gd name="adj1" fmla="val 53585"/>
              <a:gd name="adj2" fmla="val 62023"/>
              <a:gd name="adj3" fmla="val 14759"/>
              <a:gd name="adj4" fmla="val 6666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Verdana" pitchFamily="34" charset="0"/>
              </a:rPr>
              <a:t>CREATION OF LOCAL NETWORK </a:t>
            </a:r>
            <a:endParaRPr lang="el-GR" sz="2400" b="1">
              <a:solidFill>
                <a:schemeClr val="bg1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0"/>
            <a:ext cx="5148064" cy="5397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716016" cy="566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996952"/>
            <a:ext cx="4608512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2852936"/>
            <a:ext cx="4788024" cy="5269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arina\Desktop\Pages from AkesoInMHE_2012_Anastasopoulou_Kallia.jpg"/>
          <p:cNvPicPr>
            <a:picLocks noChangeAspect="1" noChangeArrowheads="1"/>
          </p:cNvPicPr>
          <p:nvPr/>
        </p:nvPicPr>
        <p:blipFill>
          <a:blip r:embed="rId2" cstate="print"/>
          <a:srcRect l="1940" r="2335"/>
          <a:stretch>
            <a:fillRect/>
          </a:stretch>
        </p:blipFill>
        <p:spPr bwMode="auto">
          <a:xfrm>
            <a:off x="-71004" y="0"/>
            <a:ext cx="921500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115616" y="2564904"/>
            <a:ext cx="7067128" cy="1036712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GB" sz="3600" b="1" i="1" dirty="0" smtClean="0">
                <a:solidFill>
                  <a:schemeClr val="accent1">
                    <a:lumMod val="75000"/>
                  </a:schemeClr>
                </a:solidFill>
              </a:rPr>
              <a:t>COMMUNITY SENSITIZATION ACTIVITIES</a:t>
            </a:r>
            <a:endParaRPr lang="el-GR" sz="36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2" descr="LOGO TELIKO AGGLIK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188640"/>
            <a:ext cx="3527425" cy="137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/>
          <a:p>
            <a:endParaRPr lang="el-GR" dirty="0"/>
          </a:p>
        </p:txBody>
      </p:sp>
      <p:sp>
        <p:nvSpPr>
          <p:cNvPr id="5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endParaRPr lang="el-GR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752600" y="228600"/>
            <a:ext cx="51054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Professor Sakellaropoulos is meeting “key people” from the community in the local cafe, sensitizing them on mental health issues, or asking their help for an </a:t>
            </a:r>
            <a:r>
              <a:rPr kumimoji="0" lang="en-GB" sz="16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individual with mental health problems in their community</a:t>
            </a:r>
            <a:endParaRPr kumimoji="0" lang="el-GR" sz="1600" b="1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4" descr="LOGO TELIKO AGGLIK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0" y="0"/>
            <a:ext cx="2286000" cy="890588"/>
          </a:xfrm>
          <a:prstGeom prst="rect">
            <a:avLst/>
          </a:prstGeom>
          <a:noFill/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371600"/>
            <a:ext cx="6553200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8"/>
          <p:cNvSpPr txBox="1">
            <a:spLocks noChangeArrowheads="1"/>
          </p:cNvSpPr>
          <p:nvPr/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l-GR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600</Words>
  <Application>Microsoft Office PowerPoint</Application>
  <PresentationFormat>Προβολή στην οθόνη (4:3)</PresentationFormat>
  <Paragraphs>165</Paragraphs>
  <Slides>23</Slides>
  <Notes>0</Notes>
  <HiddenSlides>0</HiddenSlides>
  <MMClips>0</MMClips>
  <ScaleCrop>false</ScaleCrop>
  <HeadingPairs>
    <vt:vector size="6" baseType="variant"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1</vt:i4>
      </vt:variant>
      <vt:variant>
        <vt:lpstr>Τίτλοι διαφανειών</vt:lpstr>
      </vt:variant>
      <vt:variant>
        <vt:i4>23</vt:i4>
      </vt:variant>
    </vt:vector>
  </HeadingPairs>
  <TitlesOfParts>
    <vt:vector size="25" baseType="lpstr">
      <vt:lpstr>Θέμα του Office</vt:lpstr>
      <vt:lpstr>Παρουσίαση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ACTION PLATFORM FOR THE RIGHTS IN MENTAL HEALTH</vt:lpstr>
      <vt:lpstr>Παρουσίαση του PowerPoint</vt:lpstr>
      <vt:lpstr>THE NETWORK</vt:lpstr>
      <vt:lpstr>Παρουσίαση του PowerPoint</vt:lpstr>
      <vt:lpstr>Παρουσίαση του PowerPoint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Marina</dc:creator>
  <cp:lastModifiedBy>NIKI</cp:lastModifiedBy>
  <cp:revision>22</cp:revision>
  <dcterms:created xsi:type="dcterms:W3CDTF">2016-03-16T10:35:37Z</dcterms:created>
  <dcterms:modified xsi:type="dcterms:W3CDTF">2017-06-02T07:58:05Z</dcterms:modified>
</cp:coreProperties>
</file>