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3" d="100"/>
          <a:sy n="83" d="100"/>
        </p:scale>
        <p:origin x="-132"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C5C46ADE-D9E7-4F68-BE86-3B5A607AA6A4}" type="datetimeFigureOut">
              <a:rPr lang="el-GR" smtClean="0"/>
              <a:t>02/06/2017</a:t>
            </a:fld>
            <a:endParaRPr lang="el-GR"/>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l-G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2E561955-36BA-40EC-9477-DF786F8F5D6B}" type="slidenum">
              <a:rPr lang="el-GR" smtClean="0"/>
              <a:t>‹#›</a:t>
            </a:fld>
            <a:endParaRPr lang="el-GR"/>
          </a:p>
        </p:txBody>
      </p:sp>
    </p:spTree>
    <p:extLst>
      <p:ext uri="{BB962C8B-B14F-4D97-AF65-F5344CB8AC3E}">
        <p14:creationId xmlns:p14="http://schemas.microsoft.com/office/powerpoint/2010/main" val="1490105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C5C46ADE-D9E7-4F68-BE86-3B5A607AA6A4}" type="datetimeFigureOut">
              <a:rPr lang="el-GR" smtClean="0"/>
              <a:t>02/06/2017</a:t>
            </a:fld>
            <a:endParaRPr lang="el-GR"/>
          </a:p>
        </p:txBody>
      </p:sp>
      <p:sp>
        <p:nvSpPr>
          <p:cNvPr id="6" name="Footer Placeholder 5"/>
          <p:cNvSpPr>
            <a:spLocks noGrp="1"/>
          </p:cNvSpPr>
          <p:nvPr>
            <p:ph type="ftr" sz="quarter" idx="11"/>
          </p:nvPr>
        </p:nvSpPr>
        <p:spPr/>
        <p:txBody>
          <a:bodyPr/>
          <a:lstStyle/>
          <a:p>
            <a:endParaRPr lang="el-G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2E561955-36BA-40EC-9477-DF786F8F5D6B}" type="slidenum">
              <a:rPr lang="el-GR" smtClean="0"/>
              <a:t>‹#›</a:t>
            </a:fld>
            <a:endParaRPr lang="el-GR"/>
          </a:p>
        </p:txBody>
      </p:sp>
    </p:spTree>
    <p:extLst>
      <p:ext uri="{BB962C8B-B14F-4D97-AF65-F5344CB8AC3E}">
        <p14:creationId xmlns:p14="http://schemas.microsoft.com/office/powerpoint/2010/main" val="885090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Τίτλος και λεζάντα">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el-GR" smtClean="0"/>
              <a:t>Στυλ κύριου τίτλου</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C5C46ADE-D9E7-4F68-BE86-3B5A607AA6A4}" type="datetimeFigureOut">
              <a:rPr lang="el-GR" smtClean="0"/>
              <a:t>02/06/2017</a:t>
            </a:fld>
            <a:endParaRPr lang="el-GR"/>
          </a:p>
        </p:txBody>
      </p:sp>
      <p:sp>
        <p:nvSpPr>
          <p:cNvPr id="5" name="Footer Placeholder 4"/>
          <p:cNvSpPr>
            <a:spLocks noGrp="1"/>
          </p:cNvSpPr>
          <p:nvPr>
            <p:ph type="ftr" sz="quarter" idx="11"/>
          </p:nvPr>
        </p:nvSpPr>
        <p:spPr/>
        <p:txBody>
          <a:bodyPr/>
          <a:lstStyle/>
          <a:p>
            <a:endParaRPr lang="el-G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E561955-36BA-40EC-9477-DF786F8F5D6B}" type="slidenum">
              <a:rPr lang="el-GR" smtClean="0"/>
              <a:t>‹#›</a:t>
            </a:fld>
            <a:endParaRPr lang="el-GR"/>
          </a:p>
        </p:txBody>
      </p:sp>
    </p:spTree>
    <p:extLst>
      <p:ext uri="{BB962C8B-B14F-4D97-AF65-F5344CB8AC3E}">
        <p14:creationId xmlns:p14="http://schemas.microsoft.com/office/powerpoint/2010/main" val="616434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Εισαγωγικά με λεζάντα">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el-GR" smtClean="0"/>
              <a:t>Στυλ κύριου τίτλου</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C5C46ADE-D9E7-4F68-BE86-3B5A607AA6A4}" type="datetimeFigureOut">
              <a:rPr lang="el-GR" smtClean="0"/>
              <a:t>02/06/2017</a:t>
            </a:fld>
            <a:endParaRPr lang="el-GR"/>
          </a:p>
        </p:txBody>
      </p:sp>
      <p:sp>
        <p:nvSpPr>
          <p:cNvPr id="5" name="Footer Placeholder 4"/>
          <p:cNvSpPr>
            <a:spLocks noGrp="1"/>
          </p:cNvSpPr>
          <p:nvPr>
            <p:ph type="ftr" sz="quarter" idx="11"/>
          </p:nvPr>
        </p:nvSpPr>
        <p:spPr/>
        <p:txBody>
          <a:bodyPr/>
          <a:lstStyle/>
          <a:p>
            <a:endParaRPr lang="el-GR"/>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E561955-36BA-40EC-9477-DF786F8F5D6B}" type="slidenum">
              <a:rPr lang="el-GR" smtClean="0"/>
              <a:t>‹#›</a:t>
            </a:fld>
            <a:endParaRPr lang="el-GR"/>
          </a:p>
        </p:txBody>
      </p:sp>
    </p:spTree>
    <p:extLst>
      <p:ext uri="{BB962C8B-B14F-4D97-AF65-F5344CB8AC3E}">
        <p14:creationId xmlns:p14="http://schemas.microsoft.com/office/powerpoint/2010/main" val="5653656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Κάρτα ονόματος">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C5C46ADE-D9E7-4F68-BE86-3B5A607AA6A4}" type="datetimeFigureOut">
              <a:rPr lang="el-GR" smtClean="0"/>
              <a:t>02/06/2017</a:t>
            </a:fld>
            <a:endParaRPr lang="el-GR"/>
          </a:p>
        </p:txBody>
      </p:sp>
      <p:sp>
        <p:nvSpPr>
          <p:cNvPr id="5" name="Footer Placeholder 4"/>
          <p:cNvSpPr>
            <a:spLocks noGrp="1"/>
          </p:cNvSpPr>
          <p:nvPr>
            <p:ph type="ftr" sz="quarter" idx="11"/>
          </p:nvPr>
        </p:nvSpPr>
        <p:spPr/>
        <p:txBody>
          <a:bodyPr/>
          <a:lstStyle/>
          <a:p>
            <a:endParaRPr lang="el-GR"/>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E561955-36BA-40EC-9477-DF786F8F5D6B}" type="slidenum">
              <a:rPr lang="el-GR" smtClean="0"/>
              <a:t>‹#›</a:t>
            </a:fld>
            <a:endParaRPr lang="el-GR"/>
          </a:p>
        </p:txBody>
      </p:sp>
    </p:spTree>
    <p:extLst>
      <p:ext uri="{BB962C8B-B14F-4D97-AF65-F5344CB8AC3E}">
        <p14:creationId xmlns:p14="http://schemas.microsoft.com/office/powerpoint/2010/main" val="19514537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l-GR" smtClean="0"/>
              <a:t>Στυλ κύριου τίτλου</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C5C46ADE-D9E7-4F68-BE86-3B5A607AA6A4}" type="datetimeFigureOut">
              <a:rPr lang="el-GR" smtClean="0"/>
              <a:t>02/06/2017</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2E561955-36BA-40EC-9477-DF786F8F5D6B}" type="slidenum">
              <a:rPr lang="el-GR" smtClean="0"/>
              <a:t>‹#›</a:t>
            </a:fld>
            <a:endParaRPr lang="el-GR"/>
          </a:p>
        </p:txBody>
      </p:sp>
    </p:spTree>
    <p:extLst>
      <p:ext uri="{BB962C8B-B14F-4D97-AF65-F5344CB8AC3E}">
        <p14:creationId xmlns:p14="http://schemas.microsoft.com/office/powerpoint/2010/main" val="36519785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l-GR" smtClean="0"/>
              <a:t>Στυλ κύριου τίτλου</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C5C46ADE-D9E7-4F68-BE86-3B5A607AA6A4}" type="datetimeFigureOut">
              <a:rPr lang="el-GR" smtClean="0"/>
              <a:t>02/06/2017</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2E561955-36BA-40EC-9477-DF786F8F5D6B}" type="slidenum">
              <a:rPr lang="el-GR" smtClean="0"/>
              <a:t>‹#›</a:t>
            </a:fld>
            <a:endParaRPr lang="el-GR"/>
          </a:p>
        </p:txBody>
      </p:sp>
    </p:spTree>
    <p:extLst>
      <p:ext uri="{BB962C8B-B14F-4D97-AF65-F5344CB8AC3E}">
        <p14:creationId xmlns:p14="http://schemas.microsoft.com/office/powerpoint/2010/main" val="15136195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nchorCtr="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C5C46ADE-D9E7-4F68-BE86-3B5A607AA6A4}" type="datetimeFigureOut">
              <a:rPr lang="el-GR" smtClean="0"/>
              <a:t>02/06/2017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E561955-36BA-40EC-9477-DF786F8F5D6B}" type="slidenum">
              <a:rPr lang="el-GR" smtClean="0"/>
              <a:t>‹#›</a:t>
            </a:fld>
            <a:endParaRPr lang="el-GR"/>
          </a:p>
        </p:txBody>
      </p:sp>
    </p:spTree>
    <p:extLst>
      <p:ext uri="{BB962C8B-B14F-4D97-AF65-F5344CB8AC3E}">
        <p14:creationId xmlns:p14="http://schemas.microsoft.com/office/powerpoint/2010/main" val="17122368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C5C46ADE-D9E7-4F68-BE86-3B5A607AA6A4}" type="datetimeFigureOut">
              <a:rPr lang="el-GR" smtClean="0"/>
              <a:t>02/06/2017</a:t>
            </a:fld>
            <a:endParaRPr lang="el-GR"/>
          </a:p>
        </p:txBody>
      </p:sp>
      <p:sp>
        <p:nvSpPr>
          <p:cNvPr id="5" name="Footer Placeholder 4"/>
          <p:cNvSpPr>
            <a:spLocks noGrp="1"/>
          </p:cNvSpPr>
          <p:nvPr>
            <p:ph type="ftr" sz="quarter" idx="11"/>
          </p:nvPr>
        </p:nvSpPr>
        <p:spPr/>
        <p:txBody>
          <a:bodyPr/>
          <a:lstStyle/>
          <a:p>
            <a:endParaRPr lang="el-G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E561955-36BA-40EC-9477-DF786F8F5D6B}" type="slidenum">
              <a:rPr lang="el-GR" smtClean="0"/>
              <a:t>‹#›</a:t>
            </a:fld>
            <a:endParaRPr lang="el-GR"/>
          </a:p>
        </p:txBody>
      </p:sp>
    </p:spTree>
    <p:extLst>
      <p:ext uri="{BB962C8B-B14F-4D97-AF65-F5344CB8AC3E}">
        <p14:creationId xmlns:p14="http://schemas.microsoft.com/office/powerpoint/2010/main" val="1826293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C5C46ADE-D9E7-4F68-BE86-3B5A607AA6A4}" type="datetimeFigureOut">
              <a:rPr lang="el-GR" smtClean="0"/>
              <a:t>02/06/2017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E561955-36BA-40EC-9477-DF786F8F5D6B}" type="slidenum">
              <a:rPr lang="el-GR" smtClean="0"/>
              <a:t>‹#›</a:t>
            </a:fld>
            <a:endParaRPr lang="el-GR"/>
          </a:p>
        </p:txBody>
      </p:sp>
    </p:spTree>
    <p:extLst>
      <p:ext uri="{BB962C8B-B14F-4D97-AF65-F5344CB8AC3E}">
        <p14:creationId xmlns:p14="http://schemas.microsoft.com/office/powerpoint/2010/main" val="3045679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C5C46ADE-D9E7-4F68-BE86-3B5A607AA6A4}" type="datetimeFigureOut">
              <a:rPr lang="el-GR" smtClean="0"/>
              <a:t>02/06/2017</a:t>
            </a:fld>
            <a:endParaRPr lang="el-GR"/>
          </a:p>
        </p:txBody>
      </p:sp>
      <p:sp>
        <p:nvSpPr>
          <p:cNvPr id="5" name="Footer Placeholder 4"/>
          <p:cNvSpPr>
            <a:spLocks noGrp="1"/>
          </p:cNvSpPr>
          <p:nvPr>
            <p:ph type="ftr" sz="quarter" idx="11"/>
          </p:nvPr>
        </p:nvSpPr>
        <p:spPr/>
        <p:txBody>
          <a:bodyPr/>
          <a:lstStyle/>
          <a:p>
            <a:endParaRPr lang="el-GR"/>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E561955-36BA-40EC-9477-DF786F8F5D6B}" type="slidenum">
              <a:rPr lang="el-GR" smtClean="0"/>
              <a:t>‹#›</a:t>
            </a:fld>
            <a:endParaRPr lang="el-GR"/>
          </a:p>
        </p:txBody>
      </p:sp>
    </p:spTree>
    <p:extLst>
      <p:ext uri="{BB962C8B-B14F-4D97-AF65-F5344CB8AC3E}">
        <p14:creationId xmlns:p14="http://schemas.microsoft.com/office/powerpoint/2010/main" val="1763924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C5C46ADE-D9E7-4F68-BE86-3B5A607AA6A4}" type="datetimeFigureOut">
              <a:rPr lang="el-GR" smtClean="0"/>
              <a:t>02/06/2017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E561955-36BA-40EC-9477-DF786F8F5D6B}" type="slidenum">
              <a:rPr lang="el-GR" smtClean="0"/>
              <a:t>‹#›</a:t>
            </a:fld>
            <a:endParaRPr lang="el-GR"/>
          </a:p>
        </p:txBody>
      </p:sp>
    </p:spTree>
    <p:extLst>
      <p:ext uri="{BB962C8B-B14F-4D97-AF65-F5344CB8AC3E}">
        <p14:creationId xmlns:p14="http://schemas.microsoft.com/office/powerpoint/2010/main" val="144570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C5C46ADE-D9E7-4F68-BE86-3B5A607AA6A4}" type="datetimeFigureOut">
              <a:rPr lang="el-GR" smtClean="0"/>
              <a:t>02/06/2017</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2E561955-36BA-40EC-9477-DF786F8F5D6B}" type="slidenum">
              <a:rPr lang="el-GR" smtClean="0"/>
              <a:t>‹#›</a:t>
            </a:fld>
            <a:endParaRPr lang="el-GR"/>
          </a:p>
        </p:txBody>
      </p:sp>
    </p:spTree>
    <p:extLst>
      <p:ext uri="{BB962C8B-B14F-4D97-AF65-F5344CB8AC3E}">
        <p14:creationId xmlns:p14="http://schemas.microsoft.com/office/powerpoint/2010/main" val="573847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C5C46ADE-D9E7-4F68-BE86-3B5A607AA6A4}" type="datetimeFigureOut">
              <a:rPr lang="el-GR" smtClean="0"/>
              <a:t>02/06/2017</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2E561955-36BA-40EC-9477-DF786F8F5D6B}" type="slidenum">
              <a:rPr lang="el-GR" smtClean="0"/>
              <a:t>‹#›</a:t>
            </a:fld>
            <a:endParaRPr lang="el-GR"/>
          </a:p>
        </p:txBody>
      </p:sp>
    </p:spTree>
    <p:extLst>
      <p:ext uri="{BB962C8B-B14F-4D97-AF65-F5344CB8AC3E}">
        <p14:creationId xmlns:p14="http://schemas.microsoft.com/office/powerpoint/2010/main" val="972486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C46ADE-D9E7-4F68-BE86-3B5A607AA6A4}" type="datetimeFigureOut">
              <a:rPr lang="el-GR" smtClean="0"/>
              <a:t>02/06/2017</a:t>
            </a:fld>
            <a:endParaRPr lang="el-GR"/>
          </a:p>
        </p:txBody>
      </p:sp>
      <p:sp>
        <p:nvSpPr>
          <p:cNvPr id="3" name="Footer Placeholder 2"/>
          <p:cNvSpPr>
            <a:spLocks noGrp="1"/>
          </p:cNvSpPr>
          <p:nvPr>
            <p:ph type="ftr" sz="quarter" idx="11"/>
          </p:nvPr>
        </p:nvSpPr>
        <p:spPr/>
        <p:txBody>
          <a:bodyPr/>
          <a:lstStyle/>
          <a:p>
            <a:endParaRPr lang="el-G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2E561955-36BA-40EC-9477-DF786F8F5D6B}" type="slidenum">
              <a:rPr lang="el-GR" smtClean="0"/>
              <a:t>‹#›</a:t>
            </a:fld>
            <a:endParaRPr lang="el-GR"/>
          </a:p>
        </p:txBody>
      </p:sp>
    </p:spTree>
    <p:extLst>
      <p:ext uri="{BB962C8B-B14F-4D97-AF65-F5344CB8AC3E}">
        <p14:creationId xmlns:p14="http://schemas.microsoft.com/office/powerpoint/2010/main" val="447491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el-GR" smtClean="0"/>
              <a:t>Στυλ κύριου τίτλου</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C5C46ADE-D9E7-4F68-BE86-3B5A607AA6A4}" type="datetimeFigureOut">
              <a:rPr lang="el-GR" smtClean="0"/>
              <a:t>02/06/2017</a:t>
            </a:fld>
            <a:endParaRPr lang="el-GR"/>
          </a:p>
        </p:txBody>
      </p:sp>
      <p:sp>
        <p:nvSpPr>
          <p:cNvPr id="6" name="Footer Placeholder 5"/>
          <p:cNvSpPr>
            <a:spLocks noGrp="1"/>
          </p:cNvSpPr>
          <p:nvPr>
            <p:ph type="ftr" sz="quarter" idx="11"/>
          </p:nvPr>
        </p:nvSpPr>
        <p:spPr/>
        <p:txBody>
          <a:bodyPr/>
          <a:lstStyle/>
          <a:p>
            <a:endParaRPr lang="el-GR"/>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2E561955-36BA-40EC-9477-DF786F8F5D6B}" type="slidenum">
              <a:rPr lang="el-GR" smtClean="0"/>
              <a:t>‹#›</a:t>
            </a:fld>
            <a:endParaRPr lang="el-GR"/>
          </a:p>
        </p:txBody>
      </p:sp>
    </p:spTree>
    <p:extLst>
      <p:ext uri="{BB962C8B-B14F-4D97-AF65-F5344CB8AC3E}">
        <p14:creationId xmlns:p14="http://schemas.microsoft.com/office/powerpoint/2010/main" val="3756510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C5C46ADE-D9E7-4F68-BE86-3B5A607AA6A4}" type="datetimeFigureOut">
              <a:rPr lang="el-GR" smtClean="0"/>
              <a:t>02/06/2017</a:t>
            </a:fld>
            <a:endParaRPr lang="el-GR"/>
          </a:p>
        </p:txBody>
      </p:sp>
      <p:sp>
        <p:nvSpPr>
          <p:cNvPr id="6" name="Footer Placeholder 5"/>
          <p:cNvSpPr>
            <a:spLocks noGrp="1"/>
          </p:cNvSpPr>
          <p:nvPr>
            <p:ph type="ftr" sz="quarter" idx="11"/>
          </p:nvPr>
        </p:nvSpPr>
        <p:spPr/>
        <p:txBody>
          <a:bodyPr/>
          <a:lstStyle/>
          <a:p>
            <a:endParaRPr lang="el-G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2E561955-36BA-40EC-9477-DF786F8F5D6B}" type="slidenum">
              <a:rPr lang="el-GR" smtClean="0"/>
              <a:t>‹#›</a:t>
            </a:fld>
            <a:endParaRPr lang="el-GR"/>
          </a:p>
        </p:txBody>
      </p:sp>
    </p:spTree>
    <p:extLst>
      <p:ext uri="{BB962C8B-B14F-4D97-AF65-F5344CB8AC3E}">
        <p14:creationId xmlns:p14="http://schemas.microsoft.com/office/powerpoint/2010/main" val="612055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C5C46ADE-D9E7-4F68-BE86-3B5A607AA6A4}" type="datetimeFigureOut">
              <a:rPr lang="el-GR" smtClean="0"/>
              <a:t>02/06/2017</a:t>
            </a:fld>
            <a:endParaRPr lang="el-GR"/>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l-GR"/>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2E561955-36BA-40EC-9477-DF786F8F5D6B}" type="slidenum">
              <a:rPr lang="el-GR" smtClean="0"/>
              <a:t>‹#›</a:t>
            </a:fld>
            <a:endParaRPr lang="el-GR"/>
          </a:p>
        </p:txBody>
      </p:sp>
    </p:spTree>
    <p:extLst>
      <p:ext uri="{BB962C8B-B14F-4D97-AF65-F5344CB8AC3E}">
        <p14:creationId xmlns:p14="http://schemas.microsoft.com/office/powerpoint/2010/main" val="1661541514"/>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 id="2147483769" r:id="rId13"/>
    <p:sldLayoutId id="2147483770" r:id="rId14"/>
    <p:sldLayoutId id="2147483771" r:id="rId15"/>
    <p:sldLayoutId id="2147483772" r:id="rId16"/>
    <p:sldLayoutId id="2147483773"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sz="3600" dirty="0" smtClean="0"/>
              <a:t>Η ιστορία και η οργάνωση της Ψυχιατρικής Περίθαλψης στην Ελλάδα</a:t>
            </a:r>
            <a:endParaRPr lang="el-GR" sz="3600" dirty="0"/>
          </a:p>
        </p:txBody>
      </p:sp>
      <p:sp>
        <p:nvSpPr>
          <p:cNvPr id="3" name="Υπότιτλος 2"/>
          <p:cNvSpPr>
            <a:spLocks noGrp="1"/>
          </p:cNvSpPr>
          <p:nvPr>
            <p:ph type="subTitle" idx="1"/>
          </p:nvPr>
        </p:nvSpPr>
        <p:spPr/>
        <p:txBody>
          <a:bodyPr/>
          <a:lstStyle/>
          <a:p>
            <a:r>
              <a:rPr lang="el-GR" dirty="0" err="1" smtClean="0"/>
              <a:t>Αντωνησ</a:t>
            </a:r>
            <a:r>
              <a:rPr lang="el-GR" dirty="0" smtClean="0"/>
              <a:t> </a:t>
            </a:r>
            <a:r>
              <a:rPr lang="el-GR" dirty="0" err="1" smtClean="0"/>
              <a:t>Κατσαμαγκοσ</a:t>
            </a:r>
            <a:r>
              <a:rPr lang="el-GR" dirty="0" smtClean="0"/>
              <a:t>- </a:t>
            </a:r>
            <a:r>
              <a:rPr lang="el-GR" dirty="0" err="1" smtClean="0"/>
              <a:t>ψυχολογοσ</a:t>
            </a:r>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82472" y="573459"/>
            <a:ext cx="4750024" cy="2166167"/>
          </a:xfrm>
          <a:prstGeom prst="rect">
            <a:avLst/>
          </a:prstGeom>
        </p:spPr>
      </p:pic>
    </p:spTree>
    <p:extLst>
      <p:ext uri="{BB962C8B-B14F-4D97-AF65-F5344CB8AC3E}">
        <p14:creationId xmlns:p14="http://schemas.microsoft.com/office/powerpoint/2010/main" val="10882993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Μονάδες Ημερήσιας Φροντίδας</a:t>
            </a:r>
            <a:endParaRPr lang="el-GR" dirty="0"/>
          </a:p>
        </p:txBody>
      </p:sp>
      <p:sp>
        <p:nvSpPr>
          <p:cNvPr id="3" name="Θέση περιεχομένου 2"/>
          <p:cNvSpPr>
            <a:spLocks noGrp="1"/>
          </p:cNvSpPr>
          <p:nvPr>
            <p:ph idx="1"/>
          </p:nvPr>
        </p:nvSpPr>
        <p:spPr/>
        <p:txBody>
          <a:bodyPr>
            <a:normAutofit lnSpcReduction="10000"/>
          </a:bodyPr>
          <a:lstStyle/>
          <a:p>
            <a:r>
              <a:rPr lang="el-GR" dirty="0"/>
              <a:t>Η λειτουργία τους εντάσσεται </a:t>
            </a:r>
            <a:r>
              <a:rPr lang="el-GR" dirty="0" smtClean="0"/>
              <a:t>στην φάση </a:t>
            </a:r>
            <a:r>
              <a:rPr lang="el-GR" dirty="0"/>
              <a:t>της ψυχοκοινωνικής </a:t>
            </a:r>
            <a:r>
              <a:rPr lang="el-GR" dirty="0" smtClean="0"/>
              <a:t>αποκατάστασης και όχι στην αντιμετώπιση της οξείας φάσης. </a:t>
            </a:r>
          </a:p>
          <a:p>
            <a:r>
              <a:rPr lang="el-GR" dirty="0" smtClean="0"/>
              <a:t>Στην </a:t>
            </a:r>
            <a:r>
              <a:rPr lang="el-GR" dirty="0"/>
              <a:t>βιβλιογραφία, βρίσκονται τρεις βασικές δομές ημερήσιας φροντίδας</a:t>
            </a:r>
            <a:r>
              <a:rPr lang="el-GR" dirty="0" smtClean="0"/>
              <a:t>:</a:t>
            </a:r>
          </a:p>
          <a:p>
            <a:pPr marL="0" indent="0">
              <a:buNone/>
            </a:pPr>
            <a:r>
              <a:rPr lang="el-GR" dirty="0" smtClean="0"/>
              <a:t>          α) </a:t>
            </a:r>
            <a:r>
              <a:rPr lang="el-GR" dirty="0"/>
              <a:t>τα </a:t>
            </a:r>
            <a:r>
              <a:rPr lang="el-GR" dirty="0" smtClean="0"/>
              <a:t>Νοσοκομεία Ημέρας</a:t>
            </a:r>
          </a:p>
          <a:p>
            <a:pPr marL="0" indent="0">
              <a:buNone/>
            </a:pPr>
            <a:r>
              <a:rPr lang="el-GR" dirty="0"/>
              <a:t> </a:t>
            </a:r>
            <a:r>
              <a:rPr lang="el-GR" dirty="0" smtClean="0"/>
              <a:t>         β) Τα προγράμματα Επαγγελματικής κατάρτισης</a:t>
            </a:r>
          </a:p>
          <a:p>
            <a:pPr marL="0" indent="0">
              <a:buNone/>
            </a:pPr>
            <a:r>
              <a:rPr lang="el-GR" dirty="0"/>
              <a:t> </a:t>
            </a:r>
            <a:r>
              <a:rPr lang="el-GR" dirty="0" smtClean="0"/>
              <a:t>         γ) Τα Κέντρα Ημέρας  (προγράμματα με στόχο την κοινωνικοποίηση). </a:t>
            </a:r>
          </a:p>
          <a:p>
            <a:r>
              <a:rPr lang="el-GR" dirty="0" smtClean="0"/>
              <a:t>Η </a:t>
            </a:r>
            <a:r>
              <a:rPr lang="el-GR" dirty="0"/>
              <a:t>σημασία τους έγκειται στο ότι προσφέρουν δομημένα προγράμματα για τη δόμηση του χρόνου και τη δημιουργική απασχόληση των ασθενών και προσφέρουν δυνατότητες κοινωνικοποίησης. </a:t>
            </a:r>
            <a:r>
              <a:rPr lang="el-GR" dirty="0" smtClean="0"/>
              <a:t>Εξασφαλίζουν τη συνέχεια στη φροντίδα</a:t>
            </a:r>
            <a:endParaRPr lang="el-GR" dirty="0"/>
          </a:p>
          <a:p>
            <a:endParaRPr lang="el-GR" dirty="0" smtClean="0"/>
          </a:p>
          <a:p>
            <a:endParaRPr lang="el-GR"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68277" y="5528292"/>
            <a:ext cx="2915816" cy="1329708"/>
          </a:xfrm>
          <a:prstGeom prst="rect">
            <a:avLst/>
          </a:prstGeom>
        </p:spPr>
      </p:pic>
    </p:spTree>
    <p:extLst>
      <p:ext uri="{BB962C8B-B14F-4D97-AF65-F5344CB8AC3E}">
        <p14:creationId xmlns:p14="http://schemas.microsoft.com/office/powerpoint/2010/main" val="170801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Στεγαστικές Δομές Ψυχοκοινωνικής Αποκατάστασης</a:t>
            </a:r>
            <a:endParaRPr lang="el-GR" dirty="0"/>
          </a:p>
        </p:txBody>
      </p:sp>
      <p:sp>
        <p:nvSpPr>
          <p:cNvPr id="3" name="Θέση περιεχομένου 2"/>
          <p:cNvSpPr>
            <a:spLocks noGrp="1"/>
          </p:cNvSpPr>
          <p:nvPr>
            <p:ph idx="1"/>
          </p:nvPr>
        </p:nvSpPr>
        <p:spPr/>
        <p:txBody>
          <a:bodyPr/>
          <a:lstStyle/>
          <a:p>
            <a:r>
              <a:rPr lang="el-GR" dirty="0" smtClean="0"/>
              <a:t>Οικοτροφεία: καλύπτουν ανάγκες ασθενών που χρειάζονται υψηλό βαθμό υποστήριξης, και η πιθανότητα να μπορέσουν να διαβιώσουν αυτόνομα είναι μικρές ή ανύπαρκτες. </a:t>
            </a:r>
          </a:p>
          <a:p>
            <a:r>
              <a:rPr lang="el-GR" dirty="0" smtClean="0"/>
              <a:t>Ξενώνες: απευθύνεται σε ασθενείς που διατηρούν σημαντικό βαθμό λειτουργικότητας, χρειάζονται μικρότερο βαθμό υποστήριξης και έχουν αυξημένες πιθανότητες αυτόνομης διαβίωσης στην κοινότητα.</a:t>
            </a:r>
          </a:p>
          <a:p>
            <a:r>
              <a:rPr lang="el-GR" dirty="0" smtClean="0"/>
              <a:t>Προστατευόμενα Διαμερίσματα: απευθύνεται σε ασθενής που διαθέτουν αυξημένη δυνατότητα αυτόνομης διαβίωσης, εμφανίζουν όμως μειωμένη κοινωνική ένταξη. </a:t>
            </a:r>
            <a:endParaRPr lang="el-GR"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68277" y="5528292"/>
            <a:ext cx="2915816" cy="1329708"/>
          </a:xfrm>
          <a:prstGeom prst="rect">
            <a:avLst/>
          </a:prstGeom>
        </p:spPr>
      </p:pic>
    </p:spTree>
    <p:extLst>
      <p:ext uri="{BB962C8B-B14F-4D97-AF65-F5344CB8AC3E}">
        <p14:creationId xmlns:p14="http://schemas.microsoft.com/office/powerpoint/2010/main" val="6573677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372730" y="2323640"/>
            <a:ext cx="8761412" cy="3416300"/>
          </a:xfrm>
        </p:spPr>
        <p:txBody>
          <a:bodyPr>
            <a:normAutofit/>
          </a:bodyPr>
          <a:lstStyle/>
          <a:p>
            <a:pPr marL="0" indent="0">
              <a:buNone/>
            </a:pPr>
            <a:r>
              <a:rPr lang="el-GR" sz="2400" dirty="0" smtClean="0"/>
              <a:t>             </a:t>
            </a:r>
          </a:p>
          <a:p>
            <a:endParaRPr lang="el-GR" sz="2400" dirty="0"/>
          </a:p>
          <a:p>
            <a:pPr marL="0" indent="0" algn="ctr">
              <a:buNone/>
            </a:pPr>
            <a:r>
              <a:rPr lang="el-GR" sz="2800" dirty="0" smtClean="0"/>
              <a:t>Ευχαριστώ πολύ</a:t>
            </a:r>
            <a:r>
              <a:rPr lang="en-US" sz="2800" dirty="0" smtClean="0"/>
              <a:t>!!!!!!!</a:t>
            </a:r>
            <a:endParaRPr lang="el-GR" sz="28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35109" y="0"/>
            <a:ext cx="6344156" cy="2323640"/>
          </a:xfrm>
          <a:prstGeom prst="rect">
            <a:avLst/>
          </a:prstGeom>
        </p:spPr>
      </p:pic>
    </p:spTree>
    <p:extLst>
      <p:ext uri="{BB962C8B-B14F-4D97-AF65-F5344CB8AC3E}">
        <p14:creationId xmlns:p14="http://schemas.microsoft.com/office/powerpoint/2010/main" val="20686772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Ασυλική</a:t>
            </a:r>
            <a:r>
              <a:rPr lang="el-GR" dirty="0" smtClean="0"/>
              <a:t> Περίθαλψη</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sz="1600" dirty="0" smtClean="0"/>
              <a:t>Ο όρος </a:t>
            </a:r>
            <a:r>
              <a:rPr lang="el-GR" sz="1600" b="1" dirty="0" smtClean="0"/>
              <a:t>άσυλο </a:t>
            </a:r>
            <a:r>
              <a:rPr lang="el-GR" sz="1600" dirty="0" smtClean="0"/>
              <a:t>υπονοεί την προστασία των ασθενών με τον εγκλεισμό τους στο Ψυχιατρείο, επειδή η ψυχιατρική διαταραχή τους καθιστούσε βαθμιαία ανίκανους να φροντίσουν τους εαυτούς τους. </a:t>
            </a:r>
          </a:p>
          <a:p>
            <a:r>
              <a:rPr lang="el-GR" sz="1600" dirty="0" smtClean="0"/>
              <a:t>Ταυτόχρονα συνιστούσε και την απομάκρυνση τους από το κοινωνικό σύνολο. Ο ασθενής λόγω των προκαταλήψεων και της απουσίας φροντίδας, ήταν ανεπιθύμητος από το «υγιές» κομμάτι της κοινωνίας. Παράλληλα με την «προστασία» του ασθενή προστατευόταν και το κοινωνικό σύνολο από τον ασθενή. </a:t>
            </a:r>
          </a:p>
          <a:p>
            <a:r>
              <a:rPr lang="el-GR" sz="1600" dirty="0" smtClean="0"/>
              <a:t>Η ψυχιατρική περίθαλψη χαρακτηριζόταν από περιοριστικά μέτρα ασφαλείας, και η υποτιθέμενη θεραπεία στην ουσία ήταν η στοιχειώδη κάλυψη των αναγκών διαβίωσης των ασθενών.</a:t>
            </a:r>
          </a:p>
          <a:p>
            <a:r>
              <a:rPr lang="el-GR" sz="1600" dirty="0" smtClean="0"/>
              <a:t>Οι ασθενείς σχεδόν ποτέ δεν επέστρεφαν στο κοινωνικό σύνολο. Η μακρά παραμονή και διαβίωση τους ασθενούς στο ψυχιατρείο, σε συνδυασμό με τα όλο και αυξανόμενα περιοριστικά μέτρα, αφαιρούσαν και τα υπολείμματα κοινωνικότητας που απέμεναν μετά τη χρόνια επίδραση της νόσου. Μια νέα νόσος αναπτυσσόταν, </a:t>
            </a:r>
            <a:r>
              <a:rPr lang="el-GR" sz="1600" b="1" dirty="0" smtClean="0"/>
              <a:t>ο ιδρυματισμός</a:t>
            </a:r>
          </a:p>
          <a:p>
            <a:r>
              <a:rPr lang="el-GR" sz="1600" dirty="0" smtClean="0"/>
              <a:t>Ο πληθυσμός των Ψυχιατρείων </a:t>
            </a:r>
            <a:r>
              <a:rPr lang="el-GR" sz="1600" b="1" dirty="0" smtClean="0"/>
              <a:t>αυξανόταν διαρκώς.</a:t>
            </a:r>
            <a:endParaRPr lang="el-GR" sz="1600" b="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68277" y="5528292"/>
            <a:ext cx="2915816" cy="1329708"/>
          </a:xfrm>
          <a:prstGeom prst="rect">
            <a:avLst/>
          </a:prstGeom>
        </p:spPr>
      </p:pic>
    </p:spTree>
    <p:extLst>
      <p:ext uri="{BB962C8B-B14F-4D97-AF65-F5344CB8AC3E}">
        <p14:creationId xmlns:p14="http://schemas.microsoft.com/office/powerpoint/2010/main" val="2480763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Ασυλική</a:t>
            </a:r>
            <a:r>
              <a:rPr lang="el-GR" dirty="0" smtClean="0"/>
              <a:t> Περίθαλψη</a:t>
            </a:r>
            <a:endParaRPr lang="el-GR" dirty="0"/>
          </a:p>
        </p:txBody>
      </p:sp>
      <p:sp>
        <p:nvSpPr>
          <p:cNvPr id="3" name="Θέση περιεχομένου 2"/>
          <p:cNvSpPr>
            <a:spLocks noGrp="1"/>
          </p:cNvSpPr>
          <p:nvPr>
            <p:ph idx="1"/>
          </p:nvPr>
        </p:nvSpPr>
        <p:spPr/>
        <p:txBody>
          <a:bodyPr/>
          <a:lstStyle/>
          <a:p>
            <a:r>
              <a:rPr lang="el-GR" dirty="0" smtClean="0"/>
              <a:t>Βασίστηκε στο στερεότυπο του </a:t>
            </a:r>
            <a:r>
              <a:rPr lang="el-GR" b="1" dirty="0" smtClean="0"/>
              <a:t>ανίκανου, ανεύθυνου, επικίνδυνου και ανίατου ψυχασθενή. </a:t>
            </a:r>
            <a:r>
              <a:rPr lang="el-GR" dirty="0" smtClean="0"/>
              <a:t>Όλη η έμφαση δόθηκε στην έννοια της </a:t>
            </a:r>
            <a:r>
              <a:rPr lang="el-GR" b="1" dirty="0" smtClean="0"/>
              <a:t>επικινδυνότητας </a:t>
            </a:r>
            <a:r>
              <a:rPr lang="el-GR" dirty="0" smtClean="0"/>
              <a:t>και η ψυχιατρική περίθαλψη περιοριζόταν σε </a:t>
            </a:r>
            <a:r>
              <a:rPr lang="el-GR" b="1" dirty="0" smtClean="0"/>
              <a:t>περιοριστικά μέτρα ασφαλείας</a:t>
            </a:r>
            <a:r>
              <a:rPr lang="el-GR" dirty="0" smtClean="0"/>
              <a:t>. </a:t>
            </a:r>
            <a:endParaRPr lang="el-GR"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68277" y="5528292"/>
            <a:ext cx="2915816" cy="1329708"/>
          </a:xfrm>
          <a:prstGeom prst="rect">
            <a:avLst/>
          </a:prstGeom>
        </p:spPr>
      </p:pic>
    </p:spTree>
    <p:extLst>
      <p:ext uri="{BB962C8B-B14F-4D97-AF65-F5344CB8AC3E}">
        <p14:creationId xmlns:p14="http://schemas.microsoft.com/office/powerpoint/2010/main" val="2804751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a:t>
            </a:r>
            <a:r>
              <a:rPr lang="el-GR" dirty="0" err="1" smtClean="0"/>
              <a:t>Ασυλική</a:t>
            </a:r>
            <a:r>
              <a:rPr lang="el-GR" dirty="0" smtClean="0"/>
              <a:t> Περίθαλψη στην Ελλάδα</a:t>
            </a:r>
            <a:endParaRPr lang="el-GR" dirty="0"/>
          </a:p>
        </p:txBody>
      </p:sp>
      <p:sp>
        <p:nvSpPr>
          <p:cNvPr id="3" name="Θέση περιεχομένου 2"/>
          <p:cNvSpPr>
            <a:spLocks noGrp="1"/>
          </p:cNvSpPr>
          <p:nvPr>
            <p:ph idx="1"/>
          </p:nvPr>
        </p:nvSpPr>
        <p:spPr/>
        <p:txBody>
          <a:bodyPr/>
          <a:lstStyle/>
          <a:p>
            <a:r>
              <a:rPr lang="el-GR" dirty="0" smtClean="0"/>
              <a:t>Στις αρχές του αιώνα είχε δύο ψυχιατρεία, με συνολικό αριθμό κρεββατιών 400 περίπου. Στις αρχές του 80, όταν και ξεκίνησε η Ψυχιατρική μεταρρύθμιση, τα ψυχιατρικά κρεββάτια ανέρχονταν σε 14.826. (Π.Ο.Υ.)</a:t>
            </a:r>
          </a:p>
          <a:p>
            <a:r>
              <a:rPr lang="el-GR" dirty="0" smtClean="0"/>
              <a:t>Το ψυχιατρείο της Λέρου δημιουργήθηκε το 1958. Στο τέλος της δεκαετίας του 80, έγινε αντικείμενο διεθνούς κατακραυγής και παγκόσμιο σύμβολο της αθλιότερης ψυχιατρικής περίθαλψης. Ταυτόχρονα, έγινε και η αφορμή για την έναρξη της </a:t>
            </a:r>
            <a:r>
              <a:rPr lang="el-GR" b="1" dirty="0" smtClean="0"/>
              <a:t>Ψυχιατρικής Μεταρρύθμισης </a:t>
            </a:r>
            <a:r>
              <a:rPr lang="el-GR" dirty="0" smtClean="0"/>
              <a:t>στη χώρα μας. </a:t>
            </a:r>
            <a:r>
              <a:rPr lang="el-GR" b="1" dirty="0" smtClean="0"/>
              <a:t>Της βαθμιαίας μετάβασης από την ψυχιατρική του ασύλου στην Κοινοτική Ψυχιατρική</a:t>
            </a:r>
            <a:endParaRPr lang="el-GR" b="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68277" y="5528292"/>
            <a:ext cx="2915816" cy="1329708"/>
          </a:xfrm>
          <a:prstGeom prst="rect">
            <a:avLst/>
          </a:prstGeom>
        </p:spPr>
      </p:pic>
    </p:spTree>
    <p:extLst>
      <p:ext uri="{BB962C8B-B14F-4D97-AF65-F5344CB8AC3E}">
        <p14:creationId xmlns:p14="http://schemas.microsoft.com/office/powerpoint/2010/main" val="3543502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Κοινοτική Ψυχιατρική</a:t>
            </a:r>
            <a:endParaRPr lang="el-GR" dirty="0"/>
          </a:p>
        </p:txBody>
      </p:sp>
      <p:sp>
        <p:nvSpPr>
          <p:cNvPr id="3" name="Θέση περιεχομένου 2"/>
          <p:cNvSpPr>
            <a:spLocks noGrp="1"/>
          </p:cNvSpPr>
          <p:nvPr>
            <p:ph idx="1"/>
          </p:nvPr>
        </p:nvSpPr>
        <p:spPr/>
        <p:txBody>
          <a:bodyPr/>
          <a:lstStyle/>
          <a:p>
            <a:r>
              <a:rPr lang="el-GR" dirty="0" smtClean="0"/>
              <a:t>Αφορά στην παροχή υπηρεσιών σε ασθενής μέσα στην κοινότητα, χωρίς να απομακρύνονται από το φυσικό κοινωνικό τους περιβάλλον και με την ενεργητική συμμετοχή της κοινότητας. </a:t>
            </a:r>
          </a:p>
          <a:p>
            <a:r>
              <a:rPr lang="el-GR" dirty="0" smtClean="0"/>
              <a:t>Αναφέρεται επίσης στην ανάδειξη της ψυχολογικής σημασίας προβλημάτων που καταρχήν φαινόταν «κραυγαλέα» κοινωνικά, οικονομικά κ.α.</a:t>
            </a:r>
          </a:p>
          <a:p>
            <a:r>
              <a:rPr lang="el-GR" altLang="el-GR" dirty="0" smtClean="0"/>
              <a:t>Στοχεύει στην </a:t>
            </a:r>
            <a:r>
              <a:rPr lang="el-GR" altLang="el-GR" dirty="0"/>
              <a:t>ανάπτυξη της ικανότητας της κοινότητας να αναγνωρίζει τον ψυχικό πόνο ως πρόβλημα με το οποίο πρέπει να συνυπάρξει και το οποίο είναι ανάγκη να κατανοήσει</a:t>
            </a:r>
          </a:p>
          <a:p>
            <a:endParaRPr lang="el-GR"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68277" y="5528292"/>
            <a:ext cx="2915816" cy="1329708"/>
          </a:xfrm>
          <a:prstGeom prst="rect">
            <a:avLst/>
          </a:prstGeom>
        </p:spPr>
      </p:pic>
    </p:spTree>
    <p:extLst>
      <p:ext uri="{BB962C8B-B14F-4D97-AF65-F5344CB8AC3E}">
        <p14:creationId xmlns:p14="http://schemas.microsoft.com/office/powerpoint/2010/main" val="4248880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smtClean="0"/>
              <a:t>Η έννοια του «Τομέα»</a:t>
            </a:r>
            <a:endParaRPr lang="el-GR" dirty="0"/>
          </a:p>
        </p:txBody>
      </p:sp>
      <p:sp>
        <p:nvSpPr>
          <p:cNvPr id="3" name="Θέση περιεχομένου 2"/>
          <p:cNvSpPr>
            <a:spLocks noGrp="1"/>
          </p:cNvSpPr>
          <p:nvPr>
            <p:ph idx="1"/>
          </p:nvPr>
        </p:nvSpPr>
        <p:spPr/>
        <p:txBody>
          <a:bodyPr>
            <a:normAutofit fontScale="92500"/>
          </a:bodyPr>
          <a:lstStyle/>
          <a:p>
            <a:r>
              <a:rPr lang="en-US" altLang="zh-CN" dirty="0"/>
              <a:t>H </a:t>
            </a:r>
            <a:r>
              <a:rPr lang="el-GR" altLang="zh-CN" dirty="0" err="1" smtClean="0"/>
              <a:t>τομεοποίηση</a:t>
            </a:r>
            <a:r>
              <a:rPr lang="el-GR" altLang="zh-CN" dirty="0" smtClean="0"/>
              <a:t> αποτελεί την καρδιά ενός δημόσιου κοινοτικού συστήματος υπηρεσιών ψυχικής υγείας.</a:t>
            </a:r>
          </a:p>
          <a:p>
            <a:r>
              <a:rPr lang="el-GR" altLang="zh-CN" dirty="0" smtClean="0"/>
              <a:t>Σε ένα δημόσιο σύστημα υγείας πρωταρχικό μέλημα είναι η υγεία του πληθυσμού και όχι του ατόμου.</a:t>
            </a:r>
          </a:p>
          <a:p>
            <a:r>
              <a:rPr lang="el-GR" altLang="el-GR" dirty="0" smtClean="0"/>
              <a:t>Μόνο σε ένα σαφώς προσδιορισμένο τομέα είναι δυνατόν να προσδιοριστούν οι ανάγκες του πληθυσμού, να σχεδιαστούν και να λειτουργήσουν οι απαραίτητες υπηρεσίες για την κάλυψη των αναγκών αυτών, αλλά και να αξιολογηθεί η αποτελεσματικότητα τους. </a:t>
            </a:r>
          </a:p>
          <a:p>
            <a:r>
              <a:rPr lang="el-GR" altLang="zh-CN" dirty="0" smtClean="0"/>
              <a:t>Ωστόσο η έννοια της </a:t>
            </a:r>
            <a:r>
              <a:rPr lang="el-GR" altLang="zh-CN" dirty="0" err="1" smtClean="0"/>
              <a:t>τομεοποίησης</a:t>
            </a:r>
            <a:r>
              <a:rPr lang="el-GR" altLang="zh-CN" dirty="0" smtClean="0"/>
              <a:t> είναι σχετικά απλή στην σύλληψη της είναι αλλά είναι αρκετά σύνθετη στην εφαρμογή της. Απαιτεί μια ευρεία συναίνεση όλων των εμπλεκόμενων φορέων, θεσμική κάλυψη και κεντρικό συντονισμό. </a:t>
            </a:r>
            <a:endParaRPr lang="el-GR" altLang="el-GR" dirty="0" smtClean="0"/>
          </a:p>
          <a:p>
            <a:endParaRPr lang="el-GR"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60327" y="5615872"/>
            <a:ext cx="2723766" cy="1242127"/>
          </a:xfrm>
          <a:prstGeom prst="rect">
            <a:avLst/>
          </a:prstGeom>
        </p:spPr>
      </p:pic>
    </p:spTree>
    <p:extLst>
      <p:ext uri="{BB962C8B-B14F-4D97-AF65-F5344CB8AC3E}">
        <p14:creationId xmlns:p14="http://schemas.microsoft.com/office/powerpoint/2010/main" val="3196687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Υπηρεσίες Ψυχικής Υγείας στο Πλαίσιο του Τομέα</a:t>
            </a:r>
            <a:endParaRPr lang="el-GR" dirty="0"/>
          </a:p>
        </p:txBody>
      </p:sp>
      <p:sp>
        <p:nvSpPr>
          <p:cNvPr id="3" name="Θέση περιεχομένου 2"/>
          <p:cNvSpPr>
            <a:spLocks noGrp="1"/>
          </p:cNvSpPr>
          <p:nvPr>
            <p:ph idx="1"/>
          </p:nvPr>
        </p:nvSpPr>
        <p:spPr/>
        <p:txBody>
          <a:bodyPr>
            <a:normAutofit lnSpcReduction="10000"/>
          </a:bodyPr>
          <a:lstStyle/>
          <a:p>
            <a:r>
              <a:rPr lang="el-GR" dirty="0" smtClean="0"/>
              <a:t>Κέντρο Ψυχική Υγείας &amp; </a:t>
            </a:r>
            <a:r>
              <a:rPr lang="el-GR" dirty="0" err="1" smtClean="0"/>
              <a:t>Ιατροπαιδαγωγικό</a:t>
            </a:r>
            <a:r>
              <a:rPr lang="el-GR" dirty="0" smtClean="0"/>
              <a:t> Κέντρο </a:t>
            </a:r>
          </a:p>
          <a:p>
            <a:r>
              <a:rPr lang="el-GR" dirty="0" smtClean="0"/>
              <a:t>Ψυχιατρική Κλινική Γενικού Νοσοκομείου</a:t>
            </a:r>
          </a:p>
          <a:p>
            <a:r>
              <a:rPr lang="el-GR" dirty="0" smtClean="0"/>
              <a:t>Μονάδες Ημερήσιας Φροντίδας</a:t>
            </a:r>
          </a:p>
          <a:p>
            <a:r>
              <a:rPr lang="el-GR" dirty="0" smtClean="0"/>
              <a:t>Στεγαστικές δομές Ψυχοκοινωνικής Αποκατάστασης</a:t>
            </a:r>
          </a:p>
          <a:p>
            <a:pPr marL="0" indent="0">
              <a:buNone/>
            </a:pPr>
            <a:r>
              <a:rPr lang="el-GR" dirty="0" smtClean="0"/>
              <a:t>             α)Προστατευμένα Διαμερίσματα</a:t>
            </a:r>
          </a:p>
          <a:p>
            <a:pPr marL="0" indent="0">
              <a:buNone/>
            </a:pPr>
            <a:r>
              <a:rPr lang="el-GR" dirty="0"/>
              <a:t> </a:t>
            </a:r>
            <a:r>
              <a:rPr lang="el-GR" dirty="0" smtClean="0"/>
              <a:t>            β) Ξενώνες</a:t>
            </a:r>
          </a:p>
          <a:p>
            <a:pPr marL="0" indent="0">
              <a:buNone/>
            </a:pPr>
            <a:r>
              <a:rPr lang="el-GR" dirty="0"/>
              <a:t> </a:t>
            </a:r>
            <a:r>
              <a:rPr lang="el-GR" dirty="0" smtClean="0"/>
              <a:t>            γ) Οικοτροφεία</a:t>
            </a:r>
          </a:p>
          <a:p>
            <a:pPr marL="0" indent="0">
              <a:buNone/>
            </a:pPr>
            <a:r>
              <a:rPr lang="el-GR" dirty="0" smtClean="0"/>
              <a:t>Εξειδικευμένες μονάδες για ειδικές παθολογίες (π.χ. εξαρτήσεις, διαταραχές πρόληψης τροφής κ.α.)</a:t>
            </a:r>
            <a:endParaRPr lang="el-GR"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68277" y="5528292"/>
            <a:ext cx="2915816" cy="1329708"/>
          </a:xfrm>
          <a:prstGeom prst="rect">
            <a:avLst/>
          </a:prstGeom>
        </p:spPr>
      </p:pic>
    </p:spTree>
    <p:extLst>
      <p:ext uri="{BB962C8B-B14F-4D97-AF65-F5344CB8AC3E}">
        <p14:creationId xmlns:p14="http://schemas.microsoft.com/office/powerpoint/2010/main" val="11165465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Κέντρο Ψυχικής Υγείας</a:t>
            </a:r>
            <a:endParaRPr lang="el-GR" dirty="0"/>
          </a:p>
        </p:txBody>
      </p:sp>
      <p:sp>
        <p:nvSpPr>
          <p:cNvPr id="3" name="Θέση περιεχομένου 2"/>
          <p:cNvSpPr>
            <a:spLocks noGrp="1"/>
          </p:cNvSpPr>
          <p:nvPr>
            <p:ph idx="1"/>
          </p:nvPr>
        </p:nvSpPr>
        <p:spPr/>
        <p:txBody>
          <a:bodyPr>
            <a:normAutofit/>
          </a:bodyPr>
          <a:lstStyle/>
          <a:p>
            <a:r>
              <a:rPr lang="el-GR" dirty="0"/>
              <a:t>Α</a:t>
            </a:r>
            <a:r>
              <a:rPr lang="el-GR" dirty="0" smtClean="0"/>
              <a:t>ποτελεί την κεντρική δομή </a:t>
            </a:r>
            <a:r>
              <a:rPr lang="el-GR" dirty="0"/>
              <a:t>σε ένα δημόσιο σύστημα κοινοτικών υπηρεσιών ψυχικής υγείας. Αποτελεί την πύλη εισόδου των ανθρώπων που χρειάζονται ψυχιατρική φροντίδα στο σύστημα. Παρέχει βασικές ψυχιατρικές υπηρεσίες κατά προτεραιότητα σε εκείνους που τις χρειάζονται περισσότερο και θα ωφεληθούν περισσότερο από αυτές, και διοχετεύει τα περιστατικά προς τις πιο εξειδικευμένες υπηρεσίες (πχ δομές αποκατάστασης, στεγαστικές δομές, ψυχιατρικές κλινικές, ειδικές παθολογίες</a:t>
            </a:r>
            <a:r>
              <a:rPr lang="el-GR" dirty="0" smtClean="0"/>
              <a:t>).</a:t>
            </a:r>
          </a:p>
          <a:p>
            <a:r>
              <a:rPr lang="el-GR" dirty="0" smtClean="0"/>
              <a:t>Συνεργάζεται με όλους τους φορείς της τοπικής κοινότητας με στόχο την πρόληψη και έγκαιρη αντιμετώπιση θεμάτων που άπτονται της ψυχικής υγείας του πληθυσμού. </a:t>
            </a:r>
            <a:endParaRPr lang="el-GR" dirty="0"/>
          </a:p>
          <a:p>
            <a:endParaRPr lang="el-GR"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68277" y="5528292"/>
            <a:ext cx="2915816" cy="1329708"/>
          </a:xfrm>
          <a:prstGeom prst="rect">
            <a:avLst/>
          </a:prstGeom>
        </p:spPr>
      </p:pic>
    </p:spTree>
    <p:extLst>
      <p:ext uri="{BB962C8B-B14F-4D97-AF65-F5344CB8AC3E}">
        <p14:creationId xmlns:p14="http://schemas.microsoft.com/office/powerpoint/2010/main" val="854895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Ψυχιατρική Κλινική Γενικού Νοσοκομείου</a:t>
            </a:r>
            <a:endParaRPr lang="el-GR" dirty="0"/>
          </a:p>
        </p:txBody>
      </p:sp>
      <p:sp>
        <p:nvSpPr>
          <p:cNvPr id="3" name="Θέση περιεχομένου 2"/>
          <p:cNvSpPr>
            <a:spLocks noGrp="1"/>
          </p:cNvSpPr>
          <p:nvPr>
            <p:ph idx="1"/>
          </p:nvPr>
        </p:nvSpPr>
        <p:spPr/>
        <p:txBody>
          <a:bodyPr/>
          <a:lstStyle/>
          <a:p>
            <a:r>
              <a:rPr lang="el-GR" dirty="0" smtClean="0"/>
              <a:t>Αφορά στην αντιμετώπιση της οξείας φάσης της Νόσου.</a:t>
            </a:r>
          </a:p>
          <a:p>
            <a:r>
              <a:rPr lang="el-GR" dirty="0" smtClean="0"/>
              <a:t>Η νοσηλεία του ασθενή πραγματοποιείται σε συνθήκες ισότιμες των άλλων ιατρικών. </a:t>
            </a:r>
          </a:p>
          <a:p>
            <a:r>
              <a:rPr lang="el-GR" dirty="0" smtClean="0"/>
              <a:t>Η ψυχιατρική ανακτά τον ρόλο της, λειτουργώντας ισότιμα με τις άλλες ιατρικές ειδικότητες</a:t>
            </a:r>
          </a:p>
          <a:p>
            <a:r>
              <a:rPr lang="el-GR" dirty="0" smtClean="0"/>
              <a:t>Διασυνδετική Ψυχιατρική: Οι επαγγελματίες ψυχικής υγείας συμβάλλουν στην κατανόηση και αντιμετώπιση ψυχολογικών και κοινωνικών παραμέτρων σε όλες τις ιατρικές ειδικότητες. </a:t>
            </a:r>
            <a:endParaRPr lang="el-GR"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68277" y="5528292"/>
            <a:ext cx="2915816" cy="1329708"/>
          </a:xfrm>
          <a:prstGeom prst="rect">
            <a:avLst/>
          </a:prstGeom>
        </p:spPr>
      </p:pic>
    </p:spTree>
    <p:extLst>
      <p:ext uri="{BB962C8B-B14F-4D97-AF65-F5344CB8AC3E}">
        <p14:creationId xmlns:p14="http://schemas.microsoft.com/office/powerpoint/2010/main" val="25593324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ίθουσα συσκέψεων &quot;Ιόν&quot;">
  <a:themeElements>
    <a:clrScheme name="Αίθουσα συσκέψεων &quot;Ιόν&quot;">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Αίθουσα συσκέψεων &quot;Ιόν&quot;">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ίθουσα συσκέψεων &quot;Ιόν&quot;">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 xmlns:thm15="http://schemas.microsoft.com/office/thememl/2012/main" name="Ion Boardroom" id="{FC33163D-4339-46B1-8EED-24C834239D99}" vid="{A3AB87EF-B655-4FFF-8D05-F333AD7F2789}"/>
    </a:ext>
  </a:extLst>
</a:theme>
</file>

<file path=docProps/app.xml><?xml version="1.0" encoding="utf-8"?>
<Properties xmlns="http://schemas.openxmlformats.org/officeDocument/2006/extended-properties" xmlns:vt="http://schemas.openxmlformats.org/officeDocument/2006/docPropsVTypes">
  <Template/>
  <TotalTime>179</TotalTime>
  <Words>856</Words>
  <Application>Microsoft Office PowerPoint</Application>
  <PresentationFormat>Προσαρμογή</PresentationFormat>
  <Paragraphs>53</Paragraphs>
  <Slides>12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12</vt:i4>
      </vt:variant>
    </vt:vector>
  </HeadingPairs>
  <TitlesOfParts>
    <vt:vector size="13" baseType="lpstr">
      <vt:lpstr>Αίθουσα συσκέψεων "Ιόν"</vt:lpstr>
      <vt:lpstr>Η ιστορία και η οργάνωση της Ψυχιατρικής Περίθαλψης στην Ελλάδα</vt:lpstr>
      <vt:lpstr>Ασυλική Περίθαλψη</vt:lpstr>
      <vt:lpstr>Ασυλική Περίθαλψη</vt:lpstr>
      <vt:lpstr>Η Ασυλική Περίθαλψη στην Ελλάδα</vt:lpstr>
      <vt:lpstr>Κοινοτική Ψυχιατρική</vt:lpstr>
      <vt:lpstr>Η έννοια του «Τομέα»</vt:lpstr>
      <vt:lpstr>Υπηρεσίες Ψυχικής Υγείας στο Πλαίσιο του Τομέα</vt:lpstr>
      <vt:lpstr>Κέντρο Ψυχικής Υγείας</vt:lpstr>
      <vt:lpstr>Ψυχιατρική Κλινική Γενικού Νοσοκομείου</vt:lpstr>
      <vt:lpstr>Μονάδες Ημερήσιας Φροντίδας</vt:lpstr>
      <vt:lpstr>Στεγαστικές Δομές Ψυχοκοινωνικής Αποκατάστασης</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ιστορία και η οργάνωση της Ψυχιατρικής Περίθαλψης στην Ελλάδα</dc:title>
  <dc:creator>Κασσσιανη Βρεττου</dc:creator>
  <cp:lastModifiedBy>NIKI</cp:lastModifiedBy>
  <cp:revision>22</cp:revision>
  <dcterms:created xsi:type="dcterms:W3CDTF">2017-03-05T11:06:05Z</dcterms:created>
  <dcterms:modified xsi:type="dcterms:W3CDTF">2017-06-02T08:55:21Z</dcterms:modified>
</cp:coreProperties>
</file>