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Default Extension="sldx" ContentType="application/vnd.openxmlformats-officedocument.presentationml.slide"/>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311" r:id="rId3"/>
    <p:sldId id="310" r:id="rId4"/>
    <p:sldId id="296" r:id="rId5"/>
    <p:sldId id="297" r:id="rId6"/>
    <p:sldId id="312" r:id="rId7"/>
    <p:sldId id="299" r:id="rId8"/>
    <p:sldId id="313" r:id="rId9"/>
    <p:sldId id="315" r:id="rId10"/>
    <p:sldId id="319" r:id="rId11"/>
    <p:sldId id="321" r:id="rId12"/>
    <p:sldId id="323" r:id="rId13"/>
    <p:sldId id="322" r:id="rId14"/>
    <p:sldId id="320"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CEB1"/>
    <a:srgbClr val="CCC3AC"/>
    <a:srgbClr val="E2005B"/>
    <a:srgbClr val="C42E52"/>
    <a:srgbClr val="D75574"/>
    <a:srgbClr val="BF0D37"/>
    <a:srgbClr val="CC0066"/>
    <a:srgbClr val="FF0066"/>
    <a:srgbClr val="940A2B"/>
    <a:srgbClr val="AE1E4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9" autoAdjust="0"/>
    <p:restoredTop sz="94624" autoAdjust="0"/>
  </p:normalViewPr>
  <p:slideViewPr>
    <p:cSldViewPr>
      <p:cViewPr varScale="1">
        <p:scale>
          <a:sx n="65" d="100"/>
          <a:sy n="65" d="100"/>
        </p:scale>
        <p:origin x="-143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1FCCF9-40F9-4152-AC6A-3790523F773F}" type="datetimeFigureOut">
              <a:rPr lang="el-GR" smtClean="0"/>
              <a:pPr/>
              <a:t>28/1/2019</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901DB5-FC20-46FA-838A-5D0D68269D80}"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9ED6BA-9521-4F72-BC27-C4B3B463EFE4}" type="datetimeFigureOut">
              <a:rPr lang="el-GR" smtClean="0"/>
              <a:pPr/>
              <a:t>28/1/2019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4718EF-D942-4810-8902-031F25AA47EC}"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p:spPr>
      </p:sp>
      <p:sp>
        <p:nvSpPr>
          <p:cNvPr id="409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7"/>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0"/>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40"/>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28/1/2019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28/1/2019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28/1/2019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28/1/2019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2"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28/1/2019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1"/>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28/1/2019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64999">
              <a:srgbClr val="F0EBD5"/>
            </a:gs>
            <a:gs pos="100000">
              <a:srgbClr val="D1C39F"/>
            </a:gs>
          </a:gsLst>
          <a:lin ang="18900000" scaled="1"/>
          <a:tileRect/>
        </a:gra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28/1/2019</a:t>
            </a:fld>
            <a:endParaRPr lang="el-GR"/>
          </a:p>
        </p:txBody>
      </p:sp>
      <p:sp>
        <p:nvSpPr>
          <p:cNvPr id="5" name="4 - Θέση υποσέλιδου"/>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______________Microsoft_Office_PowerPoint3.sldx"/><Relationship Id="rId2" Type="http://schemas.openxmlformats.org/officeDocument/2006/relationships/slideLayout" Target="../slideLayouts/slideLayout4.xml"/><Relationship Id="rId1" Type="http://schemas.openxmlformats.org/officeDocument/2006/relationships/vmlDrawing" Target="../drawings/vmlDrawing3.vml"/></Relationships>
</file>

<file path=ppt/slides/_rels/slide11.xml.rels><?xml version="1.0" encoding="UTF-8" standalone="yes"?>
<Relationships xmlns="http://schemas.openxmlformats.org/package/2006/relationships"><Relationship Id="rId3" Type="http://schemas.openxmlformats.org/officeDocument/2006/relationships/package" Target="../embeddings/______________Microsoft_Office_PowerPoint4.sldx"/><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package" Target="../embeddings/______________Microsoft_Office_PowerPoint1.sld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9.xml.rels><?xml version="1.0" encoding="UTF-8" standalone="yes"?>
<Relationships xmlns="http://schemas.openxmlformats.org/package/2006/relationships"><Relationship Id="rId3" Type="http://schemas.openxmlformats.org/officeDocument/2006/relationships/package" Target="../embeddings/______________Microsoft_Office_PowerPoint2.sldx"/><Relationship Id="rId2" Type="http://schemas.openxmlformats.org/officeDocument/2006/relationships/slideLayout" Target="../slideLayouts/slideLayout4.xml"/><Relationship Id="rId1" Type="http://schemas.openxmlformats.org/officeDocument/2006/relationships/vmlDrawing" Target="../drawings/vmlDrawing2.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9552" y="2130427"/>
            <a:ext cx="8064896" cy="1470025"/>
          </a:xfrm>
        </p:spPr>
        <p:txBody>
          <a:bodyPr>
            <a:noAutofit/>
          </a:bodyPr>
          <a:lstStyle/>
          <a:p>
            <a:pPr>
              <a:spcBef>
                <a:spcPts val="1800"/>
              </a:spcBef>
              <a:spcAft>
                <a:spcPts val="1800"/>
              </a:spcAft>
            </a:pPr>
            <a:r>
              <a:rPr lang="el-GR" sz="2400" b="1" dirty="0" smtClean="0">
                <a:solidFill>
                  <a:srgbClr val="AE1E4B"/>
                </a:solidFill>
                <a:effectLst>
                  <a:outerShdw blurRad="38100" dist="38100" dir="2700000" algn="tl">
                    <a:srgbClr val="000000">
                      <a:alpha val="43137"/>
                    </a:srgbClr>
                  </a:outerShdw>
                </a:effectLst>
              </a:rPr>
              <a:t>ΤΟ ΔΙΚΑΙΩΜΑ ΣΤΗΝ «ΠΡΟΑΣΠΙΣΗ ΤΩΝ ΔΙΚΑΙΩΜΑΤΩΝ» </a:t>
            </a:r>
            <a:r>
              <a:rPr lang="el-GR" sz="2800" b="1" dirty="0" smtClean="0">
                <a:solidFill>
                  <a:srgbClr val="AE1E4B"/>
                </a:solidFill>
              </a:rPr>
              <a:t/>
            </a:r>
            <a:br>
              <a:rPr lang="el-GR" sz="2800" b="1" dirty="0" smtClean="0">
                <a:solidFill>
                  <a:srgbClr val="AE1E4B"/>
                </a:solidFill>
              </a:rPr>
            </a:br>
            <a:r>
              <a:rPr lang="el-GR" sz="2000" b="1" dirty="0" smtClean="0">
                <a:solidFill>
                  <a:srgbClr val="AE1E4B"/>
                </a:solidFill>
              </a:rPr>
              <a:t>ΖΗΤΗΜΑΤΑ ΔΙΑΧΕΙΡΙΣΗΣ ΜΕΣΑ ΑΠΟ ΤΗΝ ΚΛΙΝΙΚΗ ΠΡΑΚΤΙΚΗ </a:t>
            </a:r>
            <a:br>
              <a:rPr lang="el-GR" sz="2000" b="1" dirty="0" smtClean="0">
                <a:solidFill>
                  <a:srgbClr val="AE1E4B"/>
                </a:solidFill>
              </a:rPr>
            </a:br>
            <a:r>
              <a:rPr lang="el-GR" sz="2000" b="1" dirty="0" smtClean="0">
                <a:solidFill>
                  <a:srgbClr val="AE1E4B"/>
                </a:solidFill>
              </a:rPr>
              <a:t> ΣΕ ΜΟΝΑΔΕΣ ΨΥΧΟΚΟΙΝΩΝΙΚΗΣ ΑΠΟΚΑΤΑΣΤΑΣΗΣ</a:t>
            </a:r>
            <a:endParaRPr lang="el-GR" sz="2000" dirty="0">
              <a:solidFill>
                <a:srgbClr val="AE1E4B"/>
              </a:solidFill>
            </a:endParaRPr>
          </a:p>
        </p:txBody>
      </p:sp>
      <p:sp>
        <p:nvSpPr>
          <p:cNvPr id="3" name="2 - Υπότιτλος"/>
          <p:cNvSpPr>
            <a:spLocks noGrp="1"/>
          </p:cNvSpPr>
          <p:nvPr>
            <p:ph type="subTitle" idx="1"/>
          </p:nvPr>
        </p:nvSpPr>
        <p:spPr>
          <a:xfrm>
            <a:off x="2555776" y="4365104"/>
            <a:ext cx="5760640" cy="1273696"/>
          </a:xfrm>
        </p:spPr>
        <p:txBody>
          <a:bodyPr>
            <a:normAutofit/>
          </a:bodyPr>
          <a:lstStyle/>
          <a:p>
            <a:pPr algn="r"/>
            <a:r>
              <a:rPr lang="el-GR" sz="2000" dirty="0" smtClean="0">
                <a:solidFill>
                  <a:srgbClr val="A41C46"/>
                </a:solidFill>
                <a:latin typeface="Arial" pitchFamily="34" charset="0"/>
                <a:cs typeface="Arial" pitchFamily="34" charset="0"/>
              </a:rPr>
              <a:t>Αγγελική </a:t>
            </a:r>
            <a:r>
              <a:rPr lang="el-GR" sz="2000" dirty="0" err="1" smtClean="0">
                <a:solidFill>
                  <a:srgbClr val="A41C46"/>
                </a:solidFill>
                <a:latin typeface="Arial" pitchFamily="34" charset="0"/>
                <a:cs typeface="Arial" pitchFamily="34" charset="0"/>
              </a:rPr>
              <a:t>Γιαντσελίδου</a:t>
            </a:r>
            <a:endParaRPr lang="el-GR" dirty="0">
              <a:solidFill>
                <a:srgbClr val="CC0066"/>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3707904" y="0"/>
          <a:ext cx="8286751" cy="6858000"/>
        </p:xfrm>
        <a:graphic>
          <a:graphicData uri="http://schemas.openxmlformats.org/presentationml/2006/ole">
            <p:oleObj spid="_x0000_s98306" name="Διαφάνεια" r:id="rId3" imgW="4139229" imgH="2699017" progId="PowerPoint.Slide.12">
              <p:embed/>
            </p:oleObj>
          </a:graphicData>
        </a:graphic>
      </p:graphicFrame>
      <p:sp>
        <p:nvSpPr>
          <p:cNvPr id="2051" name="Rectangle 2"/>
          <p:cNvSpPr>
            <a:spLocks noChangeArrowheads="1"/>
          </p:cNvSpPr>
          <p:nvPr/>
        </p:nvSpPr>
        <p:spPr bwMode="auto">
          <a:xfrm>
            <a:off x="2" y="-184666"/>
            <a:ext cx="184731" cy="369332"/>
          </a:xfrm>
          <a:prstGeom prst="rect">
            <a:avLst/>
          </a:prstGeom>
          <a:noFill/>
          <a:ln w="9525">
            <a:noFill/>
            <a:miter lim="800000"/>
            <a:headEnd/>
            <a:tailEnd/>
          </a:ln>
        </p:spPr>
        <p:txBody>
          <a:bodyPr wrap="none" anchor="ctr">
            <a:spAutoFit/>
          </a:bodyPr>
          <a:lstStyle/>
          <a:p>
            <a:endParaRPr lang="el-GR">
              <a:latin typeface="Calibri" pitchFamily="34" charset="0"/>
            </a:endParaRPr>
          </a:p>
        </p:txBody>
      </p:sp>
      <p:sp>
        <p:nvSpPr>
          <p:cNvPr id="22532" name="5 - Τίτλος"/>
          <p:cNvSpPr>
            <a:spLocks noGrp="1"/>
          </p:cNvSpPr>
          <p:nvPr>
            <p:ph type="title"/>
          </p:nvPr>
        </p:nvSpPr>
        <p:spPr>
          <a:xfrm>
            <a:off x="0" y="1"/>
            <a:ext cx="8604448" cy="1124743"/>
          </a:xfrm>
          <a:solidFill>
            <a:schemeClr val="bg1"/>
          </a:solidFill>
        </p:spPr>
        <p:txBody>
          <a:bodyPr/>
          <a:lstStyle/>
          <a:p>
            <a:pPr eaLnBrk="1" hangingPunct="1">
              <a:defRPr/>
            </a:pPr>
            <a:r>
              <a:rPr lang="el-GR" sz="2800" b="1" dirty="0" smtClean="0">
                <a:solidFill>
                  <a:schemeClr val="tx1">
                    <a:lumMod val="65000"/>
                    <a:lumOff val="35000"/>
                  </a:schemeClr>
                </a:solidFill>
                <a:latin typeface="Arial" pitchFamily="34" charset="0"/>
                <a:cs typeface="Arial" pitchFamily="34" charset="0"/>
              </a:rPr>
              <a:t/>
            </a:r>
            <a:br>
              <a:rPr lang="el-GR" sz="2800" b="1" dirty="0" smtClean="0">
                <a:solidFill>
                  <a:schemeClr val="tx1">
                    <a:lumMod val="65000"/>
                    <a:lumOff val="35000"/>
                  </a:schemeClr>
                </a:solidFill>
                <a:latin typeface="Arial" pitchFamily="34" charset="0"/>
                <a:cs typeface="Arial" pitchFamily="34" charset="0"/>
              </a:rPr>
            </a:br>
            <a:r>
              <a:rPr lang="el-GR" sz="2800" b="1" dirty="0" smtClean="0">
                <a:solidFill>
                  <a:schemeClr val="tx1">
                    <a:lumMod val="65000"/>
                    <a:lumOff val="35000"/>
                  </a:schemeClr>
                </a:solidFill>
                <a:latin typeface="Arial" pitchFamily="34" charset="0"/>
                <a:cs typeface="Arial" pitchFamily="34" charset="0"/>
              </a:rPr>
              <a:t>Δυσκολίες στην καθημερινή πρακτική</a:t>
            </a:r>
            <a:r>
              <a:rPr lang="en-US" sz="2800" b="1" dirty="0" smtClean="0">
                <a:solidFill>
                  <a:schemeClr val="tx1">
                    <a:lumMod val="65000"/>
                    <a:lumOff val="35000"/>
                  </a:schemeClr>
                </a:solidFill>
                <a:latin typeface="Arial" pitchFamily="34" charset="0"/>
                <a:cs typeface="Arial" pitchFamily="34" charset="0"/>
              </a:rPr>
              <a:t>  </a:t>
            </a:r>
            <a:r>
              <a:rPr lang="el-GR" sz="2800" b="1" dirty="0" smtClean="0">
                <a:solidFill>
                  <a:schemeClr val="tx1">
                    <a:lumMod val="65000"/>
                    <a:lumOff val="35000"/>
                  </a:schemeClr>
                </a:solidFill>
                <a:latin typeface="Arial" pitchFamily="34" charset="0"/>
                <a:cs typeface="Arial" pitchFamily="34" charset="0"/>
              </a:rPr>
              <a:t>2</a:t>
            </a:r>
          </a:p>
        </p:txBody>
      </p:sp>
      <p:sp>
        <p:nvSpPr>
          <p:cNvPr id="2054" name="7 - Θέση περιεχομένου"/>
          <p:cNvSpPr>
            <a:spLocks noGrp="1"/>
          </p:cNvSpPr>
          <p:nvPr>
            <p:ph sz="half" idx="2"/>
          </p:nvPr>
        </p:nvSpPr>
        <p:spPr>
          <a:xfrm>
            <a:off x="467544" y="1268760"/>
            <a:ext cx="5904457" cy="504056"/>
          </a:xfrm>
        </p:spPr>
        <p:txBody>
          <a:bodyPr>
            <a:noAutofit/>
          </a:bodyPr>
          <a:lstStyle/>
          <a:p>
            <a:pPr algn="ctr">
              <a:buNone/>
            </a:pPr>
            <a:r>
              <a:rPr lang="el-GR" sz="2000" b="1" dirty="0" smtClean="0">
                <a:solidFill>
                  <a:srgbClr val="E2005B"/>
                </a:solidFill>
                <a:latin typeface="Arial" pitchFamily="34" charset="0"/>
                <a:cs typeface="Arial" pitchFamily="34" charset="0"/>
              </a:rPr>
              <a:t>Πρόσβαση και εξυπηρέτηση σε υπηρεσίες</a:t>
            </a:r>
          </a:p>
        </p:txBody>
      </p:sp>
      <p:sp>
        <p:nvSpPr>
          <p:cNvPr id="7" name="6 - Ορθογώνιο"/>
          <p:cNvSpPr/>
          <p:nvPr/>
        </p:nvSpPr>
        <p:spPr>
          <a:xfrm>
            <a:off x="827584" y="1412777"/>
            <a:ext cx="5904656" cy="2846933"/>
          </a:xfrm>
          <a:prstGeom prst="rect">
            <a:avLst/>
          </a:prstGeom>
        </p:spPr>
        <p:txBody>
          <a:bodyPr wrap="square">
            <a:spAutoFit/>
          </a:bodyPr>
          <a:lstStyle/>
          <a:p>
            <a:pPr algn="just">
              <a:spcBef>
                <a:spcPts val="1200"/>
              </a:spcBef>
              <a:spcAft>
                <a:spcPts val="600"/>
              </a:spcAft>
              <a:buNone/>
            </a:pPr>
            <a:r>
              <a:rPr lang="el-GR" sz="2100" dirty="0" smtClean="0">
                <a:latin typeface="+mj-lt"/>
              </a:rPr>
              <a:t> </a:t>
            </a:r>
          </a:p>
          <a:p>
            <a:pPr marL="360363" indent="-360363">
              <a:spcBef>
                <a:spcPts val="1200"/>
              </a:spcBef>
              <a:spcAft>
                <a:spcPts val="600"/>
              </a:spcAft>
              <a:buFont typeface="Wingdings" pitchFamily="2" charset="2"/>
              <a:buChar char="ü"/>
            </a:pPr>
            <a:r>
              <a:rPr lang="el-GR" sz="2200" dirty="0" smtClean="0">
                <a:effectLst>
                  <a:outerShdw blurRad="38100" dist="38100" dir="2700000" algn="tl">
                    <a:srgbClr val="000000">
                      <a:alpha val="43137"/>
                    </a:srgbClr>
                  </a:outerShdw>
                </a:effectLst>
                <a:latin typeface="Arial" pitchFamily="34" charset="0"/>
                <a:cs typeface="Arial" pitchFamily="34" charset="0"/>
              </a:rPr>
              <a:t>Υπηρεσίες υγείας                                                         </a:t>
            </a:r>
            <a:r>
              <a:rPr lang="el-GR" sz="2000" dirty="0" smtClean="0">
                <a:latin typeface="Arial" pitchFamily="34" charset="0"/>
                <a:cs typeface="Arial" pitchFamily="34" charset="0"/>
              </a:rPr>
              <a:t>- παραμέληση  της σωματικής φροντίδας                  - άνιση μεταχείριση στη λήψη φροντίδας                           - κακές πρακτικές</a:t>
            </a:r>
          </a:p>
          <a:p>
            <a:pPr marL="360363" indent="-360363" algn="just">
              <a:spcBef>
                <a:spcPts val="600"/>
              </a:spcBef>
              <a:buFont typeface="Wingdings" pitchFamily="2" charset="2"/>
              <a:buChar char="ü"/>
            </a:pPr>
            <a:r>
              <a:rPr lang="el-GR" sz="2200" dirty="0" smtClean="0">
                <a:effectLst>
                  <a:outerShdw blurRad="38100" dist="38100" dir="2700000" algn="tl">
                    <a:srgbClr val="000000">
                      <a:alpha val="43137"/>
                    </a:srgbClr>
                  </a:outerShdw>
                </a:effectLst>
                <a:latin typeface="Arial" pitchFamily="34" charset="0"/>
                <a:cs typeface="Arial" pitchFamily="34" charset="0"/>
              </a:rPr>
              <a:t>Άλλες υπηρεσίες</a:t>
            </a:r>
          </a:p>
          <a:p>
            <a:pPr marL="360363" indent="-360363">
              <a:spcBef>
                <a:spcPts val="600"/>
              </a:spcBef>
            </a:pPr>
            <a:r>
              <a:rPr lang="el-GR" sz="2200" dirty="0" smtClean="0">
                <a:latin typeface="Arial" pitchFamily="34" charset="0"/>
                <a:cs typeface="Arial" pitchFamily="34" charset="0"/>
              </a:rPr>
              <a:t>    </a:t>
            </a:r>
            <a:r>
              <a:rPr lang="el-GR" sz="2000" dirty="0" smtClean="0">
                <a:latin typeface="Arial" pitchFamily="34" charset="0"/>
                <a:cs typeface="Arial" pitchFamily="34" charset="0"/>
              </a:rPr>
              <a:t> - Ειδική αναφορά στις τραπεζικές συναλλαγές</a:t>
            </a:r>
            <a:endParaRPr lang="el-GR" sz="2000" dirty="0">
              <a:latin typeface="Arial" pitchFamily="34" charset="0"/>
              <a:cs typeface="Arial" pitchFamily="34" charset="0"/>
            </a:endParaRPr>
          </a:p>
        </p:txBody>
      </p:sp>
      <p:sp>
        <p:nvSpPr>
          <p:cNvPr id="9" name="8 - Ορθογώνιο"/>
          <p:cNvSpPr/>
          <p:nvPr/>
        </p:nvSpPr>
        <p:spPr>
          <a:xfrm>
            <a:off x="0" y="4581128"/>
            <a:ext cx="6804248" cy="1015663"/>
          </a:xfrm>
          <a:prstGeom prst="rect">
            <a:avLst/>
          </a:prstGeom>
        </p:spPr>
        <p:txBody>
          <a:bodyPr wrap="square">
            <a:spAutoFit/>
          </a:bodyPr>
          <a:lstStyle/>
          <a:p>
            <a:pPr algn="ctr">
              <a:defRPr/>
            </a:pPr>
            <a:r>
              <a:rPr lang="el-GR" sz="2000" dirty="0" smtClean="0">
                <a:solidFill>
                  <a:srgbClr val="E2005B"/>
                </a:solidFill>
                <a:effectLst>
                  <a:outerShdw blurRad="38100" dist="38100" dir="2700000" algn="tl">
                    <a:srgbClr val="000000">
                      <a:alpha val="43137"/>
                    </a:srgbClr>
                  </a:outerShdw>
                </a:effectLst>
                <a:latin typeface="Arial" pitchFamily="34" charset="0"/>
                <a:cs typeface="Arial" pitchFamily="34" charset="0"/>
              </a:rPr>
              <a:t>Η δικαιοπρακτική ικανότητα συνδέεται                                                                       με το γεγονός της αναπηρίας και                                                                                    όχι με την πραγματική ικανότητα λήψης αποφάσεων</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1 - Τίτλος"/>
          <p:cNvSpPr>
            <a:spLocks noGrp="1"/>
          </p:cNvSpPr>
          <p:nvPr>
            <p:ph type="title"/>
          </p:nvPr>
        </p:nvSpPr>
        <p:spPr/>
        <p:txBody>
          <a:bodyPr/>
          <a:lstStyle/>
          <a:p>
            <a:pPr eaLnBrk="1" hangingPunct="1"/>
            <a:r>
              <a:rPr lang="el-GR" dirty="0" smtClean="0"/>
              <a:t>Δ</a:t>
            </a:r>
          </a:p>
        </p:txBody>
      </p:sp>
      <p:graphicFrame>
        <p:nvGraphicFramePr>
          <p:cNvPr id="5122" name="Object 2"/>
          <p:cNvGraphicFramePr>
            <a:graphicFrameLocks noChangeAspect="1"/>
          </p:cNvGraphicFramePr>
          <p:nvPr>
            <p:ph idx="1"/>
          </p:nvPr>
        </p:nvGraphicFramePr>
        <p:xfrm>
          <a:off x="0" y="1587"/>
          <a:ext cx="9142413" cy="6856413"/>
        </p:xfrm>
        <a:graphic>
          <a:graphicData uri="http://schemas.openxmlformats.org/presentationml/2006/ole">
            <p:oleObj spid="_x0000_s99330" name="Διαφάνεια" r:id="rId3" imgW="4570541" imgH="3427323" progId="PowerPoint.Slide.12">
              <p:embed/>
            </p:oleObj>
          </a:graphicData>
        </a:graphic>
      </p:graphicFrame>
      <p:sp>
        <p:nvSpPr>
          <p:cNvPr id="7" name="Rectangle 3"/>
          <p:cNvSpPr txBox="1">
            <a:spLocks noChangeArrowheads="1"/>
          </p:cNvSpPr>
          <p:nvPr/>
        </p:nvSpPr>
        <p:spPr bwMode="auto">
          <a:xfrm>
            <a:off x="0" y="332656"/>
            <a:ext cx="9144000" cy="432048"/>
          </a:xfrm>
          <a:prstGeom prst="rect">
            <a:avLst/>
          </a:prstGeom>
          <a:solidFill>
            <a:srgbClr val="BFB497">
              <a:alpha val="92000"/>
            </a:srgbClr>
          </a:solidFill>
          <a:ln w="9525">
            <a:solidFill>
              <a:srgbClr val="FF0066"/>
            </a:solidFill>
            <a:miter lim="800000"/>
            <a:headEnd/>
            <a:tailEnd/>
          </a:ln>
        </p:spPr>
        <p:txBody>
          <a:bodyPr/>
          <a:lstStyle/>
          <a:p>
            <a:pPr marL="342900" indent="-342900" algn="ctr" fontAlgn="auto">
              <a:spcBef>
                <a:spcPts val="600"/>
              </a:spcBef>
              <a:spcAft>
                <a:spcPts val="0"/>
              </a:spcAft>
              <a:defRPr/>
            </a:pPr>
            <a:r>
              <a:rPr lang="el-GR" sz="2300" b="1" kern="0" dirty="0" smtClean="0">
                <a:solidFill>
                  <a:srgbClr val="E2005B"/>
                </a:solidFill>
                <a:effectLst>
                  <a:outerShdw blurRad="38100" dist="38100" dir="2700000" algn="tl">
                    <a:srgbClr val="000000">
                      <a:alpha val="43137"/>
                    </a:srgbClr>
                  </a:outerShdw>
                </a:effectLst>
                <a:latin typeface="Arial" pitchFamily="34" charset="0"/>
                <a:cs typeface="Arial" pitchFamily="34" charset="0"/>
              </a:rPr>
              <a:t>Κοινά χαρακτηριστικά στην πλειονότητα των παραβιάσεων </a:t>
            </a:r>
            <a:endParaRPr lang="el-GR" sz="2300" b="1" kern="0" dirty="0">
              <a:solidFill>
                <a:srgbClr val="E2005B"/>
              </a:solidFill>
              <a:latin typeface="+mn-lt"/>
              <a:cs typeface="+mn-cs"/>
            </a:endParaRPr>
          </a:p>
        </p:txBody>
      </p:sp>
      <p:sp>
        <p:nvSpPr>
          <p:cNvPr id="8" name="Rectangle 3"/>
          <p:cNvSpPr txBox="1">
            <a:spLocks noChangeArrowheads="1"/>
          </p:cNvSpPr>
          <p:nvPr/>
        </p:nvSpPr>
        <p:spPr bwMode="auto">
          <a:xfrm>
            <a:off x="4286251" y="4000502"/>
            <a:ext cx="3714751" cy="428625"/>
          </a:xfrm>
          <a:prstGeom prst="rect">
            <a:avLst/>
          </a:prstGeom>
          <a:solidFill>
            <a:srgbClr val="BFB497">
              <a:alpha val="50000"/>
            </a:srgbClr>
          </a:solidFill>
          <a:ln w="9525">
            <a:noFill/>
            <a:miter lim="800000"/>
            <a:headEnd/>
            <a:tailEnd/>
          </a:ln>
        </p:spPr>
        <p:txBody>
          <a:bodyPr/>
          <a:lstStyle/>
          <a:p>
            <a:pPr marL="342900" indent="-342900" algn="ctr" fontAlgn="auto">
              <a:lnSpc>
                <a:spcPct val="90000"/>
              </a:lnSpc>
              <a:spcBef>
                <a:spcPts val="1200"/>
              </a:spcBef>
              <a:spcAft>
                <a:spcPts val="600"/>
              </a:spcAft>
              <a:defRPr/>
            </a:pPr>
            <a:endParaRPr lang="el-GR" sz="2600" b="1" kern="0" dirty="0">
              <a:solidFill>
                <a:srgbClr val="E2005B"/>
              </a:solidFill>
              <a:effectLst>
                <a:outerShdw blurRad="38100" dist="38100" dir="2700000" algn="tl">
                  <a:srgbClr val="000000">
                    <a:alpha val="43137"/>
                  </a:srgbClr>
                </a:outerShdw>
              </a:effectLst>
              <a:latin typeface="Arial" pitchFamily="34" charset="0"/>
              <a:cs typeface="Arial" pitchFamily="34" charset="0"/>
            </a:endParaRPr>
          </a:p>
        </p:txBody>
      </p:sp>
      <p:sp>
        <p:nvSpPr>
          <p:cNvPr id="9" name="Rectangle 3"/>
          <p:cNvSpPr txBox="1">
            <a:spLocks noChangeArrowheads="1"/>
          </p:cNvSpPr>
          <p:nvPr/>
        </p:nvSpPr>
        <p:spPr bwMode="auto">
          <a:xfrm>
            <a:off x="899592" y="1196752"/>
            <a:ext cx="7344816" cy="5328592"/>
          </a:xfrm>
          <a:prstGeom prst="rect">
            <a:avLst/>
          </a:prstGeom>
          <a:solidFill>
            <a:srgbClr val="CCC3AC"/>
          </a:solidFill>
          <a:ln w="9525">
            <a:noFill/>
            <a:miter lim="800000"/>
            <a:headEnd/>
            <a:tailEnd/>
          </a:ln>
        </p:spPr>
        <p:txBody>
          <a:bodyPr/>
          <a:lstStyle/>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η στάση απέναντι στην ικανότητα δικαιοπραξίας ως εξαίρεση κι όχι ως κανόνα </a:t>
            </a:r>
          </a:p>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η αδυναμία αντίληψης των δυνατοτήτων των ατόμων πέρα από το δίπολο «ικανότητα - ανικανότητα»</a:t>
            </a:r>
          </a:p>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η ευθύγραμμη απόδοση της </a:t>
            </a:r>
            <a:r>
              <a:rPr lang="el-GR" sz="2000" b="1" dirty="0" smtClean="0">
                <a:solidFill>
                  <a:srgbClr val="E2005B"/>
                </a:solidFill>
                <a:latin typeface="Arial" pitchFamily="34" charset="0"/>
                <a:cs typeface="Arial" pitchFamily="34" charset="0"/>
              </a:rPr>
              <a:t>συμπεριφοράς στην </a:t>
            </a:r>
            <a:r>
              <a:rPr lang="el-GR" sz="2000" b="1" dirty="0" smtClean="0">
                <a:solidFill>
                  <a:srgbClr val="E2005B"/>
                </a:solidFill>
                <a:latin typeface="Arial" pitchFamily="34" charset="0"/>
                <a:cs typeface="Arial" pitchFamily="34" charset="0"/>
              </a:rPr>
              <a:t>ψυχοπαθολογία και τις ιδιαιτερότητες της νόσου</a:t>
            </a:r>
          </a:p>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οι αντιλήψεις για τον ψυχικά ασθενή </a:t>
            </a:r>
            <a:r>
              <a:rPr lang="el-GR" b="1" dirty="0" smtClean="0">
                <a:solidFill>
                  <a:srgbClr val="E2005B"/>
                </a:solidFill>
                <a:latin typeface="Arial" pitchFamily="34" charset="0"/>
                <a:cs typeface="Arial" pitchFamily="34" charset="0"/>
              </a:rPr>
              <a:t>(</a:t>
            </a:r>
            <a:r>
              <a:rPr lang="el-GR" b="1" dirty="0" smtClean="0">
                <a:solidFill>
                  <a:srgbClr val="E2005B"/>
                </a:solidFill>
                <a:latin typeface="Arial" charset="0"/>
                <a:cs typeface="Arial" charset="0"/>
              </a:rPr>
              <a:t>ευάλωτος, αδύναμος, δεν διεκδικεί) </a:t>
            </a:r>
            <a:r>
              <a:rPr lang="el-GR" sz="2000" b="1" dirty="0" smtClean="0">
                <a:solidFill>
                  <a:srgbClr val="E2005B"/>
                </a:solidFill>
                <a:latin typeface="Arial" charset="0"/>
                <a:cs typeface="Arial" charset="0"/>
              </a:rPr>
              <a:t>και οι προκαταλήψεις </a:t>
            </a:r>
            <a:r>
              <a:rPr lang="el-GR" b="1" dirty="0" smtClean="0">
                <a:solidFill>
                  <a:srgbClr val="E2005B"/>
                </a:solidFill>
                <a:latin typeface="Arial" charset="0"/>
                <a:cs typeface="Arial" charset="0"/>
              </a:rPr>
              <a:t>(απρόβλεπτη συμπεριφορά, επικινδυνότητα)</a:t>
            </a:r>
          </a:p>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η ερμηνεία του νομικού πλαισίου που διέπει τις ΜΨΑ </a:t>
            </a:r>
          </a:p>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οι πολιτικές στην ψυχική υγεία </a:t>
            </a:r>
            <a:r>
              <a:rPr lang="el-GR" b="1" dirty="0" smtClean="0">
                <a:solidFill>
                  <a:srgbClr val="E2005B"/>
                </a:solidFill>
                <a:latin typeface="Arial" pitchFamily="34" charset="0"/>
                <a:cs typeface="Arial" pitchFamily="34" charset="0"/>
              </a:rPr>
              <a:t>(αποσπασματικότητα, ασυνέχεια, ασάφεια, </a:t>
            </a:r>
            <a:r>
              <a:rPr lang="el-GR" b="1" dirty="0" err="1" smtClean="0">
                <a:solidFill>
                  <a:srgbClr val="E2005B"/>
                </a:solidFill>
                <a:latin typeface="Arial" pitchFamily="34" charset="0"/>
                <a:cs typeface="Arial" pitchFamily="34" charset="0"/>
              </a:rPr>
              <a:t>συστημικά</a:t>
            </a:r>
            <a:r>
              <a:rPr lang="el-GR" b="1" dirty="0" smtClean="0">
                <a:solidFill>
                  <a:srgbClr val="E2005B"/>
                </a:solidFill>
                <a:latin typeface="Arial" pitchFamily="34" charset="0"/>
                <a:cs typeface="Arial" pitchFamily="34" charset="0"/>
              </a:rPr>
              <a:t> κενά)</a:t>
            </a:r>
          </a:p>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οι προσωπικές στάσεις των αποδεκτών/ διαχειριστών των αιτημάτων</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1556792"/>
            <a:ext cx="8136904" cy="4709118"/>
          </a:xfrm>
        </p:spPr>
        <p:txBody>
          <a:bodyPr>
            <a:normAutofit fontScale="92500" lnSpcReduction="10000"/>
          </a:bodyPr>
          <a:lstStyle/>
          <a:p>
            <a:pPr indent="11113" algn="just">
              <a:lnSpc>
                <a:spcPct val="110000"/>
              </a:lnSpc>
              <a:buNone/>
            </a:pPr>
            <a:r>
              <a:rPr lang="el-GR" sz="24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rPr>
              <a:t>Δεν παρατηρήθηκε μείωση των περιστατικών στην πορεία των ετών, ως απόρροια των δράσεων ευαισθητοποίησης και ενημέρωσης στην κοινότητα. </a:t>
            </a:r>
          </a:p>
          <a:p>
            <a:pPr indent="11113" algn="just">
              <a:lnSpc>
                <a:spcPct val="110000"/>
              </a:lnSpc>
              <a:buNone/>
            </a:pPr>
            <a:endParaRPr lang="el-GR" sz="24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endParaRPr>
          </a:p>
          <a:p>
            <a:pPr indent="11113" algn="just">
              <a:lnSpc>
                <a:spcPct val="110000"/>
              </a:lnSpc>
              <a:buNone/>
            </a:pPr>
            <a:r>
              <a:rPr lang="el-GR" sz="25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rPr>
              <a:t>Αντιθέτως,</a:t>
            </a:r>
          </a:p>
          <a:p>
            <a:pPr indent="11113" algn="just">
              <a:lnSpc>
                <a:spcPct val="110000"/>
              </a:lnSpc>
              <a:buNone/>
            </a:pPr>
            <a:r>
              <a:rPr lang="el-GR" sz="24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rPr>
              <a:t>Διαφαίνεται μια μεγαλύτερη επιφυλακτικότητα, καχυποψία, δυσκαμψία στις οικονομικές συναλλαγές </a:t>
            </a:r>
          </a:p>
          <a:p>
            <a:pPr indent="11113" algn="just">
              <a:buNone/>
            </a:pPr>
            <a:endParaRPr lang="el-GR" sz="24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endParaRPr>
          </a:p>
          <a:p>
            <a:pPr indent="11113" algn="just">
              <a:buNone/>
            </a:pPr>
            <a:r>
              <a:rPr lang="el-GR" sz="24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rPr>
              <a:t>Πού οφείλεται; </a:t>
            </a:r>
          </a:p>
          <a:p>
            <a:pPr indent="11113" algn="just">
              <a:buNone/>
            </a:pPr>
            <a:endParaRPr lang="el-GR" sz="24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endParaRPr>
          </a:p>
          <a:p>
            <a:pPr indent="11113" algn="just">
              <a:buNone/>
            </a:pPr>
            <a:endParaRPr lang="el-GR" b="1" dirty="0" smtClean="0">
              <a:solidFill>
                <a:srgbClr val="BD2D4F"/>
              </a:solidFill>
              <a:effectLst>
                <a:outerShdw blurRad="38100" dist="38100" dir="2700000" algn="tl">
                  <a:srgbClr val="000000">
                    <a:alpha val="43137"/>
                  </a:srgbClr>
                </a:outerShdw>
              </a:effectLst>
              <a:latin typeface="Comic Sans MS" pitchFamily="66" charset="0"/>
            </a:endParaRPr>
          </a:p>
          <a:p>
            <a:pPr>
              <a:buNone/>
            </a:pPr>
            <a:r>
              <a:rPr lang="el-GR" sz="2000" b="1" dirty="0" smtClean="0"/>
              <a:t> </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solidFill>
                  <a:srgbClr val="E2005B"/>
                </a:solidFill>
                <a:latin typeface="Arial" pitchFamily="34" charset="0"/>
                <a:cs typeface="Arial" pitchFamily="34" charset="0"/>
              </a:rPr>
              <a:t>Φταίει η κρίση;</a:t>
            </a:r>
            <a:endParaRPr lang="el-GR" sz="3200" dirty="0">
              <a:solidFill>
                <a:srgbClr val="E2005B"/>
              </a:solidFill>
              <a:latin typeface="Arial" pitchFamily="34" charset="0"/>
              <a:cs typeface="Arial" pitchFamily="34" charset="0"/>
            </a:endParaRPr>
          </a:p>
        </p:txBody>
      </p:sp>
      <p:sp>
        <p:nvSpPr>
          <p:cNvPr id="3" name="2 - Θέση περιεχομένου"/>
          <p:cNvSpPr>
            <a:spLocks noGrp="1"/>
          </p:cNvSpPr>
          <p:nvPr>
            <p:ph idx="1"/>
          </p:nvPr>
        </p:nvSpPr>
        <p:spPr>
          <a:xfrm>
            <a:off x="683568" y="1600202"/>
            <a:ext cx="7848872" cy="4525963"/>
          </a:xfrm>
        </p:spPr>
        <p:txBody>
          <a:bodyPr>
            <a:normAutofit/>
          </a:bodyPr>
          <a:lstStyle/>
          <a:p>
            <a:pPr marL="0" algn="just">
              <a:spcBef>
                <a:spcPts val="600"/>
              </a:spcBef>
              <a:spcAft>
                <a:spcPts val="600"/>
              </a:spcAft>
              <a:buNone/>
            </a:pPr>
            <a:r>
              <a:rPr lang="el-GR" sz="2200" dirty="0" smtClean="0">
                <a:latin typeface="Arial" pitchFamily="34" charset="0"/>
                <a:cs typeface="Arial" pitchFamily="34" charset="0"/>
              </a:rPr>
              <a:t>Ζητήματα που συνδέονται με την αναστολή προτεραιοτήτων της Ψυχιατρικής Μεταρρύθμισης, τις κακές πρακτικές, τη στάση απέναντι στη διαφορετικότητα δεν σχετίζονται μόνο με τη δεδομένη οικονομική συγκυρία, αλλά έχουν επισημανθεί και σε παλαιότερες περιόδους</a:t>
            </a:r>
          </a:p>
          <a:p>
            <a:pPr marL="0" indent="0" algn="just">
              <a:spcBef>
                <a:spcPts val="600"/>
              </a:spcBef>
              <a:spcAft>
                <a:spcPts val="600"/>
              </a:spcAft>
              <a:buNone/>
            </a:pPr>
            <a:r>
              <a:rPr lang="el-GR" sz="2200" dirty="0" smtClean="0">
                <a:latin typeface="Arial" pitchFamily="34" charset="0"/>
                <a:cs typeface="Arial" pitchFamily="34" charset="0"/>
              </a:rPr>
              <a:t>Όμως δεν μπορεί να παραβλεφθούν οι ιδιαίτερες συνθήκες την περιόδου που πλήττουν όλα τα ανθρώπινα δικαιώματα και κάνουν πιο ευάλωτους τους ήδη ευάλωτους</a:t>
            </a:r>
          </a:p>
          <a:p>
            <a:pPr marL="0" indent="0" algn="just">
              <a:spcBef>
                <a:spcPts val="600"/>
              </a:spcBef>
              <a:spcAft>
                <a:spcPts val="600"/>
              </a:spcAft>
              <a:buNone/>
            </a:pPr>
            <a:r>
              <a:rPr lang="el-GR" sz="2200" dirty="0" smtClean="0">
                <a:latin typeface="Arial" pitchFamily="34" charset="0"/>
                <a:cs typeface="Arial" pitchFamily="34" charset="0"/>
              </a:rPr>
              <a:t>Ο συνδυασμός φτώχειας, ανεργίας, αποστέρησης και ψυχικής διαταραχής ίσως αυξάνει τις δυσκολίες και πλήττει ένα ολόκληρο σύστημα </a:t>
            </a:r>
            <a:r>
              <a:rPr lang="el-GR" sz="2000" dirty="0" smtClean="0">
                <a:latin typeface="Arial" pitchFamily="34" charset="0"/>
                <a:cs typeface="Arial" pitchFamily="34" charset="0"/>
              </a:rPr>
              <a:t>(λήπτες, οικογένειες, θεραπευτές, υπηρεσίες, κοινότητα)</a:t>
            </a:r>
          </a:p>
          <a:p>
            <a:pPr>
              <a:buNone/>
            </a:pP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el-GR" smtClean="0"/>
          </a:p>
        </p:txBody>
      </p:sp>
      <p:sp>
        <p:nvSpPr>
          <p:cNvPr id="26627" name="Rectangle 3"/>
          <p:cNvSpPr>
            <a:spLocks noGrp="1" noChangeArrowheads="1"/>
          </p:cNvSpPr>
          <p:nvPr>
            <p:ph idx="1"/>
          </p:nvPr>
        </p:nvSpPr>
        <p:spPr/>
        <p:txBody>
          <a:bodyPr/>
          <a:lstStyle/>
          <a:p>
            <a:pPr eaLnBrk="1" hangingPunct="1"/>
            <a:endParaRPr lang="el-GR" smtClean="0"/>
          </a:p>
        </p:txBody>
      </p:sp>
      <p:pic>
        <p:nvPicPr>
          <p:cNvPr id="26628" name="Picture 4" descr="305425_147600645341381_2063074871_n"/>
          <p:cNvPicPr>
            <a:picLocks noChangeAspect="1" noChangeArrowheads="1"/>
          </p:cNvPicPr>
          <p:nvPr/>
        </p:nvPicPr>
        <p:blipFill>
          <a:blip r:embed="rId3" cstate="print">
            <a:lum bright="10000" contrast="-22000"/>
          </a:blip>
          <a:srcRect/>
          <a:stretch>
            <a:fillRect/>
          </a:stretch>
        </p:blipFill>
        <p:spPr bwMode="auto">
          <a:xfrm>
            <a:off x="0" y="0"/>
            <a:ext cx="9144000" cy="6858000"/>
          </a:xfrm>
          <a:prstGeom prst="rect">
            <a:avLst/>
          </a:prstGeom>
          <a:noFill/>
          <a:ln w="9525">
            <a:noFill/>
            <a:miter lim="800000"/>
            <a:headEnd/>
            <a:tailEnd/>
          </a:ln>
        </p:spPr>
      </p:pic>
      <p:sp>
        <p:nvSpPr>
          <p:cNvPr id="26629" name="Rectangle 6"/>
          <p:cNvSpPr>
            <a:spLocks noChangeArrowheads="1"/>
          </p:cNvSpPr>
          <p:nvPr/>
        </p:nvSpPr>
        <p:spPr bwMode="auto">
          <a:xfrm>
            <a:off x="1357315" y="285750"/>
            <a:ext cx="7629525" cy="3981450"/>
          </a:xfrm>
          <a:prstGeom prst="rect">
            <a:avLst/>
          </a:prstGeom>
          <a:noFill/>
          <a:ln w="9525">
            <a:noFill/>
            <a:miter lim="800000"/>
            <a:headEnd/>
            <a:tailEnd/>
          </a:ln>
        </p:spPr>
        <p:txBody>
          <a:bodyPr anchor="ctr"/>
          <a:lstStyle/>
          <a:p>
            <a:pPr algn="ctr"/>
            <a:endParaRPr lang="el-GR" sz="3200" b="1">
              <a:solidFill>
                <a:srgbClr val="666633"/>
              </a:solidFill>
              <a:latin typeface="Constantia" pitchFamily="18" charset="0"/>
            </a:endParaRPr>
          </a:p>
        </p:txBody>
      </p:sp>
      <p:sp>
        <p:nvSpPr>
          <p:cNvPr id="26630" name="Rectangle 6"/>
          <p:cNvSpPr>
            <a:spLocks noChangeArrowheads="1"/>
          </p:cNvSpPr>
          <p:nvPr/>
        </p:nvSpPr>
        <p:spPr bwMode="auto">
          <a:xfrm>
            <a:off x="1371600" y="0"/>
            <a:ext cx="6781800" cy="2286000"/>
          </a:xfrm>
          <a:prstGeom prst="rect">
            <a:avLst/>
          </a:prstGeom>
          <a:noFill/>
          <a:ln w="9525">
            <a:noFill/>
            <a:miter lim="800000"/>
            <a:headEnd/>
            <a:tailEnd/>
          </a:ln>
        </p:spPr>
        <p:txBody>
          <a:bodyPr anchor="ctr"/>
          <a:lstStyle/>
          <a:p>
            <a:pPr algn="ctr"/>
            <a:endParaRPr lang="el-GR" sz="3200" b="1">
              <a:solidFill>
                <a:srgbClr val="5F5F5F"/>
              </a:solidFill>
              <a:latin typeface="Constantia" pitchFamily="18" charset="0"/>
            </a:endParaRPr>
          </a:p>
        </p:txBody>
      </p:sp>
      <p:sp>
        <p:nvSpPr>
          <p:cNvPr id="26631" name="Rectangle 6"/>
          <p:cNvSpPr>
            <a:spLocks noChangeArrowheads="1"/>
          </p:cNvSpPr>
          <p:nvPr/>
        </p:nvSpPr>
        <p:spPr bwMode="auto">
          <a:xfrm>
            <a:off x="2057400" y="914400"/>
            <a:ext cx="6172200" cy="5410200"/>
          </a:xfrm>
          <a:prstGeom prst="rect">
            <a:avLst/>
          </a:prstGeom>
          <a:noFill/>
          <a:ln w="9525">
            <a:noFill/>
            <a:miter lim="800000"/>
            <a:headEnd/>
            <a:tailEnd/>
          </a:ln>
        </p:spPr>
        <p:txBody>
          <a:bodyPr anchor="ctr"/>
          <a:lstStyle/>
          <a:p>
            <a:pPr algn="ctr"/>
            <a:endParaRPr lang="el-GR" sz="3200" b="1">
              <a:solidFill>
                <a:srgbClr val="5F5F5F"/>
              </a:solidFill>
              <a:latin typeface="Constantia" pitchFamily="18" charset="0"/>
            </a:endParaRPr>
          </a:p>
        </p:txBody>
      </p:sp>
      <p:sp>
        <p:nvSpPr>
          <p:cNvPr id="26632" name="Rectangle 8"/>
          <p:cNvSpPr>
            <a:spLocks noChangeArrowheads="1"/>
          </p:cNvSpPr>
          <p:nvPr/>
        </p:nvSpPr>
        <p:spPr bwMode="auto">
          <a:xfrm>
            <a:off x="1905000" y="228600"/>
            <a:ext cx="6553200" cy="838200"/>
          </a:xfrm>
          <a:prstGeom prst="rect">
            <a:avLst/>
          </a:prstGeom>
          <a:noFill/>
          <a:ln w="9525">
            <a:noFill/>
            <a:miter lim="800000"/>
            <a:headEnd/>
            <a:tailEnd/>
          </a:ln>
        </p:spPr>
        <p:txBody>
          <a:bodyPr anchor="ctr"/>
          <a:lstStyle/>
          <a:p>
            <a:pPr algn="ctr"/>
            <a:endParaRPr lang="el-GR" sz="3200">
              <a:solidFill>
                <a:srgbClr val="4D4D4D"/>
              </a:solidFill>
              <a:latin typeface="Calibri" pitchFamily="34" charset="0"/>
            </a:endParaRPr>
          </a:p>
        </p:txBody>
      </p:sp>
      <p:sp>
        <p:nvSpPr>
          <p:cNvPr id="14" name="Rectangle 3"/>
          <p:cNvSpPr txBox="1">
            <a:spLocks noChangeArrowheads="1"/>
          </p:cNvSpPr>
          <p:nvPr/>
        </p:nvSpPr>
        <p:spPr bwMode="auto">
          <a:xfrm>
            <a:off x="2123728" y="1052736"/>
            <a:ext cx="6552728" cy="3456384"/>
          </a:xfrm>
          <a:prstGeom prst="rect">
            <a:avLst/>
          </a:prstGeom>
          <a:solidFill>
            <a:srgbClr val="BFB497">
              <a:alpha val="28000"/>
            </a:srgbClr>
          </a:solidFill>
          <a:ln w="9525">
            <a:noFill/>
            <a:miter lim="800000"/>
            <a:headEnd/>
            <a:tailEnd/>
          </a:ln>
        </p:spPr>
        <p:txBody>
          <a:bodyPr/>
          <a:lstStyle/>
          <a:p>
            <a:pPr algn="just">
              <a:spcBef>
                <a:spcPts val="1200"/>
              </a:spcBef>
              <a:spcAft>
                <a:spcPts val="600"/>
              </a:spcAft>
            </a:pPr>
            <a:r>
              <a:rPr lang="el-GR" sz="2200" dirty="0" smtClean="0">
                <a:solidFill>
                  <a:schemeClr val="tx1">
                    <a:lumMod val="85000"/>
                    <a:lumOff val="15000"/>
                  </a:schemeClr>
                </a:solidFill>
                <a:latin typeface="Arial" pitchFamily="34" charset="0"/>
                <a:cs typeface="Arial" pitchFamily="34" charset="0"/>
              </a:rPr>
              <a:t>Απαιτούνται ειδικές δράσεις ενημέρωσης και εκπαίδευσης σε φορείς και επαγγελματίες με τους οποίους αλληλεπιδρούν τα άτομα με ψυχικές διαταραχές στην άσκηση των δικαιωμάτων τους. </a:t>
            </a:r>
          </a:p>
          <a:p>
            <a:pPr algn="just">
              <a:spcBef>
                <a:spcPts val="1200"/>
              </a:spcBef>
              <a:spcAft>
                <a:spcPts val="600"/>
              </a:spcAft>
            </a:pPr>
            <a:r>
              <a:rPr lang="el-GR" sz="2200" dirty="0" smtClean="0">
                <a:solidFill>
                  <a:schemeClr val="tx1">
                    <a:lumMod val="85000"/>
                    <a:lumOff val="15000"/>
                  </a:schemeClr>
                </a:solidFill>
                <a:latin typeface="Arial" pitchFamily="34" charset="0"/>
                <a:cs typeface="Arial" pitchFamily="34" charset="0"/>
              </a:rPr>
              <a:t>Οι επαγγελματίες ψυχικής υγείας καλούνται να απαντήσουν στις προ(σ)κλήσεις της εποχής, συμβάλλοντας με τη στάση και τις γνώσεις τους στην υποστήριξη των ατόμων προς την αυτοδιαχείριση και </a:t>
            </a:r>
            <a:r>
              <a:rPr lang="el-GR" sz="2200" dirty="0" err="1" smtClean="0">
                <a:solidFill>
                  <a:schemeClr val="tx1">
                    <a:lumMod val="85000"/>
                    <a:lumOff val="15000"/>
                  </a:schemeClr>
                </a:solidFill>
                <a:latin typeface="Arial" pitchFamily="34" charset="0"/>
                <a:cs typeface="Arial" pitchFamily="34" charset="0"/>
              </a:rPr>
              <a:t>αυτοσυνηγορία</a:t>
            </a:r>
            <a:r>
              <a:rPr lang="el-GR" sz="2200" dirty="0" smtClean="0">
                <a:solidFill>
                  <a:schemeClr val="tx1">
                    <a:lumMod val="85000"/>
                    <a:lumOff val="15000"/>
                  </a:schemeClr>
                </a:solidFill>
                <a:latin typeface="Arial" pitchFamily="34" charset="0"/>
                <a:cs typeface="Arial" pitchFamily="34" charset="0"/>
              </a:rPr>
              <a:t>.</a:t>
            </a:r>
            <a:endParaRPr lang="el-GR" sz="2200" dirty="0">
              <a:solidFill>
                <a:schemeClr val="tx1">
                  <a:lumMod val="85000"/>
                  <a:lumOff val="15000"/>
                </a:schemeClr>
              </a:solidFill>
              <a:latin typeface="Arial" pitchFamily="34" charset="0"/>
              <a:cs typeface="Arial" pitchFamily="34" charset="0"/>
            </a:endParaRPr>
          </a:p>
        </p:txBody>
      </p:sp>
      <p:sp>
        <p:nvSpPr>
          <p:cNvPr id="15" name="14 - Ορθογώνιο"/>
          <p:cNvSpPr/>
          <p:nvPr/>
        </p:nvSpPr>
        <p:spPr>
          <a:xfrm>
            <a:off x="250827" y="188913"/>
            <a:ext cx="2232941" cy="369332"/>
          </a:xfrm>
          <a:prstGeom prst="rect">
            <a:avLst/>
          </a:prstGeom>
        </p:spPr>
        <p:txBody>
          <a:bodyPr wrap="square">
            <a:spAutoFit/>
          </a:bodyPr>
          <a:lstStyle/>
          <a:p>
            <a:pPr>
              <a:defRPr/>
            </a:pPr>
            <a:endParaRPr lang="el-GR"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bwMode="gray">
          <a:xfrm>
            <a:off x="395536" y="548680"/>
            <a:ext cx="8280920" cy="5904656"/>
          </a:xfrm>
        </p:spPr>
        <p:txBody>
          <a:bodyPr>
            <a:normAutofit fontScale="62500" lnSpcReduction="20000"/>
          </a:bodyPr>
          <a:lstStyle/>
          <a:p>
            <a:pPr marL="179388" indent="-179388" algn="just">
              <a:lnSpc>
                <a:spcPct val="120000"/>
              </a:lnSpc>
              <a:spcBef>
                <a:spcPts val="0"/>
              </a:spcBef>
              <a:buNone/>
            </a:pPr>
            <a:r>
              <a:rPr lang="el-GR" sz="3600" dirty="0" smtClean="0">
                <a:solidFill>
                  <a:srgbClr val="AE1E4B"/>
                </a:solidFill>
                <a:effectLst>
                  <a:outerShdw blurRad="38100" dist="38100" dir="2700000" algn="tl">
                    <a:srgbClr val="000000">
                      <a:alpha val="43137"/>
                    </a:srgbClr>
                  </a:outerShdw>
                </a:effectLst>
              </a:rPr>
              <a:t>  </a:t>
            </a:r>
            <a:r>
              <a:rPr lang="el-GR" dirty="0" smtClean="0">
                <a:solidFill>
                  <a:srgbClr val="AE1E4B"/>
                </a:solidFill>
                <a:effectLst>
                  <a:outerShdw blurRad="38100" dist="38100" dir="2700000" algn="tl">
                    <a:srgbClr val="000000">
                      <a:alpha val="43137"/>
                    </a:srgbClr>
                  </a:outerShdw>
                </a:effectLst>
                <a:latin typeface="Arial" pitchFamily="34" charset="0"/>
                <a:cs typeface="Arial" pitchFamily="34" charset="0"/>
              </a:rPr>
              <a:t>Συνηγορία:  </a:t>
            </a:r>
          </a:p>
          <a:p>
            <a:pPr marL="179388" indent="-179388" algn="just">
              <a:lnSpc>
                <a:spcPct val="120000"/>
              </a:lnSpc>
              <a:spcBef>
                <a:spcPts val="0"/>
              </a:spcBef>
              <a:buNone/>
            </a:pPr>
            <a:r>
              <a:rPr lang="el-GR" sz="2900" dirty="0" smtClean="0">
                <a:solidFill>
                  <a:schemeClr val="tx1">
                    <a:lumMod val="75000"/>
                    <a:lumOff val="25000"/>
                  </a:schemeClr>
                </a:solidFill>
                <a:latin typeface="Arial" pitchFamily="34" charset="0"/>
                <a:cs typeface="Arial" pitchFamily="34" charset="0"/>
              </a:rPr>
              <a:t>  </a:t>
            </a:r>
            <a:r>
              <a:rPr lang="el-GR" dirty="0" smtClean="0">
                <a:solidFill>
                  <a:schemeClr val="tx1">
                    <a:lumMod val="75000"/>
                    <a:lumOff val="25000"/>
                  </a:schemeClr>
                </a:solidFill>
                <a:latin typeface="Arial" pitchFamily="34" charset="0"/>
                <a:cs typeface="Arial" pitchFamily="34" charset="0"/>
              </a:rPr>
              <a:t>Βασική δράση  και  στρατηγική  στην  προαγωγή  της ψυχικής υγείας  </a:t>
            </a:r>
            <a:r>
              <a:rPr lang="el-GR" sz="2600" i="1" dirty="0" smtClean="0">
                <a:solidFill>
                  <a:schemeClr val="tx1">
                    <a:lumMod val="75000"/>
                    <a:lumOff val="25000"/>
                  </a:schemeClr>
                </a:solidFill>
                <a:latin typeface="Arial" pitchFamily="34" charset="0"/>
                <a:cs typeface="Arial" pitchFamily="34" charset="0"/>
              </a:rPr>
              <a:t>(μηχανισμός διεκδίκησης δικαιωμάτων και υποστήριξης της αυτονομίας και της ενδυνάμωσης / διαχείριση ατομικών και </a:t>
            </a:r>
            <a:r>
              <a:rPr lang="el-GR" sz="2600" i="1" dirty="0" err="1" smtClean="0">
                <a:solidFill>
                  <a:schemeClr val="tx1">
                    <a:lumMod val="75000"/>
                    <a:lumOff val="25000"/>
                  </a:schemeClr>
                </a:solidFill>
                <a:latin typeface="Arial" pitchFamily="34" charset="0"/>
                <a:cs typeface="Arial" pitchFamily="34" charset="0"/>
              </a:rPr>
              <a:t>συστημικών</a:t>
            </a:r>
            <a:r>
              <a:rPr lang="el-GR" sz="2600" i="1" dirty="0" smtClean="0">
                <a:solidFill>
                  <a:schemeClr val="tx1">
                    <a:lumMod val="75000"/>
                    <a:lumOff val="25000"/>
                  </a:schemeClr>
                </a:solidFill>
                <a:latin typeface="Arial" pitchFamily="34" charset="0"/>
                <a:cs typeface="Arial" pitchFamily="34" charset="0"/>
              </a:rPr>
              <a:t> εμποδίων)</a:t>
            </a:r>
          </a:p>
          <a:p>
            <a:pPr marL="179388" indent="-179388" algn="just">
              <a:lnSpc>
                <a:spcPct val="120000"/>
              </a:lnSpc>
              <a:spcBef>
                <a:spcPts val="1200"/>
              </a:spcBef>
              <a:buNone/>
            </a:pPr>
            <a:r>
              <a:rPr lang="el-GR" i="1" dirty="0" smtClean="0">
                <a:solidFill>
                  <a:srgbClr val="A41C46"/>
                </a:solidFill>
                <a:effectLst>
                  <a:outerShdw blurRad="38100" dist="38100" dir="2700000" algn="tl">
                    <a:srgbClr val="000000">
                      <a:alpha val="43137"/>
                    </a:srgbClr>
                  </a:outerShdw>
                </a:effectLst>
                <a:latin typeface="Arial" pitchFamily="34" charset="0"/>
                <a:cs typeface="Arial" pitchFamily="34" charset="0"/>
              </a:rPr>
              <a:t>   </a:t>
            </a:r>
            <a:r>
              <a:rPr lang="el-GR" dirty="0" smtClean="0">
                <a:solidFill>
                  <a:srgbClr val="A41C46"/>
                </a:solidFill>
                <a:effectLst>
                  <a:outerShdw blurRad="38100" dist="38100" dir="2700000" algn="tl">
                    <a:srgbClr val="000000">
                      <a:alpha val="43137"/>
                    </a:srgbClr>
                  </a:outerShdw>
                </a:effectLst>
                <a:latin typeface="Arial" pitchFamily="34" charset="0"/>
                <a:cs typeface="Arial" pitchFamily="34" charset="0"/>
              </a:rPr>
              <a:t>Άσκηση των δικαιωμάτων:</a:t>
            </a:r>
          </a:p>
          <a:p>
            <a:pPr marL="176213" indent="-176213" algn="just">
              <a:spcBef>
                <a:spcPts val="600"/>
              </a:spcBef>
              <a:buNone/>
            </a:pPr>
            <a:r>
              <a:rPr lang="el-GR" dirty="0" smtClean="0">
                <a:latin typeface="Arial" pitchFamily="34" charset="0"/>
                <a:cs typeface="Arial" pitchFamily="34" charset="0"/>
              </a:rPr>
              <a:t>  </a:t>
            </a:r>
            <a:r>
              <a:rPr lang="el-GR" dirty="0" smtClean="0">
                <a:solidFill>
                  <a:schemeClr val="tx1">
                    <a:lumMod val="75000"/>
                    <a:lumOff val="25000"/>
                  </a:schemeClr>
                </a:solidFill>
                <a:latin typeface="Arial" pitchFamily="34" charset="0"/>
                <a:cs typeface="Arial" pitchFamily="34" charset="0"/>
              </a:rPr>
              <a:t>Πρακτική ενδυνάμωσης προς την αυτονομία των ατόμων με ψυχικές διαταραχές</a:t>
            </a:r>
            <a:endParaRPr lang="el-GR" dirty="0" smtClean="0">
              <a:latin typeface="Arial" pitchFamily="34" charset="0"/>
              <a:cs typeface="Arial" pitchFamily="34" charset="0"/>
            </a:endParaRPr>
          </a:p>
          <a:p>
            <a:pPr marL="176213" indent="-176213" algn="just">
              <a:spcBef>
                <a:spcPts val="600"/>
              </a:spcBef>
              <a:buNone/>
            </a:pPr>
            <a:r>
              <a:rPr lang="el-GR" dirty="0" smtClean="0">
                <a:latin typeface="Arial" pitchFamily="34" charset="0"/>
                <a:cs typeface="Arial" pitchFamily="34" charset="0"/>
              </a:rPr>
              <a:t>  Η διαδικασία ενδυνάμωσης ενισχύει την ικανότητα του ατόμου να μεταβολίζει τις δυσχέρειες, να τις επεξεργάζεται, ώστε να φτάνει σε μια νέα αντίληψη που τον καθιστά ικανότερο και ανθεκτικότερο</a:t>
            </a:r>
            <a:endParaRPr lang="el-GR" dirty="0" smtClean="0">
              <a:solidFill>
                <a:schemeClr val="tx1">
                  <a:lumMod val="75000"/>
                  <a:lumOff val="25000"/>
                </a:schemeClr>
              </a:solidFill>
              <a:latin typeface="Arial" pitchFamily="34" charset="0"/>
              <a:cs typeface="Arial" pitchFamily="34" charset="0"/>
            </a:endParaRPr>
          </a:p>
          <a:p>
            <a:pPr marL="90488" indent="-90488" algn="just">
              <a:lnSpc>
                <a:spcPct val="120000"/>
              </a:lnSpc>
              <a:spcBef>
                <a:spcPts val="1200"/>
              </a:spcBef>
              <a:buNone/>
            </a:pPr>
            <a:r>
              <a:rPr lang="el-GR" dirty="0" smtClean="0">
                <a:latin typeface="Arial" pitchFamily="34" charset="0"/>
                <a:cs typeface="Arial" pitchFamily="34" charset="0"/>
              </a:rPr>
              <a:t>   </a:t>
            </a:r>
            <a:r>
              <a:rPr lang="el-GR" dirty="0" smtClean="0">
                <a:solidFill>
                  <a:srgbClr val="AE1E4B"/>
                </a:solidFill>
                <a:effectLst>
                  <a:outerShdw blurRad="38100" dist="38100" dir="2700000" algn="tl">
                    <a:srgbClr val="000000">
                      <a:alpha val="43137"/>
                    </a:srgbClr>
                  </a:outerShdw>
                </a:effectLst>
                <a:latin typeface="Arial" pitchFamily="34" charset="0"/>
                <a:cs typeface="Arial" pitchFamily="34" charset="0"/>
              </a:rPr>
              <a:t>Ενδυνάμωση: </a:t>
            </a:r>
          </a:p>
          <a:p>
            <a:pPr marL="269875" indent="-269875" algn="just">
              <a:lnSpc>
                <a:spcPct val="120000"/>
              </a:lnSpc>
              <a:spcBef>
                <a:spcPts val="0"/>
              </a:spcBef>
              <a:buNone/>
            </a:pPr>
            <a:r>
              <a:rPr lang="el-GR"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   </a:t>
            </a:r>
            <a:r>
              <a:rPr lang="el-GR" dirty="0" smtClean="0">
                <a:solidFill>
                  <a:schemeClr val="tx1">
                    <a:lumMod val="75000"/>
                    <a:lumOff val="25000"/>
                  </a:schemeClr>
                </a:solidFill>
                <a:latin typeface="Arial" pitchFamily="34" charset="0"/>
                <a:cs typeface="Arial" pitchFamily="34" charset="0"/>
              </a:rPr>
              <a:t>Θεμελιώδης παράμετρος για την αυτοδιαχείριση και την αυτοδιάθεση</a:t>
            </a:r>
            <a:endParaRPr lang="el-GR" dirty="0" smtClean="0">
              <a:latin typeface="Arial" pitchFamily="34" charset="0"/>
              <a:cs typeface="Arial" pitchFamily="34" charset="0"/>
            </a:endParaRPr>
          </a:p>
          <a:p>
            <a:pPr algn="ctr">
              <a:spcBef>
                <a:spcPts val="600"/>
              </a:spcBef>
              <a:buNone/>
            </a:pPr>
            <a:r>
              <a:rPr lang="el-GR" sz="26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    </a:t>
            </a:r>
          </a:p>
          <a:p>
            <a:pPr algn="ctr">
              <a:spcBef>
                <a:spcPts val="600"/>
              </a:spcBef>
              <a:buNone/>
            </a:pPr>
            <a:endParaRPr lang="el-GR"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endParaRPr>
          </a:p>
          <a:p>
            <a:pPr algn="ctr">
              <a:spcBef>
                <a:spcPts val="600"/>
              </a:spcBef>
              <a:buNone/>
            </a:pPr>
            <a:r>
              <a:rPr lang="el-GR"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Ωστόσο,</a:t>
            </a:r>
          </a:p>
          <a:p>
            <a:pPr algn="ctr">
              <a:spcBef>
                <a:spcPts val="600"/>
              </a:spcBef>
              <a:buNone/>
            </a:pPr>
            <a:r>
              <a:rPr lang="el-GR"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    ο τομέας της ψυχικής υγείας αποτελεί καθημερινά </a:t>
            </a:r>
            <a:r>
              <a:rPr lang="en-US"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        </a:t>
            </a:r>
            <a:endParaRPr lang="el-GR"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endParaRPr>
          </a:p>
          <a:p>
            <a:pPr algn="ctr">
              <a:spcBef>
                <a:spcPts val="600"/>
              </a:spcBef>
              <a:buNone/>
            </a:pPr>
            <a:r>
              <a:rPr lang="en-US"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 </a:t>
            </a:r>
            <a:r>
              <a:rPr lang="el-GR"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     ένα πεδίο δοκιμασίας για τα ανθρώπινα δικαιώματα</a:t>
            </a:r>
            <a:r>
              <a:rPr lang="el-GR" sz="2600" dirty="0" smtClean="0">
                <a:solidFill>
                  <a:schemeClr val="tx1">
                    <a:lumMod val="75000"/>
                    <a:lumOff val="25000"/>
                  </a:schemeClr>
                </a:solidFill>
                <a:effectLst>
                  <a:outerShdw blurRad="38100" dist="38100" dir="2700000" algn="tl">
                    <a:srgbClr val="000000">
                      <a:alpha val="43137"/>
                    </a:srgbClr>
                  </a:outerShdw>
                </a:effectLst>
              </a:rPr>
              <a:t/>
            </a:r>
            <a:br>
              <a:rPr lang="el-GR" sz="2600" dirty="0" smtClean="0">
                <a:solidFill>
                  <a:schemeClr val="tx1">
                    <a:lumMod val="75000"/>
                    <a:lumOff val="25000"/>
                  </a:schemeClr>
                </a:solidFill>
                <a:effectLst>
                  <a:outerShdw blurRad="38100" dist="38100" dir="2700000" algn="tl">
                    <a:srgbClr val="000000">
                      <a:alpha val="43137"/>
                    </a:srgbClr>
                  </a:outerShdw>
                </a:effectLst>
              </a:rPr>
            </a:br>
            <a:endParaRPr lang="el-GR" sz="2600" dirty="0">
              <a:solidFill>
                <a:schemeClr val="tx1">
                  <a:lumMod val="75000"/>
                  <a:lumOff val="2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a:spLocks noGrp="1"/>
          </p:cNvSpPr>
          <p:nvPr>
            <p:ph idx="1"/>
          </p:nvPr>
        </p:nvSpPr>
        <p:spPr>
          <a:xfrm>
            <a:off x="251520" y="692696"/>
            <a:ext cx="7992888" cy="1723549"/>
          </a:xfrm>
          <a:prstGeom prst="rect">
            <a:avLst/>
          </a:prstGeom>
          <a:ln>
            <a:noFill/>
            <a:prstDash val="sysDot"/>
          </a:ln>
        </p:spPr>
        <p:txBody>
          <a:bodyPr wrap="square">
            <a:spAutoFit/>
          </a:bodyPr>
          <a:lstStyle/>
          <a:p>
            <a:pPr marL="179388" indent="-179388" algn="just">
              <a:spcBef>
                <a:spcPts val="0"/>
              </a:spcBef>
              <a:buNone/>
            </a:pPr>
            <a:r>
              <a:rPr lang="el-GR" sz="2400" dirty="0" smtClean="0">
                <a:effectLst>
                  <a:outerShdw blurRad="38100" dist="38100" dir="2700000" algn="tl">
                    <a:srgbClr val="000000">
                      <a:alpha val="43137"/>
                    </a:srgbClr>
                  </a:outerShdw>
                </a:effectLst>
                <a:latin typeface="Arial" pitchFamily="34" charset="0"/>
                <a:cs typeface="Arial" pitchFamily="34" charset="0"/>
              </a:rPr>
              <a:t>  </a:t>
            </a:r>
            <a:r>
              <a:rPr lang="el-GR" sz="2400" dirty="0" smtClean="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Σκοπός: </a:t>
            </a:r>
          </a:p>
          <a:p>
            <a:pPr marL="179388" indent="-179388" algn="just">
              <a:spcBef>
                <a:spcPts val="0"/>
              </a:spcBef>
              <a:buNone/>
            </a:pPr>
            <a:r>
              <a:rPr lang="el-GR" sz="2200" dirty="0" smtClean="0">
                <a:solidFill>
                  <a:schemeClr val="accent2">
                    <a:lumMod val="75000"/>
                  </a:schemeClr>
                </a:solidFill>
                <a:latin typeface="Arial" pitchFamily="34" charset="0"/>
                <a:cs typeface="Arial" pitchFamily="34" charset="0"/>
              </a:rPr>
              <a:t>  </a:t>
            </a:r>
            <a:r>
              <a:rPr lang="el-GR" sz="2000" dirty="0" smtClean="0">
                <a:solidFill>
                  <a:schemeClr val="accent2">
                    <a:lumMod val="75000"/>
                  </a:schemeClr>
                </a:solidFill>
                <a:latin typeface="Arial" pitchFamily="34" charset="0"/>
                <a:cs typeface="Arial" pitchFamily="34" charset="0"/>
              </a:rPr>
              <a:t>η ανάδειξη των παραβιάσεων που σημειώνονται στην άσκηση                                 των δικαιωμάτων των ατόμων που διαβιούν σε ΜΨΑ κατά την αλληλεπίδρασή τους με την κοινότητα  καθώς   και   η  εξέλιξη   των   παραβιάσεων  </a:t>
            </a:r>
            <a:r>
              <a:rPr lang="el-GR" sz="2000" dirty="0" smtClean="0">
                <a:solidFill>
                  <a:schemeClr val="accent2">
                    <a:lumMod val="75000"/>
                  </a:schemeClr>
                </a:solidFill>
                <a:latin typeface="Arial" pitchFamily="34" charset="0"/>
                <a:cs typeface="Arial" pitchFamily="34" charset="0"/>
              </a:rPr>
              <a:t>στο  </a:t>
            </a:r>
            <a:r>
              <a:rPr lang="el-GR" sz="2000" dirty="0" smtClean="0">
                <a:solidFill>
                  <a:schemeClr val="accent2">
                    <a:lumMod val="75000"/>
                  </a:schemeClr>
                </a:solidFill>
                <a:latin typeface="Arial" pitchFamily="34" charset="0"/>
                <a:cs typeface="Arial" pitchFamily="34" charset="0"/>
              </a:rPr>
              <a:t>χρόνο. </a:t>
            </a:r>
            <a:endParaRPr lang="el-GR" sz="2000" dirty="0">
              <a:solidFill>
                <a:schemeClr val="accent2">
                  <a:lumMod val="75000"/>
                </a:schemeClr>
              </a:solidFill>
            </a:endParaRPr>
          </a:p>
        </p:txBody>
      </p:sp>
      <p:sp>
        <p:nvSpPr>
          <p:cNvPr id="5" name="1 - Τίτλος"/>
          <p:cNvSpPr txBox="1">
            <a:spLocks/>
          </p:cNvSpPr>
          <p:nvPr/>
        </p:nvSpPr>
        <p:spPr>
          <a:xfrm>
            <a:off x="3563888" y="2420888"/>
            <a:ext cx="4968552" cy="1224136"/>
          </a:xfrm>
          <a:prstGeom prst="rect">
            <a:avLst/>
          </a:prstGeom>
          <a:gradFill flip="none" rotWithShape="1">
            <a:gsLst>
              <a:gs pos="17000">
                <a:srgbClr val="FFE4B3">
                  <a:alpha val="34000"/>
                </a:srgbClr>
              </a:gs>
              <a:gs pos="64999">
                <a:srgbClr val="F0EBD5"/>
              </a:gs>
              <a:gs pos="100000">
                <a:srgbClr val="D1C39F"/>
              </a:gs>
            </a:gsLst>
            <a:lin ang="18900000" scaled="1"/>
            <a:tileRect/>
          </a:gradFill>
        </p:spPr>
        <p:txBody>
          <a:bodyPr vert="horz" lIns="91440" tIns="45720" rIns="91440" bIns="45720" rtlCol="0" anchor="ctr">
            <a:normAutofit/>
          </a:bodyPr>
          <a:lstStyle/>
          <a:p>
            <a:pPr lvl="0" algn="ctr">
              <a:lnSpc>
                <a:spcPct val="110000"/>
              </a:lnSpc>
              <a:spcBef>
                <a:spcPts val="600"/>
              </a:spcBef>
              <a:defRPr/>
            </a:pPr>
            <a:r>
              <a:rPr lang="el-GR" sz="21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Οι παραβιάσεις δικαιωμάτων                                                αφορούν μόνο στην αλληλεπίδραση                     με την κοινότητα;</a:t>
            </a:r>
            <a:endParaRPr kumimoji="0" lang="el-GR" sz="2100" b="0" i="0" u="none" strike="noStrike" kern="1200" cap="none" spc="0" normalizeH="0" baseline="0" noProof="0" dirty="0">
              <a:ln>
                <a:noFill/>
              </a:ln>
              <a:solidFill>
                <a:schemeClr val="tx1">
                  <a:lumMod val="75000"/>
                  <a:lumOff val="25000"/>
                </a:schemeClr>
              </a:solidFill>
              <a:effectLst>
                <a:outerShdw blurRad="38100" dist="38100" dir="2700000" algn="tl">
                  <a:srgbClr val="000000">
                    <a:alpha val="43137"/>
                  </a:srgbClr>
                </a:outerShdw>
              </a:effectLst>
              <a:uLnTx/>
              <a:uFillTx/>
              <a:latin typeface="+mj-lt"/>
              <a:ea typeface="+mj-ea"/>
              <a:cs typeface="+mj-cs"/>
            </a:endParaRPr>
          </a:p>
        </p:txBody>
      </p:sp>
      <p:sp>
        <p:nvSpPr>
          <p:cNvPr id="6" name="5 - Ορθογώνιο"/>
          <p:cNvSpPr/>
          <p:nvPr/>
        </p:nvSpPr>
        <p:spPr>
          <a:xfrm>
            <a:off x="251520" y="4221088"/>
            <a:ext cx="8640960" cy="1384995"/>
          </a:xfrm>
          <a:prstGeom prst="rect">
            <a:avLst/>
          </a:prstGeom>
          <a:noFill/>
          <a:ln>
            <a:solidFill>
              <a:schemeClr val="accent2">
                <a:lumMod val="75000"/>
              </a:schemeClr>
            </a:solidFill>
          </a:ln>
        </p:spPr>
        <p:txBody>
          <a:bodyPr wrap="square">
            <a:spAutoFit/>
          </a:bodyPr>
          <a:lstStyle/>
          <a:p>
            <a:pPr algn="ctr"/>
            <a:r>
              <a:rPr lang="el-GR" sz="2100" dirty="0" smtClean="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Παραβιάσεις, παραλείψεις και κακές πρακτικές σημειώνονται </a:t>
            </a:r>
          </a:p>
          <a:p>
            <a:pPr algn="ctr"/>
            <a:r>
              <a:rPr lang="el-GR" sz="2100" dirty="0" smtClean="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τόσο στα πλαίσια φροντίδας και υποστήριξης </a:t>
            </a:r>
          </a:p>
          <a:p>
            <a:pPr algn="ctr"/>
            <a:r>
              <a:rPr lang="el-GR" sz="2100" dirty="0" smtClean="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των ατόμων με ψυχιατρικές διαταραχές, </a:t>
            </a:r>
          </a:p>
          <a:p>
            <a:pPr algn="ctr"/>
            <a:r>
              <a:rPr lang="el-GR" sz="2100" dirty="0" smtClean="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όσο και στην επαφή τους με το ευρύτερο περιβάλλον και την κοινότητα</a:t>
            </a:r>
            <a:endParaRPr lang="el-GR" sz="2100" dirty="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94122"/>
          </a:xfrm>
        </p:spPr>
        <p:txBody>
          <a:bodyPr>
            <a:normAutofit/>
          </a:bodyPr>
          <a:lstStyle/>
          <a:p>
            <a:r>
              <a:rPr lang="el-GR" sz="2800" dirty="0" smtClean="0">
                <a:solidFill>
                  <a:srgbClr val="AE1E4B"/>
                </a:solidFill>
                <a:effectLst>
                  <a:outerShdw blurRad="38100" dist="38100" dir="2700000" algn="tl">
                    <a:srgbClr val="000000">
                      <a:alpha val="43137"/>
                    </a:srgbClr>
                  </a:outerShdw>
                </a:effectLst>
                <a:latin typeface="Arial" pitchFamily="34" charset="0"/>
                <a:cs typeface="Arial" pitchFamily="34" charset="0"/>
              </a:rPr>
              <a:t>Δυο λόγια για τις παραβιάσεις  στις μονάδες </a:t>
            </a:r>
            <a:endParaRPr lang="el-GR" sz="2800" dirty="0">
              <a:solidFill>
                <a:srgbClr val="AE1E4B"/>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2 - Θέση περιεχομένου"/>
          <p:cNvSpPr>
            <a:spLocks noGrp="1"/>
          </p:cNvSpPr>
          <p:nvPr>
            <p:ph idx="1"/>
          </p:nvPr>
        </p:nvSpPr>
        <p:spPr>
          <a:xfrm>
            <a:off x="467544" y="1268760"/>
            <a:ext cx="8075240" cy="4525963"/>
          </a:xfrm>
        </p:spPr>
        <p:txBody>
          <a:bodyPr>
            <a:normAutofit fontScale="92500" lnSpcReduction="10000"/>
          </a:bodyPr>
          <a:lstStyle/>
          <a:p>
            <a:pPr algn="just">
              <a:spcBef>
                <a:spcPts val="600"/>
              </a:spcBef>
              <a:spcAft>
                <a:spcPts val="600"/>
              </a:spcAft>
              <a:buNone/>
            </a:pPr>
            <a:r>
              <a:rPr lang="el-GR" sz="2000" dirty="0" smtClean="0">
                <a:latin typeface="Arial" pitchFamily="34" charset="0"/>
                <a:cs typeface="Arial" pitchFamily="34" charset="0"/>
              </a:rPr>
              <a:t>Κακές πρακτικές, παραλείψεις, αστοχίες σε σχέση με:</a:t>
            </a:r>
          </a:p>
          <a:p>
            <a:pPr algn="just"/>
            <a:r>
              <a:rPr lang="el-GR" sz="2000" dirty="0" smtClean="0">
                <a:latin typeface="Arial" pitchFamily="34" charset="0"/>
                <a:cs typeface="Arial" pitchFamily="34" charset="0"/>
              </a:rPr>
              <a:t>Τη νομοθεσία</a:t>
            </a:r>
          </a:p>
          <a:p>
            <a:pPr algn="just"/>
            <a:r>
              <a:rPr lang="el-GR" sz="2000" dirty="0" smtClean="0">
                <a:latin typeface="Arial" pitchFamily="34" charset="0"/>
                <a:cs typeface="Arial" pitchFamily="34" charset="0"/>
              </a:rPr>
              <a:t>Την τήρηση κανόνων δεοντολογίας και ηθικής</a:t>
            </a:r>
          </a:p>
          <a:p>
            <a:pPr algn="just"/>
            <a:r>
              <a:rPr lang="el-GR" sz="2000" dirty="0" smtClean="0">
                <a:latin typeface="Arial" pitchFamily="34" charset="0"/>
                <a:cs typeface="Arial" pitchFamily="34" charset="0"/>
              </a:rPr>
              <a:t>Τις τεκμηριωμένα καλές πρακτικές</a:t>
            </a:r>
          </a:p>
          <a:p>
            <a:pPr marL="360363" indent="-360363" algn="just"/>
            <a:r>
              <a:rPr lang="el-GR" sz="2000" dirty="0" smtClean="0">
                <a:latin typeface="Arial" pitchFamily="34" charset="0"/>
                <a:cs typeface="Arial" pitchFamily="34" charset="0"/>
              </a:rPr>
              <a:t>Τις ανάγκες και προτεραιότητες των ληπτών, όπως εκφράζονται κατά   τις τελευταίες δεκαετίες μέσα από τις διεκδικήσεις και τις διαπραγματεύσεις τους.</a:t>
            </a:r>
          </a:p>
          <a:p>
            <a:pPr marL="360363" indent="-360363" algn="just"/>
            <a:endParaRPr lang="el-GR" sz="2000" dirty="0" smtClean="0">
              <a:latin typeface="Arial" pitchFamily="34" charset="0"/>
              <a:cs typeface="Arial" pitchFamily="34" charset="0"/>
            </a:endParaRPr>
          </a:p>
          <a:p>
            <a:pPr marL="360363" indent="-360363" algn="just"/>
            <a:endParaRPr lang="el-GR" sz="2000" dirty="0" smtClean="0">
              <a:latin typeface="Arial" pitchFamily="34" charset="0"/>
              <a:cs typeface="Arial" pitchFamily="34" charset="0"/>
            </a:endParaRPr>
          </a:p>
          <a:p>
            <a:pPr marL="360363" indent="-360363" algn="just"/>
            <a:endParaRPr lang="el-GR" sz="2000" dirty="0" smtClean="0"/>
          </a:p>
          <a:p>
            <a:pPr marL="360363" indent="-360363" algn="just"/>
            <a:endParaRPr lang="el-GR" sz="2000" dirty="0" smtClean="0"/>
          </a:p>
          <a:p>
            <a:pPr marL="360363" indent="-360363" algn="just"/>
            <a:endParaRPr lang="el-GR" sz="2400" dirty="0" smtClean="0">
              <a:solidFill>
                <a:srgbClr val="AE1E4B"/>
              </a:solidFill>
              <a:latin typeface="Arial" pitchFamily="34" charset="0"/>
              <a:cs typeface="Arial" pitchFamily="34" charset="0"/>
            </a:endParaRPr>
          </a:p>
          <a:p>
            <a:pPr algn="just">
              <a:buNone/>
            </a:pPr>
            <a:r>
              <a:rPr lang="el-GR" sz="2400" dirty="0" smtClean="0">
                <a:solidFill>
                  <a:srgbClr val="AE1E4B"/>
                </a:solidFill>
                <a:effectLst>
                  <a:outerShdw blurRad="38100" dist="38100" dir="2700000" algn="tl">
                    <a:srgbClr val="000000">
                      <a:alpha val="43137"/>
                    </a:srgbClr>
                  </a:outerShdw>
                </a:effectLst>
                <a:latin typeface="Arial" pitchFamily="34" charset="0"/>
                <a:cs typeface="Arial" pitchFamily="34" charset="0"/>
              </a:rPr>
              <a:t>                Τι ζητούν οι λήπτες από τη φροντίδα τους;</a:t>
            </a:r>
            <a:endParaRPr lang="el-GR" sz="2400" dirty="0">
              <a:solidFill>
                <a:srgbClr val="AE1E4B"/>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1 - Τίτλος"/>
          <p:cNvSpPr txBox="1">
            <a:spLocks/>
          </p:cNvSpPr>
          <p:nvPr/>
        </p:nvSpPr>
        <p:spPr>
          <a:xfrm>
            <a:off x="2915816" y="3789040"/>
            <a:ext cx="5688632" cy="1080120"/>
          </a:xfrm>
          <a:prstGeom prst="rect">
            <a:avLst/>
          </a:prstGeom>
          <a:gradFill flip="none" rotWithShape="1">
            <a:gsLst>
              <a:gs pos="0">
                <a:srgbClr val="FFEFD1"/>
              </a:gs>
              <a:gs pos="64999">
                <a:srgbClr val="F0EBD5"/>
              </a:gs>
              <a:gs pos="100000">
                <a:srgbClr val="D1C39F"/>
              </a:gs>
            </a:gsLst>
            <a:lin ang="18900000" scaled="1"/>
            <a:tileRect/>
          </a:gradFill>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tabLst/>
              <a:defRPr/>
            </a:pPr>
            <a:r>
              <a:rPr kumimoji="0" lang="el-GR" sz="2000" b="0" i="0" u="none" strike="noStrike" kern="1200" cap="none" spc="0" normalizeH="0" baseline="0" noProof="0" dirty="0" smtClean="0">
                <a:ln>
                  <a:noFill/>
                </a:ln>
                <a:solidFill>
                  <a:schemeClr val="accent2">
                    <a:lumMod val="75000"/>
                  </a:schemeClr>
                </a:solidFill>
                <a:effectLst>
                  <a:outerShdw blurRad="38100" dist="38100" dir="2700000" algn="tl">
                    <a:srgbClr val="000000">
                      <a:alpha val="43137"/>
                    </a:srgbClr>
                  </a:outerShdw>
                </a:effectLst>
                <a:uLnTx/>
                <a:uFillTx/>
                <a:latin typeface="Arial" pitchFamily="34" charset="0"/>
                <a:ea typeface="+mj-ea"/>
                <a:cs typeface="Arial" pitchFamily="34" charset="0"/>
              </a:rPr>
              <a:t>Στο πλαίσιο φροντίδας:</a:t>
            </a:r>
          </a:p>
          <a:p>
            <a:pPr marL="269875" marR="0" lvl="0" indent="-269875" defTabSz="914400" rtl="0" eaLnBrk="1" fontAlgn="auto" latinLnBrk="0" hangingPunct="1">
              <a:lnSpc>
                <a:spcPct val="100000"/>
              </a:lnSpc>
              <a:spcBef>
                <a:spcPct val="0"/>
              </a:spcBef>
              <a:spcAft>
                <a:spcPts val="0"/>
              </a:spcAft>
              <a:buClrTx/>
              <a:buSzTx/>
              <a:buFont typeface="Wingdings" pitchFamily="2" charset="2"/>
              <a:buChar char="§"/>
              <a:tabLst/>
              <a:defRPr/>
            </a:pPr>
            <a:r>
              <a:rPr kumimoji="0" lang="el-GR" sz="2000" b="0" i="0" u="none" strike="noStrike" kern="1200" cap="none" spc="0" normalizeH="0" baseline="0" noProof="0" dirty="0" smtClean="0">
                <a:ln>
                  <a:noFill/>
                </a:ln>
                <a:solidFill>
                  <a:schemeClr val="accent2">
                    <a:lumMod val="75000"/>
                  </a:schemeClr>
                </a:solidFill>
                <a:effectLst>
                  <a:outerShdw blurRad="38100" dist="38100" dir="2700000" algn="tl">
                    <a:srgbClr val="000000">
                      <a:alpha val="43137"/>
                    </a:srgbClr>
                  </a:outerShdw>
                </a:effectLst>
                <a:uLnTx/>
                <a:uFillTx/>
                <a:latin typeface="Arial" pitchFamily="34" charset="0"/>
                <a:ea typeface="+mj-ea"/>
                <a:cs typeface="Arial" pitchFamily="34" charset="0"/>
              </a:rPr>
              <a:t> περισσότερες και σοβαρότερες παραβιάσεις</a:t>
            </a:r>
          </a:p>
          <a:p>
            <a:pPr marL="269875" marR="0" lvl="0" indent="-269875" defTabSz="914400" rtl="0" eaLnBrk="1" fontAlgn="auto" latinLnBrk="0" hangingPunct="1">
              <a:lnSpc>
                <a:spcPct val="100000"/>
              </a:lnSpc>
              <a:spcBef>
                <a:spcPct val="0"/>
              </a:spcBef>
              <a:spcAft>
                <a:spcPts val="0"/>
              </a:spcAft>
              <a:buClrTx/>
              <a:buSzTx/>
              <a:buFont typeface="Wingdings" pitchFamily="2" charset="2"/>
              <a:buChar char="§"/>
              <a:tabLst/>
              <a:defRPr/>
            </a:pPr>
            <a:r>
              <a:rPr kumimoji="0" lang="el-GR" sz="2000" b="0" i="0" u="none" strike="noStrike" kern="1200" cap="none" spc="0" normalizeH="0" baseline="0" noProof="0" dirty="0" smtClean="0">
                <a:ln>
                  <a:noFill/>
                </a:ln>
                <a:solidFill>
                  <a:schemeClr val="accent2">
                    <a:lumMod val="75000"/>
                  </a:schemeClr>
                </a:solidFill>
                <a:effectLst>
                  <a:outerShdw blurRad="38100" dist="38100" dir="2700000" algn="tl">
                    <a:srgbClr val="000000">
                      <a:alpha val="43137"/>
                    </a:srgbClr>
                  </a:outerShdw>
                </a:effectLst>
                <a:uLnTx/>
                <a:uFillTx/>
                <a:latin typeface="Arial" pitchFamily="34" charset="0"/>
                <a:ea typeface="+mj-ea"/>
                <a:cs typeface="Arial" pitchFamily="34" charset="0"/>
              </a:rPr>
              <a:t> εντοπίζονται και καταγράφονται δυσκολότερα</a:t>
            </a:r>
            <a:endParaRPr kumimoji="0" lang="el-GR" sz="2000" b="0"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9" descr="172125_173665799345076_100001049702222_379193_938066_o"/>
          <p:cNvPicPr>
            <a:picLocks noChangeAspect="1" noChangeArrowheads="1"/>
          </p:cNvPicPr>
          <p:nvPr/>
        </p:nvPicPr>
        <p:blipFill>
          <a:blip r:embed="rId2" cstate="print"/>
          <a:srcRect/>
          <a:stretch>
            <a:fillRect/>
          </a:stretch>
        </p:blipFill>
        <p:spPr bwMode="auto">
          <a:xfrm>
            <a:off x="0" y="1412776"/>
            <a:ext cx="3851918" cy="2808312"/>
          </a:xfrm>
          <a:prstGeom prst="rect">
            <a:avLst/>
          </a:prstGeom>
          <a:noFill/>
          <a:ln w="9525">
            <a:noFill/>
            <a:miter lim="800000"/>
            <a:headEnd/>
            <a:tailEnd/>
          </a:ln>
        </p:spPr>
      </p:pic>
      <p:sp>
        <p:nvSpPr>
          <p:cNvPr id="25603" name="5 - Ορθογώνιο"/>
          <p:cNvSpPr>
            <a:spLocks noChangeArrowheads="1"/>
          </p:cNvSpPr>
          <p:nvPr/>
        </p:nvSpPr>
        <p:spPr bwMode="auto">
          <a:xfrm>
            <a:off x="251520" y="620688"/>
            <a:ext cx="5572125" cy="424732"/>
          </a:xfrm>
          <a:prstGeom prst="rect">
            <a:avLst/>
          </a:prstGeom>
          <a:noFill/>
          <a:ln w="9525">
            <a:noFill/>
            <a:miter lim="800000"/>
            <a:headEnd/>
            <a:tailEnd/>
          </a:ln>
        </p:spPr>
        <p:txBody>
          <a:bodyPr>
            <a:spAutoFit/>
          </a:bodyPr>
          <a:lstStyle/>
          <a:p>
            <a:pPr marL="536575" indent="-268288" algn="ctr">
              <a:lnSpc>
                <a:spcPct val="90000"/>
              </a:lnSpc>
              <a:spcBef>
                <a:spcPts val="600"/>
              </a:spcBef>
              <a:spcAft>
                <a:spcPts val="600"/>
              </a:spcAft>
              <a:tabLst>
                <a:tab pos="630238" algn="l"/>
              </a:tabLst>
            </a:pPr>
            <a:r>
              <a:rPr lang="el-GR" dirty="0"/>
              <a:t>     </a:t>
            </a:r>
            <a:r>
              <a:rPr lang="el-GR" sz="2400" b="1" dirty="0">
                <a:solidFill>
                  <a:srgbClr val="BD2D4F"/>
                </a:solidFill>
                <a:latin typeface="Arial" pitchFamily="34" charset="0"/>
                <a:cs typeface="Arial" pitchFamily="34" charset="0"/>
              </a:rPr>
              <a:t>Ανάγκες / επιθυμίες/ διεκδικήσεις</a:t>
            </a:r>
          </a:p>
        </p:txBody>
      </p:sp>
      <p:sp>
        <p:nvSpPr>
          <p:cNvPr id="4" name="3 - Ορθογώνιο"/>
          <p:cNvSpPr/>
          <p:nvPr/>
        </p:nvSpPr>
        <p:spPr>
          <a:xfrm>
            <a:off x="3995936" y="1412777"/>
            <a:ext cx="4608512" cy="3853363"/>
          </a:xfrm>
          <a:prstGeom prst="rect">
            <a:avLst/>
          </a:prstGeom>
          <a:noFill/>
        </p:spPr>
        <p:txBody>
          <a:bodyPr wrap="square">
            <a:spAutoFit/>
          </a:bodyPr>
          <a:lstStyle/>
          <a:p>
            <a:pPr marL="269875" indent="-269875" algn="just">
              <a:lnSpc>
                <a:spcPct val="90000"/>
              </a:lnSpc>
              <a:spcBef>
                <a:spcPts val="600"/>
              </a:spcBef>
              <a:spcAft>
                <a:spcPts val="0"/>
              </a:spcAft>
              <a:buFont typeface="Arial" pitchFamily="34" charset="0"/>
              <a:buChar char="•"/>
              <a:tabLst>
                <a:tab pos="0" algn="l"/>
                <a:tab pos="269875" algn="l"/>
              </a:tabLst>
              <a:defRPr/>
            </a:pPr>
            <a:r>
              <a:rPr lang="el-GR" dirty="0" smtClean="0">
                <a:latin typeface="Comic Sans MS" pitchFamily="66" charset="0"/>
              </a:rPr>
              <a:t>Κάτι </a:t>
            </a:r>
            <a:r>
              <a:rPr lang="el-GR" dirty="0">
                <a:latin typeface="Comic Sans MS" pitchFamily="66" charset="0"/>
              </a:rPr>
              <a:t>περισσότερο από  περιστατικό  και πέρα από τη </a:t>
            </a:r>
            <a:r>
              <a:rPr lang="el-GR" dirty="0" smtClean="0">
                <a:latin typeface="Comic Sans MS" pitchFamily="66" charset="0"/>
              </a:rPr>
              <a:t>διάγνωση</a:t>
            </a:r>
            <a:endParaRPr lang="el-GR" dirty="0">
              <a:latin typeface="Comic Sans MS" pitchFamily="66" charset="0"/>
            </a:endParaRPr>
          </a:p>
          <a:p>
            <a:pPr marL="269875" indent="-269875" algn="just">
              <a:lnSpc>
                <a:spcPct val="90000"/>
              </a:lnSpc>
              <a:spcBef>
                <a:spcPts val="600"/>
              </a:spcBef>
              <a:spcAft>
                <a:spcPts val="0"/>
              </a:spcAft>
              <a:buFont typeface="Arial" pitchFamily="34" charset="0"/>
              <a:buChar char="•"/>
              <a:tabLst>
                <a:tab pos="0" algn="l"/>
                <a:tab pos="269875" algn="l"/>
              </a:tabLst>
              <a:defRPr/>
            </a:pPr>
            <a:r>
              <a:rPr lang="el-GR" dirty="0" smtClean="0">
                <a:solidFill>
                  <a:srgbClr val="3F2A15"/>
                </a:solidFill>
                <a:latin typeface="Comic Sans MS" pitchFamily="66" charset="0"/>
              </a:rPr>
              <a:t>Επικέντρωση στα </a:t>
            </a:r>
            <a:r>
              <a:rPr lang="el-GR" dirty="0">
                <a:solidFill>
                  <a:srgbClr val="3F2A15"/>
                </a:solidFill>
                <a:latin typeface="Comic Sans MS" pitchFamily="66" charset="0"/>
              </a:rPr>
              <a:t>δυνατά σημεία και τις εσωτερικές </a:t>
            </a:r>
            <a:r>
              <a:rPr lang="el-GR" dirty="0" smtClean="0">
                <a:solidFill>
                  <a:srgbClr val="3F2A15"/>
                </a:solidFill>
                <a:latin typeface="Comic Sans MS" pitchFamily="66" charset="0"/>
              </a:rPr>
              <a:t>δυνάμεις</a:t>
            </a:r>
            <a:endParaRPr lang="el-GR" dirty="0">
              <a:latin typeface="Comic Sans MS" pitchFamily="66" charset="0"/>
            </a:endParaRPr>
          </a:p>
          <a:p>
            <a:pPr marL="269875" indent="-269875" algn="just">
              <a:lnSpc>
                <a:spcPct val="90000"/>
              </a:lnSpc>
              <a:spcBef>
                <a:spcPts val="600"/>
              </a:spcBef>
              <a:spcAft>
                <a:spcPts val="0"/>
              </a:spcAft>
              <a:buFont typeface="Arial" pitchFamily="34" charset="0"/>
              <a:buChar char="•"/>
              <a:tabLst>
                <a:tab pos="0" algn="l"/>
                <a:tab pos="269875" algn="l"/>
              </a:tabLst>
              <a:defRPr/>
            </a:pPr>
            <a:r>
              <a:rPr lang="el-GR" dirty="0" smtClean="0">
                <a:latin typeface="Comic Sans MS" pitchFamily="66" charset="0"/>
              </a:rPr>
              <a:t>Εκπαίδευση και ενδυνάμωση στη διαχείριση της διαταραχής</a:t>
            </a:r>
            <a:endParaRPr lang="el-GR" dirty="0">
              <a:latin typeface="Comic Sans MS" pitchFamily="66" charset="0"/>
            </a:endParaRPr>
          </a:p>
          <a:p>
            <a:pPr marL="269875" indent="-269875" algn="just">
              <a:lnSpc>
                <a:spcPct val="90000"/>
              </a:lnSpc>
              <a:spcBef>
                <a:spcPts val="600"/>
              </a:spcBef>
              <a:spcAft>
                <a:spcPts val="0"/>
              </a:spcAft>
              <a:buFont typeface="Arial" pitchFamily="34" charset="0"/>
              <a:buChar char="•"/>
              <a:tabLst>
                <a:tab pos="0" algn="l"/>
                <a:tab pos="269875" algn="l"/>
              </a:tabLst>
              <a:defRPr/>
            </a:pPr>
            <a:r>
              <a:rPr lang="el-GR" dirty="0" smtClean="0">
                <a:latin typeface="Comic Sans MS" pitchFamily="66" charset="0"/>
              </a:rPr>
              <a:t>Ενδιαφέρον </a:t>
            </a:r>
            <a:r>
              <a:rPr lang="el-GR" dirty="0" smtClean="0">
                <a:latin typeface="Comic Sans MS" pitchFamily="66" charset="0"/>
              </a:rPr>
              <a:t>για τη συνολική υγεία και ανάγκες (</a:t>
            </a:r>
            <a:r>
              <a:rPr lang="el-GR" dirty="0">
                <a:latin typeface="Comic Sans MS" pitchFamily="66" charset="0"/>
              </a:rPr>
              <a:t>σφαιρική κάλυψη των αναγκών</a:t>
            </a:r>
            <a:r>
              <a:rPr lang="el-GR" dirty="0" smtClean="0">
                <a:latin typeface="Comic Sans MS" pitchFamily="66" charset="0"/>
              </a:rPr>
              <a:t>)</a:t>
            </a:r>
            <a:endParaRPr lang="el-GR" dirty="0"/>
          </a:p>
          <a:p>
            <a:pPr marL="261938" indent="6350" algn="just">
              <a:lnSpc>
                <a:spcPct val="90000"/>
              </a:lnSpc>
              <a:spcBef>
                <a:spcPts val="600"/>
              </a:spcBef>
              <a:spcAft>
                <a:spcPts val="600"/>
              </a:spcAft>
              <a:tabLst>
                <a:tab pos="261938" algn="l"/>
              </a:tabLst>
              <a:defRPr/>
            </a:pPr>
            <a:endParaRPr lang="el-GR" dirty="0"/>
          </a:p>
          <a:p>
            <a:pPr marL="536575" indent="-268288">
              <a:lnSpc>
                <a:spcPct val="90000"/>
              </a:lnSpc>
              <a:spcBef>
                <a:spcPts val="600"/>
              </a:spcBef>
              <a:spcAft>
                <a:spcPts val="600"/>
              </a:spcAft>
              <a:tabLst>
                <a:tab pos="630238" algn="l"/>
              </a:tabLst>
              <a:defRPr/>
            </a:pPr>
            <a:endParaRPr lang="el-GR" dirty="0"/>
          </a:p>
          <a:p>
            <a:pPr marL="536575" indent="-268288">
              <a:lnSpc>
                <a:spcPct val="90000"/>
              </a:lnSpc>
              <a:spcBef>
                <a:spcPts val="600"/>
              </a:spcBef>
              <a:spcAft>
                <a:spcPts val="600"/>
              </a:spcAft>
              <a:tabLst>
                <a:tab pos="630238" algn="l"/>
              </a:tabLst>
              <a:defRPr/>
            </a:pPr>
            <a:endParaRPr lang="el-GR" dirty="0"/>
          </a:p>
          <a:p>
            <a:pPr marL="536575" indent="-268288">
              <a:lnSpc>
                <a:spcPct val="90000"/>
              </a:lnSpc>
              <a:spcBef>
                <a:spcPts val="600"/>
              </a:spcBef>
              <a:spcAft>
                <a:spcPts val="600"/>
              </a:spcAft>
              <a:tabLst>
                <a:tab pos="630238" algn="l"/>
              </a:tabLst>
              <a:defRPr/>
            </a:pPr>
            <a:endParaRPr lang="el-GR" dirty="0"/>
          </a:p>
        </p:txBody>
      </p:sp>
      <p:sp>
        <p:nvSpPr>
          <p:cNvPr id="5" name="4 - Ορθογώνιο"/>
          <p:cNvSpPr/>
          <p:nvPr/>
        </p:nvSpPr>
        <p:spPr>
          <a:xfrm>
            <a:off x="539552" y="4725144"/>
            <a:ext cx="8064895" cy="994118"/>
          </a:xfrm>
          <a:prstGeom prst="rect">
            <a:avLst/>
          </a:prstGeom>
          <a:gradFill>
            <a:gsLst>
              <a:gs pos="0">
                <a:srgbClr val="FFEFD1"/>
              </a:gs>
              <a:gs pos="64999">
                <a:srgbClr val="F0EBD5"/>
              </a:gs>
              <a:gs pos="100000">
                <a:srgbClr val="D1C39F"/>
              </a:gs>
            </a:gsLst>
            <a:lin ang="5400000" scaled="0"/>
          </a:gradFill>
        </p:spPr>
        <p:txBody>
          <a:bodyPr wrap="square">
            <a:spAutoFit/>
          </a:bodyPr>
          <a:lstStyle/>
          <a:p>
            <a:pPr marL="174625" indent="-174625" algn="ctr">
              <a:lnSpc>
                <a:spcPct val="90000"/>
              </a:lnSpc>
              <a:spcBef>
                <a:spcPts val="600"/>
              </a:spcBef>
              <a:spcAft>
                <a:spcPts val="600"/>
              </a:spcAft>
              <a:buFont typeface="Arial" pitchFamily="34" charset="0"/>
              <a:buChar char="•"/>
              <a:tabLst>
                <a:tab pos="363538" algn="l"/>
              </a:tabLst>
              <a:defRPr/>
            </a:pPr>
            <a:r>
              <a:rPr lang="el-GR" dirty="0" err="1" smtClean="0">
                <a:solidFill>
                  <a:srgbClr val="B72B4C"/>
                </a:solidFill>
                <a:effectLst>
                  <a:outerShdw blurRad="38100" dist="38100" dir="2700000" algn="tl">
                    <a:srgbClr val="000000">
                      <a:alpha val="43137"/>
                    </a:srgbClr>
                  </a:outerShdw>
                </a:effectLst>
                <a:latin typeface="Arial" pitchFamily="34" charset="0"/>
                <a:cs typeface="Arial" pitchFamily="34" charset="0"/>
              </a:rPr>
              <a:t>Συνεργατικότητα</a:t>
            </a:r>
            <a:r>
              <a:rPr lang="el-GR" dirty="0" smtClean="0">
                <a:solidFill>
                  <a:srgbClr val="B72B4C"/>
                </a:solidFill>
                <a:effectLst>
                  <a:outerShdw blurRad="38100" dist="38100" dir="2700000" algn="tl">
                    <a:srgbClr val="000000">
                      <a:alpha val="43137"/>
                    </a:srgbClr>
                  </a:outerShdw>
                </a:effectLst>
                <a:latin typeface="Arial" pitchFamily="34" charset="0"/>
                <a:cs typeface="Arial" pitchFamily="34" charset="0"/>
              </a:rPr>
              <a:t>, ισότητα, διαπραγμάτευση  στη  </a:t>
            </a:r>
            <a:r>
              <a:rPr lang="el-GR" dirty="0">
                <a:solidFill>
                  <a:srgbClr val="B72B4C"/>
                </a:solidFill>
                <a:effectLst>
                  <a:outerShdw blurRad="38100" dist="38100" dir="2700000" algn="tl">
                    <a:srgbClr val="000000">
                      <a:alpha val="43137"/>
                    </a:srgbClr>
                  </a:outerShdw>
                </a:effectLst>
                <a:latin typeface="Arial" pitchFamily="34" charset="0"/>
                <a:cs typeface="Arial" pitchFamily="34" charset="0"/>
              </a:rPr>
              <a:t>θεραπεία  </a:t>
            </a:r>
            <a:r>
              <a:rPr lang="el-GR" dirty="0" smtClean="0">
                <a:solidFill>
                  <a:srgbClr val="B72B4C"/>
                </a:solidFill>
                <a:effectLst>
                  <a:outerShdw blurRad="38100" dist="38100" dir="2700000" algn="tl">
                    <a:srgbClr val="000000">
                      <a:alpha val="43137"/>
                    </a:srgbClr>
                  </a:outerShdw>
                </a:effectLst>
                <a:latin typeface="Arial" pitchFamily="34" charset="0"/>
                <a:cs typeface="Arial" pitchFamily="34" charset="0"/>
              </a:rPr>
              <a:t>                                   και παραχώρηση αποφάσεων  </a:t>
            </a:r>
            <a:r>
              <a:rPr lang="el-GR" dirty="0">
                <a:solidFill>
                  <a:srgbClr val="B72B4C"/>
                </a:solidFill>
                <a:effectLst>
                  <a:outerShdw blurRad="38100" dist="38100" dir="2700000" algn="tl">
                    <a:srgbClr val="000000">
                      <a:alpha val="43137"/>
                    </a:srgbClr>
                  </a:outerShdw>
                </a:effectLst>
                <a:latin typeface="Arial" pitchFamily="34" charset="0"/>
                <a:cs typeface="Arial" pitchFamily="34" charset="0"/>
              </a:rPr>
              <a:t>και </a:t>
            </a:r>
            <a:r>
              <a:rPr lang="el-GR" dirty="0" smtClean="0">
                <a:solidFill>
                  <a:srgbClr val="B72B4C"/>
                </a:solidFill>
                <a:effectLst>
                  <a:outerShdw blurRad="38100" dist="38100" dir="2700000" algn="tl">
                    <a:srgbClr val="000000">
                      <a:alpha val="43137"/>
                    </a:srgbClr>
                  </a:outerShdw>
                </a:effectLst>
                <a:latin typeface="Arial" pitchFamily="34" charset="0"/>
                <a:cs typeface="Arial" pitchFamily="34" charset="0"/>
              </a:rPr>
              <a:t>ευθυνών</a:t>
            </a:r>
            <a:endParaRPr lang="el-GR" dirty="0">
              <a:solidFill>
                <a:srgbClr val="B72B4C"/>
              </a:solidFill>
              <a:effectLst>
                <a:outerShdw blurRad="38100" dist="38100" dir="2700000" algn="tl">
                  <a:srgbClr val="000000">
                    <a:alpha val="43137"/>
                  </a:srgbClr>
                </a:outerShdw>
              </a:effectLst>
              <a:latin typeface="Arial" pitchFamily="34" charset="0"/>
              <a:cs typeface="Arial" pitchFamily="34" charset="0"/>
            </a:endParaRPr>
          </a:p>
          <a:p>
            <a:pPr marL="174625" indent="-174625" algn="ctr">
              <a:lnSpc>
                <a:spcPct val="90000"/>
              </a:lnSpc>
              <a:spcBef>
                <a:spcPts val="600"/>
              </a:spcBef>
              <a:spcAft>
                <a:spcPts val="600"/>
              </a:spcAft>
              <a:buFont typeface="Arial" pitchFamily="34" charset="0"/>
              <a:buChar char="•"/>
              <a:tabLst>
                <a:tab pos="363538" algn="l"/>
              </a:tabLst>
              <a:defRPr/>
            </a:pPr>
            <a:r>
              <a:rPr lang="el-GR" dirty="0" smtClean="0">
                <a:solidFill>
                  <a:srgbClr val="B72B4C"/>
                </a:solidFill>
                <a:effectLst>
                  <a:outerShdw blurRad="38100" dist="38100" dir="2700000" algn="tl">
                    <a:srgbClr val="000000">
                      <a:alpha val="43137"/>
                    </a:srgbClr>
                  </a:outerShdw>
                </a:effectLst>
                <a:latin typeface="Arial" pitchFamily="34" charset="0"/>
                <a:cs typeface="Arial" pitchFamily="34" charset="0"/>
              </a:rPr>
              <a:t>Πληροφόρηση για </a:t>
            </a:r>
            <a:r>
              <a:rPr lang="el-GR" dirty="0">
                <a:solidFill>
                  <a:srgbClr val="B72B4C"/>
                </a:solidFill>
                <a:effectLst>
                  <a:outerShdw blurRad="38100" dist="38100" dir="2700000" algn="tl">
                    <a:srgbClr val="000000">
                      <a:alpha val="43137"/>
                    </a:srgbClr>
                  </a:outerShdw>
                </a:effectLst>
                <a:latin typeface="Arial" pitchFamily="34" charset="0"/>
                <a:cs typeface="Arial" pitchFamily="34" charset="0"/>
              </a:rPr>
              <a:t>τα  </a:t>
            </a:r>
            <a:r>
              <a:rPr lang="el-GR" dirty="0" smtClean="0">
                <a:solidFill>
                  <a:srgbClr val="B72B4C"/>
                </a:solidFill>
                <a:effectLst>
                  <a:outerShdw blurRad="38100" dist="38100" dir="2700000" algn="tl">
                    <a:srgbClr val="000000">
                      <a:alpha val="43137"/>
                    </a:srgbClr>
                  </a:outerShdw>
                </a:effectLst>
                <a:latin typeface="Arial" pitchFamily="34" charset="0"/>
                <a:cs typeface="Arial" pitchFamily="34" charset="0"/>
              </a:rPr>
              <a:t>δικαιώματα και υποστήριξη στη διεκδίκησή τους</a:t>
            </a:r>
            <a:endParaRPr lang="el-GR" dirty="0">
              <a:solidFill>
                <a:srgbClr val="B72B4C"/>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descr="Rethymnon"/>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9700" name="4 - Ορθογώνιο"/>
          <p:cNvSpPr>
            <a:spLocks noChangeArrowheads="1"/>
          </p:cNvSpPr>
          <p:nvPr/>
        </p:nvSpPr>
        <p:spPr bwMode="auto">
          <a:xfrm>
            <a:off x="4427984" y="2204864"/>
            <a:ext cx="3384376" cy="1631216"/>
          </a:xfrm>
          <a:prstGeom prst="rect">
            <a:avLst/>
          </a:prstGeom>
          <a:noFill/>
          <a:ln w="9525">
            <a:solidFill>
              <a:schemeClr val="tx1">
                <a:lumMod val="85000"/>
                <a:lumOff val="15000"/>
              </a:schemeClr>
            </a:solidFill>
            <a:miter lim="800000"/>
            <a:headEnd/>
            <a:tailEnd/>
          </a:ln>
        </p:spPr>
        <p:txBody>
          <a:bodyPr wrap="square">
            <a:spAutoFit/>
          </a:bodyPr>
          <a:lstStyle/>
          <a:p>
            <a:pPr marL="182563" indent="-182563" algn="ctr">
              <a:spcBef>
                <a:spcPts val="0"/>
              </a:spcBef>
              <a:spcAft>
                <a:spcPts val="0"/>
              </a:spcAft>
              <a:defRPr/>
            </a:pPr>
            <a:r>
              <a:rPr lang="el-GR" sz="2000" dirty="0" smtClean="0">
                <a:solidFill>
                  <a:schemeClr val="bg1"/>
                </a:solidFill>
                <a:effectLst>
                  <a:outerShdw blurRad="38100" dist="38100" dir="2700000" algn="tl">
                    <a:srgbClr val="000000">
                      <a:alpha val="43137"/>
                    </a:srgbClr>
                  </a:outerShdw>
                </a:effectLst>
                <a:latin typeface="Comic Sans MS" pitchFamily="66" charset="0"/>
              </a:rPr>
              <a:t>διακρίσεις</a:t>
            </a:r>
            <a:r>
              <a:rPr lang="el-GR" sz="2000" dirty="0">
                <a:solidFill>
                  <a:schemeClr val="bg1"/>
                </a:solidFill>
                <a:effectLst>
                  <a:outerShdw blurRad="38100" dist="38100" dir="2700000" algn="tl">
                    <a:srgbClr val="000000">
                      <a:alpha val="43137"/>
                    </a:srgbClr>
                  </a:outerShdw>
                </a:effectLst>
                <a:latin typeface="Comic Sans MS" pitchFamily="66" charset="0"/>
              </a:rPr>
              <a:t>, στίγμα, </a:t>
            </a:r>
            <a:r>
              <a:rPr lang="el-GR" sz="2000" dirty="0" smtClean="0">
                <a:solidFill>
                  <a:schemeClr val="bg1"/>
                </a:solidFill>
                <a:effectLst>
                  <a:outerShdw blurRad="38100" dist="38100" dir="2700000" algn="tl">
                    <a:srgbClr val="000000">
                      <a:alpha val="43137"/>
                    </a:srgbClr>
                  </a:outerShdw>
                </a:effectLst>
                <a:latin typeface="Comic Sans MS" pitchFamily="66" charset="0"/>
              </a:rPr>
              <a:t>                                 κοινωνικός </a:t>
            </a:r>
            <a:r>
              <a:rPr lang="el-GR" sz="2000" dirty="0">
                <a:solidFill>
                  <a:schemeClr val="bg1"/>
                </a:solidFill>
                <a:effectLst>
                  <a:outerShdw blurRad="38100" dist="38100" dir="2700000" algn="tl">
                    <a:srgbClr val="000000">
                      <a:alpha val="43137"/>
                    </a:srgbClr>
                  </a:outerShdw>
                </a:effectLst>
                <a:latin typeface="Comic Sans MS" pitchFamily="66" charset="0"/>
              </a:rPr>
              <a:t>αποκλεισμός, περιθωριοποίηση, </a:t>
            </a:r>
          </a:p>
          <a:p>
            <a:pPr marL="182563" indent="-182563" algn="ctr">
              <a:spcBef>
                <a:spcPts val="0"/>
              </a:spcBef>
              <a:spcAft>
                <a:spcPts val="0"/>
              </a:spcAft>
              <a:defRPr/>
            </a:pPr>
            <a:r>
              <a:rPr lang="el-GR" sz="2000" dirty="0">
                <a:solidFill>
                  <a:schemeClr val="bg1"/>
                </a:solidFill>
                <a:effectLst>
                  <a:outerShdw blurRad="38100" dist="38100" dir="2700000" algn="tl">
                    <a:srgbClr val="000000">
                      <a:alpha val="43137"/>
                    </a:srgbClr>
                  </a:outerShdw>
                </a:effectLst>
                <a:latin typeface="Comic Sans MS" pitchFamily="66" charset="0"/>
              </a:rPr>
              <a:t>  έλλειψη σεβασμού,</a:t>
            </a:r>
          </a:p>
          <a:p>
            <a:pPr marL="182563" indent="-182563" algn="ctr">
              <a:spcBef>
                <a:spcPts val="0"/>
              </a:spcBef>
              <a:spcAft>
                <a:spcPts val="0"/>
              </a:spcAft>
              <a:defRPr/>
            </a:pPr>
            <a:r>
              <a:rPr lang="el-GR" sz="2000" dirty="0">
                <a:solidFill>
                  <a:schemeClr val="bg1"/>
                </a:solidFill>
                <a:effectLst>
                  <a:outerShdw blurRad="38100" dist="38100" dir="2700000" algn="tl">
                    <a:srgbClr val="000000">
                      <a:alpha val="43137"/>
                    </a:srgbClr>
                  </a:outerShdw>
                </a:effectLst>
                <a:latin typeface="Comic Sans MS" pitchFamily="66" charset="0"/>
              </a:rPr>
              <a:t>καταπάτηση δικαιωμάτων</a:t>
            </a:r>
            <a:endParaRPr lang="el-GR" sz="2000" dirty="0">
              <a:solidFill>
                <a:srgbClr val="3F2A15"/>
              </a:solidFill>
              <a:effectLst>
                <a:outerShdw blurRad="38100" dist="38100" dir="2700000" algn="tl">
                  <a:srgbClr val="000000">
                    <a:alpha val="43137"/>
                  </a:srgbClr>
                </a:outerShdw>
              </a:effectLst>
              <a:latin typeface="Comic Sans MS" pitchFamily="66" charset="0"/>
            </a:endParaRPr>
          </a:p>
        </p:txBody>
      </p:sp>
      <p:sp>
        <p:nvSpPr>
          <p:cNvPr id="7" name="Rectangle 2"/>
          <p:cNvSpPr txBox="1">
            <a:spLocks noChangeArrowheads="1"/>
          </p:cNvSpPr>
          <p:nvPr/>
        </p:nvSpPr>
        <p:spPr>
          <a:xfrm>
            <a:off x="0" y="0"/>
            <a:ext cx="8715375" cy="1340768"/>
          </a:xfrm>
          <a:prstGeom prst="rect">
            <a:avLst/>
          </a:prstGeom>
          <a:solidFill>
            <a:schemeClr val="tx1"/>
          </a:solidFill>
        </p:spPr>
        <p:txBody>
          <a:bodyPr vert="horz" lIns="91440" tIns="45720" rIns="91440" bIns="45720" rtlCol="0" anchor="ctr">
            <a:noAutofit/>
          </a:bodyPr>
          <a:lstStyle/>
          <a:p>
            <a:pPr marL="432000" marR="0" lvl="0" indent="0" algn="ctr" defTabSz="914400" rtl="0" eaLnBrk="1" fontAlgn="auto" latinLnBrk="0" hangingPunct="1">
              <a:lnSpc>
                <a:spcPct val="100000"/>
              </a:lnSpc>
              <a:spcBef>
                <a:spcPts val="600"/>
              </a:spcBef>
              <a:spcAft>
                <a:spcPts val="0"/>
              </a:spcAft>
              <a:buClrTx/>
              <a:buSzTx/>
              <a:buFontTx/>
              <a:buNone/>
              <a:tabLst/>
              <a:defRPr/>
            </a:pPr>
            <a:r>
              <a:rPr kumimoji="0" lang="el-GR" sz="20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Arial" charset="0"/>
                <a:ea typeface="+mj-ea"/>
                <a:cs typeface="+mj-cs"/>
              </a:rPr>
              <a:t>Τα άτομα με σοβαρές ψυχικές διαταραχές</a:t>
            </a:r>
            <a:br>
              <a:rPr kumimoji="0" lang="el-GR" sz="20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Arial" charset="0"/>
                <a:ea typeface="+mj-ea"/>
                <a:cs typeface="+mj-cs"/>
              </a:rPr>
            </a:br>
            <a:r>
              <a:rPr kumimoji="0" lang="el-GR" sz="20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Arial" charset="0"/>
                <a:ea typeface="+mj-ea"/>
                <a:cs typeface="+mj-cs"/>
              </a:rPr>
              <a:t> μπορούν να ζήσουν με τη διάγνωση και τα συμπτώματα της διαταραχής τους, δεν μπορούν να ζήσουν όμως με τις συνέπειές της</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1043608" y="2060848"/>
            <a:ext cx="7704856" cy="1200329"/>
          </a:xfrm>
          <a:prstGeom prst="rect">
            <a:avLst/>
          </a:prstGeom>
          <a:blipFill>
            <a:blip r:embed="rId2" cstate="print"/>
            <a:tile tx="0" ty="0" sx="100000" sy="100000" flip="none" algn="tl"/>
          </a:blipFill>
        </p:spPr>
        <p:txBody>
          <a:bodyPr wrap="square">
            <a:spAutoFit/>
          </a:bodyPr>
          <a:lstStyle/>
          <a:p>
            <a:pPr algn="ctr">
              <a:buNone/>
            </a:pPr>
            <a:r>
              <a:rPr lang="el-GR" dirty="0" smtClean="0">
                <a:latin typeface="Arial" pitchFamily="34" charset="0"/>
                <a:cs typeface="Arial" pitchFamily="34" charset="0"/>
              </a:rPr>
              <a:t>Οι υπηρεσίες συχνά παρέχονται  στον αντίποδα                                                                           μιας κουλτούρας ενδυνάμωσης, ενίσχυσης και διάχυσης καλών πρακτικών συνηγορίας και αναβάθμισης της ποιότητας ζωής των ληπτών </a:t>
            </a:r>
          </a:p>
          <a:p>
            <a:pPr>
              <a:buNone/>
            </a:pPr>
            <a:endParaRPr lang="el-GR" dirty="0" smtClean="0">
              <a:latin typeface="Arial" pitchFamily="34" charset="0"/>
              <a:cs typeface="Arial" pitchFamily="34" charset="0"/>
            </a:endParaRPr>
          </a:p>
        </p:txBody>
      </p:sp>
      <p:sp>
        <p:nvSpPr>
          <p:cNvPr id="4" name="3 - Ορθογώνιο"/>
          <p:cNvSpPr/>
          <p:nvPr/>
        </p:nvSpPr>
        <p:spPr>
          <a:xfrm>
            <a:off x="539552" y="3212976"/>
            <a:ext cx="8136904" cy="2411109"/>
          </a:xfrm>
          <a:prstGeom prst="rect">
            <a:avLst/>
          </a:prstGeom>
          <a:noFill/>
        </p:spPr>
        <p:txBody>
          <a:bodyPr wrap="square">
            <a:spAutoFit/>
          </a:bodyPr>
          <a:lstStyle/>
          <a:p>
            <a:pPr algn="ctr">
              <a:spcBef>
                <a:spcPts val="1200"/>
              </a:spcBef>
            </a:pPr>
            <a:r>
              <a:rPr lang="el-GR" sz="2000" dirty="0" smtClean="0">
                <a:latin typeface="Arial" pitchFamily="34" charset="0"/>
                <a:cs typeface="Arial" pitchFamily="34" charset="0"/>
              </a:rPr>
              <a:t>Απροθυμία εγκατάλειψης του παραδοσιακού μοντέλου φροντίδας και διαπραγμάτευσης ενός νέου μοντέλου μέσα από το  μετασχηματισμό των σχέσεων εξουσίας </a:t>
            </a:r>
            <a:endParaRPr lang="el-GR" dirty="0" smtClean="0"/>
          </a:p>
          <a:p>
            <a:pPr algn="ctr">
              <a:spcBef>
                <a:spcPts val="1200"/>
              </a:spcBef>
            </a:pPr>
            <a:r>
              <a:rPr lang="el-GR" sz="2000" dirty="0" smtClean="0">
                <a:latin typeface="Arial" pitchFamily="34" charset="0"/>
                <a:cs typeface="Arial" pitchFamily="34" charset="0"/>
              </a:rPr>
              <a:t>Αποθάρρυνση της ενημέρωσης των ληπτών τους για τις νόμιμες διαδικασίες άσκησης των δικαιωμάτων τους</a:t>
            </a:r>
          </a:p>
          <a:p>
            <a:r>
              <a:rPr lang="el-GR" dirty="0" smtClean="0"/>
              <a:t> </a:t>
            </a:r>
          </a:p>
          <a:p>
            <a:r>
              <a:rPr lang="el-GR" dirty="0" smtClean="0"/>
              <a:t> </a:t>
            </a:r>
          </a:p>
        </p:txBody>
      </p:sp>
      <p:sp>
        <p:nvSpPr>
          <p:cNvPr id="5" name="4 - Ορθογώνιο"/>
          <p:cNvSpPr/>
          <p:nvPr/>
        </p:nvSpPr>
        <p:spPr>
          <a:xfrm>
            <a:off x="395536" y="548680"/>
            <a:ext cx="5904656" cy="738664"/>
          </a:xfrm>
          <a:prstGeom prst="rect">
            <a:avLst/>
          </a:prstGeom>
          <a:solidFill>
            <a:srgbClr val="AE1E4B">
              <a:alpha val="57000"/>
            </a:srgbClr>
          </a:solidFill>
        </p:spPr>
        <p:txBody>
          <a:bodyPr wrap="square">
            <a:spAutoFit/>
          </a:bodyPr>
          <a:lstStyle/>
          <a:p>
            <a:pPr algn="ctr"/>
            <a:r>
              <a:rPr lang="el-GR" sz="2100" b="1" dirty="0" smtClean="0">
                <a:solidFill>
                  <a:schemeClr val="bg1">
                    <a:lumMod val="95000"/>
                  </a:schemeClr>
                </a:solidFill>
                <a:effectLst>
                  <a:outerShdw blurRad="38100" dist="38100" dir="2700000" algn="tl">
                    <a:srgbClr val="000000">
                      <a:alpha val="43137"/>
                    </a:srgbClr>
                  </a:outerShdw>
                </a:effectLst>
                <a:latin typeface="Arial" pitchFamily="34" charset="0"/>
                <a:cs typeface="Arial" pitchFamily="34" charset="0"/>
              </a:rPr>
              <a:t>Τα δικαιώματα πρέπει να προστατεύονται </a:t>
            </a:r>
          </a:p>
          <a:p>
            <a:pPr algn="ctr"/>
            <a:r>
              <a:rPr lang="el-GR" sz="2100" b="1" dirty="0" smtClean="0">
                <a:solidFill>
                  <a:schemeClr val="bg1">
                    <a:lumMod val="95000"/>
                  </a:schemeClr>
                </a:solidFill>
                <a:effectLst>
                  <a:outerShdw blurRad="38100" dist="38100" dir="2700000" algn="tl">
                    <a:srgbClr val="000000">
                      <a:alpha val="43137"/>
                    </a:srgbClr>
                  </a:outerShdw>
                </a:effectLst>
                <a:latin typeface="Arial" pitchFamily="34" charset="0"/>
                <a:cs typeface="Arial" pitchFamily="34" charset="0"/>
              </a:rPr>
              <a:t>και να εκπληρώνονται</a:t>
            </a:r>
            <a:endParaRPr lang="el-GR" sz="2100" b="1" dirty="0">
              <a:solidFill>
                <a:schemeClr val="bg1">
                  <a:lumMod val="95000"/>
                </a:schemeClr>
              </a:solidFill>
              <a:effectLst>
                <a:outerShdw blurRad="38100" dist="38100" dir="2700000" algn="tl">
                  <a:srgbClr val="000000">
                    <a:alpha val="43137"/>
                  </a:srgbClr>
                </a:outerShdw>
              </a:effectLst>
            </a:endParaRPr>
          </a:p>
        </p:txBody>
      </p:sp>
      <p:sp>
        <p:nvSpPr>
          <p:cNvPr id="6" name="5 - Ορθογώνιο"/>
          <p:cNvSpPr>
            <a:spLocks noChangeArrowheads="1"/>
          </p:cNvSpPr>
          <p:nvPr/>
        </p:nvSpPr>
        <p:spPr bwMode="auto">
          <a:xfrm>
            <a:off x="683568" y="1556792"/>
            <a:ext cx="8280920" cy="369332"/>
          </a:xfrm>
          <a:prstGeom prst="rect">
            <a:avLst/>
          </a:prstGeom>
          <a:noFill/>
          <a:ln w="9525">
            <a:noFill/>
            <a:miter lim="800000"/>
            <a:headEnd/>
            <a:tailEnd/>
          </a:ln>
        </p:spPr>
        <p:txBody>
          <a:bodyPr wrap="square">
            <a:spAutoFit/>
          </a:bodyPr>
          <a:lstStyle/>
          <a:p>
            <a:pPr marL="536575" indent="-268288" algn="ctr">
              <a:lnSpc>
                <a:spcPct val="90000"/>
              </a:lnSpc>
              <a:spcBef>
                <a:spcPts val="600"/>
              </a:spcBef>
              <a:spcAft>
                <a:spcPts val="600"/>
              </a:spcAft>
              <a:tabLst>
                <a:tab pos="630238" algn="l"/>
              </a:tabLst>
            </a:pPr>
            <a:r>
              <a:rPr lang="el-GR" sz="2000" dirty="0" smtClean="0">
                <a:effectLst>
                  <a:outerShdw blurRad="38100" dist="38100" dir="2700000" algn="tl">
                    <a:srgbClr val="000000">
                      <a:alpha val="43137"/>
                    </a:srgbClr>
                  </a:outerShdw>
                </a:effectLst>
                <a:latin typeface="Arial" pitchFamily="34" charset="0"/>
                <a:cs typeface="Arial" pitchFamily="34" charset="0"/>
              </a:rPr>
              <a:t>Παραβιάζουμε, όταν καταπατούμε ή και όταν δεν προασπιζόμαστε; </a:t>
            </a:r>
            <a:endParaRPr lang="el-GR" sz="2000" b="1" dirty="0">
              <a:solidFill>
                <a:srgbClr val="BD2D4F"/>
              </a:solidFill>
              <a:effectLst>
                <a:outerShdw blurRad="38100" dist="38100" dir="2700000" algn="tl">
                  <a:srgbClr val="000000">
                    <a:alpha val="43137"/>
                  </a:srgbClr>
                </a:outerShdw>
              </a:effectLst>
              <a:latin typeface="Arial" pitchFamily="34" charset="0"/>
              <a:cs typeface="Arial" pitchFamily="34" charset="0"/>
            </a:endParaRPr>
          </a:p>
        </p:txBody>
      </p:sp>
      <p:sp>
        <p:nvSpPr>
          <p:cNvPr id="7" name="6 - Ορθογώνιο"/>
          <p:cNvSpPr/>
          <p:nvPr/>
        </p:nvSpPr>
        <p:spPr>
          <a:xfrm>
            <a:off x="539552" y="5157192"/>
            <a:ext cx="8136904" cy="646331"/>
          </a:xfrm>
          <a:prstGeom prst="rect">
            <a:avLst/>
          </a:prstGeom>
          <a:solidFill>
            <a:srgbClr val="940A2B">
              <a:alpha val="57000"/>
            </a:srgbClr>
          </a:solidFill>
        </p:spPr>
        <p:txBody>
          <a:bodyPr wrap="square">
            <a:spAutoFit/>
          </a:bodyPr>
          <a:lstStyle/>
          <a:p>
            <a:pPr algn="ctr"/>
            <a:r>
              <a:rPr lang="el-GR" b="1" dirty="0" smtClean="0">
                <a:solidFill>
                  <a:schemeClr val="bg1"/>
                </a:solidFill>
                <a:latin typeface="Comic Sans MS" pitchFamily="66" charset="0"/>
              </a:rPr>
              <a:t>Γνωρίζετε ποια είναι τα δικαιώματα σας</a:t>
            </a:r>
            <a:r>
              <a:rPr lang="el-GR" dirty="0" smtClean="0">
                <a:solidFill>
                  <a:schemeClr val="bg1"/>
                </a:solidFill>
                <a:latin typeface="Comic Sans MS" pitchFamily="66" charset="0"/>
              </a:rPr>
              <a:t>; </a:t>
            </a:r>
          </a:p>
          <a:p>
            <a:pPr algn="ctr"/>
            <a:r>
              <a:rPr lang="el-GR" b="1" dirty="0" smtClean="0">
                <a:solidFill>
                  <a:schemeClr val="bg1"/>
                </a:solidFill>
                <a:latin typeface="Comic Sans MS" pitchFamily="66" charset="0"/>
              </a:rPr>
              <a:t>Γνωρίζετε πού πρέπει να απευθυνθείτε σε περίπτωση παραβίασής τους</a:t>
            </a:r>
            <a:r>
              <a:rPr lang="el-GR" dirty="0" smtClean="0">
                <a:solidFill>
                  <a:schemeClr val="bg1"/>
                </a:solidFill>
                <a:latin typeface="Comic Sans MS" pitchFamily="66" charset="0"/>
              </a:rPr>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1 - Τίτλος"/>
          <p:cNvSpPr>
            <a:spLocks noGrp="1"/>
          </p:cNvSpPr>
          <p:nvPr>
            <p:ph type="title"/>
          </p:nvPr>
        </p:nvSpPr>
        <p:spPr/>
        <p:txBody>
          <a:bodyPr/>
          <a:lstStyle/>
          <a:p>
            <a:pPr eaLnBrk="1" hangingPunct="1"/>
            <a:r>
              <a:rPr lang="el-GR" dirty="0" smtClean="0"/>
              <a:t>Δ</a:t>
            </a:r>
          </a:p>
        </p:txBody>
      </p:sp>
      <p:graphicFrame>
        <p:nvGraphicFramePr>
          <p:cNvPr id="5122" name="Object 2"/>
          <p:cNvGraphicFramePr>
            <a:graphicFrameLocks noChangeAspect="1"/>
          </p:cNvGraphicFramePr>
          <p:nvPr>
            <p:ph idx="1"/>
          </p:nvPr>
        </p:nvGraphicFramePr>
        <p:xfrm>
          <a:off x="0" y="1587"/>
          <a:ext cx="9142413" cy="6856413"/>
        </p:xfrm>
        <a:graphic>
          <a:graphicData uri="http://schemas.openxmlformats.org/presentationml/2006/ole">
            <p:oleObj spid="_x0000_s93186" name="Διαφάνεια" r:id="rId3" imgW="4570541" imgH="3427323" progId="PowerPoint.Slide.12">
              <p:embed/>
            </p:oleObj>
          </a:graphicData>
        </a:graphic>
      </p:graphicFrame>
      <p:sp>
        <p:nvSpPr>
          <p:cNvPr id="7" name="Rectangle 3"/>
          <p:cNvSpPr txBox="1">
            <a:spLocks noChangeArrowheads="1"/>
          </p:cNvSpPr>
          <p:nvPr/>
        </p:nvSpPr>
        <p:spPr bwMode="auto">
          <a:xfrm>
            <a:off x="2483768" y="548680"/>
            <a:ext cx="4176464" cy="504056"/>
          </a:xfrm>
          <a:prstGeom prst="rect">
            <a:avLst/>
          </a:prstGeom>
          <a:solidFill>
            <a:srgbClr val="BFB497">
              <a:alpha val="75000"/>
            </a:srgbClr>
          </a:solidFill>
          <a:ln w="9525">
            <a:noFill/>
            <a:miter lim="800000"/>
            <a:headEnd/>
            <a:tailEnd/>
          </a:ln>
        </p:spPr>
        <p:txBody>
          <a:bodyPr/>
          <a:lstStyle/>
          <a:p>
            <a:pPr marL="342900" indent="-342900" algn="ctr" fontAlgn="auto">
              <a:spcBef>
                <a:spcPts val="600"/>
              </a:spcBef>
              <a:spcAft>
                <a:spcPts val="0"/>
              </a:spcAft>
              <a:defRPr/>
            </a:pPr>
            <a:r>
              <a:rPr lang="el-GR" sz="2400" b="1" kern="0" dirty="0" smtClean="0">
                <a:solidFill>
                  <a:srgbClr val="E2005B"/>
                </a:solidFill>
                <a:effectLst>
                  <a:outerShdw blurRad="38100" dist="38100" dir="2700000" algn="tl">
                    <a:srgbClr val="000000">
                      <a:alpha val="43137"/>
                    </a:srgbClr>
                  </a:outerShdw>
                </a:effectLst>
                <a:latin typeface="Arial" pitchFamily="34" charset="0"/>
                <a:cs typeface="Arial" pitchFamily="34" charset="0"/>
              </a:rPr>
              <a:t>ΖΗΤΗΜΑΤΑ ΔΙΑΧΕΙΡΙΣΗΣ</a:t>
            </a:r>
            <a:endParaRPr lang="el-GR" sz="2400" b="1" kern="0" dirty="0">
              <a:solidFill>
                <a:srgbClr val="E2005B"/>
              </a:solidFill>
              <a:latin typeface="+mn-lt"/>
              <a:cs typeface="+mn-cs"/>
            </a:endParaRPr>
          </a:p>
        </p:txBody>
      </p:sp>
      <p:sp>
        <p:nvSpPr>
          <p:cNvPr id="8" name="Rectangle 3"/>
          <p:cNvSpPr txBox="1">
            <a:spLocks noChangeArrowheads="1"/>
          </p:cNvSpPr>
          <p:nvPr/>
        </p:nvSpPr>
        <p:spPr bwMode="auto">
          <a:xfrm>
            <a:off x="4286251" y="4000502"/>
            <a:ext cx="3714751" cy="428625"/>
          </a:xfrm>
          <a:prstGeom prst="rect">
            <a:avLst/>
          </a:prstGeom>
          <a:solidFill>
            <a:srgbClr val="BFB497">
              <a:alpha val="50000"/>
            </a:srgbClr>
          </a:solidFill>
          <a:ln w="9525">
            <a:noFill/>
            <a:miter lim="800000"/>
            <a:headEnd/>
            <a:tailEnd/>
          </a:ln>
        </p:spPr>
        <p:txBody>
          <a:bodyPr/>
          <a:lstStyle/>
          <a:p>
            <a:pPr marL="342900" indent="-342900" algn="ctr" fontAlgn="auto">
              <a:lnSpc>
                <a:spcPct val="90000"/>
              </a:lnSpc>
              <a:spcBef>
                <a:spcPts val="1200"/>
              </a:spcBef>
              <a:spcAft>
                <a:spcPts val="600"/>
              </a:spcAft>
              <a:defRPr/>
            </a:pPr>
            <a:endParaRPr lang="el-GR" sz="2600" b="1" kern="0" dirty="0">
              <a:solidFill>
                <a:srgbClr val="E2005B"/>
              </a:solidFill>
              <a:effectLst>
                <a:outerShdw blurRad="38100" dist="38100" dir="2700000" algn="tl">
                  <a:srgbClr val="000000">
                    <a:alpha val="43137"/>
                  </a:srgbClr>
                </a:outerShdw>
              </a:effectLst>
              <a:latin typeface="Arial" pitchFamily="34" charset="0"/>
              <a:cs typeface="Arial" pitchFamily="34" charset="0"/>
            </a:endParaRPr>
          </a:p>
        </p:txBody>
      </p:sp>
      <p:sp>
        <p:nvSpPr>
          <p:cNvPr id="9" name="Rectangle 3"/>
          <p:cNvSpPr txBox="1">
            <a:spLocks noChangeArrowheads="1"/>
          </p:cNvSpPr>
          <p:nvPr/>
        </p:nvSpPr>
        <p:spPr bwMode="auto">
          <a:xfrm>
            <a:off x="1547664" y="1556792"/>
            <a:ext cx="6048672" cy="3600400"/>
          </a:xfrm>
          <a:prstGeom prst="rect">
            <a:avLst/>
          </a:prstGeom>
          <a:solidFill>
            <a:srgbClr val="D3CEB1">
              <a:alpha val="98824"/>
            </a:srgbClr>
          </a:solidFill>
          <a:ln w="9525">
            <a:noFill/>
            <a:miter lim="800000"/>
            <a:headEnd/>
            <a:tailEnd/>
          </a:ln>
        </p:spPr>
        <p:txBody>
          <a:bodyPr/>
          <a:lstStyle/>
          <a:p>
            <a:pPr marL="342900" indent="-342900" algn="just" fontAlgn="auto">
              <a:spcBef>
                <a:spcPts val="1200"/>
              </a:spcBef>
              <a:spcAft>
                <a:spcPts val="600"/>
              </a:spcAft>
              <a:buFont typeface="Wingdings" pitchFamily="2" charset="2"/>
              <a:buChar char="ü"/>
              <a:defRPr/>
            </a:pPr>
            <a:r>
              <a:rPr lang="el-GR" sz="2000" b="1" kern="0" dirty="0" smtClean="0">
                <a:solidFill>
                  <a:srgbClr val="E2005B"/>
                </a:solidFill>
                <a:latin typeface="Arial" pitchFamily="34" charset="0"/>
                <a:cs typeface="Arial" pitchFamily="34" charset="0"/>
              </a:rPr>
              <a:t>Πρόσβαση σε πληροφορίες και πόρους</a:t>
            </a:r>
          </a:p>
          <a:p>
            <a:pPr marL="342900" indent="-342900" algn="just" fontAlgn="auto">
              <a:spcBef>
                <a:spcPts val="1200"/>
              </a:spcBef>
              <a:spcAft>
                <a:spcPts val="600"/>
              </a:spcAft>
              <a:buFont typeface="Wingdings" pitchFamily="2" charset="2"/>
              <a:buChar char="ü"/>
              <a:defRPr/>
            </a:pPr>
            <a:r>
              <a:rPr lang="el-GR" sz="2000" b="1" kern="0" dirty="0" smtClean="0">
                <a:solidFill>
                  <a:srgbClr val="E2005B"/>
                </a:solidFill>
                <a:latin typeface="Arial" pitchFamily="34" charset="0"/>
                <a:cs typeface="Arial" pitchFamily="34" charset="0"/>
              </a:rPr>
              <a:t>Παροχή εξατομικευμένης φροντίδας αλλά και διαφορετικών προγραμμάτων θεραπείας και αποκατάστασης</a:t>
            </a:r>
          </a:p>
          <a:p>
            <a:pPr marL="342900" indent="-342900" algn="just" fontAlgn="auto">
              <a:spcBef>
                <a:spcPts val="1200"/>
              </a:spcBef>
              <a:spcAft>
                <a:spcPts val="600"/>
              </a:spcAft>
              <a:buFont typeface="Wingdings" pitchFamily="2" charset="2"/>
              <a:buChar char="ü"/>
              <a:defRPr/>
            </a:pPr>
            <a:r>
              <a:rPr lang="el-GR" sz="2000" b="1" kern="0" dirty="0" smtClean="0">
                <a:solidFill>
                  <a:srgbClr val="E2005B"/>
                </a:solidFill>
                <a:latin typeface="Arial" pitchFamily="34" charset="0"/>
                <a:cs typeface="Arial" pitchFamily="34" charset="0"/>
              </a:rPr>
              <a:t>Συμμετοχή στην λήψη αποφάσεων και στη διαδικασία σχεδιασμού και εφαρμογής του θεραπευτικού προγράμματος</a:t>
            </a:r>
          </a:p>
          <a:p>
            <a:pPr marL="342900" indent="-342900" algn="just" fontAlgn="auto">
              <a:spcBef>
                <a:spcPts val="1200"/>
              </a:spcBef>
              <a:spcAft>
                <a:spcPts val="600"/>
              </a:spcAft>
              <a:buFont typeface="Wingdings" pitchFamily="2" charset="2"/>
              <a:buChar char="ü"/>
              <a:defRPr/>
            </a:pPr>
            <a:r>
              <a:rPr lang="el-GR" sz="2000" b="1" kern="0" dirty="0" smtClean="0">
                <a:solidFill>
                  <a:srgbClr val="E2005B"/>
                </a:solidFill>
                <a:latin typeface="Arial" pitchFamily="34" charset="0"/>
                <a:cs typeface="Arial" pitchFamily="34" charset="0"/>
              </a:rPr>
              <a:t>Συμπερίληψη στο σχεδιασμό, αναθεώρηση, αξιολόγηση και επιθεώρηση των υπηρεσιών</a:t>
            </a:r>
          </a:p>
          <a:p>
            <a:pPr marL="342900" indent="-342900" algn="ctr" fontAlgn="auto">
              <a:lnSpc>
                <a:spcPct val="90000"/>
              </a:lnSpc>
              <a:spcBef>
                <a:spcPts val="600"/>
              </a:spcBef>
              <a:spcAft>
                <a:spcPts val="600"/>
              </a:spcAft>
              <a:defRPr/>
            </a:pPr>
            <a:r>
              <a:rPr lang="el-GR" sz="2800" b="1" kern="0" dirty="0" smtClean="0">
                <a:solidFill>
                  <a:srgbClr val="B72B4C"/>
                </a:solidFill>
                <a:effectLst>
                  <a:outerShdw blurRad="38100" dist="38100" dir="2700000" algn="tl">
                    <a:srgbClr val="000000">
                      <a:alpha val="43137"/>
                    </a:srgbClr>
                  </a:outerShdw>
                </a:effectLst>
                <a:latin typeface="Arial" pitchFamily="34" charset="0"/>
                <a:cs typeface="Arial" pitchFamily="34" charset="0"/>
              </a:rPr>
              <a:t> </a:t>
            </a:r>
            <a:endParaRPr lang="el-GR" sz="2800" b="1" kern="0" dirty="0">
              <a:solidFill>
                <a:srgbClr val="B72B4C"/>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3707904" y="0"/>
          <a:ext cx="8286751" cy="6858000"/>
        </p:xfrm>
        <a:graphic>
          <a:graphicData uri="http://schemas.openxmlformats.org/presentationml/2006/ole">
            <p:oleObj spid="_x0000_s94210" name="Διαφάνεια" r:id="rId3" imgW="4139229" imgH="2699017" progId="PowerPoint.Slide.12">
              <p:embed/>
            </p:oleObj>
          </a:graphicData>
        </a:graphic>
      </p:graphicFrame>
      <p:sp>
        <p:nvSpPr>
          <p:cNvPr id="2051" name="Rectangle 2"/>
          <p:cNvSpPr>
            <a:spLocks noChangeArrowheads="1"/>
          </p:cNvSpPr>
          <p:nvPr/>
        </p:nvSpPr>
        <p:spPr bwMode="auto">
          <a:xfrm>
            <a:off x="2" y="-184666"/>
            <a:ext cx="184731" cy="369332"/>
          </a:xfrm>
          <a:prstGeom prst="rect">
            <a:avLst/>
          </a:prstGeom>
          <a:noFill/>
          <a:ln w="9525">
            <a:noFill/>
            <a:miter lim="800000"/>
            <a:headEnd/>
            <a:tailEnd/>
          </a:ln>
        </p:spPr>
        <p:txBody>
          <a:bodyPr wrap="none" anchor="ctr">
            <a:spAutoFit/>
          </a:bodyPr>
          <a:lstStyle/>
          <a:p>
            <a:endParaRPr lang="el-GR">
              <a:latin typeface="Calibri" pitchFamily="34" charset="0"/>
            </a:endParaRPr>
          </a:p>
        </p:txBody>
      </p:sp>
      <p:sp>
        <p:nvSpPr>
          <p:cNvPr id="22532" name="5 - Τίτλος"/>
          <p:cNvSpPr>
            <a:spLocks noGrp="1"/>
          </p:cNvSpPr>
          <p:nvPr>
            <p:ph type="title"/>
          </p:nvPr>
        </p:nvSpPr>
        <p:spPr>
          <a:xfrm>
            <a:off x="0" y="1"/>
            <a:ext cx="8604448" cy="1124743"/>
          </a:xfrm>
          <a:solidFill>
            <a:schemeClr val="bg1"/>
          </a:solidFill>
        </p:spPr>
        <p:txBody>
          <a:bodyPr/>
          <a:lstStyle/>
          <a:p>
            <a:pPr eaLnBrk="1" hangingPunct="1">
              <a:defRPr/>
            </a:pPr>
            <a:r>
              <a:rPr lang="el-GR" sz="2800" b="1" dirty="0" smtClean="0">
                <a:solidFill>
                  <a:schemeClr val="tx1">
                    <a:lumMod val="65000"/>
                    <a:lumOff val="35000"/>
                  </a:schemeClr>
                </a:solidFill>
                <a:latin typeface="Arial" pitchFamily="34" charset="0"/>
                <a:cs typeface="Arial" pitchFamily="34" charset="0"/>
              </a:rPr>
              <a:t/>
            </a:r>
            <a:br>
              <a:rPr lang="el-GR" sz="2800" b="1" dirty="0" smtClean="0">
                <a:solidFill>
                  <a:schemeClr val="tx1">
                    <a:lumMod val="65000"/>
                    <a:lumOff val="35000"/>
                  </a:schemeClr>
                </a:solidFill>
                <a:latin typeface="Arial" pitchFamily="34" charset="0"/>
                <a:cs typeface="Arial" pitchFamily="34" charset="0"/>
              </a:rPr>
            </a:br>
            <a:r>
              <a:rPr lang="el-GR" sz="2800" b="1" dirty="0" smtClean="0">
                <a:solidFill>
                  <a:schemeClr val="tx1">
                    <a:lumMod val="65000"/>
                    <a:lumOff val="35000"/>
                  </a:schemeClr>
                </a:solidFill>
                <a:latin typeface="Arial" pitchFamily="34" charset="0"/>
                <a:cs typeface="Arial" pitchFamily="34" charset="0"/>
              </a:rPr>
              <a:t>Δυσκολίες στην καθημερινή πρακτική</a:t>
            </a:r>
            <a:r>
              <a:rPr lang="en-US" sz="2800" b="1" dirty="0" smtClean="0">
                <a:solidFill>
                  <a:schemeClr val="tx1">
                    <a:lumMod val="65000"/>
                    <a:lumOff val="35000"/>
                  </a:schemeClr>
                </a:solidFill>
                <a:latin typeface="Arial" pitchFamily="34" charset="0"/>
                <a:cs typeface="Arial" pitchFamily="34" charset="0"/>
              </a:rPr>
              <a:t>  1</a:t>
            </a:r>
            <a:endParaRPr lang="el-GR" sz="2800" b="1" dirty="0" smtClean="0">
              <a:solidFill>
                <a:schemeClr val="tx1">
                  <a:lumMod val="65000"/>
                  <a:lumOff val="35000"/>
                </a:schemeClr>
              </a:solidFill>
              <a:latin typeface="Arial" pitchFamily="34" charset="0"/>
              <a:cs typeface="Arial" pitchFamily="34" charset="0"/>
            </a:endParaRPr>
          </a:p>
        </p:txBody>
      </p:sp>
      <p:sp>
        <p:nvSpPr>
          <p:cNvPr id="2054" name="7 - Θέση περιεχομένου"/>
          <p:cNvSpPr>
            <a:spLocks noGrp="1"/>
          </p:cNvSpPr>
          <p:nvPr>
            <p:ph sz="half" idx="2"/>
          </p:nvPr>
        </p:nvSpPr>
        <p:spPr>
          <a:xfrm>
            <a:off x="467544" y="1268760"/>
            <a:ext cx="5904457" cy="1348754"/>
          </a:xfrm>
        </p:spPr>
        <p:txBody>
          <a:bodyPr>
            <a:noAutofit/>
          </a:bodyPr>
          <a:lstStyle/>
          <a:p>
            <a:pPr algn="ctr">
              <a:buNone/>
            </a:pPr>
            <a:r>
              <a:rPr lang="el-GR" sz="2000" dirty="0" smtClean="0">
                <a:latin typeface="Arial" pitchFamily="34" charset="0"/>
                <a:cs typeface="Arial" pitchFamily="34" charset="0"/>
              </a:rPr>
              <a:t>    Οι περισσότερες παραβιάσεις σημειώθηκαν                                         στην πρόσβαση και εξυπηρέτηση σε υπηρεσίες               και ένας μικρότερος αριθμός στην                                                                   αλληλεπίδραση με το συγγενικό περιβάλλον </a:t>
            </a:r>
          </a:p>
        </p:txBody>
      </p:sp>
      <p:sp>
        <p:nvSpPr>
          <p:cNvPr id="8" name="7 - Ορθογώνιο"/>
          <p:cNvSpPr/>
          <p:nvPr/>
        </p:nvSpPr>
        <p:spPr>
          <a:xfrm>
            <a:off x="179512" y="2780928"/>
            <a:ext cx="6696744" cy="2785378"/>
          </a:xfrm>
          <a:prstGeom prst="rect">
            <a:avLst/>
          </a:prstGeom>
        </p:spPr>
        <p:txBody>
          <a:bodyPr wrap="square">
            <a:spAutoFit/>
          </a:bodyPr>
          <a:lstStyle/>
          <a:p>
            <a:pPr algn="just">
              <a:buNone/>
            </a:pPr>
            <a:r>
              <a:rPr lang="el-GR" sz="2000" b="1" dirty="0" smtClean="0">
                <a:solidFill>
                  <a:srgbClr val="E2005B"/>
                </a:solidFill>
                <a:latin typeface="Arial" pitchFamily="34" charset="0"/>
                <a:cs typeface="Arial" pitchFamily="34" charset="0"/>
              </a:rPr>
              <a:t>Συγγενικό περιβάλλον:</a:t>
            </a:r>
          </a:p>
          <a:p>
            <a:pPr marL="269875" indent="-269875" algn="just">
              <a:spcBef>
                <a:spcPts val="600"/>
              </a:spcBef>
              <a:buFont typeface="Wingdings" pitchFamily="2" charset="2"/>
              <a:buChar char="ü"/>
              <a:tabLst>
                <a:tab pos="269875" algn="l"/>
              </a:tabLst>
            </a:pPr>
            <a:r>
              <a:rPr lang="el-GR" sz="2000" dirty="0" smtClean="0">
                <a:latin typeface="Arial" pitchFamily="34" charset="0"/>
                <a:cs typeface="Arial" pitchFamily="34" charset="0"/>
              </a:rPr>
              <a:t>Παρακράτηση </a:t>
            </a:r>
            <a:r>
              <a:rPr lang="el-GR" sz="2000" dirty="0" smtClean="0">
                <a:latin typeface="Arial" pitchFamily="34" charset="0"/>
                <a:cs typeface="Arial" pitchFamily="34" charset="0"/>
              </a:rPr>
              <a:t>συντάξεων, αντικρουόμενα συμφέροντα</a:t>
            </a:r>
          </a:p>
          <a:p>
            <a:pPr marL="269875" indent="-269875" algn="just">
              <a:spcBef>
                <a:spcPts val="600"/>
              </a:spcBef>
              <a:buFont typeface="Wingdings" pitchFamily="2" charset="2"/>
              <a:buChar char="ü"/>
              <a:tabLst>
                <a:tab pos="269875" algn="l"/>
              </a:tabLst>
            </a:pPr>
            <a:r>
              <a:rPr lang="el-GR" sz="2000" dirty="0" smtClean="0">
                <a:latin typeface="Arial" pitchFamily="34" charset="0"/>
                <a:cs typeface="Arial" pitchFamily="34" charset="0"/>
              </a:rPr>
              <a:t>Συγκεχυμένοι </a:t>
            </a:r>
            <a:r>
              <a:rPr lang="el-GR" sz="2000" dirty="0" smtClean="0">
                <a:latin typeface="Arial" pitchFamily="34" charset="0"/>
                <a:cs typeface="Arial" pitchFamily="34" charset="0"/>
              </a:rPr>
              <a:t>ρόλοι σε περιπτώσεις δικαστικής συμπαράστασης με συμπαραστάτη συγγενή αλλά ανάθεση φροντίδας στη μονάδα</a:t>
            </a:r>
          </a:p>
          <a:p>
            <a:pPr marL="269875" indent="-269875" algn="just">
              <a:spcBef>
                <a:spcPts val="600"/>
              </a:spcBef>
              <a:buFont typeface="Wingdings" pitchFamily="2" charset="2"/>
              <a:buChar char="ü"/>
              <a:tabLst>
                <a:tab pos="269875" algn="l"/>
              </a:tabLst>
            </a:pPr>
            <a:r>
              <a:rPr lang="el-GR" sz="2000" dirty="0" smtClean="0">
                <a:latin typeface="Arial" pitchFamily="34" charset="0"/>
                <a:cs typeface="Arial" pitchFamily="34" charset="0"/>
              </a:rPr>
              <a:t>Μη </a:t>
            </a:r>
            <a:r>
              <a:rPr lang="el-GR" sz="2000" dirty="0" smtClean="0">
                <a:latin typeface="Arial" pitchFamily="34" charset="0"/>
                <a:cs typeface="Arial" pitchFamily="34" charset="0"/>
              </a:rPr>
              <a:t>τήρηση των δεσμεύσεων που απορρέουν από τη δικαστική συμπαράσταση αλλά και δικαστική συμπαράσταση χωρίς αντίστοιχη αναγκαιότητα</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1232</TotalTime>
  <Words>885</Words>
  <Application>Microsoft Office PowerPoint</Application>
  <PresentationFormat>Προβολή στην οθόνη (4:3)</PresentationFormat>
  <Paragraphs>103</Paragraphs>
  <Slides>14</Slides>
  <Notes>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14</vt:i4>
      </vt:variant>
    </vt:vector>
  </HeadingPairs>
  <TitlesOfParts>
    <vt:vector size="16" baseType="lpstr">
      <vt:lpstr>Θέμα του Office</vt:lpstr>
      <vt:lpstr>Διαφάνεια</vt:lpstr>
      <vt:lpstr>ΤΟ ΔΙΚΑΙΩΜΑ ΣΤΗΝ «ΠΡΟΑΣΠΙΣΗ ΤΩΝ ΔΙΚΑΙΩΜΑΤΩΝ»  ΖΗΤΗΜΑΤΑ ΔΙΑΧΕΙΡΙΣΗΣ ΜΕΣΑ ΑΠΟ ΤΗΝ ΚΛΙΝΙΚΗ ΠΡΑΚΤΙΚΗ   ΣΕ ΜΟΝΑΔΕΣ ΨΥΧΟΚΟΙΝΩΝΙΚΗΣ ΑΠΟΚΑΤΑΣΤΑΣΗΣ</vt:lpstr>
      <vt:lpstr>Διαφάνεια 2</vt:lpstr>
      <vt:lpstr>Διαφάνεια 3</vt:lpstr>
      <vt:lpstr>Δυο λόγια για τις παραβιάσεις  στις μονάδες </vt:lpstr>
      <vt:lpstr>Διαφάνεια 5</vt:lpstr>
      <vt:lpstr>Διαφάνεια 6</vt:lpstr>
      <vt:lpstr>Διαφάνεια 7</vt:lpstr>
      <vt:lpstr>Δ</vt:lpstr>
      <vt:lpstr> Δυσκολίες στην καθημερινή πρακτική  1</vt:lpstr>
      <vt:lpstr> Δυσκολίες στην καθημερινή πρακτική  2</vt:lpstr>
      <vt:lpstr>Δ</vt:lpstr>
      <vt:lpstr>Διαφάνεια 12</vt:lpstr>
      <vt:lpstr>Φταίει η κρίση;</vt:lpstr>
      <vt:lpstr>Διαφάνεια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129</cp:revision>
  <dcterms:created xsi:type="dcterms:W3CDTF">2016-04-08T16:10:02Z</dcterms:created>
  <dcterms:modified xsi:type="dcterms:W3CDTF">2019-01-28T10:18:49Z</dcterms:modified>
</cp:coreProperties>
</file>