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  <p:sldMasterId id="2147483866" r:id="rId2"/>
  </p:sldMasterIdLst>
  <p:sldIdLst>
    <p:sldId id="258" r:id="rId3"/>
    <p:sldId id="259" r:id="rId4"/>
    <p:sldId id="291" r:id="rId5"/>
    <p:sldId id="293" r:id="rId6"/>
    <p:sldId id="292" r:id="rId7"/>
    <p:sldId id="294" r:id="rId8"/>
    <p:sldId id="295" r:id="rId9"/>
    <p:sldId id="290" r:id="rId10"/>
  </p:sldIdLst>
  <p:sldSz cx="9144000" cy="6858000" type="screen4x3"/>
  <p:notesSz cx="6858000" cy="9144000"/>
  <p:defaultTextStyle>
    <a:defPPr>
      <a:defRPr lang="el-GR"/>
    </a:defPPr>
    <a:lvl1pPr marL="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8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58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39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>
        <p:scale>
          <a:sx n="70" d="100"/>
          <a:sy n="70" d="100"/>
        </p:scale>
        <p:origin x="-129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7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84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21691"/>
            <a:ext cx="8229600" cy="4525963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pic>
        <p:nvPicPr>
          <p:cNvPr id="7" name="logo HIGGS.png"/>
          <p:cNvPicPr/>
          <p:nvPr userDrawn="1"/>
        </p:nvPicPr>
        <p:blipFill rotWithShape="1">
          <a:blip r:embed="rId2">
            <a:extLst/>
          </a:blip>
          <a:srcRect l="2300" t="3017" r="4821" b="11680"/>
          <a:stretch/>
        </p:blipFill>
        <p:spPr>
          <a:xfrm>
            <a:off x="7121600" y="5933600"/>
            <a:ext cx="1872000" cy="756000"/>
          </a:xfrm>
          <a:prstGeom prst="rect">
            <a:avLst/>
          </a:prstGeom>
          <a:solidFill>
            <a:schemeClr val="accent1">
              <a:alpha val="54000"/>
            </a:schemeClr>
          </a:solidFill>
          <a:ln w="12700">
            <a:miter lim="400000"/>
          </a:ln>
          <a:effectLst>
            <a:reflection endPos="0" dist="50800" dir="5400000" sy="-100000" algn="bl" rotWithShape="0"/>
          </a:effec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70" y="5949280"/>
            <a:ext cx="556406" cy="7416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3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6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1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180" indent="0">
              <a:buNone/>
              <a:defRPr sz="2000" b="1"/>
            </a:lvl2pPr>
            <a:lvl3pPr marL="914360" indent="0">
              <a:buNone/>
              <a:defRPr sz="1800" b="1"/>
            </a:lvl3pPr>
            <a:lvl4pPr marL="1371540" indent="0">
              <a:buNone/>
              <a:defRPr sz="1600" b="1"/>
            </a:lvl4pPr>
            <a:lvl5pPr marL="1828720" indent="0">
              <a:buNone/>
              <a:defRPr sz="1600" b="1"/>
            </a:lvl5pPr>
            <a:lvl6pPr marL="2285900" indent="0">
              <a:buNone/>
              <a:defRPr sz="1600" b="1"/>
            </a:lvl6pPr>
            <a:lvl7pPr marL="2743080" indent="0">
              <a:buNone/>
              <a:defRPr sz="1600" b="1"/>
            </a:lvl7pPr>
            <a:lvl8pPr marL="3200258" indent="0">
              <a:buNone/>
              <a:defRPr sz="1600" b="1"/>
            </a:lvl8pPr>
            <a:lvl9pPr marL="3657439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180" indent="0">
              <a:buNone/>
              <a:defRPr sz="2000" b="1"/>
            </a:lvl2pPr>
            <a:lvl3pPr marL="914360" indent="0">
              <a:buNone/>
              <a:defRPr sz="1800" b="1"/>
            </a:lvl3pPr>
            <a:lvl4pPr marL="1371540" indent="0">
              <a:buNone/>
              <a:defRPr sz="1600" b="1"/>
            </a:lvl4pPr>
            <a:lvl5pPr marL="1828720" indent="0">
              <a:buNone/>
              <a:defRPr sz="1600" b="1"/>
            </a:lvl5pPr>
            <a:lvl6pPr marL="2285900" indent="0">
              <a:buNone/>
              <a:defRPr sz="1600" b="1"/>
            </a:lvl6pPr>
            <a:lvl7pPr marL="2743080" indent="0">
              <a:buNone/>
              <a:defRPr sz="1600" b="1"/>
            </a:lvl7pPr>
            <a:lvl8pPr marL="3200258" indent="0">
              <a:buNone/>
              <a:defRPr sz="1600" b="1"/>
            </a:lvl8pPr>
            <a:lvl9pPr marL="3657439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2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41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360" rtl="0" eaLnBrk="1" latinLnBrk="0" hangingPunct="1">
              <a:spcBef>
                <a:spcPct val="0"/>
              </a:spcBef>
              <a:buNone/>
              <a:tabLst>
                <a:tab pos="3830470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180" indent="0">
              <a:buNone/>
              <a:defRPr sz="1200"/>
            </a:lvl2pPr>
            <a:lvl3pPr marL="914360" indent="0">
              <a:buNone/>
              <a:defRPr sz="1000"/>
            </a:lvl3pPr>
            <a:lvl4pPr marL="1371540" indent="0">
              <a:buNone/>
              <a:defRPr sz="900"/>
            </a:lvl4pPr>
            <a:lvl5pPr marL="1828720" indent="0">
              <a:buNone/>
              <a:defRPr sz="900"/>
            </a:lvl5pPr>
            <a:lvl6pPr marL="2285900" indent="0">
              <a:buNone/>
              <a:defRPr sz="900"/>
            </a:lvl6pPr>
            <a:lvl7pPr marL="2743080" indent="0">
              <a:buNone/>
              <a:defRPr sz="900"/>
            </a:lvl7pPr>
            <a:lvl8pPr marL="3200258" indent="0">
              <a:buNone/>
              <a:defRPr sz="900"/>
            </a:lvl8pPr>
            <a:lvl9pPr marL="3657439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180" indent="0">
              <a:buNone/>
              <a:defRPr sz="2800"/>
            </a:lvl2pPr>
            <a:lvl3pPr marL="914360" indent="0">
              <a:buNone/>
              <a:defRPr sz="2400"/>
            </a:lvl3pPr>
            <a:lvl4pPr marL="1371540" indent="0">
              <a:buNone/>
              <a:defRPr sz="2000"/>
            </a:lvl4pPr>
            <a:lvl5pPr marL="1828720" indent="0">
              <a:buNone/>
              <a:defRPr sz="2000"/>
            </a:lvl5pPr>
            <a:lvl6pPr marL="2285900" indent="0">
              <a:buNone/>
              <a:defRPr sz="2000"/>
            </a:lvl6pPr>
            <a:lvl7pPr marL="2743080" indent="0">
              <a:buNone/>
              <a:defRPr sz="2000"/>
            </a:lvl7pPr>
            <a:lvl8pPr marL="3200258" indent="0">
              <a:buNone/>
              <a:defRPr sz="2000"/>
            </a:lvl8pPr>
            <a:lvl9pPr marL="3657439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μια εικόνα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41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180" indent="0">
              <a:buNone/>
              <a:defRPr sz="1200"/>
            </a:lvl2pPr>
            <a:lvl3pPr marL="914360" indent="0">
              <a:buNone/>
              <a:defRPr sz="1000"/>
            </a:lvl3pPr>
            <a:lvl4pPr marL="1371540" indent="0">
              <a:buNone/>
              <a:defRPr sz="900"/>
            </a:lvl4pPr>
            <a:lvl5pPr marL="1828720" indent="0">
              <a:buNone/>
              <a:defRPr sz="900"/>
            </a:lvl5pPr>
            <a:lvl6pPr marL="2285900" indent="0">
              <a:buNone/>
              <a:defRPr sz="900"/>
            </a:lvl6pPr>
            <a:lvl7pPr marL="2743080" indent="0">
              <a:buNone/>
              <a:defRPr sz="900"/>
            </a:lvl7pPr>
            <a:lvl8pPr marL="3200258" indent="0">
              <a:buNone/>
              <a:defRPr sz="900"/>
            </a:lvl8pPr>
            <a:lvl9pPr marL="3657439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6" tIns="45718" rIns="91436" bIns="45718" rtlCol="0" anchor="b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10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F15A11F-A35D-44AA-9C76-B5985469D3A4}" type="datetimeFigureOut">
              <a:rPr lang="el-GR" smtClean="0"/>
              <a:t>30/10/2018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10"/>
            <a:ext cx="3481754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10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360" rtl="0" eaLnBrk="1" latinLnBrk="0" hangingPunct="1">
        <a:spcBef>
          <a:spcPct val="0"/>
        </a:spcBef>
        <a:buNone/>
        <a:tabLst>
          <a:tab pos="3830470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08" indent="-274308" algn="l" defTabSz="91436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16" indent="-182872" algn="l" defTabSz="91436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0" indent="-228590" algn="l" defTabSz="91436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668" indent="-228590" algn="l" defTabSz="91436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976" indent="-228590" algn="l" defTabSz="91436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566" indent="-182872" algn="l" defTabSz="91436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156" indent="-182872" algn="l" defTabSz="91436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746" indent="-182872" algn="l" defTabSz="91436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336" indent="-182872" algn="l" defTabSz="91436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58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39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38"/>
          <p:cNvSpPr/>
          <p:nvPr userDrawn="1"/>
        </p:nvSpPr>
        <p:spPr>
          <a:xfrm>
            <a:off x="0" y="593"/>
            <a:ext cx="9209716" cy="6889750"/>
          </a:xfrm>
          <a:prstGeom prst="rect">
            <a:avLst/>
          </a:prstGeom>
          <a:solidFill>
            <a:srgbClr val="EC9B31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algn="ctr" defTabSz="245354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4000" kern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sym typeface="Gill Sans"/>
            </a:endParaRPr>
          </a:p>
        </p:txBody>
      </p:sp>
      <p:sp>
        <p:nvSpPr>
          <p:cNvPr id="8" name="Shape 39"/>
          <p:cNvSpPr/>
          <p:nvPr userDrawn="1"/>
        </p:nvSpPr>
        <p:spPr>
          <a:xfrm>
            <a:off x="2242813" y="4834869"/>
            <a:ext cx="4678973" cy="273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 sz="3600">
                <a:solidFill>
                  <a:srgbClr val="23232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pPr algn="ctr" defTabSz="346694">
              <a:defRPr sz="1800">
                <a:solidFill>
                  <a:srgbClr val="000000"/>
                </a:solidFill>
              </a:defRPr>
            </a:pPr>
            <a:r>
              <a:rPr sz="1500" kern="0" dirty="0"/>
              <a:t>Higher Incubator Giving Growth and Sustainability</a:t>
            </a:r>
          </a:p>
        </p:txBody>
      </p:sp>
      <p:sp>
        <p:nvSpPr>
          <p:cNvPr id="9" name="Shape 40"/>
          <p:cNvSpPr/>
          <p:nvPr userDrawn="1"/>
        </p:nvSpPr>
        <p:spPr>
          <a:xfrm flipV="1">
            <a:off x="2433640" y="4730545"/>
            <a:ext cx="4298519" cy="206"/>
          </a:xfrm>
          <a:prstGeom prst="line">
            <a:avLst/>
          </a:prstGeom>
          <a:ln w="25400">
            <a:solidFill>
              <a:srgbClr val="232323"/>
            </a:solidFill>
            <a:miter lim="400000"/>
          </a:ln>
        </p:spPr>
        <p:txBody>
          <a:bodyPr lIns="0" tIns="0" rIns="0" bIns="0" anchor="ctr"/>
          <a:lstStyle/>
          <a:p>
            <a:pPr defTabSz="19201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ysClr val="windowText" lastClr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0" name="Shape 41"/>
          <p:cNvSpPr/>
          <p:nvPr userDrawn="1"/>
        </p:nvSpPr>
        <p:spPr>
          <a:xfrm flipV="1">
            <a:off x="2419352" y="5187952"/>
            <a:ext cx="4298519" cy="205"/>
          </a:xfrm>
          <a:prstGeom prst="line">
            <a:avLst/>
          </a:prstGeom>
          <a:ln w="25400">
            <a:solidFill>
              <a:srgbClr val="232323"/>
            </a:solidFill>
            <a:miter lim="400000"/>
          </a:ln>
        </p:spPr>
        <p:txBody>
          <a:bodyPr lIns="0" tIns="0" rIns="0" bIns="0" anchor="ctr"/>
          <a:lstStyle/>
          <a:p>
            <a:pPr defTabSz="19201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ysClr val="windowText" lastClr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1" name="Shape 42"/>
          <p:cNvSpPr/>
          <p:nvPr userDrawn="1"/>
        </p:nvSpPr>
        <p:spPr>
          <a:xfrm>
            <a:off x="3962489" y="5405617"/>
            <a:ext cx="1213282" cy="212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 sz="2700">
                <a:solidFill>
                  <a:srgbClr val="23232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pPr algn="ctr" defTabSz="346694">
              <a:defRPr sz="1800">
                <a:solidFill>
                  <a:srgbClr val="000000"/>
                </a:solidFill>
              </a:defRPr>
            </a:pPr>
            <a:r>
              <a:rPr lang="en-US" sz="1100" kern="0" dirty="0" err="1" smtClean="0"/>
              <a:t>Funrdraising</a:t>
            </a:r>
            <a:r>
              <a:rPr lang="en-US" sz="1100" kern="0" dirty="0" smtClean="0"/>
              <a:t> </a:t>
            </a:r>
            <a:r>
              <a:rPr lang="en-US" sz="1100" kern="0" dirty="0" smtClean="0"/>
              <a:t>Tools</a:t>
            </a:r>
            <a:endParaRPr sz="1100" kern="0" dirty="0"/>
          </a:p>
        </p:txBody>
      </p:sp>
      <p:pic>
        <p:nvPicPr>
          <p:cNvPr id="12" name="logo HIGGS.png"/>
          <p:cNvPicPr/>
          <p:nvPr userDrawn="1"/>
        </p:nvPicPr>
        <p:blipFill>
          <a:blip r:embed="rId3">
            <a:extLst/>
          </a:blip>
          <a:stretch>
            <a:fillRect/>
          </a:stretch>
        </p:blipFill>
        <p:spPr>
          <a:xfrm>
            <a:off x="2771800" y="2060848"/>
            <a:ext cx="3311664" cy="165455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048" y="6356821"/>
            <a:ext cx="2126816" cy="280569"/>
          </a:xfrm>
          <a:prstGeom prst="rect">
            <a:avLst/>
          </a:prstGeom>
        </p:spPr>
      </p:pic>
      <p:sp>
        <p:nvSpPr>
          <p:cNvPr id="14" name="Shape 864"/>
          <p:cNvSpPr/>
          <p:nvPr userDrawn="1"/>
        </p:nvSpPr>
        <p:spPr>
          <a:xfrm>
            <a:off x="1241851" y="6165304"/>
            <a:ext cx="2270832" cy="181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1336" tIns="21336" rIns="21336" bIns="21336" anchor="ctr">
            <a:spAutoFit/>
          </a:bodyPr>
          <a:lstStyle>
            <a:lvl1pPr>
              <a:defRPr sz="3600">
                <a:solidFill>
                  <a:srgbClr val="FFFFFF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pPr defTabSz="346694">
              <a:defRPr sz="1800">
                <a:solidFill>
                  <a:srgbClr val="000000"/>
                </a:solidFill>
              </a:defRPr>
            </a:pPr>
            <a:r>
              <a:rPr lang="en-US" sz="900" kern="0" dirty="0">
                <a:solidFill>
                  <a:prstClr val="black">
                    <a:lumMod val="85000"/>
                    <a:lumOff val="15000"/>
                  </a:prstClr>
                </a:solidFill>
              </a:rPr>
              <a:t>Founding Donor</a:t>
            </a:r>
            <a:r>
              <a:rPr lang="el-GR" sz="900" kern="0" dirty="0">
                <a:solidFill>
                  <a:prstClr val="black">
                    <a:lumMod val="85000"/>
                    <a:lumOff val="15000"/>
                  </a:prstClr>
                </a:solidFill>
              </a:rPr>
              <a:t> / Ιδρυτικός Δωρητής</a:t>
            </a:r>
          </a:p>
        </p:txBody>
      </p:sp>
    </p:spTree>
    <p:extLst>
      <p:ext uri="{BB962C8B-B14F-4D97-AF65-F5344CB8AC3E}">
        <p14:creationId xmlns:p14="http://schemas.microsoft.com/office/powerpoint/2010/main" val="3061903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</p:sldLayoutIdLst>
  <p:txStyles>
    <p:titleStyle>
      <a:lvl1pPr algn="ctr" defTabSz="192016" rtl="0" eaLnBrk="1" latinLnBrk="0" hangingPunct="1">
        <a:spcBef>
          <a:spcPct val="0"/>
        </a:spcBef>
        <a:buNone/>
        <a:defRPr sz="1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4012" indent="-144012" algn="l" defTabSz="192016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12025" indent="-120010" algn="l" defTabSz="192016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480039" indent="-96008" algn="l" defTabSz="192016" rtl="0" eaLnBrk="1" latinLnBrk="0" hangingPunct="1">
        <a:spcBef>
          <a:spcPct val="20000"/>
        </a:spcBef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54" indent="-96008" algn="l" defTabSz="192016" rtl="0" eaLnBrk="1" latinLnBrk="0" hangingPunct="1">
        <a:spcBef>
          <a:spcPct val="20000"/>
        </a:spcBef>
        <a:buFont typeface="Arial"/>
        <a:buChar char="–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864070" indent="-96008" algn="l" defTabSz="192016" rtl="0" eaLnBrk="1" latinLnBrk="0" hangingPunct="1">
        <a:spcBef>
          <a:spcPct val="20000"/>
        </a:spcBef>
        <a:buFont typeface="Arial"/>
        <a:buChar char="»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056086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01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17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632132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192016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84032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46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768062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960078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152094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10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24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thehellenicinitiative.org/wp-content/uploads/2017/01/THI-white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225684"/>
            <a:ext cx="1354975" cy="491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234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 smtClean="0"/>
              <a:t>Εισαγωγή</a:t>
            </a:r>
            <a:endParaRPr lang="el-GR" sz="2600" dirty="0"/>
          </a:p>
        </p:txBody>
      </p:sp>
      <p:sp>
        <p:nvSpPr>
          <p:cNvPr id="6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395536" y="1844824"/>
            <a:ext cx="8640960" cy="34747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3200" dirty="0" smtClean="0">
                <a:solidFill>
                  <a:srgbClr val="FFC000"/>
                </a:solidFill>
              </a:rPr>
              <a:t>Ποια είναι τα διαθέσιμα κανάλια χρηματοδότησης;</a:t>
            </a:r>
            <a:endParaRPr lang="en-US" sz="32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l-GR" sz="3200" dirty="0" smtClean="0">
                <a:solidFill>
                  <a:srgbClr val="FFC000"/>
                </a:solidFill>
              </a:rPr>
              <a:t>Ποιες οι ιδιαιτερότητες κάθε καναλιού;</a:t>
            </a:r>
            <a:endParaRPr lang="en-US" sz="32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l-GR" sz="3200" dirty="0" smtClean="0">
                <a:solidFill>
                  <a:srgbClr val="FFC000"/>
                </a:solidFill>
              </a:rPr>
              <a:t>Τι εργαλεία θα πρέπει να έχουμε διαθέσιμα;</a:t>
            </a:r>
            <a:endParaRPr lang="en-US" sz="32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l-GR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644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16632"/>
            <a:ext cx="2511348" cy="72008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 smtClean="0"/>
              <a:t>Εισαγωγή</a:t>
            </a:r>
            <a:endParaRPr lang="el-GR" sz="2600" dirty="0"/>
          </a:p>
        </p:txBody>
      </p:sp>
      <p:graphicFrame>
        <p:nvGraphicFramePr>
          <p:cNvPr id="4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710465"/>
              </p:ext>
            </p:extLst>
          </p:nvPr>
        </p:nvGraphicFramePr>
        <p:xfrm>
          <a:off x="107504" y="899373"/>
          <a:ext cx="8954340" cy="5986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45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727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477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6930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37539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/>
                        <a:t>Κανάλι </a:t>
                      </a:r>
                      <a:r>
                        <a:rPr lang="el-GR" sz="2000" b="1" dirty="0" smtClean="0"/>
                        <a:t>Χρηματοδότησης</a:t>
                      </a:r>
                      <a:endParaRPr lang="el-GR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Ύπαρξη/Τύπος Φόρμας</a:t>
                      </a:r>
                      <a:endParaRPr lang="el-GR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Βασικό Στοιχείο Αξιολόγησης</a:t>
                      </a:r>
                      <a:endParaRPr lang="el-GR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Μέσ</a:t>
                      </a:r>
                      <a:r>
                        <a:rPr lang="el-GR" sz="2000" b="1" baseline="0" dirty="0" smtClean="0"/>
                        <a:t>ο Ποσό </a:t>
                      </a:r>
                      <a:endParaRPr lang="el-GR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1051">
                <a:tc gridSpan="4">
                  <a:txBody>
                    <a:bodyPr/>
                    <a:lstStyle/>
                    <a:p>
                      <a:pPr algn="l"/>
                      <a:r>
                        <a:rPr lang="el-GR" sz="2200" b="1" dirty="0" smtClean="0"/>
                        <a:t>Θεσμικές</a:t>
                      </a:r>
                      <a:r>
                        <a:rPr lang="el-GR" sz="2200" b="1" baseline="0" dirty="0" smtClean="0"/>
                        <a:t> Χρηματοδοτήσεις</a:t>
                      </a:r>
                      <a:endParaRPr lang="el-GR" sz="2200" b="1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l-GR" sz="2200" b="1" dirty="0"/>
                        <a:t>ΕΣΠΑ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l-GR" sz="2200" b="1" dirty="0" smtClean="0"/>
                        <a:t>Ευρωπαϊκά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l-GR" sz="2200" b="1" dirty="0" smtClean="0"/>
                        <a:t>   Κεντρικά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l-GR" sz="2200" b="1" dirty="0" smtClean="0"/>
                        <a:t>   Εθνικά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l-GR" sz="2200" b="1" dirty="0" smtClean="0"/>
                        <a:t>ΕΑΑ </a:t>
                      </a:r>
                      <a:r>
                        <a:rPr lang="en-US" sz="2200" b="1" dirty="0" smtClean="0"/>
                        <a:t>Grants</a:t>
                      </a:r>
                      <a:endParaRPr lang="el-GR" sz="22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</a:tr>
              <a:tr h="152208">
                <a:tc>
                  <a:txBody>
                    <a:bodyPr/>
                    <a:lstStyle/>
                    <a:p>
                      <a:pPr algn="l"/>
                      <a:r>
                        <a:rPr lang="el-GR" sz="2200" b="1" dirty="0" smtClean="0"/>
                        <a:t>Κράτος</a:t>
                      </a:r>
                      <a:r>
                        <a:rPr lang="el-GR" sz="2200" b="1" baseline="0" dirty="0" smtClean="0"/>
                        <a:t> </a:t>
                      </a:r>
                      <a:endParaRPr lang="el-GR" sz="22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</a:tr>
              <a:tr h="119469">
                <a:tc gridSpan="4">
                  <a:txBody>
                    <a:bodyPr/>
                    <a:lstStyle/>
                    <a:p>
                      <a:pPr marL="0" marR="0" indent="0" algn="l" defTabSz="914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b="1" baseline="0" dirty="0" smtClean="0"/>
                        <a:t>Ιδιωτικές Χρηματοδοτήσεις</a:t>
                      </a:r>
                      <a:endParaRPr lang="el-GR" sz="2200" b="1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</a:tr>
              <a:tr h="119469">
                <a:tc>
                  <a:txBody>
                    <a:bodyPr/>
                    <a:lstStyle/>
                    <a:p>
                      <a:pPr marL="0" marR="0" indent="0" algn="l" defTabSz="914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b="1" dirty="0" smtClean="0"/>
                        <a:t>Ιδρύματα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19469">
                <a:tc>
                  <a:txBody>
                    <a:bodyPr/>
                    <a:lstStyle/>
                    <a:p>
                      <a:pPr marL="0" marR="0" indent="0" algn="l" defTabSz="914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b="1" dirty="0" smtClean="0"/>
                        <a:t>   Εσωτερικού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</a:tr>
              <a:tr h="119469">
                <a:tc>
                  <a:txBody>
                    <a:bodyPr/>
                    <a:lstStyle/>
                    <a:p>
                      <a:pPr marL="0" marR="0" indent="0" algn="l" defTabSz="914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b="1" dirty="0" smtClean="0"/>
                        <a:t>   Εξωτερικού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l-GR" sz="2200" b="1" dirty="0" smtClean="0"/>
                        <a:t>ΕΚΕ</a:t>
                      </a:r>
                      <a:endParaRPr lang="el-GR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461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 smtClean="0"/>
              <a:t>Εισαγωγή</a:t>
            </a:r>
            <a:endParaRPr lang="el-GR" sz="2600" dirty="0"/>
          </a:p>
        </p:txBody>
      </p:sp>
      <p:graphicFrame>
        <p:nvGraphicFramePr>
          <p:cNvPr id="4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23251"/>
              </p:ext>
            </p:extLst>
          </p:nvPr>
        </p:nvGraphicFramePr>
        <p:xfrm>
          <a:off x="189659" y="1219253"/>
          <a:ext cx="8746876" cy="4279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81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223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956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3062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/>
                        <a:t>Κανάλι </a:t>
                      </a:r>
                      <a:r>
                        <a:rPr lang="el-GR" sz="2000" b="1" dirty="0" smtClean="0"/>
                        <a:t>Χρηματοδότησης</a:t>
                      </a:r>
                      <a:endParaRPr lang="el-GR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Ύπαρξη/Τύπος Φόρμας</a:t>
                      </a:r>
                      <a:endParaRPr lang="el-GR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Βασικό Στοιχείο Αξιολόγησης</a:t>
                      </a:r>
                      <a:endParaRPr lang="el-GR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Μέσ</a:t>
                      </a:r>
                      <a:r>
                        <a:rPr lang="el-GR" sz="2000" b="1" baseline="0" dirty="0" smtClean="0"/>
                        <a:t>ο Ποσό </a:t>
                      </a:r>
                      <a:endParaRPr lang="el-GR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1051">
                <a:tc gridSpan="4">
                  <a:txBody>
                    <a:bodyPr/>
                    <a:lstStyle/>
                    <a:p>
                      <a:pPr algn="l"/>
                      <a:r>
                        <a:rPr lang="el-GR" sz="2200" b="1" dirty="0" smtClean="0"/>
                        <a:t>Ατομικές</a:t>
                      </a:r>
                      <a:r>
                        <a:rPr lang="el-GR" sz="2200" b="1" baseline="0" dirty="0" smtClean="0"/>
                        <a:t> Χρηματοδοτήσεις</a:t>
                      </a:r>
                      <a:endParaRPr lang="el-GR" sz="2200" b="1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l-GR" sz="2200" b="1" dirty="0" smtClean="0"/>
                        <a:t>Εισφορές</a:t>
                      </a:r>
                      <a:r>
                        <a:rPr lang="el-GR" sz="2200" b="1" baseline="0" dirty="0" smtClean="0"/>
                        <a:t> Μελών</a:t>
                      </a:r>
                      <a:endParaRPr lang="el-GR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l-GR" sz="2200" b="1" dirty="0" smtClean="0"/>
                        <a:t>Δωρεές</a:t>
                      </a:r>
                      <a:r>
                        <a:rPr lang="el-GR" sz="2200" b="1" baseline="0" dirty="0" smtClean="0"/>
                        <a:t> ιδιωτών</a:t>
                      </a:r>
                      <a:endParaRPr lang="el-GR" sz="22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 smtClean="0"/>
                        <a:t>Crowd-funding</a:t>
                      </a:r>
                      <a:endParaRPr lang="el-GR" sz="22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</a:tr>
              <a:tr h="119469">
                <a:tc gridSpan="4">
                  <a:txBody>
                    <a:bodyPr/>
                    <a:lstStyle/>
                    <a:p>
                      <a:pPr marL="0" marR="0" indent="0" algn="l" defTabSz="914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b="1" baseline="0" dirty="0" smtClean="0"/>
                        <a:t>Εμπορική/οικονομική δραστηριότητα (παραδείγματα)</a:t>
                      </a:r>
                      <a:endParaRPr lang="el-GR" sz="2200" b="1" dirty="0"/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</a:tr>
              <a:tr h="119469">
                <a:tc>
                  <a:txBody>
                    <a:bodyPr/>
                    <a:lstStyle/>
                    <a:p>
                      <a:pPr marL="0" marR="0" indent="0" algn="l" defTabSz="914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b="1" dirty="0" smtClean="0"/>
                        <a:t>Μπαζάαρ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4797"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 smtClean="0"/>
                        <a:t>E-shop</a:t>
                      </a:r>
                      <a:endParaRPr lang="el-GR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4797">
                <a:tc>
                  <a:txBody>
                    <a:bodyPr/>
                    <a:lstStyle/>
                    <a:p>
                      <a:pPr algn="l"/>
                      <a:r>
                        <a:rPr lang="el-GR" sz="2200" b="1" dirty="0" smtClean="0"/>
                        <a:t>Ενοικίαση</a:t>
                      </a:r>
                      <a:r>
                        <a:rPr lang="el-GR" sz="2200" b="1" baseline="0" dirty="0" smtClean="0"/>
                        <a:t> χώρου</a:t>
                      </a:r>
                      <a:endParaRPr lang="el-GR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22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360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200" dirty="0" smtClean="0"/>
              <a:t>Βασικά προβληματικά σημεία</a:t>
            </a:r>
            <a:endParaRPr lang="el-GR" sz="2200" dirty="0"/>
          </a:p>
        </p:txBody>
      </p:sp>
      <p:sp>
        <p:nvSpPr>
          <p:cNvPr id="6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395536" y="1844824"/>
            <a:ext cx="8640960" cy="34747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3200" dirty="0" smtClean="0">
                <a:solidFill>
                  <a:srgbClr val="FFC000"/>
                </a:solidFill>
              </a:rPr>
              <a:t>Το ότι ζητάμε χρήματα δεν σημαίνει ασύμμετρη σχέση</a:t>
            </a:r>
            <a:endParaRPr lang="en-US" sz="32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l-GR" sz="3200" dirty="0" smtClean="0">
                <a:solidFill>
                  <a:srgbClr val="FFC000"/>
                </a:solidFill>
              </a:rPr>
              <a:t>Καχυποψία</a:t>
            </a:r>
          </a:p>
          <a:p>
            <a:pPr marL="0" indent="0">
              <a:buNone/>
            </a:pPr>
            <a:endParaRPr lang="en-US" sz="32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l-GR" sz="3200" dirty="0" smtClean="0">
                <a:solidFill>
                  <a:srgbClr val="FFC000"/>
                </a:solidFill>
              </a:rPr>
              <a:t>Απουσία μετρήσιμων αποτελεσμάτων</a:t>
            </a:r>
            <a:endParaRPr lang="en-US" sz="32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l-GR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61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 smtClean="0"/>
              <a:t>Βασικά εργαλεία</a:t>
            </a:r>
            <a:endParaRPr lang="el-GR" sz="2600" dirty="0"/>
          </a:p>
        </p:txBody>
      </p:sp>
      <p:sp>
        <p:nvSpPr>
          <p:cNvPr id="6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395536" y="1844824"/>
            <a:ext cx="8640960" cy="34747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3200" dirty="0" smtClean="0">
                <a:solidFill>
                  <a:srgbClr val="FFC000"/>
                </a:solidFill>
              </a:rPr>
              <a:t>Ιστοσελίδα και παρουσία σε </a:t>
            </a:r>
            <a:r>
              <a:rPr lang="en-US" sz="3200" dirty="0" smtClean="0">
                <a:solidFill>
                  <a:srgbClr val="FFC000"/>
                </a:solidFill>
              </a:rPr>
              <a:t>social media</a:t>
            </a:r>
          </a:p>
          <a:p>
            <a:pPr marL="0" indent="0">
              <a:buNone/>
            </a:pPr>
            <a:endParaRPr lang="en-US" sz="32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l-GR" sz="3200" dirty="0" smtClean="0">
                <a:solidFill>
                  <a:srgbClr val="FFC000"/>
                </a:solidFill>
              </a:rPr>
              <a:t>Παρουσίαση σε </a:t>
            </a:r>
            <a:r>
              <a:rPr lang="en-US" sz="3200" dirty="0" err="1" smtClean="0">
                <a:solidFill>
                  <a:srgbClr val="FFC000"/>
                </a:solidFill>
              </a:rPr>
              <a:t>ppt</a:t>
            </a:r>
            <a:endParaRPr lang="en-US" sz="32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FFC000"/>
                </a:solidFill>
              </a:rPr>
              <a:t>Pitching </a:t>
            </a:r>
            <a:r>
              <a:rPr lang="en-US" sz="3200" dirty="0" smtClean="0">
                <a:solidFill>
                  <a:srgbClr val="FFC000"/>
                </a:solidFill>
              </a:rPr>
              <a:t>guidelines</a:t>
            </a:r>
            <a:endParaRPr lang="el-GR" sz="32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l-GR" sz="3200" dirty="0" smtClean="0">
                <a:solidFill>
                  <a:srgbClr val="FFC000"/>
                </a:solidFill>
              </a:rPr>
              <a:t>Προσωπικό για </a:t>
            </a:r>
            <a:r>
              <a:rPr lang="en-US" sz="3200" dirty="0" smtClean="0">
                <a:solidFill>
                  <a:srgbClr val="FFC000"/>
                </a:solidFill>
              </a:rPr>
              <a:t>fundraising</a:t>
            </a:r>
          </a:p>
          <a:p>
            <a:pPr marL="0" indent="0">
              <a:buNone/>
            </a:pPr>
            <a:endParaRPr lang="en-US" sz="32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l-GR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68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 smtClean="0"/>
              <a:t>Βασικά εργαλεία</a:t>
            </a:r>
            <a:endParaRPr lang="el-GR" sz="2600" dirty="0"/>
          </a:p>
        </p:txBody>
      </p:sp>
      <p:sp>
        <p:nvSpPr>
          <p:cNvPr id="6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395536" y="1844824"/>
            <a:ext cx="8640960" cy="34747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3200" dirty="0" smtClean="0">
                <a:solidFill>
                  <a:srgbClr val="FFC000"/>
                </a:solidFill>
              </a:rPr>
              <a:t>Πλάνο Ανεύρεσης Πόρων (</a:t>
            </a:r>
            <a:r>
              <a:rPr lang="en-US" sz="3200" dirty="0" smtClean="0">
                <a:solidFill>
                  <a:srgbClr val="FFC000"/>
                </a:solidFill>
              </a:rPr>
              <a:t>Fundraising Plan)</a:t>
            </a:r>
            <a:endParaRPr lang="el-GR" sz="32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l-GR" sz="32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sz="3200" dirty="0" smtClean="0">
                <a:solidFill>
                  <a:srgbClr val="FFC000"/>
                </a:solidFill>
              </a:rPr>
              <a:t>SMART </a:t>
            </a:r>
            <a:r>
              <a:rPr lang="el-GR" sz="3200" dirty="0" smtClean="0">
                <a:solidFill>
                  <a:srgbClr val="FFC000"/>
                </a:solidFill>
              </a:rPr>
              <a:t>Στόχοι Έργων</a:t>
            </a:r>
          </a:p>
          <a:p>
            <a:pPr marL="0" indent="0">
              <a:buNone/>
            </a:pPr>
            <a:endParaRPr lang="en-US" sz="32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l-GR" sz="3200" dirty="0">
                <a:solidFill>
                  <a:srgbClr val="FFC000"/>
                </a:solidFill>
              </a:rPr>
              <a:t>Στρατηγικό πλάνο</a:t>
            </a:r>
            <a:endParaRPr lang="en-US" sz="32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l-GR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940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20"/>
          <a:stretch/>
        </p:blipFill>
        <p:spPr>
          <a:xfrm>
            <a:off x="3059832" y="2420888"/>
            <a:ext cx="2486025" cy="1696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467073"/>
      </p:ext>
    </p:extLst>
  </p:cSld>
  <p:clrMapOvr>
    <a:masterClrMapping/>
  </p:clrMapOvr>
</p:sld>
</file>

<file path=ppt/theme/theme1.xml><?xml version="1.0" encoding="utf-8"?>
<a:theme xmlns:a="http://schemas.openxmlformats.org/drawingml/2006/main" name="Πλεκτό">
  <a:themeElements>
    <a:clrScheme name="Πλεκτό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Πλεκτό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185</TotalTime>
  <Words>122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Πλεκτό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Sot</dc:creator>
  <cp:lastModifiedBy>HIGGS</cp:lastModifiedBy>
  <cp:revision>22</cp:revision>
  <dcterms:created xsi:type="dcterms:W3CDTF">2016-03-21T20:19:51Z</dcterms:created>
  <dcterms:modified xsi:type="dcterms:W3CDTF">2018-10-30T08:16:33Z</dcterms:modified>
</cp:coreProperties>
</file>