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9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3" d="100"/>
          <a:sy n="83" d="100"/>
        </p:scale>
        <p:origin x="-1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08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75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4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0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78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17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9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905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6/2/2017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67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24829" y="1896122"/>
            <a:ext cx="8835861" cy="2217105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Society of Social Psychiatry </a:t>
            </a:r>
            <a:br>
              <a:rPr lang="en-US" sz="5400" dirty="0" smtClean="0"/>
            </a:br>
            <a:r>
              <a:rPr lang="en-US" sz="5400" dirty="0" smtClean="0">
                <a:solidFill>
                  <a:srgbClr val="C00000"/>
                </a:solidFill>
              </a:rPr>
              <a:t>&amp;</a:t>
            </a: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en-US" sz="5400" dirty="0" smtClean="0"/>
              <a:t>Mental Health</a:t>
            </a:r>
            <a:endParaRPr lang="el-GR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9190" y="4382531"/>
            <a:ext cx="7409256" cy="166754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From Social Exclusion to the Reintegration in The Community- Presentation of a clinic case </a:t>
            </a:r>
            <a:endParaRPr lang="el-GR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NIKI DARMOGIANNI, educational trainer</a:t>
            </a:r>
            <a:endParaRPr lang="en-US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16-18 MARCH 2017, LISBON</a:t>
            </a:r>
            <a:endParaRPr lang="el-GR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8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/>
              <a:t>It was at this point that K joined the </a:t>
            </a:r>
            <a:r>
              <a:rPr lang="en-GB" b="1" dirty="0"/>
              <a:t>“Housing and Rehabilitation Programme” </a:t>
            </a:r>
            <a:r>
              <a:rPr lang="en-GB" dirty="0"/>
              <a:t>in order to be supported for both his housing and vocational rehabilitation by NGO</a:t>
            </a:r>
            <a:r>
              <a:rPr lang="en-GB" b="1" dirty="0"/>
              <a:t> </a:t>
            </a:r>
            <a:r>
              <a:rPr lang="en-GB" dirty="0" err="1"/>
              <a:t>Praksis</a:t>
            </a:r>
            <a:r>
              <a:rPr lang="en-GB" dirty="0"/>
              <a:t>, Society of Social Psychiatry and Mental Health and the Social Cooperative Enterprise (SCE) of </a:t>
            </a:r>
            <a:r>
              <a:rPr lang="en-GB" dirty="0" err="1"/>
              <a:t>Fokida</a:t>
            </a:r>
            <a:r>
              <a:rPr lang="en-GB" dirty="0"/>
              <a:t> Prefecture. </a:t>
            </a:r>
            <a:endParaRPr lang="el-GR" dirty="0"/>
          </a:p>
          <a:p>
            <a:pPr>
              <a:lnSpc>
                <a:spcPct val="150000"/>
              </a:lnSpc>
            </a:pPr>
            <a:r>
              <a:rPr lang="en-GB" dirty="0"/>
              <a:t>SCE hired K, so he had to move in </a:t>
            </a:r>
            <a:r>
              <a:rPr lang="en-GB" dirty="0" err="1"/>
              <a:t>Amfissa</a:t>
            </a:r>
            <a:r>
              <a:rPr lang="en-GB" dirty="0"/>
              <a:t>, a small town not far from Athens. The transition from his birthplace to a totally unknown town was a factor that we had to take under serious consideration.</a:t>
            </a:r>
            <a:endParaRPr lang="el-GR" dirty="0"/>
          </a:p>
          <a:p>
            <a:pPr>
              <a:lnSpc>
                <a:spcPct val="150000"/>
              </a:lnSpc>
            </a:pPr>
            <a:r>
              <a:rPr lang="en-GB" dirty="0"/>
              <a:t>In the beginning, </a:t>
            </a:r>
            <a:r>
              <a:rPr lang="en-GB" dirty="0" smtClean="0"/>
              <a:t>K faced </a:t>
            </a:r>
            <a:r>
              <a:rPr lang="en-GB" dirty="0"/>
              <a:t>a lot of difficulties regarding his social integration in the new town and we had to support him in both emotional and practical aspects. </a:t>
            </a: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35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Nowadays, K </a:t>
            </a:r>
            <a:r>
              <a:rPr lang="en-GB" dirty="0"/>
              <a:t>has settled down and claims to be fully satisfied.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From </a:t>
            </a:r>
            <a:r>
              <a:rPr lang="en-GB" dirty="0"/>
              <a:t>the Social Cooperative Enterprise’s perspective, the continuity in cooperation with </a:t>
            </a:r>
            <a:r>
              <a:rPr lang="en-GB" dirty="0" smtClean="0"/>
              <a:t>K </a:t>
            </a:r>
            <a:r>
              <a:rPr lang="en-GB" dirty="0"/>
              <a:t>is of great importance and that is the reason we are more than willing to find a formula for </a:t>
            </a:r>
            <a:r>
              <a:rPr lang="en-GB" dirty="0" smtClean="0"/>
              <a:t>K </a:t>
            </a:r>
            <a:r>
              <a:rPr lang="en-GB" dirty="0"/>
              <a:t>in order to become a permanent member of the Social Cooperative, following the completion of this programme.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4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Therefore, through </a:t>
            </a:r>
            <a:r>
              <a:rPr lang="en-GB" dirty="0"/>
              <a:t>the above procedure, </a:t>
            </a:r>
            <a:r>
              <a:rPr lang="en-GB" b="1" u="sng" dirty="0"/>
              <a:t>we managed to </a:t>
            </a:r>
            <a:r>
              <a:rPr lang="en-GB" b="1" u="sng" dirty="0" smtClean="0"/>
              <a:t>overcome</a:t>
            </a:r>
            <a:r>
              <a:rPr lang="en-GB" dirty="0"/>
              <a:t>:</a:t>
            </a:r>
            <a:endParaRPr lang="el-GR" dirty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age and mental health conditions</a:t>
            </a:r>
            <a:endParaRPr lang="el-GR" dirty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systemic limitations, such as high unemployment rate and the fragmentation of the system and </a:t>
            </a:r>
            <a:endParaRPr lang="el-GR" dirty="0"/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GB" dirty="0"/>
              <a:t>societal limitations, such as stigma and exclusion, that otherwise would have led  to a </a:t>
            </a:r>
            <a:r>
              <a:rPr lang="en-US" dirty="0"/>
              <a:t>vicious cycle of</a:t>
            </a:r>
            <a:r>
              <a:rPr lang="en-GB" dirty="0"/>
              <a:t> frustrations for K. 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1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r>
              <a:rPr lang="en-GB" dirty="0"/>
              <a:t>Our intervention </a:t>
            </a:r>
            <a:r>
              <a:rPr lang="en-GB" u="sng" dirty="0"/>
              <a:t>aimed at both house and job placement </a:t>
            </a:r>
            <a:r>
              <a:rPr lang="en-GB" dirty="0"/>
              <a:t>through </a:t>
            </a:r>
            <a:r>
              <a:rPr lang="en-GB" u="sng" dirty="0"/>
              <a:t>a therapeutic plan</a:t>
            </a:r>
            <a:r>
              <a:rPr lang="en-GB" dirty="0"/>
              <a:t> that helped K. regain his self-esteem and become an active member of the local community, a situation that seemed to be the core answer to his personal needs. </a:t>
            </a:r>
            <a:endParaRPr lang="el-GR" dirty="0"/>
          </a:p>
          <a:p>
            <a:r>
              <a:rPr lang="en-GB" dirty="0"/>
              <a:t>So through this coordinating step-by-step approach K. found himself from homelessness, unemployment and social exclusion to vocational and social reintegration relocated in a small Greek town nearby Athens.</a:t>
            </a:r>
            <a:endParaRPr lang="el-GR" dirty="0"/>
          </a:p>
          <a:p>
            <a:r>
              <a:rPr lang="en-GB" dirty="0"/>
              <a:t>Conclusively, the two catalytic factors for this effective intervention were</a:t>
            </a:r>
            <a:r>
              <a:rPr lang="en-GB" b="1" dirty="0"/>
              <a:t> networking</a:t>
            </a:r>
            <a:r>
              <a:rPr lang="en-GB" dirty="0"/>
              <a:t> and </a:t>
            </a:r>
            <a:r>
              <a:rPr lang="en-GB" b="1" dirty="0"/>
              <a:t>development of a long term, individualised plan according to the individual’s specific needs.</a:t>
            </a:r>
            <a:r>
              <a:rPr lang="en-GB" dirty="0"/>
              <a:t>  </a:t>
            </a:r>
            <a:endParaRPr lang="el-GR" dirty="0"/>
          </a:p>
          <a:p>
            <a:r>
              <a:rPr lang="en-GB" dirty="0"/>
              <a:t> 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40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pPr algn="ctr"/>
            <a:endParaRPr lang="en-GB" sz="6000" dirty="0" smtClean="0"/>
          </a:p>
          <a:p>
            <a:pPr algn="ctr"/>
            <a:r>
              <a:rPr lang="en-GB" sz="6000" dirty="0" smtClean="0"/>
              <a:t>Thank you for </a:t>
            </a:r>
          </a:p>
          <a:p>
            <a:pPr algn="ctr"/>
            <a:r>
              <a:rPr lang="en-GB" sz="6000" smtClean="0"/>
              <a:t>your attention!</a:t>
            </a:r>
            <a:r>
              <a:rPr lang="en-GB" sz="6000" dirty="0"/>
              <a:t> </a:t>
            </a:r>
            <a:endParaRPr lang="el-GR" sz="6000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50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l-GR" dirty="0" smtClean="0"/>
              <a:t> </a:t>
            </a:r>
            <a:r>
              <a:rPr lang="en-US" dirty="0" smtClean="0"/>
              <a:t>Homeless </a:t>
            </a:r>
            <a:r>
              <a:rPr lang="en-US" dirty="0"/>
              <a:t>population is by definition one of the most vulnerable </a:t>
            </a:r>
            <a:r>
              <a:rPr lang="en-US" dirty="0" smtClean="0"/>
              <a:t>groups</a:t>
            </a:r>
            <a:r>
              <a:rPr lang="el-GR" dirty="0" smtClean="0"/>
              <a:t>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Most </a:t>
            </a:r>
            <a:r>
              <a:rPr lang="en-US" dirty="0"/>
              <a:t>easily prone to mental health </a:t>
            </a:r>
            <a:r>
              <a:rPr lang="en-US" dirty="0" smtClean="0"/>
              <a:t>problems (depression</a:t>
            </a:r>
            <a:r>
              <a:rPr lang="en-US" dirty="0"/>
              <a:t>, anxiety disorders, suicides </a:t>
            </a:r>
            <a:r>
              <a:rPr lang="en-US" dirty="0" smtClean="0"/>
              <a:t>etc)</a:t>
            </a:r>
          </a:p>
          <a:p>
            <a:pPr algn="just">
              <a:buNone/>
            </a:pPr>
            <a:r>
              <a:rPr lang="en-US" dirty="0" smtClean="0"/>
              <a:t> due </a:t>
            </a:r>
            <a:r>
              <a:rPr lang="en-US" dirty="0"/>
              <a:t>to their living conditions as well as to their social and economic status.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On </a:t>
            </a:r>
            <a:r>
              <a:rPr lang="en-US" dirty="0"/>
              <a:t>the other hand, many people with psychosocial problems end up being homeless if not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provided </a:t>
            </a:r>
            <a:r>
              <a:rPr lang="en-US" dirty="0"/>
              <a:t>with proper care.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Especially </a:t>
            </a:r>
            <a:r>
              <a:rPr lang="en-US" dirty="0"/>
              <a:t>in times of deep socio-economic crisis, as the one Greece is </a:t>
            </a:r>
            <a:endParaRPr lang="en-US" dirty="0" smtClean="0"/>
          </a:p>
          <a:p>
            <a:r>
              <a:rPr lang="en-US" dirty="0" smtClean="0"/>
              <a:t>going </a:t>
            </a:r>
            <a:r>
              <a:rPr lang="en-US" dirty="0"/>
              <a:t>through the last years, the most vulnerable groups of people are more and more excluded. </a:t>
            </a:r>
            <a:endParaRPr lang="el-GR" dirty="0"/>
          </a:p>
          <a:p>
            <a:endParaRPr lang="en-US" dirty="0" smtClean="0"/>
          </a:p>
          <a:p>
            <a:endParaRPr lang="en-US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80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r>
              <a:rPr lang="en-US" dirty="0"/>
              <a:t>Although homeless population seems to increase perpetually, </a:t>
            </a:r>
            <a:r>
              <a:rPr lang="en-US" dirty="0" smtClean="0"/>
              <a:t>the </a:t>
            </a:r>
            <a:r>
              <a:rPr lang="en-US" dirty="0"/>
              <a:t>system is lacking proper, corresponding services. </a:t>
            </a:r>
            <a:endParaRPr lang="en-US" dirty="0" smtClean="0"/>
          </a:p>
          <a:p>
            <a:r>
              <a:rPr lang="en-US" dirty="0" smtClean="0"/>
              <a:t>Consequently</a:t>
            </a:r>
            <a:r>
              <a:rPr lang="en-US" dirty="0"/>
              <a:t>, homeless people </a:t>
            </a:r>
            <a:r>
              <a:rPr lang="en-US" dirty="0" smtClean="0"/>
              <a:t>remain </a:t>
            </a:r>
            <a:r>
              <a:rPr lang="en-US" dirty="0"/>
              <a:t>in a hopeless situation. </a:t>
            </a:r>
            <a:endParaRPr lang="en-US" dirty="0" smtClean="0"/>
          </a:p>
          <a:p>
            <a:r>
              <a:rPr lang="en-US" dirty="0"/>
              <a:t>Our basic assumption is that the situation could be different if we could support an organized, systematic and multilevel intervention, a network of specialized services in order to face this complex problem.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what we will try to highlight by presenting the case of </a:t>
            </a:r>
            <a:r>
              <a:rPr lang="en-US" dirty="0" smtClean="0"/>
              <a:t>K, </a:t>
            </a:r>
            <a:r>
              <a:rPr lang="en-US" dirty="0"/>
              <a:t>a 66 year- old homeless man and the intervention that was made with </a:t>
            </a:r>
            <a:r>
              <a:rPr lang="en-GB" dirty="0"/>
              <a:t>the cooperation of three actors </a:t>
            </a:r>
            <a:r>
              <a:rPr lang="el-GR" dirty="0"/>
              <a:t> </a:t>
            </a:r>
            <a:r>
              <a:rPr lang="en-GB" dirty="0"/>
              <a:t>under </a:t>
            </a:r>
            <a:r>
              <a:rPr lang="en-US" dirty="0"/>
              <a:t>the «</a:t>
            </a:r>
            <a:r>
              <a:rPr lang="en-US" b="1" dirty="0"/>
              <a:t>Program for Social Support Development and Medical Cooperation</a:t>
            </a:r>
            <a:r>
              <a:rPr lang="en-US" dirty="0"/>
              <a:t>» and more specifically the implementation of the project «</a:t>
            </a:r>
            <a:r>
              <a:rPr lang="en-US" b="1" dirty="0"/>
              <a:t>Housing and Reintegration</a:t>
            </a:r>
            <a:r>
              <a:rPr lang="en-US" dirty="0" smtClean="0"/>
              <a:t>».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39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r>
              <a:rPr lang="en-US" u="sng" dirty="0"/>
              <a:t>These three actors were:</a:t>
            </a: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</a:t>
            </a:r>
            <a:r>
              <a:rPr lang="en-GB" dirty="0"/>
              <a:t>he </a:t>
            </a:r>
            <a:r>
              <a:rPr lang="en-GB" b="1" dirty="0"/>
              <a:t>Day Centre for Homeless </a:t>
            </a:r>
            <a:r>
              <a:rPr lang="en-US" b="1" dirty="0"/>
              <a:t>P</a:t>
            </a:r>
            <a:r>
              <a:rPr lang="en-GB" b="1" dirty="0" err="1"/>
              <a:t>eople</a:t>
            </a:r>
            <a:r>
              <a:rPr lang="en-GB" b="1" dirty="0"/>
              <a:t> </a:t>
            </a:r>
            <a:r>
              <a:rPr lang="en-GB" dirty="0"/>
              <a:t>of NGO </a:t>
            </a:r>
            <a:r>
              <a:rPr lang="en-US" b="1" dirty="0"/>
              <a:t>PRAKSIS</a:t>
            </a:r>
            <a:r>
              <a:rPr lang="en-GB" dirty="0"/>
              <a:t> that implemented this particular programme</a:t>
            </a:r>
            <a:r>
              <a:rPr lang="en-US" dirty="0"/>
              <a:t> and was responsible for </a:t>
            </a:r>
            <a:r>
              <a:rPr lang="en-US" u="sng" dirty="0"/>
              <a:t>accommodation services</a:t>
            </a:r>
            <a:endParaRPr lang="el-GR" u="sng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the </a:t>
            </a:r>
            <a:r>
              <a:rPr lang="en-GB" b="1" dirty="0"/>
              <a:t>Society of Social Psychiatry</a:t>
            </a:r>
            <a:r>
              <a:rPr lang="en-US" b="1" dirty="0"/>
              <a:t> and Mental Health</a:t>
            </a:r>
            <a:r>
              <a:rPr lang="en-GB" b="1" dirty="0"/>
              <a:t> </a:t>
            </a:r>
            <a:r>
              <a:rPr lang="en-GB" dirty="0"/>
              <a:t>that was responsible for the </a:t>
            </a:r>
            <a:r>
              <a:rPr lang="en-GB" u="sng" dirty="0"/>
              <a:t>psychosocial support </a:t>
            </a:r>
            <a:r>
              <a:rPr lang="en-GB" dirty="0"/>
              <a:t>and </a:t>
            </a:r>
            <a:endParaRPr lang="el-GR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the </a:t>
            </a:r>
            <a:r>
              <a:rPr lang="en-GB" b="1" dirty="0"/>
              <a:t>Social Cooperative Enterprise </a:t>
            </a:r>
            <a:r>
              <a:rPr lang="en-GB" b="1" dirty="0" smtClean="0"/>
              <a:t>(SCE</a:t>
            </a:r>
            <a:r>
              <a:rPr lang="en-US" b="1" dirty="0" smtClean="0"/>
              <a:t>) </a:t>
            </a:r>
            <a:r>
              <a:rPr lang="en-US" dirty="0" smtClean="0"/>
              <a:t>of </a:t>
            </a:r>
            <a:r>
              <a:rPr lang="en-US" dirty="0" err="1" smtClean="0"/>
              <a:t>Fokida</a:t>
            </a:r>
            <a:r>
              <a:rPr lang="en-US" dirty="0" smtClean="0"/>
              <a:t> Prefecture </a:t>
            </a:r>
            <a:r>
              <a:rPr lang="en-GB" dirty="0" smtClean="0"/>
              <a:t>that </a:t>
            </a:r>
            <a:r>
              <a:rPr lang="en-GB" dirty="0"/>
              <a:t>was responsible for the </a:t>
            </a:r>
            <a:r>
              <a:rPr lang="en-US" u="sng" dirty="0"/>
              <a:t>vocational rehabilitation</a:t>
            </a:r>
            <a:r>
              <a:rPr lang="en-US" dirty="0"/>
              <a:t>.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88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r>
              <a:rPr lang="en-US" dirty="0"/>
              <a:t>The intervention started two years ago (in September 2015), aiming at: </a:t>
            </a:r>
            <a:endParaRPr lang="el-GR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/>
              <a:t>the immediate transition of homeless people to autonomous forms of living through the provision of housing and social care services and </a:t>
            </a:r>
            <a:endParaRPr lang="el-GR" dirty="0"/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/>
              <a:t>their </a:t>
            </a:r>
            <a:r>
              <a:rPr lang="en-US" dirty="0"/>
              <a:t>reintegration in the community and </a:t>
            </a:r>
            <a:r>
              <a:rPr lang="en-US" dirty="0" err="1"/>
              <a:t>labour</a:t>
            </a:r>
            <a:r>
              <a:rPr lang="en-US" dirty="0"/>
              <a:t> market through the provision of vocational rehabilitation services.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25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When we first met him, </a:t>
            </a:r>
            <a:r>
              <a:rPr lang="el-GR" dirty="0"/>
              <a:t>Κ</a:t>
            </a:r>
            <a:r>
              <a:rPr lang="en-GB" dirty="0"/>
              <a:t> used to live in a room in the basement of an apartment building in dire </a:t>
            </a:r>
            <a:r>
              <a:rPr lang="en-GB" dirty="0" smtClean="0"/>
              <a:t>conditions. He </a:t>
            </a:r>
            <a:r>
              <a:rPr lang="en-GB" dirty="0"/>
              <a:t>was lacking the basics, such as electricity and heating.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He </a:t>
            </a:r>
            <a:r>
              <a:rPr lang="en-GB" dirty="0"/>
              <a:t>was getting his everyday meals from the neighbourhood church and tried to get any useful information about the daily rations of the Athens municipality.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In </a:t>
            </a:r>
            <a:r>
              <a:rPr lang="en-GB" dirty="0"/>
              <a:t>addition, he was </a:t>
            </a:r>
            <a:r>
              <a:rPr lang="en-US" dirty="0"/>
              <a:t>excessively indebted </a:t>
            </a:r>
            <a:r>
              <a:rPr lang="en-GB" dirty="0"/>
              <a:t>receiving daily phone calls from several banks because he failed to keep up with mortgage payments.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He </a:t>
            </a:r>
            <a:r>
              <a:rPr lang="en-GB" dirty="0"/>
              <a:t>ended up staying at home for many days, having no place to go and also in a serious risk of losing his house due to foreclosure. 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52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>
            <a:normAutofit fontScale="92500" lnSpcReduction="20000"/>
          </a:bodyPr>
          <a:lstStyle/>
          <a:p>
            <a:r>
              <a:rPr lang="en-GB" b="1" u="sng" dirty="0"/>
              <a:t>A few words about his background:</a:t>
            </a:r>
            <a:endParaRPr lang="el-GR" u="sng" dirty="0"/>
          </a:p>
          <a:p>
            <a:r>
              <a:rPr lang="en-GB" sz="2200" dirty="0"/>
              <a:t>He graduated high school, </a:t>
            </a:r>
            <a:r>
              <a:rPr lang="en-GB" sz="2200" dirty="0" smtClean="0"/>
              <a:t>got </a:t>
            </a:r>
            <a:r>
              <a:rPr lang="en-GB" sz="2200" dirty="0"/>
              <a:t>married and became a parent of a </a:t>
            </a:r>
            <a:r>
              <a:rPr lang="en-GB" sz="2200" dirty="0" smtClean="0"/>
              <a:t>daughter while </a:t>
            </a:r>
            <a:r>
              <a:rPr lang="en-GB" sz="2200" dirty="0"/>
              <a:t>he was working in a publishing house. </a:t>
            </a:r>
            <a:endParaRPr lang="en-GB" sz="2200" dirty="0" smtClean="0"/>
          </a:p>
          <a:p>
            <a:r>
              <a:rPr lang="en-GB" sz="2200" dirty="0" smtClean="0"/>
              <a:t>Later </a:t>
            </a:r>
            <a:r>
              <a:rPr lang="en-GB" sz="2200" dirty="0"/>
              <a:t>on he got involved in a trading business as the owner of a small paper company and was in a good financial condition. </a:t>
            </a:r>
            <a:endParaRPr lang="en-GB" sz="2200" dirty="0" smtClean="0"/>
          </a:p>
          <a:p>
            <a:r>
              <a:rPr lang="en-GB" sz="2200" dirty="0" smtClean="0"/>
              <a:t>His </a:t>
            </a:r>
            <a:r>
              <a:rPr lang="en-GB" sz="2200" dirty="0"/>
              <a:t>personal story of loss began in 2010, in accordance to the general socio-economic crisis in the country. </a:t>
            </a:r>
            <a:endParaRPr lang="en-GB" sz="2200" dirty="0" smtClean="0"/>
          </a:p>
          <a:p>
            <a:r>
              <a:rPr lang="en-GB" sz="2200" dirty="0" smtClean="0"/>
              <a:t>His </a:t>
            </a:r>
            <a:r>
              <a:rPr lang="en-GB" sz="2200" dirty="0"/>
              <a:t>second wife passed away due to a heart </a:t>
            </a:r>
            <a:r>
              <a:rPr lang="en-GB" sz="2200" dirty="0" smtClean="0"/>
              <a:t>attack. </a:t>
            </a:r>
          </a:p>
          <a:p>
            <a:pPr>
              <a:buNone/>
            </a:pPr>
            <a:r>
              <a:rPr lang="en-GB" sz="2200" dirty="0" smtClean="0"/>
              <a:t>  Soon </a:t>
            </a:r>
            <a:r>
              <a:rPr lang="en-GB" sz="2200" dirty="0"/>
              <a:t>afterwards his sister passed away too due to a serious type of cancer. </a:t>
            </a:r>
            <a:endParaRPr lang="en-GB" sz="2200" dirty="0" smtClean="0"/>
          </a:p>
          <a:p>
            <a:pPr>
              <a:buNone/>
            </a:pPr>
            <a:r>
              <a:rPr lang="en-GB" sz="2200" dirty="0" smtClean="0"/>
              <a:t>  At that </a:t>
            </a:r>
            <a:r>
              <a:rPr lang="en-GB" sz="2200" dirty="0"/>
              <a:t>same period, his business started having serious losses and he finally had to shut it down permanently.</a:t>
            </a:r>
            <a:endParaRPr lang="el-GR" sz="2200" dirty="0"/>
          </a:p>
          <a:p>
            <a:r>
              <a:rPr lang="en-US" sz="2200" dirty="0" smtClean="0"/>
              <a:t> </a:t>
            </a:r>
            <a:endParaRPr lang="el-GR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89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So, K </a:t>
            </a:r>
            <a:r>
              <a:rPr lang="en-GB" u="sng" dirty="0"/>
              <a:t>was tested by two serious losses of beloved ones while having absolutely no income to get by. </a:t>
            </a:r>
            <a:endParaRPr lang="en-GB" u="sng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At </a:t>
            </a:r>
            <a:r>
              <a:rPr lang="en-GB" dirty="0"/>
              <a:t>this point, he attempted to commit suicide for the first time.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He </a:t>
            </a:r>
            <a:r>
              <a:rPr lang="en-GB" dirty="0"/>
              <a:t>was admitted in a psychiatric clinic and stayed there for 45 days diagnosed with depressive disorder.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He </a:t>
            </a:r>
            <a:r>
              <a:rPr lang="en-GB" dirty="0"/>
              <a:t>responded well to anti-depressant medication at first but soon afterwards he relapsed and attempted to commit suicide for a second time.</a:t>
            </a:r>
            <a:endParaRPr lang="el-GR" dirty="0"/>
          </a:p>
          <a:p>
            <a:pPr>
              <a:lnSpc>
                <a:spcPct val="150000"/>
              </a:lnSpc>
            </a:pPr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11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7341" y="2029216"/>
            <a:ext cx="10196187" cy="3933173"/>
          </a:xfrm>
        </p:spPr>
        <p:txBody>
          <a:bodyPr/>
          <a:lstStyle/>
          <a:p>
            <a:r>
              <a:rPr lang="en-GB" dirty="0"/>
              <a:t>During his hospitalization, K managed to create a strong bond of trust with his psychiatrist at the public hospital which seemed to function positively for him, keeping his suicidal tendencies under control. </a:t>
            </a:r>
            <a:endParaRPr lang="el-GR" dirty="0"/>
          </a:p>
          <a:p>
            <a:r>
              <a:rPr lang="en-GB" dirty="0"/>
              <a:t>After he was discharged from hospital, K visited the Community Mental Health </a:t>
            </a:r>
            <a:r>
              <a:rPr lang="en-GB" dirty="0" smtClean="0"/>
              <a:t>Centre in </a:t>
            </a:r>
            <a:r>
              <a:rPr lang="en-GB" dirty="0"/>
              <a:t>order to start psychotherapeutic sessions as his psychiatrist had </a:t>
            </a:r>
            <a:r>
              <a:rPr lang="en-US" dirty="0"/>
              <a:t>suggested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After </a:t>
            </a:r>
            <a:r>
              <a:rPr lang="en-GB" dirty="0"/>
              <a:t>a while, he was informed about the vocational guidance counselling in another Community </a:t>
            </a:r>
            <a:r>
              <a:rPr lang="en-GB" dirty="0" smtClean="0"/>
              <a:t>Centre.</a:t>
            </a:r>
          </a:p>
          <a:p>
            <a:r>
              <a:rPr lang="en-GB" dirty="0" smtClean="0"/>
              <a:t>So, he started </a:t>
            </a:r>
            <a:r>
              <a:rPr lang="en-GB" dirty="0"/>
              <a:t>having some sessions with a social worker there in order to get trained in seeking jobs effectively. </a:t>
            </a: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55954" cy="143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8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409</TotalTime>
  <Words>1105</Words>
  <Application>Microsoft Office PowerPoint</Application>
  <PresentationFormat>Προσαρμογή</PresentationFormat>
  <Paragraphs>61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Retrospect</vt:lpstr>
      <vt:lpstr>Society of Social Psychiatry  &amp;  Mental Health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of Social Psychiatry  &amp;  Mental Health</dc:title>
  <dc:creator>niki</dc:creator>
  <cp:lastModifiedBy>NIKI</cp:lastModifiedBy>
  <cp:revision>18</cp:revision>
  <cp:lastPrinted>2017-03-27T05:35:22Z</cp:lastPrinted>
  <dcterms:created xsi:type="dcterms:W3CDTF">2017-03-02T11:49:47Z</dcterms:created>
  <dcterms:modified xsi:type="dcterms:W3CDTF">2017-06-02T06:24:34Z</dcterms:modified>
</cp:coreProperties>
</file>