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15"/>
  </p:notesMasterIdLst>
  <p:sldIdLst>
    <p:sldId id="256" r:id="rId2"/>
    <p:sldId id="266" r:id="rId3"/>
    <p:sldId id="265" r:id="rId4"/>
    <p:sldId id="257" r:id="rId5"/>
    <p:sldId id="267" r:id="rId6"/>
    <p:sldId id="264" r:id="rId7"/>
    <p:sldId id="263" r:id="rId8"/>
    <p:sldId id="262" r:id="rId9"/>
    <p:sldId id="261" r:id="rId10"/>
    <p:sldId id="260" r:id="rId11"/>
    <p:sldId id="258" r:id="rId12"/>
    <p:sldId id="268" r:id="rId13"/>
    <p:sldId id="259" r:id="rId14"/>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6" d="100"/>
          <a:sy n="76" d="100"/>
        </p:scale>
        <p:origin x="-1176" y="1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κεφαλίδας"/>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2 - Θέση ημερομηνίας"/>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998FDDC-4D2D-4E2B-AFD3-36A5D1E0FD02}" type="datetimeFigureOut">
              <a:rPr lang="el-GR" smtClean="0"/>
              <a:pPr/>
              <a:t>21/2/2017</a:t>
            </a:fld>
            <a:endParaRPr lang="el-GR"/>
          </a:p>
        </p:txBody>
      </p:sp>
      <p:sp>
        <p:nvSpPr>
          <p:cNvPr id="4" name="3 - Θέση εικόνας διαφάνειας"/>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4 - Θέση σημειώσεων"/>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5 - Θέση υποσέλιδου"/>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6 - Θέση αριθμού διαφάνειας"/>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93829A1-1AD1-4975-B8EB-AAF721BD7F19}" type="slidenum">
              <a:rPr lang="el-GR" smtClean="0"/>
              <a:pPr/>
              <a:t>‹#›</a:t>
            </a:fld>
            <a:endParaRPr lang="el-GR"/>
          </a:p>
        </p:txBody>
      </p:sp>
    </p:spTree>
    <p:extLst>
      <p:ext uri="{BB962C8B-B14F-4D97-AF65-F5344CB8AC3E}">
        <p14:creationId xmlns:p14="http://schemas.microsoft.com/office/powerpoint/2010/main" val="35410840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a:p>
        </p:txBody>
      </p:sp>
      <p:sp>
        <p:nvSpPr>
          <p:cNvPr id="4" name="3 - Θέση αριθμού διαφάνειας"/>
          <p:cNvSpPr>
            <a:spLocks noGrp="1"/>
          </p:cNvSpPr>
          <p:nvPr>
            <p:ph type="sldNum" sz="quarter" idx="10"/>
          </p:nvPr>
        </p:nvSpPr>
        <p:spPr/>
        <p:txBody>
          <a:bodyPr/>
          <a:lstStyle/>
          <a:p>
            <a:fld id="{E93829A1-1AD1-4975-B8EB-AAF721BD7F19}" type="slidenum">
              <a:rPr lang="el-GR" smtClean="0"/>
              <a:pPr/>
              <a:t>1</a:t>
            </a:fld>
            <a:endParaRPr lang="el-G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a:p>
        </p:txBody>
      </p:sp>
      <p:sp>
        <p:nvSpPr>
          <p:cNvPr id="4" name="3 - Θέση αριθμού διαφάνειας"/>
          <p:cNvSpPr>
            <a:spLocks noGrp="1"/>
          </p:cNvSpPr>
          <p:nvPr>
            <p:ph type="sldNum" sz="quarter" idx="10"/>
          </p:nvPr>
        </p:nvSpPr>
        <p:spPr/>
        <p:txBody>
          <a:bodyPr/>
          <a:lstStyle/>
          <a:p>
            <a:fld id="{E93829A1-1AD1-4975-B8EB-AAF721BD7F19}" type="slidenum">
              <a:rPr lang="el-GR" smtClean="0"/>
              <a:pPr/>
              <a:t>10</a:t>
            </a:fld>
            <a:endParaRPr lang="el-G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a:p>
        </p:txBody>
      </p:sp>
      <p:sp>
        <p:nvSpPr>
          <p:cNvPr id="4" name="3 - Θέση αριθμού διαφάνειας"/>
          <p:cNvSpPr>
            <a:spLocks noGrp="1"/>
          </p:cNvSpPr>
          <p:nvPr>
            <p:ph type="sldNum" sz="quarter" idx="10"/>
          </p:nvPr>
        </p:nvSpPr>
        <p:spPr/>
        <p:txBody>
          <a:bodyPr/>
          <a:lstStyle/>
          <a:p>
            <a:fld id="{E93829A1-1AD1-4975-B8EB-AAF721BD7F19}" type="slidenum">
              <a:rPr lang="el-GR" smtClean="0"/>
              <a:pPr/>
              <a:t>11</a:t>
            </a:fld>
            <a:endParaRPr lang="el-G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a:p>
        </p:txBody>
      </p:sp>
      <p:sp>
        <p:nvSpPr>
          <p:cNvPr id="4" name="3 - Θέση αριθμού διαφάνειας"/>
          <p:cNvSpPr>
            <a:spLocks noGrp="1"/>
          </p:cNvSpPr>
          <p:nvPr>
            <p:ph type="sldNum" sz="quarter" idx="10"/>
          </p:nvPr>
        </p:nvSpPr>
        <p:spPr/>
        <p:txBody>
          <a:bodyPr/>
          <a:lstStyle/>
          <a:p>
            <a:fld id="{E93829A1-1AD1-4975-B8EB-AAF721BD7F19}" type="slidenum">
              <a:rPr lang="el-GR" smtClean="0"/>
              <a:pPr/>
              <a:t>12</a:t>
            </a:fld>
            <a:endParaRPr lang="el-G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a:p>
        </p:txBody>
      </p:sp>
      <p:sp>
        <p:nvSpPr>
          <p:cNvPr id="4" name="3 - Θέση αριθμού διαφάνειας"/>
          <p:cNvSpPr>
            <a:spLocks noGrp="1"/>
          </p:cNvSpPr>
          <p:nvPr>
            <p:ph type="sldNum" sz="quarter" idx="10"/>
          </p:nvPr>
        </p:nvSpPr>
        <p:spPr/>
        <p:txBody>
          <a:bodyPr/>
          <a:lstStyle/>
          <a:p>
            <a:fld id="{E93829A1-1AD1-4975-B8EB-AAF721BD7F19}" type="slidenum">
              <a:rPr lang="el-GR" smtClean="0"/>
              <a:pPr/>
              <a:t>13</a:t>
            </a:fld>
            <a:endParaRPr lang="el-G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a:p>
        </p:txBody>
      </p:sp>
      <p:sp>
        <p:nvSpPr>
          <p:cNvPr id="4" name="3 - Θέση αριθμού διαφάνειας"/>
          <p:cNvSpPr>
            <a:spLocks noGrp="1"/>
          </p:cNvSpPr>
          <p:nvPr>
            <p:ph type="sldNum" sz="quarter" idx="10"/>
          </p:nvPr>
        </p:nvSpPr>
        <p:spPr/>
        <p:txBody>
          <a:bodyPr/>
          <a:lstStyle/>
          <a:p>
            <a:fld id="{E93829A1-1AD1-4975-B8EB-AAF721BD7F19}" type="slidenum">
              <a:rPr lang="el-GR" smtClean="0"/>
              <a:pPr/>
              <a:t>2</a:t>
            </a:fld>
            <a:endParaRPr lang="el-G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a:p>
        </p:txBody>
      </p:sp>
      <p:sp>
        <p:nvSpPr>
          <p:cNvPr id="4" name="3 - Θέση αριθμού διαφάνειας"/>
          <p:cNvSpPr>
            <a:spLocks noGrp="1"/>
          </p:cNvSpPr>
          <p:nvPr>
            <p:ph type="sldNum" sz="quarter" idx="10"/>
          </p:nvPr>
        </p:nvSpPr>
        <p:spPr/>
        <p:txBody>
          <a:bodyPr/>
          <a:lstStyle/>
          <a:p>
            <a:fld id="{E93829A1-1AD1-4975-B8EB-AAF721BD7F19}" type="slidenum">
              <a:rPr lang="el-GR" smtClean="0"/>
              <a:pPr/>
              <a:t>3</a:t>
            </a:fld>
            <a:endParaRPr lang="el-G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a:p>
        </p:txBody>
      </p:sp>
      <p:sp>
        <p:nvSpPr>
          <p:cNvPr id="4" name="3 - Θέση αριθμού διαφάνειας"/>
          <p:cNvSpPr>
            <a:spLocks noGrp="1"/>
          </p:cNvSpPr>
          <p:nvPr>
            <p:ph type="sldNum" sz="quarter" idx="10"/>
          </p:nvPr>
        </p:nvSpPr>
        <p:spPr/>
        <p:txBody>
          <a:bodyPr/>
          <a:lstStyle/>
          <a:p>
            <a:fld id="{E93829A1-1AD1-4975-B8EB-AAF721BD7F19}" type="slidenum">
              <a:rPr lang="el-GR" smtClean="0"/>
              <a:pPr/>
              <a:t>4</a:t>
            </a:fld>
            <a:endParaRPr lang="el-G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a:p>
        </p:txBody>
      </p:sp>
      <p:sp>
        <p:nvSpPr>
          <p:cNvPr id="4" name="3 - Θέση αριθμού διαφάνειας"/>
          <p:cNvSpPr>
            <a:spLocks noGrp="1"/>
          </p:cNvSpPr>
          <p:nvPr>
            <p:ph type="sldNum" sz="quarter" idx="10"/>
          </p:nvPr>
        </p:nvSpPr>
        <p:spPr/>
        <p:txBody>
          <a:bodyPr/>
          <a:lstStyle/>
          <a:p>
            <a:fld id="{E93829A1-1AD1-4975-B8EB-AAF721BD7F19}" type="slidenum">
              <a:rPr lang="el-GR" smtClean="0"/>
              <a:pPr/>
              <a:t>5</a:t>
            </a:fld>
            <a:endParaRPr lang="el-G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a:p>
        </p:txBody>
      </p:sp>
      <p:sp>
        <p:nvSpPr>
          <p:cNvPr id="4" name="3 - Θέση αριθμού διαφάνειας"/>
          <p:cNvSpPr>
            <a:spLocks noGrp="1"/>
          </p:cNvSpPr>
          <p:nvPr>
            <p:ph type="sldNum" sz="quarter" idx="10"/>
          </p:nvPr>
        </p:nvSpPr>
        <p:spPr/>
        <p:txBody>
          <a:bodyPr/>
          <a:lstStyle/>
          <a:p>
            <a:fld id="{E93829A1-1AD1-4975-B8EB-AAF721BD7F19}" type="slidenum">
              <a:rPr lang="el-GR" smtClean="0"/>
              <a:pPr/>
              <a:t>6</a:t>
            </a:fld>
            <a:endParaRPr lang="el-G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a:p>
        </p:txBody>
      </p:sp>
      <p:sp>
        <p:nvSpPr>
          <p:cNvPr id="4" name="3 - Θέση αριθμού διαφάνειας"/>
          <p:cNvSpPr>
            <a:spLocks noGrp="1"/>
          </p:cNvSpPr>
          <p:nvPr>
            <p:ph type="sldNum" sz="quarter" idx="10"/>
          </p:nvPr>
        </p:nvSpPr>
        <p:spPr/>
        <p:txBody>
          <a:bodyPr/>
          <a:lstStyle/>
          <a:p>
            <a:fld id="{E93829A1-1AD1-4975-B8EB-AAF721BD7F19}" type="slidenum">
              <a:rPr lang="el-GR" smtClean="0"/>
              <a:pPr/>
              <a:t>7</a:t>
            </a:fld>
            <a:endParaRPr lang="el-G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a:p>
        </p:txBody>
      </p:sp>
      <p:sp>
        <p:nvSpPr>
          <p:cNvPr id="4" name="3 - Θέση αριθμού διαφάνειας"/>
          <p:cNvSpPr>
            <a:spLocks noGrp="1"/>
          </p:cNvSpPr>
          <p:nvPr>
            <p:ph type="sldNum" sz="quarter" idx="10"/>
          </p:nvPr>
        </p:nvSpPr>
        <p:spPr/>
        <p:txBody>
          <a:bodyPr/>
          <a:lstStyle/>
          <a:p>
            <a:fld id="{E93829A1-1AD1-4975-B8EB-AAF721BD7F19}" type="slidenum">
              <a:rPr lang="el-GR" smtClean="0"/>
              <a:pPr/>
              <a:t>8</a:t>
            </a:fld>
            <a:endParaRPr lang="el-G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a:p>
        </p:txBody>
      </p:sp>
      <p:sp>
        <p:nvSpPr>
          <p:cNvPr id="4" name="3 - Θέση αριθμού διαφάνειας"/>
          <p:cNvSpPr>
            <a:spLocks noGrp="1"/>
          </p:cNvSpPr>
          <p:nvPr>
            <p:ph type="sldNum" sz="quarter" idx="10"/>
          </p:nvPr>
        </p:nvSpPr>
        <p:spPr/>
        <p:txBody>
          <a:bodyPr/>
          <a:lstStyle/>
          <a:p>
            <a:fld id="{E93829A1-1AD1-4975-B8EB-AAF721BD7F19}" type="slidenum">
              <a:rPr lang="el-GR" smtClean="0"/>
              <a:pPr/>
              <a:t>9</a:t>
            </a:fld>
            <a:endParaRPr lang="el-G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bg>
      <p:bgRef idx="1001">
        <a:schemeClr val="bg1"/>
      </p:bgRef>
    </p:bg>
    <p:spTree>
      <p:nvGrpSpPr>
        <p:cNvPr id="1" name=""/>
        <p:cNvGrpSpPr/>
        <p:nvPr/>
      </p:nvGrpSpPr>
      <p:grpSpPr>
        <a:xfrm>
          <a:off x="0" y="0"/>
          <a:ext cx="0" cy="0"/>
          <a:chOff x="0" y="0"/>
          <a:chExt cx="0" cy="0"/>
        </a:xfrm>
      </p:grpSpPr>
      <p:sp>
        <p:nvSpPr>
          <p:cNvPr id="8" name="7 - Τίτλος"/>
          <p:cNvSpPr>
            <a:spLocks noGrp="1"/>
          </p:cNvSpPr>
          <p:nvPr>
            <p:ph type="ctrTitle"/>
          </p:nvPr>
        </p:nvSpPr>
        <p:spPr>
          <a:xfrm>
            <a:off x="2286000" y="3124200"/>
            <a:ext cx="6172200" cy="1894362"/>
          </a:xfrm>
        </p:spPr>
        <p:txBody>
          <a:bodyPr/>
          <a:lstStyle>
            <a:lvl1pPr>
              <a:defRPr b="1"/>
            </a:lvl1pPr>
          </a:lstStyle>
          <a:p>
            <a:r>
              <a:rPr kumimoji="0" lang="el-GR" smtClean="0"/>
              <a:t>Kλικ για επεξεργασία του τίτλου</a:t>
            </a:r>
            <a:endParaRPr kumimoji="0" lang="en-US"/>
          </a:p>
        </p:txBody>
      </p:sp>
      <p:sp>
        <p:nvSpPr>
          <p:cNvPr id="9" name="8 - Υπότιτλος"/>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l-GR" smtClean="0"/>
              <a:t>Κάντε κλικ για να επεξεργαστείτε τον υπότιτλο του υποδείγματος</a:t>
            </a:r>
            <a:endParaRPr kumimoji="0" lang="en-US"/>
          </a:p>
        </p:txBody>
      </p:sp>
      <p:sp>
        <p:nvSpPr>
          <p:cNvPr id="28" name="27 - Θέση ημερομηνίας"/>
          <p:cNvSpPr>
            <a:spLocks noGrp="1"/>
          </p:cNvSpPr>
          <p:nvPr>
            <p:ph type="dt" sz="half" idx="10"/>
          </p:nvPr>
        </p:nvSpPr>
        <p:spPr bwMode="auto">
          <a:xfrm rot="5400000">
            <a:off x="7764621" y="1174097"/>
            <a:ext cx="2286000" cy="381000"/>
          </a:xfrm>
        </p:spPr>
        <p:txBody>
          <a:bodyPr/>
          <a:lstStyle/>
          <a:p>
            <a:fld id="{BD126FCD-D446-4CD5-AF41-D70B93542938}" type="datetimeFigureOut">
              <a:rPr lang="el-GR" smtClean="0"/>
              <a:pPr/>
              <a:t>21/2/2017</a:t>
            </a:fld>
            <a:endParaRPr lang="el-GR"/>
          </a:p>
        </p:txBody>
      </p:sp>
      <p:sp>
        <p:nvSpPr>
          <p:cNvPr id="17" name="16 - Θέση υποσέλιδου"/>
          <p:cNvSpPr>
            <a:spLocks noGrp="1"/>
          </p:cNvSpPr>
          <p:nvPr>
            <p:ph type="ftr" sz="quarter" idx="11"/>
          </p:nvPr>
        </p:nvSpPr>
        <p:spPr bwMode="auto">
          <a:xfrm rot="5400000">
            <a:off x="7077269" y="4181669"/>
            <a:ext cx="3657600" cy="384048"/>
          </a:xfrm>
        </p:spPr>
        <p:txBody>
          <a:bodyPr/>
          <a:lstStyle/>
          <a:p>
            <a:endParaRPr lang="el-GR"/>
          </a:p>
        </p:txBody>
      </p:sp>
      <p:sp>
        <p:nvSpPr>
          <p:cNvPr id="10" name="9 - Ορθογώνιο"/>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 Ορθογώνιο"/>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13 - Ορθογώνιο"/>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18 - Ορθογώνιο"/>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 Ευθεία γραμμή σύνδεσης"/>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17 - Ευθεία γραμμή σύνδεσης"/>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19 - Ευθεία γραμμή σύνδεσης"/>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15 - Ευθεία γραμμή σύνδεσης"/>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14 - Ευθεία γραμμή σύνδεσης"/>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21 - Ευθεία γραμμή σύνδεσης"/>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26 - Ορθογώνιο"/>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20 - Έλλειψη"/>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 Έλλειψη"/>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23 - Έλλειψη"/>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25 - Έλλειψη"/>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24 - Έλλειψη"/>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28 - Θέση αριθμού διαφάνειας"/>
          <p:cNvSpPr>
            <a:spLocks noGrp="1"/>
          </p:cNvSpPr>
          <p:nvPr>
            <p:ph type="sldNum" sz="quarter" idx="12"/>
          </p:nvPr>
        </p:nvSpPr>
        <p:spPr bwMode="auto">
          <a:xfrm>
            <a:off x="1325544" y="4928702"/>
            <a:ext cx="609600" cy="517524"/>
          </a:xfrm>
        </p:spPr>
        <p:txBody>
          <a:bodyPr/>
          <a:lstStyle/>
          <a:p>
            <a:fld id="{5B00B052-B2A4-41C7-A912-58D7970DAF31}" type="slidenum">
              <a:rPr lang="el-GR" smtClean="0"/>
              <a:pPr/>
              <a:t>‹#›</a:t>
            </a:fld>
            <a:endParaRPr lang="el-G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p:txBody>
          <a:bodyPr vert="eaVer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BD126FCD-D446-4CD5-AF41-D70B93542938}" type="datetimeFigureOut">
              <a:rPr lang="el-GR" smtClean="0"/>
              <a:pPr/>
              <a:t>21/2/2017</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5B00B052-B2A4-41C7-A912-58D7970DAF31}"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9"/>
            <a:ext cx="1676400" cy="5851525"/>
          </a:xfrm>
        </p:spPr>
        <p:txBody>
          <a:bodyPr vert="eaVert"/>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BD126FCD-D446-4CD5-AF41-D70B93542938}" type="datetimeFigureOut">
              <a:rPr lang="el-GR" smtClean="0"/>
              <a:pPr/>
              <a:t>21/2/2017</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5B00B052-B2A4-41C7-A912-58D7970DAF31}"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8" name="7 - Θέση περιεχομένου"/>
          <p:cNvSpPr>
            <a:spLocks noGrp="1"/>
          </p:cNvSpPr>
          <p:nvPr>
            <p:ph sz="quarter" idx="1"/>
          </p:nvPr>
        </p:nvSpPr>
        <p:spPr>
          <a:xfrm>
            <a:off x="457200" y="1600200"/>
            <a:ext cx="7467600" cy="4873752"/>
          </a:xfrm>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7" name="6 - Θέση ημερομηνίας"/>
          <p:cNvSpPr>
            <a:spLocks noGrp="1"/>
          </p:cNvSpPr>
          <p:nvPr>
            <p:ph type="dt" sz="half" idx="14"/>
          </p:nvPr>
        </p:nvSpPr>
        <p:spPr/>
        <p:txBody>
          <a:bodyPr rtlCol="0"/>
          <a:lstStyle/>
          <a:p>
            <a:fld id="{BD126FCD-D446-4CD5-AF41-D70B93542938}" type="datetimeFigureOut">
              <a:rPr lang="el-GR" smtClean="0"/>
              <a:pPr/>
              <a:t>21/2/2017</a:t>
            </a:fld>
            <a:endParaRPr lang="el-GR"/>
          </a:p>
        </p:txBody>
      </p:sp>
      <p:sp>
        <p:nvSpPr>
          <p:cNvPr id="9" name="8 - Θέση αριθμού διαφάνειας"/>
          <p:cNvSpPr>
            <a:spLocks noGrp="1"/>
          </p:cNvSpPr>
          <p:nvPr>
            <p:ph type="sldNum" sz="quarter" idx="15"/>
          </p:nvPr>
        </p:nvSpPr>
        <p:spPr/>
        <p:txBody>
          <a:bodyPr rtlCol="0"/>
          <a:lstStyle/>
          <a:p>
            <a:fld id="{5B00B052-B2A4-41C7-A912-58D7970DAF31}" type="slidenum">
              <a:rPr lang="el-GR" smtClean="0"/>
              <a:pPr/>
              <a:t>‹#›</a:t>
            </a:fld>
            <a:endParaRPr lang="el-GR"/>
          </a:p>
        </p:txBody>
      </p:sp>
      <p:sp>
        <p:nvSpPr>
          <p:cNvPr id="10" name="9 - Θέση υποσέλιδου"/>
          <p:cNvSpPr>
            <a:spLocks noGrp="1"/>
          </p:cNvSpPr>
          <p:nvPr>
            <p:ph type="ftr" sz="quarter" idx="16"/>
          </p:nvPr>
        </p:nvSpPr>
        <p:spPr/>
        <p:txBody>
          <a:bodyPr rtlCol="0"/>
          <a:lstStyle/>
          <a:p>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bg>
      <p:bgRef idx="1001">
        <a:schemeClr val="bg2"/>
      </p:bgRef>
    </p:bg>
    <p:spTree>
      <p:nvGrpSpPr>
        <p:cNvPr id="1" name=""/>
        <p:cNvGrpSpPr/>
        <p:nvPr/>
      </p:nvGrpSpPr>
      <p:grpSpPr>
        <a:xfrm>
          <a:off x="0" y="0"/>
          <a:ext cx="0" cy="0"/>
          <a:chOff x="0" y="0"/>
          <a:chExt cx="0" cy="0"/>
        </a:xfrm>
      </p:grpSpPr>
      <p:sp>
        <p:nvSpPr>
          <p:cNvPr id="2" name="1 - Τίτλος"/>
          <p:cNvSpPr>
            <a:spLocks noGrp="1"/>
          </p:cNvSpPr>
          <p:nvPr>
            <p:ph type="title"/>
          </p:nvPr>
        </p:nvSpPr>
        <p:spPr>
          <a:xfrm>
            <a:off x="2286000" y="2895600"/>
            <a:ext cx="6172200" cy="2053590"/>
          </a:xfrm>
        </p:spPr>
        <p:txBody>
          <a:bodyPr/>
          <a:lstStyle>
            <a:lvl1pPr algn="l">
              <a:buNone/>
              <a:defRPr sz="3000" b="1" cap="small" baseline="0"/>
            </a:lvl1pPr>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l-GR" smtClean="0"/>
              <a:t>Kλικ για επεξεργασία των στυλ του υποδείγματος</a:t>
            </a:r>
          </a:p>
        </p:txBody>
      </p:sp>
      <p:sp>
        <p:nvSpPr>
          <p:cNvPr id="4" name="3 - Θέση ημερομηνίας"/>
          <p:cNvSpPr>
            <a:spLocks noGrp="1"/>
          </p:cNvSpPr>
          <p:nvPr>
            <p:ph type="dt" sz="half" idx="10"/>
          </p:nvPr>
        </p:nvSpPr>
        <p:spPr bwMode="auto">
          <a:xfrm rot="5400000">
            <a:off x="7763256" y="1170432"/>
            <a:ext cx="2286000" cy="381000"/>
          </a:xfrm>
        </p:spPr>
        <p:txBody>
          <a:bodyPr/>
          <a:lstStyle/>
          <a:p>
            <a:fld id="{BD126FCD-D446-4CD5-AF41-D70B93542938}" type="datetimeFigureOut">
              <a:rPr lang="el-GR" smtClean="0"/>
              <a:pPr/>
              <a:t>21/2/2017</a:t>
            </a:fld>
            <a:endParaRPr lang="el-GR"/>
          </a:p>
        </p:txBody>
      </p:sp>
      <p:sp>
        <p:nvSpPr>
          <p:cNvPr id="5" name="4 - Θέση υποσέλιδου"/>
          <p:cNvSpPr>
            <a:spLocks noGrp="1"/>
          </p:cNvSpPr>
          <p:nvPr>
            <p:ph type="ftr" sz="quarter" idx="11"/>
          </p:nvPr>
        </p:nvSpPr>
        <p:spPr bwMode="auto">
          <a:xfrm rot="5400000">
            <a:off x="7077456" y="4178808"/>
            <a:ext cx="3657600" cy="384048"/>
          </a:xfrm>
        </p:spPr>
        <p:txBody>
          <a:bodyPr/>
          <a:lstStyle/>
          <a:p>
            <a:endParaRPr lang="el-GR"/>
          </a:p>
        </p:txBody>
      </p:sp>
      <p:sp>
        <p:nvSpPr>
          <p:cNvPr id="9" name="8 - Ορθογώνιο"/>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 Ορθογώνιο"/>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 Ορθογώνιο"/>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 Ορθογώνιο"/>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 Ευθεία γραμμή σύνδεσης"/>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13 - Ευθεία γραμμή σύνδεσης"/>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14 - Ευθεία γραμμή σύνδεσης"/>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15 - Ευθεία γραμμή σύνδεσης"/>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16 - Ευθεία γραμμή σύνδεσης"/>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17 - Ορθογώνιο"/>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18 - Έλλειψη"/>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19 - Έλλειψη"/>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20 - Έλλειψη"/>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21 - Έλλειψη"/>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 Έλλειψη"/>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25 - Ευθεία γραμμή σύνδεσης"/>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5 - Θέση αριθμού διαφάνειας"/>
          <p:cNvSpPr>
            <a:spLocks noGrp="1"/>
          </p:cNvSpPr>
          <p:nvPr>
            <p:ph type="sldNum" sz="quarter" idx="12"/>
          </p:nvPr>
        </p:nvSpPr>
        <p:spPr bwMode="auto">
          <a:xfrm>
            <a:off x="1340616" y="4928702"/>
            <a:ext cx="609600" cy="517524"/>
          </a:xfrm>
        </p:spPr>
        <p:txBody>
          <a:bodyPr/>
          <a:lstStyle/>
          <a:p>
            <a:fld id="{5B00B052-B2A4-41C7-A912-58D7970DAF31}" type="slidenum">
              <a:rPr lang="el-GR" smtClean="0"/>
              <a:pPr/>
              <a:t>‹#›</a:t>
            </a:fld>
            <a:endParaRPr lang="el-G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5" name="4 - Θέση ημερομηνίας"/>
          <p:cNvSpPr>
            <a:spLocks noGrp="1"/>
          </p:cNvSpPr>
          <p:nvPr>
            <p:ph type="dt" sz="half" idx="10"/>
          </p:nvPr>
        </p:nvSpPr>
        <p:spPr/>
        <p:txBody>
          <a:bodyPr/>
          <a:lstStyle/>
          <a:p>
            <a:fld id="{BD126FCD-D446-4CD5-AF41-D70B93542938}" type="datetimeFigureOut">
              <a:rPr lang="el-GR" smtClean="0"/>
              <a:pPr/>
              <a:t>21/2/2017</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5B00B052-B2A4-41C7-A912-58D7970DAF31}" type="slidenum">
              <a:rPr lang="el-GR" smtClean="0"/>
              <a:pPr/>
              <a:t>‹#›</a:t>
            </a:fld>
            <a:endParaRPr lang="el-GR"/>
          </a:p>
        </p:txBody>
      </p:sp>
      <p:sp>
        <p:nvSpPr>
          <p:cNvPr id="9" name="8 - Θέση περιεχομένου"/>
          <p:cNvSpPr>
            <a:spLocks noGrp="1"/>
          </p:cNvSpPr>
          <p:nvPr>
            <p:ph sz="quarter" idx="1"/>
          </p:nvPr>
        </p:nvSpPr>
        <p:spPr>
          <a:xfrm>
            <a:off x="457200" y="1600200"/>
            <a:ext cx="3657600" cy="4572000"/>
          </a:xfrm>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11" name="10 - Θέση περιεχομένου"/>
          <p:cNvSpPr>
            <a:spLocks noGrp="1"/>
          </p:cNvSpPr>
          <p:nvPr>
            <p:ph sz="quarter" idx="2"/>
          </p:nvPr>
        </p:nvSpPr>
        <p:spPr>
          <a:xfrm>
            <a:off x="4270248" y="1600200"/>
            <a:ext cx="3657600" cy="4572000"/>
          </a:xfrm>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7543800" cy="1143000"/>
          </a:xfrm>
        </p:spPr>
        <p:txBody>
          <a:bodyPr anchor="b"/>
          <a:lstStyle>
            <a:lvl1pPr>
              <a:defRPr/>
            </a:lvl1pPr>
          </a:lstStyle>
          <a:p>
            <a:r>
              <a:rPr kumimoji="0" lang="el-GR" smtClean="0"/>
              <a:t>Kλικ για επεξεργασία του τίτλου</a:t>
            </a:r>
            <a:endParaRPr kumimoji="0" lang="en-US"/>
          </a:p>
        </p:txBody>
      </p:sp>
      <p:sp>
        <p:nvSpPr>
          <p:cNvPr id="7" name="6 - Θέση ημερομηνίας"/>
          <p:cNvSpPr>
            <a:spLocks noGrp="1"/>
          </p:cNvSpPr>
          <p:nvPr>
            <p:ph type="dt" sz="half" idx="10"/>
          </p:nvPr>
        </p:nvSpPr>
        <p:spPr/>
        <p:txBody>
          <a:bodyPr/>
          <a:lstStyle/>
          <a:p>
            <a:fld id="{BD126FCD-D446-4CD5-AF41-D70B93542938}" type="datetimeFigureOut">
              <a:rPr lang="el-GR" smtClean="0"/>
              <a:pPr/>
              <a:t>21/2/2017</a:t>
            </a:fld>
            <a:endParaRPr lang="el-GR"/>
          </a:p>
        </p:txBody>
      </p:sp>
      <p:sp>
        <p:nvSpPr>
          <p:cNvPr id="8" name="7 - Θέση υποσέλιδου"/>
          <p:cNvSpPr>
            <a:spLocks noGrp="1"/>
          </p:cNvSpPr>
          <p:nvPr>
            <p:ph type="ftr" sz="quarter" idx="11"/>
          </p:nvPr>
        </p:nvSpPr>
        <p:spPr/>
        <p:txBody>
          <a:bodyPr/>
          <a:lstStyle/>
          <a:p>
            <a:endParaRPr lang="el-GR"/>
          </a:p>
        </p:txBody>
      </p:sp>
      <p:sp>
        <p:nvSpPr>
          <p:cNvPr id="9" name="8 - Θέση αριθμού διαφάνειας"/>
          <p:cNvSpPr>
            <a:spLocks noGrp="1"/>
          </p:cNvSpPr>
          <p:nvPr>
            <p:ph type="sldNum" sz="quarter" idx="12"/>
          </p:nvPr>
        </p:nvSpPr>
        <p:spPr/>
        <p:txBody>
          <a:bodyPr/>
          <a:lstStyle/>
          <a:p>
            <a:fld id="{5B00B052-B2A4-41C7-A912-58D7970DAF31}" type="slidenum">
              <a:rPr lang="el-GR" smtClean="0"/>
              <a:pPr/>
              <a:t>‹#›</a:t>
            </a:fld>
            <a:endParaRPr lang="el-GR"/>
          </a:p>
        </p:txBody>
      </p:sp>
      <p:sp>
        <p:nvSpPr>
          <p:cNvPr id="11" name="10 - Θέση περιεχομένου"/>
          <p:cNvSpPr>
            <a:spLocks noGrp="1"/>
          </p:cNvSpPr>
          <p:nvPr>
            <p:ph sz="quarter" idx="2"/>
          </p:nvPr>
        </p:nvSpPr>
        <p:spPr>
          <a:xfrm>
            <a:off x="457200" y="2362200"/>
            <a:ext cx="3657600" cy="3886200"/>
          </a:xfrm>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13" name="12 - Θέση περιεχομένου"/>
          <p:cNvSpPr>
            <a:spLocks noGrp="1"/>
          </p:cNvSpPr>
          <p:nvPr>
            <p:ph sz="quarter" idx="4"/>
          </p:nvPr>
        </p:nvSpPr>
        <p:spPr>
          <a:xfrm>
            <a:off x="4371975" y="2362200"/>
            <a:ext cx="3657600" cy="3886200"/>
          </a:xfrm>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12" name="11 - Θέση κειμένου"/>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l-GR" smtClean="0"/>
              <a:t>Kλικ για επεξεργασία των στυλ του υποδείγματος</a:t>
            </a:r>
          </a:p>
        </p:txBody>
      </p:sp>
      <p:sp>
        <p:nvSpPr>
          <p:cNvPr id="14" name="13 - Θέση κειμένου"/>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l-GR" smtClean="0"/>
              <a:t>Kλικ για επεξεργασία των στυλ του υποδείγματος</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6" name="5 - Θέση ημερομηνίας"/>
          <p:cNvSpPr>
            <a:spLocks noGrp="1"/>
          </p:cNvSpPr>
          <p:nvPr>
            <p:ph type="dt" sz="half" idx="10"/>
          </p:nvPr>
        </p:nvSpPr>
        <p:spPr/>
        <p:txBody>
          <a:bodyPr rtlCol="0"/>
          <a:lstStyle/>
          <a:p>
            <a:fld id="{BD126FCD-D446-4CD5-AF41-D70B93542938}" type="datetimeFigureOut">
              <a:rPr lang="el-GR" smtClean="0"/>
              <a:pPr/>
              <a:t>21/2/2017</a:t>
            </a:fld>
            <a:endParaRPr lang="el-GR"/>
          </a:p>
        </p:txBody>
      </p:sp>
      <p:sp>
        <p:nvSpPr>
          <p:cNvPr id="7" name="6 - Θέση αριθμού διαφάνειας"/>
          <p:cNvSpPr>
            <a:spLocks noGrp="1"/>
          </p:cNvSpPr>
          <p:nvPr>
            <p:ph type="sldNum" sz="quarter" idx="11"/>
          </p:nvPr>
        </p:nvSpPr>
        <p:spPr/>
        <p:txBody>
          <a:bodyPr rtlCol="0"/>
          <a:lstStyle/>
          <a:p>
            <a:fld id="{5B00B052-B2A4-41C7-A912-58D7970DAF31}" type="slidenum">
              <a:rPr lang="el-GR" smtClean="0"/>
              <a:pPr/>
              <a:t>‹#›</a:t>
            </a:fld>
            <a:endParaRPr lang="el-GR"/>
          </a:p>
        </p:txBody>
      </p:sp>
      <p:sp>
        <p:nvSpPr>
          <p:cNvPr id="8" name="7 - Θέση υποσέλιδου"/>
          <p:cNvSpPr>
            <a:spLocks noGrp="1"/>
          </p:cNvSpPr>
          <p:nvPr>
            <p:ph type="ftr" sz="quarter" idx="12"/>
          </p:nvPr>
        </p:nvSpPr>
        <p:spPr/>
        <p:txBody>
          <a:bodyPr rtlCol="0"/>
          <a:lstStyle/>
          <a:p>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BD126FCD-D446-4CD5-AF41-D70B93542938}" type="datetimeFigureOut">
              <a:rPr lang="el-GR" smtClean="0"/>
              <a:pPr/>
              <a:t>21/2/2017</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p:txBody>
          <a:bodyPr/>
          <a:lstStyle/>
          <a:p>
            <a:fld id="{5B00B052-B2A4-41C7-A912-58D7970DAF31}"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Περιεχόμενο με λεζάντα">
    <p:bg>
      <p:bgRef idx="1001">
        <a:schemeClr val="bg1"/>
      </p:bgRef>
    </p:bg>
    <p:spTree>
      <p:nvGrpSpPr>
        <p:cNvPr id="1" name=""/>
        <p:cNvGrpSpPr/>
        <p:nvPr/>
      </p:nvGrpSpPr>
      <p:grpSpPr>
        <a:xfrm>
          <a:off x="0" y="0"/>
          <a:ext cx="0" cy="0"/>
          <a:chOff x="0" y="0"/>
          <a:chExt cx="0" cy="0"/>
        </a:xfrm>
      </p:grpSpPr>
      <p:sp>
        <p:nvSpPr>
          <p:cNvPr id="10" name="9 - Ευθεία γραμμή σύνδεσης"/>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1 - Τίτλος"/>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l-GR" smtClean="0"/>
              <a:t>Kλικ για επεξεργασία του τίτλου</a:t>
            </a:r>
            <a:endParaRPr kumimoji="0" lang="en-US"/>
          </a:p>
        </p:txBody>
      </p:sp>
      <p:sp>
        <p:nvSpPr>
          <p:cNvPr id="3" name="2 - Θέση κειμένου"/>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l-GR" smtClean="0"/>
              <a:t>Kλικ για επεξεργασία των στυλ του υποδείγματος</a:t>
            </a:r>
          </a:p>
        </p:txBody>
      </p:sp>
      <p:sp>
        <p:nvSpPr>
          <p:cNvPr id="8" name="7 - Ευθεία γραμμή σύνδεσης"/>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8 - Ευθεία γραμμή σύνδεσης"/>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10 - Ευθεία γραμμή σύνδεσης"/>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 Ορθογώνιο"/>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 Ευθεία γραμμή σύνδεσης"/>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13 - Έλλειψη"/>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17 - Θέση περιεχομένου"/>
          <p:cNvSpPr>
            <a:spLocks noGrp="1"/>
          </p:cNvSpPr>
          <p:nvPr>
            <p:ph sz="quarter" idx="1"/>
          </p:nvPr>
        </p:nvSpPr>
        <p:spPr>
          <a:xfrm>
            <a:off x="304800" y="274320"/>
            <a:ext cx="5638800" cy="6327648"/>
          </a:xfrm>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21" name="20 - Θέση ημερομηνίας"/>
          <p:cNvSpPr>
            <a:spLocks noGrp="1"/>
          </p:cNvSpPr>
          <p:nvPr>
            <p:ph type="dt" sz="half" idx="14"/>
          </p:nvPr>
        </p:nvSpPr>
        <p:spPr/>
        <p:txBody>
          <a:bodyPr rtlCol="0"/>
          <a:lstStyle/>
          <a:p>
            <a:fld id="{BD126FCD-D446-4CD5-AF41-D70B93542938}" type="datetimeFigureOut">
              <a:rPr lang="el-GR" smtClean="0"/>
              <a:pPr/>
              <a:t>21/2/2017</a:t>
            </a:fld>
            <a:endParaRPr lang="el-GR"/>
          </a:p>
        </p:txBody>
      </p:sp>
      <p:sp>
        <p:nvSpPr>
          <p:cNvPr id="22" name="21 - Θέση αριθμού διαφάνειας"/>
          <p:cNvSpPr>
            <a:spLocks noGrp="1"/>
          </p:cNvSpPr>
          <p:nvPr>
            <p:ph type="sldNum" sz="quarter" idx="15"/>
          </p:nvPr>
        </p:nvSpPr>
        <p:spPr/>
        <p:txBody>
          <a:bodyPr rtlCol="0"/>
          <a:lstStyle/>
          <a:p>
            <a:fld id="{5B00B052-B2A4-41C7-A912-58D7970DAF31}" type="slidenum">
              <a:rPr lang="el-GR" smtClean="0"/>
              <a:pPr/>
              <a:t>‹#›</a:t>
            </a:fld>
            <a:endParaRPr lang="el-GR"/>
          </a:p>
        </p:txBody>
      </p:sp>
      <p:sp>
        <p:nvSpPr>
          <p:cNvPr id="23" name="22 - Θέση υποσέλιδου"/>
          <p:cNvSpPr>
            <a:spLocks noGrp="1"/>
          </p:cNvSpPr>
          <p:nvPr>
            <p:ph type="ftr" sz="quarter" idx="16"/>
          </p:nvPr>
        </p:nvSpPr>
        <p:spPr/>
        <p:txBody>
          <a:bodyPr rtlCol="0"/>
          <a:lstStyle/>
          <a:p>
            <a:endParaRPr lang="el-G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sp>
        <p:nvSpPr>
          <p:cNvPr id="9" name="8 - Ευθεία γραμμή σύνδεσης"/>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 Έλλειψη"/>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1 - Τίτλος"/>
          <p:cNvSpPr>
            <a:spLocks noGrp="1"/>
          </p:cNvSpPr>
          <p:nvPr>
            <p:ph type="title"/>
          </p:nvPr>
        </p:nvSpPr>
        <p:spPr>
          <a:xfrm rot="5400000">
            <a:off x="3350133" y="3200400"/>
            <a:ext cx="6309360" cy="457200"/>
          </a:xfrm>
        </p:spPr>
        <p:txBody>
          <a:bodyPr anchor="b"/>
          <a:lstStyle>
            <a:lvl1pPr algn="l">
              <a:buNone/>
              <a:defRPr sz="2000" b="1"/>
            </a:lvl1pPr>
          </a:lstStyle>
          <a:p>
            <a:r>
              <a:rPr kumimoji="0" lang="el-GR" smtClean="0"/>
              <a:t>Kλικ για επεξεργασία του τίτλου</a:t>
            </a:r>
            <a:endParaRPr kumimoji="0" lang="en-US"/>
          </a:p>
        </p:txBody>
      </p:sp>
      <p:sp>
        <p:nvSpPr>
          <p:cNvPr id="3" name="2 - Θέση εικόνας"/>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l-GR" smtClean="0"/>
              <a:t>Κάντε κλικ στο εικονίδιο για να προσθέσετε μια εικόνα</a:t>
            </a:r>
            <a:endParaRPr kumimoji="0" lang="en-US" dirty="0"/>
          </a:p>
        </p:txBody>
      </p:sp>
      <p:sp>
        <p:nvSpPr>
          <p:cNvPr id="4" name="3 - Θέση κειμένου"/>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l-GR" smtClean="0"/>
              <a:t>Kλικ για επεξεργασία των στυλ του υποδείγματος</a:t>
            </a:r>
          </a:p>
        </p:txBody>
      </p:sp>
      <p:sp>
        <p:nvSpPr>
          <p:cNvPr id="10" name="9 - Ευθεία γραμμή σύνδεσης"/>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10 - Ορθογώνιο"/>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 Ευθεία γραμμή σύνδεσης"/>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18 - Ευθεία γραμμή σύνδεσης"/>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19 - Ευθεία γραμμή σύνδεσης"/>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16 - Θέση ημερομηνίας"/>
          <p:cNvSpPr>
            <a:spLocks noGrp="1"/>
          </p:cNvSpPr>
          <p:nvPr>
            <p:ph type="dt" sz="half" idx="10"/>
          </p:nvPr>
        </p:nvSpPr>
        <p:spPr/>
        <p:txBody>
          <a:bodyPr rtlCol="0"/>
          <a:lstStyle/>
          <a:p>
            <a:fld id="{BD126FCD-D446-4CD5-AF41-D70B93542938}" type="datetimeFigureOut">
              <a:rPr lang="el-GR" smtClean="0"/>
              <a:pPr/>
              <a:t>21/2/2017</a:t>
            </a:fld>
            <a:endParaRPr lang="el-GR"/>
          </a:p>
        </p:txBody>
      </p:sp>
      <p:sp>
        <p:nvSpPr>
          <p:cNvPr id="18" name="17 - Θέση αριθμού διαφάνειας"/>
          <p:cNvSpPr>
            <a:spLocks noGrp="1"/>
          </p:cNvSpPr>
          <p:nvPr>
            <p:ph type="sldNum" sz="quarter" idx="11"/>
          </p:nvPr>
        </p:nvSpPr>
        <p:spPr/>
        <p:txBody>
          <a:bodyPr rtlCol="0"/>
          <a:lstStyle/>
          <a:p>
            <a:fld id="{5B00B052-B2A4-41C7-A912-58D7970DAF31}" type="slidenum">
              <a:rPr lang="el-GR" smtClean="0"/>
              <a:pPr/>
              <a:t>‹#›</a:t>
            </a:fld>
            <a:endParaRPr lang="el-GR"/>
          </a:p>
        </p:txBody>
      </p:sp>
      <p:sp>
        <p:nvSpPr>
          <p:cNvPr id="21" name="20 - Θέση υποσέλιδου"/>
          <p:cNvSpPr>
            <a:spLocks noGrp="1"/>
          </p:cNvSpPr>
          <p:nvPr>
            <p:ph type="ftr" sz="quarter" idx="12"/>
          </p:nvPr>
        </p:nvSpPr>
        <p:spPr/>
        <p:txBody>
          <a:bodyPr rtlCol="0"/>
          <a:lstStyle/>
          <a:p>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15 - Ευθεία γραμμή σύνδεσης"/>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21 - Θέση τίτλου"/>
          <p:cNvSpPr>
            <a:spLocks noGrp="1"/>
          </p:cNvSpPr>
          <p:nvPr>
            <p:ph type="title"/>
          </p:nvPr>
        </p:nvSpPr>
        <p:spPr>
          <a:xfrm>
            <a:off x="457200" y="274638"/>
            <a:ext cx="7467600" cy="1143000"/>
          </a:xfrm>
          <a:prstGeom prst="rect">
            <a:avLst/>
          </a:prstGeom>
        </p:spPr>
        <p:txBody>
          <a:bodyPr vert="horz" anchor="b">
            <a:normAutofit/>
          </a:bodyPr>
          <a:lstStyle/>
          <a:p>
            <a:r>
              <a:rPr kumimoji="0" lang="el-GR" smtClean="0"/>
              <a:t>Kλικ για επεξεργασία του τίτλου</a:t>
            </a:r>
            <a:endParaRPr kumimoji="0" lang="en-US"/>
          </a:p>
        </p:txBody>
      </p:sp>
      <p:sp>
        <p:nvSpPr>
          <p:cNvPr id="13" name="12 - Θέση κειμένου"/>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l-GR" smtClean="0"/>
              <a:t>Kλικ για επεξεργασία των στυλ του υποδείγματος</a:t>
            </a:r>
          </a:p>
          <a:p>
            <a:pPr lvl="1" eaLnBrk="1" latinLnBrk="0" hangingPunct="1"/>
            <a:r>
              <a:rPr kumimoji="0" lang="el-GR" smtClean="0"/>
              <a:t>Δεύτερου επιπέδου</a:t>
            </a:r>
          </a:p>
          <a:p>
            <a:pPr lvl="2" eaLnBrk="1" latinLnBrk="0" hangingPunct="1"/>
            <a:r>
              <a:rPr kumimoji="0" lang="el-GR" smtClean="0"/>
              <a:t>Τρίτου επιπέδου</a:t>
            </a:r>
          </a:p>
          <a:p>
            <a:pPr lvl="3" eaLnBrk="1" latinLnBrk="0" hangingPunct="1"/>
            <a:r>
              <a:rPr kumimoji="0" lang="el-GR" smtClean="0"/>
              <a:t>Τέταρτου επιπέδου</a:t>
            </a:r>
          </a:p>
          <a:p>
            <a:pPr lvl="4" eaLnBrk="1" latinLnBrk="0" hangingPunct="1"/>
            <a:r>
              <a:rPr kumimoji="0" lang="el-GR" smtClean="0"/>
              <a:t>Πέμπτου επιπέδου</a:t>
            </a:r>
            <a:endParaRPr kumimoji="0" lang="en-US"/>
          </a:p>
        </p:txBody>
      </p:sp>
      <p:sp>
        <p:nvSpPr>
          <p:cNvPr id="14" name="13 - Θέση ημερομηνίας"/>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BD126FCD-D446-4CD5-AF41-D70B93542938}" type="datetimeFigureOut">
              <a:rPr lang="el-GR" smtClean="0"/>
              <a:pPr/>
              <a:t>21/2/2017</a:t>
            </a:fld>
            <a:endParaRPr lang="el-GR"/>
          </a:p>
        </p:txBody>
      </p:sp>
      <p:sp>
        <p:nvSpPr>
          <p:cNvPr id="3" name="2 - Θέση υποσέλιδου"/>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el-GR"/>
          </a:p>
        </p:txBody>
      </p:sp>
      <p:sp>
        <p:nvSpPr>
          <p:cNvPr id="7" name="6 - Ευθεία γραμμή σύνδεσης"/>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8 - Ευθεία γραμμή σύνδεσης"/>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9 - Ορθογώνιο"/>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 Ευθεία γραμμή σύνδεσης"/>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 Έλλειψη"/>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 Θέση αριθμού διαφάνειας"/>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5B00B052-B2A4-41C7-A912-58D7970DAF31}" type="slidenum">
              <a:rPr lang="el-GR" smtClean="0"/>
              <a:pPr/>
              <a:t>‹#›</a:t>
            </a:fld>
            <a:endParaRPr lang="el-GR"/>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p:txBody>
          <a:bodyPr/>
          <a:lstStyle/>
          <a:p>
            <a:r>
              <a:rPr lang="el-GR" dirty="0" err="1" smtClean="0"/>
              <a:t>Ηγεσια</a:t>
            </a:r>
            <a:r>
              <a:rPr lang="el-GR" dirty="0" smtClean="0"/>
              <a:t>, </a:t>
            </a:r>
            <a:r>
              <a:rPr lang="el-GR" dirty="0" err="1" smtClean="0"/>
              <a:t>Ισχυσ</a:t>
            </a:r>
            <a:r>
              <a:rPr lang="el-GR" dirty="0" smtClean="0"/>
              <a:t> και </a:t>
            </a:r>
            <a:r>
              <a:rPr lang="el-GR" dirty="0" err="1" smtClean="0"/>
              <a:t>Ευθυνη</a:t>
            </a:r>
            <a:r>
              <a:rPr lang="el-GR" dirty="0" smtClean="0"/>
              <a:t> σε </a:t>
            </a:r>
            <a:r>
              <a:rPr lang="el-GR" dirty="0" err="1" smtClean="0"/>
              <a:t>Οργανισμουσ</a:t>
            </a:r>
            <a:r>
              <a:rPr lang="el-GR" dirty="0" smtClean="0"/>
              <a:t> – Μ.Κ.Ο.</a:t>
            </a:r>
            <a:endParaRPr lang="el-GR" dirty="0"/>
          </a:p>
        </p:txBody>
      </p:sp>
      <p:sp>
        <p:nvSpPr>
          <p:cNvPr id="3" name="2 - Υπότιτλος"/>
          <p:cNvSpPr>
            <a:spLocks noGrp="1"/>
          </p:cNvSpPr>
          <p:nvPr>
            <p:ph type="subTitle" idx="1"/>
          </p:nvPr>
        </p:nvSpPr>
        <p:spPr/>
        <p:txBody>
          <a:bodyPr>
            <a:normAutofit lnSpcReduction="10000"/>
          </a:bodyPr>
          <a:lstStyle/>
          <a:p>
            <a:endParaRPr lang="el-GR" dirty="0" smtClean="0"/>
          </a:p>
          <a:p>
            <a:endParaRPr lang="el-GR" dirty="0" smtClean="0"/>
          </a:p>
          <a:p>
            <a:r>
              <a:rPr lang="el-GR" dirty="0" smtClean="0"/>
              <a:t>Ασημάκης Μπαφατάκης, Ε.Κ.Ψ.&amp;Ψ.Υ.</a:t>
            </a:r>
          </a:p>
          <a:p>
            <a:r>
              <a:rPr lang="el-GR" dirty="0" smtClean="0"/>
              <a:t>Αθηνά Φραγκούλη, Ε.Κ.Ψ.&amp;Ψ.Υ.</a:t>
            </a:r>
            <a:endParaRPr lang="el-G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sz="quarter" idx="1"/>
          </p:nvPr>
        </p:nvSpPr>
        <p:spPr>
          <a:xfrm>
            <a:off x="357158" y="428604"/>
            <a:ext cx="7715304" cy="6045348"/>
          </a:xfrm>
        </p:spPr>
        <p:txBody>
          <a:bodyPr>
            <a:normAutofit fontScale="92500"/>
          </a:bodyPr>
          <a:lstStyle/>
          <a:p>
            <a:pPr algn="just"/>
            <a:r>
              <a:rPr lang="el-GR" dirty="0" smtClean="0"/>
              <a:t>Διαχωρισμός των συζητήσεων για τη στρατηγική από αυτές για τον προϋπολογισμό και τους οικονομικούς στόχους της Μονάδας και του Οργανισμού.</a:t>
            </a:r>
          </a:p>
          <a:p>
            <a:pPr algn="just"/>
            <a:r>
              <a:rPr lang="el-GR" dirty="0" smtClean="0"/>
              <a:t>Εις βάθος κατανόηση των λειτουργιών και χρήση εργαλείων και μεθοδολογίας που έχει υιοθετήσει ο Οργανισμός.</a:t>
            </a:r>
          </a:p>
          <a:p>
            <a:pPr algn="just"/>
            <a:r>
              <a:rPr lang="el-GR" dirty="0" smtClean="0"/>
              <a:t>Προσωπική εμπλοκή των επικεφαλής των Μονάδων στην υλοποίηση της στρατηγικής και όχι μόνο στη χάραξη. </a:t>
            </a:r>
          </a:p>
          <a:p>
            <a:pPr algn="just"/>
            <a:r>
              <a:rPr lang="el-GR" dirty="0" smtClean="0"/>
              <a:t>Παροχή επαρκούς καθοδήγησης και στοιχείων από την Κεντρική Διοίκηση του Οργανισμού.</a:t>
            </a:r>
          </a:p>
          <a:p>
            <a:pPr algn="just"/>
            <a:r>
              <a:rPr lang="el-GR" dirty="0" smtClean="0"/>
              <a:t>Καλλιέργεια κοινής κουλτούρας μεταξύ των εμπλεκομένων και αισθήματος ότι αντιμετωπίζουν από κοινού τις προκλήσεις. </a:t>
            </a:r>
            <a:r>
              <a:rPr lang="el-GR" dirty="0" err="1" smtClean="0"/>
              <a:t>Υπευθυνοποίηση</a:t>
            </a:r>
            <a:r>
              <a:rPr lang="el-GR" dirty="0" smtClean="0"/>
              <a:t> σε όλα τα επίπεδα.</a:t>
            </a:r>
          </a:p>
          <a:p>
            <a:pPr algn="just"/>
            <a:r>
              <a:rPr lang="el-GR" dirty="0" smtClean="0"/>
              <a:t>Διενέργεια </a:t>
            </a:r>
            <a:r>
              <a:rPr lang="el-GR" dirty="0" err="1" smtClean="0"/>
              <a:t>follow</a:t>
            </a:r>
            <a:r>
              <a:rPr lang="el-GR" dirty="0" smtClean="0"/>
              <a:t> </a:t>
            </a:r>
            <a:r>
              <a:rPr lang="el-GR" dirty="0" err="1" smtClean="0"/>
              <a:t>up</a:t>
            </a:r>
            <a:r>
              <a:rPr lang="el-GR" dirty="0" smtClean="0"/>
              <a:t> επαφών μετά τη χάραξη της στρατηγικής, και διάχυση των αποτελεσμάτων.</a:t>
            </a:r>
            <a:endParaRPr lang="el-G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7472386" cy="582594"/>
          </a:xfrm>
        </p:spPr>
        <p:txBody>
          <a:bodyPr>
            <a:normAutofit/>
          </a:bodyPr>
          <a:lstStyle/>
          <a:p>
            <a:r>
              <a:rPr lang="el-GR" sz="2600" b="1" dirty="0" err="1" smtClean="0"/>
              <a:t>Επιλογοσ</a:t>
            </a:r>
            <a:endParaRPr lang="el-GR" sz="2600" b="1" dirty="0"/>
          </a:p>
        </p:txBody>
      </p:sp>
      <p:sp>
        <p:nvSpPr>
          <p:cNvPr id="3" name="2 - Θέση περιεχομένου"/>
          <p:cNvSpPr>
            <a:spLocks noGrp="1"/>
          </p:cNvSpPr>
          <p:nvPr>
            <p:ph sz="quarter" idx="1"/>
          </p:nvPr>
        </p:nvSpPr>
        <p:spPr>
          <a:xfrm>
            <a:off x="428596" y="928670"/>
            <a:ext cx="7643866" cy="5545282"/>
          </a:xfrm>
        </p:spPr>
        <p:txBody>
          <a:bodyPr>
            <a:normAutofit fontScale="92500" lnSpcReduction="10000"/>
          </a:bodyPr>
          <a:lstStyle/>
          <a:p>
            <a:pPr marL="0" indent="0" algn="just">
              <a:buNone/>
            </a:pPr>
            <a:r>
              <a:rPr lang="el-GR" dirty="0" smtClean="0"/>
              <a:t>Το ζήτημα της αποτελεσματικής Ηγεσίας στο χώρο των Μ.Κ.Ο., η Ισχύς και η Ευθύνη αποτελούν μια σημαντική πρόκληση, ιδιαίτερα σήμερα που η οικονομική και κοινωνική κρίση πλήττουν καίρια όλους τους θεσμούς.</a:t>
            </a:r>
          </a:p>
          <a:p>
            <a:pPr marL="0" indent="0" algn="just">
              <a:buNone/>
            </a:pPr>
            <a:r>
              <a:rPr lang="el-GR" dirty="0" smtClean="0"/>
              <a:t>Στοιχεία όπως η σύλληψη ενός οράματος, η διάδοσή του, η δημιουργία καινοτόμων στόχων, η κινητοποίηση των μελών της ομάδας για την επίτευξη των στόχων αυτών, η ικανότητα κάποιων να τους ακολουθούν ηθελημένα και πρόθυμα οι συνεργάτες τους, αποτελούν βασικά στοιχεία της ηγετικής συμπεριφοράς.</a:t>
            </a:r>
          </a:p>
          <a:p>
            <a:pPr marL="0" indent="0" algn="just">
              <a:buNone/>
            </a:pPr>
            <a:r>
              <a:rPr lang="el-GR" dirty="0" smtClean="0"/>
              <a:t>Σε όλα τα παραπάνω είναι εξίσου σημαντικό για τις Μ.Κ.Ο. η ανάπτυξη και η καλλιέργεια της συναισθηματικής νοημοσύνης με στόχο την </a:t>
            </a:r>
            <a:r>
              <a:rPr lang="el-GR" dirty="0" err="1" smtClean="0"/>
              <a:t>ενσυναίσθηση</a:t>
            </a:r>
            <a:r>
              <a:rPr lang="el-GR" dirty="0" smtClean="0"/>
              <a:t> και την ικανοποίηση των αναγκών των εργαζομένων, καθώς και ζητήματα όπως η διαχείριση των συγκρούσεων, η επικοινωνία, και η λήψη αποφάσεων.</a:t>
            </a:r>
            <a:endParaRPr lang="el-G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 Θέση περιεχομένου" descr="leadership.jpg"/>
          <p:cNvPicPr>
            <a:picLocks noGrp="1" noChangeAspect="1"/>
          </p:cNvPicPr>
          <p:nvPr>
            <p:ph sz="quarter" idx="1"/>
          </p:nvPr>
        </p:nvPicPr>
        <p:blipFill>
          <a:blip r:embed="rId3" cstate="print"/>
          <a:stretch>
            <a:fillRect/>
          </a:stretch>
        </p:blipFill>
        <p:spPr>
          <a:xfrm>
            <a:off x="1857356" y="857232"/>
            <a:ext cx="5000660" cy="4910648"/>
          </a:xfrm>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Τίτλος"/>
          <p:cNvSpPr>
            <a:spLocks noGrp="1"/>
          </p:cNvSpPr>
          <p:nvPr>
            <p:ph type="title"/>
          </p:nvPr>
        </p:nvSpPr>
        <p:spPr>
          <a:xfrm>
            <a:off x="1928794" y="2214554"/>
            <a:ext cx="6929486" cy="1000132"/>
          </a:xfrm>
        </p:spPr>
        <p:txBody>
          <a:bodyPr>
            <a:normAutofit/>
          </a:bodyPr>
          <a:lstStyle/>
          <a:p>
            <a:r>
              <a:rPr lang="el-GR" sz="2600" i="1" dirty="0" smtClean="0"/>
              <a:t>Σας </a:t>
            </a:r>
            <a:r>
              <a:rPr lang="el-GR" sz="2600" i="1" dirty="0" err="1" smtClean="0"/>
              <a:t>ευχαριστουμε</a:t>
            </a:r>
            <a:r>
              <a:rPr lang="el-GR" sz="2600" i="1" dirty="0" smtClean="0"/>
              <a:t> για την </a:t>
            </a:r>
            <a:r>
              <a:rPr lang="el-GR" sz="2600" i="1" dirty="0" err="1" smtClean="0"/>
              <a:t>προσοχη</a:t>
            </a:r>
            <a:r>
              <a:rPr lang="el-GR" sz="2600" i="1" dirty="0" smtClean="0"/>
              <a:t> σας!</a:t>
            </a:r>
            <a:r>
              <a:rPr lang="el-GR" i="1" dirty="0" smtClean="0"/>
              <a:t/>
            </a:r>
            <a:br>
              <a:rPr lang="el-GR" i="1" dirty="0" smtClean="0"/>
            </a:br>
            <a:endParaRPr lang="el-GR" dirty="0"/>
          </a:p>
        </p:txBody>
      </p:sp>
      <p:sp>
        <p:nvSpPr>
          <p:cNvPr id="3" name="2 - Θέση περιεχομένου"/>
          <p:cNvSpPr>
            <a:spLocks noGrp="1"/>
          </p:cNvSpPr>
          <p:nvPr>
            <p:ph type="body" idx="1"/>
          </p:nvPr>
        </p:nvSpPr>
        <p:spPr/>
        <p:txBody>
          <a:bodyPr>
            <a:normAutofit/>
          </a:bodyPr>
          <a:lstStyle/>
          <a:p>
            <a:pPr>
              <a:buNone/>
            </a:pPr>
            <a:endParaRPr lang="el-GR" dirty="0" smtClean="0"/>
          </a:p>
          <a:p>
            <a:pPr>
              <a:buNone/>
            </a:pPr>
            <a:endParaRPr lang="el-GR" dirty="0" smtClean="0"/>
          </a:p>
          <a:p>
            <a:pPr>
              <a:buNone/>
            </a:pPr>
            <a:endParaRPr lang="el-GR" dirty="0" smtClean="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7467600" cy="582594"/>
          </a:xfrm>
        </p:spPr>
        <p:txBody>
          <a:bodyPr>
            <a:normAutofit/>
          </a:bodyPr>
          <a:lstStyle/>
          <a:p>
            <a:r>
              <a:rPr lang="el-GR" sz="2600" b="1" dirty="0" smtClean="0"/>
              <a:t>Ο </a:t>
            </a:r>
            <a:r>
              <a:rPr lang="el-GR" sz="2600" b="1" dirty="0" err="1" smtClean="0"/>
              <a:t>Ρολοσ</a:t>
            </a:r>
            <a:r>
              <a:rPr lang="el-GR" sz="2600" b="1" dirty="0" smtClean="0"/>
              <a:t> Της </a:t>
            </a:r>
            <a:r>
              <a:rPr lang="el-GR" sz="2600" b="1" dirty="0" err="1" smtClean="0"/>
              <a:t>Ηγεσιασ</a:t>
            </a:r>
            <a:endParaRPr lang="el-GR" sz="2600" b="1" dirty="0"/>
          </a:p>
        </p:txBody>
      </p:sp>
      <p:sp>
        <p:nvSpPr>
          <p:cNvPr id="3" name="2 - Θέση περιεχομένου"/>
          <p:cNvSpPr>
            <a:spLocks noGrp="1"/>
          </p:cNvSpPr>
          <p:nvPr>
            <p:ph sz="quarter" idx="1"/>
          </p:nvPr>
        </p:nvSpPr>
        <p:spPr>
          <a:xfrm>
            <a:off x="357158" y="857232"/>
            <a:ext cx="7715304" cy="5616720"/>
          </a:xfrm>
        </p:spPr>
        <p:txBody>
          <a:bodyPr>
            <a:normAutofit fontScale="77500" lnSpcReduction="20000"/>
          </a:bodyPr>
          <a:lstStyle/>
          <a:p>
            <a:pPr marL="0" indent="0" algn="just">
              <a:buNone/>
            </a:pPr>
            <a:endParaRPr lang="el-GR" dirty="0" smtClean="0"/>
          </a:p>
          <a:p>
            <a:pPr marL="0" indent="0" algn="just">
              <a:buNone/>
            </a:pPr>
            <a:r>
              <a:rPr lang="el-GR" dirty="0" smtClean="0"/>
              <a:t>Σε συνθήκες κρίσης, ανεργίας, μείωσης των θέσεων εργασίας, φτώχειας και κοινωνικού αποκλεισμού αυξάνονται οι πιθανότητες ένας εργασιακός χώρος να καταστεί προβληματικός με συνέπεια την υποβάθμιση τόσο του έργου που παράγεται όσο και της καθημερινότητας των εργαζομένων. Είναι ευνόητο πως, ιδιαίτερα στην εποχή της κρίσης, ο ρόλος της αποτελεσματικής ηγεσίας κρίνεται ιδιαίτερα νευραλγικός αφού από αυτήν εξαρτάται : </a:t>
            </a:r>
          </a:p>
          <a:p>
            <a:pPr marL="0" indent="0" algn="just">
              <a:buNone/>
            </a:pPr>
            <a:endParaRPr lang="el-GR" dirty="0" smtClean="0"/>
          </a:p>
          <a:p>
            <a:pPr marL="0" indent="0" algn="just">
              <a:buFontTx/>
              <a:buChar char="-"/>
            </a:pPr>
            <a:r>
              <a:rPr lang="el-GR" dirty="0" smtClean="0"/>
              <a:t> η διαμόρφωση της στρατηγικής του οργανισμού</a:t>
            </a:r>
          </a:p>
          <a:p>
            <a:pPr marL="0" indent="0" algn="just">
              <a:buFontTx/>
              <a:buChar char="-"/>
            </a:pPr>
            <a:r>
              <a:rPr lang="el-GR" dirty="0" smtClean="0"/>
              <a:t> η ποιότητα της καθημερινότητας των εργαζομένων</a:t>
            </a:r>
          </a:p>
          <a:p>
            <a:pPr marL="0" indent="0" algn="just">
              <a:buFontTx/>
              <a:buChar char="-"/>
            </a:pPr>
            <a:r>
              <a:rPr lang="el-GR" dirty="0" smtClean="0"/>
              <a:t> η ποιότητα του παραγόμενου έργου</a:t>
            </a:r>
          </a:p>
          <a:p>
            <a:pPr marL="0" indent="0" algn="just">
              <a:buFontTx/>
              <a:buChar char="-"/>
            </a:pPr>
            <a:r>
              <a:rPr lang="el-GR" dirty="0" smtClean="0"/>
              <a:t> οι προοπτικές ανάπτυξης και οικονομικής βιωσιμότητας</a:t>
            </a:r>
          </a:p>
          <a:p>
            <a:pPr marL="0" indent="0" algn="just">
              <a:buFontTx/>
              <a:buChar char="-"/>
            </a:pPr>
            <a:r>
              <a:rPr lang="el-GR" dirty="0" smtClean="0"/>
              <a:t> η προσωπική και επαγγελματική ανάπτυξη των εργαζομένων</a:t>
            </a:r>
          </a:p>
          <a:p>
            <a:pPr marL="0" indent="0" algn="just">
              <a:buFontTx/>
              <a:buChar char="-"/>
            </a:pPr>
            <a:r>
              <a:rPr lang="el-GR" dirty="0" smtClean="0"/>
              <a:t> η κοινωνική ευθύνη του οργανισμού απέναντι στο γενικό σύνολο</a:t>
            </a:r>
          </a:p>
          <a:p>
            <a:pPr marL="0" indent="0" algn="just">
              <a:buFontTx/>
              <a:buChar char="-"/>
            </a:pPr>
            <a:r>
              <a:rPr lang="el-GR" dirty="0" smtClean="0"/>
              <a:t> η σχέση με τους άλλους οργανισμούς</a:t>
            </a:r>
          </a:p>
          <a:p>
            <a:pPr marL="0" indent="0" algn="just">
              <a:buFontTx/>
              <a:buChar char="-"/>
            </a:pPr>
            <a:r>
              <a:rPr lang="el-GR" dirty="0" smtClean="0"/>
              <a:t> η συμβολή της στην τοπική ανάπτυξη και την οικονομία </a:t>
            </a:r>
          </a:p>
          <a:p>
            <a:pPr marL="0" indent="0" algn="just">
              <a:buFontTx/>
              <a:buChar char="-"/>
            </a:pPr>
            <a:r>
              <a:rPr lang="el-GR" dirty="0" smtClean="0"/>
              <a:t> η διατήρηση των θέσεων εργασίας</a:t>
            </a:r>
            <a:endParaRPr lang="el-G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7467600" cy="939784"/>
          </a:xfrm>
        </p:spPr>
        <p:txBody>
          <a:bodyPr>
            <a:normAutofit/>
          </a:bodyPr>
          <a:lstStyle/>
          <a:p>
            <a:r>
              <a:rPr lang="el-GR" sz="2600" b="1" dirty="0" err="1" smtClean="0"/>
              <a:t>Ποιοσ</a:t>
            </a:r>
            <a:r>
              <a:rPr lang="el-GR" sz="2600" b="1" dirty="0" smtClean="0"/>
              <a:t> </a:t>
            </a:r>
            <a:r>
              <a:rPr lang="el-GR" sz="2600" b="1" dirty="0" err="1" smtClean="0"/>
              <a:t>Εχει</a:t>
            </a:r>
            <a:r>
              <a:rPr lang="el-GR" sz="2600" b="1" dirty="0" smtClean="0"/>
              <a:t> Το </a:t>
            </a:r>
            <a:r>
              <a:rPr lang="el-GR" sz="2600" b="1" dirty="0" err="1" smtClean="0"/>
              <a:t>Χαρισμα</a:t>
            </a:r>
            <a:r>
              <a:rPr lang="el-GR" sz="2600" b="1" dirty="0" smtClean="0"/>
              <a:t> Του «</a:t>
            </a:r>
            <a:r>
              <a:rPr lang="el-GR" sz="2600" b="1" dirty="0" err="1" smtClean="0"/>
              <a:t>Ηγετη</a:t>
            </a:r>
            <a:r>
              <a:rPr lang="el-GR" sz="2600" b="1" dirty="0" smtClean="0"/>
              <a:t>»?</a:t>
            </a:r>
            <a:endParaRPr lang="el-GR" sz="2600" b="1" dirty="0"/>
          </a:p>
        </p:txBody>
      </p:sp>
      <p:sp>
        <p:nvSpPr>
          <p:cNvPr id="3" name="2 - Θέση περιεχομένου"/>
          <p:cNvSpPr>
            <a:spLocks noGrp="1"/>
          </p:cNvSpPr>
          <p:nvPr>
            <p:ph sz="quarter" idx="1"/>
          </p:nvPr>
        </p:nvSpPr>
        <p:spPr>
          <a:xfrm>
            <a:off x="357158" y="1428736"/>
            <a:ext cx="7715304" cy="5143536"/>
          </a:xfrm>
        </p:spPr>
        <p:txBody>
          <a:bodyPr>
            <a:normAutofit/>
          </a:bodyPr>
          <a:lstStyle/>
          <a:p>
            <a:pPr marL="0" indent="0" algn="just">
              <a:buNone/>
            </a:pPr>
            <a:r>
              <a:rPr lang="el-GR" sz="2000" dirty="0" smtClean="0"/>
              <a:t>Η συζήτηση για το ποιος έχει το «χάρισμα» του ηγέτη έχει απασχολήσει πολύ την επιστημονική κοινότητα. Σημαντική στο ζήτημα αυτό υπήρξε η συμβολή του Γερμανού Κοινωνιολόγου και Πολιτικού Οικονομολόγου </a:t>
            </a:r>
            <a:r>
              <a:rPr lang="el-GR" sz="2000" b="1" dirty="0" err="1" smtClean="0"/>
              <a:t>Μax</a:t>
            </a:r>
            <a:r>
              <a:rPr lang="el-GR" sz="2000" b="1" dirty="0" smtClean="0"/>
              <a:t> </a:t>
            </a:r>
            <a:r>
              <a:rPr lang="el-GR" sz="2000" b="1" dirty="0" err="1" smtClean="0"/>
              <a:t>Weber</a:t>
            </a:r>
            <a:r>
              <a:rPr lang="el-GR" sz="2000" b="1" dirty="0" smtClean="0"/>
              <a:t> </a:t>
            </a:r>
            <a:r>
              <a:rPr lang="el-GR" sz="2000" dirty="0" smtClean="0"/>
              <a:t>(1864 – 1920).</a:t>
            </a:r>
          </a:p>
          <a:p>
            <a:pPr marL="0" indent="0" algn="just">
              <a:buNone/>
            </a:pPr>
            <a:endParaRPr lang="el-GR" sz="2000" dirty="0" smtClean="0"/>
          </a:p>
          <a:p>
            <a:pPr marL="0" indent="0" algn="just">
              <a:buNone/>
            </a:pPr>
            <a:r>
              <a:rPr lang="el-GR" sz="2000" i="1" dirty="0" smtClean="0"/>
              <a:t>Μίλησε για το ρόλο του χαρισματικού ηγέτη στους γραφειοκρατικά οργανωμένους οργανισμούς, αναγνωρίζοντας την ιδιαίτερη ικανότητα κάποιου να εμπνέει ενθουσιασμό και αφοσίωση, πείθοντας τους υφισταμένους του να ενστερνιστούν εθελουσίως το δικό του όραμα. </a:t>
            </a:r>
          </a:p>
          <a:p>
            <a:pPr marL="0" indent="0" algn="just">
              <a:buNone/>
            </a:pPr>
            <a:endParaRPr lang="el-GR" sz="2000" dirty="0" smtClean="0"/>
          </a:p>
          <a:p>
            <a:pPr marL="0" indent="0" algn="just">
              <a:buNone/>
            </a:pPr>
            <a:r>
              <a:rPr lang="el-GR" sz="2000" dirty="0" smtClean="0"/>
              <a:t>Αν αυτό το «χάρισμα» αποτελεί κληρονομικό προνόμιο ή διαμορφώνεται από τις κοινωνικές περιστάσεις είναι σαφές ότι ακόμα και σήμερα αποτελεί μια συζήτηση που είναι προφανές ότι θα παραμένει ανοιχτή και πάντα εξαιρετικά ενδιαφέρουσα. </a:t>
            </a:r>
            <a:endParaRPr lang="el-GR" sz="20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7467600" cy="939784"/>
          </a:xfrm>
        </p:spPr>
        <p:txBody>
          <a:bodyPr/>
          <a:lstStyle/>
          <a:p>
            <a:r>
              <a:rPr lang="el-GR" sz="2600" b="1" dirty="0" err="1" smtClean="0"/>
              <a:t>Συμμετοχικη</a:t>
            </a:r>
            <a:r>
              <a:rPr lang="el-GR" sz="2600" b="1" dirty="0" smtClean="0"/>
              <a:t> </a:t>
            </a:r>
            <a:r>
              <a:rPr lang="el-GR" sz="2600" b="1" dirty="0" err="1" smtClean="0"/>
              <a:t>Ηγεσια</a:t>
            </a:r>
            <a:r>
              <a:rPr lang="el-GR" sz="2600" b="1" dirty="0" smtClean="0"/>
              <a:t> Στις Μ.Κ.Ο.</a:t>
            </a:r>
            <a:endParaRPr lang="el-GR" sz="2600" b="1" dirty="0"/>
          </a:p>
        </p:txBody>
      </p:sp>
      <p:sp>
        <p:nvSpPr>
          <p:cNvPr id="3" name="2 - Θέση περιεχομένου"/>
          <p:cNvSpPr>
            <a:spLocks noGrp="1"/>
          </p:cNvSpPr>
          <p:nvPr>
            <p:ph sz="quarter" idx="1"/>
          </p:nvPr>
        </p:nvSpPr>
        <p:spPr>
          <a:xfrm>
            <a:off x="457200" y="1500174"/>
            <a:ext cx="7467600" cy="4973778"/>
          </a:xfrm>
        </p:spPr>
        <p:txBody>
          <a:bodyPr/>
          <a:lstStyle/>
          <a:p>
            <a:pPr marL="0" indent="0" algn="just">
              <a:buNone/>
            </a:pPr>
            <a:r>
              <a:rPr lang="el-GR" dirty="0" smtClean="0"/>
              <a:t>Η Ηγεσία, η Ισχύς και η Ευθύνη ιδιαίτερα στις Μ.Κ.Ο. θα πρέπει να στηρίζεται στις αρχές της «Συμμετοχικής Ηγεσίας».</a:t>
            </a:r>
          </a:p>
          <a:p>
            <a:pPr marL="457200" indent="-457200" algn="just">
              <a:buNone/>
            </a:pPr>
            <a:endParaRPr lang="el-GR" dirty="0" smtClean="0"/>
          </a:p>
          <a:p>
            <a:pPr marL="0" indent="0" algn="just">
              <a:buNone/>
            </a:pPr>
            <a:r>
              <a:rPr lang="el-GR" dirty="0" smtClean="0"/>
              <a:t>Η </a:t>
            </a:r>
            <a:r>
              <a:rPr lang="el-GR" b="1" dirty="0" smtClean="0"/>
              <a:t>Συμμετοχική Ηγεσία</a:t>
            </a:r>
            <a:r>
              <a:rPr lang="el-GR" dirty="0" smtClean="0"/>
              <a:t> είναι ένα πιο προηγμένο, πιο δημοκρατικό και πιο αποτελεσματικό μοντέλο της ηγεσίας, το οποίο αξιοποιεί την ποικιλομορφία, χτίζει κοινότητες και δημιουργεί κοινή ευθύνη για την ανάληψη δράσης, βαθαίνοντας την ατομική και συλλογική μάθηση.</a:t>
            </a:r>
            <a:endParaRPr lang="el-G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sz="quarter" idx="1"/>
          </p:nvPr>
        </p:nvSpPr>
        <p:spPr>
          <a:xfrm>
            <a:off x="457200" y="1142984"/>
            <a:ext cx="7467600" cy="5330968"/>
          </a:xfrm>
        </p:spPr>
        <p:txBody>
          <a:bodyPr/>
          <a:lstStyle/>
          <a:p>
            <a:pPr marL="0" indent="0" algn="just">
              <a:buNone/>
            </a:pPr>
            <a:r>
              <a:rPr lang="el-GR" dirty="0" smtClean="0"/>
              <a:t>Αφορά πρακτικές μεθόδους και μοντέλα τα οποία δημιουργούν τις κατάλληλες συνθήκες έτσι ώστε το σύνολο των ιδεών, απόψεων και ικανοτήτων μιας ομάδας ατόμων να αναδύονται και να αξιοποιούνται με ένα δημιουργικό τρόπο. </a:t>
            </a:r>
          </a:p>
          <a:p>
            <a:pPr marL="0" indent="0" algn="just">
              <a:buNone/>
            </a:pPr>
            <a:endParaRPr lang="el-GR" dirty="0" smtClean="0"/>
          </a:p>
          <a:p>
            <a:pPr marL="0" indent="0" algn="just">
              <a:buNone/>
            </a:pPr>
            <a:r>
              <a:rPr lang="el-GR" dirty="0" smtClean="0"/>
              <a:t>Βασίζεται στις αρχές της αυτό-οργάνωσης και της συμμετοχής, δίνοντας έμφαση στην ατομική και συλλογική εξέλιξη.</a:t>
            </a:r>
            <a:endParaRPr lang="el-G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7467600" cy="796908"/>
          </a:xfrm>
        </p:spPr>
        <p:txBody>
          <a:bodyPr>
            <a:normAutofit fontScale="90000"/>
          </a:bodyPr>
          <a:lstStyle/>
          <a:p>
            <a:r>
              <a:rPr lang="el-GR" sz="2900" b="1" dirty="0" smtClean="0"/>
              <a:t/>
            </a:r>
            <a:br>
              <a:rPr lang="el-GR" sz="2900" b="1" dirty="0" smtClean="0"/>
            </a:br>
            <a:r>
              <a:rPr lang="el-GR" sz="2900" b="1" dirty="0" smtClean="0"/>
              <a:t/>
            </a:r>
            <a:br>
              <a:rPr lang="el-GR" sz="2900" b="1" dirty="0" smtClean="0"/>
            </a:br>
            <a:r>
              <a:rPr lang="el-GR" sz="2900" b="1" dirty="0" smtClean="0"/>
              <a:t/>
            </a:r>
            <a:br>
              <a:rPr lang="el-GR" sz="2900" b="1" dirty="0" smtClean="0"/>
            </a:br>
            <a:r>
              <a:rPr lang="el-GR" sz="2900" b="1" dirty="0" smtClean="0"/>
              <a:t/>
            </a:r>
            <a:br>
              <a:rPr lang="el-GR" sz="2900" b="1" dirty="0" smtClean="0"/>
            </a:br>
            <a:r>
              <a:rPr lang="el-GR" sz="2900" b="1" dirty="0" smtClean="0"/>
              <a:t/>
            </a:r>
            <a:br>
              <a:rPr lang="el-GR" sz="2900" b="1" dirty="0" smtClean="0"/>
            </a:br>
            <a:r>
              <a:rPr lang="el-GR" sz="2900" b="1" dirty="0" smtClean="0"/>
              <a:t/>
            </a:r>
            <a:br>
              <a:rPr lang="el-GR" sz="2900" b="1" dirty="0" smtClean="0"/>
            </a:br>
            <a:r>
              <a:rPr lang="el-GR" sz="2900" b="1" dirty="0" smtClean="0"/>
              <a:t/>
            </a:r>
            <a:br>
              <a:rPr lang="el-GR" sz="2900" b="1" dirty="0" smtClean="0"/>
            </a:br>
            <a:r>
              <a:rPr lang="el-GR" sz="2900" b="1" dirty="0" smtClean="0"/>
              <a:t/>
            </a:r>
            <a:br>
              <a:rPr lang="el-GR" sz="2900" b="1" dirty="0" smtClean="0"/>
            </a:br>
            <a:r>
              <a:rPr lang="el-GR" sz="2900" b="1" dirty="0" smtClean="0"/>
              <a:t/>
            </a:r>
            <a:br>
              <a:rPr lang="el-GR" sz="2900" b="1" dirty="0" smtClean="0"/>
            </a:br>
            <a:r>
              <a:rPr lang="en-US" b="1" dirty="0" smtClean="0"/>
              <a:t/>
            </a:r>
            <a:br>
              <a:rPr lang="en-US" b="1" dirty="0" smtClean="0"/>
            </a:br>
            <a:r>
              <a:rPr lang="en-US" sz="3200" b="1" dirty="0" smtClean="0"/>
              <a:t> </a:t>
            </a:r>
            <a:r>
              <a:rPr lang="en-US" sz="2900" b="1" dirty="0" smtClean="0"/>
              <a:t>Leadership Team Coaching</a:t>
            </a:r>
            <a:endParaRPr lang="el-GR" sz="2900" dirty="0"/>
          </a:p>
        </p:txBody>
      </p:sp>
      <p:sp>
        <p:nvSpPr>
          <p:cNvPr id="3" name="2 - Θέση περιεχομένου"/>
          <p:cNvSpPr>
            <a:spLocks noGrp="1"/>
          </p:cNvSpPr>
          <p:nvPr>
            <p:ph sz="quarter" idx="1"/>
          </p:nvPr>
        </p:nvSpPr>
        <p:spPr>
          <a:xfrm>
            <a:off x="285720" y="1285860"/>
            <a:ext cx="7786742" cy="5188092"/>
          </a:xfrm>
        </p:spPr>
        <p:txBody>
          <a:bodyPr>
            <a:normAutofit fontScale="92500"/>
          </a:bodyPr>
          <a:lstStyle/>
          <a:p>
            <a:pPr marL="0" indent="0">
              <a:buNone/>
            </a:pPr>
            <a:r>
              <a:rPr lang="el-GR" sz="2600" i="1" dirty="0" smtClean="0"/>
              <a:t>Μια επιστημονικά τεκμηριωμένη πρακτική για την αύξηση της απόδοσης των ομάδων.</a:t>
            </a:r>
          </a:p>
          <a:p>
            <a:pPr marL="0" indent="0" algn="ctr">
              <a:buNone/>
            </a:pPr>
            <a:endParaRPr lang="el-GR" dirty="0" smtClean="0"/>
          </a:p>
          <a:p>
            <a:pPr marL="0" indent="0" algn="just">
              <a:buNone/>
            </a:pPr>
            <a:r>
              <a:rPr lang="el-GR" sz="2600" dirty="0" smtClean="0"/>
              <a:t>Επιτυγχάνεται μια συνολική ευθυγράμμιση τόσο στο εσωτερικό της ομάδας μεταξύ των διαφορετικών οπτικών που διατηρούν τα στελέχη όσο και σε σχέση με τους στρατηγικούς σκοπούς και την κουλτούρα του οργανισμού.</a:t>
            </a:r>
          </a:p>
          <a:p>
            <a:pPr marL="0" indent="0" algn="just">
              <a:buNone/>
            </a:pPr>
            <a:endParaRPr lang="el-GR" sz="2600" dirty="0" smtClean="0"/>
          </a:p>
          <a:p>
            <a:pPr marL="0" indent="0" algn="just">
              <a:buNone/>
            </a:pPr>
            <a:r>
              <a:rPr lang="el-GR" sz="2600" dirty="0" smtClean="0"/>
              <a:t>Συνδυάζονται οι διαφορετικές γνώσεις και δεξιότητες του κάθε ανθρώπου, ενισχύεται η εστίαση στο μέλλον και ενεργοποιούνται οι εσωτερικές πηγές της ομάδας για την επίτευξη στόχων. </a:t>
            </a:r>
            <a:endParaRPr lang="el-G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sz="quarter" idx="1"/>
          </p:nvPr>
        </p:nvSpPr>
        <p:spPr>
          <a:xfrm>
            <a:off x="428596" y="500042"/>
            <a:ext cx="7572428" cy="5973910"/>
          </a:xfrm>
        </p:spPr>
        <p:txBody>
          <a:bodyPr>
            <a:normAutofit/>
          </a:bodyPr>
          <a:lstStyle/>
          <a:p>
            <a:pPr marL="0" indent="0" algn="just">
              <a:buNone/>
            </a:pPr>
            <a:r>
              <a:rPr lang="el-GR" dirty="0" smtClean="0"/>
              <a:t>Τα μέλη της ομάδας, συνειδητοποιώντας τα κοινά προβλήματα που αντιμετωπίζουν και το κοινό όραμα για το οποίο εργάζονται, αναπτύσσουν μία κοινή ταυτότητα, μια αίσθηση του «</a:t>
            </a:r>
            <a:r>
              <a:rPr lang="el-GR" dirty="0" err="1" smtClean="0"/>
              <a:t>ανήκειν</a:t>
            </a:r>
            <a:r>
              <a:rPr lang="el-GR" dirty="0" smtClean="0"/>
              <a:t>» που ενισχύει την ομαδικότητα, τη συνοχή και την αλληλεγγύη, μειώνει το στρες και αυξάνει την αποτελεσματικότητά τους.</a:t>
            </a:r>
          </a:p>
          <a:p>
            <a:pPr marL="0" indent="0" algn="just">
              <a:buNone/>
            </a:pPr>
            <a:endParaRPr lang="el-GR" dirty="0" smtClean="0"/>
          </a:p>
          <a:p>
            <a:pPr marL="0" indent="0" algn="just">
              <a:buNone/>
            </a:pPr>
            <a:r>
              <a:rPr lang="el-GR" dirty="0" smtClean="0"/>
              <a:t>Η ομάδα καλλιεργεί δεξιότητες επικοινωνίας και οικοδόμησης ουσιαστικών σχέσεων που διευκολύνουν την ανταλλαγή, τη συνεργασία και την ανάπτυξη. Σε αυτό το πλαίσιο, σταθεροποιούνται συμπεριφορές επίλυσης προβλημάτων, διαχείρισης διαφωνιών και κρίσεων και βελτιώνεται η συναισθηματική τους νοημοσύνη.</a:t>
            </a:r>
            <a:endParaRPr lang="el-G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sz="quarter" idx="1"/>
          </p:nvPr>
        </p:nvSpPr>
        <p:spPr>
          <a:xfrm>
            <a:off x="428596" y="500042"/>
            <a:ext cx="7572428" cy="5857916"/>
          </a:xfrm>
        </p:spPr>
        <p:txBody>
          <a:bodyPr>
            <a:normAutofit lnSpcReduction="10000"/>
          </a:bodyPr>
          <a:lstStyle/>
          <a:p>
            <a:pPr marL="0" indent="0" algn="just">
              <a:buNone/>
            </a:pPr>
            <a:r>
              <a:rPr lang="el-GR" dirty="0" smtClean="0"/>
              <a:t>Προάγει κουλτούρα πρωτοβουλιών, κεφαλαιοποιεί τις ικανότητές της. Ομάδες με αυξημένες διοικητικές ευθύνες βιώνουν </a:t>
            </a:r>
            <a:r>
              <a:rPr lang="el-GR" dirty="0" err="1" smtClean="0"/>
              <a:t>ψυχοπιεστικές</a:t>
            </a:r>
            <a:r>
              <a:rPr lang="el-GR" dirty="0" smtClean="0"/>
              <a:t> καταστάσεις, κρίσεις, διαφωνίες, έντονες μεταπτώσεις στη διάθεση και εναλλαγή συναισθημάτων. Στις συνεδρίες διαμορφώνεται ένα περιβάλλον ικανό να απορροφήσει τους κραδασμούς και να επιτρέψει στα αρνητικά συναισθήματα να μεταβολιστούν. Έτσι, το ψυχολογικό ρήγμα προλαμβάνεται και ενισχύεται η ανθεκτικότητα της ομάδας. </a:t>
            </a:r>
          </a:p>
          <a:p>
            <a:pPr marL="0" indent="0" algn="just">
              <a:buNone/>
            </a:pPr>
            <a:endParaRPr lang="el-GR" dirty="0" smtClean="0"/>
          </a:p>
          <a:p>
            <a:pPr marL="0" indent="0" algn="just">
              <a:buNone/>
            </a:pPr>
            <a:r>
              <a:rPr lang="el-GR" b="1" dirty="0" smtClean="0"/>
              <a:t>Συνολικά</a:t>
            </a:r>
            <a:r>
              <a:rPr lang="el-GR" dirty="0" smtClean="0"/>
              <a:t>, καλλιεργείται και ενσωματώνεται η </a:t>
            </a:r>
            <a:r>
              <a:rPr lang="el-GR" dirty="0" err="1" smtClean="0"/>
              <a:t>Coaching</a:t>
            </a:r>
            <a:r>
              <a:rPr lang="el-GR" dirty="0" smtClean="0"/>
              <a:t> κουλτούρα στην Ηγεσία και η ομάδα οργανώνεται πάνω σε στόχους, πλάνα υλοποίησης και αξιοποίησης των εσωτερικών και εξωτερικών πηγών της.</a:t>
            </a:r>
            <a:endParaRPr lang="el-G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7467600" cy="796908"/>
          </a:xfrm>
        </p:spPr>
        <p:txBody>
          <a:bodyPr>
            <a:normAutofit/>
          </a:bodyPr>
          <a:lstStyle/>
          <a:p>
            <a:r>
              <a:rPr lang="el-GR" sz="2600" b="1" dirty="0" smtClean="0"/>
              <a:t>Η </a:t>
            </a:r>
            <a:r>
              <a:rPr lang="el-GR" sz="2600" b="1" dirty="0" err="1" smtClean="0"/>
              <a:t>Διαδικασια</a:t>
            </a:r>
            <a:r>
              <a:rPr lang="el-GR" sz="2600" b="1" dirty="0" smtClean="0"/>
              <a:t> Δημιουργίας Στρατηγικής</a:t>
            </a:r>
            <a:endParaRPr lang="el-GR" sz="2600" dirty="0"/>
          </a:p>
        </p:txBody>
      </p:sp>
      <p:sp>
        <p:nvSpPr>
          <p:cNvPr id="3" name="2 - Θέση περιεχομένου"/>
          <p:cNvSpPr>
            <a:spLocks noGrp="1"/>
          </p:cNvSpPr>
          <p:nvPr>
            <p:ph sz="quarter" idx="1"/>
          </p:nvPr>
        </p:nvSpPr>
        <p:spPr>
          <a:xfrm>
            <a:off x="428596" y="1285860"/>
            <a:ext cx="7572428" cy="5188092"/>
          </a:xfrm>
        </p:spPr>
        <p:txBody>
          <a:bodyPr>
            <a:normAutofit fontScale="92500" lnSpcReduction="20000"/>
          </a:bodyPr>
          <a:lstStyle/>
          <a:p>
            <a:pPr marL="0" indent="0" algn="just">
              <a:buNone/>
            </a:pPr>
            <a:r>
              <a:rPr lang="el-GR" dirty="0" smtClean="0"/>
              <a:t>Για να υπάρξει σωστός συντονισμός για την επίτευξη των στόχων και την διαμόρφωση ανάλογης στρατηγικής στις Μ.Κ.Ο. είναι αναγκαίο να ακολουθηθούν οι παρακάτω κρίσιμες ενέργειες. </a:t>
            </a:r>
          </a:p>
          <a:p>
            <a:pPr marL="0" indent="0" algn="just">
              <a:buNone/>
            </a:pPr>
            <a:endParaRPr lang="el-GR" dirty="0" smtClean="0"/>
          </a:p>
          <a:p>
            <a:pPr algn="just"/>
            <a:r>
              <a:rPr lang="el-GR" dirty="0" smtClean="0"/>
              <a:t>Έρευνα Δράσης (</a:t>
            </a:r>
            <a:r>
              <a:rPr lang="en-US" dirty="0" smtClean="0"/>
              <a:t>Action Research</a:t>
            </a:r>
            <a:r>
              <a:rPr lang="el-GR" dirty="0" smtClean="0"/>
              <a:t>), τόσο για το εσωτερικό, όσο και για το εξωτερικό περιβάλλον του Οργανισμού.</a:t>
            </a:r>
          </a:p>
          <a:p>
            <a:pPr algn="just"/>
            <a:r>
              <a:rPr lang="el-GR" dirty="0" smtClean="0"/>
              <a:t>Ακριβής προσδιορισμός των ατόμων που θα εμπλακούν στις συζητήσεις χάραξης στρατηγικής.</a:t>
            </a:r>
          </a:p>
          <a:p>
            <a:pPr algn="just"/>
            <a:r>
              <a:rPr lang="el-GR" dirty="0" smtClean="0"/>
              <a:t>Αφιέρωση ικανοποιητικού χρόνου, τόσο για την προετοιμασία σε επίπεδο Μονάδων/Υπηρεσιών, όσο και σε συνολικό επίπεδο.</a:t>
            </a:r>
          </a:p>
          <a:p>
            <a:pPr algn="just"/>
            <a:r>
              <a:rPr lang="el-GR" dirty="0" smtClean="0"/>
              <a:t>Διενέργεια των συζητήσεων σε χώρο εντός των Μονάδων, με τους συνεργάτες, αλλά και τους ίδιους τους ωφελούμενους (τα μέλη και την κοινότητα).</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Προεξοχή">
  <a:themeElements>
    <a:clrScheme name="Λειτουργική μονάδα">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Προεξοχή">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Προεξοχή">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495</TotalTime>
  <Words>1010</Words>
  <Application>Microsoft Office PowerPoint</Application>
  <PresentationFormat>Προβολή στην οθόνη (4:3)</PresentationFormat>
  <Paragraphs>75</Paragraphs>
  <Slides>13</Slides>
  <Notes>13</Notes>
  <HiddenSlides>0</HiddenSlides>
  <MMClips>0</MMClips>
  <ScaleCrop>false</ScaleCrop>
  <HeadingPairs>
    <vt:vector size="4" baseType="variant">
      <vt:variant>
        <vt:lpstr>Θέμα</vt:lpstr>
      </vt:variant>
      <vt:variant>
        <vt:i4>1</vt:i4>
      </vt:variant>
      <vt:variant>
        <vt:lpstr>Τίτλοι διαφανειών</vt:lpstr>
      </vt:variant>
      <vt:variant>
        <vt:i4>13</vt:i4>
      </vt:variant>
    </vt:vector>
  </HeadingPairs>
  <TitlesOfParts>
    <vt:vector size="14" baseType="lpstr">
      <vt:lpstr>Προεξοχή</vt:lpstr>
      <vt:lpstr>Ηγεσια, Ισχυσ και Ευθυνη σε Οργανισμουσ – Μ.Κ.Ο.</vt:lpstr>
      <vt:lpstr>Ο Ρολοσ Της Ηγεσιασ</vt:lpstr>
      <vt:lpstr>Ποιοσ Εχει Το Χαρισμα Του «Ηγετη»?</vt:lpstr>
      <vt:lpstr>Συμμετοχικη Ηγεσια Στις Μ.Κ.Ο.</vt:lpstr>
      <vt:lpstr>Παρουσίαση του PowerPoint</vt:lpstr>
      <vt:lpstr>           Leadership Team Coaching</vt:lpstr>
      <vt:lpstr>Παρουσίαση του PowerPoint</vt:lpstr>
      <vt:lpstr>Παρουσίαση του PowerPoint</vt:lpstr>
      <vt:lpstr>Η Διαδικασια Δημιουργίας Στρατηγικής</vt:lpstr>
      <vt:lpstr>Παρουσίαση του PowerPoint</vt:lpstr>
      <vt:lpstr>Επιλογοσ</vt:lpstr>
      <vt:lpstr>Παρουσίαση του PowerPoint</vt:lpstr>
      <vt:lpstr>Σας ευχαριστουμε για την προσοχη σας!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Ηγεσια, Ισχυσ και Ευθυνη σε Οργανισμουσ – Μ.Κ.Ο.</dc:title>
  <dc:creator>-</dc:creator>
  <cp:lastModifiedBy>ekps4</cp:lastModifiedBy>
  <cp:revision>29</cp:revision>
  <dcterms:created xsi:type="dcterms:W3CDTF">2016-01-11T13:21:40Z</dcterms:created>
  <dcterms:modified xsi:type="dcterms:W3CDTF">2017-02-21T12:34:54Z</dcterms:modified>
</cp:coreProperties>
</file>