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83" r:id="rId5"/>
    <p:sldId id="259" r:id="rId6"/>
    <p:sldId id="279" r:id="rId7"/>
    <p:sldId id="280" r:id="rId8"/>
    <p:sldId id="260" r:id="rId9"/>
    <p:sldId id="261" r:id="rId10"/>
    <p:sldId id="262" r:id="rId11"/>
    <p:sldId id="263" r:id="rId12"/>
    <p:sldId id="264" r:id="rId13"/>
    <p:sldId id="265" r:id="rId14"/>
    <p:sldId id="266" r:id="rId15"/>
    <p:sldId id="268" r:id="rId16"/>
    <p:sldId id="270" r:id="rId17"/>
  </p:sldIdLst>
  <p:sldSz cx="9144000" cy="6858000" type="screen4x3"/>
  <p:notesSz cx="6858000" cy="9144000"/>
  <p:defaultTextStyle>
    <a:defPPr>
      <a:defRPr lang="el-GR"/>
    </a:defPPr>
    <a:lvl1pPr marL="0" algn="l" defTabSz="914309" rtl="0" eaLnBrk="1" latinLnBrk="0" hangingPunct="1">
      <a:defRPr sz="1800" kern="1200">
        <a:solidFill>
          <a:schemeClr val="tx1"/>
        </a:solidFill>
        <a:latin typeface="+mn-lt"/>
        <a:ea typeface="+mn-ea"/>
        <a:cs typeface="+mn-cs"/>
      </a:defRPr>
    </a:lvl1pPr>
    <a:lvl2pPr marL="457154" algn="l" defTabSz="914309" rtl="0" eaLnBrk="1" latinLnBrk="0" hangingPunct="1">
      <a:defRPr sz="1800" kern="1200">
        <a:solidFill>
          <a:schemeClr val="tx1"/>
        </a:solidFill>
        <a:latin typeface="+mn-lt"/>
        <a:ea typeface="+mn-ea"/>
        <a:cs typeface="+mn-cs"/>
      </a:defRPr>
    </a:lvl2pPr>
    <a:lvl3pPr marL="914309" algn="l" defTabSz="914309" rtl="0" eaLnBrk="1" latinLnBrk="0" hangingPunct="1">
      <a:defRPr sz="1800" kern="1200">
        <a:solidFill>
          <a:schemeClr val="tx1"/>
        </a:solidFill>
        <a:latin typeface="+mn-lt"/>
        <a:ea typeface="+mn-ea"/>
        <a:cs typeface="+mn-cs"/>
      </a:defRPr>
    </a:lvl3pPr>
    <a:lvl4pPr marL="1371463" algn="l" defTabSz="914309" rtl="0" eaLnBrk="1" latinLnBrk="0" hangingPunct="1">
      <a:defRPr sz="1800" kern="1200">
        <a:solidFill>
          <a:schemeClr val="tx1"/>
        </a:solidFill>
        <a:latin typeface="+mn-lt"/>
        <a:ea typeface="+mn-ea"/>
        <a:cs typeface="+mn-cs"/>
      </a:defRPr>
    </a:lvl4pPr>
    <a:lvl5pPr marL="1828617" algn="l" defTabSz="914309" rtl="0" eaLnBrk="1" latinLnBrk="0" hangingPunct="1">
      <a:defRPr sz="1800" kern="1200">
        <a:solidFill>
          <a:schemeClr val="tx1"/>
        </a:solidFill>
        <a:latin typeface="+mn-lt"/>
        <a:ea typeface="+mn-ea"/>
        <a:cs typeface="+mn-cs"/>
      </a:defRPr>
    </a:lvl5pPr>
    <a:lvl6pPr marL="2285771" algn="l" defTabSz="914309" rtl="0" eaLnBrk="1" latinLnBrk="0" hangingPunct="1">
      <a:defRPr sz="1800" kern="1200">
        <a:solidFill>
          <a:schemeClr val="tx1"/>
        </a:solidFill>
        <a:latin typeface="+mn-lt"/>
        <a:ea typeface="+mn-ea"/>
        <a:cs typeface="+mn-cs"/>
      </a:defRPr>
    </a:lvl6pPr>
    <a:lvl7pPr marL="2742926" algn="l" defTabSz="914309" rtl="0" eaLnBrk="1" latinLnBrk="0" hangingPunct="1">
      <a:defRPr sz="1800" kern="1200">
        <a:solidFill>
          <a:schemeClr val="tx1"/>
        </a:solidFill>
        <a:latin typeface="+mn-lt"/>
        <a:ea typeface="+mn-ea"/>
        <a:cs typeface="+mn-cs"/>
      </a:defRPr>
    </a:lvl7pPr>
    <a:lvl8pPr marL="3200080" algn="l" defTabSz="914309" rtl="0" eaLnBrk="1" latinLnBrk="0" hangingPunct="1">
      <a:defRPr sz="1800" kern="1200">
        <a:solidFill>
          <a:schemeClr val="tx1"/>
        </a:solidFill>
        <a:latin typeface="+mn-lt"/>
        <a:ea typeface="+mn-ea"/>
        <a:cs typeface="+mn-cs"/>
      </a:defRPr>
    </a:lvl8pPr>
    <a:lvl9pPr marL="3657234" algn="l" defTabSz="914309"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Μεσαίο στυλ 2 - Έμφαση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11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31" tIns="45715" rIns="91431" bIns="45715" anchor="ctr" compatLnSpc="1"/>
          <a:lstStyle/>
          <a:p>
            <a:endParaRPr kumimoji="0" lang="en-US"/>
          </a:p>
        </p:txBody>
      </p:sp>
      <p:sp>
        <p:nvSpPr>
          <p:cNvPr id="19" name="18 - Ορθογώνιο"/>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31" tIns="45715" rIns="91431" bIns="45715"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31" tIns="45715" rIns="91431" bIns="45715" anchor="ctr" compatLnSpc="1"/>
          <a:lstStyle/>
          <a:p>
            <a:endParaRPr kumimoji="0" lang="en-US"/>
          </a:p>
        </p:txBody>
      </p:sp>
      <p:sp>
        <p:nvSpPr>
          <p:cNvPr id="16" name="15 - Ορθογώνιο"/>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31" tIns="45715" rIns="91431" bIns="45715" anchor="ctr" compatLnSpc="1"/>
          <a:lstStyle/>
          <a:p>
            <a:endParaRPr kumimoji="0" lang="en-US"/>
          </a:p>
        </p:txBody>
      </p:sp>
      <p:sp>
        <p:nvSpPr>
          <p:cNvPr id="12" name="11 - Ορθογώνιο"/>
          <p:cNvSpPr>
            <a:spLocks noChangeArrowheads="1"/>
          </p:cNvSpPr>
          <p:nvPr/>
        </p:nvSpPr>
        <p:spPr bwMode="auto">
          <a:xfrm>
            <a:off x="146304" y="6391657"/>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31" tIns="45715" rIns="91431" bIns="45715" anchor="ctr" compatLnSpc="1"/>
          <a:lstStyle/>
          <a:p>
            <a:endParaRPr kumimoji="0" lang="en-US"/>
          </a:p>
        </p:txBody>
      </p:sp>
      <p:sp>
        <p:nvSpPr>
          <p:cNvPr id="9" name="8 - Υπότιτλος"/>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154" indent="0" algn="ctr">
              <a:buNone/>
            </a:lvl2pPr>
            <a:lvl3pPr marL="914309" indent="0" algn="ctr">
              <a:buNone/>
            </a:lvl3pPr>
            <a:lvl4pPr marL="1371463" indent="0" algn="ctr">
              <a:buNone/>
            </a:lvl4pPr>
            <a:lvl5pPr marL="1828617" indent="0" algn="ctr">
              <a:buNone/>
            </a:lvl5pPr>
            <a:lvl6pPr marL="2285771" indent="0" algn="ctr">
              <a:buNone/>
            </a:lvl6pPr>
            <a:lvl7pPr marL="2742926" indent="0" algn="ctr">
              <a:buNone/>
            </a:lvl7pPr>
            <a:lvl8pPr marL="3200080" indent="0" algn="ctr">
              <a:buNone/>
            </a:lvl8pPr>
            <a:lvl9pPr marL="3657234"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p:txBody>
          <a:bodyPr/>
          <a:lstStyle/>
          <a:p>
            <a:fld id="{AA8256AD-2513-436C-AA00-E642BEB4BF63}" type="datetimeFigureOut">
              <a:rPr lang="el-GR" smtClean="0"/>
              <a:t>01/06/2017</a:t>
            </a:fld>
            <a:endParaRPr lang="el-GR"/>
          </a:p>
        </p:txBody>
      </p:sp>
      <p:sp>
        <p:nvSpPr>
          <p:cNvPr id="17" name="16 - Θέση υποσέλιδου"/>
          <p:cNvSpPr>
            <a:spLocks noGrp="1"/>
          </p:cNvSpPr>
          <p:nvPr>
            <p:ph type="ftr" sz="quarter" idx="11"/>
          </p:nvPr>
        </p:nvSpPr>
        <p:spPr/>
        <p:txBody>
          <a:bodyPr/>
          <a:lstStyle/>
          <a:p>
            <a:endParaRPr lang="el-GR"/>
          </a:p>
        </p:txBody>
      </p:sp>
      <p:sp>
        <p:nvSpPr>
          <p:cNvPr id="7" name="6 - Ευθεία γραμμή σύνδεσης"/>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31" tIns="45715" rIns="91431" bIns="45715" anchor="ctr" compatLnSpc="1"/>
          <a:lstStyle/>
          <a:p>
            <a:endParaRPr kumimoji="0" lang="en-US"/>
          </a:p>
        </p:txBody>
      </p:sp>
      <p:sp>
        <p:nvSpPr>
          <p:cNvPr id="10" name="9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31" tIns="45715" rIns="91431" bIns="45715" anchor="ctr" compatLnSpc="1"/>
          <a:lstStyle/>
          <a:p>
            <a:endParaRPr kumimoji="0" lang="en-US" dirty="0"/>
          </a:p>
        </p:txBody>
      </p:sp>
      <p:sp>
        <p:nvSpPr>
          <p:cNvPr id="13" name="12 - Έλλειψη"/>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91431" tIns="45715" rIns="91431" bIns="45715" anchor="ctr"/>
          <a:lstStyle/>
          <a:p>
            <a:pPr algn="ctr" eaLnBrk="1" latinLnBrk="0" hangingPunct="1"/>
            <a:endParaRPr kumimoji="0" lang="en-US"/>
          </a:p>
        </p:txBody>
      </p:sp>
      <p:sp>
        <p:nvSpPr>
          <p:cNvPr id="14" name="13 - Έλλειψη"/>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lIns="91431" tIns="45715" rIns="91431" bIns="45715" anchor="ctr"/>
          <a:lstStyle/>
          <a:p>
            <a:pPr algn="ctr" eaLnBrk="1" latinLnBrk="0" hangingPunct="1"/>
            <a:endParaRPr kumimoji="0" lang="en-US"/>
          </a:p>
        </p:txBody>
      </p:sp>
      <p:sp>
        <p:nvSpPr>
          <p:cNvPr id="29" name="28 - Θέση αριθμού διαφάνειας"/>
          <p:cNvSpPr>
            <a:spLocks noGrp="1"/>
          </p:cNvSpPr>
          <p:nvPr>
            <p:ph type="sldNum" sz="quarter" idx="12"/>
          </p:nvPr>
        </p:nvSpPr>
        <p:spPr>
          <a:xfrm>
            <a:off x="4343400" y="2199451"/>
            <a:ext cx="457200" cy="441325"/>
          </a:xfrm>
        </p:spPr>
        <p:txBody>
          <a:bodyPr/>
          <a:lstStyle>
            <a:lvl1pPr>
              <a:defRPr>
                <a:solidFill>
                  <a:schemeClr val="accent3">
                    <a:shade val="75000"/>
                  </a:schemeClr>
                </a:solidFill>
              </a:defRPr>
            </a:lvl1pPr>
          </a:lstStyle>
          <a:p>
            <a:fld id="{C6E2099C-E87E-43C6-B0FA-F6B9B90DE318}" type="slidenum">
              <a:rPr lang="el-GR" smtClean="0"/>
              <a:t>‹#›</a:t>
            </a:fld>
            <a:endParaRPr lang="el-GR"/>
          </a:p>
        </p:txBody>
      </p:sp>
      <p:sp>
        <p:nvSpPr>
          <p:cNvPr id="8" name="7 - Τίτλος"/>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AA8256AD-2513-436C-AA00-E642BEB4BF63}" type="datetimeFigureOut">
              <a:rPr lang="el-GR" smtClean="0"/>
              <a:t>01/06/2017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C6E2099C-E87E-43C6-B0FA-F6B9B90DE318}" type="slidenum">
              <a:rPr lang="el-GR" smtClean="0"/>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bg>
      <p:bgRef idx="1001">
        <a:schemeClr val="bg2"/>
      </p:bgRef>
    </p:bg>
    <p:spTree>
      <p:nvGrpSpPr>
        <p:cNvPr id="1" name=""/>
        <p:cNvGrpSpPr/>
        <p:nvPr/>
      </p:nvGrpSpPr>
      <p:grpSpPr>
        <a:xfrm>
          <a:off x="0" y="0"/>
          <a:ext cx="0" cy="0"/>
          <a:chOff x="0" y="0"/>
          <a:chExt cx="0" cy="0"/>
        </a:xfrm>
      </p:grpSpPr>
      <p:sp>
        <p:nvSpPr>
          <p:cNvPr id="7" name="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31" tIns="45715" rIns="91431" bIns="45715" anchor="ctr" compatLnSpc="1"/>
          <a:lstStyle/>
          <a:p>
            <a:endParaRPr kumimoji="0" lang="en-US"/>
          </a:p>
        </p:txBody>
      </p:sp>
      <p:sp>
        <p:nvSpPr>
          <p:cNvPr id="8" name="7 - Ορθογώνιο"/>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31" tIns="45715" rIns="91431" bIns="45715" anchor="ctr" compatLnSpc="1"/>
          <a:lstStyle/>
          <a:p>
            <a:endParaRPr kumimoji="0" lang="en-US"/>
          </a:p>
        </p:txBody>
      </p:sp>
      <p:sp>
        <p:nvSpPr>
          <p:cNvPr id="9" name="8 - Ορθογώνιο"/>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31" tIns="45715" rIns="91431" bIns="45715" anchor="ctr" compatLnSpc="1"/>
          <a:lstStyle/>
          <a:p>
            <a:endParaRPr kumimoji="0" lang="en-US"/>
          </a:p>
        </p:txBody>
      </p:sp>
      <p:sp>
        <p:nvSpPr>
          <p:cNvPr id="10" name="9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31" tIns="45715" rIns="91431" bIns="45715" anchor="ctr" compatLnSpc="1"/>
          <a:lstStyle/>
          <a:p>
            <a:endParaRPr kumimoji="0" lang="en-US"/>
          </a:p>
        </p:txBody>
      </p:sp>
      <p:sp>
        <p:nvSpPr>
          <p:cNvPr id="11" name="10 - Ορθογώνιο"/>
          <p:cNvSpPr>
            <a:spLocks noChangeArrowheads="1"/>
          </p:cNvSpPr>
          <p:nvPr/>
        </p:nvSpPr>
        <p:spPr bwMode="auto">
          <a:xfrm>
            <a:off x="146304" y="6391657"/>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31" tIns="45715" rIns="91431" bIns="45715" anchor="ctr" compatLnSpc="1"/>
          <a:lstStyle/>
          <a:p>
            <a:endParaRPr kumimoji="0" lang="en-US"/>
          </a:p>
        </p:txBody>
      </p:sp>
      <p:sp>
        <p:nvSpPr>
          <p:cNvPr id="12" name="11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31" tIns="45715" rIns="91431" bIns="45715" anchor="ctr" compatLnSpc="1"/>
          <a:lstStyle/>
          <a:p>
            <a:endParaRPr kumimoji="0" lang="en-US" dirty="0"/>
          </a:p>
        </p:txBody>
      </p:sp>
      <p:sp>
        <p:nvSpPr>
          <p:cNvPr id="13" name="12 - Ευθεία γραμμή σύνδεσης"/>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31" tIns="45715" rIns="91431" bIns="45715" anchor="ctr" compatLnSpc="1"/>
          <a:lstStyle/>
          <a:p>
            <a:endParaRPr kumimoji="0" lang="en-US"/>
          </a:p>
        </p:txBody>
      </p:sp>
      <p:sp>
        <p:nvSpPr>
          <p:cNvPr id="14" name="13 - Έλλειψη"/>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91431" tIns="45715" rIns="91431" bIns="45715" anchor="ctr"/>
          <a:lstStyle/>
          <a:p>
            <a:pPr algn="ctr" eaLnBrk="1" latinLnBrk="0" hangingPunct="1"/>
            <a:endParaRPr kumimoji="0" lang="en-US"/>
          </a:p>
        </p:txBody>
      </p:sp>
      <p:sp>
        <p:nvSpPr>
          <p:cNvPr id="15" name="14 - Έλλειψη"/>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lIns="91431" tIns="45715" rIns="91431" bIns="45715"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6915912" y="3009901"/>
            <a:ext cx="457200" cy="441325"/>
          </a:xfrm>
        </p:spPr>
        <p:txBody>
          <a:bodyPr/>
          <a:lstStyle/>
          <a:p>
            <a:fld id="{C6E2099C-E87E-43C6-B0FA-F6B9B90DE318}" type="slidenum">
              <a:rPr lang="el-GR" smtClean="0"/>
              <a:t>‹#›</a:t>
            </a:fld>
            <a:endParaRPr lang="el-GR"/>
          </a:p>
        </p:txBody>
      </p:sp>
      <p:sp>
        <p:nvSpPr>
          <p:cNvPr id="3" name="2 - Θέση κατακόρυφου κειμένου"/>
          <p:cNvSpPr>
            <a:spLocks noGrp="1"/>
          </p:cNvSpPr>
          <p:nvPr>
            <p:ph type="body" orient="vert" idx="1"/>
          </p:nvPr>
        </p:nvSpPr>
        <p:spPr>
          <a:xfrm>
            <a:off x="304800" y="304800"/>
            <a:ext cx="6553200" cy="5821366"/>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AA8256AD-2513-436C-AA00-E642BEB4BF63}" type="datetimeFigureOut">
              <a:rPr lang="el-GR" smtClean="0"/>
              <a:t>01/06/2017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2" name="1 - Κατακόρυφος τίτλος"/>
          <p:cNvSpPr>
            <a:spLocks noGrp="1"/>
          </p:cNvSpPr>
          <p:nvPr>
            <p:ph type="title" orient="vert"/>
          </p:nvPr>
        </p:nvSpPr>
        <p:spPr>
          <a:xfrm>
            <a:off x="7391400" y="304801"/>
            <a:ext cx="1447800" cy="5851525"/>
          </a:xfrm>
        </p:spPr>
        <p:txBody>
          <a:bodyPr vert="eaVert"/>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solidFill>
                  <a:schemeClr val="accent3">
                    <a:shade val="75000"/>
                  </a:schemeClr>
                </a:solidFill>
              </a:defRPr>
            </a:lvl1p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AA8256AD-2513-436C-AA00-E642BEB4BF63}" type="datetimeFigureOut">
              <a:rPr lang="el-GR" smtClean="0"/>
              <a:t>01/06/2017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a:xfrm>
            <a:off x="4361688" y="1026372"/>
            <a:ext cx="457200" cy="441325"/>
          </a:xfrm>
        </p:spPr>
        <p:txBody>
          <a:bodyPr/>
          <a:lstStyle/>
          <a:p>
            <a:fld id="{C6E2099C-E87E-43C6-B0FA-F6B9B90DE318}" type="slidenum">
              <a:rPr lang="el-GR" smtClean="0"/>
              <a:t>‹#›</a:t>
            </a:fld>
            <a:endParaRPr lang="el-GR"/>
          </a:p>
        </p:txBody>
      </p:sp>
      <p:sp>
        <p:nvSpPr>
          <p:cNvPr id="8" name="7 - Θέση περιεχομένου"/>
          <p:cNvSpPr>
            <a:spLocks noGrp="1"/>
          </p:cNvSpPr>
          <p:nvPr>
            <p:ph sz="quarter" idx="1"/>
          </p:nvPr>
        </p:nvSpPr>
        <p:spPr>
          <a:xfrm>
            <a:off x="301752" y="1527048"/>
            <a:ext cx="850392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1"/>
      </p:bgRef>
    </p:bg>
    <p:spTree>
      <p:nvGrpSpPr>
        <p:cNvPr id="1" name=""/>
        <p:cNvGrpSpPr/>
        <p:nvPr/>
      </p:nvGrpSpPr>
      <p:grpSpPr>
        <a:xfrm>
          <a:off x="0" y="0"/>
          <a:ext cx="0" cy="0"/>
          <a:chOff x="0" y="0"/>
          <a:chExt cx="0" cy="0"/>
        </a:xfrm>
      </p:grpSpPr>
      <p:sp>
        <p:nvSpPr>
          <p:cNvPr id="17" name="16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31" tIns="45715" rIns="91431" bIns="45715" anchor="ctr" compatLnSpc="1"/>
          <a:lstStyle/>
          <a:p>
            <a:endParaRPr kumimoji="0" lang="en-US"/>
          </a:p>
        </p:txBody>
      </p:sp>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31" tIns="45715" rIns="91431" bIns="45715" anchor="ctr" compatLnSpc="1"/>
          <a:lstStyle/>
          <a:p>
            <a:endParaRPr kumimoji="0" lang="en-US"/>
          </a:p>
        </p:txBody>
      </p:sp>
      <p:sp>
        <p:nvSpPr>
          <p:cNvPr id="16" name="15 - Ορθογώνιο"/>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31" tIns="45715" rIns="91431" bIns="45715" anchor="ctr" compatLnSpc="1"/>
          <a:lstStyle/>
          <a:p>
            <a:endParaRPr kumimoji="0" lang="en-US"/>
          </a:p>
        </p:txBody>
      </p:sp>
      <p:sp>
        <p:nvSpPr>
          <p:cNvPr id="18" name="17 - Ορθογώνιο"/>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31" tIns="45715" rIns="91431" bIns="45715" anchor="ctr" compatLnSpc="1"/>
          <a:lstStyle/>
          <a:p>
            <a:endParaRPr kumimoji="0" lang="en-US"/>
          </a:p>
        </p:txBody>
      </p:sp>
      <p:sp>
        <p:nvSpPr>
          <p:cNvPr id="19" name="18 - Ορθογώνιο"/>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31" tIns="45715" rIns="91431" bIns="45715" anchor="ctr" compatLnSpc="1"/>
          <a:lstStyle/>
          <a:p>
            <a:endParaRPr kumimoji="0" lang="en-US"/>
          </a:p>
        </p:txBody>
      </p:sp>
      <p:sp>
        <p:nvSpPr>
          <p:cNvPr id="12" name="11 - Ορθογώνιο"/>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31" tIns="45715" rIns="91431" bIns="45715" anchor="ctr" compatLnSpc="1"/>
          <a:lstStyle/>
          <a:p>
            <a:endParaRPr kumimoji="0" lang="en-US"/>
          </a:p>
        </p:txBody>
      </p:sp>
      <p:sp>
        <p:nvSpPr>
          <p:cNvPr id="3" name="2 - Θέση κειμένου"/>
          <p:cNvSpPr>
            <a:spLocks noGrp="1"/>
          </p:cNvSpPr>
          <p:nvPr>
            <p:ph type="body" idx="1"/>
          </p:nvPr>
        </p:nvSpPr>
        <p:spPr>
          <a:xfrm>
            <a:off x="1368426" y="2743201"/>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13" name="12 - Ορθογώνιο"/>
          <p:cNvSpPr>
            <a:spLocks noChangeArrowheads="1"/>
          </p:cNvSpPr>
          <p:nvPr/>
        </p:nvSpPr>
        <p:spPr bwMode="auto">
          <a:xfrm>
            <a:off x="146304" y="6391657"/>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31" tIns="45715" rIns="91431" bIns="45715" anchor="ctr" compatLnSpc="1"/>
          <a:lstStyle/>
          <a:p>
            <a:endParaRPr kumimoji="0" lang="en-US"/>
          </a:p>
        </p:txBody>
      </p:sp>
      <p:sp>
        <p:nvSpPr>
          <p:cNvPr id="14" name="13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31" tIns="45715" rIns="91431" bIns="45715" anchor="ctr" compatLnSpc="1"/>
          <a:lstStyle/>
          <a:p>
            <a:endParaRPr kumimoji="0" lang="en-US" dirty="0"/>
          </a:p>
        </p:txBody>
      </p:sp>
      <p:sp>
        <p:nvSpPr>
          <p:cNvPr id="5" name="4 - Θέση υποσέλιδου"/>
          <p:cNvSpPr>
            <a:spLocks noGrp="1"/>
          </p:cNvSpPr>
          <p:nvPr>
            <p:ph type="ftr" sz="quarter" idx="11"/>
          </p:nvPr>
        </p:nvSpPr>
        <p:spPr/>
        <p:txBody>
          <a:bodyPr/>
          <a:lstStyle/>
          <a:p>
            <a:endParaRPr lang="el-GR"/>
          </a:p>
        </p:txBody>
      </p:sp>
      <p:sp>
        <p:nvSpPr>
          <p:cNvPr id="4" name="3 - Θέση ημερομηνίας"/>
          <p:cNvSpPr>
            <a:spLocks noGrp="1"/>
          </p:cNvSpPr>
          <p:nvPr>
            <p:ph type="dt" sz="half" idx="10"/>
          </p:nvPr>
        </p:nvSpPr>
        <p:spPr/>
        <p:txBody>
          <a:bodyPr/>
          <a:lstStyle/>
          <a:p>
            <a:fld id="{AA8256AD-2513-436C-AA00-E642BEB4BF63}" type="datetimeFigureOut">
              <a:rPr lang="el-GR" smtClean="0"/>
              <a:t>01/06/2017</a:t>
            </a:fld>
            <a:endParaRPr lang="el-GR"/>
          </a:p>
        </p:txBody>
      </p:sp>
      <p:sp>
        <p:nvSpPr>
          <p:cNvPr id="8" name="7 - Ευθεία γραμμή σύνδεσης"/>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31" tIns="45715" rIns="91431" bIns="45715" anchor="ctr" compatLnSpc="1"/>
          <a:lstStyle/>
          <a:p>
            <a:endParaRPr kumimoji="0" lang="en-US"/>
          </a:p>
        </p:txBody>
      </p:sp>
      <p:sp>
        <p:nvSpPr>
          <p:cNvPr id="10" name="9 - Έλλειψη"/>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91431" tIns="45715" rIns="91431" bIns="45715" anchor="ctr"/>
          <a:lstStyle/>
          <a:p>
            <a:pPr algn="ctr" eaLnBrk="1" latinLnBrk="0" hangingPunct="1"/>
            <a:endParaRPr kumimoji="0" lang="en-US"/>
          </a:p>
        </p:txBody>
      </p:sp>
      <p:sp>
        <p:nvSpPr>
          <p:cNvPr id="11" name="10 - Έλλειψη"/>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lIns="91431" tIns="45715" rIns="91431" bIns="45715"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4343400" y="2199451"/>
            <a:ext cx="457200" cy="441325"/>
          </a:xfrm>
        </p:spPr>
        <p:txBody>
          <a:bodyPr/>
          <a:lstStyle>
            <a:lvl1pPr>
              <a:defRPr>
                <a:solidFill>
                  <a:schemeClr val="accent3">
                    <a:shade val="75000"/>
                  </a:schemeClr>
                </a:solidFill>
              </a:defRPr>
            </a:lvl1pPr>
          </a:lstStyle>
          <a:p>
            <a:fld id="{C6E2099C-E87E-43C6-B0FA-F6B9B90DE318}" type="slidenum">
              <a:rPr lang="el-GR" smtClean="0"/>
              <a:t>‹#›</a:t>
            </a:fld>
            <a:endParaRPr lang="el-GR"/>
          </a:p>
        </p:txBody>
      </p:sp>
      <p:sp>
        <p:nvSpPr>
          <p:cNvPr id="2" name="1 - Τίτλος"/>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301752" y="228600"/>
            <a:ext cx="8534400" cy="758952"/>
          </a:xfrm>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a:xfrm>
            <a:off x="5791200" y="6409944"/>
            <a:ext cx="3044952" cy="365760"/>
          </a:xfrm>
        </p:spPr>
        <p:txBody>
          <a:bodyPr/>
          <a:lstStyle/>
          <a:p>
            <a:fld id="{AA8256AD-2513-436C-AA00-E642BEB4BF63}" type="datetimeFigureOut">
              <a:rPr lang="el-GR" smtClean="0"/>
              <a:t>01/06/2017</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C6E2099C-E87E-43C6-B0FA-F6B9B90DE318}" type="slidenum">
              <a:rPr lang="el-GR" smtClean="0"/>
              <a:t>‹#›</a:t>
            </a:fld>
            <a:endParaRPr lang="el-GR"/>
          </a:p>
        </p:txBody>
      </p:sp>
      <p:sp>
        <p:nvSpPr>
          <p:cNvPr id="8" name="7 - Ευθεία γραμμή σύνδεσης"/>
          <p:cNvSpPr>
            <a:spLocks noChangeShapeType="1"/>
          </p:cNvSpPr>
          <p:nvPr/>
        </p:nvSpPr>
        <p:spPr bwMode="auto">
          <a:xfrm flipV="1">
            <a:off x="4563081" y="1575653"/>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31" tIns="45715" rIns="91431" bIns="45715" anchor="ctr" compatLnSpc="1"/>
          <a:lstStyle/>
          <a:p>
            <a:endParaRPr kumimoji="0" lang="en-US"/>
          </a:p>
        </p:txBody>
      </p:sp>
      <p:sp>
        <p:nvSpPr>
          <p:cNvPr id="10" name="9 - Θέση περιεχομένου"/>
          <p:cNvSpPr>
            <a:spLocks noGrp="1"/>
          </p:cNvSpPr>
          <p:nvPr>
            <p:ph sz="half" idx="1"/>
          </p:nvPr>
        </p:nvSpPr>
        <p:spPr>
          <a:xfrm>
            <a:off x="301752" y="1371600"/>
            <a:ext cx="4038600" cy="4681728"/>
          </a:xfrm>
        </p:spPr>
        <p:txBody>
          <a:bodyPr/>
          <a:lstStyle>
            <a:lvl1pPr>
              <a:defRPr sz="2500"/>
            </a:lvl1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2" name="11 - Θέση περιεχομένου"/>
          <p:cNvSpPr>
            <a:spLocks noGrp="1"/>
          </p:cNvSpPr>
          <p:nvPr>
            <p:ph sz="half" idx="2"/>
          </p:nvPr>
        </p:nvSpPr>
        <p:spPr>
          <a:xfrm>
            <a:off x="4800600" y="1371600"/>
            <a:ext cx="4038600" cy="4681728"/>
          </a:xfrm>
        </p:spPr>
        <p:txBody>
          <a:bodyPr/>
          <a:lstStyle>
            <a:lvl1pPr>
              <a:defRPr sz="2500"/>
            </a:lvl1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bg>
      <p:bgRef idx="1001">
        <a:schemeClr val="bg2"/>
      </p:bgRef>
    </p:bg>
    <p:spTree>
      <p:nvGrpSpPr>
        <p:cNvPr id="1" name=""/>
        <p:cNvGrpSpPr/>
        <p:nvPr/>
      </p:nvGrpSpPr>
      <p:grpSpPr>
        <a:xfrm>
          <a:off x="0" y="0"/>
          <a:ext cx="0" cy="0"/>
          <a:chOff x="0" y="0"/>
          <a:chExt cx="0" cy="0"/>
        </a:xfrm>
      </p:grpSpPr>
      <p:sp>
        <p:nvSpPr>
          <p:cNvPr id="10" name="9 - Ευθεία γραμμή σύνδεσης"/>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31" tIns="45715" rIns="91431" bIns="45715" anchor="ctr" compatLnSpc="1"/>
          <a:lstStyle/>
          <a:p>
            <a:endParaRPr kumimoji="0" lang="en-US"/>
          </a:p>
        </p:txBody>
      </p:sp>
      <p:sp>
        <p:nvSpPr>
          <p:cNvPr id="20" name="19 - Ορθογώνιο"/>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31" tIns="45715" rIns="91431" bIns="45715" anchor="ctr" compatLnSpc="1"/>
          <a:lstStyle/>
          <a:p>
            <a:endParaRPr kumimoji="0" lang="en-US"/>
          </a:p>
        </p:txBody>
      </p:sp>
      <p:sp>
        <p:nvSpPr>
          <p:cNvPr id="19" name="18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31" tIns="45715" rIns="91431" bIns="45715" anchor="ctr" compatLnSpc="1"/>
          <a:lstStyle/>
          <a:p>
            <a:endParaRPr kumimoji="0" lang="en-US"/>
          </a:p>
        </p:txBody>
      </p:sp>
      <p:sp>
        <p:nvSpPr>
          <p:cNvPr id="21" name="20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31" tIns="45715" rIns="91431" bIns="45715" anchor="ctr" compatLnSpc="1"/>
          <a:lstStyle/>
          <a:p>
            <a:endParaRPr kumimoji="0" lang="en-US"/>
          </a:p>
        </p:txBody>
      </p:sp>
      <p:sp>
        <p:nvSpPr>
          <p:cNvPr id="22" name="21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31" tIns="45715" rIns="91431" bIns="45715" anchor="ctr" compatLnSpc="1"/>
          <a:lstStyle/>
          <a:p>
            <a:endParaRPr kumimoji="0" lang="en-US"/>
          </a:p>
        </p:txBody>
      </p:sp>
      <p:sp>
        <p:nvSpPr>
          <p:cNvPr id="11" name="10 - Ορθογώνιο"/>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91431" tIns="45715" rIns="91431" bIns="45715" anchor="ctr"/>
          <a:lstStyle/>
          <a:p>
            <a:pPr algn="ctr" eaLnBrk="1" latinLnBrk="0" hangingPunct="1"/>
            <a:endParaRPr kumimoji="0" lang="en-US"/>
          </a:p>
        </p:txBody>
      </p:sp>
      <p:sp>
        <p:nvSpPr>
          <p:cNvPr id="13" name="12 - Ορθογώνιο"/>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31" tIns="45715" rIns="91431" bIns="45715" anchor="ctr" compatLnSpc="1"/>
          <a:lstStyle/>
          <a:p>
            <a:endParaRPr kumimoji="0" lang="en-US"/>
          </a:p>
        </p:txBody>
      </p:sp>
      <p:sp>
        <p:nvSpPr>
          <p:cNvPr id="3" name="2 - Θέση κειμένου"/>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791331"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fld id="{AA8256AD-2513-436C-AA00-E642BEB4BF63}" type="datetimeFigureOut">
              <a:rPr lang="el-GR" smtClean="0"/>
              <a:t>01/06/2017</a:t>
            </a:fld>
            <a:endParaRPr lang="el-GR"/>
          </a:p>
        </p:txBody>
      </p:sp>
      <p:sp>
        <p:nvSpPr>
          <p:cNvPr id="8" name="7 - Θέση υποσέλιδου"/>
          <p:cNvSpPr>
            <a:spLocks noGrp="1"/>
          </p:cNvSpPr>
          <p:nvPr>
            <p:ph type="ftr" sz="quarter" idx="11"/>
          </p:nvPr>
        </p:nvSpPr>
        <p:spPr>
          <a:xfrm>
            <a:off x="304800" y="6409944"/>
            <a:ext cx="3581400" cy="365760"/>
          </a:xfrm>
        </p:spPr>
        <p:txBody>
          <a:bodyPr/>
          <a:lstStyle/>
          <a:p>
            <a:endParaRPr lang="el-GR"/>
          </a:p>
        </p:txBody>
      </p:sp>
      <p:sp>
        <p:nvSpPr>
          <p:cNvPr id="15" name="14 - Ευθεία γραμμή σύνδεσης"/>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31" tIns="45715" rIns="91431" bIns="45715" anchor="ctr" compatLnSpc="1"/>
          <a:lstStyle/>
          <a:p>
            <a:endParaRPr kumimoji="0" lang="en-US"/>
          </a:p>
        </p:txBody>
      </p:sp>
      <p:sp>
        <p:nvSpPr>
          <p:cNvPr id="18" name="17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31" tIns="45715" rIns="91431" bIns="45715" anchor="ctr" compatLnSpc="1"/>
          <a:lstStyle/>
          <a:p>
            <a:endParaRPr kumimoji="0" lang="en-US" dirty="0"/>
          </a:p>
        </p:txBody>
      </p:sp>
      <p:sp>
        <p:nvSpPr>
          <p:cNvPr id="24" name="23 - Θέση περιεχομένου"/>
          <p:cNvSpPr>
            <a:spLocks noGrp="1"/>
          </p:cNvSpPr>
          <p:nvPr>
            <p:ph sz="quarter" idx="2"/>
          </p:nvPr>
        </p:nvSpPr>
        <p:spPr>
          <a:xfrm>
            <a:off x="301752" y="2471383"/>
            <a:ext cx="4041648" cy="3818404"/>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6" name="25 - Θέση περιεχομένου"/>
          <p:cNvSpPr>
            <a:spLocks noGrp="1"/>
          </p:cNvSpPr>
          <p:nvPr>
            <p:ph sz="quarter" idx="4"/>
          </p:nvPr>
        </p:nvSpPr>
        <p:spPr>
          <a:xfrm>
            <a:off x="4800600" y="2471383"/>
            <a:ext cx="4038600" cy="3822192"/>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5" name="24 - Έλλειψη"/>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91431" tIns="45715" rIns="91431" bIns="45715" anchor="ctr"/>
          <a:lstStyle/>
          <a:p>
            <a:pPr algn="ctr" eaLnBrk="1" latinLnBrk="0" hangingPunct="1"/>
            <a:endParaRPr kumimoji="0" lang="en-US"/>
          </a:p>
        </p:txBody>
      </p:sp>
      <p:sp>
        <p:nvSpPr>
          <p:cNvPr id="27" name="26 - Έλλειψη"/>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lIns="91431" tIns="45715" rIns="91431" bIns="45715" anchor="ctr"/>
          <a:lstStyle/>
          <a:p>
            <a:pPr algn="ctr" eaLnBrk="1" latinLnBrk="0" hangingPunct="1"/>
            <a:endParaRPr kumimoji="0" lang="en-US"/>
          </a:p>
        </p:txBody>
      </p:sp>
      <p:sp>
        <p:nvSpPr>
          <p:cNvPr id="9" name="8 - Θέση αριθμού διαφάνειας"/>
          <p:cNvSpPr>
            <a:spLocks noGrp="1"/>
          </p:cNvSpPr>
          <p:nvPr>
            <p:ph type="sldNum" sz="quarter" idx="12"/>
          </p:nvPr>
        </p:nvSpPr>
        <p:spPr>
          <a:xfrm>
            <a:off x="4343400" y="1042417"/>
            <a:ext cx="457200" cy="441325"/>
          </a:xfrm>
        </p:spPr>
        <p:txBody>
          <a:bodyPr/>
          <a:lstStyle>
            <a:lvl1pPr algn="ctr">
              <a:defRPr/>
            </a:lvl1pPr>
          </a:lstStyle>
          <a:p>
            <a:fld id="{C6E2099C-E87E-43C6-B0FA-F6B9B90DE318}" type="slidenum">
              <a:rPr lang="el-GR" smtClean="0"/>
              <a:t>‹#›</a:t>
            </a:fld>
            <a:endParaRPr lang="el-GR"/>
          </a:p>
        </p:txBody>
      </p:sp>
      <p:sp>
        <p:nvSpPr>
          <p:cNvPr id="23" name="22 - Τίτλος"/>
          <p:cNvSpPr>
            <a:spLocks noGrp="1"/>
          </p:cNvSpPr>
          <p:nvPr>
            <p:ph type="title"/>
          </p:nvPr>
        </p:nvSpPr>
        <p:spPr/>
        <p:txBody>
          <a:bodyPr rtlCol="0" anchor="b" anchorCtr="0"/>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AA8256AD-2513-436C-AA00-E642BEB4BF63}" type="datetimeFigureOut">
              <a:rPr lang="el-GR" smtClean="0"/>
              <a:t>01/06/2017</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a:xfrm>
            <a:off x="4343400" y="1036021"/>
            <a:ext cx="457200" cy="441325"/>
          </a:xfrm>
        </p:spPr>
        <p:txBody>
          <a:bodyPr/>
          <a:lstStyle/>
          <a:p>
            <a:fld id="{C6E2099C-E87E-43C6-B0FA-F6B9B90DE318}"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7" name="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31" tIns="45715" rIns="91431" bIns="45715" anchor="ctr" compatLnSpc="1"/>
          <a:lstStyle/>
          <a:p>
            <a:endParaRPr kumimoji="0" lang="en-US"/>
          </a:p>
        </p:txBody>
      </p:sp>
      <p:sp>
        <p:nvSpPr>
          <p:cNvPr id="8" name="7 - Ορθογώνιο"/>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31" tIns="45715" rIns="91431" bIns="45715" anchor="ctr" compatLnSpc="1"/>
          <a:lstStyle/>
          <a:p>
            <a:endParaRPr kumimoji="0" lang="en-US"/>
          </a:p>
        </p:txBody>
      </p:sp>
      <p:sp>
        <p:nvSpPr>
          <p:cNvPr id="10" name="9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31" tIns="45715" rIns="91431" bIns="45715" anchor="ctr" compatLnSpc="1"/>
          <a:lstStyle/>
          <a:p>
            <a:endParaRPr kumimoji="0" lang="en-US"/>
          </a:p>
        </p:txBody>
      </p:sp>
      <p:sp>
        <p:nvSpPr>
          <p:cNvPr id="9" name="8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31" tIns="45715" rIns="91431" bIns="45715" anchor="ctr" compatLnSpc="1"/>
          <a:lstStyle/>
          <a:p>
            <a:endParaRPr kumimoji="0" lang="en-US"/>
          </a:p>
        </p:txBody>
      </p:sp>
      <p:sp>
        <p:nvSpPr>
          <p:cNvPr id="5" name="4 - Ορθογώνιο"/>
          <p:cNvSpPr>
            <a:spLocks noChangeArrowheads="1"/>
          </p:cNvSpPr>
          <p:nvPr/>
        </p:nvSpPr>
        <p:spPr bwMode="auto">
          <a:xfrm>
            <a:off x="146304" y="6391657"/>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31" tIns="45715" rIns="91431" bIns="45715" anchor="ctr" compatLnSpc="1"/>
          <a:lstStyle/>
          <a:p>
            <a:endParaRPr kumimoji="0" lang="en-US"/>
          </a:p>
        </p:txBody>
      </p:sp>
      <p:sp>
        <p:nvSpPr>
          <p:cNvPr id="6" name="5 - Ορθογώνιο"/>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31" tIns="45715" rIns="91431" bIns="45715" anchor="ctr" compatLnSpc="1"/>
          <a:lstStyle/>
          <a:p>
            <a:endParaRPr kumimoji="0" lang="en-US" dirty="0"/>
          </a:p>
        </p:txBody>
      </p:sp>
      <p:sp>
        <p:nvSpPr>
          <p:cNvPr id="2" name="1 - Θέση ημερομηνίας"/>
          <p:cNvSpPr>
            <a:spLocks noGrp="1"/>
          </p:cNvSpPr>
          <p:nvPr>
            <p:ph type="dt" sz="half" idx="10"/>
          </p:nvPr>
        </p:nvSpPr>
        <p:spPr/>
        <p:txBody>
          <a:bodyPr/>
          <a:lstStyle/>
          <a:p>
            <a:fld id="{AA8256AD-2513-436C-AA00-E642BEB4BF63}" type="datetimeFigureOut">
              <a:rPr lang="el-GR" smtClean="0"/>
              <a:t>01/06/2017</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a:xfrm>
            <a:off x="4267200" y="6324600"/>
            <a:ext cx="609600" cy="441324"/>
          </a:xfrm>
        </p:spPr>
        <p:txBody>
          <a:bodyPr/>
          <a:lstStyle>
            <a:lvl1pPr>
              <a:defRPr>
                <a:solidFill>
                  <a:srgbClr val="FFFFFF"/>
                </a:solidFill>
              </a:defRPr>
            </a:lvl1pPr>
          </a:lstStyle>
          <a:p>
            <a:fld id="{C6E2099C-E87E-43C6-B0FA-F6B9B90DE318}"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1">
        <a:schemeClr val="bg1"/>
      </p:bgRef>
    </p:bg>
    <p:spTree>
      <p:nvGrpSpPr>
        <p:cNvPr id="1" name=""/>
        <p:cNvGrpSpPr/>
        <p:nvPr/>
      </p:nvGrpSpPr>
      <p:grpSpPr>
        <a:xfrm>
          <a:off x="0" y="0"/>
          <a:ext cx="0" cy="0"/>
          <a:chOff x="0" y="0"/>
          <a:chExt cx="0" cy="0"/>
        </a:xfrm>
      </p:grpSpPr>
      <p:sp>
        <p:nvSpPr>
          <p:cNvPr id="19" name="18 - Ορθογώνιο"/>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31" tIns="45715" rIns="91431" bIns="45715" anchor="ctr" compatLnSpc="1"/>
          <a:lstStyle/>
          <a:p>
            <a:endParaRPr kumimoji="0" lang="en-US"/>
          </a:p>
        </p:txBody>
      </p:sp>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31" tIns="45715" rIns="91431" bIns="45715" anchor="ctr" compatLnSpc="1"/>
          <a:lstStyle/>
          <a:p>
            <a:endParaRPr kumimoji="0" lang="en-US"/>
          </a:p>
        </p:txBody>
      </p:sp>
      <p:sp>
        <p:nvSpPr>
          <p:cNvPr id="18" name="17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31" tIns="45715" rIns="91431" bIns="45715" anchor="ctr" compatLnSpc="1"/>
          <a:lstStyle/>
          <a:p>
            <a:endParaRPr kumimoji="0" lang="en-US"/>
          </a:p>
        </p:txBody>
      </p:sp>
      <p:sp>
        <p:nvSpPr>
          <p:cNvPr id="16" name="15 - Ορθογώνιο"/>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31" tIns="45715" rIns="91431" bIns="45715" anchor="ctr" compatLnSpc="1"/>
          <a:lstStyle/>
          <a:p>
            <a:endParaRPr kumimoji="0" lang="en-US"/>
          </a:p>
        </p:txBody>
      </p:sp>
      <p:sp>
        <p:nvSpPr>
          <p:cNvPr id="17" name="16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31" tIns="45715" rIns="91431" bIns="45715" anchor="ctr" compatLnSpc="1"/>
          <a:lstStyle/>
          <a:p>
            <a:endParaRPr kumimoji="0" lang="en-US"/>
          </a:p>
        </p:txBody>
      </p:sp>
      <p:sp>
        <p:nvSpPr>
          <p:cNvPr id="13" name="12 - Ορθογώνιο"/>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91431" tIns="45715" rIns="91431" bIns="45715" anchor="ctr"/>
          <a:lstStyle/>
          <a:p>
            <a:pPr algn="ctr" eaLnBrk="1" latinLnBrk="0" hangingPunct="1"/>
            <a:endParaRPr kumimoji="0" lang="en-US"/>
          </a:p>
        </p:txBody>
      </p:sp>
      <p:sp>
        <p:nvSpPr>
          <p:cNvPr id="2" name="1 - Τίτλος"/>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381000" y="1981201"/>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8" name="7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31" tIns="45715" rIns="91431" bIns="45715" anchor="ctr" compatLnSpc="1"/>
          <a:lstStyle/>
          <a:p>
            <a:endParaRPr kumimoji="0" lang="en-US" dirty="0"/>
          </a:p>
        </p:txBody>
      </p:sp>
      <p:sp>
        <p:nvSpPr>
          <p:cNvPr id="9" name="8 - Ευθεία γραμμή σύνδεσης"/>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31" tIns="45715" rIns="91431" bIns="45715" anchor="ctr" compatLnSpc="1"/>
          <a:lstStyle/>
          <a:p>
            <a:endParaRPr kumimoji="0" lang="en-US"/>
          </a:p>
        </p:txBody>
      </p:sp>
      <p:sp>
        <p:nvSpPr>
          <p:cNvPr id="20" name="19 - Θέση περιεχομένου"/>
          <p:cNvSpPr>
            <a:spLocks noGrp="1"/>
          </p:cNvSpPr>
          <p:nvPr>
            <p:ph sz="quarter" idx="1"/>
          </p:nvPr>
        </p:nvSpPr>
        <p:spPr>
          <a:xfrm>
            <a:off x="3124200" y="685800"/>
            <a:ext cx="5638800" cy="54102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0" name="9 - Έλλειψη"/>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91431" tIns="45715" rIns="91431" bIns="45715" anchor="ctr"/>
          <a:lstStyle/>
          <a:p>
            <a:pPr algn="ctr" eaLnBrk="1" latinLnBrk="0" hangingPunct="1"/>
            <a:endParaRPr kumimoji="0" lang="en-US"/>
          </a:p>
        </p:txBody>
      </p:sp>
      <p:sp>
        <p:nvSpPr>
          <p:cNvPr id="11" name="10 - Έλλειψη"/>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lIns="91431" tIns="45715" rIns="91431" bIns="45715" anchor="ctr"/>
          <a:lstStyle/>
          <a:p>
            <a:pPr algn="ctr" eaLnBrk="1" latinLnBrk="0" hangingPunct="1"/>
            <a:endParaRPr kumimoji="0" lang="en-US"/>
          </a:p>
        </p:txBody>
      </p:sp>
      <p:sp>
        <p:nvSpPr>
          <p:cNvPr id="7" name="6 - Θέση αριθμού διαφάνειας"/>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C6E2099C-E87E-43C6-B0FA-F6B9B90DE318}" type="slidenum">
              <a:rPr lang="el-GR" smtClean="0"/>
              <a:t>‹#›</a:t>
            </a:fld>
            <a:endParaRPr lang="el-GR"/>
          </a:p>
        </p:txBody>
      </p:sp>
      <p:sp>
        <p:nvSpPr>
          <p:cNvPr id="21" name="20 - Ορθογώνιο"/>
          <p:cNvSpPr>
            <a:spLocks noChangeArrowheads="1"/>
          </p:cNvSpPr>
          <p:nvPr/>
        </p:nvSpPr>
        <p:spPr bwMode="auto">
          <a:xfrm>
            <a:off x="149352" y="638838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31" tIns="45715" rIns="91431" bIns="45715" anchor="ctr" compatLnSpc="1"/>
          <a:lstStyle/>
          <a:p>
            <a:endParaRPr kumimoji="0" lang="en-US"/>
          </a:p>
        </p:txBody>
      </p:sp>
      <p:sp>
        <p:nvSpPr>
          <p:cNvPr id="5" name="4 - Θέση ημερομηνίας"/>
          <p:cNvSpPr>
            <a:spLocks noGrp="1"/>
          </p:cNvSpPr>
          <p:nvPr>
            <p:ph type="dt" sz="half" idx="10"/>
          </p:nvPr>
        </p:nvSpPr>
        <p:spPr/>
        <p:txBody>
          <a:bodyPr/>
          <a:lstStyle/>
          <a:p>
            <a:fld id="{AA8256AD-2513-436C-AA00-E642BEB4BF63}" type="datetimeFigureOut">
              <a:rPr lang="el-GR" smtClean="0"/>
              <a:t>01/06/2017</a:t>
            </a:fld>
            <a:endParaRPr lang="el-GR"/>
          </a:p>
        </p:txBody>
      </p:sp>
      <p:sp>
        <p:nvSpPr>
          <p:cNvPr id="6" name="5 - Θέση υποσέλιδου"/>
          <p:cNvSpPr>
            <a:spLocks noGrp="1"/>
          </p:cNvSpPr>
          <p:nvPr>
            <p:ph type="ftr" sz="quarter" idx="11"/>
          </p:nvPr>
        </p:nvSpPr>
        <p:spPr>
          <a:xfrm>
            <a:off x="301752" y="6410848"/>
            <a:ext cx="3383280" cy="365760"/>
          </a:xfrm>
        </p:spPr>
        <p:txBody>
          <a:bodyPr/>
          <a:lstStyle/>
          <a:p>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1" name="20 - Ευθεία γραμμή σύνδεσης"/>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31" tIns="45715" rIns="91431" bIns="45715" anchor="ctr" compatLnSpc="1"/>
          <a:lstStyle/>
          <a:p>
            <a:endParaRPr kumimoji="0" lang="en-US"/>
          </a:p>
        </p:txBody>
      </p:sp>
      <p:sp>
        <p:nvSpPr>
          <p:cNvPr id="19" name="18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31" tIns="45715" rIns="91431" bIns="45715" anchor="ctr" compatLnSpc="1"/>
          <a:lstStyle/>
          <a:p>
            <a:endParaRPr kumimoji="0" lang="en-US"/>
          </a:p>
        </p:txBody>
      </p:sp>
      <p:sp>
        <p:nvSpPr>
          <p:cNvPr id="16" name="15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31" tIns="45715" rIns="91431" bIns="45715" anchor="ctr" compatLnSpc="1"/>
          <a:lstStyle/>
          <a:p>
            <a:endParaRPr kumimoji="0" lang="en-US"/>
          </a:p>
        </p:txBody>
      </p:sp>
      <p:sp>
        <p:nvSpPr>
          <p:cNvPr id="17" name="16 - Ορθογώνιο"/>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31" tIns="45715" rIns="91431" bIns="45715"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31" tIns="45715" rIns="91431" bIns="45715" anchor="ctr" compatLnSpc="1"/>
          <a:lstStyle/>
          <a:p>
            <a:endParaRPr kumimoji="0" lang="en-US" dirty="0"/>
          </a:p>
        </p:txBody>
      </p:sp>
      <p:sp>
        <p:nvSpPr>
          <p:cNvPr id="20" name="19 - Ορθογώνιο"/>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31" tIns="45715" rIns="91431" bIns="45715" anchor="ctr" compatLnSpc="1"/>
          <a:lstStyle/>
          <a:p>
            <a:endParaRPr kumimoji="0" lang="en-US"/>
          </a:p>
        </p:txBody>
      </p:sp>
      <p:sp>
        <p:nvSpPr>
          <p:cNvPr id="8" name="7 - Ορθογώνιο"/>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91431" tIns="45715" rIns="91431" bIns="45715" anchor="ctr"/>
          <a:lstStyle/>
          <a:p>
            <a:pPr algn="ctr" eaLnBrk="1" latinLnBrk="0" hangingPunct="1"/>
            <a:endParaRPr kumimoji="0" lang="en-US"/>
          </a:p>
        </p:txBody>
      </p:sp>
      <p:sp>
        <p:nvSpPr>
          <p:cNvPr id="15" name="14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31" tIns="45715" rIns="91431" bIns="45715" anchor="ctr" compatLnSpc="1"/>
          <a:lstStyle/>
          <a:p>
            <a:endParaRPr kumimoji="0" lang="en-US" dirty="0"/>
          </a:p>
        </p:txBody>
      </p:sp>
      <p:sp>
        <p:nvSpPr>
          <p:cNvPr id="12" name="11 - Έλλειψη"/>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91431" tIns="45715" rIns="91431" bIns="45715" anchor="ctr"/>
          <a:lstStyle/>
          <a:p>
            <a:pPr algn="ctr" eaLnBrk="1" latinLnBrk="0" hangingPunct="1"/>
            <a:endParaRPr kumimoji="0" lang="en-US"/>
          </a:p>
        </p:txBody>
      </p:sp>
      <p:sp>
        <p:nvSpPr>
          <p:cNvPr id="13" name="12 - Έλλειψη"/>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lIns="91431" tIns="45715" rIns="91431" bIns="45715" anchor="ctr"/>
          <a:lstStyle/>
          <a:p>
            <a:pPr algn="ctr" eaLnBrk="1" latinLnBrk="0" hangingPunct="1"/>
            <a:endParaRPr kumimoji="0" lang="en-US"/>
          </a:p>
        </p:txBody>
      </p:sp>
      <p:sp>
        <p:nvSpPr>
          <p:cNvPr id="7" name="6 - Θέση αριθμού διαφάνειας"/>
          <p:cNvSpPr>
            <a:spLocks noGrp="1"/>
          </p:cNvSpPr>
          <p:nvPr>
            <p:ph type="sldNum" sz="quarter" idx="12"/>
          </p:nvPr>
        </p:nvSpPr>
        <p:spPr>
          <a:xfrm>
            <a:off x="1371600" y="312738"/>
            <a:ext cx="457200" cy="441325"/>
          </a:xfrm>
        </p:spPr>
        <p:txBody>
          <a:bodyPr/>
          <a:lstStyle/>
          <a:p>
            <a:fld id="{C6E2099C-E87E-43C6-B0FA-F6B9B90DE318}" type="slidenum">
              <a:rPr lang="el-GR" smtClean="0"/>
              <a:t>‹#›</a:t>
            </a:fld>
            <a:endParaRPr lang="el-GR"/>
          </a:p>
        </p:txBody>
      </p:sp>
      <p:sp>
        <p:nvSpPr>
          <p:cNvPr id="2" name="1 - Τίτλος"/>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3000375" y="609600"/>
            <a:ext cx="5867400" cy="4267200"/>
          </a:xfrm>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22" name="21 - Ορθογώνιο"/>
          <p:cNvSpPr>
            <a:spLocks noChangeArrowheads="1"/>
          </p:cNvSpPr>
          <p:nvPr/>
        </p:nvSpPr>
        <p:spPr bwMode="auto">
          <a:xfrm>
            <a:off x="149352" y="638838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31" tIns="45715" rIns="91431" bIns="45715" anchor="ctr" compatLnSpc="1"/>
          <a:lstStyle/>
          <a:p>
            <a:endParaRPr kumimoji="0" lang="en-US"/>
          </a:p>
        </p:txBody>
      </p:sp>
      <p:sp>
        <p:nvSpPr>
          <p:cNvPr id="5" name="4 - Θέση ημερομηνίας"/>
          <p:cNvSpPr>
            <a:spLocks noGrp="1"/>
          </p:cNvSpPr>
          <p:nvPr>
            <p:ph type="dt" sz="half" idx="10"/>
          </p:nvPr>
        </p:nvSpPr>
        <p:spPr>
          <a:xfrm>
            <a:off x="5788152" y="6404984"/>
            <a:ext cx="3044952" cy="365760"/>
          </a:xfrm>
        </p:spPr>
        <p:txBody>
          <a:bodyPr/>
          <a:lstStyle/>
          <a:p>
            <a:fld id="{AA8256AD-2513-436C-AA00-E642BEB4BF63}" type="datetimeFigureOut">
              <a:rPr lang="el-GR" smtClean="0"/>
              <a:t>01/06/2017</a:t>
            </a:fld>
            <a:endParaRPr lang="el-GR"/>
          </a:p>
        </p:txBody>
      </p:sp>
      <p:sp>
        <p:nvSpPr>
          <p:cNvPr id="6" name="5 - Θέση υποσέλιδου"/>
          <p:cNvSpPr>
            <a:spLocks noGrp="1"/>
          </p:cNvSpPr>
          <p:nvPr>
            <p:ph type="ftr" sz="quarter" idx="11"/>
          </p:nvPr>
        </p:nvSpPr>
        <p:spPr>
          <a:xfrm>
            <a:off x="301752" y="6410848"/>
            <a:ext cx="3584448" cy="365760"/>
          </a:xfrm>
        </p:spPr>
        <p:txBody>
          <a:bodyPr/>
          <a:lstStyle/>
          <a:p>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31" tIns="45715" rIns="91431" bIns="45715" anchor="ctr" compatLnSpc="1"/>
          <a:lstStyle/>
          <a:p>
            <a:endParaRPr kumimoji="0" lang="en-US"/>
          </a:p>
        </p:txBody>
      </p:sp>
      <p:sp>
        <p:nvSpPr>
          <p:cNvPr id="16" name="15 - Ορθογώνιο"/>
          <p:cNvSpPr>
            <a:spLocks noChangeArrowheads="1"/>
          </p:cNvSpPr>
          <p:nvPr/>
        </p:nvSpPr>
        <p:spPr bwMode="white">
          <a:xfrm>
            <a:off x="0" y="1"/>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31" tIns="45715" rIns="91431" bIns="45715"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31" tIns="45715" rIns="91431" bIns="45715" anchor="ctr" compatLnSpc="1"/>
          <a:lstStyle/>
          <a:p>
            <a:endParaRPr kumimoji="0" lang="en-US"/>
          </a:p>
        </p:txBody>
      </p:sp>
      <p:sp>
        <p:nvSpPr>
          <p:cNvPr id="19" name="18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31" tIns="45715" rIns="91431" bIns="45715" anchor="ctr" compatLnSpc="1"/>
          <a:lstStyle/>
          <a:p>
            <a:endParaRPr kumimoji="0" lang="en-US"/>
          </a:p>
        </p:txBody>
      </p:sp>
      <p:sp>
        <p:nvSpPr>
          <p:cNvPr id="9" name="8 - Ορθογώνιο"/>
          <p:cNvSpPr>
            <a:spLocks noChangeArrowheads="1"/>
          </p:cNvSpPr>
          <p:nvPr/>
        </p:nvSpPr>
        <p:spPr bwMode="auto">
          <a:xfrm>
            <a:off x="149352" y="638838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31" tIns="45715" rIns="91431" bIns="45715" anchor="ctr" compatLnSpc="1"/>
          <a:lstStyle/>
          <a:p>
            <a:endParaRPr kumimoji="0" lang="en-US"/>
          </a:p>
        </p:txBody>
      </p:sp>
      <p:sp>
        <p:nvSpPr>
          <p:cNvPr id="14" name="13 - Θέση ημερομηνίας"/>
          <p:cNvSpPr>
            <a:spLocks noGrp="1"/>
          </p:cNvSpPr>
          <p:nvPr>
            <p:ph type="dt" sz="half" idx="2"/>
          </p:nvPr>
        </p:nvSpPr>
        <p:spPr>
          <a:xfrm>
            <a:off x="5791200" y="6404984"/>
            <a:ext cx="3044952" cy="365760"/>
          </a:xfrm>
          <a:prstGeom prst="rect">
            <a:avLst/>
          </a:prstGeom>
        </p:spPr>
        <p:txBody>
          <a:bodyPr vert="horz" lIns="91431" tIns="45715" rIns="91431" bIns="45715"/>
          <a:lstStyle>
            <a:lvl1pPr algn="r" eaLnBrk="1" latinLnBrk="0" hangingPunct="1">
              <a:defRPr kumimoji="0" sz="1400">
                <a:solidFill>
                  <a:srgbClr val="FFFFFF"/>
                </a:solidFill>
              </a:defRPr>
            </a:lvl1pPr>
          </a:lstStyle>
          <a:p>
            <a:fld id="{AA8256AD-2513-436C-AA00-E642BEB4BF63}" type="datetimeFigureOut">
              <a:rPr lang="el-GR" smtClean="0"/>
              <a:t>01/06/2017</a:t>
            </a:fld>
            <a:endParaRPr lang="el-GR"/>
          </a:p>
        </p:txBody>
      </p:sp>
      <p:sp>
        <p:nvSpPr>
          <p:cNvPr id="3" name="2 - Θέση υποσέλιδου"/>
          <p:cNvSpPr>
            <a:spLocks noGrp="1"/>
          </p:cNvSpPr>
          <p:nvPr>
            <p:ph type="ftr" sz="quarter" idx="3"/>
          </p:nvPr>
        </p:nvSpPr>
        <p:spPr>
          <a:xfrm>
            <a:off x="304800" y="6410848"/>
            <a:ext cx="3581400" cy="365760"/>
          </a:xfrm>
          <a:prstGeom prst="rect">
            <a:avLst/>
          </a:prstGeom>
        </p:spPr>
        <p:txBody>
          <a:bodyPr vert="horz" lIns="91431" tIns="45715" rIns="91431" bIns="45715"/>
          <a:lstStyle>
            <a:lvl1pPr algn="l" eaLnBrk="1" latinLnBrk="0" hangingPunct="1">
              <a:defRPr kumimoji="0" sz="1200">
                <a:solidFill>
                  <a:srgbClr val="FFFFFF"/>
                </a:solidFill>
              </a:defRPr>
            </a:lvl1pPr>
          </a:lstStyle>
          <a:p>
            <a:endParaRPr lang="el-GR"/>
          </a:p>
        </p:txBody>
      </p:sp>
      <p:sp>
        <p:nvSpPr>
          <p:cNvPr id="8" name="7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31" tIns="45715" rIns="91431" bIns="45715" anchor="ctr" compatLnSpc="1"/>
          <a:lstStyle/>
          <a:p>
            <a:endParaRPr kumimoji="0" lang="en-US" dirty="0"/>
          </a:p>
        </p:txBody>
      </p:sp>
      <p:sp>
        <p:nvSpPr>
          <p:cNvPr id="10" name="9 - Ευθεία γραμμή σύνδεσης"/>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31" tIns="45715" rIns="91431" bIns="45715" anchor="ctr" compatLnSpc="1"/>
          <a:lstStyle/>
          <a:p>
            <a:endParaRPr kumimoji="0" lang="en-US"/>
          </a:p>
        </p:txBody>
      </p:sp>
      <p:sp>
        <p:nvSpPr>
          <p:cNvPr id="12" name="11 - Έλλειψη"/>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91431" tIns="45715" rIns="91431" bIns="45715" anchor="ctr"/>
          <a:lstStyle/>
          <a:p>
            <a:pPr algn="ctr" eaLnBrk="1" latinLnBrk="0" hangingPunct="1"/>
            <a:endParaRPr kumimoji="0" lang="en-US"/>
          </a:p>
        </p:txBody>
      </p:sp>
      <p:sp>
        <p:nvSpPr>
          <p:cNvPr id="15" name="14 - Έλλειψη"/>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lIns="91431" tIns="45715" rIns="91431" bIns="45715" anchor="ctr"/>
          <a:lstStyle/>
          <a:p>
            <a:pPr algn="ctr" eaLnBrk="1" latinLnBrk="0" hangingPunct="1"/>
            <a:endParaRPr kumimoji="0" lang="en-US"/>
          </a:p>
        </p:txBody>
      </p:sp>
      <p:sp>
        <p:nvSpPr>
          <p:cNvPr id="23" name="22 - Θέση αριθμού διαφάνειας"/>
          <p:cNvSpPr>
            <a:spLocks noGrp="1"/>
          </p:cNvSpPr>
          <p:nvPr>
            <p:ph type="sldNum" sz="quarter" idx="4"/>
          </p:nvPr>
        </p:nvSpPr>
        <p:spPr>
          <a:xfrm>
            <a:off x="4343400" y="1040174"/>
            <a:ext cx="457200" cy="441325"/>
          </a:xfrm>
          <a:prstGeom prst="rect">
            <a:avLst/>
          </a:prstGeom>
        </p:spPr>
        <p:txBody>
          <a:bodyPr vert="horz" lIns="45715" tIns="45715" rIns="45715" bIns="45715" anchor="ctr">
            <a:normAutofit/>
          </a:bodyPr>
          <a:lstStyle>
            <a:lvl1pPr algn="ctr" eaLnBrk="1" latinLnBrk="0" hangingPunct="1">
              <a:defRPr kumimoji="0" sz="1600">
                <a:solidFill>
                  <a:schemeClr val="accent3">
                    <a:shade val="75000"/>
                  </a:schemeClr>
                </a:solidFill>
              </a:defRPr>
            </a:lvl1pPr>
          </a:lstStyle>
          <a:p>
            <a:fld id="{C6E2099C-E87E-43C6-B0FA-F6B9B90DE318}" type="slidenum">
              <a:rPr lang="el-GR" smtClean="0"/>
              <a:t>‹#›</a:t>
            </a:fld>
            <a:endParaRPr lang="el-GR"/>
          </a:p>
        </p:txBody>
      </p:sp>
      <p:sp>
        <p:nvSpPr>
          <p:cNvPr id="22" name="21 - Θέση τίτλου"/>
          <p:cNvSpPr>
            <a:spLocks noGrp="1"/>
          </p:cNvSpPr>
          <p:nvPr>
            <p:ph type="title"/>
          </p:nvPr>
        </p:nvSpPr>
        <p:spPr>
          <a:xfrm>
            <a:off x="301752" y="228600"/>
            <a:ext cx="8534400" cy="758952"/>
          </a:xfrm>
          <a:prstGeom prst="rect">
            <a:avLst/>
          </a:prstGeom>
        </p:spPr>
        <p:txBody>
          <a:bodyPr vert="horz" lIns="91431" tIns="45715" rIns="91431" bIns="45715" anchor="b">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301752" y="1524000"/>
            <a:ext cx="8534400" cy="4599432"/>
          </a:xfrm>
          <a:prstGeom prst="rect">
            <a:avLst/>
          </a:prstGeom>
        </p:spPr>
        <p:txBody>
          <a:bodyPr vert="horz" lIns="91431" tIns="45715" rIns="91431" bIns="45715">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293" indent="-274293"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585" indent="-274293"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878" indent="-228577"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170" indent="-228577"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463" indent="-228577"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755" indent="-182862"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048" indent="-182862"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2910" indent="-182862"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202" indent="-182862"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154" algn="l" rtl="0" eaLnBrk="1" latinLnBrk="0" hangingPunct="1">
        <a:defRPr kumimoji="0" kern="1200">
          <a:solidFill>
            <a:schemeClr val="tx1"/>
          </a:solidFill>
          <a:latin typeface="+mn-lt"/>
          <a:ea typeface="+mn-ea"/>
          <a:cs typeface="+mn-cs"/>
        </a:defRPr>
      </a:lvl2pPr>
      <a:lvl3pPr marL="914309" algn="l" rtl="0" eaLnBrk="1" latinLnBrk="0" hangingPunct="1">
        <a:defRPr kumimoji="0" kern="1200">
          <a:solidFill>
            <a:schemeClr val="tx1"/>
          </a:solidFill>
          <a:latin typeface="+mn-lt"/>
          <a:ea typeface="+mn-ea"/>
          <a:cs typeface="+mn-cs"/>
        </a:defRPr>
      </a:lvl3pPr>
      <a:lvl4pPr marL="1371463" algn="l" rtl="0" eaLnBrk="1" latinLnBrk="0" hangingPunct="1">
        <a:defRPr kumimoji="0" kern="1200">
          <a:solidFill>
            <a:schemeClr val="tx1"/>
          </a:solidFill>
          <a:latin typeface="+mn-lt"/>
          <a:ea typeface="+mn-ea"/>
          <a:cs typeface="+mn-cs"/>
        </a:defRPr>
      </a:lvl4pPr>
      <a:lvl5pPr marL="1828617" algn="l" rtl="0" eaLnBrk="1" latinLnBrk="0" hangingPunct="1">
        <a:defRPr kumimoji="0" kern="1200">
          <a:solidFill>
            <a:schemeClr val="tx1"/>
          </a:solidFill>
          <a:latin typeface="+mn-lt"/>
          <a:ea typeface="+mn-ea"/>
          <a:cs typeface="+mn-cs"/>
        </a:defRPr>
      </a:lvl5pPr>
      <a:lvl6pPr marL="2285771" algn="l" rtl="0" eaLnBrk="1" latinLnBrk="0" hangingPunct="1">
        <a:defRPr kumimoji="0" kern="1200">
          <a:solidFill>
            <a:schemeClr val="tx1"/>
          </a:solidFill>
          <a:latin typeface="+mn-lt"/>
          <a:ea typeface="+mn-ea"/>
          <a:cs typeface="+mn-cs"/>
        </a:defRPr>
      </a:lvl6pPr>
      <a:lvl7pPr marL="2742926" algn="l" rtl="0" eaLnBrk="1" latinLnBrk="0" hangingPunct="1">
        <a:defRPr kumimoji="0" kern="1200">
          <a:solidFill>
            <a:schemeClr val="tx1"/>
          </a:solidFill>
          <a:latin typeface="+mn-lt"/>
          <a:ea typeface="+mn-ea"/>
          <a:cs typeface="+mn-cs"/>
        </a:defRPr>
      </a:lvl7pPr>
      <a:lvl8pPr marL="3200080" algn="l" rtl="0" eaLnBrk="1" latinLnBrk="0" hangingPunct="1">
        <a:defRPr kumimoji="0" kern="1200">
          <a:solidFill>
            <a:schemeClr val="tx1"/>
          </a:solidFill>
          <a:latin typeface="+mn-lt"/>
          <a:ea typeface="+mn-ea"/>
          <a:cs typeface="+mn-cs"/>
        </a:defRPr>
      </a:lvl8pPr>
      <a:lvl9pPr marL="3657234"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p:txBody>
          <a:bodyPr/>
          <a:lstStyle/>
          <a:p>
            <a:pPr>
              <a:lnSpc>
                <a:spcPct val="150000"/>
              </a:lnSpc>
            </a:pPr>
            <a:r>
              <a:rPr lang="el-GR" dirty="0" smtClean="0"/>
              <a:t>4</a:t>
            </a:r>
            <a:r>
              <a:rPr lang="el-GR" baseline="30000" dirty="0" smtClean="0"/>
              <a:t>ος</a:t>
            </a:r>
            <a:r>
              <a:rPr lang="el-GR" dirty="0" smtClean="0"/>
              <a:t> ΣΤΡΑΤΗΓΙΚΟΣ ΣΤΟΧΟΣ</a:t>
            </a:r>
          </a:p>
          <a:p>
            <a:pPr>
              <a:lnSpc>
                <a:spcPct val="150000"/>
              </a:lnSpc>
            </a:pPr>
            <a:r>
              <a:rPr lang="el-GR" dirty="0" smtClean="0"/>
              <a:t>ΔΙΚΑΙΩΜΑΤΑ ΤΩΝ ΨΥΧΙΚΑ ΑΣΘΕΝΩΝ </a:t>
            </a:r>
          </a:p>
          <a:p>
            <a:pPr>
              <a:lnSpc>
                <a:spcPct val="150000"/>
              </a:lnSpc>
            </a:pPr>
            <a:r>
              <a:rPr lang="el-GR" dirty="0" smtClean="0"/>
              <a:t>ΕΚΠΑΙΔΕΥΤΙΚΟ Μ.Ψ.Α.</a:t>
            </a:r>
            <a:endParaRPr lang="el-GR" dirty="0"/>
          </a:p>
        </p:txBody>
      </p:sp>
      <p:sp>
        <p:nvSpPr>
          <p:cNvPr id="2" name="1 - Τίτλος"/>
          <p:cNvSpPr>
            <a:spLocks noGrp="1"/>
          </p:cNvSpPr>
          <p:nvPr>
            <p:ph type="ctrTitle"/>
          </p:nvPr>
        </p:nvSpPr>
        <p:spPr/>
        <p:txBody>
          <a:bodyPr/>
          <a:lstStyle/>
          <a:p>
            <a:r>
              <a:rPr lang="el-GR" spc="300" dirty="0">
                <a:solidFill>
                  <a:schemeClr val="accent1">
                    <a:lumMod val="50000"/>
                  </a:schemeClr>
                </a:solidFill>
                <a:effectLst>
                  <a:outerShdw blurRad="38100" dist="38100" dir="2700000" algn="tl">
                    <a:srgbClr val="000000">
                      <a:alpha val="43137"/>
                    </a:srgbClr>
                  </a:outerShdw>
                </a:effectLst>
              </a:rPr>
              <a:t>ΑΚΟΥΣΙΑ ΝΟΣΗΛΕΙΑ</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2800" dirty="0"/>
              <a:t>Τα δικαιώματα του ψυχικά ασθενή κατά την διαδικασία της ακούσιας νοσηλείας</a:t>
            </a:r>
          </a:p>
        </p:txBody>
      </p:sp>
      <p:sp>
        <p:nvSpPr>
          <p:cNvPr id="3" name="2 - Θέση περιεχομένου"/>
          <p:cNvSpPr>
            <a:spLocks noGrp="1"/>
          </p:cNvSpPr>
          <p:nvPr>
            <p:ph sz="quarter" idx="1"/>
          </p:nvPr>
        </p:nvSpPr>
        <p:spPr/>
        <p:txBody>
          <a:bodyPr>
            <a:normAutofit lnSpcReduction="10000"/>
          </a:bodyPr>
          <a:lstStyle/>
          <a:p>
            <a:r>
              <a:rPr lang="el-GR" sz="2000" dirty="0"/>
              <a:t>Να καλείται τουλάχιστον 48 ώρες πριν την συνεδρίαση του Δικαστηρίου με δικηγόρο ή τεχνικό σύμβουλο. Να του γίνεται γνωστή η ημερομηνία που έχει οριστεί για το Δικαστήριο της ακούσιας νοσηλείας. Αν αυτά δεν τηρηθούν η αίτηση απορρίπτεται ως απαράδεκτη.</a:t>
            </a:r>
          </a:p>
          <a:p>
            <a:r>
              <a:rPr lang="el-GR" sz="2000" dirty="0"/>
              <a:t>Σύμφωνα με το νόμο «η μεταφορά του διενεργείται υπό συνθήκες που εξασφαλίζουν το σεβασμό στην προσωπικότητα και την αξιοπρέπεια του ασθενή, η δε παραμονή του εκεί για τις αναγκαίες εξετάσεις δεν μπορεί να διαρκέσει περισσότερο από 48 ώρες»</a:t>
            </a:r>
          </a:p>
          <a:p>
            <a:r>
              <a:rPr lang="el-GR" sz="2000" dirty="0"/>
              <a:t>«…Πάντως ο νόμος δεν προβλέπει την υποχρεωτική παρέμβαση της αστυνομίας. Θα συνεπαγόταν όπως δέχεται ο Συνήγορος του πολίτη και η ΕΨΕ τη μεταφορά του με ασθενοφόρο, συμβατικά αυτοκίνητα με συνοδεία νοσηλευτών, με ασθενοφόρα κέντρων υγείας ή με ειδική υπηρεσία που θα οργάνωναν οι Μονάδες Ψυχικής Υγείας για το σκοπό αυτό….»</a:t>
            </a:r>
          </a:p>
          <a:p>
            <a:endParaRPr lang="el-GR" dirty="0" smtClean="0"/>
          </a:p>
          <a:p>
            <a:pPr marL="0" indent="0">
              <a:buNone/>
            </a:pPr>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Ο ανώτατος χρόνος της ακούσιας νοσηλείας</a:t>
            </a:r>
            <a:endParaRPr lang="el-GR" dirty="0"/>
          </a:p>
        </p:txBody>
      </p:sp>
      <p:sp>
        <p:nvSpPr>
          <p:cNvPr id="3" name="2 - Θέση περιεχομένου"/>
          <p:cNvSpPr>
            <a:spLocks noGrp="1"/>
          </p:cNvSpPr>
          <p:nvPr>
            <p:ph sz="quarter" idx="1"/>
          </p:nvPr>
        </p:nvSpPr>
        <p:spPr/>
        <p:txBody>
          <a:bodyPr>
            <a:normAutofit fontScale="92500" lnSpcReduction="10000"/>
          </a:bodyPr>
          <a:lstStyle/>
          <a:p>
            <a:r>
              <a:rPr lang="el-GR" dirty="0" smtClean="0"/>
              <a:t>Διαρκεί 6 μήνες ( άρθρο 99 παρ. 2 Ν.2071/1992). Η παράταση προκύπτει από νέα απόφαση Δικαστηρίου. ‘Η όταν πάψουν να συντρέχουν οι προϋποθέσεις. Μετά την πάροδο των 3 μηνών ο επιστημονικός διευθυντής κι ένας ακόμη ψυχίατρος υποβάλλουν έκθεση στον εισαγγελέα για την κατάσταση της υγείας του προσώπου.</a:t>
            </a:r>
          </a:p>
          <a:p>
            <a:r>
              <a:rPr lang="el-GR" dirty="0" smtClean="0"/>
              <a:t>Ασθενής και συγγενείς δικαιούνται με αίτηση στον εισαγγελέα να ζητήσουν να διακοπεί η ακούσια νοσηλεία.</a:t>
            </a:r>
          </a:p>
          <a:p>
            <a:r>
              <a:rPr lang="el-GR" dirty="0" smtClean="0"/>
              <a:t>Νοσηλεία πέρα από 6 μήνες μόνο με σύμφωνη γνώμη 3 ψυχιάτρων εκ των οποίων ο ένας θεράπων και οι άλλοι 2 ορίζονται από την εισαγγελία.</a:t>
            </a:r>
          </a:p>
          <a:p>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Που γίνεται η ακούσια νοσηλεία</a:t>
            </a:r>
            <a:r>
              <a:rPr lang="en-US" dirty="0" smtClean="0"/>
              <a:t>;</a:t>
            </a:r>
            <a:endParaRPr lang="el-GR" dirty="0"/>
          </a:p>
        </p:txBody>
      </p:sp>
      <p:sp>
        <p:nvSpPr>
          <p:cNvPr id="3" name="2 - Θέση περιεχομένου"/>
          <p:cNvSpPr>
            <a:spLocks noGrp="1"/>
          </p:cNvSpPr>
          <p:nvPr>
            <p:ph sz="quarter" idx="1"/>
          </p:nvPr>
        </p:nvSpPr>
        <p:spPr/>
        <p:txBody>
          <a:bodyPr/>
          <a:lstStyle/>
          <a:p>
            <a:r>
              <a:rPr lang="el-GR" dirty="0" smtClean="0"/>
              <a:t>Σε ψυχιατρικό ίδρυμα. Νομικά παρέχεται η δυνατότητα της επιλογής κατάλληλης μονάδας Ψυχικής Υγείας.</a:t>
            </a:r>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2800" dirty="0"/>
              <a:t>Υπάρχει ακούσια νοσηλεία σε Ιδιωτική Ψυχιατρική Κλινική</a:t>
            </a:r>
            <a:r>
              <a:rPr lang="en-US" sz="2800" dirty="0"/>
              <a:t>;</a:t>
            </a:r>
            <a:endParaRPr lang="el-GR" sz="2800" dirty="0"/>
          </a:p>
        </p:txBody>
      </p:sp>
      <p:sp>
        <p:nvSpPr>
          <p:cNvPr id="3" name="2 - Θέση περιεχομένου"/>
          <p:cNvSpPr>
            <a:spLocks noGrp="1"/>
          </p:cNvSpPr>
          <p:nvPr>
            <p:ph sz="quarter" idx="1"/>
          </p:nvPr>
        </p:nvSpPr>
        <p:spPr/>
        <p:txBody>
          <a:bodyPr/>
          <a:lstStyle/>
          <a:p>
            <a:r>
              <a:rPr lang="el-GR" dirty="0" smtClean="0"/>
              <a:t>Κρίθηκε από τον Εισαγγελέα Πρωτοδικών </a:t>
            </a:r>
            <a:r>
              <a:rPr lang="el-GR" dirty="0" err="1" smtClean="0"/>
              <a:t>Θεσ</a:t>
            </a:r>
            <a:r>
              <a:rPr lang="el-GR" dirty="0" smtClean="0"/>
              <a:t>/νίκης με τη 2/2009 Γνωμοδότηση. Καταλήγει στο ότι δεν είναι νόμιμη. Το επιχείρημα ήταν ότι  δεν βρίσκεται γραμμένο στους προβλεπόμενους νόμους για την ακούσια νοσηλεία. Για να γίνει ακούσια νοσηλεία σε ιδιωτική ψυχιατρική κλινική θα πρέπει να εκδοθεί σε υπουργική απόφαση πρώτα.</a:t>
            </a:r>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Συνθήκες Νοσηλείας</a:t>
            </a:r>
            <a:endParaRPr lang="el-GR" dirty="0"/>
          </a:p>
        </p:txBody>
      </p:sp>
      <p:sp>
        <p:nvSpPr>
          <p:cNvPr id="3" name="2 - Θέση περιεχομένου"/>
          <p:cNvSpPr>
            <a:spLocks noGrp="1"/>
          </p:cNvSpPr>
          <p:nvPr>
            <p:ph sz="quarter" idx="1"/>
          </p:nvPr>
        </p:nvSpPr>
        <p:spPr/>
        <p:txBody>
          <a:bodyPr>
            <a:normAutofit fontScale="92500" lnSpcReduction="10000"/>
          </a:bodyPr>
          <a:lstStyle/>
          <a:p>
            <a:r>
              <a:rPr lang="el-GR" dirty="0" smtClean="0"/>
              <a:t>Δεν επιτρέπονται οι μέθοδοι που θίγουν την ανθρώπινη αξιοπρέπεια </a:t>
            </a:r>
          </a:p>
          <a:p>
            <a:r>
              <a:rPr lang="el-GR" dirty="0" smtClean="0"/>
              <a:t>Δεν επιτρέπονται περιοριστικά μέτρα. Μόνο όταν είναι απολύτως αναγκαίο και με αυστηρή τήρηση του σχετικού πρωτοκόλλου</a:t>
            </a:r>
          </a:p>
          <a:p>
            <a:r>
              <a:rPr lang="el-GR" dirty="0" smtClean="0"/>
              <a:t>Θα πρέπει να διευκολύνονται οι θεραπευτικές δραστηριότητες όπως άδειες εξόδου, οργανωμένες έξοδοι, διανυκτερεύσεις άρθρο 98 Ν. 2071/1992)</a:t>
            </a:r>
          </a:p>
          <a:p>
            <a:r>
              <a:rPr lang="el-GR" dirty="0" smtClean="0"/>
              <a:t>Πρέπει να ενημερώνεται από το διευθυντή ή άλλο αρμόδιο πρόσωπο για τα δικαιώματά του και ειδικότερα το δικαίωμά του να ασκήσει ένδικο μέσο (</a:t>
            </a:r>
            <a:r>
              <a:rPr lang="el-GR" dirty="0" err="1" smtClean="0"/>
              <a:t>αρθρο</a:t>
            </a:r>
            <a:r>
              <a:rPr lang="el-GR" dirty="0" smtClean="0"/>
              <a:t> 96 παρ. 4)</a:t>
            </a:r>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graphicFrame>
        <p:nvGraphicFramePr>
          <p:cNvPr id="6" name="5 - Θέση περιεχομένου"/>
          <p:cNvGraphicFramePr>
            <a:graphicFrameLocks noGrp="1"/>
          </p:cNvGraphicFramePr>
          <p:nvPr>
            <p:ph sz="quarter" idx="1"/>
          </p:nvPr>
        </p:nvGraphicFramePr>
        <p:xfrm>
          <a:off x="-972614" y="0"/>
          <a:ext cx="11089233" cy="9091778"/>
        </p:xfrm>
        <a:graphic>
          <a:graphicData uri="http://schemas.openxmlformats.org/drawingml/2006/table">
            <a:tbl>
              <a:tblPr firstRow="1" bandRow="1">
                <a:tableStyleId>{F5AB1C69-6EDB-4FF4-983F-18BD219EF322}</a:tableStyleId>
              </a:tblPr>
              <a:tblGrid>
                <a:gridCol w="2032615"/>
                <a:gridCol w="1847527"/>
                <a:gridCol w="1927854"/>
                <a:gridCol w="1365563"/>
                <a:gridCol w="2168835"/>
                <a:gridCol w="1746839"/>
              </a:tblGrid>
              <a:tr h="937652">
                <a:tc>
                  <a:txBody>
                    <a:bodyPr/>
                    <a:lstStyle/>
                    <a:p>
                      <a:r>
                        <a:rPr kumimoji="0" lang="el-GR" sz="1800" kern="1200" baseline="0" dirty="0" smtClean="0"/>
                        <a:t>Προϋποθέσεις</a:t>
                      </a:r>
                      <a:endParaRPr lang="el-GR" sz="1800" dirty="0"/>
                    </a:p>
                  </a:txBody>
                  <a:tcPr/>
                </a:tc>
                <a:tc>
                  <a:txBody>
                    <a:bodyPr/>
                    <a:lstStyle/>
                    <a:p>
                      <a:r>
                        <a:rPr kumimoji="0" lang="el-GR" sz="1800" kern="1200" baseline="0" dirty="0" smtClean="0"/>
                        <a:t>Διαδικασία</a:t>
                      </a:r>
                      <a:endParaRPr lang="el-GR" sz="1800" dirty="0"/>
                    </a:p>
                  </a:txBody>
                  <a:tcPr/>
                </a:tc>
                <a:tc>
                  <a:txBody>
                    <a:bodyPr/>
                    <a:lstStyle/>
                    <a:p>
                      <a:r>
                        <a:rPr kumimoji="0" lang="el-GR" sz="1800" kern="1200" baseline="0" dirty="0" smtClean="0"/>
                        <a:t>Αποτέλεσμα</a:t>
                      </a:r>
                      <a:endParaRPr lang="el-GR" sz="1800" dirty="0"/>
                    </a:p>
                  </a:txBody>
                  <a:tcPr/>
                </a:tc>
                <a:tc>
                  <a:txBody>
                    <a:bodyPr/>
                    <a:lstStyle/>
                    <a:p>
                      <a:r>
                        <a:rPr kumimoji="0" lang="el-GR" sz="1800" kern="1200" baseline="0" dirty="0" smtClean="0"/>
                        <a:t>Διάρκεια</a:t>
                      </a:r>
                      <a:endParaRPr lang="el-GR" sz="1800" dirty="0"/>
                    </a:p>
                  </a:txBody>
                  <a:tcPr/>
                </a:tc>
                <a:tc>
                  <a:txBody>
                    <a:bodyPr/>
                    <a:lstStyle/>
                    <a:p>
                      <a:r>
                        <a:rPr kumimoji="0" lang="el-GR" sz="1800" kern="1200" baseline="0" dirty="0" smtClean="0"/>
                        <a:t>Χώρος/Συνθήκες νοσηλείας</a:t>
                      </a:r>
                      <a:endParaRPr lang="el-GR" sz="1800" dirty="0"/>
                    </a:p>
                  </a:txBody>
                  <a:tcPr/>
                </a:tc>
                <a:tc>
                  <a:txBody>
                    <a:bodyPr/>
                    <a:lstStyle/>
                    <a:p>
                      <a:r>
                        <a:rPr kumimoji="0" lang="el-GR" sz="1800" b="1" kern="1200" baseline="0" dirty="0" smtClean="0">
                          <a:solidFill>
                            <a:schemeClr val="lt1"/>
                          </a:solidFill>
                          <a:latin typeface="+mn-lt"/>
                          <a:ea typeface="+mn-ea"/>
                          <a:cs typeface="+mn-cs"/>
                        </a:rPr>
                        <a:t>Διαδικασία</a:t>
                      </a:r>
                    </a:p>
                    <a:p>
                      <a:r>
                        <a:rPr kumimoji="0" lang="el-GR" sz="1800" b="1" kern="1200" baseline="0" dirty="0" smtClean="0">
                          <a:solidFill>
                            <a:schemeClr val="lt1"/>
                          </a:solidFill>
                          <a:latin typeface="+mn-lt"/>
                          <a:ea typeface="+mn-ea"/>
                          <a:cs typeface="+mn-cs"/>
                        </a:rPr>
                        <a:t>λήξης</a:t>
                      </a:r>
                      <a:endParaRPr lang="el-GR" sz="1800" dirty="0"/>
                    </a:p>
                  </a:txBody>
                  <a:tcPr/>
                </a:tc>
              </a:tr>
              <a:tr h="8154126">
                <a:tc>
                  <a:txBody>
                    <a:bodyPr/>
                    <a:lstStyle/>
                    <a:p>
                      <a:r>
                        <a:rPr kumimoji="0" lang="el-GR" sz="1400" kern="1200" baseline="0" dirty="0" smtClean="0"/>
                        <a:t>– Ύπαρξη</a:t>
                      </a:r>
                    </a:p>
                    <a:p>
                      <a:r>
                        <a:rPr kumimoji="0" lang="el-GR" sz="1400" kern="1200" baseline="0" dirty="0" smtClean="0"/>
                        <a:t>ψυχικής</a:t>
                      </a:r>
                    </a:p>
                    <a:p>
                      <a:r>
                        <a:rPr kumimoji="0" lang="el-GR" sz="1400" kern="1200" baseline="0" dirty="0" smtClean="0"/>
                        <a:t>διαταραχής που</a:t>
                      </a:r>
                    </a:p>
                    <a:p>
                      <a:r>
                        <a:rPr kumimoji="0" lang="el-GR" sz="1400" kern="1200" baseline="0" dirty="0" smtClean="0"/>
                        <a:t>αποδεικνύεται</a:t>
                      </a:r>
                    </a:p>
                    <a:p>
                      <a:r>
                        <a:rPr kumimoji="0" lang="el-GR" sz="1400" kern="1200" baseline="0" dirty="0" smtClean="0"/>
                        <a:t>με δύο</a:t>
                      </a:r>
                    </a:p>
                    <a:p>
                      <a:r>
                        <a:rPr kumimoji="0" lang="el-GR" sz="1400" kern="1200" baseline="0" dirty="0" smtClean="0"/>
                        <a:t>ψυχιατρικές</a:t>
                      </a:r>
                    </a:p>
                    <a:p>
                      <a:r>
                        <a:rPr kumimoji="0" lang="el-GR" sz="1400" kern="1200" baseline="0" dirty="0" smtClean="0"/>
                        <a:t>γνωματεύσεις.</a:t>
                      </a:r>
                    </a:p>
                    <a:p>
                      <a:r>
                        <a:rPr kumimoji="0" lang="el-GR" sz="1400" kern="1200" baseline="0" dirty="0" smtClean="0"/>
                        <a:t>–Ο ασθενής δεν</a:t>
                      </a:r>
                    </a:p>
                    <a:p>
                      <a:r>
                        <a:rPr kumimoji="0" lang="el-GR" sz="1400" kern="1200" baseline="0" dirty="0" smtClean="0"/>
                        <a:t>είναι σε θέση να</a:t>
                      </a:r>
                    </a:p>
                    <a:p>
                      <a:r>
                        <a:rPr kumimoji="0" lang="el-GR" sz="1400" kern="1200" baseline="0" dirty="0" smtClean="0"/>
                        <a:t>κρίνει για το</a:t>
                      </a:r>
                    </a:p>
                    <a:p>
                      <a:r>
                        <a:rPr kumimoji="0" lang="el-GR" sz="1400" kern="1200" baseline="0" dirty="0" smtClean="0"/>
                        <a:t>συμφέρον της</a:t>
                      </a:r>
                    </a:p>
                    <a:p>
                      <a:r>
                        <a:rPr kumimoji="0" lang="el-GR" sz="1400" kern="1200" baseline="0" dirty="0" smtClean="0"/>
                        <a:t>υγείας του.</a:t>
                      </a:r>
                    </a:p>
                    <a:p>
                      <a:r>
                        <a:rPr kumimoji="0" lang="el-GR" sz="1400" kern="1200" baseline="0" dirty="0" smtClean="0"/>
                        <a:t>–Η έλλειψη</a:t>
                      </a:r>
                    </a:p>
                    <a:p>
                      <a:r>
                        <a:rPr kumimoji="0" lang="el-GR" sz="1400" kern="1200" baseline="0" dirty="0" smtClean="0"/>
                        <a:t>νοσηλείας είναι</a:t>
                      </a:r>
                    </a:p>
                    <a:p>
                      <a:r>
                        <a:rPr kumimoji="0" lang="el-GR" sz="1400" kern="1200" baseline="0" dirty="0" smtClean="0"/>
                        <a:t>δυνατόν να</a:t>
                      </a:r>
                    </a:p>
                    <a:p>
                      <a:r>
                        <a:rPr kumimoji="0" lang="el-GR" sz="1400" kern="1200" baseline="0" dirty="0" smtClean="0"/>
                        <a:t>επιδεινώσει την</a:t>
                      </a:r>
                    </a:p>
                    <a:p>
                      <a:r>
                        <a:rPr kumimoji="0" lang="el-GR" sz="1400" kern="1200" baseline="0" dirty="0" smtClean="0"/>
                        <a:t>κατάσταση της</a:t>
                      </a:r>
                    </a:p>
                    <a:p>
                      <a:r>
                        <a:rPr kumimoji="0" lang="el-GR" sz="1400" kern="1200" baseline="0" dirty="0" smtClean="0"/>
                        <a:t>υγείας του ή</a:t>
                      </a:r>
                    </a:p>
                    <a:p>
                      <a:r>
                        <a:rPr kumimoji="0" lang="el-GR" sz="1400" kern="1200" baseline="0" dirty="0" smtClean="0"/>
                        <a:t>– για την</a:t>
                      </a:r>
                    </a:p>
                    <a:p>
                      <a:r>
                        <a:rPr kumimoji="0" lang="el-GR" sz="1400" kern="1200" baseline="0" dirty="0" smtClean="0"/>
                        <a:t>αποτροπή</a:t>
                      </a:r>
                    </a:p>
                    <a:p>
                      <a:r>
                        <a:rPr kumimoji="0" lang="el-GR" sz="1400" kern="1200" baseline="0" dirty="0" smtClean="0"/>
                        <a:t>πράξεων βίας</a:t>
                      </a:r>
                    </a:p>
                    <a:p>
                      <a:r>
                        <a:rPr kumimoji="0" lang="el-GR" sz="1400" kern="1200" baseline="0" dirty="0" smtClean="0"/>
                        <a:t>κατά του ίδιου ή τρίτου</a:t>
                      </a:r>
                      <a:endParaRPr lang="el-GR" sz="1400" dirty="0"/>
                    </a:p>
                  </a:txBody>
                  <a:tcPr/>
                </a:tc>
                <a:tc>
                  <a:txBody>
                    <a:bodyPr/>
                    <a:lstStyle/>
                    <a:p>
                      <a:r>
                        <a:rPr kumimoji="0" lang="el-GR" sz="1600" kern="1200" baseline="0" dirty="0" smtClean="0"/>
                        <a:t>–Απόφαση</a:t>
                      </a:r>
                    </a:p>
                    <a:p>
                      <a:r>
                        <a:rPr kumimoji="0" lang="el-GR" sz="1600" kern="1200" baseline="0" dirty="0" smtClean="0"/>
                        <a:t>πολιτικού</a:t>
                      </a:r>
                    </a:p>
                    <a:p>
                      <a:r>
                        <a:rPr kumimoji="0" lang="el-GR" sz="1600" kern="1200" baseline="0" dirty="0" smtClean="0"/>
                        <a:t>δικαστηρίου</a:t>
                      </a:r>
                    </a:p>
                    <a:p>
                      <a:r>
                        <a:rPr kumimoji="0" lang="el-GR" sz="1600" kern="1200" baseline="0" dirty="0" smtClean="0"/>
                        <a:t>–Δυνατότητα</a:t>
                      </a:r>
                    </a:p>
                    <a:p>
                      <a:r>
                        <a:rPr kumimoji="0" lang="el-GR" sz="1600" kern="1200" baseline="0" dirty="0" smtClean="0"/>
                        <a:t>παράστασης με</a:t>
                      </a:r>
                    </a:p>
                    <a:p>
                      <a:r>
                        <a:rPr kumimoji="0" lang="el-GR" sz="1600" kern="1200" baseline="0" dirty="0" smtClean="0"/>
                        <a:t>συνήγορο</a:t>
                      </a:r>
                    </a:p>
                    <a:p>
                      <a:r>
                        <a:rPr kumimoji="0" lang="el-GR" sz="1600" kern="1200" baseline="0" dirty="0" smtClean="0"/>
                        <a:t>–Δυνατότητα</a:t>
                      </a:r>
                    </a:p>
                    <a:p>
                      <a:r>
                        <a:rPr kumimoji="0" lang="el-GR" sz="1600" kern="1200" baseline="0" dirty="0" smtClean="0"/>
                        <a:t>διορισμού</a:t>
                      </a:r>
                    </a:p>
                    <a:p>
                      <a:r>
                        <a:rPr kumimoji="0" lang="el-GR" sz="1600" kern="1200" baseline="0" dirty="0" smtClean="0"/>
                        <a:t>τεχνικού</a:t>
                      </a:r>
                    </a:p>
                    <a:p>
                      <a:r>
                        <a:rPr kumimoji="0" lang="el-GR" sz="1600" kern="1200" baseline="0" dirty="0" smtClean="0"/>
                        <a:t>συμβούλου ως</a:t>
                      </a:r>
                    </a:p>
                    <a:p>
                      <a:r>
                        <a:rPr kumimoji="0" lang="el-GR" sz="1600" kern="1200" baseline="0" dirty="0" err="1" smtClean="0"/>
                        <a:t>πραγματογνώμ</a:t>
                      </a:r>
                      <a:endParaRPr kumimoji="0" lang="el-GR" sz="1600" kern="1200" baseline="0" dirty="0" smtClean="0"/>
                    </a:p>
                    <a:p>
                      <a:r>
                        <a:rPr kumimoji="0" lang="el-GR" sz="1600" kern="1200" baseline="0" dirty="0" err="1" smtClean="0"/>
                        <a:t>ονα</a:t>
                      </a:r>
                      <a:r>
                        <a:rPr kumimoji="0" lang="el-GR" sz="1600" kern="1200" baseline="0" dirty="0" smtClean="0"/>
                        <a:t>.</a:t>
                      </a:r>
                      <a:endParaRPr lang="el-GR" sz="1600" dirty="0"/>
                    </a:p>
                  </a:txBody>
                  <a:tcPr/>
                </a:tc>
                <a:tc>
                  <a:txBody>
                    <a:bodyPr/>
                    <a:lstStyle/>
                    <a:p>
                      <a:r>
                        <a:rPr kumimoji="0" lang="el-GR" sz="1600" kern="1200" baseline="0" dirty="0" smtClean="0"/>
                        <a:t>–Διατάσσει την</a:t>
                      </a:r>
                    </a:p>
                    <a:p>
                      <a:r>
                        <a:rPr kumimoji="0" lang="el-GR" sz="1600" kern="1200" baseline="0" dirty="0" smtClean="0"/>
                        <a:t>ακούσια</a:t>
                      </a:r>
                    </a:p>
                    <a:p>
                      <a:r>
                        <a:rPr kumimoji="0" lang="el-GR" sz="1600" kern="1200" baseline="0" dirty="0" smtClean="0"/>
                        <a:t>νοσηλεία στην</a:t>
                      </a:r>
                    </a:p>
                    <a:p>
                      <a:r>
                        <a:rPr kumimoji="0" lang="el-GR" sz="1600" kern="1200" baseline="0" dirty="0" smtClean="0"/>
                        <a:t>κατάλληλη</a:t>
                      </a:r>
                    </a:p>
                    <a:p>
                      <a:r>
                        <a:rPr kumimoji="0" lang="el-GR" sz="1600" kern="1200" baseline="0" dirty="0" smtClean="0"/>
                        <a:t>Μονάδα</a:t>
                      </a:r>
                    </a:p>
                    <a:p>
                      <a:r>
                        <a:rPr kumimoji="0" lang="el-GR" sz="1600" kern="1200" baseline="0" dirty="0" smtClean="0"/>
                        <a:t>Ψυχικής Υ-</a:t>
                      </a:r>
                    </a:p>
                    <a:p>
                      <a:r>
                        <a:rPr kumimoji="0" lang="el-GR" sz="1600" kern="1200" baseline="0" dirty="0" err="1" smtClean="0"/>
                        <a:t>γείας</a:t>
                      </a:r>
                      <a:r>
                        <a:rPr kumimoji="0" lang="el-GR" sz="1600" kern="1200" baseline="0" dirty="0" smtClean="0"/>
                        <a:t> για την</a:t>
                      </a:r>
                    </a:p>
                    <a:p>
                      <a:r>
                        <a:rPr kumimoji="0" lang="el-GR" sz="1600" kern="1200" baseline="0" dirty="0" smtClean="0"/>
                        <a:t>θεραπεία του</a:t>
                      </a:r>
                    </a:p>
                    <a:p>
                      <a:r>
                        <a:rPr kumimoji="0" lang="el-GR" sz="1600" kern="1200" baseline="0" dirty="0" smtClean="0"/>
                        <a:t>ασθενούς.</a:t>
                      </a:r>
                    </a:p>
                    <a:p>
                      <a:r>
                        <a:rPr kumimoji="0" lang="el-GR" sz="1600" kern="1200" baseline="0" dirty="0" smtClean="0"/>
                        <a:t>–Δυνατότητα</a:t>
                      </a:r>
                    </a:p>
                    <a:p>
                      <a:r>
                        <a:rPr kumimoji="0" lang="el-GR" sz="1600" kern="1200" baseline="0" dirty="0" smtClean="0"/>
                        <a:t>άσκησης</a:t>
                      </a:r>
                    </a:p>
                    <a:p>
                      <a:r>
                        <a:rPr kumimoji="0" lang="el-GR" sz="1600" kern="1200" baseline="0" dirty="0" smtClean="0"/>
                        <a:t>ενδίκων μέσων</a:t>
                      </a:r>
                    </a:p>
                    <a:p>
                      <a:r>
                        <a:rPr kumimoji="0" lang="el-GR" sz="1600" kern="1200" baseline="0" dirty="0" smtClean="0"/>
                        <a:t>κατά της</a:t>
                      </a:r>
                    </a:p>
                    <a:p>
                      <a:r>
                        <a:rPr kumimoji="0" lang="el-GR" sz="1600" kern="1200" baseline="0" dirty="0" smtClean="0"/>
                        <a:t>απόφασης που</a:t>
                      </a:r>
                    </a:p>
                    <a:p>
                      <a:r>
                        <a:rPr kumimoji="0" lang="el-GR" sz="1600" kern="1200" baseline="0" dirty="0" smtClean="0"/>
                        <a:t>διατάσσει την</a:t>
                      </a:r>
                    </a:p>
                    <a:p>
                      <a:r>
                        <a:rPr kumimoji="0" lang="el-GR" sz="1600" kern="1200" baseline="0" dirty="0" smtClean="0"/>
                        <a:t>ακούσια</a:t>
                      </a:r>
                    </a:p>
                    <a:p>
                      <a:r>
                        <a:rPr kumimoji="0" lang="el-GR" sz="1600" kern="1200" baseline="0" dirty="0" smtClean="0"/>
                        <a:t>νοσηλεία.</a:t>
                      </a:r>
                      <a:endParaRPr lang="el-GR" sz="1600" dirty="0"/>
                    </a:p>
                  </a:txBody>
                  <a:tcPr/>
                </a:tc>
                <a:tc>
                  <a:txBody>
                    <a:bodyPr/>
                    <a:lstStyle/>
                    <a:p>
                      <a:r>
                        <a:rPr kumimoji="0" lang="el-GR" sz="1600" kern="1200" baseline="0" dirty="0" smtClean="0"/>
                        <a:t>Έξι μήνες με</a:t>
                      </a:r>
                    </a:p>
                    <a:p>
                      <a:r>
                        <a:rPr kumimoji="0" lang="el-GR" sz="1600" kern="1200" baseline="0" dirty="0" smtClean="0"/>
                        <a:t>δυνατότητα</a:t>
                      </a:r>
                    </a:p>
                    <a:p>
                      <a:r>
                        <a:rPr kumimoji="0" lang="el-GR" sz="1600" kern="1200" baseline="0" dirty="0" smtClean="0"/>
                        <a:t>παράτασης της</a:t>
                      </a:r>
                    </a:p>
                    <a:p>
                      <a:r>
                        <a:rPr kumimoji="0" lang="el-GR" sz="1600" kern="1200" baseline="0" dirty="0" smtClean="0"/>
                        <a:t>νοσηλείας για</a:t>
                      </a:r>
                    </a:p>
                    <a:p>
                      <a:r>
                        <a:rPr kumimoji="0" lang="el-GR" sz="1600" kern="1200" baseline="0" dirty="0" smtClean="0"/>
                        <a:t>ίδιο διάστημα</a:t>
                      </a:r>
                    </a:p>
                    <a:p>
                      <a:r>
                        <a:rPr kumimoji="0" lang="el-GR" sz="1600" kern="1200" baseline="0" dirty="0" smtClean="0"/>
                        <a:t>μετά από</a:t>
                      </a:r>
                    </a:p>
                    <a:p>
                      <a:r>
                        <a:rPr kumimoji="0" lang="el-GR" sz="1600" kern="1200" baseline="0" dirty="0" smtClean="0"/>
                        <a:t>απόφαση</a:t>
                      </a:r>
                    </a:p>
                    <a:p>
                      <a:r>
                        <a:rPr kumimoji="0" lang="el-GR" sz="1600" kern="1200" baseline="0" dirty="0" smtClean="0"/>
                        <a:t>πολιτικού</a:t>
                      </a:r>
                    </a:p>
                    <a:p>
                      <a:r>
                        <a:rPr kumimoji="0" lang="el-GR" sz="1600" kern="1200" baseline="0" dirty="0" smtClean="0"/>
                        <a:t>δικαστηρίου.</a:t>
                      </a:r>
                      <a:endParaRPr lang="el-GR" sz="1600" dirty="0"/>
                    </a:p>
                  </a:txBody>
                  <a:tcPr/>
                </a:tc>
                <a:tc>
                  <a:txBody>
                    <a:bodyPr/>
                    <a:lstStyle/>
                    <a:p>
                      <a:r>
                        <a:rPr kumimoji="0" lang="el-GR" sz="1600" kern="1200" baseline="0" dirty="0" smtClean="0"/>
                        <a:t>– Κέντρα</a:t>
                      </a:r>
                    </a:p>
                    <a:p>
                      <a:r>
                        <a:rPr kumimoji="0" lang="el-GR" sz="1600" kern="1200" baseline="0" dirty="0" smtClean="0"/>
                        <a:t>Ψυχικής</a:t>
                      </a:r>
                    </a:p>
                    <a:p>
                      <a:r>
                        <a:rPr kumimoji="0" lang="el-GR" sz="1600" kern="1200" baseline="0" dirty="0" smtClean="0"/>
                        <a:t>Υγιεινής,</a:t>
                      </a:r>
                    </a:p>
                    <a:p>
                      <a:r>
                        <a:rPr kumimoji="0" lang="el-GR" sz="1600" kern="1200" baseline="0" dirty="0" smtClean="0"/>
                        <a:t>Κέντρα Ημέρας,</a:t>
                      </a:r>
                    </a:p>
                    <a:p>
                      <a:r>
                        <a:rPr kumimoji="0" lang="el-GR" sz="1600" kern="1200" baseline="0" dirty="0" smtClean="0"/>
                        <a:t>Ψυχιατρικοί</a:t>
                      </a:r>
                    </a:p>
                    <a:p>
                      <a:r>
                        <a:rPr kumimoji="0" lang="el-GR" sz="1600" kern="1200" baseline="0" dirty="0" smtClean="0"/>
                        <a:t>Τομείς Γενικών</a:t>
                      </a:r>
                    </a:p>
                    <a:p>
                      <a:r>
                        <a:rPr kumimoji="0" lang="el-GR" sz="1600" kern="1200" baseline="0" dirty="0" smtClean="0"/>
                        <a:t>Νοσοκομείων,</a:t>
                      </a:r>
                    </a:p>
                    <a:p>
                      <a:r>
                        <a:rPr kumimoji="0" lang="el-GR" sz="1600" kern="1200" baseline="0" dirty="0" smtClean="0"/>
                        <a:t>Ξενώνες, Ειδικά</a:t>
                      </a:r>
                    </a:p>
                    <a:p>
                      <a:r>
                        <a:rPr kumimoji="0" lang="el-GR" sz="1600" kern="1200" baseline="0" dirty="0" smtClean="0"/>
                        <a:t>Ψυχιατρικά</a:t>
                      </a:r>
                    </a:p>
                    <a:p>
                      <a:r>
                        <a:rPr kumimoji="0" lang="el-GR" sz="1600" kern="1200" baseline="0" dirty="0" smtClean="0"/>
                        <a:t>Νοσοκομεία.</a:t>
                      </a:r>
                    </a:p>
                    <a:p>
                      <a:r>
                        <a:rPr kumimoji="0" lang="el-GR" sz="1600" kern="1200" baseline="0" dirty="0" smtClean="0"/>
                        <a:t>–Οι συνθήκες</a:t>
                      </a:r>
                    </a:p>
                    <a:p>
                      <a:r>
                        <a:rPr kumimoji="0" lang="el-GR" sz="1600" kern="1200" baseline="0" dirty="0" smtClean="0"/>
                        <a:t>εξυπηρετούν</a:t>
                      </a:r>
                    </a:p>
                    <a:p>
                      <a:r>
                        <a:rPr kumimoji="0" lang="el-GR" sz="1600" kern="1200" baseline="0" dirty="0" smtClean="0"/>
                        <a:t>πρώτιστα τις</a:t>
                      </a:r>
                    </a:p>
                    <a:p>
                      <a:r>
                        <a:rPr kumimoji="0" lang="el-GR" sz="1600" kern="1200" baseline="0" dirty="0" smtClean="0"/>
                        <a:t>ανάγκες της</a:t>
                      </a:r>
                    </a:p>
                    <a:p>
                      <a:r>
                        <a:rPr kumimoji="0" lang="el-GR" sz="1600" kern="1200" baseline="0" dirty="0" smtClean="0"/>
                        <a:t>θεραπείας.</a:t>
                      </a:r>
                    </a:p>
                    <a:p>
                      <a:r>
                        <a:rPr kumimoji="0" lang="el-GR" sz="1600" kern="1200" baseline="0" dirty="0" smtClean="0"/>
                        <a:t>–Δυνατότητα</a:t>
                      </a:r>
                    </a:p>
                    <a:p>
                      <a:r>
                        <a:rPr kumimoji="0" lang="el-GR" sz="1600" kern="1200" baseline="0" dirty="0" smtClean="0"/>
                        <a:t>χορήγησης</a:t>
                      </a:r>
                    </a:p>
                    <a:p>
                      <a:r>
                        <a:rPr kumimoji="0" lang="el-GR" sz="1600" kern="1200" baseline="0" dirty="0" smtClean="0"/>
                        <a:t>αδειών, εξόδων</a:t>
                      </a:r>
                    </a:p>
                    <a:p>
                      <a:r>
                        <a:rPr kumimoji="0" lang="el-GR" sz="1600" kern="1200" baseline="0" dirty="0" smtClean="0"/>
                        <a:t>και διαμονής</a:t>
                      </a:r>
                    </a:p>
                    <a:p>
                      <a:r>
                        <a:rPr kumimoji="0" lang="el-GR" sz="1600" kern="1200" baseline="0" dirty="0" smtClean="0"/>
                        <a:t>εκτός της</a:t>
                      </a:r>
                    </a:p>
                    <a:p>
                      <a:r>
                        <a:rPr kumimoji="0" lang="el-GR" sz="1600" kern="1200" baseline="0" dirty="0" smtClean="0"/>
                        <a:t>Μονάδας</a:t>
                      </a:r>
                    </a:p>
                    <a:p>
                      <a:r>
                        <a:rPr kumimoji="0" lang="el-GR" sz="1600" kern="1200" baseline="0" dirty="0" smtClean="0"/>
                        <a:t>Ψυχικής Υγείας</a:t>
                      </a:r>
                      <a:endParaRPr lang="el-GR" sz="1600" dirty="0"/>
                    </a:p>
                  </a:txBody>
                  <a:tcPr/>
                </a:tc>
                <a:tc>
                  <a:txBody>
                    <a:bodyPr/>
                    <a:lstStyle/>
                    <a:p>
                      <a:r>
                        <a:rPr kumimoji="0" lang="el-GR" sz="1600" kern="1200" baseline="0" dirty="0" smtClean="0">
                          <a:solidFill>
                            <a:schemeClr val="dk1"/>
                          </a:solidFill>
                          <a:latin typeface="+mn-lt"/>
                          <a:ea typeface="+mn-ea"/>
                          <a:cs typeface="+mn-cs"/>
                        </a:rPr>
                        <a:t>–Αυτοδίκαια</a:t>
                      </a:r>
                    </a:p>
                    <a:p>
                      <a:r>
                        <a:rPr kumimoji="0" lang="el-GR" sz="1600" kern="1200" baseline="0" dirty="0" smtClean="0">
                          <a:solidFill>
                            <a:schemeClr val="dk1"/>
                          </a:solidFill>
                          <a:latin typeface="+mn-lt"/>
                          <a:ea typeface="+mn-ea"/>
                          <a:cs typeface="+mn-cs"/>
                        </a:rPr>
                        <a:t>μετά την</a:t>
                      </a:r>
                    </a:p>
                    <a:p>
                      <a:r>
                        <a:rPr kumimoji="0" lang="el-GR" sz="1600" kern="1200" baseline="0" dirty="0" smtClean="0">
                          <a:solidFill>
                            <a:schemeClr val="dk1"/>
                          </a:solidFill>
                          <a:latin typeface="+mn-lt"/>
                          <a:ea typeface="+mn-ea"/>
                          <a:cs typeface="+mn-cs"/>
                        </a:rPr>
                        <a:t>πάροδο του</a:t>
                      </a:r>
                    </a:p>
                    <a:p>
                      <a:r>
                        <a:rPr kumimoji="0" lang="el-GR" sz="1600" kern="1200" baseline="0" dirty="0" smtClean="0">
                          <a:solidFill>
                            <a:schemeClr val="dk1"/>
                          </a:solidFill>
                          <a:latin typeface="+mn-lt"/>
                          <a:ea typeface="+mn-ea"/>
                          <a:cs typeface="+mn-cs"/>
                        </a:rPr>
                        <a:t>εξαμήνου, εκτός</a:t>
                      </a:r>
                    </a:p>
                    <a:p>
                      <a:r>
                        <a:rPr kumimoji="0" lang="el-GR" sz="1600" kern="1200" baseline="0" dirty="0" smtClean="0">
                          <a:solidFill>
                            <a:schemeClr val="dk1"/>
                          </a:solidFill>
                          <a:latin typeface="+mn-lt"/>
                          <a:ea typeface="+mn-ea"/>
                          <a:cs typeface="+mn-cs"/>
                        </a:rPr>
                        <a:t>αν τηρηθεί η</a:t>
                      </a:r>
                    </a:p>
                    <a:p>
                      <a:r>
                        <a:rPr kumimoji="0" lang="el-GR" sz="1600" kern="1200" baseline="0" dirty="0" smtClean="0">
                          <a:solidFill>
                            <a:schemeClr val="dk1"/>
                          </a:solidFill>
                          <a:latin typeface="+mn-lt"/>
                          <a:ea typeface="+mn-ea"/>
                          <a:cs typeface="+mn-cs"/>
                        </a:rPr>
                        <a:t>διαδικασία</a:t>
                      </a:r>
                    </a:p>
                    <a:p>
                      <a:r>
                        <a:rPr kumimoji="0" lang="el-GR" sz="1600" kern="1200" baseline="0" dirty="0" smtClean="0">
                          <a:solidFill>
                            <a:schemeClr val="dk1"/>
                          </a:solidFill>
                          <a:latin typeface="+mn-lt"/>
                          <a:ea typeface="+mn-ea"/>
                          <a:cs typeface="+mn-cs"/>
                        </a:rPr>
                        <a:t>παράτασης.</a:t>
                      </a:r>
                    </a:p>
                    <a:p>
                      <a:r>
                        <a:rPr kumimoji="0" lang="el-GR" sz="1600" kern="1200" baseline="0" dirty="0" smtClean="0">
                          <a:solidFill>
                            <a:schemeClr val="dk1"/>
                          </a:solidFill>
                          <a:latin typeface="+mn-lt"/>
                          <a:ea typeface="+mn-ea"/>
                          <a:cs typeface="+mn-cs"/>
                        </a:rPr>
                        <a:t>–Οποτεδήποτε</a:t>
                      </a:r>
                    </a:p>
                    <a:p>
                      <a:r>
                        <a:rPr kumimoji="0" lang="el-GR" sz="1600" kern="1200" baseline="0" dirty="0" smtClean="0">
                          <a:solidFill>
                            <a:schemeClr val="dk1"/>
                          </a:solidFill>
                          <a:latin typeface="+mn-lt"/>
                          <a:ea typeface="+mn-ea"/>
                          <a:cs typeface="+mn-cs"/>
                        </a:rPr>
                        <a:t>πριν την</a:t>
                      </a:r>
                    </a:p>
                    <a:p>
                      <a:r>
                        <a:rPr kumimoji="0" lang="el-GR" sz="1600" kern="1200" baseline="0" dirty="0" smtClean="0">
                          <a:solidFill>
                            <a:schemeClr val="dk1"/>
                          </a:solidFill>
                          <a:latin typeface="+mn-lt"/>
                          <a:ea typeface="+mn-ea"/>
                          <a:cs typeface="+mn-cs"/>
                        </a:rPr>
                        <a:t>πάροδο του</a:t>
                      </a:r>
                    </a:p>
                    <a:p>
                      <a:r>
                        <a:rPr kumimoji="0" lang="el-GR" sz="1600" kern="1200" baseline="0" dirty="0" smtClean="0">
                          <a:solidFill>
                            <a:schemeClr val="dk1"/>
                          </a:solidFill>
                          <a:latin typeface="+mn-lt"/>
                          <a:ea typeface="+mn-ea"/>
                          <a:cs typeface="+mn-cs"/>
                        </a:rPr>
                        <a:t>εξαμήνου αν ο</a:t>
                      </a:r>
                    </a:p>
                    <a:p>
                      <a:r>
                        <a:rPr kumimoji="0" lang="el-GR" sz="1600" kern="1200" baseline="0" dirty="0" smtClean="0">
                          <a:solidFill>
                            <a:schemeClr val="dk1"/>
                          </a:solidFill>
                          <a:latin typeface="+mn-lt"/>
                          <a:ea typeface="+mn-ea"/>
                          <a:cs typeface="+mn-cs"/>
                        </a:rPr>
                        <a:t>θεράπων ιατρός</a:t>
                      </a:r>
                    </a:p>
                    <a:p>
                      <a:r>
                        <a:rPr kumimoji="0" lang="el-GR" sz="1600" kern="1200" baseline="0" dirty="0" smtClean="0">
                          <a:solidFill>
                            <a:schemeClr val="dk1"/>
                          </a:solidFill>
                          <a:latin typeface="+mn-lt"/>
                          <a:ea typeface="+mn-ea"/>
                          <a:cs typeface="+mn-cs"/>
                        </a:rPr>
                        <a:t>κρίνει ότι δεν</a:t>
                      </a:r>
                    </a:p>
                    <a:p>
                      <a:r>
                        <a:rPr kumimoji="0" lang="el-GR" sz="1600" kern="1200" baseline="0" dirty="0" smtClean="0">
                          <a:solidFill>
                            <a:schemeClr val="dk1"/>
                          </a:solidFill>
                          <a:latin typeface="+mn-lt"/>
                          <a:ea typeface="+mn-ea"/>
                          <a:cs typeface="+mn-cs"/>
                        </a:rPr>
                        <a:t>επιβάλλει η</a:t>
                      </a:r>
                    </a:p>
                    <a:p>
                      <a:r>
                        <a:rPr kumimoji="0" lang="el-GR" sz="1600" kern="1200" baseline="0" dirty="0" smtClean="0">
                          <a:solidFill>
                            <a:schemeClr val="dk1"/>
                          </a:solidFill>
                          <a:latin typeface="+mn-lt"/>
                          <a:ea typeface="+mn-ea"/>
                          <a:cs typeface="+mn-cs"/>
                        </a:rPr>
                        <a:t>κατάσταση του</a:t>
                      </a:r>
                    </a:p>
                    <a:p>
                      <a:r>
                        <a:rPr kumimoji="0" lang="el-GR" sz="1600" kern="1200" baseline="0" dirty="0" smtClean="0">
                          <a:solidFill>
                            <a:schemeClr val="dk1"/>
                          </a:solidFill>
                          <a:latin typeface="+mn-lt"/>
                          <a:ea typeface="+mn-ea"/>
                          <a:cs typeface="+mn-cs"/>
                        </a:rPr>
                        <a:t>ασθενούς</a:t>
                      </a:r>
                    </a:p>
                    <a:p>
                      <a:r>
                        <a:rPr kumimoji="0" lang="el-GR" sz="1600" kern="1200" baseline="0" dirty="0" smtClean="0">
                          <a:solidFill>
                            <a:schemeClr val="dk1"/>
                          </a:solidFill>
                          <a:latin typeface="+mn-lt"/>
                          <a:ea typeface="+mn-ea"/>
                          <a:cs typeface="+mn-cs"/>
                        </a:rPr>
                        <a:t>ακούσια</a:t>
                      </a:r>
                    </a:p>
                    <a:p>
                      <a:r>
                        <a:rPr kumimoji="0" lang="el-GR" sz="1600" kern="1200" baseline="0" dirty="0" smtClean="0">
                          <a:solidFill>
                            <a:schemeClr val="dk1"/>
                          </a:solidFill>
                          <a:latin typeface="+mn-lt"/>
                          <a:ea typeface="+mn-ea"/>
                          <a:cs typeface="+mn-cs"/>
                        </a:rPr>
                        <a:t>νοσηλεία.</a:t>
                      </a:r>
                      <a:endParaRPr lang="el-GR" sz="1600" dirty="0"/>
                    </a:p>
                  </a:txBody>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23528" y="0"/>
            <a:ext cx="8534400" cy="1196752"/>
          </a:xfrm>
        </p:spPr>
        <p:txBody>
          <a:bodyPr>
            <a:normAutofit/>
          </a:bodyPr>
          <a:lstStyle/>
          <a:p>
            <a:r>
              <a:rPr lang="el-GR" dirty="0" smtClean="0"/>
              <a:t>Η ΜΗ εφαρμογή των διατάξεων για την ακούσια νοσηλεία</a:t>
            </a:r>
            <a:endParaRPr lang="el-GR" dirty="0"/>
          </a:p>
        </p:txBody>
      </p:sp>
      <p:sp>
        <p:nvSpPr>
          <p:cNvPr id="3" name="2 - Θέση περιεχομένου"/>
          <p:cNvSpPr>
            <a:spLocks noGrp="1"/>
          </p:cNvSpPr>
          <p:nvPr>
            <p:ph sz="quarter" idx="1"/>
          </p:nvPr>
        </p:nvSpPr>
        <p:spPr/>
        <p:txBody>
          <a:bodyPr>
            <a:normAutofit fontScale="92500"/>
          </a:bodyPr>
          <a:lstStyle/>
          <a:p>
            <a:pPr algn="just">
              <a:buNone/>
            </a:pPr>
            <a:r>
              <a:rPr lang="el-GR" dirty="0" smtClean="0"/>
              <a:t>   Παρόλο που οι ψυχικά ασθενείς είναι φορείς δικαιωμάτων και αυτό αποδεικνύεται και από τους νόμους και τις Συμβάσεις που μόλις μελετήσαμε φαίνεται ότι στην πράξη δεν τηρούνται οι απαραίτητες διαδικασίες από όλα τα δικαστήρια της χώρας. </a:t>
            </a:r>
          </a:p>
          <a:p>
            <a:pPr algn="just">
              <a:buNone/>
            </a:pPr>
            <a:r>
              <a:rPr lang="el-GR" dirty="0" smtClean="0"/>
              <a:t>    Το αποκορύφωμα ήταν με έγγραφο της, η Εισαγγελία Πρωτοδικών να αρνείται να εφαρμόσει τις νέες διατάξεις και να ζητά την ισχύ των παλιών διατάξεων. </a:t>
            </a:r>
          </a:p>
          <a:p>
            <a:pPr algn="just">
              <a:buNone/>
            </a:pPr>
            <a:r>
              <a:rPr lang="el-GR" dirty="0" smtClean="0"/>
              <a:t>    Το Ανώτατο Δικαστήριο έχει πολλές φορές εκδώσει Εγκυκλίους και Γνωμοδοτήσεις που καταδεικνύουν την εσφαλμένη εφαρμογή των απαραίτητων διαδικασιών.</a:t>
            </a:r>
          </a:p>
          <a:p>
            <a:pPr algn="just">
              <a:buNone/>
            </a:pP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Τι είναι</a:t>
            </a:r>
            <a:r>
              <a:rPr lang="en-US" dirty="0" smtClean="0"/>
              <a:t>;</a:t>
            </a:r>
            <a:endParaRPr lang="el-GR" dirty="0"/>
          </a:p>
        </p:txBody>
      </p:sp>
      <p:sp>
        <p:nvSpPr>
          <p:cNvPr id="3" name="2 - Θέση περιεχομένου"/>
          <p:cNvSpPr>
            <a:spLocks noGrp="1"/>
          </p:cNvSpPr>
          <p:nvPr>
            <p:ph sz="quarter" idx="1"/>
          </p:nvPr>
        </p:nvSpPr>
        <p:spPr/>
        <p:txBody>
          <a:bodyPr>
            <a:normAutofit lnSpcReduction="10000"/>
          </a:bodyPr>
          <a:lstStyle/>
          <a:p>
            <a:pPr>
              <a:buNone/>
            </a:pPr>
            <a:r>
              <a:rPr lang="el-GR" dirty="0" smtClean="0"/>
              <a:t>    </a:t>
            </a:r>
          </a:p>
          <a:p>
            <a:pPr algn="just">
              <a:buNone/>
            </a:pPr>
            <a:r>
              <a:rPr lang="el-GR" dirty="0" smtClean="0"/>
              <a:t>    Ως ακούσια νοσηλεία ο νόμος ορίζει (άρθρο 95 παρ.1 Ν.2071/1992) τη χωρίς την συγκατάθεση του ασθενή εισαγωγή και παραμονή του, για θεραπεία σε κατάλληλη Μονάδα Ψυχικής Υγείας.</a:t>
            </a:r>
          </a:p>
          <a:p>
            <a:pPr algn="just">
              <a:buNone/>
            </a:pPr>
            <a:r>
              <a:rPr lang="el-GR" dirty="0" smtClean="0"/>
              <a:t>    </a:t>
            </a:r>
          </a:p>
          <a:p>
            <a:pPr algn="just">
              <a:buNone/>
            </a:pPr>
            <a:r>
              <a:rPr lang="el-GR" dirty="0" smtClean="0"/>
              <a:t>    Η απόφαση για την ακούσια νοσηλεία εκδίδεται από Δικαστήριο και κατά την δικαστική διαδικασία παρέχονται στον ασθενή δικαιώματα, σύμφωνα με την Ευρωπαϊκή Σύμβαση Δικαιωμάτων του Ανθρώπου. </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ΠΡΟΥΠΟΘΕΣΕΙΣ</a:t>
            </a:r>
            <a:endParaRPr lang="el-GR" dirty="0"/>
          </a:p>
        </p:txBody>
      </p:sp>
      <p:sp>
        <p:nvSpPr>
          <p:cNvPr id="3" name="2 - Θέση περιεχομένου"/>
          <p:cNvSpPr>
            <a:spLocks noGrp="1"/>
          </p:cNvSpPr>
          <p:nvPr>
            <p:ph sz="quarter" idx="1"/>
          </p:nvPr>
        </p:nvSpPr>
        <p:spPr/>
        <p:txBody>
          <a:bodyPr>
            <a:normAutofit fontScale="92500" lnSpcReduction="10000"/>
          </a:bodyPr>
          <a:lstStyle/>
          <a:p>
            <a:r>
              <a:rPr lang="el-GR" sz="2600" dirty="0"/>
              <a:t>Ο ασθενής να πάσχει από ψυχική διαταραχή με διάγνωση</a:t>
            </a:r>
          </a:p>
          <a:p>
            <a:r>
              <a:rPr lang="el-GR" sz="2600" dirty="0">
                <a:solidFill>
                  <a:schemeClr val="tx1">
                    <a:lumMod val="65000"/>
                    <a:lumOff val="35000"/>
                  </a:schemeClr>
                </a:solidFill>
              </a:rPr>
              <a:t>Ο ασθενής κατά την κρίση των ψυχιάτρων που γνωματεύουν να μην είναι σε θέση να κρίνει για το συμφέρον της υγείας του ούτε της κρισιμότητας της κατάστασής του. </a:t>
            </a:r>
          </a:p>
          <a:p>
            <a:r>
              <a:rPr lang="el-GR" sz="2600" dirty="0"/>
              <a:t>Η αποφυγή της νοσηλείας να έχει ως συνέπεια είτε τον αποκλεισμό της θεραπείας είτε την επιδείνωση της κατάστασης της υγείας του</a:t>
            </a:r>
          </a:p>
          <a:p>
            <a:r>
              <a:rPr lang="el-GR" sz="2600" dirty="0"/>
              <a:t>Να είναι απαραίτητη για να αποτραπούν πράξεις βίας κατά του εαυτού του ή τρίτων</a:t>
            </a:r>
            <a:endParaRPr lang="en-US" sz="2600" dirty="0"/>
          </a:p>
          <a:p>
            <a:pPr marL="0" indent="0">
              <a:buNone/>
            </a:pPr>
            <a:r>
              <a:rPr lang="en-US" sz="2000" dirty="0"/>
              <a:t>* </a:t>
            </a:r>
            <a:r>
              <a:rPr lang="el-GR" sz="2000" dirty="0"/>
              <a:t>ν. 2619/1998 της Σύμβασης του Οβιέδο για τα Ανθρώπινα Δικαιώματα και τη </a:t>
            </a:r>
            <a:r>
              <a:rPr lang="el-GR" sz="2000" dirty="0" err="1"/>
              <a:t>Βιοϊατρική</a:t>
            </a:r>
            <a:r>
              <a:rPr lang="el-GR" sz="2000" dirty="0"/>
              <a:t>, καταργήθηκε η δεύτερη προϋπόθεση.</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01752" y="1844824"/>
            <a:ext cx="8534400" cy="2160240"/>
          </a:xfrm>
        </p:spPr>
        <p:txBody>
          <a:bodyPr>
            <a:normAutofit/>
          </a:bodyPr>
          <a:lstStyle/>
          <a:p>
            <a:pPr algn="just"/>
            <a:r>
              <a:rPr lang="el-GR" dirty="0" smtClean="0"/>
              <a:t>Η αναγκαστική νοσηλεία με το πρόσχημα μόνο της «επικίνδυνης συμπεριφοράς» δεν θα πρέπει να είναι ανεκτή σε ένα κράτος δικαίου.</a:t>
            </a:r>
            <a:endParaRPr lang="el-GR" dirty="0"/>
          </a:p>
        </p:txBody>
      </p:sp>
    </p:spTree>
    <p:extLst>
      <p:ext uri="{BB962C8B-B14F-4D97-AF65-F5344CB8AC3E}">
        <p14:creationId xmlns:p14="http://schemas.microsoft.com/office/powerpoint/2010/main" val="3463689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dirty="0"/>
              <a:t>Πως αποδεικνύονται οι παραπάνω προϋποθέσεις</a:t>
            </a:r>
            <a:r>
              <a:rPr lang="en-US" sz="2800" dirty="0"/>
              <a:t>;</a:t>
            </a:r>
            <a:endParaRPr lang="el-GR" sz="2800" dirty="0"/>
          </a:p>
        </p:txBody>
      </p:sp>
      <p:sp>
        <p:nvSpPr>
          <p:cNvPr id="3" name="2 - Θέση περιεχομένου"/>
          <p:cNvSpPr>
            <a:spLocks noGrp="1"/>
          </p:cNvSpPr>
          <p:nvPr>
            <p:ph sz="quarter" idx="1"/>
          </p:nvPr>
        </p:nvSpPr>
        <p:spPr/>
        <p:txBody>
          <a:bodyPr>
            <a:normAutofit lnSpcReduction="10000"/>
          </a:bodyPr>
          <a:lstStyle/>
          <a:p>
            <a:r>
              <a:rPr lang="el-GR" dirty="0" smtClean="0"/>
              <a:t>Θα πρέπει να προκύπτουν από αιτιολογημένες γραπτές γνωματεύσεις δύο ψυχιάτρων και να έχουν υποβληθεί μαζί με την αίτηση για ακούσια νοσηλεία στον Εισαγγελέα</a:t>
            </a:r>
          </a:p>
          <a:p>
            <a:r>
              <a:rPr lang="el-GR" dirty="0" smtClean="0"/>
              <a:t>ΠΟΛΛΕΣ ΦΟΡΕΣ ΟΙ ΓΝΩΜΑΤΕΥΣΕΙΣ ΔΕΝ ΕΊΝΑΙ ΔΥΝΑΤΟΝ ΝΑ ΥΠΑΡΧΟΥΝ ΣΥΓΧΡΟΝΩΣ ΜΕ ΤΗΝ ΑΙΤΗΣΗ ΓΙΑ ΑΚΟΥΣΙΑ ΝΟΣΗΛΕΙΑ. ΣΥΝΕΠΩΣ Ο ΕΙΣΑΓΓΕΛΕΑΣ ΔΙΑΤΑΣΣΕΙ ΤΗΝ ΜΕΤΑΦΟΡΑ ΤΟΥ ΑΣΘΕΝΟΥΣ ΣΕ ΔΗΜΟΣΙΑ ΨΥΧΙΑΤΡΙΚΗ ΚΛΙΝΙΚΗ ΓΙΑ ΝΑ ΔΙΕΝΕΡΓΗΘΕΙ ΠΡΑΓΜΑΤΟΓΝΩΜΟΣΥΝΗ ΕΝΤΟΣ 48 ΩΡΩΝ.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Ο ρόλος της ψυχιατρικής πραγματογνωμοσύνης</a:t>
            </a:r>
            <a:endParaRPr lang="el-GR" dirty="0"/>
          </a:p>
        </p:txBody>
      </p:sp>
      <p:sp>
        <p:nvSpPr>
          <p:cNvPr id="3" name="2 - Θέση περιεχομένου"/>
          <p:cNvSpPr>
            <a:spLocks noGrp="1"/>
          </p:cNvSpPr>
          <p:nvPr>
            <p:ph sz="quarter" idx="1"/>
          </p:nvPr>
        </p:nvSpPr>
        <p:spPr/>
        <p:txBody>
          <a:bodyPr/>
          <a:lstStyle/>
          <a:p>
            <a:r>
              <a:rPr lang="el-GR" dirty="0" smtClean="0"/>
              <a:t>Να προσδιορίζεται το είδος και η φύση της νόσου, το είδος της θεραπείας που θα ακολουθηθεί και η κατάλληλη Μονάδα Ψυχικής Υγείας</a:t>
            </a:r>
          </a:p>
        </p:txBody>
      </p:sp>
    </p:spTree>
    <p:extLst>
      <p:ext uri="{BB962C8B-B14F-4D97-AF65-F5344CB8AC3E}">
        <p14:creationId xmlns:p14="http://schemas.microsoft.com/office/powerpoint/2010/main" val="19227784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2800" dirty="0"/>
              <a:t>Νομολογία Ευρωπαϊκού Δικαστηρίου Δικαιωμάτων του Ανθρώπου</a:t>
            </a:r>
          </a:p>
        </p:txBody>
      </p:sp>
      <p:sp>
        <p:nvSpPr>
          <p:cNvPr id="3" name="2 - Θέση περιεχομένου"/>
          <p:cNvSpPr>
            <a:spLocks noGrp="1"/>
          </p:cNvSpPr>
          <p:nvPr>
            <p:ph sz="quarter" idx="1"/>
          </p:nvPr>
        </p:nvSpPr>
        <p:spPr/>
        <p:txBody>
          <a:bodyPr>
            <a:normAutofit fontScale="92500" lnSpcReduction="20000"/>
          </a:bodyPr>
          <a:lstStyle/>
          <a:p>
            <a:r>
              <a:rPr lang="el-GR" dirty="0" smtClean="0"/>
              <a:t>ύπαρξη ψυχικής ασθένειας που θα αποδεικνύεται με ψυχιατρική πραγματογνωμοσύνη, τέτοιας έντασης και φύσης που να δικαιολογεί την επέμβαση στην προσωπική ελευθερία,</a:t>
            </a:r>
          </a:p>
          <a:p>
            <a:r>
              <a:rPr lang="el-GR" dirty="0" smtClean="0"/>
              <a:t>βεβαιότητα ότι ο συγκεκριμένος ασθενής δεν είναι σε θέση να κρίνει για το συμφέρον της υγείας του και ότι η έλλειψη θεραπευτικής αντιμετώπισης τη συγκεκριμένη χρονική στιγμή θα επιφέρει ανεπανόρθωτη βλάβη στην υγεία του,</a:t>
            </a:r>
          </a:p>
          <a:p>
            <a:r>
              <a:rPr lang="el-GR" dirty="0" smtClean="0"/>
              <a:t>εμπεριστατωμένη κρίση ότι από τη λήψη του μέτρου αναμένεται θεραπευτικό αποτέλεσμα, με τον προσδιορισμό του κατάλληλου τρόπου και τόπου θεραπείας,</a:t>
            </a:r>
            <a:endParaRPr lang="el-GR" dirty="0"/>
          </a:p>
        </p:txBody>
      </p:sp>
    </p:spTree>
    <p:extLst>
      <p:ext uri="{BB962C8B-B14F-4D97-AF65-F5344CB8AC3E}">
        <p14:creationId xmlns:p14="http://schemas.microsoft.com/office/powerpoint/2010/main" val="41588635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Ποιος μπορεί να ζητήσει την ακούσια νοσηλεία</a:t>
            </a:r>
            <a:r>
              <a:rPr lang="en-US" dirty="0" smtClean="0"/>
              <a:t>;</a:t>
            </a:r>
            <a:endParaRPr lang="el-GR" dirty="0"/>
          </a:p>
        </p:txBody>
      </p:sp>
      <p:sp>
        <p:nvSpPr>
          <p:cNvPr id="3" name="2 - Θέση περιεχομένου"/>
          <p:cNvSpPr>
            <a:spLocks noGrp="1"/>
          </p:cNvSpPr>
          <p:nvPr>
            <p:ph sz="quarter" idx="1"/>
          </p:nvPr>
        </p:nvSpPr>
        <p:spPr/>
        <p:txBody>
          <a:bodyPr>
            <a:normAutofit lnSpcReduction="10000"/>
          </a:bodyPr>
          <a:lstStyle/>
          <a:p>
            <a:r>
              <a:rPr lang="el-GR" dirty="0" smtClean="0"/>
              <a:t>Οι συγγενείς ή συγγενείς μακρινοί</a:t>
            </a:r>
          </a:p>
          <a:p>
            <a:r>
              <a:rPr lang="el-GR" dirty="0" smtClean="0"/>
              <a:t>Όποιος έχει την επιμέλεια του ασθενούς</a:t>
            </a:r>
          </a:p>
          <a:p>
            <a:r>
              <a:rPr lang="el-GR" dirty="0" smtClean="0"/>
              <a:t>Δικαστικός συμπαραστάτης</a:t>
            </a:r>
          </a:p>
          <a:p>
            <a:pPr>
              <a:buNone/>
            </a:pPr>
            <a:r>
              <a:rPr lang="el-GR" dirty="0" smtClean="0"/>
              <a:t>     </a:t>
            </a:r>
          </a:p>
          <a:p>
            <a:pPr>
              <a:buNone/>
            </a:pPr>
            <a:r>
              <a:rPr lang="el-GR" dirty="0" smtClean="0"/>
              <a:t>    Αν δεν υπάρχουν οι παραπάνω, μπορεί ο εισαγγελέας αυτεπάγγελτα(άρθρο 96 παρ. 2071/1992).</a:t>
            </a:r>
          </a:p>
          <a:p>
            <a:r>
              <a:rPr lang="el-GR" dirty="0" smtClean="0"/>
              <a:t>   Πρακτικά δηλαδή μπορεί ο καθένας να ζητήσει από τον εισαγγελέα να διατάξει ακούσια νοσηλεία(παράδειγμα)</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Δικαστική Διαδικασία</a:t>
            </a:r>
            <a:endParaRPr lang="el-GR" dirty="0"/>
          </a:p>
        </p:txBody>
      </p:sp>
      <p:sp>
        <p:nvSpPr>
          <p:cNvPr id="3" name="2 - Θέση περιεχομένου"/>
          <p:cNvSpPr>
            <a:spLocks noGrp="1"/>
          </p:cNvSpPr>
          <p:nvPr>
            <p:ph sz="quarter" idx="1"/>
          </p:nvPr>
        </p:nvSpPr>
        <p:spPr/>
        <p:txBody>
          <a:bodyPr>
            <a:normAutofit fontScale="92500" lnSpcReduction="10000"/>
          </a:bodyPr>
          <a:lstStyle/>
          <a:p>
            <a:r>
              <a:rPr lang="el-GR" dirty="0" smtClean="0"/>
              <a:t>Η αίτηση για ακούσια νοσηλεία απευθύνεται στον Εισαγγελέα Πρωτοδικών μαζί με τις ψυχιατρικές γνωματεύσεις. Ο εισαγγελέας οφείλει μέσα σε 3 ημέρες να εισαγάγει την αίτηση στο Δικαστήριο. Το Δικαστήριο θα πρέπει να συνεδριάσει μέσα στις επόμενες 10 ημέρες και να εκδώσει την απόφαση του. Η απόφαση από το Δικαστή θα πρέπει να δημοσιευτεί σε 48 ώρες από την λήξη της δίκης(άρθρο 756 Κώδικα Πολιτικής Δικονομίας) και να είναι ειδικά αιτιολογημένη (</a:t>
            </a:r>
            <a:r>
              <a:rPr lang="el-GR" dirty="0" smtClean="0">
                <a:solidFill>
                  <a:schemeClr val="accent1">
                    <a:lumMod val="50000"/>
                  </a:schemeClr>
                </a:solidFill>
              </a:rPr>
              <a:t>διοικητική πράξη</a:t>
            </a:r>
            <a:r>
              <a:rPr lang="el-GR" dirty="0" smtClean="0"/>
              <a:t>).</a:t>
            </a:r>
          </a:p>
          <a:p>
            <a:r>
              <a:rPr lang="el-GR" dirty="0" smtClean="0"/>
              <a:t>Η αρμοδιότητα του Μονομελούς Πρωτοδικείου είχε ισχύ μέχρι 1/9/2012. Τις υποθέσεις τώρα είναι αρμόδιο να κρίνει το </a:t>
            </a:r>
            <a:r>
              <a:rPr lang="el-GR" u="sng" dirty="0" smtClean="0"/>
              <a:t>Ειρηνοδικείο </a:t>
            </a:r>
            <a:r>
              <a:rPr lang="el-GR" dirty="0" smtClean="0"/>
              <a:t>(από 16/9/2012). </a:t>
            </a: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Δημοτικός">
  <a:themeElements>
    <a:clrScheme name="Δημοτικός">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Δημοτικός">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Δημοτικός">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407</TotalTime>
  <Words>1240</Words>
  <Application>Microsoft Office PowerPoint</Application>
  <PresentationFormat>Προβολή στην οθόνη (4:3)</PresentationFormat>
  <Paragraphs>163</Paragraphs>
  <Slides>16</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16</vt:i4>
      </vt:variant>
    </vt:vector>
  </HeadingPairs>
  <TitlesOfParts>
    <vt:vector size="17" baseType="lpstr">
      <vt:lpstr>Δημοτικός</vt:lpstr>
      <vt:lpstr>ΑΚΟΥΣΙΑ ΝΟΣΗΛΕΙΑ</vt:lpstr>
      <vt:lpstr>Τι είναι;</vt:lpstr>
      <vt:lpstr>ΠΡΟΥΠΟΘΕΣΕΙΣ</vt:lpstr>
      <vt:lpstr>Η αναγκαστική νοσηλεία με το πρόσχημα μόνο της «επικίνδυνης συμπεριφοράς» δεν θα πρέπει να είναι ανεκτή σε ένα κράτος δικαίου.</vt:lpstr>
      <vt:lpstr>Πως αποδεικνύονται οι παραπάνω προϋποθέσεις;</vt:lpstr>
      <vt:lpstr>Ο ρόλος της ψυχιατρικής πραγματογνωμοσύνης</vt:lpstr>
      <vt:lpstr>Νομολογία Ευρωπαϊκού Δικαστηρίου Δικαιωμάτων του Ανθρώπου</vt:lpstr>
      <vt:lpstr>Ποιος μπορεί να ζητήσει την ακούσια νοσηλεία;</vt:lpstr>
      <vt:lpstr>Δικαστική Διαδικασία</vt:lpstr>
      <vt:lpstr>Τα δικαιώματα του ψυχικά ασθενή κατά την διαδικασία της ακούσιας νοσηλείας</vt:lpstr>
      <vt:lpstr>Ο ανώτατος χρόνος της ακούσιας νοσηλείας</vt:lpstr>
      <vt:lpstr>Που γίνεται η ακούσια νοσηλεία;</vt:lpstr>
      <vt:lpstr>Υπάρχει ακούσια νοσηλεία σε Ιδιωτική Ψυχιατρική Κλινική;</vt:lpstr>
      <vt:lpstr>Συνθήκες Νοσηλείας</vt:lpstr>
      <vt:lpstr>Παρουσίαση του PowerPoint</vt:lpstr>
      <vt:lpstr>Η ΜΗ εφαρμογή των διατάξεων για την ακούσια νοσηλεία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ΑΚΟΥΣΙΑ ΝΟΣΗΛΕΙΑ</dc:title>
  <dc:creator>Giwta</dc:creator>
  <cp:lastModifiedBy>NIKI</cp:lastModifiedBy>
  <cp:revision>57</cp:revision>
  <dcterms:created xsi:type="dcterms:W3CDTF">2014-02-25T08:56:09Z</dcterms:created>
  <dcterms:modified xsi:type="dcterms:W3CDTF">2017-06-01T11:57:47Z</dcterms:modified>
</cp:coreProperties>
</file>