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3" r:id="rId2"/>
    <p:sldId id="284"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41536-A122-4560-86DD-DF50098D7D1B}" type="doc">
      <dgm:prSet loTypeId="urn:microsoft.com/office/officeart/2005/8/layout/cycle1" loCatId="cycle" qsTypeId="urn:microsoft.com/office/officeart/2005/8/quickstyle/simple1" qsCatId="simple" csTypeId="urn:microsoft.com/office/officeart/2005/8/colors/accent1_2" csCatId="accent1" phldr="1"/>
      <dgm:spPr/>
    </dgm:pt>
    <dgm:pt modelId="{8C4C1789-69EE-4E8A-93C3-443BB60FCF38}">
      <dgm:prSet/>
      <dgm:spPr>
        <a:xfrm>
          <a:off x="2217612" y="220442"/>
          <a:ext cx="1128070" cy="1128070"/>
        </a:xfrm>
        <a:solidFill>
          <a:srgbClr val="7030A0"/>
        </a:solidFill>
        <a:ln>
          <a:noFill/>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dirty="0">
              <a:ln>
                <a:noFill/>
              </a:ln>
              <a:solidFill>
                <a:sysClr val="window" lastClr="FFFFFF"/>
              </a:solidFill>
              <a:effectLst/>
              <a:latin typeface="+mn-lt"/>
              <a:ea typeface="+mn-ea"/>
              <a:cs typeface="Arial" panose="020B0604020202020204" pitchFamily="34" charset="0"/>
            </a:rPr>
            <a:t>Πολλαπλές μορφές διακρίσεων</a:t>
          </a:r>
        </a:p>
        <a:p>
          <a:pPr marL="0" lvl="0" indent="0" algn="ctr" defTabSz="914400" rtl="0">
            <a:lnSpc>
              <a:spcPct val="100000"/>
            </a:lnSpc>
            <a:spcBef>
              <a:spcPct val="0"/>
            </a:spcBef>
            <a:spcAft>
              <a:spcPct val="0"/>
            </a:spcAft>
            <a:buNone/>
          </a:pPr>
          <a:r>
            <a:rPr kumimoji="0" lang="el-GR" b="0" i="0" u="none" strike="noStrike" cap="none" normalizeH="0" dirty="0">
              <a:ln>
                <a:noFill/>
              </a:ln>
              <a:solidFill>
                <a:sysClr val="window" lastClr="FFFFFF"/>
              </a:solidFill>
              <a:effectLst/>
              <a:latin typeface="+mn-lt"/>
              <a:ea typeface="+mn-ea"/>
              <a:cs typeface="Arial" panose="020B0604020202020204" pitchFamily="34" charset="0"/>
            </a:rPr>
            <a:t>(ΑΙΣΘΑΝΟΜΑΣΤΕ – ΠΡΑΤΤΟΥΜΕ)</a:t>
          </a:r>
        </a:p>
      </dgm:t>
    </dgm:pt>
    <dgm:pt modelId="{EFC798F2-ACC7-48F9-98A1-DE3713A61B79}" type="parTrans" cxnId="{C3A1080E-4D6B-4B3D-A8AF-CA945464F7A6}">
      <dgm:prSet/>
      <dgm:spPr/>
      <dgm:t>
        <a:bodyPr/>
        <a:lstStyle/>
        <a:p>
          <a:pPr algn="ctr"/>
          <a:endParaRPr lang="es-ES"/>
        </a:p>
      </dgm:t>
    </dgm:pt>
    <dgm:pt modelId="{2F30D801-0ECB-4DE4-8E96-4A534FB394D7}" type="sibTrans" cxnId="{C3A1080E-4D6B-4B3D-A8AF-CA945464F7A6}">
      <dgm:prSet/>
      <dgm:spPr>
        <a:xfrm>
          <a:off x="500502" y="-1204"/>
          <a:ext cx="2666119" cy="2666119"/>
        </a:xfrm>
        <a:solidFill>
          <a:srgbClr val="4E67C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s-ES"/>
        </a:p>
      </dgm:t>
    </dgm:pt>
    <dgm:pt modelId="{170F4759-CAD7-468E-9C35-5BCBFF477860}">
      <dgm:prSet/>
      <dgm:spPr>
        <a:xfrm>
          <a:off x="1269527" y="1862574"/>
          <a:ext cx="1128070" cy="1128070"/>
        </a:xfrm>
        <a:solidFill>
          <a:srgbClr val="7030A0"/>
        </a:solidFill>
        <a:ln>
          <a:noFill/>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dirty="0">
              <a:ln>
                <a:noFill/>
              </a:ln>
              <a:solidFill>
                <a:sysClr val="window" lastClr="FFFFFF"/>
              </a:solidFill>
              <a:effectLst/>
              <a:latin typeface="+mn-lt"/>
              <a:ea typeface="+mn-ea"/>
              <a:cs typeface="Arial" panose="020B0604020202020204" pitchFamily="34" charset="0"/>
            </a:rPr>
            <a:t>Περιορισμός δικαιωμάτων</a:t>
          </a:r>
        </a:p>
        <a:p>
          <a:pPr marL="0" lvl="0" indent="0" algn="ctr" defTabSz="914400" rtl="0">
            <a:lnSpc>
              <a:spcPct val="100000"/>
            </a:lnSpc>
            <a:spcBef>
              <a:spcPct val="0"/>
            </a:spcBef>
            <a:spcAft>
              <a:spcPct val="0"/>
            </a:spcAft>
            <a:buNone/>
          </a:pPr>
          <a:r>
            <a:rPr kumimoji="0" lang="el-GR" b="0" i="0" u="none" strike="noStrike" cap="none" normalizeH="0" dirty="0">
              <a:ln>
                <a:noFill/>
              </a:ln>
              <a:solidFill>
                <a:sysClr val="window" lastClr="FFFFFF"/>
              </a:solidFill>
              <a:effectLst/>
              <a:latin typeface="+mn-lt"/>
              <a:ea typeface="+mn-ea"/>
              <a:cs typeface="Arial" panose="020B0604020202020204" pitchFamily="34" charset="0"/>
            </a:rPr>
            <a:t>Κοινωνικός αποκλεισμός</a:t>
          </a:r>
        </a:p>
      </dgm:t>
    </dgm:pt>
    <dgm:pt modelId="{D0F2B0F2-A536-4884-83E7-0150D90D0E6E}" type="parTrans" cxnId="{4F50330C-E206-4290-91C9-2B0F8998B70D}">
      <dgm:prSet/>
      <dgm:spPr/>
      <dgm:t>
        <a:bodyPr/>
        <a:lstStyle/>
        <a:p>
          <a:pPr algn="ctr"/>
          <a:endParaRPr lang="es-ES"/>
        </a:p>
      </dgm:t>
    </dgm:pt>
    <dgm:pt modelId="{19BBBF67-1357-4B0C-A1E0-6750901F5AD5}" type="sibTrans" cxnId="{4F50330C-E206-4290-91C9-2B0F8998B70D}">
      <dgm:prSet/>
      <dgm:spPr>
        <a:xfrm>
          <a:off x="500502" y="-1204"/>
          <a:ext cx="2666119" cy="2666119"/>
        </a:xfrm>
        <a:solidFill>
          <a:srgbClr val="4E67C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s-ES"/>
        </a:p>
      </dgm:t>
    </dgm:pt>
    <dgm:pt modelId="{46BF7AA4-80B4-43AB-99EE-E29CEE8021F5}">
      <dgm:prSet/>
      <dgm:spPr>
        <a:xfrm>
          <a:off x="321441" y="220442"/>
          <a:ext cx="1128070" cy="1128070"/>
        </a:xfrm>
        <a:solidFill>
          <a:srgbClr val="7030A0"/>
        </a:solidFill>
        <a:ln>
          <a:noFill/>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dirty="0">
              <a:ln>
                <a:noFill/>
              </a:ln>
              <a:solidFill>
                <a:sysClr val="window" lastClr="FFFFFF"/>
              </a:solidFill>
              <a:effectLst/>
              <a:latin typeface="+mn-lt"/>
              <a:ea typeface="+mn-ea"/>
              <a:cs typeface="Arial" panose="020B0604020202020204" pitchFamily="34" charset="0"/>
            </a:rPr>
            <a:t>Αρνητική κοινωνική εικόνα</a:t>
          </a:r>
        </a:p>
        <a:p>
          <a:pPr marL="0" lvl="0" indent="0" algn="ctr" defTabSz="914400" rtl="0">
            <a:lnSpc>
              <a:spcPct val="100000"/>
            </a:lnSpc>
            <a:spcBef>
              <a:spcPct val="0"/>
            </a:spcBef>
            <a:spcAft>
              <a:spcPct val="0"/>
            </a:spcAft>
            <a:buNone/>
          </a:pPr>
          <a:r>
            <a:rPr kumimoji="0" lang="el-GR" b="0" i="0" u="none" strike="noStrike" cap="none" normalizeH="0" dirty="0">
              <a:ln>
                <a:noFill/>
              </a:ln>
              <a:solidFill>
                <a:sysClr val="window" lastClr="FFFFFF"/>
              </a:solidFill>
              <a:effectLst/>
              <a:latin typeface="+mn-lt"/>
              <a:ea typeface="+mn-ea"/>
              <a:cs typeface="Arial" panose="020B0604020202020204" pitchFamily="34" charset="0"/>
            </a:rPr>
            <a:t>(ΣΚΕΦΤΟΜΑΣΤΕ)</a:t>
          </a:r>
        </a:p>
      </dgm:t>
    </dgm:pt>
    <dgm:pt modelId="{418DBC1A-5051-4AEF-972B-951A365098B8}" type="sibTrans" cxnId="{2ECA7719-07AB-4253-83E3-F46A63B4A291}">
      <dgm:prSet/>
      <dgm:spPr>
        <a:xfrm>
          <a:off x="500502" y="-1204"/>
          <a:ext cx="2666119" cy="2666119"/>
        </a:xfrm>
        <a:solidFill>
          <a:srgbClr val="4E67C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s-ES"/>
        </a:p>
      </dgm:t>
    </dgm:pt>
    <dgm:pt modelId="{9657877C-D6DA-4F7F-85B6-27AA1AE24163}" type="parTrans" cxnId="{2ECA7719-07AB-4253-83E3-F46A63B4A291}">
      <dgm:prSet/>
      <dgm:spPr/>
      <dgm:t>
        <a:bodyPr/>
        <a:lstStyle/>
        <a:p>
          <a:pPr algn="ctr"/>
          <a:endParaRPr lang="es-ES"/>
        </a:p>
      </dgm:t>
    </dgm:pt>
    <dgm:pt modelId="{2961A67A-F779-4AF9-94ED-18FC774F714E}" type="pres">
      <dgm:prSet presAssocID="{61F41536-A122-4560-86DD-DF50098D7D1B}" presName="cycle" presStyleCnt="0">
        <dgm:presLayoutVars>
          <dgm:dir/>
          <dgm:resizeHandles val="exact"/>
        </dgm:presLayoutVars>
      </dgm:prSet>
      <dgm:spPr/>
    </dgm:pt>
    <dgm:pt modelId="{D45838DB-40FA-40B0-B341-A20EE51E864D}" type="pres">
      <dgm:prSet presAssocID="{8C4C1789-69EE-4E8A-93C3-443BB60FCF38}" presName="dummy" presStyleCnt="0"/>
      <dgm:spPr/>
    </dgm:pt>
    <dgm:pt modelId="{4CA3D665-12C9-4355-B3DE-16D24EEF7DEF}" type="pres">
      <dgm:prSet presAssocID="{8C4C1789-69EE-4E8A-93C3-443BB60FCF38}" presName="node" presStyleLbl="revTx" presStyleIdx="0" presStyleCnt="3" custScaleX="100294" custScaleY="104798" custRadScaleRad="99238" custRadScaleInc="-604">
        <dgm:presLayoutVars>
          <dgm:bulletEnabled val="1"/>
        </dgm:presLayoutVars>
      </dgm:prSet>
      <dgm:spPr>
        <a:prstGeom prst="rect">
          <a:avLst/>
        </a:prstGeom>
      </dgm:spPr>
      <dgm:t>
        <a:bodyPr/>
        <a:lstStyle/>
        <a:p>
          <a:endParaRPr lang="el-GR"/>
        </a:p>
      </dgm:t>
    </dgm:pt>
    <dgm:pt modelId="{C30BD7B8-0837-4083-821A-960760DF161A}" type="pres">
      <dgm:prSet presAssocID="{2F30D801-0ECB-4DE4-8E96-4A534FB394D7}" presName="sibTrans" presStyleLbl="node1" presStyleIdx="0" presStyleCnt="3" custScaleX="100294" custScaleY="104798"/>
      <dgm:spPr>
        <a:prstGeom prst="circularArrow">
          <a:avLst>
            <a:gd name="adj1" fmla="val 8251"/>
            <a:gd name="adj2" fmla="val 576309"/>
            <a:gd name="adj3" fmla="val 2962977"/>
            <a:gd name="adj4" fmla="val 52311"/>
            <a:gd name="adj5" fmla="val 9626"/>
          </a:avLst>
        </a:prstGeom>
      </dgm:spPr>
      <dgm:t>
        <a:bodyPr/>
        <a:lstStyle/>
        <a:p>
          <a:endParaRPr lang="el-GR"/>
        </a:p>
      </dgm:t>
    </dgm:pt>
    <dgm:pt modelId="{EFC765FE-BA01-4431-A905-72C3890A79C7}" type="pres">
      <dgm:prSet presAssocID="{170F4759-CAD7-468E-9C35-5BCBFF477860}" presName="dummy" presStyleCnt="0"/>
      <dgm:spPr/>
    </dgm:pt>
    <dgm:pt modelId="{31D25FD4-A644-4CA9-9618-64743FD53C1C}" type="pres">
      <dgm:prSet presAssocID="{170F4759-CAD7-468E-9C35-5BCBFF477860}" presName="node" presStyleLbl="revTx" presStyleIdx="1" presStyleCnt="3" custScaleX="100294" custScaleY="104798" custRadScaleRad="100023" custRadScaleInc="1246">
        <dgm:presLayoutVars>
          <dgm:bulletEnabled val="1"/>
        </dgm:presLayoutVars>
      </dgm:prSet>
      <dgm:spPr>
        <a:prstGeom prst="rect">
          <a:avLst/>
        </a:prstGeom>
      </dgm:spPr>
      <dgm:t>
        <a:bodyPr/>
        <a:lstStyle/>
        <a:p>
          <a:endParaRPr lang="el-GR"/>
        </a:p>
      </dgm:t>
    </dgm:pt>
    <dgm:pt modelId="{26AF0081-45DD-4ED2-8303-952CDB683CC4}" type="pres">
      <dgm:prSet presAssocID="{19BBBF67-1357-4B0C-A1E0-6750901F5AD5}" presName="sibTrans" presStyleLbl="node1" presStyleIdx="1" presStyleCnt="3" custScaleX="100294" custScaleY="104798"/>
      <dgm:spPr>
        <a:prstGeom prst="circularArrow">
          <a:avLst>
            <a:gd name="adj1" fmla="val 8251"/>
            <a:gd name="adj2" fmla="val 576309"/>
            <a:gd name="adj3" fmla="val 10171380"/>
            <a:gd name="adj4" fmla="val 7260714"/>
            <a:gd name="adj5" fmla="val 9626"/>
          </a:avLst>
        </a:prstGeom>
      </dgm:spPr>
      <dgm:t>
        <a:bodyPr/>
        <a:lstStyle/>
        <a:p>
          <a:endParaRPr lang="el-GR"/>
        </a:p>
      </dgm:t>
    </dgm:pt>
    <dgm:pt modelId="{BB87C1C7-A895-4818-B27A-E873594F9F0F}" type="pres">
      <dgm:prSet presAssocID="{46BF7AA4-80B4-43AB-99EE-E29CEE8021F5}" presName="dummy" presStyleCnt="0"/>
      <dgm:spPr/>
    </dgm:pt>
    <dgm:pt modelId="{31BBCA7F-F865-45DD-B648-2949D79F122D}" type="pres">
      <dgm:prSet presAssocID="{46BF7AA4-80B4-43AB-99EE-E29CEE8021F5}" presName="node" presStyleLbl="revTx" presStyleIdx="2" presStyleCnt="3" custScaleX="100294" custScaleY="104798" custRadScaleRad="100745" custRadScaleInc="-642">
        <dgm:presLayoutVars>
          <dgm:bulletEnabled val="1"/>
        </dgm:presLayoutVars>
      </dgm:prSet>
      <dgm:spPr>
        <a:prstGeom prst="rect">
          <a:avLst/>
        </a:prstGeom>
      </dgm:spPr>
      <dgm:t>
        <a:bodyPr/>
        <a:lstStyle/>
        <a:p>
          <a:endParaRPr lang="el-GR"/>
        </a:p>
      </dgm:t>
    </dgm:pt>
    <dgm:pt modelId="{648EEB2B-20E1-49CF-BF1B-F214451F4B73}" type="pres">
      <dgm:prSet presAssocID="{418DBC1A-5051-4AEF-972B-951A365098B8}" presName="sibTrans" presStyleLbl="node1" presStyleIdx="2" presStyleCnt="3"/>
      <dgm:spPr>
        <a:prstGeom prst="circularArrow">
          <a:avLst>
            <a:gd name="adj1" fmla="val 8251"/>
            <a:gd name="adj2" fmla="val 576309"/>
            <a:gd name="adj3" fmla="val 16855900"/>
            <a:gd name="adj4" fmla="val 14967791"/>
            <a:gd name="adj5" fmla="val 9626"/>
          </a:avLst>
        </a:prstGeom>
      </dgm:spPr>
      <dgm:t>
        <a:bodyPr/>
        <a:lstStyle/>
        <a:p>
          <a:endParaRPr lang="el-GR"/>
        </a:p>
      </dgm:t>
    </dgm:pt>
  </dgm:ptLst>
  <dgm:cxnLst>
    <dgm:cxn modelId="{69BB654E-79CF-4336-A86A-779681DE420A}" type="presOf" srcId="{8C4C1789-69EE-4E8A-93C3-443BB60FCF38}" destId="{4CA3D665-12C9-4355-B3DE-16D24EEF7DEF}" srcOrd="0" destOrd="0" presId="urn:microsoft.com/office/officeart/2005/8/layout/cycle1"/>
    <dgm:cxn modelId="{8C3CA7AB-0EA9-4127-A6C7-C03C4DCFB9DB}" type="presOf" srcId="{418DBC1A-5051-4AEF-972B-951A365098B8}" destId="{648EEB2B-20E1-49CF-BF1B-F214451F4B73}" srcOrd="0" destOrd="0" presId="urn:microsoft.com/office/officeart/2005/8/layout/cycle1"/>
    <dgm:cxn modelId="{B0273940-60C3-4C19-ADC1-A82976E27F44}" type="presOf" srcId="{46BF7AA4-80B4-43AB-99EE-E29CEE8021F5}" destId="{31BBCA7F-F865-45DD-B648-2949D79F122D}" srcOrd="0" destOrd="0" presId="urn:microsoft.com/office/officeart/2005/8/layout/cycle1"/>
    <dgm:cxn modelId="{4F50330C-E206-4290-91C9-2B0F8998B70D}" srcId="{61F41536-A122-4560-86DD-DF50098D7D1B}" destId="{170F4759-CAD7-468E-9C35-5BCBFF477860}" srcOrd="1" destOrd="0" parTransId="{D0F2B0F2-A536-4884-83E7-0150D90D0E6E}" sibTransId="{19BBBF67-1357-4B0C-A1E0-6750901F5AD5}"/>
    <dgm:cxn modelId="{951415B7-ADDD-467E-8EE2-16176B97E3B3}" type="presOf" srcId="{61F41536-A122-4560-86DD-DF50098D7D1B}" destId="{2961A67A-F779-4AF9-94ED-18FC774F714E}" srcOrd="0" destOrd="0" presId="urn:microsoft.com/office/officeart/2005/8/layout/cycle1"/>
    <dgm:cxn modelId="{C3A1080E-4D6B-4B3D-A8AF-CA945464F7A6}" srcId="{61F41536-A122-4560-86DD-DF50098D7D1B}" destId="{8C4C1789-69EE-4E8A-93C3-443BB60FCF38}" srcOrd="0" destOrd="0" parTransId="{EFC798F2-ACC7-48F9-98A1-DE3713A61B79}" sibTransId="{2F30D801-0ECB-4DE4-8E96-4A534FB394D7}"/>
    <dgm:cxn modelId="{BD8DCEB0-1E07-4DC9-9D4A-C93D842FD1D2}" type="presOf" srcId="{19BBBF67-1357-4B0C-A1E0-6750901F5AD5}" destId="{26AF0081-45DD-4ED2-8303-952CDB683CC4}" srcOrd="0" destOrd="0" presId="urn:microsoft.com/office/officeart/2005/8/layout/cycle1"/>
    <dgm:cxn modelId="{9F4C7053-A617-4911-B8F5-1722233000CB}" type="presOf" srcId="{2F30D801-0ECB-4DE4-8E96-4A534FB394D7}" destId="{C30BD7B8-0837-4083-821A-960760DF161A}" srcOrd="0" destOrd="0" presId="urn:microsoft.com/office/officeart/2005/8/layout/cycle1"/>
    <dgm:cxn modelId="{2ECA7719-07AB-4253-83E3-F46A63B4A291}" srcId="{61F41536-A122-4560-86DD-DF50098D7D1B}" destId="{46BF7AA4-80B4-43AB-99EE-E29CEE8021F5}" srcOrd="2" destOrd="0" parTransId="{9657877C-D6DA-4F7F-85B6-27AA1AE24163}" sibTransId="{418DBC1A-5051-4AEF-972B-951A365098B8}"/>
    <dgm:cxn modelId="{7733A49B-CD19-4327-A3C4-BD5882529A6C}" type="presOf" srcId="{170F4759-CAD7-468E-9C35-5BCBFF477860}" destId="{31D25FD4-A644-4CA9-9618-64743FD53C1C}" srcOrd="0" destOrd="0" presId="urn:microsoft.com/office/officeart/2005/8/layout/cycle1"/>
    <dgm:cxn modelId="{FDCF4D20-9683-4459-A006-333191B216C1}" type="presParOf" srcId="{2961A67A-F779-4AF9-94ED-18FC774F714E}" destId="{D45838DB-40FA-40B0-B341-A20EE51E864D}" srcOrd="0" destOrd="0" presId="urn:microsoft.com/office/officeart/2005/8/layout/cycle1"/>
    <dgm:cxn modelId="{14B28DB7-3D30-4A4E-AADB-B42E21C8C774}" type="presParOf" srcId="{2961A67A-F779-4AF9-94ED-18FC774F714E}" destId="{4CA3D665-12C9-4355-B3DE-16D24EEF7DEF}" srcOrd="1" destOrd="0" presId="urn:microsoft.com/office/officeart/2005/8/layout/cycle1"/>
    <dgm:cxn modelId="{7225B112-8B2D-4D11-9512-24055FF32CBE}" type="presParOf" srcId="{2961A67A-F779-4AF9-94ED-18FC774F714E}" destId="{C30BD7B8-0837-4083-821A-960760DF161A}" srcOrd="2" destOrd="0" presId="urn:microsoft.com/office/officeart/2005/8/layout/cycle1"/>
    <dgm:cxn modelId="{A403D95A-CEC7-4E07-85DC-3CA6A776C084}" type="presParOf" srcId="{2961A67A-F779-4AF9-94ED-18FC774F714E}" destId="{EFC765FE-BA01-4431-A905-72C3890A79C7}" srcOrd="3" destOrd="0" presId="urn:microsoft.com/office/officeart/2005/8/layout/cycle1"/>
    <dgm:cxn modelId="{F9E531B9-84CD-4CBB-8334-06DB55A0FDFD}" type="presParOf" srcId="{2961A67A-F779-4AF9-94ED-18FC774F714E}" destId="{31D25FD4-A644-4CA9-9618-64743FD53C1C}" srcOrd="4" destOrd="0" presId="urn:microsoft.com/office/officeart/2005/8/layout/cycle1"/>
    <dgm:cxn modelId="{B510CD5D-7E86-4310-9E37-18A92BAF6C8A}" type="presParOf" srcId="{2961A67A-F779-4AF9-94ED-18FC774F714E}" destId="{26AF0081-45DD-4ED2-8303-952CDB683CC4}" srcOrd="5" destOrd="0" presId="urn:microsoft.com/office/officeart/2005/8/layout/cycle1"/>
    <dgm:cxn modelId="{0C7FCBFF-3738-4401-8408-95A08D17B4B7}" type="presParOf" srcId="{2961A67A-F779-4AF9-94ED-18FC774F714E}" destId="{BB87C1C7-A895-4818-B27A-E873594F9F0F}" srcOrd="6" destOrd="0" presId="urn:microsoft.com/office/officeart/2005/8/layout/cycle1"/>
    <dgm:cxn modelId="{B5AE59F2-CEAF-404D-84BC-E0EA361E84EA}" type="presParOf" srcId="{2961A67A-F779-4AF9-94ED-18FC774F714E}" destId="{31BBCA7F-F865-45DD-B648-2949D79F122D}" srcOrd="7" destOrd="0" presId="urn:microsoft.com/office/officeart/2005/8/layout/cycle1"/>
    <dgm:cxn modelId="{BAD3C5EB-2724-40D5-BD72-7C513BBD6285}" type="presParOf" srcId="{2961A67A-F779-4AF9-94ED-18FC774F714E}" destId="{648EEB2B-20E1-49CF-BF1B-F214451F4B73}"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3D665-12C9-4355-B3DE-16D24EEF7DEF}">
      <dsp:nvSpPr>
        <dsp:cNvPr id="0" name=""/>
        <dsp:cNvSpPr/>
      </dsp:nvSpPr>
      <dsp:spPr>
        <a:xfrm>
          <a:off x="2508780" y="253904"/>
          <a:ext cx="1503106" cy="1570608"/>
        </a:xfrm>
        <a:prstGeom prst="rect">
          <a:avLst/>
        </a:prstGeom>
        <a:solidFill>
          <a:srgbClr val="7030A0"/>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0" i="0" u="none" strike="noStrike" kern="1200" cap="none" normalizeH="0" dirty="0">
              <a:ln>
                <a:noFill/>
              </a:ln>
              <a:solidFill>
                <a:sysClr val="window" lastClr="FFFFFF"/>
              </a:solidFill>
              <a:effectLst/>
              <a:latin typeface="+mn-lt"/>
              <a:ea typeface="+mn-ea"/>
              <a:cs typeface="Arial" panose="020B0604020202020204" pitchFamily="34" charset="0"/>
            </a:rPr>
            <a:t>Πολλαπλές μορφές διακρίσεων</a:t>
          </a:r>
        </a:p>
        <a:p>
          <a:pPr marL="0" lvl="0" indent="0" algn="ctr" defTabSz="914400" rtl="0">
            <a:lnSpc>
              <a:spcPct val="100000"/>
            </a:lnSpc>
            <a:spcBef>
              <a:spcPct val="0"/>
            </a:spcBef>
            <a:spcAft>
              <a:spcPct val="0"/>
            </a:spcAft>
            <a:buNone/>
          </a:pPr>
          <a:r>
            <a:rPr kumimoji="0" lang="el-GR" sz="1300" b="0" i="0" u="none" strike="noStrike" kern="1200" cap="none" normalizeH="0" dirty="0">
              <a:ln>
                <a:noFill/>
              </a:ln>
              <a:solidFill>
                <a:sysClr val="window" lastClr="FFFFFF"/>
              </a:solidFill>
              <a:effectLst/>
              <a:latin typeface="+mn-lt"/>
              <a:ea typeface="+mn-ea"/>
              <a:cs typeface="Arial" panose="020B0604020202020204" pitchFamily="34" charset="0"/>
            </a:rPr>
            <a:t>(ΑΙΣΘΑΝΟΜΑΣΤΕ – ΠΡΑΤΤΟΥΜΕ)</a:t>
          </a:r>
        </a:p>
      </dsp:txBody>
      <dsp:txXfrm>
        <a:off x="2508780" y="253904"/>
        <a:ext cx="1503106" cy="1570608"/>
      </dsp:txXfrm>
    </dsp:sp>
    <dsp:sp modelId="{C30BD7B8-0837-4083-821A-960760DF161A}">
      <dsp:nvSpPr>
        <dsp:cNvPr id="0" name=""/>
        <dsp:cNvSpPr/>
      </dsp:nvSpPr>
      <dsp:spPr>
        <a:xfrm>
          <a:off x="221364" y="-84349"/>
          <a:ext cx="3557272" cy="3717022"/>
        </a:xfrm>
        <a:prstGeom prst="circularArrow">
          <a:avLst>
            <a:gd name="adj1" fmla="val 8251"/>
            <a:gd name="adj2" fmla="val 576309"/>
            <a:gd name="adj3" fmla="val 2962977"/>
            <a:gd name="adj4" fmla="val 52311"/>
            <a:gd name="adj5" fmla="val 9626"/>
          </a:avLst>
        </a:prstGeom>
        <a:solidFill>
          <a:srgbClr val="4E67C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25FD4-A644-4CA9-9618-64743FD53C1C}">
      <dsp:nvSpPr>
        <dsp:cNvPr id="0" name=""/>
        <dsp:cNvSpPr/>
      </dsp:nvSpPr>
      <dsp:spPr>
        <a:xfrm>
          <a:off x="1247133" y="2438860"/>
          <a:ext cx="1503106" cy="1570608"/>
        </a:xfrm>
        <a:prstGeom prst="rect">
          <a:avLst/>
        </a:prstGeom>
        <a:solidFill>
          <a:srgbClr val="7030A0"/>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0" i="0" u="none" strike="noStrike" kern="1200" cap="none" normalizeH="0" dirty="0">
              <a:ln>
                <a:noFill/>
              </a:ln>
              <a:solidFill>
                <a:sysClr val="window" lastClr="FFFFFF"/>
              </a:solidFill>
              <a:effectLst/>
              <a:latin typeface="+mn-lt"/>
              <a:ea typeface="+mn-ea"/>
              <a:cs typeface="Arial" panose="020B0604020202020204" pitchFamily="34" charset="0"/>
            </a:rPr>
            <a:t>Περιορισμός δικαιωμάτων</a:t>
          </a:r>
        </a:p>
        <a:p>
          <a:pPr marL="0" lvl="0" indent="0" algn="ctr" defTabSz="914400" rtl="0">
            <a:lnSpc>
              <a:spcPct val="100000"/>
            </a:lnSpc>
            <a:spcBef>
              <a:spcPct val="0"/>
            </a:spcBef>
            <a:spcAft>
              <a:spcPct val="0"/>
            </a:spcAft>
            <a:buNone/>
          </a:pPr>
          <a:r>
            <a:rPr kumimoji="0" lang="el-GR" sz="1300" b="0" i="0" u="none" strike="noStrike" kern="1200" cap="none" normalizeH="0" dirty="0">
              <a:ln>
                <a:noFill/>
              </a:ln>
              <a:solidFill>
                <a:sysClr val="window" lastClr="FFFFFF"/>
              </a:solidFill>
              <a:effectLst/>
              <a:latin typeface="+mn-lt"/>
              <a:ea typeface="+mn-ea"/>
              <a:cs typeface="Arial" panose="020B0604020202020204" pitchFamily="34" charset="0"/>
            </a:rPr>
            <a:t>Κοινωνικός αποκλεισμός</a:t>
          </a:r>
        </a:p>
      </dsp:txBody>
      <dsp:txXfrm>
        <a:off x="1247133" y="2438860"/>
        <a:ext cx="1503106" cy="1570608"/>
      </dsp:txXfrm>
    </dsp:sp>
    <dsp:sp modelId="{26AF0081-45DD-4ED2-8303-952CDB683CC4}">
      <dsp:nvSpPr>
        <dsp:cNvPr id="0" name=""/>
        <dsp:cNvSpPr/>
      </dsp:nvSpPr>
      <dsp:spPr>
        <a:xfrm>
          <a:off x="232871" y="-91014"/>
          <a:ext cx="3557272" cy="3717022"/>
        </a:xfrm>
        <a:prstGeom prst="circularArrow">
          <a:avLst>
            <a:gd name="adj1" fmla="val 8251"/>
            <a:gd name="adj2" fmla="val 576309"/>
            <a:gd name="adj3" fmla="val 10171380"/>
            <a:gd name="adj4" fmla="val 7260714"/>
            <a:gd name="adj5" fmla="val 9626"/>
          </a:avLst>
        </a:prstGeom>
        <a:solidFill>
          <a:srgbClr val="4E67C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BCA7F-F865-45DD-B648-2949D79F122D}">
      <dsp:nvSpPr>
        <dsp:cNvPr id="0" name=""/>
        <dsp:cNvSpPr/>
      </dsp:nvSpPr>
      <dsp:spPr>
        <a:xfrm>
          <a:off x="-1835" y="253904"/>
          <a:ext cx="1503106" cy="1570608"/>
        </a:xfrm>
        <a:prstGeom prst="rect">
          <a:avLst/>
        </a:prstGeom>
        <a:solidFill>
          <a:srgbClr val="7030A0"/>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0" i="0" u="none" strike="noStrike" kern="1200" cap="none" normalizeH="0" dirty="0">
              <a:ln>
                <a:noFill/>
              </a:ln>
              <a:solidFill>
                <a:sysClr val="window" lastClr="FFFFFF"/>
              </a:solidFill>
              <a:effectLst/>
              <a:latin typeface="+mn-lt"/>
              <a:ea typeface="+mn-ea"/>
              <a:cs typeface="Arial" panose="020B0604020202020204" pitchFamily="34" charset="0"/>
            </a:rPr>
            <a:t>Αρνητική κοινωνική εικόνα</a:t>
          </a:r>
        </a:p>
        <a:p>
          <a:pPr marL="0" lvl="0" indent="0" algn="ctr" defTabSz="914400" rtl="0">
            <a:lnSpc>
              <a:spcPct val="100000"/>
            </a:lnSpc>
            <a:spcBef>
              <a:spcPct val="0"/>
            </a:spcBef>
            <a:spcAft>
              <a:spcPct val="0"/>
            </a:spcAft>
            <a:buNone/>
          </a:pPr>
          <a:r>
            <a:rPr kumimoji="0" lang="el-GR" sz="1300" b="0" i="0" u="none" strike="noStrike" kern="1200" cap="none" normalizeH="0" dirty="0">
              <a:ln>
                <a:noFill/>
              </a:ln>
              <a:solidFill>
                <a:sysClr val="window" lastClr="FFFFFF"/>
              </a:solidFill>
              <a:effectLst/>
              <a:latin typeface="+mn-lt"/>
              <a:ea typeface="+mn-ea"/>
              <a:cs typeface="Arial" panose="020B0604020202020204" pitchFamily="34" charset="0"/>
            </a:rPr>
            <a:t>(ΣΚΕΦΤΟΜΑΣΤΕ)</a:t>
          </a:r>
        </a:p>
      </dsp:txBody>
      <dsp:txXfrm>
        <a:off x="-1835" y="253904"/>
        <a:ext cx="1503106" cy="1570608"/>
      </dsp:txXfrm>
    </dsp:sp>
    <dsp:sp modelId="{648EEB2B-20E1-49CF-BF1B-F214451F4B73}">
      <dsp:nvSpPr>
        <dsp:cNvPr id="0" name=""/>
        <dsp:cNvSpPr/>
      </dsp:nvSpPr>
      <dsp:spPr>
        <a:xfrm>
          <a:off x="222108" y="-118"/>
          <a:ext cx="3546844" cy="3546844"/>
        </a:xfrm>
        <a:prstGeom prst="circularArrow">
          <a:avLst>
            <a:gd name="adj1" fmla="val 8251"/>
            <a:gd name="adj2" fmla="val 576309"/>
            <a:gd name="adj3" fmla="val 16855900"/>
            <a:gd name="adj4" fmla="val 14967791"/>
            <a:gd name="adj5" fmla="val 9626"/>
          </a:avLst>
        </a:prstGeom>
        <a:solidFill>
          <a:srgbClr val="4E67C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CA296-4DEE-44DE-BFC3-1B1955DEFA93}" type="datetimeFigureOut">
              <a:rPr lang="el-GR" smtClean="0"/>
              <a:pPr/>
              <a:t>26/1/2020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52356-9F09-451E-BEEC-BCB4B409D3E7}" type="slidenum">
              <a:rPr lang="el-GR" smtClean="0"/>
              <a:pPr/>
              <a:t>‹#›</a:t>
            </a:fld>
            <a:endParaRPr lang="el-GR"/>
          </a:p>
        </p:txBody>
      </p:sp>
    </p:spTree>
    <p:extLst>
      <p:ext uri="{BB962C8B-B14F-4D97-AF65-F5344CB8AC3E}">
        <p14:creationId xmlns:p14="http://schemas.microsoft.com/office/powerpoint/2010/main" xmlns="" val="180448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l-GR"/>
              <a:t>Στυλ κύριου τίτλου</a:t>
            </a:r>
            <a:endParaRPr lang="en-US" dirty="0"/>
          </a:p>
        </p:txBody>
      </p:sp>
      <p:sp>
        <p:nvSpPr>
          <p:cNvPr id="11" name="Date Placeholder 10"/>
          <p:cNvSpPr>
            <a:spLocks noGrp="1"/>
          </p:cNvSpPr>
          <p:nvPr>
            <p:ph type="dt" sz="half" idx="10"/>
          </p:nvPr>
        </p:nvSpPr>
        <p:spPr bwMode="black"/>
        <p:txBody>
          <a:bodyPr/>
          <a:lstStyle/>
          <a:p>
            <a:fld id="{6864E976-32C1-469A-9DCF-CEF57E541146}" type="datetimeFigureOut">
              <a:rPr lang="el-GR" smtClean="0"/>
              <a:pPr/>
              <a:t>26/1/2020</a:t>
            </a:fld>
            <a:endParaRPr lang="el-GR"/>
          </a:p>
        </p:txBody>
      </p:sp>
      <p:sp>
        <p:nvSpPr>
          <p:cNvPr id="17" name="Slide Number Placeholder 16"/>
          <p:cNvSpPr>
            <a:spLocks noGrp="1"/>
          </p:cNvSpPr>
          <p:nvPr>
            <p:ph type="sldNum" sz="quarter" idx="11"/>
          </p:nvPr>
        </p:nvSpPr>
        <p:spPr/>
        <p:txBody>
          <a:bodyPr/>
          <a:lstStyle/>
          <a:p>
            <a:fld id="{B2053049-E5EB-4A2C-83F5-5958E08861B6}" type="slidenum">
              <a:rPr lang="el-GR" smtClean="0"/>
              <a:pPr/>
              <a:t>‹#›</a:t>
            </a:fld>
            <a:endParaRPr lang="el-GR"/>
          </a:p>
        </p:txBody>
      </p:sp>
      <p:sp>
        <p:nvSpPr>
          <p:cNvPr id="19" name="Footer Placeholder 18"/>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6864E976-32C1-469A-9DCF-CEF57E541146}" type="datetimeFigureOut">
              <a:rPr lang="el-GR" smtClean="0"/>
              <a:pPr/>
              <a:t>26/1/2020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2053049-E5EB-4A2C-83F5-5958E08861B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6864E976-32C1-469A-9DCF-CEF57E541146}" type="datetimeFigureOut">
              <a:rPr lang="el-GR" smtClean="0"/>
              <a:pPr/>
              <a:t>26/1/2020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2053049-E5EB-4A2C-83F5-5958E08861B6}" type="slidenum">
              <a:rPr lang="el-GR" smtClean="0"/>
              <a:pPr/>
              <a:t>‹#›</a:t>
            </a:fld>
            <a:endParaRPr lang="el-GR"/>
          </a:p>
        </p:txBody>
      </p:sp>
      <p:sp>
        <p:nvSpPr>
          <p:cNvPr id="2" name="Vertical Title 1"/>
          <p:cNvSpPr>
            <a:spLocks noGrp="1"/>
          </p:cNvSpPr>
          <p:nvPr>
            <p:ph type="title" orient="vert"/>
          </p:nvPr>
        </p:nvSpPr>
        <p:spPr>
          <a:xfrm>
            <a:off x="7239000" y="914401"/>
            <a:ext cx="926980" cy="5029200"/>
          </a:xfrm>
        </p:spPr>
        <p:txBody>
          <a:bodyPr vert="eaVert"/>
          <a:lstStyle/>
          <a:p>
            <a:r>
              <a:rPr lang="el-GR"/>
              <a:t>Στυλ κύριου τίτλου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9" name="Title 8"/>
          <p:cNvSpPr>
            <a:spLocks noGrp="1"/>
          </p:cNvSpPr>
          <p:nvPr>
            <p:ph type="title"/>
          </p:nvPr>
        </p:nvSpPr>
        <p:spPr/>
        <p:txBody>
          <a:bodyPr/>
          <a:lstStyle/>
          <a:p>
            <a:r>
              <a:rPr lang="el-GR"/>
              <a:t>Στυλ κύριου τίτλου</a:t>
            </a:r>
            <a:endParaRPr lang="en-US"/>
          </a:p>
        </p:txBody>
      </p:sp>
      <p:sp>
        <p:nvSpPr>
          <p:cNvPr id="11" name="Date Placeholder 10"/>
          <p:cNvSpPr>
            <a:spLocks noGrp="1"/>
          </p:cNvSpPr>
          <p:nvPr>
            <p:ph type="dt" sz="half" idx="14"/>
          </p:nvPr>
        </p:nvSpPr>
        <p:spPr/>
        <p:txBody>
          <a:bodyPr/>
          <a:lstStyle/>
          <a:p>
            <a:fld id="{6864E976-32C1-469A-9DCF-CEF57E541146}" type="datetimeFigureOut">
              <a:rPr lang="el-GR" smtClean="0"/>
              <a:pPr/>
              <a:t>26/1/2020</a:t>
            </a:fld>
            <a:endParaRPr lang="el-GR"/>
          </a:p>
        </p:txBody>
      </p:sp>
      <p:sp>
        <p:nvSpPr>
          <p:cNvPr id="12" name="Slide Number Placeholder 11"/>
          <p:cNvSpPr>
            <a:spLocks noGrp="1"/>
          </p:cNvSpPr>
          <p:nvPr>
            <p:ph type="sldNum" sz="quarter" idx="15"/>
          </p:nvPr>
        </p:nvSpPr>
        <p:spPr/>
        <p:txBody>
          <a:bodyPr/>
          <a:lstStyle/>
          <a:p>
            <a:fld id="{B2053049-E5EB-4A2C-83F5-5958E08861B6}" type="slidenum">
              <a:rPr lang="el-GR" smtClean="0"/>
              <a:pPr/>
              <a:t>‹#›</a:t>
            </a:fld>
            <a:endParaRPr lang="el-GR"/>
          </a:p>
        </p:txBody>
      </p:sp>
      <p:sp>
        <p:nvSpPr>
          <p:cNvPr id="13" name="Footer Placeholder 12"/>
          <p:cNvSpPr>
            <a:spLocks noGrp="1"/>
          </p:cNvSpPr>
          <p:nvPr>
            <p:ph type="ftr" sz="quarter" idx="16"/>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l-GR"/>
              <a:t>Στυλ κύριου τίτλου</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13" name="Date Placeholder 12"/>
          <p:cNvSpPr>
            <a:spLocks noGrp="1"/>
          </p:cNvSpPr>
          <p:nvPr>
            <p:ph type="dt" sz="half" idx="10"/>
          </p:nvPr>
        </p:nvSpPr>
        <p:spPr/>
        <p:txBody>
          <a:bodyPr/>
          <a:lstStyle/>
          <a:p>
            <a:fld id="{6864E976-32C1-469A-9DCF-CEF57E541146}" type="datetimeFigureOut">
              <a:rPr lang="el-GR" smtClean="0"/>
              <a:pPr/>
              <a:t>26/1/2020</a:t>
            </a:fld>
            <a:endParaRPr lang="el-GR"/>
          </a:p>
        </p:txBody>
      </p:sp>
      <p:sp>
        <p:nvSpPr>
          <p:cNvPr id="14" name="Slide Number Placeholder 13"/>
          <p:cNvSpPr>
            <a:spLocks noGrp="1"/>
          </p:cNvSpPr>
          <p:nvPr>
            <p:ph type="sldNum" sz="quarter" idx="11"/>
          </p:nvPr>
        </p:nvSpPr>
        <p:spPr/>
        <p:txBody>
          <a:bodyPr/>
          <a:lstStyle/>
          <a:p>
            <a:fld id="{B2053049-E5EB-4A2C-83F5-5958E08861B6}" type="slidenum">
              <a:rPr lang="el-GR" smtClean="0"/>
              <a:pPr/>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9" name="Date Placeholder 8"/>
          <p:cNvSpPr>
            <a:spLocks noGrp="1"/>
          </p:cNvSpPr>
          <p:nvPr>
            <p:ph type="dt" sz="half" idx="15"/>
          </p:nvPr>
        </p:nvSpPr>
        <p:spPr/>
        <p:txBody>
          <a:bodyPr/>
          <a:lstStyle/>
          <a:p>
            <a:fld id="{6864E976-32C1-469A-9DCF-CEF57E541146}" type="datetimeFigureOut">
              <a:rPr lang="el-GR" smtClean="0"/>
              <a:pPr/>
              <a:t>26/1/2020</a:t>
            </a:fld>
            <a:endParaRPr lang="el-GR"/>
          </a:p>
        </p:txBody>
      </p:sp>
      <p:sp>
        <p:nvSpPr>
          <p:cNvPr id="12" name="Slide Number Placeholder 11"/>
          <p:cNvSpPr>
            <a:spLocks noGrp="1"/>
          </p:cNvSpPr>
          <p:nvPr>
            <p:ph type="sldNum" sz="quarter" idx="16"/>
          </p:nvPr>
        </p:nvSpPr>
        <p:spPr/>
        <p:txBody>
          <a:bodyPr/>
          <a:lstStyle/>
          <a:p>
            <a:fld id="{B2053049-E5EB-4A2C-83F5-5958E08861B6}" type="slidenum">
              <a:rPr lang="el-GR" smtClean="0"/>
              <a:pPr/>
              <a:t>‹#›</a:t>
            </a:fld>
            <a:endParaRPr lang="el-GR"/>
          </a:p>
        </p:txBody>
      </p:sp>
      <p:sp>
        <p:nvSpPr>
          <p:cNvPr id="13" name="Footer Placeholder 12"/>
          <p:cNvSpPr>
            <a:spLocks noGrp="1"/>
          </p:cNvSpPr>
          <p:nvPr>
            <p:ph type="ftr" sz="quarter" idx="17"/>
          </p:nvPr>
        </p:nvSpPr>
        <p:spPr/>
        <p:txBody>
          <a:bodyPr/>
          <a:lstStyle/>
          <a:p>
            <a:endParaRPr lang="el-GR"/>
          </a:p>
        </p:txBody>
      </p:sp>
      <p:sp>
        <p:nvSpPr>
          <p:cNvPr id="16" name="Title 15"/>
          <p:cNvSpPr>
            <a:spLocks noGrp="1"/>
          </p:cNvSpPr>
          <p:nvPr>
            <p:ph type="title"/>
          </p:nvPr>
        </p:nvSpPr>
        <p:spPr/>
        <p:txBody>
          <a:bodyPr/>
          <a:lstStyle/>
          <a:p>
            <a:r>
              <a:rPr lang="el-GR"/>
              <a:t>Στυλ κύριου τίτλου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l-GR"/>
              <a:t>Στυλ υποδείγματος κειμένου</a:t>
            </a:r>
          </a:p>
        </p:txBody>
      </p:sp>
      <p:sp>
        <p:nvSpPr>
          <p:cNvPr id="11" name="Date Placeholder 10"/>
          <p:cNvSpPr>
            <a:spLocks noGrp="1"/>
          </p:cNvSpPr>
          <p:nvPr>
            <p:ph type="dt" sz="half" idx="16"/>
          </p:nvPr>
        </p:nvSpPr>
        <p:spPr/>
        <p:txBody>
          <a:bodyPr/>
          <a:lstStyle/>
          <a:p>
            <a:fld id="{6864E976-32C1-469A-9DCF-CEF57E541146}" type="datetimeFigureOut">
              <a:rPr lang="el-GR" smtClean="0"/>
              <a:pPr/>
              <a:t>26/1/2020</a:t>
            </a:fld>
            <a:endParaRPr lang="el-GR"/>
          </a:p>
        </p:txBody>
      </p:sp>
      <p:sp>
        <p:nvSpPr>
          <p:cNvPr id="12" name="Slide Number Placeholder 11"/>
          <p:cNvSpPr>
            <a:spLocks noGrp="1"/>
          </p:cNvSpPr>
          <p:nvPr>
            <p:ph type="sldNum" sz="quarter" idx="17"/>
          </p:nvPr>
        </p:nvSpPr>
        <p:spPr/>
        <p:txBody>
          <a:bodyPr/>
          <a:lstStyle/>
          <a:p>
            <a:fld id="{B2053049-E5EB-4A2C-83F5-5958E08861B6}" type="slidenum">
              <a:rPr lang="el-GR" smtClean="0"/>
              <a:pPr/>
              <a:t>‹#›</a:t>
            </a:fld>
            <a:endParaRPr lang="el-GR"/>
          </a:p>
        </p:txBody>
      </p:sp>
      <p:sp>
        <p:nvSpPr>
          <p:cNvPr id="13" name="Footer Placeholder 12"/>
          <p:cNvSpPr>
            <a:spLocks noGrp="1"/>
          </p:cNvSpPr>
          <p:nvPr>
            <p:ph type="ftr" sz="quarter" idx="18"/>
          </p:nvPr>
        </p:nvSpPr>
        <p:spPr/>
        <p:txBody>
          <a:bodyPr/>
          <a:lstStyle/>
          <a:p>
            <a:endParaRPr lang="el-GR"/>
          </a:p>
        </p:txBody>
      </p:sp>
      <p:sp>
        <p:nvSpPr>
          <p:cNvPr id="18" name="Title 17"/>
          <p:cNvSpPr>
            <a:spLocks noGrp="1"/>
          </p:cNvSpPr>
          <p:nvPr>
            <p:ph type="title"/>
          </p:nvPr>
        </p:nvSpPr>
        <p:spPr/>
        <p:txBody>
          <a:bodyPr/>
          <a:lstStyle/>
          <a:p>
            <a:r>
              <a:rPr lang="el-GR"/>
              <a:t>Στυλ κύριου τίτλου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a:t>Στυλ κύριου τίτλου</a:t>
            </a:r>
            <a:endParaRPr lang="en-US"/>
          </a:p>
        </p:txBody>
      </p:sp>
      <p:sp>
        <p:nvSpPr>
          <p:cNvPr id="15" name="Date Placeholder 14"/>
          <p:cNvSpPr>
            <a:spLocks noGrp="1"/>
          </p:cNvSpPr>
          <p:nvPr>
            <p:ph type="dt" sz="half" idx="10"/>
          </p:nvPr>
        </p:nvSpPr>
        <p:spPr/>
        <p:txBody>
          <a:bodyPr/>
          <a:lstStyle/>
          <a:p>
            <a:fld id="{6864E976-32C1-469A-9DCF-CEF57E541146}" type="datetimeFigureOut">
              <a:rPr lang="el-GR" smtClean="0"/>
              <a:pPr/>
              <a:t>26/1/2020</a:t>
            </a:fld>
            <a:endParaRPr lang="el-GR"/>
          </a:p>
        </p:txBody>
      </p:sp>
      <p:sp>
        <p:nvSpPr>
          <p:cNvPr id="16" name="Slide Number Placeholder 15"/>
          <p:cNvSpPr>
            <a:spLocks noGrp="1"/>
          </p:cNvSpPr>
          <p:nvPr>
            <p:ph type="sldNum" sz="quarter" idx="11"/>
          </p:nvPr>
        </p:nvSpPr>
        <p:spPr/>
        <p:txBody>
          <a:bodyPr/>
          <a:lstStyle/>
          <a:p>
            <a:fld id="{B2053049-E5EB-4A2C-83F5-5958E08861B6}" type="slidenum">
              <a:rPr lang="el-GR" smtClean="0"/>
              <a:pPr/>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864E976-32C1-469A-9DCF-CEF57E541146}" type="datetimeFigureOut">
              <a:rPr lang="el-GR" smtClean="0"/>
              <a:pPr/>
              <a:t>26/1/2020</a:t>
            </a:fld>
            <a:endParaRPr lang="el-GR"/>
          </a:p>
        </p:txBody>
      </p:sp>
      <p:sp>
        <p:nvSpPr>
          <p:cNvPr id="8" name="Slide Number Placeholder 7"/>
          <p:cNvSpPr>
            <a:spLocks noGrp="1"/>
          </p:cNvSpPr>
          <p:nvPr>
            <p:ph type="sldNum" sz="quarter" idx="11"/>
          </p:nvPr>
        </p:nvSpPr>
        <p:spPr/>
        <p:txBody>
          <a:bodyPr/>
          <a:lstStyle/>
          <a:p>
            <a:fld id="{B2053049-E5EB-4A2C-83F5-5958E08861B6}" type="slidenum">
              <a:rPr lang="el-GR" smtClean="0"/>
              <a:pPr/>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3" name="Title 12"/>
          <p:cNvSpPr>
            <a:spLocks noGrp="1"/>
          </p:cNvSpPr>
          <p:nvPr>
            <p:ph type="title"/>
          </p:nvPr>
        </p:nvSpPr>
        <p:spPr/>
        <p:txBody>
          <a:bodyPr/>
          <a:lstStyle/>
          <a:p>
            <a:r>
              <a:rPr lang="el-GR"/>
              <a:t>Στυλ κύριου τίτλου</a:t>
            </a:r>
            <a:endParaRPr lang="en-US"/>
          </a:p>
        </p:txBody>
      </p:sp>
      <p:sp>
        <p:nvSpPr>
          <p:cNvPr id="16" name="Date Placeholder 15"/>
          <p:cNvSpPr>
            <a:spLocks noGrp="1"/>
          </p:cNvSpPr>
          <p:nvPr>
            <p:ph type="dt" sz="half" idx="15"/>
          </p:nvPr>
        </p:nvSpPr>
        <p:spPr/>
        <p:txBody>
          <a:bodyPr/>
          <a:lstStyle/>
          <a:p>
            <a:fld id="{6864E976-32C1-469A-9DCF-CEF57E541146}" type="datetimeFigureOut">
              <a:rPr lang="el-GR" smtClean="0"/>
              <a:pPr/>
              <a:t>26/1/2020</a:t>
            </a:fld>
            <a:endParaRPr lang="el-GR"/>
          </a:p>
        </p:txBody>
      </p:sp>
      <p:sp>
        <p:nvSpPr>
          <p:cNvPr id="19" name="Slide Number Placeholder 18"/>
          <p:cNvSpPr>
            <a:spLocks noGrp="1"/>
          </p:cNvSpPr>
          <p:nvPr>
            <p:ph type="sldNum" sz="quarter" idx="16"/>
          </p:nvPr>
        </p:nvSpPr>
        <p:spPr/>
        <p:txBody>
          <a:bodyPr/>
          <a:lstStyle/>
          <a:p>
            <a:fld id="{B2053049-E5EB-4A2C-83F5-5958E08861B6}" type="slidenum">
              <a:rPr lang="el-GR" smtClean="0"/>
              <a:pPr/>
              <a:t>‹#›</a:t>
            </a:fld>
            <a:endParaRPr lang="el-GR"/>
          </a:p>
        </p:txBody>
      </p:sp>
      <p:sp>
        <p:nvSpPr>
          <p:cNvPr id="23" name="Footer Placeholder 22"/>
          <p:cNvSpPr>
            <a:spLocks noGrp="1"/>
          </p:cNvSpPr>
          <p:nvPr>
            <p:ph type="ftr" sz="quarter" idx="17"/>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l-GR"/>
              <a:t>Στυλ υποδείγματος κειμένου</a:t>
            </a:r>
          </a:p>
        </p:txBody>
      </p:sp>
      <p:sp>
        <p:nvSpPr>
          <p:cNvPr id="12" name="Title 11"/>
          <p:cNvSpPr>
            <a:spLocks noGrp="1"/>
          </p:cNvSpPr>
          <p:nvPr>
            <p:ph type="title"/>
          </p:nvPr>
        </p:nvSpPr>
        <p:spPr>
          <a:xfrm>
            <a:off x="2514600" y="975360"/>
            <a:ext cx="4114800" cy="701040"/>
          </a:xfrm>
        </p:spPr>
        <p:txBody>
          <a:bodyPr/>
          <a:lstStyle/>
          <a:p>
            <a:r>
              <a:rPr lang="el-GR"/>
              <a:t>Στυλ κύριου τίτλου</a:t>
            </a:r>
            <a:endParaRPr lang="en-US"/>
          </a:p>
        </p:txBody>
      </p:sp>
      <p:sp>
        <p:nvSpPr>
          <p:cNvPr id="13" name="Date Placeholder 12"/>
          <p:cNvSpPr>
            <a:spLocks noGrp="1"/>
          </p:cNvSpPr>
          <p:nvPr>
            <p:ph type="dt" sz="half" idx="14"/>
          </p:nvPr>
        </p:nvSpPr>
        <p:spPr>
          <a:xfrm>
            <a:off x="2981325" y="273180"/>
            <a:ext cx="3181350" cy="292100"/>
          </a:xfrm>
        </p:spPr>
        <p:txBody>
          <a:bodyPr/>
          <a:lstStyle/>
          <a:p>
            <a:fld id="{6864E976-32C1-469A-9DCF-CEF57E541146}" type="datetimeFigureOut">
              <a:rPr lang="el-GR" smtClean="0"/>
              <a:pPr/>
              <a:t>26/1/2020</a:t>
            </a:fld>
            <a:endParaRPr lang="el-GR"/>
          </a:p>
        </p:txBody>
      </p:sp>
      <p:sp>
        <p:nvSpPr>
          <p:cNvPr id="14" name="Slide Number Placeholder 13"/>
          <p:cNvSpPr>
            <a:spLocks noGrp="1"/>
          </p:cNvSpPr>
          <p:nvPr>
            <p:ph type="sldNum" sz="quarter" idx="15"/>
          </p:nvPr>
        </p:nvSpPr>
        <p:spPr>
          <a:xfrm>
            <a:off x="4038600" y="6172200"/>
            <a:ext cx="1066800" cy="304800"/>
          </a:xfrm>
        </p:spPr>
        <p:txBody>
          <a:bodyPr/>
          <a:lstStyle/>
          <a:p>
            <a:fld id="{B2053049-E5EB-4A2C-83F5-5958E08861B6}" type="slidenum">
              <a:rPr lang="el-GR" smtClean="0"/>
              <a:pPr/>
              <a:t>‹#›</a:t>
            </a:fld>
            <a:endParaRPr lang="el-GR"/>
          </a:p>
        </p:txBody>
      </p:sp>
      <p:sp>
        <p:nvSpPr>
          <p:cNvPr id="15" name="Footer Placeholder 14"/>
          <p:cNvSpPr>
            <a:spLocks noGrp="1"/>
          </p:cNvSpPr>
          <p:nvPr>
            <p:ph type="ftr" sz="quarter" idx="16"/>
          </p:nvPr>
        </p:nvSpPr>
        <p:spPr>
          <a:xfrm>
            <a:off x="1447800" y="6486525"/>
            <a:ext cx="6248400" cy="29210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864E976-32C1-469A-9DCF-CEF57E541146}" type="datetimeFigureOut">
              <a:rPr lang="el-GR" smtClean="0"/>
              <a:pPr/>
              <a:t>26/1/2020</a:t>
            </a:fld>
            <a:endParaRPr lang="el-G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l-G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2053049-E5EB-4A2C-83F5-5958E08861B6}" type="slidenum">
              <a:rPr lang="el-GR" smtClean="0"/>
              <a:pPr/>
              <a:t>‹#›</a:t>
            </a:fld>
            <a:endParaRPr lang="el-G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l-GR"/>
              <a:t>Στυλ κύριου τίτλου</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9273" y="1259174"/>
            <a:ext cx="9036496" cy="4081117"/>
          </a:xfrm>
          <a:prstGeom prst="rect">
            <a:avLst/>
          </a:prstGeom>
        </p:spPr>
        <p:txBody>
          <a:bodyPr wrap="square">
            <a:spAutoFit/>
          </a:bodyPr>
          <a:lstStyle/>
          <a:p>
            <a:pPr lvl="0" algn="ctr">
              <a:spcBef>
                <a:spcPct val="20000"/>
              </a:spcBef>
              <a:buClr>
                <a:srgbClr val="D16349"/>
              </a:buClr>
              <a:buSzPct val="85000"/>
            </a:pPr>
            <a:r>
              <a:rPr lang="el-GR" sz="2400" u="sng" cap="all" spc="250" dirty="0" err="1">
                <a:solidFill>
                  <a:schemeClr val="bg1"/>
                </a:solidFill>
                <a:latin typeface="Georgia"/>
              </a:rPr>
              <a:t>Εκπαιδευτικο</a:t>
            </a:r>
            <a:r>
              <a:rPr lang="el-GR" sz="2400" u="sng" cap="all" spc="250" dirty="0">
                <a:solidFill>
                  <a:schemeClr val="bg1"/>
                </a:solidFill>
                <a:latin typeface="Georgia"/>
              </a:rPr>
              <a:t> </a:t>
            </a:r>
            <a:r>
              <a:rPr lang="el-GR" sz="2400" u="sng" cap="all" spc="250" dirty="0" err="1" smtClean="0">
                <a:solidFill>
                  <a:schemeClr val="bg1"/>
                </a:solidFill>
                <a:latin typeface="Georgia"/>
              </a:rPr>
              <a:t>Δομησ</a:t>
            </a:r>
            <a:r>
              <a:rPr lang="el-GR" sz="2400" u="sng" cap="all" spc="250" dirty="0" smtClean="0">
                <a:solidFill>
                  <a:schemeClr val="bg1"/>
                </a:solidFill>
                <a:latin typeface="Georgia"/>
              </a:rPr>
              <a:t> </a:t>
            </a:r>
            <a:endParaRPr lang="el-GR" sz="2400" u="sng" cap="all" spc="250" dirty="0">
              <a:solidFill>
                <a:schemeClr val="bg1"/>
              </a:solidFill>
              <a:latin typeface="Georgia"/>
            </a:endParaRPr>
          </a:p>
          <a:p>
            <a:pPr lvl="0" algn="ctr">
              <a:spcBef>
                <a:spcPct val="20000"/>
              </a:spcBef>
              <a:buClr>
                <a:srgbClr val="D16349"/>
              </a:buClr>
              <a:buSzPct val="85000"/>
            </a:pPr>
            <a:endParaRPr lang="el-GR" sz="2400" u="sng" cap="all" spc="250" dirty="0">
              <a:solidFill>
                <a:schemeClr val="bg1"/>
              </a:solidFill>
              <a:latin typeface="Georgia"/>
            </a:endParaRPr>
          </a:p>
          <a:p>
            <a:pPr lvl="0" algn="ctr">
              <a:spcBef>
                <a:spcPct val="20000"/>
              </a:spcBef>
              <a:buClr>
                <a:srgbClr val="D16349"/>
              </a:buClr>
              <a:buSzPct val="85000"/>
            </a:pPr>
            <a:r>
              <a:rPr lang="el-GR" sz="3000" b="1" cap="all" spc="250" dirty="0">
                <a:solidFill>
                  <a:schemeClr val="bg1"/>
                </a:solidFill>
                <a:latin typeface="Georgia"/>
              </a:rPr>
              <a:t> </a:t>
            </a:r>
            <a:r>
              <a:rPr lang="el-GR" sz="3000" b="1" cap="all" spc="250" dirty="0" smtClean="0">
                <a:solidFill>
                  <a:schemeClr val="bg1"/>
                </a:solidFill>
                <a:latin typeface="Georgia"/>
              </a:rPr>
              <a:t>«</a:t>
            </a:r>
            <a:r>
              <a:rPr lang="el-GR" sz="3000" b="1" cap="all" spc="250" dirty="0" err="1" smtClean="0">
                <a:solidFill>
                  <a:schemeClr val="bg1"/>
                </a:solidFill>
                <a:latin typeface="Georgia"/>
              </a:rPr>
              <a:t>Τομεοποιηση</a:t>
            </a:r>
            <a:r>
              <a:rPr lang="el-GR" sz="3000" b="1" cap="all" spc="250" dirty="0" smtClean="0">
                <a:solidFill>
                  <a:schemeClr val="bg1"/>
                </a:solidFill>
                <a:latin typeface="Georgia"/>
              </a:rPr>
              <a:t>- </a:t>
            </a:r>
            <a:r>
              <a:rPr lang="el-GR" sz="3000" b="1" cap="all" spc="250" dirty="0" err="1">
                <a:solidFill>
                  <a:schemeClr val="bg1"/>
                </a:solidFill>
                <a:latin typeface="Georgia"/>
              </a:rPr>
              <a:t>Δικαιωματα</a:t>
            </a:r>
            <a:r>
              <a:rPr lang="el-GR" sz="3000" b="1" cap="all" spc="250" dirty="0">
                <a:solidFill>
                  <a:schemeClr val="bg1"/>
                </a:solidFill>
                <a:latin typeface="Georgia"/>
              </a:rPr>
              <a:t> των </a:t>
            </a:r>
            <a:r>
              <a:rPr lang="el-GR" sz="3000" b="1" cap="all" spc="250" dirty="0" err="1">
                <a:solidFill>
                  <a:schemeClr val="bg1"/>
                </a:solidFill>
                <a:latin typeface="Georgia"/>
              </a:rPr>
              <a:t>ατομων</a:t>
            </a:r>
            <a:r>
              <a:rPr lang="el-GR" sz="3000" b="1" cap="all" spc="250" dirty="0">
                <a:solidFill>
                  <a:schemeClr val="bg1"/>
                </a:solidFill>
                <a:latin typeface="Georgia"/>
              </a:rPr>
              <a:t> με </a:t>
            </a:r>
            <a:r>
              <a:rPr lang="el-GR" sz="3000" b="1" cap="all" spc="250" dirty="0" err="1">
                <a:solidFill>
                  <a:schemeClr val="bg1"/>
                </a:solidFill>
                <a:latin typeface="Georgia"/>
              </a:rPr>
              <a:t>ψυχικεσ</a:t>
            </a:r>
            <a:r>
              <a:rPr lang="el-GR" sz="3000" b="1" cap="all" spc="250" dirty="0">
                <a:solidFill>
                  <a:schemeClr val="bg1"/>
                </a:solidFill>
                <a:latin typeface="Georgia"/>
              </a:rPr>
              <a:t> </a:t>
            </a:r>
            <a:r>
              <a:rPr lang="el-GR" sz="3000" b="1" cap="all" spc="250" dirty="0" err="1">
                <a:solidFill>
                  <a:schemeClr val="bg1"/>
                </a:solidFill>
                <a:latin typeface="Georgia"/>
              </a:rPr>
              <a:t>διαταραχεσ</a:t>
            </a:r>
            <a:r>
              <a:rPr lang="el-GR" sz="3000" b="1" cap="all" spc="250" dirty="0">
                <a:solidFill>
                  <a:schemeClr val="bg1"/>
                </a:solidFill>
                <a:latin typeface="Georgia"/>
              </a:rPr>
              <a:t>- </a:t>
            </a:r>
            <a:r>
              <a:rPr lang="el-GR" sz="3000" b="1" cap="all" spc="250" dirty="0" err="1">
                <a:solidFill>
                  <a:schemeClr val="bg1"/>
                </a:solidFill>
                <a:latin typeface="Georgia"/>
              </a:rPr>
              <a:t>Διασυνδεση</a:t>
            </a:r>
            <a:r>
              <a:rPr lang="el-GR" sz="3000" b="1" cap="all" spc="250" dirty="0">
                <a:solidFill>
                  <a:schemeClr val="bg1"/>
                </a:solidFill>
                <a:latin typeface="Georgia"/>
              </a:rPr>
              <a:t> </a:t>
            </a:r>
            <a:r>
              <a:rPr lang="el-GR" sz="3000" b="1" cap="all" spc="250" dirty="0" err="1">
                <a:solidFill>
                  <a:schemeClr val="bg1"/>
                </a:solidFill>
                <a:latin typeface="Georgia"/>
              </a:rPr>
              <a:t>υπηρεσιων</a:t>
            </a:r>
            <a:r>
              <a:rPr lang="el-GR" sz="3000" b="1" cap="all" spc="250" dirty="0">
                <a:solidFill>
                  <a:schemeClr val="bg1"/>
                </a:solidFill>
                <a:latin typeface="Georgia"/>
              </a:rPr>
              <a:t>» </a:t>
            </a:r>
          </a:p>
          <a:p>
            <a:pPr lvl="0" algn="ctr">
              <a:spcBef>
                <a:spcPct val="20000"/>
              </a:spcBef>
              <a:buClr>
                <a:srgbClr val="D16349"/>
              </a:buClr>
              <a:buSzPct val="85000"/>
            </a:pPr>
            <a:endParaRPr lang="el-GR" sz="3000" b="1" cap="all" spc="250" dirty="0">
              <a:solidFill>
                <a:schemeClr val="bg1"/>
              </a:solidFill>
              <a:latin typeface="Georgia"/>
            </a:endParaRPr>
          </a:p>
          <a:p>
            <a:pPr lvl="0" algn="ctr">
              <a:spcBef>
                <a:spcPct val="20000"/>
              </a:spcBef>
              <a:buClr>
                <a:srgbClr val="D16349"/>
              </a:buClr>
              <a:buSzPct val="85000"/>
            </a:pPr>
            <a:endParaRPr lang="el-GR" sz="3000" b="1" cap="all" spc="250" dirty="0">
              <a:solidFill>
                <a:schemeClr val="bg1"/>
              </a:solidFill>
              <a:latin typeface="Georgia"/>
            </a:endParaRPr>
          </a:p>
          <a:p>
            <a:pPr lvl="0">
              <a:spcBef>
                <a:spcPct val="20000"/>
              </a:spcBef>
              <a:buClr>
                <a:srgbClr val="D16349"/>
              </a:buClr>
              <a:buSzPct val="85000"/>
            </a:pPr>
            <a:r>
              <a:rPr lang="el-GR" sz="1600" b="1" spc="250" dirty="0" err="1">
                <a:solidFill>
                  <a:schemeClr val="bg1"/>
                </a:solidFill>
                <a:latin typeface="Georgia"/>
              </a:rPr>
              <a:t>Π.Αντωνούδη</a:t>
            </a:r>
            <a:r>
              <a:rPr lang="el-GR" sz="1600" b="1" spc="250" dirty="0">
                <a:solidFill>
                  <a:schemeClr val="bg1"/>
                </a:solidFill>
                <a:latin typeface="Georgia"/>
              </a:rPr>
              <a:t>, </a:t>
            </a:r>
            <a:r>
              <a:rPr lang="el-GR" sz="1600" b="1" spc="250" dirty="0" err="1" smtClean="0">
                <a:solidFill>
                  <a:schemeClr val="bg1"/>
                </a:solidFill>
                <a:latin typeface="Georgia"/>
              </a:rPr>
              <a:t>Α.Γιαντ</a:t>
            </a:r>
            <a:r>
              <a:rPr lang="el-GR" sz="1600" b="1" spc="250" dirty="0" err="1" smtClean="0">
                <a:solidFill>
                  <a:schemeClr val="bg1"/>
                </a:solidFill>
                <a:latin typeface="Georgia"/>
              </a:rPr>
              <a:t>σ</a:t>
            </a:r>
            <a:r>
              <a:rPr lang="el-GR" sz="1600" b="1" spc="250" dirty="0" err="1" smtClean="0">
                <a:solidFill>
                  <a:schemeClr val="bg1"/>
                </a:solidFill>
                <a:latin typeface="Georgia"/>
              </a:rPr>
              <a:t>ελίδου</a:t>
            </a:r>
            <a:r>
              <a:rPr lang="el-GR" sz="1600" b="1" spc="250" dirty="0">
                <a:solidFill>
                  <a:schemeClr val="bg1"/>
                </a:solidFill>
                <a:latin typeface="Georgia"/>
              </a:rPr>
              <a:t>, </a:t>
            </a:r>
            <a:r>
              <a:rPr lang="el-GR" sz="1600" b="1" spc="250" dirty="0" err="1">
                <a:solidFill>
                  <a:schemeClr val="bg1"/>
                </a:solidFill>
                <a:latin typeface="Georgia"/>
              </a:rPr>
              <a:t>Κ.Ευθυμιοπούλου</a:t>
            </a:r>
            <a:r>
              <a:rPr lang="el-GR" sz="1600" b="1" spc="250" dirty="0">
                <a:solidFill>
                  <a:schemeClr val="bg1"/>
                </a:solidFill>
                <a:latin typeface="Georgia"/>
              </a:rPr>
              <a:t>, </a:t>
            </a:r>
            <a:r>
              <a:rPr lang="el-GR" sz="1600" b="1" spc="250" dirty="0" err="1">
                <a:solidFill>
                  <a:schemeClr val="bg1"/>
                </a:solidFill>
                <a:latin typeface="Georgia"/>
              </a:rPr>
              <a:t>Δ.Κοζαδίνος</a:t>
            </a:r>
            <a:r>
              <a:rPr lang="el-GR" sz="1600" b="1" spc="250" dirty="0">
                <a:solidFill>
                  <a:schemeClr val="bg1"/>
                </a:solidFill>
                <a:latin typeface="Georgia"/>
              </a:rPr>
              <a:t>,</a:t>
            </a:r>
          </a:p>
          <a:p>
            <a:pPr lvl="0">
              <a:spcBef>
                <a:spcPct val="20000"/>
              </a:spcBef>
              <a:buClr>
                <a:srgbClr val="D16349"/>
              </a:buClr>
              <a:buSzPct val="85000"/>
            </a:pPr>
            <a:r>
              <a:rPr lang="el-GR" sz="1600" b="1" spc="250" dirty="0" err="1">
                <a:solidFill>
                  <a:schemeClr val="bg1"/>
                </a:solidFill>
                <a:latin typeface="Georgia"/>
              </a:rPr>
              <a:t>Α.Στρογγυλού</a:t>
            </a:r>
            <a:r>
              <a:rPr lang="el-GR" sz="1600" b="1" cap="all" spc="250" dirty="0">
                <a:solidFill>
                  <a:schemeClr val="bg1"/>
                </a:solidFill>
                <a:latin typeface="Georgia"/>
              </a:rPr>
              <a:t>, </a:t>
            </a:r>
            <a:r>
              <a:rPr lang="el-GR" sz="1600" b="1" spc="250" dirty="0" err="1">
                <a:solidFill>
                  <a:schemeClr val="bg1"/>
                </a:solidFill>
                <a:latin typeface="Georgia"/>
              </a:rPr>
              <a:t>Β.Τζανέτου,Ε</a:t>
            </a:r>
            <a:r>
              <a:rPr lang="el-GR" sz="1600" b="1" cap="all" spc="250" dirty="0" err="1">
                <a:solidFill>
                  <a:schemeClr val="bg1"/>
                </a:solidFill>
                <a:latin typeface="Georgia"/>
              </a:rPr>
              <a:t>.</a:t>
            </a:r>
            <a:r>
              <a:rPr lang="el-GR" sz="1600" b="1" spc="250" dirty="0" err="1">
                <a:solidFill>
                  <a:schemeClr val="bg1"/>
                </a:solidFill>
                <a:latin typeface="Georgia"/>
              </a:rPr>
              <a:t>Χατζοπούλου</a:t>
            </a:r>
            <a:r>
              <a:rPr lang="el-GR" sz="1600" b="1" spc="250" dirty="0">
                <a:solidFill>
                  <a:schemeClr val="bg1"/>
                </a:solidFill>
                <a:latin typeface="Georgia"/>
              </a:rPr>
              <a:t> </a:t>
            </a:r>
            <a:endParaRPr lang="el-GR" sz="1600" b="1" cap="all" spc="250" dirty="0">
              <a:solidFill>
                <a:schemeClr val="bg1"/>
              </a:solidFill>
              <a:latin typeface="Georgia"/>
            </a:endParaRPr>
          </a:p>
        </p:txBody>
      </p:sp>
    </p:spTree>
    <p:extLst>
      <p:ext uri="{BB962C8B-B14F-4D97-AF65-F5344CB8AC3E}">
        <p14:creationId xmlns:p14="http://schemas.microsoft.com/office/powerpoint/2010/main" xmlns="" val="193425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457200" y="2204864"/>
            <a:ext cx="8229600" cy="4032448"/>
          </a:xfrm>
        </p:spPr>
        <p:txBody>
          <a:bodyPr/>
          <a:lstStyle/>
          <a:p>
            <a:pPr marL="342900" indent="-342900" algn="just">
              <a:buFont typeface="Wingdings" panose="05000000000000000000" pitchFamily="2" charset="2"/>
              <a:buChar char="v"/>
            </a:pPr>
            <a:r>
              <a:rPr lang="el-GR" dirty="0"/>
              <a:t>Η Σύμβαση για τα Δικαιώματα των Ατόμων με Αναπηρία (ΣΔΑΑ) και το Προαιρετικό Πρωτόκολλό τέθηκαν σε ισχύ στις </a:t>
            </a:r>
            <a:r>
              <a:rPr lang="el-GR" b="1" dirty="0"/>
              <a:t>13 Δεκεμβρίου </a:t>
            </a:r>
            <a:r>
              <a:rPr lang="el-GR" dirty="0"/>
              <a:t>2006 στην έδρα των Ηνωμένων Εθνών στη Νέα Υόρκη</a:t>
            </a:r>
          </a:p>
          <a:p>
            <a:pPr marL="342900" indent="-342900" algn="just">
              <a:buFont typeface="Wingdings" panose="05000000000000000000" pitchFamily="2" charset="2"/>
              <a:buChar char="v"/>
            </a:pPr>
            <a:r>
              <a:rPr lang="el-GR" dirty="0"/>
              <a:t>Η Ελλάδα την υπέγραψε το </a:t>
            </a:r>
            <a:r>
              <a:rPr lang="el-GR" b="1" dirty="0"/>
              <a:t>2007</a:t>
            </a:r>
            <a:r>
              <a:rPr lang="el-GR" dirty="0"/>
              <a:t> και έγινε νόμος το </a:t>
            </a:r>
            <a:r>
              <a:rPr lang="el-GR" b="1" dirty="0"/>
              <a:t>2012 </a:t>
            </a:r>
          </a:p>
          <a:p>
            <a:pPr marL="342900" indent="-342900" algn="just">
              <a:buFont typeface="Wingdings" panose="05000000000000000000" pitchFamily="2" charset="2"/>
              <a:buChar char="v"/>
            </a:pPr>
            <a:r>
              <a:rPr lang="el-GR" dirty="0"/>
              <a:t>Η Ελλάδα υπέγραψε και επικύρωσε και το προαιρετικό πρωτόκολλο. </a:t>
            </a:r>
          </a:p>
          <a:p>
            <a:pPr marL="342900" indent="-342900" algn="just">
              <a:buFont typeface="Wingdings" panose="05000000000000000000" pitchFamily="2" charset="2"/>
              <a:buChar char="v"/>
            </a:pPr>
            <a:r>
              <a:rPr lang="el-GR" dirty="0"/>
              <a:t>Αποτελείται από προοίμιο, προαιρετικό πρωτόκολλο και </a:t>
            </a:r>
            <a:r>
              <a:rPr lang="el-GR" b="1" dirty="0"/>
              <a:t>50 άρθρα </a:t>
            </a:r>
            <a:r>
              <a:rPr lang="el-GR" dirty="0"/>
              <a:t>που καλύπτουν πολιτικά, κοινωνικά, οικονομικά και πολιτιστικά δικαιώματα. </a:t>
            </a:r>
          </a:p>
        </p:txBody>
      </p:sp>
      <p:sp>
        <p:nvSpPr>
          <p:cNvPr id="3" name="Τίτλος 2"/>
          <p:cNvSpPr>
            <a:spLocks noGrp="1"/>
          </p:cNvSpPr>
          <p:nvPr>
            <p:ph type="title"/>
          </p:nvPr>
        </p:nvSpPr>
        <p:spPr>
          <a:xfrm>
            <a:off x="2514600" y="764704"/>
            <a:ext cx="4114800" cy="1080120"/>
          </a:xfrm>
        </p:spPr>
        <p:txBody>
          <a:bodyPr>
            <a:normAutofit/>
          </a:bodyPr>
          <a:lstStyle/>
          <a:p>
            <a:r>
              <a:rPr lang="el-GR" dirty="0"/>
              <a:t>ΣΥΜΒΑΣΗ ΓΙΑ ΤΑ ΔΙΚΑΙΩΜΑΤΑ ΤΩΝ ΑΤΟΜΩΝ ΜΕ ΑΝΑΠΗΡΙΑ (ΣΔΑΑ/</a:t>
            </a:r>
            <a:r>
              <a:rPr lang="en-US" dirty="0"/>
              <a:t>CRPD</a:t>
            </a:r>
            <a:r>
              <a:rPr lang="el-GR" dirty="0"/>
              <a:t>)</a:t>
            </a:r>
          </a:p>
        </p:txBody>
      </p:sp>
    </p:spTree>
    <p:extLst>
      <p:ext uri="{BB962C8B-B14F-4D97-AF65-F5344CB8AC3E}">
        <p14:creationId xmlns:p14="http://schemas.microsoft.com/office/powerpoint/2010/main" xmlns="" val="37699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4294967295"/>
          </p:nvPr>
        </p:nvSpPr>
        <p:spPr>
          <a:xfrm>
            <a:off x="323528" y="2020888"/>
            <a:ext cx="8424936" cy="4075112"/>
          </a:xfrm>
        </p:spPr>
        <p:txBody>
          <a:bodyPr>
            <a:normAutofit fontScale="92500" lnSpcReduction="20000"/>
          </a:bodyPr>
          <a:lstStyle/>
          <a:p>
            <a:r>
              <a:rPr lang="el-GR" dirty="0"/>
              <a:t>Η Σύμβαση και καθένα από τα άρθρα της </a:t>
            </a:r>
            <a:r>
              <a:rPr lang="el-GR" b="1" dirty="0"/>
              <a:t>βασίζονται σε 8 κύριες αρχές</a:t>
            </a:r>
            <a:r>
              <a:rPr lang="el-GR" dirty="0"/>
              <a:t>:</a:t>
            </a:r>
          </a:p>
          <a:p>
            <a:r>
              <a:rPr lang="el-GR" i="1" dirty="0"/>
              <a:t>1. «Σεβασμός της εγγενούς αξιοπρέπειας, της ατομικής αυτονομίας, συμπεριλαμβανομένης της ελευθερίας ατομικών επιλογών και της ανεξαρτησίας των ατόμων,</a:t>
            </a:r>
            <a:endParaRPr lang="el-GR" dirty="0"/>
          </a:p>
          <a:p>
            <a:r>
              <a:rPr lang="el-GR" i="1" dirty="0"/>
              <a:t>2. Μη διάκριση,</a:t>
            </a:r>
            <a:endParaRPr lang="el-GR" dirty="0"/>
          </a:p>
          <a:p>
            <a:r>
              <a:rPr lang="el-GR" i="1" dirty="0"/>
              <a:t>3. Πλήρης και αποτελεσματική συμμετοχή και ένταξη στην κοινωνία,</a:t>
            </a:r>
            <a:endParaRPr lang="el-GR" dirty="0"/>
          </a:p>
          <a:p>
            <a:r>
              <a:rPr lang="el-GR" i="1" dirty="0"/>
              <a:t>4. Σεβασμός της διαφορετικότητας και αποδοχή των ατόμων με αναπηρία ως τμήματος της ανθρώπινης ποικιλομορφίας και της ανθρωπότητας,</a:t>
            </a:r>
            <a:endParaRPr lang="el-GR" dirty="0"/>
          </a:p>
          <a:p>
            <a:r>
              <a:rPr lang="el-GR" i="1" dirty="0"/>
              <a:t>5. Ισότητα ευκαιριών,</a:t>
            </a:r>
            <a:endParaRPr lang="el-GR" dirty="0"/>
          </a:p>
          <a:p>
            <a:r>
              <a:rPr lang="el-GR" i="1" dirty="0"/>
              <a:t>6. Προσβασιμότητα,</a:t>
            </a:r>
            <a:endParaRPr lang="el-GR" dirty="0"/>
          </a:p>
          <a:p>
            <a:r>
              <a:rPr lang="el-GR" i="1" dirty="0"/>
              <a:t>7. Ισότητα μεταξύ ανδρών και γυναικών,</a:t>
            </a:r>
            <a:endParaRPr lang="el-GR" dirty="0"/>
          </a:p>
          <a:p>
            <a:r>
              <a:rPr lang="el-GR" i="1" dirty="0"/>
              <a:t>8. Σεβασμός των εξελισσόμενων ικανοτήτων των παιδιών με αναπηρία και σεβασμός του δικαιώματος των παιδιών με αναπηρία να διατηρήσουν την ταυτότητά τους». </a:t>
            </a:r>
            <a:endParaRPr lang="el-GR" dirty="0"/>
          </a:p>
          <a:p>
            <a:endParaRPr lang="el-GR" dirty="0"/>
          </a:p>
        </p:txBody>
      </p:sp>
      <p:sp>
        <p:nvSpPr>
          <p:cNvPr id="3" name="Τίτλος 2"/>
          <p:cNvSpPr>
            <a:spLocks noGrp="1"/>
          </p:cNvSpPr>
          <p:nvPr>
            <p:ph type="title" idx="4294967295"/>
          </p:nvPr>
        </p:nvSpPr>
        <p:spPr>
          <a:xfrm>
            <a:off x="2267744" y="974725"/>
            <a:ext cx="4464496" cy="701675"/>
          </a:xfrm>
        </p:spPr>
        <p:txBody>
          <a:bodyPr/>
          <a:lstStyle/>
          <a:p>
            <a:r>
              <a:rPr lang="el-GR" dirty="0" err="1"/>
              <a:t>Βασικεσ</a:t>
            </a:r>
            <a:r>
              <a:rPr lang="el-GR" dirty="0"/>
              <a:t> </a:t>
            </a:r>
            <a:r>
              <a:rPr lang="el-GR" dirty="0" err="1"/>
              <a:t>αρχεσ</a:t>
            </a:r>
            <a:r>
              <a:rPr lang="el-GR" dirty="0"/>
              <a:t> </a:t>
            </a:r>
            <a:r>
              <a:rPr lang="el-GR" dirty="0" err="1"/>
              <a:t>συμβασησ</a:t>
            </a:r>
            <a:endParaRPr lang="el-GR" dirty="0"/>
          </a:p>
        </p:txBody>
      </p:sp>
    </p:spTree>
    <p:extLst>
      <p:ext uri="{BB962C8B-B14F-4D97-AF65-F5344CB8AC3E}">
        <p14:creationId xmlns:p14="http://schemas.microsoft.com/office/powerpoint/2010/main" xmlns="" val="423103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251520" y="2020824"/>
            <a:ext cx="8640960" cy="4576528"/>
          </a:xfrm>
        </p:spPr>
        <p:txBody>
          <a:bodyPr>
            <a:normAutofit/>
          </a:bodyPr>
          <a:lstStyle/>
          <a:p>
            <a:pPr marL="342900" indent="-342900" algn="just">
              <a:buFont typeface="Wingdings" panose="05000000000000000000" pitchFamily="2" charset="2"/>
              <a:buChar char="v"/>
            </a:pPr>
            <a:r>
              <a:rPr lang="el-GR" dirty="0"/>
              <a:t>Αποτελεί την πρώτη ολοκληρωμένη συνθήκη για τα ανθρώπινα δικαιώματα του 21ου αιώνα και την πιο πρόσφατη συνθήκη των Ηνωμένων Εθνών.</a:t>
            </a:r>
          </a:p>
          <a:p>
            <a:pPr marL="342900" indent="-342900" algn="just">
              <a:buFont typeface="Wingdings" panose="05000000000000000000" pitchFamily="2" charset="2"/>
              <a:buChar char="v"/>
            </a:pPr>
            <a:r>
              <a:rPr lang="el-GR" dirty="0"/>
              <a:t>Αποτελεί εργαλείο για τον σεβασμό των ανθρώπινων δικαιωμάτων, με σαφή διάσταση κοινωνικής ανάπτυξης.</a:t>
            </a:r>
          </a:p>
          <a:p>
            <a:pPr marL="342900" indent="-342900" algn="just">
              <a:buFont typeface="Wingdings" panose="05000000000000000000" pitchFamily="2" charset="2"/>
              <a:buChar char="v"/>
            </a:pPr>
            <a:r>
              <a:rPr lang="el-GR" dirty="0"/>
              <a:t>Είναι νομικά δεσμευτική για τις χώρες που την επικυρώνουν. </a:t>
            </a:r>
          </a:p>
          <a:p>
            <a:pPr marL="342900" indent="-342900" algn="just">
              <a:buFont typeface="Wingdings" panose="05000000000000000000" pitchFamily="2" charset="2"/>
              <a:buChar char="v"/>
            </a:pPr>
            <a:r>
              <a:rPr lang="el-GR" dirty="0"/>
              <a:t>Τα άτομα με ψυχοκοινωνικά προβλήματα μπορούν να διεκδικούν τα δικαιώματά τους σε ισότιμες συνθήκες και αν δεν γίνονται σεβαστά, να τα διεκδικούν με νόμιμα μέσα.</a:t>
            </a:r>
          </a:p>
          <a:p>
            <a:pPr marL="342900" indent="-342900" algn="just">
              <a:buFont typeface="Wingdings" panose="05000000000000000000" pitchFamily="2" charset="2"/>
              <a:buChar char="v"/>
            </a:pPr>
            <a:r>
              <a:rPr lang="el-GR" dirty="0"/>
              <a:t>Διατυπώνει με σαφήνεια ότι ένα άτομο με ψυχοκοινωνικά προβλήματα είναι, πάνω απ’ όλα, πολίτης και υποκείμενο δικαιωμάτων όπως κάθε άλλος. Η προσοχή εστιάζεται στο τι είναι ή και τι μπορεί να κάνει το άτομο, και όχι στο τι δεν είναι ή δεν μπορεί να κάνει.</a:t>
            </a:r>
          </a:p>
          <a:p>
            <a:pPr marL="342900" indent="-342900" algn="just">
              <a:buFont typeface="Wingdings" panose="05000000000000000000" pitchFamily="2" charset="2"/>
              <a:buChar char="v"/>
            </a:pPr>
            <a:endParaRPr lang="el-GR" dirty="0"/>
          </a:p>
          <a:p>
            <a:pPr marL="342900" indent="-342900" algn="just">
              <a:buFont typeface="Wingdings" panose="05000000000000000000" pitchFamily="2" charset="2"/>
              <a:buChar char="v"/>
            </a:pPr>
            <a:endParaRPr lang="el-GR" dirty="0"/>
          </a:p>
        </p:txBody>
      </p:sp>
      <p:sp>
        <p:nvSpPr>
          <p:cNvPr id="3" name="Τίτλος 2"/>
          <p:cNvSpPr>
            <a:spLocks noGrp="1"/>
          </p:cNvSpPr>
          <p:nvPr>
            <p:ph type="title"/>
          </p:nvPr>
        </p:nvSpPr>
        <p:spPr/>
        <p:txBody>
          <a:bodyPr/>
          <a:lstStyle/>
          <a:p>
            <a:r>
              <a:rPr lang="el-GR" dirty="0"/>
              <a:t>ΠΟΙΕΣ ΕΊΝΑΙ ΟΙ ΚΥΡΙΕΣ ΚΑΙΝΟΤΟΜΙΕΣ ΤΗΣ ΣΥΜΒΑΣΗΣ</a:t>
            </a:r>
          </a:p>
        </p:txBody>
      </p:sp>
    </p:spTree>
    <p:extLst>
      <p:ext uri="{BB962C8B-B14F-4D97-AF65-F5344CB8AC3E}">
        <p14:creationId xmlns:p14="http://schemas.microsoft.com/office/powerpoint/2010/main" xmlns="" val="29781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457200" y="2020824"/>
            <a:ext cx="8229600" cy="4648536"/>
          </a:xfrm>
        </p:spPr>
        <p:txBody>
          <a:bodyPr>
            <a:normAutofit/>
          </a:bodyPr>
          <a:lstStyle/>
          <a:p>
            <a:r>
              <a:rPr lang="el-GR" sz="2200" b="1" dirty="0"/>
              <a:t>Το άρθρο 12 είναι ο «πυρήνας» της Σύμβασης</a:t>
            </a:r>
          </a:p>
          <a:p>
            <a:pPr algn="just"/>
            <a:r>
              <a:rPr lang="el-GR" sz="2200" b="1" u="sng" dirty="0"/>
              <a:t>Η δομή του Άρθρου</a:t>
            </a:r>
          </a:p>
          <a:p>
            <a:pPr marL="342900" indent="-342900" algn="just">
              <a:buFont typeface="Arial" panose="020B0604020202020204" pitchFamily="34" charset="0"/>
              <a:buChar char="•"/>
            </a:pPr>
            <a:r>
              <a:rPr lang="el-GR" dirty="0"/>
              <a:t>Ισότητα ενώπιον του νόμου (παρ. 1) </a:t>
            </a:r>
          </a:p>
          <a:p>
            <a:pPr marL="342900" indent="-342900" algn="just">
              <a:buFont typeface="Arial" panose="020B0604020202020204" pitchFamily="34" charset="0"/>
              <a:buChar char="•"/>
            </a:pPr>
            <a:r>
              <a:rPr lang="el-GR" dirty="0"/>
              <a:t>Ίση ικανότητα για δικαιοπραξία (παρ. 2) </a:t>
            </a:r>
          </a:p>
          <a:p>
            <a:pPr marL="342900" indent="-342900" algn="just">
              <a:buFont typeface="Arial" panose="020B0604020202020204" pitchFamily="34" charset="0"/>
              <a:buChar char="•"/>
            </a:pPr>
            <a:r>
              <a:rPr lang="el-GR" dirty="0"/>
              <a:t>Πρόσβαση σε υποστήριξη για την άσκηση της ικανότητας για δικαιοπραξία (παρ. 3) </a:t>
            </a:r>
          </a:p>
          <a:p>
            <a:pPr marL="342900" indent="-342900" algn="just">
              <a:buFont typeface="Arial" panose="020B0604020202020204" pitchFamily="34" charset="0"/>
              <a:buChar char="•"/>
            </a:pPr>
            <a:r>
              <a:rPr lang="el-GR" dirty="0"/>
              <a:t>Εγγυήσεις (παρ. 4) </a:t>
            </a:r>
          </a:p>
          <a:p>
            <a:pPr marL="342900" indent="-342900" algn="just">
              <a:buFont typeface="Arial" panose="020B0604020202020204" pitchFamily="34" charset="0"/>
              <a:buChar char="•"/>
            </a:pPr>
            <a:r>
              <a:rPr lang="el-GR" dirty="0"/>
              <a:t>Ίσα περιουσιακά δικαιώματα (παρ. 5) </a:t>
            </a:r>
          </a:p>
          <a:p>
            <a:endParaRPr lang="el-GR" dirty="0"/>
          </a:p>
        </p:txBody>
      </p:sp>
      <p:sp>
        <p:nvSpPr>
          <p:cNvPr id="3" name="Τίτλος 2"/>
          <p:cNvSpPr>
            <a:spLocks noGrp="1"/>
          </p:cNvSpPr>
          <p:nvPr>
            <p:ph type="title"/>
          </p:nvPr>
        </p:nvSpPr>
        <p:spPr>
          <a:xfrm>
            <a:off x="2514600" y="764704"/>
            <a:ext cx="4114800" cy="1080120"/>
          </a:xfrm>
        </p:spPr>
        <p:txBody>
          <a:bodyPr>
            <a:normAutofit/>
          </a:bodyPr>
          <a:lstStyle/>
          <a:p>
            <a:r>
              <a:rPr lang="el-GR" u="sng" dirty="0"/>
              <a:t>ΑΡΘΡΟ 12 «</a:t>
            </a:r>
            <a:r>
              <a:rPr lang="el-GR" u="sng" dirty="0" err="1"/>
              <a:t>ΙΣΟτητα</a:t>
            </a:r>
            <a:r>
              <a:rPr lang="el-GR" u="sng" dirty="0"/>
              <a:t> </a:t>
            </a:r>
            <a:r>
              <a:rPr lang="el-GR" u="sng" dirty="0" err="1"/>
              <a:t>ενΩπιον</a:t>
            </a:r>
            <a:r>
              <a:rPr lang="el-GR" u="sng" dirty="0"/>
              <a:t> του </a:t>
            </a:r>
            <a:r>
              <a:rPr lang="el-GR" u="sng" dirty="0" err="1"/>
              <a:t>ΝΟμου</a:t>
            </a:r>
            <a:r>
              <a:rPr lang="el-GR" u="sng" dirty="0"/>
              <a:t>»</a:t>
            </a:r>
            <a:br>
              <a:rPr lang="el-GR" u="sng" dirty="0"/>
            </a:br>
            <a:endParaRPr lang="el-GR" dirty="0"/>
          </a:p>
        </p:txBody>
      </p:sp>
    </p:spTree>
    <p:extLst>
      <p:ext uri="{BB962C8B-B14F-4D97-AF65-F5344CB8AC3E}">
        <p14:creationId xmlns:p14="http://schemas.microsoft.com/office/powerpoint/2010/main" xmlns="" val="268076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323528" y="2020824"/>
            <a:ext cx="8640960" cy="4648536"/>
          </a:xfrm>
        </p:spPr>
        <p:txBody>
          <a:bodyPr>
            <a:normAutofit fontScale="92500" lnSpcReduction="10000"/>
          </a:bodyPr>
          <a:lstStyle/>
          <a:p>
            <a:endParaRPr lang="el-GR" dirty="0"/>
          </a:p>
          <a:p>
            <a:pPr algn="just"/>
            <a:r>
              <a:rPr lang="el-GR" dirty="0"/>
              <a:t>Αυτά είναι τα μέτρα τα οποία θα πρέπει να υλοποιήσουν οι χώρες για να εφαρμόσουν το άρθρο 12:</a:t>
            </a:r>
          </a:p>
          <a:p>
            <a:r>
              <a:rPr lang="el-GR" dirty="0"/>
              <a:t> </a:t>
            </a:r>
          </a:p>
          <a:p>
            <a:pPr marL="342900" lvl="0" indent="-342900" algn="just">
              <a:buFont typeface="Wingdings" panose="05000000000000000000" pitchFamily="2" charset="2"/>
              <a:buChar char="v"/>
            </a:pPr>
            <a:r>
              <a:rPr lang="el-GR" dirty="0"/>
              <a:t>Να αναγνωρίσουν τα άτομα με αναπηρία ως άτομα ενώπιον του νόμου.  </a:t>
            </a:r>
          </a:p>
          <a:p>
            <a:pPr marL="342900" lvl="0" indent="-342900" algn="just">
              <a:buFont typeface="Wingdings" panose="05000000000000000000" pitchFamily="2" charset="2"/>
              <a:buChar char="v"/>
            </a:pPr>
            <a:r>
              <a:rPr lang="el-GR" dirty="0"/>
              <a:t>Να αναγνωρίσουν ότι έχουν δικαιοπρακτική ικανότητα σε κάθε πτυχή της ζωής τους, επί </a:t>
            </a:r>
            <a:r>
              <a:rPr lang="el-GR" dirty="0" err="1"/>
              <a:t>ίσοις</a:t>
            </a:r>
            <a:r>
              <a:rPr lang="el-GR" dirty="0"/>
              <a:t> </a:t>
            </a:r>
            <a:r>
              <a:rPr lang="el-GR" dirty="0" err="1"/>
              <a:t>όροις</a:t>
            </a:r>
            <a:r>
              <a:rPr lang="el-GR" dirty="0"/>
              <a:t> με τα υπόλοιπα άτομα. </a:t>
            </a:r>
          </a:p>
          <a:p>
            <a:pPr marL="342900" lvl="0" indent="-342900" algn="just">
              <a:buFont typeface="Wingdings" panose="05000000000000000000" pitchFamily="2" charset="2"/>
              <a:buChar char="v"/>
            </a:pPr>
            <a:r>
              <a:rPr lang="el-GR" dirty="0"/>
              <a:t>Να δημιουργήσουν νόμους για την προστασία του δικαιώματος της δικαιοπρακτικής ικανότητας σε ίσες συνθήκες για όλους. </a:t>
            </a:r>
          </a:p>
          <a:p>
            <a:pPr marL="342900" lvl="0" indent="-342900" algn="just">
              <a:buFont typeface="Wingdings" panose="05000000000000000000" pitchFamily="2" charset="2"/>
              <a:buChar char="v"/>
            </a:pPr>
            <a:r>
              <a:rPr lang="el-GR" dirty="0"/>
              <a:t>Να διασφαλίσουν ότι τα προστατευτικά μέτρα εγγυώνται τα δικαιώματα και τις προτιμήσεις των ατόμων με αναπηρία.</a:t>
            </a:r>
          </a:p>
          <a:p>
            <a:pPr marL="342900" indent="-342900" algn="just">
              <a:buFont typeface="Wingdings" panose="05000000000000000000" pitchFamily="2" charset="2"/>
              <a:buChar char="v"/>
            </a:pPr>
            <a:r>
              <a:rPr lang="el-GR" dirty="0"/>
              <a:t>Να συμβουλεύονται και να συνεργάζονται με τα άτομα με αναπηρία και με τις αντιπροσωπευτικές οργανώσεις τους για τη θέσπιση και την εφαρμογή νόμων και κανόνων. Εξίσου και για τα αγόρια και τα κορίτσια με αναπηρία.</a:t>
            </a:r>
          </a:p>
        </p:txBody>
      </p:sp>
      <p:sp>
        <p:nvSpPr>
          <p:cNvPr id="3" name="Τίτλος 2"/>
          <p:cNvSpPr>
            <a:spLocks noGrp="1"/>
          </p:cNvSpPr>
          <p:nvPr>
            <p:ph type="title"/>
          </p:nvPr>
        </p:nvSpPr>
        <p:spPr/>
        <p:txBody>
          <a:bodyPr>
            <a:normAutofit fontScale="90000"/>
          </a:bodyPr>
          <a:lstStyle/>
          <a:p>
            <a:r>
              <a:rPr lang="el-GR" dirty="0"/>
              <a:t/>
            </a:r>
            <a:br>
              <a:rPr lang="el-GR" dirty="0"/>
            </a:br>
            <a:r>
              <a:rPr lang="el-GR" sz="2400" dirty="0"/>
              <a:t>ΠΩΣ ΕΦΑΡΜΟΖΕΤΑΙ ΤΟ ΑΡΘΡΟ 12</a:t>
            </a:r>
            <a:r>
              <a:rPr lang="en-US" sz="2400" dirty="0"/>
              <a:t>;</a:t>
            </a:r>
            <a:r>
              <a:rPr lang="el-GR" sz="2400" dirty="0"/>
              <a:t> </a:t>
            </a:r>
            <a:br>
              <a:rPr lang="el-GR" sz="2400" dirty="0"/>
            </a:br>
            <a:endParaRPr lang="el-GR" sz="2400" dirty="0"/>
          </a:p>
        </p:txBody>
      </p:sp>
    </p:spTree>
    <p:extLst>
      <p:ext uri="{BB962C8B-B14F-4D97-AF65-F5344CB8AC3E}">
        <p14:creationId xmlns:p14="http://schemas.microsoft.com/office/powerpoint/2010/main" xmlns="" val="199395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4294967295"/>
          </p:nvPr>
        </p:nvSpPr>
        <p:spPr>
          <a:xfrm>
            <a:off x="0" y="1773238"/>
            <a:ext cx="8964488" cy="4751387"/>
          </a:xfrm>
        </p:spPr>
        <p:txBody>
          <a:bodyPr>
            <a:normAutofit fontScale="92500" lnSpcReduction="10000"/>
          </a:bodyPr>
          <a:lstStyle/>
          <a:p>
            <a:endParaRPr lang="el-GR" dirty="0"/>
          </a:p>
          <a:p>
            <a:r>
              <a:rPr lang="el-GR" dirty="0"/>
              <a:t>Απορρίπτει την αντίληψη ότι τα άτομα με αναπηρίες μπορούν να στερούνται του δικαιώματος να ενεργούν και να αποφασίζουν, στηριζόμενο σε 2 συνιστώσες: </a:t>
            </a:r>
          </a:p>
          <a:p>
            <a:pPr marL="342900" indent="-342900">
              <a:buFont typeface="Wingdings" panose="05000000000000000000" pitchFamily="2" charset="2"/>
              <a:buChar char="v"/>
            </a:pPr>
            <a:r>
              <a:rPr lang="el-GR" dirty="0"/>
              <a:t> </a:t>
            </a:r>
            <a:r>
              <a:rPr lang="el-GR" b="1" dirty="0"/>
              <a:t>νομική προσωπικότητα </a:t>
            </a:r>
            <a:r>
              <a:rPr lang="el-GR" dirty="0"/>
              <a:t>(υποκείμενο δικαιωμάτων και υποχρεώσεων) </a:t>
            </a:r>
          </a:p>
          <a:p>
            <a:pPr marL="342900" indent="-342900">
              <a:buFont typeface="Wingdings" panose="05000000000000000000" pitchFamily="2" charset="2"/>
              <a:buChar char="v"/>
            </a:pPr>
            <a:r>
              <a:rPr lang="el-GR" b="1" dirty="0"/>
              <a:t>δικαιοπρακτική ικανότητα </a:t>
            </a:r>
            <a:r>
              <a:rPr lang="el-GR" dirty="0"/>
              <a:t>(ικανότητα άσκησης δικαιωμάτων και υποχρεώσεων) </a:t>
            </a:r>
          </a:p>
          <a:p>
            <a:r>
              <a:rPr lang="el-GR" dirty="0"/>
              <a:t>Η δικαιοπρακτική ικανότητα αναγνωρίζεται χωρίς εξαίρεση λόγω αναπηρίας. </a:t>
            </a:r>
          </a:p>
          <a:p>
            <a:r>
              <a:rPr lang="el-GR" dirty="0"/>
              <a:t>Παράλληλα αναγνωρίζεται ότι μπορεί να απαιτείται υποστήριξη για την άσκησή της και τη λήψη αποφάσεων </a:t>
            </a:r>
            <a:r>
              <a:rPr lang="el-GR" b="1" dirty="0"/>
              <a:t>Υποστήριξη: </a:t>
            </a:r>
            <a:r>
              <a:rPr lang="el-GR" dirty="0"/>
              <a:t>Υποστηριζόμενη λήψη αποφάσεων ανάλογα με τις ανάγκες του ατόμου </a:t>
            </a:r>
          </a:p>
          <a:p>
            <a:pPr marL="342900" indent="-342900">
              <a:buFont typeface="Wingdings" panose="05000000000000000000" pitchFamily="2" charset="2"/>
              <a:buChar char="v"/>
            </a:pPr>
            <a:r>
              <a:rPr lang="el-GR" dirty="0"/>
              <a:t>ανίχνευση βούλησης </a:t>
            </a:r>
          </a:p>
          <a:p>
            <a:pPr marL="342900" indent="-342900">
              <a:buFont typeface="Wingdings" panose="05000000000000000000" pitchFamily="2" charset="2"/>
              <a:buChar char="v"/>
            </a:pPr>
            <a:r>
              <a:rPr lang="el-GR" dirty="0"/>
              <a:t>ερμηνεία βούλησης </a:t>
            </a:r>
          </a:p>
          <a:p>
            <a:pPr marL="342900" indent="-342900">
              <a:buFont typeface="Wingdings" panose="05000000000000000000" pitchFamily="2" charset="2"/>
              <a:buChar char="v"/>
            </a:pPr>
            <a:r>
              <a:rPr lang="el-GR" dirty="0"/>
              <a:t>διευκόλυνση έκφρασης και διατύπωσης βούλησης </a:t>
            </a:r>
          </a:p>
          <a:p>
            <a:pPr marL="342900" indent="-342900">
              <a:buFont typeface="Wingdings" panose="05000000000000000000" pitchFamily="2" charset="2"/>
              <a:buChar char="v"/>
            </a:pPr>
            <a:r>
              <a:rPr lang="el-GR" dirty="0"/>
              <a:t>διευκόλυνση και υποστήριξη στην άσκησή της βούλησης </a:t>
            </a:r>
          </a:p>
        </p:txBody>
      </p:sp>
      <p:sp>
        <p:nvSpPr>
          <p:cNvPr id="3" name="Τίτλος 2"/>
          <p:cNvSpPr>
            <a:spLocks noGrp="1"/>
          </p:cNvSpPr>
          <p:nvPr>
            <p:ph type="title" idx="4294967295"/>
          </p:nvPr>
        </p:nvSpPr>
        <p:spPr>
          <a:xfrm>
            <a:off x="2339752" y="692696"/>
            <a:ext cx="4114800" cy="839787"/>
          </a:xfrm>
        </p:spPr>
        <p:txBody>
          <a:bodyPr>
            <a:normAutofit/>
          </a:bodyPr>
          <a:lstStyle/>
          <a:p>
            <a:r>
              <a:rPr lang="el-GR" sz="2000" dirty="0"/>
              <a:t>Η ΣΗΜΑΣΙΑ ΤΟΥ  ΑΡΘΡΟΥ 12</a:t>
            </a:r>
          </a:p>
        </p:txBody>
      </p:sp>
    </p:spTree>
    <p:extLst>
      <p:ext uri="{BB962C8B-B14F-4D97-AF65-F5344CB8AC3E}">
        <p14:creationId xmlns:p14="http://schemas.microsoft.com/office/powerpoint/2010/main" xmlns="" val="240925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179512" y="1988840"/>
            <a:ext cx="8784976" cy="4720544"/>
          </a:xfrm>
        </p:spPr>
        <p:txBody>
          <a:bodyPr>
            <a:normAutofit/>
          </a:bodyPr>
          <a:lstStyle/>
          <a:p>
            <a:r>
              <a:rPr lang="el-GR" dirty="0"/>
              <a:t>Παρέχουν την απαραίτητη υποστήριξη στα άτομα με ψυχοκοινωνικά προβλήματα να ασκούν το δικαίωμά τους στην ελευθερία και την ανεξάρτητη διαβίωση μέσα στην κοινότητα. </a:t>
            </a:r>
          </a:p>
          <a:p>
            <a:pPr algn="just"/>
            <a:r>
              <a:rPr lang="el-GR" u="sng" dirty="0"/>
              <a:t>Συχνές παραβιάσεις</a:t>
            </a:r>
            <a:r>
              <a:rPr lang="en-US" u="sng" dirty="0"/>
              <a:t>:</a:t>
            </a:r>
            <a:endParaRPr lang="el-GR" u="sng" dirty="0"/>
          </a:p>
          <a:p>
            <a:pPr marL="342900" lvl="0" indent="-342900" algn="just">
              <a:buFont typeface="Wingdings" panose="05000000000000000000" pitchFamily="2" charset="2"/>
              <a:buChar char="v"/>
            </a:pPr>
            <a:r>
              <a:rPr lang="el-GR" dirty="0"/>
              <a:t>Τα άτομα με προβλήματα ψυχικής υγείας στερούνται της δυνατότητας ή έχουν περιορισμένη δυνατότητα να πάρουν αποφάσεις ή ακόμη και να έχουν τον έλεγχο της ζωής τους. </a:t>
            </a:r>
          </a:p>
          <a:p>
            <a:pPr marL="342900" lvl="0" indent="-342900" algn="just">
              <a:buFont typeface="Wingdings" panose="05000000000000000000" pitchFamily="2" charset="2"/>
              <a:buChar char="v"/>
            </a:pPr>
            <a:r>
              <a:rPr lang="el-GR" dirty="0"/>
              <a:t>Υπάρχουν περιορισμοί για να βγουν έξω από τον τόπο διαμονής τους. </a:t>
            </a:r>
          </a:p>
          <a:p>
            <a:pPr marL="342900" lvl="0" indent="-342900" algn="just">
              <a:buFont typeface="Wingdings" panose="05000000000000000000" pitchFamily="2" charset="2"/>
              <a:buChar char="v"/>
            </a:pPr>
            <a:r>
              <a:rPr lang="el-GR" dirty="0"/>
              <a:t>Μετακινούνται από τις υπηρεσίες χωρίς να ερωτώνται. </a:t>
            </a:r>
          </a:p>
          <a:p>
            <a:pPr marL="342900" lvl="0" indent="-342900" algn="just">
              <a:buFont typeface="Wingdings" panose="05000000000000000000" pitchFamily="2" charset="2"/>
              <a:buChar char="v"/>
            </a:pPr>
            <a:r>
              <a:rPr lang="el-GR" dirty="0"/>
              <a:t>Στερούνται του δικαιώματος δικαιοπρακτικής ικανότητας. </a:t>
            </a:r>
          </a:p>
          <a:p>
            <a:pPr marL="342900" lvl="0" indent="-342900" algn="just">
              <a:buFont typeface="Wingdings" panose="05000000000000000000" pitchFamily="2" charset="2"/>
              <a:buChar char="v"/>
            </a:pPr>
            <a:r>
              <a:rPr lang="el-GR" dirty="0"/>
              <a:t>Τελούν υπό δικαστική συμπαράσταση. </a:t>
            </a:r>
          </a:p>
          <a:p>
            <a:pPr marL="342900" lvl="0" indent="-342900" algn="just">
              <a:buFont typeface="Wingdings" panose="05000000000000000000" pitchFamily="2" charset="2"/>
              <a:buChar char="v"/>
            </a:pPr>
            <a:r>
              <a:rPr lang="el-GR" dirty="0"/>
              <a:t>Υποβάλλονται σε ιατρική θεραπεία ενάντια στη θέλησή τους, χωρίς να έχουν λάβει επαρκή ενημέρωση. </a:t>
            </a:r>
          </a:p>
          <a:p>
            <a:pPr algn="just"/>
            <a:endParaRPr lang="el-GR" u="sng" dirty="0"/>
          </a:p>
          <a:p>
            <a:pPr marL="342900" indent="-342900" algn="just">
              <a:buFont typeface="Wingdings" panose="05000000000000000000" pitchFamily="2" charset="2"/>
              <a:buChar char="v"/>
            </a:pPr>
            <a:endParaRPr lang="el-GR" u="sng" dirty="0"/>
          </a:p>
        </p:txBody>
      </p:sp>
      <p:sp>
        <p:nvSpPr>
          <p:cNvPr id="3" name="Τίτλος 2"/>
          <p:cNvSpPr>
            <a:spLocks noGrp="1"/>
          </p:cNvSpPr>
          <p:nvPr>
            <p:ph type="title"/>
          </p:nvPr>
        </p:nvSpPr>
        <p:spPr/>
        <p:txBody>
          <a:bodyPr/>
          <a:lstStyle/>
          <a:p>
            <a:r>
              <a:rPr lang="el-GR" dirty="0"/>
              <a:t>ΑΡΘΡΟ  14 ΚΑΙ ΑΡΘΡΟ 19</a:t>
            </a:r>
          </a:p>
        </p:txBody>
      </p:sp>
    </p:spTree>
    <p:extLst>
      <p:ext uri="{BB962C8B-B14F-4D97-AF65-F5344CB8AC3E}">
        <p14:creationId xmlns:p14="http://schemas.microsoft.com/office/powerpoint/2010/main" xmlns="" val="242904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457200" y="2020824"/>
            <a:ext cx="8229600" cy="4648536"/>
          </a:xfrm>
        </p:spPr>
        <p:txBody>
          <a:bodyPr>
            <a:normAutofit fontScale="92500" lnSpcReduction="10000"/>
          </a:bodyPr>
          <a:lstStyle/>
          <a:p>
            <a:pPr marL="342900" lvl="0" indent="-342900" algn="just">
              <a:buFont typeface="Wingdings" panose="05000000000000000000" pitchFamily="2" charset="2"/>
              <a:buChar char="v"/>
            </a:pPr>
            <a:r>
              <a:rPr lang="el-GR" dirty="0"/>
              <a:t>Τα άτομα με προβλήματα ψυχικής υγείας συμμετέχουν στον σχεδιασμό της ψυχοκοινωνικής ανάκαμψης (</a:t>
            </a:r>
            <a:r>
              <a:rPr lang="el-GR" dirty="0" err="1"/>
              <a:t>recovery</a:t>
            </a:r>
            <a:r>
              <a:rPr lang="el-GR" dirty="0"/>
              <a:t>), στις θεραπείες και στα υποστηρικτικά δίκτυα. Αυτό συμβάλλει στην ικανότητά τους να ζουν ανεξάρτητα μέσα στην κοινότητα.  </a:t>
            </a:r>
          </a:p>
          <a:p>
            <a:pPr marL="342900" indent="-342900" algn="just">
              <a:buFont typeface="Wingdings" panose="05000000000000000000" pitchFamily="2" charset="2"/>
              <a:buChar char="v"/>
            </a:pPr>
            <a:r>
              <a:rPr lang="el-GR" dirty="0"/>
              <a:t>Οι προτιμήσεις των ατόμων με αναπηρία έχουν προτεραιότητα σε όλες τις αποφάσεις που αφορούν τον χώρο στον οποίο πρόκειται να δεχθούν τις υπηρεσίες. </a:t>
            </a:r>
          </a:p>
          <a:p>
            <a:pPr marL="342900" lvl="0" indent="-342900" algn="just">
              <a:buFont typeface="Wingdings" panose="05000000000000000000" pitchFamily="2" charset="2"/>
              <a:buChar char="v"/>
            </a:pPr>
            <a:r>
              <a:rPr lang="el-GR" dirty="0"/>
              <a:t>Πρέπει να αναγνωρίζεται η ικανότητά τους να κατανοούν πληροφορίες (αρκεί να παρέχονται σαφείς και πλήρεις) να παίρνουν αποφάσεις και να επιλέγουν, περιλαμβανομένου του δικαιώματος να αρνούνται μια θεραπεία. </a:t>
            </a:r>
          </a:p>
          <a:p>
            <a:pPr marL="342900" indent="-342900" algn="just">
              <a:buFont typeface="Wingdings" panose="05000000000000000000" pitchFamily="2" charset="2"/>
              <a:buChar char="v"/>
            </a:pPr>
            <a:r>
              <a:rPr lang="el-GR" dirty="0"/>
              <a:t>Το κυρίαρχο μοντέλο θα πρέπει η  υποστηριζόμενη λήψη αποφάσεων.</a:t>
            </a:r>
          </a:p>
          <a:p>
            <a:pPr marL="342900" indent="-342900" algn="just">
              <a:buFont typeface="Wingdings" panose="05000000000000000000" pitchFamily="2" charset="2"/>
              <a:buChar char="v"/>
            </a:pPr>
            <a:r>
              <a:rPr lang="el-GR" dirty="0"/>
              <a:t>Στα άτομα με </a:t>
            </a:r>
            <a:r>
              <a:rPr lang="el-GR" dirty="0" err="1"/>
              <a:t>ψυχοκοινωνικα</a:t>
            </a:r>
            <a:r>
              <a:rPr lang="el-GR" dirty="0"/>
              <a:t> προβλήματα θα πρέπει να δίνονται διάφορες επιλογές και οι απαραίτητοι πόροι έτσι ώστε να κάνουν μόνα τους τις επιλογές τους αναφορικά με τον τρόπο ζωής τους.</a:t>
            </a:r>
          </a:p>
          <a:p>
            <a:pPr lvl="0" algn="just"/>
            <a:r>
              <a:rPr lang="el-GR" dirty="0"/>
              <a:t> </a:t>
            </a:r>
          </a:p>
          <a:p>
            <a:pPr marL="342900" indent="-342900" algn="just">
              <a:buFont typeface="Wingdings" panose="05000000000000000000" pitchFamily="2" charset="2"/>
              <a:buChar char="v"/>
            </a:pPr>
            <a:endParaRPr lang="el-GR" dirty="0"/>
          </a:p>
        </p:txBody>
      </p:sp>
      <p:sp>
        <p:nvSpPr>
          <p:cNvPr id="3" name="Τίτλος 2"/>
          <p:cNvSpPr>
            <a:spLocks noGrp="1"/>
          </p:cNvSpPr>
          <p:nvPr>
            <p:ph type="title"/>
          </p:nvPr>
        </p:nvSpPr>
        <p:spPr/>
        <p:txBody>
          <a:bodyPr/>
          <a:lstStyle/>
          <a:p>
            <a:r>
              <a:rPr lang="el-GR" dirty="0"/>
              <a:t>Η </a:t>
            </a:r>
            <a:r>
              <a:rPr lang="el-GR" dirty="0" err="1"/>
              <a:t>σημασια</a:t>
            </a:r>
            <a:r>
              <a:rPr lang="el-GR" dirty="0"/>
              <a:t> των </a:t>
            </a:r>
            <a:r>
              <a:rPr lang="el-GR" dirty="0" err="1"/>
              <a:t>αρθρων</a:t>
            </a:r>
            <a:r>
              <a:rPr lang="el-GR" dirty="0"/>
              <a:t> 14 και 19</a:t>
            </a:r>
          </a:p>
        </p:txBody>
      </p:sp>
    </p:spTree>
    <p:extLst>
      <p:ext uri="{BB962C8B-B14F-4D97-AF65-F5344CB8AC3E}">
        <p14:creationId xmlns:p14="http://schemas.microsoft.com/office/powerpoint/2010/main" xmlns="" val="308372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4294967295"/>
          </p:nvPr>
        </p:nvSpPr>
        <p:spPr>
          <a:xfrm>
            <a:off x="395536" y="2020888"/>
            <a:ext cx="8352928" cy="4503737"/>
          </a:xfrm>
        </p:spPr>
        <p:txBody>
          <a:bodyPr>
            <a:normAutofit/>
          </a:bodyPr>
          <a:lstStyle/>
          <a:p>
            <a:endParaRPr lang="el-GR" dirty="0"/>
          </a:p>
          <a:p>
            <a:pPr algn="just"/>
            <a:r>
              <a:rPr lang="el-GR" dirty="0"/>
              <a:t>Το άτομο βρίσκεται στο επίκεντρο της λήψης αποφάσεων και αποφασίζει για θέματα που το αφορούν στο μέγιστο δυνατό βαθμό. </a:t>
            </a:r>
          </a:p>
          <a:p>
            <a:endParaRPr lang="el-GR" dirty="0"/>
          </a:p>
          <a:p>
            <a:pPr algn="just"/>
            <a:r>
              <a:rPr lang="el-GR" b="1" dirty="0"/>
              <a:t>Μηχανισμός </a:t>
            </a:r>
            <a:r>
              <a:rPr lang="el-GR" dirty="0"/>
              <a:t>για τη διεύρυνση της ικανότητας του ατόμου για τη λήψη αποφάσεων</a:t>
            </a:r>
            <a:r>
              <a:rPr lang="en-US" dirty="0"/>
              <a:t>:</a:t>
            </a:r>
            <a:endParaRPr lang="el-GR" dirty="0"/>
          </a:p>
          <a:p>
            <a:pPr algn="just"/>
            <a:r>
              <a:rPr lang="el-GR" dirty="0"/>
              <a:t>•Το άτομο μπορεί να λαμβάνει αποφάσεις με τη βοήθεια άλλων </a:t>
            </a:r>
          </a:p>
          <a:p>
            <a:pPr algn="just"/>
            <a:r>
              <a:rPr lang="el-GR" dirty="0"/>
              <a:t>•Η διαδικασία </a:t>
            </a:r>
            <a:r>
              <a:rPr lang="el-GR" b="1" dirty="0"/>
              <a:t>κατευθύνεται από το άτομο </a:t>
            </a:r>
            <a:r>
              <a:rPr lang="el-GR" dirty="0"/>
              <a:t>και εμπλέκει άτομα που το σέβονται </a:t>
            </a:r>
          </a:p>
          <a:p>
            <a:pPr algn="just"/>
            <a:r>
              <a:rPr lang="el-GR" dirty="0"/>
              <a:t>•Διατηρείται η δικαιοπρακτική ικανότητα και αποφεύγεται η υποκατάσταση στη λήψη αποφάσεων </a:t>
            </a:r>
          </a:p>
          <a:p>
            <a:endParaRPr lang="el-GR" dirty="0"/>
          </a:p>
        </p:txBody>
      </p:sp>
      <p:sp>
        <p:nvSpPr>
          <p:cNvPr id="3" name="Τίτλος 2"/>
          <p:cNvSpPr>
            <a:spLocks noGrp="1"/>
          </p:cNvSpPr>
          <p:nvPr>
            <p:ph type="title" idx="4294967295"/>
          </p:nvPr>
        </p:nvSpPr>
        <p:spPr>
          <a:xfrm>
            <a:off x="1979712" y="620713"/>
            <a:ext cx="5256584" cy="1440135"/>
          </a:xfrm>
        </p:spPr>
        <p:txBody>
          <a:bodyPr>
            <a:normAutofit fontScale="90000"/>
          </a:bodyPr>
          <a:lstStyle/>
          <a:p>
            <a:r>
              <a:rPr lang="el-GR" sz="2200" dirty="0" err="1"/>
              <a:t>ΕνημερωΜΕνη</a:t>
            </a:r>
            <a:r>
              <a:rPr lang="el-GR" sz="2200" dirty="0"/>
              <a:t> </a:t>
            </a:r>
            <a:r>
              <a:rPr lang="el-GR" sz="2200" dirty="0" err="1"/>
              <a:t>συγκατΑθεση</a:t>
            </a:r>
            <a:r>
              <a:rPr lang="el-GR" sz="2200" dirty="0"/>
              <a:t>/</a:t>
            </a:r>
            <a:r>
              <a:rPr lang="el-GR" sz="2200" dirty="0" err="1"/>
              <a:t>συνΑΙνεση</a:t>
            </a:r>
            <a:r>
              <a:rPr lang="el-GR" sz="2200" dirty="0"/>
              <a:t> και </a:t>
            </a:r>
            <a:r>
              <a:rPr lang="el-GR" sz="2200" dirty="0" err="1"/>
              <a:t>υποστηριΖΟμενη</a:t>
            </a:r>
            <a:r>
              <a:rPr lang="el-GR" sz="2200" dirty="0"/>
              <a:t> </a:t>
            </a:r>
            <a:r>
              <a:rPr lang="el-GR" sz="2200" dirty="0" err="1"/>
              <a:t>λΗψη</a:t>
            </a:r>
            <a:r>
              <a:rPr lang="el-GR" sz="2200" dirty="0"/>
              <a:t> </a:t>
            </a:r>
            <a:r>
              <a:rPr lang="el-GR" sz="2200" dirty="0" err="1"/>
              <a:t>αποφΑσεων</a:t>
            </a:r>
            <a:r>
              <a:rPr lang="el-GR" sz="2200" dirty="0"/>
              <a:t> </a:t>
            </a:r>
            <a:r>
              <a:rPr lang="el-GR" dirty="0"/>
              <a:t/>
            </a:r>
            <a:br>
              <a:rPr lang="el-GR" dirty="0"/>
            </a:br>
            <a:endParaRPr lang="el-GR" dirty="0"/>
          </a:p>
        </p:txBody>
      </p:sp>
    </p:spTree>
    <p:extLst>
      <p:ext uri="{BB962C8B-B14F-4D97-AF65-F5344CB8AC3E}">
        <p14:creationId xmlns:p14="http://schemas.microsoft.com/office/powerpoint/2010/main" xmlns="" val="26893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251520" y="2060848"/>
            <a:ext cx="8589640" cy="4576528"/>
          </a:xfrm>
        </p:spPr>
        <p:txBody>
          <a:bodyPr>
            <a:normAutofit lnSpcReduction="10000"/>
          </a:bodyPr>
          <a:lstStyle/>
          <a:p>
            <a:pPr marL="342900" indent="-342900" algn="just">
              <a:buFont typeface="Wingdings" panose="05000000000000000000" pitchFamily="2" charset="2"/>
              <a:buChar char="v"/>
            </a:pPr>
            <a:r>
              <a:rPr lang="el-GR" sz="2400" b="1" u="sng" dirty="0"/>
              <a:t>Σεβασμός της ιδιωτικότητας και της προσωπικής ζωής</a:t>
            </a:r>
          </a:p>
          <a:p>
            <a:pPr algn="just"/>
            <a:r>
              <a:rPr lang="el-GR" sz="2200" dirty="0"/>
              <a:t>Σε δομές ψυχικής υγείας παρατηρείται συχνά μια ευαλωτότητα στην έλλειψη σεβασμού προς σωματικές ευαισθησίες του ατόμου</a:t>
            </a:r>
            <a:r>
              <a:rPr lang="en-US" sz="2200" dirty="0"/>
              <a:t>: </a:t>
            </a:r>
            <a:r>
              <a:rPr lang="el-GR" sz="2200" dirty="0" err="1"/>
              <a:t>ιδιωτικότητα</a:t>
            </a:r>
            <a:r>
              <a:rPr lang="el-GR" sz="2200" dirty="0"/>
              <a:t> στο μπάνιο, στον θάλαμο, </a:t>
            </a:r>
            <a:r>
              <a:rPr lang="el-GR" sz="2200" dirty="0" err="1"/>
              <a:t>ιδιωτικότητα</a:t>
            </a:r>
            <a:r>
              <a:rPr lang="el-GR" sz="2200" dirty="0"/>
              <a:t> στις παρεμβάσεις για τη φροντίδα της υγείας του κ.λπ. Για παράδειγμα, η πρόσβαση στα μπάνια και στους θαλάμους γίνεται χωρίς να λαμβάνεται υπόψη ότι το άτομο μπορεί να νιώθει αμηχανία σε συγκεκριμένες καταστάσεις και ότι θα επιθυμούσε οι πράξεις αυτές να γίνονταν μπροστά σε όσο το δυνατόν λιγότερους παρατηρητές, ακόμη και εάν είναι επαγγελματίες. </a:t>
            </a:r>
          </a:p>
          <a:p>
            <a:pPr algn="just"/>
            <a:r>
              <a:rPr lang="el-GR" sz="2200" dirty="0"/>
              <a:t>Το άτομο θα πρέπει να έχει το δικαίωμα να ελέγχει πότε και ποιος έχει πρόσβαση στις διάφορες πτυχές του προσωπικού του σύμπαντος. </a:t>
            </a:r>
          </a:p>
          <a:p>
            <a:r>
              <a:rPr lang="el-GR" dirty="0"/>
              <a:t> </a:t>
            </a:r>
          </a:p>
          <a:p>
            <a:pPr algn="just"/>
            <a:endParaRPr lang="el-GR" dirty="0"/>
          </a:p>
        </p:txBody>
      </p:sp>
      <p:sp>
        <p:nvSpPr>
          <p:cNvPr id="3" name="Τίτλος 2"/>
          <p:cNvSpPr>
            <a:spLocks noGrp="1"/>
          </p:cNvSpPr>
          <p:nvPr>
            <p:ph type="title"/>
          </p:nvPr>
        </p:nvSpPr>
        <p:spPr>
          <a:xfrm>
            <a:off x="2267744" y="975360"/>
            <a:ext cx="4824536" cy="1013480"/>
          </a:xfrm>
        </p:spPr>
        <p:txBody>
          <a:bodyPr>
            <a:normAutofit fontScale="90000"/>
          </a:bodyPr>
          <a:lstStyle/>
          <a:p>
            <a:r>
              <a:rPr lang="el-GR" dirty="0" err="1"/>
              <a:t>ΔικΑΙωμα</a:t>
            </a:r>
            <a:r>
              <a:rPr lang="el-GR" dirty="0"/>
              <a:t> </a:t>
            </a:r>
            <a:r>
              <a:rPr lang="el-GR" dirty="0" err="1"/>
              <a:t>σεβασΜΟΥ</a:t>
            </a:r>
            <a:r>
              <a:rPr lang="el-GR" dirty="0"/>
              <a:t> </a:t>
            </a:r>
            <a:r>
              <a:rPr lang="el-GR" dirty="0" err="1"/>
              <a:t>τηΣ</a:t>
            </a:r>
            <a:r>
              <a:rPr lang="el-GR" dirty="0"/>
              <a:t> </a:t>
            </a:r>
            <a:r>
              <a:rPr lang="el-GR" dirty="0" err="1"/>
              <a:t>ιδιωτικΟτηταΣ</a:t>
            </a:r>
            <a:r>
              <a:rPr lang="el-GR" dirty="0"/>
              <a:t>, </a:t>
            </a:r>
            <a:r>
              <a:rPr lang="el-GR" dirty="0" err="1"/>
              <a:t>τηΣ</a:t>
            </a:r>
            <a:r>
              <a:rPr lang="el-GR" dirty="0"/>
              <a:t> </a:t>
            </a:r>
            <a:r>
              <a:rPr lang="el-GR" dirty="0" err="1"/>
              <a:t>προσωπικΗΣ</a:t>
            </a:r>
            <a:r>
              <a:rPr lang="el-GR" dirty="0"/>
              <a:t> </a:t>
            </a:r>
            <a:r>
              <a:rPr lang="el-GR" dirty="0" err="1"/>
              <a:t>ζωΗσ</a:t>
            </a:r>
            <a:r>
              <a:rPr lang="el-GR" dirty="0"/>
              <a:t> και τησ </a:t>
            </a:r>
            <a:r>
              <a:rPr lang="el-GR" dirty="0" err="1"/>
              <a:t>εμπιστευτικΟτηταΣ</a:t>
            </a:r>
            <a:r>
              <a:rPr lang="el-GR" dirty="0"/>
              <a:t> (ΑΡΘΡΑ 22 ΚΑΙ 31)</a:t>
            </a:r>
          </a:p>
        </p:txBody>
      </p:sp>
    </p:spTree>
    <p:extLst>
      <p:ext uri="{BB962C8B-B14F-4D97-AF65-F5344CB8AC3E}">
        <p14:creationId xmlns:p14="http://schemas.microsoft.com/office/powerpoint/2010/main" xmlns="" val="262081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052" y="3367246"/>
            <a:ext cx="4085897" cy="925850"/>
          </a:xfrm>
        </p:spPr>
        <p:txBody>
          <a:bodyPr>
            <a:normAutofit/>
          </a:bodyPr>
          <a:lstStyle/>
          <a:p>
            <a:r>
              <a:rPr lang="el-GR" sz="2000" dirty="0"/>
              <a:t>ΔΙΚΑΙΩΜΑΤΑ ΤΩΝ ΑΤΟΜΩΝ ΜΕ ΨΥΧΙΚΕΣ ΔΙΑΤΑΡΑΧΕΣ</a:t>
            </a:r>
          </a:p>
        </p:txBody>
      </p:sp>
    </p:spTree>
    <p:extLst>
      <p:ext uri="{BB962C8B-B14F-4D97-AF65-F5344CB8AC3E}">
        <p14:creationId xmlns:p14="http://schemas.microsoft.com/office/powerpoint/2010/main" xmlns="" val="270830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457200" y="2020824"/>
            <a:ext cx="8229600" cy="4504520"/>
          </a:xfrm>
        </p:spPr>
        <p:txBody>
          <a:bodyPr>
            <a:normAutofit lnSpcReduction="10000"/>
          </a:bodyPr>
          <a:lstStyle/>
          <a:p>
            <a:pPr marL="342900" indent="-342900" algn="just">
              <a:buFont typeface="Wingdings" panose="05000000000000000000" pitchFamily="2" charset="2"/>
              <a:buChar char="v"/>
            </a:pPr>
            <a:r>
              <a:rPr lang="el-GR" sz="2400" b="1" u="sng" dirty="0"/>
              <a:t>Σεβασμός της εμπιστευτικότητας</a:t>
            </a:r>
          </a:p>
          <a:p>
            <a:pPr algn="just"/>
            <a:endParaRPr lang="el-GR" sz="2400" b="1" u="sng" dirty="0"/>
          </a:p>
          <a:p>
            <a:pPr algn="just"/>
            <a:r>
              <a:rPr lang="el-GR" sz="2300" dirty="0"/>
              <a:t>Η διαφύλαξη του δικαιώματος στην εμπιστευτικότητα είναι η προστασία του δικαιώματος ενός ατόμου να μην κοινοποιούνται τα προσωπικά δεδομένα του σε τρίτους χωρίς την προηγούμενη συγκατάθεσή του. Συνήθως δεν ζητείται και δεν παρέχεται η συγκατάθεση/συναίνεση του ατόμου για τη διαβίβαση δεδομένων που το αφορούν. Είναι καθήκον μας ως επαγγελματίες να τηρούμε το ιατρικό απόρρητο όλων των προσωπικών δεδομένων που χειριζόμαστε, όπως αυτές προκύπτουν από τη σχέση φροντίδας και περίθαλψης. Απαιτείται διαρκής επαγρύπνηση ώστε να μην παραβιαστεί το δικαίωμα στην εμπιστευτικότητα. </a:t>
            </a:r>
          </a:p>
          <a:p>
            <a:pPr algn="just"/>
            <a:endParaRPr lang="el-GR" sz="2400" u="sng" dirty="0"/>
          </a:p>
        </p:txBody>
      </p:sp>
      <p:sp>
        <p:nvSpPr>
          <p:cNvPr id="3" name="Τίτλος 2"/>
          <p:cNvSpPr>
            <a:spLocks noGrp="1"/>
          </p:cNvSpPr>
          <p:nvPr>
            <p:ph type="title"/>
          </p:nvPr>
        </p:nvSpPr>
        <p:spPr>
          <a:xfrm>
            <a:off x="2267744" y="692696"/>
            <a:ext cx="4608512" cy="1152128"/>
          </a:xfrm>
        </p:spPr>
        <p:txBody>
          <a:bodyPr>
            <a:normAutofit fontScale="90000"/>
          </a:bodyPr>
          <a:lstStyle/>
          <a:p>
            <a:r>
              <a:rPr lang="el-GR" dirty="0" err="1"/>
              <a:t>ΔικΑΙωμα</a:t>
            </a:r>
            <a:r>
              <a:rPr lang="el-GR" dirty="0"/>
              <a:t> </a:t>
            </a:r>
            <a:r>
              <a:rPr lang="el-GR" dirty="0" err="1"/>
              <a:t>σεβασΜΟΥ</a:t>
            </a:r>
            <a:r>
              <a:rPr lang="el-GR" dirty="0"/>
              <a:t> </a:t>
            </a:r>
            <a:r>
              <a:rPr lang="el-GR" dirty="0" err="1"/>
              <a:t>τηΣ</a:t>
            </a:r>
            <a:r>
              <a:rPr lang="el-GR" dirty="0"/>
              <a:t> </a:t>
            </a:r>
            <a:r>
              <a:rPr lang="el-GR" dirty="0" err="1"/>
              <a:t>ιδιωτικΟτηταΣ</a:t>
            </a:r>
            <a:r>
              <a:rPr lang="el-GR" dirty="0"/>
              <a:t>, </a:t>
            </a:r>
            <a:r>
              <a:rPr lang="el-GR" dirty="0" err="1"/>
              <a:t>τηΣ</a:t>
            </a:r>
            <a:r>
              <a:rPr lang="el-GR" dirty="0"/>
              <a:t> </a:t>
            </a:r>
            <a:r>
              <a:rPr lang="el-GR" dirty="0" err="1"/>
              <a:t>προσωπικΗΣ</a:t>
            </a:r>
            <a:r>
              <a:rPr lang="el-GR" dirty="0"/>
              <a:t> </a:t>
            </a:r>
            <a:r>
              <a:rPr lang="el-GR" dirty="0" err="1"/>
              <a:t>ζωΗσ</a:t>
            </a:r>
            <a:r>
              <a:rPr lang="el-GR" dirty="0"/>
              <a:t> και τησ </a:t>
            </a:r>
            <a:r>
              <a:rPr lang="el-GR" dirty="0" err="1"/>
              <a:t>εμπιστευτικΟτηταΣ</a:t>
            </a:r>
            <a:r>
              <a:rPr lang="el-GR" dirty="0"/>
              <a:t> (ΑΡΘΡΑ 22 ΚΑΙ 31)</a:t>
            </a:r>
          </a:p>
        </p:txBody>
      </p:sp>
    </p:spTree>
    <p:extLst>
      <p:ext uri="{BB962C8B-B14F-4D97-AF65-F5344CB8AC3E}">
        <p14:creationId xmlns:p14="http://schemas.microsoft.com/office/powerpoint/2010/main" xmlns="" val="1876674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107504" y="2020824"/>
            <a:ext cx="8928992" cy="4648536"/>
          </a:xfrm>
        </p:spPr>
        <p:txBody>
          <a:bodyPr>
            <a:normAutofit/>
          </a:bodyPr>
          <a:lstStyle/>
          <a:p>
            <a:r>
              <a:rPr lang="el-GR" sz="2200" u="sng" dirty="0"/>
              <a:t>Τι είναι εξαναγκασμός</a:t>
            </a:r>
            <a:r>
              <a:rPr lang="en-US" dirty="0"/>
              <a:t>;</a:t>
            </a:r>
            <a:endParaRPr lang="el-GR" dirty="0"/>
          </a:p>
          <a:p>
            <a:r>
              <a:rPr lang="el-GR" dirty="0"/>
              <a:t>«</a:t>
            </a:r>
            <a:r>
              <a:rPr lang="el-GR" i="1" dirty="0"/>
              <a:t>η χρήση βίας για να πειστεί κάποιος να κάνει κάτι που δεν επιθυμεί να κάνει».</a:t>
            </a:r>
          </a:p>
          <a:p>
            <a:pPr lvl="0" algn="just"/>
            <a:endParaRPr lang="el-GR" u="sng" dirty="0"/>
          </a:p>
          <a:p>
            <a:pPr lvl="0" algn="just"/>
            <a:r>
              <a:rPr lang="el-GR" u="sng" dirty="0"/>
              <a:t>Αφορά</a:t>
            </a:r>
            <a:r>
              <a:rPr lang="en-US" u="sng" dirty="0"/>
              <a:t>:</a:t>
            </a:r>
            <a:endParaRPr lang="el-GR" u="sng" dirty="0"/>
          </a:p>
          <a:p>
            <a:pPr marL="342900" lvl="0" indent="-342900" algn="just">
              <a:buFont typeface="Wingdings" panose="05000000000000000000" pitchFamily="2" charset="2"/>
              <a:buChar char="v"/>
            </a:pPr>
            <a:r>
              <a:rPr lang="el-GR" dirty="0"/>
              <a:t>Η άσκηση </a:t>
            </a:r>
            <a:r>
              <a:rPr lang="el-GR" i="1" dirty="0"/>
              <a:t>«πίεσης»</a:t>
            </a:r>
            <a:r>
              <a:rPr lang="el-GR" dirty="0"/>
              <a:t> στο άτομο προκειμένου να καταστεί εφικτή η νοσηλεία του ή οτιδήποτε παρόμοιο. </a:t>
            </a:r>
          </a:p>
          <a:p>
            <a:pPr marL="342900" lvl="0" indent="-342900" algn="just">
              <a:buFont typeface="Wingdings" panose="05000000000000000000" pitchFamily="2" charset="2"/>
              <a:buChar char="v"/>
            </a:pPr>
            <a:r>
              <a:rPr lang="el-GR" dirty="0"/>
              <a:t>Η </a:t>
            </a:r>
            <a:r>
              <a:rPr lang="el-GR" i="1" dirty="0"/>
              <a:t>υποκειμενική αντίληψη </a:t>
            </a:r>
            <a:r>
              <a:rPr lang="el-GR" dirty="0"/>
              <a:t>της εμπειρίας του εξαναγκασμού, η οποία εξαρτάται από τη μοναδική προσωπικότητα και τα χαρακτηριστικά του κάθε ατόμου. </a:t>
            </a:r>
          </a:p>
          <a:p>
            <a:pPr marL="342900" lvl="0" indent="-342900" algn="just">
              <a:buFont typeface="Wingdings" panose="05000000000000000000" pitchFamily="2" charset="2"/>
              <a:buChar char="v"/>
            </a:pPr>
            <a:r>
              <a:rPr lang="el-GR" dirty="0"/>
              <a:t>Η </a:t>
            </a:r>
            <a:r>
              <a:rPr lang="el-GR" i="1" dirty="0"/>
              <a:t>«δικαιοσύνη της διαδικασίας», </a:t>
            </a:r>
            <a:r>
              <a:rPr lang="el-GR" dirty="0"/>
              <a:t>η οποία περιλαμβάνει το αίσθημα του ασθενούς ότι δεν εισακούσθηκε, ότι υπέστη μια ασεβή μεταχείριση και ότι αγνοήθηκε η δική του οπτική γωνία. </a:t>
            </a:r>
          </a:p>
          <a:p>
            <a:pPr algn="just"/>
            <a:r>
              <a:rPr lang="el-GR" i="1" dirty="0"/>
              <a:t> </a:t>
            </a:r>
            <a:endParaRPr lang="el-GR" dirty="0"/>
          </a:p>
        </p:txBody>
      </p:sp>
      <p:sp>
        <p:nvSpPr>
          <p:cNvPr id="3" name="Τίτλος 2"/>
          <p:cNvSpPr>
            <a:spLocks noGrp="1"/>
          </p:cNvSpPr>
          <p:nvPr>
            <p:ph type="title"/>
          </p:nvPr>
        </p:nvSpPr>
        <p:spPr>
          <a:xfrm>
            <a:off x="2514600" y="836712"/>
            <a:ext cx="4289648" cy="936104"/>
          </a:xfrm>
        </p:spPr>
        <p:txBody>
          <a:bodyPr>
            <a:normAutofit/>
          </a:bodyPr>
          <a:lstStyle/>
          <a:p>
            <a:r>
              <a:rPr lang="el-GR" dirty="0" err="1"/>
              <a:t>εξαναγκασμοσ</a:t>
            </a:r>
            <a:r>
              <a:rPr lang="el-GR" dirty="0"/>
              <a:t> και </a:t>
            </a:r>
            <a:r>
              <a:rPr lang="el-GR" dirty="0" err="1"/>
              <a:t>τροποι</a:t>
            </a:r>
            <a:r>
              <a:rPr lang="el-GR" dirty="0"/>
              <a:t>  για την </a:t>
            </a:r>
            <a:r>
              <a:rPr lang="el-GR" dirty="0" err="1"/>
              <a:t>αποφυγησ</a:t>
            </a:r>
            <a:r>
              <a:rPr lang="el-GR" dirty="0"/>
              <a:t> του </a:t>
            </a:r>
            <a:br>
              <a:rPr lang="el-GR" dirty="0"/>
            </a:br>
            <a:endParaRPr lang="el-GR" dirty="0"/>
          </a:p>
        </p:txBody>
      </p:sp>
    </p:spTree>
    <p:extLst>
      <p:ext uri="{BB962C8B-B14F-4D97-AF65-F5344CB8AC3E}">
        <p14:creationId xmlns:p14="http://schemas.microsoft.com/office/powerpoint/2010/main" xmlns="" val="312139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4294967295"/>
          </p:nvPr>
        </p:nvSpPr>
        <p:spPr>
          <a:xfrm>
            <a:off x="5121275" y="2020888"/>
            <a:ext cx="4022725" cy="4005262"/>
          </a:xfrm>
        </p:spPr>
        <p:txBody>
          <a:bodyPr>
            <a:normAutofit/>
          </a:bodyPr>
          <a:lstStyle/>
          <a:p>
            <a:pPr lvl="0"/>
            <a:endParaRPr lang="el-GR" dirty="0"/>
          </a:p>
          <a:p>
            <a:r>
              <a:rPr lang="el-GR" dirty="0"/>
              <a:t>Τυπικά μέτρα εξαναγκασμού είναι τα εξής:  </a:t>
            </a:r>
          </a:p>
          <a:p>
            <a:pPr lvl="0"/>
            <a:endParaRPr lang="el-GR" dirty="0"/>
          </a:p>
          <a:p>
            <a:pPr marL="342900" lvl="0" indent="-342900" algn="just">
              <a:buFont typeface="Wingdings" panose="05000000000000000000" pitchFamily="2" charset="2"/>
              <a:buChar char="ü"/>
            </a:pPr>
            <a:r>
              <a:rPr lang="el-GR" dirty="0"/>
              <a:t>Η ακούσια νοσηλεία. </a:t>
            </a:r>
          </a:p>
          <a:p>
            <a:pPr marL="342900" lvl="0" indent="-342900" algn="just">
              <a:buFont typeface="Wingdings" panose="05000000000000000000" pitchFamily="2" charset="2"/>
              <a:buChar char="ü"/>
            </a:pPr>
            <a:r>
              <a:rPr lang="el-GR" dirty="0"/>
              <a:t>Η απομόνωση. </a:t>
            </a:r>
          </a:p>
          <a:p>
            <a:pPr marL="342900" lvl="0" indent="-342900" algn="just">
              <a:buFont typeface="Wingdings" panose="05000000000000000000" pitchFamily="2" charset="2"/>
              <a:buChar char="ü"/>
            </a:pPr>
            <a:r>
              <a:rPr lang="el-GR" dirty="0"/>
              <a:t>Η μηχανική καθήλωση.</a:t>
            </a:r>
          </a:p>
          <a:p>
            <a:pPr marL="342900" lvl="0" indent="-342900" algn="just">
              <a:buFont typeface="Wingdings" panose="05000000000000000000" pitchFamily="2" charset="2"/>
              <a:buChar char="ü"/>
            </a:pPr>
            <a:r>
              <a:rPr lang="el-GR" dirty="0"/>
              <a:t>Η χημική καθήλωση.</a:t>
            </a:r>
          </a:p>
          <a:p>
            <a:pPr marL="342900" lvl="0" indent="-342900" algn="just">
              <a:buFont typeface="Wingdings" panose="05000000000000000000" pitchFamily="2" charset="2"/>
              <a:buChar char="ü"/>
            </a:pPr>
            <a:r>
              <a:rPr lang="el-GR" dirty="0"/>
              <a:t>Η ακούσια κλινική θεραπεία.</a:t>
            </a:r>
          </a:p>
          <a:p>
            <a:pPr algn="just"/>
            <a:r>
              <a:rPr lang="en-GB" dirty="0"/>
              <a:t> </a:t>
            </a:r>
            <a:endParaRPr lang="el-GR" dirty="0"/>
          </a:p>
          <a:p>
            <a:endParaRPr lang="el-GR" dirty="0"/>
          </a:p>
        </p:txBody>
      </p:sp>
      <p:sp>
        <p:nvSpPr>
          <p:cNvPr id="4" name="Τίτλος 3"/>
          <p:cNvSpPr>
            <a:spLocks noGrp="1"/>
          </p:cNvSpPr>
          <p:nvPr>
            <p:ph type="title" idx="4294967295"/>
          </p:nvPr>
        </p:nvSpPr>
        <p:spPr>
          <a:xfrm>
            <a:off x="2123728" y="765175"/>
            <a:ext cx="5040560" cy="911225"/>
          </a:xfrm>
        </p:spPr>
        <p:txBody>
          <a:bodyPr/>
          <a:lstStyle/>
          <a:p>
            <a:r>
              <a:rPr lang="el-GR" dirty="0" err="1"/>
              <a:t>εξαναγκασμοσ</a:t>
            </a:r>
            <a:r>
              <a:rPr lang="el-GR" dirty="0"/>
              <a:t> και </a:t>
            </a:r>
            <a:r>
              <a:rPr lang="el-GR" dirty="0" err="1"/>
              <a:t>τροποι</a:t>
            </a:r>
            <a:r>
              <a:rPr lang="el-GR" dirty="0"/>
              <a:t>  για την </a:t>
            </a:r>
            <a:r>
              <a:rPr lang="el-GR" dirty="0" err="1"/>
              <a:t>αποφυγησ</a:t>
            </a:r>
            <a:r>
              <a:rPr lang="el-GR" dirty="0"/>
              <a:t> του</a:t>
            </a:r>
          </a:p>
        </p:txBody>
      </p:sp>
      <p:pic>
        <p:nvPicPr>
          <p:cNvPr id="5" name="Imagen 38" descr="C:\Users\SAPAME\Pictures\Lenovo Photo Master\fingers-3285615__340.png"/>
          <p:cNvPicPr>
            <a:picLocks noGrp="1"/>
          </p:cNvPicPr>
          <p:nvPr>
            <p:ph sz="quarter"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348880"/>
            <a:ext cx="4022725" cy="3224212"/>
          </a:xfrm>
          <a:prstGeom prst="rect">
            <a:avLst/>
          </a:prstGeom>
          <a:noFill/>
          <a:ln>
            <a:noFill/>
          </a:ln>
        </p:spPr>
      </p:pic>
    </p:spTree>
    <p:extLst>
      <p:ext uri="{BB962C8B-B14F-4D97-AF65-F5344CB8AC3E}">
        <p14:creationId xmlns:p14="http://schemas.microsoft.com/office/powerpoint/2010/main" xmlns="" val="315631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457200" y="2020824"/>
            <a:ext cx="8229600" cy="4576528"/>
          </a:xfrm>
        </p:spPr>
        <p:txBody>
          <a:bodyPr>
            <a:normAutofit/>
          </a:bodyPr>
          <a:lstStyle/>
          <a:p>
            <a:pPr algn="just"/>
            <a:r>
              <a:rPr lang="el-GR" sz="2400" u="sng" dirty="0"/>
              <a:t>Βασικές στρατηγικές για την  διαχείριση των έντονων καταστάσεων</a:t>
            </a:r>
            <a:r>
              <a:rPr lang="en-US" sz="2400" u="sng" dirty="0"/>
              <a:t>:</a:t>
            </a:r>
          </a:p>
          <a:p>
            <a:pPr marL="457200" indent="-457200" algn="just">
              <a:buAutoNum type="arabicPeriod"/>
            </a:pPr>
            <a:r>
              <a:rPr lang="el-GR" dirty="0"/>
              <a:t>Εξατομικευμένα σχέδια για την αναγνώριση και την αντιμετώπιση των παραγόντων πυροδότησης και των πρώιμων προειδοποιητικών σημείων. </a:t>
            </a:r>
            <a:endParaRPr lang="en-US" dirty="0"/>
          </a:p>
          <a:p>
            <a:pPr marL="457200" indent="-457200" algn="just">
              <a:buAutoNum type="arabicPeriod"/>
            </a:pPr>
            <a:r>
              <a:rPr lang="el-GR" dirty="0"/>
              <a:t> Αποκλιμάκωση. </a:t>
            </a:r>
            <a:endParaRPr lang="en-US" dirty="0"/>
          </a:p>
          <a:p>
            <a:pPr marL="457200" indent="-457200" algn="just">
              <a:buAutoNum type="arabicPeriod"/>
            </a:pPr>
            <a:r>
              <a:rPr lang="el-GR" dirty="0"/>
              <a:t> Δημιουργία ενός συνεργατικού μοντέλου που να βασίζεται στην κουλτούρα του «λέω ναι» και «μπορώ να το κάνω», με το οποίο ανοίγει ο διάλογος για τις δυνατότητες μιας δημιουργικής επίλυσης των προβλημάτων.</a:t>
            </a:r>
            <a:endParaRPr lang="en-US" dirty="0"/>
          </a:p>
          <a:p>
            <a:pPr marL="457200" indent="-457200" algn="just">
              <a:buAutoNum type="arabicPeriod"/>
            </a:pPr>
            <a:r>
              <a:rPr lang="el-GR" dirty="0"/>
              <a:t> Αισθητηριακή αποφόρτιση και δωμάτια ηρεμίας.</a:t>
            </a:r>
            <a:endParaRPr lang="en-US" dirty="0"/>
          </a:p>
          <a:p>
            <a:pPr marL="457200" indent="-457200" algn="just">
              <a:buAutoNum type="arabicPeriod"/>
            </a:pPr>
            <a:r>
              <a:rPr lang="el-GR" dirty="0"/>
              <a:t> Ομάδες ανταπόκρισης (αποτίμηση του συμβάντος, ενημέρωση και συναισθηματική υποστήριξη). </a:t>
            </a:r>
          </a:p>
        </p:txBody>
      </p:sp>
      <p:sp>
        <p:nvSpPr>
          <p:cNvPr id="3" name="Τίτλος 2"/>
          <p:cNvSpPr>
            <a:spLocks noGrp="1"/>
          </p:cNvSpPr>
          <p:nvPr>
            <p:ph type="title"/>
          </p:nvPr>
        </p:nvSpPr>
        <p:spPr>
          <a:xfrm>
            <a:off x="2267744" y="764704"/>
            <a:ext cx="4680520" cy="911696"/>
          </a:xfrm>
        </p:spPr>
        <p:txBody>
          <a:bodyPr/>
          <a:lstStyle/>
          <a:p>
            <a:r>
              <a:rPr lang="el-GR" dirty="0" err="1"/>
              <a:t>εξαναγκασμοσ</a:t>
            </a:r>
            <a:r>
              <a:rPr lang="el-GR" dirty="0"/>
              <a:t> και </a:t>
            </a:r>
            <a:r>
              <a:rPr lang="el-GR" dirty="0" err="1"/>
              <a:t>τροποι</a:t>
            </a:r>
            <a:r>
              <a:rPr lang="el-GR" dirty="0"/>
              <a:t>  για την </a:t>
            </a:r>
            <a:r>
              <a:rPr lang="el-GR" dirty="0" err="1"/>
              <a:t>αποφυγησ</a:t>
            </a:r>
            <a:r>
              <a:rPr lang="el-GR" dirty="0"/>
              <a:t> του</a:t>
            </a:r>
          </a:p>
        </p:txBody>
      </p:sp>
    </p:spTree>
    <p:extLst>
      <p:ext uri="{BB962C8B-B14F-4D97-AF65-F5344CB8AC3E}">
        <p14:creationId xmlns:p14="http://schemas.microsoft.com/office/powerpoint/2010/main" xmlns="" val="150434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548680"/>
            <a:ext cx="8640960" cy="5139869"/>
          </a:xfrm>
          <a:prstGeom prst="rect">
            <a:avLst/>
          </a:prstGeom>
        </p:spPr>
        <p:txBody>
          <a:bodyPr wrap="square">
            <a:spAutoFit/>
          </a:bodyPr>
          <a:lstStyle/>
          <a:p>
            <a:endParaRPr lang="el-GR" sz="1400" dirty="0">
              <a:solidFill>
                <a:srgbClr val="000000"/>
              </a:solidFill>
              <a:latin typeface="Arial"/>
            </a:endParaRPr>
          </a:p>
          <a:p>
            <a:r>
              <a:rPr lang="el-GR" sz="2400" u="sng" dirty="0"/>
              <a:t>Μηχανισμοί που αποσκοπούν στην </a:t>
            </a:r>
            <a:r>
              <a:rPr lang="el-GR" sz="2400" b="1" u="sng" dirty="0"/>
              <a:t>παροχή ατομικής υποστήριξης </a:t>
            </a:r>
            <a:r>
              <a:rPr lang="el-GR" sz="2400" u="sng" dirty="0"/>
              <a:t>στη διαδικασία λήψης αποφάσεων </a:t>
            </a:r>
          </a:p>
          <a:p>
            <a:endParaRPr lang="el-GR" sz="2400" u="sng" dirty="0"/>
          </a:p>
          <a:p>
            <a:r>
              <a:rPr lang="el-GR" sz="2200" b="1" dirty="0"/>
              <a:t>Υποστήριξη από ομολόγους (</a:t>
            </a:r>
            <a:r>
              <a:rPr lang="el-GR" sz="2200" b="1" dirty="0" err="1"/>
              <a:t>Peer</a:t>
            </a:r>
            <a:r>
              <a:rPr lang="el-GR" sz="2200" b="1" dirty="0"/>
              <a:t> </a:t>
            </a:r>
            <a:r>
              <a:rPr lang="el-GR" sz="2200" b="1" dirty="0" err="1"/>
              <a:t>support</a:t>
            </a:r>
            <a:r>
              <a:rPr lang="el-GR" sz="2200" b="1" dirty="0"/>
              <a:t>) </a:t>
            </a:r>
            <a:endParaRPr lang="el-GR" sz="2200" dirty="0"/>
          </a:p>
          <a:p>
            <a:r>
              <a:rPr lang="el-GR" sz="2200" dirty="0"/>
              <a:t>-Πιστοποιημένοι υποστηρικτές, Μινεσότα, ΗΠΑ </a:t>
            </a:r>
          </a:p>
          <a:p>
            <a:r>
              <a:rPr lang="el-GR" sz="2200" b="1" dirty="0"/>
              <a:t>Υποστήριξη από άτομα του περιβάλλοντος </a:t>
            </a:r>
            <a:endParaRPr lang="el-GR" sz="2200" dirty="0"/>
          </a:p>
          <a:p>
            <a:r>
              <a:rPr lang="el-GR" sz="2200" dirty="0"/>
              <a:t>- Ο θεσμός του επιμελητή – Γερμανία </a:t>
            </a:r>
          </a:p>
          <a:p>
            <a:r>
              <a:rPr lang="el-GR" sz="2200" dirty="0"/>
              <a:t>- Ο θεσμός του φροντιστή - Σουηδία </a:t>
            </a:r>
          </a:p>
          <a:p>
            <a:r>
              <a:rPr lang="el-GR" sz="2200" b="1" dirty="0"/>
              <a:t>Υποστήριξη από ανεξάρτητους </a:t>
            </a:r>
            <a:r>
              <a:rPr lang="el-GR" sz="2200" b="1" dirty="0" err="1"/>
              <a:t>παρόχους</a:t>
            </a:r>
            <a:r>
              <a:rPr lang="el-GR" sz="2200" b="1" dirty="0"/>
              <a:t> υπηρεσιών </a:t>
            </a:r>
            <a:endParaRPr lang="el-GR" sz="2200" dirty="0"/>
          </a:p>
          <a:p>
            <a:r>
              <a:rPr lang="en-US" sz="2200" dirty="0"/>
              <a:t>-The Support- and Contact Person scheme - Δα</a:t>
            </a:r>
            <a:r>
              <a:rPr lang="en-US" sz="2200" dirty="0" err="1"/>
              <a:t>νί</a:t>
            </a:r>
            <a:r>
              <a:rPr lang="en-US" sz="2200" dirty="0"/>
              <a:t>α </a:t>
            </a:r>
          </a:p>
          <a:p>
            <a:r>
              <a:rPr lang="el-GR" sz="2200" dirty="0"/>
              <a:t>-Σύλλογοι παροχής υποστήριξης/φροντίδας – Γερμανία </a:t>
            </a:r>
          </a:p>
          <a:p>
            <a:r>
              <a:rPr lang="el-GR" sz="2200" dirty="0"/>
              <a:t>-Ο θεσμός του προσωπικού διαμεσολαβητή – Σουηδία </a:t>
            </a:r>
          </a:p>
          <a:p>
            <a:r>
              <a:rPr lang="el-GR" sz="2200" b="1" dirty="0"/>
              <a:t>Υποστήριξη στην επικοινωνία με τις αστυνομικές αρχές </a:t>
            </a:r>
            <a:endParaRPr lang="el-GR" sz="2200" dirty="0"/>
          </a:p>
          <a:p>
            <a:r>
              <a:rPr lang="el-GR" sz="2200" dirty="0"/>
              <a:t>- Ανεξάρτητα τρίτα πρόσωπα - Αυστραλία </a:t>
            </a:r>
          </a:p>
        </p:txBody>
      </p:sp>
    </p:spTree>
    <p:extLst>
      <p:ext uri="{BB962C8B-B14F-4D97-AF65-F5344CB8AC3E}">
        <p14:creationId xmlns:p14="http://schemas.microsoft.com/office/powerpoint/2010/main" xmlns="" val="162249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1052736"/>
            <a:ext cx="8784976" cy="6386364"/>
          </a:xfrm>
          <a:prstGeom prst="rect">
            <a:avLst/>
          </a:prstGeom>
        </p:spPr>
        <p:txBody>
          <a:bodyPr wrap="square">
            <a:spAutoFit/>
          </a:bodyPr>
          <a:lstStyle/>
          <a:p>
            <a:endParaRPr lang="el-GR" sz="1600" dirty="0">
              <a:solidFill>
                <a:srgbClr val="000000"/>
              </a:solidFill>
              <a:latin typeface="Arial"/>
            </a:endParaRPr>
          </a:p>
          <a:p>
            <a:r>
              <a:rPr lang="el-GR" sz="2200" b="1" u="sng" dirty="0">
                <a:solidFill>
                  <a:schemeClr val="bg1"/>
                </a:solidFill>
              </a:rPr>
              <a:t>Νομικά εργαλεία που αποσκοπούν να διασφαλίσουν το σεβασμό της βούλησης του ατόμου μέσω εκ των προτέρων σχεδιασμού ή συμφωνιών υποστήριξης </a:t>
            </a:r>
          </a:p>
          <a:p>
            <a:endParaRPr lang="el-GR" dirty="0">
              <a:latin typeface="Arial"/>
            </a:endParaRPr>
          </a:p>
          <a:p>
            <a:pPr marL="285750" indent="-285750">
              <a:buFont typeface="Arial" panose="020B0604020202020204" pitchFamily="34" charset="0"/>
              <a:buChar char="•"/>
            </a:pPr>
            <a:r>
              <a:rPr lang="el-GR" b="1" dirty="0"/>
              <a:t>Οδηγίες εκ των προτέρων </a:t>
            </a:r>
            <a:r>
              <a:rPr lang="el-GR" dirty="0"/>
              <a:t>(</a:t>
            </a:r>
            <a:r>
              <a:rPr lang="el-GR" dirty="0" err="1"/>
              <a:t>Advance</a:t>
            </a:r>
            <a:r>
              <a:rPr lang="el-GR" dirty="0"/>
              <a:t> </a:t>
            </a:r>
            <a:r>
              <a:rPr lang="el-GR" dirty="0" err="1"/>
              <a:t>Directives</a:t>
            </a:r>
            <a:r>
              <a:rPr lang="el-GR" dirty="0"/>
              <a:t>) </a:t>
            </a:r>
          </a:p>
          <a:p>
            <a:pPr marL="285750" indent="-285750">
              <a:buFont typeface="Arial" panose="020B0604020202020204" pitchFamily="34" charset="0"/>
              <a:buChar char="•"/>
            </a:pPr>
            <a:r>
              <a:rPr lang="el-GR" b="1" dirty="0"/>
              <a:t>Προσωπικές οδηγίες </a:t>
            </a:r>
            <a:r>
              <a:rPr lang="el-GR" dirty="0"/>
              <a:t>(</a:t>
            </a:r>
            <a:r>
              <a:rPr lang="en-US" dirty="0"/>
              <a:t>Personal Directives)</a:t>
            </a:r>
            <a:r>
              <a:rPr lang="el-GR" dirty="0"/>
              <a:t> </a:t>
            </a:r>
          </a:p>
          <a:p>
            <a:pPr marL="285750" indent="-285750">
              <a:buFont typeface="Arial" panose="020B0604020202020204" pitchFamily="34" charset="0"/>
              <a:buChar char="•"/>
            </a:pPr>
            <a:r>
              <a:rPr lang="el-GR" b="1" dirty="0"/>
              <a:t>Ψυχιατρική Διαθήκη</a:t>
            </a:r>
            <a:endParaRPr lang="el-GR" dirty="0"/>
          </a:p>
          <a:p>
            <a:pPr marL="285750" indent="-285750">
              <a:buFont typeface="Arial" panose="020B0604020202020204" pitchFamily="34" charset="0"/>
              <a:buChar char="•"/>
            </a:pPr>
            <a:r>
              <a:rPr lang="el-GR" b="1" dirty="0"/>
              <a:t>Διαρκή πληρεξούσια</a:t>
            </a:r>
            <a:endParaRPr lang="el-GR" dirty="0"/>
          </a:p>
          <a:p>
            <a:pPr marL="285750" indent="-285750">
              <a:buFont typeface="Arial" panose="020B0604020202020204" pitchFamily="34" charset="0"/>
              <a:buChar char="•"/>
            </a:pPr>
            <a:r>
              <a:rPr lang="el-GR" b="1" dirty="0"/>
              <a:t>Συμφωνία υποστηριζόμενης λήψης αποφάσεων </a:t>
            </a:r>
            <a:endParaRPr lang="el-GR" dirty="0"/>
          </a:p>
          <a:p>
            <a:pPr marL="285750" indent="-285750">
              <a:buFont typeface="Arial" panose="020B0604020202020204" pitchFamily="34" charset="0"/>
              <a:buChar char="•"/>
            </a:pPr>
            <a:r>
              <a:rPr lang="el-GR" b="1" dirty="0"/>
              <a:t>Διαταγές </a:t>
            </a:r>
            <a:r>
              <a:rPr lang="el-GR" b="1" dirty="0" err="1"/>
              <a:t>Συναπόφασης</a:t>
            </a:r>
            <a:endParaRPr lang="el-GR" dirty="0"/>
          </a:p>
          <a:p>
            <a:pPr marL="285750" indent="-285750">
              <a:buFont typeface="Arial" panose="020B0604020202020204" pitchFamily="34" charset="0"/>
              <a:buChar char="•"/>
            </a:pPr>
            <a:r>
              <a:rPr lang="el-GR" b="1" dirty="0"/>
              <a:t> Ο Συνήγορος του Πολίτη</a:t>
            </a:r>
          </a:p>
          <a:p>
            <a:pPr marL="285750" indent="-285750">
              <a:buFont typeface="Arial" panose="020B0604020202020204" pitchFamily="34" charset="0"/>
              <a:buChar char="•"/>
            </a:pPr>
            <a:r>
              <a:rPr lang="el-GR" b="1" dirty="0"/>
              <a:t>Επιτροπή για τα Δικαιώματα των Ατόμων με Αναπηρίες</a:t>
            </a:r>
          </a:p>
          <a:p>
            <a:pPr marL="285750" indent="-285750">
              <a:buFont typeface="Arial" panose="020B0604020202020204" pitchFamily="34" charset="0"/>
              <a:buChar char="•"/>
            </a:pPr>
            <a:r>
              <a:rPr lang="el-GR" b="1" dirty="0"/>
              <a:t>Ευρωπαϊκό Δικαστήριο των Δικαιωμάτων του Ανθρώπου</a:t>
            </a:r>
          </a:p>
          <a:p>
            <a:pPr marL="285750" indent="-285750">
              <a:buFont typeface="Arial" panose="020B0604020202020204" pitchFamily="34" charset="0"/>
              <a:buChar char="•"/>
            </a:pPr>
            <a:r>
              <a:rPr lang="el-GR" b="1" dirty="0"/>
              <a:t>Το Γραφείο Διαχείρισης Παραπόνων και Καταγγελιών του Ε.Ο.Π.Υ.Υ.</a:t>
            </a:r>
          </a:p>
          <a:p>
            <a:pPr marL="285750" indent="-285750">
              <a:buFont typeface="Arial" panose="020B0604020202020204" pitchFamily="34" charset="0"/>
              <a:buChar char="•"/>
            </a:pPr>
            <a:r>
              <a:rPr lang="el-GR" b="1" dirty="0"/>
              <a:t>Γραφεία Προστασίας Δικαιωμάτων Ληπτών/</a:t>
            </a:r>
            <a:r>
              <a:rPr lang="el-GR" b="1" dirty="0" err="1"/>
              <a:t>ριων</a:t>
            </a:r>
            <a:r>
              <a:rPr lang="el-GR" b="1" dirty="0"/>
              <a:t>  Υπηρεσιών Υγείας</a:t>
            </a:r>
            <a:endParaRPr lang="el-GR" dirty="0"/>
          </a:p>
          <a:p>
            <a:pPr marL="285750" indent="-285750">
              <a:buFont typeface="Arial" panose="020B0604020202020204" pitchFamily="34" charset="0"/>
              <a:buChar char="•"/>
            </a:pPr>
            <a:r>
              <a:rPr lang="el-GR" b="1" dirty="0"/>
              <a:t>Ειδική Επιτροπή Ελέγχου Προστασίας των Δικαιωμάτων των Ατόμων με Ψυχικές Διαταραχές, η οποία συστάθηκε στο Υπουργείο Υγείας κατ’ εφαρμογή του άρθρου 2 του Ν.2716/17-5-1999 (ΦΕΚ 96/Τεύχος Α΄),</a:t>
            </a:r>
            <a:endParaRPr lang="el-GR" dirty="0"/>
          </a:p>
          <a:p>
            <a:pPr marL="285750" indent="-285750">
              <a:buFont typeface="Arial" panose="020B0604020202020204" pitchFamily="34" charset="0"/>
              <a:buChar char="•"/>
            </a:pPr>
            <a:endParaRPr lang="el-GR" dirty="0"/>
          </a:p>
          <a:p>
            <a:r>
              <a:rPr lang="el-GR" sz="2000" b="1" dirty="0"/>
              <a:t> </a:t>
            </a:r>
            <a:endParaRPr lang="el-GR" sz="2000" dirty="0"/>
          </a:p>
          <a:p>
            <a:endParaRPr lang="el-GR" sz="1900" dirty="0">
              <a:latin typeface="Arial"/>
            </a:endParaRPr>
          </a:p>
        </p:txBody>
      </p:sp>
    </p:spTree>
    <p:extLst>
      <p:ext uri="{BB962C8B-B14F-4D97-AF65-F5344CB8AC3E}">
        <p14:creationId xmlns:p14="http://schemas.microsoft.com/office/powerpoint/2010/main" xmlns="" val="386029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979712" y="975360"/>
            <a:ext cx="5256584" cy="1085488"/>
          </a:xfrm>
        </p:spPr>
        <p:txBody>
          <a:bodyPr/>
          <a:lstStyle/>
          <a:p>
            <a:r>
              <a:rPr lang="el-GR" dirty="0"/>
              <a:t>ΣΑΣ ΕΥΧΑΡΙΣΤΟΥΜΕ ΓΙΑ ΤΗΝ ΠΡΟΣΟΧΗ ΣΑΣ</a:t>
            </a:r>
          </a:p>
        </p:txBody>
      </p:sp>
    </p:spTree>
    <p:extLst>
      <p:ext uri="{BB962C8B-B14F-4D97-AF65-F5344CB8AC3E}">
        <p14:creationId xmlns:p14="http://schemas.microsoft.com/office/powerpoint/2010/main" xmlns="" val="409629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type="subTitle" idx="1"/>
          </p:nvPr>
        </p:nvSpPr>
        <p:spPr>
          <a:xfrm>
            <a:off x="179512" y="3573016"/>
            <a:ext cx="8568952" cy="2592288"/>
          </a:xfrm>
        </p:spPr>
        <p:txBody>
          <a:bodyPr/>
          <a:lstStyle/>
          <a:p>
            <a:r>
              <a:rPr lang="en-US" dirty="0"/>
              <a:t> </a:t>
            </a:r>
            <a:endParaRPr lang="el-GR" dirty="0"/>
          </a:p>
          <a:p>
            <a:pPr algn="just"/>
            <a:r>
              <a:rPr lang="el-GR" sz="2400" dirty="0">
                <a:solidFill>
                  <a:schemeClr val="tx1">
                    <a:lumMod val="95000"/>
                  </a:schemeClr>
                </a:solidFill>
              </a:rPr>
              <a:t>Τα ανθρώπινα δικαιώματα αφορούν όλους μας και διασφαλίζονται δια νόμου. Ο νόμος εφαρμόζεται εξίσου σε όλα τα άτομα ως μέσο προστασίας, φροντίδας και υποστήριξης τους και καθορίζει τις ευθύνες στις οποίες καλούνται να ανταποκριθούν οι υπεύθυνοι για την προάσπιση των ανθρωπίνων δικαιωμάτων. Τα άτομα με προβλήματα ψυχικής υγείας έχουν τα ίδια δικαιώματα με κάθε άλλο άτομο.</a:t>
            </a:r>
          </a:p>
          <a:p>
            <a:pPr algn="just"/>
            <a:endParaRPr lang="el-GR" dirty="0"/>
          </a:p>
          <a:p>
            <a:pPr algn="just"/>
            <a:endParaRPr lang="el-GR" dirty="0"/>
          </a:p>
          <a:p>
            <a:pPr algn="just"/>
            <a:endParaRPr lang="el-GR" dirty="0"/>
          </a:p>
          <a:p>
            <a:pPr algn="just"/>
            <a:endParaRPr lang="el-GR" dirty="0"/>
          </a:p>
          <a:p>
            <a:pPr algn="just"/>
            <a:endParaRPr lang="el-GR" dirty="0"/>
          </a:p>
          <a:p>
            <a:pPr algn="l"/>
            <a:endParaRPr lang="el-GR" sz="2000" dirty="0">
              <a:solidFill>
                <a:schemeClr val="tx1">
                  <a:lumMod val="95000"/>
                </a:schemeClr>
              </a:solidFill>
            </a:endParaRPr>
          </a:p>
        </p:txBody>
      </p:sp>
      <p:sp>
        <p:nvSpPr>
          <p:cNvPr id="4" name="Τίτλος 3"/>
          <p:cNvSpPr>
            <a:spLocks noGrp="1"/>
          </p:cNvSpPr>
          <p:nvPr>
            <p:ph type="title"/>
          </p:nvPr>
        </p:nvSpPr>
        <p:spPr>
          <a:xfrm>
            <a:off x="2555776" y="2636912"/>
            <a:ext cx="4013200" cy="1080120"/>
          </a:xfrm>
        </p:spPr>
        <p:txBody>
          <a:bodyPr>
            <a:normAutofit fontScale="90000"/>
          </a:bodyPr>
          <a:lstStyle/>
          <a:p>
            <a:r>
              <a:rPr lang="el-GR" sz="2200" dirty="0"/>
              <a:t>Τι είναι τα «ανθρώπινα δικαιώματα»</a:t>
            </a:r>
            <a:r>
              <a:rPr lang="en-US" dirty="0"/>
              <a:t>; </a:t>
            </a:r>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xmlns="" val="173535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4294967295"/>
          </p:nvPr>
        </p:nvSpPr>
        <p:spPr>
          <a:xfrm>
            <a:off x="0" y="2020888"/>
            <a:ext cx="8229600" cy="4075112"/>
          </a:xfrm>
        </p:spPr>
        <p:txBody>
          <a:bodyPr/>
          <a:lstStyle/>
          <a:p>
            <a:pPr marL="342900" indent="-342900">
              <a:buFont typeface="Wingdings" panose="05000000000000000000" pitchFamily="2" charset="2"/>
              <a:buChar char="v"/>
            </a:pPr>
            <a:r>
              <a:rPr lang="el-GR" dirty="0"/>
              <a:t>Εγγυάται ότι η αξιοπρέπεια του ατόμου βρίσκεται στο επίκεντρο των πολιτικών και των διαδικασιών λήψης αποφάσεων σε όλα τα επίπεδα.</a:t>
            </a:r>
          </a:p>
          <a:p>
            <a:r>
              <a:rPr lang="el-GR" dirty="0"/>
              <a:t> </a:t>
            </a:r>
          </a:p>
          <a:p>
            <a:pPr marL="342900" indent="-342900" algn="just">
              <a:buFont typeface="Wingdings" panose="05000000000000000000" pitchFamily="2" charset="2"/>
              <a:buChar char="v"/>
            </a:pPr>
            <a:r>
              <a:rPr lang="el-GR" dirty="0"/>
              <a:t>Βοηθά φορείς και επαγγελματίες να βρουν τον καλύτερο τρόπο για να διασφαλίσουν τα δικαιώματα των ατόμων στα οποία παρέχουν τις υπηρεσίες τους.</a:t>
            </a:r>
          </a:p>
          <a:p>
            <a:r>
              <a:rPr lang="el-GR" dirty="0"/>
              <a:t> </a:t>
            </a:r>
          </a:p>
          <a:p>
            <a:pPr marL="342900" indent="-342900" algn="just">
              <a:buFont typeface="Wingdings" panose="05000000000000000000" pitchFamily="2" charset="2"/>
              <a:buChar char="v"/>
            </a:pPr>
            <a:r>
              <a:rPr lang="el-GR" dirty="0"/>
              <a:t>Είναι χρήσιμη σε ομάδες που υφίστανται περιθωριοποίηση, αποκλεισμό και διακρίσεις.</a:t>
            </a:r>
          </a:p>
        </p:txBody>
      </p:sp>
      <p:sp>
        <p:nvSpPr>
          <p:cNvPr id="3" name="Τίτλος 2"/>
          <p:cNvSpPr>
            <a:spLocks noGrp="1"/>
          </p:cNvSpPr>
          <p:nvPr>
            <p:ph type="title" idx="4294967295"/>
          </p:nvPr>
        </p:nvSpPr>
        <p:spPr>
          <a:xfrm>
            <a:off x="2267744" y="980728"/>
            <a:ext cx="4114800" cy="936104"/>
          </a:xfrm>
        </p:spPr>
        <p:txBody>
          <a:bodyPr>
            <a:normAutofit/>
          </a:bodyPr>
          <a:lstStyle/>
          <a:p>
            <a:r>
              <a:rPr lang="el-GR" dirty="0"/>
              <a:t>Η ΠΡΟΣΕΓΓΙΣΗ ΣΤΗΝ ΨΥΧΙΚΗ ΥΓΕΙΑ ΜΕ ΒΑΣΗ ΤΑ ΑΝΘΡΩΠΙΝΑ ΔΙΚΑΙΩΜΑΤΑ</a:t>
            </a:r>
          </a:p>
        </p:txBody>
      </p:sp>
    </p:spTree>
    <p:extLst>
      <p:ext uri="{BB962C8B-B14F-4D97-AF65-F5344CB8AC3E}">
        <p14:creationId xmlns:p14="http://schemas.microsoft.com/office/powerpoint/2010/main" xmlns="" val="281646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4"/>
          </p:nvPr>
        </p:nvSpPr>
        <p:spPr>
          <a:xfrm>
            <a:off x="395536" y="1914525"/>
            <a:ext cx="8424936" cy="4754835"/>
          </a:xfrm>
          <a:noFill/>
        </p:spPr>
        <p:txBody>
          <a:bodyPr>
            <a:normAutofit lnSpcReduction="10000"/>
          </a:bodyPr>
          <a:lstStyle/>
          <a:p>
            <a:pPr marL="342900" lvl="0" indent="-342900" algn="just">
              <a:buFont typeface="Wingdings" panose="05000000000000000000" pitchFamily="2" charset="2"/>
              <a:buChar char="v"/>
            </a:pPr>
            <a:r>
              <a:rPr lang="el-GR" dirty="0"/>
              <a:t>Πολιτικές, προγράμματα, υπηρεσίες και επαγγελματικές πρακτικές έχουν ως βασικό στόχο της αποστολής τους την πλήρη άσκηση των ανθρώπινων δικαιωμάτων.</a:t>
            </a:r>
          </a:p>
          <a:p>
            <a:pPr marL="342900" lvl="0" indent="-342900" algn="just">
              <a:buFont typeface="Wingdings" panose="05000000000000000000" pitchFamily="2" charset="2"/>
              <a:buChar char="v"/>
            </a:pPr>
            <a:r>
              <a:rPr lang="el-GR" dirty="0"/>
              <a:t>Το άτομο θεωρείται πρωταγωνιστής και όχι παθητικός δικαιούχος υπηρεσιών.</a:t>
            </a:r>
          </a:p>
          <a:p>
            <a:pPr marL="342900" lvl="0" indent="-342900" algn="just">
              <a:buFont typeface="Wingdings" panose="05000000000000000000" pitchFamily="2" charset="2"/>
              <a:buChar char="v"/>
            </a:pPr>
            <a:r>
              <a:rPr lang="el-GR" dirty="0"/>
              <a:t>Η συμμετοχή είναι ταυτόχρονα μέσο και σκοπός.</a:t>
            </a:r>
          </a:p>
          <a:p>
            <a:pPr marL="342900" lvl="0" indent="-342900" algn="just">
              <a:buFont typeface="Wingdings" panose="05000000000000000000" pitchFamily="2" charset="2"/>
              <a:buChar char="v"/>
            </a:pPr>
            <a:r>
              <a:rPr lang="el-GR" dirty="0"/>
              <a:t>Οι στρατηγικές συμβάλλουν στην ενδυνάμωση του ατόμου αντί να την ακυρώνουν.</a:t>
            </a:r>
          </a:p>
          <a:p>
            <a:pPr marL="342900" lvl="0" indent="-342900" algn="just">
              <a:buFont typeface="Wingdings" panose="05000000000000000000" pitchFamily="2" charset="2"/>
              <a:buChar char="v"/>
            </a:pPr>
            <a:r>
              <a:rPr lang="el-GR" dirty="0"/>
              <a:t>Τα αποτελέσματα και οι διαδικασίες υπόκεινται σε επιτήρηση και αξιολόγηση.</a:t>
            </a:r>
          </a:p>
          <a:p>
            <a:pPr marL="342900" lvl="0" indent="-342900" algn="just">
              <a:buFont typeface="Wingdings" panose="05000000000000000000" pitchFamily="2" charset="2"/>
              <a:buChar char="v"/>
            </a:pPr>
            <a:r>
              <a:rPr lang="el-GR" dirty="0"/>
              <a:t>Οι κανόνες και οι αρχές των ανθρώπινων δικαιωμάτων ρυθμίζουν τη διατύπωση στόχων και δεικτών.</a:t>
            </a:r>
          </a:p>
          <a:p>
            <a:pPr marL="342900" lvl="0" indent="-342900" algn="just">
              <a:buFont typeface="Wingdings" panose="05000000000000000000" pitchFamily="2" charset="2"/>
              <a:buChar char="v"/>
            </a:pPr>
            <a:r>
              <a:rPr lang="el-GR" dirty="0"/>
              <a:t>Καθοριστικοί παράγοντες είναι τα συστήματα διαφάνειας και λογοδοσίας. </a:t>
            </a:r>
          </a:p>
          <a:p>
            <a:pPr algn="just"/>
            <a:endParaRPr lang="el-GR" dirty="0"/>
          </a:p>
        </p:txBody>
      </p:sp>
      <p:sp>
        <p:nvSpPr>
          <p:cNvPr id="4" name="Τίτλος 3"/>
          <p:cNvSpPr>
            <a:spLocks noGrp="1"/>
          </p:cNvSpPr>
          <p:nvPr>
            <p:ph type="title"/>
          </p:nvPr>
        </p:nvSpPr>
        <p:spPr>
          <a:xfrm>
            <a:off x="2514600" y="836712"/>
            <a:ext cx="4114800" cy="936104"/>
          </a:xfrm>
        </p:spPr>
        <p:txBody>
          <a:bodyPr>
            <a:normAutofit fontScale="90000"/>
          </a:bodyPr>
          <a:lstStyle/>
          <a:p>
            <a:r>
              <a:rPr lang="el-GR" dirty="0" err="1"/>
              <a:t>Χαρακτηριστικα</a:t>
            </a:r>
            <a:r>
              <a:rPr lang="el-GR" dirty="0"/>
              <a:t> </a:t>
            </a:r>
            <a:r>
              <a:rPr lang="el-GR" dirty="0" err="1"/>
              <a:t>τησ</a:t>
            </a:r>
            <a:r>
              <a:rPr lang="el-GR" dirty="0"/>
              <a:t> </a:t>
            </a:r>
            <a:r>
              <a:rPr lang="el-GR" dirty="0" err="1"/>
              <a:t>προσεγγισησ</a:t>
            </a:r>
            <a:r>
              <a:rPr lang="el-GR" dirty="0"/>
              <a:t> στη </a:t>
            </a:r>
            <a:r>
              <a:rPr lang="el-GR" dirty="0" err="1"/>
              <a:t>ψυχικη</a:t>
            </a:r>
            <a:r>
              <a:rPr lang="el-GR" dirty="0"/>
              <a:t> </a:t>
            </a:r>
            <a:r>
              <a:rPr lang="el-GR" dirty="0" err="1"/>
              <a:t>υγεια</a:t>
            </a:r>
            <a:r>
              <a:rPr lang="el-GR" dirty="0"/>
              <a:t> με </a:t>
            </a:r>
            <a:r>
              <a:rPr lang="el-GR" dirty="0" err="1"/>
              <a:t>βαση</a:t>
            </a:r>
            <a:r>
              <a:rPr lang="el-GR" dirty="0"/>
              <a:t> τα </a:t>
            </a:r>
            <a:r>
              <a:rPr lang="el-GR" dirty="0" err="1"/>
              <a:t>ανθρωπινα</a:t>
            </a:r>
            <a:r>
              <a:rPr lang="el-GR" dirty="0"/>
              <a:t> </a:t>
            </a:r>
            <a:r>
              <a:rPr lang="el-GR" dirty="0" err="1"/>
              <a:t>δικαιωματα</a:t>
            </a:r>
            <a:endParaRPr lang="el-GR" dirty="0"/>
          </a:p>
        </p:txBody>
      </p:sp>
    </p:spTree>
    <p:extLst>
      <p:ext uri="{BB962C8B-B14F-4D97-AF65-F5344CB8AC3E}">
        <p14:creationId xmlns:p14="http://schemas.microsoft.com/office/powerpoint/2010/main" xmlns="" val="214613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idx="4294967295"/>
          </p:nvPr>
        </p:nvSpPr>
        <p:spPr>
          <a:xfrm>
            <a:off x="2123728" y="476250"/>
            <a:ext cx="4824536" cy="1200150"/>
          </a:xfrm>
        </p:spPr>
        <p:txBody>
          <a:bodyPr>
            <a:normAutofit/>
          </a:bodyPr>
          <a:lstStyle/>
          <a:p>
            <a:r>
              <a:rPr lang="el-GR" dirty="0" err="1"/>
              <a:t>Αρχεσ</a:t>
            </a:r>
            <a:r>
              <a:rPr lang="el-GR" dirty="0"/>
              <a:t> που </a:t>
            </a:r>
            <a:r>
              <a:rPr lang="el-GR" dirty="0" err="1"/>
              <a:t>διεπουν</a:t>
            </a:r>
            <a:r>
              <a:rPr lang="el-GR" dirty="0"/>
              <a:t> την </a:t>
            </a:r>
            <a:r>
              <a:rPr lang="el-GR" dirty="0" err="1"/>
              <a:t>προσεγγιση</a:t>
            </a:r>
            <a:r>
              <a:rPr lang="el-GR" dirty="0"/>
              <a:t> με </a:t>
            </a:r>
            <a:r>
              <a:rPr lang="el-GR" dirty="0" err="1"/>
              <a:t>βαση</a:t>
            </a:r>
            <a:r>
              <a:rPr lang="el-GR" dirty="0"/>
              <a:t> τα </a:t>
            </a:r>
            <a:r>
              <a:rPr lang="el-GR" dirty="0" err="1"/>
              <a:t>ανθρωπινα</a:t>
            </a:r>
            <a:r>
              <a:rPr lang="el-GR" dirty="0"/>
              <a:t> </a:t>
            </a:r>
            <a:r>
              <a:rPr lang="el-GR" dirty="0" err="1"/>
              <a:t>δικαιωματα</a:t>
            </a:r>
            <a:endParaRPr lang="el-GR" dirty="0"/>
          </a:p>
        </p:txBody>
      </p:sp>
      <p:sp>
        <p:nvSpPr>
          <p:cNvPr id="8" name="Θέση περιεχομένου 7"/>
          <p:cNvSpPr>
            <a:spLocks noGrp="1"/>
          </p:cNvSpPr>
          <p:nvPr>
            <p:ph sz="quarter" idx="4294967295"/>
          </p:nvPr>
        </p:nvSpPr>
        <p:spPr>
          <a:xfrm>
            <a:off x="179512" y="1844675"/>
            <a:ext cx="8856984" cy="4752975"/>
          </a:xfrm>
        </p:spPr>
        <p:txBody>
          <a:bodyPr>
            <a:noAutofit/>
          </a:bodyPr>
          <a:lstStyle/>
          <a:p>
            <a:r>
              <a:rPr lang="el-GR" sz="1700" dirty="0"/>
              <a:t>Οι αρχές που διέπουν τη βασισμένη στα ανθρώπινα δικαιώματα προσέγγιση είναι πέντε: </a:t>
            </a:r>
          </a:p>
          <a:p>
            <a:pPr marL="342900" indent="-342900" algn="just">
              <a:buFont typeface="Wingdings" panose="05000000000000000000" pitchFamily="2" charset="2"/>
              <a:buChar char="v"/>
            </a:pPr>
            <a:r>
              <a:rPr lang="el-GR" sz="1800" dirty="0"/>
              <a:t>Η αρχή της συμμετοχής</a:t>
            </a:r>
          </a:p>
          <a:p>
            <a:pPr marL="342900" indent="-342900" algn="just">
              <a:buFont typeface="Wingdings" panose="05000000000000000000" pitchFamily="2" charset="2"/>
              <a:buChar char="v"/>
            </a:pPr>
            <a:r>
              <a:rPr lang="el-GR" sz="1800" dirty="0"/>
              <a:t>Η αρχή της διαφάνειας και της λογοδοσίας </a:t>
            </a:r>
          </a:p>
          <a:p>
            <a:pPr marL="342900" indent="-342900" algn="just">
              <a:buFont typeface="Wingdings" panose="05000000000000000000" pitchFamily="2" charset="2"/>
              <a:buChar char="v"/>
            </a:pPr>
            <a:r>
              <a:rPr lang="el-GR" sz="1800" dirty="0"/>
              <a:t>Η αρχή της μη διάκρισης της ισότητας </a:t>
            </a:r>
          </a:p>
          <a:p>
            <a:pPr marL="342900" indent="-342900" algn="just">
              <a:buFont typeface="Wingdings" panose="05000000000000000000" pitchFamily="2" charset="2"/>
              <a:buChar char="v"/>
            </a:pPr>
            <a:r>
              <a:rPr lang="el-GR" sz="1800" dirty="0"/>
              <a:t>Η αρχή της ενδυνάμωσης  </a:t>
            </a:r>
          </a:p>
          <a:p>
            <a:pPr marL="342900" indent="-342900" algn="just">
              <a:buFont typeface="Wingdings" panose="05000000000000000000" pitchFamily="2" charset="2"/>
              <a:buChar char="v"/>
            </a:pPr>
            <a:r>
              <a:rPr lang="el-GR" sz="1800" dirty="0"/>
              <a:t>Η αρχή της νομιμότητας</a:t>
            </a:r>
          </a:p>
          <a:p>
            <a:pPr algn="just"/>
            <a:r>
              <a:rPr lang="el-GR" sz="1800" dirty="0"/>
              <a:t>Όταν ακολουθούνται αυτές οι αρχές:</a:t>
            </a:r>
          </a:p>
          <a:p>
            <a:pPr marL="285750" indent="-285750" algn="just">
              <a:buFont typeface="Wingdings" panose="05000000000000000000" pitchFamily="2" charset="2"/>
              <a:buChar char="v"/>
            </a:pPr>
            <a:r>
              <a:rPr lang="el-GR" sz="1800" dirty="0"/>
              <a:t>Διασφαλίζεται ότι κατά τη λήψη αποφάσεων γίνονται σεβαστά τα δικαιώματα όλων των ανθρώπων </a:t>
            </a:r>
          </a:p>
          <a:p>
            <a:pPr marL="342900" lvl="0" indent="-342900" algn="just">
              <a:buFont typeface="Wingdings" panose="05000000000000000000" pitchFamily="2" charset="2"/>
              <a:buChar char="v"/>
            </a:pPr>
            <a:r>
              <a:rPr lang="el-GR" sz="1800" dirty="0"/>
              <a:t>Βελτιώνεται η θεσμική κουλτούρα και οι σχέσεις που έχουν δημιουργηθεί προς όλες τις κατευθύνσεις</a:t>
            </a:r>
          </a:p>
          <a:p>
            <a:pPr marL="342900" lvl="0" indent="-342900" algn="just">
              <a:buFont typeface="Wingdings" panose="05000000000000000000" pitchFamily="2" charset="2"/>
              <a:buChar char="v"/>
            </a:pPr>
            <a:r>
              <a:rPr lang="el-GR" sz="1800" dirty="0"/>
              <a:t>Εξασφαλίζεται η ύπαρξη των βέλτιστων δυνατών πρακτικών</a:t>
            </a:r>
          </a:p>
          <a:p>
            <a:r>
              <a:rPr lang="el-GR" sz="1800" dirty="0">
                <a:solidFill>
                  <a:schemeClr val="bg1"/>
                </a:solidFill>
              </a:rPr>
              <a:t> </a:t>
            </a:r>
          </a:p>
          <a:p>
            <a:endParaRPr lang="el-GR" sz="1800" dirty="0"/>
          </a:p>
        </p:txBody>
      </p:sp>
    </p:spTree>
    <p:extLst>
      <p:ext uri="{BB962C8B-B14F-4D97-AF65-F5344CB8AC3E}">
        <p14:creationId xmlns:p14="http://schemas.microsoft.com/office/powerpoint/2010/main" xmlns="" val="155275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sz="quarter" idx="14"/>
          </p:nvPr>
        </p:nvSpPr>
        <p:spPr>
          <a:xfrm>
            <a:off x="4663440" y="2420888"/>
            <a:ext cx="4023360" cy="3240360"/>
          </a:xfrm>
        </p:spPr>
        <p:txBody>
          <a:bodyPr>
            <a:normAutofit/>
          </a:bodyPr>
          <a:lstStyle/>
          <a:p>
            <a:r>
              <a:rPr lang="el-GR" sz="4800" dirty="0">
                <a:solidFill>
                  <a:srgbClr val="7030A0"/>
                </a:solidFill>
              </a:rPr>
              <a:t>Ο φαύλος κύκλος του στίγματος</a:t>
            </a:r>
          </a:p>
        </p:txBody>
      </p:sp>
      <p:graphicFrame>
        <p:nvGraphicFramePr>
          <p:cNvPr id="9" name="Diagrama 13"/>
          <p:cNvGraphicFramePr>
            <a:graphicFrameLocks noGrp="1"/>
          </p:cNvGraphicFramePr>
          <p:nvPr>
            <p:ph sz="quarter" idx="13"/>
          </p:nvPr>
        </p:nvGraphicFramePr>
        <p:xfrm>
          <a:off x="457200" y="2020888"/>
          <a:ext cx="4022725" cy="4005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5309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3"/>
          </p:nvPr>
        </p:nvSpPr>
        <p:spPr>
          <a:xfrm>
            <a:off x="457200" y="1772816"/>
            <a:ext cx="8229600" cy="4968552"/>
          </a:xfrm>
        </p:spPr>
        <p:txBody>
          <a:bodyPr>
            <a:normAutofit fontScale="92500" lnSpcReduction="10000"/>
          </a:bodyPr>
          <a:lstStyle/>
          <a:p>
            <a:pPr marL="342900" indent="-342900" algn="just">
              <a:buFont typeface="Wingdings" panose="05000000000000000000" pitchFamily="2" charset="2"/>
              <a:buChar char="v"/>
            </a:pPr>
            <a:r>
              <a:rPr lang="el-GR" dirty="0"/>
              <a:t>Υποστηρίζει τα ίσα δικαιώματα και ευκαιρίες για τα άτομα με αναπηρία. </a:t>
            </a:r>
          </a:p>
          <a:p>
            <a:pPr marL="342900" indent="-342900" algn="just">
              <a:buFont typeface="Wingdings" panose="05000000000000000000" pitchFamily="2" charset="2"/>
              <a:buChar char="v"/>
            </a:pPr>
            <a:r>
              <a:rPr lang="el-GR" dirty="0"/>
              <a:t>Προσθέτει την ορολογία και την κωδικοποίηση των δικαιωμάτων ως βάση για τη θεραπευτική αντιμετώπιση των ατόμων με αναπηρία και το ενδιαφέρον για αυτά.</a:t>
            </a:r>
          </a:p>
          <a:p>
            <a:pPr algn="just"/>
            <a:r>
              <a:rPr lang="el-GR" dirty="0"/>
              <a:t> </a:t>
            </a:r>
          </a:p>
          <a:p>
            <a:pPr marL="342900" indent="-342900" algn="just">
              <a:buFont typeface="Wingdings" panose="05000000000000000000" pitchFamily="2" charset="2"/>
              <a:buChar char="v"/>
            </a:pPr>
            <a:r>
              <a:rPr lang="el-GR" dirty="0"/>
              <a:t>Η νομική βάση υποδηλώνει μια αναμφισβήτητη αξία, διότι τα κοινωνικά εμπόδια θεωρούνται πλέον ως παραβιάσεις των δικαιωμάτων.</a:t>
            </a:r>
          </a:p>
          <a:p>
            <a:pPr algn="just"/>
            <a:r>
              <a:rPr lang="el-GR" dirty="0"/>
              <a:t> </a:t>
            </a:r>
          </a:p>
          <a:p>
            <a:pPr marL="342900" indent="-342900" algn="just">
              <a:buFont typeface="Wingdings" panose="05000000000000000000" pitchFamily="2" charset="2"/>
              <a:buChar char="v"/>
            </a:pPr>
            <a:r>
              <a:rPr lang="el-GR" dirty="0"/>
              <a:t>Ορίζει τις διακρίσεις με στόχο την αμφισβήτησή τους, αναλύοντας τα αίτια που τις προκαλούν και τους μηχανισμούς που εγγυώνται την ισότητα.</a:t>
            </a:r>
          </a:p>
          <a:p>
            <a:pPr algn="just"/>
            <a:r>
              <a:rPr lang="el-GR" dirty="0"/>
              <a:t> </a:t>
            </a:r>
          </a:p>
          <a:p>
            <a:pPr marL="342900" indent="-342900" algn="just">
              <a:buFont typeface="Wingdings" panose="05000000000000000000" pitchFamily="2" charset="2"/>
              <a:buChar char="v"/>
            </a:pPr>
            <a:r>
              <a:rPr lang="el-GR" dirty="0"/>
              <a:t>  Στοχεύει στο  να γίνει ορατή η αναπηρία από τη δική της ποικιλομορφία</a:t>
            </a:r>
          </a:p>
          <a:p>
            <a:pPr marL="342900" indent="-342900" algn="just">
              <a:buFont typeface="Wingdings" panose="05000000000000000000" pitchFamily="2" charset="2"/>
              <a:buChar char="v"/>
            </a:pPr>
            <a:r>
              <a:rPr lang="el-GR" dirty="0"/>
              <a:t>Το διεθνές νομικό πλαίσιο που υποστηρίζει αυτό το μοντέλο είναι η Σύμβαση για τα Δικαιώματα των Ατόμων με Αναπηρία (ΣΔΑΑ).</a:t>
            </a:r>
          </a:p>
          <a:p>
            <a:pPr algn="just"/>
            <a:endParaRPr lang="el-GR" dirty="0"/>
          </a:p>
          <a:p>
            <a:pPr algn="just"/>
            <a:endParaRPr lang="el-GR" dirty="0"/>
          </a:p>
        </p:txBody>
      </p:sp>
      <p:sp>
        <p:nvSpPr>
          <p:cNvPr id="3" name="Τίτλος 2"/>
          <p:cNvSpPr>
            <a:spLocks noGrp="1"/>
          </p:cNvSpPr>
          <p:nvPr>
            <p:ph type="title"/>
          </p:nvPr>
        </p:nvSpPr>
        <p:spPr>
          <a:xfrm>
            <a:off x="2514600" y="836712"/>
            <a:ext cx="4114800" cy="839688"/>
          </a:xfrm>
        </p:spPr>
        <p:txBody>
          <a:bodyPr/>
          <a:lstStyle/>
          <a:p>
            <a:r>
              <a:rPr lang="el-GR" dirty="0"/>
              <a:t>Το </a:t>
            </a:r>
            <a:r>
              <a:rPr lang="el-GR" dirty="0" err="1"/>
              <a:t>μοντελο</a:t>
            </a:r>
            <a:r>
              <a:rPr lang="el-GR" dirty="0"/>
              <a:t> των </a:t>
            </a:r>
            <a:r>
              <a:rPr lang="el-GR" dirty="0" err="1"/>
              <a:t>ανθρωπινων</a:t>
            </a:r>
            <a:r>
              <a:rPr lang="el-GR" dirty="0"/>
              <a:t> </a:t>
            </a:r>
            <a:r>
              <a:rPr lang="el-GR" dirty="0" err="1"/>
              <a:t>δικαιωματων</a:t>
            </a:r>
            <a:endParaRPr lang="el-GR" dirty="0"/>
          </a:p>
        </p:txBody>
      </p:sp>
    </p:spTree>
    <p:extLst>
      <p:ext uri="{BB962C8B-B14F-4D97-AF65-F5344CB8AC3E}">
        <p14:creationId xmlns:p14="http://schemas.microsoft.com/office/powerpoint/2010/main" xmlns="" val="186305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339752" y="692696"/>
            <a:ext cx="4464496" cy="983704"/>
          </a:xfrm>
        </p:spPr>
        <p:txBody>
          <a:bodyPr>
            <a:normAutofit/>
          </a:bodyPr>
          <a:lstStyle/>
          <a:p>
            <a:r>
              <a:rPr lang="el-GR" dirty="0"/>
              <a:t>ΣΥΜΒΑΣΗ ΓΙΑ ΤΑ ΔΙΚΑΙΩΜΑΤΑ ΤΩΝ ΑΤΟΜΩΝ ΜΕ ΑΝΑΠΗΡΙΑ (ΣΔΑΑ/</a:t>
            </a:r>
            <a:r>
              <a:rPr lang="en-US" dirty="0"/>
              <a:t>CRPD)</a:t>
            </a:r>
            <a:endParaRPr lang="el-GR"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0" y="1477134"/>
            <a:ext cx="9172442" cy="5531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9182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Σαφήνεια">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452</TotalTime>
  <Words>1897</Words>
  <Application>Microsoft Office PowerPoint</Application>
  <PresentationFormat>Προβολή στην οθόνη (4:3)</PresentationFormat>
  <Paragraphs>199</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BlackTie</vt:lpstr>
      <vt:lpstr>Διαφάνεια 1</vt:lpstr>
      <vt:lpstr>ΔΙΚΑΙΩΜΑΤΑ ΤΩΝ ΑΤΟΜΩΝ ΜΕ ΨΥΧΙΚΕΣ ΔΙΑΤΑΡΑΧΕΣ</vt:lpstr>
      <vt:lpstr>Τι είναι τα «ανθρώπινα δικαιώματα»;   </vt:lpstr>
      <vt:lpstr>Η ΠΡΟΣΕΓΓΙΣΗ ΣΤΗΝ ΨΥΧΙΚΗ ΥΓΕΙΑ ΜΕ ΒΑΣΗ ΤΑ ΑΝΘΡΩΠΙΝΑ ΔΙΚΑΙΩΜΑΤΑ</vt:lpstr>
      <vt:lpstr>Χαρακτηριστικα τησ προσεγγισησ στη ψυχικη υγεια με βαση τα ανθρωπινα δικαιωματα</vt:lpstr>
      <vt:lpstr>Αρχεσ που διεπουν την προσεγγιση με βαση τα ανθρωπινα δικαιωματα</vt:lpstr>
      <vt:lpstr>Διαφάνεια 7</vt:lpstr>
      <vt:lpstr>Το μοντελο των ανθρωπινων δικαιωματων</vt:lpstr>
      <vt:lpstr>ΣΥΜΒΑΣΗ ΓΙΑ ΤΑ ΔΙΚΑΙΩΜΑΤΑ ΤΩΝ ΑΤΟΜΩΝ ΜΕ ΑΝΑΠΗΡΙΑ (ΣΔΑΑ/CRPD)</vt:lpstr>
      <vt:lpstr>ΣΥΜΒΑΣΗ ΓΙΑ ΤΑ ΔΙΚΑΙΩΜΑΤΑ ΤΩΝ ΑΤΟΜΩΝ ΜΕ ΑΝΑΠΗΡΙΑ (ΣΔΑΑ/CRPD)</vt:lpstr>
      <vt:lpstr>Βασικεσ αρχεσ συμβασησ</vt:lpstr>
      <vt:lpstr>ΠΟΙΕΣ ΕΊΝΑΙ ΟΙ ΚΥΡΙΕΣ ΚΑΙΝΟΤΟΜΙΕΣ ΤΗΣ ΣΥΜΒΑΣΗΣ</vt:lpstr>
      <vt:lpstr>ΑΡΘΡΟ 12 «ΙΣΟτητα ενΩπιον του ΝΟμου» </vt:lpstr>
      <vt:lpstr> ΠΩΣ ΕΦΑΡΜΟΖΕΤΑΙ ΤΟ ΑΡΘΡΟ 12;  </vt:lpstr>
      <vt:lpstr>Η ΣΗΜΑΣΙΑ ΤΟΥ  ΑΡΘΡΟΥ 12</vt:lpstr>
      <vt:lpstr>ΑΡΘΡΟ  14 ΚΑΙ ΑΡΘΡΟ 19</vt:lpstr>
      <vt:lpstr>Η σημασια των αρθρων 14 και 19</vt:lpstr>
      <vt:lpstr>ΕνημερωΜΕνη συγκατΑθεση/συνΑΙνεση και υποστηριΖΟμενη λΗψη αποφΑσεων  </vt:lpstr>
      <vt:lpstr>ΔικΑΙωμα σεβασΜΟΥ τηΣ ιδιωτικΟτηταΣ, τηΣ προσωπικΗΣ ζωΗσ και τησ εμπιστευτικΟτηταΣ (ΑΡΘΡΑ 22 ΚΑΙ 31)</vt:lpstr>
      <vt:lpstr>ΔικΑΙωμα σεβασΜΟΥ τηΣ ιδιωτικΟτηταΣ, τηΣ προσωπικΗΣ ζωΗσ και τησ εμπιστευτικΟτηταΣ (ΑΡΘΡΑ 22 ΚΑΙ 31)</vt:lpstr>
      <vt:lpstr>εξαναγκασμοσ και τροποι  για την αποφυγησ του  </vt:lpstr>
      <vt:lpstr>εξαναγκασμοσ και τροποι  για την αποφυγησ του</vt:lpstr>
      <vt:lpstr>εξαναγκασμοσ και τροποι  για την αποφυγησ του</vt:lpstr>
      <vt:lpstr>Διαφάνεια 24</vt:lpstr>
      <vt:lpstr>Διαφάνεια 25</vt:lpstr>
      <vt:lpstr>ΣΑΣ ΕΥΧΑΡΙΣΤΟΥΜΕ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52</cp:revision>
  <dcterms:created xsi:type="dcterms:W3CDTF">2020-01-13T09:39:55Z</dcterms:created>
  <dcterms:modified xsi:type="dcterms:W3CDTF">2020-01-26T20:52:27Z</dcterms:modified>
</cp:coreProperties>
</file>