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6BBC50EB-2C99-4B29-B727-3AFE3107FBA6}" type="datetimeFigureOut">
              <a:rPr lang="el-GR" smtClean="0"/>
              <a:t>25/5/2022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9B834F-9066-47C2-8F0C-0467FF1B2A1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533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6BBC50EB-2C99-4B29-B727-3AFE3107FBA6}" type="datetimeFigureOut">
              <a:rPr lang="el-GR" smtClean="0"/>
              <a:t>25/5/2022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1421461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6BBC50EB-2C99-4B29-B727-3AFE3107FBA6}" type="datetimeFigureOut">
              <a:rPr lang="el-GR" smtClean="0"/>
              <a:t>25/5/2022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283028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6BBC50EB-2C99-4B29-B727-3AFE3107FBA6}" type="datetimeFigureOut">
              <a:rPr lang="el-GR" smtClean="0"/>
              <a:t>25/5/2022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21260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6BBC50EB-2C99-4B29-B727-3AFE3107FBA6}" type="datetimeFigureOut">
              <a:rPr lang="el-GR" smtClean="0"/>
              <a:t>25/5/2022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B9B834F-9066-47C2-8F0C-0467FF1B2A1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46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6BBC50EB-2C99-4B29-B727-3AFE3107FBA6}" type="datetimeFigureOut">
              <a:rPr lang="el-GR" smtClean="0"/>
              <a:t>25/5/2022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165073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6BBC50EB-2C99-4B29-B727-3AFE3107FBA6}" type="datetimeFigureOut">
              <a:rPr lang="el-GR" smtClean="0"/>
              <a:t>25/5/2022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3750302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6BBC50EB-2C99-4B29-B727-3AFE3107FBA6}" type="datetimeFigureOut">
              <a:rPr lang="el-GR" smtClean="0"/>
              <a:t>25/5/2022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16484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BBC50EB-2C99-4B29-B727-3AFE3107FBA6}" type="datetimeFigureOut">
              <a:rPr lang="el-GR" smtClean="0"/>
              <a:t>25/5/2022</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63112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BBC50EB-2C99-4B29-B727-3AFE3107FBA6}" type="datetimeFigureOut">
              <a:rPr lang="el-GR" smtClean="0"/>
              <a:t>25/5/2022</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B9B834F-9066-47C2-8F0C-0467FF1B2A13}" type="slidenum">
              <a:rPr lang="el-GR" smtClean="0"/>
              <a:t>‹#›</a:t>
            </a:fld>
            <a:endParaRPr lang="el-GR"/>
          </a:p>
        </p:txBody>
      </p:sp>
    </p:spTree>
    <p:extLst>
      <p:ext uri="{BB962C8B-B14F-4D97-AF65-F5344CB8AC3E}">
        <p14:creationId xmlns:p14="http://schemas.microsoft.com/office/powerpoint/2010/main" val="101924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Στυλ κύριου τίτλου</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6BBC50EB-2C99-4B29-B727-3AFE3107FBA6}" type="datetimeFigureOut">
              <a:rPr lang="el-GR" smtClean="0"/>
              <a:t>25/5/2022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B9B834F-9066-47C2-8F0C-0467FF1B2A13}" type="slidenum">
              <a:rPr lang="el-GR" smtClean="0"/>
              <a:t>‹#›</a:t>
            </a:fld>
            <a:endParaRPr lang="el-GR"/>
          </a:p>
        </p:txBody>
      </p:sp>
    </p:spTree>
    <p:extLst>
      <p:ext uri="{BB962C8B-B14F-4D97-AF65-F5344CB8AC3E}">
        <p14:creationId xmlns:p14="http://schemas.microsoft.com/office/powerpoint/2010/main" val="2943067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BBC50EB-2C99-4B29-B727-3AFE3107FBA6}" type="datetimeFigureOut">
              <a:rPr lang="el-GR" smtClean="0"/>
              <a:t>25/5/2022</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B9B834F-9066-47C2-8F0C-0467FF1B2A13}"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41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algn="ctr"/>
            <a:r>
              <a:rPr lang="el-GR" sz="7200" b="1" dirty="0">
                <a:solidFill>
                  <a:schemeClr val="accent2">
                    <a:lumMod val="75000"/>
                  </a:schemeClr>
                </a:solidFill>
                <a:latin typeface="Cambria" panose="02040503050406030204" pitchFamily="18" charset="0"/>
                <a:ea typeface="Cambria" panose="02040503050406030204" pitchFamily="18" charset="0"/>
              </a:rPr>
              <a:t>Τι πενθεί το εγώ </a:t>
            </a:r>
            <a:r>
              <a:rPr lang="el-GR" sz="5400" dirty="0">
                <a:solidFill>
                  <a:schemeClr val="accent2">
                    <a:lumMod val="75000"/>
                  </a:schemeClr>
                </a:solidFill>
                <a:latin typeface="Cambria" panose="02040503050406030204" pitchFamily="18" charset="0"/>
                <a:ea typeface="Cambria" panose="02040503050406030204" pitchFamily="18" charset="0"/>
              </a:rPr>
              <a:t>; </a:t>
            </a:r>
            <a:br>
              <a:rPr lang="el-GR" sz="6000" dirty="0">
                <a:latin typeface="Calibri" panose="020F0502020204030204" pitchFamily="34" charset="0"/>
              </a:rPr>
            </a:br>
            <a:endParaRPr lang="el-GR" dirty="0"/>
          </a:p>
        </p:txBody>
      </p:sp>
      <p:sp>
        <p:nvSpPr>
          <p:cNvPr id="3" name="Υπότιτλος 2"/>
          <p:cNvSpPr>
            <a:spLocks noGrp="1"/>
          </p:cNvSpPr>
          <p:nvPr>
            <p:ph type="subTitle" idx="1"/>
          </p:nvPr>
        </p:nvSpPr>
        <p:spPr/>
        <p:txBody>
          <a:bodyPr/>
          <a:lstStyle/>
          <a:p>
            <a:pPr algn="r"/>
            <a:r>
              <a:rPr lang="el-GR" dirty="0">
                <a:latin typeface="Calibri" panose="020F0502020204030204" pitchFamily="34" charset="0"/>
              </a:rPr>
              <a:t>Απώλειες στη διάρκεια της ύφανσής του.</a:t>
            </a:r>
            <a:endParaRPr lang="el-GR" dirty="0"/>
          </a:p>
        </p:txBody>
      </p:sp>
    </p:spTree>
    <p:extLst>
      <p:ext uri="{BB962C8B-B14F-4D97-AF65-F5344CB8AC3E}">
        <p14:creationId xmlns:p14="http://schemas.microsoft.com/office/powerpoint/2010/main" val="100920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latin typeface="Cambria" panose="02040503050406030204" pitchFamily="18" charset="0"/>
                <a:ea typeface="Cambria" panose="02040503050406030204" pitchFamily="18" charset="0"/>
              </a:rPr>
              <a:t> </a:t>
            </a:r>
          </a:p>
          <a:p>
            <a:pPr algn="just"/>
            <a:r>
              <a:rPr lang="el-GR" dirty="0">
                <a:latin typeface="Cambria" panose="02040503050406030204" pitchFamily="18" charset="0"/>
                <a:ea typeface="Cambria" panose="02040503050406030204" pitchFamily="18" charset="0"/>
              </a:rPr>
              <a:t>Ήδη, συνεπώς, βρισκόμαστε στη γραμμή της ναρκισσιστικής δυσκολίας της διεργασίας του πένθους. Στο σημείο αυτό και στη βάση του μοντέλου με το οποίο εξετάζουμε τα πράγματα, ίσως αξίζει να αναρωτηθούμε αν το ίδιο το εγώ στην ολότητά του δεν είναι παρά ένας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φλοιός</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αφού η </a:t>
            </a:r>
            <a:r>
              <a:rPr lang="el-GR" dirty="0" err="1">
                <a:latin typeface="Cambria" panose="02040503050406030204" pitchFamily="18" charset="0"/>
                <a:ea typeface="Cambria" panose="02040503050406030204" pitchFamily="18" charset="0"/>
              </a:rPr>
              <a:t>διαφοροπίηση</a:t>
            </a:r>
            <a:r>
              <a:rPr lang="el-GR" dirty="0">
                <a:latin typeface="Cambria" panose="02040503050406030204" pitchFamily="18" charset="0"/>
                <a:ea typeface="Cambria" panose="02040503050406030204" pitchFamily="18" charset="0"/>
              </a:rPr>
              <a:t> του γίνεται από το εκείνο μέσω της επίδρασης  του εξωτερικού κόσμου. Αν λοιπόν το εγώ δεν είναι μόνο μια αρχή, ένα σύστημα ( όπως το εκείνο και το υπερεγώ), κατέχει τότε το ίδιο θέση αντικειμένου. Τι εννοώ: Όταν το εγώ θα πει στο εκείνο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Κοίτα, μπορείς να με αγαπάς. Είμαι τόσο όμοιο με τα αντικείμενα σου</a:t>
            </a:r>
            <a:r>
              <a:rPr lang="en-US"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σημαινει</a:t>
            </a:r>
            <a:r>
              <a:rPr lang="el-GR" dirty="0">
                <a:latin typeface="Cambria" panose="02040503050406030204" pitchFamily="18" charset="0"/>
                <a:ea typeface="Cambria" panose="02040503050406030204" pitchFamily="18" charset="0"/>
              </a:rPr>
              <a:t> πως ο εγώ είναι απόρροια ταυτίσεων. Υποκαθιστά το χαμένο αντικείμενο. Φέρει, θα έλεγα, το πένθος του αντικειμένου. Είναι όμως σε πένθος και το ίδιο, αφού δεν μπορεί ποτέ να είναι το αντικείμενο. </a:t>
            </a:r>
          </a:p>
          <a:p>
            <a:endParaRPr lang="el-GR" dirty="0"/>
          </a:p>
          <a:p>
            <a:endParaRPr lang="el-GR" dirty="0"/>
          </a:p>
        </p:txBody>
      </p:sp>
    </p:spTree>
    <p:extLst>
      <p:ext uri="{BB962C8B-B14F-4D97-AF65-F5344CB8AC3E}">
        <p14:creationId xmlns:p14="http://schemas.microsoft.com/office/powerpoint/2010/main" val="1428561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half" idx="1"/>
          </p:nvPr>
        </p:nvSpPr>
        <p:spPr>
          <a:xfrm>
            <a:off x="1097278" y="1845734"/>
            <a:ext cx="9758075" cy="4023360"/>
          </a:xfrm>
        </p:spPr>
        <p:txBody>
          <a:bodyPr>
            <a:normAutofit/>
          </a:bodyPr>
          <a:lstStyle/>
          <a:p>
            <a:pPr algn="just"/>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Η </a:t>
            </a:r>
            <a:r>
              <a:rPr lang="el-GR" sz="1900" dirty="0">
                <a:latin typeface="Cambria" panose="02040503050406030204" pitchFamily="18" charset="0"/>
                <a:ea typeface="Cambria" panose="02040503050406030204" pitchFamily="18" charset="0"/>
              </a:rPr>
              <a:t>μετατροπή εξάλλου της </a:t>
            </a:r>
            <a:r>
              <a:rPr lang="el-GR" sz="1900" dirty="0" err="1">
                <a:latin typeface="Cambria" panose="02040503050406030204" pitchFamily="18" charset="0"/>
                <a:ea typeface="Cambria" panose="02040503050406030204" pitchFamily="18" charset="0"/>
              </a:rPr>
              <a:t>Libido</a:t>
            </a:r>
            <a:r>
              <a:rPr lang="el-GR" sz="1900" dirty="0">
                <a:latin typeface="Cambria" panose="02040503050406030204" pitchFamily="18" charset="0"/>
                <a:ea typeface="Cambria" panose="02040503050406030204" pitchFamily="18" charset="0"/>
              </a:rPr>
              <a:t> αντικειμένου σε </a:t>
            </a:r>
            <a:r>
              <a:rPr lang="el-GR" sz="1900" dirty="0" err="1">
                <a:latin typeface="Cambria" panose="02040503050406030204" pitchFamily="18" charset="0"/>
                <a:ea typeface="Cambria" panose="02040503050406030204" pitchFamily="18" charset="0"/>
              </a:rPr>
              <a:t>Libido</a:t>
            </a:r>
            <a:r>
              <a:rPr lang="el-GR" sz="1900" dirty="0">
                <a:latin typeface="Cambria" panose="02040503050406030204" pitchFamily="18" charset="0"/>
                <a:ea typeface="Cambria" panose="02040503050406030204" pitchFamily="18" charset="0"/>
              </a:rPr>
              <a:t> ναρκισσιστική, επομένως σε ενέργεια </a:t>
            </a:r>
            <a:r>
              <a:rPr lang="el-GR" sz="1900" dirty="0" err="1">
                <a:latin typeface="Cambria" panose="02040503050406030204" pitchFamily="18" charset="0"/>
                <a:ea typeface="Cambria" panose="02040503050406030204" pitchFamily="18" charset="0"/>
              </a:rPr>
              <a:t>αποσεξουαλικοποιημένη</a:t>
            </a:r>
            <a:r>
              <a:rPr lang="el-GR" sz="1900" dirty="0">
                <a:latin typeface="Cambria" panose="02040503050406030204" pitchFamily="18" charset="0"/>
                <a:ea typeface="Cambria" panose="02040503050406030204" pitchFamily="18" charset="0"/>
              </a:rPr>
              <a:t>, είναι ήδη μια μετατροπή- απώλεια. Στο μέτρο, λοιπόν, που το εγώ είναι απόρροια ταυτίσεων με τα αντικείμενα, άρα αποτέλεσμα </a:t>
            </a:r>
            <a:r>
              <a:rPr lang="el-GR" sz="1900" dirty="0" err="1">
                <a:latin typeface="Cambria" panose="02040503050406030204" pitchFamily="18" charset="0"/>
                <a:ea typeface="Cambria" panose="02040503050406030204" pitchFamily="18" charset="0"/>
              </a:rPr>
              <a:t>αποσεξουαλικοποίησης</a:t>
            </a:r>
            <a:r>
              <a:rPr lang="el-GR" sz="1900" dirty="0">
                <a:latin typeface="Cambria" panose="02040503050406030204" pitchFamily="18" charset="0"/>
                <a:ea typeface="Cambria" panose="02040503050406030204" pitchFamily="18" charset="0"/>
              </a:rPr>
              <a:t>, θα έχουμε το εξής πεπρωμένο: Η λίμπιντο που </a:t>
            </a:r>
            <a:r>
              <a:rPr lang="el-GR" sz="1900" dirty="0" err="1">
                <a:latin typeface="Cambria" panose="02040503050406030204" pitchFamily="18" charset="0"/>
                <a:ea typeface="Cambria" panose="02040503050406030204" pitchFamily="18" charset="0"/>
              </a:rPr>
              <a:t>αποσεξουαλικοποιείται</a:t>
            </a:r>
            <a:r>
              <a:rPr lang="el-GR" sz="1900" dirty="0">
                <a:latin typeface="Cambria" panose="02040503050406030204" pitchFamily="18" charset="0"/>
                <a:ea typeface="Cambria" panose="02040503050406030204" pitchFamily="18" charset="0"/>
              </a:rPr>
              <a:t> (μετουσιώνεται) και εκεί που μέχρι τώρα δέσμευε </a:t>
            </a:r>
            <a:r>
              <a:rPr lang="el-GR" sz="1900" dirty="0" err="1">
                <a:latin typeface="Cambria" panose="02040503050406030204" pitchFamily="18" charset="0"/>
                <a:ea typeface="Cambria" panose="02040503050406030204" pitchFamily="18" charset="0"/>
              </a:rPr>
              <a:t>καταστροφικότητα</a:t>
            </a:r>
            <a:r>
              <a:rPr lang="el-GR" sz="1900" dirty="0">
                <a:latin typeface="Cambria" panose="02040503050406030204" pitchFamily="18" charset="0"/>
                <a:ea typeface="Cambria" panose="02040503050406030204" pitchFamily="18" charset="0"/>
              </a:rPr>
              <a:t>, τώρα δεν είναι στην υπηρεσία αυτής της δέσμευσης και επομένως η </a:t>
            </a:r>
            <a:r>
              <a:rPr lang="el-GR" sz="1900" dirty="0" err="1">
                <a:latin typeface="Cambria" panose="02040503050406030204" pitchFamily="18" charset="0"/>
                <a:ea typeface="Cambria" panose="02040503050406030204" pitchFamily="18" charset="0"/>
              </a:rPr>
              <a:t>ενόρμηση</a:t>
            </a:r>
            <a:r>
              <a:rPr lang="el-GR" sz="1900" dirty="0">
                <a:latin typeface="Cambria" panose="02040503050406030204" pitchFamily="18" charset="0"/>
                <a:ea typeface="Cambria" panose="02040503050406030204" pitchFamily="18" charset="0"/>
              </a:rPr>
              <a:t> καταστροφής απελευθερώνεται. Έτσι το εγώ διατρέχει τον κίνδυνο να γίνει το ίδιο το αντικείμενο της </a:t>
            </a:r>
            <a:r>
              <a:rPr lang="el-GR" sz="1900" dirty="0" err="1">
                <a:latin typeface="Cambria" panose="02040503050406030204" pitchFamily="18" charset="0"/>
                <a:ea typeface="Cambria" panose="02040503050406030204" pitchFamily="18" charset="0"/>
              </a:rPr>
              <a:t>ενόρμησης</a:t>
            </a:r>
            <a:r>
              <a:rPr lang="el-GR" sz="1900" dirty="0">
                <a:latin typeface="Cambria" panose="02040503050406030204" pitchFamily="18" charset="0"/>
                <a:ea typeface="Cambria" panose="02040503050406030204" pitchFamily="18" charset="0"/>
              </a:rPr>
              <a:t> της  καταστροφής</a:t>
            </a:r>
          </a:p>
          <a:p>
            <a:pPr algn="just"/>
            <a:endParaRPr lang="el-GR" dirty="0"/>
          </a:p>
        </p:txBody>
      </p:sp>
      <p:sp>
        <p:nvSpPr>
          <p:cNvPr id="4" name="Θέση περιεχομένου 3"/>
          <p:cNvSpPr>
            <a:spLocks noGrp="1"/>
          </p:cNvSpPr>
          <p:nvPr>
            <p:ph sz="half" idx="2"/>
          </p:nvPr>
        </p:nvSpPr>
        <p:spPr/>
        <p:txBody>
          <a:bodyPr>
            <a:normAutofit/>
          </a:bodyPr>
          <a:lstStyle/>
          <a:p>
            <a:endParaRPr lang="el-GR" dirty="0"/>
          </a:p>
        </p:txBody>
      </p:sp>
    </p:spTree>
    <p:extLst>
      <p:ext uri="{BB962C8B-B14F-4D97-AF65-F5344CB8AC3E}">
        <p14:creationId xmlns:p14="http://schemas.microsoft.com/office/powerpoint/2010/main" val="51469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half" idx="1"/>
          </p:nvPr>
        </p:nvSpPr>
        <p:spPr/>
        <p:txBody>
          <a:bodyPr>
            <a:normAutofit fontScale="85000" lnSpcReduction="20000"/>
          </a:bodyPr>
          <a:lstStyle/>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Είναι, </a:t>
            </a:r>
            <a:r>
              <a:rPr lang="el-GR" dirty="0" err="1">
                <a:latin typeface="Cambria" panose="02040503050406030204" pitchFamily="18" charset="0"/>
                <a:ea typeface="Cambria" panose="02040503050406030204" pitchFamily="18" charset="0"/>
              </a:rPr>
              <a:t>λεει</a:t>
            </a:r>
            <a:r>
              <a:rPr lang="el-GR" dirty="0">
                <a:latin typeface="Cambria" panose="02040503050406030204" pitchFamily="18" charset="0"/>
                <a:ea typeface="Cambria" panose="02040503050406030204" pitchFamily="18" charset="0"/>
              </a:rPr>
              <a:t> ο </a:t>
            </a:r>
            <a:r>
              <a:rPr lang="el-GR" dirty="0" err="1">
                <a:latin typeface="Cambria" panose="02040503050406030204" pitchFamily="18" charset="0"/>
                <a:ea typeface="Cambria" panose="02040503050406030204" pitchFamily="18" charset="0"/>
              </a:rPr>
              <a:t>Freud</a:t>
            </a:r>
            <a:r>
              <a:rPr lang="el-GR" dirty="0">
                <a:latin typeface="Cambria" panose="02040503050406030204" pitchFamily="18" charset="0"/>
                <a:ea typeface="Cambria" panose="02040503050406030204" pitchFamily="18" charset="0"/>
              </a:rPr>
              <a:t>, σαν εκείνα τα πρωτόζωα που καταστρέφονται από τα ίδια τα </a:t>
            </a:r>
            <a:r>
              <a:rPr lang="el-GR" dirty="0" err="1">
                <a:latin typeface="Cambria" panose="02040503050406030204" pitchFamily="18" charset="0"/>
                <a:ea typeface="Cambria" panose="02040503050406030204" pitchFamily="18" charset="0"/>
              </a:rPr>
              <a:t>προιοντα</a:t>
            </a:r>
            <a:r>
              <a:rPr lang="el-GR" dirty="0">
                <a:latin typeface="Cambria" panose="02040503050406030204" pitchFamily="18" charset="0"/>
                <a:ea typeface="Cambria" panose="02040503050406030204" pitchFamily="18" charset="0"/>
              </a:rPr>
              <a:t> της αποσύνθεσης (αποσύνδεσης), την οποία τα ίδια προκαλούν. Από οικονομική άποψη τα </a:t>
            </a:r>
            <a:r>
              <a:rPr lang="el-GR" dirty="0" err="1">
                <a:latin typeface="Cambria" panose="02040503050406030204" pitchFamily="18" charset="0"/>
                <a:ea typeface="Cambria" panose="02040503050406030204" pitchFamily="18" charset="0"/>
              </a:rPr>
              <a:t>προιόντα</a:t>
            </a:r>
            <a:r>
              <a:rPr lang="el-GR" dirty="0">
                <a:latin typeface="Cambria" panose="02040503050406030204" pitchFamily="18" charset="0"/>
                <a:ea typeface="Cambria" panose="02040503050406030204" pitchFamily="18" charset="0"/>
              </a:rPr>
              <a:t> της αποσύνδεσης για το </a:t>
            </a:r>
            <a:r>
              <a:rPr lang="el-GR" dirty="0" err="1">
                <a:latin typeface="Cambria" panose="02040503050406030204" pitchFamily="18" charset="0"/>
                <a:ea typeface="Cambria" panose="02040503050406030204" pitchFamily="18" charset="0"/>
              </a:rPr>
              <a:t>εγλω</a:t>
            </a:r>
            <a:r>
              <a:rPr lang="el-GR" dirty="0">
                <a:latin typeface="Cambria" panose="02040503050406030204" pitchFamily="18" charset="0"/>
                <a:ea typeface="Cambria" panose="02040503050406030204" pitchFamily="18" charset="0"/>
              </a:rPr>
              <a:t> είναι το υπερεγώ. Να, λοιπόν, μια άλλη απώλεια. Το υπερεγώ είναι απώλεια για το εγώ. </a:t>
            </a:r>
          </a:p>
          <a:p>
            <a:endParaRPr lang="el-GR" dirty="0"/>
          </a:p>
          <a:p>
            <a:endParaRPr lang="el-GR" dirty="0"/>
          </a:p>
        </p:txBody>
      </p:sp>
      <p:sp>
        <p:nvSpPr>
          <p:cNvPr id="4" name="Θέση περιεχομένου 3"/>
          <p:cNvSpPr>
            <a:spLocks noGrp="1"/>
          </p:cNvSpPr>
          <p:nvPr>
            <p:ph sz="half" idx="2"/>
          </p:nvPr>
        </p:nvSpPr>
        <p:spPr/>
        <p:txBody>
          <a:bodyPr>
            <a:normAutofit fontScale="85000" lnSpcReduction="20000"/>
          </a:bodyPr>
          <a:lstStyle/>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marL="0" indent="0" algn="just">
              <a:buNone/>
            </a:pPr>
            <a:r>
              <a:rPr lang="el-GR" dirty="0">
                <a:latin typeface="Cambria" panose="02040503050406030204" pitchFamily="18" charset="0"/>
                <a:ea typeface="Cambria" panose="02040503050406030204" pitchFamily="18" charset="0"/>
              </a:rPr>
              <a:t>Αλλά οι διαδικασίες ταύτισης, και επομένως απωλειών, αποχωρισμών, πένθους είναι συνεχείς και υφαίνουν το εγώ. Ο </a:t>
            </a:r>
            <a:r>
              <a:rPr lang="el-GR" dirty="0" err="1">
                <a:latin typeface="Cambria" panose="02040503050406030204" pitchFamily="18" charset="0"/>
                <a:ea typeface="Cambria" panose="02040503050406030204" pitchFamily="18" charset="0"/>
              </a:rPr>
              <a:t>Freud</a:t>
            </a:r>
            <a:r>
              <a:rPr lang="el-GR" dirty="0">
                <a:latin typeface="Cambria" panose="02040503050406030204" pitchFamily="18" charset="0"/>
                <a:ea typeface="Cambria" panose="02040503050406030204" pitchFamily="18" charset="0"/>
              </a:rPr>
              <a:t> πρότεινε την </a:t>
            </a:r>
            <a:r>
              <a:rPr lang="el-GR" dirty="0" err="1">
                <a:latin typeface="Cambria" panose="02040503050406030204" pitchFamily="18" charset="0"/>
                <a:ea typeface="Cambria" panose="02040503050406030204" pitchFamily="18" charset="0"/>
              </a:rPr>
              <a:t>ένοια</a:t>
            </a:r>
            <a:r>
              <a:rPr lang="el-GR" dirty="0">
                <a:latin typeface="Cambria" panose="02040503050406030204" pitchFamily="18" charset="0"/>
                <a:ea typeface="Cambria" panose="02040503050406030204" pitchFamily="18" charset="0"/>
              </a:rPr>
              <a:t> εγώ σαν </a:t>
            </a:r>
            <a:r>
              <a:rPr lang="el-GR" dirty="0" err="1">
                <a:latin typeface="Cambria" panose="02040503050406030204" pitchFamily="18" charset="0"/>
                <a:ea typeface="Cambria" panose="02040503050406030204" pitchFamily="18" charset="0"/>
              </a:rPr>
              <a:t>προιόν</a:t>
            </a:r>
            <a:r>
              <a:rPr lang="el-GR" dirty="0">
                <a:latin typeface="Cambria" panose="02040503050406030204" pitchFamily="18" charset="0"/>
                <a:ea typeface="Cambria" panose="02040503050406030204" pitchFamily="18" charset="0"/>
              </a:rPr>
              <a:t> ψυχικών συστημάτων της πρώτης τοπικής. Το σύστημα αντίληψη-συνείδηση (</a:t>
            </a:r>
            <a:r>
              <a:rPr lang="el-GR" dirty="0" err="1">
                <a:latin typeface="Cambria" panose="02040503050406030204" pitchFamily="18" charset="0"/>
                <a:ea typeface="Cambria" panose="02040503050406030204" pitchFamily="18" charset="0"/>
              </a:rPr>
              <a:t>op</a:t>
            </a:r>
            <a:r>
              <a:rPr lang="el-GR"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cit</a:t>
            </a:r>
            <a:r>
              <a:rPr lang="el-GR" dirty="0">
                <a:latin typeface="Cambria" panose="02040503050406030204" pitchFamily="18" charset="0"/>
                <a:ea typeface="Cambria" panose="02040503050406030204" pitchFamily="18" charset="0"/>
              </a:rPr>
              <a:t>) σχηματίζει την επιφάνεια του εγώ, όπως ο βλαστικός δίσκος την </a:t>
            </a:r>
            <a:r>
              <a:rPr lang="el-GR" dirty="0" err="1">
                <a:latin typeface="Cambria" panose="02040503050406030204" pitchFamily="18" charset="0"/>
                <a:ea typeface="Cambria" panose="02040503050406030204" pitchFamily="18" charset="0"/>
              </a:rPr>
              <a:t>επιφάνεις</a:t>
            </a:r>
            <a:r>
              <a:rPr lang="el-GR" dirty="0">
                <a:latin typeface="Cambria" panose="02040503050406030204" pitchFamily="18" charset="0"/>
                <a:ea typeface="Cambria" panose="02040503050406030204" pitchFamily="18" charset="0"/>
              </a:rPr>
              <a:t> του ωαρίου, ενώ το άλλο μέρος του εγώ βυθίζεται στο εκείνο. Αυτή, όμως, η σχέση με το εκείνο δεσμεύει το εγώ σε μια αδυναμία πένθους καθώς είναι πλέον ανοικτό στον ψυχαναγκασμό της επανάληψης. Όταν το εγώ εκτεθεί σε υπερβολικές διεγέρσεις ή ματαιωθεί από τα αντικείμενα, ξαναγυρίζει στην καταγωγή του, </a:t>
            </a:r>
            <a:r>
              <a:rPr lang="el-GR" dirty="0" err="1">
                <a:latin typeface="Cambria" panose="02040503050406030204" pitchFamily="18" charset="0"/>
                <a:ea typeface="Cambria" panose="02040503050406030204" pitchFamily="18" charset="0"/>
              </a:rPr>
              <a:t>δηλαδη</a:t>
            </a:r>
            <a:r>
              <a:rPr lang="el-GR" dirty="0">
                <a:latin typeface="Cambria" panose="02040503050406030204" pitchFamily="18" charset="0"/>
                <a:ea typeface="Cambria" panose="02040503050406030204" pitchFamily="18" charset="0"/>
              </a:rPr>
              <a:t> στο εκείνο. Μην ξεχνάμε, άλλωστε, ότι η ανεπαρκής διαπλοκή των </a:t>
            </a:r>
            <a:r>
              <a:rPr lang="el-GR" dirty="0" err="1">
                <a:latin typeface="Cambria" panose="02040503050406030204" pitchFamily="18" charset="0"/>
                <a:ea typeface="Cambria" panose="02040503050406030204" pitchFamily="18" charset="0"/>
              </a:rPr>
              <a:t>ενορμήσεων</a:t>
            </a:r>
            <a:r>
              <a:rPr lang="el-GR" dirty="0">
                <a:latin typeface="Cambria" panose="02040503050406030204" pitchFamily="18" charset="0"/>
                <a:ea typeface="Cambria" panose="02040503050406030204" pitchFamily="18" charset="0"/>
              </a:rPr>
              <a:t> επιδρά στο σύνολο του </a:t>
            </a:r>
            <a:r>
              <a:rPr lang="el-GR" dirty="0" err="1">
                <a:latin typeface="Cambria" panose="02040503050406030204" pitchFamily="18" charset="0"/>
                <a:ea typeface="Cambria" panose="02040503050406030204" pitchFamily="18" charset="0"/>
              </a:rPr>
              <a:t>ψυχικου</a:t>
            </a:r>
            <a:r>
              <a:rPr lang="el-GR" dirty="0">
                <a:latin typeface="Cambria" panose="02040503050406030204" pitchFamily="18" charset="0"/>
                <a:ea typeface="Cambria" panose="02040503050406030204" pitchFamily="18" charset="0"/>
              </a:rPr>
              <a:t> οργάνου.</a:t>
            </a:r>
          </a:p>
          <a:p>
            <a:endParaRPr lang="el-GR" dirty="0"/>
          </a:p>
        </p:txBody>
      </p:sp>
    </p:spTree>
    <p:extLst>
      <p:ext uri="{BB962C8B-B14F-4D97-AF65-F5344CB8AC3E}">
        <p14:creationId xmlns:p14="http://schemas.microsoft.com/office/powerpoint/2010/main" val="3673928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20000"/>
          </a:bodyPr>
          <a:lstStyle/>
          <a:p>
            <a:pPr algn="just"/>
            <a:r>
              <a:rPr lang="el-GR" dirty="0">
                <a:latin typeface="Cambria" panose="02040503050406030204" pitchFamily="18" charset="0"/>
                <a:ea typeface="Cambria" panose="02040503050406030204" pitchFamily="18" charset="0"/>
              </a:rPr>
              <a:t>Αφού λοιπόν το εγώ προέρχεται από εκείνο, τότε πρέπει να πενθήσει τη χαμένη του πλευρά, </a:t>
            </a:r>
            <a:r>
              <a:rPr lang="el-GR" dirty="0" err="1">
                <a:latin typeface="Cambria" panose="02040503050406030204" pitchFamily="18" charset="0"/>
                <a:ea typeface="Cambria" panose="02040503050406030204" pitchFamily="18" charset="0"/>
              </a:rPr>
              <a:t>σηλαση</a:t>
            </a:r>
            <a:r>
              <a:rPr lang="el-GR" dirty="0">
                <a:latin typeface="Cambria" panose="02040503050406030204" pitchFamily="18" charset="0"/>
                <a:ea typeface="Cambria" panose="02040503050406030204" pitchFamily="18" charset="0"/>
              </a:rPr>
              <a:t> τον αποχωρισμό του από το εκείνο. Όταν όμως απογοητεύεται από τα αντικείμενα και ξαναγίνεται εκείνο, σημαίνει πως ο αποχωρισμός δεν έχει γίνει επαρκώς. Αν είναι αναγκασμένο να μάχεται εναντίον του εκείνο- για να διαφοροποιηθεί </a:t>
            </a:r>
            <a:r>
              <a:rPr lang="el-GR" dirty="0" err="1">
                <a:latin typeface="Cambria" panose="02040503050406030204" pitchFamily="18" charset="0"/>
                <a:ea typeface="Cambria" panose="02040503050406030204" pitchFamily="18" charset="0"/>
              </a:rPr>
              <a:t>απ</a:t>
            </a:r>
            <a:r>
              <a:rPr lang="el-GR" dirty="0">
                <a:latin typeface="Cambria" panose="02040503050406030204" pitchFamily="18" charset="0"/>
                <a:ea typeface="Cambria" panose="02040503050406030204" pitchFamily="18" charset="0"/>
              </a:rPr>
              <a:t>΄ αυτό- τότε πρέπει να μάχεται και εναντίον εαυτού. Να λοιπόν ένα ακόμη παράδοξο. Αλλά αυτό θα σήμαινε μια αέναη σύγκρουση και αναπαραγωγή ενός κινδύνου, ο οποίος βρίσκεται εντός, στη σάρκα του ίδιου του εγώ. Άλλο παράδοξο: το εγώ πασχίζει για την αυτονομία του. Μπορεί μεν να την επιτύχει, μέσω της </a:t>
            </a:r>
            <a:r>
              <a:rPr lang="el-GR" dirty="0" err="1">
                <a:latin typeface="Cambria" panose="02040503050406030204" pitchFamily="18" charset="0"/>
                <a:ea typeface="Cambria" panose="02040503050406030204" pitchFamily="18" charset="0"/>
              </a:rPr>
              <a:t>λιβιδινικής</a:t>
            </a:r>
            <a:r>
              <a:rPr lang="el-GR" dirty="0">
                <a:latin typeface="Cambria" panose="02040503050406030204" pitchFamily="18" charset="0"/>
                <a:ea typeface="Cambria" panose="02040503050406030204" pitchFamily="18" charset="0"/>
              </a:rPr>
              <a:t> συνεισφοράς του αντικειμένου, με το οποίο όμως επιθυμεί να είναι ένα. </a:t>
            </a:r>
          </a:p>
          <a:p>
            <a:pPr algn="just"/>
            <a:r>
              <a:rPr lang="el-GR" dirty="0">
                <a:latin typeface="Calibri" panose="020F0502020204030204" pitchFamily="34" charset="0"/>
              </a:rPr>
              <a:t>Αν δούμε πάλι τα πράγματα από την οικονομική πλευρά και πώς αυτή εμπλέκεται στις απώλειες του εγώ, θα θυμηθούμε ότι ο </a:t>
            </a:r>
            <a:r>
              <a:rPr lang="el-GR" dirty="0" err="1">
                <a:latin typeface="Calibri" panose="020F0502020204030204" pitchFamily="34" charset="0"/>
              </a:rPr>
              <a:t>Freud</a:t>
            </a:r>
            <a:r>
              <a:rPr lang="el-GR" dirty="0">
                <a:latin typeface="Calibri" panose="020F0502020204030204" pitchFamily="34" charset="0"/>
              </a:rPr>
              <a:t> χρησιμοποιεί το παράδειγμα της αμοιβάδας με τα </a:t>
            </a:r>
            <a:r>
              <a:rPr lang="el-GR" dirty="0" err="1">
                <a:latin typeface="Calibri" panose="020F0502020204030204" pitchFamily="34" charset="0"/>
              </a:rPr>
              <a:t>ψευδοπόδια</a:t>
            </a:r>
            <a:r>
              <a:rPr lang="el-GR" dirty="0">
                <a:latin typeface="Calibri" panose="020F0502020204030204" pitchFamily="34" charset="0"/>
              </a:rPr>
              <a:t> για να μας δείξει τις δυνατότητες του εγώ να επενδύει- </a:t>
            </a:r>
            <a:r>
              <a:rPr lang="el-GR" dirty="0" err="1">
                <a:latin typeface="Calibri" panose="020F0502020204030204" pitchFamily="34" charset="0"/>
              </a:rPr>
              <a:t>αποεπενδυει</a:t>
            </a:r>
            <a:r>
              <a:rPr lang="el-GR" dirty="0">
                <a:latin typeface="Calibri" panose="020F0502020204030204" pitchFamily="34" charset="0"/>
              </a:rPr>
              <a:t>- </a:t>
            </a:r>
            <a:r>
              <a:rPr lang="el-GR" dirty="0" err="1">
                <a:latin typeface="Calibri" panose="020F0502020204030204" pitchFamily="34" charset="0"/>
              </a:rPr>
              <a:t>επανεπενδύει</a:t>
            </a:r>
            <a:r>
              <a:rPr lang="el-GR" dirty="0">
                <a:latin typeface="Calibri" panose="020F0502020204030204" pitchFamily="34" charset="0"/>
              </a:rPr>
              <a:t> .. υπογραμμίζει δηλαδή ο </a:t>
            </a:r>
            <a:r>
              <a:rPr lang="el-GR" dirty="0" err="1">
                <a:latin typeface="Calibri" panose="020F0502020204030204" pitchFamily="34" charset="0"/>
              </a:rPr>
              <a:t>Freud</a:t>
            </a:r>
            <a:r>
              <a:rPr lang="el-GR" dirty="0">
                <a:latin typeface="Calibri" panose="020F0502020204030204" pitchFamily="34" charset="0"/>
              </a:rPr>
              <a:t> τις δυνατότητες του εγώ στη διαδικασία του πένθους. Ο αναλυόμενος για τον οποίο θα σας μιλήσω είχε την αίσθηση ενός σαλιγκαριού που βγαίνει από το καβούκι του, διερευνά-εξετάζει και </a:t>
            </a:r>
            <a:r>
              <a:rPr lang="el-GR" dirty="0" err="1">
                <a:latin typeface="Calibri" panose="020F0502020204030204" pitchFamily="34" charset="0"/>
              </a:rPr>
              <a:t>ξανα</a:t>
            </a:r>
            <a:r>
              <a:rPr lang="el-GR" dirty="0">
                <a:latin typeface="Calibri" panose="020F0502020204030204" pitchFamily="34" charset="0"/>
              </a:rPr>
              <a:t> μπαίνει σ αυτό. </a:t>
            </a:r>
          </a:p>
          <a:p>
            <a:pPr algn="just"/>
            <a:endParaRPr lang="el-GR" dirty="0">
              <a:latin typeface="Cambria" panose="02040503050406030204" pitchFamily="18" charset="0"/>
              <a:ea typeface="Cambria" panose="02040503050406030204" pitchFamily="18" charset="0"/>
            </a:endParaRPr>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1557810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sz="half" idx="1"/>
          </p:nvPr>
        </p:nvSpPr>
        <p:spPr/>
        <p:txBody>
          <a:bodyPr>
            <a:normAutofit fontScale="85000" lnSpcReduction="20000"/>
          </a:bodyPr>
          <a:lstStyle/>
          <a:p>
            <a:pPr algn="just"/>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Πολλές μπορεί να είναι οι αποχρώσεις της ποιότητας της ενέργειας: ουδέτερη αδιάφορη μεταθέσιμη </a:t>
            </a:r>
            <a:r>
              <a:rPr lang="el-GR" dirty="0" err="1">
                <a:latin typeface="Cambria" panose="02040503050406030204" pitchFamily="18" charset="0"/>
                <a:ea typeface="Cambria" panose="02040503050406030204" pitchFamily="18" charset="0"/>
              </a:rPr>
              <a:t>αποψυχικοποιημένη</a:t>
            </a:r>
            <a:r>
              <a:rPr lang="el-GR" dirty="0">
                <a:latin typeface="Cambria" panose="02040503050406030204" pitchFamily="18" charset="0"/>
                <a:ea typeface="Cambria" panose="02040503050406030204" pitchFamily="18" charset="0"/>
              </a:rPr>
              <a:t>. Είναι όμως σημαντική η διάσταση εκείνη της ενέργειας η </a:t>
            </a:r>
            <a:r>
              <a:rPr lang="el-GR" dirty="0" err="1">
                <a:latin typeface="Cambria" panose="02040503050406030204" pitchFamily="18" charset="0"/>
                <a:ea typeface="Cambria" panose="02040503050406030204" pitchFamily="18" charset="0"/>
              </a:rPr>
              <a:t>οπία</a:t>
            </a:r>
            <a:r>
              <a:rPr lang="el-GR" dirty="0">
                <a:latin typeface="Cambria" panose="02040503050406030204" pitchFamily="18" charset="0"/>
                <a:ea typeface="Cambria" panose="02040503050406030204" pitchFamily="18" charset="0"/>
              </a:rPr>
              <a:t> αφορά τις </a:t>
            </a:r>
            <a:r>
              <a:rPr lang="el-GR" dirty="0" err="1">
                <a:latin typeface="Cambria" panose="02040503050406030204" pitchFamily="18" charset="0"/>
                <a:ea typeface="Cambria" panose="02040503050406030204" pitchFamily="18" charset="0"/>
              </a:rPr>
              <a:t>αντεπενδύσεις</a:t>
            </a:r>
            <a:r>
              <a:rPr lang="el-GR" dirty="0">
                <a:latin typeface="Cambria" panose="02040503050406030204" pitchFamily="18" charset="0"/>
                <a:ea typeface="Cambria" panose="02040503050406030204" pitchFamily="18" charset="0"/>
              </a:rPr>
              <a:t>. Η ενέργεια </a:t>
            </a:r>
            <a:r>
              <a:rPr lang="el-GR" dirty="0" err="1">
                <a:latin typeface="Cambria" panose="02040503050406030204" pitchFamily="18" charset="0"/>
                <a:ea typeface="Cambria" panose="02040503050406030204" pitchFamily="18" charset="0"/>
              </a:rPr>
              <a:t>αντεπενδύσεων</a:t>
            </a:r>
            <a:r>
              <a:rPr lang="el-GR" dirty="0">
                <a:latin typeface="Cambria" panose="02040503050406030204" pitchFamily="18" charset="0"/>
                <a:ea typeface="Cambria" panose="02040503050406030204" pitchFamily="18" charset="0"/>
              </a:rPr>
              <a:t>, απαραίτητη για τη λειτουργία του </a:t>
            </a:r>
            <a:r>
              <a:rPr lang="el-GR" dirty="0" err="1">
                <a:latin typeface="Cambria" panose="02040503050406030204" pitchFamily="18" charset="0"/>
                <a:ea typeface="Cambria" panose="02040503050406030204" pitchFamily="18" charset="0"/>
              </a:rPr>
              <a:t>αλεξιερεθιστικού</a:t>
            </a:r>
            <a:r>
              <a:rPr lang="el-GR" dirty="0">
                <a:latin typeface="Cambria" panose="02040503050406030204" pitchFamily="18" charset="0"/>
                <a:ea typeface="Cambria" panose="02040503050406030204" pitchFamily="18" charset="0"/>
              </a:rPr>
              <a:t>- και της πρωτογενούς απώθησης εξάλλου, και όχι μόνον- είναι μια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χαμένη</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ενέργεια, με την έννοια ότι δεν αξιοποιείται στην επένδυση του αντικειμένου, αλλά στην </a:t>
            </a:r>
            <a:r>
              <a:rPr lang="el-GR" dirty="0" err="1">
                <a:latin typeface="Cambria" panose="02040503050406030204" pitchFamily="18" charset="0"/>
                <a:ea typeface="Cambria" panose="02040503050406030204" pitchFamily="18" charset="0"/>
              </a:rPr>
              <a:t>αντεπένδυσή</a:t>
            </a:r>
            <a:r>
              <a:rPr lang="el-GR" dirty="0">
                <a:latin typeface="Cambria" panose="02040503050406030204" pitchFamily="18" charset="0"/>
                <a:ea typeface="Cambria" panose="02040503050406030204" pitchFamily="18" charset="0"/>
              </a:rPr>
              <a:t> του. Αυτό έχει συνέπεια να </a:t>
            </a:r>
            <a:r>
              <a:rPr lang="el-GR" dirty="0" err="1">
                <a:latin typeface="Cambria" panose="02040503050406030204" pitchFamily="18" charset="0"/>
                <a:ea typeface="Cambria" panose="02040503050406030204" pitchFamily="18" charset="0"/>
              </a:rPr>
              <a:t>φτωχαινει</a:t>
            </a:r>
            <a:r>
              <a:rPr lang="el-GR" dirty="0">
                <a:latin typeface="Cambria" panose="02040503050406030204" pitchFamily="18" charset="0"/>
                <a:ea typeface="Cambria" panose="02040503050406030204" pitchFamily="18" charset="0"/>
              </a:rPr>
              <a:t> το ψυχικό όργανο, του οποίου όμως η επιβίωση εξαρτάται από αυτήν τη φτώχεια. Πρόκειται για μια απώλεια στην υπηρεσία της ζωής. </a:t>
            </a:r>
          </a:p>
          <a:p>
            <a:endParaRPr lang="el-GR" dirty="0"/>
          </a:p>
        </p:txBody>
      </p:sp>
      <p:sp>
        <p:nvSpPr>
          <p:cNvPr id="4" name="Θέση περιεχομένου 3"/>
          <p:cNvSpPr>
            <a:spLocks noGrp="1"/>
          </p:cNvSpPr>
          <p:nvPr>
            <p:ph sz="half" idx="2"/>
          </p:nvPr>
        </p:nvSpPr>
        <p:spPr/>
        <p:txBody>
          <a:bodyPr>
            <a:normAutofit fontScale="85000" lnSpcReduction="20000"/>
          </a:bodyPr>
          <a:lstStyle/>
          <a:p>
            <a:pPr algn="ctr"/>
            <a:r>
              <a:rPr lang="el-GR" b="1" dirty="0">
                <a:latin typeface="Cambria" panose="02040503050406030204" pitchFamily="18" charset="0"/>
                <a:ea typeface="Cambria" panose="02040503050406030204" pitchFamily="18" charset="0"/>
              </a:rPr>
              <a:t>Η πρωτογενής απώθηση     </a:t>
            </a:r>
          </a:p>
          <a:p>
            <a:pPr algn="just"/>
            <a:r>
              <a:rPr lang="el-GR" dirty="0">
                <a:latin typeface="Cambria" panose="02040503050406030204" pitchFamily="18" charset="0"/>
                <a:ea typeface="Cambria" panose="02040503050406030204" pitchFamily="18" charset="0"/>
              </a:rPr>
              <a:t>Ας δοκιμάσουμε να δούμε τα πράγματα από την πλευρά της πρωτογενούς απώθησης</a:t>
            </a:r>
            <a:r>
              <a:rPr lang="el-GR" b="1"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εδώ συναντάμε επίσης τις </a:t>
            </a:r>
            <a:r>
              <a:rPr lang="el-GR" dirty="0" err="1">
                <a:latin typeface="Cambria" panose="02040503050406030204" pitchFamily="18" charset="0"/>
                <a:ea typeface="Cambria" panose="02040503050406030204" pitchFamily="18" charset="0"/>
              </a:rPr>
              <a:t>αντεπενδύσεις</a:t>
            </a:r>
            <a:r>
              <a:rPr lang="el-GR" dirty="0">
                <a:latin typeface="Cambria" panose="02040503050406030204" pitchFamily="18" charset="0"/>
                <a:ea typeface="Cambria" panose="02040503050406030204" pitchFamily="18" charset="0"/>
              </a:rPr>
              <a:t>, όπως και τον πρωτογενή τραυματισμό και την καθήλωση. Είναι ανάγκη, σύμφωνα με τον </a:t>
            </a:r>
            <a:r>
              <a:rPr lang="el-GR" b="1"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Freud</a:t>
            </a:r>
            <a:r>
              <a:rPr lang="el-GR" dirty="0">
                <a:latin typeface="Cambria" panose="02040503050406030204" pitchFamily="18" charset="0"/>
                <a:ea typeface="Cambria" panose="02040503050406030204" pitchFamily="18" charset="0"/>
              </a:rPr>
              <a:t>, να δεχθούμε μια πρωτογενή απώθηση, δηλαδή μια πρώτη φάση της απώθησης όπου ο ψυχικός εκπρόσωπος της </a:t>
            </a:r>
            <a:r>
              <a:rPr lang="el-GR" dirty="0" err="1">
                <a:latin typeface="Cambria" panose="02040503050406030204" pitchFamily="18" charset="0"/>
                <a:ea typeface="Cambria" panose="02040503050406030204" pitchFamily="18" charset="0"/>
              </a:rPr>
              <a:t>ενόρμησης</a:t>
            </a:r>
            <a:r>
              <a:rPr lang="el-GR" dirty="0">
                <a:latin typeface="Cambria" panose="02040503050406030204" pitchFamily="18" charset="0"/>
                <a:ea typeface="Cambria" panose="02040503050406030204" pitchFamily="18" charset="0"/>
              </a:rPr>
              <a:t>, μη δυνάμενος να έλθει στο συνειδητό, παραμένει στο ασυνείδητο. Τότε έχουμε μια καθήλωση. Αυτός ο εκπρόσωπος παραμένει αναλλοίωτος και η </a:t>
            </a:r>
            <a:r>
              <a:rPr lang="el-GR" dirty="0" err="1">
                <a:latin typeface="Cambria" panose="02040503050406030204" pitchFamily="18" charset="0"/>
                <a:ea typeface="Cambria" panose="02040503050406030204" pitchFamily="18" charset="0"/>
              </a:rPr>
              <a:t>ενόρμηση</a:t>
            </a:r>
            <a:r>
              <a:rPr lang="el-GR" dirty="0">
                <a:latin typeface="Cambria" panose="02040503050406030204" pitchFamily="18" charset="0"/>
                <a:ea typeface="Cambria" panose="02040503050406030204" pitchFamily="18" charset="0"/>
              </a:rPr>
              <a:t> παραμένει προσκολλημένη σ αυτόν. Έτσι ένα </a:t>
            </a:r>
            <a:r>
              <a:rPr lang="el-GR" dirty="0" err="1">
                <a:latin typeface="Cambria" panose="02040503050406030204" pitchFamily="18" charset="0"/>
                <a:ea typeface="Cambria" panose="02040503050406030204" pitchFamily="18" charset="0"/>
              </a:rPr>
              <a:t>δυσφορικό</a:t>
            </a:r>
            <a:r>
              <a:rPr lang="el-GR" dirty="0">
                <a:latin typeface="Cambria" panose="02040503050406030204" pitchFamily="18" charset="0"/>
                <a:ea typeface="Cambria" panose="02040503050406030204" pitchFamily="18" charset="0"/>
              </a:rPr>
              <a:t> βίωμα- το οποίο φυσικά έχει το βάρος του αδιαφοροποίητου σωματικού βιώματος παιδιού/ μητέρα- μπορεί να κρατηθεί εντός χάρη στις </a:t>
            </a:r>
            <a:r>
              <a:rPr lang="el-GR" dirty="0" err="1">
                <a:latin typeface="Cambria" panose="02040503050406030204" pitchFamily="18" charset="0"/>
                <a:ea typeface="Cambria" panose="02040503050406030204" pitchFamily="18" charset="0"/>
              </a:rPr>
              <a:t>αντεπενδύσεις</a:t>
            </a:r>
            <a:r>
              <a:rPr lang="el-GR" dirty="0">
                <a:latin typeface="Cambria" panose="02040503050406030204" pitchFamily="18" charset="0"/>
                <a:ea typeface="Cambria" panose="02040503050406030204" pitchFamily="18" charset="0"/>
              </a:rPr>
              <a:t>. Είναι η </a:t>
            </a:r>
            <a:r>
              <a:rPr lang="el-GR" dirty="0" err="1">
                <a:latin typeface="Cambria" panose="02040503050406030204" pitchFamily="18" charset="0"/>
                <a:ea typeface="Cambria" panose="02040503050406030204" pitchFamily="18" charset="0"/>
              </a:rPr>
              <a:t>απαρχη</a:t>
            </a:r>
            <a:r>
              <a:rPr lang="el-GR" dirty="0">
                <a:latin typeface="Cambria" panose="02040503050406030204" pitchFamily="18" charset="0"/>
                <a:ea typeface="Cambria" panose="02040503050406030204" pitchFamily="18" charset="0"/>
              </a:rPr>
              <a:t> του διαχωρισμού των ψυχικών συστημάτων. </a:t>
            </a:r>
          </a:p>
          <a:p>
            <a:endParaRPr lang="el-GR" dirty="0"/>
          </a:p>
        </p:txBody>
      </p:sp>
    </p:spTree>
    <p:extLst>
      <p:ext uri="{BB962C8B-B14F-4D97-AF65-F5344CB8AC3E}">
        <p14:creationId xmlns:p14="http://schemas.microsoft.com/office/powerpoint/2010/main" val="1215819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half" idx="1"/>
          </p:nvPr>
        </p:nvSpPr>
        <p:spPr/>
        <p:txBody>
          <a:bodyPr>
            <a:normAutofit fontScale="92500" lnSpcReduction="10000"/>
          </a:bodyPr>
          <a:lstStyle/>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Όμως εδώ εγείρονται οι δυσκολίες στην κατανόηση αυτού του μοντέλου λειτουργίας. Αφού κρατιέται εντός, μπορεί να πει κανείς ότι έχουμε ένα ίχνος. Και επομένως υπάρχει η δυνατότητα ανάκλησης του. Μέσα από την αναλυτική εργασία δηλαδή να κινητοποιηθεί η εργασία του πένθους. Η άποψη αυτή νομίζω πως ενισχύεται από την υπόθεση ότι το πρωτογενές απωθημένο αποτελεί πόλο έλξης και, εν τέλει, συστατικό της δευτερογενούς απώθησης. </a:t>
            </a:r>
          </a:p>
        </p:txBody>
      </p:sp>
      <p:sp>
        <p:nvSpPr>
          <p:cNvPr id="4" name="Θέση περιεχομένου 3"/>
          <p:cNvSpPr>
            <a:spLocks noGrp="1"/>
          </p:cNvSpPr>
          <p:nvPr>
            <p:ph sz="half" idx="2"/>
          </p:nvPr>
        </p:nvSpPr>
        <p:spPr/>
        <p:txBody>
          <a:bodyPr>
            <a:normAutofit fontScale="92500" lnSpcReduction="10000"/>
          </a:bodyPr>
          <a:lstStyle/>
          <a:p>
            <a:pPr algn="just"/>
            <a:endParaRPr lang="el-GR" dirty="0">
              <a:latin typeface="Cambria" panose="02040503050406030204" pitchFamily="18" charset="0"/>
              <a:ea typeface="Cambria" panose="02040503050406030204" pitchFamily="18" charset="0"/>
            </a:endParaRPr>
          </a:p>
          <a:p>
            <a:pPr marL="0" indent="0" algn="just">
              <a:buNone/>
            </a:pPr>
            <a:r>
              <a:rPr lang="el-GR" dirty="0">
                <a:latin typeface="Cambria" panose="02040503050406030204" pitchFamily="18" charset="0"/>
                <a:ea typeface="Cambria" panose="02040503050406030204" pitchFamily="18" charset="0"/>
              </a:rPr>
              <a:t>Από την στιγμή όμως που στην εγγραφή του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ίχνους</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δεν εμπλέκεται το </a:t>
            </a:r>
            <a:r>
              <a:rPr lang="el-GR" dirty="0" err="1">
                <a:latin typeface="Cambria" panose="02040503050406030204" pitchFamily="18" charset="0"/>
                <a:ea typeface="Cambria" panose="02040503050406030204" pitchFamily="18" charset="0"/>
              </a:rPr>
              <a:t>προσυνειδητό</a:t>
            </a:r>
            <a:r>
              <a:rPr lang="el-GR" dirty="0">
                <a:latin typeface="Cambria" panose="02040503050406030204" pitchFamily="18" charset="0"/>
                <a:ea typeface="Cambria" panose="02040503050406030204" pitchFamily="18" charset="0"/>
              </a:rPr>
              <a:t>, αναρωτιέται κανείς για τη δυνατότητα ανάκλησης του. Οπότε οι πρώτες αυτές </a:t>
            </a:r>
            <a:r>
              <a:rPr lang="el-GR" dirty="0" err="1">
                <a:latin typeface="Cambria" panose="02040503050406030204" pitchFamily="18" charset="0"/>
                <a:ea typeface="Cambria" panose="02040503050406030204" pitchFamily="18" charset="0"/>
              </a:rPr>
              <a:t>αντεπενδύσεις</a:t>
            </a:r>
            <a:r>
              <a:rPr lang="el-GR" dirty="0">
                <a:latin typeface="Cambria" panose="02040503050406030204" pitchFamily="18" charset="0"/>
                <a:ea typeface="Cambria" panose="02040503050406030204" pitchFamily="18" charset="0"/>
              </a:rPr>
              <a:t> θα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χάνονταν</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στο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απομονωτήριο</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της πρωτογενούς απώθησης. Είναι τότε που οι μαζικές </a:t>
            </a:r>
            <a:r>
              <a:rPr lang="el-GR" dirty="0" err="1">
                <a:latin typeface="Cambria" panose="02040503050406030204" pitchFamily="18" charset="0"/>
                <a:ea typeface="Cambria" panose="02040503050406030204" pitchFamily="18" charset="0"/>
              </a:rPr>
              <a:t>αποεπενδύσεις</a:t>
            </a:r>
            <a:r>
              <a:rPr lang="el-GR" dirty="0">
                <a:latin typeface="Cambria" panose="02040503050406030204" pitchFamily="18" charset="0"/>
                <a:ea typeface="Cambria" panose="02040503050406030204" pitchFamily="18" charset="0"/>
              </a:rPr>
              <a:t> από το </a:t>
            </a:r>
            <a:r>
              <a:rPr lang="el-GR" dirty="0" err="1">
                <a:latin typeface="Cambria" panose="02040503050406030204" pitchFamily="18" charset="0"/>
                <a:ea typeface="Cambria" panose="02040503050406030204" pitchFamily="18" charset="0"/>
              </a:rPr>
              <a:t>δυσφορικό</a:t>
            </a:r>
            <a:r>
              <a:rPr lang="el-GR" dirty="0">
                <a:latin typeface="Cambria" panose="02040503050406030204" pitchFamily="18" charset="0"/>
                <a:ea typeface="Cambria" panose="02040503050406030204" pitchFamily="18" charset="0"/>
              </a:rPr>
              <a:t> βίωμα αφήνουν ίχνη με τη μορφή των </a:t>
            </a:r>
            <a:r>
              <a:rPr lang="en-US" dirty="0">
                <a:latin typeface="Cambria" panose="02040503050406030204" pitchFamily="18" charset="0"/>
                <a:ea typeface="Cambria" panose="02040503050406030204" pitchFamily="18" charset="0"/>
              </a:rPr>
              <a:t>«</a:t>
            </a:r>
            <a:r>
              <a:rPr lang="el-GR" dirty="0" err="1">
                <a:latin typeface="Cambria" panose="02040503050406030204" pitchFamily="18" charset="0"/>
                <a:ea typeface="Cambria" panose="02040503050406030204" pitchFamily="18" charset="0"/>
              </a:rPr>
              <a:t>ψυχιών</a:t>
            </a:r>
            <a:r>
              <a:rPr lang="el-GR" dirty="0">
                <a:latin typeface="Cambria" panose="02040503050406030204" pitchFamily="18" charset="0"/>
                <a:ea typeface="Cambria" panose="02040503050406030204" pitchFamily="18" charset="0"/>
              </a:rPr>
              <a:t> οπών</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Βέβαια το ερώτημα είναι εάν μπορεί να μιλήσει κανείς για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ίχνη</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στην περίπτωση αυτήν. Πάντως οι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οπές</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αυτές θα καλυφθούν από επανεπενδύσεις, οι οποίες όμως είναι έκφραση </a:t>
            </a:r>
            <a:r>
              <a:rPr lang="el-GR" dirty="0" err="1">
                <a:latin typeface="Cambria" panose="02040503050406030204" pitchFamily="18" charset="0"/>
                <a:ea typeface="Cambria" panose="02040503050406030204" pitchFamily="18" charset="0"/>
              </a:rPr>
              <a:t>καταστροφικότητας</a:t>
            </a:r>
            <a:r>
              <a:rPr lang="el-GR" dirty="0">
                <a:latin typeface="Cambria" panose="02040503050406030204" pitchFamily="18" charset="0"/>
                <a:ea typeface="Cambria" panose="02040503050406030204" pitchFamily="18" charset="0"/>
              </a:rPr>
              <a:t> που έχει ελευθερωθεί από την υποχώρηση των ερωτικών επενδύσεων. </a:t>
            </a:r>
          </a:p>
          <a:p>
            <a:endParaRPr lang="el-GR" dirty="0"/>
          </a:p>
        </p:txBody>
      </p:sp>
    </p:spTree>
    <p:extLst>
      <p:ext uri="{BB962C8B-B14F-4D97-AF65-F5344CB8AC3E}">
        <p14:creationId xmlns:p14="http://schemas.microsoft.com/office/powerpoint/2010/main" val="1273099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κειμένου 2"/>
          <p:cNvSpPr>
            <a:spLocks noGrp="1"/>
          </p:cNvSpPr>
          <p:nvPr>
            <p:ph type="body" idx="1"/>
          </p:nvPr>
        </p:nvSpPr>
        <p:spPr/>
        <p:txBody>
          <a:bodyPr/>
          <a:lstStyle/>
          <a:p>
            <a:endParaRPr lang="el-GR"/>
          </a:p>
        </p:txBody>
      </p:sp>
      <p:sp>
        <p:nvSpPr>
          <p:cNvPr id="4" name="Θέση περιεχομένου 3"/>
          <p:cNvSpPr>
            <a:spLocks noGrp="1"/>
          </p:cNvSpPr>
          <p:nvPr>
            <p:ph sz="half" idx="2"/>
          </p:nvPr>
        </p:nvSpPr>
        <p:spPr/>
        <p:txBody>
          <a:bodyPr>
            <a:normAutofit fontScale="92500" lnSpcReduction="10000"/>
          </a:bodyPr>
          <a:lstStyle/>
          <a:p>
            <a:pPr algn="just"/>
            <a:r>
              <a:rPr lang="el-GR" dirty="0">
                <a:latin typeface="Cambria" panose="02040503050406030204" pitchFamily="18" charset="0"/>
                <a:ea typeface="Cambria" panose="02040503050406030204" pitchFamily="18" charset="0"/>
              </a:rPr>
              <a:t>Ο </a:t>
            </a:r>
            <a:r>
              <a:rPr lang="el-GR" dirty="0" err="1">
                <a:latin typeface="Cambria" panose="02040503050406030204" pitchFamily="18" charset="0"/>
                <a:ea typeface="Cambria" panose="02040503050406030204" pitchFamily="18" charset="0"/>
              </a:rPr>
              <a:t>Green</a:t>
            </a:r>
            <a:r>
              <a:rPr lang="el-GR" dirty="0">
                <a:latin typeface="Cambria" panose="02040503050406030204" pitchFamily="18" charset="0"/>
                <a:ea typeface="Cambria" panose="02040503050406030204" pitchFamily="18" charset="0"/>
              </a:rPr>
              <a:t> γράφει επίσης ότι τη μυθική στιγμή της πρωτογενούς απώθησης δεν θα τη βρούμε στη μορφή κάποιου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ίχνους</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Αυτό οφείλεται στο ότι η πρωτογενής απώθηση αφορά και την ίδια την αντίληψη. Μπορεί βεβαίως να βρούμε κάποια μεταλλαγή, αλλά αυτό θα αφορά μόνον ένα μέρος της αντίληψης. Είναι μέσα από τη διαδικασία αυτών των μετασχηματισμών που μας επιτρέπεται να υποθέσουμε την ύπαρξη της </a:t>
            </a:r>
            <a:r>
              <a:rPr lang="el-GR" dirty="0" err="1">
                <a:latin typeface="Cambria" panose="02040503050406030204" pitchFamily="18" charset="0"/>
                <a:ea typeface="Cambria" panose="02040503050406030204" pitchFamily="18" charset="0"/>
              </a:rPr>
              <a:t>πτρωτογενούς</a:t>
            </a:r>
            <a:r>
              <a:rPr lang="el-GR" dirty="0">
                <a:latin typeface="Cambria" panose="02040503050406030204" pitchFamily="18" charset="0"/>
                <a:ea typeface="Cambria" panose="02040503050406030204" pitchFamily="18" charset="0"/>
              </a:rPr>
              <a:t> απώθησης. Η φαντασίωση είναι μια απέλπιδα προσπάθεια να ξαναβρεθεί το χαμένο θραύσμα της αντίληψης.</a:t>
            </a:r>
          </a:p>
          <a:p>
            <a:endParaRPr lang="el-GR" dirty="0"/>
          </a:p>
        </p:txBody>
      </p:sp>
      <p:sp>
        <p:nvSpPr>
          <p:cNvPr id="5" name="Θέση κειμένου 4"/>
          <p:cNvSpPr>
            <a:spLocks noGrp="1"/>
          </p:cNvSpPr>
          <p:nvPr>
            <p:ph type="body" sz="quarter" idx="3"/>
          </p:nvPr>
        </p:nvSpPr>
        <p:spPr/>
        <p:txBody>
          <a:bodyPr/>
          <a:lstStyle/>
          <a:p>
            <a:endParaRPr lang="el-GR"/>
          </a:p>
        </p:txBody>
      </p:sp>
      <p:sp>
        <p:nvSpPr>
          <p:cNvPr id="6" name="Θέση περιεχομένου 5"/>
          <p:cNvSpPr>
            <a:spLocks noGrp="1"/>
          </p:cNvSpPr>
          <p:nvPr>
            <p:ph sz="quarter" idx="4"/>
          </p:nvPr>
        </p:nvSpPr>
        <p:spPr/>
        <p:txBody>
          <a:bodyPr/>
          <a:lstStyle/>
          <a:p>
            <a:pPr algn="just"/>
            <a:r>
              <a:rPr lang="el-GR" dirty="0">
                <a:latin typeface="Cambria" panose="02040503050406030204" pitchFamily="18" charset="0"/>
                <a:ea typeface="Cambria" panose="02040503050406030204" pitchFamily="18" charset="0"/>
              </a:rPr>
              <a:t>Το εγώ- γράφει η Άννα Ποταμιάνου- υφίσταται την έλξη του πρωτογενούς απωθημένου ή των </a:t>
            </a:r>
            <a:r>
              <a:rPr lang="el-GR" dirty="0" err="1">
                <a:latin typeface="Cambria" panose="02040503050406030204" pitchFamily="18" charset="0"/>
                <a:ea typeface="Cambria" panose="02040503050406030204" pitchFamily="18" charset="0"/>
              </a:rPr>
              <a:t>ενορμητικών</a:t>
            </a:r>
            <a:r>
              <a:rPr lang="el-GR" dirty="0">
                <a:latin typeface="Cambria" panose="02040503050406030204" pitchFamily="18" charset="0"/>
                <a:ea typeface="Cambria" panose="02040503050406030204" pitchFamily="18" charset="0"/>
              </a:rPr>
              <a:t> ώσεων που έμειναν εκτός του πρωτογενούς απωθημένου ή των </a:t>
            </a:r>
            <a:r>
              <a:rPr lang="el-GR" dirty="0" err="1">
                <a:latin typeface="Cambria" panose="02040503050406030204" pitchFamily="18" charset="0"/>
                <a:ea typeface="Cambria" panose="02040503050406030204" pitchFamily="18" charset="0"/>
              </a:rPr>
              <a:t>ενορμητικών</a:t>
            </a:r>
            <a:r>
              <a:rPr lang="el-GR" dirty="0">
                <a:latin typeface="Cambria" panose="02040503050406030204" pitchFamily="18" charset="0"/>
                <a:ea typeface="Cambria" panose="02040503050406030204" pitchFamily="18" charset="0"/>
              </a:rPr>
              <a:t> ώσεων που έμειναν εκτός αναπαράστασης και τις οποίες το εγώ νιώθει ως μια τρύπα στην ύφανση του. Η αδυναμία του, λοιπόν, να αναπαραστήσει τις πρώτες διεγέρσεις από τη γέννηση μας δείχνει μια πτυχή των απωλειών του.</a:t>
            </a:r>
          </a:p>
          <a:p>
            <a:endParaRPr lang="el-GR" dirty="0"/>
          </a:p>
        </p:txBody>
      </p:sp>
    </p:spTree>
    <p:extLst>
      <p:ext uri="{BB962C8B-B14F-4D97-AF65-F5344CB8AC3E}">
        <p14:creationId xmlns:p14="http://schemas.microsoft.com/office/powerpoint/2010/main" val="147541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latin typeface="Cambria" panose="02040503050406030204" pitchFamily="18" charset="0"/>
                <a:ea typeface="Cambria" panose="02040503050406030204" pitchFamily="18" charset="0"/>
              </a:rPr>
              <a:t>Ο </a:t>
            </a:r>
            <a:r>
              <a:rPr lang="el-GR" dirty="0" err="1">
                <a:latin typeface="Cambria" panose="02040503050406030204" pitchFamily="18" charset="0"/>
                <a:ea typeface="Cambria" panose="02040503050406030204" pitchFamily="18" charset="0"/>
              </a:rPr>
              <a:t>Roussillon</a:t>
            </a:r>
            <a:r>
              <a:rPr lang="el-GR" dirty="0">
                <a:latin typeface="Cambria" panose="02040503050406030204" pitchFamily="18" charset="0"/>
                <a:ea typeface="Cambria" panose="02040503050406030204" pitchFamily="18" charset="0"/>
              </a:rPr>
              <a:t> θεωρεί πως αν η αντίληψη πάρει τον δρόμο της αναπαράστασης αυτό σημαίνει ότι η πρωτογενής απώθηση πέτυχε. Αλλά όταν έχουμε φαινόμενα τα οποία </a:t>
            </a:r>
            <a:r>
              <a:rPr lang="el-GR" dirty="0" err="1">
                <a:latin typeface="Cambria" panose="02040503050406030204" pitchFamily="18" charset="0"/>
                <a:ea typeface="Cambria" panose="02040503050406030204" pitchFamily="18" charset="0"/>
              </a:rPr>
              <a:t>συνέονται</a:t>
            </a:r>
            <a:r>
              <a:rPr lang="el-GR" dirty="0">
                <a:latin typeface="Cambria" panose="02040503050406030204" pitchFamily="18" charset="0"/>
                <a:ea typeface="Cambria" panose="02040503050406030204" pitchFamily="18" charset="0"/>
              </a:rPr>
              <a:t> με την αντίληψη (επιστροφή του τραυματικού: ψευδαίσθηση, παραλήρημα, φαινόμενα ψυχοσωματικά) και τα οποία κατά τον συγγραφέα μπορεί να είναι πρώτες κινήσεις, μη συμβολικές, σύνδεση του τραυματικού, τότε όλα αυτά σημαίνουν αποτυχία της πρωτογενούς απώθησης. </a:t>
            </a:r>
          </a:p>
          <a:p>
            <a:pPr algn="just"/>
            <a:r>
              <a:rPr lang="el-GR" dirty="0">
                <a:latin typeface="Cambria" panose="02040503050406030204" pitchFamily="18" charset="0"/>
                <a:ea typeface="Cambria" panose="02040503050406030204" pitchFamily="18" charset="0"/>
              </a:rPr>
              <a:t>Το ερώτημα, επομένως, είναι εάν και πως το εγώ επενδύει σε λογής μορφώματα στη διάρκεια της ύφανσης του. Εάν και πώς θα μπορέσει να ξαναβρεί τα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ίχνη</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της ύπαρξής του. Όταν τα </a:t>
            </a:r>
            <a:r>
              <a:rPr lang="el-GR" dirty="0" err="1">
                <a:latin typeface="Cambria" panose="02040503050406030204" pitchFamily="18" charset="0"/>
                <a:ea typeface="Cambria" panose="02040503050406030204" pitchFamily="18" charset="0"/>
              </a:rPr>
              <a:t>δυσφορικά</a:t>
            </a:r>
            <a:r>
              <a:rPr lang="el-GR" dirty="0">
                <a:latin typeface="Cambria" panose="02040503050406030204" pitchFamily="18" charset="0"/>
                <a:ea typeface="Cambria" panose="02040503050406030204" pitchFamily="18" charset="0"/>
              </a:rPr>
              <a:t> βιώματα σε σχέση με το σώμα της μητέρας δεν μετασχηματιστούν σε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δομούν </a:t>
            </a:r>
            <a:r>
              <a:rPr lang="el-GR" dirty="0" err="1">
                <a:latin typeface="Cambria" panose="02040503050406030204" pitchFamily="18" charset="0"/>
                <a:ea typeface="Cambria" panose="02040503050406030204" pitchFamily="18" charset="0"/>
              </a:rPr>
              <a:t>πλάισιο</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τότε έχουμε έναν κλοιό γύρω από το εγώ, ένα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κάτσιασμα</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σύμφωνα με τη διατύπωση του αναλυόμενού μου και ο διαθέσιμος χώρος για αναπαραστάσεις περιορίζεται. Η ικανότητα του εγώ για πένθος περιορίζεται και στη θέση του μπαίνει η νοσταλγία. </a:t>
            </a:r>
          </a:p>
          <a:p>
            <a:endParaRPr lang="el-GR" dirty="0"/>
          </a:p>
        </p:txBody>
      </p:sp>
    </p:spTree>
    <p:extLst>
      <p:ext uri="{BB962C8B-B14F-4D97-AF65-F5344CB8AC3E}">
        <p14:creationId xmlns:p14="http://schemas.microsoft.com/office/powerpoint/2010/main" val="3284110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94358"/>
            <a:ext cx="3200400" cy="3012908"/>
          </a:xfrm>
        </p:spPr>
        <p:txBody>
          <a:bodyPr/>
          <a:lstStyle/>
          <a:p>
            <a:r>
              <a:rPr lang="el-GR" b="1" i="1" dirty="0">
                <a:latin typeface="Calibri" panose="020F0502020204030204" pitchFamily="34" charset="0"/>
              </a:rPr>
              <a:t>Συμπεράσματα</a:t>
            </a:r>
            <a:endParaRPr lang="el-GR" dirty="0"/>
          </a:p>
        </p:txBody>
      </p:sp>
      <p:sp>
        <p:nvSpPr>
          <p:cNvPr id="3" name="Θέση περιεχομένου 2"/>
          <p:cNvSpPr>
            <a:spLocks noGrp="1"/>
          </p:cNvSpPr>
          <p:nvPr>
            <p:ph idx="1"/>
          </p:nvPr>
        </p:nvSpPr>
        <p:spPr/>
        <p:txBody>
          <a:bodyPr>
            <a:normAutofit lnSpcReduction="10000"/>
          </a:bodyPr>
          <a:lstStyle/>
          <a:p>
            <a:endParaRPr lang="el-GR" dirty="0">
              <a:latin typeface="Calibri" panose="020F0502020204030204" pitchFamily="34" charset="0"/>
            </a:endParaRPr>
          </a:p>
          <a:p>
            <a:endParaRPr lang="el-GR" dirty="0">
              <a:latin typeface="Calibri" panose="020F0502020204030204" pitchFamily="34" charset="0"/>
            </a:endParaRPr>
          </a:p>
          <a:p>
            <a:r>
              <a:rPr lang="el-GR" dirty="0">
                <a:latin typeface="Calibri" panose="020F0502020204030204" pitchFamily="34" charset="0"/>
              </a:rPr>
              <a:t>Με αυτήν τη συνοπτική αναφορά μου στις ψυχικές του κινήσεις θέλησα να δείξω τα περάσματα από (α) ένα εγώ συρρικνωμένο, ένα εγώ σε αναστολή και καταστολή προς(Β) ένα εγώ που καταφεύγει σε διχοτομήσεις για να αποφεύγει το πένθος και στη συνέχεια (Γ) ένα εγώ σε καινούργια λειτουργία όπου βάζει σε </a:t>
            </a:r>
            <a:r>
              <a:rPr lang="el-GR" dirty="0" err="1">
                <a:latin typeface="Calibri" panose="020F0502020204030204" pitchFamily="34" charset="0"/>
              </a:rPr>
              <a:t>λογαργιασμό</a:t>
            </a:r>
            <a:r>
              <a:rPr lang="el-GR" dirty="0">
                <a:latin typeface="Calibri" panose="020F0502020204030204" pitchFamily="34" charset="0"/>
              </a:rPr>
              <a:t> τη σχέση του με το υπερεγώ και επομένως μπορεί να διαχειρίζεται καλύτερα τις απώλειές του. Με άλλα λόγια, από τη συρρίκνωση περνάμε προοδευτικά στις </a:t>
            </a:r>
            <a:r>
              <a:rPr lang="el-GR" dirty="0" err="1">
                <a:latin typeface="Calibri" panose="020F0502020204030204" pitchFamily="34" charset="0"/>
              </a:rPr>
              <a:t>διχοτομησεις</a:t>
            </a:r>
            <a:r>
              <a:rPr lang="el-GR" dirty="0">
                <a:latin typeface="Calibri" panose="020F0502020204030204" pitchFamily="34" charset="0"/>
              </a:rPr>
              <a:t> για να καταλήξουμε σε μια καλύτερη λειτουργία της απώθησης. Θέλησα να δείξω τις δυνατότητες του εγώ να βρίσκει- να ξαναβρίσκει καλύτερα- τις πρωτογενείς λειτουργίες του από τις οποίες φαίνεται να είναι αποκομμένο. Θα έλεγα όμως </a:t>
            </a:r>
            <a:r>
              <a:rPr lang="el-GR" dirty="0" err="1">
                <a:latin typeface="Calibri" panose="020F0502020204030204" pitchFamily="34" charset="0"/>
              </a:rPr>
              <a:t>λοτι</a:t>
            </a:r>
            <a:r>
              <a:rPr lang="el-GR" dirty="0">
                <a:latin typeface="Calibri" panose="020F0502020204030204" pitchFamily="34" charset="0"/>
              </a:rPr>
              <a:t> είναι υποχρεωμένο να ψάχνει τις λειτουργίες εκείνες που μοιάζει να μην του ανήκουν πλέον. Από την άλλη όμως πιστεύω πως η αναζήτηση του χαμένου σημαδεύει τις ικανότητες του. </a:t>
            </a:r>
          </a:p>
          <a:p>
            <a:endParaRPr lang="el-GR" dirty="0"/>
          </a:p>
        </p:txBody>
      </p:sp>
      <p:sp>
        <p:nvSpPr>
          <p:cNvPr id="4" name="Θέση κειμένου 3"/>
          <p:cNvSpPr>
            <a:spLocks noGrp="1"/>
          </p:cNvSpPr>
          <p:nvPr>
            <p:ph type="body" sz="half" idx="2"/>
          </p:nvPr>
        </p:nvSpPr>
        <p:spPr>
          <a:xfrm>
            <a:off x="457200" y="5989320"/>
            <a:ext cx="3200400" cy="315884"/>
          </a:xfrm>
        </p:spPr>
        <p:txBody>
          <a:bodyPr/>
          <a:lstStyle/>
          <a:p>
            <a:endParaRPr lang="el-GR" dirty="0"/>
          </a:p>
        </p:txBody>
      </p:sp>
    </p:spTree>
    <p:extLst>
      <p:ext uri="{BB962C8B-B14F-4D97-AF65-F5344CB8AC3E}">
        <p14:creationId xmlns:p14="http://schemas.microsoft.com/office/powerpoint/2010/main" val="1761848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latin typeface="Cambria" panose="02040503050406030204" pitchFamily="18" charset="0"/>
                <a:ea typeface="Cambria" panose="02040503050406030204" pitchFamily="18" charset="0"/>
              </a:rPr>
              <a:t>Αν, σύμφωνα με την αρχή την πραγματικότητας, μια πτυχή της λειτουργίας του εγώ είναι να πείσει ότι το αντικείμενο είναι ακόμα εκεί, μια άλλη είναι να πείσει ότι το αντικείμενο έχει χαθεί, δηλαδή βρίσκεται σε διαδικασία πένθους. Τίθεται συνεπώς το ερώτημα: </a:t>
            </a:r>
            <a:r>
              <a:rPr lang="el-GR" i="1" dirty="0">
                <a:solidFill>
                  <a:schemeClr val="accent1">
                    <a:lumMod val="75000"/>
                  </a:schemeClr>
                </a:solidFill>
                <a:latin typeface="Cambria" panose="02040503050406030204" pitchFamily="18" charset="0"/>
                <a:ea typeface="Cambria" panose="02040503050406030204" pitchFamily="18" charset="0"/>
              </a:rPr>
              <a:t>τι ψάχνει το </a:t>
            </a:r>
            <a:r>
              <a:rPr lang="en-US" i="1" dirty="0">
                <a:solidFill>
                  <a:schemeClr val="accent1">
                    <a:lumMod val="75000"/>
                  </a:schemeClr>
                </a:solidFill>
                <a:latin typeface="Cambria" panose="02040503050406030204" pitchFamily="18" charset="0"/>
                <a:ea typeface="Cambria" panose="02040503050406030204" pitchFamily="18" charset="0"/>
              </a:rPr>
              <a:t>«</a:t>
            </a:r>
            <a:r>
              <a:rPr lang="el-GR" i="1" dirty="0">
                <a:solidFill>
                  <a:schemeClr val="accent1">
                    <a:lumMod val="75000"/>
                  </a:schemeClr>
                </a:solidFill>
                <a:latin typeface="Cambria" panose="02040503050406030204" pitchFamily="18" charset="0"/>
                <a:ea typeface="Cambria" panose="02040503050406030204" pitchFamily="18" charset="0"/>
              </a:rPr>
              <a:t>εγώ</a:t>
            </a:r>
            <a:r>
              <a:rPr lang="en-US" i="1" dirty="0">
                <a:solidFill>
                  <a:schemeClr val="accent1">
                    <a:lumMod val="75000"/>
                  </a:schemeClr>
                </a:solidFill>
                <a:latin typeface="Cambria" panose="02040503050406030204" pitchFamily="18" charset="0"/>
                <a:ea typeface="Cambria" panose="02040503050406030204" pitchFamily="18" charset="0"/>
              </a:rPr>
              <a:t>» </a:t>
            </a:r>
            <a:r>
              <a:rPr lang="el-GR" i="1" dirty="0">
                <a:solidFill>
                  <a:schemeClr val="accent1">
                    <a:lumMod val="75000"/>
                  </a:schemeClr>
                </a:solidFill>
                <a:latin typeface="Cambria" panose="02040503050406030204" pitchFamily="18" charset="0"/>
                <a:ea typeface="Cambria" panose="02040503050406030204" pitchFamily="18" charset="0"/>
              </a:rPr>
              <a:t>να </a:t>
            </a:r>
            <a:r>
              <a:rPr lang="el-GR" i="1" dirty="0" err="1">
                <a:solidFill>
                  <a:schemeClr val="accent1">
                    <a:lumMod val="75000"/>
                  </a:schemeClr>
                </a:solidFill>
                <a:latin typeface="Cambria" panose="02040503050406030204" pitchFamily="18" charset="0"/>
                <a:ea typeface="Cambria" panose="02040503050406030204" pitchFamily="18" charset="0"/>
              </a:rPr>
              <a:t>βρεί</a:t>
            </a:r>
            <a:r>
              <a:rPr lang="el-GR" i="1" dirty="0">
                <a:solidFill>
                  <a:schemeClr val="accent1">
                    <a:lumMod val="75000"/>
                  </a:schemeClr>
                </a:solidFill>
                <a:latin typeface="Cambria" panose="02040503050406030204" pitchFamily="18" charset="0"/>
                <a:ea typeface="Cambria" panose="02040503050406030204" pitchFamily="18" charset="0"/>
              </a:rPr>
              <a:t> και το οποίο πρέπει επίσης να θεωρείται χαμένο. </a:t>
            </a:r>
          </a:p>
          <a:p>
            <a:pPr marL="0" indent="0">
              <a:buNone/>
            </a:pPr>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Στο άρθρο αυτό διατυπώνεται η υπόθεση πως ο </a:t>
            </a:r>
            <a:r>
              <a:rPr lang="el-GR" dirty="0" err="1">
                <a:latin typeface="Cambria" panose="02040503050406030204" pitchFamily="18" charset="0"/>
                <a:ea typeface="Cambria" panose="02040503050406030204" pitchFamily="18" charset="0"/>
              </a:rPr>
              <a:t>Φροιντ</a:t>
            </a:r>
            <a:r>
              <a:rPr lang="el-GR" dirty="0">
                <a:latin typeface="Cambria" panose="02040503050406030204" pitchFamily="18" charset="0"/>
                <a:ea typeface="Cambria" panose="02040503050406030204" pitchFamily="18" charset="0"/>
              </a:rPr>
              <a:t> σε όλη την πορεία του έργου του προσπαθεί να απαντήσει στο ερώτημα αυτό. Αρχής γενομένης από το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Σχεδίασμα</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και μέχρι  το1920, που παρομοίασε το εγώ με μια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κρούστα που θα έχει τόσο  ψηθεί</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από τα εξωτερικά ερεθίσματα….(ώστε) η εξωτερική ζώσα επιφάνεια… ως ένα βαθμό γίνεται ανόργανη…και λειτουργεί σαν ειδικός φάκελος ή μεμβράνη ανθεκτική στα ερεθίσματα….</a:t>
            </a:r>
            <a:r>
              <a:rPr lang="en-US" dirty="0">
                <a:latin typeface="Cambria" panose="02040503050406030204" pitchFamily="18" charset="0"/>
                <a:ea typeface="Cambria" panose="02040503050406030204" pitchFamily="18" charset="0"/>
              </a:rPr>
              <a:t>»</a:t>
            </a:r>
            <a:endParaRPr lang="el-GR"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84190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4563611" y="731520"/>
            <a:ext cx="6729229" cy="5257800"/>
          </a:xfrm>
        </p:spPr>
        <p:txBody>
          <a:bodyPr/>
          <a:lstStyle/>
          <a:p>
            <a:endParaRPr lang="el-GR" dirty="0"/>
          </a:p>
          <a:p>
            <a:pPr algn="just"/>
            <a:endParaRPr lang="el-GR" dirty="0">
              <a:latin typeface="Calibri" panose="020F0502020204030204" pitchFamily="34" charset="0"/>
            </a:endParaRPr>
          </a:p>
          <a:p>
            <a:pPr algn="just"/>
            <a:endParaRPr lang="el-GR" dirty="0">
              <a:latin typeface="Calibri" panose="020F0502020204030204" pitchFamily="34" charset="0"/>
            </a:endParaRPr>
          </a:p>
          <a:p>
            <a:pPr algn="just"/>
            <a:endParaRPr lang="el-GR" dirty="0">
              <a:latin typeface="Calibri" panose="020F0502020204030204" pitchFamily="34" charset="0"/>
            </a:endParaRPr>
          </a:p>
          <a:p>
            <a:pPr algn="just"/>
            <a:r>
              <a:rPr lang="el-GR" dirty="0">
                <a:latin typeface="Cambria" panose="02040503050406030204" pitchFamily="18" charset="0"/>
                <a:ea typeface="Cambria" panose="02040503050406030204" pitchFamily="18" charset="0"/>
              </a:rPr>
              <a:t>Το άρθρο επιχειρεί να δει τις παραπάνω υποθέσεις μέσα από το κλινικό ενός αναλυόμενου που περιγράφει τον εαυτό του είτε ως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κατσιασμένο</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είτε με εικόνες σώματος ή ζώων. Δείχνονται επίσης μέσα από την ανάλυση τα περάσματα από ένα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εγώ</a:t>
            </a:r>
            <a:r>
              <a:rPr lang="en-US"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συρικνωμένο</a:t>
            </a:r>
            <a:r>
              <a:rPr lang="el-GR" dirty="0">
                <a:latin typeface="Cambria" panose="02040503050406030204" pitchFamily="18" charset="0"/>
                <a:ea typeface="Cambria" panose="02040503050406030204" pitchFamily="18" charset="0"/>
              </a:rPr>
              <a:t> σένα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εγώ</a:t>
            </a:r>
            <a:r>
              <a:rPr lang="en-US"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συρικνωμένο</a:t>
            </a:r>
            <a:r>
              <a:rPr lang="el-GR" dirty="0">
                <a:latin typeface="Cambria" panose="02040503050406030204" pitchFamily="18" charset="0"/>
                <a:ea typeface="Cambria" panose="02040503050406030204" pitchFamily="18" charset="0"/>
              </a:rPr>
              <a:t> </a:t>
            </a:r>
            <a:r>
              <a:rPr lang="el-GR" dirty="0" err="1">
                <a:latin typeface="Cambria" panose="02040503050406030204" pitchFamily="18" charset="0"/>
                <a:ea typeface="Cambria" panose="02040503050406030204" pitchFamily="18" charset="0"/>
              </a:rPr>
              <a:t>σ΄ένα</a:t>
            </a:r>
            <a:r>
              <a:rPr lang="el-GR"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εγώ</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που καταφεύγει σε διχοτομήσεις για να αποφύγει το πένθος και που, στη συνέχεια, βάζει σε λογαριασμό της απώθηση και το υπερεγώ, έτσι που να διαχειρίζεται καλύτερα τις απώλειές του.</a:t>
            </a:r>
          </a:p>
          <a:p>
            <a:endParaRPr lang="el-GR" dirty="0"/>
          </a:p>
        </p:txBody>
      </p:sp>
      <p:sp>
        <p:nvSpPr>
          <p:cNvPr id="4" name="Θέση κειμένου 3"/>
          <p:cNvSpPr>
            <a:spLocks noGrp="1"/>
          </p:cNvSpPr>
          <p:nvPr>
            <p:ph type="body" sz="half" idx="2"/>
          </p:nvPr>
        </p:nvSpPr>
        <p:spPr>
          <a:xfrm>
            <a:off x="457200" y="1786854"/>
            <a:ext cx="3200400" cy="4518349"/>
          </a:xfrm>
        </p:spPr>
        <p:txBody>
          <a:bodyPr/>
          <a:lstStyle/>
          <a:p>
            <a:r>
              <a:rPr lang="el-GR" dirty="0">
                <a:latin typeface="Cambria" panose="02040503050406030204" pitchFamily="18" charset="0"/>
                <a:ea typeface="Cambria" panose="02040503050406030204" pitchFamily="18" charset="0"/>
                <a:cs typeface="Calibri" panose="020F0502020204030204" pitchFamily="34" charset="0"/>
              </a:rPr>
              <a:t>Κάτι τέτοιο θα έχει συνέπειες στη λειτουργία της αρχής της ευχαρίστησης δυσαρέσκειας και στην ικανοποίηση του υποκειμένου ενώ, σε ψυχικό επίπεδο, είναι σαν να πρόκειται για </a:t>
            </a:r>
            <a:r>
              <a:rPr lang="en-US"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t>«</a:t>
            </a:r>
            <a:r>
              <a:rPr lang="el-GR" dirty="0">
                <a:solidFill>
                  <a:schemeClr val="bg1">
                    <a:lumMod val="95000"/>
                  </a:schemeClr>
                </a:solidFill>
                <a:latin typeface="Cambria" panose="02040503050406030204" pitchFamily="18" charset="0"/>
                <a:ea typeface="Cambria" panose="02040503050406030204" pitchFamily="18" charset="0"/>
                <a:cs typeface="Calibri" panose="020F0502020204030204" pitchFamily="34" charset="0"/>
              </a:rPr>
              <a:t>ναρκισσισμό</a:t>
            </a:r>
            <a:r>
              <a:rPr lang="en-US" dirty="0">
                <a:solidFill>
                  <a:schemeClr val="bg1">
                    <a:lumMod val="95000"/>
                  </a:schemeClr>
                </a:solidFill>
                <a:latin typeface="Cambria" panose="02040503050406030204" pitchFamily="18" charset="0"/>
                <a:ea typeface="Cambria" panose="02040503050406030204" pitchFamily="18" charset="0"/>
                <a:cs typeface="Calibri" panose="020F0502020204030204" pitchFamily="34" charset="0"/>
              </a:rPr>
              <a:t>» </a:t>
            </a:r>
            <a:r>
              <a:rPr lang="el-GR" dirty="0">
                <a:latin typeface="Cambria" panose="02040503050406030204" pitchFamily="18" charset="0"/>
                <a:ea typeface="Cambria" panose="02040503050406030204" pitchFamily="18" charset="0"/>
                <a:cs typeface="Calibri" panose="020F0502020204030204" pitchFamily="34" charset="0"/>
              </a:rPr>
              <a:t>του εγώ, με τις ομόλογες ψυχικές εκδηλώσεις : </a:t>
            </a:r>
            <a:r>
              <a:rPr lang="el-GR" i="1" dirty="0">
                <a:solidFill>
                  <a:schemeClr val="bg1">
                    <a:lumMod val="95000"/>
                  </a:schemeClr>
                </a:solidFill>
                <a:latin typeface="Cambria" panose="02040503050406030204" pitchFamily="18" charset="0"/>
                <a:ea typeface="Cambria" panose="02040503050406030204" pitchFamily="18" charset="0"/>
                <a:cs typeface="Calibri" panose="020F0502020204030204" pitchFamily="34" charset="0"/>
              </a:rPr>
              <a:t>σκλήρυνση, ψυχρότητα, αδιαφορία, αποστασιοποίηση.</a:t>
            </a:r>
          </a:p>
          <a:p>
            <a:endParaRPr lang="el-GR" dirty="0"/>
          </a:p>
        </p:txBody>
      </p:sp>
    </p:spTree>
    <p:extLst>
      <p:ext uri="{BB962C8B-B14F-4D97-AF65-F5344CB8AC3E}">
        <p14:creationId xmlns:p14="http://schemas.microsoft.com/office/powerpoint/2010/main" val="81745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half" idx="1"/>
          </p:nvPr>
        </p:nvSpPr>
        <p:spPr/>
        <p:txBody>
          <a:bodyPr>
            <a:normAutofit fontScale="85000" lnSpcReduction="10000"/>
          </a:bodyPr>
          <a:lstStyle/>
          <a:p>
            <a:pPr algn="just"/>
            <a:endParaRPr lang="el-GR" dirty="0">
              <a:latin typeface="Cambria" panose="02040503050406030204" pitchFamily="18" charset="0"/>
              <a:ea typeface="Cambria" panose="02040503050406030204" pitchFamily="18" charset="0"/>
            </a:endParaRPr>
          </a:p>
          <a:p>
            <a:pPr algn="just">
              <a:buFont typeface="Wingdings" panose="05000000000000000000" pitchFamily="2" charset="2"/>
              <a:buChar char="Ø"/>
            </a:pPr>
            <a:r>
              <a:rPr lang="en"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Ο </a:t>
            </a:r>
            <a:r>
              <a:rPr lang="el-GR" dirty="0" err="1">
                <a:latin typeface="Cambria" panose="02040503050406030204" pitchFamily="18" charset="0"/>
                <a:ea typeface="Cambria" panose="02040503050406030204" pitchFamily="18" charset="0"/>
              </a:rPr>
              <a:t>πρωτος</a:t>
            </a:r>
            <a:r>
              <a:rPr lang="el-GR" dirty="0">
                <a:latin typeface="Cambria" panose="02040503050406030204" pitchFamily="18" charset="0"/>
                <a:ea typeface="Cambria" panose="02040503050406030204" pitchFamily="18" charset="0"/>
              </a:rPr>
              <a:t> και άμεσος στόχος της αρχής της πραγματικότητας δεν είναι να </a:t>
            </a:r>
            <a:r>
              <a:rPr lang="el-GR" dirty="0" err="1">
                <a:latin typeface="Cambria" panose="02040503050406030204" pitchFamily="18" charset="0"/>
                <a:ea typeface="Cambria" panose="02040503050406030204" pitchFamily="18" charset="0"/>
              </a:rPr>
              <a:t>βρεί</a:t>
            </a:r>
            <a:r>
              <a:rPr lang="el-GR" dirty="0">
                <a:latin typeface="Cambria" panose="02040503050406030204" pitchFamily="18" charset="0"/>
                <a:ea typeface="Cambria" panose="02040503050406030204" pitchFamily="18" charset="0"/>
              </a:rPr>
              <a:t> στην αντίληψη ένα αντικείμενο που αντιστοιχεί στην αναπαράσταση, αλλά να ξαναβρεί ένα τέτοιο αντικείμενο και να πείσει ότι είναι ακόμα εκεί…. </a:t>
            </a:r>
            <a:r>
              <a:rPr lang="el-GR" dirty="0" err="1">
                <a:latin typeface="Cambria" panose="02040503050406030204" pitchFamily="18" charset="0"/>
                <a:ea typeface="Cambria" panose="02040503050406030204" pitchFamily="18" charset="0"/>
              </a:rPr>
              <a:t>Προυποθεσή</a:t>
            </a:r>
            <a:r>
              <a:rPr lang="el-GR" dirty="0">
                <a:latin typeface="Cambria" panose="02040503050406030204" pitchFamily="18" charset="0"/>
                <a:ea typeface="Cambria" panose="02040503050406030204" pitchFamily="18" charset="0"/>
              </a:rPr>
              <a:t> αυτής της λειτουργίας είναι ότι τα αντικείμενα που κάποτε έφεραν πραγματική ικανοποίηση τώρα έχουν χαθεί </a:t>
            </a:r>
            <a:r>
              <a:rPr lang="el-GR" dirty="0" err="1">
                <a:latin typeface="Cambria" panose="02040503050406030204" pitchFamily="18" charset="0"/>
                <a:ea typeface="Cambria" panose="02040503050406030204" pitchFamily="18" charset="0"/>
              </a:rPr>
              <a:t>Φροιντ</a:t>
            </a:r>
            <a:endParaRPr lang="el-GR" dirty="0">
              <a:latin typeface="Cambria" panose="02040503050406030204" pitchFamily="18" charset="0"/>
              <a:ea typeface="Cambria" panose="02040503050406030204" pitchFamily="18" charset="0"/>
            </a:endParaRPr>
          </a:p>
          <a:p>
            <a:pPr algn="just"/>
            <a:endParaRPr lang="el-GR" i="1" dirty="0">
              <a:solidFill>
                <a:schemeClr val="accent2"/>
              </a:solidFill>
              <a:latin typeface="Cambria" panose="02040503050406030204" pitchFamily="18" charset="0"/>
              <a:ea typeface="Cambria" panose="02040503050406030204" pitchFamily="18" charset="0"/>
            </a:endParaRPr>
          </a:p>
          <a:p>
            <a:pPr algn="just">
              <a:buFont typeface="Wingdings" panose="05000000000000000000" pitchFamily="2" charset="2"/>
              <a:buChar char="Ø"/>
            </a:pPr>
            <a:r>
              <a:rPr lang="el-GR" i="1" dirty="0">
                <a:solidFill>
                  <a:schemeClr val="accent2"/>
                </a:solidFill>
                <a:latin typeface="Cambria" panose="02040503050406030204" pitchFamily="18" charset="0"/>
                <a:ea typeface="Cambria" panose="02040503050406030204" pitchFamily="18" charset="0"/>
              </a:rPr>
              <a:t>Αν λοιπόν μια πτυχή της λειτουργίας του εγώ είναι να πείθεται ότι το αντικείμενο έχει χαθεί, δηλαδή βρίσκεται σε διαδικασία πένθους</a:t>
            </a:r>
          </a:p>
          <a:p>
            <a:endParaRPr lang="el-GR" dirty="0"/>
          </a:p>
        </p:txBody>
      </p:sp>
      <p:sp>
        <p:nvSpPr>
          <p:cNvPr id="4" name="Θέση περιεχομένου 3"/>
          <p:cNvSpPr>
            <a:spLocks noGrp="1"/>
          </p:cNvSpPr>
          <p:nvPr>
            <p:ph sz="half" idx="2"/>
          </p:nvPr>
        </p:nvSpPr>
        <p:spPr/>
        <p:txBody>
          <a:bodyPr>
            <a:normAutofit fontScale="85000" lnSpcReduction="10000"/>
          </a:bodyPr>
          <a:lstStyle/>
          <a:p>
            <a:pPr algn="just"/>
            <a:endParaRPr lang="el-GR" dirty="0">
              <a:latin typeface="Cambria" panose="02040503050406030204" pitchFamily="18" charset="0"/>
              <a:ea typeface="Cambria" panose="02040503050406030204" pitchFamily="18" charset="0"/>
            </a:endParaRPr>
          </a:p>
          <a:p>
            <a:pPr algn="just">
              <a:buFont typeface="Wingdings" panose="05000000000000000000" pitchFamily="2" charset="2"/>
              <a:buChar char="Ø"/>
            </a:pPr>
            <a:r>
              <a:rPr lang="el-GR" dirty="0">
                <a:latin typeface="Cambria" panose="02040503050406030204" pitchFamily="18" charset="0"/>
                <a:ea typeface="Cambria" panose="02040503050406030204" pitchFamily="18" charset="0"/>
              </a:rPr>
              <a:t>Τι ψάχνει όμως το εγώ να </a:t>
            </a:r>
            <a:r>
              <a:rPr lang="el-GR" dirty="0" err="1">
                <a:latin typeface="Cambria" panose="02040503050406030204" pitchFamily="18" charset="0"/>
                <a:ea typeface="Cambria" panose="02040503050406030204" pitchFamily="18" charset="0"/>
              </a:rPr>
              <a:t>βρεί</a:t>
            </a:r>
            <a:r>
              <a:rPr lang="el-GR" dirty="0">
                <a:latin typeface="Cambria" panose="02040503050406030204" pitchFamily="18" charset="0"/>
                <a:ea typeface="Cambria" panose="02040503050406030204" pitchFamily="18" charset="0"/>
              </a:rPr>
              <a:t>, και το οποίο πρέπει επίσης να θεωρεί χαμένο? Με οδηγό αυτά τα ερωτήματα θα επιχειρήσω να εξετάσω τις περιπέτειες της ύφανσης του εγώ και πώς αντιλαμβάνομαι τις απώλειες στη διαδρομή αυτής της περιπέτειας.</a:t>
            </a:r>
          </a:p>
          <a:p>
            <a:endParaRPr lang="el-GR" dirty="0"/>
          </a:p>
          <a:p>
            <a:pPr algn="just">
              <a:buFont typeface="Wingdings" panose="05000000000000000000" pitchFamily="2" charset="2"/>
              <a:buChar char="Ø"/>
            </a:pPr>
            <a:r>
              <a:rPr lang="el-GR" dirty="0">
                <a:latin typeface="Cambria" panose="02040503050406030204" pitchFamily="18" charset="0"/>
                <a:ea typeface="Cambria" panose="02040503050406030204" pitchFamily="18" charset="0"/>
              </a:rPr>
              <a:t>Από την εποχή του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Σχεδιάσματος</a:t>
            </a:r>
            <a:r>
              <a:rPr lang="en-US" dirty="0">
                <a:latin typeface="Cambria" panose="02040503050406030204" pitchFamily="18" charset="0"/>
                <a:ea typeface="Cambria" panose="02040503050406030204" pitchFamily="18" charset="0"/>
              </a:rPr>
              <a:t>» (1895) </a:t>
            </a:r>
            <a:r>
              <a:rPr lang="el-GR" dirty="0">
                <a:latin typeface="Cambria" panose="02040503050406030204" pitchFamily="18" charset="0"/>
                <a:ea typeface="Cambria" panose="02040503050406030204" pitchFamily="18" charset="0"/>
              </a:rPr>
              <a:t>ο </a:t>
            </a:r>
            <a:r>
              <a:rPr lang="el-GR" dirty="0" err="1">
                <a:latin typeface="Cambria" panose="02040503050406030204" pitchFamily="18" charset="0"/>
                <a:ea typeface="Cambria" panose="02040503050406030204" pitchFamily="18" charset="0"/>
              </a:rPr>
              <a:t>φροιντ</a:t>
            </a:r>
            <a:r>
              <a:rPr lang="el-GR" dirty="0">
                <a:latin typeface="Cambria" panose="02040503050406030204" pitchFamily="18" charset="0"/>
                <a:ea typeface="Cambria" panose="02040503050406030204" pitchFamily="18" charset="0"/>
              </a:rPr>
              <a:t> συνδέει την υπόθεσή του για τη γένεση </a:t>
            </a:r>
            <a:r>
              <a:rPr lang="el-GR" dirty="0" err="1">
                <a:latin typeface="Cambria" panose="02040503050406030204" pitchFamily="18" charset="0"/>
                <a:ea typeface="Cambria" panose="02040503050406030204" pitchFamily="18" charset="0"/>
              </a:rPr>
              <a:t>υου</a:t>
            </a:r>
            <a:r>
              <a:rPr lang="el-GR" dirty="0">
                <a:latin typeface="Cambria" panose="02040503050406030204" pitchFamily="18" charset="0"/>
                <a:ea typeface="Cambria" panose="02040503050406030204" pitchFamily="18" charset="0"/>
              </a:rPr>
              <a:t> ψυχικού οργάνου  με τη λειτουργία των νευρώνων και τη δράση των πρώτων διεγέρσεων, </a:t>
            </a:r>
            <a:r>
              <a:rPr lang="el-GR" dirty="0" err="1">
                <a:latin typeface="Cambria" panose="02040503050406030204" pitchFamily="18" charset="0"/>
                <a:ea typeface="Cambria" panose="02040503050406030204" pitchFamily="18" charset="0"/>
              </a:rPr>
              <a:t>δηλαδη</a:t>
            </a:r>
            <a:r>
              <a:rPr lang="el-GR" dirty="0">
                <a:latin typeface="Cambria" panose="02040503050406030204" pitchFamily="18" charset="0"/>
                <a:ea typeface="Cambria" panose="02040503050406030204" pitchFamily="18" charset="0"/>
              </a:rPr>
              <a:t> των πρώτων τραυματισμών. </a:t>
            </a:r>
            <a:r>
              <a:rPr lang="el-GR" dirty="0" err="1">
                <a:latin typeface="Cambria" panose="02040503050406030204" pitchFamily="18" charset="0"/>
                <a:ea typeface="Cambria" panose="02040503050406030204" pitchFamily="18" charset="0"/>
              </a:rPr>
              <a:t>Γι</a:t>
            </a:r>
            <a:r>
              <a:rPr lang="el-GR" dirty="0">
                <a:latin typeface="Cambria" panose="02040503050406030204" pitchFamily="18" charset="0"/>
                <a:ea typeface="Cambria" panose="02040503050406030204" pitchFamily="18" charset="0"/>
              </a:rPr>
              <a:t> αυτόν τον πρωταρχικό τραυματισμό ο </a:t>
            </a:r>
            <a:r>
              <a:rPr lang="el-GR" dirty="0" err="1">
                <a:latin typeface="Cambria" panose="02040503050406030204" pitchFamily="18" charset="0"/>
                <a:ea typeface="Cambria" panose="02040503050406030204" pitchFamily="18" charset="0"/>
              </a:rPr>
              <a:t>Roussillon</a:t>
            </a:r>
            <a:r>
              <a:rPr lang="el-GR" dirty="0">
                <a:latin typeface="Cambria" panose="02040503050406030204" pitchFamily="18" charset="0"/>
                <a:ea typeface="Cambria" panose="02040503050406030204" pitchFamily="18" charset="0"/>
              </a:rPr>
              <a:t> (1991) προτείνει την ονομασία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ψυχικός/προ-ψυχικός τραυματισμός</a:t>
            </a:r>
            <a:r>
              <a:rPr lang="en-US" dirty="0">
                <a:latin typeface="Cambria" panose="02040503050406030204" pitchFamily="18" charset="0"/>
                <a:ea typeface="Cambria" panose="02040503050406030204" pitchFamily="18" charset="0"/>
              </a:rPr>
              <a:t>»</a:t>
            </a:r>
            <a:endParaRPr lang="el-GR" dirty="0">
              <a:latin typeface="Cambria" panose="02040503050406030204" pitchFamily="18" charset="0"/>
              <a:ea typeface="Cambria" panose="02040503050406030204" pitchFamily="18" charset="0"/>
            </a:endParaRPr>
          </a:p>
          <a:p>
            <a:endParaRPr lang="el-GR" dirty="0"/>
          </a:p>
        </p:txBody>
      </p:sp>
    </p:spTree>
    <p:extLst>
      <p:ext uri="{BB962C8B-B14F-4D97-AF65-F5344CB8AC3E}">
        <p14:creationId xmlns:p14="http://schemas.microsoft.com/office/powerpoint/2010/main" val="411455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Αρχικά οι νευρώνες είναι αδιαφοροποίητοι μεταξύ τους και αδιαπέραστοι. Όταν όμως συμβούν οι πρώτες μεγάλες ποσότητες εξωγενούς διέγερσης οι περιφερικοί νευρώνες χάνουν το αδιαπέραστό τους και γίνονται διαπερατοί. Είναι οι νευρώνες φ. Αντίθετα, οι κεντρικοί νευρώνες- οι νευρώνες ψ- διατηρούν την </a:t>
            </a:r>
            <a:r>
              <a:rPr lang="el-GR" dirty="0" err="1">
                <a:latin typeface="Cambria" panose="02040503050406030204" pitchFamily="18" charset="0"/>
                <a:ea typeface="Cambria" panose="02040503050406030204" pitchFamily="18" charset="0"/>
              </a:rPr>
              <a:t>ακεραιότηταά</a:t>
            </a:r>
            <a:r>
              <a:rPr lang="el-GR" dirty="0">
                <a:latin typeface="Cambria" panose="02040503050406030204" pitchFamily="18" charset="0"/>
                <a:ea typeface="Cambria" panose="02040503050406030204" pitchFamily="18" charset="0"/>
              </a:rPr>
              <a:t> τους, χάρις στη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Θυσία</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των περιφερικών. </a:t>
            </a:r>
            <a:r>
              <a:rPr lang="el-GR" dirty="0" err="1">
                <a:latin typeface="Cambria" panose="02040503050406030204" pitchFamily="18" charset="0"/>
                <a:ea typeface="Cambria" panose="02040503050406030204" pitchFamily="18" charset="0"/>
              </a:rPr>
              <a:t>Αυτοι</a:t>
            </a:r>
            <a:r>
              <a:rPr lang="el-GR" dirty="0">
                <a:latin typeface="Cambria" panose="02040503050406030204" pitchFamily="18" charset="0"/>
                <a:ea typeface="Cambria" panose="02040503050406030204" pitchFamily="18" charset="0"/>
              </a:rPr>
              <a:t> οι νευρώνες, οι ψ, προβάλλουν κάποια αντίσταση, είναι οι φορείς της μνήμης. Η μνήμη, όπως ξέρουμε, συνιστά ένα φράγμα στην περαιτέρω παλινδρόμηση, διότι  με το αγκίστρωμά της στο παρελθόν, σε ένα συμβάν του παρελθόντος, εμποδίζει την παλινδρόμηση μέχρι το πρωτογενές αντικείμενο, κάτι που θα έκανε το υποκείμενο να χάσει τη </a:t>
            </a:r>
            <a:r>
              <a:rPr lang="el-GR" dirty="0" err="1">
                <a:latin typeface="Cambria" panose="02040503050406030204" pitchFamily="18" charset="0"/>
                <a:ea typeface="Cambria" panose="02040503050406030204" pitchFamily="18" charset="0"/>
              </a:rPr>
              <a:t>χωροχρονική</a:t>
            </a:r>
            <a:r>
              <a:rPr lang="el-GR" dirty="0">
                <a:latin typeface="Cambria" panose="02040503050406030204" pitchFamily="18" charset="0"/>
                <a:ea typeface="Cambria" panose="02040503050406030204" pitchFamily="18" charset="0"/>
              </a:rPr>
              <a:t> του οργάνωση. </a:t>
            </a:r>
            <a:endParaRPr lang="en-US" dirty="0">
              <a:latin typeface="Cambria" panose="02040503050406030204" pitchFamily="18" charset="0"/>
              <a:ea typeface="Cambria" panose="02040503050406030204" pitchFamily="18" charset="0"/>
            </a:endParaRPr>
          </a:p>
          <a:p>
            <a:pPr algn="just"/>
            <a:endParaRPr lang="el-GR" dirty="0"/>
          </a:p>
        </p:txBody>
      </p:sp>
    </p:spTree>
    <p:extLst>
      <p:ext uri="{BB962C8B-B14F-4D97-AF65-F5344CB8AC3E}">
        <p14:creationId xmlns:p14="http://schemas.microsoft.com/office/powerpoint/2010/main" val="963377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endParaRPr lang="el-GR" dirty="0">
              <a:latin typeface="Cambria" panose="02040503050406030204" pitchFamily="18" charset="0"/>
              <a:ea typeface="Cambria" panose="02040503050406030204" pitchFamily="18" charset="0"/>
            </a:endParaRPr>
          </a:p>
          <a:p>
            <a:pPr algn="just"/>
            <a:endParaRPr lang="el-GR" dirty="0">
              <a:latin typeface="Cambria" panose="02040503050406030204" pitchFamily="18" charset="0"/>
              <a:ea typeface="Cambria" panose="02040503050406030204" pitchFamily="18" charset="0"/>
            </a:endParaRPr>
          </a:p>
          <a:p>
            <a:pPr marL="0" indent="0" algn="just">
              <a:buNone/>
            </a:pPr>
            <a:r>
              <a:rPr lang="el-GR" dirty="0">
                <a:latin typeface="Cambria" panose="02040503050406030204" pitchFamily="18" charset="0"/>
                <a:ea typeface="Cambria" panose="02040503050406030204" pitchFamily="18" charset="0"/>
              </a:rPr>
              <a:t>Φαίνεται λοιπόν πως, για να διατηρήσει το εγώ τη </a:t>
            </a:r>
            <a:r>
              <a:rPr lang="el-GR" dirty="0" err="1">
                <a:latin typeface="Cambria" panose="02040503050406030204" pitchFamily="18" charset="0"/>
                <a:ea typeface="Cambria" panose="02040503050406030204" pitchFamily="18" charset="0"/>
              </a:rPr>
              <a:t>χρονοχρονική</a:t>
            </a:r>
            <a:r>
              <a:rPr lang="el-GR" dirty="0">
                <a:latin typeface="Cambria" panose="02040503050406030204" pitchFamily="18" charset="0"/>
                <a:ea typeface="Cambria" panose="02040503050406030204" pitchFamily="18" charset="0"/>
              </a:rPr>
              <a:t> του οργάνωση, χάνει τη δυνατότητά του να ξαναβρεί το πρωτογενές αντικείμενο. Αυτή , όμως, η πρωταρχική τραυματική εισβολή εγκαινιάζει και τον πρώτο διαχωρισμό των νευρώνων: σε περιφερειακούς, διαπερατούς, και σε κεντρικούς, λιγότερο διαπερατούς. </a:t>
            </a:r>
          </a:p>
          <a:p>
            <a:pPr algn="just"/>
            <a:endParaRPr lang="el-GR" dirty="0"/>
          </a:p>
        </p:txBody>
      </p:sp>
    </p:spTree>
    <p:extLst>
      <p:ext uri="{BB962C8B-B14F-4D97-AF65-F5344CB8AC3E}">
        <p14:creationId xmlns:p14="http://schemas.microsoft.com/office/powerpoint/2010/main" val="1398587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sz="half" idx="1"/>
          </p:nvPr>
        </p:nvSpPr>
        <p:spPr>
          <a:xfrm>
            <a:off x="1097279" y="1845734"/>
            <a:ext cx="9699352" cy="4023360"/>
          </a:xfrm>
        </p:spPr>
        <p:txBody>
          <a:bodyPr>
            <a:normAutofit/>
          </a:bodyPr>
          <a:lstStyle/>
          <a:p>
            <a:pPr algn="just"/>
            <a:r>
              <a:rPr lang="el-GR" dirty="0">
                <a:latin typeface="Cambria" panose="02040503050406030204" pitchFamily="18" charset="0"/>
                <a:ea typeface="Cambria" panose="02040503050406030204" pitchFamily="18" charset="0"/>
              </a:rPr>
              <a:t>Ας γυρίσουμε, όμως, στο σύστημα των νευρώνων. Παρότι το σύστημα φ στη συνέχεια εσωτερικεύεται, δημιουργώντας έτσι μεταξύ εσωτερικού και εξωτερικού κόσμου ένα φίλτρο, ένα </a:t>
            </a:r>
            <a:r>
              <a:rPr lang="el-GR" dirty="0" err="1">
                <a:latin typeface="Cambria" panose="02040503050406030204" pitchFamily="18" charset="0"/>
                <a:ea typeface="Cambria" panose="02040503050406030204" pitchFamily="18" charset="0"/>
              </a:rPr>
              <a:t>στώμα</a:t>
            </a:r>
            <a:r>
              <a:rPr lang="el-GR" dirty="0">
                <a:latin typeface="Cambria" panose="02040503050406030204" pitchFamily="18" charset="0"/>
                <a:ea typeface="Cambria" panose="02040503050406030204" pitchFamily="18" charset="0"/>
              </a:rPr>
              <a:t> που προστατεύει από τα εξωτερικά ερεθίσματα- το οποίο ο </a:t>
            </a:r>
            <a:r>
              <a:rPr lang="el-GR" dirty="0" err="1">
                <a:latin typeface="Cambria" panose="02040503050406030204" pitchFamily="18" charset="0"/>
                <a:ea typeface="Cambria" panose="02040503050406030204" pitchFamily="18" charset="0"/>
              </a:rPr>
              <a:t>Freud</a:t>
            </a:r>
            <a:r>
              <a:rPr lang="el-GR" dirty="0">
                <a:latin typeface="Cambria" panose="02040503050406030204" pitchFamily="18" charset="0"/>
                <a:ea typeface="Cambria" panose="02040503050406030204" pitchFamily="18" charset="0"/>
              </a:rPr>
              <a:t> θα ονομάσει </a:t>
            </a:r>
            <a:r>
              <a:rPr lang="el-GR" dirty="0" err="1">
                <a:latin typeface="Cambria" panose="02040503050406030204" pitchFamily="18" charset="0"/>
                <a:ea typeface="Cambria" panose="02040503050406030204" pitchFamily="18" charset="0"/>
              </a:rPr>
              <a:t>αλεξιερεθιστικό</a:t>
            </a:r>
            <a:r>
              <a:rPr lang="el-GR" dirty="0">
                <a:latin typeface="Cambria" panose="02040503050406030204" pitchFamily="18" charset="0"/>
                <a:ea typeface="Cambria" panose="02040503050406030204" pitchFamily="18" charset="0"/>
              </a:rPr>
              <a:t> σύστημα- μπορούμε να σκεφτούμε ποιες θα είναι οι συνέπειες μιας τέτοιας διαδικασίας για την ψυχική οικονομία. Βεβαίως από το </a:t>
            </a:r>
            <a:r>
              <a:rPr lang="el-GR" dirty="0" err="1">
                <a:latin typeface="Cambria" panose="02040503050406030204" pitchFamily="18" charset="0"/>
                <a:ea typeface="Cambria" panose="02040503050406030204" pitchFamily="18" charset="0"/>
              </a:rPr>
              <a:t>αλεξιρεθιστικό</a:t>
            </a:r>
            <a:r>
              <a:rPr lang="el-GR"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μια οργάνωση εγείρεται που την ονομάζουμε εγώ</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δηλαδή το εγώ είναι από τη σύσταση  του αμυντικό </a:t>
            </a:r>
            <a:r>
              <a:rPr lang="el-GR" dirty="0" err="1">
                <a:latin typeface="Cambria" panose="02040503050406030204" pitchFamily="18" charset="0"/>
                <a:ea typeface="Cambria" panose="02040503050406030204" pitchFamily="18" charset="0"/>
              </a:rPr>
              <a:t>ελεξιερεθιστικό</a:t>
            </a:r>
            <a:r>
              <a:rPr lang="el-GR" dirty="0">
                <a:latin typeface="Cambria" panose="02040503050406030204" pitchFamily="18" charset="0"/>
                <a:ea typeface="Cambria" panose="02040503050406030204" pitchFamily="18" charset="0"/>
              </a:rPr>
              <a:t> ταυτοχρόνως όμως- εξαρχής και εξ ορισμού θα μπορούσαμε να πούμε- το εγώ έχει ένα, εξωτερικό, τμήμα του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κατσιασμένο</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για να χρησιμοποιήσω τη λέξη του αναλυόμενού μου. Αυτό το εξωτερικό τμήμα φέρει τον πυρήνα του πρώτου τραυματισμού, αλλά και το φράγμα εναντίον, οι άμυνες εν τέλει επιφέρουν μια απώλεια , μια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σκλήρυνση</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το εγώ. </a:t>
            </a:r>
          </a:p>
          <a:p>
            <a:endParaRPr lang="el-GR" dirty="0"/>
          </a:p>
        </p:txBody>
      </p:sp>
      <p:sp>
        <p:nvSpPr>
          <p:cNvPr id="4" name="Θέση περιεχομένου 3"/>
          <p:cNvSpPr>
            <a:spLocks noGrp="1"/>
          </p:cNvSpPr>
          <p:nvPr>
            <p:ph sz="half" idx="2"/>
          </p:nvPr>
        </p:nvSpPr>
        <p:spPr/>
        <p:txBody>
          <a:bodyPr>
            <a:normAutofit/>
          </a:bodyPr>
          <a:lstStyle/>
          <a:p>
            <a:endParaRPr lang="el-GR"/>
          </a:p>
        </p:txBody>
      </p:sp>
    </p:spTree>
    <p:extLst>
      <p:ext uri="{BB962C8B-B14F-4D97-AF65-F5344CB8AC3E}">
        <p14:creationId xmlns:p14="http://schemas.microsoft.com/office/powerpoint/2010/main" val="40043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half" idx="1"/>
          </p:nvPr>
        </p:nvSpPr>
        <p:spPr>
          <a:xfrm>
            <a:off x="1097278" y="1845734"/>
            <a:ext cx="10058401" cy="4023360"/>
          </a:xfrm>
        </p:spPr>
        <p:txBody>
          <a:bodyPr>
            <a:normAutofit/>
          </a:bodyPr>
          <a:lstStyle/>
          <a:p>
            <a:pPr algn="just"/>
            <a:endParaRPr lang="el-GR" dirty="0">
              <a:latin typeface="Cambria" panose="02040503050406030204" pitchFamily="18" charset="0"/>
              <a:ea typeface="Cambria" panose="02040503050406030204" pitchFamily="18" charset="0"/>
            </a:endParaRPr>
          </a:p>
          <a:p>
            <a:pPr marL="0" indent="0" algn="just">
              <a:buNone/>
            </a:pPr>
            <a:r>
              <a:rPr lang="el-GR" dirty="0">
                <a:latin typeface="Cambria" panose="02040503050406030204" pitchFamily="18" charset="0"/>
                <a:ea typeface="Cambria" panose="02040503050406030204" pitchFamily="18" charset="0"/>
              </a:rPr>
              <a:t>Το μοντέλο του διαχωρισμού των νευρώνων θα το ξανασυναντήσουμε και αργότερα στον </a:t>
            </a:r>
            <a:r>
              <a:rPr lang="el-GR" dirty="0" err="1">
                <a:latin typeface="Cambria" panose="02040503050406030204" pitchFamily="18" charset="0"/>
                <a:ea typeface="Cambria" panose="02040503050406030204" pitchFamily="18" charset="0"/>
              </a:rPr>
              <a:t>Freud</a:t>
            </a:r>
            <a:r>
              <a:rPr lang="el-GR" dirty="0">
                <a:latin typeface="Cambria" panose="02040503050406030204" pitchFamily="18" charset="0"/>
                <a:ea typeface="Cambria" panose="02040503050406030204" pitchFamily="18" charset="0"/>
              </a:rPr>
              <a:t> με την εξής μορφή: μια κρούστα θα δημιουργηθεί η οποία θα έχει τόσο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ψηθεί</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από τα εξωτερικά ερεθίσματα ώστε να δημιουργηθούν οι καλύτερες δυνατές συνθήκες για να υποδεχθεί τις διεγέρσεις και η οποία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δεν είναι δεκτική άλλων τροποποιήσεων</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Αυτή η κρούστα </a:t>
            </a:r>
            <a:r>
              <a:rPr lang="el-GR" dirty="0" err="1">
                <a:latin typeface="Cambria" panose="02040503050406030204" pitchFamily="18" charset="0"/>
                <a:ea typeface="Cambria" panose="02040503050406030204" pitchFamily="18" charset="0"/>
              </a:rPr>
              <a:t>αντιστοιχει</a:t>
            </a:r>
            <a:r>
              <a:rPr lang="el-GR" dirty="0">
                <a:latin typeface="Cambria" panose="02040503050406030204" pitchFamily="18" charset="0"/>
                <a:ea typeface="Cambria" panose="02040503050406030204" pitchFamily="18" charset="0"/>
              </a:rPr>
              <a:t> στο σύστημα-συνείδηση. Η εξωτερική επιφάνεια του ζώντος συστήματος.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πάει να έχει τη δομή μιας ζώσας λειτουργίας, ως ένα βαθμό γίνεται </a:t>
            </a:r>
            <a:r>
              <a:rPr lang="el-GR" dirty="0" err="1">
                <a:latin typeface="Cambria" panose="02040503050406030204" pitchFamily="18" charset="0"/>
                <a:ea typeface="Cambria" panose="02040503050406030204" pitchFamily="18" charset="0"/>
              </a:rPr>
              <a:t>ανόργάνη</a:t>
            </a:r>
            <a:r>
              <a:rPr lang="el-GR" dirty="0">
                <a:latin typeface="Cambria" panose="02040503050406030204" pitchFamily="18" charset="0"/>
                <a:ea typeface="Cambria" panose="02040503050406030204" pitchFamily="18" charset="0"/>
              </a:rPr>
              <a:t> και στο εξής λειτουργεί ως ένας ειδικός φάκελος ή μεμβράνη ανθεκτική στα ερεθίσματα…</a:t>
            </a:r>
            <a:r>
              <a:rPr lang="en-US" dirty="0">
                <a:latin typeface="Cambria" panose="02040503050406030204" pitchFamily="18" charset="0"/>
                <a:ea typeface="Cambria" panose="02040503050406030204" pitchFamily="18" charset="0"/>
              </a:rPr>
              <a:t>»</a:t>
            </a:r>
          </a:p>
          <a:p>
            <a:pPr algn="just"/>
            <a:endParaRPr lang="el-GR" dirty="0"/>
          </a:p>
        </p:txBody>
      </p:sp>
      <p:sp>
        <p:nvSpPr>
          <p:cNvPr id="4" name="Θέση περιεχομένου 3"/>
          <p:cNvSpPr>
            <a:spLocks noGrp="1"/>
          </p:cNvSpPr>
          <p:nvPr>
            <p:ph sz="half" idx="2"/>
          </p:nvPr>
        </p:nvSpPr>
        <p:spPr/>
        <p:txBody>
          <a:bodyPr>
            <a:normAutofit/>
          </a:bodyPr>
          <a:lstStyle/>
          <a:p>
            <a:endParaRPr lang="el-GR" dirty="0"/>
          </a:p>
        </p:txBody>
      </p:sp>
    </p:spTree>
    <p:extLst>
      <p:ext uri="{BB962C8B-B14F-4D97-AF65-F5344CB8AC3E}">
        <p14:creationId xmlns:p14="http://schemas.microsoft.com/office/powerpoint/2010/main" val="3808569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endParaRPr lang="el-GR" dirty="0">
              <a:latin typeface="Cambria" panose="02040503050406030204" pitchFamily="18" charset="0"/>
              <a:ea typeface="Cambria" panose="02040503050406030204" pitchFamily="18" charset="0"/>
            </a:endParaRPr>
          </a:p>
          <a:p>
            <a:pPr algn="just"/>
            <a:r>
              <a:rPr lang="el-GR" dirty="0">
                <a:latin typeface="Cambria" panose="02040503050406030204" pitchFamily="18" charset="0"/>
                <a:ea typeface="Cambria" panose="02040503050406030204" pitchFamily="18" charset="0"/>
              </a:rPr>
              <a:t>Αυτή η υπόθεση για την εξωτερική στιβάδα δεν μπορεί παρά να έχει τις συνέπειές της στη λειτουργία της αρχής της ευχαρίστησης-δυσαρέσκειας και στην ικανοποίηση την οποία μπορεί να παίρνει το </a:t>
            </a:r>
            <a:r>
              <a:rPr lang="el-GR" dirty="0" err="1">
                <a:latin typeface="Cambria" panose="02040503050406030204" pitchFamily="18" charset="0"/>
                <a:ea typeface="Cambria" panose="02040503050406030204" pitchFamily="18" charset="0"/>
              </a:rPr>
              <a:t>υποκέιμενο</a:t>
            </a:r>
            <a:r>
              <a:rPr lang="el-GR" dirty="0">
                <a:latin typeface="Cambria" panose="02040503050406030204" pitchFamily="18" charset="0"/>
                <a:ea typeface="Cambria" panose="02040503050406030204" pitchFamily="18" charset="0"/>
              </a:rPr>
              <a:t>. Σε ψυχικό επίπεδο θα οδηγούνταν κανείς να μιλήσει για τον </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ναρκισσισμό του εγώ</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την </a:t>
            </a:r>
            <a:r>
              <a:rPr lang="el-GR" dirty="0" err="1">
                <a:latin typeface="Cambria" panose="02040503050406030204" pitchFamily="18" charset="0"/>
                <a:ea typeface="Cambria" panose="02040503050406030204" pitchFamily="18" charset="0"/>
              </a:rPr>
              <a:t>ωυχρότητα</a:t>
            </a:r>
            <a:r>
              <a:rPr lang="el-GR" dirty="0">
                <a:latin typeface="Cambria" panose="02040503050406030204" pitchFamily="18" charset="0"/>
                <a:ea typeface="Cambria" panose="02040503050406030204" pitchFamily="18" charset="0"/>
              </a:rPr>
              <a:t>, την αδιαφορία, την απόσταση από το αντικείμενο. Η </a:t>
            </a:r>
            <a:r>
              <a:rPr lang="el-GR" dirty="0" err="1">
                <a:latin typeface="Cambria" panose="02040503050406030204" pitchFamily="18" charset="0"/>
                <a:ea typeface="Cambria" panose="02040503050406030204" pitchFamily="18" charset="0"/>
              </a:rPr>
              <a:t>σκληρυνση</a:t>
            </a:r>
            <a:r>
              <a:rPr lang="el-GR" dirty="0">
                <a:latin typeface="Cambria" panose="02040503050406030204" pitchFamily="18" charset="0"/>
                <a:ea typeface="Cambria" panose="02040503050406030204" pitchFamily="18" charset="0"/>
              </a:rPr>
              <a:t> αυτή, με τις ομόλογες ψυχικές εκδηλώσεις, προστατεύει βέβαια από το άγχος αποχωρισμού και από το άγχος εισβολής και </a:t>
            </a:r>
            <a:r>
              <a:rPr lang="el-GR" dirty="0" err="1">
                <a:latin typeface="Cambria" panose="02040503050406030204" pitchFamily="18" charset="0"/>
                <a:ea typeface="Cambria" panose="02040503050406030204" pitchFamily="18" charset="0"/>
              </a:rPr>
              <a:t>διείαδυσης</a:t>
            </a:r>
            <a:r>
              <a:rPr lang="el-GR" dirty="0">
                <a:latin typeface="Cambria" panose="02040503050406030204" pitchFamily="18" charset="0"/>
                <a:ea typeface="Cambria" panose="02040503050406030204" pitchFamily="18" charset="0"/>
              </a:rPr>
              <a:t>. Καλλιεργεί όμως και την ψευδαίσθηση της παντοδυναμίας</a:t>
            </a:r>
          </a:p>
          <a:p>
            <a:endParaRPr lang="el-GR" dirty="0"/>
          </a:p>
        </p:txBody>
      </p:sp>
    </p:spTree>
    <p:extLst>
      <p:ext uri="{BB962C8B-B14F-4D97-AF65-F5344CB8AC3E}">
        <p14:creationId xmlns:p14="http://schemas.microsoft.com/office/powerpoint/2010/main" val="2779014396"/>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TM10001115[[fn=Δέμα]]</Template>
  <TotalTime>62</TotalTime>
  <Words>2500</Words>
  <Application>Microsoft Office PowerPoint</Application>
  <PresentationFormat>Ευρεία οθόνη</PresentationFormat>
  <Paragraphs>60</Paragraphs>
  <Slides>18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Calibri</vt:lpstr>
      <vt:lpstr>Calibri Light</vt:lpstr>
      <vt:lpstr>Cambria</vt:lpstr>
      <vt:lpstr>Wingdings</vt:lpstr>
      <vt:lpstr>Ανασκόπηση</vt:lpstr>
      <vt:lpstr>Τι πενθεί το εγώ ;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Συμπεράσματα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Τι πενθεί το εγώ ;</dc:title>
  <dc:creator>User</dc:creator>
  <cp:lastModifiedBy>user</cp:lastModifiedBy>
  <cp:revision>7</cp:revision>
  <dcterms:created xsi:type="dcterms:W3CDTF">2022-05-11T07:00:08Z</dcterms:created>
  <dcterms:modified xsi:type="dcterms:W3CDTF">2022-05-25T09:52:11Z</dcterms:modified>
</cp:coreProperties>
</file>