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58"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44303602-4EC1-4304-B3AD-68F7C3E3E47F}" type="datetimeFigureOut">
              <a:rPr lang="el-GR"/>
              <a:pPr>
                <a:defRPr/>
              </a:pPr>
              <a:t>27/4/2017</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FF3FCF7F-0DE6-4426-A627-3F4333FD0D0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0EEF044-E3CC-4021-9F62-6488642829A0}" type="datetimeFigureOut">
              <a:rPr lang="el-GR"/>
              <a:pPr>
                <a:defRPr/>
              </a:pPr>
              <a:t>27/4/2017</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117F0861-280D-42D3-91CA-C8B79867D72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491CAB87-8667-48F1-9AEB-AD4674A1EE01}" type="datetimeFigureOut">
              <a:rPr lang="el-GR"/>
              <a:pPr>
                <a:defRPr/>
              </a:pPr>
              <a:t>27/4/2017</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B038E10D-F65D-41C6-A983-D20CA5E5E21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9682CE7A-4D1A-42F7-87FA-046F3E1F40C2}" type="datetimeFigureOut">
              <a:rPr lang="el-GR"/>
              <a:pPr>
                <a:defRPr/>
              </a:pPr>
              <a:t>27/4/2017</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0D589ADB-8322-4482-B8AD-0A442E98BA27}"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97E7043B-00D8-4437-9160-6B00DB432B35}" type="datetimeFigureOut">
              <a:rPr lang="el-GR"/>
              <a:pPr>
                <a:defRPr/>
              </a:pPr>
              <a:t>27/4/2017</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0A4BAF9E-2040-40B2-9F4D-5EE30CDA7BAB}"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405C8D7A-F79C-415D-B4D3-DCEB2B49F51C}" type="datetimeFigureOut">
              <a:rPr lang="el-GR"/>
              <a:pPr>
                <a:defRPr/>
              </a:pPr>
              <a:t>27/4/2017</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340E7932-1B22-4127-991E-FF15BE9AB4D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721BFDE7-FD31-4013-BEDD-80167164F2B4}" type="datetimeFigureOut">
              <a:rPr lang="el-GR"/>
              <a:pPr>
                <a:defRPr/>
              </a:pPr>
              <a:t>27/4/2017</a:t>
            </a:fld>
            <a:endParaRPr lang="el-GR"/>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4AF457B2-9287-4591-B270-2BAAEDC7149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09072A2F-80CF-469B-84E3-5CE02849AFC7}" type="datetimeFigureOut">
              <a:rPr lang="el-GR"/>
              <a:pPr>
                <a:defRPr/>
              </a:pPr>
              <a:t>27/4/2017</a:t>
            </a:fld>
            <a:endParaRPr lang="el-GR"/>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09A6A1D2-0F29-45E0-978D-7D74D76C5D4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11DC3F8C-BD96-4375-86AB-BCEECCD74EAA}" type="datetimeFigureOut">
              <a:rPr lang="el-GR"/>
              <a:pPr>
                <a:defRPr/>
              </a:pPr>
              <a:t>27/4/2017</a:t>
            </a:fld>
            <a:endParaRPr lang="el-GR"/>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953A1C95-F509-4B6A-ACD2-06741A3B479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88FA9945-3D34-40C1-B809-97AF7397907A}" type="datetimeFigureOut">
              <a:rPr lang="el-GR"/>
              <a:pPr>
                <a:defRPr/>
              </a:pPr>
              <a:t>27/4/2017</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EA61659C-51F2-4D13-9CA8-B46A97A6AFB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D7852BCF-DD06-4220-956C-4F41F6DFB7E5}" type="datetimeFigureOut">
              <a:rPr lang="el-GR"/>
              <a:pPr>
                <a:defRPr/>
              </a:pPr>
              <a:t>27/4/2017</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F4CD7FC8-093C-4C09-B653-C1E46F971DC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5256FC-6B65-4C2B-AFFF-CA890C286F2F}" type="datetimeFigureOut">
              <a:rPr lang="el-GR"/>
              <a:pPr>
                <a:defRPr/>
              </a:pPr>
              <a:t>27/4/2017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A5DB64-F40A-4546-BAEC-6ABFA97B909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Τίτλος 1"/>
          <p:cNvSpPr>
            <a:spLocks noGrp="1"/>
          </p:cNvSpPr>
          <p:nvPr>
            <p:ph type="ctrTitle"/>
          </p:nvPr>
        </p:nvSpPr>
        <p:spPr>
          <a:xfrm>
            <a:off x="684213" y="692150"/>
            <a:ext cx="7772400" cy="1470025"/>
          </a:xfrm>
        </p:spPr>
        <p:txBody>
          <a:bodyPr/>
          <a:lstStyle/>
          <a:p>
            <a:pPr eaLnBrk="1" hangingPunct="1"/>
            <a:r>
              <a:rPr lang="el-GR" smtClean="0">
                <a:solidFill>
                  <a:schemeClr val="bg1"/>
                </a:solidFill>
              </a:rPr>
              <a:t>Έμφυλες ταυτότητες</a:t>
            </a:r>
          </a:p>
        </p:txBody>
      </p:sp>
      <p:pic>
        <p:nvPicPr>
          <p:cNvPr id="13314" name="Picture 4" descr="images (1)"/>
          <p:cNvPicPr>
            <a:picLocks noChangeAspect="1" noChangeArrowheads="1"/>
          </p:cNvPicPr>
          <p:nvPr/>
        </p:nvPicPr>
        <p:blipFill>
          <a:blip r:embed="rId2"/>
          <a:srcRect/>
          <a:stretch>
            <a:fillRect/>
          </a:stretch>
        </p:blipFill>
        <p:spPr bwMode="auto">
          <a:xfrm>
            <a:off x="3276600" y="3789363"/>
            <a:ext cx="2616200" cy="2595562"/>
          </a:xfrm>
          <a:prstGeom prst="rect">
            <a:avLst/>
          </a:prstGeom>
          <a:noFill/>
          <a:ln w="9525">
            <a:noFill/>
            <a:miter lim="800000"/>
            <a:headEnd/>
            <a:tailEnd/>
          </a:ln>
        </p:spPr>
      </p:pic>
      <p:sp>
        <p:nvSpPr>
          <p:cNvPr id="3" name="Υπότιτλος 2"/>
          <p:cNvSpPr>
            <a:spLocks noGrp="1"/>
          </p:cNvSpPr>
          <p:nvPr>
            <p:ph type="subTitle" idx="1"/>
          </p:nvPr>
        </p:nvSpPr>
        <p:spPr>
          <a:xfrm>
            <a:off x="1331913" y="1916113"/>
            <a:ext cx="6400800" cy="1630362"/>
          </a:xfrm>
        </p:spPr>
        <p:txBody>
          <a:bodyPr rtlCol="0">
            <a:normAutofit/>
          </a:bodyPr>
          <a:lstStyle/>
          <a:p>
            <a:pPr eaLnBrk="1" fontAlgn="auto" hangingPunct="1">
              <a:spcAft>
                <a:spcPts val="0"/>
              </a:spcAft>
              <a:buFont typeface="Arial" pitchFamily="34" charset="0"/>
              <a:buNone/>
              <a:defRPr/>
            </a:pPr>
            <a:r>
              <a:rPr lang="el-GR" i="1" dirty="0" smtClean="0"/>
              <a:t>Σωματικές αλλαγές στην εφηβεία &amp; η διαμόρφωση της ταυτότητας του φύλου</a:t>
            </a:r>
            <a:endParaRPr lang="el-GR" i="1" dirty="0"/>
          </a:p>
        </p:txBody>
      </p:sp>
      <p:sp>
        <p:nvSpPr>
          <p:cNvPr id="2" name="TextBox 1"/>
          <p:cNvSpPr txBox="1"/>
          <p:nvPr/>
        </p:nvSpPr>
        <p:spPr>
          <a:xfrm>
            <a:off x="6012160" y="5738594"/>
            <a:ext cx="2952328" cy="646331"/>
          </a:xfrm>
          <a:prstGeom prst="rect">
            <a:avLst/>
          </a:prstGeom>
          <a:noFill/>
        </p:spPr>
        <p:txBody>
          <a:bodyPr wrap="square" rtlCol="0">
            <a:spAutoFit/>
          </a:bodyPr>
          <a:lstStyle/>
          <a:p>
            <a:r>
              <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rPr>
              <a:t>Αθηνά Γουρνιεζάκη</a:t>
            </a:r>
          </a:p>
          <a:p>
            <a:r>
              <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rPr>
              <a:t>Αγγελική Λεοντοπούλου </a:t>
            </a:r>
          </a:p>
        </p:txBody>
      </p:sp>
      <p:sp>
        <p:nvSpPr>
          <p:cNvPr id="4" name="Ορθογώνιο 3"/>
          <p:cNvSpPr/>
          <p:nvPr/>
        </p:nvSpPr>
        <p:spPr>
          <a:xfrm>
            <a:off x="251520" y="5461595"/>
            <a:ext cx="3025080" cy="923330"/>
          </a:xfrm>
          <a:prstGeom prst="rect">
            <a:avLst/>
          </a:prstGeom>
        </p:spPr>
        <p:txBody>
          <a:bodyPr wrap="square">
            <a:spAutoFit/>
          </a:bodyPr>
          <a:lstStyle/>
          <a:p>
            <a:pPr algn="ctr"/>
            <a:r>
              <a:rPr lang="el-GR" b="1" dirty="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rPr>
              <a:t>Εταιρεία Κοινωνικής Ψυχιατρικής  &amp; Ψυχικής Υγείας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p:cNvSpPr>
          <p:nvPr>
            <p:ph type="body" idx="1"/>
          </p:nvPr>
        </p:nvSpPr>
        <p:spPr>
          <a:xfrm>
            <a:off x="468313" y="404813"/>
            <a:ext cx="8229600" cy="3095625"/>
          </a:xfrm>
        </p:spPr>
        <p:txBody>
          <a:bodyPr/>
          <a:lstStyle/>
          <a:p>
            <a:pPr eaLnBrk="1" hangingPunct="1">
              <a:lnSpc>
                <a:spcPct val="90000"/>
              </a:lnSpc>
              <a:buFont typeface="Arial" charset="0"/>
              <a:buNone/>
            </a:pPr>
            <a:r>
              <a:rPr lang="el-GR" smtClean="0"/>
              <a:t>	</a:t>
            </a:r>
            <a:r>
              <a:rPr lang="el-GR" sz="2800" smtClean="0">
                <a:solidFill>
                  <a:schemeClr val="bg1"/>
                </a:solidFill>
              </a:rPr>
              <a:t>Κατά την διάρκεια της εφηβείας, συμβαίνει μια εσωτερική ενεργοποίηση η οποία οδηγεί σε μια απότομη αναμόρφωση της σωματικής διάπλασης του εφήβου. </a:t>
            </a:r>
            <a:r>
              <a:rPr lang="el-GR" sz="2800" b="1" i="1" smtClean="0">
                <a:solidFill>
                  <a:schemeClr val="bg1"/>
                </a:solidFill>
              </a:rPr>
              <a:t>Η αναμόρφωση αυτή επιβεβαιώνει και ενισχύει τα χαρακτηριστικά του φύλου </a:t>
            </a:r>
            <a:r>
              <a:rPr lang="el-GR" sz="2800" smtClean="0">
                <a:solidFill>
                  <a:schemeClr val="bg1"/>
                </a:solidFill>
              </a:rPr>
              <a:t>της έφηβης και του εφήβου.</a:t>
            </a:r>
            <a:r>
              <a:rPr lang="el-GR" sz="2800" smtClean="0"/>
              <a:t> </a:t>
            </a:r>
          </a:p>
        </p:txBody>
      </p:sp>
      <p:pic>
        <p:nvPicPr>
          <p:cNvPr id="23555" name="Picture 3" descr="sur_silence"/>
          <p:cNvPicPr>
            <a:picLocks noChangeAspect="1" noChangeArrowheads="1"/>
          </p:cNvPicPr>
          <p:nvPr/>
        </p:nvPicPr>
        <p:blipFill>
          <a:blip r:embed="rId2"/>
          <a:srcRect/>
          <a:stretch>
            <a:fillRect/>
          </a:stretch>
        </p:blipFill>
        <p:spPr bwMode="auto">
          <a:xfrm>
            <a:off x="4067175" y="2932113"/>
            <a:ext cx="4033838" cy="35972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p:cNvSpPr>
          <p:nvPr>
            <p:ph type="body" idx="1"/>
          </p:nvPr>
        </p:nvSpPr>
        <p:spPr>
          <a:xfrm>
            <a:off x="395288" y="188913"/>
            <a:ext cx="8229600" cy="3097212"/>
          </a:xfrm>
        </p:spPr>
        <p:txBody>
          <a:bodyPr/>
          <a:lstStyle/>
          <a:p>
            <a:pPr eaLnBrk="1" hangingPunct="1">
              <a:buFont typeface="Arial" charset="0"/>
              <a:buNone/>
            </a:pPr>
            <a:r>
              <a:rPr lang="el-GR" smtClean="0"/>
              <a:t>	</a:t>
            </a:r>
            <a:r>
              <a:rPr lang="el-GR" sz="2000" smtClean="0">
                <a:solidFill>
                  <a:schemeClr val="bg1"/>
                </a:solidFill>
              </a:rPr>
              <a:t>Η εσωτερική, ορμονική ώθηση προς αυτή την κατεύθυνση έχει ως μοχλό ένα εσωτερικό βιολογικό ρολόι χωρίς να παραγνωρίζεται ο ρόλος των εξωτερικών παραγόντων όπως η διατροφή ή ψυχοσυναισθηματικοί και κοινωνικοί παράγοντες όπως κάποιο έντονο τραυματικό γεγονός. Όλοι οι ειδικοί συμφωνούν πως τόσο οι σωματικές όσο και οι ψυχικές αναδομήσεις της εφηβείας επηρεάζονται και </a:t>
            </a:r>
            <a:r>
              <a:rPr lang="el-GR" sz="2000" b="1" i="1" smtClean="0">
                <a:solidFill>
                  <a:schemeClr val="bg1"/>
                </a:solidFill>
              </a:rPr>
              <a:t>καθορίζονται τόσο από τις εσωτερικές όσο και από τις εξωτερικές συνθήκες</a:t>
            </a:r>
            <a:r>
              <a:rPr lang="el-GR" sz="2000" smtClean="0">
                <a:solidFill>
                  <a:schemeClr val="bg1"/>
                </a:solidFill>
              </a:rPr>
              <a:t> στις οποίες βρίσκεται ο έφηβος στην ηλικιακή αυτή φάση</a:t>
            </a:r>
            <a:r>
              <a:rPr lang="el-GR" sz="2000" smtClean="0">
                <a:solidFill>
                  <a:schemeClr val="bg1"/>
                </a:solidFill>
                <a:latin typeface="Arial" charset="0"/>
              </a:rPr>
              <a:t>.</a:t>
            </a:r>
            <a:endParaRPr lang="el-GR" sz="2000" smtClean="0">
              <a:latin typeface="Arial" charset="0"/>
            </a:endParaRPr>
          </a:p>
        </p:txBody>
      </p:sp>
      <p:pic>
        <p:nvPicPr>
          <p:cNvPr id="24582" name="Picture 6" descr="382dfd0ebaaca9953e2d6c0397b73bbf"/>
          <p:cNvPicPr>
            <a:picLocks noChangeAspect="1" noChangeArrowheads="1"/>
          </p:cNvPicPr>
          <p:nvPr/>
        </p:nvPicPr>
        <p:blipFill>
          <a:blip r:embed="rId2"/>
          <a:srcRect/>
          <a:stretch>
            <a:fillRect/>
          </a:stretch>
        </p:blipFill>
        <p:spPr bwMode="auto">
          <a:xfrm>
            <a:off x="2627313" y="3284538"/>
            <a:ext cx="3754437" cy="33083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1"/>
          </p:nvPr>
        </p:nvSpPr>
        <p:spPr>
          <a:xfrm>
            <a:off x="468313" y="404813"/>
            <a:ext cx="8229600" cy="3600450"/>
          </a:xfrm>
        </p:spPr>
        <p:txBody>
          <a:bodyPr/>
          <a:lstStyle/>
          <a:p>
            <a:pPr eaLnBrk="1" hangingPunct="1">
              <a:lnSpc>
                <a:spcPct val="90000"/>
              </a:lnSpc>
              <a:buFont typeface="Arial" charset="0"/>
              <a:buNone/>
            </a:pPr>
            <a:r>
              <a:rPr lang="el-GR" sz="2800" smtClean="0"/>
              <a:t>	</a:t>
            </a:r>
            <a:r>
              <a:rPr lang="el-GR" sz="2800" smtClean="0">
                <a:solidFill>
                  <a:schemeClr val="bg1"/>
                </a:solidFill>
              </a:rPr>
              <a:t>Αν το βιολογικό φύλο είναι ήδη καθορισμένο, οι ορμόνες καθορίζουν τα δευτερογενή χαρακτηριστικά του φύλου και μέσω αυτών ολοκληρώνεται η έμφυλη βιολογική ταυτότητα. Οι ορμόνες αυτές αυξάνονται από την ηλικία των 5 με 8 ετών και κορυφώνονται στην φάση της εφηβείας, γεγονός που ορίζει την εφηβεία σαν</a:t>
            </a:r>
            <a:r>
              <a:rPr lang="el-GR" sz="2800" b="1" i="1" smtClean="0">
                <a:solidFill>
                  <a:schemeClr val="bg1"/>
                </a:solidFill>
              </a:rPr>
              <a:t> μια «έκρηξη» σωματικών αλλαγών.</a:t>
            </a:r>
          </a:p>
        </p:txBody>
      </p:sp>
      <p:pic>
        <p:nvPicPr>
          <p:cNvPr id="25602" name="Picture 3" descr="989fc01052e8cc2406f4cc4d3d6c2b40"/>
          <p:cNvPicPr>
            <a:picLocks noChangeAspect="1" noChangeArrowheads="1"/>
          </p:cNvPicPr>
          <p:nvPr/>
        </p:nvPicPr>
        <p:blipFill>
          <a:blip r:embed="rId2"/>
          <a:srcRect/>
          <a:stretch>
            <a:fillRect/>
          </a:stretch>
        </p:blipFill>
        <p:spPr bwMode="auto">
          <a:xfrm>
            <a:off x="2411413" y="3933825"/>
            <a:ext cx="3759200" cy="2605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p:cNvSpPr>
          <p:nvPr>
            <p:ph type="body" idx="1"/>
          </p:nvPr>
        </p:nvSpPr>
        <p:spPr>
          <a:xfrm>
            <a:off x="468313" y="1052513"/>
            <a:ext cx="8229600" cy="4525962"/>
          </a:xfrm>
        </p:spPr>
        <p:txBody>
          <a:bodyPr/>
          <a:lstStyle/>
          <a:p>
            <a:pPr eaLnBrk="1" hangingPunct="1">
              <a:buFont typeface="Arial" charset="0"/>
              <a:buNone/>
            </a:pPr>
            <a:r>
              <a:rPr lang="el-GR" smtClean="0"/>
              <a:t>	</a:t>
            </a:r>
            <a:r>
              <a:rPr lang="el-GR" smtClean="0">
                <a:solidFill>
                  <a:schemeClr val="bg1"/>
                </a:solidFill>
              </a:rPr>
              <a:t>Αυτή η σειρά ταυτόχρονων βιολογικών αλλαγών ορίζουν την Ήβη. Οι έφηβοι εξελίσσονται σε βιολογικά ώριμα και ικανά άτομα για σεξουαλική αναπαραγωγή. Μέσω πολύπλοκων βιολογικών διαδικασιών, την περίοδο της εφηβείας ξεκινά μια σημαντική αύξηση παραγωγής ορμονών τόσο στο κορίτσι όσο και στο αγόρι.</a:t>
            </a:r>
            <a:r>
              <a:rPr lang="el-GR"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1"/>
          </p:nvPr>
        </p:nvSpPr>
        <p:spPr>
          <a:xfrm>
            <a:off x="468313" y="1125538"/>
            <a:ext cx="8229600" cy="4525962"/>
          </a:xfrm>
        </p:spPr>
        <p:txBody>
          <a:bodyPr/>
          <a:lstStyle/>
          <a:p>
            <a:pPr eaLnBrk="1" hangingPunct="1">
              <a:lnSpc>
                <a:spcPct val="80000"/>
              </a:lnSpc>
              <a:buFont typeface="Arial" charset="0"/>
              <a:buNone/>
            </a:pPr>
            <a:r>
              <a:rPr lang="el-GR" sz="2800" smtClean="0"/>
              <a:t>	</a:t>
            </a:r>
            <a:r>
              <a:rPr lang="el-GR" sz="2800" smtClean="0">
                <a:solidFill>
                  <a:schemeClr val="bg1"/>
                </a:solidFill>
              </a:rPr>
              <a:t>Μέσω των ορμονικών αλλαγών θα συμβούν σημαντικά σωματικά γεγονότα όπως η ωορρηξία στις γυναίκες (οιστρογόνα και προγεστερόνη) και η παραγωγή σπέρματος στους άντρες (τεστοστερόνη) που σηματοδοτούν την αναπαραγωγή. Παρότι οι ορμόνες που συμβάλλουν σημαντικά στις αλλαγές στα δύο φύλα θεωρούνται αντίστοιχα η «θηλυκή» ορμόνη για τα οιστρογόνα και η «ανδρική» ορμόνη για την τεστοστερόνη, κι οι δύο ορμόνες είναι παρούσες και στα δύο φύλα.</a:t>
            </a:r>
            <a:r>
              <a:rPr lang="el-GR" sz="28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468313" y="1125538"/>
            <a:ext cx="8229600" cy="4525962"/>
          </a:xfrm>
        </p:spPr>
        <p:txBody>
          <a:bodyPr/>
          <a:lstStyle/>
          <a:p>
            <a:pPr eaLnBrk="1" hangingPunct="1">
              <a:lnSpc>
                <a:spcPct val="90000"/>
              </a:lnSpc>
              <a:buFont typeface="Arial" charset="0"/>
              <a:buNone/>
            </a:pPr>
            <a:r>
              <a:rPr lang="el-GR" sz="2400" smtClean="0"/>
              <a:t>	</a:t>
            </a:r>
            <a:r>
              <a:rPr lang="el-GR" sz="2400" smtClean="0">
                <a:solidFill>
                  <a:schemeClr val="bg1"/>
                </a:solidFill>
              </a:rPr>
              <a:t>Οι έφηβοι συνεχίζουν να μεγαλώνουν σε όλη τη διάρκεια της ήβης, κατά το τέλος αυτής της έκρηξης φτάνουν το 98% του τελικού τους ύψους. Όλο το σώμα μεγαλώνει με αρχή τα κάτω και άνω άκρα, το μήκος του κορμού, το εύρος των ώμων και του στήθους.</a:t>
            </a:r>
            <a:endParaRPr lang="el-GR" sz="2400" b="1" i="1" smtClean="0">
              <a:solidFill>
                <a:schemeClr val="bg1"/>
              </a:solidFill>
            </a:endParaRPr>
          </a:p>
          <a:p>
            <a:pPr eaLnBrk="1" hangingPunct="1">
              <a:lnSpc>
                <a:spcPct val="90000"/>
              </a:lnSpc>
              <a:buFont typeface="Arial" charset="0"/>
              <a:buNone/>
            </a:pPr>
            <a:r>
              <a:rPr lang="el-GR" sz="2400" b="1" i="1" smtClean="0">
                <a:solidFill>
                  <a:schemeClr val="bg1"/>
                </a:solidFill>
              </a:rPr>
              <a:t>	Έφηβες γυναίκες</a:t>
            </a:r>
            <a:r>
              <a:rPr lang="el-GR" sz="2400" smtClean="0">
                <a:solidFill>
                  <a:schemeClr val="bg1"/>
                </a:solidFill>
              </a:rPr>
              <a:t>: εμφάνιση ακμής, εμφάνιση τριχοφυΐας, ανάπτυξη στήθους, διεύρυνση μήτρας, έναρξης εμμηνόρροιας, στρογγύλεμα του σώματος.</a:t>
            </a:r>
            <a:endParaRPr lang="el-GR" sz="2400" b="1" i="1" smtClean="0">
              <a:solidFill>
                <a:schemeClr val="bg1"/>
              </a:solidFill>
            </a:endParaRPr>
          </a:p>
          <a:p>
            <a:pPr eaLnBrk="1" hangingPunct="1">
              <a:lnSpc>
                <a:spcPct val="90000"/>
              </a:lnSpc>
              <a:buFont typeface="Arial" charset="0"/>
              <a:buNone/>
            </a:pPr>
            <a:r>
              <a:rPr lang="el-GR" sz="2400" b="1" i="1" smtClean="0">
                <a:solidFill>
                  <a:schemeClr val="bg1"/>
                </a:solidFill>
              </a:rPr>
              <a:t>	Έφηβοι άντρες</a:t>
            </a:r>
            <a:r>
              <a:rPr lang="el-GR" sz="2400" smtClean="0">
                <a:solidFill>
                  <a:schemeClr val="bg1"/>
                </a:solidFill>
              </a:rPr>
              <a:t>: εμφάνιση ακμής, τριχοφυΐας προσώπου, ανάπτυξη μυϊκού συστήματος, διεύρυνση λάρυγγα (βαραίνει η φωνή), ανάπτυξη του πέους και των σπερματοδόχων κύστεων.</a:t>
            </a:r>
            <a:r>
              <a:rPr lang="el-GR" sz="240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1"/>
          </p:nvPr>
        </p:nvSpPr>
        <p:spPr>
          <a:xfrm>
            <a:off x="468313" y="260350"/>
            <a:ext cx="8229600" cy="3167063"/>
          </a:xfrm>
        </p:spPr>
        <p:txBody>
          <a:bodyPr/>
          <a:lstStyle/>
          <a:p>
            <a:pPr eaLnBrk="1" hangingPunct="1">
              <a:buFont typeface="Arial" charset="0"/>
              <a:buNone/>
            </a:pPr>
            <a:r>
              <a:rPr lang="el-GR" smtClean="0"/>
              <a:t>	</a:t>
            </a:r>
            <a:r>
              <a:rPr lang="el-GR" sz="2800" smtClean="0">
                <a:solidFill>
                  <a:schemeClr val="bg1"/>
                </a:solidFill>
              </a:rPr>
              <a:t>Επειδή η έναρξη και η διάρκεια της ήβης –των σωματικών αλλαγών-ποικίλουν και δεν είναι σταθερές γι’ αυτό και μπορεί να υπάρχουν εντυπωσιακές διαφορές μεγέθους μεταξύ εφήβων που έχουν την ίδια ηλικία. Συνήθως η διάρκεια της ήβης είναι περίπου 4 χρόνια (και φτάνει μέχρι τα 8).</a:t>
            </a:r>
            <a:r>
              <a:rPr lang="el-GR" sz="2800" smtClean="0"/>
              <a:t> </a:t>
            </a:r>
          </a:p>
        </p:txBody>
      </p:sp>
      <p:pic>
        <p:nvPicPr>
          <p:cNvPr id="29699" name="Picture 3" descr="image"/>
          <p:cNvPicPr>
            <a:picLocks noChangeAspect="1" noChangeArrowheads="1"/>
          </p:cNvPicPr>
          <p:nvPr/>
        </p:nvPicPr>
        <p:blipFill>
          <a:blip r:embed="rId2"/>
          <a:srcRect/>
          <a:stretch>
            <a:fillRect/>
          </a:stretch>
        </p:blipFill>
        <p:spPr bwMode="auto">
          <a:xfrm>
            <a:off x="2195513" y="3500438"/>
            <a:ext cx="4608512" cy="3101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p:cNvSpPr>
          <p:nvPr>
            <p:ph type="body" idx="1"/>
          </p:nvPr>
        </p:nvSpPr>
        <p:spPr>
          <a:xfrm>
            <a:off x="468313" y="549275"/>
            <a:ext cx="8229600" cy="3959225"/>
          </a:xfrm>
        </p:spPr>
        <p:txBody>
          <a:bodyPr/>
          <a:lstStyle/>
          <a:p>
            <a:pPr eaLnBrk="1" hangingPunct="1">
              <a:lnSpc>
                <a:spcPct val="80000"/>
              </a:lnSpc>
              <a:buFont typeface="Arial" charset="0"/>
              <a:buNone/>
            </a:pPr>
            <a:r>
              <a:rPr lang="el-GR" sz="1800" smtClean="0"/>
              <a:t>	</a:t>
            </a:r>
            <a:r>
              <a:rPr lang="el-GR" sz="2000" smtClean="0">
                <a:solidFill>
                  <a:schemeClr val="bg1"/>
                </a:solidFill>
              </a:rPr>
              <a:t>Οι σωματικές αλλαγές αλληλοεμπλέκονται με τις ψυχικές και κοινωνικές αλλαγές. Στην φάση αυτή, ο άνθρωπος έχει ανάγκη να διαμορφώσει οριστικά την ταυτότητα του και να γίνει ένα ξεχωριστό άτομο. Αυτός είναι και ο αναπτυξιακός στόχος της εφηβείας. Γι’ αυτό και </a:t>
            </a:r>
            <a:r>
              <a:rPr lang="el-GR" sz="2000" b="1" i="1" smtClean="0">
                <a:solidFill>
                  <a:schemeClr val="bg1"/>
                </a:solidFill>
              </a:rPr>
              <a:t>οι παράγοντες που θα διαμορφώσουν την προσωπική ταυτότητα είναι τα αισθήματα του εφήβου απέναντι στο σώμα του και τις αλλαγές που του συμβαίνουν</a:t>
            </a:r>
            <a:r>
              <a:rPr lang="el-GR" sz="2000" i="1" smtClean="0">
                <a:solidFill>
                  <a:schemeClr val="bg1"/>
                </a:solidFill>
              </a:rPr>
              <a:t>, ο τρόπος που ερμηνεύει τις στάσεις των άλλων απέναντι του (αυτοεκτίμηση), η αντίληψη για το πώς τον βλέπει μια συγκεκριμένη ομάδα (π.χ ομάδα συνομηλίκων) ή κάποιο σημαντικό πρόσωπο (π.χ καθηγητής) ή η οικογένεια κ.α</a:t>
            </a:r>
            <a:r>
              <a:rPr lang="el-GR" sz="2000" i="1" smtClean="0">
                <a:solidFill>
                  <a:schemeClr val="bg1"/>
                </a:solidFill>
                <a:latin typeface="Arial" charset="0"/>
              </a:rPr>
              <a:t>.</a:t>
            </a:r>
            <a:r>
              <a:rPr lang="el-GR" sz="2000" smtClean="0"/>
              <a:t> </a:t>
            </a:r>
          </a:p>
        </p:txBody>
      </p:sp>
      <p:pic>
        <p:nvPicPr>
          <p:cNvPr id="30723" name="Picture 3" descr="28-Surreal-Photo_by_xetobyte"/>
          <p:cNvPicPr>
            <a:picLocks noChangeAspect="1" noChangeArrowheads="1"/>
          </p:cNvPicPr>
          <p:nvPr/>
        </p:nvPicPr>
        <p:blipFill>
          <a:blip r:embed="rId2"/>
          <a:srcRect/>
          <a:stretch>
            <a:fillRect/>
          </a:stretch>
        </p:blipFill>
        <p:spPr bwMode="auto">
          <a:xfrm>
            <a:off x="2339975" y="3713163"/>
            <a:ext cx="3960813" cy="25622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a:xfrm>
            <a:off x="468313" y="1125538"/>
            <a:ext cx="8229600" cy="4525962"/>
          </a:xfrm>
        </p:spPr>
        <p:txBody>
          <a:bodyPr/>
          <a:lstStyle/>
          <a:p>
            <a:pPr eaLnBrk="1" hangingPunct="1">
              <a:buFont typeface="Arial" charset="0"/>
              <a:buNone/>
            </a:pPr>
            <a:r>
              <a:rPr lang="el-GR" sz="2800" smtClean="0"/>
              <a:t>	</a:t>
            </a:r>
            <a:r>
              <a:rPr lang="el-GR" sz="2800" smtClean="0">
                <a:solidFill>
                  <a:schemeClr val="bg1"/>
                </a:solidFill>
              </a:rPr>
              <a:t>Ο έφηβος στην προσπάθεια να απαρτιώσει την νέα του ταυτότητα κινείται μεταξύ της παιδικής και της ενήλικης θέσης. Γι’ αυτό τα συναισθήματα του μπορεί να είναι μπερδεμένα και από τη μία να αναζητά την αυτονομία του με μια ευχάριστη προσδοκία και από την άλλη να αισθάνεται αμηχανία και να είναι επιφυλακτικός απέναντι στις νέες ανάγκες και στα νέα ενδιαφέροντα όπως η ερωτική έλξη προς άλλα άτομα.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p:cNvSpPr>
          <p:nvPr>
            <p:ph type="body" idx="1"/>
          </p:nvPr>
        </p:nvSpPr>
        <p:spPr>
          <a:xfrm>
            <a:off x="468313" y="476250"/>
            <a:ext cx="8229600" cy="5976938"/>
          </a:xfrm>
        </p:spPr>
        <p:txBody>
          <a:bodyPr/>
          <a:lstStyle/>
          <a:p>
            <a:pPr eaLnBrk="1" hangingPunct="1">
              <a:lnSpc>
                <a:spcPct val="80000"/>
              </a:lnSpc>
              <a:buFont typeface="Arial" charset="0"/>
              <a:buNone/>
            </a:pPr>
            <a:r>
              <a:rPr lang="el-GR" sz="1600" smtClean="0"/>
              <a:t>	</a:t>
            </a:r>
            <a:r>
              <a:rPr lang="el-GR" sz="2400" smtClean="0">
                <a:solidFill>
                  <a:schemeClr val="bg1"/>
                </a:solidFill>
              </a:rPr>
              <a:t>Ο έφηβος έχει την ανάγκη να στραφεί προς το σώμα του και να εστιάσει το ενδιαφέρον του στις πολλές και </a:t>
            </a:r>
            <a:r>
              <a:rPr lang="el-GR" sz="2600" smtClean="0">
                <a:solidFill>
                  <a:schemeClr val="bg1"/>
                </a:solidFill>
              </a:rPr>
              <a:t>απότομες</a:t>
            </a:r>
            <a:r>
              <a:rPr lang="el-GR" sz="2400" smtClean="0">
                <a:solidFill>
                  <a:schemeClr val="bg1"/>
                </a:solidFill>
              </a:rPr>
              <a:t> σωματικές αλλαγές. Να αποκτήσει μια επιθυμητή εικόνα του εαυτού του. Εν συνεχεία, αναδύεται η ανάγκη να απομακρυνθεί από την επιρροή των γονιών του και να στραφεί προς τους συνομήλικους του. Η απομάκρυνση από τους γονείς εκφράζει την ανάγκη του εφήβου για αυτονομία και ανεξαρτησία, η οποία στην πορεία της ανάπτυξης γίνεται πιο έντονη για ψυχολογική ελευθερία να είναι ο εαυτός του, να έχει τις δικές του σκέψεις και συναισθήματα και να αποφασίζει για τις αξίες που εκείνος θέλει να κρατήσει. Η στροφή προς τους συνομηλίκους του εκφράζει την ανάγκη του να ενταχθεί σε μια ομάδα ώστε να ταυτιστεί με πρότυπα, να πειραματιστεί και να υιοθετήσει συμπεριφορές προκειμένου να επαναδημιουργήσει το ποιος είναι και που ανήκει.</a:t>
            </a:r>
            <a:r>
              <a:rPr lang="el-GR" sz="160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Θέση περιεχομένου 2"/>
          <p:cNvSpPr>
            <a:spLocks noGrp="1"/>
          </p:cNvSpPr>
          <p:nvPr>
            <p:ph idx="1"/>
          </p:nvPr>
        </p:nvSpPr>
        <p:spPr>
          <a:xfrm>
            <a:off x="468313" y="476250"/>
            <a:ext cx="8229600" cy="2520950"/>
          </a:xfrm>
        </p:spPr>
        <p:txBody>
          <a:bodyPr/>
          <a:lstStyle/>
          <a:p>
            <a:pPr eaLnBrk="1" hangingPunct="1">
              <a:buFont typeface="Arial" charset="0"/>
              <a:buNone/>
            </a:pPr>
            <a:r>
              <a:rPr lang="el-GR" smtClean="0">
                <a:solidFill>
                  <a:schemeClr val="bg1"/>
                </a:solidFill>
                <a:latin typeface="Arial" charset="0"/>
              </a:rPr>
              <a:t>	</a:t>
            </a:r>
            <a:r>
              <a:rPr lang="el-GR" sz="2400" smtClean="0">
                <a:solidFill>
                  <a:schemeClr val="bg1"/>
                </a:solidFill>
              </a:rPr>
              <a:t>Η ανάπτυξη των παιδιών διέρχεται μέσα από διάφορα στάδια γνωστικής, συναισθηματικής, κοινωνικής και ηθικής ανάπτυξης. Σε κάθε αναπτυξιακό στάδιο, οι άνθρωποι αντιμετωπίζουν </a:t>
            </a:r>
            <a:r>
              <a:rPr lang="el-GR" sz="2400" b="1" i="1" smtClean="0">
                <a:solidFill>
                  <a:schemeClr val="bg1"/>
                </a:solidFill>
              </a:rPr>
              <a:t>νέες προκλήσεις</a:t>
            </a:r>
            <a:r>
              <a:rPr lang="el-GR" sz="2400" smtClean="0">
                <a:solidFill>
                  <a:schemeClr val="bg1"/>
                </a:solidFill>
              </a:rPr>
              <a:t> στις οποίες θα προσαρμοστούν ανάλογα.</a:t>
            </a:r>
          </a:p>
        </p:txBody>
      </p:sp>
      <p:pic>
        <p:nvPicPr>
          <p:cNvPr id="14339" name="Picture 3" descr="76e5b07b6cdadcab532de072ba6877ba"/>
          <p:cNvPicPr>
            <a:picLocks noChangeAspect="1" noChangeArrowheads="1"/>
          </p:cNvPicPr>
          <p:nvPr/>
        </p:nvPicPr>
        <p:blipFill>
          <a:blip r:embed="rId2"/>
          <a:srcRect/>
          <a:stretch>
            <a:fillRect/>
          </a:stretch>
        </p:blipFill>
        <p:spPr bwMode="auto">
          <a:xfrm>
            <a:off x="2484438" y="2997200"/>
            <a:ext cx="3816350" cy="34575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p:cNvSpPr>
          <p:nvPr>
            <p:ph type="body" idx="1"/>
          </p:nvPr>
        </p:nvSpPr>
        <p:spPr>
          <a:xfrm>
            <a:off x="468313" y="549275"/>
            <a:ext cx="8229600" cy="4525963"/>
          </a:xfrm>
        </p:spPr>
        <p:txBody>
          <a:bodyPr/>
          <a:lstStyle/>
          <a:p>
            <a:pPr eaLnBrk="1" hangingPunct="1">
              <a:buFont typeface="Arial" charset="0"/>
              <a:buNone/>
            </a:pPr>
            <a:r>
              <a:rPr lang="el-GR" smtClean="0"/>
              <a:t>	</a:t>
            </a:r>
            <a:r>
              <a:rPr lang="el-GR" sz="2800" smtClean="0">
                <a:solidFill>
                  <a:schemeClr val="bg1"/>
                </a:solidFill>
              </a:rPr>
              <a:t>Οι θεωρητικοί που ασχολούνται με την εφηβεία συμφωνούν πως στην αναπτυξιακή αυτή φάση, οι άνθρωποι έχουν την δυνατότητα να επεξεργαστούν και να ανακεφαλαιώσουν προηγούμενα στάδια ανάπτυξης τους.</a:t>
            </a:r>
            <a:r>
              <a:rPr lang="el-GR" smtClean="0"/>
              <a:t> </a:t>
            </a:r>
          </a:p>
        </p:txBody>
      </p:sp>
      <p:pic>
        <p:nvPicPr>
          <p:cNvPr id="33794" name="Picture 4" descr="adolescence4011"/>
          <p:cNvPicPr>
            <a:picLocks noChangeAspect="1" noChangeArrowheads="1"/>
          </p:cNvPicPr>
          <p:nvPr/>
        </p:nvPicPr>
        <p:blipFill>
          <a:blip r:embed="rId2"/>
          <a:srcRect/>
          <a:stretch>
            <a:fillRect/>
          </a:stretch>
        </p:blipFill>
        <p:spPr bwMode="auto">
          <a:xfrm>
            <a:off x="4140197" y="3007041"/>
            <a:ext cx="4016375" cy="3381375"/>
          </a:xfrm>
          <a:prstGeom prst="rect">
            <a:avLst/>
          </a:prstGeom>
          <a:noFill/>
          <a:ln w="9525">
            <a:noFill/>
            <a:miter lim="800000"/>
            <a:headEnd/>
            <a:tailEnd/>
          </a:ln>
        </p:spPr>
      </p:pic>
      <p:sp>
        <p:nvSpPr>
          <p:cNvPr id="4" name="Ορθογώνιο 3"/>
          <p:cNvSpPr/>
          <p:nvPr/>
        </p:nvSpPr>
        <p:spPr>
          <a:xfrm>
            <a:off x="492188" y="5188087"/>
            <a:ext cx="3095008" cy="1200329"/>
          </a:xfrm>
          <a:prstGeom prst="rect">
            <a:avLst/>
          </a:prstGeom>
        </p:spPr>
        <p:txBody>
          <a:bodyPr wrap="square">
            <a:spAutoFit/>
          </a:bodyPr>
          <a:lstStyle/>
          <a:p>
            <a:endPar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endParaRPr>
          </a:p>
          <a:p>
            <a:endPar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endParaRPr>
          </a:p>
          <a:p>
            <a:r>
              <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rPr>
              <a:t>Αθηνά Γουρνιεζάκη</a:t>
            </a:r>
          </a:p>
          <a:p>
            <a:r>
              <a:rPr lang="el-GR" b="1" dirty="0" smtClean="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rPr>
              <a:t>Αγγελική Λεοντοπούλου</a:t>
            </a:r>
            <a:endParaRPr lang="el-GR" b="1" dirty="0">
              <a:ln w="18000">
                <a:solidFill>
                  <a:schemeClr val="accent2">
                    <a:satMod val="140000"/>
                  </a:schemeClr>
                </a:solidFill>
                <a:prstDash val="solid"/>
                <a:miter lim="800000"/>
              </a:ln>
              <a:solidFill>
                <a:schemeClr val="tx1">
                  <a:lumMod val="50000"/>
                  <a:lumOff val="50000"/>
                </a:schemeClr>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a:xfrm>
            <a:off x="468313" y="333375"/>
            <a:ext cx="8229600" cy="850900"/>
          </a:xfrm>
        </p:spPr>
        <p:txBody>
          <a:bodyPr/>
          <a:lstStyle/>
          <a:p>
            <a:pPr eaLnBrk="1" hangingPunct="1"/>
            <a:r>
              <a:rPr lang="el-GR" sz="3600" smtClean="0">
                <a:solidFill>
                  <a:schemeClr val="bg1"/>
                </a:solidFill>
              </a:rPr>
              <a:t>Τι ορίζει την εφηβεία;</a:t>
            </a:r>
            <a:br>
              <a:rPr lang="el-GR" sz="3600" smtClean="0">
                <a:solidFill>
                  <a:schemeClr val="bg1"/>
                </a:solidFill>
              </a:rPr>
            </a:br>
            <a:endParaRPr lang="el-GR" sz="3600" smtClean="0">
              <a:solidFill>
                <a:schemeClr val="bg1"/>
              </a:solidFill>
            </a:endParaRPr>
          </a:p>
        </p:txBody>
      </p:sp>
      <p:sp>
        <p:nvSpPr>
          <p:cNvPr id="15362" name="Θέση περιεχομένου 2"/>
          <p:cNvSpPr>
            <a:spLocks noGrp="1"/>
          </p:cNvSpPr>
          <p:nvPr>
            <p:ph idx="1"/>
          </p:nvPr>
        </p:nvSpPr>
        <p:spPr>
          <a:xfrm>
            <a:off x="468313" y="1052513"/>
            <a:ext cx="8229600" cy="3025775"/>
          </a:xfrm>
        </p:spPr>
        <p:txBody>
          <a:bodyPr/>
          <a:lstStyle/>
          <a:p>
            <a:pPr marL="0" indent="0" eaLnBrk="1" hangingPunct="1">
              <a:buFont typeface="Arial" charset="0"/>
              <a:buNone/>
            </a:pPr>
            <a:r>
              <a:rPr lang="el-GR" sz="2800" smtClean="0">
                <a:solidFill>
                  <a:schemeClr val="bg1"/>
                </a:solidFill>
              </a:rPr>
              <a:t>Μία από τις μεταβατικές περιόδους που έχουν οριστεί ως κρίσιμες είναι η εφηβεία κατά της διάρκεια της οποίας αυξάνονται δραματικά οι σεξουαλικές ορμόνες, αλλάζουν έντονα τα εξωτερικά χαρακτηριστικά και ξεκινά η έμφυτη ανάγκη για προετοιμασία στην ενήλικη ζωή.</a:t>
            </a:r>
          </a:p>
          <a:p>
            <a:pPr marL="0" indent="0" eaLnBrk="1" hangingPunct="1"/>
            <a:endParaRPr lang="el-GR" sz="2800" smtClean="0"/>
          </a:p>
        </p:txBody>
      </p:sp>
      <p:pic>
        <p:nvPicPr>
          <p:cNvPr id="15364" name="Picture 4" descr="transitions"/>
          <p:cNvPicPr>
            <a:picLocks noChangeAspect="1" noChangeArrowheads="1"/>
          </p:cNvPicPr>
          <p:nvPr/>
        </p:nvPicPr>
        <p:blipFill>
          <a:blip r:embed="rId2"/>
          <a:srcRect/>
          <a:stretch>
            <a:fillRect/>
          </a:stretch>
        </p:blipFill>
        <p:spPr bwMode="auto">
          <a:xfrm>
            <a:off x="1187450" y="4005263"/>
            <a:ext cx="6696075" cy="23320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p:cNvSpPr>
          <p:nvPr>
            <p:ph type="body" idx="1"/>
          </p:nvPr>
        </p:nvSpPr>
        <p:spPr>
          <a:xfrm>
            <a:off x="468313" y="2060575"/>
            <a:ext cx="8229600" cy="3889375"/>
          </a:xfrm>
        </p:spPr>
        <p:txBody>
          <a:bodyPr/>
          <a:lstStyle/>
          <a:p>
            <a:pPr eaLnBrk="1" hangingPunct="1">
              <a:buFont typeface="Arial" charset="0"/>
              <a:buNone/>
            </a:pPr>
            <a:r>
              <a:rPr lang="el-GR" smtClean="0"/>
              <a:t>	</a:t>
            </a:r>
            <a:r>
              <a:rPr lang="el-GR" sz="2400" smtClean="0">
                <a:solidFill>
                  <a:schemeClr val="bg1"/>
                </a:solidFill>
              </a:rPr>
              <a:t>Οι μεταβατικές περίοδοι που έχουν οριστεί ως κρίσιμες είναι: α. η ηλικία των 18 ως 24 μηνών (αρχή κινητικής αυτονόμησης και κατάκτησης της χρήσης της γλώσσας, β. η ηλικία των 5 περίπου ετών (κατάκτηση σημαντικών επιτευγμάτων στη γνωστική ανάπτυξη) και γ. η εφηβεία κατά της διάρκεια της οποίας αυξάνονται δραματικά οι σεξουαλικές ορμόνες, αλλάζουν έντονα τα εξωτερικά χαρακτηριστικά και ξεκινά η έμφυτη ανάγκη για προετοιμασία στην ενήλικη ζωή.</a:t>
            </a:r>
            <a:r>
              <a:rPr lang="el-GR" sz="2400" smtClean="0"/>
              <a:t> </a:t>
            </a:r>
          </a:p>
        </p:txBody>
      </p:sp>
      <p:sp>
        <p:nvSpPr>
          <p:cNvPr id="17411" name="Rectangle 3"/>
          <p:cNvSpPr>
            <a:spLocks noChangeArrowheads="1"/>
          </p:cNvSpPr>
          <p:nvPr/>
        </p:nvSpPr>
        <p:spPr bwMode="auto">
          <a:xfrm>
            <a:off x="539750" y="404813"/>
            <a:ext cx="8189913" cy="1187450"/>
          </a:xfrm>
          <a:prstGeom prst="rect">
            <a:avLst/>
          </a:prstGeom>
          <a:noFill/>
          <a:ln w="9525">
            <a:noFill/>
            <a:miter lim="800000"/>
            <a:headEnd/>
            <a:tailEnd/>
          </a:ln>
          <a:effectLst/>
        </p:spPr>
        <p:txBody>
          <a:bodyPr>
            <a:spAutoFit/>
          </a:bodyPr>
          <a:lstStyle/>
          <a:p>
            <a:pPr algn="ctr"/>
            <a:r>
              <a:rPr lang="el-GR" sz="2400" b="1" i="1">
                <a:solidFill>
                  <a:schemeClr val="bg1"/>
                </a:solidFill>
              </a:rPr>
              <a:t>Εφηβεία</a:t>
            </a:r>
          </a:p>
          <a:p>
            <a:pPr algn="ctr"/>
            <a:r>
              <a:rPr lang="el-GR" sz="2400" b="1" i="1">
                <a:solidFill>
                  <a:schemeClr val="bg1"/>
                </a:solidFill>
              </a:rPr>
              <a:t>ο αποχωρισμός της παιδικής ηλικίας κι η προετοιμασία στην ενήλικη ζωή</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ImageHandler"/>
          <p:cNvPicPr>
            <a:picLocks noChangeAspect="1" noChangeArrowheads="1"/>
          </p:cNvPicPr>
          <p:nvPr/>
        </p:nvPicPr>
        <p:blipFill>
          <a:blip r:embed="rId2">
            <a:lum bright="-18000"/>
          </a:blip>
          <a:srcRect/>
          <a:stretch>
            <a:fillRect/>
          </a:stretch>
        </p:blipFill>
        <p:spPr bwMode="auto">
          <a:xfrm>
            <a:off x="2124075" y="3633788"/>
            <a:ext cx="5040313" cy="2874962"/>
          </a:xfrm>
          <a:prstGeom prst="rect">
            <a:avLst/>
          </a:prstGeom>
          <a:noFill/>
          <a:ln w="9525">
            <a:noFill/>
            <a:miter lim="800000"/>
            <a:headEnd/>
            <a:tailEnd/>
          </a:ln>
        </p:spPr>
      </p:pic>
      <p:sp>
        <p:nvSpPr>
          <p:cNvPr id="18434" name="Rectangle 3"/>
          <p:cNvSpPr>
            <a:spLocks noGrp="1"/>
          </p:cNvSpPr>
          <p:nvPr>
            <p:ph type="body" idx="1"/>
          </p:nvPr>
        </p:nvSpPr>
        <p:spPr>
          <a:xfrm>
            <a:off x="468313" y="404813"/>
            <a:ext cx="8229600" cy="3529012"/>
          </a:xfrm>
        </p:spPr>
        <p:txBody>
          <a:bodyPr/>
          <a:lstStyle/>
          <a:p>
            <a:pPr eaLnBrk="1" hangingPunct="1">
              <a:lnSpc>
                <a:spcPct val="90000"/>
              </a:lnSpc>
              <a:buFont typeface="Arial" charset="0"/>
              <a:buNone/>
            </a:pPr>
            <a:r>
              <a:rPr lang="el-GR" smtClean="0"/>
              <a:t>	</a:t>
            </a:r>
            <a:r>
              <a:rPr lang="el-GR" sz="2800" smtClean="0">
                <a:solidFill>
                  <a:schemeClr val="bg1"/>
                </a:solidFill>
              </a:rPr>
              <a:t>Η εφηβεία είναι η ενδιάμεση περίοδος ανάμεσα στην παιδική ηλικία και την ενηλικίωση. Ως περίοδος μετάβασης στην ανάπτυξη του ανθρώπου συναντάται σε όλους τους πολιτισμούς με διάφορες μορφές. Γι’ αυτό κι οι περισσότεροι θεωρητικοί προτείνουν πως πρόκειται για οικουμενικό φαινόμενο.</a:t>
            </a:r>
            <a:r>
              <a:rPr lang="el-GR" sz="28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p:cNvSpPr>
          <p:nvPr>
            <p:ph type="body" idx="1"/>
          </p:nvPr>
        </p:nvSpPr>
        <p:spPr>
          <a:xfrm>
            <a:off x="468313" y="404813"/>
            <a:ext cx="8229600" cy="2879725"/>
          </a:xfrm>
        </p:spPr>
        <p:txBody>
          <a:bodyPr/>
          <a:lstStyle/>
          <a:p>
            <a:pPr eaLnBrk="1" hangingPunct="1">
              <a:buFont typeface="Arial" charset="0"/>
              <a:buNone/>
            </a:pPr>
            <a:r>
              <a:rPr lang="el-GR" smtClean="0"/>
              <a:t>	</a:t>
            </a:r>
            <a:r>
              <a:rPr lang="el-GR" sz="2800" smtClean="0">
                <a:solidFill>
                  <a:schemeClr val="bg1"/>
                </a:solidFill>
              </a:rPr>
              <a:t>Κάθε εποχή, κάθε πολιτισμός και κάθε κοινωνική ομάδα ορίζει με το δικό της τρόπο το όριο που διακρίνει το παιδί από τον ενήλικα. Παρά το εύρος και την ποικιλομορφία του, το όριο αυτό υπήρξε παντού και πάντα υπαρκτό.</a:t>
            </a:r>
            <a:r>
              <a:rPr lang="el-GR" sz="2800" smtClean="0"/>
              <a:t> </a:t>
            </a:r>
          </a:p>
        </p:txBody>
      </p:sp>
      <p:pic>
        <p:nvPicPr>
          <p:cNvPr id="19458" name="Picture 3" descr="συνεφο"/>
          <p:cNvPicPr>
            <a:picLocks noChangeAspect="1" noChangeArrowheads="1"/>
          </p:cNvPicPr>
          <p:nvPr/>
        </p:nvPicPr>
        <p:blipFill>
          <a:blip r:embed="rId2"/>
          <a:srcRect/>
          <a:stretch>
            <a:fillRect/>
          </a:stretch>
        </p:blipFill>
        <p:spPr bwMode="auto">
          <a:xfrm>
            <a:off x="2268538" y="3284538"/>
            <a:ext cx="4608512" cy="311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type="body" idx="1"/>
          </p:nvPr>
        </p:nvSpPr>
        <p:spPr>
          <a:xfrm>
            <a:off x="395288" y="1052513"/>
            <a:ext cx="8229600" cy="4525962"/>
          </a:xfrm>
        </p:spPr>
        <p:txBody>
          <a:bodyPr/>
          <a:lstStyle/>
          <a:p>
            <a:pPr eaLnBrk="1" hangingPunct="1">
              <a:buFont typeface="Arial" charset="0"/>
              <a:buNone/>
            </a:pPr>
            <a:r>
              <a:rPr lang="el-GR" smtClean="0"/>
              <a:t>	</a:t>
            </a:r>
            <a:r>
              <a:rPr lang="el-GR" sz="2800" smtClean="0">
                <a:solidFill>
                  <a:schemeClr val="bg1"/>
                </a:solidFill>
              </a:rPr>
              <a:t>Σύμφωνα με την Παγκόσμια Οργάνωση Υγείας, η εφηβεία είναι μία από τις πιο γρήγορες φάσεις της ανθρώπινης ανάπτυξης γιατί σε μικρό χρονικό διάστημα συμβαίνουν πολλές αλλαγές σε σωματικό και ψυχικό επίπεδο, γεγονός το οποίο αλληλεπιδρά ταυτοχρόνως με αλλαγές στις σχέσεις και στη θέση του εφήβου στο οικογενειακό και κοινωνικό περιβάλλον.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468313" y="765175"/>
            <a:ext cx="8229600" cy="5111750"/>
          </a:xfrm>
        </p:spPr>
        <p:txBody>
          <a:bodyPr/>
          <a:lstStyle/>
          <a:p>
            <a:pPr eaLnBrk="1" hangingPunct="1">
              <a:lnSpc>
                <a:spcPct val="90000"/>
              </a:lnSpc>
              <a:buFont typeface="Arial" charset="0"/>
              <a:buNone/>
            </a:pPr>
            <a:r>
              <a:rPr lang="el-GR" sz="2400" smtClean="0"/>
              <a:t>	</a:t>
            </a:r>
            <a:r>
              <a:rPr lang="el-GR" sz="2600" smtClean="0">
                <a:solidFill>
                  <a:schemeClr val="bg1"/>
                </a:solidFill>
              </a:rPr>
              <a:t>Η εφηβεία ξεκινάει με την εμφάνιση των σωματικών εκδηλώσεων της ήβης και ολοκληρώνεται με την απόκτηση γνώσεων, ικανοτήτων και της δυνατότητας διαχείρισης των σχέσεων. Η ψυχολογική κατάληξη της εφηβείας γίνεται με την συνειδητοποίηση των ρόλων και της ταυτότητας του ενηλίκου η οποία συμπίπτει με την αποδοχή ορισμένων κοινωνικών αξιών. Ηλικιακά, βρίσκεται ανάμεσα στα 10 με 19 έτη. Στα κορίτσια αρχίζει λίγο πιο νωρίς απ’ ότι στα αγόρια. Παρότι η έναρξη της εφηβείας είναι εύκολα αναγνωρίσιμη (με την έναρξη της ήβης), η ολοκλήρωση της είναι δύσκολο να οριστεί χρονικά.</a:t>
            </a:r>
            <a:r>
              <a:rPr lang="el-GR" sz="260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1"/>
          </p:nvPr>
        </p:nvSpPr>
        <p:spPr>
          <a:xfrm>
            <a:off x="468313" y="765175"/>
            <a:ext cx="8229600" cy="5111750"/>
          </a:xfrm>
        </p:spPr>
        <p:txBody>
          <a:bodyPr/>
          <a:lstStyle/>
          <a:p>
            <a:pPr eaLnBrk="1" hangingPunct="1">
              <a:lnSpc>
                <a:spcPct val="80000"/>
              </a:lnSpc>
              <a:buFont typeface="Arial" charset="0"/>
              <a:buNone/>
            </a:pPr>
            <a:r>
              <a:rPr lang="el-GR" sz="2800" b="1" i="1" smtClean="0"/>
              <a:t>	</a:t>
            </a:r>
            <a:r>
              <a:rPr lang="el-GR" sz="2800" b="1" i="1" smtClean="0">
                <a:solidFill>
                  <a:schemeClr val="bg1"/>
                </a:solidFill>
              </a:rPr>
              <a:t>Βιολογικές-σωματικές αλλαγές</a:t>
            </a:r>
            <a:endParaRPr lang="el-GR" sz="2800" smtClean="0">
              <a:solidFill>
                <a:schemeClr val="bg1"/>
              </a:solidFill>
            </a:endParaRPr>
          </a:p>
          <a:p>
            <a:pPr eaLnBrk="1" hangingPunct="1">
              <a:lnSpc>
                <a:spcPct val="80000"/>
              </a:lnSpc>
              <a:buFont typeface="Arial" charset="0"/>
              <a:buNone/>
            </a:pPr>
            <a:r>
              <a:rPr lang="el-GR" sz="2800" smtClean="0">
                <a:solidFill>
                  <a:schemeClr val="bg1"/>
                </a:solidFill>
              </a:rPr>
              <a:t>	«Αυτό που μου συμβαίνει, μου φαίνεται τόσο θαυμάσιο και δε μιλώ μόνο για τις εμφανείς αλλαγές, μα γι’ αυτό που αλλάζει στο εσωτερικό (…)Κάθε φορά που είμαι αδιάθετη-μέχρι τώρα δεν μου έτυχε παρά μόνο 3 φορές- έχω την εντύπωση πως κουβαλώ μέσα μου ένα πολύ τρυφερό μυστικό παρ’ όλο τον πόνο, την ενόχληση και την αηδία. Γι’ αυτό και παρ’ όλες αυτές τις μικρές ενοχλήσεις των λίγων ημερών, λαχταρώ την στιγμή που θα έχω ξανά αυτό το μυστικό.» </a:t>
            </a:r>
          </a:p>
          <a:p>
            <a:pPr eaLnBrk="1" hangingPunct="1">
              <a:lnSpc>
                <a:spcPct val="80000"/>
              </a:lnSpc>
              <a:buFont typeface="Arial" charset="0"/>
              <a:buNone/>
            </a:pPr>
            <a:r>
              <a:rPr lang="el-GR" sz="2800" smtClean="0">
                <a:solidFill>
                  <a:schemeClr val="bg1"/>
                </a:solidFill>
              </a:rPr>
              <a:t>	Το ημερολόγιο της Άννας Φρανκ</a:t>
            </a:r>
            <a:r>
              <a:rPr lang="el-GR" sz="28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84</Words>
  <Application>Microsoft Office PowerPoint</Application>
  <PresentationFormat>Προβολή στην οθόνη (4:3)</PresentationFormat>
  <Paragraphs>35</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Έμφυλες ταυτότητες</vt:lpstr>
      <vt:lpstr>Παρουσίαση του PowerPoint</vt:lpstr>
      <vt:lpstr>Τι ορίζει την εφηβεία;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Έμφυλες ταυτότητες</dc:title>
  <dc:creator>User</dc:creator>
  <cp:lastModifiedBy>ekps4</cp:lastModifiedBy>
  <cp:revision>25</cp:revision>
  <dcterms:created xsi:type="dcterms:W3CDTF">2017-04-05T21:53:52Z</dcterms:created>
  <dcterms:modified xsi:type="dcterms:W3CDTF">2017-04-27T09:44:52Z</dcterms:modified>
</cp:coreProperties>
</file>