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61" r:id="rId4"/>
    <p:sldId id="258" r:id="rId5"/>
    <p:sldId id="259" r:id="rId6"/>
    <p:sldId id="262" r:id="rId7"/>
    <p:sldId id="263" r:id="rId8"/>
    <p:sldId id="264" r:id="rId9"/>
    <p:sldId id="265" r:id="rId10"/>
    <p:sldId id="266" r:id="rId11"/>
    <p:sldId id="269" r:id="rId12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2" d="100"/>
          <a:sy n="82" d="100"/>
        </p:scale>
        <p:origin x="-264" y="-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36837AA-5161-46A2-820C-3B1F879D105F}" type="doc">
      <dgm:prSet loTypeId="urn:microsoft.com/office/officeart/2009/layout/CircleArrowProcess" loCatId="cycle" qsTypeId="urn:microsoft.com/office/officeart/2005/8/quickstyle/3d5" qsCatId="3D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DB7D6C07-1DCA-470E-A6B2-C89C823048AA}">
      <dgm:prSet phldrT="[Κείμενο]" custT="1"/>
      <dgm:spPr/>
      <dgm:t>
        <a:bodyPr/>
        <a:lstStyle/>
        <a:p>
          <a:r>
            <a:rPr lang="el-GR" sz="2000" dirty="0" smtClean="0"/>
            <a:t>Ασθενής</a:t>
          </a:r>
          <a:endParaRPr lang="el-GR" sz="2000" dirty="0"/>
        </a:p>
      </dgm:t>
    </dgm:pt>
    <dgm:pt modelId="{06EF7565-4BFD-4E5D-920C-450B52BCD832}" type="parTrans" cxnId="{F1A5A3AF-FA43-4582-AEAC-60BDBDF6CAC1}">
      <dgm:prSet/>
      <dgm:spPr/>
      <dgm:t>
        <a:bodyPr/>
        <a:lstStyle/>
        <a:p>
          <a:endParaRPr lang="el-GR"/>
        </a:p>
      </dgm:t>
    </dgm:pt>
    <dgm:pt modelId="{7A3C09A7-7EBB-4BC1-909E-6B0413B0EDA5}" type="sibTrans" cxnId="{F1A5A3AF-FA43-4582-AEAC-60BDBDF6CAC1}">
      <dgm:prSet/>
      <dgm:spPr/>
      <dgm:t>
        <a:bodyPr/>
        <a:lstStyle/>
        <a:p>
          <a:endParaRPr lang="el-GR"/>
        </a:p>
      </dgm:t>
    </dgm:pt>
    <dgm:pt modelId="{BF807FD6-FA36-4CE1-AC81-E2F229174721}">
      <dgm:prSet phldrT="[Κείμενο]" custT="1"/>
      <dgm:spPr/>
      <dgm:t>
        <a:bodyPr/>
        <a:lstStyle/>
        <a:p>
          <a:r>
            <a:rPr lang="el-GR" sz="2000" dirty="0" smtClean="0"/>
            <a:t>Οικογένεια</a:t>
          </a:r>
          <a:endParaRPr lang="el-GR" sz="2000" dirty="0"/>
        </a:p>
      </dgm:t>
    </dgm:pt>
    <dgm:pt modelId="{A85E2331-38D7-4FAE-8E6B-488091F1E2F3}" type="parTrans" cxnId="{874A5B77-462C-48ED-BCE9-51FAC37DF50D}">
      <dgm:prSet/>
      <dgm:spPr/>
      <dgm:t>
        <a:bodyPr/>
        <a:lstStyle/>
        <a:p>
          <a:endParaRPr lang="el-GR"/>
        </a:p>
      </dgm:t>
    </dgm:pt>
    <dgm:pt modelId="{15D0A36D-C413-440B-859F-7EEA45B2077A}" type="sibTrans" cxnId="{874A5B77-462C-48ED-BCE9-51FAC37DF50D}">
      <dgm:prSet/>
      <dgm:spPr/>
      <dgm:t>
        <a:bodyPr/>
        <a:lstStyle/>
        <a:p>
          <a:endParaRPr lang="el-GR"/>
        </a:p>
      </dgm:t>
    </dgm:pt>
    <dgm:pt modelId="{B7BBF3C7-E6AC-44F4-8A0B-9736ADFBF5E7}">
      <dgm:prSet phldrT="[Κείμενο]" custT="1"/>
      <dgm:spPr/>
      <dgm:t>
        <a:bodyPr/>
        <a:lstStyle/>
        <a:p>
          <a:r>
            <a:rPr lang="el-GR" sz="2200" dirty="0" smtClean="0"/>
            <a:t>Σύστημα </a:t>
          </a:r>
          <a:r>
            <a:rPr lang="el-GR" sz="2000" dirty="0" smtClean="0"/>
            <a:t>Υγείας</a:t>
          </a:r>
          <a:endParaRPr lang="el-GR" sz="2200" dirty="0"/>
        </a:p>
      </dgm:t>
    </dgm:pt>
    <dgm:pt modelId="{6B48A49B-3F1C-483F-818E-F8C2A233CEE2}" type="parTrans" cxnId="{DA13D216-BAEA-4475-8284-BE1F5A53A892}">
      <dgm:prSet/>
      <dgm:spPr/>
      <dgm:t>
        <a:bodyPr/>
        <a:lstStyle/>
        <a:p>
          <a:endParaRPr lang="el-GR"/>
        </a:p>
      </dgm:t>
    </dgm:pt>
    <dgm:pt modelId="{AC26A111-0015-4851-B8C0-D1CCA5B5B925}" type="sibTrans" cxnId="{DA13D216-BAEA-4475-8284-BE1F5A53A892}">
      <dgm:prSet/>
      <dgm:spPr/>
      <dgm:t>
        <a:bodyPr/>
        <a:lstStyle/>
        <a:p>
          <a:endParaRPr lang="el-GR"/>
        </a:p>
      </dgm:t>
    </dgm:pt>
    <dgm:pt modelId="{14A7B8E4-4857-4B9C-A733-13633C7F2ADC}" type="pres">
      <dgm:prSet presAssocID="{536837AA-5161-46A2-820C-3B1F879D105F}" presName="Name0" presStyleCnt="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endParaRPr lang="el-GR"/>
        </a:p>
      </dgm:t>
    </dgm:pt>
    <dgm:pt modelId="{2A95FD65-F986-4F64-93EC-22EAC0CFDE8F}" type="pres">
      <dgm:prSet presAssocID="{DB7D6C07-1DCA-470E-A6B2-C89C823048AA}" presName="Accent1" presStyleCnt="0"/>
      <dgm:spPr/>
    </dgm:pt>
    <dgm:pt modelId="{D3E477C3-BB2A-4510-8A30-004A9E94A023}" type="pres">
      <dgm:prSet presAssocID="{DB7D6C07-1DCA-470E-A6B2-C89C823048AA}" presName="Accent" presStyleLbl="node1" presStyleIdx="0" presStyleCnt="3"/>
      <dgm:spPr/>
    </dgm:pt>
    <dgm:pt modelId="{67E71F16-C736-4F59-ABA1-C0B857CA7A85}" type="pres">
      <dgm:prSet presAssocID="{DB7D6C07-1DCA-470E-A6B2-C89C823048AA}" presName="Parent1" presStyleLbl="revTx" presStyleIdx="0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A1FC9C0C-7870-4AC8-96F2-6DDDC32ADB82}" type="pres">
      <dgm:prSet presAssocID="{BF807FD6-FA36-4CE1-AC81-E2F229174721}" presName="Accent2" presStyleCnt="0"/>
      <dgm:spPr/>
    </dgm:pt>
    <dgm:pt modelId="{86BC858B-319C-433D-98C1-99C0B964BB9B}" type="pres">
      <dgm:prSet presAssocID="{BF807FD6-FA36-4CE1-AC81-E2F229174721}" presName="Accent" presStyleLbl="node1" presStyleIdx="1" presStyleCnt="3"/>
      <dgm:spPr/>
    </dgm:pt>
    <dgm:pt modelId="{A3EA4082-7D84-4883-BBC8-714C3404BAED}" type="pres">
      <dgm:prSet presAssocID="{BF807FD6-FA36-4CE1-AC81-E2F229174721}" presName="Parent2" presStyleLbl="revTx" presStyleIdx="1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B8687A29-58BD-4C41-9870-5813F3685852}" type="pres">
      <dgm:prSet presAssocID="{B7BBF3C7-E6AC-44F4-8A0B-9736ADFBF5E7}" presName="Accent3" presStyleCnt="0"/>
      <dgm:spPr/>
    </dgm:pt>
    <dgm:pt modelId="{CD3B9A6F-A0A7-483D-90C7-3CFB82C6CCD4}" type="pres">
      <dgm:prSet presAssocID="{B7BBF3C7-E6AC-44F4-8A0B-9736ADFBF5E7}" presName="Accent" presStyleLbl="node1" presStyleIdx="2" presStyleCnt="3"/>
      <dgm:spPr/>
    </dgm:pt>
    <dgm:pt modelId="{3D9ACDE3-A3E5-4DAB-92FD-31E2461E5A25}" type="pres">
      <dgm:prSet presAssocID="{B7BBF3C7-E6AC-44F4-8A0B-9736ADFBF5E7}" presName="Parent3" presStyleLbl="revTx" presStyleIdx="2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E2AF9418-D58E-4F2C-9025-CEE0A17D42B2}" type="presOf" srcId="{BF807FD6-FA36-4CE1-AC81-E2F229174721}" destId="{A3EA4082-7D84-4883-BBC8-714C3404BAED}" srcOrd="0" destOrd="0" presId="urn:microsoft.com/office/officeart/2009/layout/CircleArrowProcess"/>
    <dgm:cxn modelId="{DA13D216-BAEA-4475-8284-BE1F5A53A892}" srcId="{536837AA-5161-46A2-820C-3B1F879D105F}" destId="{B7BBF3C7-E6AC-44F4-8A0B-9736ADFBF5E7}" srcOrd="2" destOrd="0" parTransId="{6B48A49B-3F1C-483F-818E-F8C2A233CEE2}" sibTransId="{AC26A111-0015-4851-B8C0-D1CCA5B5B925}"/>
    <dgm:cxn modelId="{874A5B77-462C-48ED-BCE9-51FAC37DF50D}" srcId="{536837AA-5161-46A2-820C-3B1F879D105F}" destId="{BF807FD6-FA36-4CE1-AC81-E2F229174721}" srcOrd="1" destOrd="0" parTransId="{A85E2331-38D7-4FAE-8E6B-488091F1E2F3}" sibTransId="{15D0A36D-C413-440B-859F-7EEA45B2077A}"/>
    <dgm:cxn modelId="{90A758D3-3AF8-4551-825D-06E43DC35637}" type="presOf" srcId="{DB7D6C07-1DCA-470E-A6B2-C89C823048AA}" destId="{67E71F16-C736-4F59-ABA1-C0B857CA7A85}" srcOrd="0" destOrd="0" presId="urn:microsoft.com/office/officeart/2009/layout/CircleArrowProcess"/>
    <dgm:cxn modelId="{F1A5A3AF-FA43-4582-AEAC-60BDBDF6CAC1}" srcId="{536837AA-5161-46A2-820C-3B1F879D105F}" destId="{DB7D6C07-1DCA-470E-A6B2-C89C823048AA}" srcOrd="0" destOrd="0" parTransId="{06EF7565-4BFD-4E5D-920C-450B52BCD832}" sibTransId="{7A3C09A7-7EBB-4BC1-909E-6B0413B0EDA5}"/>
    <dgm:cxn modelId="{BE087C75-84AC-49D6-8D28-A17E043826ED}" type="presOf" srcId="{B7BBF3C7-E6AC-44F4-8A0B-9736ADFBF5E7}" destId="{3D9ACDE3-A3E5-4DAB-92FD-31E2461E5A25}" srcOrd="0" destOrd="0" presId="urn:microsoft.com/office/officeart/2009/layout/CircleArrowProcess"/>
    <dgm:cxn modelId="{D3E6A6A2-98A8-4BD5-8C20-18342F261089}" type="presOf" srcId="{536837AA-5161-46A2-820C-3B1F879D105F}" destId="{14A7B8E4-4857-4B9C-A733-13633C7F2ADC}" srcOrd="0" destOrd="0" presId="urn:microsoft.com/office/officeart/2009/layout/CircleArrowProcess"/>
    <dgm:cxn modelId="{644C6744-BF5B-433C-A205-F57003A41227}" type="presParOf" srcId="{14A7B8E4-4857-4B9C-A733-13633C7F2ADC}" destId="{2A95FD65-F986-4F64-93EC-22EAC0CFDE8F}" srcOrd="0" destOrd="0" presId="urn:microsoft.com/office/officeart/2009/layout/CircleArrowProcess"/>
    <dgm:cxn modelId="{B1E20B89-9292-4E56-9C14-FB8C63549BE4}" type="presParOf" srcId="{2A95FD65-F986-4F64-93EC-22EAC0CFDE8F}" destId="{D3E477C3-BB2A-4510-8A30-004A9E94A023}" srcOrd="0" destOrd="0" presId="urn:microsoft.com/office/officeart/2009/layout/CircleArrowProcess"/>
    <dgm:cxn modelId="{1466D282-BD4B-461D-AB2C-9180C7514232}" type="presParOf" srcId="{14A7B8E4-4857-4B9C-A733-13633C7F2ADC}" destId="{67E71F16-C736-4F59-ABA1-C0B857CA7A85}" srcOrd="1" destOrd="0" presId="urn:microsoft.com/office/officeart/2009/layout/CircleArrowProcess"/>
    <dgm:cxn modelId="{0C754526-2B4C-49C4-9AC7-20D0845F0372}" type="presParOf" srcId="{14A7B8E4-4857-4B9C-A733-13633C7F2ADC}" destId="{A1FC9C0C-7870-4AC8-96F2-6DDDC32ADB82}" srcOrd="2" destOrd="0" presId="urn:microsoft.com/office/officeart/2009/layout/CircleArrowProcess"/>
    <dgm:cxn modelId="{25BB635E-E889-4999-811B-A73D46F80256}" type="presParOf" srcId="{A1FC9C0C-7870-4AC8-96F2-6DDDC32ADB82}" destId="{86BC858B-319C-433D-98C1-99C0B964BB9B}" srcOrd="0" destOrd="0" presId="urn:microsoft.com/office/officeart/2009/layout/CircleArrowProcess"/>
    <dgm:cxn modelId="{1697781E-81FE-4848-A8C5-52BB2A91F515}" type="presParOf" srcId="{14A7B8E4-4857-4B9C-A733-13633C7F2ADC}" destId="{A3EA4082-7D84-4883-BBC8-714C3404BAED}" srcOrd="3" destOrd="0" presId="urn:microsoft.com/office/officeart/2009/layout/CircleArrowProcess"/>
    <dgm:cxn modelId="{E2F0D053-D95E-4D52-94E9-B203A6AE55BD}" type="presParOf" srcId="{14A7B8E4-4857-4B9C-A733-13633C7F2ADC}" destId="{B8687A29-58BD-4C41-9870-5813F3685852}" srcOrd="4" destOrd="0" presId="urn:microsoft.com/office/officeart/2009/layout/CircleArrowProcess"/>
    <dgm:cxn modelId="{467F8028-55B7-445C-BD72-9B860688AE40}" type="presParOf" srcId="{B8687A29-58BD-4C41-9870-5813F3685852}" destId="{CD3B9A6F-A0A7-483D-90C7-3CFB82C6CCD4}" srcOrd="0" destOrd="0" presId="urn:microsoft.com/office/officeart/2009/layout/CircleArrowProcess"/>
    <dgm:cxn modelId="{F5E5016C-0CEF-4C4C-88AC-CAFAA5AB8221}" type="presParOf" srcId="{14A7B8E4-4857-4B9C-A733-13633C7F2ADC}" destId="{3D9ACDE3-A3E5-4DAB-92FD-31E2461E5A25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E477C3-BB2A-4510-8A30-004A9E94A023}">
      <dsp:nvSpPr>
        <dsp:cNvPr id="0" name=""/>
        <dsp:cNvSpPr/>
      </dsp:nvSpPr>
      <dsp:spPr>
        <a:xfrm>
          <a:off x="3478352" y="0"/>
          <a:ext cx="2408290" cy="2408656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E71F16-C736-4F59-ABA1-C0B857CA7A85}">
      <dsp:nvSpPr>
        <dsp:cNvPr id="0" name=""/>
        <dsp:cNvSpPr/>
      </dsp:nvSpPr>
      <dsp:spPr>
        <a:xfrm>
          <a:off x="4010664" y="869598"/>
          <a:ext cx="1338240" cy="6689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kern="1200" dirty="0" smtClean="0"/>
            <a:t>Ασθενής</a:t>
          </a:r>
          <a:endParaRPr lang="el-GR" sz="2000" kern="1200" dirty="0"/>
        </a:p>
      </dsp:txBody>
      <dsp:txXfrm>
        <a:off x="4010664" y="869598"/>
        <a:ext cx="1338240" cy="668960"/>
      </dsp:txXfrm>
    </dsp:sp>
    <dsp:sp modelId="{86BC858B-319C-433D-98C1-99C0B964BB9B}">
      <dsp:nvSpPr>
        <dsp:cNvPr id="0" name=""/>
        <dsp:cNvSpPr/>
      </dsp:nvSpPr>
      <dsp:spPr>
        <a:xfrm>
          <a:off x="2809458" y="1383952"/>
          <a:ext cx="2408290" cy="2408656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EA4082-7D84-4883-BBC8-714C3404BAED}">
      <dsp:nvSpPr>
        <dsp:cNvPr id="0" name=""/>
        <dsp:cNvSpPr/>
      </dsp:nvSpPr>
      <dsp:spPr>
        <a:xfrm>
          <a:off x="3344483" y="2261555"/>
          <a:ext cx="1338240" cy="6689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kern="1200" dirty="0" smtClean="0"/>
            <a:t>Οικογένεια</a:t>
          </a:r>
          <a:endParaRPr lang="el-GR" sz="2000" kern="1200" dirty="0"/>
        </a:p>
      </dsp:txBody>
      <dsp:txXfrm>
        <a:off x="3344483" y="2261555"/>
        <a:ext cx="1338240" cy="668960"/>
      </dsp:txXfrm>
    </dsp:sp>
    <dsp:sp modelId="{CD3B9A6F-A0A7-483D-90C7-3CFB82C6CCD4}">
      <dsp:nvSpPr>
        <dsp:cNvPr id="0" name=""/>
        <dsp:cNvSpPr/>
      </dsp:nvSpPr>
      <dsp:spPr>
        <a:xfrm>
          <a:off x="3649759" y="2933518"/>
          <a:ext cx="2069094" cy="2069923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9ACDE3-A3E5-4DAB-92FD-31E2461E5A25}">
      <dsp:nvSpPr>
        <dsp:cNvPr id="0" name=""/>
        <dsp:cNvSpPr/>
      </dsp:nvSpPr>
      <dsp:spPr>
        <a:xfrm>
          <a:off x="4013830" y="3655514"/>
          <a:ext cx="1338240" cy="6689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200" kern="1200" dirty="0" smtClean="0"/>
            <a:t>Σύστημα </a:t>
          </a:r>
          <a:r>
            <a:rPr lang="el-GR" sz="2000" kern="1200" dirty="0" smtClean="0"/>
            <a:t>Υγείας</a:t>
          </a:r>
          <a:endParaRPr lang="el-GR" sz="2200" kern="1200" dirty="0"/>
        </a:p>
      </dsp:txBody>
      <dsp:txXfrm>
        <a:off x="4013830" y="3655514"/>
        <a:ext cx="1338240" cy="6689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C51426E8-1B5C-4420-BC1F-9B49DF79EEFC}" type="datetimeFigureOut">
              <a:rPr lang="el-GR" smtClean="0"/>
              <a:pPr/>
              <a:t>23/07/2018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89514683-C109-4B5D-B0D2-5CEE55143914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51132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ανοραμική 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426E8-1B5C-4420-BC1F-9B49DF79EEFC}" type="datetimeFigureOut">
              <a:rPr lang="el-GR" smtClean="0"/>
              <a:pPr/>
              <a:t>23/07/2018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14683-C109-4B5D-B0D2-5CEE55143914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02219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426E8-1B5C-4420-BC1F-9B49DF79EEFC}" type="datetimeFigureOut">
              <a:rPr lang="el-GR" smtClean="0"/>
              <a:pPr/>
              <a:t>23/07/2018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14683-C109-4B5D-B0D2-5CEE55143914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827788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426E8-1B5C-4420-BC1F-9B49DF79EEFC}" type="datetimeFigureOut">
              <a:rPr lang="el-GR" smtClean="0"/>
              <a:pPr/>
              <a:t>23/07/2018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14683-C109-4B5D-B0D2-5CEE55143914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89552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426E8-1B5C-4420-BC1F-9B49DF79EEFC}" type="datetimeFigureOut">
              <a:rPr lang="el-GR" smtClean="0"/>
              <a:pPr/>
              <a:t>23/07/2018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14683-C109-4B5D-B0D2-5CEE55143914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030404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στήλε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426E8-1B5C-4420-BC1F-9B49DF79EEFC}" type="datetimeFigureOut">
              <a:rPr lang="el-GR" smtClean="0"/>
              <a:pPr/>
              <a:t>23/07/2018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14683-C109-4B5D-B0D2-5CEE55143914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000829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Στήλη 3 εικόνω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426E8-1B5C-4420-BC1F-9B49DF79EEFC}" type="datetimeFigureOut">
              <a:rPr lang="el-GR" smtClean="0"/>
              <a:pPr/>
              <a:t>23/07/2018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14683-C109-4B5D-B0D2-5CEE55143914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177039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C51426E8-1B5C-4420-BC1F-9B49DF79EEFC}" type="datetimeFigureOut">
              <a:rPr lang="el-GR" smtClean="0"/>
              <a:pPr/>
              <a:t>23/07/2018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14683-C109-4B5D-B0D2-5CEE55143914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629633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51426E8-1B5C-4420-BC1F-9B49DF79EEFC}" type="datetimeFigureOut">
              <a:rPr lang="el-GR" smtClean="0"/>
              <a:pPr/>
              <a:t>23/07/2018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14683-C109-4B5D-B0D2-5CEE55143914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00853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426E8-1B5C-4420-BC1F-9B49DF79EEFC}" type="datetimeFigureOut">
              <a:rPr lang="el-GR" smtClean="0"/>
              <a:pPr/>
              <a:t>23/07/2018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14683-C109-4B5D-B0D2-5CEE55143914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80874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426E8-1B5C-4420-BC1F-9B49DF79EEFC}" type="datetimeFigureOut">
              <a:rPr lang="el-GR" smtClean="0"/>
              <a:pPr/>
              <a:t>23/07/2018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14683-C109-4B5D-B0D2-5CEE55143914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4666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426E8-1B5C-4420-BC1F-9B49DF79EEFC}" type="datetimeFigureOut">
              <a:rPr lang="el-GR" smtClean="0"/>
              <a:pPr/>
              <a:t>23/07/2018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14683-C109-4B5D-B0D2-5CEE55143914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38326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426E8-1B5C-4420-BC1F-9B49DF79EEFC}" type="datetimeFigureOut">
              <a:rPr lang="el-GR" smtClean="0"/>
              <a:pPr/>
              <a:t>23/07/2018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14683-C109-4B5D-B0D2-5CEE55143914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32558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426E8-1B5C-4420-BC1F-9B49DF79EEFC}" type="datetimeFigureOut">
              <a:rPr lang="el-GR" smtClean="0"/>
              <a:pPr/>
              <a:t>23/07/2018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14683-C109-4B5D-B0D2-5CEE55143914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24483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426E8-1B5C-4420-BC1F-9B49DF79EEFC}" type="datetimeFigureOut">
              <a:rPr lang="el-GR" smtClean="0"/>
              <a:pPr/>
              <a:t>23/07/2018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14683-C109-4B5D-B0D2-5CEE55143914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44771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426E8-1B5C-4420-BC1F-9B49DF79EEFC}" type="datetimeFigureOut">
              <a:rPr lang="el-GR" smtClean="0"/>
              <a:pPr/>
              <a:t>23/07/2018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14683-C109-4B5D-B0D2-5CEE55143914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80158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426E8-1B5C-4420-BC1F-9B49DF79EEFC}" type="datetimeFigureOut">
              <a:rPr lang="el-GR" smtClean="0"/>
              <a:pPr/>
              <a:t>23/07/2018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14683-C109-4B5D-B0D2-5CEE55143914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50038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C51426E8-1B5C-4420-BC1F-9B49DF79EEFC}" type="datetimeFigureOut">
              <a:rPr lang="el-GR" smtClean="0"/>
              <a:pPr/>
              <a:t>23/07/2018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l-GR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89514683-C109-4B5D-B0D2-5CEE55143914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64996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=""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04885" y="2174247"/>
            <a:ext cx="8825658" cy="2677648"/>
          </a:xfrm>
        </p:spPr>
        <p:txBody>
          <a:bodyPr/>
          <a:lstStyle/>
          <a:p>
            <a:pPr algn="ctr"/>
            <a:r>
              <a:rPr lang="el-GR" dirty="0" smtClean="0"/>
              <a:t>Ο ΡΟΛΟΣ ΤΟΥ ΨΥΧΙΑΤΡΙΚΟΥ ΝΟΣΗΛΕΥΤΗ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9137175" y="4983443"/>
            <a:ext cx="2386735" cy="861420"/>
          </a:xfrm>
        </p:spPr>
        <p:txBody>
          <a:bodyPr>
            <a:noAutofit/>
          </a:bodyPr>
          <a:lstStyle/>
          <a:p>
            <a:pPr algn="ctr"/>
            <a:endParaRPr lang="el-GR" sz="1100" dirty="0" smtClean="0"/>
          </a:p>
          <a:p>
            <a:r>
              <a:rPr lang="el-GR" sz="1100" dirty="0" smtClean="0"/>
              <a:t>ΙΩΑΝΝΑ ΡΟΥΠΟΤΙΑ</a:t>
            </a:r>
          </a:p>
          <a:p>
            <a:r>
              <a:rPr lang="el-GR" sz="1100" dirty="0" smtClean="0"/>
              <a:t>Συντονίστρια προστατευόμενου διαμερίσματος</a:t>
            </a:r>
            <a:endParaRPr lang="el-GR" sz="1100" dirty="0"/>
          </a:p>
        </p:txBody>
      </p:sp>
      <p:pic>
        <p:nvPicPr>
          <p:cNvPr id="5" name="Εικόνα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2581" y="1051133"/>
            <a:ext cx="3750266" cy="1710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6762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sz="4000" dirty="0"/>
              <a:t>Προσόντα ψυχιατρικού νοσηλευτή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400" dirty="0" smtClean="0"/>
              <a:t>Βασικό νοσηλευτικό ένστικτο.</a:t>
            </a:r>
          </a:p>
          <a:p>
            <a:r>
              <a:rPr lang="el-GR" sz="2400" dirty="0" smtClean="0"/>
              <a:t>Γνώσεις ψυχικής υγείας – ψυχολογίας.</a:t>
            </a:r>
          </a:p>
          <a:p>
            <a:r>
              <a:rPr lang="el-GR" sz="2400" dirty="0" smtClean="0"/>
              <a:t>Οργανωτικές ικανότητες.</a:t>
            </a:r>
          </a:p>
          <a:p>
            <a:r>
              <a:rPr lang="el-GR" sz="2400" dirty="0" smtClean="0"/>
              <a:t>Ικανότητα στην παρατήρηση και ακρόαση.</a:t>
            </a:r>
          </a:p>
          <a:p>
            <a:r>
              <a:rPr lang="el-GR" sz="2400" dirty="0" smtClean="0"/>
              <a:t>Αντικειμενικότητα.</a:t>
            </a:r>
          </a:p>
          <a:p>
            <a:r>
              <a:rPr lang="el-GR" sz="2400" dirty="0" smtClean="0"/>
              <a:t>Κατανόηση, υπομονή, ψυχραιμία, θάρρος, διακριτικότητα.</a:t>
            </a:r>
          </a:p>
        </p:txBody>
      </p:sp>
    </p:spTree>
    <p:extLst>
      <p:ext uri="{BB962C8B-B14F-4D97-AF65-F5344CB8AC3E}">
        <p14:creationId xmlns:p14="http://schemas.microsoft.com/office/powerpoint/2010/main" val="3219995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610596" y="1684850"/>
            <a:ext cx="8825658" cy="2677648"/>
          </a:xfrm>
        </p:spPr>
        <p:txBody>
          <a:bodyPr/>
          <a:lstStyle/>
          <a:p>
            <a:pPr algn="ctr"/>
            <a:r>
              <a:rPr lang="el-GR" dirty="0" smtClean="0"/>
              <a:t>ΣΑΣ ΕΥΧΑΡΙΣΤΟΥΜΕ!</a:t>
            </a:r>
            <a:endParaRPr lang="el-GR" dirty="0"/>
          </a:p>
        </p:txBody>
      </p:sp>
      <p:pic>
        <p:nvPicPr>
          <p:cNvPr id="5" name="Εικόνα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2581" y="1051133"/>
            <a:ext cx="3750266" cy="1710244"/>
          </a:xfrm>
          <a:prstGeom prst="rect">
            <a:avLst/>
          </a:prstGeom>
        </p:spPr>
      </p:pic>
      <p:sp>
        <p:nvSpPr>
          <p:cNvPr id="7" name="Υπότιτλος 2"/>
          <p:cNvSpPr>
            <a:spLocks noGrp="1"/>
          </p:cNvSpPr>
          <p:nvPr>
            <p:ph type="subTitle" idx="1"/>
          </p:nvPr>
        </p:nvSpPr>
        <p:spPr>
          <a:xfrm>
            <a:off x="9137175" y="4983443"/>
            <a:ext cx="2386735" cy="861420"/>
          </a:xfrm>
        </p:spPr>
        <p:txBody>
          <a:bodyPr>
            <a:noAutofit/>
          </a:bodyPr>
          <a:lstStyle/>
          <a:p>
            <a:pPr algn="ctr"/>
            <a:endParaRPr lang="el-GR" sz="1100" dirty="0" smtClean="0"/>
          </a:p>
          <a:p>
            <a:r>
              <a:rPr lang="el-GR" sz="1100" dirty="0" smtClean="0"/>
              <a:t>ΙΩΑΝΝΑ ΡΟΥΠΟΤΙΑ</a:t>
            </a:r>
          </a:p>
          <a:p>
            <a:r>
              <a:rPr lang="el-GR" sz="1100" dirty="0" smtClean="0"/>
              <a:t>Συντονίστρια προστατευόμενου διαμερίσματος</a:t>
            </a:r>
            <a:endParaRPr lang="el-GR" sz="1100" dirty="0"/>
          </a:p>
        </p:txBody>
      </p:sp>
    </p:spTree>
    <p:extLst>
      <p:ext uri="{BB962C8B-B14F-4D97-AF65-F5344CB8AC3E}">
        <p14:creationId xmlns:p14="http://schemas.microsoft.com/office/powerpoint/2010/main" val="3025571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Διάγραμμα 5"/>
          <p:cNvGraphicFramePr/>
          <p:nvPr>
            <p:extLst>
              <p:ext uri="{D42A27DB-BD31-4B8C-83A1-F6EECF244321}">
                <p14:modId xmlns:p14="http://schemas.microsoft.com/office/powerpoint/2010/main" val="3494657450"/>
              </p:ext>
            </p:extLst>
          </p:nvPr>
        </p:nvGraphicFramePr>
        <p:xfrm>
          <a:off x="744113" y="1983348"/>
          <a:ext cx="8696102" cy="50034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2" name="Έλλειψη 21"/>
          <p:cNvSpPr/>
          <p:nvPr/>
        </p:nvSpPr>
        <p:spPr>
          <a:xfrm>
            <a:off x="463638" y="3425779"/>
            <a:ext cx="3078051" cy="18674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400" dirty="0" smtClean="0"/>
              <a:t>Νοσηλευτής</a:t>
            </a:r>
            <a:endParaRPr lang="el-GR" sz="2400" dirty="0"/>
          </a:p>
        </p:txBody>
      </p:sp>
      <p:sp>
        <p:nvSpPr>
          <p:cNvPr id="23" name="TextBox 22"/>
          <p:cNvSpPr txBox="1"/>
          <p:nvPr/>
        </p:nvSpPr>
        <p:spPr>
          <a:xfrm>
            <a:off x="7147775" y="2833352"/>
            <a:ext cx="4430332" cy="39241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Ασχολείται με:</a:t>
            </a:r>
          </a:p>
          <a:p>
            <a:pPr marL="342900" indent="-342900" defTabSz="457200"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l-GR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Το έργο αγωγής της </a:t>
            </a:r>
            <a:r>
              <a:rPr lang="el-GR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κοινότητας.</a:t>
            </a:r>
            <a:endParaRPr lang="el-GR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 defTabSz="457200"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l-GR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Την καταγραφή των αναγκών της </a:t>
            </a:r>
            <a:r>
              <a:rPr lang="el-GR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κοινότητας.</a:t>
            </a:r>
            <a:endParaRPr lang="el-GR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 defTabSz="457200"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l-GR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Την έγκαιρη </a:t>
            </a:r>
            <a:r>
              <a:rPr lang="el-GR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παρέμβαση.</a:t>
            </a:r>
            <a:endParaRPr lang="el-GR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4" name="Τίτλος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/>
          <a:p>
            <a:pPr algn="ctr"/>
            <a:r>
              <a:rPr lang="el-GR" sz="4000" dirty="0" smtClean="0"/>
              <a:t>Ο Ρόλος Του Ψυχιατρικού Νοσηλευτή</a:t>
            </a:r>
            <a:endParaRPr lang="el-GR" sz="4000" dirty="0"/>
          </a:p>
        </p:txBody>
      </p:sp>
    </p:spTree>
    <p:extLst>
      <p:ext uri="{BB962C8B-B14F-4D97-AF65-F5344CB8AC3E}">
        <p14:creationId xmlns:p14="http://schemas.microsoft.com/office/powerpoint/2010/main" val="3713900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476927" y="553792"/>
            <a:ext cx="8954596" cy="1435933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el-GR" sz="4000" dirty="0"/>
              <a:t>Ο ρόλος του νοσηλευτή είναι πολυδιάστατος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342900" lvl="1" indent="-342900"/>
            <a:r>
              <a:rPr lang="el-GR" sz="2800" dirty="0"/>
              <a:t>Παρατηρητής με </a:t>
            </a:r>
            <a:r>
              <a:rPr lang="el-GR" sz="2800" dirty="0" smtClean="0"/>
              <a:t>αντικειμενικότητα.</a:t>
            </a:r>
            <a:endParaRPr lang="el-GR" sz="2800" dirty="0"/>
          </a:p>
          <a:p>
            <a:pPr marL="342900" lvl="1" indent="-342900"/>
            <a:r>
              <a:rPr lang="el-GR" sz="2800" dirty="0"/>
              <a:t>Υποστηρικτής- πρόσωπο </a:t>
            </a:r>
            <a:r>
              <a:rPr lang="el-GR" sz="2800" dirty="0" smtClean="0"/>
              <a:t>εμπιστοσύνης.</a:t>
            </a:r>
            <a:endParaRPr lang="el-GR" sz="2800" dirty="0"/>
          </a:p>
          <a:p>
            <a:pPr marL="342900" lvl="1" indent="-342900"/>
            <a:r>
              <a:rPr lang="el-GR" sz="2800" dirty="0"/>
              <a:t>Δημιουργός θεραπευτικού </a:t>
            </a:r>
            <a:r>
              <a:rPr lang="el-GR" sz="2800" dirty="0" smtClean="0"/>
              <a:t>περιβάλλοντος.</a:t>
            </a:r>
            <a:endParaRPr lang="el-GR" sz="2800" dirty="0"/>
          </a:p>
          <a:p>
            <a:pPr marL="342900" lvl="1" indent="-342900"/>
            <a:r>
              <a:rPr lang="el-GR" sz="2800" dirty="0"/>
              <a:t>Θεραπευτής- πρόσωπο </a:t>
            </a:r>
            <a:r>
              <a:rPr lang="el-GR" sz="2800" dirty="0" smtClean="0"/>
              <a:t>αναφοράς.</a:t>
            </a:r>
            <a:endParaRPr lang="el-GR" sz="2800" dirty="0"/>
          </a:p>
          <a:p>
            <a:pPr marL="342900" lvl="1" indent="-342900"/>
            <a:r>
              <a:rPr lang="el-GR" sz="2800" dirty="0"/>
              <a:t>Εκπαιδευτής, υποστηρίζει τη συμμετοχή ασθενή σε κοινωνικές δραστηριότητες και ατομικές δεξιότητες της καθημερινότητάς του.</a:t>
            </a:r>
          </a:p>
        </p:txBody>
      </p:sp>
    </p:spTree>
    <p:extLst>
      <p:ext uri="{BB962C8B-B14F-4D97-AF65-F5344CB8AC3E}">
        <p14:creationId xmlns:p14="http://schemas.microsoft.com/office/powerpoint/2010/main" val="2528943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sz="4000" dirty="0"/>
              <a:t>Ειδικά καθήκοντα ψυχιατρικού νοσηλευτή – Τομείς Ευθύνης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37126" y="2525414"/>
            <a:ext cx="5254067" cy="3416300"/>
          </a:xfrm>
        </p:spPr>
        <p:txBody>
          <a:bodyPr/>
          <a:lstStyle/>
          <a:p>
            <a:pPr marL="0" lvl="1" indent="0">
              <a:buNone/>
            </a:pPr>
            <a:endParaRPr lang="el-GR" sz="2800" dirty="0" smtClean="0"/>
          </a:p>
          <a:p>
            <a:pPr marL="342900" lvl="1" indent="-342900"/>
            <a:r>
              <a:rPr lang="el-GR" sz="2800" dirty="0" smtClean="0"/>
              <a:t>Οργάνωση </a:t>
            </a:r>
            <a:r>
              <a:rPr lang="el-GR" sz="2800" dirty="0"/>
              <a:t>και συντονισμός της φροντίδας του ασθενή στην ατομική υγιεινή και φροντίδα για την σωματική υγεία του</a:t>
            </a:r>
            <a:r>
              <a:rPr lang="el-GR" sz="2800" dirty="0" smtClean="0"/>
              <a:t>.</a:t>
            </a:r>
            <a:endParaRPr lang="el-GR" sz="2800" dirty="0"/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68"/>
          <a:stretch/>
        </p:blipFill>
        <p:spPr>
          <a:xfrm>
            <a:off x="6760893" y="2525414"/>
            <a:ext cx="4456605" cy="3584659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2765673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154954" y="2268649"/>
            <a:ext cx="8825659" cy="3416300"/>
          </a:xfrm>
        </p:spPr>
        <p:txBody>
          <a:bodyPr>
            <a:noAutofit/>
          </a:bodyPr>
          <a:lstStyle/>
          <a:p>
            <a:r>
              <a:rPr lang="el-GR" sz="2400" dirty="0"/>
              <a:t>Χορήγηση φαρμακευτικής – ενέσιμης αγωγής και τήρηση ημερολογίου.</a:t>
            </a:r>
          </a:p>
          <a:p>
            <a:r>
              <a:rPr lang="el-GR" sz="2400" dirty="0"/>
              <a:t>Ευθύνη για την συνταγογράφηση και επάρκεια των φαρμακευτικών σκευασμάτων αλλά και την ανανέωσή τους.</a:t>
            </a:r>
          </a:p>
          <a:p>
            <a:r>
              <a:rPr lang="el-GR" sz="2400" dirty="0"/>
              <a:t>Προγραμματισμός και οργάνωση των ιατρικών εξετάσεων των ασθενών.</a:t>
            </a:r>
          </a:p>
          <a:p>
            <a:r>
              <a:rPr lang="el-GR" sz="2400" dirty="0"/>
              <a:t>Οργάνωση και τήρηση ιατρικών ιστορικών των ασθενών με αξιολόγηση ανά 6μηνο.</a:t>
            </a:r>
          </a:p>
          <a:p>
            <a:r>
              <a:rPr lang="el-GR" sz="2400" dirty="0"/>
              <a:t>Φροντίδα για την ασφάλεια των ασθενών και διευθέτηση τυχόν θεμάτων που θα προκύψουν μεταξύ τους .</a:t>
            </a:r>
          </a:p>
        </p:txBody>
      </p:sp>
      <p:sp>
        <p:nvSpPr>
          <p:cNvPr id="4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sz="4000" dirty="0"/>
              <a:t>Ειδικά καθήκοντα ψυχιατρικού νοσηλευτή – Τομείς Ευθύνης</a:t>
            </a:r>
          </a:p>
        </p:txBody>
      </p:sp>
    </p:spTree>
    <p:extLst>
      <p:ext uri="{BB962C8B-B14F-4D97-AF65-F5344CB8AC3E}">
        <p14:creationId xmlns:p14="http://schemas.microsoft.com/office/powerpoint/2010/main" val="3512351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400" dirty="0"/>
              <a:t>Επίσκεψη σε νοσοκομείο, σε περιπτώσεις νοσηλείας του ασθενή – ενημέρωση και επικοινωνία με θεράποντες γιατρούς.</a:t>
            </a:r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6073" y="3577553"/>
            <a:ext cx="5043420" cy="2673013"/>
          </a:xfrm>
          <a:prstGeom prst="rect">
            <a:avLst/>
          </a:prstGeom>
        </p:spPr>
      </p:pic>
      <p:sp>
        <p:nvSpPr>
          <p:cNvPr id="5" name="Τίτλος 1"/>
          <p:cNvSpPr txBox="1">
            <a:spLocks/>
          </p:cNvSpPr>
          <p:nvPr/>
        </p:nvSpPr>
        <p:spPr bwMode="gray">
          <a:xfrm>
            <a:off x="1307354" y="11260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b="0" i="0" kern="12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l-GR" sz="4000" dirty="0" smtClean="0"/>
              <a:t>Ειδικά καθήκοντα ψυχιατρικού νοσηλευτή – Τομείς Ευθύνης</a:t>
            </a:r>
            <a:endParaRPr lang="el-GR" sz="4000" dirty="0"/>
          </a:p>
        </p:txBody>
      </p:sp>
    </p:spTree>
    <p:extLst>
      <p:ext uri="{BB962C8B-B14F-4D97-AF65-F5344CB8AC3E}">
        <p14:creationId xmlns:p14="http://schemas.microsoft.com/office/powerpoint/2010/main" val="4018092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sz="4000" dirty="0"/>
              <a:t>Γενικά καθήκοντα ψυχιατρικού νοσηλευτή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154954" y="2204255"/>
            <a:ext cx="8825659" cy="3416300"/>
          </a:xfrm>
        </p:spPr>
        <p:txBody>
          <a:bodyPr>
            <a:noAutofit/>
          </a:bodyPr>
          <a:lstStyle/>
          <a:p>
            <a:r>
              <a:rPr lang="el-GR" dirty="0"/>
              <a:t>Συμμετοχή στην αξιολόγηση και επιλογή ασθενών που επιθυμούν να </a:t>
            </a:r>
            <a:r>
              <a:rPr lang="el-GR" sz="1600" dirty="0"/>
              <a:t>ενταχθούν</a:t>
            </a:r>
            <a:r>
              <a:rPr lang="el-GR" dirty="0"/>
              <a:t> στην δομή και επαφή με τους φορείς που τους παραπέμπουν.</a:t>
            </a:r>
          </a:p>
          <a:p>
            <a:r>
              <a:rPr lang="el-GR" dirty="0"/>
              <a:t>Προετοιμασία των ασθενών για την διαμονή τους στην στεγαστική δομή.</a:t>
            </a:r>
          </a:p>
          <a:p>
            <a:r>
              <a:rPr lang="el-GR" dirty="0"/>
              <a:t>Συνεργασία με τον ασθενή, την οικογένεια, την κοινότητα, τους θεραπευτές του, το τμήμα του νοσοκομείου που νοσηλεύεται.</a:t>
            </a:r>
          </a:p>
          <a:p>
            <a:r>
              <a:rPr lang="el-GR" dirty="0"/>
              <a:t>Ανάληψη της ευθύνης συγκεκριμένου ασθενή της δομής ως </a:t>
            </a:r>
            <a:r>
              <a:rPr lang="en-GB" dirty="0"/>
              <a:t>“</a:t>
            </a:r>
            <a:r>
              <a:rPr lang="el-GR" dirty="0"/>
              <a:t>πρόσωπο αναφοράς</a:t>
            </a:r>
            <a:r>
              <a:rPr lang="en-GB" dirty="0"/>
              <a:t>”</a:t>
            </a:r>
            <a:r>
              <a:rPr lang="el-GR" dirty="0"/>
              <a:t>. Συμμετοχή στον σχεδιασμό και υλοποίηση εξατομικευμένου προγράμματος του ασθενή. (ατομικό θεραπευτικό πρόγραμμα)</a:t>
            </a:r>
          </a:p>
          <a:p>
            <a:r>
              <a:rPr lang="el-GR" dirty="0"/>
              <a:t>Προστασία προσωπικών δεδομένων και σεβασμός στα δικαιώματα του ασθενή.</a:t>
            </a:r>
          </a:p>
          <a:p>
            <a:r>
              <a:rPr lang="el-GR" dirty="0"/>
              <a:t>Συνοδεία στην καθημερινότητα, φροντίδα του προσωπικού και κοινόχρηστου χώρου.</a:t>
            </a:r>
          </a:p>
          <a:p>
            <a:r>
              <a:rPr lang="el-GR" dirty="0"/>
              <a:t>Επαφή με την οικογένεια ή όποιο συγγενικό περιβάλλον υπάρχει, τηλεφωνική επικοινωνία και επισκέψεις με συνοδεία του ασθενή </a:t>
            </a:r>
            <a:r>
              <a:rPr lang="el-GR" dirty="0" smtClean="0"/>
              <a:t>σ’ </a:t>
            </a:r>
            <a:r>
              <a:rPr lang="el-GR" dirty="0"/>
              <a:t>αυτούς.</a:t>
            </a:r>
          </a:p>
          <a:p>
            <a:pPr>
              <a:buFont typeface="Wingdings" panose="05000000000000000000" pitchFamily="2" charset="2"/>
              <a:buChar char="Ø"/>
            </a:pPr>
            <a:endParaRPr lang="el-GR" sz="700" dirty="0"/>
          </a:p>
        </p:txBody>
      </p:sp>
    </p:spTree>
    <p:extLst>
      <p:ext uri="{BB962C8B-B14F-4D97-AF65-F5344CB8AC3E}">
        <p14:creationId xmlns:p14="http://schemas.microsoft.com/office/powerpoint/2010/main" val="4122240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400" dirty="0" smtClean="0"/>
              <a:t>Συνοδεία σε διακοπές ή ταξίδια.</a:t>
            </a:r>
          </a:p>
          <a:p>
            <a:endParaRPr lang="el-GR" sz="2400" dirty="0"/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8559" y="2981771"/>
            <a:ext cx="4898448" cy="3635567"/>
          </a:xfrm>
          <a:prstGeom prst="rect">
            <a:avLst/>
          </a:prstGeom>
        </p:spPr>
      </p:pic>
      <p:sp>
        <p:nvSpPr>
          <p:cNvPr id="7" name="Τίτλος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/>
          <a:p>
            <a:pPr algn="ctr"/>
            <a:r>
              <a:rPr lang="el-GR" sz="4000" dirty="0"/>
              <a:t>Γενικά καθήκοντα ψυχιατρικού νοσηλευτή</a:t>
            </a:r>
          </a:p>
        </p:txBody>
      </p:sp>
    </p:spTree>
    <p:extLst>
      <p:ext uri="{BB962C8B-B14F-4D97-AF65-F5344CB8AC3E}">
        <p14:creationId xmlns:p14="http://schemas.microsoft.com/office/powerpoint/2010/main" val="541071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154954" y="2178498"/>
            <a:ext cx="8825659" cy="3416300"/>
          </a:xfrm>
        </p:spPr>
        <p:txBody>
          <a:bodyPr>
            <a:noAutofit/>
          </a:bodyPr>
          <a:lstStyle/>
          <a:p>
            <a:r>
              <a:rPr lang="el-GR" sz="2400" dirty="0" smtClean="0"/>
              <a:t>Υποστήριξη σε κοινωνικές δραστηριότητες.</a:t>
            </a:r>
          </a:p>
          <a:p>
            <a:r>
              <a:rPr lang="el-GR" sz="2400" dirty="0" smtClean="0"/>
              <a:t>Διαθεσιμότητα για κάλυψη επιπλέον βαρδιών ή έκτακτα περιστατικά.</a:t>
            </a:r>
          </a:p>
          <a:p>
            <a:r>
              <a:rPr lang="el-GR" sz="2400" dirty="0" smtClean="0"/>
              <a:t>Καταγραφή λογοδοσίας, τήρηση φακέλων για την καλύτερη λειτουργεία της δομής και της πορείας του ασθενή.</a:t>
            </a:r>
          </a:p>
          <a:p>
            <a:r>
              <a:rPr lang="el-GR" sz="2400" dirty="0" smtClean="0"/>
              <a:t>Συμμετοχή στης συναντήσεις της θεραπευτικής ομάδας εβδομαδιαία </a:t>
            </a:r>
            <a:r>
              <a:rPr lang="en-GB" sz="2400" dirty="0" smtClean="0"/>
              <a:t>“</a:t>
            </a:r>
            <a:r>
              <a:rPr lang="el-GR" sz="2400" dirty="0" smtClean="0"/>
              <a:t>κλινική ομάδα</a:t>
            </a:r>
            <a:r>
              <a:rPr lang="en-GB" sz="2400" dirty="0" smtClean="0"/>
              <a:t>”</a:t>
            </a:r>
            <a:r>
              <a:rPr lang="el-GR" sz="2400" dirty="0" smtClean="0"/>
              <a:t> αλλά και τις εποπτείες.</a:t>
            </a:r>
          </a:p>
          <a:p>
            <a:r>
              <a:rPr lang="el-GR" sz="2400" dirty="0" smtClean="0"/>
              <a:t>Συμμετοχή σε εκπαιδευτικές δράσεις του φορέα.</a:t>
            </a:r>
          </a:p>
          <a:p>
            <a:r>
              <a:rPr lang="el-GR" sz="2400" dirty="0" smtClean="0"/>
              <a:t>Διευθέτηση προβλημάτων που προκύπτουν κατά την διάρκεια της βάρδιας και ενημέρωση του υπευθύνου.</a:t>
            </a:r>
            <a:endParaRPr lang="el-GR" sz="2400" dirty="0"/>
          </a:p>
        </p:txBody>
      </p:sp>
      <p:sp>
        <p:nvSpPr>
          <p:cNvPr id="4" name="Τίτλος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/>
          <a:p>
            <a:pPr algn="ctr"/>
            <a:r>
              <a:rPr lang="el-GR" sz="4000" dirty="0" smtClean="0"/>
              <a:t>Γενικά καθήκοντα ψυχιατρικού νοσηλευτή</a:t>
            </a:r>
            <a:endParaRPr lang="el-GR" sz="4000" dirty="0"/>
          </a:p>
        </p:txBody>
      </p:sp>
    </p:spTree>
    <p:extLst>
      <p:ext uri="{BB962C8B-B14F-4D97-AF65-F5344CB8AC3E}">
        <p14:creationId xmlns:p14="http://schemas.microsoft.com/office/powerpoint/2010/main" val="85716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ίθουσα συσκέψεων &quot;Ιόν&quot;">
  <a:themeElements>
    <a:clrScheme name="Αίθουσα συσκέψεων &quot;Ιόν&quot;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Αίθουσα συσκέψεων &quot;Ιόν&quot;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Αίθουσα συσκέψεων &quot;Ιόν&quot;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103</TotalTime>
  <Words>448</Words>
  <Application>Microsoft Office PowerPoint</Application>
  <PresentationFormat>Προσαρμογή</PresentationFormat>
  <Paragraphs>58</Paragraphs>
  <Slides>11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2" baseType="lpstr">
      <vt:lpstr>Αίθουσα συσκέψεων "Ιόν"</vt:lpstr>
      <vt:lpstr>Ο ΡΟΛΟΣ ΤΟΥ ΨΥΧΙΑΤΡΙΚΟΥ ΝΟΣΗΛΕΥΤΗ</vt:lpstr>
      <vt:lpstr>Ο Ρόλος Του Ψυχιατρικού Νοσηλευτή</vt:lpstr>
      <vt:lpstr>Ο ρόλος του νοσηλευτή είναι πολυδιάστατος</vt:lpstr>
      <vt:lpstr>Ειδικά καθήκοντα ψυχιατρικού νοσηλευτή – Τομείς Ευθύνης</vt:lpstr>
      <vt:lpstr>Ειδικά καθήκοντα ψυχιατρικού νοσηλευτή – Τομείς Ευθύνης</vt:lpstr>
      <vt:lpstr>Παρουσίαση του PowerPoint</vt:lpstr>
      <vt:lpstr>Γενικά καθήκοντα ψυχιατρικού νοσηλευτή</vt:lpstr>
      <vt:lpstr>Γενικά καθήκοντα ψυχιατρικού νοσηλευτή</vt:lpstr>
      <vt:lpstr>Γενικά καθήκοντα ψυχιατρικού νοσηλευτή</vt:lpstr>
      <vt:lpstr>Προσόντα ψυχιατρικού νοσηλευτή</vt:lpstr>
      <vt:lpstr>ΣΑΣ ΕΥΧΑΡΙΣΤΟΥΜΕ!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Ο ΡΟΛΟΣ ΤΟΥ ΨΥΧΙΑΤΡΙΚΟΥ ΝΟΣΗΛΕΥΤΗ</dc:title>
  <dc:creator>Στάθης</dc:creator>
  <cp:lastModifiedBy>NIKI</cp:lastModifiedBy>
  <cp:revision>14</cp:revision>
  <dcterms:created xsi:type="dcterms:W3CDTF">2018-04-18T15:20:00Z</dcterms:created>
  <dcterms:modified xsi:type="dcterms:W3CDTF">2018-07-23T09:29:28Z</dcterms:modified>
</cp:coreProperties>
</file>