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65" r:id="rId15"/>
    <p:sldId id="264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355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l-GR"/>
            </a:p>
          </p:txBody>
        </p:sp>
        <p:sp>
          <p:nvSpPr>
            <p:cNvPr id="2355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l-GR"/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l-GR"/>
            </a:p>
          </p:txBody>
        </p:sp>
        <p:grpSp>
          <p:nvGrpSpPr>
            <p:cNvPr id="2355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355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2356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356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356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356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2356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356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356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356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356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356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357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7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7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7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7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7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7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7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2357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357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8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8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8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8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8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8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8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8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8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8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9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9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9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9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9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9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9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59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2359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59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60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60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60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60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60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60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60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l-GR"/>
            </a:p>
          </p:txBody>
        </p:sp>
        <p:sp>
          <p:nvSpPr>
            <p:cNvPr id="2360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60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el-GR"/>
            </a:p>
          </p:txBody>
        </p:sp>
      </p:grpSp>
      <p:sp>
        <p:nvSpPr>
          <p:cNvPr id="2360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2361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2361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9D008C2-63FF-489E-9A7A-B24E77BAD54C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2361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2361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EE5805C-80CA-4C7C-AA2B-3728A475201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93E257-AC53-4E22-9360-C5EA3399765F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38956-489F-4E08-A846-5256B2CCF69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D408DA-2739-477D-859C-003F47931121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CF4A1-D924-41B7-8981-9AAE67A5C1F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8D36DB-ED9D-49B5-A07C-68030839A079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94818-0AA3-4113-9339-41ACBC019B9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35E6B-1678-41EB-ADA2-5730D532F4A0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C2D70-3B1F-4C2E-A396-4E0E3D20CC4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448767-E8EA-4601-87B7-AF636401CB44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7B8B7-60FE-4996-95F0-95E6C0B8195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BE8692-9906-4052-845F-17650AB4DA2B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292AB-AD87-4707-8DDE-D890B6477C7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72738-5C87-460B-9766-94FAB336FB1F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BE06C-07F1-4FCF-84B2-E1FBD9AF65E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A36-3E94-4343-9D34-431D059D22EF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0BF06-64D0-4C1D-9264-A63C4B45C8C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2ABA7-0340-49EB-8B08-9503001F52D0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94FDC-60C9-4849-B88F-437A703916C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40925-CBFE-4E01-8421-1DC3F7905A07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6D1E6-EB82-4913-934B-215902F8947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l-GR"/>
            </a:p>
          </p:txBody>
        </p:sp>
        <p:sp>
          <p:nvSpPr>
            <p:cNvPr id="2253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l-GR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l-GR"/>
            </a:p>
          </p:txBody>
        </p:sp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253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2253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253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253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2253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2254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4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4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4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4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5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5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5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5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22554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555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56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57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58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59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60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61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62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63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64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65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66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67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68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69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70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71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72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2573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2257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7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7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7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7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7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8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8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8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el-GR"/>
            </a:p>
          </p:txBody>
        </p:sp>
        <p:sp>
          <p:nvSpPr>
            <p:cNvPr id="2258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8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el-GR"/>
            </a:p>
          </p:txBody>
        </p:sp>
      </p:grpSp>
      <p:sp>
        <p:nvSpPr>
          <p:cNvPr id="2258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258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258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06515E29-647F-4381-A527-D1761B0A0647}" type="datetimeFigureOut">
              <a:rPr lang="el-GR"/>
              <a:pPr/>
              <a:t>13/06/2017</a:t>
            </a:fld>
            <a:endParaRPr lang="el-GR"/>
          </a:p>
        </p:txBody>
      </p:sp>
      <p:sp>
        <p:nvSpPr>
          <p:cNvPr id="2258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l-GR"/>
          </a:p>
        </p:txBody>
      </p:sp>
      <p:sp>
        <p:nvSpPr>
          <p:cNvPr id="2258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53148DA-BC4D-40C8-9DC9-800538F12912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nanopoulou\Desktop\Romeo%20and%20Juliet...sped%20up!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idx="4294967295"/>
          </p:nvPr>
        </p:nvSpPr>
        <p:spPr>
          <a:xfrm>
            <a:off x="714375" y="1428750"/>
            <a:ext cx="7772400" cy="1828800"/>
          </a:xfrm>
        </p:spPr>
        <p:txBody>
          <a:bodyPr lIns="45720" rIns="45720" anchor="b">
            <a:normAutofit/>
          </a:bodyPr>
          <a:lstStyle/>
          <a:p>
            <a:r>
              <a:rPr lang="en-US" sz="4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l-GR" sz="4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Συζητώντας τη θετική επιλογή: δρόμοι αυτοπροστασίας</a:t>
            </a:r>
            <a:r>
              <a:rPr lang="en-US" sz="45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el-GR" sz="45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4294967295"/>
          </p:nvPr>
        </p:nvSpPr>
        <p:spPr>
          <a:xfrm>
            <a:off x="928688" y="4786313"/>
            <a:ext cx="7772400" cy="1387475"/>
          </a:xfrm>
        </p:spPr>
        <p:txBody>
          <a:bodyPr lIns="182880" tIns="0">
            <a:normAutofit/>
          </a:bodyPr>
          <a:lstStyle/>
          <a:p>
            <a:pPr marL="36513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sz="2400" b="1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Πρόγραμμα Αγωγής Υγείας</a:t>
            </a:r>
          </a:p>
          <a:p>
            <a:pPr marL="36513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sz="2400" b="1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Β’ και Γ’ Γυμνασίου</a:t>
            </a:r>
            <a:r>
              <a:rPr lang="en-US" sz="2400" b="1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b="1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Ευπαλίου</a:t>
            </a:r>
          </a:p>
          <a:p>
            <a:pPr marL="36513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l-G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Σχ. Έτος 2016 - 2017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Θεατρικό δρώμενο/δραματοποίηση των συναισθημάτων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l-GR"/>
          </a:p>
        </p:txBody>
      </p:sp>
      <p:pic>
        <p:nvPicPr>
          <p:cNvPr id="29700" name="Picture 4" descr="18195608_1506526332704354_2053215983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795655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Θεατρικό δρώμενο/δραματοποίηση των συναισθημάτων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l-GR"/>
          </a:p>
        </p:txBody>
      </p:sp>
      <p:pic>
        <p:nvPicPr>
          <p:cNvPr id="30724" name="Picture 4" descr="18176046_1506525576037763_1669071730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8166100" cy="551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Θεατρικό δρώμενο/δραματοποίηση των συναισθημάτων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l-GR"/>
          </a:p>
        </p:txBody>
      </p:sp>
      <p:pic>
        <p:nvPicPr>
          <p:cNvPr id="31748" name="Picture 4" descr="18216119_1506527422704245_451494871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7885113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Η δική μας εκδοχή για το έργο…</a:t>
            </a:r>
          </a:p>
        </p:txBody>
      </p:sp>
      <p:pic>
        <p:nvPicPr>
          <p:cNvPr id="32773" name="Romeo and Juliet...sped up!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017588"/>
            <a:ext cx="7993063" cy="5840412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7386638" cy="4497387"/>
          </a:xfrm>
        </p:spPr>
        <p:txBody>
          <a:bodyPr/>
          <a:lstStyle/>
          <a:p>
            <a:pPr>
              <a:buFontTx/>
              <a:buNone/>
            </a:pPr>
            <a:r>
              <a:rPr lang="el-GR"/>
              <a:t>   Το θεατρικό έργο που συνέγραψαν οι μαθητές και οι συντονιστές του προγράμματος  («Ρωμαίος και Ιουλιέτα…εν τάχει») παρουσιάστηκε στις 18/3/2017 στο πλαίσιο της Ενημερωτικής Εκδήλωσης «Ψυχική Υγεία», και στις 19/3/2017 στο πλαίσιο της ημερίδας «Εγκέφαλος, ο σκηνοθέτης της ζωής μας».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Σε συνεργασία με τους φορείς: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4000"/>
              <a:t>ΕΛΛΗΝΙΚΗ ΕΤΑΙΡΕΙΑ ΓΙΑ ΤΙΣ ΝΕΥΡΟΕΠΙΣΤΗΜΕΣ </a:t>
            </a:r>
          </a:p>
          <a:p>
            <a:pPr>
              <a:buFontTx/>
              <a:buNone/>
            </a:pPr>
            <a:endParaRPr lang="el-GR" sz="4000"/>
          </a:p>
          <a:p>
            <a:r>
              <a:rPr lang="el-GR" sz="4000"/>
              <a:t>Τμήμα Βιολογίας του Πανεπιστημίου Πατρών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Σε συνεργασία με…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b="1"/>
              <a:t>   </a:t>
            </a:r>
            <a:r>
              <a:rPr lang="el-GR" sz="4800" b="1"/>
              <a:t>την Κινητή Μονάδα της Εταιρίας Κοινωνικής Ψυχιατρικής και Ψυχικής Υγείας Φωκίδας</a:t>
            </a:r>
            <a:r>
              <a:rPr lang="el-GR" sz="48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…και το πρόγραμμα </a:t>
            </a:r>
            <a:r>
              <a:rPr lang="en-US"/>
              <a:t>Erasmus+</a:t>
            </a:r>
            <a:endParaRPr lang="el-GR"/>
          </a:p>
        </p:txBody>
      </p:sp>
      <p:pic>
        <p:nvPicPr>
          <p:cNvPr id="15366" name="Picture 6" descr="DSHPC_LOG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74813"/>
            <a:ext cx="5905500" cy="5183187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476250"/>
            <a:ext cx="7386638" cy="5619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l-GR" sz="4400" b="1">
                <a:solidFill>
                  <a:schemeClr val="bg2"/>
                </a:solidFill>
              </a:rPr>
              <a:t>   Η ανατροπή της ανοδικής πορείας του φαινομένου της εξάρτησης και των αυτοκαταστροφικών συμπεριφορών αποτελεί μία από τις μεγαλύτερες προκλήσεις στην εποχή μας.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620713"/>
            <a:ext cx="7386638" cy="5475287"/>
          </a:xfrm>
        </p:spPr>
        <p:txBody>
          <a:bodyPr/>
          <a:lstStyle/>
          <a:p>
            <a:pPr>
              <a:buFontTx/>
              <a:buNone/>
            </a:pPr>
            <a:r>
              <a:rPr lang="el-GR" sz="2800" b="1">
                <a:solidFill>
                  <a:schemeClr val="bg2"/>
                </a:solidFill>
              </a:rPr>
              <a:t>   Το πρόγραμμα στόχευσε στο να βοηθήσει τους μαθητές/-τριες </a:t>
            </a:r>
            <a:br>
              <a:rPr lang="el-GR" sz="2800" b="1">
                <a:solidFill>
                  <a:schemeClr val="bg2"/>
                </a:solidFill>
              </a:rPr>
            </a:br>
            <a:r>
              <a:rPr lang="el-GR" sz="2800" b="1">
                <a:solidFill>
                  <a:schemeClr val="bg2"/>
                </a:solidFill>
              </a:rPr>
              <a:t/>
            </a:r>
            <a:br>
              <a:rPr lang="el-GR" sz="2800" b="1">
                <a:solidFill>
                  <a:schemeClr val="bg2"/>
                </a:solidFill>
              </a:rPr>
            </a:br>
            <a:r>
              <a:rPr lang="el-GR" sz="2600" b="1">
                <a:solidFill>
                  <a:schemeClr val="bg2"/>
                </a:solidFill>
              </a:rPr>
              <a:t>- να αποκτήσουν καλύτερη γνώση του εαυτού τους, </a:t>
            </a:r>
            <a:br>
              <a:rPr lang="el-GR" sz="2600" b="1">
                <a:solidFill>
                  <a:schemeClr val="bg2"/>
                </a:solidFill>
              </a:rPr>
            </a:br>
            <a:r>
              <a:rPr lang="el-GR" sz="2600" b="1">
                <a:solidFill>
                  <a:schemeClr val="bg2"/>
                </a:solidFill>
              </a:rPr>
              <a:t>- στην κριτική επεξεργασία των επιλογών τους, </a:t>
            </a:r>
            <a:br>
              <a:rPr lang="el-GR" sz="2600" b="1">
                <a:solidFill>
                  <a:schemeClr val="bg2"/>
                </a:solidFill>
              </a:rPr>
            </a:br>
            <a:r>
              <a:rPr lang="el-GR" sz="2600" b="1">
                <a:solidFill>
                  <a:schemeClr val="bg2"/>
                </a:solidFill>
              </a:rPr>
              <a:t>- στη διαμόρφωση στάσεων και ανάπτυξη δεξιοτήτων με στόχο την ενδυνάμωση τους και την καλύτερη προσαρμογή τους σε απαιτητικές συναισθηματικά/ψυχικά συνθήκες.</a:t>
            </a:r>
            <a:r>
              <a:rPr lang="el-GR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l-GR" sz="28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l-GR" sz="28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Το κείμενο – έναυσμα…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7386638" cy="33432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5400" b="1" i="1">
                <a:latin typeface="Centaur" pitchFamily="18" charset="0"/>
              </a:rPr>
              <a:t>“</a:t>
            </a:r>
            <a:r>
              <a:rPr lang="el-GR" sz="5400" b="1" i="1">
                <a:latin typeface="Centaur" pitchFamily="18" charset="0"/>
              </a:rPr>
              <a:t>Ρωμαίος και Ιουλιέτα</a:t>
            </a:r>
            <a:r>
              <a:rPr lang="en-US" sz="5400" b="1" i="1">
                <a:latin typeface="Centaur" pitchFamily="18" charset="0"/>
              </a:rPr>
              <a:t>”</a:t>
            </a:r>
            <a:endParaRPr lang="el-GR" sz="5400" b="1" i="1">
              <a:latin typeface="Centaur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5400">
              <a:latin typeface="Centaur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6000" b="1">
                <a:latin typeface="Alex Brush" pitchFamily="2" charset="0"/>
              </a:rPr>
              <a:t>William Shakespeare</a:t>
            </a:r>
            <a:endParaRPr lang="el-GR" sz="6000" b="1">
              <a:latin typeface="Alex Brush" pitchFamily="2" charset="0"/>
            </a:endParaRPr>
          </a:p>
          <a:p>
            <a:pPr>
              <a:lnSpc>
                <a:spcPct val="80000"/>
              </a:lnSpc>
            </a:pPr>
            <a:endParaRPr lang="el-GR" sz="6000" b="1">
              <a:latin typeface="Alex Brush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Δραστηριότητες στα πλαίσια του   προγράμματος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/>
              <a:t>Συμπλήρωση </a:t>
            </a:r>
            <a:r>
              <a:rPr lang="en-US" sz="2800"/>
              <a:t>opionionnaire</a:t>
            </a:r>
            <a:endParaRPr lang="el-GR" sz="2800"/>
          </a:p>
          <a:p>
            <a:pPr>
              <a:lnSpc>
                <a:spcPct val="90000"/>
              </a:lnSpc>
            </a:pPr>
            <a:r>
              <a:rPr lang="el-GR" sz="2800"/>
              <a:t>Συμπλήρωση ερωτηματολογίων (προσδοκίες σχετικά με το θεατρικό έργο)</a:t>
            </a:r>
          </a:p>
          <a:p>
            <a:pPr>
              <a:lnSpc>
                <a:spcPct val="90000"/>
              </a:lnSpc>
            </a:pPr>
            <a:r>
              <a:rPr lang="el-GR" sz="2800"/>
              <a:t>Ανάγνωση μετάφρασης θεατρικού έργου «Ρωμαίος &amp; Ιουλιέτα» του Σαίξπηρ</a:t>
            </a:r>
          </a:p>
          <a:p>
            <a:pPr>
              <a:lnSpc>
                <a:spcPct val="90000"/>
              </a:lnSpc>
            </a:pPr>
            <a:r>
              <a:rPr lang="el-GR" sz="2800"/>
              <a:t>Προβολή ταινιών (“</a:t>
            </a:r>
            <a:r>
              <a:rPr lang="en-US" sz="2800"/>
              <a:t>Romeo</a:t>
            </a:r>
            <a:r>
              <a:rPr lang="el-GR" sz="2800"/>
              <a:t> &amp; </a:t>
            </a:r>
            <a:r>
              <a:rPr lang="en-US" sz="2800"/>
              <a:t>Juliet</a:t>
            </a:r>
            <a:r>
              <a:rPr lang="el-GR" sz="2800"/>
              <a:t>” </a:t>
            </a:r>
            <a:r>
              <a:rPr lang="en-US" sz="2800"/>
              <a:t>by Zefirreli</a:t>
            </a:r>
            <a:r>
              <a:rPr lang="el-GR" sz="2800"/>
              <a:t>; “</a:t>
            </a:r>
            <a:r>
              <a:rPr lang="en-US" sz="2800"/>
              <a:t>Romeo</a:t>
            </a:r>
            <a:r>
              <a:rPr lang="el-GR" sz="2800"/>
              <a:t> &amp; </a:t>
            </a:r>
            <a:r>
              <a:rPr lang="en-US" sz="2800"/>
              <a:t>Juliet</a:t>
            </a:r>
            <a:r>
              <a:rPr lang="el-GR" sz="2800"/>
              <a:t>” </a:t>
            </a:r>
            <a:r>
              <a:rPr lang="en-US" sz="2800"/>
              <a:t>by B</a:t>
            </a:r>
            <a:r>
              <a:rPr lang="el-GR" sz="2800"/>
              <a:t>.Luhrman; «</a:t>
            </a:r>
            <a:r>
              <a:rPr lang="en-US" sz="2800"/>
              <a:t>West Side Story</a:t>
            </a:r>
            <a:r>
              <a:rPr lang="el-GR" sz="2800"/>
              <a:t>”)</a:t>
            </a:r>
          </a:p>
          <a:p>
            <a:pPr>
              <a:lnSpc>
                <a:spcPct val="90000"/>
              </a:lnSpc>
            </a:pPr>
            <a:r>
              <a:rPr lang="el-GR" sz="2800"/>
              <a:t>Συζήτηση για τα συναισθήματα που αναδύθηκαν στην ιστορία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Δραστηριότητες στα πλαίσια του   προγράμματος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/>
              <a:t>Συζήτηση για τα κύρια συναισθήματα που χαρακτηρίζουν τη δράση των χαρακτήρων του έργου</a:t>
            </a:r>
          </a:p>
          <a:p>
            <a:r>
              <a:rPr lang="el-GR" sz="2800"/>
              <a:t>Συζήτηση για τις ΔΙΑΦΟΡΕΤΙΚΕΣ / ΘΕΤΙΚΕΣ ΕΠΙΛΟΓΕΣ που θα μπορούσαν να έχουν κυριαρχήσει σε καθοριστικά σημεία της ιστορίας και πώς αυτό θα διαφοροποιούσε την εξέλιξή της</a:t>
            </a:r>
          </a:p>
          <a:p>
            <a:r>
              <a:rPr lang="el-GR" sz="2800"/>
              <a:t>Συν+γραφή εναλλακτικού σεναρίου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/>
              <a:t>Δραστηριότητες στα πλαίσια του   προγράμματος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Θεατρικό δρώμενο/άσκηση στους ρόλους του σεναρίου</a:t>
            </a:r>
          </a:p>
          <a:p>
            <a:r>
              <a:rPr lang="el-GR"/>
              <a:t>Θεατρικό δρώμενο/δραματοποίηση των συναισθημάτων</a:t>
            </a:r>
          </a:p>
          <a:p>
            <a:r>
              <a:rPr lang="el-GR"/>
              <a:t>Τελική παρουσίαση του θεατρικού στο πλαίσιο ημερίδων</a:t>
            </a:r>
          </a:p>
          <a:p>
            <a:r>
              <a:rPr lang="el-GR"/>
              <a:t>Αποτίμηση αποτελεσμάτων προγράμματος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Κιμονό">
  <a:themeElements>
    <a:clrScheme name="Κιμονό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Κιμον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ιμονό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ιμονό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ιμονό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ιμονό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ιμονό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ιμονό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ιμονό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ιμονό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0</TotalTime>
  <Words>309</Words>
  <Application>Microsoft Office PowerPoint</Application>
  <PresentationFormat>Προβολή στην οθόνη (4:3)</PresentationFormat>
  <Paragraphs>37</Paragraphs>
  <Slides>15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Κιμονό</vt:lpstr>
      <vt:lpstr>“Συζητώντας τη θετική επιλογή: δρόμοι αυτοπροστασίας”</vt:lpstr>
      <vt:lpstr>Σε συνεργασία με…</vt:lpstr>
      <vt:lpstr>…και το πρόγραμμα Erasmus+</vt:lpstr>
      <vt:lpstr>Παρουσίαση του PowerPoint</vt:lpstr>
      <vt:lpstr>Παρουσίαση του PowerPoint</vt:lpstr>
      <vt:lpstr>Το κείμενο – έναυσμα…</vt:lpstr>
      <vt:lpstr>Δραστηριότητες στα πλαίσια του   προγράμματος </vt:lpstr>
      <vt:lpstr>Δραστηριότητες στα πλαίσια του   προγράμματος</vt:lpstr>
      <vt:lpstr>Δραστηριότητες στα πλαίσια του   προγράμματος</vt:lpstr>
      <vt:lpstr>Θεατρικό δρώμενο/δραματοποίηση των συναισθημάτων</vt:lpstr>
      <vt:lpstr>Θεατρικό δρώμενο/δραματοποίηση των συναισθημάτων</vt:lpstr>
      <vt:lpstr>Θεατρικό δρώμενο/δραματοποίηση των συναισθημάτων</vt:lpstr>
      <vt:lpstr>Η δική μας εκδοχή για το έργο…</vt:lpstr>
      <vt:lpstr>Παρουσίαση του PowerPoint</vt:lpstr>
      <vt:lpstr>Σε συνεργασία με τους φορείς: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“Συζητώντας τη θετική επιλογή: δρόμοι αυτοπροστασίας”</dc:title>
  <dc:creator>Katerina Nanopoulou</dc:creator>
  <cp:lastModifiedBy>NIKI</cp:lastModifiedBy>
  <cp:revision>1</cp:revision>
  <dcterms:created xsi:type="dcterms:W3CDTF">2017-05-25T15:20:48Z</dcterms:created>
  <dcterms:modified xsi:type="dcterms:W3CDTF">2017-06-13T04:35:58Z</dcterms:modified>
</cp:coreProperties>
</file>