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88" r:id="rId3"/>
    <p:sldId id="272" r:id="rId4"/>
    <p:sldId id="256" r:id="rId5"/>
    <p:sldId id="257" r:id="rId6"/>
    <p:sldId id="258" r:id="rId7"/>
    <p:sldId id="259" r:id="rId8"/>
    <p:sldId id="275" r:id="rId9"/>
    <p:sldId id="290" r:id="rId10"/>
    <p:sldId id="277" r:id="rId11"/>
    <p:sldId id="274" r:id="rId12"/>
    <p:sldId id="276" r:id="rId13"/>
    <p:sldId id="262" r:id="rId14"/>
    <p:sldId id="263" r:id="rId15"/>
    <p:sldId id="267" r:id="rId16"/>
    <p:sldId id="268" r:id="rId17"/>
    <p:sldId id="284" r:id="rId18"/>
    <p:sldId id="278" r:id="rId19"/>
    <p:sldId id="279" r:id="rId20"/>
    <p:sldId id="280" r:id="rId21"/>
    <p:sldId id="292" r:id="rId22"/>
    <p:sldId id="285" r:id="rId23"/>
    <p:sldId id="287" r:id="rId24"/>
    <p:sldId id="282" r:id="rId25"/>
    <p:sldId id="293" r:id="rId26"/>
    <p:sldId id="283" r:id="rId27"/>
    <p:sldId id="289"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p:scale>
          <a:sx n="66" d="100"/>
          <a:sy n="66" d="100"/>
        </p:scale>
        <p:origin x="-2310" y="-96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Τίτλος 7"/>
          <p:cNvSpPr>
            <a:spLocks noGrp="1"/>
          </p:cNvSpPr>
          <p:nvPr>
            <p:ph type="ctrTitle"/>
          </p:nvPr>
        </p:nvSpPr>
        <p:spPr>
          <a:xfrm>
            <a:off x="2286000" y="3124200"/>
            <a:ext cx="6172200" cy="1894362"/>
          </a:xfrm>
        </p:spPr>
        <p:txBody>
          <a:bodyPr/>
          <a:lstStyle>
            <a:lvl1pPr>
              <a:defRPr b="1"/>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bwMode="auto">
          <a:xfrm rot="5400000">
            <a:off x="7764621" y="1174097"/>
            <a:ext cx="2286000" cy="381000"/>
          </a:xfrm>
        </p:spPr>
        <p:txBody>
          <a:bodyPr/>
          <a:lstStyle/>
          <a:p>
            <a:fld id="{0DD51AAB-F46D-4B89-855B-44833077506F}" type="datetimeFigureOut">
              <a:rPr lang="el-GR" smtClean="0"/>
              <a:pPr/>
              <a:t>1/6/2018</a:t>
            </a:fld>
            <a:endParaRPr lang="el-GR" dirty="0"/>
          </a:p>
        </p:txBody>
      </p:sp>
      <p:sp>
        <p:nvSpPr>
          <p:cNvPr id="17" name="Θέση υποσέλιδου 16"/>
          <p:cNvSpPr>
            <a:spLocks noGrp="1"/>
          </p:cNvSpPr>
          <p:nvPr>
            <p:ph type="ftr" sz="quarter" idx="11"/>
          </p:nvPr>
        </p:nvSpPr>
        <p:spPr bwMode="auto">
          <a:xfrm rot="5400000">
            <a:off x="7077269" y="4181669"/>
            <a:ext cx="3657600" cy="384048"/>
          </a:xfrm>
        </p:spPr>
        <p:txBody>
          <a:bodyPr/>
          <a:lstStyle/>
          <a:p>
            <a:endParaRPr lang="el-GR" dirty="0"/>
          </a:p>
        </p:txBody>
      </p:sp>
      <p:sp>
        <p:nvSpPr>
          <p:cNvPr id="10" name="Ορθογώνιο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Ορθογώνιο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Ορθογώνιο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Ορθογώνιο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Ευθεία γραμμή σύνδεσης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Ευθεία γραμμή σύνδεσης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Ευθεία γραμμή σύνδεσης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Ευθεία γραμμή σύνδεσης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Ορθογώνιο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Έλλειψη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Έλλειψη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Έλλειψη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Θέση αριθμού διαφάνειας 28"/>
          <p:cNvSpPr>
            <a:spLocks noGrp="1"/>
          </p:cNvSpPr>
          <p:nvPr>
            <p:ph type="sldNum" sz="quarter" idx="12"/>
          </p:nvPr>
        </p:nvSpPr>
        <p:spPr bwMode="auto">
          <a:xfrm>
            <a:off x="1325544" y="4928702"/>
            <a:ext cx="609600" cy="517524"/>
          </a:xfrm>
        </p:spPr>
        <p:txBody>
          <a:bodyPr/>
          <a:lstStyle/>
          <a:p>
            <a:fld id="{D5D3D702-283A-4B39-96A7-C93293605BD3}" type="slidenum">
              <a:rPr lang="el-GR" smtClean="0"/>
              <a:pPr/>
              <a:t>‹#›</a:t>
            </a:fld>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DD51AAB-F46D-4B89-855B-44833077506F}" type="datetimeFigureOut">
              <a:rPr lang="el-GR" smtClean="0"/>
              <a:pPr/>
              <a:t>1/6/2018</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D5D3D702-283A-4B39-96A7-C93293605BD3}"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1676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0DD51AAB-F46D-4B89-855B-44833077506F}" type="datetimeFigureOut">
              <a:rPr lang="el-GR" smtClean="0"/>
              <a:pPr/>
              <a:t>1/6/2018</a:t>
            </a:fld>
            <a:endParaRPr lang="el-GR" dirty="0"/>
          </a:p>
        </p:txBody>
      </p:sp>
      <p:sp>
        <p:nvSpPr>
          <p:cNvPr id="5" name="Θέση υποσέλιδου 4"/>
          <p:cNvSpPr>
            <a:spLocks noGrp="1"/>
          </p:cNvSpPr>
          <p:nvPr>
            <p:ph type="ftr" sz="quarter" idx="11"/>
          </p:nvPr>
        </p:nvSpPr>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D5D3D702-283A-4B39-96A7-C93293605BD3}" type="slidenum">
              <a:rPr lang="el-GR" smtClean="0"/>
              <a:pPr/>
              <a:t>‹#›</a:t>
            </a:fld>
            <a:endParaRPr lang="el-G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12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5" name="14 - Ορθογώνιο"/>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6" name="16 - Ορθογώνιο"/>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7" name="17 - Ορθογώνιο"/>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0" name="18 - Ευθεία γραμμή σύνδεσης"/>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1" name="19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2" name="20 - Ευθεία γραμμή σύνδεσης"/>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3" name="23 - Ευθεία γραμμή σύνδεσης"/>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4" name="2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5" name="25 - Ευθεία γραμμή σύνδεσης"/>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6"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7" name="27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8" name="28 - Έλλειψη"/>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9" name="29 - Έλλειψη"/>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20" name="30 - Έλλειψη"/>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21" name="31 - Έλλειψη"/>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8" name="7 - Τίτλος"/>
          <p:cNvSpPr>
            <a:spLocks noGrp="1"/>
          </p:cNvSpPr>
          <p:nvPr>
            <p:ph type="ctrTitle"/>
          </p:nvPr>
        </p:nvSpPr>
        <p:spPr>
          <a:xfrm>
            <a:off x="2286000" y="3124200"/>
            <a:ext cx="6172200" cy="1894362"/>
          </a:xfrm>
        </p:spPr>
        <p:txBody>
          <a:bodyPr/>
          <a:lstStyle>
            <a:lvl1pPr>
              <a:defRPr b="1"/>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22" name="27 - Θέση ημερομηνίας"/>
          <p:cNvSpPr>
            <a:spLocks noGrp="1"/>
          </p:cNvSpPr>
          <p:nvPr>
            <p:ph type="dt" sz="half" idx="10"/>
          </p:nvPr>
        </p:nvSpPr>
        <p:spPr bwMode="auto">
          <a:xfrm rot="5400000">
            <a:off x="7764463" y="1174750"/>
            <a:ext cx="2286000" cy="381000"/>
          </a:xfrm>
        </p:spPr>
        <p:txBody>
          <a:bodyPr/>
          <a:lstStyle>
            <a:lvl1pPr>
              <a:defRPr/>
            </a:lvl1pPr>
          </a:lstStyle>
          <a:p>
            <a:pPr>
              <a:defRPr/>
            </a:pPr>
            <a:endParaRPr lang="es-ES">
              <a:solidFill>
                <a:srgbClr val="B13F9A"/>
              </a:solidFill>
            </a:endParaRPr>
          </a:p>
        </p:txBody>
      </p:sp>
      <p:sp>
        <p:nvSpPr>
          <p:cNvPr id="23" name="16 - Θέση υποσέλιδου"/>
          <p:cNvSpPr>
            <a:spLocks noGrp="1"/>
          </p:cNvSpPr>
          <p:nvPr>
            <p:ph type="ftr" sz="quarter" idx="11"/>
          </p:nvPr>
        </p:nvSpPr>
        <p:spPr bwMode="auto">
          <a:xfrm rot="5400000">
            <a:off x="7077076" y="4181475"/>
            <a:ext cx="3657600" cy="384175"/>
          </a:xfrm>
        </p:spPr>
        <p:txBody>
          <a:bodyPr/>
          <a:lstStyle>
            <a:lvl1pPr>
              <a:defRPr/>
            </a:lvl1pPr>
          </a:lstStyle>
          <a:p>
            <a:pPr>
              <a:defRPr/>
            </a:pPr>
            <a:endParaRPr lang="es-ES">
              <a:solidFill>
                <a:srgbClr val="B13F9A"/>
              </a:solidFill>
            </a:endParaRPr>
          </a:p>
        </p:txBody>
      </p:sp>
      <p:sp>
        <p:nvSpPr>
          <p:cNvPr id="24" name="28 - Θέση αριθμού διαφάνειας"/>
          <p:cNvSpPr>
            <a:spLocks noGrp="1"/>
          </p:cNvSpPr>
          <p:nvPr>
            <p:ph type="sldNum" sz="quarter" idx="12"/>
          </p:nvPr>
        </p:nvSpPr>
        <p:spPr bwMode="auto">
          <a:xfrm>
            <a:off x="1325563" y="4929188"/>
            <a:ext cx="609600" cy="517525"/>
          </a:xfrm>
        </p:spPr>
        <p:txBody>
          <a:bodyPr/>
          <a:lstStyle>
            <a:lvl1pPr>
              <a:defRPr/>
            </a:lvl1pPr>
          </a:lstStyle>
          <a:p>
            <a:pPr>
              <a:defRPr/>
            </a:pPr>
            <a:fld id="{106A050D-8CB2-4219-8DF5-83AB6BB4BB8C}" type="slidenum">
              <a:rPr lang="es-ES"/>
              <a:pPr>
                <a:defRPr/>
              </a:pPr>
              <a:t>‹#›</a:t>
            </a:fld>
            <a:endParaRPr lang="es-ES" dirty="0"/>
          </a:p>
        </p:txBody>
      </p:sp>
    </p:spTree>
    <p:extLst>
      <p:ext uri="{BB962C8B-B14F-4D97-AF65-F5344CB8AC3E}">
        <p14:creationId xmlns:p14="http://schemas.microsoft.com/office/powerpoint/2010/main" xmlns="" val="2093547377"/>
      </p:ext>
    </p:extLst>
  </p:cSld>
  <p:clrMapOvr>
    <a:overrideClrMapping bg1="lt1" tx1="dk1" bg2="lt2" tx2="dk2" accent1="accent1" accent2="accent2" accent3="accent3" accent4="accent4" accent5="accent5" accent6="accent6" hlink="hlink" folHlink="folHlink"/>
  </p:clrMapOvr>
  <p:transition spd="slow">
    <p:split orient="vert" dir="in"/>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8" name="7 - Θέση περιεχομένου"/>
          <p:cNvSpPr>
            <a:spLocks noGrp="1"/>
          </p:cNvSpPr>
          <p:nvPr>
            <p:ph sz="quarter" idx="1"/>
          </p:nvPr>
        </p:nvSpPr>
        <p:spPr>
          <a:xfrm>
            <a:off x="457200" y="1600200"/>
            <a:ext cx="7467600" cy="487375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6 - Θέση ημερομηνίας"/>
          <p:cNvSpPr>
            <a:spLocks noGrp="1"/>
          </p:cNvSpPr>
          <p:nvPr>
            <p:ph type="dt" sz="half" idx="10"/>
          </p:nvPr>
        </p:nvSpPr>
        <p:spPr/>
        <p:txBody>
          <a:bodyPr rtlCol="0"/>
          <a:lstStyle>
            <a:lvl1pPr>
              <a:defRPr/>
            </a:lvl1pPr>
          </a:lstStyle>
          <a:p>
            <a:pPr>
              <a:defRPr/>
            </a:pPr>
            <a:endParaRPr lang="es-ES">
              <a:solidFill>
                <a:srgbClr val="B13F9A"/>
              </a:solidFill>
            </a:endParaRPr>
          </a:p>
        </p:txBody>
      </p:sp>
      <p:sp>
        <p:nvSpPr>
          <p:cNvPr id="5" name="8 - Θέση αριθμού διαφάνειας"/>
          <p:cNvSpPr>
            <a:spLocks noGrp="1"/>
          </p:cNvSpPr>
          <p:nvPr>
            <p:ph type="sldNum" sz="quarter" idx="11"/>
          </p:nvPr>
        </p:nvSpPr>
        <p:spPr/>
        <p:txBody>
          <a:bodyPr rtlCol="0"/>
          <a:lstStyle>
            <a:lvl1pPr>
              <a:defRPr/>
            </a:lvl1pPr>
          </a:lstStyle>
          <a:p>
            <a:pPr>
              <a:defRPr/>
            </a:pPr>
            <a:fld id="{CF4A1970-0928-493A-8E30-21F183526F29}" type="slidenum">
              <a:rPr lang="es-ES"/>
              <a:pPr>
                <a:defRPr/>
              </a:pPr>
              <a:t>‹#›</a:t>
            </a:fld>
            <a:endParaRPr lang="es-ES" dirty="0"/>
          </a:p>
        </p:txBody>
      </p:sp>
      <p:sp>
        <p:nvSpPr>
          <p:cNvPr id="6" name="9 - Θέση υποσέλιδου"/>
          <p:cNvSpPr>
            <a:spLocks noGrp="1"/>
          </p:cNvSpPr>
          <p:nvPr>
            <p:ph type="ftr" sz="quarter" idx="12"/>
          </p:nvPr>
        </p:nvSpPr>
        <p:spPr/>
        <p:txBody>
          <a:bodyPr rtlCol="0"/>
          <a:lstStyle>
            <a:lvl1pPr>
              <a:defRPr/>
            </a:lvl1pPr>
          </a:lstStyle>
          <a:p>
            <a:pPr>
              <a:defRPr/>
            </a:pPr>
            <a:endParaRPr lang="es-ES">
              <a:solidFill>
                <a:srgbClr val="B13F9A"/>
              </a:solidFill>
            </a:endParaRPr>
          </a:p>
        </p:txBody>
      </p:sp>
    </p:spTree>
    <p:extLst>
      <p:ext uri="{BB962C8B-B14F-4D97-AF65-F5344CB8AC3E}">
        <p14:creationId xmlns:p14="http://schemas.microsoft.com/office/powerpoint/2010/main" xmlns="" val="3852576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2"/>
        </a:solidFill>
        <a:effectLst/>
      </p:bgPr>
    </p:bg>
    <p:spTree>
      <p:nvGrpSpPr>
        <p:cNvPr id="1" name=""/>
        <p:cNvGrpSpPr/>
        <p:nvPr/>
      </p:nvGrpSpPr>
      <p:grpSpPr>
        <a:xfrm>
          <a:off x="0" y="0"/>
          <a:ext cx="0" cy="0"/>
          <a:chOff x="0" y="0"/>
          <a:chExt cx="0" cy="0"/>
        </a:xfrm>
      </p:grpSpPr>
      <p:sp>
        <p:nvSpPr>
          <p:cNvPr id="4" name="12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5" name="14 - Ορθογώνιο"/>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6" name="16 - Ορθογώνιο"/>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7" name="17 - Ορθογώνιο"/>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8" name="18 - Ευθεία γραμμή σύνδεσης"/>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white"/>
              </a:solidFill>
              <a:latin typeface="Arial" pitchFamily="34" charset="0"/>
              <a:cs typeface="Arial" pitchFamily="34" charset="0"/>
            </a:endParaRPr>
          </a:p>
        </p:txBody>
      </p:sp>
      <p:sp>
        <p:nvSpPr>
          <p:cNvPr id="9" name="19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white"/>
              </a:solidFill>
              <a:latin typeface="Arial" pitchFamily="34" charset="0"/>
              <a:cs typeface="Arial" pitchFamily="34" charset="0"/>
            </a:endParaRPr>
          </a:p>
        </p:txBody>
      </p:sp>
      <p:sp>
        <p:nvSpPr>
          <p:cNvPr id="10" name="20 - Ευθεία γραμμή σύνδεσης"/>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white"/>
              </a:solidFill>
              <a:latin typeface="Arial" pitchFamily="34" charset="0"/>
              <a:cs typeface="Arial" pitchFamily="34" charset="0"/>
            </a:endParaRPr>
          </a:p>
        </p:txBody>
      </p:sp>
      <p:sp>
        <p:nvSpPr>
          <p:cNvPr id="11" name="23 - Ευθεία γραμμή σύνδεσης"/>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white"/>
              </a:solidFill>
              <a:latin typeface="Arial" pitchFamily="34" charset="0"/>
              <a:cs typeface="Arial" pitchFamily="34" charset="0"/>
            </a:endParaRPr>
          </a:p>
        </p:txBody>
      </p:sp>
      <p:sp>
        <p:nvSpPr>
          <p:cNvPr id="12" name="2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white"/>
              </a:solidFill>
              <a:latin typeface="Arial" pitchFamily="34" charset="0"/>
              <a:cs typeface="Arial" pitchFamily="34" charset="0"/>
            </a:endParaRPr>
          </a:p>
        </p:txBody>
      </p:sp>
      <p:sp>
        <p:nvSpPr>
          <p:cNvPr id="13" name="25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4" name="26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5" name="27 - Έλλειψη"/>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6" name="28 - Έλλειψη"/>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7" name="29 - Έλλειψη"/>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8" name="30 - Έλλειψη"/>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9" name="31 - Ευθεία γραμμή σύνδεσης"/>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white"/>
              </a:solidFill>
              <a:latin typeface="Arial" pitchFamily="34" charset="0"/>
              <a:cs typeface="Arial" pitchFamily="34" charset="0"/>
            </a:endParaRPr>
          </a:p>
        </p:txBody>
      </p:sp>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20" name="3 - Θέση ημερομηνίας"/>
          <p:cNvSpPr>
            <a:spLocks noGrp="1"/>
          </p:cNvSpPr>
          <p:nvPr>
            <p:ph type="dt" sz="half" idx="10"/>
          </p:nvPr>
        </p:nvSpPr>
        <p:spPr bwMode="auto">
          <a:xfrm rot="5400000">
            <a:off x="7762875" y="1169988"/>
            <a:ext cx="2286000" cy="381000"/>
          </a:xfrm>
        </p:spPr>
        <p:txBody>
          <a:bodyPr/>
          <a:lstStyle>
            <a:lvl1pPr>
              <a:defRPr/>
            </a:lvl1pPr>
          </a:lstStyle>
          <a:p>
            <a:pPr>
              <a:defRPr/>
            </a:pPr>
            <a:endParaRPr lang="es-ES">
              <a:solidFill>
                <a:srgbClr val="F4E7ED"/>
              </a:solidFill>
            </a:endParaRPr>
          </a:p>
        </p:txBody>
      </p:sp>
      <p:sp>
        <p:nvSpPr>
          <p:cNvPr id="21" name="4 - Θέση υποσέλιδου"/>
          <p:cNvSpPr>
            <a:spLocks noGrp="1"/>
          </p:cNvSpPr>
          <p:nvPr>
            <p:ph type="ftr" sz="quarter" idx="11"/>
          </p:nvPr>
        </p:nvSpPr>
        <p:spPr bwMode="auto">
          <a:xfrm rot="5400000">
            <a:off x="7077076" y="4178300"/>
            <a:ext cx="3657600" cy="384175"/>
          </a:xfrm>
        </p:spPr>
        <p:txBody>
          <a:bodyPr/>
          <a:lstStyle>
            <a:lvl1pPr>
              <a:defRPr/>
            </a:lvl1pPr>
          </a:lstStyle>
          <a:p>
            <a:pPr>
              <a:defRPr/>
            </a:pPr>
            <a:endParaRPr lang="es-ES">
              <a:solidFill>
                <a:srgbClr val="F4E7ED"/>
              </a:solidFill>
            </a:endParaRPr>
          </a:p>
        </p:txBody>
      </p:sp>
      <p:sp>
        <p:nvSpPr>
          <p:cNvPr id="22" name="5 - Θέση αριθμού διαφάνειας"/>
          <p:cNvSpPr>
            <a:spLocks noGrp="1"/>
          </p:cNvSpPr>
          <p:nvPr>
            <p:ph type="sldNum" sz="quarter" idx="12"/>
          </p:nvPr>
        </p:nvSpPr>
        <p:spPr bwMode="auto">
          <a:xfrm>
            <a:off x="1339850" y="4929188"/>
            <a:ext cx="609600" cy="517525"/>
          </a:xfrm>
        </p:spPr>
        <p:txBody>
          <a:bodyPr/>
          <a:lstStyle>
            <a:lvl1pPr>
              <a:defRPr/>
            </a:lvl1pPr>
          </a:lstStyle>
          <a:p>
            <a:pPr>
              <a:defRPr/>
            </a:pPr>
            <a:fld id="{387A4EBC-EEB4-4AA5-A457-546EDC7D2E9A}" type="slidenum">
              <a:rPr lang="es-ES"/>
              <a:pPr>
                <a:defRPr/>
              </a:pPr>
              <a:t>‹#›</a:t>
            </a:fld>
            <a:endParaRPr lang="es-ES" dirty="0"/>
          </a:p>
        </p:txBody>
      </p:sp>
    </p:spTree>
    <p:extLst>
      <p:ext uri="{BB962C8B-B14F-4D97-AF65-F5344CB8AC3E}">
        <p14:creationId xmlns:p14="http://schemas.microsoft.com/office/powerpoint/2010/main" xmlns="" val="4165014513"/>
      </p:ext>
    </p:extLst>
  </p:cSld>
  <p:clrMapOvr>
    <a:overrideClrMapping bg1="dk1" tx1="lt1" bg2="dk2" tx2="lt2" accent1="accent1" accent2="accent2" accent3="accent3" accent4="accent4" accent5="accent5" accent6="accent6" hlink="hlink" folHlink="folHlink"/>
  </p:clrMapOvr>
  <p:transition spd="slow">
    <p:split orient="vert" dir="in"/>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9" name="8 - Θέση περιεχομένου"/>
          <p:cNvSpPr>
            <a:spLocks noGrp="1"/>
          </p:cNvSpPr>
          <p:nvPr>
            <p:ph sz="quarter" idx="1"/>
          </p:nvPr>
        </p:nvSpPr>
        <p:spPr>
          <a:xfrm>
            <a:off x="457200" y="1600200"/>
            <a:ext cx="3657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10 - Θέση περιεχομένου"/>
          <p:cNvSpPr>
            <a:spLocks noGrp="1"/>
          </p:cNvSpPr>
          <p:nvPr>
            <p:ph sz="quarter" idx="2"/>
          </p:nvPr>
        </p:nvSpPr>
        <p:spPr>
          <a:xfrm>
            <a:off x="4270248" y="1600200"/>
            <a:ext cx="3657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endParaRPr lang="es-ES">
              <a:solidFill>
                <a:srgbClr val="B13F9A"/>
              </a:solidFill>
            </a:endParaRPr>
          </a:p>
        </p:txBody>
      </p:sp>
      <p:sp>
        <p:nvSpPr>
          <p:cNvPr id="6" name="2 - Θέση υποσέλιδου"/>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7" name="22 - Θέση αριθμού διαφάνειας"/>
          <p:cNvSpPr>
            <a:spLocks noGrp="1"/>
          </p:cNvSpPr>
          <p:nvPr>
            <p:ph type="sldNum" sz="quarter" idx="12"/>
          </p:nvPr>
        </p:nvSpPr>
        <p:spPr/>
        <p:txBody>
          <a:bodyPr/>
          <a:lstStyle>
            <a:lvl1pPr>
              <a:defRPr/>
            </a:lvl1pPr>
          </a:lstStyle>
          <a:p>
            <a:pPr>
              <a:defRPr/>
            </a:pPr>
            <a:fld id="{3FAD0E01-5F2D-46D7-B87C-C1A02077BDC5}" type="slidenum">
              <a:rPr lang="es-ES"/>
              <a:pPr>
                <a:defRPr/>
              </a:pPr>
              <a:t>‹#›</a:t>
            </a:fld>
            <a:endParaRPr lang="es-ES" dirty="0"/>
          </a:p>
        </p:txBody>
      </p:sp>
    </p:spTree>
    <p:extLst>
      <p:ext uri="{BB962C8B-B14F-4D97-AF65-F5344CB8AC3E}">
        <p14:creationId xmlns:p14="http://schemas.microsoft.com/office/powerpoint/2010/main" xmlns="" val="754390477"/>
      </p:ext>
    </p:extLst>
  </p:cSld>
  <p:clrMapOvr>
    <a:masterClrMapping/>
  </p:clrMapOvr>
  <p:transition spd="slow">
    <p:split orient="vert" dir="in"/>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lstStyle>
            <a:lvl1pPr>
              <a:defRPr/>
            </a:lvl1pPr>
          </a:lstStyle>
          <a:p>
            <a:r>
              <a:rPr lang="el-GR" smtClean="0"/>
              <a:t>Kλικ για επεξεργασία του τίτλου</a:t>
            </a:r>
            <a:endParaRPr lang="en-US"/>
          </a:p>
        </p:txBody>
      </p:sp>
      <p:sp>
        <p:nvSpPr>
          <p:cNvPr id="11" name="10 - Θέση περιεχομένου"/>
          <p:cNvSpPr>
            <a:spLocks noGrp="1"/>
          </p:cNvSpPr>
          <p:nvPr>
            <p:ph sz="quarter" idx="2"/>
          </p:nvPr>
        </p:nvSpPr>
        <p:spPr>
          <a:xfrm>
            <a:off x="457200" y="2362200"/>
            <a:ext cx="36576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quarter" idx="4"/>
          </p:nvPr>
        </p:nvSpPr>
        <p:spPr>
          <a:xfrm>
            <a:off x="4371975" y="2362200"/>
            <a:ext cx="36576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l-GR" smtClean="0"/>
              <a:t>Kλικ για επεξεργασία των στυλ του υποδείγματος</a:t>
            </a:r>
          </a:p>
        </p:txBody>
      </p:sp>
      <p:sp>
        <p:nvSpPr>
          <p:cNvPr id="7" name="13 - Θέση ημερομηνίας"/>
          <p:cNvSpPr>
            <a:spLocks noGrp="1"/>
          </p:cNvSpPr>
          <p:nvPr>
            <p:ph type="dt" sz="half" idx="10"/>
          </p:nvPr>
        </p:nvSpPr>
        <p:spPr/>
        <p:txBody>
          <a:bodyPr/>
          <a:lstStyle>
            <a:lvl1pPr>
              <a:defRPr/>
            </a:lvl1pPr>
          </a:lstStyle>
          <a:p>
            <a:pPr>
              <a:defRPr/>
            </a:pPr>
            <a:endParaRPr lang="es-ES">
              <a:solidFill>
                <a:srgbClr val="B13F9A"/>
              </a:solidFill>
            </a:endParaRPr>
          </a:p>
        </p:txBody>
      </p:sp>
      <p:sp>
        <p:nvSpPr>
          <p:cNvPr id="8" name="2 - Θέση υποσέλιδου"/>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9" name="22 - Θέση αριθμού διαφάνειας"/>
          <p:cNvSpPr>
            <a:spLocks noGrp="1"/>
          </p:cNvSpPr>
          <p:nvPr>
            <p:ph type="sldNum" sz="quarter" idx="12"/>
          </p:nvPr>
        </p:nvSpPr>
        <p:spPr/>
        <p:txBody>
          <a:bodyPr/>
          <a:lstStyle>
            <a:lvl1pPr>
              <a:defRPr/>
            </a:lvl1pPr>
          </a:lstStyle>
          <a:p>
            <a:pPr>
              <a:defRPr/>
            </a:pPr>
            <a:fld id="{A2BFA6E7-3CAB-40CB-89E5-990C426F7503}" type="slidenum">
              <a:rPr lang="es-ES"/>
              <a:pPr>
                <a:defRPr/>
              </a:pPr>
              <a:t>‹#›</a:t>
            </a:fld>
            <a:endParaRPr lang="es-ES" dirty="0"/>
          </a:p>
        </p:txBody>
      </p:sp>
    </p:spTree>
    <p:extLst>
      <p:ext uri="{BB962C8B-B14F-4D97-AF65-F5344CB8AC3E}">
        <p14:creationId xmlns:p14="http://schemas.microsoft.com/office/powerpoint/2010/main" xmlns="" val="1346160735"/>
      </p:ext>
    </p:extLst>
  </p:cSld>
  <p:clrMapOvr>
    <a:masterClrMapping/>
  </p:clrMapOvr>
  <p:transition spd="slow">
    <p:split orient="vert" dir="in"/>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5 - Θέση ημερομηνίας"/>
          <p:cNvSpPr>
            <a:spLocks noGrp="1"/>
          </p:cNvSpPr>
          <p:nvPr>
            <p:ph type="dt" sz="half" idx="10"/>
          </p:nvPr>
        </p:nvSpPr>
        <p:spPr/>
        <p:txBody>
          <a:bodyPr rtlCol="0"/>
          <a:lstStyle>
            <a:lvl1pPr>
              <a:defRPr/>
            </a:lvl1pPr>
          </a:lstStyle>
          <a:p>
            <a:pPr>
              <a:defRPr/>
            </a:pPr>
            <a:endParaRPr lang="es-ES">
              <a:solidFill>
                <a:srgbClr val="B13F9A"/>
              </a:solidFill>
            </a:endParaRPr>
          </a:p>
        </p:txBody>
      </p:sp>
      <p:sp>
        <p:nvSpPr>
          <p:cNvPr id="4" name="6 - Θέση αριθμού διαφάνειας"/>
          <p:cNvSpPr>
            <a:spLocks noGrp="1"/>
          </p:cNvSpPr>
          <p:nvPr>
            <p:ph type="sldNum" sz="quarter" idx="11"/>
          </p:nvPr>
        </p:nvSpPr>
        <p:spPr/>
        <p:txBody>
          <a:bodyPr rtlCol="0"/>
          <a:lstStyle>
            <a:lvl1pPr>
              <a:defRPr/>
            </a:lvl1pPr>
          </a:lstStyle>
          <a:p>
            <a:pPr>
              <a:defRPr/>
            </a:pPr>
            <a:fld id="{6C565CC3-5FA2-416F-B00B-5B8F60E45913}" type="slidenum">
              <a:rPr lang="es-ES"/>
              <a:pPr>
                <a:defRPr/>
              </a:pPr>
              <a:t>‹#›</a:t>
            </a:fld>
            <a:endParaRPr lang="es-ES" dirty="0"/>
          </a:p>
        </p:txBody>
      </p:sp>
      <p:sp>
        <p:nvSpPr>
          <p:cNvPr id="5" name="7 - Θέση υποσέλιδου"/>
          <p:cNvSpPr>
            <a:spLocks noGrp="1"/>
          </p:cNvSpPr>
          <p:nvPr>
            <p:ph type="ftr" sz="quarter" idx="12"/>
          </p:nvPr>
        </p:nvSpPr>
        <p:spPr/>
        <p:txBody>
          <a:bodyPr rtlCol="0"/>
          <a:lstStyle>
            <a:lvl1pPr>
              <a:defRPr/>
            </a:lvl1pPr>
          </a:lstStyle>
          <a:p>
            <a:pPr>
              <a:defRPr/>
            </a:pPr>
            <a:endParaRPr lang="es-ES">
              <a:solidFill>
                <a:srgbClr val="B13F9A"/>
              </a:solidFill>
            </a:endParaRPr>
          </a:p>
        </p:txBody>
      </p:sp>
    </p:spTree>
    <p:extLst>
      <p:ext uri="{BB962C8B-B14F-4D97-AF65-F5344CB8AC3E}">
        <p14:creationId xmlns:p14="http://schemas.microsoft.com/office/powerpoint/2010/main" xmlns="" val="262360627"/>
      </p:ext>
    </p:extLst>
  </p:cSld>
  <p:clrMapOvr>
    <a:masterClrMapping/>
  </p:clrMapOvr>
  <p:transition spd="slow">
    <p:split orient="vert" dir="in"/>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endParaRPr lang="es-ES">
              <a:solidFill>
                <a:srgbClr val="B13F9A"/>
              </a:solidFill>
            </a:endParaRPr>
          </a:p>
        </p:txBody>
      </p:sp>
      <p:sp>
        <p:nvSpPr>
          <p:cNvPr id="3" name="2 - Θέση υποσέλιδου"/>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4" name="22 - Θέση αριθμού διαφάνειας"/>
          <p:cNvSpPr>
            <a:spLocks noGrp="1"/>
          </p:cNvSpPr>
          <p:nvPr>
            <p:ph type="sldNum" sz="quarter" idx="12"/>
          </p:nvPr>
        </p:nvSpPr>
        <p:spPr/>
        <p:txBody>
          <a:bodyPr/>
          <a:lstStyle>
            <a:lvl1pPr>
              <a:defRPr/>
            </a:lvl1pPr>
          </a:lstStyle>
          <a:p>
            <a:pPr>
              <a:defRPr/>
            </a:pPr>
            <a:fld id="{DB66A42D-31B0-4742-A498-4984AB17A800}" type="slidenum">
              <a:rPr lang="es-ES"/>
              <a:pPr>
                <a:defRPr/>
              </a:pPr>
              <a:t>‹#›</a:t>
            </a:fld>
            <a:endParaRPr lang="es-ES" dirty="0"/>
          </a:p>
        </p:txBody>
      </p:sp>
    </p:spTree>
    <p:extLst>
      <p:ext uri="{BB962C8B-B14F-4D97-AF65-F5344CB8AC3E}">
        <p14:creationId xmlns:p14="http://schemas.microsoft.com/office/powerpoint/2010/main" xmlns="" val="4251376340"/>
      </p:ext>
    </p:extLst>
  </p:cSld>
  <p:clrMapOvr>
    <a:masterClrMapping/>
  </p:clrMapOvr>
  <p:transition spd="slow">
    <p:split orient="vert" dir="in"/>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5" name="12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6" name="14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7" name="16 - Ευθεία γραμμή σύνδεσης"/>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8" name="17 - Ευθεία γραμμή σύνδεσης"/>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9" name="18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0" name="19 - Ευθεία γραμμή σύνδεσης"/>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11" name="20 - Έλλειψη"/>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2" name="1 - Τίτλος"/>
          <p:cNvSpPr>
            <a:spLocks noGrp="1"/>
          </p:cNvSpPr>
          <p:nvPr>
            <p:ph type="title"/>
          </p:nvPr>
        </p:nvSpPr>
        <p:spPr>
          <a:xfrm rot="5400000">
            <a:off x="3371850" y="3200400"/>
            <a:ext cx="6309360" cy="457200"/>
          </a:xfrm>
        </p:spPr>
        <p:txBody>
          <a:bodyPr/>
          <a:lstStyle>
            <a:lvl1pPr algn="l">
              <a:buNone/>
              <a:defRPr sz="2000" b="1" cap="small" baseline="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18" name="17 - Θέση περιεχομένου"/>
          <p:cNvSpPr>
            <a:spLocks noGrp="1"/>
          </p:cNvSpPr>
          <p:nvPr>
            <p:ph sz="quarter" idx="1"/>
          </p:nvPr>
        </p:nvSpPr>
        <p:spPr>
          <a:xfrm>
            <a:off x="304800" y="274320"/>
            <a:ext cx="5638800" cy="6327648"/>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2" name="20 - Θέση ημερομηνίας"/>
          <p:cNvSpPr>
            <a:spLocks noGrp="1"/>
          </p:cNvSpPr>
          <p:nvPr>
            <p:ph type="dt" sz="half" idx="10"/>
          </p:nvPr>
        </p:nvSpPr>
        <p:spPr/>
        <p:txBody>
          <a:bodyPr rtlCol="0"/>
          <a:lstStyle>
            <a:lvl1pPr>
              <a:defRPr/>
            </a:lvl1pPr>
          </a:lstStyle>
          <a:p>
            <a:pPr>
              <a:defRPr/>
            </a:pPr>
            <a:endParaRPr lang="es-ES">
              <a:solidFill>
                <a:srgbClr val="B13F9A"/>
              </a:solidFill>
            </a:endParaRPr>
          </a:p>
        </p:txBody>
      </p:sp>
      <p:sp>
        <p:nvSpPr>
          <p:cNvPr id="13" name="21 - Θέση αριθμού διαφάνειας"/>
          <p:cNvSpPr>
            <a:spLocks noGrp="1"/>
          </p:cNvSpPr>
          <p:nvPr>
            <p:ph type="sldNum" sz="quarter" idx="11"/>
          </p:nvPr>
        </p:nvSpPr>
        <p:spPr/>
        <p:txBody>
          <a:bodyPr rtlCol="0"/>
          <a:lstStyle>
            <a:lvl1pPr>
              <a:defRPr/>
            </a:lvl1pPr>
          </a:lstStyle>
          <a:p>
            <a:pPr>
              <a:defRPr/>
            </a:pPr>
            <a:fld id="{297B4116-992C-45B9-BCF9-67687AC13821}" type="slidenum">
              <a:rPr lang="es-ES"/>
              <a:pPr>
                <a:defRPr/>
              </a:pPr>
              <a:t>‹#›</a:t>
            </a:fld>
            <a:endParaRPr lang="es-ES" dirty="0"/>
          </a:p>
        </p:txBody>
      </p:sp>
      <p:sp>
        <p:nvSpPr>
          <p:cNvPr id="14" name="22 - Θέση υποσέλιδου"/>
          <p:cNvSpPr>
            <a:spLocks noGrp="1"/>
          </p:cNvSpPr>
          <p:nvPr>
            <p:ph type="ftr" sz="quarter" idx="12"/>
          </p:nvPr>
        </p:nvSpPr>
        <p:spPr/>
        <p:txBody>
          <a:bodyPr rtlCol="0"/>
          <a:lstStyle>
            <a:lvl1pPr>
              <a:defRPr/>
            </a:lvl1pPr>
          </a:lstStyle>
          <a:p>
            <a:pPr>
              <a:defRPr/>
            </a:pPr>
            <a:endParaRPr lang="es-ES">
              <a:solidFill>
                <a:srgbClr val="B13F9A"/>
              </a:solidFill>
            </a:endParaRPr>
          </a:p>
        </p:txBody>
      </p:sp>
    </p:spTree>
    <p:extLst>
      <p:ext uri="{BB962C8B-B14F-4D97-AF65-F5344CB8AC3E}">
        <p14:creationId xmlns:p14="http://schemas.microsoft.com/office/powerpoint/2010/main" xmlns="" val="722396927"/>
      </p:ext>
    </p:extLst>
  </p:cSld>
  <p:clrMapOvr>
    <a:overrideClrMapping bg1="lt1" tx1="dk1" bg2="lt2" tx2="dk2" accent1="accent1" accent2="accent2" accent3="accent3" accent4="accent4" accent5="accent5" accent6="accent6" hlink="hlink" folHlink="folHlink"/>
  </p:clrMapOvr>
  <p:transition spd="slow">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8" name="Θέση περιεχομένου 7"/>
          <p:cNvSpPr>
            <a:spLocks noGrp="1"/>
          </p:cNvSpPr>
          <p:nvPr>
            <p:ph sz="quarter" idx="1"/>
          </p:nvPr>
        </p:nvSpPr>
        <p:spPr>
          <a:xfrm>
            <a:off x="457200" y="1600200"/>
            <a:ext cx="7467600" cy="487375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4"/>
          </p:nvPr>
        </p:nvSpPr>
        <p:spPr/>
        <p:txBody>
          <a:bodyPr rtlCol="0"/>
          <a:lstStyle/>
          <a:p>
            <a:fld id="{0DD51AAB-F46D-4B89-855B-44833077506F}" type="datetimeFigureOut">
              <a:rPr lang="el-GR" smtClean="0"/>
              <a:pPr/>
              <a:t>1/6/2018</a:t>
            </a:fld>
            <a:endParaRPr lang="el-GR" dirty="0"/>
          </a:p>
        </p:txBody>
      </p:sp>
      <p:sp>
        <p:nvSpPr>
          <p:cNvPr id="9" name="Θέση αριθμού διαφάνειας 8"/>
          <p:cNvSpPr>
            <a:spLocks noGrp="1"/>
          </p:cNvSpPr>
          <p:nvPr>
            <p:ph type="sldNum" sz="quarter" idx="15"/>
          </p:nvPr>
        </p:nvSpPr>
        <p:spPr/>
        <p:txBody>
          <a:bodyPr rtlCol="0"/>
          <a:lstStyle/>
          <a:p>
            <a:fld id="{D5D3D702-283A-4B39-96A7-C93293605BD3}" type="slidenum">
              <a:rPr lang="el-GR" smtClean="0"/>
              <a:pPr/>
              <a:t>‹#›</a:t>
            </a:fld>
            <a:endParaRPr lang="el-GR" dirty="0"/>
          </a:p>
        </p:txBody>
      </p:sp>
      <p:sp>
        <p:nvSpPr>
          <p:cNvPr id="10" name="Θέση υποσέλιδου 9"/>
          <p:cNvSpPr>
            <a:spLocks noGrp="1"/>
          </p:cNvSpPr>
          <p:nvPr>
            <p:ph type="ftr" sz="quarter" idx="16"/>
          </p:nvPr>
        </p:nvSpPr>
        <p:spPr/>
        <p:txBody>
          <a:bodyPr rtlCol="0"/>
          <a:lstStyle/>
          <a:p>
            <a:endParaRPr lang="el-G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12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6" name="14 - Έλλειψη"/>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7" name="16 - Ευθεία γραμμή σύνδεσης"/>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8" name="17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9" name="18 - Ευθεία γραμμή σύνδεσης"/>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10" name="19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1" name="20 - Ευθεία γραμμή σύνδεσης"/>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2" name="1 - Τίτλος"/>
          <p:cNvSpPr>
            <a:spLocks noGrp="1"/>
          </p:cNvSpPr>
          <p:nvPr>
            <p:ph type="title"/>
          </p:nvPr>
        </p:nvSpPr>
        <p:spPr>
          <a:xfrm rot="5400000">
            <a:off x="3350133" y="3200400"/>
            <a:ext cx="6309360" cy="457200"/>
          </a:xfrm>
        </p:spPr>
        <p:txBody>
          <a:bodyPr/>
          <a:lstStyle>
            <a:lvl1pPr algn="l">
              <a:buNone/>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l-GR" noProof="0" dirty="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12" name="16 - Θέση ημερομηνίας"/>
          <p:cNvSpPr>
            <a:spLocks noGrp="1"/>
          </p:cNvSpPr>
          <p:nvPr>
            <p:ph type="dt" sz="half" idx="10"/>
          </p:nvPr>
        </p:nvSpPr>
        <p:spPr/>
        <p:txBody>
          <a:bodyPr rtlCol="0"/>
          <a:lstStyle>
            <a:lvl1pPr>
              <a:defRPr/>
            </a:lvl1pPr>
          </a:lstStyle>
          <a:p>
            <a:pPr>
              <a:defRPr/>
            </a:pPr>
            <a:endParaRPr lang="es-ES">
              <a:solidFill>
                <a:srgbClr val="B13F9A"/>
              </a:solidFill>
            </a:endParaRPr>
          </a:p>
        </p:txBody>
      </p:sp>
      <p:sp>
        <p:nvSpPr>
          <p:cNvPr id="13" name="17 - Θέση αριθμού διαφάνειας"/>
          <p:cNvSpPr>
            <a:spLocks noGrp="1"/>
          </p:cNvSpPr>
          <p:nvPr>
            <p:ph type="sldNum" sz="quarter" idx="11"/>
          </p:nvPr>
        </p:nvSpPr>
        <p:spPr/>
        <p:txBody>
          <a:bodyPr rtlCol="0"/>
          <a:lstStyle>
            <a:lvl1pPr>
              <a:defRPr/>
            </a:lvl1pPr>
          </a:lstStyle>
          <a:p>
            <a:pPr>
              <a:defRPr/>
            </a:pPr>
            <a:fld id="{F47F525C-227C-4D25-9085-48DE89B49C87}" type="slidenum">
              <a:rPr lang="es-ES"/>
              <a:pPr>
                <a:defRPr/>
              </a:pPr>
              <a:t>‹#›</a:t>
            </a:fld>
            <a:endParaRPr lang="es-ES" dirty="0"/>
          </a:p>
        </p:txBody>
      </p:sp>
      <p:sp>
        <p:nvSpPr>
          <p:cNvPr id="14" name="20 - Θέση υποσέλιδου"/>
          <p:cNvSpPr>
            <a:spLocks noGrp="1"/>
          </p:cNvSpPr>
          <p:nvPr>
            <p:ph type="ftr" sz="quarter" idx="12"/>
          </p:nvPr>
        </p:nvSpPr>
        <p:spPr/>
        <p:txBody>
          <a:bodyPr rtlCol="0"/>
          <a:lstStyle>
            <a:lvl1pPr>
              <a:defRPr/>
            </a:lvl1pPr>
          </a:lstStyle>
          <a:p>
            <a:pPr>
              <a:defRPr/>
            </a:pPr>
            <a:endParaRPr lang="es-ES">
              <a:solidFill>
                <a:srgbClr val="B13F9A"/>
              </a:solidFill>
            </a:endParaRPr>
          </a:p>
        </p:txBody>
      </p:sp>
    </p:spTree>
    <p:extLst>
      <p:ext uri="{BB962C8B-B14F-4D97-AF65-F5344CB8AC3E}">
        <p14:creationId xmlns:p14="http://schemas.microsoft.com/office/powerpoint/2010/main" xmlns="" val="2596228054"/>
      </p:ext>
    </p:extLst>
  </p:cSld>
  <p:clrMapOvr>
    <a:masterClrMapping/>
  </p:clrMapOvr>
  <p:transition spd="slow">
    <p:split orient="vert" dir="in"/>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s-ES">
              <a:solidFill>
                <a:srgbClr val="B13F9A"/>
              </a:solidFill>
            </a:endParaRPr>
          </a:p>
        </p:txBody>
      </p:sp>
      <p:sp>
        <p:nvSpPr>
          <p:cNvPr id="5" name="2 - Θέση υποσέλιδου"/>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6" name="22 - Θέση αριθμού διαφάνειας"/>
          <p:cNvSpPr>
            <a:spLocks noGrp="1"/>
          </p:cNvSpPr>
          <p:nvPr>
            <p:ph type="sldNum" sz="quarter" idx="12"/>
          </p:nvPr>
        </p:nvSpPr>
        <p:spPr/>
        <p:txBody>
          <a:bodyPr/>
          <a:lstStyle>
            <a:lvl1pPr>
              <a:defRPr/>
            </a:lvl1pPr>
          </a:lstStyle>
          <a:p>
            <a:pPr>
              <a:defRPr/>
            </a:pPr>
            <a:fld id="{A72D4048-465D-4F39-99BB-D814A91B14F3}" type="slidenum">
              <a:rPr lang="es-ES"/>
              <a:pPr>
                <a:defRPr/>
              </a:pPr>
              <a:t>‹#›</a:t>
            </a:fld>
            <a:endParaRPr lang="es-ES" dirty="0"/>
          </a:p>
        </p:txBody>
      </p:sp>
    </p:spTree>
    <p:extLst>
      <p:ext uri="{BB962C8B-B14F-4D97-AF65-F5344CB8AC3E}">
        <p14:creationId xmlns:p14="http://schemas.microsoft.com/office/powerpoint/2010/main" xmlns="" val="3893283176"/>
      </p:ext>
    </p:extLst>
  </p:cSld>
  <p:clrMapOvr>
    <a:masterClrMapping/>
  </p:clrMapOvr>
  <p:transition spd="slow">
    <p:split orient="vert" dir="in"/>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s-ES">
              <a:solidFill>
                <a:srgbClr val="B13F9A"/>
              </a:solidFill>
            </a:endParaRPr>
          </a:p>
        </p:txBody>
      </p:sp>
      <p:sp>
        <p:nvSpPr>
          <p:cNvPr id="5" name="2 - Θέση υποσέλιδου"/>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6" name="22 - Θέση αριθμού διαφάνειας"/>
          <p:cNvSpPr>
            <a:spLocks noGrp="1"/>
          </p:cNvSpPr>
          <p:nvPr>
            <p:ph type="sldNum" sz="quarter" idx="12"/>
          </p:nvPr>
        </p:nvSpPr>
        <p:spPr/>
        <p:txBody>
          <a:bodyPr/>
          <a:lstStyle>
            <a:lvl1pPr>
              <a:defRPr/>
            </a:lvl1pPr>
          </a:lstStyle>
          <a:p>
            <a:pPr>
              <a:defRPr/>
            </a:pPr>
            <a:fld id="{FB504D44-6755-4BE1-883C-6E490426210A}" type="slidenum">
              <a:rPr lang="es-ES"/>
              <a:pPr>
                <a:defRPr/>
              </a:pPr>
              <a:t>‹#›</a:t>
            </a:fld>
            <a:endParaRPr lang="es-ES" dirty="0"/>
          </a:p>
        </p:txBody>
      </p:sp>
    </p:spTree>
    <p:extLst>
      <p:ext uri="{BB962C8B-B14F-4D97-AF65-F5344CB8AC3E}">
        <p14:creationId xmlns:p14="http://schemas.microsoft.com/office/powerpoint/2010/main" xmlns="" val="2164384084"/>
      </p:ext>
    </p:extLst>
  </p:cSld>
  <p:clrMapOvr>
    <a:masterClrMapping/>
  </p:clrMapOvr>
  <p:transition spd="slow">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bwMode="auto">
          <a:xfrm rot="5400000">
            <a:off x="7763256" y="1170432"/>
            <a:ext cx="2286000" cy="381000"/>
          </a:xfrm>
        </p:spPr>
        <p:txBody>
          <a:bodyPr/>
          <a:lstStyle/>
          <a:p>
            <a:fld id="{0DD51AAB-F46D-4B89-855B-44833077506F}" type="datetimeFigureOut">
              <a:rPr lang="el-GR" smtClean="0"/>
              <a:pPr/>
              <a:t>1/6/2018</a:t>
            </a:fld>
            <a:endParaRPr lang="el-GR" dirty="0"/>
          </a:p>
        </p:txBody>
      </p:sp>
      <p:sp>
        <p:nvSpPr>
          <p:cNvPr id="5" name="Θέση υποσέλιδου 4"/>
          <p:cNvSpPr>
            <a:spLocks noGrp="1"/>
          </p:cNvSpPr>
          <p:nvPr>
            <p:ph type="ftr" sz="quarter" idx="11"/>
          </p:nvPr>
        </p:nvSpPr>
        <p:spPr bwMode="auto">
          <a:xfrm rot="5400000">
            <a:off x="7077456" y="4178808"/>
            <a:ext cx="3657600" cy="384048"/>
          </a:xfrm>
        </p:spPr>
        <p:txBody>
          <a:bodyPr/>
          <a:lstStyle/>
          <a:p>
            <a:endParaRPr lang="el-GR" dirty="0"/>
          </a:p>
        </p:txBody>
      </p:sp>
      <p:sp>
        <p:nvSpPr>
          <p:cNvPr id="9" name="Ορθογώνιο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Ορθογώνιο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Ορθογώνιο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Ορθογώνιο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Ευθεία γραμμή σύνδεσης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Ευθεία γραμμή σύνδεσης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Ευθεία γραμμή σύνδεσης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Ευθεία γραμμή σύνδεσης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Ορθογώνιο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Έλλειψη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Έλλειψη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Έλλειψη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Ευθεία γραμμή σύνδεσης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Θέση αριθμού διαφάνειας 5"/>
          <p:cNvSpPr>
            <a:spLocks noGrp="1"/>
          </p:cNvSpPr>
          <p:nvPr>
            <p:ph type="sldNum" sz="quarter" idx="12"/>
          </p:nvPr>
        </p:nvSpPr>
        <p:spPr bwMode="auto">
          <a:xfrm>
            <a:off x="1340616" y="4928702"/>
            <a:ext cx="609600" cy="517524"/>
          </a:xfrm>
        </p:spPr>
        <p:txBody>
          <a:bodyPr/>
          <a:lstStyle/>
          <a:p>
            <a:fld id="{D5D3D702-283A-4B39-96A7-C93293605BD3}"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fld id="{0DD51AAB-F46D-4B89-855B-44833077506F}" type="datetimeFigureOut">
              <a:rPr lang="el-GR" smtClean="0"/>
              <a:pPr/>
              <a:t>1/6/2018</a:t>
            </a:fld>
            <a:endParaRPr lang="el-GR" dirty="0"/>
          </a:p>
        </p:txBody>
      </p:sp>
      <p:sp>
        <p:nvSpPr>
          <p:cNvPr id="6" name="Θέση υποσέλιδου 5"/>
          <p:cNvSpPr>
            <a:spLocks noGrp="1"/>
          </p:cNvSpPr>
          <p:nvPr>
            <p:ph type="ftr" sz="quarter" idx="11"/>
          </p:nvPr>
        </p:nvSpPr>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D5D3D702-283A-4B39-96A7-C93293605BD3}" type="slidenum">
              <a:rPr lang="el-GR" smtClean="0"/>
              <a:pPr/>
              <a:t>‹#›</a:t>
            </a:fld>
            <a:endParaRPr lang="el-GR" dirty="0"/>
          </a:p>
        </p:txBody>
      </p:sp>
      <p:sp>
        <p:nvSpPr>
          <p:cNvPr id="9" name="Θέση περιεχομένου 8"/>
          <p:cNvSpPr>
            <a:spLocks noGrp="1"/>
          </p:cNvSpPr>
          <p:nvPr>
            <p:ph sz="quarter" idx="1"/>
          </p:nvPr>
        </p:nvSpPr>
        <p:spPr>
          <a:xfrm>
            <a:off x="457200"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270248"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7543800" cy="1143000"/>
          </a:xfrm>
        </p:spPr>
        <p:txBody>
          <a:bodyPr anchor="b"/>
          <a:lstStyle>
            <a:lvl1pPr>
              <a:defRPr/>
            </a:lvl1pPr>
          </a:lstStyle>
          <a:p>
            <a:r>
              <a:rPr kumimoji="0" lang="el-GR" smtClean="0"/>
              <a:t>Στυλ κύριου τίτλου</a:t>
            </a:r>
            <a:endParaRPr kumimoji="0" lang="en-US"/>
          </a:p>
        </p:txBody>
      </p:sp>
      <p:sp>
        <p:nvSpPr>
          <p:cNvPr id="7" name="Θέση ημερομηνίας 6"/>
          <p:cNvSpPr>
            <a:spLocks noGrp="1"/>
          </p:cNvSpPr>
          <p:nvPr>
            <p:ph type="dt" sz="half" idx="10"/>
          </p:nvPr>
        </p:nvSpPr>
        <p:spPr/>
        <p:txBody>
          <a:bodyPr/>
          <a:lstStyle/>
          <a:p>
            <a:fld id="{0DD51AAB-F46D-4B89-855B-44833077506F}" type="datetimeFigureOut">
              <a:rPr lang="el-GR" smtClean="0"/>
              <a:pPr/>
              <a:t>1/6/2018</a:t>
            </a:fld>
            <a:endParaRPr lang="el-GR" dirty="0"/>
          </a:p>
        </p:txBody>
      </p:sp>
      <p:sp>
        <p:nvSpPr>
          <p:cNvPr id="8" name="Θέση υποσέλιδου 7"/>
          <p:cNvSpPr>
            <a:spLocks noGrp="1"/>
          </p:cNvSpPr>
          <p:nvPr>
            <p:ph type="ftr" sz="quarter" idx="11"/>
          </p:nvPr>
        </p:nvSpPr>
        <p:spPr/>
        <p:txBody>
          <a:bodyPr/>
          <a:lstStyle/>
          <a:p>
            <a:endParaRPr lang="el-GR" dirty="0"/>
          </a:p>
        </p:txBody>
      </p:sp>
      <p:sp>
        <p:nvSpPr>
          <p:cNvPr id="9" name="Θέση αριθμού διαφάνειας 8"/>
          <p:cNvSpPr>
            <a:spLocks noGrp="1"/>
          </p:cNvSpPr>
          <p:nvPr>
            <p:ph type="sldNum" sz="quarter" idx="12"/>
          </p:nvPr>
        </p:nvSpPr>
        <p:spPr/>
        <p:txBody>
          <a:bodyPr/>
          <a:lstStyle/>
          <a:p>
            <a:fld id="{D5D3D702-283A-4B39-96A7-C93293605BD3}" type="slidenum">
              <a:rPr lang="el-GR" smtClean="0"/>
              <a:pPr/>
              <a:t>‹#›</a:t>
            </a:fld>
            <a:endParaRPr lang="el-GR" dirty="0"/>
          </a:p>
        </p:txBody>
      </p:sp>
      <p:sp>
        <p:nvSpPr>
          <p:cNvPr id="11" name="Θέση περιεχομένου 10"/>
          <p:cNvSpPr>
            <a:spLocks noGrp="1"/>
          </p:cNvSpPr>
          <p:nvPr>
            <p:ph sz="quarter" idx="2"/>
          </p:nvPr>
        </p:nvSpPr>
        <p:spPr>
          <a:xfrm>
            <a:off x="457200"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371975"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κειμένου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4" name="Θέση κειμένου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6" name="Θέση ημερομηνίας 5"/>
          <p:cNvSpPr>
            <a:spLocks noGrp="1"/>
          </p:cNvSpPr>
          <p:nvPr>
            <p:ph type="dt" sz="half" idx="10"/>
          </p:nvPr>
        </p:nvSpPr>
        <p:spPr/>
        <p:txBody>
          <a:bodyPr rtlCol="0"/>
          <a:lstStyle/>
          <a:p>
            <a:fld id="{0DD51AAB-F46D-4B89-855B-44833077506F}" type="datetimeFigureOut">
              <a:rPr lang="el-GR" smtClean="0"/>
              <a:pPr/>
              <a:t>1/6/2018</a:t>
            </a:fld>
            <a:endParaRPr lang="el-GR" dirty="0"/>
          </a:p>
        </p:txBody>
      </p:sp>
      <p:sp>
        <p:nvSpPr>
          <p:cNvPr id="7" name="Θέση αριθμού διαφάνειας 6"/>
          <p:cNvSpPr>
            <a:spLocks noGrp="1"/>
          </p:cNvSpPr>
          <p:nvPr>
            <p:ph type="sldNum" sz="quarter" idx="11"/>
          </p:nvPr>
        </p:nvSpPr>
        <p:spPr/>
        <p:txBody>
          <a:bodyPr rtlCol="0"/>
          <a:lstStyle/>
          <a:p>
            <a:fld id="{D5D3D702-283A-4B39-96A7-C93293605BD3}" type="slidenum">
              <a:rPr lang="el-GR" smtClean="0"/>
              <a:pPr/>
              <a:t>‹#›</a:t>
            </a:fld>
            <a:endParaRPr lang="el-GR" dirty="0"/>
          </a:p>
        </p:txBody>
      </p:sp>
      <p:sp>
        <p:nvSpPr>
          <p:cNvPr id="8" name="Θέση υποσέλιδου 7"/>
          <p:cNvSpPr>
            <a:spLocks noGrp="1"/>
          </p:cNvSpPr>
          <p:nvPr>
            <p:ph type="ftr" sz="quarter" idx="12"/>
          </p:nvPr>
        </p:nvSpPr>
        <p:spPr/>
        <p:txBody>
          <a:bodyPr rtlCol="0"/>
          <a:lstStyle/>
          <a:p>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DD51AAB-F46D-4B89-855B-44833077506F}" type="datetimeFigureOut">
              <a:rPr lang="el-GR" smtClean="0"/>
              <a:pPr/>
              <a:t>1/6/2018</a:t>
            </a:fld>
            <a:endParaRPr lang="el-GR" dirty="0"/>
          </a:p>
        </p:txBody>
      </p:sp>
      <p:sp>
        <p:nvSpPr>
          <p:cNvPr id="3" name="Θέση υποσέλιδου 2"/>
          <p:cNvSpPr>
            <a:spLocks noGrp="1"/>
          </p:cNvSpPr>
          <p:nvPr>
            <p:ph type="ftr" sz="quarter" idx="11"/>
          </p:nvPr>
        </p:nvSpPr>
        <p:spPr/>
        <p:txBody>
          <a:bodyPr/>
          <a:lstStyle/>
          <a:p>
            <a:endParaRPr lang="el-GR" dirty="0"/>
          </a:p>
        </p:txBody>
      </p:sp>
      <p:sp>
        <p:nvSpPr>
          <p:cNvPr id="4" name="Θέση αριθμού διαφάνειας 3"/>
          <p:cNvSpPr>
            <a:spLocks noGrp="1"/>
          </p:cNvSpPr>
          <p:nvPr>
            <p:ph type="sldNum" sz="quarter" idx="12"/>
          </p:nvPr>
        </p:nvSpPr>
        <p:spPr/>
        <p:txBody>
          <a:bodyPr/>
          <a:lstStyle/>
          <a:p>
            <a:fld id="{D5D3D702-283A-4B39-96A7-C93293605BD3}"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Τίτλο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Ευθεία γραμμή σύνδεσης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Ευθεία γραμμή σύνδεσης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Ορθογώνιο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Ευθεία γραμμή σύνδεσης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Έλλειψη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Θέση περιεχομένου 17"/>
          <p:cNvSpPr>
            <a:spLocks noGrp="1"/>
          </p:cNvSpPr>
          <p:nvPr>
            <p:ph sz="quarter" idx="1"/>
          </p:nvPr>
        </p:nvSpPr>
        <p:spPr>
          <a:xfrm>
            <a:off x="304800" y="274320"/>
            <a:ext cx="5638800" cy="6327648"/>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4"/>
          </p:nvPr>
        </p:nvSpPr>
        <p:spPr/>
        <p:txBody>
          <a:bodyPr rtlCol="0"/>
          <a:lstStyle/>
          <a:p>
            <a:fld id="{0DD51AAB-F46D-4B89-855B-44833077506F}" type="datetimeFigureOut">
              <a:rPr lang="el-GR" smtClean="0"/>
              <a:pPr/>
              <a:t>1/6/2018</a:t>
            </a:fld>
            <a:endParaRPr lang="el-GR" dirty="0"/>
          </a:p>
        </p:txBody>
      </p:sp>
      <p:sp>
        <p:nvSpPr>
          <p:cNvPr id="22" name="Θέση αριθμού διαφάνειας 21"/>
          <p:cNvSpPr>
            <a:spLocks noGrp="1"/>
          </p:cNvSpPr>
          <p:nvPr>
            <p:ph type="sldNum" sz="quarter" idx="15"/>
          </p:nvPr>
        </p:nvSpPr>
        <p:spPr/>
        <p:txBody>
          <a:bodyPr rtlCol="0"/>
          <a:lstStyle/>
          <a:p>
            <a:fld id="{D5D3D702-283A-4B39-96A7-C93293605BD3}" type="slidenum">
              <a:rPr lang="el-GR" smtClean="0"/>
              <a:pPr/>
              <a:t>‹#›</a:t>
            </a:fld>
            <a:endParaRPr lang="el-GR" dirty="0"/>
          </a:p>
        </p:txBody>
      </p:sp>
      <p:sp>
        <p:nvSpPr>
          <p:cNvPr id="23" name="Θέση υποσέλιδου 22"/>
          <p:cNvSpPr>
            <a:spLocks noGrp="1"/>
          </p:cNvSpPr>
          <p:nvPr>
            <p:ph type="ftr" sz="quarter" idx="16"/>
          </p:nvPr>
        </p:nvSpPr>
        <p:spPr/>
        <p:txBody>
          <a:bodyPr rtlCol="0"/>
          <a:lstStyle/>
          <a:p>
            <a:endParaRPr lang="el-G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Ευθεία γραμμή σύνδεσης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Έλλειψη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Τίτλος 1"/>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dirty="0"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10" name="Ευθεία γραμμή σύνδεσης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Ορθογώνιο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Ευθεία γραμμή σύνδεσης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Ευθεία γραμμή σύνδεσης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Θέση ημερομηνίας 16"/>
          <p:cNvSpPr>
            <a:spLocks noGrp="1"/>
          </p:cNvSpPr>
          <p:nvPr>
            <p:ph type="dt" sz="half" idx="10"/>
          </p:nvPr>
        </p:nvSpPr>
        <p:spPr/>
        <p:txBody>
          <a:bodyPr rtlCol="0"/>
          <a:lstStyle/>
          <a:p>
            <a:fld id="{0DD51AAB-F46D-4B89-855B-44833077506F}" type="datetimeFigureOut">
              <a:rPr lang="el-GR" smtClean="0"/>
              <a:pPr/>
              <a:t>1/6/2018</a:t>
            </a:fld>
            <a:endParaRPr lang="el-GR" dirty="0"/>
          </a:p>
        </p:txBody>
      </p:sp>
      <p:sp>
        <p:nvSpPr>
          <p:cNvPr id="18" name="Θέση αριθμού διαφάνειας 17"/>
          <p:cNvSpPr>
            <a:spLocks noGrp="1"/>
          </p:cNvSpPr>
          <p:nvPr>
            <p:ph type="sldNum" sz="quarter" idx="11"/>
          </p:nvPr>
        </p:nvSpPr>
        <p:spPr/>
        <p:txBody>
          <a:bodyPr rtlCol="0"/>
          <a:lstStyle/>
          <a:p>
            <a:fld id="{D5D3D702-283A-4B39-96A7-C93293605BD3}" type="slidenum">
              <a:rPr lang="el-GR" smtClean="0"/>
              <a:pPr/>
              <a:t>‹#›</a:t>
            </a:fld>
            <a:endParaRPr lang="el-GR" dirty="0"/>
          </a:p>
        </p:txBody>
      </p:sp>
      <p:sp>
        <p:nvSpPr>
          <p:cNvPr id="21" name="Θέση υποσέλιδου 20"/>
          <p:cNvSpPr>
            <a:spLocks noGrp="1"/>
          </p:cNvSpPr>
          <p:nvPr>
            <p:ph type="ftr" sz="quarter" idx="12"/>
          </p:nvPr>
        </p:nvSpPr>
        <p:spPr/>
        <p:txBody>
          <a:bodyPr rtlCol="0"/>
          <a:lstStyle/>
          <a:p>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Ευθεία γραμμή σύνδεσης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Θέση τίτλου 21"/>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DD51AAB-F46D-4B89-855B-44833077506F}" type="datetimeFigureOut">
              <a:rPr lang="el-GR" smtClean="0"/>
              <a:pPr/>
              <a:t>1/6/2018</a:t>
            </a:fld>
            <a:endParaRPr lang="el-GR" dirty="0"/>
          </a:p>
        </p:txBody>
      </p:sp>
      <p:sp>
        <p:nvSpPr>
          <p:cNvPr id="3" name="Θέση υποσέλιδου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dirty="0"/>
          </a:p>
        </p:txBody>
      </p:sp>
      <p:sp>
        <p:nvSpPr>
          <p:cNvPr id="7" name="Ευθεία γραμμή σύνδεσης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Ορθογώνιο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Ευθεία γραμμή σύνδεσης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Έλλειψη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Θέση αριθμού διαφάνειας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5D3D702-283A-4B39-96A7-C93293605BD3}"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lang="el-GR" smtClean="0"/>
              <a:t>Kλικ για επεξεργασία του τίτλου</a:t>
            </a:r>
            <a:endParaRPr lang="en-US"/>
          </a:p>
        </p:txBody>
      </p:sp>
      <p:sp>
        <p:nvSpPr>
          <p:cNvPr id="1028" name="12 - Θέση κειμένου"/>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sp>
        <p:nvSpPr>
          <p:cNvPr id="14" name="13 - Θέση ημερομηνίας"/>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fontAlgn="base">
              <a:spcBef>
                <a:spcPct val="0"/>
              </a:spcBef>
              <a:spcAft>
                <a:spcPct val="0"/>
              </a:spcAft>
              <a:defRPr/>
            </a:pPr>
            <a:endParaRPr lang="es-ES">
              <a:solidFill>
                <a:srgbClr val="B13F9A"/>
              </a:solidFill>
              <a:latin typeface="Arial" pitchFamily="34" charset="0"/>
              <a:cs typeface="Arial" pitchFamily="34" charset="0"/>
            </a:endParaRPr>
          </a:p>
        </p:txBody>
      </p:sp>
      <p:sp>
        <p:nvSpPr>
          <p:cNvPr id="3" name="2 - Θέση υποσέλιδου"/>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fontAlgn="base">
              <a:spcBef>
                <a:spcPct val="0"/>
              </a:spcBef>
              <a:spcAft>
                <a:spcPct val="0"/>
              </a:spcAft>
              <a:defRPr/>
            </a:pPr>
            <a:endParaRPr lang="es-ES">
              <a:solidFill>
                <a:srgbClr val="B13F9A"/>
              </a:solidFill>
              <a:latin typeface="Arial" pitchFamily="34" charset="0"/>
              <a:cs typeface="Arial" pitchFamily="34" charset="0"/>
            </a:endParaRP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base">
              <a:spcBef>
                <a:spcPct val="0"/>
              </a:spcBef>
              <a:spcAft>
                <a:spcPct val="0"/>
              </a:spcAft>
              <a:defRPr/>
            </a:pPr>
            <a:endParaRPr lang="en-US" dirty="0">
              <a:solidFill>
                <a:prstClr val="black"/>
              </a:solidFill>
              <a:latin typeface="Arial" pitchFamily="34" charset="0"/>
              <a:cs typeface="Arial" pitchFamily="34" charset="0"/>
            </a:endParaRPr>
          </a:p>
        </p:txBody>
      </p:sp>
      <p:sp>
        <p:nvSpPr>
          <p:cNvPr id="1032" name="8 - Ευθεία γραμμή σύνδεσης"/>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1034" name="10 - Ευθεία γραμμή σύνδεσης"/>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pPr>
            <a:endParaRPr lang="el-GR" dirty="0" smtClean="0">
              <a:solidFill>
                <a:prstClr val="black"/>
              </a:solidFill>
              <a:latin typeface="Arial" pitchFamily="34" charset="0"/>
              <a:cs typeface="Arial" pitchFamily="34" charset="0"/>
            </a:endParaRPr>
          </a:p>
        </p:txBody>
      </p:sp>
      <p:sp>
        <p:nvSpPr>
          <p:cNvPr id="12" name="11 - Έλλειψη"/>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dirty="0">
              <a:solidFill>
                <a:prstClr val="white"/>
              </a:solidFill>
            </a:endParaRPr>
          </a:p>
        </p:txBody>
      </p:sp>
      <p:sp>
        <p:nvSpPr>
          <p:cNvPr id="23" name="22 - Θέση αριθμού διαφάνειας"/>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fontAlgn="base">
              <a:spcBef>
                <a:spcPct val="0"/>
              </a:spcBef>
              <a:spcAft>
                <a:spcPct val="0"/>
              </a:spcAft>
              <a:defRPr/>
            </a:pPr>
            <a:fld id="{932BDB82-A78D-48DD-BB3B-354E48254238}" type="slidenum">
              <a:rPr lang="es-ES">
                <a:latin typeface="Arial" pitchFamily="34" charset="0"/>
                <a:cs typeface="Arial" pitchFamily="34" charset="0"/>
              </a:rPr>
              <a:pPr fontAlgn="base">
                <a:spcBef>
                  <a:spcPct val="0"/>
                </a:spcBef>
                <a:spcAft>
                  <a:spcPct val="0"/>
                </a:spcAft>
                <a:defRPr/>
              </a:pPr>
              <a:t>‹#›</a:t>
            </a:fld>
            <a:endParaRPr lang="es-ES" dirty="0">
              <a:latin typeface="Arial" pitchFamily="34" charset="0"/>
              <a:cs typeface="Arial" pitchFamily="34" charset="0"/>
            </a:endParaRPr>
          </a:p>
        </p:txBody>
      </p:sp>
    </p:spTree>
    <p:extLst>
      <p:ext uri="{BB962C8B-B14F-4D97-AF65-F5344CB8AC3E}">
        <p14:creationId xmlns:p14="http://schemas.microsoft.com/office/powerpoint/2010/main" xmlns="" val="24848883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split orient="vert" dir="in"/>
  </p:transition>
  <p:timing>
    <p:tnLst>
      <p:par>
        <p:cTn id="1" dur="indefinite" restart="never" nodeType="tmRoot"/>
      </p:par>
    </p:tnLst>
  </p:timing>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A2355B"/>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D8AFB9"/>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2B8DA"/>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050" name="Rectangle 150"/>
          <p:cNvSpPr>
            <a:spLocks noGrp="1" noChangeArrowheads="1"/>
          </p:cNvSpPr>
          <p:nvPr>
            <p:ph type="ctrTitle"/>
          </p:nvPr>
        </p:nvSpPr>
        <p:spPr>
          <a:xfrm>
            <a:off x="2771776" y="3501008"/>
            <a:ext cx="5995193" cy="1943844"/>
          </a:xfrm>
        </p:spPr>
        <p:txBody>
          <a:bodyPr>
            <a:normAutofit/>
          </a:bodyPr>
          <a:lstStyle/>
          <a:p>
            <a:pPr algn="ctr" eaLnBrk="1" fontAlgn="auto" hangingPunct="1">
              <a:spcAft>
                <a:spcPts val="0"/>
              </a:spcAft>
              <a:defRPr/>
            </a:pPr>
            <a:r>
              <a:rPr lang="el-GR" sz="3200" dirty="0" smtClean="0">
                <a:solidFill>
                  <a:schemeClr val="tx1"/>
                </a:solidFill>
                <a:latin typeface="Calibri Light" panose="020F0302020204030204" pitchFamily="34" charset="0"/>
                <a:cs typeface="Calibri Light" panose="020F0302020204030204" pitchFamily="34" charset="0"/>
              </a:rPr>
              <a:t>ΑΠΟΤΕΛΕΣΜΑΤΙΚΗ ΔΙΑΧΕΙΡΙΣΗ ΔΥΣΚΟΛΗΣ ΣΥΜΠΕΡΙΦΟΡΑΣ ΣΤΗ ΣΧΟΛΙΚΗ ΤΑΞΗ</a:t>
            </a:r>
            <a:endParaRPr lang="es-ES" sz="3200" dirty="0" smtClean="0">
              <a:solidFill>
                <a:schemeClr val="tx1"/>
              </a:solidFill>
              <a:latin typeface="Calibri Light" panose="020F0302020204030204" pitchFamily="34" charset="0"/>
              <a:cs typeface="Calibri Light" panose="020F0302020204030204" pitchFamily="34" charset="0"/>
            </a:endParaRPr>
          </a:p>
        </p:txBody>
      </p:sp>
      <p:sp>
        <p:nvSpPr>
          <p:cNvPr id="8195" name="Rectangle 168"/>
          <p:cNvSpPr>
            <a:spLocks noChangeArrowheads="1"/>
          </p:cNvSpPr>
          <p:nvPr/>
        </p:nvSpPr>
        <p:spPr bwMode="auto">
          <a:xfrm>
            <a:off x="2771776" y="5599112"/>
            <a:ext cx="6372224" cy="11826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spcBef>
                <a:spcPts val="600"/>
              </a:spcBef>
              <a:buClr>
                <a:schemeClr val="accent1"/>
              </a:buClr>
              <a:buSzPct val="70000"/>
              <a:buFont typeface="Wingdings" pitchFamily="2" charset="2"/>
              <a:buChar char=""/>
              <a:defRPr sz="2400">
                <a:solidFill>
                  <a:schemeClr val="tx1"/>
                </a:solidFill>
                <a:latin typeface="Century Schoolbook" pitchFamily="18" charset="0"/>
              </a:defRPr>
            </a:lvl1pPr>
            <a:lvl2pPr marL="742950" indent="-285750" eaLnBrk="0" hangingPunct="0">
              <a:spcBef>
                <a:spcPct val="20000"/>
              </a:spcBef>
              <a:buClr>
                <a:schemeClr val="accent1"/>
              </a:buClr>
              <a:buSzPct val="80000"/>
              <a:buFont typeface="Wingdings 2" pitchFamily="18" charset="2"/>
              <a:buChar char=""/>
              <a:defRPr sz="2100">
                <a:solidFill>
                  <a:schemeClr val="tx1"/>
                </a:solidFill>
                <a:latin typeface="Century Schoolbook" pitchFamily="18" charset="0"/>
              </a:defRPr>
            </a:lvl2pPr>
            <a:lvl3pPr marL="1143000" indent="-228600" eaLnBrk="0" hangingPunct="0">
              <a:spcBef>
                <a:spcPct val="20000"/>
              </a:spcBef>
              <a:buClr>
                <a:srgbClr val="A2355B"/>
              </a:buClr>
              <a:buSzPct val="60000"/>
              <a:buFont typeface="Wingdings" pitchFamily="2" charset="2"/>
              <a:buChar char=""/>
              <a:defRPr sz="2400">
                <a:solidFill>
                  <a:schemeClr val="tx1"/>
                </a:solidFill>
                <a:latin typeface="Century Schoolbook" pitchFamily="18" charset="0"/>
              </a:defRPr>
            </a:lvl3pPr>
            <a:lvl4pPr marL="1600200" indent="-228600" eaLnBrk="0" hangingPunct="0">
              <a:spcBef>
                <a:spcPct val="20000"/>
              </a:spcBef>
              <a:buClr>
                <a:srgbClr val="D8AFB9"/>
              </a:buClr>
              <a:buSzPct val="60000"/>
              <a:buFont typeface="Wingdings" pitchFamily="2" charset="2"/>
              <a:buChar char=""/>
              <a:defRPr sz="2000">
                <a:solidFill>
                  <a:schemeClr val="tx1"/>
                </a:solidFill>
                <a:latin typeface="Century Schoolbook" pitchFamily="18" charset="0"/>
              </a:defRPr>
            </a:lvl4pPr>
            <a:lvl5pPr marL="2057400" indent="-228600" eaLnBrk="0" hangingPunct="0">
              <a:spcBef>
                <a:spcPct val="20000"/>
              </a:spcBef>
              <a:buClr>
                <a:srgbClr val="D2B8DA"/>
              </a:buClr>
              <a:buSzPct val="68000"/>
              <a:buFont typeface="Wingdings 2" pitchFamily="18" charset="2"/>
              <a:buChar char=""/>
              <a:defRPr sz="1600">
                <a:solidFill>
                  <a:schemeClr val="tx1"/>
                </a:solidFill>
                <a:latin typeface="Century Schoolbook" pitchFamily="18" charset="0"/>
              </a:defRPr>
            </a:lvl5pPr>
            <a:lvl6pPr marL="2514600" indent="-228600" eaLnBrk="0" fontAlgn="base" hangingPunct="0">
              <a:spcBef>
                <a:spcPct val="20000"/>
              </a:spcBef>
              <a:spcAft>
                <a:spcPct val="0"/>
              </a:spcAft>
              <a:buClr>
                <a:srgbClr val="D2B8DA"/>
              </a:buClr>
              <a:buSzPct val="68000"/>
              <a:buFont typeface="Wingdings 2" pitchFamily="18" charset="2"/>
              <a:buChar char=""/>
              <a:defRPr sz="1600">
                <a:solidFill>
                  <a:schemeClr val="tx1"/>
                </a:solidFill>
                <a:latin typeface="Century Schoolbook" pitchFamily="18" charset="0"/>
              </a:defRPr>
            </a:lvl6pPr>
            <a:lvl7pPr marL="2971800" indent="-228600" eaLnBrk="0" fontAlgn="base" hangingPunct="0">
              <a:spcBef>
                <a:spcPct val="20000"/>
              </a:spcBef>
              <a:spcAft>
                <a:spcPct val="0"/>
              </a:spcAft>
              <a:buClr>
                <a:srgbClr val="D2B8DA"/>
              </a:buClr>
              <a:buSzPct val="68000"/>
              <a:buFont typeface="Wingdings 2" pitchFamily="18" charset="2"/>
              <a:buChar char=""/>
              <a:defRPr sz="1600">
                <a:solidFill>
                  <a:schemeClr val="tx1"/>
                </a:solidFill>
                <a:latin typeface="Century Schoolbook" pitchFamily="18" charset="0"/>
              </a:defRPr>
            </a:lvl7pPr>
            <a:lvl8pPr marL="3429000" indent="-228600" eaLnBrk="0" fontAlgn="base" hangingPunct="0">
              <a:spcBef>
                <a:spcPct val="20000"/>
              </a:spcBef>
              <a:spcAft>
                <a:spcPct val="0"/>
              </a:spcAft>
              <a:buClr>
                <a:srgbClr val="D2B8DA"/>
              </a:buClr>
              <a:buSzPct val="68000"/>
              <a:buFont typeface="Wingdings 2" pitchFamily="18" charset="2"/>
              <a:buChar char=""/>
              <a:defRPr sz="1600">
                <a:solidFill>
                  <a:schemeClr val="tx1"/>
                </a:solidFill>
                <a:latin typeface="Century Schoolbook" pitchFamily="18" charset="0"/>
              </a:defRPr>
            </a:lvl8pPr>
            <a:lvl9pPr marL="3886200" indent="-228600" eaLnBrk="0" fontAlgn="base" hangingPunct="0">
              <a:spcBef>
                <a:spcPct val="20000"/>
              </a:spcBef>
              <a:spcAft>
                <a:spcPct val="0"/>
              </a:spcAft>
              <a:buClr>
                <a:srgbClr val="D2B8DA"/>
              </a:buClr>
              <a:buSzPct val="68000"/>
              <a:buFont typeface="Wingdings 2" pitchFamily="18" charset="2"/>
              <a:buChar char=""/>
              <a:defRPr sz="1600">
                <a:solidFill>
                  <a:schemeClr val="tx1"/>
                </a:solidFill>
                <a:latin typeface="Century Schoolbook" pitchFamily="18" charset="0"/>
              </a:defRPr>
            </a:lvl9pPr>
          </a:lstStyle>
          <a:p>
            <a:pPr eaLnBrk="1" fontAlgn="base" hangingPunct="1">
              <a:spcBef>
                <a:spcPct val="0"/>
              </a:spcBef>
              <a:spcAft>
                <a:spcPct val="0"/>
              </a:spcAft>
              <a:buClrTx/>
              <a:buSzTx/>
              <a:buFontTx/>
              <a:buNone/>
            </a:pPr>
            <a:r>
              <a:rPr lang="el-GR" altLang="el-GR" b="1" dirty="0" smtClean="0">
                <a:solidFill>
                  <a:prstClr val="black"/>
                </a:solidFill>
                <a:latin typeface="Calibri" pitchFamily="34" charset="0"/>
                <a:cs typeface="Arial" pitchFamily="34" charset="0"/>
              </a:rPr>
              <a:t>Επιμέλεια παρουσίασης: </a:t>
            </a:r>
            <a:r>
              <a:rPr lang="el-GR" altLang="el-GR" i="1" dirty="0" smtClean="0">
                <a:solidFill>
                  <a:prstClr val="black"/>
                </a:solidFill>
                <a:latin typeface="Calibri" pitchFamily="34" charset="0"/>
                <a:cs typeface="Arial" pitchFamily="34" charset="0"/>
              </a:rPr>
              <a:t>Πρεμέτη Βασιλική, Ψυχολόγος, Τζανέτου Βασιλική, Κοινωνική Ανθρωπολόγος</a:t>
            </a:r>
            <a:r>
              <a:rPr lang="el-GR" altLang="el-GR" sz="1600" i="1" dirty="0">
                <a:solidFill>
                  <a:prstClr val="black"/>
                </a:solidFill>
                <a:latin typeface="Calibri" pitchFamily="34" charset="0"/>
                <a:cs typeface="Arial" pitchFamily="34" charset="0"/>
              </a:rPr>
              <a:t>.</a:t>
            </a:r>
            <a:r>
              <a:rPr lang="el-GR" altLang="el-GR" sz="1600" i="1" dirty="0" smtClean="0">
                <a:solidFill>
                  <a:prstClr val="black"/>
                </a:solidFill>
                <a:latin typeface="Calibri" pitchFamily="34" charset="0"/>
                <a:cs typeface="Arial" pitchFamily="34" charset="0"/>
              </a:rPr>
              <a:t> </a:t>
            </a:r>
          </a:p>
        </p:txBody>
      </p:sp>
      <p:pic>
        <p:nvPicPr>
          <p:cNvPr id="8196" name="Εικόνα 1"/>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5599113"/>
            <a:ext cx="2771775" cy="1262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660109374"/>
      </p:ext>
    </p:extLst>
  </p:cSld>
  <p:clrMapOvr>
    <a:masterClrMapping/>
  </p:clrMapOvr>
  <p:transition spd="slow">
    <p:split orient="vert"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899593" y="3235734"/>
            <a:ext cx="7128792" cy="1200329"/>
          </a:xfrm>
          <a:prstGeom prst="rect">
            <a:avLst/>
          </a:prstGeom>
        </p:spPr>
        <p:txBody>
          <a:bodyPr wrap="square">
            <a:spAutoFit/>
          </a:bodyPr>
          <a:lstStyle/>
          <a:p>
            <a:pPr algn="ctr"/>
            <a:r>
              <a:rPr lang="el-GR" sz="3600" b="1" dirty="0" smtClean="0">
                <a:latin typeface="Calibri Light" panose="020F0302020204030204" pitchFamily="34" charset="0"/>
                <a:cs typeface="Calibri Light" panose="020F0302020204030204" pitchFamily="34" charset="0"/>
              </a:rPr>
              <a:t>Ποια στοιχεία πρέπει </a:t>
            </a:r>
            <a:r>
              <a:rPr lang="el-GR" sz="3600" b="1" dirty="0">
                <a:latin typeface="Calibri Light" panose="020F0302020204030204" pitchFamily="34" charset="0"/>
                <a:cs typeface="Calibri Light" panose="020F0302020204030204" pitchFamily="34" charset="0"/>
              </a:rPr>
              <a:t>να έχουμε </a:t>
            </a:r>
            <a:r>
              <a:rPr lang="el-GR" sz="3600" b="1" dirty="0" smtClean="0">
                <a:latin typeface="Calibri Light" panose="020F0302020204030204" pitchFamily="34" charset="0"/>
                <a:cs typeface="Calibri Light" panose="020F0302020204030204" pitchFamily="34" charset="0"/>
              </a:rPr>
              <a:t>υπόψη;</a:t>
            </a:r>
            <a:endParaRPr lang="el-GR" sz="3600"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75023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60648"/>
            <a:ext cx="7467600" cy="720080"/>
          </a:xfrm>
        </p:spPr>
        <p:txBody>
          <a:bodyPr>
            <a:normAutofit/>
          </a:bodyPr>
          <a:lstStyle/>
          <a:p>
            <a:pPr algn="ctr"/>
            <a:r>
              <a:rPr lang="el-GR" sz="3600" dirty="0" smtClean="0">
                <a:latin typeface="Calibri Light" panose="020F0302020204030204" pitchFamily="34" charset="0"/>
                <a:cs typeface="Calibri Light" panose="020F0302020204030204" pitchFamily="34" charset="0"/>
              </a:rPr>
              <a:t> </a:t>
            </a:r>
            <a:r>
              <a:rPr lang="el-GR" sz="3200" dirty="0" smtClean="0">
                <a:latin typeface="Calibri Light" panose="020F0302020204030204" pitchFamily="34" charset="0"/>
                <a:cs typeface="Calibri Light" panose="020F0302020204030204" pitchFamily="34" charset="0"/>
              </a:rPr>
              <a:t>ΔΙΑΦΟΡΕΣ ΣΥΜΠΕΡΙΦΟΡΑΣ ΚΑΙ ΗΛΙΚΙΑ</a:t>
            </a:r>
            <a:endParaRPr lang="el-GR" sz="3200"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179512" y="1268760"/>
            <a:ext cx="8136904" cy="5205192"/>
          </a:xfrm>
        </p:spPr>
        <p:txBody>
          <a:bodyPr>
            <a:normAutofit/>
          </a:bodyPr>
          <a:lstStyle/>
          <a:p>
            <a:pPr algn="just"/>
            <a:r>
              <a:rPr lang="el-GR" b="1" dirty="0" smtClean="0">
                <a:latin typeface="Calibri Light" panose="020F0302020204030204" pitchFamily="34" charset="0"/>
                <a:cs typeface="Calibri Light" panose="020F0302020204030204" pitchFamily="34" charset="0"/>
              </a:rPr>
              <a:t>1. Η φύση των απαιτήσεων και των προσδοκιών των μαθητών από τον εκπαιδευτικό αλλάζουν καθώς αυτά μεγαλώνουν.</a:t>
            </a:r>
          </a:p>
          <a:p>
            <a:pPr marL="0" indent="0" algn="just">
              <a:buNone/>
            </a:pPr>
            <a:r>
              <a:rPr lang="el-GR" dirty="0" smtClean="0">
                <a:latin typeface="Calibri Light" panose="020F0302020204030204" pitchFamily="34" charset="0"/>
                <a:cs typeface="Calibri Light" panose="020F0302020204030204" pitchFamily="34" charset="0"/>
              </a:rPr>
              <a:t> –Για παράδειγμα, ο εκπαιδευτικός που είναι καλός, πατρικός ή μητρικός με τα μικρά παιδιά (Α Γυμνασίου) μπορεί να δει την καλοσύνη του να εκλαμβάνεται ως αδυναμία σε μεγαλύτερες τάξεις</a:t>
            </a:r>
          </a:p>
          <a:p>
            <a:pPr algn="just"/>
            <a:r>
              <a:rPr lang="el-GR" b="1" dirty="0" smtClean="0">
                <a:latin typeface="Calibri Light" panose="020F0302020204030204" pitchFamily="34" charset="0"/>
                <a:cs typeface="Calibri Light" panose="020F0302020204030204" pitchFamily="34" charset="0"/>
              </a:rPr>
              <a:t>2. Οι σχέσεις ανάμεσα στα παιδιά αλλάζουν καθώς αυτά μεγαλώνουν.</a:t>
            </a:r>
          </a:p>
          <a:p>
            <a:pPr marL="0" indent="0" algn="just">
              <a:buNone/>
            </a:pPr>
            <a:r>
              <a:rPr lang="el-GR" dirty="0" smtClean="0">
                <a:latin typeface="Calibri Light" panose="020F0302020204030204" pitchFamily="34" charset="0"/>
                <a:cs typeface="Calibri Light" panose="020F0302020204030204" pitchFamily="34" charset="0"/>
              </a:rPr>
              <a:t>–Στο Γυμνάσιο και ακόμη περισσότερο στο Λύκειο οι ανάγκες για ένταξη σε ομάδα και οι πιέσεις συμμόρφωσης και πίστης προς τους κανόνες της ομάδας, προκειμένου να είναι κανείς αποδεκτός, αυξάνουν σημαντικά.</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1335452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179512" y="260648"/>
            <a:ext cx="8280920" cy="6213304"/>
          </a:xfrm>
        </p:spPr>
        <p:txBody>
          <a:bodyPr>
            <a:normAutofit/>
          </a:bodyPr>
          <a:lstStyle/>
          <a:p>
            <a:pPr algn="just"/>
            <a:r>
              <a:rPr lang="el-GR" b="1" dirty="0" smtClean="0">
                <a:latin typeface="Calibri Light" pitchFamily="34" charset="0"/>
              </a:rPr>
              <a:t>3. </a:t>
            </a:r>
            <a:r>
              <a:rPr lang="el-GR" b="1" dirty="0" smtClean="0">
                <a:latin typeface="Calibri Light" pitchFamily="34" charset="0"/>
                <a:cs typeface="Calibri Light" panose="020F0302020204030204" pitchFamily="34" charset="0"/>
              </a:rPr>
              <a:t>Η ανάγκη των παιδιών να υποστηρίξουν το κύρος τους ή το γόητρο τους στα μάτια της τάξης αυξάνεται καθώς μεγαλώνουν.</a:t>
            </a:r>
          </a:p>
          <a:p>
            <a:pPr marL="0" indent="0" algn="just">
              <a:buNone/>
            </a:pPr>
            <a:r>
              <a:rPr lang="el-GR" dirty="0" smtClean="0">
                <a:latin typeface="Calibri Light" pitchFamily="34" charset="0"/>
                <a:cs typeface="Calibri Light" panose="020F0302020204030204" pitchFamily="34" charset="0"/>
              </a:rPr>
              <a:t>–Μια ταπείνωση στην τάξη από τον καθηγητή, ξεχνιέται πιο εύκολα στις μικρές ηλικίες. Στις μεγαλύτερες, όμως ακόμα και αν αργότερα υπάρξει κάποιος έπαινος, μπορεί να μετατραπεί σε προσωπική εχθρότητα </a:t>
            </a:r>
            <a:r>
              <a:rPr lang="el-GR" dirty="0">
                <a:latin typeface="Calibri Light" pitchFamily="34" charset="0"/>
                <a:cs typeface="Calibri Light" panose="020F0302020204030204" pitchFamily="34" charset="0"/>
              </a:rPr>
              <a:t>ή </a:t>
            </a:r>
            <a:r>
              <a:rPr lang="el-GR" dirty="0" smtClean="0">
                <a:latin typeface="Calibri Light" pitchFamily="34" charset="0"/>
                <a:cs typeface="Calibri Light" panose="020F0302020204030204" pitchFamily="34" charset="0"/>
              </a:rPr>
              <a:t>αντιπαλότητα προς τον καθηγητή.  </a:t>
            </a:r>
          </a:p>
          <a:p>
            <a:pPr algn="just"/>
            <a:r>
              <a:rPr lang="el-GR" b="1" dirty="0" smtClean="0">
                <a:latin typeface="Calibri Light" pitchFamily="34" charset="0"/>
                <a:cs typeface="Calibri Light" panose="020F0302020204030204" pitchFamily="34" charset="0"/>
              </a:rPr>
              <a:t>4. Τα μεγαλύτερα παιδιά επικρίνουν πιο πολύ τις ενήλικες συμπεριφορές.</a:t>
            </a:r>
          </a:p>
          <a:p>
            <a:pPr marL="0" indent="0" algn="just">
              <a:buNone/>
            </a:pPr>
            <a:r>
              <a:rPr lang="el-GR" dirty="0" smtClean="0">
                <a:latin typeface="Calibri Light" pitchFamily="34" charset="0"/>
                <a:cs typeface="Calibri Light" panose="020F0302020204030204" pitchFamily="34" charset="0"/>
              </a:rPr>
              <a:t>– Οι έφηβοι βλέπουν τις δυνατότητες του ενήλικου κόσμου χωρίς να διακρίνουν όλους τους περιορισμούς του με διάθεση αμφισβήτησης και κριτικής. Για παράδειγμα μπορεί να θεωρούν ότι θα τα κατάφερναν πολύ καλύτερα από τον εκπαιδευτικό σε διάφορους τομείς (διδασκαλία, ενδιαφέροντα κ.ά.).</a:t>
            </a:r>
            <a:endParaRPr lang="el-GR" dirty="0">
              <a:latin typeface="Calibri Light" pitchFamily="34" charset="0"/>
              <a:cs typeface="Calibri Light" panose="020F0302020204030204" pitchFamily="34" charset="0"/>
            </a:endParaRPr>
          </a:p>
        </p:txBody>
      </p:sp>
    </p:spTree>
    <p:extLst>
      <p:ext uri="{BB962C8B-B14F-4D97-AF65-F5344CB8AC3E}">
        <p14:creationId xmlns:p14="http://schemas.microsoft.com/office/powerpoint/2010/main" xmlns="" val="1991360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260648"/>
            <a:ext cx="8219256" cy="6213304"/>
          </a:xfrm>
        </p:spPr>
        <p:txBody>
          <a:bodyPr>
            <a:normAutofit/>
          </a:bodyPr>
          <a:lstStyle/>
          <a:p>
            <a:pPr algn="just"/>
            <a:r>
              <a:rPr lang="el-GR" sz="2600" b="1" dirty="0" smtClean="0">
                <a:latin typeface="Calibri Light" pitchFamily="34" charset="0"/>
              </a:rPr>
              <a:t>5. Τα μεγαλύτερα παιδιά έχουν πιο συχνά την τάση να κατηγορούν τους ενήλικους για τις δικές τους αποτυχίες και απογοητεύσεις.</a:t>
            </a:r>
          </a:p>
          <a:p>
            <a:pPr marL="0" indent="0" algn="just">
              <a:buNone/>
            </a:pPr>
            <a:r>
              <a:rPr lang="el-GR" sz="2600" dirty="0" smtClean="0">
                <a:latin typeface="Calibri Light" pitchFamily="34" charset="0"/>
              </a:rPr>
              <a:t>–Στις μεγαλύτερες ηλικίες οι μαθητές ενστερνίζονται μια εξιδανικευμένη αντίληψη για τον κόσμο και τείνουν να απορρίπτουν την εξουσία είτε γιατί την θεωρούν αποτυχημένη στο έργο της είτε γιατί τη θεωρούν εμπόδιο στις δικές τους φιλοδοξίες .</a:t>
            </a:r>
          </a:p>
          <a:p>
            <a:pPr marL="0" indent="0" algn="just">
              <a:buNone/>
            </a:pPr>
            <a:r>
              <a:rPr lang="el-GR" sz="2600" dirty="0" smtClean="0">
                <a:latin typeface="Calibri Light" pitchFamily="34" charset="0"/>
              </a:rPr>
              <a:t>- Ως εκ τούτου, τα μεγαλύτερα παιδιά μπορούν να γίνουν πολύ πιο διασπαστικά και απειλητικά, χωρίς αυτό να σημαίνει απαραίτητα ότι ο έλεγχος των μικρότερων παιδιών είναι ευκολότερος.</a:t>
            </a:r>
            <a:endParaRPr lang="el-GR" sz="2600" dirty="0">
              <a:latin typeface="Calibri Light" pitchFamily="34" charset="0"/>
            </a:endParaRPr>
          </a:p>
        </p:txBody>
      </p:sp>
    </p:spTree>
    <p:extLst>
      <p:ext uri="{BB962C8B-B14F-4D97-AF65-F5344CB8AC3E}">
        <p14:creationId xmlns:p14="http://schemas.microsoft.com/office/powerpoint/2010/main" xmlns="" val="3905414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60648"/>
            <a:ext cx="7467600" cy="1008112"/>
          </a:xfrm>
        </p:spPr>
        <p:txBody>
          <a:bodyPr>
            <a:normAutofit/>
          </a:bodyPr>
          <a:lstStyle/>
          <a:p>
            <a:pPr algn="ctr"/>
            <a:r>
              <a:rPr lang="el-GR" dirty="0" smtClean="0">
                <a:latin typeface="Calibri Light" panose="020F0302020204030204" pitchFamily="34" charset="0"/>
                <a:cs typeface="Calibri Light" panose="020F0302020204030204" pitchFamily="34" charset="0"/>
              </a:rPr>
              <a:t>Στρατηγικέσ διαχειρισησ προβληματικησ συμπεριφορασ</a:t>
            </a: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323528" y="1412776"/>
            <a:ext cx="8280920" cy="5445224"/>
          </a:xfrm>
        </p:spPr>
        <p:txBody>
          <a:bodyPr>
            <a:normAutofit/>
          </a:bodyPr>
          <a:lstStyle/>
          <a:p>
            <a:pPr marL="0" indent="0" algn="just">
              <a:buNone/>
            </a:pPr>
            <a:r>
              <a:rPr lang="el-GR" dirty="0" smtClean="0">
                <a:latin typeface="Calibri Light" panose="020F0302020204030204" pitchFamily="34" charset="0"/>
                <a:cs typeface="Calibri Light" panose="020F0302020204030204" pitchFamily="34" charset="0"/>
              </a:rPr>
              <a:t>Καταγραφή και ανάλυση της διασπαστικής συμπεριφοράς του μαθητή, προκειμένου να προσδιοριστεί τι την ενισχύει και τι την περιορίζει, ώστε να διαμορφωθεί κατάλληλος τρόπος διαχείρισης και τροποποίησής της από τον καθηγητή.</a:t>
            </a:r>
          </a:p>
          <a:p>
            <a:pPr algn="just"/>
            <a:r>
              <a:rPr lang="el-GR" b="1" dirty="0" smtClean="0">
                <a:latin typeface="Calibri Light" panose="020F0302020204030204" pitchFamily="34" charset="0"/>
                <a:cs typeface="Calibri Light" panose="020F0302020204030204" pitchFamily="34" charset="0"/>
              </a:rPr>
              <a:t>Βήμα 1: Καταγραφή μοτίβου διασπαστικής συμπεριφοράς του μαθητή:</a:t>
            </a:r>
          </a:p>
          <a:p>
            <a:pPr marL="0" indent="0" algn="just">
              <a:buNone/>
            </a:pPr>
            <a:r>
              <a:rPr lang="el-GR" dirty="0" smtClean="0">
                <a:latin typeface="Calibri Light" panose="020F0302020204030204" pitchFamily="34" charset="0"/>
                <a:cs typeface="Calibri Light" panose="020F0302020204030204" pitchFamily="34" charset="0"/>
              </a:rPr>
              <a:t>–Μπαίνει θορυβώντας στην τάξη (πόσο συχνά; ποιες ώρες;).</a:t>
            </a:r>
          </a:p>
          <a:p>
            <a:pPr marL="0" indent="0" algn="just">
              <a:buNone/>
            </a:pPr>
            <a:r>
              <a:rPr lang="el-GR" dirty="0" smtClean="0">
                <a:latin typeface="Calibri Light" panose="020F0302020204030204" pitchFamily="34" charset="0"/>
                <a:cs typeface="Calibri Light" panose="020F0302020204030204" pitchFamily="34" charset="0"/>
              </a:rPr>
              <a:t>–Έρχεται καθυστερημένος (πόσο συχνά;).</a:t>
            </a:r>
          </a:p>
          <a:p>
            <a:pPr marL="0" indent="0" algn="just">
              <a:buNone/>
            </a:pPr>
            <a:r>
              <a:rPr lang="el-GR" dirty="0" smtClean="0">
                <a:latin typeface="Calibri Light" panose="020F0302020204030204" pitchFamily="34" charset="0"/>
                <a:cs typeface="Calibri Light" panose="020F0302020204030204" pitchFamily="34" charset="0"/>
              </a:rPr>
              <a:t>–Δεν βγάζει τα βιβλία του-</a:t>
            </a:r>
            <a:r>
              <a:rPr lang="el-GR" dirty="0" smtClean="0">
                <a:solidFill>
                  <a:prstClr val="black"/>
                </a:solidFill>
                <a:latin typeface="Calibri Light" panose="020F0302020204030204" pitchFamily="34" charset="0"/>
                <a:cs typeface="Calibri Light" panose="020F0302020204030204" pitchFamily="34" charset="0"/>
              </a:rPr>
              <a:t> </a:t>
            </a:r>
            <a:r>
              <a:rPr lang="el-GR" dirty="0">
                <a:solidFill>
                  <a:prstClr val="black"/>
                </a:solidFill>
                <a:latin typeface="Calibri Light" panose="020F0302020204030204" pitchFamily="34" charset="0"/>
                <a:cs typeface="Calibri Light" panose="020F0302020204030204" pitchFamily="34" charset="0"/>
              </a:rPr>
              <a:t>ασχολείται με κάτι άλλο</a:t>
            </a:r>
            <a:r>
              <a:rPr lang="el-GR" dirty="0" smtClean="0">
                <a:latin typeface="Calibri Light" panose="020F0302020204030204" pitchFamily="34" charset="0"/>
                <a:cs typeface="Calibri Light" panose="020F0302020204030204" pitchFamily="34" charset="0"/>
              </a:rPr>
              <a:t>, ακόμη και όταν του το ζητάμε (με τι ακριβώς;)</a:t>
            </a:r>
          </a:p>
          <a:p>
            <a:pPr marL="0" indent="0" algn="just">
              <a:buNone/>
            </a:pPr>
            <a:r>
              <a:rPr lang="el-GR" dirty="0" smtClean="0">
                <a:latin typeface="Calibri Light" panose="020F0302020204030204" pitchFamily="34" charset="0"/>
                <a:cs typeface="Calibri Light" panose="020F0302020204030204" pitchFamily="34" charset="0"/>
              </a:rPr>
              <a:t>–Φωνάζει μέσα στην τάξη (πότε το κάνει αυτό;)</a:t>
            </a:r>
          </a:p>
          <a:p>
            <a:pPr marL="0" indent="0" algn="just">
              <a:buNone/>
            </a:pPr>
            <a:r>
              <a:rPr lang="el-GR" dirty="0" smtClean="0">
                <a:latin typeface="Calibri Light" panose="020F0302020204030204" pitchFamily="34" charset="0"/>
                <a:cs typeface="Calibri Light" panose="020F0302020204030204" pitchFamily="34" charset="0"/>
              </a:rPr>
              <a:t>–Κάνει προσβλητικές παρατηρήσεις προς συμμαθητές του ή και τον καθηγητή του (τι μορφή έχουν);</a:t>
            </a:r>
          </a:p>
        </p:txBody>
      </p:sp>
    </p:spTree>
    <p:extLst>
      <p:ext uri="{BB962C8B-B14F-4D97-AF65-F5344CB8AC3E}">
        <p14:creationId xmlns:p14="http://schemas.microsoft.com/office/powerpoint/2010/main" xmlns="" val="38789076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251520" y="404664"/>
            <a:ext cx="8064896" cy="6069288"/>
          </a:xfrm>
        </p:spPr>
        <p:txBody>
          <a:bodyPr>
            <a:normAutofit/>
          </a:bodyPr>
          <a:lstStyle/>
          <a:p>
            <a:pPr lvl="0" algn="just">
              <a:buClr>
                <a:srgbClr val="B83D68"/>
              </a:buClr>
            </a:pPr>
            <a:r>
              <a:rPr lang="el-GR" sz="2800" b="1" dirty="0">
                <a:latin typeface="Calibri Light" panose="020F0302020204030204" pitchFamily="34" charset="0"/>
                <a:cs typeface="Calibri Light" panose="020F0302020204030204" pitchFamily="34" charset="0"/>
              </a:rPr>
              <a:t>Βήμα 2: Καταγραφή των δικών μας αντιδράσεων</a:t>
            </a:r>
          </a:p>
          <a:p>
            <a:pPr algn="just"/>
            <a:r>
              <a:rPr lang="el-GR" sz="2800" b="1" dirty="0" smtClean="0">
                <a:latin typeface="Calibri Light" panose="020F0302020204030204" pitchFamily="34" charset="0"/>
                <a:cs typeface="Calibri Light" panose="020F0302020204030204" pitchFamily="34" charset="0"/>
              </a:rPr>
              <a:t>Βήμα 3: Καταγραφή των αντιδράσεων της τάξης</a:t>
            </a:r>
          </a:p>
          <a:p>
            <a:pPr marL="0" indent="0" algn="just">
              <a:buNone/>
            </a:pPr>
            <a:r>
              <a:rPr lang="el-GR" sz="2800" dirty="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  -Πώς αντιμετωπίζει η τάξη τις συμπεριφορές μαθητή και καθηγητή;  </a:t>
            </a:r>
          </a:p>
          <a:p>
            <a:pPr algn="just"/>
            <a:r>
              <a:rPr lang="el-GR" sz="2800" b="1" dirty="0" smtClean="0">
                <a:latin typeface="Calibri Light" panose="020F0302020204030204" pitchFamily="34" charset="0"/>
                <a:cs typeface="Calibri Light" panose="020F0302020204030204" pitchFamily="34" charset="0"/>
              </a:rPr>
              <a:t>Βήμα 4: Μελέτη της επίδρασης που έχει η επιβολή «ποινής» στον μαθητή</a:t>
            </a:r>
          </a:p>
          <a:p>
            <a:pPr algn="just">
              <a:buFont typeface="Wingdings" panose="05000000000000000000" pitchFamily="2" charset="2"/>
              <a:buChar char="v"/>
            </a:pPr>
            <a:r>
              <a:rPr lang="el-GR" sz="2800" dirty="0" smtClean="0">
                <a:latin typeface="Calibri Light" panose="020F0302020204030204" pitchFamily="34" charset="0"/>
                <a:cs typeface="Calibri Light" panose="020F0302020204030204" pitchFamily="34" charset="0"/>
              </a:rPr>
              <a:t>Πολλά πράγματα που είναι τιμωρίες μπορεί να ενισχύουν την διασπαστική συμπεριφορά του μαθητή. Αντίθετα άλλες συμπεριφορές  μπορεί να αποδειχθούν πιο δραστικές και αποτελεσματικές, όπως να τον αγνοήσει ή να μιλήσει στον γονέα του μαθητή.</a:t>
            </a:r>
            <a:endParaRPr lang="el-GR" sz="2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787134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490066"/>
          </a:xfrm>
        </p:spPr>
        <p:txBody>
          <a:bodyPr>
            <a:normAutofit fontScale="90000"/>
          </a:bodyPr>
          <a:lstStyle/>
          <a:p>
            <a:pPr algn="ctr"/>
            <a:r>
              <a:rPr lang="el-GR" dirty="0"/>
              <a:t>Αντιμετώπιση </a:t>
            </a:r>
            <a:r>
              <a:rPr lang="el-GR" dirty="0" smtClean="0"/>
              <a:t> μικροπροβλημάτων</a:t>
            </a:r>
            <a:endParaRPr lang="el-GR" dirty="0"/>
          </a:p>
        </p:txBody>
      </p:sp>
      <p:sp>
        <p:nvSpPr>
          <p:cNvPr id="3" name="Θέση περιεχομένου 2"/>
          <p:cNvSpPr>
            <a:spLocks noGrp="1"/>
          </p:cNvSpPr>
          <p:nvPr>
            <p:ph sz="quarter" idx="1"/>
          </p:nvPr>
        </p:nvSpPr>
        <p:spPr>
          <a:xfrm>
            <a:off x="179512" y="1052736"/>
            <a:ext cx="7745288" cy="5805264"/>
          </a:xfrm>
        </p:spPr>
        <p:txBody>
          <a:bodyPr>
            <a:noAutofit/>
          </a:bodyPr>
          <a:lstStyle/>
          <a:p>
            <a:pPr algn="just"/>
            <a:r>
              <a:rPr lang="el-GR" b="1" dirty="0">
                <a:solidFill>
                  <a:srgbClr val="000000"/>
                </a:solidFill>
                <a:latin typeface="Calibri Light" panose="020F0302020204030204" pitchFamily="34" charset="0"/>
                <a:cs typeface="Calibri Light" panose="020F0302020204030204" pitchFamily="34" charset="0"/>
              </a:rPr>
              <a:t>ΜΗ ΛΕΚΤΙΚΕΣ </a:t>
            </a:r>
            <a:r>
              <a:rPr lang="el-GR" b="1" dirty="0" smtClean="0">
                <a:solidFill>
                  <a:srgbClr val="000000"/>
                </a:solidFill>
                <a:latin typeface="Calibri Light" panose="020F0302020204030204" pitchFamily="34" charset="0"/>
                <a:cs typeface="Calibri Light" panose="020F0302020204030204" pitchFamily="34" charset="0"/>
              </a:rPr>
              <a:t>ΠΑΡΕΜΒΑΣΕΙΣ</a:t>
            </a:r>
          </a:p>
          <a:p>
            <a:pPr marL="0" indent="0" algn="just">
              <a:buNone/>
            </a:pPr>
            <a:r>
              <a:rPr lang="el-GR" dirty="0">
                <a:latin typeface="Calibri Light" panose="020F0302020204030204" pitchFamily="34" charset="0"/>
                <a:cs typeface="Calibri Light" panose="020F0302020204030204" pitchFamily="34" charset="0"/>
              </a:rPr>
              <a:t>Αγνόηση-προσέλκυση </a:t>
            </a:r>
            <a:r>
              <a:rPr lang="el-GR" dirty="0" smtClean="0">
                <a:latin typeface="Calibri Light" panose="020F0302020204030204" pitchFamily="34" charset="0"/>
                <a:cs typeface="Calibri Light" panose="020F0302020204030204" pitchFamily="34" charset="0"/>
              </a:rPr>
              <a:t>προσοχής</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Μη </a:t>
            </a:r>
            <a:r>
              <a:rPr lang="el-GR" dirty="0" smtClean="0">
                <a:latin typeface="Calibri Light" panose="020F0302020204030204" pitchFamily="34" charset="0"/>
                <a:cs typeface="Calibri Light" panose="020F0302020204030204" pitchFamily="34" charset="0"/>
              </a:rPr>
              <a:t>λεκτική επιτίμηση</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Έλεγχος με </a:t>
            </a:r>
            <a:r>
              <a:rPr lang="el-GR" dirty="0" smtClean="0">
                <a:latin typeface="Calibri Light" panose="020F0302020204030204" pitchFamily="34" charset="0"/>
                <a:cs typeface="Calibri Light" panose="020F0302020204030204" pitchFamily="34" charset="0"/>
              </a:rPr>
              <a:t>εγγύτητα</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Με </a:t>
            </a:r>
            <a:r>
              <a:rPr lang="el-GR" dirty="0" smtClean="0">
                <a:latin typeface="Calibri Light" panose="020F0302020204030204" pitchFamily="34" charset="0"/>
                <a:cs typeface="Calibri Light" panose="020F0302020204030204" pitchFamily="34" charset="0"/>
              </a:rPr>
              <a:t>άγγιγμα</a:t>
            </a:r>
          </a:p>
          <a:p>
            <a:pPr algn="just"/>
            <a:r>
              <a:rPr lang="el-GR" b="1" dirty="0">
                <a:solidFill>
                  <a:srgbClr val="000000"/>
                </a:solidFill>
                <a:latin typeface="Calibri Light" panose="020F0302020204030204" pitchFamily="34" charset="0"/>
                <a:cs typeface="Calibri Light" panose="020F0302020204030204" pitchFamily="34" charset="0"/>
              </a:rPr>
              <a:t>ΛΕΚΤΙΚΕΣ ΠΑΡΕΜΒΑΣΕΙΣ</a:t>
            </a:r>
          </a:p>
          <a:p>
            <a:pPr marL="0" indent="0" algn="just">
              <a:buNone/>
            </a:pPr>
            <a:r>
              <a:rPr lang="el-GR" dirty="0">
                <a:latin typeface="Calibri Light" panose="020F0302020204030204" pitchFamily="34" charset="0"/>
                <a:cs typeface="Calibri Light" panose="020F0302020204030204" pitchFamily="34" charset="0"/>
              </a:rPr>
              <a:t>Έμμεση </a:t>
            </a:r>
            <a:r>
              <a:rPr lang="el-GR" dirty="0" smtClean="0">
                <a:latin typeface="Calibri Light" panose="020F0302020204030204" pitchFamily="34" charset="0"/>
                <a:cs typeface="Calibri Light" panose="020F0302020204030204" pitchFamily="34" charset="0"/>
              </a:rPr>
              <a:t>υπόδειξη</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Αναφορά </a:t>
            </a:r>
            <a:r>
              <a:rPr lang="el-GR" dirty="0" smtClean="0">
                <a:latin typeface="Calibri Light" panose="020F0302020204030204" pitchFamily="34" charset="0"/>
                <a:cs typeface="Calibri Light" panose="020F0302020204030204" pitchFamily="34" charset="0"/>
              </a:rPr>
              <a:t>ονόματος</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Υποβολή ερώτησης σε </a:t>
            </a:r>
            <a:r>
              <a:rPr lang="el-GR" dirty="0" smtClean="0">
                <a:latin typeface="Calibri Light" panose="020F0302020204030204" pitchFamily="34" charset="0"/>
                <a:cs typeface="Calibri Light" panose="020F0302020204030204" pitchFamily="34" charset="0"/>
              </a:rPr>
              <a:t>ατακτούντα</a:t>
            </a:r>
            <a:endParaRPr lang="el-GR" dirty="0">
              <a:latin typeface="Calibri Light" panose="020F0302020204030204" pitchFamily="34" charset="0"/>
              <a:cs typeface="Calibri Light" panose="020F0302020204030204" pitchFamily="34" charset="0"/>
            </a:endParaRPr>
          </a:p>
          <a:p>
            <a:pPr marL="0" indent="0" algn="just">
              <a:buNone/>
            </a:pPr>
            <a:r>
              <a:rPr lang="el-GR" dirty="0" smtClean="0">
                <a:latin typeface="Calibri Light" panose="020F0302020204030204" pitchFamily="34" charset="0"/>
                <a:cs typeface="Calibri Light" panose="020F0302020204030204" pitchFamily="34" charset="0"/>
              </a:rPr>
              <a:t>Χιούμορ</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Ανάδειξη επιπτώσεων</a:t>
            </a:r>
          </a:p>
          <a:p>
            <a:pPr marL="0" indent="0" algn="just">
              <a:buNone/>
            </a:pPr>
            <a:r>
              <a:rPr lang="el-GR" dirty="0" smtClean="0">
                <a:latin typeface="Calibri Light" panose="020F0302020204030204" pitchFamily="34" charset="0"/>
                <a:cs typeface="Calibri Light" panose="020F0302020204030204" pitchFamily="34" charset="0"/>
              </a:rPr>
              <a:t>Υπενθύμιση κανόνων</a:t>
            </a:r>
            <a:endParaRPr lang="el-GR" dirty="0">
              <a:latin typeface="Calibri Light" panose="020F0302020204030204" pitchFamily="34" charset="0"/>
              <a:cs typeface="Calibri Light" panose="020F0302020204030204" pitchFamily="34" charset="0"/>
            </a:endParaRPr>
          </a:p>
          <a:p>
            <a:pPr marL="0" indent="0" algn="just">
              <a:buNone/>
            </a:pPr>
            <a:r>
              <a:rPr lang="el-GR" dirty="0">
                <a:latin typeface="Calibri Light" panose="020F0302020204030204" pitchFamily="34" charset="0"/>
                <a:cs typeface="Calibri Light" panose="020F0302020204030204" pitchFamily="34" charset="0"/>
              </a:rPr>
              <a:t>Επίπληξη</a:t>
            </a:r>
          </a:p>
        </p:txBody>
      </p:sp>
    </p:spTree>
    <p:extLst>
      <p:ext uri="{BB962C8B-B14F-4D97-AF65-F5344CB8AC3E}">
        <p14:creationId xmlns:p14="http://schemas.microsoft.com/office/powerpoint/2010/main" xmlns="" val="11474282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060848"/>
            <a:ext cx="8064896" cy="1426170"/>
          </a:xfrm>
        </p:spPr>
        <p:txBody>
          <a:bodyPr>
            <a:normAutofit/>
          </a:bodyPr>
          <a:lstStyle/>
          <a:p>
            <a:pPr algn="ctr"/>
            <a:r>
              <a:rPr lang="el-GR" sz="3600" b="1" dirty="0" smtClean="0">
                <a:solidFill>
                  <a:schemeClr val="tx1"/>
                </a:solidFill>
                <a:latin typeface="Calibri Light" panose="020F0302020204030204" pitchFamily="34" charset="0"/>
                <a:cs typeface="Calibri Light" panose="020F0302020204030204" pitchFamily="34" charset="0"/>
              </a:rPr>
              <a:t>Στρατηγικεσ αντιμετωπισησ ειδικων προβληματικων συμπεριφορων</a:t>
            </a:r>
            <a:endParaRPr lang="el-GR" sz="3600" b="1" dirty="0">
              <a:solidFill>
                <a:schemeClr val="tx1"/>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405070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706090"/>
          </a:xfrm>
        </p:spPr>
        <p:txBody>
          <a:bodyPr>
            <a:normAutofit/>
          </a:bodyPr>
          <a:lstStyle/>
          <a:p>
            <a:pPr algn="ctr"/>
            <a:r>
              <a:rPr lang="el-GR" sz="3600" dirty="0" smtClean="0">
                <a:latin typeface="Calibri Light" panose="020F0302020204030204" pitchFamily="34" charset="0"/>
                <a:cs typeface="Calibri Light" panose="020F0302020204030204" pitchFamily="34" charset="0"/>
              </a:rPr>
              <a:t>Αρνηση –ανυπακοη </a:t>
            </a:r>
            <a:endParaRPr lang="el-GR" sz="3600"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rot="10800000" flipV="1">
            <a:off x="251520" y="980728"/>
            <a:ext cx="8352928" cy="5760640"/>
          </a:xfrm>
        </p:spPr>
        <p:txBody>
          <a:bodyPr>
            <a:normAutofit lnSpcReduction="10000"/>
          </a:bodyPr>
          <a:lstStyle/>
          <a:p>
            <a:endParaRPr lang="el-GR" sz="1050" dirty="0">
              <a:solidFill>
                <a:srgbClr val="000000"/>
              </a:solidFill>
              <a:latin typeface="Calibri"/>
            </a:endParaRPr>
          </a:p>
          <a:p>
            <a:pPr marL="0" indent="0" algn="just">
              <a:buNone/>
            </a:pPr>
            <a:r>
              <a:rPr lang="el-GR" sz="2800" dirty="0">
                <a:latin typeface="Calibri Light" panose="020F0302020204030204" pitchFamily="34" charset="0"/>
                <a:cs typeface="Calibri Light" panose="020F0302020204030204" pitchFamily="34" charset="0"/>
              </a:rPr>
              <a:t>Ο μαθητής αρνείται </a:t>
            </a:r>
            <a:r>
              <a:rPr lang="el-GR" sz="2800" dirty="0" smtClean="0">
                <a:latin typeface="Calibri Light" panose="020F0302020204030204" pitchFamily="34" charset="0"/>
                <a:cs typeface="Calibri Light" panose="020F0302020204030204" pitchFamily="34" charset="0"/>
              </a:rPr>
              <a:t>αυτό </a:t>
            </a:r>
            <a:r>
              <a:rPr lang="el-GR" sz="2800" dirty="0">
                <a:latin typeface="Calibri Light" panose="020F0302020204030204" pitchFamily="34" charset="0"/>
                <a:cs typeface="Calibri Light" panose="020F0302020204030204" pitchFamily="34" charset="0"/>
              </a:rPr>
              <a:t>που του ζητάμε, αμφισβητώντας ευθέως </a:t>
            </a:r>
            <a:r>
              <a:rPr lang="el-GR" sz="2800" dirty="0" smtClean="0">
                <a:latin typeface="Calibri Light" panose="020F0302020204030204" pitchFamily="34" charset="0"/>
                <a:cs typeface="Calibri Light" panose="020F0302020204030204" pitchFamily="34" charset="0"/>
              </a:rPr>
              <a:t>τον καθηγητή</a:t>
            </a:r>
            <a:r>
              <a:rPr lang="el-GR" sz="2800" dirty="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Καλό </a:t>
            </a:r>
            <a:r>
              <a:rPr lang="el-GR" sz="2800" dirty="0">
                <a:latin typeface="Calibri Light" panose="020F0302020204030204" pitchFamily="34" charset="0"/>
                <a:cs typeface="Calibri Light" panose="020F0302020204030204" pitchFamily="34" charset="0"/>
              </a:rPr>
              <a:t>είναι να </a:t>
            </a:r>
            <a:r>
              <a:rPr lang="el-GR" sz="2800" dirty="0" smtClean="0">
                <a:latin typeface="Calibri Light" panose="020F0302020204030204" pitchFamily="34" charset="0"/>
                <a:cs typeface="Calibri Light" panose="020F0302020204030204" pitchFamily="34" charset="0"/>
              </a:rPr>
              <a:t>μη </a:t>
            </a:r>
            <a:r>
              <a:rPr lang="el-GR" sz="2800" dirty="0">
                <a:latin typeface="Calibri Light" panose="020F0302020204030204" pitchFamily="34" charset="0"/>
                <a:cs typeface="Calibri Light" panose="020F0302020204030204" pitchFamily="34" charset="0"/>
              </a:rPr>
              <a:t>ζητήσουμε να κάνει κάτι ένας μαθητής που γνωρίζουμε ότι θα αρνηθεί να το κάνει (λόγω χαρακτήρα ή επειδή εκείνη τη στιγμή είναι σε έκρυθμη κατάσταση). Αν τελικά συμβεί: </a:t>
            </a:r>
          </a:p>
          <a:p>
            <a:pPr marL="0" indent="0" algn="just">
              <a:buNone/>
            </a:pPr>
            <a:r>
              <a:rPr lang="el-GR" sz="2800" b="1" dirty="0">
                <a:latin typeface="Calibri Light" panose="020F0302020204030204" pitchFamily="34" charset="0"/>
                <a:cs typeface="Calibri Light" panose="020F0302020204030204" pitchFamily="34" charset="0"/>
              </a:rPr>
              <a:t>1)</a:t>
            </a:r>
            <a:r>
              <a:rPr lang="el-GR" sz="2800" dirty="0">
                <a:latin typeface="Calibri Light" panose="020F0302020204030204" pitchFamily="34" charset="0"/>
                <a:cs typeface="Calibri Light" panose="020F0302020204030204" pitchFamily="34" charset="0"/>
              </a:rPr>
              <a:t> Επιδείξτε ηρεμία και ψυχραιμία. Αποφύγετε τη λογομαχία με τον μαθητή. Χρησιμοποιήστε ήπιες επιπλήξεις ή επίμονη ματιά</a:t>
            </a:r>
            <a:r>
              <a:rPr lang="el-GR" sz="2800" dirty="0" smtClean="0">
                <a:latin typeface="Calibri Light" panose="020F0302020204030204" pitchFamily="34" charset="0"/>
                <a:cs typeface="Calibri Light" panose="020F0302020204030204" pitchFamily="34" charset="0"/>
              </a:rPr>
              <a:t>.</a:t>
            </a:r>
            <a:endParaRPr lang="el-GR" sz="2800" dirty="0">
              <a:latin typeface="Calibri Light" panose="020F0302020204030204" pitchFamily="34" charset="0"/>
              <a:cs typeface="Calibri Light" panose="020F0302020204030204" pitchFamily="34" charset="0"/>
            </a:endParaRPr>
          </a:p>
          <a:p>
            <a:pPr marL="0" indent="0" algn="just">
              <a:buNone/>
            </a:pPr>
            <a:r>
              <a:rPr lang="el-GR" sz="2800" b="1" dirty="0">
                <a:latin typeface="Calibri Light" panose="020F0302020204030204" pitchFamily="34" charset="0"/>
                <a:cs typeface="Calibri Light" panose="020F0302020204030204" pitchFamily="34" charset="0"/>
              </a:rPr>
              <a:t>2)</a:t>
            </a:r>
            <a:r>
              <a:rPr lang="el-GR" sz="2800" dirty="0">
                <a:latin typeface="Calibri Light" panose="020F0302020204030204" pitchFamily="34" charset="0"/>
                <a:cs typeface="Calibri Light" panose="020F0302020204030204" pitchFamily="34" charset="0"/>
              </a:rPr>
              <a:t> Αντιδρούμε γρήγορα και αποφασιστικά. Διακόψτε την αρνητική αντίδραση του μαθητή πριν την κλιμάκωσή της, ανακατευθύνοντας την προσοχή του ή μετακινώντας τον από τη θέση του</a:t>
            </a:r>
            <a:r>
              <a:rPr lang="el-GR" sz="2800" dirty="0" smtClean="0">
                <a:latin typeface="Calibri Light" panose="020F0302020204030204" pitchFamily="34" charset="0"/>
                <a:cs typeface="Calibri Light" panose="020F0302020204030204" pitchFamily="34" charset="0"/>
              </a:rPr>
              <a:t>.</a:t>
            </a:r>
            <a:endParaRPr lang="el-GR" sz="2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88881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179512" y="188640"/>
            <a:ext cx="8712968" cy="6285312"/>
          </a:xfrm>
        </p:spPr>
        <p:txBody>
          <a:bodyPr>
            <a:normAutofit/>
          </a:bodyPr>
          <a:lstStyle/>
          <a:p>
            <a:endParaRPr lang="el-GR" sz="1050" dirty="0">
              <a:solidFill>
                <a:srgbClr val="000000"/>
              </a:solidFill>
              <a:latin typeface="Calibri"/>
            </a:endParaRPr>
          </a:p>
          <a:p>
            <a:pPr marL="0" indent="0" algn="just">
              <a:buNone/>
            </a:pPr>
            <a:r>
              <a:rPr lang="el-GR" sz="2600" b="1" dirty="0">
                <a:latin typeface="Calibri Light" panose="020F0302020204030204" pitchFamily="34" charset="0"/>
                <a:cs typeface="Calibri Light" panose="020F0302020204030204" pitchFamily="34" charset="0"/>
              </a:rPr>
              <a:t>3)</a:t>
            </a:r>
            <a:r>
              <a:rPr lang="el-GR" sz="2600" dirty="0">
                <a:latin typeface="Calibri Light" panose="020F0302020204030204" pitchFamily="34" charset="0"/>
                <a:cs typeface="Calibri Light" panose="020F0302020204030204" pitchFamily="34" charset="0"/>
              </a:rPr>
              <a:t> Αποφεύγουμε τη σωματική αλληλεπίδραση. </a:t>
            </a:r>
          </a:p>
          <a:p>
            <a:pPr marL="0" indent="0" algn="just">
              <a:buNone/>
            </a:pPr>
            <a:r>
              <a:rPr lang="el-GR" sz="2600" b="1" dirty="0" smtClean="0">
                <a:latin typeface="Calibri Light" panose="020F0302020204030204" pitchFamily="34" charset="0"/>
                <a:cs typeface="Calibri Light" panose="020F0302020204030204" pitchFamily="34" charset="0"/>
              </a:rPr>
              <a:t>4</a:t>
            </a:r>
            <a:r>
              <a:rPr lang="el-GR" sz="2600" b="1" dirty="0">
                <a:latin typeface="Calibri Light" panose="020F0302020204030204" pitchFamily="34" charset="0"/>
                <a:cs typeface="Calibri Light" panose="020F0302020204030204" pitchFamily="34" charset="0"/>
              </a:rPr>
              <a:t>)</a:t>
            </a:r>
            <a:r>
              <a:rPr lang="el-GR" sz="2600" dirty="0">
                <a:latin typeface="Calibri Light" panose="020F0302020204030204" pitchFamily="34" charset="0"/>
                <a:cs typeface="Calibri Light" panose="020F0302020204030204" pitchFamily="34" charset="0"/>
              </a:rPr>
              <a:t> </a:t>
            </a:r>
            <a:r>
              <a:rPr lang="el-GR" sz="2600" dirty="0" smtClean="0">
                <a:latin typeface="Calibri Light" panose="020F0302020204030204" pitchFamily="34" charset="0"/>
                <a:cs typeface="Calibri Light" panose="020F0302020204030204" pitchFamily="34" charset="0"/>
              </a:rPr>
              <a:t>Δώστε </a:t>
            </a:r>
            <a:r>
              <a:rPr lang="el-GR" sz="2600" dirty="0">
                <a:latin typeface="Calibri Light" panose="020F0302020204030204" pitchFamily="34" charset="0"/>
                <a:cs typeface="Calibri Light" panose="020F0302020204030204" pitchFamily="34" charset="0"/>
              </a:rPr>
              <a:t>εναλλακτικές: π.χ. «Πέτρο, μπορείς να μείνεις στο διάλειμμα μέσα για να τελειώσεις την εργασία ή μπορείς να την τελειώσεις τώρα και να βγεις διάλειμμα».</a:t>
            </a:r>
          </a:p>
          <a:p>
            <a:pPr marL="0" indent="0" algn="just">
              <a:buNone/>
            </a:pPr>
            <a:r>
              <a:rPr lang="el-GR" sz="2600" b="1" dirty="0" smtClean="0">
                <a:latin typeface="Calibri Light" panose="020F0302020204030204" pitchFamily="34" charset="0"/>
                <a:cs typeface="Calibri Light" panose="020F0302020204030204" pitchFamily="34" charset="0"/>
              </a:rPr>
              <a:t>5)</a:t>
            </a:r>
            <a:r>
              <a:rPr lang="el-GR" sz="2600" dirty="0" smtClean="0">
                <a:latin typeface="Calibri Light" panose="020F0302020204030204" pitchFamily="34" charset="0"/>
                <a:cs typeface="Calibri Light" panose="020F0302020204030204" pitchFamily="34" charset="0"/>
              </a:rPr>
              <a:t>Επαναλαμβάνουμε </a:t>
            </a:r>
            <a:r>
              <a:rPr lang="el-GR" sz="2600" dirty="0">
                <a:latin typeface="Calibri Light" panose="020F0302020204030204" pitchFamily="34" charset="0"/>
                <a:cs typeface="Calibri Light" panose="020F0302020204030204" pitchFamily="34" charset="0"/>
              </a:rPr>
              <a:t>την εντολή με ευγενικό τρόπο π.χ. </a:t>
            </a:r>
            <a:r>
              <a:rPr lang="el-GR" sz="2600" dirty="0" smtClean="0">
                <a:latin typeface="Calibri Light" panose="020F0302020204030204" pitchFamily="34" charset="0"/>
                <a:cs typeface="Calibri Light" panose="020F0302020204030204" pitchFamily="34" charset="0"/>
              </a:rPr>
              <a:t>Γιάννη </a:t>
            </a:r>
            <a:r>
              <a:rPr lang="el-GR" sz="2600" dirty="0">
                <a:latin typeface="Calibri Light" panose="020F0302020204030204" pitchFamily="34" charset="0"/>
                <a:cs typeface="Calibri Light" panose="020F0302020204030204" pitchFamily="34" charset="0"/>
              </a:rPr>
              <a:t>γύρισε στο θρανίο σου γιατί δεν θα μπορέσουμε να ολοκληρώσουμε το μάθημα. </a:t>
            </a:r>
            <a:endParaRPr lang="el-GR" sz="2600" dirty="0" smtClean="0">
              <a:latin typeface="Calibri Light" panose="020F0302020204030204" pitchFamily="34" charset="0"/>
              <a:cs typeface="Calibri Light" panose="020F0302020204030204" pitchFamily="34" charset="0"/>
            </a:endParaRPr>
          </a:p>
          <a:p>
            <a:pPr algn="just"/>
            <a:r>
              <a:rPr lang="el-GR" sz="2600" dirty="0" smtClean="0">
                <a:latin typeface="Calibri Light" panose="020F0302020204030204" pitchFamily="34" charset="0"/>
                <a:cs typeface="Calibri Light" panose="020F0302020204030204" pitchFamily="34" charset="0"/>
              </a:rPr>
              <a:t>Αν </a:t>
            </a:r>
            <a:r>
              <a:rPr lang="el-GR" sz="2600" dirty="0">
                <a:latin typeface="Calibri Light" panose="020F0302020204030204" pitchFamily="34" charset="0"/>
                <a:cs typeface="Calibri Light" panose="020F0302020204030204" pitchFamily="34" charset="0"/>
              </a:rPr>
              <a:t>ο μαθητής αρνηθεί, ζητάμε να μάθουμε το λόγο, αν υπάρχει αποδεκτή εξήγηση την αποδεχόμαστε. Αν δεν υπάρχει εξήγηση ή η εξήγηση είναι μη αποδεκτή μπορούμε να πούμε «βλέπω ότι δεν θέλεις να το κάνεις αυτό, όλοι αισθανόμαστε έτσι μερικές φορές ακόμη και εγώ, όμως σου ζητάω να το κάνεις γιατί είναι σημαντικό». </a:t>
            </a:r>
          </a:p>
          <a:p>
            <a:pPr marL="0" indent="0">
              <a:buNone/>
            </a:pPr>
            <a:r>
              <a:rPr lang="el-GR" dirty="0" smtClean="0">
                <a:latin typeface="Calibri Light" panose="020F0302020204030204" pitchFamily="34" charset="0"/>
                <a:cs typeface="Calibri Light" panose="020F0302020204030204" pitchFamily="34" charset="0"/>
              </a:rPr>
              <a:t>. </a:t>
            </a:r>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122759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4294967295"/>
          </p:nvPr>
        </p:nvSpPr>
        <p:spPr>
          <a:xfrm>
            <a:off x="0" y="2636911"/>
            <a:ext cx="8604448" cy="2376265"/>
          </a:xfrm>
        </p:spPr>
        <p:txBody>
          <a:bodyPr>
            <a:normAutofit/>
          </a:bodyPr>
          <a:lstStyle/>
          <a:p>
            <a:pPr marL="0" indent="0" algn="ctr">
              <a:buNone/>
            </a:pPr>
            <a:r>
              <a:rPr lang="el-GR" sz="3600" b="1" dirty="0" smtClean="0">
                <a:latin typeface="Calibri Light" panose="020F0302020204030204" pitchFamily="34" charset="0"/>
                <a:cs typeface="Calibri Light" panose="020F0302020204030204" pitchFamily="34" charset="0"/>
              </a:rPr>
              <a:t>ΠΩΣ ΑΝΤΙΛΑΜΒΑΝΟΜΑΣΤΕ ΤΟΝ ΟΡΟ ΠΡΟΒΛΗΜΑΤΑ ΣΥΜΠΕΡΙΦΟΡΑΣ ΣΤΗΝ ΤΑΞΗ;</a:t>
            </a:r>
            <a:endParaRPr lang="el-GR" sz="3600"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4107148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251520" y="260648"/>
            <a:ext cx="8280920" cy="6213304"/>
          </a:xfrm>
        </p:spPr>
        <p:txBody>
          <a:bodyPr>
            <a:normAutofit fontScale="92500" lnSpcReduction="10000"/>
          </a:bodyPr>
          <a:lstStyle/>
          <a:p>
            <a:pPr algn="just"/>
            <a:r>
              <a:rPr lang="el-GR" b="1" dirty="0" smtClean="0">
                <a:latin typeface="Calibri Light" pitchFamily="34" charset="0"/>
              </a:rPr>
              <a:t>6)</a:t>
            </a:r>
            <a:r>
              <a:rPr lang="el-GR" dirty="0" smtClean="0">
                <a:latin typeface="Calibri Light" pitchFamily="34" charset="0"/>
              </a:rPr>
              <a:t> </a:t>
            </a:r>
            <a:r>
              <a:rPr lang="el-GR" dirty="0">
                <a:latin typeface="Calibri Light" pitchFamily="34" charset="0"/>
              </a:rPr>
              <a:t>Αν παρ’ όλα τα προηγούμενα ο μαθητής επιμένει τότε: </a:t>
            </a:r>
          </a:p>
          <a:p>
            <a:pPr algn="just">
              <a:buNone/>
            </a:pPr>
            <a:r>
              <a:rPr lang="el-GR" dirty="0" smtClean="0">
                <a:latin typeface="Calibri Light" pitchFamily="34" charset="0"/>
              </a:rPr>
              <a:t> </a:t>
            </a:r>
            <a:r>
              <a:rPr lang="el-GR" dirty="0">
                <a:latin typeface="Calibri Light" pitchFamily="34" charset="0"/>
              </a:rPr>
              <a:t>α) Μπορείτε να πείτε «εντάξει» και να του ζητήσετε   επιτακτικά    να μείνει μετά το μάθημα να το συζητήσετε</a:t>
            </a:r>
            <a:r>
              <a:rPr lang="el-GR" dirty="0" smtClean="0">
                <a:latin typeface="Calibri Light" pitchFamily="34" charset="0"/>
              </a:rPr>
              <a:t>.</a:t>
            </a:r>
          </a:p>
          <a:p>
            <a:pPr algn="just">
              <a:buNone/>
            </a:pPr>
            <a:r>
              <a:rPr lang="el-GR" dirty="0" smtClean="0">
                <a:latin typeface="Calibri Light" pitchFamily="34" charset="0"/>
              </a:rPr>
              <a:t> β) Καλό είναι να έρθετε </a:t>
            </a:r>
            <a:r>
              <a:rPr lang="el-GR" dirty="0">
                <a:latin typeface="Calibri Light" pitchFamily="34" charset="0"/>
              </a:rPr>
              <a:t>σε αντιπαράθεση με τον μαθητή, εφόσον </a:t>
            </a:r>
            <a:r>
              <a:rPr lang="el-GR" dirty="0" smtClean="0">
                <a:latin typeface="Calibri Light" pitchFamily="34" charset="0"/>
              </a:rPr>
              <a:t>είστε βέβαιοι </a:t>
            </a:r>
            <a:r>
              <a:rPr lang="el-GR" dirty="0">
                <a:latin typeface="Calibri Light" pitchFamily="34" charset="0"/>
              </a:rPr>
              <a:t>ότι δεν θα </a:t>
            </a:r>
            <a:r>
              <a:rPr lang="el-GR" dirty="0" smtClean="0">
                <a:latin typeface="Calibri Light" pitchFamily="34" charset="0"/>
              </a:rPr>
              <a:t>αποτύχετε. Το </a:t>
            </a:r>
            <a:r>
              <a:rPr lang="el-GR" dirty="0">
                <a:latin typeface="Calibri Light" pitchFamily="34" charset="0"/>
              </a:rPr>
              <a:t>συνηθέστερο είναι να του </a:t>
            </a:r>
            <a:r>
              <a:rPr lang="el-GR" dirty="0" smtClean="0">
                <a:latin typeface="Calibri Light" pitchFamily="34" charset="0"/>
              </a:rPr>
              <a:t>πείτε </a:t>
            </a:r>
            <a:r>
              <a:rPr lang="el-GR" dirty="0">
                <a:latin typeface="Calibri Light" pitchFamily="34" charset="0"/>
              </a:rPr>
              <a:t>«το αποτέλεσμα της ανυπακοής σου είναι ότι πρέπει να δεις τον Διευθυντή» και αν ο μαθητής αρνείται να απομακρυνθεί από την τάξη </a:t>
            </a:r>
            <a:r>
              <a:rPr lang="el-GR" dirty="0" smtClean="0">
                <a:latin typeface="Calibri Light" pitchFamily="34" charset="0"/>
              </a:rPr>
              <a:t>στέλνετε </a:t>
            </a:r>
            <a:r>
              <a:rPr lang="el-GR" dirty="0">
                <a:latin typeface="Calibri Light" pitchFamily="34" charset="0"/>
              </a:rPr>
              <a:t>έναν μαθητή να φωνάξει τον Διευθυντή είτε τον </a:t>
            </a:r>
            <a:r>
              <a:rPr lang="el-GR" dirty="0" smtClean="0">
                <a:latin typeface="Calibri Light" pitchFamily="34" charset="0"/>
              </a:rPr>
              <a:t>απομακρύνετε </a:t>
            </a:r>
            <a:r>
              <a:rPr lang="el-GR" dirty="0">
                <a:latin typeface="Calibri Light" pitchFamily="34" charset="0"/>
              </a:rPr>
              <a:t>με ωριαία αποβολή. Στην πρώτη περίπτωση, ενώ αναμένεται ο Διευθυντής, </a:t>
            </a:r>
            <a:r>
              <a:rPr lang="el-GR" dirty="0" smtClean="0">
                <a:latin typeface="Calibri Light" pitchFamily="34" charset="0"/>
              </a:rPr>
              <a:t>ξαναρχίζετε </a:t>
            </a:r>
            <a:r>
              <a:rPr lang="el-GR" dirty="0">
                <a:latin typeface="Calibri Light" pitchFamily="34" charset="0"/>
              </a:rPr>
              <a:t>κανονικά το μάθημα.</a:t>
            </a:r>
          </a:p>
          <a:p>
            <a:pPr algn="just">
              <a:buNone/>
            </a:pPr>
            <a:r>
              <a:rPr lang="el-GR" dirty="0">
                <a:latin typeface="Calibri Light" pitchFamily="34" charset="0"/>
              </a:rPr>
              <a:t>–Καλό είναι να αντιμετωπίζουμε άμεσα επεισόδια μικρο-ανυπακοής προτού πάρουν διαστάσεις και να εντοπισθούν τα αίτια της συμπεριφοράς αυτής. Επίσης, </a:t>
            </a:r>
            <a:r>
              <a:rPr lang="el-GR" b="1" dirty="0">
                <a:latin typeface="Calibri Light" pitchFamily="34" charset="0"/>
              </a:rPr>
              <a:t>η υπακοή θα πρέπει να επικοινωνείται ως ανάγκη λειτουργίας </a:t>
            </a:r>
            <a:r>
              <a:rPr lang="el-GR" dirty="0">
                <a:latin typeface="Calibri Light" pitchFamily="34" charset="0"/>
              </a:rPr>
              <a:t>της τάξης των 25-30 μαθητών και όχι ως συμμόρφωση στην εξουσία του καθηγητή.</a:t>
            </a:r>
          </a:p>
          <a:p>
            <a:pPr algn="just">
              <a:buNone/>
            </a:pPr>
            <a:r>
              <a:rPr lang="el-GR" dirty="0">
                <a:latin typeface="Calibri Light" pitchFamily="34" charset="0"/>
              </a:rPr>
              <a:t>–Η μη παραδοχή, εκ μέρους του καθηγητή, ενός λάθους επιβεβαιώνει στους μαθητές ότι ο καθηγητής είναι άδικός, ενώ η παραδοχή του δείχνει ότι είναι δίκαιος και ενδιαφέρεται για τους μαθητές ως πρόσωπα.</a:t>
            </a:r>
          </a:p>
          <a:p>
            <a:pPr algn="just"/>
            <a:endParaRPr lang="el-GR" dirty="0"/>
          </a:p>
          <a:p>
            <a:pPr algn="just"/>
            <a:endParaRPr lang="el-GR" dirty="0"/>
          </a:p>
          <a:p>
            <a:pPr algn="just"/>
            <a:endParaRPr lang="el-GR" dirty="0"/>
          </a:p>
        </p:txBody>
      </p:sp>
    </p:spTree>
    <p:extLst>
      <p:ext uri="{BB962C8B-B14F-4D97-AF65-F5344CB8AC3E}">
        <p14:creationId xmlns:p14="http://schemas.microsoft.com/office/powerpoint/2010/main" xmlns="" val="9397474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395536" y="260648"/>
            <a:ext cx="8147248" cy="6213304"/>
          </a:xfrm>
        </p:spPr>
        <p:txBody>
          <a:bodyPr>
            <a:normAutofit/>
          </a:bodyPr>
          <a:lstStyle/>
          <a:p>
            <a:pPr marL="0" indent="0">
              <a:buNone/>
            </a:pPr>
            <a:r>
              <a:rPr lang="el-GR" dirty="0" smtClean="0"/>
              <a:t> </a:t>
            </a:r>
          </a:p>
          <a:p>
            <a:pPr marL="0" indent="0" algn="just">
              <a:buNone/>
            </a:pPr>
            <a:r>
              <a:rPr lang="el-GR" sz="2800" b="1" dirty="0" smtClean="0">
                <a:latin typeface="Calibri Light" panose="020F0302020204030204" pitchFamily="34" charset="0"/>
                <a:cs typeface="Calibri Light" panose="020F0302020204030204" pitchFamily="34" charset="0"/>
              </a:rPr>
              <a:t>7)</a:t>
            </a:r>
            <a:r>
              <a:rPr lang="el-GR" sz="2800" dirty="0" smtClean="0">
                <a:latin typeface="Calibri Light" panose="020F0302020204030204" pitchFamily="34" charset="0"/>
                <a:cs typeface="Calibri Light" panose="020F0302020204030204" pitchFamily="34" charset="0"/>
              </a:rPr>
              <a:t>Χρησιμοποιήστε </a:t>
            </a:r>
            <a:r>
              <a:rPr lang="el-GR" sz="2800" dirty="0">
                <a:latin typeface="Calibri Light" panose="020F0302020204030204" pitchFamily="34" charset="0"/>
                <a:cs typeface="Calibri Light" panose="020F0302020204030204" pitchFamily="34" charset="0"/>
              </a:rPr>
              <a:t>τη σύντομη απομάκρυνση από κάποιο ευχάριστο ερέθισμα ή δραστηριότητα (time-out) όποτε είναι αναγκαίο</a:t>
            </a:r>
            <a:r>
              <a:rPr lang="el-GR" sz="2800" dirty="0" smtClean="0">
                <a:latin typeface="Calibri Light" panose="020F0302020204030204" pitchFamily="34" charset="0"/>
                <a:cs typeface="Calibri Light" panose="020F0302020204030204" pitchFamily="34" charset="0"/>
              </a:rPr>
              <a:t>.</a:t>
            </a:r>
            <a:endParaRPr lang="el-GR" sz="2800" dirty="0">
              <a:latin typeface="Calibri Light" panose="020F0302020204030204" pitchFamily="34" charset="0"/>
              <a:cs typeface="Calibri Light" panose="020F0302020204030204" pitchFamily="34" charset="0"/>
            </a:endParaRPr>
          </a:p>
          <a:p>
            <a:pPr marL="0" indent="0" algn="just">
              <a:buNone/>
            </a:pPr>
            <a:r>
              <a:rPr lang="el-GR" sz="2800" b="1" dirty="0" smtClean="0">
                <a:latin typeface="Calibri Light" panose="020F0302020204030204" pitchFamily="34" charset="0"/>
                <a:cs typeface="Calibri Light" panose="020F0302020204030204" pitchFamily="34" charset="0"/>
              </a:rPr>
              <a:t>8)</a:t>
            </a:r>
            <a:r>
              <a:rPr lang="el-GR" sz="2800" dirty="0" smtClean="0">
                <a:latin typeface="Calibri Light" panose="020F0302020204030204" pitchFamily="34" charset="0"/>
                <a:cs typeface="Calibri Light" panose="020F0302020204030204" pitchFamily="34" charset="0"/>
              </a:rPr>
              <a:t> Χρησιμοποιήστε </a:t>
            </a:r>
            <a:r>
              <a:rPr lang="el-GR" sz="2800" dirty="0">
                <a:latin typeface="Calibri Light" panose="020F0302020204030204" pitchFamily="34" charset="0"/>
                <a:cs typeface="Calibri Light" panose="020F0302020204030204" pitchFamily="34" charset="0"/>
              </a:rPr>
              <a:t>ανοιχτού τύπου ερωτήσεις στις συζητήσεις με τον μαθητή, τύπου «ποιος», «πότε», «τι», «πώς» – όχι «γιατί». Π.χ. «Τι νομίζεις ότι φταίει και απάντησες θυμωμένα όταν σου ζήτησα να γράψεις;» – όχι: «Γιατί δεν έκανες την άσκηση</a:t>
            </a:r>
            <a:r>
              <a:rPr lang="el-GR" sz="2800" dirty="0" smtClean="0">
                <a:latin typeface="Calibri Light" panose="020F0302020204030204" pitchFamily="34" charset="0"/>
                <a:cs typeface="Calibri Light" panose="020F0302020204030204" pitchFamily="34" charset="0"/>
              </a:rPr>
              <a:t>;».</a:t>
            </a:r>
            <a:endParaRPr lang="el-GR" sz="2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11833383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188640"/>
            <a:ext cx="7467600" cy="6285312"/>
          </a:xfrm>
        </p:spPr>
        <p:txBody>
          <a:bodyPr>
            <a:normAutofit/>
          </a:bodyPr>
          <a:lstStyle/>
          <a:p>
            <a:pPr marL="0" indent="0">
              <a:buNone/>
            </a:pPr>
            <a:endParaRPr lang="el-GR" dirty="0" smtClean="0"/>
          </a:p>
          <a:p>
            <a:pPr marL="0" indent="0" algn="just">
              <a:buNone/>
            </a:pPr>
            <a:r>
              <a:rPr lang="el-GR" sz="2800" b="1" dirty="0" smtClean="0">
                <a:latin typeface="Calibri Light" panose="020F0302020204030204" pitchFamily="34" charset="0"/>
                <a:cs typeface="Calibri Light" panose="020F0302020204030204" pitchFamily="34" charset="0"/>
              </a:rPr>
              <a:t>9)</a:t>
            </a:r>
            <a:r>
              <a:rPr lang="el-GR" sz="2800" dirty="0" smtClean="0">
                <a:latin typeface="Calibri Light" panose="020F0302020204030204" pitchFamily="34" charset="0"/>
                <a:cs typeface="Calibri Light" panose="020F0302020204030204" pitchFamily="34" charset="0"/>
              </a:rPr>
              <a:t>Θεσπίστε </a:t>
            </a:r>
            <a:r>
              <a:rPr lang="el-GR" sz="2800" dirty="0">
                <a:latin typeface="Calibri Light" panose="020F0302020204030204" pitchFamily="34" charset="0"/>
                <a:cs typeface="Calibri Light" panose="020F0302020204030204" pitchFamily="34" charset="0"/>
              </a:rPr>
              <a:t>κανόνες τάξης και τις επιπτώσεις τους ανάλογα με τη σοβαρότητα της παράβασης. Διαρθρώστε τις ανεπιθύμητες συμπεριφορές σε τρία επίπεδα: </a:t>
            </a:r>
            <a:r>
              <a:rPr lang="el-GR" sz="2800" i="1" dirty="0">
                <a:latin typeface="Calibri Light" panose="020F0302020204030204" pitchFamily="34" charset="0"/>
                <a:cs typeface="Calibri Light" panose="020F0302020204030204" pitchFamily="34" charset="0"/>
              </a:rPr>
              <a:t>Επίπεδο 1</a:t>
            </a:r>
            <a:r>
              <a:rPr lang="el-GR" sz="2800" dirty="0">
                <a:latin typeface="Calibri Light" panose="020F0302020204030204" pitchFamily="34" charset="0"/>
                <a:cs typeface="Calibri Light" panose="020F0302020204030204" pitchFamily="34" charset="0"/>
              </a:rPr>
              <a:t> – Ήπιες παρεκτροπές, </a:t>
            </a:r>
            <a:r>
              <a:rPr lang="el-GR" sz="2800" i="1" dirty="0">
                <a:latin typeface="Calibri Light" panose="020F0302020204030204" pitchFamily="34" charset="0"/>
                <a:cs typeface="Calibri Light" panose="020F0302020204030204" pitchFamily="34" charset="0"/>
              </a:rPr>
              <a:t>Επίπεδο 2 </a:t>
            </a:r>
            <a:r>
              <a:rPr lang="el-GR" sz="2800" dirty="0">
                <a:latin typeface="Calibri Light" panose="020F0302020204030204" pitchFamily="34" charset="0"/>
                <a:cs typeface="Calibri Light" panose="020F0302020204030204" pitchFamily="34" charset="0"/>
              </a:rPr>
              <a:t>– Μέτριες παρεκτροπές, </a:t>
            </a:r>
            <a:r>
              <a:rPr lang="el-GR" sz="2800" i="1" dirty="0">
                <a:latin typeface="Calibri Light" panose="020F0302020204030204" pitchFamily="34" charset="0"/>
                <a:cs typeface="Calibri Light" panose="020F0302020204030204" pitchFamily="34" charset="0"/>
              </a:rPr>
              <a:t>Επίπεδο 3</a:t>
            </a:r>
            <a:r>
              <a:rPr lang="el-GR" sz="2800" dirty="0">
                <a:latin typeface="Calibri Light" panose="020F0302020204030204" pitchFamily="34" charset="0"/>
                <a:cs typeface="Calibri Light" panose="020F0302020204030204" pitchFamily="34" charset="0"/>
              </a:rPr>
              <a:t> – Σοβαρές παρεκτροπές και αντιστοιχίστε σε κάθε επίπεδο τις προβλεπόμενες συνέπειες (π.χ. κλήση γονέα</a:t>
            </a:r>
            <a:r>
              <a:rPr lang="el-GR" sz="2800" dirty="0" smtClean="0">
                <a:latin typeface="Calibri Light" panose="020F0302020204030204" pitchFamily="34" charset="0"/>
                <a:cs typeface="Calibri Light" panose="020F0302020204030204" pitchFamily="34" charset="0"/>
              </a:rPr>
              <a:t>).</a:t>
            </a:r>
          </a:p>
          <a:p>
            <a:pPr marL="0" indent="0" algn="just">
              <a:buNone/>
            </a:pPr>
            <a:r>
              <a:rPr lang="el-GR" sz="2800" b="1" dirty="0" smtClean="0">
                <a:latin typeface="Calibri Light" panose="020F0302020204030204" pitchFamily="34" charset="0"/>
                <a:cs typeface="Calibri Light" panose="020F0302020204030204" pitchFamily="34" charset="0"/>
              </a:rPr>
              <a:t>10)</a:t>
            </a:r>
            <a:r>
              <a:rPr lang="el-GR" sz="2800" dirty="0" smtClean="0">
                <a:latin typeface="Calibri Light" panose="020F0302020204030204" pitchFamily="34" charset="0"/>
                <a:cs typeface="Calibri Light" panose="020F0302020204030204" pitchFamily="34" charset="0"/>
              </a:rPr>
              <a:t>Επιβραβεύστε </a:t>
            </a:r>
            <a:r>
              <a:rPr lang="el-GR" sz="2800" dirty="0">
                <a:latin typeface="Calibri Light" panose="020F0302020204030204" pitchFamily="34" charset="0"/>
                <a:cs typeface="Calibri Light" panose="020F0302020204030204" pitchFamily="34" charset="0"/>
              </a:rPr>
              <a:t>τις θετικές συμπεριφορές με επαίνους, θετικά σχόλια και προσοχή. </a:t>
            </a:r>
          </a:p>
        </p:txBody>
      </p:sp>
    </p:spTree>
    <p:extLst>
      <p:ext uri="{BB962C8B-B14F-4D97-AF65-F5344CB8AC3E}">
        <p14:creationId xmlns:p14="http://schemas.microsoft.com/office/powerpoint/2010/main" xmlns="" val="39170217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467600" cy="490066"/>
          </a:xfrm>
        </p:spPr>
        <p:txBody>
          <a:bodyPr>
            <a:noAutofit/>
          </a:bodyPr>
          <a:lstStyle/>
          <a:p>
            <a:pPr algn="ctr"/>
            <a:r>
              <a:rPr lang="el-GR" sz="4000" dirty="0" smtClean="0">
                <a:latin typeface="Calibri Light" panose="020F0302020204030204" pitchFamily="34" charset="0"/>
                <a:cs typeface="Calibri Light" panose="020F0302020204030204" pitchFamily="34" charset="0"/>
              </a:rPr>
              <a:t>Αναιδεια</a:t>
            </a:r>
            <a:endParaRPr lang="el-GR" sz="4000"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457200" y="836712"/>
            <a:ext cx="7467600" cy="5637240"/>
          </a:xfrm>
        </p:spPr>
        <p:txBody>
          <a:bodyPr>
            <a:normAutofit lnSpcReduction="10000"/>
          </a:bodyPr>
          <a:lstStyle/>
          <a:p>
            <a:pPr marL="0" indent="0" algn="just">
              <a:buNone/>
            </a:pPr>
            <a:r>
              <a:rPr lang="el-GR" b="1" dirty="0" smtClean="0">
                <a:latin typeface="Calibri Light" panose="020F0302020204030204" pitchFamily="34" charset="0"/>
                <a:cs typeface="Calibri Light" panose="020F0302020204030204" pitchFamily="34" charset="0"/>
              </a:rPr>
              <a:t>1)</a:t>
            </a:r>
            <a:r>
              <a:rPr lang="el-GR" dirty="0" smtClean="0">
                <a:latin typeface="Calibri Light" panose="020F0302020204030204" pitchFamily="34" charset="0"/>
                <a:cs typeface="Calibri Light" panose="020F0302020204030204" pitchFamily="34" charset="0"/>
              </a:rPr>
              <a:t>Παραμένουμε </a:t>
            </a:r>
            <a:r>
              <a:rPr lang="el-GR" dirty="0">
                <a:latin typeface="Calibri Light" panose="020F0302020204030204" pitchFamily="34" charset="0"/>
                <a:cs typeface="Calibri Light" panose="020F0302020204030204" pitchFamily="34" charset="0"/>
              </a:rPr>
              <a:t>ήρεμοι, δεν θυμώνουμε/εξοργιζόμαστε. </a:t>
            </a:r>
          </a:p>
          <a:p>
            <a:pPr marL="0" indent="0" algn="just">
              <a:buNone/>
            </a:pPr>
            <a:r>
              <a:rPr lang="el-GR" b="1" dirty="0">
                <a:latin typeface="Calibri Light" panose="020F0302020204030204" pitchFamily="34" charset="0"/>
                <a:cs typeface="Calibri Light" panose="020F0302020204030204" pitchFamily="34" charset="0"/>
              </a:rPr>
              <a:t>2)</a:t>
            </a:r>
            <a:r>
              <a:rPr lang="el-GR" dirty="0">
                <a:latin typeface="Calibri Light" panose="020F0302020204030204" pitchFamily="34" charset="0"/>
                <a:cs typeface="Calibri Light" panose="020F0302020204030204" pitchFamily="34" charset="0"/>
              </a:rPr>
              <a:t> Αντιδρούμε γρήγορα και αποφασιστικά. </a:t>
            </a:r>
          </a:p>
          <a:p>
            <a:pPr marL="0" indent="0" algn="just">
              <a:buNone/>
            </a:pPr>
            <a:r>
              <a:rPr lang="el-GR" b="1" dirty="0">
                <a:latin typeface="Calibri Light" panose="020F0302020204030204" pitchFamily="34" charset="0"/>
                <a:cs typeface="Calibri Light" panose="020F0302020204030204" pitchFamily="34" charset="0"/>
              </a:rPr>
              <a:t>3)</a:t>
            </a:r>
            <a:r>
              <a:rPr lang="el-GR" dirty="0">
                <a:latin typeface="Calibri Light" panose="020F0302020204030204" pitchFamily="34" charset="0"/>
                <a:cs typeface="Calibri Light" panose="020F0302020204030204" pitchFamily="34" charset="0"/>
              </a:rPr>
              <a:t> Απαντάμε στο παιδί. Είμαστε σύντομοι και συγκεκριμένοι και δεν δίνουμε λαβή για μακρά ανταλλαγή κατηγοριών π.χ. «αυτό που είπες ήταν ανόητο/απερίσκεπτο, αν το είχες σκεφτεί καλύτερα δεν θα το έλεγες». </a:t>
            </a:r>
          </a:p>
          <a:p>
            <a:pPr marL="0" indent="0" algn="just">
              <a:buNone/>
            </a:pPr>
            <a:r>
              <a:rPr lang="el-GR" b="1" dirty="0">
                <a:latin typeface="Calibri Light" panose="020F0302020204030204" pitchFamily="34" charset="0"/>
                <a:cs typeface="Calibri Light" panose="020F0302020204030204" pitchFamily="34" charset="0"/>
              </a:rPr>
              <a:t>4)</a:t>
            </a:r>
            <a:r>
              <a:rPr lang="el-GR" dirty="0">
                <a:latin typeface="Calibri Light" panose="020F0302020204030204" pitchFamily="34" charset="0"/>
                <a:cs typeface="Calibri Light" panose="020F0302020204030204" pitchFamily="34" charset="0"/>
              </a:rPr>
              <a:t> Αν απαιτείται περαιτέρω συζήτηση καλούμε επιτακτικά το παιδί να μείνει μετά το μάθημα (χωρίς αναφορά στην αιτία). </a:t>
            </a:r>
          </a:p>
          <a:p>
            <a:pPr marL="0" indent="0" algn="just">
              <a:buNone/>
            </a:pPr>
            <a:r>
              <a:rPr lang="el-GR" b="1" dirty="0">
                <a:latin typeface="Calibri Light" panose="020F0302020204030204" pitchFamily="34" charset="0"/>
                <a:cs typeface="Calibri Light" panose="020F0302020204030204" pitchFamily="34" charset="0"/>
              </a:rPr>
              <a:t>5)</a:t>
            </a:r>
            <a:r>
              <a:rPr lang="el-GR" dirty="0">
                <a:latin typeface="Calibri Light" panose="020F0302020204030204" pitchFamily="34" charset="0"/>
                <a:cs typeface="Calibri Light" panose="020F0302020204030204" pitchFamily="34" charset="0"/>
              </a:rPr>
              <a:t> Συνεχίζουμε το μάθημα. </a:t>
            </a:r>
          </a:p>
          <a:p>
            <a:pPr marL="0" indent="0" algn="just">
              <a:buNone/>
            </a:pPr>
            <a:r>
              <a:rPr lang="el-GR" b="1" dirty="0">
                <a:latin typeface="Calibri Light" panose="020F0302020204030204" pitchFamily="34" charset="0"/>
                <a:cs typeface="Calibri Light" panose="020F0302020204030204" pitchFamily="34" charset="0"/>
              </a:rPr>
              <a:t>6)</a:t>
            </a:r>
            <a:r>
              <a:rPr lang="el-GR" dirty="0">
                <a:latin typeface="Calibri Light" panose="020F0302020204030204" pitchFamily="34" charset="0"/>
                <a:cs typeface="Calibri Light" panose="020F0302020204030204" pitchFamily="34" charset="0"/>
              </a:rPr>
              <a:t> Αν ο μαθητής συνεχίσει να ζητά εξηγήσεις, του απαντάμε με τρόπους όπως: </a:t>
            </a:r>
          </a:p>
          <a:p>
            <a:pPr marL="0" indent="0" algn="just">
              <a:buNone/>
            </a:pPr>
            <a:r>
              <a:rPr lang="el-GR" dirty="0">
                <a:latin typeface="Calibri Light" panose="020F0302020204030204" pitchFamily="34" charset="0"/>
                <a:cs typeface="Calibri Light" panose="020F0302020204030204" pitchFamily="34" charset="0"/>
              </a:rPr>
              <a:t>«Αν σκεφτείς λίγο θα βρεις μόνος σου την απάντηση στην ερώτηση σου» </a:t>
            </a:r>
          </a:p>
        </p:txBody>
      </p:sp>
    </p:spTree>
    <p:extLst>
      <p:ext uri="{BB962C8B-B14F-4D97-AF65-F5344CB8AC3E}">
        <p14:creationId xmlns:p14="http://schemas.microsoft.com/office/powerpoint/2010/main" xmlns="" val="21976198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251520" y="332656"/>
            <a:ext cx="8280920" cy="6141296"/>
          </a:xfrm>
        </p:spPr>
        <p:txBody>
          <a:bodyPr>
            <a:noAutofit/>
          </a:bodyPr>
          <a:lstStyle/>
          <a:p>
            <a:pPr algn="just">
              <a:buNone/>
            </a:pPr>
            <a:r>
              <a:rPr lang="el-GR" sz="2600" dirty="0" smtClean="0">
                <a:latin typeface="Calibri Light" pitchFamily="34" charset="0"/>
              </a:rPr>
              <a:t> </a:t>
            </a:r>
            <a:r>
              <a:rPr lang="el-GR" sz="2600" b="1" dirty="0" smtClean="0">
                <a:latin typeface="Calibri Light" pitchFamily="34" charset="0"/>
              </a:rPr>
              <a:t>7)</a:t>
            </a:r>
            <a:r>
              <a:rPr lang="el-GR" sz="2600" dirty="0" smtClean="0">
                <a:latin typeface="Calibri Light" pitchFamily="34" charset="0"/>
              </a:rPr>
              <a:t>Κατά </a:t>
            </a:r>
            <a:r>
              <a:rPr lang="el-GR" sz="2600" dirty="0">
                <a:latin typeface="Calibri Light" pitchFamily="34" charset="0"/>
              </a:rPr>
              <a:t>τη συζήτηση μετά το μάθημα: </a:t>
            </a:r>
            <a:endParaRPr lang="el-GR" sz="2600" dirty="0" smtClean="0">
              <a:latin typeface="Calibri Light" pitchFamily="34" charset="0"/>
            </a:endParaRPr>
          </a:p>
          <a:p>
            <a:pPr algn="just">
              <a:buNone/>
            </a:pPr>
            <a:r>
              <a:rPr lang="el-GR" sz="2600" dirty="0" smtClean="0">
                <a:latin typeface="Calibri Light" pitchFamily="34" charset="0"/>
              </a:rPr>
              <a:t>α</a:t>
            </a:r>
            <a:r>
              <a:rPr lang="el-GR" sz="2600" dirty="0">
                <a:latin typeface="Calibri Light" pitchFamily="34" charset="0"/>
              </a:rPr>
              <a:t>) τον αντιμετωπίζουμε με χαμόγελο, </a:t>
            </a:r>
            <a:endParaRPr lang="el-GR" sz="2600" dirty="0" smtClean="0">
              <a:latin typeface="Calibri Light" pitchFamily="34" charset="0"/>
            </a:endParaRPr>
          </a:p>
          <a:p>
            <a:pPr algn="just">
              <a:buNone/>
            </a:pPr>
            <a:r>
              <a:rPr lang="el-GR" sz="2600" dirty="0" smtClean="0">
                <a:latin typeface="Calibri Light" pitchFamily="34" charset="0"/>
              </a:rPr>
              <a:t>β</a:t>
            </a:r>
            <a:r>
              <a:rPr lang="el-GR" sz="2600" dirty="0">
                <a:latin typeface="Calibri Light" pitchFamily="34" charset="0"/>
              </a:rPr>
              <a:t>) μπορούμε να του πούμε «ξέρεις πολύ καλά ότι δεν φέρθηκες σωστά, αν συμφωνείς δεν χρειάζεται να μπούμε σε λεπτομέρειες». Αν το παιδί συμφωνήσει μπορεί να κλείσουμε την κουβέντα με κάποιο θετικό σχόλιο όπως «παρατηρώ ότι σε ενδιαφέρει ….» ή «απ’ όσο έχω καταλάβει σου αρέσουν τα θεωρητικά μαθήματα …………».</a:t>
            </a:r>
          </a:p>
          <a:p>
            <a:pPr algn="just">
              <a:buNone/>
            </a:pPr>
            <a:r>
              <a:rPr lang="el-GR" sz="2600" b="1" dirty="0" smtClean="0">
                <a:latin typeface="Calibri Light" pitchFamily="34" charset="0"/>
              </a:rPr>
              <a:t>8)</a:t>
            </a:r>
            <a:r>
              <a:rPr lang="el-GR" sz="2600" dirty="0" smtClean="0">
                <a:latin typeface="Calibri Light" pitchFamily="34" charset="0"/>
              </a:rPr>
              <a:t>Αν </a:t>
            </a:r>
            <a:r>
              <a:rPr lang="el-GR" sz="2600" dirty="0">
                <a:latin typeface="Calibri Light" pitchFamily="34" charset="0"/>
              </a:rPr>
              <a:t>η αυθάδεια του μαθητή είναι καθεστώς και η προηγούμενη προσέγγιση δεν αποδίδει το θέμα ξεπερνά τον εκπαιδευτικό και πρέπει να αντιμετωπισθεί από το σχολείο (ανταλλαγή πληροφοριών με τους άλλους εκπαιδευτικούς, κοινή προσέγγιση).</a:t>
            </a:r>
          </a:p>
        </p:txBody>
      </p:sp>
    </p:spTree>
    <p:extLst>
      <p:ext uri="{BB962C8B-B14F-4D97-AF65-F5344CB8AC3E}">
        <p14:creationId xmlns:p14="http://schemas.microsoft.com/office/powerpoint/2010/main" xmlns="" val="42508532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7467600" cy="648072"/>
          </a:xfrm>
        </p:spPr>
        <p:txBody>
          <a:bodyPr>
            <a:normAutofit fontScale="90000"/>
          </a:bodyPr>
          <a:lstStyle/>
          <a:p>
            <a:pPr algn="ctr"/>
            <a:r>
              <a:rPr lang="el-GR" dirty="0"/>
              <a:t> </a:t>
            </a: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a:t/>
            </a:r>
            <a:br>
              <a:rPr lang="el-GR" dirty="0"/>
            </a:br>
            <a:r>
              <a:rPr lang="el-GR" dirty="0" smtClean="0">
                <a:latin typeface="Calibri Light" pitchFamily="34" charset="0"/>
              </a:rPr>
              <a:t>ΑΠΟΤΕΛΕΣΜΑΤΙΚΟΣ ΕΠΑΙΝΟΣ</a:t>
            </a:r>
            <a:endParaRPr lang="el-GR" dirty="0"/>
          </a:p>
        </p:txBody>
      </p:sp>
      <p:sp>
        <p:nvSpPr>
          <p:cNvPr id="5" name="Θέση περιεχομένου 4"/>
          <p:cNvSpPr>
            <a:spLocks noGrp="1"/>
          </p:cNvSpPr>
          <p:nvPr>
            <p:ph sz="quarter" idx="1"/>
          </p:nvPr>
        </p:nvSpPr>
        <p:spPr>
          <a:xfrm>
            <a:off x="251520" y="908720"/>
            <a:ext cx="8280920" cy="5565232"/>
          </a:xfrm>
        </p:spPr>
        <p:txBody>
          <a:bodyPr>
            <a:normAutofit/>
          </a:bodyPr>
          <a:lstStyle/>
          <a:p>
            <a:pPr algn="just"/>
            <a:r>
              <a:rPr lang="el-GR" dirty="0" smtClean="0">
                <a:latin typeface="Calibri Light" panose="020F0302020204030204" pitchFamily="34" charset="0"/>
                <a:cs typeface="Calibri Light" panose="020F0302020204030204" pitchFamily="34" charset="0"/>
              </a:rPr>
              <a:t>Επισημαίνουμε </a:t>
            </a:r>
            <a:r>
              <a:rPr lang="el-GR" dirty="0">
                <a:latin typeface="Calibri Light" panose="020F0302020204030204" pitchFamily="34" charset="0"/>
                <a:cs typeface="Calibri Light" panose="020F0302020204030204" pitchFamily="34" charset="0"/>
              </a:rPr>
              <a:t>ποια συγκεκριμένη πλευρά </a:t>
            </a:r>
            <a:r>
              <a:rPr lang="el-GR" dirty="0" smtClean="0">
                <a:latin typeface="Calibri Light" panose="020F0302020204030204" pitchFamily="34" charset="0"/>
                <a:cs typeface="Calibri Light" panose="020F0302020204030204" pitchFamily="34" charset="0"/>
              </a:rPr>
              <a:t>της </a:t>
            </a:r>
            <a:r>
              <a:rPr lang="el-GR" dirty="0">
                <a:latin typeface="Calibri Light" panose="020F0302020204030204" pitchFamily="34" charset="0"/>
                <a:cs typeface="Calibri Light" panose="020F0302020204030204" pitchFamily="34" charset="0"/>
              </a:rPr>
              <a:t>συμπεριφοράς </a:t>
            </a:r>
            <a:r>
              <a:rPr lang="el-GR" dirty="0" smtClean="0">
                <a:latin typeface="Calibri Light" panose="020F0302020204030204" pitchFamily="34" charset="0"/>
                <a:cs typeface="Calibri Light" panose="020F0302020204030204" pitchFamily="34" charset="0"/>
              </a:rPr>
              <a:t>επαινούμε και όχι </a:t>
            </a:r>
            <a:r>
              <a:rPr lang="el-GR" dirty="0">
                <a:latin typeface="Calibri Light" panose="020F0302020204030204" pitchFamily="34" charset="0"/>
                <a:cs typeface="Calibri Light" panose="020F0302020204030204" pitchFamily="34" charset="0"/>
              </a:rPr>
              <a:t>μια γενική θετική </a:t>
            </a:r>
            <a:r>
              <a:rPr lang="el-GR" dirty="0" smtClean="0">
                <a:latin typeface="Calibri Light" panose="020F0302020204030204" pitchFamily="34" charset="0"/>
                <a:cs typeface="Calibri Light" panose="020F0302020204030204" pitchFamily="34" charset="0"/>
              </a:rPr>
              <a:t>αντίδραση.</a:t>
            </a:r>
            <a:endParaRPr lang="el-GR" dirty="0">
              <a:latin typeface="Calibri Light" panose="020F0302020204030204" pitchFamily="34" charset="0"/>
              <a:cs typeface="Calibri Light" panose="020F0302020204030204" pitchFamily="34" charset="0"/>
            </a:endParaRPr>
          </a:p>
          <a:p>
            <a:pPr algn="just"/>
            <a:r>
              <a:rPr lang="el-GR" dirty="0" smtClean="0">
                <a:latin typeface="Calibri Light" panose="020F0302020204030204" pitchFamily="34" charset="0"/>
                <a:cs typeface="Calibri Light" panose="020F0302020204030204" pitchFamily="34" charset="0"/>
              </a:rPr>
              <a:t>Είναι </a:t>
            </a:r>
            <a:r>
              <a:rPr lang="el-GR" dirty="0">
                <a:latin typeface="Calibri Light" panose="020F0302020204030204" pitchFamily="34" charset="0"/>
                <a:cs typeface="Calibri Light" panose="020F0302020204030204" pitchFamily="34" charset="0"/>
              </a:rPr>
              <a:t>αυθόρμητος, αξιόπιστος, δεν είναι </a:t>
            </a:r>
            <a:r>
              <a:rPr lang="el-GR" dirty="0" smtClean="0">
                <a:latin typeface="Calibri Light" panose="020F0302020204030204" pitchFamily="34" charset="0"/>
                <a:cs typeface="Calibri Light" panose="020F0302020204030204" pitchFamily="34" charset="0"/>
              </a:rPr>
              <a:t>στερεότυπος και υποδηλώνει </a:t>
            </a:r>
            <a:r>
              <a:rPr lang="el-GR" dirty="0">
                <a:latin typeface="Calibri Light" panose="020F0302020204030204" pitchFamily="34" charset="0"/>
                <a:cs typeface="Calibri Light" panose="020F0302020204030204" pitchFamily="34" charset="0"/>
              </a:rPr>
              <a:t>το ενδιαφέρον </a:t>
            </a:r>
            <a:r>
              <a:rPr lang="el-GR" dirty="0" smtClean="0">
                <a:latin typeface="Calibri Light" panose="020F0302020204030204" pitchFamily="34" charset="0"/>
                <a:cs typeface="Calibri Light" panose="020F0302020204030204" pitchFamily="34" charset="0"/>
              </a:rPr>
              <a:t>και </a:t>
            </a:r>
            <a:r>
              <a:rPr lang="el-GR" dirty="0">
                <a:latin typeface="Calibri Light" panose="020F0302020204030204" pitchFamily="34" charset="0"/>
                <a:cs typeface="Calibri Light" panose="020F0302020204030204" pitchFamily="34" charset="0"/>
              </a:rPr>
              <a:t>την προσοχή του </a:t>
            </a:r>
            <a:r>
              <a:rPr lang="el-GR" dirty="0" smtClean="0">
                <a:latin typeface="Calibri Light" panose="020F0302020204030204" pitchFamily="34" charset="0"/>
                <a:cs typeface="Calibri Light" panose="020F0302020204030204" pitchFamily="34" charset="0"/>
              </a:rPr>
              <a:t>καθηγητή  </a:t>
            </a:r>
            <a:r>
              <a:rPr lang="el-GR" dirty="0">
                <a:latin typeface="Calibri Light" panose="020F0302020204030204" pitchFamily="34" charset="0"/>
                <a:cs typeface="Calibri Light" panose="020F0302020204030204" pitchFamily="34" charset="0"/>
              </a:rPr>
              <a:t>στη </a:t>
            </a:r>
            <a:r>
              <a:rPr lang="el-GR" dirty="0" smtClean="0">
                <a:latin typeface="Calibri Light" panose="020F0302020204030204" pitchFamily="34" charset="0"/>
                <a:cs typeface="Calibri Light" panose="020F0302020204030204" pitchFamily="34" charset="0"/>
              </a:rPr>
              <a:t>συμπεριφορά </a:t>
            </a:r>
            <a:r>
              <a:rPr lang="el-GR" dirty="0">
                <a:latin typeface="Calibri Light" panose="020F0302020204030204" pitchFamily="34" charset="0"/>
                <a:cs typeface="Calibri Light" panose="020F0302020204030204" pitchFamily="34" charset="0"/>
              </a:rPr>
              <a:t>του μαθητή</a:t>
            </a:r>
            <a:r>
              <a:rPr lang="el-GR" dirty="0" smtClean="0">
                <a:latin typeface="Calibri Light" panose="020F0302020204030204" pitchFamily="34" charset="0"/>
                <a:cs typeface="Calibri Light" panose="020F0302020204030204" pitchFamily="34" charset="0"/>
              </a:rPr>
              <a:t>.</a:t>
            </a:r>
          </a:p>
          <a:p>
            <a:pPr algn="just"/>
            <a:r>
              <a:rPr lang="el-GR" dirty="0" smtClean="0">
                <a:latin typeface="Calibri Light" panose="020F0302020204030204" pitchFamily="34" charset="0"/>
                <a:cs typeface="Calibri Light" panose="020F0302020204030204" pitchFamily="34" charset="0"/>
              </a:rPr>
              <a:t>Δεν φανερώνει </a:t>
            </a:r>
            <a:r>
              <a:rPr lang="el-GR" dirty="0">
                <a:latin typeface="Calibri Light" panose="020F0302020204030204" pitchFamily="34" charset="0"/>
                <a:cs typeface="Calibri Light" panose="020F0302020204030204" pitchFamily="34" charset="0"/>
              </a:rPr>
              <a:t>ομοιομορφία  στην </a:t>
            </a:r>
            <a:r>
              <a:rPr lang="el-GR" dirty="0" smtClean="0">
                <a:latin typeface="Calibri Light" panose="020F0302020204030204" pitchFamily="34" charset="0"/>
                <a:cs typeface="Calibri Light" panose="020F0302020204030204" pitchFamily="34" charset="0"/>
              </a:rPr>
              <a:t>αντιμετώπιση </a:t>
            </a:r>
            <a:r>
              <a:rPr lang="el-GR" dirty="0">
                <a:latin typeface="Calibri Light" panose="020F0302020204030204" pitchFamily="34" charset="0"/>
                <a:cs typeface="Calibri Light" panose="020F0302020204030204" pitchFamily="34" charset="0"/>
              </a:rPr>
              <a:t>των μαθητών και μικρό </a:t>
            </a:r>
            <a:r>
              <a:rPr lang="el-GR" dirty="0" smtClean="0">
                <a:latin typeface="Calibri Light" panose="020F0302020204030204" pitchFamily="34" charset="0"/>
                <a:cs typeface="Calibri Light" panose="020F0302020204030204" pitchFamily="34" charset="0"/>
              </a:rPr>
              <a:t>βαθμό </a:t>
            </a:r>
            <a:r>
              <a:rPr lang="el-GR" dirty="0">
                <a:latin typeface="Calibri Light" panose="020F0302020204030204" pitchFamily="34" charset="0"/>
                <a:cs typeface="Calibri Light" panose="020F0302020204030204" pitchFamily="34" charset="0"/>
              </a:rPr>
              <a:t>προσοχής στη συμπεριφορά </a:t>
            </a:r>
            <a:r>
              <a:rPr lang="el-GR" dirty="0" smtClean="0">
                <a:latin typeface="Calibri Light" panose="020F0302020204030204" pitchFamily="34" charset="0"/>
                <a:cs typeface="Calibri Light" panose="020F0302020204030204" pitchFamily="34" charset="0"/>
              </a:rPr>
              <a:t>τους.</a:t>
            </a:r>
            <a:endParaRPr lang="el-GR" dirty="0">
              <a:latin typeface="Calibri Light" panose="020F0302020204030204" pitchFamily="34" charset="0"/>
              <a:cs typeface="Calibri Light" panose="020F0302020204030204" pitchFamily="34" charset="0"/>
            </a:endParaRPr>
          </a:p>
          <a:p>
            <a:pPr algn="just"/>
            <a:r>
              <a:rPr lang="el-GR" dirty="0" smtClean="0">
                <a:latin typeface="Calibri Light" panose="020F0302020204030204" pitchFamily="34" charset="0"/>
                <a:cs typeface="Calibri Light" panose="020F0302020204030204" pitchFamily="34" charset="0"/>
              </a:rPr>
              <a:t>Αμείβει </a:t>
            </a:r>
            <a:r>
              <a:rPr lang="el-GR" dirty="0">
                <a:latin typeface="Calibri Light" panose="020F0302020204030204" pitchFamily="34" charset="0"/>
                <a:cs typeface="Calibri Light" panose="020F0302020204030204" pitchFamily="34" charset="0"/>
              </a:rPr>
              <a:t>την επίδοση με βάση </a:t>
            </a:r>
            <a:r>
              <a:rPr lang="el-GR" dirty="0" smtClean="0">
                <a:latin typeface="Calibri Light" panose="020F0302020204030204" pitchFamily="34" charset="0"/>
                <a:cs typeface="Calibri Light" panose="020F0302020204030204" pitchFamily="34" charset="0"/>
              </a:rPr>
              <a:t>συγκεκριμένα</a:t>
            </a:r>
            <a:r>
              <a:rPr lang="el-GR" dirty="0">
                <a:latin typeface="Calibri Light" panose="020F0302020204030204" pitchFamily="34" charset="0"/>
                <a:cs typeface="Calibri Light" panose="020F0302020204030204" pitchFamily="34" charset="0"/>
              </a:rPr>
              <a:t>, γνωστά στους μαθητές, </a:t>
            </a:r>
            <a:r>
              <a:rPr lang="el-GR" dirty="0" smtClean="0">
                <a:latin typeface="Calibri Light" panose="020F0302020204030204" pitchFamily="34" charset="0"/>
                <a:cs typeface="Calibri Light" panose="020F0302020204030204" pitchFamily="34" charset="0"/>
              </a:rPr>
              <a:t>κριτήρια </a:t>
            </a:r>
            <a:r>
              <a:rPr lang="el-GR" dirty="0">
                <a:latin typeface="Calibri Light" panose="020F0302020204030204" pitchFamily="34" charset="0"/>
                <a:cs typeface="Calibri Light" panose="020F0302020204030204" pitchFamily="34" charset="0"/>
              </a:rPr>
              <a:t>(απόδοσης και </a:t>
            </a:r>
            <a:r>
              <a:rPr lang="el-GR" dirty="0" smtClean="0">
                <a:latin typeface="Calibri Light" panose="020F0302020204030204" pitchFamily="34" charset="0"/>
                <a:cs typeface="Calibri Light" panose="020F0302020204030204" pitchFamily="34" charset="0"/>
              </a:rPr>
              <a:t>προσπάθειας) και όχι την απλή συμμετοχή  τους.</a:t>
            </a:r>
          </a:p>
          <a:p>
            <a:pPr algn="just"/>
            <a:r>
              <a:rPr lang="el-GR" dirty="0">
                <a:latin typeface="Calibri Light" panose="020F0302020204030204" pitchFamily="34" charset="0"/>
                <a:cs typeface="Calibri Light" panose="020F0302020204030204" pitchFamily="34" charset="0"/>
              </a:rPr>
              <a:t>Παρέχει πληροφορίες στο μαθητή σχετικά με τις ικανότητες του ή την αξία της εργασίας του. </a:t>
            </a:r>
          </a:p>
          <a:p>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6186388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2" cstate="print">
            <a:extLst/>
          </a:blip>
          <a:srcRect/>
          <a:stretch>
            <a:fillRect/>
          </a:stretch>
        </p:blipFill>
        <p:spPr bwMode="auto">
          <a:xfrm>
            <a:off x="2477852" y="2132856"/>
            <a:ext cx="4188296" cy="3704024"/>
          </a:xfrm>
          <a:prstGeom prst="rect">
            <a:avLst/>
          </a:prstGeom>
          <a:noFill/>
          <a:ln>
            <a:noFill/>
          </a:ln>
          <a:effectLst>
            <a:outerShdw dist="35921" dir="2700000" algn="ctr" rotWithShape="0">
              <a:schemeClr val="bg2"/>
            </a:outerShdw>
            <a:softEdge rad="317500"/>
          </a:effectLst>
          <a:extLst/>
        </p:spPr>
      </p:pic>
    </p:spTree>
    <p:extLst>
      <p:ext uri="{BB962C8B-B14F-4D97-AF65-F5344CB8AC3E}">
        <p14:creationId xmlns:p14="http://schemas.microsoft.com/office/powerpoint/2010/main" xmlns="" val="650893561"/>
      </p:ext>
    </p:extLst>
  </p:cSld>
  <p:clrMapOvr>
    <a:masterClrMapping/>
  </p:clrMapOvr>
  <p:transition spd="slow">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pPr algn="ctr"/>
            <a:r>
              <a:rPr lang="el-GR" sz="3200" dirty="0">
                <a:latin typeface="Calibri Light" panose="020F0302020204030204" pitchFamily="34" charset="0"/>
                <a:cs typeface="Calibri Light" panose="020F0302020204030204" pitchFamily="34" charset="0"/>
              </a:rPr>
              <a:t>Ε</a:t>
            </a:r>
            <a:r>
              <a:rPr lang="el-GR" sz="3200" dirty="0" smtClean="0">
                <a:latin typeface="Calibri Light" panose="020F0302020204030204" pitchFamily="34" charset="0"/>
                <a:cs typeface="Calibri Light" panose="020F0302020204030204" pitchFamily="34" charset="0"/>
              </a:rPr>
              <a:t>νασ ορισμοσ για τα προβληματα  συμπεριφορασ στην ταξη</a:t>
            </a:r>
            <a:endParaRPr lang="el-GR" sz="3200" dirty="0">
              <a:latin typeface="Calibri Light" panose="020F0302020204030204" pitchFamily="34" charset="0"/>
              <a:cs typeface="Calibri Light" panose="020F0302020204030204" pitchFamily="34" charset="0"/>
            </a:endParaRPr>
          </a:p>
        </p:txBody>
      </p:sp>
      <p:sp>
        <p:nvSpPr>
          <p:cNvPr id="5" name="Θέση περιεχομένου 4"/>
          <p:cNvSpPr>
            <a:spLocks noGrp="1"/>
          </p:cNvSpPr>
          <p:nvPr>
            <p:ph sz="quarter" idx="1"/>
          </p:nvPr>
        </p:nvSpPr>
        <p:spPr/>
        <p:txBody>
          <a:bodyPr>
            <a:noAutofit/>
          </a:bodyPr>
          <a:lstStyle/>
          <a:p>
            <a:pPr algn="just"/>
            <a:r>
              <a:rPr lang="el-GR" sz="2800" dirty="0" smtClean="0">
                <a:latin typeface="Calibri Light" pitchFamily="34" charset="0"/>
              </a:rPr>
              <a:t>Εννοούμε εκείνες τις μαθητικές συμπεριφορές που προβληματίζουν τους εκπαιδευτικούς, προκαλούν δυσχέρειες στο έργο τους και κατά κανόνα απαιτούν την παρέμβαση τους  προκειμένου να αντιμετωπιστούν.</a:t>
            </a:r>
          </a:p>
          <a:p>
            <a:pPr algn="just"/>
            <a:r>
              <a:rPr lang="el-GR" sz="2800" dirty="0" smtClean="0">
                <a:latin typeface="Calibri Light" pitchFamily="34" charset="0"/>
              </a:rPr>
              <a:t>Είναι οι </a:t>
            </a:r>
            <a:r>
              <a:rPr lang="el-GR" sz="2800" dirty="0">
                <a:latin typeface="Calibri Light" pitchFamily="34" charset="0"/>
              </a:rPr>
              <a:t>ενέργειες και οι στάσεις του παιδιού, οι οποίες δεν ταιριάζουν με την ηλικία του και σχετίζονται με σταθερά πρότυπα προκλητικής, αντικοινωνικής και επιθετικής συμπεριφοράς απέναντι στους άλλους (συνομηλίκους, γονείς, </a:t>
            </a:r>
            <a:r>
              <a:rPr lang="el-GR" sz="2800" dirty="0" smtClean="0">
                <a:latin typeface="Calibri Light" pitchFamily="34" charset="0"/>
              </a:rPr>
              <a:t>εκπαιδευτικούς </a:t>
            </a:r>
            <a:r>
              <a:rPr lang="el-GR" sz="2800" dirty="0">
                <a:latin typeface="Calibri Light" pitchFamily="34" charset="0"/>
              </a:rPr>
              <a:t>κτλ).</a:t>
            </a:r>
          </a:p>
        </p:txBody>
      </p:sp>
    </p:spTree>
    <p:extLst>
      <p:ext uri="{BB962C8B-B14F-4D97-AF65-F5344CB8AC3E}">
        <p14:creationId xmlns:p14="http://schemas.microsoft.com/office/powerpoint/2010/main" xmlns="" val="634453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57200" y="274638"/>
            <a:ext cx="7467600" cy="706090"/>
          </a:xfrm>
        </p:spPr>
        <p:txBody>
          <a:bodyPr>
            <a:normAutofit/>
          </a:bodyPr>
          <a:lstStyle/>
          <a:p>
            <a:pPr algn="ctr"/>
            <a:r>
              <a:rPr lang="el-GR" dirty="0" smtClean="0">
                <a:latin typeface="Calibri Light" panose="020F0302020204030204" pitchFamily="34" charset="0"/>
                <a:cs typeface="Calibri Light" panose="020F0302020204030204" pitchFamily="34" charset="0"/>
              </a:rPr>
              <a:t>ΔΕΚΤΕΣ ΠΡΟΒΛΗΜΑΤΩΝ ΣΥΜΠΕΡΙΦΟΡΑΣ</a:t>
            </a:r>
            <a:endParaRPr lang="el-GR" dirty="0">
              <a:latin typeface="Calibri Light" panose="020F0302020204030204" pitchFamily="34" charset="0"/>
              <a:cs typeface="Calibri Light" panose="020F0302020204030204" pitchFamily="34" charset="0"/>
            </a:endParaRPr>
          </a:p>
        </p:txBody>
      </p:sp>
      <p:sp>
        <p:nvSpPr>
          <p:cNvPr id="5" name="Θέση περιεχομένου 4"/>
          <p:cNvSpPr>
            <a:spLocks noGrp="1"/>
          </p:cNvSpPr>
          <p:nvPr>
            <p:ph sz="quarter" idx="1"/>
          </p:nvPr>
        </p:nvSpPr>
        <p:spPr>
          <a:xfrm>
            <a:off x="457200" y="1268760"/>
            <a:ext cx="7467600" cy="5205192"/>
          </a:xfrm>
        </p:spPr>
        <p:txBody>
          <a:bodyPr>
            <a:noAutofit/>
          </a:bodyPr>
          <a:lstStyle/>
          <a:p>
            <a:pPr algn="just"/>
            <a:r>
              <a:rPr lang="el-GR" dirty="0" smtClean="0">
                <a:latin typeface="Calibri Light" panose="020F0302020204030204" pitchFamily="34" charset="0"/>
                <a:cs typeface="Calibri Light" panose="020F0302020204030204" pitchFamily="34" charset="0"/>
              </a:rPr>
              <a:t>Η εξουσία (αργοπορία, απουσίες, σκασιαρχείο, ανυπακοή)</a:t>
            </a:r>
          </a:p>
          <a:p>
            <a:pPr algn="just"/>
            <a:r>
              <a:rPr lang="el-GR" dirty="0" smtClean="0">
                <a:latin typeface="Calibri Light" panose="020F0302020204030204" pitchFamily="34" charset="0"/>
                <a:cs typeface="Calibri Light" panose="020F0302020204030204" pitchFamily="34" charset="0"/>
              </a:rPr>
              <a:t>Τα μαθήματα (ελλιπής προετοιμασία, αντίδραση σε προγραμματισμένες εργασίες)</a:t>
            </a:r>
          </a:p>
          <a:p>
            <a:pPr algn="just"/>
            <a:r>
              <a:rPr lang="el-GR" dirty="0" smtClean="0">
                <a:latin typeface="Calibri Light" panose="020F0302020204030204" pitchFamily="34" charset="0"/>
                <a:cs typeface="Calibri Light" panose="020F0302020204030204" pitchFamily="34" charset="0"/>
              </a:rPr>
              <a:t>Ο εκπαιδευτικός (υβριστική γλώσσα, διακοπές όταν μιλάει ο εκπαιδευτικός, διατάραξη μαθήματος στην τάξη)</a:t>
            </a:r>
          </a:p>
          <a:p>
            <a:pPr algn="just"/>
            <a:r>
              <a:rPr lang="el-GR" dirty="0" smtClean="0">
                <a:latin typeface="Calibri Light" panose="020F0302020204030204" pitchFamily="34" charset="0"/>
                <a:cs typeface="Calibri Light" panose="020F0302020204030204" pitchFamily="34" charset="0"/>
              </a:rPr>
              <a:t>Ο συμμαθητής (καβγάδες, βία, επιθετικότητα, κλοπές)</a:t>
            </a:r>
          </a:p>
          <a:p>
            <a:pPr algn="just"/>
            <a:r>
              <a:rPr lang="el-GR" dirty="0" smtClean="0">
                <a:latin typeface="Calibri Light" panose="020F0302020204030204" pitchFamily="34" charset="0"/>
                <a:cs typeface="Calibri Light" panose="020F0302020204030204" pitchFamily="34" charset="0"/>
              </a:rPr>
              <a:t>Η ιδιοκτησία (έλλειψη φροντίδας για τα βιβλία, καταστροφές σχολικής περιουσίας)</a:t>
            </a:r>
          </a:p>
          <a:p>
            <a:pPr algn="just"/>
            <a:r>
              <a:rPr lang="el-GR" dirty="0" smtClean="0">
                <a:latin typeface="Calibri Light" panose="020F0302020204030204" pitchFamily="34" charset="0"/>
                <a:cs typeface="Calibri Light" panose="020F0302020204030204" pitchFamily="34" charset="0"/>
              </a:rPr>
              <a:t>Η κοινωνία (καταστροφή κρατικής περιουσίας).</a:t>
            </a:r>
          </a:p>
          <a:p>
            <a:pPr marL="0" indent="0" algn="just">
              <a:buNone/>
            </a:pPr>
            <a:r>
              <a:rPr lang="en-US" dirty="0">
                <a:latin typeface="Calibri Light" panose="020F0302020204030204" pitchFamily="34" charset="0"/>
                <a:cs typeface="Calibri Light" panose="020F0302020204030204" pitchFamily="34" charset="0"/>
              </a:rPr>
              <a:t>(Herbert, 1999</a:t>
            </a:r>
            <a:r>
              <a:rPr lang="en-US" dirty="0" smtClean="0">
                <a:latin typeface="Calibri Light" panose="020F0302020204030204" pitchFamily="34" charset="0"/>
                <a:cs typeface="Calibri Light" panose="020F0302020204030204" pitchFamily="34" charset="0"/>
              </a:rPr>
              <a:t>)</a:t>
            </a:r>
            <a:endParaRPr lang="en-US" dirty="0">
              <a:latin typeface="Calibri Light" panose="020F0302020204030204" pitchFamily="34" charset="0"/>
              <a:cs typeface="Calibri Light" panose="020F0302020204030204" pitchFamily="34" charset="0"/>
            </a:endParaRPr>
          </a:p>
          <a:p>
            <a:pPr algn="r"/>
            <a:endParaRPr lang="el-GR" dirty="0" smtClean="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803966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7467600" cy="1417638"/>
          </a:xfrm>
        </p:spPr>
        <p:txBody>
          <a:bodyPr>
            <a:normAutofit fontScale="90000"/>
          </a:bodyPr>
          <a:lstStyle/>
          <a:p>
            <a:pPr algn="ctr"/>
            <a:r>
              <a:rPr lang="el-GR" dirty="0" smtClean="0">
                <a:latin typeface="Calibri Light" panose="020F0302020204030204" pitchFamily="34" charset="0"/>
                <a:cs typeface="Calibri Light" panose="020F0302020204030204" pitchFamily="34" charset="0"/>
              </a:rPr>
              <a:t>ΣΥΝΗΘΕΙΣ ΜΟΡΦΕΣ ΠΡΟΒΛΗΜΑΤΙΚΗΣ ΣΥΜΠΕΡΙΦΟΡΑΣ</a:t>
            </a:r>
            <a:br>
              <a:rPr lang="el-GR" dirty="0" smtClean="0">
                <a:latin typeface="Calibri Light" panose="020F0302020204030204" pitchFamily="34" charset="0"/>
                <a:cs typeface="Calibri Light" panose="020F0302020204030204" pitchFamily="34" charset="0"/>
              </a:rPr>
            </a:br>
            <a:endParaRPr lang="el-GR" dirty="0">
              <a:latin typeface="Calibri Light" panose="020F0302020204030204" pitchFamily="34" charset="0"/>
              <a:cs typeface="Calibri Light" panose="020F0302020204030204" pitchFamily="34" charset="0"/>
            </a:endParaRPr>
          </a:p>
        </p:txBody>
      </p:sp>
      <p:sp>
        <p:nvSpPr>
          <p:cNvPr id="3" name="Θέση περιεχομένου 2"/>
          <p:cNvSpPr>
            <a:spLocks noGrp="1"/>
          </p:cNvSpPr>
          <p:nvPr>
            <p:ph sz="quarter" idx="1"/>
          </p:nvPr>
        </p:nvSpPr>
        <p:spPr>
          <a:xfrm>
            <a:off x="457200" y="1124744"/>
            <a:ext cx="8229600" cy="5544616"/>
          </a:xfrm>
        </p:spPr>
        <p:txBody>
          <a:bodyPr>
            <a:normAutofit fontScale="77500" lnSpcReduction="20000"/>
          </a:bodyPr>
          <a:lstStyle/>
          <a:p>
            <a:r>
              <a:rPr lang="el-GR" sz="3600" dirty="0" smtClean="0">
                <a:latin typeface="Calibri Light" panose="020F0302020204030204" pitchFamily="34" charset="0"/>
                <a:cs typeface="Calibri Light" panose="020F0302020204030204" pitchFamily="34" charset="0"/>
              </a:rPr>
              <a:t>Αυθάδεια</a:t>
            </a:r>
            <a:r>
              <a:rPr lang="el-GR" sz="3600" dirty="0">
                <a:latin typeface="Calibri Light" panose="020F0302020204030204" pitchFamily="34" charset="0"/>
                <a:cs typeface="Calibri Light" panose="020F0302020204030204" pitchFamily="34" charset="0"/>
              </a:rPr>
              <a:t>, θρασύτητα, άμεσες ή έμμεσες απειλές</a:t>
            </a:r>
          </a:p>
          <a:p>
            <a:r>
              <a:rPr lang="el-GR" sz="3600" dirty="0" smtClean="0">
                <a:latin typeface="Calibri Light" panose="020F0302020204030204" pitchFamily="34" charset="0"/>
                <a:cs typeface="Calibri Light" panose="020F0302020204030204" pitchFamily="34" charset="0"/>
              </a:rPr>
              <a:t>Ανυπακοή προκλητικές </a:t>
            </a:r>
            <a:r>
              <a:rPr lang="el-GR" sz="3600" dirty="0">
                <a:latin typeface="Calibri Light" panose="020F0302020204030204" pitchFamily="34" charset="0"/>
                <a:cs typeface="Calibri Light" panose="020F0302020204030204" pitchFamily="34" charset="0"/>
              </a:rPr>
              <a:t>τάσεις και αντιδραστικότητα στον εκπαιδευτικό</a:t>
            </a:r>
            <a:endParaRPr lang="el-GR" sz="3600" dirty="0" smtClean="0">
              <a:latin typeface="Calibri Light" panose="020F0302020204030204" pitchFamily="34" charset="0"/>
              <a:cs typeface="Calibri Light" panose="020F0302020204030204" pitchFamily="34" charset="0"/>
            </a:endParaRPr>
          </a:p>
          <a:p>
            <a:r>
              <a:rPr lang="el-GR" sz="3600" dirty="0" smtClean="0">
                <a:latin typeface="Calibri Light" panose="020F0302020204030204" pitchFamily="34" charset="0"/>
                <a:cs typeface="Calibri Light" panose="020F0302020204030204" pitchFamily="34" charset="0"/>
              </a:rPr>
              <a:t>Αδικαιολόγητες απουσίες, </a:t>
            </a:r>
            <a:r>
              <a:rPr lang="el-GR" sz="3600" dirty="0">
                <a:latin typeface="Calibri Light" panose="020F0302020204030204" pitchFamily="34" charset="0"/>
                <a:cs typeface="Calibri Light" panose="020F0302020204030204" pitchFamily="34" charset="0"/>
              </a:rPr>
              <a:t>σκασιαρχείο </a:t>
            </a:r>
            <a:r>
              <a:rPr lang="el-GR" sz="3600" dirty="0" smtClean="0">
                <a:latin typeface="Calibri Light" panose="020F0302020204030204" pitchFamily="34" charset="0"/>
                <a:cs typeface="Calibri Light" panose="020F0302020204030204" pitchFamily="34" charset="0"/>
              </a:rPr>
              <a:t>αργοπορημένη </a:t>
            </a:r>
            <a:r>
              <a:rPr lang="el-GR" sz="3600" dirty="0">
                <a:latin typeface="Calibri Light" panose="020F0302020204030204" pitchFamily="34" charset="0"/>
                <a:cs typeface="Calibri Light" panose="020F0302020204030204" pitchFamily="34" charset="0"/>
              </a:rPr>
              <a:t>προσέλευση στο </a:t>
            </a:r>
            <a:r>
              <a:rPr lang="el-GR" sz="3600" dirty="0" smtClean="0">
                <a:latin typeface="Calibri Light" panose="020F0302020204030204" pitchFamily="34" charset="0"/>
                <a:cs typeface="Calibri Light" panose="020F0302020204030204" pitchFamily="34" charset="0"/>
              </a:rPr>
              <a:t>μάθημα</a:t>
            </a:r>
          </a:p>
          <a:p>
            <a:r>
              <a:rPr lang="el-GR" sz="3600" dirty="0">
                <a:latin typeface="Calibri Light" panose="020F0302020204030204" pitchFamily="34" charset="0"/>
                <a:cs typeface="Calibri Light" panose="020F0302020204030204" pitchFamily="34" charset="0"/>
              </a:rPr>
              <a:t>Διασπαστικές συμπεριφορές χωρίς </a:t>
            </a:r>
            <a:r>
              <a:rPr lang="el-GR" sz="3600" dirty="0" smtClean="0">
                <a:latin typeface="Calibri Light" panose="020F0302020204030204" pitchFamily="34" charset="0"/>
                <a:cs typeface="Calibri Light" panose="020F0302020204030204" pitchFamily="34" charset="0"/>
              </a:rPr>
              <a:t>επιθετικότητα Παίρνει </a:t>
            </a:r>
            <a:r>
              <a:rPr lang="el-GR" sz="3600" dirty="0">
                <a:latin typeface="Calibri Light" panose="020F0302020204030204" pitchFamily="34" charset="0"/>
                <a:cs typeface="Calibri Light" panose="020F0302020204030204" pitchFamily="34" charset="0"/>
              </a:rPr>
              <a:t>το λόγο </a:t>
            </a:r>
            <a:r>
              <a:rPr lang="el-GR" sz="3600" dirty="0" smtClean="0">
                <a:latin typeface="Calibri Light" panose="020F0302020204030204" pitchFamily="34" charset="0"/>
                <a:cs typeface="Calibri Light" panose="020F0302020204030204" pitchFamily="34" charset="0"/>
              </a:rPr>
              <a:t>αυθαίρετα </a:t>
            </a:r>
            <a:endParaRPr lang="el-GR" sz="3600" dirty="0">
              <a:latin typeface="Calibri Light" panose="020F0302020204030204" pitchFamily="34" charset="0"/>
              <a:cs typeface="Calibri Light" panose="020F0302020204030204" pitchFamily="34" charset="0"/>
            </a:endParaRPr>
          </a:p>
          <a:p>
            <a:r>
              <a:rPr lang="el-GR" sz="3600" dirty="0">
                <a:latin typeface="Calibri Light" panose="020F0302020204030204" pitchFamily="34" charset="0"/>
                <a:cs typeface="Calibri Light" panose="020F0302020204030204" pitchFamily="34" charset="0"/>
              </a:rPr>
              <a:t>Σωματικές </a:t>
            </a:r>
            <a:r>
              <a:rPr lang="el-GR" sz="3600" dirty="0" smtClean="0">
                <a:latin typeface="Calibri Light" panose="020F0302020204030204" pitchFamily="34" charset="0"/>
                <a:cs typeface="Calibri Light" panose="020F0302020204030204" pitchFamily="34" charset="0"/>
              </a:rPr>
              <a:t>παρενοχλήσεις Άσκηση σωματικής </a:t>
            </a:r>
            <a:r>
              <a:rPr lang="el-GR" sz="3600" dirty="0">
                <a:latin typeface="Calibri Light" panose="020F0302020204030204" pitchFamily="34" charset="0"/>
                <a:cs typeface="Calibri Light" panose="020F0302020204030204" pitchFamily="34" charset="0"/>
              </a:rPr>
              <a:t>βίας</a:t>
            </a:r>
          </a:p>
          <a:p>
            <a:r>
              <a:rPr lang="el-GR" sz="3600" dirty="0">
                <a:latin typeface="Calibri Light" panose="020F0302020204030204" pitchFamily="34" charset="0"/>
                <a:cs typeface="Calibri Light" panose="020F0302020204030204" pitchFamily="34" charset="0"/>
              </a:rPr>
              <a:t>Αντιγραφή, συχνά ψέματα</a:t>
            </a:r>
          </a:p>
          <a:p>
            <a:r>
              <a:rPr lang="el-GR" sz="3600" dirty="0">
                <a:latin typeface="Calibri Light" panose="020F0302020204030204" pitchFamily="34" charset="0"/>
                <a:cs typeface="Calibri Light" panose="020F0302020204030204" pitchFamily="34" charset="0"/>
              </a:rPr>
              <a:t>Παρενόχληση άλλων μαθητών στην τάξη (φλυαρία, πείραγμα με αντικείμενα, αναιδή σχόλια... με σκοπό τη γελοιοποίηση</a:t>
            </a:r>
            <a:r>
              <a:rPr lang="el-GR" sz="3600" dirty="0" smtClean="0">
                <a:latin typeface="Calibri Light" panose="020F0302020204030204" pitchFamily="34" charset="0"/>
                <a:cs typeface="Calibri Light" panose="020F0302020204030204" pitchFamily="34" charset="0"/>
              </a:rPr>
              <a:t>)</a:t>
            </a:r>
          </a:p>
          <a:p>
            <a:r>
              <a:rPr lang="el-GR" sz="3600" dirty="0" smtClean="0">
                <a:latin typeface="Calibri Light" panose="020F0302020204030204" pitchFamily="34" charset="0"/>
                <a:cs typeface="Calibri Light" panose="020F0302020204030204" pitchFamily="34" charset="0"/>
              </a:rPr>
              <a:t>Κλοπή αντικειμένων (συμμαθητών και προσωπικού) </a:t>
            </a:r>
          </a:p>
          <a:p>
            <a:r>
              <a:rPr lang="el-GR" sz="3600" dirty="0" smtClean="0">
                <a:latin typeface="Calibri Light" panose="020F0302020204030204" pitchFamily="34" charset="0"/>
                <a:cs typeface="Calibri Light" panose="020F0302020204030204" pitchFamily="34" charset="0"/>
              </a:rPr>
              <a:t>Ρύπανση σχολικού περιβάλλοντος  </a:t>
            </a:r>
          </a:p>
          <a:p>
            <a:endParaRPr lang="el-GR" dirty="0"/>
          </a:p>
        </p:txBody>
      </p:sp>
    </p:spTree>
    <p:extLst>
      <p:ext uri="{BB962C8B-B14F-4D97-AF65-F5344CB8AC3E}">
        <p14:creationId xmlns:p14="http://schemas.microsoft.com/office/powerpoint/2010/main" xmlns="" val="42119016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Θέση περιεχομένου 5"/>
          <p:cNvSpPr>
            <a:spLocks noGrp="1"/>
          </p:cNvSpPr>
          <p:nvPr>
            <p:ph sz="quarter" idx="1"/>
          </p:nvPr>
        </p:nvSpPr>
        <p:spPr>
          <a:xfrm>
            <a:off x="457200" y="188640"/>
            <a:ext cx="8075240" cy="6285312"/>
          </a:xfrm>
        </p:spPr>
        <p:txBody>
          <a:bodyPr>
            <a:normAutofit fontScale="92500" lnSpcReduction="20000"/>
          </a:bodyPr>
          <a:lstStyle/>
          <a:p>
            <a:pPr lvl="0">
              <a:buClr>
                <a:srgbClr val="B83D68"/>
              </a:buClr>
            </a:pPr>
            <a:endParaRPr lang="el-GR" sz="2300" dirty="0" smtClean="0">
              <a:solidFill>
                <a:prstClr val="black"/>
              </a:solidFill>
              <a:latin typeface="Calibri Light" panose="020F0302020204030204" pitchFamily="34" charset="0"/>
              <a:cs typeface="Calibri Light" panose="020F0302020204030204" pitchFamily="34" charset="0"/>
            </a:endParaRPr>
          </a:p>
          <a:p>
            <a:pPr lvl="0">
              <a:buClr>
                <a:srgbClr val="B83D68"/>
              </a:buClr>
            </a:pPr>
            <a:r>
              <a:rPr lang="el-GR" sz="3000" dirty="0">
                <a:solidFill>
                  <a:prstClr val="black"/>
                </a:solidFill>
                <a:latin typeface="Calibri Light" panose="020F0302020204030204" pitchFamily="34" charset="0"/>
                <a:cs typeface="Calibri Light" panose="020F0302020204030204" pitchFamily="34" charset="0"/>
              </a:rPr>
              <a:t>Άσκοπες μετακινήσεις στην </a:t>
            </a:r>
            <a:r>
              <a:rPr lang="el-GR" sz="3000" dirty="0" smtClean="0">
                <a:solidFill>
                  <a:prstClr val="black"/>
                </a:solidFill>
                <a:latin typeface="Calibri Light" panose="020F0302020204030204" pitchFamily="34" charset="0"/>
                <a:cs typeface="Calibri Light" panose="020F0302020204030204" pitchFamily="34" charset="0"/>
              </a:rPr>
              <a:t>τάξη</a:t>
            </a:r>
            <a:endParaRPr lang="el-GR" sz="3000" dirty="0">
              <a:solidFill>
                <a:prstClr val="black"/>
              </a:solidFill>
              <a:latin typeface="Calibri Light" panose="020F0302020204030204" pitchFamily="34" charset="0"/>
              <a:cs typeface="Calibri Light" panose="020F0302020204030204" pitchFamily="34" charset="0"/>
            </a:endParaRPr>
          </a:p>
          <a:p>
            <a:pPr lvl="0">
              <a:buClr>
                <a:srgbClr val="B83D68"/>
              </a:buClr>
            </a:pPr>
            <a:r>
              <a:rPr lang="el-GR" sz="3000" dirty="0">
                <a:solidFill>
                  <a:prstClr val="black"/>
                </a:solidFill>
                <a:latin typeface="Calibri Light" panose="020F0302020204030204" pitchFamily="34" charset="0"/>
                <a:cs typeface="Calibri Light" panose="020F0302020204030204" pitchFamily="34" charset="0"/>
              </a:rPr>
              <a:t>Αποφεύγει ή δυσκολεύεται να συνεργάζεται με άλλους (ομαδικές δραστηριότητες)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Αρνητική στάση προς τη γνώση</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Παθητική επιθετικότητα, επίμονη άρνηση συνεργασίας και συμμετοχής στην τάξη, επιλεκτική αλαλία</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Παρουσιάζει έλλειψη προσοχής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Έχει άγχος για αποτυχία στα μαθήματα</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Παρουσιάζει τάση για απομόνωση, δείχνει θλιμμένος, δυστυχισμένος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Δεν έχει αυτοπεποίθηση</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Είναι υπερβολικά ευαίσθητος</a:t>
            </a:r>
          </a:p>
          <a:p>
            <a:pPr>
              <a:buClr>
                <a:srgbClr val="B83D68"/>
              </a:buClr>
            </a:pPr>
            <a:r>
              <a:rPr lang="el-GR" sz="3000" dirty="0">
                <a:solidFill>
                  <a:prstClr val="black"/>
                </a:solidFill>
                <a:latin typeface="Calibri Light" panose="020F0302020204030204" pitchFamily="34" charset="0"/>
                <a:cs typeface="Calibri Light" panose="020F0302020204030204" pitchFamily="34" charset="0"/>
              </a:rPr>
              <a:t>Παρουσιάζει συναισθηματική αστάθεια</a:t>
            </a:r>
          </a:p>
          <a:p>
            <a:endParaRPr lang="el-GR" dirty="0"/>
          </a:p>
        </p:txBody>
      </p:sp>
    </p:spTree>
    <p:extLst>
      <p:ext uri="{BB962C8B-B14F-4D97-AF65-F5344CB8AC3E}">
        <p14:creationId xmlns:p14="http://schemas.microsoft.com/office/powerpoint/2010/main" xmlns="" val="25683082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2060848"/>
            <a:ext cx="7467600" cy="1224136"/>
          </a:xfrm>
        </p:spPr>
        <p:txBody>
          <a:bodyPr>
            <a:normAutofit/>
          </a:bodyPr>
          <a:lstStyle/>
          <a:p>
            <a:pPr marL="0" indent="0" algn="ctr">
              <a:buNone/>
            </a:pPr>
            <a:r>
              <a:rPr lang="el-GR" sz="3200" b="1" dirty="0" smtClean="0">
                <a:latin typeface="Calibri Light" panose="020F0302020204030204" pitchFamily="34" charset="0"/>
                <a:cs typeface="Calibri Light" panose="020F0302020204030204" pitchFamily="34" charset="0"/>
              </a:rPr>
              <a:t>ΤΙ ΠΡΟΣΠΑΘΕΙ </a:t>
            </a:r>
            <a:r>
              <a:rPr lang="el-GR" sz="3200" b="1" dirty="0">
                <a:latin typeface="Calibri Light" panose="020F0302020204030204" pitchFamily="34" charset="0"/>
                <a:cs typeface="Calibri Light" panose="020F0302020204030204" pitchFamily="34" charset="0"/>
              </a:rPr>
              <a:t>ΝΑ </a:t>
            </a:r>
            <a:r>
              <a:rPr lang="el-GR" sz="3200" b="1" dirty="0" smtClean="0">
                <a:latin typeface="Calibri Light" panose="020F0302020204030204" pitchFamily="34" charset="0"/>
                <a:cs typeface="Calibri Light" panose="020F0302020204030204" pitchFamily="34" charset="0"/>
              </a:rPr>
              <a:t>ΕΚΦΡΑΣΕΙ ΕΝΑ </a:t>
            </a:r>
            <a:r>
              <a:rPr lang="el-GR" sz="3200" b="1" dirty="0">
                <a:latin typeface="Calibri Light" panose="020F0302020204030204" pitchFamily="34" charset="0"/>
                <a:cs typeface="Calibri Light" panose="020F0302020204030204" pitchFamily="34" charset="0"/>
              </a:rPr>
              <a:t>ΠΑΙΔΙ </a:t>
            </a:r>
          </a:p>
          <a:p>
            <a:pPr marL="0" indent="0" algn="ctr">
              <a:buNone/>
            </a:pPr>
            <a:r>
              <a:rPr lang="el-GR" sz="3200" b="1" dirty="0" smtClean="0">
                <a:latin typeface="Calibri Light" panose="020F0302020204030204" pitchFamily="34" charset="0"/>
                <a:cs typeface="Calibri Light" panose="020F0302020204030204" pitchFamily="34" charset="0"/>
              </a:rPr>
              <a:t>ΜΕΣΑ  ΑΠΟ ΜΙΑ  ΔΥΣΚΟΛΗ  ΣΥΜΠΕΡΙΦΟΡΑ;</a:t>
            </a:r>
            <a:endParaRPr lang="el-GR" sz="3200"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2391806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85963" y="1076325"/>
            <a:ext cx="5172075" cy="47053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640812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457200" y="188640"/>
            <a:ext cx="8291264" cy="6285312"/>
          </a:xfrm>
        </p:spPr>
        <p:txBody>
          <a:bodyPr>
            <a:normAutofit/>
          </a:bodyPr>
          <a:lstStyle/>
          <a:p>
            <a:pPr algn="just"/>
            <a:r>
              <a:rPr lang="el-GR" sz="2800" dirty="0">
                <a:latin typeface="Calibri Light" panose="020F0302020204030204" pitchFamily="34" charset="0"/>
                <a:cs typeface="Calibri Light" panose="020F0302020204030204" pitchFamily="34" charset="0"/>
              </a:rPr>
              <a:t>Επιζήτηση της </a:t>
            </a:r>
            <a:r>
              <a:rPr lang="el-GR" sz="2800" dirty="0" smtClean="0">
                <a:latin typeface="Calibri Light" panose="020F0302020204030204" pitchFamily="34" charset="0"/>
                <a:cs typeface="Calibri Light" panose="020F0302020204030204" pitchFamily="34" charset="0"/>
              </a:rPr>
              <a:t>προσοχής</a:t>
            </a:r>
            <a:endParaRPr lang="en-US" sz="2800" dirty="0" smtClean="0">
              <a:latin typeface="Calibri Light" panose="020F0302020204030204" pitchFamily="34" charset="0"/>
              <a:cs typeface="Calibri Light" panose="020F0302020204030204" pitchFamily="34" charset="0"/>
            </a:endParaRPr>
          </a:p>
          <a:p>
            <a:pPr algn="just"/>
            <a:r>
              <a:rPr lang="el-GR" sz="2800" dirty="0" smtClean="0">
                <a:latin typeface="Calibri Light" panose="020F0302020204030204" pitchFamily="34" charset="0"/>
                <a:cs typeface="Calibri Light" panose="020F0302020204030204" pitchFamily="34" charset="0"/>
              </a:rPr>
              <a:t>Διέξοδος/αντίδραση </a:t>
            </a:r>
            <a:r>
              <a:rPr lang="el-GR" sz="2800" dirty="0">
                <a:latin typeface="Calibri Light" panose="020F0302020204030204" pitchFamily="34" charset="0"/>
                <a:cs typeface="Calibri Light" panose="020F0302020204030204" pitchFamily="34" charset="0"/>
              </a:rPr>
              <a:t>σε </a:t>
            </a:r>
            <a:r>
              <a:rPr lang="el-GR" sz="2800" dirty="0" smtClean="0">
                <a:latin typeface="Calibri Light" panose="020F0302020204030204" pitchFamily="34" charset="0"/>
                <a:cs typeface="Calibri Light" panose="020F0302020204030204" pitchFamily="34" charset="0"/>
              </a:rPr>
              <a:t>κάποιο είδος ματαίωσης </a:t>
            </a:r>
            <a:r>
              <a:rPr lang="el-GR" sz="2800" dirty="0">
                <a:latin typeface="Calibri Light" panose="020F0302020204030204" pitchFamily="34" charset="0"/>
                <a:cs typeface="Calibri Light" panose="020F0302020204030204" pitchFamily="34" charset="0"/>
              </a:rPr>
              <a:t>που έχει</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υποστεί</a:t>
            </a:r>
            <a:endParaRPr lang="en-US" sz="2800" dirty="0">
              <a:latin typeface="Calibri Light" panose="020F0302020204030204" pitchFamily="34" charset="0"/>
              <a:cs typeface="Calibri Light" panose="020F0302020204030204" pitchFamily="34" charset="0"/>
            </a:endParaRPr>
          </a:p>
          <a:p>
            <a:pPr algn="just"/>
            <a:r>
              <a:rPr lang="el-GR" sz="2800" dirty="0">
                <a:latin typeface="Calibri Light" panose="020F0302020204030204" pitchFamily="34" charset="0"/>
                <a:cs typeface="Calibri Light" panose="020F0302020204030204" pitchFamily="34" charset="0"/>
              </a:rPr>
              <a:t>ως αντίδραση σε συγκεκριμένες καταστάσεις, </a:t>
            </a:r>
            <a:r>
              <a:rPr lang="el-GR" sz="2800" dirty="0" smtClean="0">
                <a:latin typeface="Calibri Light" panose="020F0302020204030204" pitchFamily="34" charset="0"/>
                <a:cs typeface="Calibri Light" panose="020F0302020204030204" pitchFamily="34" charset="0"/>
              </a:rPr>
              <a:t>γεγονότα </a:t>
            </a:r>
            <a:r>
              <a:rPr lang="el-GR" sz="2800" dirty="0">
                <a:latin typeface="Calibri Light" panose="020F0302020204030204" pitchFamily="34" charset="0"/>
                <a:cs typeface="Calibri Light" panose="020F0302020204030204" pitchFamily="34" charset="0"/>
              </a:rPr>
              <a:t>ή </a:t>
            </a:r>
            <a:r>
              <a:rPr lang="el-GR" sz="2800" dirty="0" smtClean="0">
                <a:latin typeface="Calibri Light" panose="020F0302020204030204" pitchFamily="34" charset="0"/>
                <a:cs typeface="Calibri Light" panose="020F0302020204030204" pitchFamily="34" charset="0"/>
              </a:rPr>
              <a:t>ακόμη</a:t>
            </a:r>
            <a:r>
              <a:rPr lang="en-US" sz="2800" dirty="0" smtClean="0">
                <a:latin typeface="Calibri Light" panose="020F0302020204030204" pitchFamily="34" charset="0"/>
                <a:cs typeface="Calibri Light" panose="020F0302020204030204" pitchFamily="34" charset="0"/>
              </a:rPr>
              <a:t> </a:t>
            </a:r>
            <a:r>
              <a:rPr lang="el-GR" sz="2800" dirty="0" smtClean="0">
                <a:latin typeface="Calibri Light" panose="020F0302020204030204" pitchFamily="34" charset="0"/>
                <a:cs typeface="Calibri Light" panose="020F0302020204030204" pitchFamily="34" charset="0"/>
              </a:rPr>
              <a:t>ενάντια </a:t>
            </a:r>
            <a:r>
              <a:rPr lang="el-GR" sz="2800" dirty="0">
                <a:latin typeface="Calibri Light" panose="020F0302020204030204" pitchFamily="34" charset="0"/>
                <a:cs typeface="Calibri Light" panose="020F0302020204030204" pitchFamily="34" charset="0"/>
              </a:rPr>
              <a:t>σε </a:t>
            </a:r>
            <a:r>
              <a:rPr lang="el-GR" sz="2800" dirty="0" smtClean="0">
                <a:latin typeface="Calibri Light" panose="020F0302020204030204" pitchFamily="34" charset="0"/>
                <a:cs typeface="Calibri Light" panose="020F0302020204030204" pitchFamily="34" charset="0"/>
              </a:rPr>
              <a:t>πρόσωπα </a:t>
            </a:r>
            <a:r>
              <a:rPr lang="el-GR" sz="2800" dirty="0">
                <a:latin typeface="Calibri Light" panose="020F0302020204030204" pitchFamily="34" charset="0"/>
                <a:cs typeface="Calibri Light" panose="020F0302020204030204" pitchFamily="34" charset="0"/>
              </a:rPr>
              <a:t>με τα οποία είχε αρνητικά ή </a:t>
            </a:r>
            <a:r>
              <a:rPr lang="el-GR" sz="2800" dirty="0" smtClean="0">
                <a:latin typeface="Calibri Light" panose="020F0302020204030204" pitchFamily="34" charset="0"/>
                <a:cs typeface="Calibri Light" panose="020F0302020204030204" pitchFamily="34" charset="0"/>
              </a:rPr>
              <a:t>τραυματικά βιώματα</a:t>
            </a:r>
            <a:endParaRPr lang="en-US" sz="2800" dirty="0" smtClean="0">
              <a:latin typeface="Calibri Light" panose="020F0302020204030204" pitchFamily="34" charset="0"/>
              <a:cs typeface="Calibri Light" panose="020F0302020204030204" pitchFamily="34" charset="0"/>
            </a:endParaRPr>
          </a:p>
          <a:p>
            <a:pPr lvl="0" algn="just">
              <a:buClr>
                <a:srgbClr val="B83D68"/>
              </a:buClr>
            </a:pPr>
            <a:r>
              <a:rPr lang="el-GR" sz="2800" dirty="0">
                <a:latin typeface="Calibri Light" panose="020F0302020204030204" pitchFamily="34" charset="0"/>
                <a:cs typeface="Calibri Light" panose="020F0302020204030204" pitchFamily="34" charset="0"/>
              </a:rPr>
              <a:t>για να εκτονώσει αρνητικά συναισθήματα (εντάσεις,</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άγχος, λύπη, θλίψη)</a:t>
            </a:r>
            <a:endParaRPr lang="en-US" sz="2800" dirty="0">
              <a:latin typeface="Calibri Light" panose="020F0302020204030204" pitchFamily="34" charset="0"/>
              <a:cs typeface="Calibri Light" panose="020F0302020204030204" pitchFamily="34" charset="0"/>
            </a:endParaRPr>
          </a:p>
          <a:p>
            <a:pPr lvl="0" algn="just">
              <a:buClr>
                <a:srgbClr val="B83D68"/>
              </a:buClr>
            </a:pPr>
            <a:r>
              <a:rPr lang="el-GR" sz="2800" dirty="0">
                <a:latin typeface="Calibri Light" panose="020F0302020204030204" pitchFamily="34" charset="0"/>
                <a:cs typeface="Calibri Light" panose="020F0302020204030204" pitchFamily="34" charset="0"/>
              </a:rPr>
              <a:t>για να ελέγξει τις προθέσεις /τα όρια των άλλων</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(«τεστ») (π.χ. δασκάλων)</a:t>
            </a:r>
            <a:endParaRPr lang="en-US" sz="2800" dirty="0">
              <a:latin typeface="Calibri Light" panose="020F0302020204030204" pitchFamily="34" charset="0"/>
              <a:cs typeface="Calibri Light" panose="020F0302020204030204" pitchFamily="34" charset="0"/>
            </a:endParaRPr>
          </a:p>
          <a:p>
            <a:pPr lvl="0" algn="just">
              <a:buClr>
                <a:srgbClr val="B83D68"/>
              </a:buClr>
            </a:pPr>
            <a:r>
              <a:rPr lang="el-GR" sz="2800" dirty="0">
                <a:latin typeface="Calibri Light" panose="020F0302020204030204" pitchFamily="34" charset="0"/>
                <a:cs typeface="Calibri Light" panose="020F0302020204030204" pitchFamily="34" charset="0"/>
              </a:rPr>
              <a:t>να υπονομεύσει την εξουσία των ενηλίκων</a:t>
            </a:r>
            <a:r>
              <a:rPr lang="en-US" sz="2800" dirty="0">
                <a:latin typeface="Calibri Light" panose="020F0302020204030204" pitchFamily="34" charset="0"/>
                <a:cs typeface="Calibri Light" panose="020F0302020204030204" pitchFamily="34" charset="0"/>
              </a:rPr>
              <a:t> </a:t>
            </a:r>
            <a:r>
              <a:rPr lang="el-GR" sz="2800" dirty="0">
                <a:latin typeface="Calibri Light" panose="020F0302020204030204" pitchFamily="34" charset="0"/>
                <a:cs typeface="Calibri Light" panose="020F0302020204030204" pitchFamily="34" charset="0"/>
              </a:rPr>
              <a:t>(δασκάλων /καθηγητών).</a:t>
            </a:r>
            <a:r>
              <a:rPr lang="en-US" sz="2800" dirty="0">
                <a:latin typeface="Calibri Light" panose="020F0302020204030204" pitchFamily="34" charset="0"/>
                <a:cs typeface="Calibri Light" panose="020F0302020204030204" pitchFamily="34" charset="0"/>
              </a:rPr>
              <a:t> (Webster‐Stratton,1999)</a:t>
            </a:r>
          </a:p>
          <a:p>
            <a:endParaRPr lang="el-GR"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xmlns="" val="32516321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Προεξοχή">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xml><?xml version="1.0" encoding="utf-8"?>
<a:themeOverride xmlns:a="http://schemas.openxmlformats.org/drawingml/2006/main">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
  <TotalTime>623</TotalTime>
  <Words>1827</Words>
  <Application>Microsoft Office PowerPoint</Application>
  <PresentationFormat>Προβολή στην οθόνη (4:3)</PresentationFormat>
  <Paragraphs>125</Paragraphs>
  <Slides>26</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26</vt:i4>
      </vt:variant>
    </vt:vector>
  </HeadingPairs>
  <TitlesOfParts>
    <vt:vector size="28" baseType="lpstr">
      <vt:lpstr>Προεξοχή</vt:lpstr>
      <vt:lpstr>1_Προεξοχή</vt:lpstr>
      <vt:lpstr>ΑΠΟΤΕΛΕΣΜΑΤΙΚΗ ΔΙΑΧΕΙΡΙΣΗ ΔΥΣΚΟΛΗΣ ΣΥΜΠΕΡΙΦΟΡΑΣ ΣΤΗ ΣΧΟΛΙΚΗ ΤΑΞΗ</vt:lpstr>
      <vt:lpstr>Διαφάνεια 2</vt:lpstr>
      <vt:lpstr>Ενασ ορισμοσ για τα προβληματα  συμπεριφορασ στην ταξη</vt:lpstr>
      <vt:lpstr>ΔΕΚΤΕΣ ΠΡΟΒΛΗΜΑΤΩΝ ΣΥΜΠΕΡΙΦΟΡΑΣ</vt:lpstr>
      <vt:lpstr>ΣΥΝΗΘΕΙΣ ΜΟΡΦΕΣ ΠΡΟΒΛΗΜΑΤΙΚΗΣ ΣΥΜΠΕΡΙΦΟΡΑΣ </vt:lpstr>
      <vt:lpstr>Διαφάνεια 6</vt:lpstr>
      <vt:lpstr>Διαφάνεια 7</vt:lpstr>
      <vt:lpstr>Διαφάνεια 8</vt:lpstr>
      <vt:lpstr>Διαφάνεια 9</vt:lpstr>
      <vt:lpstr>Διαφάνεια 10</vt:lpstr>
      <vt:lpstr> ΔΙΑΦΟΡΕΣ ΣΥΜΠΕΡΙΦΟΡΑΣ ΚΑΙ ΗΛΙΚΙΑ</vt:lpstr>
      <vt:lpstr>Διαφάνεια 12</vt:lpstr>
      <vt:lpstr>Διαφάνεια 13</vt:lpstr>
      <vt:lpstr>Στρατηγικέσ διαχειρισησ προβληματικησ συμπεριφορασ</vt:lpstr>
      <vt:lpstr>Διαφάνεια 15</vt:lpstr>
      <vt:lpstr>Αντιμετώπιση  μικροπροβλημάτων</vt:lpstr>
      <vt:lpstr>Στρατηγικεσ αντιμετωπισησ ειδικων προβληματικων συμπεριφορων</vt:lpstr>
      <vt:lpstr>Αρνηση –ανυπακοη </vt:lpstr>
      <vt:lpstr>Διαφάνεια 19</vt:lpstr>
      <vt:lpstr>Διαφάνεια 20</vt:lpstr>
      <vt:lpstr>Διαφάνεια 21</vt:lpstr>
      <vt:lpstr>Διαφάνεια 22</vt:lpstr>
      <vt:lpstr>Αναιδεια</vt:lpstr>
      <vt:lpstr>Διαφάνεια 24</vt:lpstr>
      <vt:lpstr>      ΑΠΟΤΕΛΕΣΜΑΤΙΚΟΣ ΕΠΑΙΝΟΣ</vt:lpstr>
      <vt:lpstr>Διαφάνεια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Ένας ορισμός για τα προβλήματα συμπεριφοράς στην τάξη</dc:title>
  <dc:creator>user</dc:creator>
  <cp:lastModifiedBy>user</cp:lastModifiedBy>
  <cp:revision>41</cp:revision>
  <dcterms:created xsi:type="dcterms:W3CDTF">2018-03-14T11:47:48Z</dcterms:created>
  <dcterms:modified xsi:type="dcterms:W3CDTF">2018-06-01T08:52:13Z</dcterms:modified>
</cp:coreProperties>
</file>