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5" r:id="rId7"/>
    <p:sldId id="261" r:id="rId8"/>
    <p:sldId id="274" r:id="rId9"/>
    <p:sldId id="262" r:id="rId10"/>
    <p:sldId id="263" r:id="rId11"/>
    <p:sldId id="273" r:id="rId12"/>
    <p:sldId id="272" r:id="rId13"/>
    <p:sldId id="270" r:id="rId14"/>
    <p:sldId id="271" r:id="rId15"/>
    <p:sldId id="275" r:id="rId16"/>
    <p:sldId id="283" r:id="rId17"/>
    <p:sldId id="281" r:id="rId18"/>
    <p:sldId id="284" r:id="rId19"/>
    <p:sldId id="285" r:id="rId20"/>
    <p:sldId id="286" r:id="rId21"/>
    <p:sldId id="287" r:id="rId22"/>
    <p:sldId id="266" r:id="rId23"/>
    <p:sldId id="267" r:id="rId24"/>
    <p:sldId id="268" r:id="rId25"/>
    <p:sldId id="269" r:id="rId26"/>
    <p:sldId id="276" r:id="rId27"/>
    <p:sldId id="277" r:id="rId28"/>
    <p:sldId id="278" r:id="rId29"/>
    <p:sldId id="279" r:id="rId30"/>
    <p:sldId id="282" r:id="rId31"/>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6" d="100"/>
          <a:sy n="106" d="100"/>
        </p:scale>
        <p:origin x="-1128" y="-90"/>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bg>
      <p:bgRef idx="1001">
        <a:schemeClr val="bg1"/>
      </p:bgRef>
    </p:bg>
    <p:spTree>
      <p:nvGrpSpPr>
        <p:cNvPr id="1" name=""/>
        <p:cNvGrpSpPr/>
        <p:nvPr/>
      </p:nvGrpSpPr>
      <p:grpSpPr>
        <a:xfrm>
          <a:off x="0" y="0"/>
          <a:ext cx="0" cy="0"/>
          <a:chOff x="0" y="0"/>
          <a:chExt cx="0" cy="0"/>
        </a:xfrm>
      </p:grpSpPr>
      <p:sp>
        <p:nvSpPr>
          <p:cNvPr id="8" name="Τίτλος 7"/>
          <p:cNvSpPr>
            <a:spLocks noGrp="1"/>
          </p:cNvSpPr>
          <p:nvPr>
            <p:ph type="ctrTitle"/>
          </p:nvPr>
        </p:nvSpPr>
        <p:spPr>
          <a:xfrm>
            <a:off x="2286000" y="3124200"/>
            <a:ext cx="6172200" cy="1894362"/>
          </a:xfrm>
        </p:spPr>
        <p:txBody>
          <a:bodyPr/>
          <a:lstStyle>
            <a:lvl1pPr>
              <a:defRPr b="1"/>
            </a:lvl1pPr>
          </a:lstStyle>
          <a:p>
            <a:r>
              <a:rPr kumimoji="0" lang="el-GR" smtClean="0"/>
              <a:t>Στυλ κύριου τίτλου</a:t>
            </a:r>
            <a:endParaRPr kumimoji="0" lang="en-US"/>
          </a:p>
        </p:txBody>
      </p:sp>
      <p:sp>
        <p:nvSpPr>
          <p:cNvPr id="9" name="Υπότιτλος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smtClean="0"/>
              <a:t>Στυλ κύριου υπότιτλου</a:t>
            </a:r>
            <a:endParaRPr kumimoji="0" lang="en-US"/>
          </a:p>
        </p:txBody>
      </p:sp>
      <p:sp>
        <p:nvSpPr>
          <p:cNvPr id="28" name="Θέση ημερομηνίας 27"/>
          <p:cNvSpPr>
            <a:spLocks noGrp="1"/>
          </p:cNvSpPr>
          <p:nvPr>
            <p:ph type="dt" sz="half" idx="10"/>
          </p:nvPr>
        </p:nvSpPr>
        <p:spPr bwMode="auto">
          <a:xfrm rot="5400000">
            <a:off x="7764621" y="1174097"/>
            <a:ext cx="2286000" cy="381000"/>
          </a:xfrm>
        </p:spPr>
        <p:txBody>
          <a:bodyPr/>
          <a:lstStyle/>
          <a:p>
            <a:fld id="{298EFAD6-F873-4D45-9698-2FB990D0BCFB}" type="datetimeFigureOut">
              <a:rPr lang="el-GR" smtClean="0"/>
              <a:pPr/>
              <a:t>1/6/2018</a:t>
            </a:fld>
            <a:endParaRPr lang="el-GR"/>
          </a:p>
        </p:txBody>
      </p:sp>
      <p:sp>
        <p:nvSpPr>
          <p:cNvPr id="17" name="Θέση υποσέλιδου 16"/>
          <p:cNvSpPr>
            <a:spLocks noGrp="1"/>
          </p:cNvSpPr>
          <p:nvPr>
            <p:ph type="ftr" sz="quarter" idx="11"/>
          </p:nvPr>
        </p:nvSpPr>
        <p:spPr bwMode="auto">
          <a:xfrm rot="5400000">
            <a:off x="7077269" y="4181669"/>
            <a:ext cx="3657600" cy="384048"/>
          </a:xfrm>
        </p:spPr>
        <p:txBody>
          <a:bodyPr/>
          <a:lstStyle/>
          <a:p>
            <a:endParaRPr lang="el-GR"/>
          </a:p>
        </p:txBody>
      </p:sp>
      <p:sp>
        <p:nvSpPr>
          <p:cNvPr id="10" name="Ορθογώνιο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Ορθογώνιο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Ορθογώνιο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Ορθογώνιο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Ευθεία γραμμή σύνδεσης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Ευθεία γραμμή σύνδεσης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Ευθεία γραμμή σύνδεσης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Ευθεία γραμμή σύνδεσης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Ευθεία γραμμή σύνδεσης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Ευθεία γραμμή σύνδεσης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Ορθογώνιο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Έλλειψη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Έλλειψη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Έλλειψη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Έλλειψη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Έλλειψη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Θέση αριθμού διαφάνειας 28"/>
          <p:cNvSpPr>
            <a:spLocks noGrp="1"/>
          </p:cNvSpPr>
          <p:nvPr>
            <p:ph type="sldNum" sz="quarter" idx="12"/>
          </p:nvPr>
        </p:nvSpPr>
        <p:spPr bwMode="auto">
          <a:xfrm>
            <a:off x="1325544" y="4928702"/>
            <a:ext cx="609600" cy="517524"/>
          </a:xfrm>
        </p:spPr>
        <p:txBody>
          <a:bodyPr/>
          <a:lstStyle/>
          <a:p>
            <a:fld id="{2D530003-CAAA-4B26-8225-02768FD27BB1}" type="slidenum">
              <a:rPr lang="el-GR" smtClean="0"/>
              <a:pPr/>
              <a:t>‹#›</a:t>
            </a:fld>
            <a:endParaRPr lang="el-G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kumimoji="0" lang="el-GR" smtClean="0"/>
              <a:t>Στυλ κύριου τίτλου</a:t>
            </a:r>
            <a:endParaRPr kumimoji="0" lang="en-US"/>
          </a:p>
        </p:txBody>
      </p:sp>
      <p:sp>
        <p:nvSpPr>
          <p:cNvPr id="3" name="Θέση κατακόρυφου κειμένου 2"/>
          <p:cNvSpPr>
            <a:spLocks noGrp="1"/>
          </p:cNvSpPr>
          <p:nvPr>
            <p:ph type="body" orient="vert" idx="1"/>
          </p:nvPr>
        </p:nvSpPr>
        <p:spPr/>
        <p:txBody>
          <a:bodyPr vert="eaVert"/>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Θέση ημερομηνίας 3"/>
          <p:cNvSpPr>
            <a:spLocks noGrp="1"/>
          </p:cNvSpPr>
          <p:nvPr>
            <p:ph type="dt" sz="half" idx="10"/>
          </p:nvPr>
        </p:nvSpPr>
        <p:spPr/>
        <p:txBody>
          <a:bodyPr/>
          <a:lstStyle/>
          <a:p>
            <a:fld id="{298EFAD6-F873-4D45-9698-2FB990D0BCFB}" type="datetimeFigureOut">
              <a:rPr lang="el-GR" smtClean="0"/>
              <a:pPr/>
              <a:t>1/6/2018</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2D530003-CAAA-4B26-8225-02768FD27BB1}"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9"/>
            <a:ext cx="1676400" cy="5851525"/>
          </a:xfrm>
        </p:spPr>
        <p:txBody>
          <a:bodyPr vert="eaVert"/>
          <a:lstStyle/>
          <a:p>
            <a:r>
              <a:rPr kumimoji="0" lang="el-GR" smtClean="0"/>
              <a:t>Στυλ κύριου τίτλου</a:t>
            </a:r>
            <a:endParaRPr kumimoji="0" lang="en-US"/>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Θέση ημερομηνίας 3"/>
          <p:cNvSpPr>
            <a:spLocks noGrp="1"/>
          </p:cNvSpPr>
          <p:nvPr>
            <p:ph type="dt" sz="half" idx="10"/>
          </p:nvPr>
        </p:nvSpPr>
        <p:spPr/>
        <p:txBody>
          <a:bodyPr/>
          <a:lstStyle/>
          <a:p>
            <a:fld id="{298EFAD6-F873-4D45-9698-2FB990D0BCFB}" type="datetimeFigureOut">
              <a:rPr lang="el-GR" smtClean="0"/>
              <a:pPr/>
              <a:t>1/6/2018</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2D530003-CAAA-4B26-8225-02768FD27BB1}"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kumimoji="0" lang="el-GR" smtClean="0"/>
              <a:t>Στυλ κύριου τίτλου</a:t>
            </a:r>
            <a:endParaRPr kumimoji="0" lang="en-US"/>
          </a:p>
        </p:txBody>
      </p:sp>
      <p:sp>
        <p:nvSpPr>
          <p:cNvPr id="8" name="Θέση περιεχομένου 7"/>
          <p:cNvSpPr>
            <a:spLocks noGrp="1"/>
          </p:cNvSpPr>
          <p:nvPr>
            <p:ph sz="quarter" idx="1"/>
          </p:nvPr>
        </p:nvSpPr>
        <p:spPr>
          <a:xfrm>
            <a:off x="457200" y="1600200"/>
            <a:ext cx="7467600" cy="4873752"/>
          </a:xfrm>
        </p:spPr>
        <p:txBody>
          <a:body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7" name="Θέση ημερομηνίας 6"/>
          <p:cNvSpPr>
            <a:spLocks noGrp="1"/>
          </p:cNvSpPr>
          <p:nvPr>
            <p:ph type="dt" sz="half" idx="14"/>
          </p:nvPr>
        </p:nvSpPr>
        <p:spPr/>
        <p:txBody>
          <a:bodyPr rtlCol="0"/>
          <a:lstStyle/>
          <a:p>
            <a:fld id="{298EFAD6-F873-4D45-9698-2FB990D0BCFB}" type="datetimeFigureOut">
              <a:rPr lang="el-GR" smtClean="0"/>
              <a:pPr/>
              <a:t>1/6/2018</a:t>
            </a:fld>
            <a:endParaRPr lang="el-GR"/>
          </a:p>
        </p:txBody>
      </p:sp>
      <p:sp>
        <p:nvSpPr>
          <p:cNvPr id="9" name="Θέση αριθμού διαφάνειας 8"/>
          <p:cNvSpPr>
            <a:spLocks noGrp="1"/>
          </p:cNvSpPr>
          <p:nvPr>
            <p:ph type="sldNum" sz="quarter" idx="15"/>
          </p:nvPr>
        </p:nvSpPr>
        <p:spPr/>
        <p:txBody>
          <a:bodyPr rtlCol="0"/>
          <a:lstStyle/>
          <a:p>
            <a:fld id="{2D530003-CAAA-4B26-8225-02768FD27BB1}" type="slidenum">
              <a:rPr lang="el-GR" smtClean="0"/>
              <a:pPr/>
              <a:t>‹#›</a:t>
            </a:fld>
            <a:endParaRPr lang="el-GR"/>
          </a:p>
        </p:txBody>
      </p:sp>
      <p:sp>
        <p:nvSpPr>
          <p:cNvPr id="10" name="Θέση υποσέλιδου 9"/>
          <p:cNvSpPr>
            <a:spLocks noGrp="1"/>
          </p:cNvSpPr>
          <p:nvPr>
            <p:ph type="ftr" sz="quarter" idx="16"/>
          </p:nvPr>
        </p:nvSpPr>
        <p:spPr/>
        <p:txBody>
          <a:bodyPr rtlCol="0"/>
          <a:lstStyle/>
          <a:p>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bg>
      <p:bgRef idx="1001">
        <a:schemeClr val="bg2"/>
      </p:bgRef>
    </p:bg>
    <p:spTree>
      <p:nvGrpSpPr>
        <p:cNvPr id="1" name=""/>
        <p:cNvGrpSpPr/>
        <p:nvPr/>
      </p:nvGrpSpPr>
      <p:grpSpPr>
        <a:xfrm>
          <a:off x="0" y="0"/>
          <a:ext cx="0" cy="0"/>
          <a:chOff x="0" y="0"/>
          <a:chExt cx="0" cy="0"/>
        </a:xfrm>
      </p:grpSpPr>
      <p:sp>
        <p:nvSpPr>
          <p:cNvPr id="2" name="Τίτλος 1"/>
          <p:cNvSpPr>
            <a:spLocks noGrp="1"/>
          </p:cNvSpPr>
          <p:nvPr>
            <p:ph type="title"/>
          </p:nvPr>
        </p:nvSpPr>
        <p:spPr>
          <a:xfrm>
            <a:off x="2286000" y="2895600"/>
            <a:ext cx="6172200" cy="2053590"/>
          </a:xfrm>
        </p:spPr>
        <p:txBody>
          <a:bodyPr/>
          <a:lstStyle>
            <a:lvl1pPr algn="l">
              <a:buNone/>
              <a:defRPr sz="3000" b="1" cap="small" baseline="0"/>
            </a:lvl1pPr>
          </a:lstStyle>
          <a:p>
            <a:r>
              <a:rPr kumimoji="0" lang="el-GR" smtClean="0"/>
              <a:t>Στυλ κύριου τίτλου</a:t>
            </a:r>
            <a:endParaRPr kumimoji="0" lang="en-US"/>
          </a:p>
        </p:txBody>
      </p:sp>
      <p:sp>
        <p:nvSpPr>
          <p:cNvPr id="3" name="Θέση κειμένου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smtClean="0"/>
              <a:t>Στυλ υποδείγματος κειμένου</a:t>
            </a:r>
          </a:p>
        </p:txBody>
      </p:sp>
      <p:sp>
        <p:nvSpPr>
          <p:cNvPr id="4" name="Θέση ημερομηνίας 3"/>
          <p:cNvSpPr>
            <a:spLocks noGrp="1"/>
          </p:cNvSpPr>
          <p:nvPr>
            <p:ph type="dt" sz="half" idx="10"/>
          </p:nvPr>
        </p:nvSpPr>
        <p:spPr bwMode="auto">
          <a:xfrm rot="5400000">
            <a:off x="7763256" y="1170432"/>
            <a:ext cx="2286000" cy="381000"/>
          </a:xfrm>
        </p:spPr>
        <p:txBody>
          <a:bodyPr/>
          <a:lstStyle/>
          <a:p>
            <a:fld id="{298EFAD6-F873-4D45-9698-2FB990D0BCFB}" type="datetimeFigureOut">
              <a:rPr lang="el-GR" smtClean="0"/>
              <a:pPr/>
              <a:t>1/6/2018</a:t>
            </a:fld>
            <a:endParaRPr lang="el-GR"/>
          </a:p>
        </p:txBody>
      </p:sp>
      <p:sp>
        <p:nvSpPr>
          <p:cNvPr id="5" name="Θέση υποσέλιδου 4"/>
          <p:cNvSpPr>
            <a:spLocks noGrp="1"/>
          </p:cNvSpPr>
          <p:nvPr>
            <p:ph type="ftr" sz="quarter" idx="11"/>
          </p:nvPr>
        </p:nvSpPr>
        <p:spPr bwMode="auto">
          <a:xfrm rot="5400000">
            <a:off x="7077456" y="4178808"/>
            <a:ext cx="3657600" cy="384048"/>
          </a:xfrm>
        </p:spPr>
        <p:txBody>
          <a:bodyPr/>
          <a:lstStyle/>
          <a:p>
            <a:endParaRPr lang="el-GR"/>
          </a:p>
        </p:txBody>
      </p:sp>
      <p:sp>
        <p:nvSpPr>
          <p:cNvPr id="9" name="Ορθογώνιο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Ορθογώνιο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Ορθογώνιο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Ορθογώνιο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Ευθεία γραμμή σύνδεσης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Ευθεία γραμμή σύνδεσης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Ευθεία γραμμή σύνδεσης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Ευθεία γραμμή σύνδεσης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Ευθεία γραμμή σύνδεσης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Ορθογώνιο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Έλλειψη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Έλλειψη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Έλλειψη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Έλλειψη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Έλλειψη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Ευθεία γραμμή σύνδεσης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Θέση αριθμού διαφάνειας 5"/>
          <p:cNvSpPr>
            <a:spLocks noGrp="1"/>
          </p:cNvSpPr>
          <p:nvPr>
            <p:ph type="sldNum" sz="quarter" idx="12"/>
          </p:nvPr>
        </p:nvSpPr>
        <p:spPr bwMode="auto">
          <a:xfrm>
            <a:off x="1340616" y="4928702"/>
            <a:ext cx="609600" cy="517524"/>
          </a:xfrm>
        </p:spPr>
        <p:txBody>
          <a:bodyPr/>
          <a:lstStyle/>
          <a:p>
            <a:fld id="{2D530003-CAAA-4B26-8225-02768FD27BB1}" type="slidenum">
              <a:rPr lang="el-GR" smtClean="0"/>
              <a:pPr/>
              <a:t>‹#›</a:t>
            </a:fld>
            <a:endParaRPr lang="el-G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kumimoji="0" lang="el-GR" smtClean="0"/>
              <a:t>Στυλ κύριου τίτλου</a:t>
            </a:r>
            <a:endParaRPr kumimoji="0" lang="en-US"/>
          </a:p>
        </p:txBody>
      </p:sp>
      <p:sp>
        <p:nvSpPr>
          <p:cNvPr id="5" name="Θέση ημερομηνίας 4"/>
          <p:cNvSpPr>
            <a:spLocks noGrp="1"/>
          </p:cNvSpPr>
          <p:nvPr>
            <p:ph type="dt" sz="half" idx="10"/>
          </p:nvPr>
        </p:nvSpPr>
        <p:spPr/>
        <p:txBody>
          <a:bodyPr/>
          <a:lstStyle/>
          <a:p>
            <a:fld id="{298EFAD6-F873-4D45-9698-2FB990D0BCFB}" type="datetimeFigureOut">
              <a:rPr lang="el-GR" smtClean="0"/>
              <a:pPr/>
              <a:t>1/6/2018</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2D530003-CAAA-4B26-8225-02768FD27BB1}" type="slidenum">
              <a:rPr lang="el-GR" smtClean="0"/>
              <a:pPr/>
              <a:t>‹#›</a:t>
            </a:fld>
            <a:endParaRPr lang="el-GR"/>
          </a:p>
        </p:txBody>
      </p:sp>
      <p:sp>
        <p:nvSpPr>
          <p:cNvPr id="9" name="Θέση περιεχομένου 8"/>
          <p:cNvSpPr>
            <a:spLocks noGrp="1"/>
          </p:cNvSpPr>
          <p:nvPr>
            <p:ph sz="quarter" idx="1"/>
          </p:nvPr>
        </p:nvSpPr>
        <p:spPr>
          <a:xfrm>
            <a:off x="457200" y="1600200"/>
            <a:ext cx="3657600" cy="4572000"/>
          </a:xfrm>
        </p:spPr>
        <p:txBody>
          <a:body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1" name="Θέση περιεχομένου 10"/>
          <p:cNvSpPr>
            <a:spLocks noGrp="1"/>
          </p:cNvSpPr>
          <p:nvPr>
            <p:ph sz="quarter" idx="2"/>
          </p:nvPr>
        </p:nvSpPr>
        <p:spPr>
          <a:xfrm>
            <a:off x="4270248" y="1600200"/>
            <a:ext cx="3657600" cy="4572000"/>
          </a:xfrm>
        </p:spPr>
        <p:txBody>
          <a:body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7543800" cy="1143000"/>
          </a:xfrm>
        </p:spPr>
        <p:txBody>
          <a:bodyPr anchor="b"/>
          <a:lstStyle>
            <a:lvl1pPr>
              <a:defRPr/>
            </a:lvl1pPr>
          </a:lstStyle>
          <a:p>
            <a:r>
              <a:rPr kumimoji="0" lang="el-GR" smtClean="0"/>
              <a:t>Στυλ κύριου τίτλου</a:t>
            </a:r>
            <a:endParaRPr kumimoji="0" lang="en-US"/>
          </a:p>
        </p:txBody>
      </p:sp>
      <p:sp>
        <p:nvSpPr>
          <p:cNvPr id="7" name="Θέση ημερομηνίας 6"/>
          <p:cNvSpPr>
            <a:spLocks noGrp="1"/>
          </p:cNvSpPr>
          <p:nvPr>
            <p:ph type="dt" sz="half" idx="10"/>
          </p:nvPr>
        </p:nvSpPr>
        <p:spPr/>
        <p:txBody>
          <a:bodyPr/>
          <a:lstStyle/>
          <a:p>
            <a:fld id="{298EFAD6-F873-4D45-9698-2FB990D0BCFB}" type="datetimeFigureOut">
              <a:rPr lang="el-GR" smtClean="0"/>
              <a:pPr/>
              <a:t>1/6/2018</a:t>
            </a:fld>
            <a:endParaRPr lang="el-GR"/>
          </a:p>
        </p:txBody>
      </p:sp>
      <p:sp>
        <p:nvSpPr>
          <p:cNvPr id="8" name="Θέση υποσέλιδου 7"/>
          <p:cNvSpPr>
            <a:spLocks noGrp="1"/>
          </p:cNvSpPr>
          <p:nvPr>
            <p:ph type="ftr" sz="quarter" idx="11"/>
          </p:nvPr>
        </p:nvSpPr>
        <p:spPr/>
        <p:txBody>
          <a:bodyPr/>
          <a:lstStyle/>
          <a:p>
            <a:endParaRPr lang="el-GR"/>
          </a:p>
        </p:txBody>
      </p:sp>
      <p:sp>
        <p:nvSpPr>
          <p:cNvPr id="9" name="Θέση αριθμού διαφάνειας 8"/>
          <p:cNvSpPr>
            <a:spLocks noGrp="1"/>
          </p:cNvSpPr>
          <p:nvPr>
            <p:ph type="sldNum" sz="quarter" idx="12"/>
          </p:nvPr>
        </p:nvSpPr>
        <p:spPr/>
        <p:txBody>
          <a:bodyPr/>
          <a:lstStyle/>
          <a:p>
            <a:fld id="{2D530003-CAAA-4B26-8225-02768FD27BB1}" type="slidenum">
              <a:rPr lang="el-GR" smtClean="0"/>
              <a:pPr/>
              <a:t>‹#›</a:t>
            </a:fld>
            <a:endParaRPr lang="el-GR"/>
          </a:p>
        </p:txBody>
      </p:sp>
      <p:sp>
        <p:nvSpPr>
          <p:cNvPr id="11" name="Θέση περιεχομένου 10"/>
          <p:cNvSpPr>
            <a:spLocks noGrp="1"/>
          </p:cNvSpPr>
          <p:nvPr>
            <p:ph sz="quarter" idx="2"/>
          </p:nvPr>
        </p:nvSpPr>
        <p:spPr>
          <a:xfrm>
            <a:off x="457200" y="2362200"/>
            <a:ext cx="3657600" cy="3886200"/>
          </a:xfrm>
        </p:spPr>
        <p:txBody>
          <a:body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3" name="Θέση περιεχομένου 12"/>
          <p:cNvSpPr>
            <a:spLocks noGrp="1"/>
          </p:cNvSpPr>
          <p:nvPr>
            <p:ph sz="quarter" idx="4"/>
          </p:nvPr>
        </p:nvSpPr>
        <p:spPr>
          <a:xfrm>
            <a:off x="4371975" y="2362200"/>
            <a:ext cx="3657600" cy="3886200"/>
          </a:xfrm>
        </p:spPr>
        <p:txBody>
          <a:body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2" name="Θέση κειμένου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l-GR" smtClean="0"/>
              <a:t>Στυλ υποδείγματος κειμένου</a:t>
            </a:r>
          </a:p>
        </p:txBody>
      </p:sp>
      <p:sp>
        <p:nvSpPr>
          <p:cNvPr id="14" name="Θέση κειμένου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l-GR" smtClean="0"/>
              <a:t>Στυλ υποδείγματος κειμένου</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kumimoji="0" lang="el-GR" smtClean="0"/>
              <a:t>Στυλ κύριου τίτλου</a:t>
            </a:r>
            <a:endParaRPr kumimoji="0" lang="en-US"/>
          </a:p>
        </p:txBody>
      </p:sp>
      <p:sp>
        <p:nvSpPr>
          <p:cNvPr id="6" name="Θέση ημερομηνίας 5"/>
          <p:cNvSpPr>
            <a:spLocks noGrp="1"/>
          </p:cNvSpPr>
          <p:nvPr>
            <p:ph type="dt" sz="half" idx="10"/>
          </p:nvPr>
        </p:nvSpPr>
        <p:spPr/>
        <p:txBody>
          <a:bodyPr rtlCol="0"/>
          <a:lstStyle/>
          <a:p>
            <a:fld id="{298EFAD6-F873-4D45-9698-2FB990D0BCFB}" type="datetimeFigureOut">
              <a:rPr lang="el-GR" smtClean="0"/>
              <a:pPr/>
              <a:t>1/6/2018</a:t>
            </a:fld>
            <a:endParaRPr lang="el-GR"/>
          </a:p>
        </p:txBody>
      </p:sp>
      <p:sp>
        <p:nvSpPr>
          <p:cNvPr id="7" name="Θέση αριθμού διαφάνειας 6"/>
          <p:cNvSpPr>
            <a:spLocks noGrp="1"/>
          </p:cNvSpPr>
          <p:nvPr>
            <p:ph type="sldNum" sz="quarter" idx="11"/>
          </p:nvPr>
        </p:nvSpPr>
        <p:spPr/>
        <p:txBody>
          <a:bodyPr rtlCol="0"/>
          <a:lstStyle/>
          <a:p>
            <a:fld id="{2D530003-CAAA-4B26-8225-02768FD27BB1}" type="slidenum">
              <a:rPr lang="el-GR" smtClean="0"/>
              <a:pPr/>
              <a:t>‹#›</a:t>
            </a:fld>
            <a:endParaRPr lang="el-GR"/>
          </a:p>
        </p:txBody>
      </p:sp>
      <p:sp>
        <p:nvSpPr>
          <p:cNvPr id="8" name="Θέση υποσέλιδου 7"/>
          <p:cNvSpPr>
            <a:spLocks noGrp="1"/>
          </p:cNvSpPr>
          <p:nvPr>
            <p:ph type="ftr" sz="quarter" idx="12"/>
          </p:nvPr>
        </p:nvSpPr>
        <p:spPr/>
        <p:txBody>
          <a:bodyPr rtlCol="0"/>
          <a:lstStyle/>
          <a:p>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298EFAD6-F873-4D45-9698-2FB990D0BCFB}" type="datetimeFigureOut">
              <a:rPr lang="el-GR" smtClean="0"/>
              <a:pPr/>
              <a:t>1/6/2018</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2D530003-CAAA-4B26-8225-02768FD27BB1}"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bg>
      <p:bgRef idx="1001">
        <a:schemeClr val="bg1"/>
      </p:bgRef>
    </p:bg>
    <p:spTree>
      <p:nvGrpSpPr>
        <p:cNvPr id="1" name=""/>
        <p:cNvGrpSpPr/>
        <p:nvPr/>
      </p:nvGrpSpPr>
      <p:grpSpPr>
        <a:xfrm>
          <a:off x="0" y="0"/>
          <a:ext cx="0" cy="0"/>
          <a:chOff x="0" y="0"/>
          <a:chExt cx="0" cy="0"/>
        </a:xfrm>
      </p:grpSpPr>
      <p:sp>
        <p:nvSpPr>
          <p:cNvPr id="10" name="Ευθεία γραμμή σύνδεσης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Τίτλος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l-GR" smtClean="0"/>
              <a:t>Στυλ κύριου τίτλου</a:t>
            </a:r>
            <a:endParaRPr kumimoji="0" lang="en-US"/>
          </a:p>
        </p:txBody>
      </p:sp>
      <p:sp>
        <p:nvSpPr>
          <p:cNvPr id="3" name="Θέση κειμένου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l-GR" smtClean="0"/>
              <a:t>Στυλ υποδείγματος κειμένου</a:t>
            </a:r>
          </a:p>
        </p:txBody>
      </p:sp>
      <p:sp>
        <p:nvSpPr>
          <p:cNvPr id="8" name="Ευθεία γραμμή σύνδεσης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Ευθεία γραμμή σύνδεσης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Ευθεία γραμμή σύνδεσης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Ορθογώνιο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Ευθεία γραμμή σύνδεσης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Έλλειψη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Θέση περιεχομένου 17"/>
          <p:cNvSpPr>
            <a:spLocks noGrp="1"/>
          </p:cNvSpPr>
          <p:nvPr>
            <p:ph sz="quarter" idx="1"/>
          </p:nvPr>
        </p:nvSpPr>
        <p:spPr>
          <a:xfrm>
            <a:off x="304800" y="274320"/>
            <a:ext cx="5638800" cy="6327648"/>
          </a:xfrm>
        </p:spPr>
        <p:txBody>
          <a:body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21" name="Θέση ημερομηνίας 20"/>
          <p:cNvSpPr>
            <a:spLocks noGrp="1"/>
          </p:cNvSpPr>
          <p:nvPr>
            <p:ph type="dt" sz="half" idx="14"/>
          </p:nvPr>
        </p:nvSpPr>
        <p:spPr/>
        <p:txBody>
          <a:bodyPr rtlCol="0"/>
          <a:lstStyle/>
          <a:p>
            <a:fld id="{298EFAD6-F873-4D45-9698-2FB990D0BCFB}" type="datetimeFigureOut">
              <a:rPr lang="el-GR" smtClean="0"/>
              <a:pPr/>
              <a:t>1/6/2018</a:t>
            </a:fld>
            <a:endParaRPr lang="el-GR"/>
          </a:p>
        </p:txBody>
      </p:sp>
      <p:sp>
        <p:nvSpPr>
          <p:cNvPr id="22" name="Θέση αριθμού διαφάνειας 21"/>
          <p:cNvSpPr>
            <a:spLocks noGrp="1"/>
          </p:cNvSpPr>
          <p:nvPr>
            <p:ph type="sldNum" sz="quarter" idx="15"/>
          </p:nvPr>
        </p:nvSpPr>
        <p:spPr/>
        <p:txBody>
          <a:bodyPr rtlCol="0"/>
          <a:lstStyle/>
          <a:p>
            <a:fld id="{2D530003-CAAA-4B26-8225-02768FD27BB1}" type="slidenum">
              <a:rPr lang="el-GR" smtClean="0"/>
              <a:pPr/>
              <a:t>‹#›</a:t>
            </a:fld>
            <a:endParaRPr lang="el-GR"/>
          </a:p>
        </p:txBody>
      </p:sp>
      <p:sp>
        <p:nvSpPr>
          <p:cNvPr id="23" name="Θέση υποσέλιδου 22"/>
          <p:cNvSpPr>
            <a:spLocks noGrp="1"/>
          </p:cNvSpPr>
          <p:nvPr>
            <p:ph type="ftr" sz="quarter" idx="16"/>
          </p:nvPr>
        </p:nvSpPr>
        <p:spPr/>
        <p:txBody>
          <a:bodyPr rtlCol="0"/>
          <a:lstStyle/>
          <a:p>
            <a:endParaRPr lang="el-G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9" name="Ευθεία γραμμή σύνδεσης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Έλλειψη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Τίτλος 1"/>
          <p:cNvSpPr>
            <a:spLocks noGrp="1"/>
          </p:cNvSpPr>
          <p:nvPr>
            <p:ph type="title"/>
          </p:nvPr>
        </p:nvSpPr>
        <p:spPr>
          <a:xfrm rot="5400000">
            <a:off x="3350133" y="3200400"/>
            <a:ext cx="6309360" cy="457200"/>
          </a:xfrm>
        </p:spPr>
        <p:txBody>
          <a:bodyPr anchor="b"/>
          <a:lstStyle>
            <a:lvl1pPr algn="l">
              <a:buNone/>
              <a:defRPr sz="2000" b="1"/>
            </a:lvl1pPr>
          </a:lstStyle>
          <a:p>
            <a:r>
              <a:rPr kumimoji="0" lang="el-GR" smtClean="0"/>
              <a:t>Στυλ κύριου τίτλου</a:t>
            </a:r>
            <a:endParaRPr kumimoji="0" lang="en-US"/>
          </a:p>
        </p:txBody>
      </p:sp>
      <p:sp>
        <p:nvSpPr>
          <p:cNvPr id="3" name="Θέση εικόνας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l-GR" smtClean="0"/>
              <a:t>Κάντε κλικ στο εικονίδιο για να προσθέσετε μια εικόνα</a:t>
            </a:r>
            <a:endParaRPr kumimoji="0" lang="en-US" dirty="0"/>
          </a:p>
        </p:txBody>
      </p:sp>
      <p:sp>
        <p:nvSpPr>
          <p:cNvPr id="4" name="Θέση κειμένου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l-GR" smtClean="0"/>
              <a:t>Στυλ υποδείγματος κειμένου</a:t>
            </a:r>
          </a:p>
        </p:txBody>
      </p:sp>
      <p:sp>
        <p:nvSpPr>
          <p:cNvPr id="10" name="Ευθεία γραμμή σύνδεσης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Ορθογώνιο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Ευθεία γραμμή σύνδεσης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Ευθεία γραμμή σύνδεσης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Ευθεία γραμμή σύνδεσης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Θέση ημερομηνίας 16"/>
          <p:cNvSpPr>
            <a:spLocks noGrp="1"/>
          </p:cNvSpPr>
          <p:nvPr>
            <p:ph type="dt" sz="half" idx="10"/>
          </p:nvPr>
        </p:nvSpPr>
        <p:spPr/>
        <p:txBody>
          <a:bodyPr rtlCol="0"/>
          <a:lstStyle/>
          <a:p>
            <a:fld id="{298EFAD6-F873-4D45-9698-2FB990D0BCFB}" type="datetimeFigureOut">
              <a:rPr lang="el-GR" smtClean="0"/>
              <a:pPr/>
              <a:t>1/6/2018</a:t>
            </a:fld>
            <a:endParaRPr lang="el-GR"/>
          </a:p>
        </p:txBody>
      </p:sp>
      <p:sp>
        <p:nvSpPr>
          <p:cNvPr id="18" name="Θέση αριθμού διαφάνειας 17"/>
          <p:cNvSpPr>
            <a:spLocks noGrp="1"/>
          </p:cNvSpPr>
          <p:nvPr>
            <p:ph type="sldNum" sz="quarter" idx="11"/>
          </p:nvPr>
        </p:nvSpPr>
        <p:spPr/>
        <p:txBody>
          <a:bodyPr rtlCol="0"/>
          <a:lstStyle/>
          <a:p>
            <a:fld id="{2D530003-CAAA-4B26-8225-02768FD27BB1}" type="slidenum">
              <a:rPr lang="el-GR" smtClean="0"/>
              <a:pPr/>
              <a:t>‹#›</a:t>
            </a:fld>
            <a:endParaRPr lang="el-GR"/>
          </a:p>
        </p:txBody>
      </p:sp>
      <p:sp>
        <p:nvSpPr>
          <p:cNvPr id="21" name="Θέση υποσέλιδου 20"/>
          <p:cNvSpPr>
            <a:spLocks noGrp="1"/>
          </p:cNvSpPr>
          <p:nvPr>
            <p:ph type="ftr" sz="quarter" idx="12"/>
          </p:nvPr>
        </p:nvSpPr>
        <p:spPr/>
        <p:txBody>
          <a:bodyPr rtlCol="0"/>
          <a:lstStyle/>
          <a:p>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Ευθεία γραμμή σύνδεσης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Θέση τίτλου 21"/>
          <p:cNvSpPr>
            <a:spLocks noGrp="1"/>
          </p:cNvSpPr>
          <p:nvPr>
            <p:ph type="title"/>
          </p:nvPr>
        </p:nvSpPr>
        <p:spPr>
          <a:xfrm>
            <a:off x="457200" y="274638"/>
            <a:ext cx="7467600" cy="1143000"/>
          </a:xfrm>
          <a:prstGeom prst="rect">
            <a:avLst/>
          </a:prstGeom>
        </p:spPr>
        <p:txBody>
          <a:bodyPr vert="horz" anchor="b">
            <a:normAutofit/>
          </a:bodyPr>
          <a:lstStyle/>
          <a:p>
            <a:r>
              <a:rPr kumimoji="0" lang="el-GR" smtClean="0"/>
              <a:t>Στυλ κύριου τίτλου</a:t>
            </a:r>
            <a:endParaRPr kumimoji="0" lang="en-US"/>
          </a:p>
        </p:txBody>
      </p:sp>
      <p:sp>
        <p:nvSpPr>
          <p:cNvPr id="13" name="Θέση κειμένου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l-GR" smtClean="0"/>
              <a:t>Στυλ υποδείγματος κειμένου</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14" name="Θέση ημερομηνίας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298EFAD6-F873-4D45-9698-2FB990D0BCFB}" type="datetimeFigureOut">
              <a:rPr lang="el-GR" smtClean="0"/>
              <a:pPr/>
              <a:t>1/6/2018</a:t>
            </a:fld>
            <a:endParaRPr lang="el-GR"/>
          </a:p>
        </p:txBody>
      </p:sp>
      <p:sp>
        <p:nvSpPr>
          <p:cNvPr id="3" name="Θέση υποσέλιδου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l-GR"/>
          </a:p>
        </p:txBody>
      </p:sp>
      <p:sp>
        <p:nvSpPr>
          <p:cNvPr id="7" name="Ευθεία γραμμή σύνδεσης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Ευθεία γραμμή σύνδεσης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Ορθογώνιο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Ευθεία γραμμή σύνδεσης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Έλλειψη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Θέση αριθμού διαφάνειας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2D530003-CAAA-4B26-8225-02768FD27BB1}"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emf"/><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emf"/></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lstStyle/>
          <a:p>
            <a:pPr algn="ctr"/>
            <a:r>
              <a:rPr lang="el-GR" dirty="0" smtClean="0">
                <a:latin typeface="Calibri Light" panose="020F0302020204030204" pitchFamily="34" charset="0"/>
                <a:cs typeface="Calibri Light" panose="020F0302020204030204" pitchFamily="34" charset="0"/>
              </a:rPr>
              <a:t>ΣΥΓΚΡΟΥΣΕΙΣ ΣΤΟ ΣΧΟΛΙΚΟ  ΠΕΡΙΒΑΛΛΟΝ  ΚΑΙ ΔΙΑΧΕΙΡΙΣΗ  ΤΟΥΣ</a:t>
            </a:r>
            <a:endParaRPr lang="el-GR" dirty="0">
              <a:latin typeface="Calibri Light" panose="020F0302020204030204" pitchFamily="34" charset="0"/>
              <a:cs typeface="Calibri Light" panose="020F0302020204030204" pitchFamily="34" charset="0"/>
            </a:endParaRPr>
          </a:p>
        </p:txBody>
      </p:sp>
      <p:sp>
        <p:nvSpPr>
          <p:cNvPr id="3" name="Υπότιτλος 2"/>
          <p:cNvSpPr>
            <a:spLocks noGrp="1"/>
          </p:cNvSpPr>
          <p:nvPr>
            <p:ph type="subTitle" idx="1"/>
          </p:nvPr>
        </p:nvSpPr>
        <p:spPr/>
        <p:txBody>
          <a:bodyPr>
            <a:normAutofit/>
          </a:bodyPr>
          <a:lstStyle/>
          <a:p>
            <a:pPr algn="r"/>
            <a:r>
              <a:rPr lang="el-GR" sz="2000" dirty="0" smtClean="0">
                <a:latin typeface="Calibri Light" panose="020F0302020204030204" pitchFamily="34" charset="0"/>
                <a:cs typeface="Calibri Light" panose="020F0302020204030204" pitchFamily="34" charset="0"/>
              </a:rPr>
              <a:t>ΠΡΕΜΕΤΗ ΒΑΣΙΛΙΚΗ, ΨΥΧΟΛΟΓΟΣ </a:t>
            </a:r>
            <a:r>
              <a:rPr lang="en-US" sz="2000" dirty="0" smtClean="0">
                <a:latin typeface="Calibri Light" panose="020F0302020204030204" pitchFamily="34" charset="0"/>
                <a:cs typeface="Calibri Light" panose="020F0302020204030204" pitchFamily="34" charset="0"/>
              </a:rPr>
              <a:t>Msc</a:t>
            </a:r>
          </a:p>
          <a:p>
            <a:pPr algn="r"/>
            <a:r>
              <a:rPr lang="el-GR" sz="2000" dirty="0" smtClean="0">
                <a:latin typeface="Calibri Light" panose="020F0302020204030204" pitchFamily="34" charset="0"/>
                <a:cs typeface="Calibri Light" panose="020F0302020204030204" pitchFamily="34" charset="0"/>
              </a:rPr>
              <a:t>ΤΖΑΝΕΤΟΥ ΒΑΣΙΛΙΚΗ, ΚΟΙΝΩΝΙΚΗ ΑΝΘΡΩΠΟΛΟΓΟΣ </a:t>
            </a:r>
            <a:r>
              <a:rPr lang="en-US" sz="2000" dirty="0" smtClean="0">
                <a:latin typeface="Calibri Light" panose="020F0302020204030204" pitchFamily="34" charset="0"/>
                <a:cs typeface="Calibri Light" panose="020F0302020204030204" pitchFamily="34" charset="0"/>
              </a:rPr>
              <a:t>Msc</a:t>
            </a:r>
            <a:endParaRPr lang="el-GR" sz="2000"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xmlns="" val="3621510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sz="quarter" idx="1"/>
          </p:nvPr>
        </p:nvSpPr>
        <p:spPr>
          <a:xfrm>
            <a:off x="457200" y="620688"/>
            <a:ext cx="7859216" cy="5853264"/>
          </a:xfrm>
        </p:spPr>
        <p:txBody>
          <a:bodyPr/>
          <a:lstStyle/>
          <a:p>
            <a:pPr algn="just"/>
            <a:r>
              <a:rPr lang="el-GR" dirty="0">
                <a:latin typeface="Calibri Light" panose="020F0302020204030204" pitchFamily="34" charset="0"/>
                <a:cs typeface="Calibri Light" panose="020F0302020204030204" pitchFamily="34" charset="0"/>
              </a:rPr>
              <a:t>Ο θυμός και η οργή είναι το </a:t>
            </a:r>
            <a:r>
              <a:rPr lang="el-GR" b="1" dirty="0" smtClean="0">
                <a:latin typeface="Calibri Light" panose="020F0302020204030204" pitchFamily="34" charset="0"/>
                <a:cs typeface="Calibri Light" panose="020F0302020204030204" pitchFamily="34" charset="0"/>
              </a:rPr>
              <a:t>αποτέλεσμα </a:t>
            </a:r>
            <a:r>
              <a:rPr lang="el-GR" dirty="0" smtClean="0">
                <a:latin typeface="Calibri Light" panose="020F0302020204030204" pitchFamily="34" charset="0"/>
                <a:cs typeface="Calibri Light" panose="020F0302020204030204" pitchFamily="34" charset="0"/>
              </a:rPr>
              <a:t>της </a:t>
            </a:r>
            <a:r>
              <a:rPr lang="el-GR" dirty="0">
                <a:latin typeface="Calibri Light" panose="020F0302020204030204" pitchFamily="34" charset="0"/>
                <a:cs typeface="Calibri Light" panose="020F0302020204030204" pitchFamily="34" charset="0"/>
              </a:rPr>
              <a:t>συμπεριφοράς μας. </a:t>
            </a:r>
          </a:p>
          <a:p>
            <a:pPr algn="just"/>
            <a:r>
              <a:rPr lang="el-GR" dirty="0">
                <a:latin typeface="Calibri Light" panose="020F0302020204030204" pitchFamily="34" charset="0"/>
                <a:cs typeface="Calibri Light" panose="020F0302020204030204" pitchFamily="34" charset="0"/>
              </a:rPr>
              <a:t>Αυτό που κρύβεται και </a:t>
            </a:r>
            <a:r>
              <a:rPr lang="el-GR" b="1" dirty="0">
                <a:latin typeface="Calibri Light" panose="020F0302020204030204" pitchFamily="34" charset="0"/>
                <a:cs typeface="Calibri Light" panose="020F0302020204030204" pitchFamily="34" charset="0"/>
              </a:rPr>
              <a:t>δε φαίνεται </a:t>
            </a:r>
            <a:r>
              <a:rPr lang="el-GR" dirty="0">
                <a:latin typeface="Calibri Light" panose="020F0302020204030204" pitchFamily="34" charset="0"/>
                <a:cs typeface="Calibri Light" panose="020F0302020204030204" pitchFamily="34" charset="0"/>
              </a:rPr>
              <a:t>είναι οι </a:t>
            </a:r>
            <a:r>
              <a:rPr lang="el-GR" b="1" dirty="0">
                <a:latin typeface="Calibri Light" panose="020F0302020204030204" pitchFamily="34" charset="0"/>
                <a:cs typeface="Calibri Light" panose="020F0302020204030204" pitchFamily="34" charset="0"/>
              </a:rPr>
              <a:t>σκέψεις </a:t>
            </a:r>
            <a:r>
              <a:rPr lang="el-GR" dirty="0">
                <a:latin typeface="Calibri Light" panose="020F0302020204030204" pitchFamily="34" charset="0"/>
                <a:cs typeface="Calibri Light" panose="020F0302020204030204" pitchFamily="34" charset="0"/>
              </a:rPr>
              <a:t>και τα </a:t>
            </a:r>
            <a:r>
              <a:rPr lang="el-GR" b="1" dirty="0" smtClean="0">
                <a:latin typeface="Calibri Light" panose="020F0302020204030204" pitchFamily="34" charset="0"/>
                <a:cs typeface="Calibri Light" panose="020F0302020204030204" pitchFamily="34" charset="0"/>
              </a:rPr>
              <a:t>συναισθήματά </a:t>
            </a:r>
            <a:r>
              <a:rPr lang="el-GR" dirty="0" smtClean="0">
                <a:latin typeface="Calibri Light" panose="020F0302020204030204" pitchFamily="34" charset="0"/>
                <a:cs typeface="Calibri Light" panose="020F0302020204030204" pitchFamily="34" charset="0"/>
              </a:rPr>
              <a:t>μας</a:t>
            </a:r>
            <a:endParaRPr lang="en-US" dirty="0" smtClean="0">
              <a:latin typeface="Calibri Light" panose="020F0302020204030204" pitchFamily="34" charset="0"/>
              <a:cs typeface="Calibri Light" panose="020F0302020204030204" pitchFamily="34" charset="0"/>
            </a:endParaRPr>
          </a:p>
          <a:p>
            <a:endParaRPr lang="en-US" dirty="0" smtClean="0"/>
          </a:p>
          <a:p>
            <a:pPr marL="0" indent="0">
              <a:buNone/>
            </a:pPr>
            <a:r>
              <a:rPr lang="en-US" b="1" dirty="0" smtClean="0"/>
              <a:t>                                      </a:t>
            </a:r>
            <a:endParaRPr lang="el-GR" b="1" dirty="0" smtClean="0"/>
          </a:p>
          <a:p>
            <a:pPr marL="0" indent="0">
              <a:buNone/>
            </a:pPr>
            <a:endParaRPr lang="el-GR" b="1" dirty="0">
              <a:latin typeface="Calibri Light" panose="020F0302020204030204" pitchFamily="34" charset="0"/>
              <a:cs typeface="Calibri Light" panose="020F0302020204030204" pitchFamily="34" charset="0"/>
            </a:endParaRPr>
          </a:p>
          <a:p>
            <a:pPr marL="0" indent="0">
              <a:buNone/>
            </a:pPr>
            <a:r>
              <a:rPr lang="el-GR" b="1" dirty="0" smtClean="0">
                <a:latin typeface="Calibri Light" panose="020F0302020204030204" pitchFamily="34" charset="0"/>
                <a:cs typeface="Calibri Light" panose="020F0302020204030204" pitchFamily="34" charset="0"/>
              </a:rPr>
              <a:t>                                                 Συμπεριφορές</a:t>
            </a:r>
            <a:r>
              <a:rPr lang="el-GR" b="1" dirty="0">
                <a:latin typeface="Calibri Light" panose="020F0302020204030204" pitchFamily="34" charset="0"/>
                <a:cs typeface="Calibri Light" panose="020F0302020204030204" pitchFamily="34" charset="0"/>
              </a:rPr>
              <a:t>, </a:t>
            </a:r>
            <a:endParaRPr lang="el-GR" dirty="0">
              <a:latin typeface="Calibri Light" panose="020F0302020204030204" pitchFamily="34" charset="0"/>
              <a:cs typeface="Calibri Light" panose="020F0302020204030204" pitchFamily="34" charset="0"/>
            </a:endParaRPr>
          </a:p>
          <a:p>
            <a:pPr marL="0" indent="0">
              <a:buNone/>
            </a:pPr>
            <a:r>
              <a:rPr lang="en-US" b="1" dirty="0" smtClean="0">
                <a:latin typeface="Calibri Light" panose="020F0302020204030204" pitchFamily="34" charset="0"/>
                <a:cs typeface="Calibri Light" panose="020F0302020204030204" pitchFamily="34" charset="0"/>
              </a:rPr>
              <a:t>                                                </a:t>
            </a:r>
            <a:r>
              <a:rPr lang="el-GR" b="1" dirty="0" smtClean="0">
                <a:latin typeface="Calibri Light" panose="020F0302020204030204" pitchFamily="34" charset="0"/>
                <a:cs typeface="Calibri Light" panose="020F0302020204030204" pitchFamily="34" charset="0"/>
              </a:rPr>
              <a:t>Αποτελέσματα</a:t>
            </a:r>
            <a:endParaRPr lang="el-GR" dirty="0">
              <a:latin typeface="Calibri Light" panose="020F0302020204030204" pitchFamily="34" charset="0"/>
              <a:cs typeface="Calibri Light" panose="020F0302020204030204" pitchFamily="34" charset="0"/>
            </a:endParaRPr>
          </a:p>
        </p:txBody>
      </p:sp>
      <p:pic>
        <p:nvPicPr>
          <p:cNvPr id="5122"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836681" y="3700729"/>
            <a:ext cx="2381250" cy="28575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9" name="Δεξιό άγκιστρο 8"/>
          <p:cNvSpPr/>
          <p:nvPr/>
        </p:nvSpPr>
        <p:spPr>
          <a:xfrm>
            <a:off x="3347864" y="3717032"/>
            <a:ext cx="576064" cy="745232"/>
          </a:xfrm>
          <a:prstGeom prst="rightBrace">
            <a:avLst>
              <a:gd name="adj1" fmla="val 13143"/>
              <a:gd name="adj2" fmla="val 5000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10" name="Ορθογώνιο 9"/>
          <p:cNvSpPr/>
          <p:nvPr/>
        </p:nvSpPr>
        <p:spPr>
          <a:xfrm>
            <a:off x="3923928" y="4977938"/>
            <a:ext cx="4139952" cy="1200329"/>
          </a:xfrm>
          <a:prstGeom prst="rect">
            <a:avLst/>
          </a:prstGeom>
        </p:spPr>
        <p:txBody>
          <a:bodyPr wrap="square">
            <a:spAutoFit/>
          </a:bodyPr>
          <a:lstStyle/>
          <a:p>
            <a:r>
              <a:rPr lang="el-GR" sz="2400" b="1" i="0" u="none" strike="noStrike" baseline="0" dirty="0" smtClean="0">
                <a:solidFill>
                  <a:srgbClr val="000000"/>
                </a:solidFill>
                <a:latin typeface="Calibri Light" panose="020F0302020204030204" pitchFamily="34" charset="0"/>
                <a:cs typeface="Calibri Light" panose="020F0302020204030204" pitchFamily="34" charset="0"/>
              </a:rPr>
              <a:t>Αξίες, Συνήθειες, </a:t>
            </a:r>
            <a:endParaRPr lang="el-GR" sz="2400" b="0" i="0" u="none" strike="noStrike" baseline="0" dirty="0" smtClean="0">
              <a:solidFill>
                <a:srgbClr val="000000"/>
              </a:solidFill>
              <a:latin typeface="Calibri Light" panose="020F0302020204030204" pitchFamily="34" charset="0"/>
              <a:cs typeface="Calibri Light" panose="020F0302020204030204" pitchFamily="34" charset="0"/>
            </a:endParaRPr>
          </a:p>
          <a:p>
            <a:r>
              <a:rPr lang="el-GR" sz="2400" b="1" i="0" u="none" strike="noStrike" baseline="0" dirty="0" smtClean="0">
                <a:solidFill>
                  <a:srgbClr val="000000"/>
                </a:solidFill>
                <a:latin typeface="Calibri Light" panose="020F0302020204030204" pitchFamily="34" charset="0"/>
                <a:cs typeface="Calibri Light" panose="020F0302020204030204" pitchFamily="34" charset="0"/>
              </a:rPr>
              <a:t>Σκέψεις,</a:t>
            </a:r>
            <a:endParaRPr lang="el-GR" sz="2400" b="0" i="0" u="none" strike="noStrike" baseline="0" dirty="0" smtClean="0">
              <a:solidFill>
                <a:srgbClr val="000000"/>
              </a:solidFill>
              <a:latin typeface="Calibri Light" panose="020F0302020204030204" pitchFamily="34" charset="0"/>
              <a:cs typeface="Calibri Light" panose="020F0302020204030204" pitchFamily="34" charset="0"/>
            </a:endParaRPr>
          </a:p>
          <a:p>
            <a:r>
              <a:rPr lang="el-GR" sz="2400" b="1" i="0" u="none" strike="noStrike" baseline="0" dirty="0" smtClean="0">
                <a:solidFill>
                  <a:srgbClr val="000000"/>
                </a:solidFill>
                <a:latin typeface="Calibri Light" panose="020F0302020204030204" pitchFamily="34" charset="0"/>
                <a:cs typeface="Calibri Light" panose="020F0302020204030204" pitchFamily="34" charset="0"/>
              </a:rPr>
              <a:t>Συναισθήματα </a:t>
            </a:r>
            <a:endParaRPr lang="el-GR" sz="2400" dirty="0">
              <a:latin typeface="Calibri Light" panose="020F0302020204030204" pitchFamily="34" charset="0"/>
              <a:cs typeface="Calibri Light" panose="020F0302020204030204" pitchFamily="34" charset="0"/>
            </a:endParaRPr>
          </a:p>
        </p:txBody>
      </p:sp>
      <p:sp>
        <p:nvSpPr>
          <p:cNvPr id="11" name="Δεξιό άγκιστρο 10"/>
          <p:cNvSpPr/>
          <p:nvPr/>
        </p:nvSpPr>
        <p:spPr>
          <a:xfrm>
            <a:off x="3347864" y="5116438"/>
            <a:ext cx="432048" cy="92333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Tree>
    <p:extLst>
      <p:ext uri="{BB962C8B-B14F-4D97-AF65-F5344CB8AC3E}">
        <p14:creationId xmlns:p14="http://schemas.microsoft.com/office/powerpoint/2010/main" xmlns="" val="32384089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smtClean="0">
                <a:latin typeface="Calibri Light" panose="020F0302020204030204" pitchFamily="34" charset="0"/>
                <a:cs typeface="Calibri Light" panose="020F0302020204030204" pitchFamily="34" charset="0"/>
              </a:rPr>
              <a:t>ΠΟΙΟΣ </a:t>
            </a:r>
            <a:r>
              <a:rPr lang="el-GR" dirty="0">
                <a:latin typeface="Calibri Light" panose="020F0302020204030204" pitchFamily="34" charset="0"/>
                <a:cs typeface="Calibri Light" panose="020F0302020204030204" pitchFamily="34" charset="0"/>
              </a:rPr>
              <a:t>Ο</a:t>
            </a:r>
            <a:r>
              <a:rPr lang="el-GR" dirty="0" smtClean="0">
                <a:latin typeface="Calibri Light" panose="020F0302020204030204" pitchFamily="34" charset="0"/>
                <a:cs typeface="Calibri Light" panose="020F0302020204030204" pitchFamily="34" charset="0"/>
              </a:rPr>
              <a:t> ΡΟΛΟΣ ΤΟΥ ΕΚΠΑΙΔΕΥΤΙΚΟΥ ΣΤΙΣ ΣΥΓΚΡΟΥΣΕΙΣ ΤΩΝ ΜΑΘΗΤΩΝ;</a:t>
            </a:r>
            <a:endParaRPr lang="el-GR" dirty="0">
              <a:latin typeface="Calibri Light" panose="020F0302020204030204" pitchFamily="34" charset="0"/>
              <a:cs typeface="Calibri Light" panose="020F0302020204030204" pitchFamily="34" charset="0"/>
            </a:endParaRPr>
          </a:p>
        </p:txBody>
      </p:sp>
      <p:sp>
        <p:nvSpPr>
          <p:cNvPr id="3" name="Θέση περιεχομένου 2"/>
          <p:cNvSpPr>
            <a:spLocks noGrp="1"/>
          </p:cNvSpPr>
          <p:nvPr>
            <p:ph sz="quarter" idx="1"/>
          </p:nvPr>
        </p:nvSpPr>
        <p:spPr/>
        <p:txBody>
          <a:bodyPr>
            <a:normAutofit/>
          </a:bodyPr>
          <a:lstStyle/>
          <a:p>
            <a:pPr algn="just"/>
            <a:r>
              <a:rPr lang="en-US" dirty="0" smtClean="0">
                <a:latin typeface="Calibri Light" panose="020F0302020204030204" pitchFamily="34" charset="0"/>
                <a:cs typeface="Calibri Light" panose="020F0302020204030204" pitchFamily="34" charset="0"/>
              </a:rPr>
              <a:t>O</a:t>
            </a:r>
            <a:r>
              <a:rPr lang="el-GR" dirty="0" smtClean="0">
                <a:latin typeface="Calibri Light" panose="020F0302020204030204" pitchFamily="34" charset="0"/>
                <a:cs typeface="Calibri Light" panose="020F0302020204030204" pitchFamily="34" charset="0"/>
              </a:rPr>
              <a:t> αυστηρός εκπαιδευτικός που επιμένει στην τήρηση κανόνων και προκαλεί τις έντονες αντιδράσεις των μαθητών</a:t>
            </a:r>
          </a:p>
          <a:p>
            <a:pPr algn="just"/>
            <a:r>
              <a:rPr lang="el-GR" dirty="0" smtClean="0">
                <a:latin typeface="Calibri Light" panose="020F0302020204030204" pitchFamily="34" charset="0"/>
                <a:cs typeface="Calibri Light" panose="020F0302020204030204" pitchFamily="34" charset="0"/>
              </a:rPr>
              <a:t>Ο εκπαιδευτικός που αντιμετωπίζει σοβαρά προβλήματα πειθαρχίας και που εμπλέκεται σε ένα φαύλο κύκλο να ερμηνεύσει ο ίδιος και οι μαθητές τις ποινές </a:t>
            </a:r>
          </a:p>
          <a:p>
            <a:pPr algn="just"/>
            <a:r>
              <a:rPr lang="el-GR" dirty="0" smtClean="0">
                <a:latin typeface="Calibri Light" panose="020F0302020204030204" pitchFamily="34" charset="0"/>
                <a:cs typeface="Calibri Light" panose="020F0302020204030204" pitchFamily="34" charset="0"/>
              </a:rPr>
              <a:t>Ο ανεκτικός εκπαιδευτικός</a:t>
            </a:r>
          </a:p>
          <a:p>
            <a:pPr algn="just"/>
            <a:r>
              <a:rPr lang="el-GR" dirty="0" smtClean="0">
                <a:latin typeface="Calibri Light" panose="020F0302020204030204" pitchFamily="34" charset="0"/>
                <a:cs typeface="Calibri Light" panose="020F0302020204030204" pitchFamily="34" charset="0"/>
              </a:rPr>
              <a:t>Ο εκπαιδευτικός που αποδίδει τα προβλήματα στο σύστημα</a:t>
            </a:r>
            <a:endParaRPr lang="el-GR"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xmlns="" val="40490901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smtClean="0">
                <a:latin typeface="Calibri Light" panose="020F0302020204030204" pitchFamily="34" charset="0"/>
                <a:cs typeface="Calibri Light" panose="020F0302020204030204" pitchFamily="34" charset="0"/>
              </a:rPr>
              <a:t>ΠΟΙΟΣ </a:t>
            </a:r>
            <a:r>
              <a:rPr lang="el-GR" dirty="0">
                <a:latin typeface="Calibri Light" panose="020F0302020204030204" pitchFamily="34" charset="0"/>
                <a:cs typeface="Calibri Light" panose="020F0302020204030204" pitchFamily="34" charset="0"/>
              </a:rPr>
              <a:t>Ο</a:t>
            </a:r>
            <a:r>
              <a:rPr lang="el-GR" dirty="0" smtClean="0">
                <a:latin typeface="Calibri Light" panose="020F0302020204030204" pitchFamily="34" charset="0"/>
                <a:cs typeface="Calibri Light" panose="020F0302020204030204" pitchFamily="34" charset="0"/>
              </a:rPr>
              <a:t> ΡΟΛΟΣ ΤΟΥ ΕΚΠΑΙΔΕΥΤΙΚΟΥ ΣΤΙΣ ΣΥΓΚΡΟΥΣΕΙΣ ΤΩΝ ΜΑΘΗΤΩΝ;</a:t>
            </a:r>
            <a:endParaRPr lang="el-GR" dirty="0">
              <a:latin typeface="Calibri Light" panose="020F0302020204030204" pitchFamily="34" charset="0"/>
              <a:cs typeface="Calibri Light" panose="020F0302020204030204" pitchFamily="34" charset="0"/>
            </a:endParaRPr>
          </a:p>
        </p:txBody>
      </p:sp>
      <p:sp>
        <p:nvSpPr>
          <p:cNvPr id="3" name="Θέση περιεχομένου 2"/>
          <p:cNvSpPr>
            <a:spLocks noGrp="1"/>
          </p:cNvSpPr>
          <p:nvPr>
            <p:ph sz="quarter" idx="1"/>
          </p:nvPr>
        </p:nvSpPr>
        <p:spPr>
          <a:xfrm>
            <a:off x="457200" y="1600200"/>
            <a:ext cx="7931224" cy="4873752"/>
          </a:xfrm>
        </p:spPr>
        <p:txBody>
          <a:bodyPr>
            <a:normAutofit fontScale="92500" lnSpcReduction="10000"/>
          </a:bodyPr>
          <a:lstStyle/>
          <a:p>
            <a:pPr algn="just"/>
            <a:r>
              <a:rPr lang="el-GR" dirty="0">
                <a:latin typeface="Calibri Light" panose="020F0302020204030204" pitchFamily="34" charset="0"/>
                <a:cs typeface="Calibri Light" panose="020F0302020204030204" pitchFamily="34" charset="0"/>
              </a:rPr>
              <a:t>Ο εκπαιδευτικός </a:t>
            </a:r>
            <a:r>
              <a:rPr lang="el-GR" dirty="0" smtClean="0">
                <a:latin typeface="Calibri Light" panose="020F0302020204030204" pitchFamily="34" charset="0"/>
                <a:cs typeface="Calibri Light" panose="020F0302020204030204" pitchFamily="34" charset="0"/>
              </a:rPr>
              <a:t>που βλέπει τη </a:t>
            </a:r>
            <a:r>
              <a:rPr lang="el-GR" dirty="0">
                <a:latin typeface="Calibri Light" panose="020F0302020204030204" pitchFamily="34" charset="0"/>
                <a:cs typeface="Calibri Light" panose="020F0302020204030204" pitchFamily="34" charset="0"/>
              </a:rPr>
              <a:t>σύγκρουση όχι ως ένα γεγονός που θα πρέπει να αποτρέψει ή στο οποίο θα πρέπει να παρέμβει, αλλά ως μια ευκαιρία για να διδάξει δεξιότητες ζωής στους μαθητές του και να τους επιτρέψει να βιώσουν μια εμπειρία που ίσως να αποβεί πολύτιμη για τη ζωή τους. </a:t>
            </a:r>
          </a:p>
          <a:p>
            <a:pPr algn="just"/>
            <a:r>
              <a:rPr lang="el-GR" dirty="0">
                <a:latin typeface="Calibri Light" panose="020F0302020204030204" pitchFamily="34" charset="0"/>
                <a:cs typeface="Calibri Light" panose="020F0302020204030204" pitchFamily="34" charset="0"/>
              </a:rPr>
              <a:t>Στις περισσότερες περιπτώσεις, όμως, ο καλύτερος ρόλος που μπορεί να διαδραματίσει ο εκπαιδευτικός είναι αυτός του διαμεσολαβητή για την επίλυση της σύγκρουσης, χωρίς να αποκλείονται και άλλοι ρόλοι αν οι περιστάσεις το απαιτούν. </a:t>
            </a:r>
          </a:p>
          <a:p>
            <a:pPr algn="just"/>
            <a:r>
              <a:rPr lang="el-GR" dirty="0">
                <a:latin typeface="Calibri Light" panose="020F0302020204030204" pitchFamily="34" charset="0"/>
                <a:cs typeface="Calibri Light" panose="020F0302020204030204" pitchFamily="34" charset="0"/>
              </a:rPr>
              <a:t>Ακόμα καλύτερα, μπορεί να εκπαιδεύσει τους μαθητές του σε δεξιότητες διαμεσολάβησης και να ζητά τη δική τους βοήθεια. </a:t>
            </a:r>
          </a:p>
          <a:p>
            <a:pPr algn="just"/>
            <a:r>
              <a:rPr lang="el-GR" dirty="0">
                <a:latin typeface="Calibri Light" panose="020F0302020204030204" pitchFamily="34" charset="0"/>
                <a:cs typeface="Calibri Light" panose="020F0302020204030204" pitchFamily="34" charset="0"/>
              </a:rPr>
              <a:t>Έχει βρεθεί ότι όταν τα παιδιά έχουν προσωπικές εμπειρίες διαμεσολάβησης, μειώνονται οι πιθανότητες να εμπλακούν σε συγκρούσεις στο μέλλον </a:t>
            </a:r>
          </a:p>
        </p:txBody>
      </p:sp>
    </p:spTree>
    <p:extLst>
      <p:ext uri="{BB962C8B-B14F-4D97-AF65-F5344CB8AC3E}">
        <p14:creationId xmlns:p14="http://schemas.microsoft.com/office/powerpoint/2010/main" xmlns="" val="34826314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a:latin typeface="Calibri Light" panose="020F0302020204030204" pitchFamily="34" charset="0"/>
                <a:cs typeface="Calibri Light" panose="020F0302020204030204" pitchFamily="34" charset="0"/>
              </a:rPr>
              <a:t>Δραστηριότητα </a:t>
            </a:r>
            <a:r>
              <a:rPr lang="en-US" dirty="0" smtClean="0">
                <a:latin typeface="Calibri Light" panose="020F0302020204030204" pitchFamily="34" charset="0"/>
                <a:cs typeface="Calibri Light" panose="020F0302020204030204" pitchFamily="34" charset="0"/>
              </a:rPr>
              <a:t>2</a:t>
            </a:r>
            <a:endParaRPr lang="el-GR" dirty="0">
              <a:latin typeface="Calibri Light" panose="020F0302020204030204" pitchFamily="34" charset="0"/>
              <a:cs typeface="Calibri Light" panose="020F0302020204030204" pitchFamily="34" charset="0"/>
            </a:endParaRPr>
          </a:p>
        </p:txBody>
      </p:sp>
      <p:sp>
        <p:nvSpPr>
          <p:cNvPr id="3" name="Θέση περιεχομένου 2"/>
          <p:cNvSpPr>
            <a:spLocks noGrp="1"/>
          </p:cNvSpPr>
          <p:nvPr>
            <p:ph sz="quarter" idx="1"/>
          </p:nvPr>
        </p:nvSpPr>
        <p:spPr>
          <a:xfrm>
            <a:off x="457200" y="1600200"/>
            <a:ext cx="7931224" cy="4873752"/>
          </a:xfrm>
        </p:spPr>
        <p:txBody>
          <a:bodyPr/>
          <a:lstStyle/>
          <a:p>
            <a:pPr algn="just"/>
            <a:r>
              <a:rPr lang="el-GR" dirty="0">
                <a:latin typeface="Calibri Light" panose="020F0302020204030204" pitchFamily="34" charset="0"/>
                <a:cs typeface="Calibri Light" panose="020F0302020204030204" pitchFamily="34" charset="0"/>
              </a:rPr>
              <a:t>Χωριστείτε σε ομάδες και διηγηθείτε περιπτώσεις συγκρούσεων μεταξύ μαθητών από την εμπειρία σας. </a:t>
            </a:r>
          </a:p>
          <a:p>
            <a:pPr algn="just"/>
            <a:r>
              <a:rPr lang="el-GR" dirty="0">
                <a:latin typeface="Calibri Light" panose="020F0302020204030204" pitchFamily="34" charset="0"/>
                <a:cs typeface="Calibri Light" panose="020F0302020204030204" pitchFamily="34" charset="0"/>
              </a:rPr>
              <a:t>Σκεφτείτε μια σύγκρουση για την οποία βρέθηκε λύση και μια σύγκρουση που δεν είχε αίσιο τέλος. </a:t>
            </a:r>
          </a:p>
          <a:p>
            <a:pPr algn="just"/>
            <a:r>
              <a:rPr lang="el-GR" dirty="0">
                <a:latin typeface="Calibri Light" panose="020F0302020204030204" pitchFamily="34" charset="0"/>
                <a:cs typeface="Calibri Light" panose="020F0302020204030204" pitchFamily="34" charset="0"/>
              </a:rPr>
              <a:t>Προσπαθήστε να καταλάβετε τι διαφοροποιεί τις δύο καταστάσεις. </a:t>
            </a:r>
          </a:p>
          <a:p>
            <a:pPr algn="just"/>
            <a:r>
              <a:rPr lang="el-GR" dirty="0">
                <a:latin typeface="Calibri Light" panose="020F0302020204030204" pitchFamily="34" charset="0"/>
                <a:cs typeface="Calibri Light" panose="020F0302020204030204" pitchFamily="34" charset="0"/>
              </a:rPr>
              <a:t>Αποφασίστε ποια περιστατικά αξίζει να αφηγηθείτε στην ευρύτερη ομάδα και βρείτε ομοιότητες και διαφορές μεταξύ των περιπτώσεων</a:t>
            </a:r>
            <a:r>
              <a:rPr lang="el-GR" dirty="0"/>
              <a:t>. </a:t>
            </a:r>
          </a:p>
        </p:txBody>
      </p:sp>
    </p:spTree>
    <p:extLst>
      <p:ext uri="{BB962C8B-B14F-4D97-AF65-F5344CB8AC3E}">
        <p14:creationId xmlns:p14="http://schemas.microsoft.com/office/powerpoint/2010/main" xmlns="" val="16640426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116632"/>
            <a:ext cx="7467600" cy="432048"/>
          </a:xfrm>
        </p:spPr>
        <p:txBody>
          <a:bodyPr>
            <a:normAutofit fontScale="90000"/>
          </a:bodyPr>
          <a:lstStyle/>
          <a:p>
            <a:pPr algn="ctr"/>
            <a:r>
              <a:rPr lang="el-GR" dirty="0" smtClean="0">
                <a:latin typeface="Calibri Light" panose="020F0302020204030204" pitchFamily="34" charset="0"/>
                <a:cs typeface="Calibri Light" panose="020F0302020204030204" pitchFamily="34" charset="0"/>
              </a:rPr>
              <a:t>ΤΕΧΝΙΚΕΣ  ΔΙΑΧΕΙΡΙΣΗΣ ΣΥΓΚΡΟΥΣΕΩΝ</a:t>
            </a:r>
            <a:endParaRPr lang="el-GR" dirty="0">
              <a:latin typeface="Calibri Light" panose="020F0302020204030204" pitchFamily="34" charset="0"/>
              <a:cs typeface="Calibri Light" panose="020F0302020204030204" pitchFamily="34" charset="0"/>
            </a:endParaRPr>
          </a:p>
        </p:txBody>
      </p:sp>
      <p:pic>
        <p:nvPicPr>
          <p:cNvPr id="1028" name="Picture 4"/>
          <p:cNvPicPr>
            <a:picLocks noGrp="1" noChangeAspect="1" noChangeArrowheads="1"/>
          </p:cNvPicPr>
          <p:nvPr>
            <p:ph sz="quarter" idx="1"/>
          </p:nvPr>
        </p:nvPicPr>
        <p:blipFill>
          <a:blip r:embed="rId2" cstate="print">
            <a:extLst>
              <a:ext uri="{28A0092B-C50C-407E-A947-70E740481C1C}">
                <a14:useLocalDpi xmlns:a14="http://schemas.microsoft.com/office/drawing/2010/main" xmlns="" val="0"/>
              </a:ext>
            </a:extLst>
          </a:blip>
          <a:srcRect/>
          <a:stretch>
            <a:fillRect/>
          </a:stretch>
        </p:blipFill>
        <p:spPr bwMode="auto">
          <a:xfrm rot="1265009">
            <a:off x="2880079" y="970425"/>
            <a:ext cx="2284603" cy="182784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6" name="Ορθογώνιο 5"/>
          <p:cNvSpPr/>
          <p:nvPr/>
        </p:nvSpPr>
        <p:spPr>
          <a:xfrm>
            <a:off x="251520" y="620688"/>
            <a:ext cx="3024336" cy="1754326"/>
          </a:xfrm>
          <a:prstGeom prst="rect">
            <a:avLst/>
          </a:prstGeom>
        </p:spPr>
        <p:txBody>
          <a:bodyPr wrap="square">
            <a:spAutoFit/>
          </a:bodyPr>
          <a:lstStyle/>
          <a:p>
            <a:endParaRPr lang="el-GR" dirty="0"/>
          </a:p>
          <a:p>
            <a:r>
              <a:rPr lang="el-GR" b="1" dirty="0" smtClean="0">
                <a:latin typeface="Calibri Light" panose="020F0302020204030204" pitchFamily="34" charset="0"/>
                <a:cs typeface="Calibri Light" panose="020F0302020204030204" pitchFamily="34" charset="0"/>
              </a:rPr>
              <a:t>3 </a:t>
            </a:r>
            <a:r>
              <a:rPr lang="el-GR" b="1" dirty="0">
                <a:latin typeface="Calibri Light" panose="020F0302020204030204" pitchFamily="34" charset="0"/>
                <a:cs typeface="Calibri Light" panose="020F0302020204030204" pitchFamily="34" charset="0"/>
              </a:rPr>
              <a:t>ΒΑΣΙΚΟΙ ΑΞΟΝΕΣ ΑΝΘΡΩΠΙΝΩΝ ΣΧΕΣΕΩΝ </a:t>
            </a:r>
            <a:r>
              <a:rPr lang="el-GR" b="1" dirty="0" smtClean="0">
                <a:latin typeface="Calibri Light" panose="020F0302020204030204" pitchFamily="34" charset="0"/>
                <a:cs typeface="Calibri Light" panose="020F0302020204030204" pitchFamily="34" charset="0"/>
              </a:rPr>
              <a:t>:</a:t>
            </a:r>
            <a:endParaRPr lang="el-GR" dirty="0">
              <a:latin typeface="Calibri Light" panose="020F0302020204030204" pitchFamily="34" charset="0"/>
              <a:cs typeface="Calibri Light" panose="020F0302020204030204" pitchFamily="34" charset="0"/>
            </a:endParaRPr>
          </a:p>
          <a:p>
            <a:r>
              <a:rPr lang="el-GR" dirty="0">
                <a:latin typeface="Calibri Light" panose="020F0302020204030204" pitchFamily="34" charset="0"/>
                <a:cs typeface="Calibri Light" panose="020F0302020204030204" pitchFamily="34" charset="0"/>
              </a:rPr>
              <a:t>•ΑΞΙΑ </a:t>
            </a:r>
            <a:r>
              <a:rPr lang="en-US" dirty="0" smtClean="0">
                <a:latin typeface="Calibri Light" panose="020F0302020204030204" pitchFamily="34" charset="0"/>
                <a:cs typeface="Calibri Light" panose="020F0302020204030204" pitchFamily="34" charset="0"/>
              </a:rPr>
              <a:t>TOY ATOMOY</a:t>
            </a:r>
            <a:endParaRPr lang="el-GR" dirty="0">
              <a:latin typeface="Calibri Light" panose="020F0302020204030204" pitchFamily="34" charset="0"/>
              <a:cs typeface="Calibri Light" panose="020F0302020204030204" pitchFamily="34" charset="0"/>
            </a:endParaRPr>
          </a:p>
          <a:p>
            <a:r>
              <a:rPr lang="el-GR" dirty="0">
                <a:latin typeface="Calibri Light" panose="020F0302020204030204" pitchFamily="34" charset="0"/>
                <a:cs typeface="Calibri Light" panose="020F0302020204030204" pitchFamily="34" charset="0"/>
              </a:rPr>
              <a:t>•ΑΣΦΑΛΕΙΑ </a:t>
            </a:r>
          </a:p>
          <a:p>
            <a:r>
              <a:rPr lang="el-GR" dirty="0">
                <a:latin typeface="Calibri Light" panose="020F0302020204030204" pitchFamily="34" charset="0"/>
                <a:cs typeface="Calibri Light" panose="020F0302020204030204" pitchFamily="34" charset="0"/>
              </a:rPr>
              <a:t>•ΑΠΟΔΟΧΗ</a:t>
            </a:r>
          </a:p>
        </p:txBody>
      </p:sp>
      <p:pic>
        <p:nvPicPr>
          <p:cNvPr id="1029" name="Picture 5"/>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286178" y="2686648"/>
            <a:ext cx="2930450" cy="218251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7" name="Ορθογώνιο 6"/>
          <p:cNvSpPr/>
          <p:nvPr/>
        </p:nvSpPr>
        <p:spPr>
          <a:xfrm rot="897983">
            <a:off x="5027231" y="1494577"/>
            <a:ext cx="4572000" cy="646331"/>
          </a:xfrm>
          <a:prstGeom prst="rect">
            <a:avLst/>
          </a:prstGeom>
        </p:spPr>
        <p:txBody>
          <a:bodyPr>
            <a:spAutoFit/>
          </a:bodyPr>
          <a:lstStyle/>
          <a:p>
            <a:pPr algn="ctr"/>
            <a:r>
              <a:rPr lang="el-GR" b="1" dirty="0" smtClean="0">
                <a:latin typeface="Calibri Light" panose="020F0302020204030204" pitchFamily="34" charset="0"/>
                <a:cs typeface="Calibri Light" panose="020F0302020204030204" pitchFamily="34" charset="0"/>
              </a:rPr>
              <a:t>ΕΜΦΑΣΗ ΣΤΗΝ ΑΝΑΠΤΥΞΗ </a:t>
            </a:r>
          </a:p>
          <a:p>
            <a:pPr algn="ctr"/>
            <a:r>
              <a:rPr lang="el-GR" b="1" dirty="0" smtClean="0">
                <a:latin typeface="Calibri Light" panose="020F0302020204030204" pitchFamily="34" charset="0"/>
                <a:cs typeface="Calibri Light" panose="020F0302020204030204" pitchFamily="34" charset="0"/>
              </a:rPr>
              <a:t>ΚΑΛΩΝ ΣΧΕΣΕΩΝ ΜΕ ΤΟΥΣ ΜΑΘΗΤΕΣ ΜΑΣ</a:t>
            </a:r>
            <a:endParaRPr lang="el-GR" dirty="0">
              <a:latin typeface="Calibri Light" panose="020F0302020204030204" pitchFamily="34" charset="0"/>
              <a:cs typeface="Calibri Light" panose="020F0302020204030204" pitchFamily="34" charset="0"/>
            </a:endParaRPr>
          </a:p>
        </p:txBody>
      </p:sp>
      <p:pic>
        <p:nvPicPr>
          <p:cNvPr id="1031" name="Picture 7"/>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3252004" y="5229199"/>
            <a:ext cx="2276475" cy="15144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8" name="Ορθογώνιο 7"/>
          <p:cNvSpPr/>
          <p:nvPr/>
        </p:nvSpPr>
        <p:spPr>
          <a:xfrm>
            <a:off x="5436096" y="5524772"/>
            <a:ext cx="4204815" cy="646331"/>
          </a:xfrm>
          <a:prstGeom prst="rect">
            <a:avLst/>
          </a:prstGeom>
        </p:spPr>
        <p:txBody>
          <a:bodyPr wrap="square">
            <a:spAutoFit/>
          </a:bodyPr>
          <a:lstStyle/>
          <a:p>
            <a:r>
              <a:rPr lang="el-GR" b="1" dirty="0" smtClean="0">
                <a:latin typeface="Calibri Light" panose="020F0302020204030204" pitchFamily="34" charset="0"/>
                <a:cs typeface="Calibri Light" panose="020F0302020204030204" pitchFamily="34" charset="0"/>
              </a:rPr>
              <a:t>ΔΙΑΧΕΙΡΙΣΗ ΘΥΜΟΥ ΚΑΙ ΑΝΑΠΤΥΞΗ ΑΙΣΘΗΣΗΣ ΕΜΠΙΣΤΟΣΥΝΗΣ</a:t>
            </a:r>
            <a:endParaRPr lang="el-GR" dirty="0">
              <a:latin typeface="Calibri Light" panose="020F0302020204030204" pitchFamily="34" charset="0"/>
              <a:cs typeface="Calibri Light" panose="020F0302020204030204" pitchFamily="34" charset="0"/>
            </a:endParaRPr>
          </a:p>
        </p:txBody>
      </p:sp>
      <p:sp>
        <p:nvSpPr>
          <p:cNvPr id="9" name="Ορθογώνιο 8"/>
          <p:cNvSpPr/>
          <p:nvPr/>
        </p:nvSpPr>
        <p:spPr>
          <a:xfrm rot="21034561">
            <a:off x="106888" y="3058462"/>
            <a:ext cx="4572000" cy="369332"/>
          </a:xfrm>
          <a:prstGeom prst="rect">
            <a:avLst/>
          </a:prstGeom>
        </p:spPr>
        <p:txBody>
          <a:bodyPr>
            <a:spAutoFit/>
          </a:bodyPr>
          <a:lstStyle/>
          <a:p>
            <a:r>
              <a:rPr lang="el-GR" dirty="0" smtClean="0">
                <a:latin typeface="Calibri Light" panose="020F0302020204030204" pitchFamily="34" charset="0"/>
                <a:cs typeface="Calibri Light" panose="020F0302020204030204" pitchFamily="34" charset="0"/>
              </a:rPr>
              <a:t>ΕΝΣΥΝΑΙΣΘΗΣΗ</a:t>
            </a:r>
            <a:endParaRPr lang="el-GR" dirty="0">
              <a:latin typeface="Calibri Light" panose="020F0302020204030204" pitchFamily="34" charset="0"/>
              <a:cs typeface="Calibri Light" panose="020F0302020204030204" pitchFamily="34" charset="0"/>
            </a:endParaRPr>
          </a:p>
        </p:txBody>
      </p:sp>
      <p:pic>
        <p:nvPicPr>
          <p:cNvPr id="1032" name="Picture 8"/>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rot="20690765">
            <a:off x="447167" y="3847580"/>
            <a:ext cx="2495550" cy="18288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4398091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7543800" cy="779686"/>
          </a:xfrm>
        </p:spPr>
        <p:txBody>
          <a:bodyPr/>
          <a:lstStyle/>
          <a:p>
            <a:pPr algn="ctr"/>
            <a:r>
              <a:rPr lang="el-GR" dirty="0" smtClean="0">
                <a:latin typeface="Calibri Light" panose="020F0302020204030204" pitchFamily="34" charset="0"/>
                <a:cs typeface="Calibri Light" panose="020F0302020204030204" pitchFamily="34" charset="0"/>
              </a:rPr>
              <a:t>ΤΙ ΟΡΙΖΟΥΜΕ ΩΣ  ΕΠΙΛΥΣΗ ΣΥΓΚΡΟΥΣΕΩΝ</a:t>
            </a:r>
            <a:r>
              <a:rPr lang="el-GR" dirty="0" smtClean="0"/>
              <a:t>;</a:t>
            </a:r>
            <a:endParaRPr lang="el-GR" dirty="0"/>
          </a:p>
        </p:txBody>
      </p:sp>
      <p:sp>
        <p:nvSpPr>
          <p:cNvPr id="3" name="Θέση περιεχομένου 2"/>
          <p:cNvSpPr>
            <a:spLocks noGrp="1"/>
          </p:cNvSpPr>
          <p:nvPr>
            <p:ph sz="quarter" idx="2"/>
          </p:nvPr>
        </p:nvSpPr>
        <p:spPr>
          <a:xfrm>
            <a:off x="323528" y="1772816"/>
            <a:ext cx="3791272" cy="4475584"/>
          </a:xfrm>
        </p:spPr>
        <p:txBody>
          <a:bodyPr>
            <a:normAutofit/>
          </a:bodyPr>
          <a:lstStyle/>
          <a:p>
            <a:pPr algn="just"/>
            <a:r>
              <a:rPr lang="el-GR" dirty="0">
                <a:latin typeface="Calibri Light" panose="020F0302020204030204" pitchFamily="34" charset="0"/>
                <a:cs typeface="Calibri Light" panose="020F0302020204030204" pitchFamily="34" charset="0"/>
              </a:rPr>
              <a:t>Είναι μια διαδικασία αντιμετώπισης προβλημάτων, η οποία βασίζεται στη συνεργασία και βοηθά τα άτομα και τις ομάδες να ορίσουν τις επιδιώξεις τους και να βρουν λύσεις που θα ικανοποιούν τις επιδιώξεις </a:t>
            </a:r>
            <a:r>
              <a:rPr lang="el-GR" dirty="0" smtClean="0">
                <a:latin typeface="Calibri Light" panose="020F0302020204030204" pitchFamily="34" charset="0"/>
                <a:cs typeface="Calibri Light" panose="020F0302020204030204" pitchFamily="34" charset="0"/>
              </a:rPr>
              <a:t>αυτές. </a:t>
            </a:r>
            <a:endParaRPr lang="el-GR" dirty="0">
              <a:latin typeface="Calibri Light" panose="020F0302020204030204" pitchFamily="34" charset="0"/>
              <a:cs typeface="Calibri Light" panose="020F0302020204030204" pitchFamily="34" charset="0"/>
            </a:endParaRPr>
          </a:p>
        </p:txBody>
      </p:sp>
      <p:pic>
        <p:nvPicPr>
          <p:cNvPr id="1026" name="Picture 2"/>
          <p:cNvPicPr>
            <a:picLocks noGrp="1" noChangeAspect="1" noChangeArrowheads="1"/>
          </p:cNvPicPr>
          <p:nvPr>
            <p:ph sz="quarter" idx="4"/>
          </p:nvPr>
        </p:nvPicPr>
        <p:blipFill>
          <a:blip r:embed="rId2" cstate="print">
            <a:extLst>
              <a:ext uri="{28A0092B-C50C-407E-A947-70E740481C1C}">
                <a14:useLocalDpi xmlns:a14="http://schemas.microsoft.com/office/drawing/2010/main" xmlns="" val="0"/>
              </a:ext>
            </a:extLst>
          </a:blip>
          <a:srcRect/>
          <a:stretch>
            <a:fillRect/>
          </a:stretch>
        </p:blipFill>
        <p:spPr bwMode="auto">
          <a:xfrm>
            <a:off x="4296734" y="2564904"/>
            <a:ext cx="4361603" cy="2997043"/>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254991192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7467600" cy="634082"/>
          </a:xfrm>
        </p:spPr>
        <p:txBody>
          <a:bodyPr/>
          <a:lstStyle/>
          <a:p>
            <a:pPr algn="ctr"/>
            <a:r>
              <a:rPr lang="el-GR" dirty="0"/>
              <a:t> </a:t>
            </a:r>
            <a:r>
              <a:rPr lang="el-GR" dirty="0" smtClean="0">
                <a:latin typeface="Calibri Light" panose="020F0302020204030204" pitchFamily="34" charset="0"/>
                <a:cs typeface="Calibri Light" panose="020F0302020204030204" pitchFamily="34" charset="0"/>
              </a:rPr>
              <a:t>ΔΙΑΔΙΚΑΣΙΑ ΕΠΙΛΥΣΗΣ ΣΥΓΚΡΟΥΣΕΩΝ</a:t>
            </a:r>
            <a:endParaRPr lang="el-GR" dirty="0">
              <a:latin typeface="Calibri Light" panose="020F0302020204030204" pitchFamily="34" charset="0"/>
              <a:cs typeface="Calibri Light" panose="020F0302020204030204" pitchFamily="34" charset="0"/>
            </a:endParaRPr>
          </a:p>
        </p:txBody>
      </p:sp>
      <p:sp>
        <p:nvSpPr>
          <p:cNvPr id="3" name="Θέση περιεχομένου 2"/>
          <p:cNvSpPr>
            <a:spLocks noGrp="1"/>
          </p:cNvSpPr>
          <p:nvPr>
            <p:ph sz="quarter" idx="1"/>
          </p:nvPr>
        </p:nvSpPr>
        <p:spPr>
          <a:xfrm>
            <a:off x="179512" y="980728"/>
            <a:ext cx="8568952" cy="5493224"/>
          </a:xfrm>
        </p:spPr>
        <p:txBody>
          <a:bodyPr>
            <a:normAutofit/>
          </a:bodyPr>
          <a:lstStyle/>
          <a:p>
            <a:pPr marL="0" indent="0" algn="just">
              <a:buNone/>
            </a:pPr>
            <a:r>
              <a:rPr lang="el-GR" dirty="0" smtClean="0">
                <a:latin typeface="Calibri Light" panose="020F0302020204030204" pitchFamily="34" charset="0"/>
                <a:cs typeface="Calibri Light" panose="020F0302020204030204" pitchFamily="34" charset="0"/>
              </a:rPr>
              <a:t>Οι εκπαιδευτικοί καλό είναι :</a:t>
            </a:r>
          </a:p>
          <a:p>
            <a:pPr marL="0" indent="0" algn="just">
              <a:buNone/>
            </a:pPr>
            <a:endParaRPr lang="el-GR" dirty="0" smtClean="0">
              <a:latin typeface="Calibri Light" panose="020F0302020204030204" pitchFamily="34" charset="0"/>
              <a:cs typeface="Calibri Light" panose="020F0302020204030204" pitchFamily="34" charset="0"/>
            </a:endParaRPr>
          </a:p>
          <a:p>
            <a:pPr algn="just"/>
            <a:r>
              <a:rPr lang="el-GR" dirty="0" smtClean="0">
                <a:latin typeface="Calibri Light" panose="020F0302020204030204" pitchFamily="34" charset="0"/>
                <a:cs typeface="Calibri Light" panose="020F0302020204030204" pitchFamily="34" charset="0"/>
              </a:rPr>
              <a:t>Να </a:t>
            </a:r>
            <a:r>
              <a:rPr lang="el-GR" dirty="0">
                <a:latin typeface="Calibri Light" panose="020F0302020204030204" pitchFamily="34" charset="0"/>
                <a:cs typeface="Calibri Light" panose="020F0302020204030204" pitchFamily="34" charset="0"/>
              </a:rPr>
              <a:t>παρέμβουν άμεσα </a:t>
            </a:r>
            <a:r>
              <a:rPr lang="en-US" dirty="0" smtClean="0">
                <a:latin typeface="Calibri Light" panose="020F0302020204030204" pitchFamily="34" charset="0"/>
                <a:cs typeface="Calibri Light" panose="020F0302020204030204" pitchFamily="34" charset="0"/>
              </a:rPr>
              <a:t>.</a:t>
            </a:r>
            <a:endParaRPr lang="el-GR" dirty="0">
              <a:latin typeface="Calibri Light" panose="020F0302020204030204" pitchFamily="34" charset="0"/>
              <a:cs typeface="Calibri Light" panose="020F0302020204030204" pitchFamily="34" charset="0"/>
            </a:endParaRPr>
          </a:p>
          <a:p>
            <a:pPr algn="just"/>
            <a:r>
              <a:rPr lang="el-GR" dirty="0">
                <a:latin typeface="Calibri Light" panose="020F0302020204030204" pitchFamily="34" charset="0"/>
                <a:cs typeface="Calibri Light" panose="020F0302020204030204" pitchFamily="34" charset="0"/>
              </a:rPr>
              <a:t>Να χωρίσουν </a:t>
            </a:r>
            <a:r>
              <a:rPr lang="el-GR" dirty="0" smtClean="0">
                <a:latin typeface="Calibri Light" panose="020F0302020204030204" pitchFamily="34" charset="0"/>
                <a:cs typeface="Calibri Light" panose="020F0302020204030204" pitchFamily="34" charset="0"/>
              </a:rPr>
              <a:t>τα</a:t>
            </a:r>
            <a:r>
              <a:rPr lang="en-US" dirty="0" smtClean="0">
                <a:latin typeface="Calibri Light" panose="020F0302020204030204" pitchFamily="34" charset="0"/>
                <a:cs typeface="Calibri Light" panose="020F0302020204030204" pitchFamily="34" charset="0"/>
              </a:rPr>
              <a:t> </a:t>
            </a:r>
            <a:r>
              <a:rPr lang="el-GR" dirty="0" smtClean="0">
                <a:latin typeface="Calibri Light" panose="020F0302020204030204" pitchFamily="34" charset="0"/>
                <a:cs typeface="Calibri Light" panose="020F0302020204030204" pitchFamily="34" charset="0"/>
              </a:rPr>
              <a:t>παιδιά </a:t>
            </a:r>
            <a:r>
              <a:rPr lang="el-GR" dirty="0">
                <a:latin typeface="Calibri Light" panose="020F0302020204030204" pitchFamily="34" charset="0"/>
                <a:cs typeface="Calibri Light" panose="020F0302020204030204" pitchFamily="34" charset="0"/>
              </a:rPr>
              <a:t>που </a:t>
            </a:r>
            <a:r>
              <a:rPr lang="el-GR" dirty="0" smtClean="0">
                <a:latin typeface="Calibri Light" panose="020F0302020204030204" pitchFamily="34" charset="0"/>
                <a:cs typeface="Calibri Light" panose="020F0302020204030204" pitchFamily="34" charset="0"/>
              </a:rPr>
              <a:t>συμμετέχουν</a:t>
            </a:r>
            <a:r>
              <a:rPr lang="en-US" dirty="0" smtClean="0">
                <a:latin typeface="Calibri Light" panose="020F0302020204030204" pitchFamily="34" charset="0"/>
                <a:cs typeface="Calibri Light" panose="020F0302020204030204" pitchFamily="34" charset="0"/>
              </a:rPr>
              <a:t>.</a:t>
            </a:r>
            <a:endParaRPr lang="el-GR" dirty="0">
              <a:latin typeface="Calibri Light" panose="020F0302020204030204" pitchFamily="34" charset="0"/>
              <a:cs typeface="Calibri Light" panose="020F0302020204030204" pitchFamily="34" charset="0"/>
            </a:endParaRPr>
          </a:p>
          <a:p>
            <a:pPr algn="just"/>
            <a:r>
              <a:rPr lang="el-GR" dirty="0" smtClean="0">
                <a:latin typeface="Calibri Light" panose="020F0302020204030204" pitchFamily="34" charset="0"/>
                <a:cs typeface="Calibri Light" panose="020F0302020204030204" pitchFamily="34" charset="0"/>
              </a:rPr>
              <a:t>Να </a:t>
            </a:r>
            <a:r>
              <a:rPr lang="el-GR" dirty="0">
                <a:latin typeface="Calibri Light" panose="020F0302020204030204" pitchFamily="34" charset="0"/>
                <a:cs typeface="Calibri Light" panose="020F0302020204030204" pitchFamily="34" charset="0"/>
              </a:rPr>
              <a:t>βεβαιωθούν ότι το κάθε παιδί είναι </a:t>
            </a:r>
            <a:r>
              <a:rPr lang="el-GR" dirty="0" smtClean="0">
                <a:latin typeface="Calibri Light" panose="020F0302020204030204" pitchFamily="34" charset="0"/>
                <a:cs typeface="Calibri Light" panose="020F0302020204030204" pitchFamily="34" charset="0"/>
              </a:rPr>
              <a:t>ασφαλές</a:t>
            </a:r>
            <a:r>
              <a:rPr lang="en-US" dirty="0" smtClean="0">
                <a:latin typeface="Calibri Light" panose="020F0302020204030204" pitchFamily="34" charset="0"/>
                <a:cs typeface="Calibri Light" panose="020F0302020204030204" pitchFamily="34" charset="0"/>
              </a:rPr>
              <a:t>.</a:t>
            </a:r>
            <a:endParaRPr lang="el-GR" dirty="0">
              <a:latin typeface="Calibri Light" panose="020F0302020204030204" pitchFamily="34" charset="0"/>
              <a:cs typeface="Calibri Light" panose="020F0302020204030204" pitchFamily="34" charset="0"/>
            </a:endParaRPr>
          </a:p>
          <a:p>
            <a:pPr algn="just"/>
            <a:r>
              <a:rPr lang="el-GR" dirty="0">
                <a:latin typeface="Calibri Light" panose="020F0302020204030204" pitchFamily="34" charset="0"/>
                <a:cs typeface="Calibri Light" panose="020F0302020204030204" pitchFamily="34" charset="0"/>
              </a:rPr>
              <a:t>Να διατηρήσουν την ψυχραιμία τους. Οι εκπαιδευτικοί οφείλουν να καθησυχάσουν τα παιδιά που </a:t>
            </a:r>
            <a:r>
              <a:rPr lang="el-GR" dirty="0" smtClean="0">
                <a:latin typeface="Calibri Light" panose="020F0302020204030204" pitchFamily="34" charset="0"/>
                <a:cs typeface="Calibri Light" panose="020F0302020204030204" pitchFamily="34" charset="0"/>
              </a:rPr>
              <a:t>συμμετέχουν.</a:t>
            </a:r>
          </a:p>
          <a:p>
            <a:pPr algn="just"/>
            <a:r>
              <a:rPr lang="el-GR" dirty="0">
                <a:latin typeface="Calibri Light" panose="020F0302020204030204" pitchFamily="34" charset="0"/>
                <a:cs typeface="Calibri Light" panose="020F0302020204030204" pitchFamily="34" charset="0"/>
              </a:rPr>
              <a:t>Να μην αγνοήσουν τη σύγκρουση. </a:t>
            </a:r>
            <a:r>
              <a:rPr lang="el-GR" dirty="0" smtClean="0">
                <a:latin typeface="Calibri Light" panose="020F0302020204030204" pitchFamily="34" charset="0"/>
                <a:cs typeface="Calibri Light" panose="020F0302020204030204" pitchFamily="34" charset="0"/>
              </a:rPr>
              <a:t> </a:t>
            </a:r>
            <a:endParaRPr lang="el-GR" dirty="0">
              <a:latin typeface="Calibri Light" panose="020F0302020204030204" pitchFamily="34" charset="0"/>
              <a:cs typeface="Calibri Light" panose="020F0302020204030204" pitchFamily="34" charset="0"/>
            </a:endParaRPr>
          </a:p>
          <a:p>
            <a:pPr algn="just"/>
            <a:r>
              <a:rPr lang="el-GR" dirty="0">
                <a:latin typeface="Calibri Light" panose="020F0302020204030204" pitchFamily="34" charset="0"/>
                <a:cs typeface="Calibri Light" panose="020F0302020204030204" pitchFamily="34" charset="0"/>
              </a:rPr>
              <a:t>Να μην πιέζουν τα άλλα παιδιά να πουν δημοσίως αυτό που </a:t>
            </a:r>
            <a:r>
              <a:rPr lang="el-GR" dirty="0" smtClean="0">
                <a:latin typeface="Calibri Light" panose="020F0302020204030204" pitchFamily="34" charset="0"/>
                <a:cs typeface="Calibri Light" panose="020F0302020204030204" pitchFamily="34" charset="0"/>
              </a:rPr>
              <a:t>είδαν</a:t>
            </a:r>
            <a:r>
              <a:rPr lang="en-US" dirty="0" smtClean="0">
                <a:latin typeface="Calibri Light" panose="020F0302020204030204" pitchFamily="34" charset="0"/>
                <a:cs typeface="Calibri Light" panose="020F0302020204030204" pitchFamily="34" charset="0"/>
              </a:rPr>
              <a:t>.</a:t>
            </a:r>
            <a:endParaRPr lang="el-GR" dirty="0">
              <a:latin typeface="Calibri Light" panose="020F0302020204030204" pitchFamily="34" charset="0"/>
              <a:cs typeface="Calibri Light" panose="020F0302020204030204" pitchFamily="34" charset="0"/>
            </a:endParaRPr>
          </a:p>
          <a:p>
            <a:pPr algn="just"/>
            <a:r>
              <a:rPr lang="el-GR" dirty="0">
                <a:latin typeface="Calibri Light" panose="020F0302020204030204" pitchFamily="34" charset="0"/>
                <a:cs typeface="Calibri Light" panose="020F0302020204030204" pitchFamily="34" charset="0"/>
              </a:rPr>
              <a:t>Να μην ανακρίνουν τα παιδιά που εμπλέκονται στη σύγκρουση μπροστά στους συμμαθητές </a:t>
            </a:r>
            <a:r>
              <a:rPr lang="el-GR" dirty="0" smtClean="0">
                <a:latin typeface="Calibri Light" panose="020F0302020204030204" pitchFamily="34" charset="0"/>
                <a:cs typeface="Calibri Light" panose="020F0302020204030204" pitchFamily="34" charset="0"/>
              </a:rPr>
              <a:t>τους</a:t>
            </a:r>
            <a:r>
              <a:rPr lang="en-US" dirty="0" smtClean="0">
                <a:latin typeface="Calibri Light" panose="020F0302020204030204" pitchFamily="34" charset="0"/>
                <a:cs typeface="Calibri Light" panose="020F0302020204030204" pitchFamily="34" charset="0"/>
              </a:rPr>
              <a:t>.</a:t>
            </a:r>
            <a:endParaRPr lang="el-GR" dirty="0">
              <a:latin typeface="Calibri Light" panose="020F0302020204030204" pitchFamily="34" charset="0"/>
              <a:cs typeface="Calibri Light" panose="020F0302020204030204" pitchFamily="34" charset="0"/>
            </a:endParaRPr>
          </a:p>
          <a:p>
            <a:endParaRPr lang="el-GR"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xmlns="" val="11348583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Θέση περιεχομένου 7"/>
          <p:cNvSpPr>
            <a:spLocks noGrp="1"/>
          </p:cNvSpPr>
          <p:nvPr>
            <p:ph sz="quarter" idx="1"/>
          </p:nvPr>
        </p:nvSpPr>
        <p:spPr>
          <a:xfrm>
            <a:off x="457200" y="980728"/>
            <a:ext cx="7467600" cy="5493224"/>
          </a:xfrm>
        </p:spPr>
        <p:txBody>
          <a:bodyPr/>
          <a:lstStyle/>
          <a:p>
            <a:pPr algn="just"/>
            <a:r>
              <a:rPr lang="el-GR" dirty="0">
                <a:latin typeface="Calibri Light" panose="020F0302020204030204" pitchFamily="34" charset="0"/>
                <a:cs typeface="Calibri Light" panose="020F0302020204030204" pitchFamily="34" charset="0"/>
              </a:rPr>
              <a:t>Να μην πιέσουν τα παιδιά που εμπλέκονται στη σύγκρουση  να ζητήσουν συγνώμη επί </a:t>
            </a:r>
            <a:r>
              <a:rPr lang="el-GR" dirty="0" smtClean="0">
                <a:latin typeface="Calibri Light" panose="020F0302020204030204" pitchFamily="34" charset="0"/>
                <a:cs typeface="Calibri Light" panose="020F0302020204030204" pitchFamily="34" charset="0"/>
              </a:rPr>
              <a:t>τόπου</a:t>
            </a:r>
            <a:endParaRPr lang="en-US" dirty="0" smtClean="0">
              <a:latin typeface="Calibri Light" panose="020F0302020204030204" pitchFamily="34" charset="0"/>
              <a:cs typeface="Calibri Light" panose="020F0302020204030204" pitchFamily="34" charset="0"/>
            </a:endParaRPr>
          </a:p>
          <a:p>
            <a:pPr algn="just"/>
            <a:r>
              <a:rPr lang="en-US" dirty="0" smtClean="0">
                <a:latin typeface="Calibri Light" panose="020F0302020204030204" pitchFamily="34" charset="0"/>
                <a:cs typeface="Calibri Light" panose="020F0302020204030204" pitchFamily="34" charset="0"/>
              </a:rPr>
              <a:t> </a:t>
            </a:r>
            <a:r>
              <a:rPr lang="el-GR" dirty="0">
                <a:latin typeface="Calibri Light" panose="020F0302020204030204" pitchFamily="34" charset="0"/>
                <a:cs typeface="Calibri Light" panose="020F0302020204030204" pitchFamily="34" charset="0"/>
              </a:rPr>
              <a:t>Να μην μιλήσουν από κοινού στα παιδιά που εμπλέκονται αλλά να τους μιλήσουν ξεχωριστά</a:t>
            </a:r>
            <a:r>
              <a:rPr lang="el-GR" dirty="0" smtClean="0">
                <a:latin typeface="Calibri Light" panose="020F0302020204030204" pitchFamily="34" charset="0"/>
                <a:cs typeface="Calibri Light" panose="020F0302020204030204" pitchFamily="34" charset="0"/>
              </a:rPr>
              <a:t>.</a:t>
            </a:r>
            <a:endParaRPr lang="el-GR" dirty="0">
              <a:latin typeface="Calibri Light" panose="020F0302020204030204" pitchFamily="34" charset="0"/>
              <a:cs typeface="Calibri Light" panose="020F0302020204030204" pitchFamily="34" charset="0"/>
            </a:endParaRPr>
          </a:p>
          <a:p>
            <a:pPr algn="just"/>
            <a:r>
              <a:rPr lang="el-GR" dirty="0">
                <a:latin typeface="Calibri Light" panose="020F0302020204030204" pitchFamily="34" charset="0"/>
                <a:cs typeface="Calibri Light" panose="020F0302020204030204" pitchFamily="34" charset="0"/>
              </a:rPr>
              <a:t>Συλλογή πληροφοριών για τη σύγκρουση και τα συμφέροντα των εμπλεκομένων.</a:t>
            </a:r>
          </a:p>
          <a:p>
            <a:pPr algn="just"/>
            <a:r>
              <a:rPr lang="el-GR" dirty="0">
                <a:latin typeface="Calibri Light" panose="020F0302020204030204" pitchFamily="34" charset="0"/>
                <a:cs typeface="Calibri Light" panose="020F0302020204030204" pitchFamily="34" charset="0"/>
              </a:rPr>
              <a:t>Σαφής καθορισμός του αντικειμένου της σύγκρουσης.</a:t>
            </a:r>
          </a:p>
          <a:p>
            <a:pPr algn="just"/>
            <a:r>
              <a:rPr lang="el-GR" dirty="0">
                <a:latin typeface="Calibri Light" panose="020F0302020204030204" pitchFamily="34" charset="0"/>
                <a:cs typeface="Calibri Light" panose="020F0302020204030204" pitchFamily="34" charset="0"/>
              </a:rPr>
              <a:t>Διατύπωση προτάσεων για την επίλυση του προβλήματος.</a:t>
            </a:r>
          </a:p>
          <a:p>
            <a:pPr algn="just"/>
            <a:r>
              <a:rPr lang="el-GR" dirty="0">
                <a:latin typeface="Calibri Light" panose="020F0302020204030204" pitchFamily="34" charset="0"/>
                <a:cs typeface="Calibri Light" panose="020F0302020204030204" pitchFamily="34" charset="0"/>
              </a:rPr>
              <a:t>Επιλογή των πλέον κατάλληλων και εφαρμόσιμων προτάσεων.</a:t>
            </a:r>
          </a:p>
          <a:p>
            <a:pPr algn="just"/>
            <a:r>
              <a:rPr lang="el-GR" dirty="0">
                <a:latin typeface="Calibri Light" panose="020F0302020204030204" pitchFamily="34" charset="0"/>
                <a:cs typeface="Calibri Light" panose="020F0302020204030204" pitchFamily="34" charset="0"/>
              </a:rPr>
              <a:t>Επίτευξη συμφωνίας μεταξύ των εμπλεκομένων μερών.</a:t>
            </a:r>
          </a:p>
        </p:txBody>
      </p:sp>
    </p:spTree>
    <p:extLst>
      <p:ext uri="{BB962C8B-B14F-4D97-AF65-F5344CB8AC3E}">
        <p14:creationId xmlns:p14="http://schemas.microsoft.com/office/powerpoint/2010/main" xmlns="" val="17710598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79512" y="274638"/>
            <a:ext cx="7745288" cy="1143000"/>
          </a:xfrm>
        </p:spPr>
        <p:txBody>
          <a:bodyPr/>
          <a:lstStyle/>
          <a:p>
            <a:pPr algn="ctr"/>
            <a:r>
              <a:rPr lang="el-GR" dirty="0" smtClean="0">
                <a:latin typeface="Calibri Light" panose="020F0302020204030204" pitchFamily="34" charset="0"/>
                <a:cs typeface="Calibri Light" panose="020F0302020204030204" pitchFamily="34" charset="0"/>
              </a:rPr>
              <a:t>ΤΕΧΝΙΚΕΣ  ΑΠΟΚΛΙΜΑΚΩΣΗΣ ΤΗΣ ΕΠΙΘΕΤΙΚΗΣ ΣΥΜΠΕΡΙΦΟΡΑΣ</a:t>
            </a:r>
            <a:endParaRPr lang="el-GR" dirty="0">
              <a:latin typeface="Calibri Light" panose="020F0302020204030204" pitchFamily="34" charset="0"/>
              <a:cs typeface="Calibri Light" panose="020F0302020204030204" pitchFamily="34" charset="0"/>
            </a:endParaRPr>
          </a:p>
        </p:txBody>
      </p:sp>
      <p:sp>
        <p:nvSpPr>
          <p:cNvPr id="3" name="Θέση περιεχομένου 2"/>
          <p:cNvSpPr>
            <a:spLocks noGrp="1"/>
          </p:cNvSpPr>
          <p:nvPr>
            <p:ph sz="quarter" idx="1"/>
          </p:nvPr>
        </p:nvSpPr>
        <p:spPr>
          <a:xfrm>
            <a:off x="179512" y="1600200"/>
            <a:ext cx="8424936" cy="4873752"/>
          </a:xfrm>
        </p:spPr>
        <p:txBody>
          <a:bodyPr/>
          <a:lstStyle/>
          <a:p>
            <a:pPr marL="0" indent="0" algn="just">
              <a:buNone/>
            </a:pPr>
            <a:r>
              <a:rPr lang="el-GR" dirty="0">
                <a:latin typeface="Calibri Light" panose="020F0302020204030204" pitchFamily="34" charset="0"/>
                <a:cs typeface="Calibri Light" panose="020F0302020204030204" pitchFamily="34" charset="0"/>
              </a:rPr>
              <a:t>Ο πρωταρχικός στόχος της αποκλιμάκωσης της επιθετικής συμπεριφοράς είναι να μειωθεί το επίπεδο της </a:t>
            </a:r>
            <a:r>
              <a:rPr lang="el-GR" dirty="0" smtClean="0">
                <a:latin typeface="Calibri Light" panose="020F0302020204030204" pitchFamily="34" charset="0"/>
                <a:cs typeface="Calibri Light" panose="020F0302020204030204" pitchFamily="34" charset="0"/>
              </a:rPr>
              <a:t>διέγερσης ώστε </a:t>
            </a:r>
            <a:r>
              <a:rPr lang="el-GR" dirty="0">
                <a:latin typeface="Calibri Light" panose="020F0302020204030204" pitchFamily="34" charset="0"/>
                <a:cs typeface="Calibri Light" panose="020F0302020204030204" pitchFamily="34" charset="0"/>
              </a:rPr>
              <a:t>να καταστεί δυνατή η συζήτηση. </a:t>
            </a:r>
            <a:endParaRPr lang="el-GR" dirty="0" smtClean="0">
              <a:latin typeface="Calibri Light" panose="020F0302020204030204" pitchFamily="34" charset="0"/>
              <a:cs typeface="Calibri Light" panose="020F0302020204030204" pitchFamily="34" charset="0"/>
            </a:endParaRPr>
          </a:p>
          <a:p>
            <a:pPr marL="0" indent="0" algn="just">
              <a:buNone/>
            </a:pPr>
            <a:r>
              <a:rPr lang="el-GR" dirty="0" smtClean="0">
                <a:latin typeface="Calibri Light" panose="020F0302020204030204" pitchFamily="34" charset="0"/>
                <a:cs typeface="Calibri Light" panose="020F0302020204030204" pitchFamily="34" charset="0"/>
              </a:rPr>
              <a:t>Ειδικότερα</a:t>
            </a:r>
            <a:r>
              <a:rPr lang="el-GR" dirty="0">
                <a:latin typeface="Calibri Light" panose="020F0302020204030204" pitchFamily="34" charset="0"/>
                <a:cs typeface="Calibri Light" panose="020F0302020204030204" pitchFamily="34" charset="0"/>
              </a:rPr>
              <a:t>, όταν παρεμβαίνουν οι εκπαιδευτικοί σε </a:t>
            </a:r>
            <a:r>
              <a:rPr lang="el-GR" dirty="0" smtClean="0">
                <a:latin typeface="Calibri Light" panose="020F0302020204030204" pitchFamily="34" charset="0"/>
                <a:cs typeface="Calibri Light" panose="020F0302020204030204" pitchFamily="34" charset="0"/>
              </a:rPr>
              <a:t>επεισόδια επιθετικότητας </a:t>
            </a:r>
            <a:r>
              <a:rPr lang="el-GR" dirty="0">
                <a:latin typeface="Calibri Light" panose="020F0302020204030204" pitchFamily="34" charset="0"/>
                <a:cs typeface="Calibri Light" panose="020F0302020204030204" pitchFamily="34" charset="0"/>
              </a:rPr>
              <a:t>στην τάξη ή γενικότερα στο σχολείο, </a:t>
            </a:r>
            <a:r>
              <a:rPr lang="el-GR" dirty="0" smtClean="0">
                <a:latin typeface="Calibri Light" panose="020F0302020204030204" pitchFamily="34" charset="0"/>
                <a:cs typeface="Calibri Light" panose="020F0302020204030204" pitchFamily="34" charset="0"/>
              </a:rPr>
              <a:t>καλό είναι να </a:t>
            </a:r>
            <a:r>
              <a:rPr lang="el-GR" dirty="0">
                <a:latin typeface="Calibri Light" panose="020F0302020204030204" pitchFamily="34" charset="0"/>
                <a:cs typeface="Calibri Light" panose="020F0302020204030204" pitchFamily="34" charset="0"/>
              </a:rPr>
              <a:t>λάβουν υπόψη τους τα </a:t>
            </a:r>
            <a:r>
              <a:rPr lang="el-GR" dirty="0" smtClean="0">
                <a:latin typeface="Calibri Light" panose="020F0302020204030204" pitchFamily="34" charset="0"/>
                <a:cs typeface="Calibri Light" panose="020F0302020204030204" pitchFamily="34" charset="0"/>
              </a:rPr>
              <a:t>παρακάτω:</a:t>
            </a:r>
            <a:endParaRPr lang="el-GR" dirty="0">
              <a:latin typeface="Calibri Light" panose="020F0302020204030204" pitchFamily="34" charset="0"/>
              <a:cs typeface="Calibri Light" panose="020F0302020204030204" pitchFamily="34" charset="0"/>
            </a:endParaRPr>
          </a:p>
          <a:p>
            <a:pPr marL="0" indent="0">
              <a:buNone/>
            </a:pPr>
            <a:endParaRPr lang="el-GR" dirty="0"/>
          </a:p>
        </p:txBody>
      </p:sp>
    </p:spTree>
    <p:extLst>
      <p:ext uri="{BB962C8B-B14F-4D97-AF65-F5344CB8AC3E}">
        <p14:creationId xmlns:p14="http://schemas.microsoft.com/office/powerpoint/2010/main" xmlns="" val="13249499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sz="quarter" idx="1"/>
          </p:nvPr>
        </p:nvSpPr>
        <p:spPr>
          <a:xfrm>
            <a:off x="457200" y="692696"/>
            <a:ext cx="8147248" cy="5781256"/>
          </a:xfrm>
        </p:spPr>
        <p:txBody>
          <a:bodyPr/>
          <a:lstStyle/>
          <a:p>
            <a:pPr marL="0" indent="0" algn="just">
              <a:buNone/>
            </a:pPr>
            <a:r>
              <a:rPr lang="el-GR" b="1" dirty="0" smtClean="0">
                <a:latin typeface="Calibri Light" panose="020F0302020204030204" pitchFamily="34" charset="0"/>
                <a:cs typeface="Calibri Light" panose="020F0302020204030204" pitchFamily="34" charset="0"/>
              </a:rPr>
              <a:t>1.  ΔΙΑΤΗΡΗΣΗ ΤΟΥ ΕΛΕΓΧΟΥ ΤΩΝ ΣΥΝΑΙΣΘΗΜΑΤΩΝ ΤΟΥΣ</a:t>
            </a:r>
          </a:p>
          <a:p>
            <a:pPr marL="0" indent="0" algn="just">
              <a:buNone/>
            </a:pPr>
            <a:endParaRPr lang="el-GR" b="1" dirty="0" smtClean="0">
              <a:latin typeface="Calibri Light" panose="020F0302020204030204" pitchFamily="34" charset="0"/>
              <a:cs typeface="Calibri Light" panose="020F0302020204030204" pitchFamily="34" charset="0"/>
            </a:endParaRPr>
          </a:p>
          <a:p>
            <a:pPr algn="just"/>
            <a:r>
              <a:rPr lang="el-GR" dirty="0">
                <a:latin typeface="Calibri Light" panose="020F0302020204030204" pitchFamily="34" charset="0"/>
                <a:cs typeface="Calibri Light" panose="020F0302020204030204" pitchFamily="34" charset="0"/>
              </a:rPr>
              <a:t>ν</a:t>
            </a:r>
            <a:r>
              <a:rPr lang="el-GR" dirty="0" smtClean="0">
                <a:latin typeface="Calibri Light" panose="020F0302020204030204" pitchFamily="34" charset="0"/>
                <a:cs typeface="Calibri Light" panose="020F0302020204030204" pitchFamily="34" charset="0"/>
              </a:rPr>
              <a:t>α φαίνονται ήρεμοι</a:t>
            </a:r>
            <a:r>
              <a:rPr lang="el-GR" dirty="0">
                <a:latin typeface="Calibri Light" panose="020F0302020204030204" pitchFamily="34" charset="0"/>
                <a:cs typeface="Calibri Light" panose="020F0302020204030204" pitchFamily="34" charset="0"/>
              </a:rPr>
              <a:t>, επικεντρωμένοι και με αυτοπεποίθηση. Αυτό θα </a:t>
            </a:r>
            <a:r>
              <a:rPr lang="el-GR" dirty="0" smtClean="0">
                <a:latin typeface="Calibri Light" panose="020F0302020204030204" pitchFamily="34" charset="0"/>
                <a:cs typeface="Calibri Light" panose="020F0302020204030204" pitchFamily="34" charset="0"/>
              </a:rPr>
              <a:t>βοηθήσει </a:t>
            </a:r>
            <a:r>
              <a:rPr lang="el-GR" dirty="0">
                <a:latin typeface="Calibri Light" panose="020F0302020204030204" pitchFamily="34" charset="0"/>
                <a:cs typeface="Calibri Light" panose="020F0302020204030204" pitchFamily="34" charset="0"/>
              </a:rPr>
              <a:t>τους πάντες να μείνουν </a:t>
            </a:r>
            <a:r>
              <a:rPr lang="el-GR" dirty="0" smtClean="0">
                <a:latin typeface="Calibri Light" panose="020F0302020204030204" pitchFamily="34" charset="0"/>
                <a:cs typeface="Calibri Light" panose="020F0302020204030204" pitchFamily="34" charset="0"/>
              </a:rPr>
              <a:t>ήρεμοι</a:t>
            </a:r>
          </a:p>
          <a:p>
            <a:pPr algn="just"/>
            <a:r>
              <a:rPr lang="el-GR" dirty="0" smtClean="0">
                <a:latin typeface="Calibri Light" panose="020F0302020204030204" pitchFamily="34" charset="0"/>
                <a:cs typeface="Calibri Light" panose="020F0302020204030204" pitchFamily="34" charset="0"/>
              </a:rPr>
              <a:t>να </a:t>
            </a:r>
            <a:r>
              <a:rPr lang="el-GR" dirty="0">
                <a:latin typeface="Calibri Light" panose="020F0302020204030204" pitchFamily="34" charset="0"/>
                <a:cs typeface="Calibri Light" panose="020F0302020204030204" pitchFamily="34" charset="0"/>
              </a:rPr>
              <a:t>χρησιμοποιήσουν έναν χαμηλό τόνο </a:t>
            </a:r>
            <a:r>
              <a:rPr lang="el-GR" dirty="0" smtClean="0">
                <a:latin typeface="Calibri Light" panose="020F0302020204030204" pitchFamily="34" charset="0"/>
                <a:cs typeface="Calibri Light" panose="020F0302020204030204" pitchFamily="34" charset="0"/>
              </a:rPr>
              <a:t>φωνής</a:t>
            </a:r>
            <a:endParaRPr lang="el-GR" dirty="0">
              <a:latin typeface="Calibri Light" panose="020F0302020204030204" pitchFamily="34" charset="0"/>
              <a:cs typeface="Calibri Light" panose="020F0302020204030204" pitchFamily="34" charset="0"/>
            </a:endParaRPr>
          </a:p>
          <a:p>
            <a:pPr algn="just"/>
            <a:r>
              <a:rPr lang="el-GR" dirty="0" smtClean="0">
                <a:latin typeface="Calibri Light" panose="020F0302020204030204" pitchFamily="34" charset="0"/>
                <a:cs typeface="Calibri Light" panose="020F0302020204030204" pitchFamily="34" charset="0"/>
              </a:rPr>
              <a:t>να </a:t>
            </a:r>
            <a:r>
              <a:rPr lang="el-GR" dirty="0">
                <a:latin typeface="Calibri Light" panose="020F0302020204030204" pitchFamily="34" charset="0"/>
                <a:cs typeface="Calibri Light" panose="020F0302020204030204" pitchFamily="34" charset="0"/>
              </a:rPr>
              <a:t>μην κρατούν αμυντική στάση, σε περίπτωση που τα υβριστικά σχόλια ή οι προσβολές απευθύνονται σε </a:t>
            </a:r>
            <a:r>
              <a:rPr lang="el-GR" dirty="0" smtClean="0">
                <a:latin typeface="Calibri Light" panose="020F0302020204030204" pitchFamily="34" charset="0"/>
                <a:cs typeface="Calibri Light" panose="020F0302020204030204" pitchFamily="34" charset="0"/>
              </a:rPr>
              <a:t>αυτούς</a:t>
            </a:r>
            <a:endParaRPr lang="el-GR" dirty="0">
              <a:latin typeface="Calibri Light" panose="020F0302020204030204" pitchFamily="34" charset="0"/>
              <a:cs typeface="Calibri Light" panose="020F0302020204030204" pitchFamily="34" charset="0"/>
            </a:endParaRPr>
          </a:p>
          <a:p>
            <a:pPr algn="just"/>
            <a:r>
              <a:rPr lang="el-GR" dirty="0" smtClean="0">
                <a:latin typeface="Calibri Light" panose="020F0302020204030204" pitchFamily="34" charset="0"/>
                <a:cs typeface="Calibri Light" panose="020F0302020204030204" pitchFamily="34" charset="0"/>
              </a:rPr>
              <a:t>εάν </a:t>
            </a:r>
            <a:r>
              <a:rPr lang="el-GR" dirty="0">
                <a:latin typeface="Calibri Light" panose="020F0302020204030204" pitchFamily="34" charset="0"/>
                <a:cs typeface="Calibri Light" panose="020F0302020204030204" pitchFamily="34" charset="0"/>
              </a:rPr>
              <a:t>αισθάνονται ότι χάνουν τον έλεγχο </a:t>
            </a:r>
            <a:r>
              <a:rPr lang="el-GR" dirty="0" smtClean="0">
                <a:latin typeface="Calibri Light" panose="020F0302020204030204" pitchFamily="34" charset="0"/>
                <a:cs typeface="Calibri Light" panose="020F0302020204030204" pitchFamily="34" charset="0"/>
              </a:rPr>
              <a:t>να ζητήσουν υποστήριξη από συνάδελφο</a:t>
            </a:r>
            <a:endParaRPr lang="el-GR" dirty="0">
              <a:latin typeface="Calibri Light" panose="020F0302020204030204" pitchFamily="34" charset="0"/>
              <a:cs typeface="Calibri Light" panose="020F0302020204030204" pitchFamily="34" charset="0"/>
            </a:endParaRPr>
          </a:p>
          <a:p>
            <a:pPr marL="0" indent="0">
              <a:buNone/>
            </a:pPr>
            <a:endParaRPr lang="el-GR" dirty="0"/>
          </a:p>
        </p:txBody>
      </p:sp>
    </p:spTree>
    <p:extLst>
      <p:ext uri="{BB962C8B-B14F-4D97-AF65-F5344CB8AC3E}">
        <p14:creationId xmlns:p14="http://schemas.microsoft.com/office/powerpoint/2010/main" xmlns="" val="33038609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7467600" cy="922114"/>
          </a:xfrm>
        </p:spPr>
        <p:txBody>
          <a:bodyPr/>
          <a:lstStyle/>
          <a:p>
            <a:pPr algn="ctr"/>
            <a:r>
              <a:rPr lang="el-GR" dirty="0" smtClean="0">
                <a:latin typeface="Calibri Light" panose="020F0302020204030204" pitchFamily="34" charset="0"/>
                <a:cs typeface="Calibri Light" panose="020F0302020204030204" pitchFamily="34" charset="0"/>
              </a:rPr>
              <a:t>ΣΥΓΚΡΟΥΣΕΙΣ ΜΑΘΗΤΩΝ ΣΤΟ ΣΧΟΛΙΚΟ ΧΩΡΟ</a:t>
            </a:r>
            <a:endParaRPr lang="el-GR" dirty="0">
              <a:latin typeface="Calibri Light" panose="020F0302020204030204" pitchFamily="34" charset="0"/>
              <a:cs typeface="Calibri Light" panose="020F0302020204030204" pitchFamily="34" charset="0"/>
            </a:endParaRPr>
          </a:p>
        </p:txBody>
      </p:sp>
      <p:sp>
        <p:nvSpPr>
          <p:cNvPr id="3" name="Θέση περιεχομένου 2"/>
          <p:cNvSpPr>
            <a:spLocks noGrp="1"/>
          </p:cNvSpPr>
          <p:nvPr>
            <p:ph sz="quarter" idx="1"/>
          </p:nvPr>
        </p:nvSpPr>
        <p:spPr/>
        <p:txBody>
          <a:bodyPr/>
          <a:lstStyle/>
          <a:p>
            <a:endParaRPr lang="el-GR" dirty="0" smtClean="0"/>
          </a:p>
          <a:p>
            <a:endParaRPr lang="el-GR" dirty="0"/>
          </a:p>
          <a:p>
            <a:endParaRPr lang="el-GR" dirty="0" smtClean="0"/>
          </a:p>
          <a:p>
            <a:r>
              <a:rPr lang="el-GR" dirty="0" smtClean="0"/>
              <a:t>Σύγκρουση </a:t>
            </a:r>
            <a:r>
              <a:rPr lang="el-GR" dirty="0"/>
              <a:t>των μαθητών</a:t>
            </a:r>
          </a:p>
        </p:txBody>
      </p:sp>
      <p:cxnSp>
        <p:nvCxnSpPr>
          <p:cNvPr id="6" name="Καμπύλη γραμμή σύνδεσης 5"/>
          <p:cNvCxnSpPr/>
          <p:nvPr/>
        </p:nvCxnSpPr>
        <p:spPr>
          <a:xfrm rot="5400000" flipH="1" flipV="1">
            <a:off x="4283968" y="2492896"/>
            <a:ext cx="720080" cy="576064"/>
          </a:xfrm>
          <a:prstGeom prst="curvedConnector3">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 name="Καμπύλη γραμμή σύνδεσης 7"/>
          <p:cNvCxnSpPr/>
          <p:nvPr/>
        </p:nvCxnSpPr>
        <p:spPr>
          <a:xfrm>
            <a:off x="4355976" y="3140968"/>
            <a:ext cx="1008112" cy="72008"/>
          </a:xfrm>
          <a:prstGeom prst="curvedConnector3">
            <a:avLst/>
          </a:prstGeom>
          <a:ln>
            <a:tailEnd type="arrow"/>
          </a:ln>
        </p:spPr>
        <p:style>
          <a:lnRef idx="1">
            <a:schemeClr val="accent1"/>
          </a:lnRef>
          <a:fillRef idx="0">
            <a:schemeClr val="accent1"/>
          </a:fillRef>
          <a:effectRef idx="0">
            <a:schemeClr val="accent1"/>
          </a:effectRef>
          <a:fontRef idx="minor">
            <a:schemeClr val="tx1"/>
          </a:fontRef>
        </p:style>
      </p:cxnSp>
      <p:sp>
        <p:nvSpPr>
          <p:cNvPr id="9" name="Ορθογώνιο 8"/>
          <p:cNvSpPr/>
          <p:nvPr/>
        </p:nvSpPr>
        <p:spPr>
          <a:xfrm>
            <a:off x="4862767" y="2050277"/>
            <a:ext cx="1965603" cy="369332"/>
          </a:xfrm>
          <a:prstGeom prst="rect">
            <a:avLst/>
          </a:prstGeom>
        </p:spPr>
        <p:txBody>
          <a:bodyPr wrap="none">
            <a:spAutoFit/>
          </a:bodyPr>
          <a:lstStyle/>
          <a:p>
            <a:r>
              <a:rPr lang="el-GR" dirty="0" smtClean="0"/>
              <a:t>έξω από την τάξη</a:t>
            </a:r>
            <a:endParaRPr lang="el-GR" dirty="0"/>
          </a:p>
        </p:txBody>
      </p:sp>
      <p:sp>
        <p:nvSpPr>
          <p:cNvPr id="10" name="Ορθογώνιο 9"/>
          <p:cNvSpPr/>
          <p:nvPr/>
        </p:nvSpPr>
        <p:spPr>
          <a:xfrm>
            <a:off x="5364088" y="2956302"/>
            <a:ext cx="2093843" cy="369332"/>
          </a:xfrm>
          <a:prstGeom prst="rect">
            <a:avLst/>
          </a:prstGeom>
        </p:spPr>
        <p:txBody>
          <a:bodyPr wrap="none">
            <a:spAutoFit/>
          </a:bodyPr>
          <a:lstStyle/>
          <a:p>
            <a:r>
              <a:rPr lang="el-GR" dirty="0" smtClean="0"/>
              <a:t>κατά το διάλειμμα</a:t>
            </a:r>
            <a:endParaRPr lang="el-GR" dirty="0"/>
          </a:p>
        </p:txBody>
      </p:sp>
      <p:cxnSp>
        <p:nvCxnSpPr>
          <p:cNvPr id="12" name="Καμπύλη γραμμή σύνδεσης 11"/>
          <p:cNvCxnSpPr/>
          <p:nvPr/>
        </p:nvCxnSpPr>
        <p:spPr>
          <a:xfrm>
            <a:off x="4355976" y="3140968"/>
            <a:ext cx="1008112" cy="864096"/>
          </a:xfrm>
          <a:prstGeom prst="curvedConnector3">
            <a:avLst/>
          </a:prstGeom>
          <a:ln>
            <a:tailEnd type="arrow"/>
          </a:ln>
        </p:spPr>
        <p:style>
          <a:lnRef idx="1">
            <a:schemeClr val="accent1"/>
          </a:lnRef>
          <a:fillRef idx="0">
            <a:schemeClr val="accent1"/>
          </a:fillRef>
          <a:effectRef idx="0">
            <a:schemeClr val="accent1"/>
          </a:effectRef>
          <a:fontRef idx="minor">
            <a:schemeClr val="tx1"/>
          </a:fontRef>
        </p:style>
      </p:cxnSp>
      <p:sp>
        <p:nvSpPr>
          <p:cNvPr id="14" name="Ορθογώνιο 13"/>
          <p:cNvSpPr/>
          <p:nvPr/>
        </p:nvSpPr>
        <p:spPr>
          <a:xfrm>
            <a:off x="5364088" y="3602632"/>
            <a:ext cx="2592288" cy="646331"/>
          </a:xfrm>
          <a:prstGeom prst="rect">
            <a:avLst/>
          </a:prstGeom>
        </p:spPr>
        <p:txBody>
          <a:bodyPr wrap="square">
            <a:spAutoFit/>
          </a:bodyPr>
          <a:lstStyle/>
          <a:p>
            <a:r>
              <a:rPr lang="el-GR" dirty="0"/>
              <a:t>πριν </a:t>
            </a:r>
            <a:r>
              <a:rPr lang="el-GR" dirty="0" smtClean="0"/>
              <a:t>από ή/και </a:t>
            </a:r>
            <a:r>
              <a:rPr lang="el-GR" dirty="0"/>
              <a:t>μετά τα μαθήματα</a:t>
            </a:r>
          </a:p>
        </p:txBody>
      </p:sp>
      <p:pic>
        <p:nvPicPr>
          <p:cNvPr id="5122"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95536" y="3753543"/>
            <a:ext cx="3754388" cy="3116142"/>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21747903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sz="quarter" idx="1"/>
          </p:nvPr>
        </p:nvSpPr>
        <p:spPr>
          <a:xfrm>
            <a:off x="251520" y="764704"/>
            <a:ext cx="8136904" cy="5709248"/>
          </a:xfrm>
        </p:spPr>
        <p:txBody>
          <a:bodyPr>
            <a:normAutofit/>
          </a:bodyPr>
          <a:lstStyle/>
          <a:p>
            <a:pPr marL="0" indent="0">
              <a:buNone/>
            </a:pPr>
            <a:r>
              <a:rPr lang="el-GR" b="1" dirty="0" smtClean="0">
                <a:latin typeface="Calibri Light" panose="020F0302020204030204" pitchFamily="34" charset="0"/>
                <a:cs typeface="Calibri Light" panose="020F0302020204030204" pitchFamily="34" charset="0"/>
              </a:rPr>
              <a:t>2. ΝΑ </a:t>
            </a:r>
            <a:r>
              <a:rPr lang="el-GR" b="1" dirty="0">
                <a:latin typeface="Calibri Light" panose="020F0302020204030204" pitchFamily="34" charset="0"/>
                <a:cs typeface="Calibri Light" panose="020F0302020204030204" pitchFamily="34" charset="0"/>
              </a:rPr>
              <a:t>ΠΡΟΤΙΜΗΣΟΥΝ ΤΗΝ ΜΗ ΛΕΚΤΙΚΗ ΕΠΙΚΟΙΝΩΝΙΑ</a:t>
            </a:r>
          </a:p>
          <a:p>
            <a:endParaRPr lang="el-GR" dirty="0">
              <a:latin typeface="Calibri Light" panose="020F0302020204030204" pitchFamily="34" charset="0"/>
              <a:cs typeface="Calibri Light" panose="020F0302020204030204" pitchFamily="34" charset="0"/>
            </a:endParaRPr>
          </a:p>
          <a:p>
            <a:pPr algn="just"/>
            <a:r>
              <a:rPr lang="el-GR" dirty="0">
                <a:latin typeface="Calibri Light" panose="020F0302020204030204" pitchFamily="34" charset="0"/>
                <a:cs typeface="Calibri Light" panose="020F0302020204030204" pitchFamily="34" charset="0"/>
              </a:rPr>
              <a:t>Να αφήσουν επιπλέον φυσικό χώρο ανάμεσα </a:t>
            </a:r>
            <a:r>
              <a:rPr lang="el-GR" dirty="0" smtClean="0">
                <a:latin typeface="Calibri Light" panose="020F0302020204030204" pitchFamily="34" charset="0"/>
                <a:cs typeface="Calibri Light" panose="020F0302020204030204" pitchFamily="34" charset="0"/>
              </a:rPr>
              <a:t>τους </a:t>
            </a:r>
            <a:r>
              <a:rPr lang="el-GR" dirty="0">
                <a:latin typeface="Calibri Light" panose="020F0302020204030204" pitchFamily="34" charset="0"/>
                <a:cs typeface="Calibri Light" panose="020F0302020204030204" pitchFamily="34" charset="0"/>
              </a:rPr>
              <a:t>και</a:t>
            </a:r>
          </a:p>
          <a:p>
            <a:pPr marL="0" indent="0" algn="just">
              <a:buNone/>
            </a:pPr>
            <a:r>
              <a:rPr lang="el-GR" dirty="0">
                <a:latin typeface="Calibri Light" panose="020F0302020204030204" pitchFamily="34" charset="0"/>
                <a:cs typeface="Calibri Light" panose="020F0302020204030204" pitchFamily="34" charset="0"/>
              </a:rPr>
              <a:t>τον επιτιθέμενο </a:t>
            </a:r>
            <a:r>
              <a:rPr lang="el-GR" dirty="0" smtClean="0">
                <a:latin typeface="Calibri Light" panose="020F0302020204030204" pitchFamily="34" charset="0"/>
                <a:cs typeface="Calibri Light" panose="020F0302020204030204" pitchFamily="34" charset="0"/>
              </a:rPr>
              <a:t>μαθητή καθώς ο </a:t>
            </a:r>
            <a:r>
              <a:rPr lang="el-GR" dirty="0">
                <a:latin typeface="Calibri Light" panose="020F0302020204030204" pitchFamily="34" charset="0"/>
                <a:cs typeface="Calibri Light" panose="020F0302020204030204" pitchFamily="34" charset="0"/>
              </a:rPr>
              <a:t>θυμός και η διέγερση μπορεί να καλύψει τον επιπλέον </a:t>
            </a:r>
            <a:r>
              <a:rPr lang="el-GR" dirty="0" smtClean="0">
                <a:latin typeface="Calibri Light" panose="020F0302020204030204" pitchFamily="34" charset="0"/>
                <a:cs typeface="Calibri Light" panose="020F0302020204030204" pitchFamily="34" charset="0"/>
              </a:rPr>
              <a:t>χώρο ανάμεσα </a:t>
            </a:r>
            <a:r>
              <a:rPr lang="el-GR" dirty="0">
                <a:latin typeface="Calibri Light" panose="020F0302020204030204" pitchFamily="34" charset="0"/>
                <a:cs typeface="Calibri Light" panose="020F0302020204030204" pitchFamily="34" charset="0"/>
              </a:rPr>
              <a:t>στον εκπαιδευτικό και τον μαθητή</a:t>
            </a:r>
          </a:p>
          <a:p>
            <a:pPr algn="just"/>
            <a:r>
              <a:rPr lang="el-GR" dirty="0" smtClean="0">
                <a:latin typeface="Calibri Light" panose="020F0302020204030204" pitchFamily="34" charset="0"/>
                <a:cs typeface="Calibri Light" panose="020F0302020204030204" pitchFamily="34" charset="0"/>
              </a:rPr>
              <a:t>Να </a:t>
            </a:r>
            <a:r>
              <a:rPr lang="el-GR" dirty="0">
                <a:latin typeface="Calibri Light" panose="020F0302020204030204" pitchFamily="34" charset="0"/>
                <a:cs typeface="Calibri Light" panose="020F0302020204030204" pitchFamily="34" charset="0"/>
              </a:rPr>
              <a:t>διατηρήσουν συνεχή οπτική  </a:t>
            </a:r>
            <a:r>
              <a:rPr lang="el-GR" dirty="0" smtClean="0">
                <a:latin typeface="Calibri Light" panose="020F0302020204030204" pitchFamily="34" charset="0"/>
                <a:cs typeface="Calibri Light" panose="020F0302020204030204" pitchFamily="34" charset="0"/>
              </a:rPr>
              <a:t>επαφή</a:t>
            </a:r>
            <a:endParaRPr lang="el-GR" dirty="0">
              <a:latin typeface="Calibri Light" panose="020F0302020204030204" pitchFamily="34" charset="0"/>
              <a:cs typeface="Calibri Light" panose="020F0302020204030204" pitchFamily="34" charset="0"/>
            </a:endParaRPr>
          </a:p>
          <a:p>
            <a:pPr algn="just"/>
            <a:r>
              <a:rPr lang="el-GR" dirty="0">
                <a:latin typeface="Calibri Light" panose="020F0302020204030204" pitchFamily="34" charset="0"/>
                <a:cs typeface="Calibri Light" panose="020F0302020204030204" pitchFamily="34" charset="0"/>
              </a:rPr>
              <a:t>Να μην δείχνουν και μην κουνούν το δάχτυλό τους</a:t>
            </a:r>
          </a:p>
          <a:p>
            <a:pPr algn="just"/>
            <a:r>
              <a:rPr lang="el-GR" dirty="0">
                <a:latin typeface="Calibri Light" panose="020F0302020204030204" pitchFamily="34" charset="0"/>
                <a:cs typeface="Calibri Light" panose="020F0302020204030204" pitchFamily="34" charset="0"/>
              </a:rPr>
              <a:t>Να μην αγγίζουν τον επιτιθέμενο μαθητή, καθώς η φυσική επαφή θα μπορούσε εύκολα να παρερμηνευθεί ως εχθρική</a:t>
            </a:r>
          </a:p>
          <a:p>
            <a:endParaRPr lang="el-GR" dirty="0"/>
          </a:p>
        </p:txBody>
      </p:sp>
    </p:spTree>
    <p:extLst>
      <p:ext uri="{BB962C8B-B14F-4D97-AF65-F5344CB8AC3E}">
        <p14:creationId xmlns:p14="http://schemas.microsoft.com/office/powerpoint/2010/main" xmlns="" val="22478175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sz="quarter" idx="1"/>
          </p:nvPr>
        </p:nvSpPr>
        <p:spPr>
          <a:xfrm>
            <a:off x="323528" y="476672"/>
            <a:ext cx="8208912" cy="5997280"/>
          </a:xfrm>
        </p:spPr>
        <p:txBody>
          <a:bodyPr>
            <a:normAutofit/>
          </a:bodyPr>
          <a:lstStyle/>
          <a:p>
            <a:pPr marL="0" indent="0" algn="just">
              <a:buNone/>
            </a:pPr>
            <a:r>
              <a:rPr lang="el-GR" b="1" dirty="0">
                <a:latin typeface="Calibri Light" panose="020F0302020204030204" pitchFamily="34" charset="0"/>
                <a:cs typeface="Calibri Light" panose="020F0302020204030204" pitchFamily="34" charset="0"/>
              </a:rPr>
              <a:t>3</a:t>
            </a:r>
            <a:r>
              <a:rPr lang="el-GR" b="1" dirty="0" smtClean="0">
                <a:latin typeface="Calibri Light" panose="020F0302020204030204" pitchFamily="34" charset="0"/>
                <a:cs typeface="Calibri Light" panose="020F0302020204030204" pitchFamily="34" charset="0"/>
              </a:rPr>
              <a:t>. ΝΑ </a:t>
            </a:r>
            <a:r>
              <a:rPr lang="el-GR" b="1" dirty="0">
                <a:latin typeface="Calibri Light" panose="020F0302020204030204" pitchFamily="34" charset="0"/>
                <a:cs typeface="Calibri Light" panose="020F0302020204030204" pitchFamily="34" charset="0"/>
              </a:rPr>
              <a:t>ΑΠΟΚΛΙΜΑΚΩΣΟΥΝ ΤΗΝ ΣΥΓΚΡΟΥΣΗ</a:t>
            </a:r>
          </a:p>
          <a:p>
            <a:pPr algn="just"/>
            <a:endParaRPr lang="el-GR" dirty="0">
              <a:latin typeface="Calibri Light" panose="020F0302020204030204" pitchFamily="34" charset="0"/>
              <a:cs typeface="Calibri Light" panose="020F0302020204030204" pitchFamily="34" charset="0"/>
            </a:endParaRPr>
          </a:p>
          <a:p>
            <a:pPr algn="just"/>
            <a:r>
              <a:rPr lang="el-GR" dirty="0">
                <a:latin typeface="Calibri Light" panose="020F0302020204030204" pitchFamily="34" charset="0"/>
                <a:cs typeface="Calibri Light" panose="020F0302020204030204" pitchFamily="34" charset="0"/>
              </a:rPr>
              <a:t>Να μην φωνάζουν όταν ένας μαθητής ουρλιάζει. Στόχος είναι να φτάσει η διέγερση σ’  ένα κατώτερο επίπεδο. Επομένως, καλό είναι να περιμένει ο εκπαιδευτικός μέχρι να πάρει μια ανάσα ο μαθητής και μετά να του μιλήσει </a:t>
            </a:r>
            <a:r>
              <a:rPr lang="el-GR" dirty="0" smtClean="0">
                <a:latin typeface="Calibri Light" panose="020F0302020204030204" pitchFamily="34" charset="0"/>
                <a:cs typeface="Calibri Light" panose="020F0302020204030204" pitchFamily="34" charset="0"/>
              </a:rPr>
              <a:t>ήρεμα</a:t>
            </a:r>
            <a:endParaRPr lang="el-GR" dirty="0">
              <a:latin typeface="Calibri Light" panose="020F0302020204030204" pitchFamily="34" charset="0"/>
              <a:cs typeface="Calibri Light" panose="020F0302020204030204" pitchFamily="34" charset="0"/>
            </a:endParaRPr>
          </a:p>
          <a:p>
            <a:pPr algn="just"/>
            <a:r>
              <a:rPr lang="el-GR" dirty="0">
                <a:latin typeface="Calibri Light" panose="020F0302020204030204" pitchFamily="34" charset="0"/>
                <a:cs typeface="Calibri Light" panose="020F0302020204030204" pitchFamily="34" charset="0"/>
              </a:rPr>
              <a:t>Να εξηγήσουν τα όρια και τους κανόνες με έναν ευθύ, σταθερό τόνο φωνής, αλλά πάντα με </a:t>
            </a:r>
            <a:r>
              <a:rPr lang="el-GR" dirty="0" smtClean="0">
                <a:latin typeface="Calibri Light" panose="020F0302020204030204" pitchFamily="34" charset="0"/>
                <a:cs typeface="Calibri Light" panose="020F0302020204030204" pitchFamily="34" charset="0"/>
              </a:rPr>
              <a:t>σεβασμό</a:t>
            </a:r>
            <a:endParaRPr lang="el-GR" dirty="0">
              <a:latin typeface="Calibri Light" panose="020F0302020204030204" pitchFamily="34" charset="0"/>
              <a:cs typeface="Calibri Light" panose="020F0302020204030204" pitchFamily="34" charset="0"/>
            </a:endParaRPr>
          </a:p>
          <a:p>
            <a:pPr algn="just"/>
            <a:r>
              <a:rPr lang="el-GR" dirty="0">
                <a:latin typeface="Calibri Light" panose="020F0302020204030204" pitchFamily="34" charset="0"/>
                <a:cs typeface="Calibri Light" panose="020F0302020204030204" pitchFamily="34" charset="0"/>
              </a:rPr>
              <a:t>Να δώσουν τις συνέπειες της ανάρμοστης συμπεριφοράς, χωρίς απειλές ή </a:t>
            </a:r>
            <a:r>
              <a:rPr lang="el-GR" dirty="0" smtClean="0">
                <a:latin typeface="Calibri Light" panose="020F0302020204030204" pitchFamily="34" charset="0"/>
                <a:cs typeface="Calibri Light" panose="020F0302020204030204" pitchFamily="34" charset="0"/>
              </a:rPr>
              <a:t>θυμό</a:t>
            </a:r>
            <a:endParaRPr lang="el-GR" dirty="0">
              <a:latin typeface="Calibri Light" panose="020F0302020204030204" pitchFamily="34" charset="0"/>
              <a:cs typeface="Calibri Light" panose="020F0302020204030204" pitchFamily="34" charset="0"/>
            </a:endParaRPr>
          </a:p>
          <a:p>
            <a:pPr algn="just"/>
            <a:r>
              <a:rPr lang="el-GR" dirty="0">
                <a:latin typeface="Calibri Light" panose="020F0302020204030204" pitchFamily="34" charset="0"/>
                <a:cs typeface="Calibri Light" panose="020F0302020204030204" pitchFamily="34" charset="0"/>
              </a:rPr>
              <a:t>Να προτείνουν τρόπους για να λυθεί η αντιπαράθεση</a:t>
            </a:r>
            <a:r>
              <a:rPr lang="el-GR" dirty="0"/>
              <a:t>.</a:t>
            </a:r>
          </a:p>
          <a:p>
            <a:endParaRPr lang="el-GR" dirty="0"/>
          </a:p>
          <a:p>
            <a:endParaRPr lang="el-GR" dirty="0"/>
          </a:p>
          <a:p>
            <a:endParaRPr lang="el-GR" dirty="0"/>
          </a:p>
        </p:txBody>
      </p:sp>
    </p:spTree>
    <p:extLst>
      <p:ext uri="{BB962C8B-B14F-4D97-AF65-F5344CB8AC3E}">
        <p14:creationId xmlns:p14="http://schemas.microsoft.com/office/powerpoint/2010/main" xmlns="" val="6102504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7467600" cy="778098"/>
          </a:xfrm>
        </p:spPr>
        <p:txBody>
          <a:bodyPr/>
          <a:lstStyle/>
          <a:p>
            <a:pPr algn="ctr"/>
            <a:r>
              <a:rPr lang="el-GR" dirty="0" smtClean="0">
                <a:latin typeface="Calibri Light" panose="020F0302020204030204" pitchFamily="34" charset="0"/>
                <a:cs typeface="Calibri Light" panose="020F0302020204030204" pitchFamily="34" charset="0"/>
              </a:rPr>
              <a:t>ΣΧΟΛΙΚΗ  ΔΙΑΜΕΣΟΛΑΒΗΣΗ</a:t>
            </a:r>
            <a:endParaRPr lang="el-GR" dirty="0">
              <a:latin typeface="Calibri Light" panose="020F0302020204030204" pitchFamily="34" charset="0"/>
              <a:cs typeface="Calibri Light" panose="020F0302020204030204" pitchFamily="34" charset="0"/>
            </a:endParaRPr>
          </a:p>
        </p:txBody>
      </p:sp>
      <p:sp>
        <p:nvSpPr>
          <p:cNvPr id="3" name="Θέση περιεχομένου 2"/>
          <p:cNvSpPr>
            <a:spLocks noGrp="1"/>
          </p:cNvSpPr>
          <p:nvPr>
            <p:ph sz="quarter" idx="1"/>
          </p:nvPr>
        </p:nvSpPr>
        <p:spPr/>
        <p:txBody>
          <a:bodyPr>
            <a:normAutofit fontScale="92500" lnSpcReduction="20000"/>
          </a:bodyPr>
          <a:lstStyle/>
          <a:p>
            <a:pPr marL="0" indent="0" algn="just">
              <a:buNone/>
            </a:pPr>
            <a:r>
              <a:rPr lang="el-GR" dirty="0" smtClean="0">
                <a:latin typeface="Calibri Light" panose="020F0302020204030204" pitchFamily="34" charset="0"/>
                <a:cs typeface="Calibri Light" panose="020F0302020204030204" pitchFamily="34" charset="0"/>
              </a:rPr>
              <a:t>Η </a:t>
            </a:r>
            <a:r>
              <a:rPr lang="el-GR" dirty="0">
                <a:latin typeface="Calibri Light" panose="020F0302020204030204" pitchFamily="34" charset="0"/>
                <a:cs typeface="Calibri Light" panose="020F0302020204030204" pitchFamily="34" charset="0"/>
              </a:rPr>
              <a:t>Σχολική Διαμεσολάβηση ορίζεται ως η διαδικασία ειρηνικής επίλυσης μιας σύγκρουσης, στο πλαίσιο της σχολικής ζωής, μεταξύ δύο ή περισσότερων διαφωνούντων με τη βοήθεια τρίτου- του διαμεσολαβητή, μέσα από μια δομημένη διαδικασία με σαφή όρια, ενεργητική συμμετοχή και άμεση επικοινωνία των μερών, και με σκοπό μια εποικοδομητική επίλυση της διαφωνίας που στοχεύει στο μέγιστο κέρδος και των δύο μερών. </a:t>
            </a:r>
          </a:p>
          <a:p>
            <a:pPr marL="0" indent="0">
              <a:buNone/>
            </a:pPr>
            <a:endParaRPr lang="el-GR" dirty="0"/>
          </a:p>
        </p:txBody>
      </p:sp>
      <p:pic>
        <p:nvPicPr>
          <p:cNvPr id="3075" name="Picture 3"/>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283967" y="2454810"/>
            <a:ext cx="4464497" cy="237626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410673958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7467600" cy="850106"/>
          </a:xfrm>
        </p:spPr>
        <p:txBody>
          <a:bodyPr/>
          <a:lstStyle/>
          <a:p>
            <a:pPr algn="ctr"/>
            <a:r>
              <a:rPr lang="el-GR" dirty="0" smtClean="0">
                <a:latin typeface="Calibri Light" panose="020F0302020204030204" pitchFamily="34" charset="0"/>
                <a:cs typeface="Calibri Light" panose="020F0302020204030204" pitchFamily="34" charset="0"/>
              </a:rPr>
              <a:t>ΠΟΙΟΣ ΔΙΕΝΕΡΓΕΙ ΤΗ ΔΙΑΜΕΣΟΛΑΒΗΣΗ</a:t>
            </a:r>
            <a:r>
              <a:rPr lang="el-GR" dirty="0" smtClean="0"/>
              <a:t>;</a:t>
            </a:r>
            <a:endParaRPr lang="el-GR" dirty="0"/>
          </a:p>
        </p:txBody>
      </p:sp>
      <p:sp>
        <p:nvSpPr>
          <p:cNvPr id="3" name="Θέση περιεχομένου 2"/>
          <p:cNvSpPr>
            <a:spLocks noGrp="1"/>
          </p:cNvSpPr>
          <p:nvPr>
            <p:ph sz="quarter" idx="1"/>
          </p:nvPr>
        </p:nvSpPr>
        <p:spPr>
          <a:xfrm>
            <a:off x="323528" y="1600200"/>
            <a:ext cx="8208912" cy="4873752"/>
          </a:xfrm>
        </p:spPr>
        <p:txBody>
          <a:bodyPr/>
          <a:lstStyle/>
          <a:p>
            <a:pPr marL="0" indent="0" algn="just">
              <a:buNone/>
            </a:pPr>
            <a:r>
              <a:rPr lang="el-GR" dirty="0">
                <a:latin typeface="Calibri Light" panose="020F0302020204030204" pitchFamily="34" charset="0"/>
                <a:cs typeface="Calibri Light" panose="020F0302020204030204" pitchFamily="34" charset="0"/>
              </a:rPr>
              <a:t>Υπεύθυνοι είναι εκπαιδευτικοί του σχολείου, οι </a:t>
            </a:r>
            <a:r>
              <a:rPr lang="el-GR" dirty="0" smtClean="0">
                <a:latin typeface="Calibri Light" panose="020F0302020204030204" pitchFamily="34" charset="0"/>
                <a:cs typeface="Calibri Light" panose="020F0302020204030204" pitchFamily="34" charset="0"/>
              </a:rPr>
              <a:t>οποίοι αρχικά </a:t>
            </a:r>
            <a:r>
              <a:rPr lang="el-GR" dirty="0">
                <a:latin typeface="Calibri Light" panose="020F0302020204030204" pitchFamily="34" charset="0"/>
                <a:cs typeface="Calibri Light" panose="020F0302020204030204" pitchFamily="34" charset="0"/>
              </a:rPr>
              <a:t>υποδέχονται και εξετάζουν το </a:t>
            </a:r>
            <a:r>
              <a:rPr lang="el-GR" dirty="0" smtClean="0">
                <a:latin typeface="Calibri Light" panose="020F0302020204030204" pitchFamily="34" charset="0"/>
                <a:cs typeface="Calibri Light" panose="020F0302020204030204" pitchFamily="34" charset="0"/>
              </a:rPr>
              <a:t>αίτημα των </a:t>
            </a:r>
            <a:r>
              <a:rPr lang="el-GR" dirty="0">
                <a:latin typeface="Calibri Light" panose="020F0302020204030204" pitchFamily="34" charset="0"/>
                <a:cs typeface="Calibri Light" panose="020F0302020204030204" pitchFamily="34" charset="0"/>
              </a:rPr>
              <a:t>ενδιαφερόμενων – εμπλεκόμενων μαθητών.</a:t>
            </a:r>
          </a:p>
          <a:p>
            <a:pPr marL="0" indent="0" algn="just">
              <a:buNone/>
            </a:pPr>
            <a:r>
              <a:rPr lang="el-GR" dirty="0">
                <a:latin typeface="Calibri Light" panose="020F0302020204030204" pitchFamily="34" charset="0"/>
                <a:cs typeface="Calibri Light" panose="020F0302020204030204" pitchFamily="34" charset="0"/>
              </a:rPr>
              <a:t>Στη συνέχεια, αναλαμβάνουν τη </a:t>
            </a:r>
            <a:r>
              <a:rPr lang="el-GR" dirty="0" smtClean="0">
                <a:latin typeface="Calibri Light" panose="020F0302020204030204" pitchFamily="34" charset="0"/>
                <a:cs typeface="Calibri Light" panose="020F0302020204030204" pitchFamily="34" charset="0"/>
              </a:rPr>
              <a:t>διαμεσολάβηση μαθητές </a:t>
            </a:r>
            <a:r>
              <a:rPr lang="el-GR" dirty="0">
                <a:latin typeface="Calibri Light" panose="020F0302020204030204" pitchFamily="34" charset="0"/>
                <a:cs typeface="Calibri Light" panose="020F0302020204030204" pitchFamily="34" charset="0"/>
              </a:rPr>
              <a:t>που έχουν εκπαιδευτεί ειδικά για αυτό </a:t>
            </a:r>
            <a:r>
              <a:rPr lang="el-GR" dirty="0" smtClean="0">
                <a:latin typeface="Calibri Light" panose="020F0302020204030204" pitchFamily="34" charset="0"/>
                <a:cs typeface="Calibri Light" panose="020F0302020204030204" pitchFamily="34" charset="0"/>
              </a:rPr>
              <a:t>τον ρόλο</a:t>
            </a:r>
            <a:r>
              <a:rPr lang="el-GR" dirty="0">
                <a:latin typeface="Calibri Light" panose="020F0302020204030204" pitchFamily="34" charset="0"/>
                <a:cs typeface="Calibri Light" panose="020F0302020204030204" pitchFamily="34" charset="0"/>
              </a:rPr>
              <a:t>, οι οποίοι ακούν με προσοχή τα δύο μέρη </a:t>
            </a:r>
            <a:r>
              <a:rPr lang="el-GR" dirty="0" smtClean="0">
                <a:latin typeface="Calibri Light" panose="020F0302020204030204" pitchFamily="34" charset="0"/>
                <a:cs typeface="Calibri Light" panose="020F0302020204030204" pitchFamily="34" charset="0"/>
              </a:rPr>
              <a:t>και επιδιώκουν </a:t>
            </a:r>
            <a:r>
              <a:rPr lang="el-GR" dirty="0">
                <a:latin typeface="Calibri Light" panose="020F0302020204030204" pitchFamily="34" charset="0"/>
                <a:cs typeface="Calibri Light" panose="020F0302020204030204" pitchFamily="34" charset="0"/>
              </a:rPr>
              <a:t>την επίτευξη συμφωνίας μεταξύ τους.</a:t>
            </a:r>
          </a:p>
        </p:txBody>
      </p:sp>
    </p:spTree>
    <p:extLst>
      <p:ext uri="{BB962C8B-B14F-4D97-AF65-F5344CB8AC3E}">
        <p14:creationId xmlns:p14="http://schemas.microsoft.com/office/powerpoint/2010/main" xmlns="" val="284734051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smtClean="0">
                <a:latin typeface="Calibri Light" panose="020F0302020204030204" pitchFamily="34" charset="0"/>
                <a:cs typeface="Calibri Light" panose="020F0302020204030204" pitchFamily="34" charset="0"/>
              </a:rPr>
              <a:t>ΧΡΕΙΑΖΕΤΑΙ ΝΑ ΥΠΑΡΧΕΙ ΠΡΟΒΛΕΨΗ</a:t>
            </a:r>
            <a:r>
              <a:rPr lang="el-GR" dirty="0">
                <a:latin typeface="Calibri Light" panose="020F0302020204030204" pitchFamily="34" charset="0"/>
                <a:cs typeface="Calibri Light" panose="020F0302020204030204" pitchFamily="34" charset="0"/>
              </a:rPr>
              <a:t/>
            </a:r>
            <a:br>
              <a:rPr lang="el-GR" dirty="0">
                <a:latin typeface="Calibri Light" panose="020F0302020204030204" pitchFamily="34" charset="0"/>
                <a:cs typeface="Calibri Light" panose="020F0302020204030204" pitchFamily="34" charset="0"/>
              </a:rPr>
            </a:br>
            <a:r>
              <a:rPr lang="el-GR" dirty="0" smtClean="0">
                <a:latin typeface="Calibri Light" panose="020F0302020204030204" pitchFamily="34" charset="0"/>
                <a:cs typeface="Calibri Light" panose="020F0302020204030204" pitchFamily="34" charset="0"/>
              </a:rPr>
              <a:t>ΣΤΟΝ ΚΑΝΟΝΙΣΜΟ ΤΟΥ ΚΑΘΕ ΣΧΟΛΕΙΟΥ</a:t>
            </a:r>
            <a:r>
              <a:rPr lang="el-GR" dirty="0" smtClean="0"/>
              <a:t>;</a:t>
            </a:r>
            <a:endParaRPr lang="el-GR" dirty="0"/>
          </a:p>
        </p:txBody>
      </p:sp>
      <p:sp>
        <p:nvSpPr>
          <p:cNvPr id="3" name="Θέση περιεχομένου 2"/>
          <p:cNvSpPr>
            <a:spLocks noGrp="1"/>
          </p:cNvSpPr>
          <p:nvPr>
            <p:ph sz="quarter" idx="1"/>
          </p:nvPr>
        </p:nvSpPr>
        <p:spPr>
          <a:xfrm>
            <a:off x="323528" y="1600200"/>
            <a:ext cx="8208912" cy="4873752"/>
          </a:xfrm>
        </p:spPr>
        <p:txBody>
          <a:bodyPr/>
          <a:lstStyle/>
          <a:p>
            <a:pPr marL="0" indent="0" algn="just">
              <a:buNone/>
            </a:pPr>
            <a:r>
              <a:rPr lang="el-GR" dirty="0">
                <a:latin typeface="Calibri Light" panose="020F0302020204030204" pitchFamily="34" charset="0"/>
                <a:cs typeface="Calibri Light" panose="020F0302020204030204" pitchFamily="34" charset="0"/>
              </a:rPr>
              <a:t>Είναι σκόπιμο η απόφαση για τη </a:t>
            </a:r>
            <a:r>
              <a:rPr lang="el-GR" dirty="0" smtClean="0">
                <a:latin typeface="Calibri Light" panose="020F0302020204030204" pitchFamily="34" charset="0"/>
                <a:cs typeface="Calibri Light" panose="020F0302020204030204" pitchFamily="34" charset="0"/>
              </a:rPr>
              <a:t>λειτουργία της </a:t>
            </a:r>
            <a:r>
              <a:rPr lang="el-GR" dirty="0">
                <a:latin typeface="Calibri Light" panose="020F0302020204030204" pitchFamily="34" charset="0"/>
                <a:cs typeface="Calibri Light" panose="020F0302020204030204" pitchFamily="34" charset="0"/>
              </a:rPr>
              <a:t>σχολικής διαμεσολάβησης σε ένα σχολείο να </a:t>
            </a:r>
            <a:r>
              <a:rPr lang="el-GR" dirty="0" smtClean="0">
                <a:latin typeface="Calibri Light" panose="020F0302020204030204" pitchFamily="34" charset="0"/>
                <a:cs typeface="Calibri Light" panose="020F0302020204030204" pitchFamily="34" charset="0"/>
              </a:rPr>
              <a:t>έχει τη </a:t>
            </a:r>
            <a:r>
              <a:rPr lang="el-GR" dirty="0">
                <a:latin typeface="Calibri Light" panose="020F0302020204030204" pitchFamily="34" charset="0"/>
                <a:cs typeface="Calibri Light" panose="020F0302020204030204" pitchFamily="34" charset="0"/>
              </a:rPr>
              <a:t>σύμφωνη γνώμη του συλλόγου </a:t>
            </a:r>
            <a:r>
              <a:rPr lang="el-GR" dirty="0" smtClean="0">
                <a:latin typeface="Calibri Light" panose="020F0302020204030204" pitchFamily="34" charset="0"/>
                <a:cs typeface="Calibri Light" panose="020F0302020204030204" pitchFamily="34" charset="0"/>
              </a:rPr>
              <a:t>διδασκόντων και </a:t>
            </a:r>
            <a:r>
              <a:rPr lang="el-GR" dirty="0">
                <a:latin typeface="Calibri Light" panose="020F0302020204030204" pitchFamily="34" charset="0"/>
                <a:cs typeface="Calibri Light" panose="020F0302020204030204" pitchFamily="34" charset="0"/>
              </a:rPr>
              <a:t>της σχολικής κοινότητας γενικότερα</a:t>
            </a:r>
          </a:p>
          <a:p>
            <a:pPr marL="0" indent="0" algn="just">
              <a:buNone/>
            </a:pPr>
            <a:r>
              <a:rPr lang="el-GR" dirty="0">
                <a:latin typeface="Calibri Light" panose="020F0302020204030204" pitchFamily="34" charset="0"/>
                <a:cs typeface="Calibri Light" panose="020F0302020204030204" pitchFamily="34" charset="0"/>
              </a:rPr>
              <a:t>(εκπαιδευτικών, γονέων και μαθητών).</a:t>
            </a:r>
          </a:p>
          <a:p>
            <a:pPr marL="0" indent="0" algn="just">
              <a:buNone/>
            </a:pPr>
            <a:r>
              <a:rPr lang="el-GR" dirty="0">
                <a:latin typeface="Calibri Light" panose="020F0302020204030204" pitchFamily="34" charset="0"/>
                <a:cs typeface="Calibri Light" panose="020F0302020204030204" pitchFamily="34" charset="0"/>
              </a:rPr>
              <a:t>Με αυτό τον τρόπο νομιμοποιείται η </a:t>
            </a:r>
            <a:r>
              <a:rPr lang="el-GR" dirty="0" smtClean="0">
                <a:latin typeface="Calibri Light" panose="020F0302020204030204" pitchFamily="34" charset="0"/>
                <a:cs typeface="Calibri Light" panose="020F0302020204030204" pitchFamily="34" charset="0"/>
              </a:rPr>
              <a:t>εφαρμογή της </a:t>
            </a:r>
            <a:r>
              <a:rPr lang="el-GR" dirty="0">
                <a:latin typeface="Calibri Light" panose="020F0302020204030204" pitchFamily="34" charset="0"/>
                <a:cs typeface="Calibri Light" panose="020F0302020204030204" pitchFamily="34" charset="0"/>
              </a:rPr>
              <a:t>διαδικασίας αυτής για την </a:t>
            </a:r>
            <a:r>
              <a:rPr lang="el-GR" dirty="0" smtClean="0">
                <a:latin typeface="Calibri Light" panose="020F0302020204030204" pitchFamily="34" charset="0"/>
                <a:cs typeface="Calibri Light" panose="020F0302020204030204" pitchFamily="34" charset="0"/>
              </a:rPr>
              <a:t>αντιμετώπιση περιστατικών </a:t>
            </a:r>
            <a:r>
              <a:rPr lang="el-GR" dirty="0">
                <a:latin typeface="Calibri Light" panose="020F0302020204030204" pitchFamily="34" charset="0"/>
                <a:cs typeface="Calibri Light" panose="020F0302020204030204" pitchFamily="34" charset="0"/>
              </a:rPr>
              <a:t>βίας ή εντάσεων μεταξύ μαθητών.</a:t>
            </a:r>
          </a:p>
          <a:p>
            <a:pPr marL="0" indent="0" algn="just">
              <a:buNone/>
            </a:pPr>
            <a:r>
              <a:rPr lang="el-GR" dirty="0">
                <a:latin typeface="Calibri Light" panose="020F0302020204030204" pitchFamily="34" charset="0"/>
                <a:cs typeface="Calibri Light" panose="020F0302020204030204" pitchFamily="34" charset="0"/>
              </a:rPr>
              <a:t>Αν περιληφθεί στον Σχολικό </a:t>
            </a:r>
            <a:r>
              <a:rPr lang="el-GR" dirty="0" smtClean="0">
                <a:latin typeface="Calibri Light" panose="020F0302020204030204" pitchFamily="34" charset="0"/>
                <a:cs typeface="Calibri Light" panose="020F0302020204030204" pitchFamily="34" charset="0"/>
              </a:rPr>
              <a:t>Κανονισμό είναι </a:t>
            </a:r>
            <a:r>
              <a:rPr lang="el-GR" dirty="0">
                <a:latin typeface="Calibri Light" panose="020F0302020204030204" pitchFamily="34" charset="0"/>
                <a:cs typeface="Calibri Light" panose="020F0302020204030204" pitchFamily="34" charset="0"/>
              </a:rPr>
              <a:t>ακόμα καλύτερα!</a:t>
            </a:r>
          </a:p>
        </p:txBody>
      </p:sp>
    </p:spTree>
    <p:extLst>
      <p:ext uri="{BB962C8B-B14F-4D97-AF65-F5344CB8AC3E}">
        <p14:creationId xmlns:p14="http://schemas.microsoft.com/office/powerpoint/2010/main" xmlns="" val="300592915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7467600" cy="922114"/>
          </a:xfrm>
        </p:spPr>
        <p:txBody>
          <a:bodyPr/>
          <a:lstStyle/>
          <a:p>
            <a:pPr algn="ctr"/>
            <a:r>
              <a:rPr lang="el-GR" dirty="0" smtClean="0">
                <a:latin typeface="Calibri Light" panose="020F0302020204030204" pitchFamily="34" charset="0"/>
                <a:cs typeface="Calibri Light" panose="020F0302020204030204" pitchFamily="34" charset="0"/>
              </a:rPr>
              <a:t>ΣΤΟΧΟΙ ΤΗΣ ΣΧΟΛΙΚΗΣ ΔΙΑΜΕΣΟΛΑΒΗΣΗΣ</a:t>
            </a:r>
            <a:endParaRPr lang="el-GR" dirty="0">
              <a:latin typeface="Calibri Light" panose="020F0302020204030204" pitchFamily="34" charset="0"/>
              <a:cs typeface="Calibri Light" panose="020F0302020204030204" pitchFamily="34" charset="0"/>
            </a:endParaRPr>
          </a:p>
        </p:txBody>
      </p:sp>
      <p:sp>
        <p:nvSpPr>
          <p:cNvPr id="3" name="Θέση περιεχομένου 2"/>
          <p:cNvSpPr>
            <a:spLocks noGrp="1"/>
          </p:cNvSpPr>
          <p:nvPr>
            <p:ph sz="quarter" idx="1"/>
          </p:nvPr>
        </p:nvSpPr>
        <p:spPr>
          <a:xfrm>
            <a:off x="323528" y="1600200"/>
            <a:ext cx="7601272" cy="4873752"/>
          </a:xfrm>
        </p:spPr>
        <p:txBody>
          <a:bodyPr>
            <a:normAutofit fontScale="92500" lnSpcReduction="10000"/>
          </a:bodyPr>
          <a:lstStyle/>
          <a:p>
            <a:pPr algn="just"/>
            <a:r>
              <a:rPr lang="el-GR" dirty="0">
                <a:latin typeface="Calibri Light" panose="020F0302020204030204" pitchFamily="34" charset="0"/>
                <a:cs typeface="Calibri Light" panose="020F0302020204030204" pitchFamily="34" charset="0"/>
              </a:rPr>
              <a:t>Μείωση των βίαιων και αντικοινωνικών συμπεριφορών στο σχολείο</a:t>
            </a:r>
          </a:p>
          <a:p>
            <a:pPr algn="just"/>
            <a:r>
              <a:rPr lang="el-GR" dirty="0">
                <a:latin typeface="Calibri Light" panose="020F0302020204030204" pitchFamily="34" charset="0"/>
                <a:cs typeface="Calibri Light" panose="020F0302020204030204" pitchFamily="34" charset="0"/>
              </a:rPr>
              <a:t>Μείωση των πειθαρχικών προβλημάτων και αποβολών</a:t>
            </a:r>
          </a:p>
          <a:p>
            <a:pPr algn="just"/>
            <a:r>
              <a:rPr lang="el-GR" dirty="0">
                <a:latin typeface="Calibri Light" panose="020F0302020204030204" pitchFamily="34" charset="0"/>
                <a:cs typeface="Calibri Light" panose="020F0302020204030204" pitchFamily="34" charset="0"/>
              </a:rPr>
              <a:t>Αύξηση του χρόνου των εκπαιδευτικών και της Διεύθυνσης στη βασική παιδαγωγική και εκπαιδευτική λειτουργία</a:t>
            </a:r>
          </a:p>
          <a:p>
            <a:pPr algn="just"/>
            <a:r>
              <a:rPr lang="el-GR" dirty="0">
                <a:latin typeface="Calibri Light" panose="020F0302020204030204" pitchFamily="34" charset="0"/>
                <a:cs typeface="Calibri Light" panose="020F0302020204030204" pitchFamily="34" charset="0"/>
              </a:rPr>
              <a:t>Δημιουργία κλίματος και πλαισίου συνεργασίας για τους μαθητές</a:t>
            </a:r>
          </a:p>
          <a:p>
            <a:pPr algn="just"/>
            <a:r>
              <a:rPr lang="el-GR" dirty="0">
                <a:latin typeface="Calibri Light" panose="020F0302020204030204" pitchFamily="34" charset="0"/>
                <a:cs typeface="Calibri Light" panose="020F0302020204030204" pitchFamily="34" charset="0"/>
              </a:rPr>
              <a:t>Ενδυνάμωση της ατομικότητας και της ισότητας</a:t>
            </a:r>
          </a:p>
          <a:p>
            <a:pPr algn="just"/>
            <a:r>
              <a:rPr lang="el-GR" dirty="0">
                <a:latin typeface="Calibri Light" panose="020F0302020204030204" pitchFamily="34" charset="0"/>
                <a:cs typeface="Calibri Light" panose="020F0302020204030204" pitchFamily="34" charset="0"/>
              </a:rPr>
              <a:t>Εύρεση δίκαιων και αποδεκτών συμφωνιών και λύσεων στις διαφωνίες</a:t>
            </a:r>
          </a:p>
          <a:p>
            <a:pPr algn="just"/>
            <a:r>
              <a:rPr lang="el-GR" dirty="0">
                <a:latin typeface="Calibri Light" panose="020F0302020204030204" pitchFamily="34" charset="0"/>
                <a:cs typeface="Calibri Light" panose="020F0302020204030204" pitchFamily="34" charset="0"/>
              </a:rPr>
              <a:t>Ανάπτυξη στρατηγικής για την επίλυση μελλοντικών προβλημάτων</a:t>
            </a:r>
          </a:p>
          <a:p>
            <a:pPr algn="just"/>
            <a:r>
              <a:rPr lang="el-GR" dirty="0">
                <a:latin typeface="Calibri Light" panose="020F0302020204030204" pitchFamily="34" charset="0"/>
                <a:cs typeface="Calibri Light" panose="020F0302020204030204" pitchFamily="34" charset="0"/>
              </a:rPr>
              <a:t>Βελτίωση της ποιότητας της σχολικής ζωής και του κλίματος στο σχολείο</a:t>
            </a:r>
          </a:p>
          <a:p>
            <a:endParaRPr lang="el-GR" dirty="0"/>
          </a:p>
        </p:txBody>
      </p:sp>
    </p:spTree>
    <p:extLst>
      <p:ext uri="{BB962C8B-B14F-4D97-AF65-F5344CB8AC3E}">
        <p14:creationId xmlns:p14="http://schemas.microsoft.com/office/powerpoint/2010/main" xmlns="" val="39267510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smtClean="0"/>
              <a:t> </a:t>
            </a:r>
            <a:r>
              <a:rPr lang="el-GR" dirty="0" smtClean="0">
                <a:latin typeface="Calibri Light" panose="020F0302020204030204" pitchFamily="34" charset="0"/>
                <a:cs typeface="Calibri Light" panose="020F0302020204030204" pitchFamily="34" charset="0"/>
              </a:rPr>
              <a:t>ΠΩΣ ΓΙΝΕΤΑΙ </a:t>
            </a:r>
            <a:r>
              <a:rPr lang="el-GR" dirty="0">
                <a:latin typeface="Calibri Light" panose="020F0302020204030204" pitchFamily="34" charset="0"/>
                <a:cs typeface="Calibri Light" panose="020F0302020204030204" pitchFamily="34" charset="0"/>
              </a:rPr>
              <a:t>Η</a:t>
            </a:r>
            <a:r>
              <a:rPr lang="el-GR" dirty="0" smtClean="0">
                <a:latin typeface="Calibri Light" panose="020F0302020204030204" pitchFamily="34" charset="0"/>
                <a:cs typeface="Calibri Light" panose="020F0302020204030204" pitchFamily="34" charset="0"/>
              </a:rPr>
              <a:t>  ΔΙΑΔΙΚΑΣΙΑ ΤΗΣ</a:t>
            </a:r>
            <a:r>
              <a:rPr lang="el-GR" dirty="0">
                <a:latin typeface="Calibri Light" panose="020F0302020204030204" pitchFamily="34" charset="0"/>
                <a:cs typeface="Calibri Light" panose="020F0302020204030204" pitchFamily="34" charset="0"/>
              </a:rPr>
              <a:t/>
            </a:r>
            <a:br>
              <a:rPr lang="el-GR" dirty="0">
                <a:latin typeface="Calibri Light" panose="020F0302020204030204" pitchFamily="34" charset="0"/>
                <a:cs typeface="Calibri Light" panose="020F0302020204030204" pitchFamily="34" charset="0"/>
              </a:rPr>
            </a:br>
            <a:r>
              <a:rPr lang="el-GR" dirty="0" smtClean="0">
                <a:latin typeface="Calibri Light" panose="020F0302020204030204" pitchFamily="34" charset="0"/>
                <a:cs typeface="Calibri Light" panose="020F0302020204030204" pitchFamily="34" charset="0"/>
              </a:rPr>
              <a:t>  ΔΙΑΜΕΣΟΛΑΒΗΣΗΣ;</a:t>
            </a:r>
            <a:endParaRPr lang="el-GR" dirty="0">
              <a:latin typeface="Calibri Light" panose="020F0302020204030204" pitchFamily="34" charset="0"/>
              <a:cs typeface="Calibri Light" panose="020F0302020204030204" pitchFamily="34" charset="0"/>
            </a:endParaRPr>
          </a:p>
        </p:txBody>
      </p:sp>
      <p:sp>
        <p:nvSpPr>
          <p:cNvPr id="3" name="Θέση περιεχομένου 2"/>
          <p:cNvSpPr>
            <a:spLocks noGrp="1"/>
          </p:cNvSpPr>
          <p:nvPr>
            <p:ph sz="quarter" idx="1"/>
          </p:nvPr>
        </p:nvSpPr>
        <p:spPr>
          <a:xfrm>
            <a:off x="395536" y="1600200"/>
            <a:ext cx="8208912" cy="4873752"/>
          </a:xfrm>
        </p:spPr>
        <p:txBody>
          <a:bodyPr/>
          <a:lstStyle/>
          <a:p>
            <a:pPr marL="0" indent="0" algn="just">
              <a:buNone/>
            </a:pPr>
            <a:r>
              <a:rPr lang="el-GR" dirty="0">
                <a:latin typeface="Calibri Light" panose="020F0302020204030204" pitchFamily="34" charset="0"/>
                <a:cs typeface="Calibri Light" panose="020F0302020204030204" pitchFamily="34" charset="0"/>
              </a:rPr>
              <a:t>Συνήθως γίνεται σε χρόνο </a:t>
            </a:r>
            <a:r>
              <a:rPr lang="el-GR" dirty="0" smtClean="0">
                <a:latin typeface="Calibri Light" panose="020F0302020204030204" pitchFamily="34" charset="0"/>
                <a:cs typeface="Calibri Light" panose="020F0302020204030204" pitchFamily="34" charset="0"/>
              </a:rPr>
              <a:t>διαλείμματος και, αν </a:t>
            </a:r>
            <a:r>
              <a:rPr lang="el-GR" dirty="0">
                <a:latin typeface="Calibri Light" panose="020F0302020204030204" pitchFamily="34" charset="0"/>
                <a:cs typeface="Calibri Light" panose="020F0302020204030204" pitchFamily="34" charset="0"/>
              </a:rPr>
              <a:t>απαιτείται, επεκτείνεται πέραν αυτού </a:t>
            </a:r>
            <a:r>
              <a:rPr lang="el-GR" dirty="0" smtClean="0">
                <a:latin typeface="Calibri Light" panose="020F0302020204030204" pitchFamily="34" charset="0"/>
                <a:cs typeface="Calibri Light" panose="020F0302020204030204" pitchFamily="34" charset="0"/>
              </a:rPr>
              <a:t>ή συνεχίζεται </a:t>
            </a:r>
            <a:r>
              <a:rPr lang="el-GR" dirty="0">
                <a:latin typeface="Calibri Light" panose="020F0302020204030204" pitchFamily="34" charset="0"/>
                <a:cs typeface="Calibri Light" panose="020F0302020204030204" pitchFamily="34" charset="0"/>
              </a:rPr>
              <a:t>σε άλλο διάλειμμα</a:t>
            </a:r>
            <a:r>
              <a:rPr lang="el-GR" dirty="0" smtClean="0">
                <a:latin typeface="Calibri Light" panose="020F0302020204030204" pitchFamily="34" charset="0"/>
                <a:cs typeface="Calibri Light" panose="020F0302020204030204" pitchFamily="34" charset="0"/>
              </a:rPr>
              <a:t>.</a:t>
            </a:r>
          </a:p>
          <a:p>
            <a:pPr marL="0" indent="0" algn="just">
              <a:buNone/>
            </a:pPr>
            <a:endParaRPr lang="el-GR" dirty="0">
              <a:latin typeface="Calibri Light" panose="020F0302020204030204" pitchFamily="34" charset="0"/>
              <a:cs typeface="Calibri Light" panose="020F0302020204030204" pitchFamily="34" charset="0"/>
            </a:endParaRPr>
          </a:p>
          <a:p>
            <a:pPr marL="0" indent="0" algn="just">
              <a:buNone/>
            </a:pPr>
            <a:r>
              <a:rPr lang="el-GR" dirty="0">
                <a:latin typeface="Calibri Light" panose="020F0302020204030204" pitchFamily="34" charset="0"/>
                <a:cs typeface="Calibri Light" panose="020F0302020204030204" pitchFamily="34" charset="0"/>
              </a:rPr>
              <a:t>Επιλέγεται ένας ουδέτερος χώρος, χωρίς </a:t>
            </a:r>
            <a:r>
              <a:rPr lang="el-GR" dirty="0" smtClean="0">
                <a:latin typeface="Calibri Light" panose="020F0302020204030204" pitchFamily="34" charset="0"/>
                <a:cs typeface="Calibri Light" panose="020F0302020204030204" pitchFamily="34" charset="0"/>
              </a:rPr>
              <a:t>παρουσία τρίτων</a:t>
            </a:r>
            <a:r>
              <a:rPr lang="el-GR" dirty="0">
                <a:latin typeface="Calibri Light" panose="020F0302020204030204" pitchFamily="34" charset="0"/>
                <a:cs typeface="Calibri Light" panose="020F0302020204030204" pitchFamily="34" charset="0"/>
              </a:rPr>
              <a:t>. Σε ορισμένες περιπτώσεις παρίσταται </a:t>
            </a:r>
            <a:r>
              <a:rPr lang="el-GR" dirty="0" smtClean="0">
                <a:latin typeface="Calibri Light" panose="020F0302020204030204" pitchFamily="34" charset="0"/>
                <a:cs typeface="Calibri Light" panose="020F0302020204030204" pitchFamily="34" charset="0"/>
              </a:rPr>
              <a:t>και ο </a:t>
            </a:r>
            <a:r>
              <a:rPr lang="el-GR" dirty="0">
                <a:latin typeface="Calibri Light" panose="020F0302020204030204" pitchFamily="34" charset="0"/>
                <a:cs typeface="Calibri Light" panose="020F0302020204030204" pitchFamily="34" charset="0"/>
              </a:rPr>
              <a:t>υπεύθυνος εκπαιδευτικός</a:t>
            </a:r>
            <a:r>
              <a:rPr lang="el-GR" dirty="0" smtClean="0">
                <a:latin typeface="Calibri Light" panose="020F0302020204030204" pitchFamily="34" charset="0"/>
                <a:cs typeface="Calibri Light" panose="020F0302020204030204" pitchFamily="34" charset="0"/>
              </a:rPr>
              <a:t>.</a:t>
            </a:r>
          </a:p>
          <a:p>
            <a:pPr marL="0" indent="0" algn="just">
              <a:buNone/>
            </a:pPr>
            <a:endParaRPr lang="el-GR" dirty="0">
              <a:latin typeface="Calibri Light" panose="020F0302020204030204" pitchFamily="34" charset="0"/>
              <a:cs typeface="Calibri Light" panose="020F0302020204030204" pitchFamily="34" charset="0"/>
            </a:endParaRPr>
          </a:p>
          <a:p>
            <a:pPr marL="0" indent="0" algn="just">
              <a:buNone/>
            </a:pPr>
            <a:r>
              <a:rPr lang="el-GR" dirty="0">
                <a:latin typeface="Calibri Light" panose="020F0302020204030204" pitchFamily="34" charset="0"/>
                <a:cs typeface="Calibri Light" panose="020F0302020204030204" pitchFamily="34" charset="0"/>
              </a:rPr>
              <a:t>Τα δύο μέρη αναφέρουν με τη σειρά τους την </a:t>
            </a:r>
            <a:r>
              <a:rPr lang="el-GR" dirty="0" smtClean="0">
                <a:latin typeface="Calibri Light" panose="020F0302020204030204" pitchFamily="34" charset="0"/>
                <a:cs typeface="Calibri Light" panose="020F0302020204030204" pitchFamily="34" charset="0"/>
              </a:rPr>
              <a:t>οπτική τους </a:t>
            </a:r>
            <a:r>
              <a:rPr lang="el-GR" dirty="0">
                <a:latin typeface="Calibri Light" panose="020F0302020204030204" pitchFamily="34" charset="0"/>
                <a:cs typeface="Calibri Light" panose="020F0302020204030204" pitchFamily="34" charset="0"/>
              </a:rPr>
              <a:t>στην υπόθεση σύγκρουσης, παρεξήγησης </a:t>
            </a:r>
            <a:r>
              <a:rPr lang="el-GR" dirty="0" smtClean="0">
                <a:latin typeface="Calibri Light" panose="020F0302020204030204" pitchFamily="34" charset="0"/>
                <a:cs typeface="Calibri Light" panose="020F0302020204030204" pitchFamily="34" charset="0"/>
              </a:rPr>
              <a:t>ή παρενόχλησης</a:t>
            </a:r>
            <a:r>
              <a:rPr lang="el-GR" dirty="0">
                <a:latin typeface="Calibri Light" panose="020F0302020204030204" pitchFamily="34" charset="0"/>
                <a:cs typeface="Calibri Light" panose="020F0302020204030204" pitchFamily="34" charset="0"/>
              </a:rPr>
              <a:t>. Οι μεσολαβητές κάνουν </a:t>
            </a:r>
            <a:r>
              <a:rPr lang="el-GR" dirty="0" smtClean="0">
                <a:latin typeface="Calibri Light" panose="020F0302020204030204" pitchFamily="34" charset="0"/>
                <a:cs typeface="Calibri Light" panose="020F0302020204030204" pitchFamily="34" charset="0"/>
              </a:rPr>
              <a:t>ερωτήσεις και </a:t>
            </a:r>
            <a:r>
              <a:rPr lang="el-GR" dirty="0">
                <a:latin typeface="Calibri Light" panose="020F0302020204030204" pitchFamily="34" charset="0"/>
                <a:cs typeface="Calibri Light" panose="020F0302020204030204" pitchFamily="34" charset="0"/>
              </a:rPr>
              <a:t>ανταλλάσσονται απόψεις.</a:t>
            </a:r>
          </a:p>
        </p:txBody>
      </p:sp>
    </p:spTree>
    <p:extLst>
      <p:ext uri="{BB962C8B-B14F-4D97-AF65-F5344CB8AC3E}">
        <p14:creationId xmlns:p14="http://schemas.microsoft.com/office/powerpoint/2010/main" xmlns="" val="28782945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sz="quarter" idx="1"/>
          </p:nvPr>
        </p:nvSpPr>
        <p:spPr>
          <a:xfrm>
            <a:off x="457200" y="404664"/>
            <a:ext cx="8219256" cy="6069288"/>
          </a:xfrm>
        </p:spPr>
        <p:txBody>
          <a:bodyPr>
            <a:normAutofit/>
          </a:bodyPr>
          <a:lstStyle/>
          <a:p>
            <a:pPr marL="0" indent="0" algn="just">
              <a:buNone/>
            </a:pPr>
            <a:r>
              <a:rPr lang="el-GR" dirty="0">
                <a:latin typeface="Calibri Light" panose="020F0302020204030204" pitchFamily="34" charset="0"/>
                <a:cs typeface="Calibri Light" panose="020F0302020204030204" pitchFamily="34" charset="0"/>
              </a:rPr>
              <a:t>Μπορεί να χρειαστούν περισσότερες από μία συναντήσεις</a:t>
            </a:r>
            <a:r>
              <a:rPr lang="el-GR" dirty="0" smtClean="0">
                <a:latin typeface="Calibri Light" panose="020F0302020204030204" pitchFamily="34" charset="0"/>
                <a:cs typeface="Calibri Light" panose="020F0302020204030204" pitchFamily="34" charset="0"/>
              </a:rPr>
              <a:t>.</a:t>
            </a:r>
          </a:p>
          <a:p>
            <a:pPr marL="0" indent="0" algn="just">
              <a:buNone/>
            </a:pPr>
            <a:endParaRPr lang="el-GR" dirty="0">
              <a:latin typeface="Calibri Light" panose="020F0302020204030204" pitchFamily="34" charset="0"/>
              <a:cs typeface="Calibri Light" panose="020F0302020204030204" pitchFamily="34" charset="0"/>
            </a:endParaRPr>
          </a:p>
          <a:p>
            <a:pPr marL="0" indent="0" algn="just">
              <a:buNone/>
            </a:pPr>
            <a:r>
              <a:rPr lang="el-GR" dirty="0">
                <a:latin typeface="Calibri Light" panose="020F0302020204030204" pitchFamily="34" charset="0"/>
                <a:cs typeface="Calibri Light" panose="020F0302020204030204" pitchFamily="34" charset="0"/>
              </a:rPr>
              <a:t>Αν υπάρξει συμφωνία για την εξομάλυνση της </a:t>
            </a:r>
            <a:r>
              <a:rPr lang="el-GR" dirty="0" smtClean="0">
                <a:latin typeface="Calibri Light" panose="020F0302020204030204" pitchFamily="34" charset="0"/>
                <a:cs typeface="Calibri Light" panose="020F0302020204030204" pitchFamily="34" charset="0"/>
              </a:rPr>
              <a:t>κατάστασης μεταξύ </a:t>
            </a:r>
            <a:r>
              <a:rPr lang="el-GR" dirty="0">
                <a:latin typeface="Calibri Light" panose="020F0302020204030204" pitchFamily="34" charset="0"/>
                <a:cs typeface="Calibri Light" panose="020F0302020204030204" pitchFamily="34" charset="0"/>
              </a:rPr>
              <a:t>των δύο πλευρών, τότε καταγράφεται σε </a:t>
            </a:r>
            <a:r>
              <a:rPr lang="el-GR" dirty="0" smtClean="0">
                <a:latin typeface="Calibri Light" panose="020F0302020204030204" pitchFamily="34" charset="0"/>
                <a:cs typeface="Calibri Light" panose="020F0302020204030204" pitchFamily="34" charset="0"/>
              </a:rPr>
              <a:t>φόρμα συμφωνητικού </a:t>
            </a:r>
            <a:r>
              <a:rPr lang="el-GR" dirty="0">
                <a:latin typeface="Calibri Light" panose="020F0302020204030204" pitchFamily="34" charset="0"/>
                <a:cs typeface="Calibri Light" panose="020F0302020204030204" pitchFamily="34" charset="0"/>
              </a:rPr>
              <a:t>(ή «συμβολαίου τιμής</a:t>
            </a:r>
            <a:r>
              <a:rPr lang="el-GR" dirty="0" smtClean="0">
                <a:latin typeface="Calibri Light" panose="020F0302020204030204" pitchFamily="34" charset="0"/>
                <a:cs typeface="Calibri Light" panose="020F0302020204030204" pitchFamily="34" charset="0"/>
              </a:rPr>
              <a:t>»), όπου </a:t>
            </a:r>
            <a:r>
              <a:rPr lang="el-GR" dirty="0">
                <a:latin typeface="Calibri Light" panose="020F0302020204030204" pitchFamily="34" charset="0"/>
                <a:cs typeface="Calibri Light" panose="020F0302020204030204" pitchFamily="34" charset="0"/>
              </a:rPr>
              <a:t>οι εμπλεκόμενοι εξηγούν τα αίτια της </a:t>
            </a:r>
            <a:r>
              <a:rPr lang="el-GR" dirty="0" smtClean="0">
                <a:latin typeface="Calibri Light" panose="020F0302020204030204" pitchFamily="34" charset="0"/>
                <a:cs typeface="Calibri Light" panose="020F0302020204030204" pitchFamily="34" charset="0"/>
              </a:rPr>
              <a:t>σύγκρουσής τους </a:t>
            </a:r>
            <a:r>
              <a:rPr lang="el-GR" dirty="0">
                <a:latin typeface="Calibri Light" panose="020F0302020204030204" pitchFamily="34" charset="0"/>
                <a:cs typeface="Calibri Light" panose="020F0302020204030204" pitchFamily="34" charset="0"/>
              </a:rPr>
              <a:t>ή </a:t>
            </a:r>
            <a:r>
              <a:rPr lang="el-GR" dirty="0" smtClean="0">
                <a:latin typeface="Calibri Light" panose="020F0302020204030204" pitchFamily="34" charset="0"/>
                <a:cs typeface="Calibri Light" panose="020F0302020204030204" pitchFamily="34" charset="0"/>
              </a:rPr>
              <a:t>της επιθετικής/ενοχλητικής  συμπεριφοράς και </a:t>
            </a:r>
            <a:r>
              <a:rPr lang="el-GR" dirty="0">
                <a:latin typeface="Calibri Light" panose="020F0302020204030204" pitchFamily="34" charset="0"/>
                <a:cs typeface="Calibri Light" panose="020F0302020204030204" pitchFamily="34" charset="0"/>
              </a:rPr>
              <a:t>δεσμεύονται να μην επαναληφθεί</a:t>
            </a:r>
            <a:r>
              <a:rPr lang="el-GR" dirty="0" smtClean="0">
                <a:latin typeface="Calibri Light" panose="020F0302020204030204" pitchFamily="34" charset="0"/>
                <a:cs typeface="Calibri Light" panose="020F0302020204030204" pitchFamily="34" charset="0"/>
              </a:rPr>
              <a:t>.</a:t>
            </a:r>
          </a:p>
          <a:p>
            <a:pPr marL="0" indent="0" algn="just">
              <a:buNone/>
            </a:pPr>
            <a:endParaRPr lang="el-GR" dirty="0">
              <a:latin typeface="Calibri Light" panose="020F0302020204030204" pitchFamily="34" charset="0"/>
              <a:cs typeface="Calibri Light" panose="020F0302020204030204" pitchFamily="34" charset="0"/>
            </a:endParaRPr>
          </a:p>
          <a:p>
            <a:pPr marL="0" indent="0" algn="just">
              <a:buNone/>
            </a:pPr>
            <a:r>
              <a:rPr lang="el-GR" dirty="0">
                <a:latin typeface="Calibri Light" panose="020F0302020204030204" pitchFamily="34" charset="0"/>
                <a:cs typeface="Calibri Light" panose="020F0302020204030204" pitchFamily="34" charset="0"/>
              </a:rPr>
              <a:t>Το συμφωνητικό υπογράφεται από τα δύο μέρη </a:t>
            </a:r>
            <a:r>
              <a:rPr lang="el-GR" dirty="0" smtClean="0">
                <a:latin typeface="Calibri Light" panose="020F0302020204030204" pitchFamily="34" charset="0"/>
                <a:cs typeface="Calibri Light" panose="020F0302020204030204" pitchFamily="34" charset="0"/>
              </a:rPr>
              <a:t>και τους </a:t>
            </a:r>
            <a:r>
              <a:rPr lang="el-GR" dirty="0">
                <a:latin typeface="Calibri Light" panose="020F0302020204030204" pitchFamily="34" charset="0"/>
                <a:cs typeface="Calibri Light" panose="020F0302020204030204" pitchFamily="34" charset="0"/>
              </a:rPr>
              <a:t>μεσολαβητές, επιδεικνύεται στον </a:t>
            </a:r>
            <a:r>
              <a:rPr lang="el-GR" dirty="0" smtClean="0">
                <a:latin typeface="Calibri Light" panose="020F0302020204030204" pitchFamily="34" charset="0"/>
                <a:cs typeface="Calibri Light" panose="020F0302020204030204" pitchFamily="34" charset="0"/>
              </a:rPr>
              <a:t>υπεύθυνο εκπαιδευτικό </a:t>
            </a:r>
            <a:r>
              <a:rPr lang="el-GR" dirty="0">
                <a:latin typeface="Calibri Light" panose="020F0302020204030204" pitchFamily="34" charset="0"/>
                <a:cs typeface="Calibri Light" panose="020F0302020204030204" pitchFamily="34" charset="0"/>
              </a:rPr>
              <a:t>και φυλάσσεται σε αρχείο.</a:t>
            </a:r>
          </a:p>
        </p:txBody>
      </p:sp>
    </p:spTree>
    <p:extLst>
      <p:ext uri="{BB962C8B-B14F-4D97-AF65-F5344CB8AC3E}">
        <p14:creationId xmlns:p14="http://schemas.microsoft.com/office/powerpoint/2010/main" xmlns="" val="1268913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sz="quarter" idx="1"/>
          </p:nvPr>
        </p:nvSpPr>
        <p:spPr>
          <a:xfrm>
            <a:off x="395536" y="2204864"/>
            <a:ext cx="8291264" cy="4297688"/>
          </a:xfrm>
        </p:spPr>
        <p:txBody>
          <a:bodyPr>
            <a:normAutofit/>
          </a:bodyPr>
          <a:lstStyle/>
          <a:p>
            <a:pPr marL="0" indent="0" algn="just">
              <a:buNone/>
            </a:pPr>
            <a:r>
              <a:rPr lang="el-GR" dirty="0">
                <a:latin typeface="Calibri Light" panose="020F0302020204030204" pitchFamily="34" charset="0"/>
                <a:cs typeface="Calibri Light" panose="020F0302020204030204" pitchFamily="34" charset="0"/>
              </a:rPr>
              <a:t>Τα σχολεία που εφαρμόζουν το θεσμό αναφέρουν </a:t>
            </a:r>
            <a:r>
              <a:rPr lang="el-GR" dirty="0" smtClean="0">
                <a:latin typeface="Calibri Light" panose="020F0302020204030204" pitchFamily="34" charset="0"/>
                <a:cs typeface="Calibri Light" panose="020F0302020204030204" pitchFamily="34" charset="0"/>
              </a:rPr>
              <a:t>ότι στην </a:t>
            </a:r>
            <a:r>
              <a:rPr lang="el-GR" dirty="0">
                <a:latin typeface="Calibri Light" panose="020F0302020204030204" pitchFamily="34" charset="0"/>
                <a:cs typeface="Calibri Light" panose="020F0302020204030204" pitchFamily="34" charset="0"/>
              </a:rPr>
              <a:t>αρχή γίνονται λίγες μεσολαβήσεις, αργότερα </a:t>
            </a:r>
            <a:r>
              <a:rPr lang="el-GR" dirty="0" smtClean="0">
                <a:latin typeface="Calibri Light" panose="020F0302020204030204" pitchFamily="34" charset="0"/>
                <a:cs typeface="Calibri Light" panose="020F0302020204030204" pitchFamily="34" charset="0"/>
              </a:rPr>
              <a:t>όμως αυξάνονται</a:t>
            </a:r>
            <a:r>
              <a:rPr lang="el-GR" dirty="0">
                <a:latin typeface="Calibri Light" panose="020F0302020204030204" pitchFamily="34" charset="0"/>
                <a:cs typeface="Calibri Light" panose="020F0302020204030204" pitchFamily="34" charset="0"/>
              </a:rPr>
              <a:t>, με την απόκτηση εμπειρίας και τη </a:t>
            </a:r>
            <a:r>
              <a:rPr lang="el-GR" dirty="0" smtClean="0">
                <a:latin typeface="Calibri Light" panose="020F0302020204030204" pitchFamily="34" charset="0"/>
                <a:cs typeface="Calibri Light" panose="020F0302020204030204" pitchFamily="34" charset="0"/>
              </a:rPr>
              <a:t>διάδοση της </a:t>
            </a:r>
            <a:r>
              <a:rPr lang="el-GR" dirty="0">
                <a:latin typeface="Calibri Light" panose="020F0302020204030204" pitchFamily="34" charset="0"/>
                <a:cs typeface="Calibri Light" panose="020F0302020204030204" pitchFamily="34" charset="0"/>
              </a:rPr>
              <a:t>πρακτικής.</a:t>
            </a:r>
          </a:p>
          <a:p>
            <a:pPr marL="0" indent="0" algn="just">
              <a:buNone/>
            </a:pPr>
            <a:r>
              <a:rPr lang="el-GR" dirty="0">
                <a:latin typeface="Calibri Light" panose="020F0302020204030204" pitchFamily="34" charset="0"/>
                <a:cs typeface="Calibri Light" panose="020F0302020204030204" pitchFamily="34" charset="0"/>
              </a:rPr>
              <a:t>Στις περισσότερες περιπτώσεις αναφέρεται ότι </a:t>
            </a:r>
            <a:r>
              <a:rPr lang="el-GR" dirty="0" smtClean="0">
                <a:latin typeface="Calibri Light" panose="020F0302020204030204" pitchFamily="34" charset="0"/>
                <a:cs typeface="Calibri Light" panose="020F0302020204030204" pitchFamily="34" charset="0"/>
              </a:rPr>
              <a:t>τηρείται</a:t>
            </a:r>
            <a:r>
              <a:rPr lang="en-US" dirty="0" smtClean="0">
                <a:latin typeface="Calibri Light" panose="020F0302020204030204" pitchFamily="34" charset="0"/>
                <a:cs typeface="Calibri Light" panose="020F0302020204030204" pitchFamily="34" charset="0"/>
              </a:rPr>
              <a:t> </a:t>
            </a:r>
            <a:r>
              <a:rPr lang="el-GR" dirty="0" smtClean="0">
                <a:latin typeface="Calibri Light" panose="020F0302020204030204" pitchFamily="34" charset="0"/>
                <a:cs typeface="Calibri Light" panose="020F0302020204030204" pitchFamily="34" charset="0"/>
              </a:rPr>
              <a:t>η </a:t>
            </a:r>
            <a:r>
              <a:rPr lang="el-GR" dirty="0">
                <a:latin typeface="Calibri Light" panose="020F0302020204030204" pitchFamily="34" charset="0"/>
                <a:cs typeface="Calibri Light" panose="020F0302020204030204" pitchFamily="34" charset="0"/>
              </a:rPr>
              <a:t>συμφωνία και τα δύο μέρη δεν </a:t>
            </a:r>
            <a:r>
              <a:rPr lang="el-GR" dirty="0" smtClean="0">
                <a:latin typeface="Calibri Light" panose="020F0302020204030204" pitchFamily="34" charset="0"/>
                <a:cs typeface="Calibri Light" panose="020F0302020204030204" pitchFamily="34" charset="0"/>
              </a:rPr>
              <a:t>επαναλαμβάνουν τη </a:t>
            </a:r>
            <a:r>
              <a:rPr lang="el-GR" dirty="0">
                <a:latin typeface="Calibri Light" panose="020F0302020204030204" pitchFamily="34" charset="0"/>
                <a:cs typeface="Calibri Light" panose="020F0302020204030204" pitchFamily="34" charset="0"/>
              </a:rPr>
              <a:t>σύγκρουση ή την επιθετική συμπεριφορά.</a:t>
            </a:r>
          </a:p>
          <a:p>
            <a:pPr marL="0" indent="0" algn="just">
              <a:buNone/>
            </a:pPr>
            <a:r>
              <a:rPr lang="el-GR" dirty="0">
                <a:latin typeface="Calibri Light" panose="020F0302020204030204" pitchFamily="34" charset="0"/>
                <a:cs typeface="Calibri Light" panose="020F0302020204030204" pitchFamily="34" charset="0"/>
              </a:rPr>
              <a:t>Επίσης, αναφέρεται μείωση στην επιβολή κυρώσεων </a:t>
            </a:r>
            <a:r>
              <a:rPr lang="el-GR" dirty="0" smtClean="0">
                <a:latin typeface="Calibri Light" panose="020F0302020204030204" pitchFamily="34" charset="0"/>
                <a:cs typeface="Calibri Light" panose="020F0302020204030204" pitchFamily="34" charset="0"/>
              </a:rPr>
              <a:t>και</a:t>
            </a:r>
            <a:r>
              <a:rPr lang="en-US" dirty="0" smtClean="0">
                <a:latin typeface="Calibri Light" panose="020F0302020204030204" pitchFamily="34" charset="0"/>
                <a:cs typeface="Calibri Light" panose="020F0302020204030204" pitchFamily="34" charset="0"/>
              </a:rPr>
              <a:t> </a:t>
            </a:r>
            <a:r>
              <a:rPr lang="el-GR" dirty="0" smtClean="0">
                <a:latin typeface="Calibri Light" panose="020F0302020204030204" pitchFamily="34" charset="0"/>
                <a:cs typeface="Calibri Light" panose="020F0302020204030204" pitchFamily="34" charset="0"/>
              </a:rPr>
              <a:t>διάθεση </a:t>
            </a:r>
            <a:r>
              <a:rPr lang="el-GR" dirty="0">
                <a:latin typeface="Calibri Light" panose="020F0302020204030204" pitchFamily="34" charset="0"/>
                <a:cs typeface="Calibri Light" panose="020F0302020204030204" pitchFamily="34" charset="0"/>
              </a:rPr>
              <a:t>των μαθητών να επιλύουν τις διαφορές </a:t>
            </a:r>
            <a:r>
              <a:rPr lang="el-GR" dirty="0" smtClean="0">
                <a:latin typeface="Calibri Light" panose="020F0302020204030204" pitchFamily="34" charset="0"/>
                <a:cs typeface="Calibri Light" panose="020F0302020204030204" pitchFamily="34" charset="0"/>
              </a:rPr>
              <a:t>τους μέσα </a:t>
            </a:r>
            <a:r>
              <a:rPr lang="el-GR" dirty="0">
                <a:latin typeface="Calibri Light" panose="020F0302020204030204" pitchFamily="34" charset="0"/>
                <a:cs typeface="Calibri Light" panose="020F0302020204030204" pitchFamily="34" charset="0"/>
              </a:rPr>
              <a:t>από τη διαμεσολάβηση.</a:t>
            </a:r>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211960" y="188640"/>
            <a:ext cx="4464496" cy="1741153"/>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292302601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60648"/>
            <a:ext cx="8363272" cy="1440160"/>
          </a:xfrm>
        </p:spPr>
        <p:txBody>
          <a:bodyPr>
            <a:normAutofit fontScale="90000"/>
          </a:bodyPr>
          <a:lstStyle/>
          <a:p>
            <a:pPr algn="ctr"/>
            <a:r>
              <a:rPr lang="el-GR" dirty="0" smtClean="0">
                <a:latin typeface="Calibri Light" panose="020F0302020204030204" pitchFamily="34" charset="0"/>
                <a:cs typeface="Calibri Light" panose="020F0302020204030204" pitchFamily="34" charset="0"/>
              </a:rPr>
              <a:t>ποια ειναι </a:t>
            </a:r>
            <a:r>
              <a:rPr lang="el-GR" dirty="0">
                <a:latin typeface="Calibri Light" panose="020F0302020204030204" pitchFamily="34" charset="0"/>
                <a:cs typeface="Calibri Light" panose="020F0302020204030204" pitchFamily="34" charset="0"/>
              </a:rPr>
              <a:t>τα οφελη τησ </a:t>
            </a:r>
            <a:r>
              <a:rPr lang="el-GR" dirty="0" smtClean="0">
                <a:latin typeface="Calibri Light" panose="020F0302020204030204" pitchFamily="34" charset="0"/>
                <a:cs typeface="Calibri Light" panose="020F0302020204030204" pitchFamily="34" charset="0"/>
              </a:rPr>
              <a:t>διαμεσολαβησησ </a:t>
            </a:r>
            <a:r>
              <a:rPr lang="el-GR" dirty="0">
                <a:latin typeface="Calibri Light" panose="020F0302020204030204" pitchFamily="34" charset="0"/>
                <a:cs typeface="Calibri Light" panose="020F0302020204030204" pitchFamily="34" charset="0"/>
              </a:rPr>
              <a:t>συμφωνα με τα σχολεία που την </a:t>
            </a:r>
            <a:r>
              <a:rPr lang="el-GR" dirty="0" smtClean="0">
                <a:latin typeface="Calibri Light" panose="020F0302020204030204" pitchFamily="34" charset="0"/>
                <a:cs typeface="Calibri Light" panose="020F0302020204030204" pitchFamily="34" charset="0"/>
              </a:rPr>
              <a:t>υλοποιουν</a:t>
            </a:r>
            <a:r>
              <a:rPr lang="el-GR" dirty="0"/>
              <a:t/>
            </a:r>
            <a:br>
              <a:rPr lang="el-GR" dirty="0"/>
            </a:br>
            <a:endParaRPr lang="el-GR" dirty="0"/>
          </a:p>
        </p:txBody>
      </p:sp>
      <p:sp>
        <p:nvSpPr>
          <p:cNvPr id="3" name="Θέση περιεχομένου 2"/>
          <p:cNvSpPr>
            <a:spLocks noGrp="1"/>
          </p:cNvSpPr>
          <p:nvPr>
            <p:ph sz="quarter" idx="1"/>
          </p:nvPr>
        </p:nvSpPr>
        <p:spPr>
          <a:xfrm>
            <a:off x="179512" y="1700808"/>
            <a:ext cx="8784976" cy="4773144"/>
          </a:xfrm>
        </p:spPr>
        <p:txBody>
          <a:bodyPr>
            <a:normAutofit fontScale="92500"/>
          </a:bodyPr>
          <a:lstStyle/>
          <a:p>
            <a:pPr algn="just"/>
            <a:r>
              <a:rPr lang="el-GR" dirty="0">
                <a:latin typeface="Calibri Light" panose="020F0302020204030204" pitchFamily="34" charset="0"/>
                <a:cs typeface="Calibri Light" panose="020F0302020204030204" pitchFamily="34" charset="0"/>
              </a:rPr>
              <a:t>συμμετοχή των μαθητών στη λήψη </a:t>
            </a:r>
            <a:r>
              <a:rPr lang="el-GR" dirty="0" smtClean="0">
                <a:latin typeface="Calibri Light" panose="020F0302020204030204" pitchFamily="34" charset="0"/>
                <a:cs typeface="Calibri Light" panose="020F0302020204030204" pitchFamily="34" charset="0"/>
              </a:rPr>
              <a:t>αποφάσεων για </a:t>
            </a:r>
            <a:r>
              <a:rPr lang="el-GR" dirty="0">
                <a:latin typeface="Calibri Light" panose="020F0302020204030204" pitchFamily="34" charset="0"/>
                <a:cs typeface="Calibri Light" panose="020F0302020204030204" pitchFamily="34" charset="0"/>
              </a:rPr>
              <a:t>θέματα που τους </a:t>
            </a:r>
            <a:r>
              <a:rPr lang="el-GR" dirty="0" smtClean="0">
                <a:latin typeface="Calibri Light" panose="020F0302020204030204" pitchFamily="34" charset="0"/>
                <a:cs typeface="Calibri Light" panose="020F0302020204030204" pitchFamily="34" charset="0"/>
              </a:rPr>
              <a:t>αφορούν</a:t>
            </a:r>
          </a:p>
          <a:p>
            <a:pPr algn="just"/>
            <a:r>
              <a:rPr lang="el-GR" dirty="0" smtClean="0">
                <a:latin typeface="Calibri Light" panose="020F0302020204030204" pitchFamily="34" charset="0"/>
                <a:cs typeface="Calibri Light" panose="020F0302020204030204" pitchFamily="34" charset="0"/>
              </a:rPr>
              <a:t> </a:t>
            </a:r>
            <a:r>
              <a:rPr lang="el-GR" dirty="0">
                <a:latin typeface="Calibri Light" panose="020F0302020204030204" pitchFamily="34" charset="0"/>
                <a:cs typeface="Calibri Light" panose="020F0302020204030204" pitchFamily="34" charset="0"/>
              </a:rPr>
              <a:t>αίσθηση των μαθητών ότι μπορούν να </a:t>
            </a:r>
            <a:r>
              <a:rPr lang="el-GR" dirty="0" smtClean="0">
                <a:latin typeface="Calibri Light" panose="020F0302020204030204" pitchFamily="34" charset="0"/>
                <a:cs typeface="Calibri Light" panose="020F0302020204030204" pitchFamily="34" charset="0"/>
              </a:rPr>
              <a:t>λύσουν τις </a:t>
            </a:r>
            <a:r>
              <a:rPr lang="el-GR" dirty="0">
                <a:latin typeface="Calibri Light" panose="020F0302020204030204" pitchFamily="34" charset="0"/>
                <a:cs typeface="Calibri Light" panose="020F0302020204030204" pitchFamily="34" charset="0"/>
              </a:rPr>
              <a:t>διαφορές τους χωρίς επιβολή ποινών</a:t>
            </a:r>
          </a:p>
          <a:p>
            <a:pPr algn="just"/>
            <a:r>
              <a:rPr lang="el-GR" dirty="0" smtClean="0">
                <a:latin typeface="Calibri Light" panose="020F0302020204030204" pitchFamily="34" charset="0"/>
                <a:cs typeface="Calibri Light" panose="020F0302020204030204" pitchFamily="34" charset="0"/>
              </a:rPr>
              <a:t>εξάσκηση </a:t>
            </a:r>
            <a:r>
              <a:rPr lang="el-GR" dirty="0">
                <a:latin typeface="Calibri Light" panose="020F0302020204030204" pitchFamily="34" charset="0"/>
                <a:cs typeface="Calibri Light" panose="020F0302020204030204" pitchFamily="34" charset="0"/>
              </a:rPr>
              <a:t>των μαθητών στην ενεργητική </a:t>
            </a:r>
            <a:r>
              <a:rPr lang="el-GR" dirty="0" smtClean="0">
                <a:latin typeface="Calibri Light" panose="020F0302020204030204" pitchFamily="34" charset="0"/>
                <a:cs typeface="Calibri Light" panose="020F0302020204030204" pitchFamily="34" charset="0"/>
              </a:rPr>
              <a:t>ακρόαση («</a:t>
            </a:r>
            <a:r>
              <a:rPr lang="el-GR" dirty="0">
                <a:latin typeface="Calibri Light" panose="020F0302020204030204" pitchFamily="34" charset="0"/>
                <a:cs typeface="Calibri Light" panose="020F0302020204030204" pitchFamily="34" charset="0"/>
              </a:rPr>
              <a:t>μαθαίνουν να ακούν τους άλλους, αφήνοντας </a:t>
            </a:r>
            <a:r>
              <a:rPr lang="el-GR" dirty="0" smtClean="0">
                <a:latin typeface="Calibri Light" panose="020F0302020204030204" pitchFamily="34" charset="0"/>
                <a:cs typeface="Calibri Light" panose="020F0302020204030204" pitchFamily="34" charset="0"/>
              </a:rPr>
              <a:t>τους να </a:t>
            </a:r>
            <a:r>
              <a:rPr lang="el-GR" dirty="0">
                <a:latin typeface="Calibri Light" panose="020F0302020204030204" pitchFamily="34" charset="0"/>
                <a:cs typeface="Calibri Light" panose="020F0302020204030204" pitchFamily="34" charset="0"/>
              </a:rPr>
              <a:t>τελειώσουν όσα έχουν να πουν»)</a:t>
            </a:r>
          </a:p>
          <a:p>
            <a:pPr algn="just"/>
            <a:r>
              <a:rPr lang="el-GR" dirty="0" smtClean="0">
                <a:latin typeface="Calibri Light" panose="020F0302020204030204" pitchFamily="34" charset="0"/>
                <a:cs typeface="Calibri Light" panose="020F0302020204030204" pitchFamily="34" charset="0"/>
              </a:rPr>
              <a:t>εκπαίδευση </a:t>
            </a:r>
            <a:r>
              <a:rPr lang="el-GR" dirty="0">
                <a:latin typeface="Calibri Light" panose="020F0302020204030204" pitchFamily="34" charset="0"/>
                <a:cs typeface="Calibri Light" panose="020F0302020204030204" pitchFamily="34" charset="0"/>
              </a:rPr>
              <a:t>στη διαχείριση του θυμού </a:t>
            </a:r>
            <a:r>
              <a:rPr lang="el-GR" dirty="0" smtClean="0">
                <a:latin typeface="Calibri Light" panose="020F0302020204030204" pitchFamily="34" charset="0"/>
                <a:cs typeface="Calibri Light" panose="020F0302020204030204" pitchFamily="34" charset="0"/>
              </a:rPr>
              <a:t>και των </a:t>
            </a:r>
            <a:r>
              <a:rPr lang="el-GR" dirty="0">
                <a:latin typeface="Calibri Light" panose="020F0302020204030204" pitchFamily="34" charset="0"/>
                <a:cs typeface="Calibri Light" panose="020F0302020204030204" pitchFamily="34" charset="0"/>
              </a:rPr>
              <a:t>συναισθημάτων τους</a:t>
            </a:r>
          </a:p>
          <a:p>
            <a:pPr algn="just"/>
            <a:r>
              <a:rPr lang="el-GR" dirty="0" smtClean="0">
                <a:latin typeface="Calibri Light" panose="020F0302020204030204" pitchFamily="34" charset="0"/>
                <a:cs typeface="Calibri Light" panose="020F0302020204030204" pitchFamily="34" charset="0"/>
              </a:rPr>
              <a:t>αποδοχή </a:t>
            </a:r>
            <a:r>
              <a:rPr lang="el-GR" dirty="0">
                <a:latin typeface="Calibri Light" panose="020F0302020204030204" pitchFamily="34" charset="0"/>
                <a:cs typeface="Calibri Light" panose="020F0302020204030204" pitchFamily="34" charset="0"/>
              </a:rPr>
              <a:t>της διαφορετικότητας</a:t>
            </a:r>
          </a:p>
          <a:p>
            <a:pPr algn="just"/>
            <a:r>
              <a:rPr lang="el-GR" dirty="0" smtClean="0">
                <a:latin typeface="Calibri Light" panose="020F0302020204030204" pitchFamily="34" charset="0"/>
                <a:cs typeface="Calibri Light" panose="020F0302020204030204" pitchFamily="34" charset="0"/>
              </a:rPr>
              <a:t>ανάπτυξη </a:t>
            </a:r>
            <a:r>
              <a:rPr lang="el-GR" dirty="0">
                <a:latin typeface="Calibri Light" panose="020F0302020204030204" pitchFamily="34" charset="0"/>
                <a:cs typeface="Calibri Light" panose="020F0302020204030204" pitchFamily="34" charset="0"/>
              </a:rPr>
              <a:t>σχέσεων εμπιστοσύνης με τους εκπαιδευτικούς</a:t>
            </a:r>
          </a:p>
          <a:p>
            <a:pPr algn="just"/>
            <a:r>
              <a:rPr lang="el-GR" dirty="0" smtClean="0">
                <a:latin typeface="Calibri Light" panose="020F0302020204030204" pitchFamily="34" charset="0"/>
                <a:cs typeface="Calibri Light" panose="020F0302020204030204" pitchFamily="34" charset="0"/>
              </a:rPr>
              <a:t>μείωση </a:t>
            </a:r>
            <a:r>
              <a:rPr lang="el-GR" dirty="0">
                <a:latin typeface="Calibri Light" panose="020F0302020204030204" pitchFamily="34" charset="0"/>
                <a:cs typeface="Calibri Light" panose="020F0302020204030204" pitchFamily="34" charset="0"/>
              </a:rPr>
              <a:t>των επιθετικών συμπεριφορών και το ξεπέρασμα</a:t>
            </a:r>
          </a:p>
          <a:p>
            <a:pPr marL="0" indent="0">
              <a:buNone/>
            </a:pPr>
            <a:r>
              <a:rPr lang="el-GR" dirty="0" smtClean="0">
                <a:latin typeface="Calibri Light" panose="020F0302020204030204" pitchFamily="34" charset="0"/>
                <a:cs typeface="Calibri Light" panose="020F0302020204030204" pitchFamily="34" charset="0"/>
              </a:rPr>
              <a:t>   των </a:t>
            </a:r>
            <a:r>
              <a:rPr lang="el-GR" dirty="0">
                <a:latin typeface="Calibri Light" panose="020F0302020204030204" pitchFamily="34" charset="0"/>
                <a:cs typeface="Calibri Light" panose="020F0302020204030204" pitchFamily="34" charset="0"/>
              </a:rPr>
              <a:t>φόβων των θυμάτων</a:t>
            </a:r>
          </a:p>
        </p:txBody>
      </p:sp>
    </p:spTree>
    <p:extLst>
      <p:ext uri="{BB962C8B-B14F-4D97-AF65-F5344CB8AC3E}">
        <p14:creationId xmlns:p14="http://schemas.microsoft.com/office/powerpoint/2010/main" xmlns="" val="17182897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pPr algn="ctr"/>
            <a:r>
              <a:rPr lang="el-GR" dirty="0" smtClean="0">
                <a:latin typeface="Calibri Light" panose="020F0302020204030204" pitchFamily="34" charset="0"/>
                <a:cs typeface="Calibri Light" panose="020F0302020204030204" pitchFamily="34" charset="0"/>
              </a:rPr>
              <a:t>ΑΝΑΓΝΩΡΙΣΗ –ΠΡΟΕΙΔΟΠΟΙΗΤΙΚΑ ΣΗΜΑΔΙΑ ΣΥΓΚΡΟΥΣΕΩΝ</a:t>
            </a:r>
            <a:endParaRPr lang="el-GR" dirty="0">
              <a:latin typeface="Calibri Light" panose="020F0302020204030204" pitchFamily="34" charset="0"/>
              <a:cs typeface="Calibri Light" panose="020F0302020204030204" pitchFamily="34" charset="0"/>
            </a:endParaRPr>
          </a:p>
        </p:txBody>
      </p:sp>
      <p:sp>
        <p:nvSpPr>
          <p:cNvPr id="3" name="Θέση περιεχομένου 2"/>
          <p:cNvSpPr>
            <a:spLocks noGrp="1"/>
          </p:cNvSpPr>
          <p:nvPr>
            <p:ph sz="quarter" idx="1"/>
          </p:nvPr>
        </p:nvSpPr>
        <p:spPr>
          <a:xfrm>
            <a:off x="251520" y="1600200"/>
            <a:ext cx="4176464" cy="4572000"/>
          </a:xfrm>
        </p:spPr>
        <p:txBody>
          <a:bodyPr>
            <a:normAutofit/>
          </a:bodyPr>
          <a:lstStyle/>
          <a:p>
            <a:pPr marL="0" indent="0" algn="just">
              <a:buNone/>
            </a:pPr>
            <a:r>
              <a:rPr lang="el-GR" dirty="0">
                <a:latin typeface="Calibri Light" panose="020F0302020204030204" pitchFamily="34" charset="0"/>
                <a:cs typeface="Calibri Light" panose="020F0302020204030204" pitchFamily="34" charset="0"/>
              </a:rPr>
              <a:t>Το  πρώτο  βήμα  για  την  </a:t>
            </a:r>
            <a:r>
              <a:rPr lang="el-GR" dirty="0" smtClean="0">
                <a:latin typeface="Calibri Light" panose="020F0302020204030204" pitchFamily="34" charset="0"/>
                <a:cs typeface="Calibri Light" panose="020F0302020204030204" pitchFamily="34" charset="0"/>
              </a:rPr>
              <a:t>αντιμετώπιση των συγκρούσεων είναι  </a:t>
            </a:r>
            <a:r>
              <a:rPr lang="el-GR" dirty="0">
                <a:latin typeface="Calibri Light" panose="020F0302020204030204" pitchFamily="34" charset="0"/>
                <a:cs typeface="Calibri Light" panose="020F0302020204030204" pitchFamily="34" charset="0"/>
              </a:rPr>
              <a:t>η </a:t>
            </a:r>
            <a:r>
              <a:rPr lang="el-GR" b="1" dirty="0" smtClean="0">
                <a:latin typeface="Calibri Light" panose="020F0302020204030204" pitchFamily="34" charset="0"/>
                <a:cs typeface="Calibri Light" panose="020F0302020204030204" pitchFamily="34" charset="0"/>
              </a:rPr>
              <a:t>αναγνώριση  τους  </a:t>
            </a:r>
            <a:r>
              <a:rPr lang="el-GR" dirty="0" smtClean="0">
                <a:latin typeface="Calibri Light" panose="020F0302020204030204" pitchFamily="34" charset="0"/>
                <a:cs typeface="Calibri Light" panose="020F0302020204030204" pitchFamily="34" charset="0"/>
              </a:rPr>
              <a:t>μεταξύ  των μαθητών</a:t>
            </a:r>
            <a:r>
              <a:rPr lang="el-GR" dirty="0">
                <a:latin typeface="Calibri Light" panose="020F0302020204030204" pitchFamily="34" charset="0"/>
                <a:cs typeface="Calibri Light" panose="020F0302020204030204" pitchFamily="34" charset="0"/>
              </a:rPr>
              <a:t>,  προκειμένου  να  </a:t>
            </a:r>
            <a:r>
              <a:rPr lang="el-GR" dirty="0" smtClean="0">
                <a:latin typeface="Calibri Light" panose="020F0302020204030204" pitchFamily="34" charset="0"/>
                <a:cs typeface="Calibri Light" panose="020F0302020204030204" pitchFamily="34" charset="0"/>
              </a:rPr>
              <a:t>διαπιστωθεί,  </a:t>
            </a:r>
            <a:r>
              <a:rPr lang="el-GR" b="1" dirty="0">
                <a:latin typeface="Calibri Light" panose="020F0302020204030204" pitchFamily="34" charset="0"/>
                <a:cs typeface="Calibri Light" panose="020F0302020204030204" pitchFamily="34" charset="0"/>
              </a:rPr>
              <a:t>η </a:t>
            </a:r>
            <a:r>
              <a:rPr lang="el-GR" b="1" dirty="0" smtClean="0">
                <a:latin typeface="Calibri Light" panose="020F0302020204030204" pitchFamily="34" charset="0"/>
                <a:cs typeface="Calibri Light" panose="020F0302020204030204" pitchFamily="34" charset="0"/>
              </a:rPr>
              <a:t> συχνότητα </a:t>
            </a:r>
            <a:r>
              <a:rPr lang="el-GR" b="1" dirty="0">
                <a:latin typeface="Calibri Light" panose="020F0302020204030204" pitchFamily="34" charset="0"/>
                <a:cs typeface="Calibri Light" panose="020F0302020204030204" pitchFamily="34" charset="0"/>
              </a:rPr>
              <a:t>εμφάνισης</a:t>
            </a:r>
            <a:r>
              <a:rPr lang="el-GR" dirty="0">
                <a:latin typeface="Calibri Light" panose="020F0302020204030204" pitchFamily="34" charset="0"/>
                <a:cs typeface="Calibri Light" panose="020F0302020204030204" pitchFamily="34" charset="0"/>
              </a:rPr>
              <a:t>, οι </a:t>
            </a:r>
            <a:r>
              <a:rPr lang="el-GR" b="1" dirty="0">
                <a:latin typeface="Calibri Light" panose="020F0302020204030204" pitchFamily="34" charset="0"/>
                <a:cs typeface="Calibri Light" panose="020F0302020204030204" pitchFamily="34" charset="0"/>
              </a:rPr>
              <a:t>χώροι</a:t>
            </a:r>
            <a:r>
              <a:rPr lang="el-GR" dirty="0">
                <a:latin typeface="Calibri Light" panose="020F0302020204030204" pitchFamily="34" charset="0"/>
                <a:cs typeface="Calibri Light" panose="020F0302020204030204" pitchFamily="34" charset="0"/>
              </a:rPr>
              <a:t> που </a:t>
            </a:r>
            <a:r>
              <a:rPr lang="el-GR" dirty="0" smtClean="0">
                <a:latin typeface="Calibri Light" panose="020F0302020204030204" pitchFamily="34" charset="0"/>
                <a:cs typeface="Calibri Light" panose="020F0302020204030204" pitchFamily="34" charset="0"/>
              </a:rPr>
              <a:t>συμβαίνουν, </a:t>
            </a:r>
            <a:r>
              <a:rPr lang="el-GR" dirty="0">
                <a:latin typeface="Calibri Light" panose="020F0302020204030204" pitchFamily="34" charset="0"/>
                <a:cs typeface="Calibri Light" panose="020F0302020204030204" pitchFamily="34" charset="0"/>
              </a:rPr>
              <a:t>οι </a:t>
            </a:r>
            <a:r>
              <a:rPr lang="el-GR" dirty="0" smtClean="0">
                <a:latin typeface="Calibri Light" panose="020F0302020204030204" pitchFamily="34" charset="0"/>
                <a:cs typeface="Calibri Light" panose="020F0302020204030204" pitchFamily="34" charset="0"/>
              </a:rPr>
              <a:t>     </a:t>
            </a:r>
            <a:r>
              <a:rPr lang="el-GR" b="1" dirty="0" smtClean="0">
                <a:latin typeface="Calibri Light" panose="020F0302020204030204" pitchFamily="34" charset="0"/>
                <a:cs typeface="Calibri Light" panose="020F0302020204030204" pitchFamily="34" charset="0"/>
              </a:rPr>
              <a:t>συνθήκες</a:t>
            </a:r>
            <a:r>
              <a:rPr lang="el-GR" dirty="0" smtClean="0">
                <a:latin typeface="Calibri Light" panose="020F0302020204030204" pitchFamily="34" charset="0"/>
                <a:cs typeface="Calibri Light" panose="020F0302020204030204" pitchFamily="34" charset="0"/>
              </a:rPr>
              <a:t> </a:t>
            </a:r>
            <a:r>
              <a:rPr lang="el-GR" dirty="0">
                <a:latin typeface="Calibri Light" panose="020F0302020204030204" pitchFamily="34" charset="0"/>
                <a:cs typeface="Calibri Light" panose="020F0302020204030204" pitchFamily="34" charset="0"/>
              </a:rPr>
              <a:t>υπό τις οποίες </a:t>
            </a:r>
            <a:r>
              <a:rPr lang="el-GR" dirty="0" smtClean="0">
                <a:latin typeface="Calibri Light" panose="020F0302020204030204" pitchFamily="34" charset="0"/>
                <a:cs typeface="Calibri Light" panose="020F0302020204030204" pitchFamily="34" charset="0"/>
              </a:rPr>
              <a:t>συμβαίνουν και </a:t>
            </a:r>
            <a:r>
              <a:rPr lang="el-GR" dirty="0">
                <a:latin typeface="Calibri Light" panose="020F0302020204030204" pitchFamily="34" charset="0"/>
                <a:cs typeface="Calibri Light" panose="020F0302020204030204" pitchFamily="34" charset="0"/>
              </a:rPr>
              <a:t>οι μαθητές που είναι πιθανόν να εμπλακούν σε περιστατικά σχολικής βίας και </a:t>
            </a:r>
            <a:r>
              <a:rPr lang="el-GR" dirty="0" smtClean="0">
                <a:latin typeface="Calibri Light" panose="020F0302020204030204" pitchFamily="34" charset="0"/>
                <a:cs typeface="Calibri Light" panose="020F0302020204030204" pitchFamily="34" charset="0"/>
              </a:rPr>
              <a:t>εκφοβισμού</a:t>
            </a:r>
            <a:r>
              <a:rPr lang="el-GR" dirty="0">
                <a:latin typeface="Calibri Light" panose="020F0302020204030204" pitchFamily="34" charset="0"/>
                <a:cs typeface="Calibri Light" panose="020F0302020204030204" pitchFamily="34" charset="0"/>
              </a:rPr>
              <a:t>.</a:t>
            </a:r>
          </a:p>
        </p:txBody>
      </p:sp>
      <p:pic>
        <p:nvPicPr>
          <p:cNvPr id="2050" name="Picture 2"/>
          <p:cNvPicPr>
            <a:picLocks noGrp="1" noChangeAspect="1" noChangeArrowheads="1"/>
          </p:cNvPicPr>
          <p:nvPr>
            <p:ph sz="quarter" idx="2"/>
          </p:nvPr>
        </p:nvPicPr>
        <p:blipFill>
          <a:blip r:embed="rId2" cstate="print">
            <a:biLevel thresh="50000"/>
            <a:extLst>
              <a:ext uri="{28A0092B-C50C-407E-A947-70E740481C1C}">
                <a14:useLocalDpi xmlns:a14="http://schemas.microsoft.com/office/drawing/2010/main" xmlns="" val="0"/>
              </a:ext>
            </a:extLst>
          </a:blip>
          <a:srcRect/>
          <a:stretch>
            <a:fillRect/>
          </a:stretch>
        </p:blipFill>
        <p:spPr bwMode="auto">
          <a:xfrm>
            <a:off x="4788024" y="1916832"/>
            <a:ext cx="3657600" cy="36576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26694037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Grp="1" noChangeAspect="1" noChangeArrowheads="1"/>
          </p:cNvPicPr>
          <p:nvPr>
            <p:ph sz="quarter" idx="1"/>
          </p:nvPr>
        </p:nvPicPr>
        <p:blipFill>
          <a:blip r:embed="rId2" cstate="print">
            <a:duotone>
              <a:schemeClr val="accent1">
                <a:shade val="45000"/>
                <a:satMod val="135000"/>
              </a:schemeClr>
              <a:prstClr val="white"/>
            </a:duotone>
            <a:extLst>
              <a:ext uri="{28A0092B-C50C-407E-A947-70E740481C1C}">
                <a14:useLocalDpi xmlns:a14="http://schemas.microsoft.com/office/drawing/2010/main" xmlns="" val="0"/>
              </a:ext>
            </a:extLst>
          </a:blip>
          <a:srcRect/>
          <a:stretch>
            <a:fillRect/>
          </a:stretch>
        </p:blipFill>
        <p:spPr bwMode="auto">
          <a:xfrm>
            <a:off x="1331640" y="548680"/>
            <a:ext cx="6498166" cy="487362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16423947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sz="quarter" idx="1"/>
          </p:nvPr>
        </p:nvSpPr>
        <p:spPr>
          <a:xfrm>
            <a:off x="457200" y="620688"/>
            <a:ext cx="8219256" cy="5853264"/>
          </a:xfrm>
        </p:spPr>
        <p:txBody>
          <a:bodyPr/>
          <a:lstStyle/>
          <a:p>
            <a:pPr marL="0" indent="0">
              <a:buNone/>
            </a:pPr>
            <a:endParaRPr lang="el-GR" dirty="0" smtClean="0"/>
          </a:p>
          <a:p>
            <a:pPr marL="0" indent="0" algn="ctr">
              <a:buNone/>
            </a:pPr>
            <a:r>
              <a:rPr lang="el-GR" dirty="0" smtClean="0">
                <a:solidFill>
                  <a:schemeClr val="tx1">
                    <a:lumMod val="95000"/>
                    <a:lumOff val="5000"/>
                  </a:schemeClr>
                </a:solidFill>
                <a:latin typeface="Calibri Light" panose="020F0302020204030204" pitchFamily="34" charset="0"/>
                <a:cs typeface="Calibri Light" panose="020F0302020204030204" pitchFamily="34" charset="0"/>
              </a:rPr>
              <a:t>ΔΡΑΣΤΗΡΙΟΤΗΤΑ </a:t>
            </a:r>
            <a:r>
              <a:rPr lang="en-US" dirty="0" smtClean="0">
                <a:solidFill>
                  <a:schemeClr val="tx1">
                    <a:lumMod val="95000"/>
                    <a:lumOff val="5000"/>
                  </a:schemeClr>
                </a:solidFill>
                <a:latin typeface="Calibri Light" panose="020F0302020204030204" pitchFamily="34" charset="0"/>
                <a:cs typeface="Calibri Light" panose="020F0302020204030204" pitchFamily="34" charset="0"/>
              </a:rPr>
              <a:t>1</a:t>
            </a:r>
            <a:r>
              <a:rPr lang="el-GR" dirty="0" smtClean="0">
                <a:solidFill>
                  <a:schemeClr val="tx1">
                    <a:lumMod val="95000"/>
                    <a:lumOff val="5000"/>
                  </a:schemeClr>
                </a:solidFill>
                <a:latin typeface="Calibri Light" panose="020F0302020204030204" pitchFamily="34" charset="0"/>
                <a:cs typeface="Calibri Light" panose="020F0302020204030204" pitchFamily="34" charset="0"/>
              </a:rPr>
              <a:t> </a:t>
            </a:r>
            <a:r>
              <a:rPr lang="el-GR" sz="3000" cap="small" dirty="0" smtClean="0">
                <a:solidFill>
                  <a:srgbClr val="B13F9A"/>
                </a:solidFill>
                <a:latin typeface="Calibri Light" panose="020F0302020204030204" pitchFamily="34" charset="0"/>
                <a:ea typeface="+mj-ea"/>
                <a:cs typeface="Calibri Light" panose="020F0302020204030204" pitchFamily="34" charset="0"/>
              </a:rPr>
              <a:t>ΑΝΑΓΝΩΡΙΣΗ –ΠΡΟΕΙΔΟΠΟΙΗΤΙΚΑ ΣΗΜΑΔΙΑ ΣΥΓΚΡΟΥΣΕΩΝ</a:t>
            </a:r>
            <a:endParaRPr lang="el-GR" dirty="0" smtClean="0">
              <a:solidFill>
                <a:schemeClr val="tx1">
                  <a:lumMod val="95000"/>
                  <a:lumOff val="5000"/>
                </a:schemeClr>
              </a:solidFill>
              <a:latin typeface="Calibri Light" panose="020F0302020204030204" pitchFamily="34" charset="0"/>
              <a:cs typeface="Calibri Light" panose="020F0302020204030204" pitchFamily="34" charset="0"/>
            </a:endParaRPr>
          </a:p>
          <a:p>
            <a:pPr marL="0" indent="0">
              <a:buNone/>
            </a:pPr>
            <a:endParaRPr lang="el-GR" dirty="0">
              <a:latin typeface="Calibri Light" panose="020F0302020204030204" pitchFamily="34" charset="0"/>
              <a:cs typeface="Calibri Light" panose="020F0302020204030204" pitchFamily="34" charset="0"/>
            </a:endParaRPr>
          </a:p>
          <a:p>
            <a:pPr marL="0" indent="0">
              <a:buNone/>
            </a:pPr>
            <a:r>
              <a:rPr lang="el-GR" dirty="0" smtClean="0">
                <a:latin typeface="Calibri Light" panose="020F0302020204030204" pitchFamily="34" charset="0"/>
                <a:cs typeface="Calibri Light" panose="020F0302020204030204" pitchFamily="34" charset="0"/>
              </a:rPr>
              <a:t>Καταγράψτε </a:t>
            </a:r>
            <a:r>
              <a:rPr lang="el-GR" dirty="0">
                <a:latin typeface="Calibri Light" panose="020F0302020204030204" pitchFamily="34" charset="0"/>
                <a:cs typeface="Calibri Light" panose="020F0302020204030204" pitchFamily="34" charset="0"/>
              </a:rPr>
              <a:t>σε μια λίστα τα συμπτώματα που πιστεύετε </a:t>
            </a:r>
            <a:r>
              <a:rPr lang="el-GR" dirty="0" smtClean="0">
                <a:latin typeface="Calibri Light" panose="020F0302020204030204" pitchFamily="34" charset="0"/>
                <a:cs typeface="Calibri Light" panose="020F0302020204030204" pitchFamily="34" charset="0"/>
              </a:rPr>
              <a:t>ότι  θα εκδηλώσουν </a:t>
            </a:r>
            <a:r>
              <a:rPr lang="el-GR" dirty="0">
                <a:latin typeface="Calibri Light" panose="020F0302020204030204" pitchFamily="34" charset="0"/>
                <a:cs typeface="Calibri Light" panose="020F0302020204030204" pitchFamily="34" charset="0"/>
              </a:rPr>
              <a:t>τα εμπλεκόμενα </a:t>
            </a:r>
            <a:r>
              <a:rPr lang="el-GR" dirty="0" smtClean="0">
                <a:latin typeface="Calibri Light" panose="020F0302020204030204" pitchFamily="34" charset="0"/>
                <a:cs typeface="Calibri Light" panose="020F0302020204030204" pitchFamily="34" charset="0"/>
              </a:rPr>
              <a:t>  μέλη σε μία σύγκρουση </a:t>
            </a:r>
            <a:r>
              <a:rPr lang="el-GR" dirty="0">
                <a:latin typeface="Calibri Light" panose="020F0302020204030204" pitchFamily="34" charset="0"/>
                <a:cs typeface="Calibri Light" panose="020F0302020204030204" pitchFamily="34" charset="0"/>
              </a:rPr>
              <a:t>(</a:t>
            </a:r>
            <a:r>
              <a:rPr lang="el-GR" dirty="0" smtClean="0">
                <a:latin typeface="Calibri Light" panose="020F0302020204030204" pitchFamily="34" charset="0"/>
                <a:cs typeface="Calibri Light" panose="020F0302020204030204" pitchFamily="34" charset="0"/>
              </a:rPr>
              <a:t>θύτης-θύμα-θεατές</a:t>
            </a:r>
            <a:r>
              <a:rPr lang="el-GR" dirty="0">
                <a:latin typeface="Calibri Light" panose="020F0302020204030204" pitchFamily="34" charset="0"/>
                <a:cs typeface="Calibri Light" panose="020F0302020204030204" pitchFamily="34" charset="0"/>
              </a:rPr>
              <a:t>). </a:t>
            </a:r>
            <a:endParaRPr lang="el-GR" dirty="0" smtClean="0">
              <a:latin typeface="Calibri Light" panose="020F0302020204030204" pitchFamily="34" charset="0"/>
              <a:cs typeface="Calibri Light" panose="020F0302020204030204" pitchFamily="34" charset="0"/>
            </a:endParaRPr>
          </a:p>
          <a:p>
            <a:pPr marL="0" indent="0">
              <a:buNone/>
            </a:pPr>
            <a:r>
              <a:rPr lang="el-GR" dirty="0" smtClean="0">
                <a:latin typeface="Calibri Light" panose="020F0302020204030204" pitchFamily="34" charset="0"/>
                <a:cs typeface="Calibri Light" panose="020F0302020204030204" pitchFamily="34" charset="0"/>
              </a:rPr>
              <a:t>Στη  συνέχεια, συζητείστε  </a:t>
            </a:r>
            <a:r>
              <a:rPr lang="el-GR" dirty="0">
                <a:latin typeface="Calibri Light" panose="020F0302020204030204" pitchFamily="34" charset="0"/>
                <a:cs typeface="Calibri Light" panose="020F0302020204030204" pitchFamily="34" charset="0"/>
              </a:rPr>
              <a:t>με  την  υπόλοιπη  ομάδα  αναφορικά  με  τα </a:t>
            </a:r>
            <a:r>
              <a:rPr lang="el-GR" dirty="0" smtClean="0">
                <a:latin typeface="Calibri Light" panose="020F0302020204030204" pitchFamily="34" charset="0"/>
                <a:cs typeface="Calibri Light" panose="020F0302020204030204" pitchFamily="34" charset="0"/>
              </a:rPr>
              <a:t>συμπτώματα </a:t>
            </a:r>
            <a:r>
              <a:rPr lang="el-GR" dirty="0">
                <a:latin typeface="Calibri Light" panose="020F0302020204030204" pitchFamily="34" charset="0"/>
                <a:cs typeface="Calibri Light" panose="020F0302020204030204" pitchFamily="34" charset="0"/>
              </a:rPr>
              <a:t>που έχετε </a:t>
            </a:r>
            <a:r>
              <a:rPr lang="el-GR" dirty="0" smtClean="0">
                <a:latin typeface="Calibri Light" panose="020F0302020204030204" pitchFamily="34" charset="0"/>
                <a:cs typeface="Calibri Light" panose="020F0302020204030204" pitchFamily="34" charset="0"/>
              </a:rPr>
              <a:t>καταγράψει και </a:t>
            </a:r>
            <a:r>
              <a:rPr lang="el-GR" dirty="0">
                <a:latin typeface="Calibri Light" panose="020F0302020204030204" pitchFamily="34" charset="0"/>
                <a:cs typeface="Calibri Light" panose="020F0302020204030204" pitchFamily="34" charset="0"/>
              </a:rPr>
              <a:t>φτιάξτε μια κοινή λίστα</a:t>
            </a:r>
          </a:p>
        </p:txBody>
      </p:sp>
    </p:spTree>
    <p:extLst>
      <p:ext uri="{BB962C8B-B14F-4D97-AF65-F5344CB8AC3E}">
        <p14:creationId xmlns:p14="http://schemas.microsoft.com/office/powerpoint/2010/main" xmlns="" val="34504301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sz="quarter" idx="1"/>
          </p:nvPr>
        </p:nvSpPr>
        <p:spPr>
          <a:xfrm>
            <a:off x="0" y="0"/>
            <a:ext cx="8748464" cy="7101408"/>
          </a:xfrm>
        </p:spPr>
        <p:txBody>
          <a:bodyPr>
            <a:noAutofit/>
          </a:bodyPr>
          <a:lstStyle/>
          <a:p>
            <a:endParaRPr lang="el-GR" dirty="0" smtClean="0"/>
          </a:p>
          <a:p>
            <a:pPr marL="0" indent="0" algn="ctr">
              <a:buNone/>
            </a:pPr>
            <a:r>
              <a:rPr lang="el-GR" dirty="0" smtClean="0">
                <a:latin typeface="Calibri Light" panose="020F0302020204030204" pitchFamily="34" charset="0"/>
                <a:cs typeface="Calibri Light" panose="020F0302020204030204" pitchFamily="34" charset="0"/>
              </a:rPr>
              <a:t>ΠΡΟΕΙΔΟΠΟΙΗΤΙΚΑ ΣΗΜΑΔΙΑ ΣΥΓΚΡΟΥΣΕΩΝ</a:t>
            </a:r>
          </a:p>
          <a:p>
            <a:endParaRPr lang="el-GR" dirty="0">
              <a:latin typeface="Calibri Light" panose="020F0302020204030204" pitchFamily="34" charset="0"/>
              <a:cs typeface="Calibri Light" panose="020F0302020204030204" pitchFamily="34" charset="0"/>
            </a:endParaRPr>
          </a:p>
          <a:p>
            <a:pPr marL="0" indent="0">
              <a:buNone/>
            </a:pPr>
            <a:endParaRPr lang="el-GR" dirty="0" smtClean="0">
              <a:latin typeface="Calibri Light" panose="020F0302020204030204" pitchFamily="34" charset="0"/>
              <a:cs typeface="Calibri Light" panose="020F0302020204030204" pitchFamily="34" charset="0"/>
            </a:endParaRPr>
          </a:p>
          <a:p>
            <a:pPr algn="just"/>
            <a:r>
              <a:rPr lang="el-GR" dirty="0" smtClean="0">
                <a:latin typeface="Calibri Light" panose="020F0302020204030204" pitchFamily="34" charset="0"/>
                <a:cs typeface="Calibri Light" panose="020F0302020204030204" pitchFamily="34" charset="0"/>
              </a:rPr>
              <a:t>κοινωνική απομόνωση</a:t>
            </a:r>
            <a:endParaRPr lang="el-GR" dirty="0">
              <a:latin typeface="Calibri Light" panose="020F0302020204030204" pitchFamily="34" charset="0"/>
              <a:cs typeface="Calibri Light" panose="020F0302020204030204" pitchFamily="34" charset="0"/>
            </a:endParaRPr>
          </a:p>
          <a:p>
            <a:pPr algn="just"/>
            <a:r>
              <a:rPr lang="el-GR" dirty="0">
                <a:latin typeface="Calibri Light" panose="020F0302020204030204" pitchFamily="34" charset="0"/>
                <a:cs typeface="Calibri Light" panose="020F0302020204030204" pitchFamily="34" charset="0"/>
              </a:rPr>
              <a:t>συναισθήματα απόρριψης και </a:t>
            </a:r>
            <a:r>
              <a:rPr lang="el-GR" dirty="0" smtClean="0">
                <a:latin typeface="Calibri Light" panose="020F0302020204030204" pitchFamily="34" charset="0"/>
                <a:cs typeface="Calibri Light" panose="020F0302020204030204" pitchFamily="34" charset="0"/>
              </a:rPr>
              <a:t>μοναξιάς</a:t>
            </a:r>
            <a:endParaRPr lang="el-GR" dirty="0">
              <a:latin typeface="Calibri Light" panose="020F0302020204030204" pitchFamily="34" charset="0"/>
              <a:cs typeface="Calibri Light" panose="020F0302020204030204" pitchFamily="34" charset="0"/>
            </a:endParaRPr>
          </a:p>
          <a:p>
            <a:pPr algn="just"/>
            <a:r>
              <a:rPr lang="el-GR" dirty="0">
                <a:latin typeface="Calibri Light" panose="020F0302020204030204" pitchFamily="34" charset="0"/>
                <a:cs typeface="Calibri Light" panose="020F0302020204030204" pitchFamily="34" charset="0"/>
              </a:rPr>
              <a:t>συναισθήματα θυμού που δεν μπορούν να </a:t>
            </a:r>
            <a:r>
              <a:rPr lang="el-GR" dirty="0" smtClean="0">
                <a:latin typeface="Calibri Light" panose="020F0302020204030204" pitchFamily="34" charset="0"/>
                <a:cs typeface="Calibri Light" panose="020F0302020204030204" pitchFamily="34" charset="0"/>
              </a:rPr>
              <a:t>ελεγχθούν</a:t>
            </a:r>
            <a:endParaRPr lang="el-GR" dirty="0">
              <a:latin typeface="Calibri Light" panose="020F0302020204030204" pitchFamily="34" charset="0"/>
              <a:cs typeface="Calibri Light" panose="020F0302020204030204" pitchFamily="34" charset="0"/>
            </a:endParaRPr>
          </a:p>
          <a:p>
            <a:pPr algn="just"/>
            <a:r>
              <a:rPr lang="el-GR" dirty="0">
                <a:latin typeface="Calibri Light" panose="020F0302020204030204" pitchFamily="34" charset="0"/>
                <a:cs typeface="Calibri Light" panose="020F0302020204030204" pitchFamily="34" charset="0"/>
              </a:rPr>
              <a:t>χαμηλά επίπεδα ενδιαφέροντος για το σχολείο και κακή σχολική </a:t>
            </a:r>
            <a:r>
              <a:rPr lang="el-GR" dirty="0" smtClean="0">
                <a:latin typeface="Calibri Light" panose="020F0302020204030204" pitchFamily="34" charset="0"/>
                <a:cs typeface="Calibri Light" panose="020F0302020204030204" pitchFamily="34" charset="0"/>
              </a:rPr>
              <a:t>επίδοση</a:t>
            </a:r>
            <a:endParaRPr lang="el-GR" dirty="0">
              <a:latin typeface="Calibri Light" panose="020F0302020204030204" pitchFamily="34" charset="0"/>
              <a:cs typeface="Calibri Light" panose="020F0302020204030204" pitchFamily="34" charset="0"/>
            </a:endParaRPr>
          </a:p>
          <a:p>
            <a:pPr algn="just"/>
            <a:r>
              <a:rPr lang="el-GR" dirty="0">
                <a:latin typeface="Calibri Light" panose="020F0302020204030204" pitchFamily="34" charset="0"/>
                <a:cs typeface="Calibri Light" panose="020F0302020204030204" pitchFamily="34" charset="0"/>
              </a:rPr>
              <a:t>βίαιη μεταχείριση στο </a:t>
            </a:r>
            <a:r>
              <a:rPr lang="el-GR" dirty="0" smtClean="0">
                <a:latin typeface="Calibri Light" panose="020F0302020204030204" pitchFamily="34" charset="0"/>
                <a:cs typeface="Calibri Light" panose="020F0302020204030204" pitchFamily="34" charset="0"/>
              </a:rPr>
              <a:t>σπίτι</a:t>
            </a:r>
          </a:p>
          <a:p>
            <a:pPr algn="just"/>
            <a:r>
              <a:rPr lang="el-GR" dirty="0" smtClean="0">
                <a:latin typeface="Calibri Light" panose="020F0302020204030204" pitchFamily="34" charset="0"/>
                <a:cs typeface="Calibri Light" panose="020F0302020204030204" pitchFamily="34" charset="0"/>
              </a:rPr>
              <a:t>έκφραση </a:t>
            </a:r>
            <a:r>
              <a:rPr lang="el-GR" dirty="0">
                <a:latin typeface="Calibri Light" panose="020F0302020204030204" pitchFamily="34" charset="0"/>
                <a:cs typeface="Calibri Light" panose="020F0302020204030204" pitchFamily="34" charset="0"/>
              </a:rPr>
              <a:t>της επιθετικότητας σε γραπτά κείμενα </a:t>
            </a:r>
            <a:r>
              <a:rPr lang="el-GR" dirty="0" smtClean="0">
                <a:latin typeface="Calibri Light" panose="020F0302020204030204" pitchFamily="34" charset="0"/>
                <a:cs typeface="Calibri Light" panose="020F0302020204030204" pitchFamily="34" charset="0"/>
              </a:rPr>
              <a:t>και σκίτσα</a:t>
            </a:r>
            <a:endParaRPr lang="el-GR" dirty="0">
              <a:latin typeface="Calibri Light" panose="020F0302020204030204" pitchFamily="34" charset="0"/>
              <a:cs typeface="Calibri Light" panose="020F0302020204030204" pitchFamily="34" charset="0"/>
            </a:endParaRPr>
          </a:p>
          <a:p>
            <a:pPr algn="just"/>
            <a:r>
              <a:rPr lang="el-GR" dirty="0">
                <a:latin typeface="Calibri Light" panose="020F0302020204030204" pitchFamily="34" charset="0"/>
                <a:cs typeface="Calibri Light" panose="020F0302020204030204" pitchFamily="34" charset="0"/>
              </a:rPr>
              <a:t>συναισθήματα </a:t>
            </a:r>
            <a:r>
              <a:rPr lang="el-GR" dirty="0" smtClean="0">
                <a:latin typeface="Calibri Light" panose="020F0302020204030204" pitchFamily="34" charset="0"/>
                <a:cs typeface="Calibri Light" panose="020F0302020204030204" pitchFamily="34" charset="0"/>
              </a:rPr>
              <a:t>παρενόχλησης</a:t>
            </a:r>
            <a:endParaRPr lang="el-GR" dirty="0">
              <a:latin typeface="Calibri Light" panose="020F0302020204030204" pitchFamily="34" charset="0"/>
              <a:cs typeface="Calibri Light" panose="020F0302020204030204" pitchFamily="34" charset="0"/>
            </a:endParaRPr>
          </a:p>
          <a:p>
            <a:pPr algn="just"/>
            <a:r>
              <a:rPr lang="el-GR" dirty="0">
                <a:latin typeface="Calibri Light" panose="020F0302020204030204" pitchFamily="34" charset="0"/>
                <a:cs typeface="Calibri Light" panose="020F0302020204030204" pitchFamily="34" charset="0"/>
              </a:rPr>
              <a:t>παρελθόν βίαιης και επιθετικής </a:t>
            </a:r>
            <a:r>
              <a:rPr lang="el-GR" dirty="0" smtClean="0">
                <a:latin typeface="Calibri Light" panose="020F0302020204030204" pitchFamily="34" charset="0"/>
                <a:cs typeface="Calibri Light" panose="020F0302020204030204" pitchFamily="34" charset="0"/>
              </a:rPr>
              <a:t>συμπεριφοράς</a:t>
            </a:r>
            <a:endParaRPr lang="el-GR"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xmlns="" val="35895963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sz="quarter" idx="1"/>
          </p:nvPr>
        </p:nvSpPr>
        <p:spPr>
          <a:xfrm>
            <a:off x="457200" y="548680"/>
            <a:ext cx="8003232" cy="5925272"/>
          </a:xfrm>
        </p:spPr>
        <p:txBody>
          <a:bodyPr>
            <a:normAutofit/>
          </a:bodyPr>
          <a:lstStyle/>
          <a:p>
            <a:pPr algn="just"/>
            <a:r>
              <a:rPr lang="el-GR" dirty="0">
                <a:latin typeface="Calibri Light" panose="020F0302020204030204" pitchFamily="34" charset="0"/>
                <a:cs typeface="Calibri Light" panose="020F0302020204030204" pitchFamily="34" charset="0"/>
              </a:rPr>
              <a:t>προβλήματα πειθαρχίας</a:t>
            </a:r>
          </a:p>
          <a:p>
            <a:pPr algn="just"/>
            <a:r>
              <a:rPr lang="el-GR" dirty="0">
                <a:latin typeface="Calibri Light" panose="020F0302020204030204" pitchFamily="34" charset="0"/>
                <a:cs typeface="Calibri Light" panose="020F0302020204030204" pitchFamily="34" charset="0"/>
              </a:rPr>
              <a:t>δυσανεξία για τη διαφορετικότητα </a:t>
            </a:r>
          </a:p>
          <a:p>
            <a:pPr algn="just"/>
            <a:r>
              <a:rPr lang="el-GR" dirty="0">
                <a:latin typeface="Calibri Light" panose="020F0302020204030204" pitchFamily="34" charset="0"/>
                <a:cs typeface="Calibri Light" panose="020F0302020204030204" pitchFamily="34" charset="0"/>
              </a:rPr>
              <a:t>κατανάλωση ναρκωτικών και αλκοόλ</a:t>
            </a:r>
          </a:p>
          <a:p>
            <a:pPr algn="just"/>
            <a:r>
              <a:rPr lang="el-GR" dirty="0">
                <a:latin typeface="Calibri Light" panose="020F0302020204030204" pitchFamily="34" charset="0"/>
                <a:cs typeface="Calibri Light" panose="020F0302020204030204" pitchFamily="34" charset="0"/>
              </a:rPr>
              <a:t>συναναστροφή με </a:t>
            </a:r>
            <a:r>
              <a:rPr lang="el-GR" dirty="0" smtClean="0">
                <a:latin typeface="Calibri Light" panose="020F0302020204030204" pitchFamily="34" charset="0"/>
                <a:cs typeface="Calibri Light" panose="020F0302020204030204" pitchFamily="34" charset="0"/>
              </a:rPr>
              <a:t>«συμμορίες»</a:t>
            </a:r>
            <a:endParaRPr lang="el-GR" dirty="0">
              <a:latin typeface="Calibri Light" panose="020F0302020204030204" pitchFamily="34" charset="0"/>
              <a:cs typeface="Calibri Light" panose="020F0302020204030204" pitchFamily="34" charset="0"/>
            </a:endParaRPr>
          </a:p>
          <a:p>
            <a:pPr algn="just"/>
            <a:r>
              <a:rPr lang="el-GR" dirty="0">
                <a:latin typeface="Calibri Light" panose="020F0302020204030204" pitchFamily="34" charset="0"/>
                <a:cs typeface="Calibri Light" panose="020F0302020204030204" pitchFamily="34" charset="0"/>
              </a:rPr>
              <a:t>ακατάλληλη πρόσβαση σε επικίνδυνα αντικείμενα</a:t>
            </a:r>
          </a:p>
          <a:p>
            <a:pPr algn="just"/>
            <a:r>
              <a:rPr lang="el-GR" dirty="0">
                <a:latin typeface="Calibri Light" panose="020F0302020204030204" pitchFamily="34" charset="0"/>
                <a:cs typeface="Calibri Light" panose="020F0302020204030204" pitchFamily="34" charset="0"/>
              </a:rPr>
              <a:t>σοβαρές απειλές βίας </a:t>
            </a:r>
          </a:p>
          <a:p>
            <a:pPr algn="just"/>
            <a:endParaRPr lang="el-GR" dirty="0" smtClean="0">
              <a:latin typeface="Calibri Light" panose="020F0302020204030204" pitchFamily="34" charset="0"/>
              <a:cs typeface="Calibri Light" panose="020F0302020204030204" pitchFamily="34" charset="0"/>
            </a:endParaRPr>
          </a:p>
          <a:p>
            <a:pPr marL="0" indent="0" algn="just">
              <a:buNone/>
            </a:pPr>
            <a:r>
              <a:rPr lang="el-GR" dirty="0">
                <a:latin typeface="Calibri Light" panose="020F0302020204030204" pitchFamily="34" charset="0"/>
                <a:cs typeface="Calibri Light" panose="020F0302020204030204" pitchFamily="34" charset="0"/>
              </a:rPr>
              <a:t>Ωστόσο, αυτά τα σημάδια μπορούν πολύ εύκολα να παρερμηνευθούν. Επομένως, δεν αρκεί ένα σημάδι, για να μπορέσει να προβλέψει ο εκπαιδευτικός την επικείμενη εκδήλωση μορφών βίας, αλλά είναι απαραίτητο ο κάθε εκπαιδευτικός να δημιουργήσει υποστηρικτικές σχέσεις με τα παιδιά, ώστε να γνωρίζει </a:t>
            </a:r>
            <a:r>
              <a:rPr lang="el-GR" dirty="0" smtClean="0">
                <a:latin typeface="Calibri Light" panose="020F0302020204030204" pitchFamily="34" charset="0"/>
                <a:cs typeface="Calibri Light" panose="020F0302020204030204" pitchFamily="34" charset="0"/>
              </a:rPr>
              <a:t>τις  συμπεριφορές </a:t>
            </a:r>
            <a:r>
              <a:rPr lang="el-GR" dirty="0">
                <a:latin typeface="Calibri Light" panose="020F0302020204030204" pitchFamily="34" charset="0"/>
                <a:cs typeface="Calibri Light" panose="020F0302020204030204" pitchFamily="34" charset="0"/>
              </a:rPr>
              <a:t>τους.</a:t>
            </a:r>
          </a:p>
        </p:txBody>
      </p:sp>
    </p:spTree>
    <p:extLst>
      <p:ext uri="{BB962C8B-B14F-4D97-AF65-F5344CB8AC3E}">
        <p14:creationId xmlns:p14="http://schemas.microsoft.com/office/powerpoint/2010/main" xmlns="" val="1389930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7467600" cy="850106"/>
          </a:xfrm>
        </p:spPr>
        <p:txBody>
          <a:bodyPr/>
          <a:lstStyle/>
          <a:p>
            <a:pPr algn="ctr"/>
            <a:r>
              <a:rPr lang="el-GR" dirty="0" smtClean="0">
                <a:latin typeface="Calibri Light" panose="020F0302020204030204" pitchFamily="34" charset="0"/>
                <a:cs typeface="Calibri Light" panose="020F0302020204030204" pitchFamily="34" charset="0"/>
              </a:rPr>
              <a:t>ΟΡΙΣΜΟΣ ΣΥΓΚΡΟΥΣΕΙΣ</a:t>
            </a:r>
            <a:endParaRPr lang="el-GR" dirty="0">
              <a:latin typeface="Calibri Light" panose="020F0302020204030204" pitchFamily="34" charset="0"/>
              <a:cs typeface="Calibri Light" panose="020F0302020204030204" pitchFamily="34" charset="0"/>
            </a:endParaRPr>
          </a:p>
        </p:txBody>
      </p:sp>
      <p:sp>
        <p:nvSpPr>
          <p:cNvPr id="3" name="Θέση περιεχομένου 2"/>
          <p:cNvSpPr>
            <a:spLocks noGrp="1"/>
          </p:cNvSpPr>
          <p:nvPr>
            <p:ph sz="quarter" idx="1"/>
          </p:nvPr>
        </p:nvSpPr>
        <p:spPr>
          <a:xfrm>
            <a:off x="755576" y="1628800"/>
            <a:ext cx="7467600" cy="4873752"/>
          </a:xfrm>
        </p:spPr>
        <p:txBody>
          <a:bodyPr>
            <a:normAutofit/>
          </a:bodyPr>
          <a:lstStyle/>
          <a:p>
            <a:pPr algn="just"/>
            <a:r>
              <a:rPr lang="el-GR" dirty="0">
                <a:latin typeface="Calibri Light" panose="020F0302020204030204" pitchFamily="34" charset="0"/>
                <a:cs typeface="Calibri Light" panose="020F0302020204030204" pitchFamily="34" charset="0"/>
              </a:rPr>
              <a:t>Η σύγκρουση/διαφωνία αφορά μια φυσιολογική ανθρώπινη αντίδραση όταν το άτομο αισθάνεται ότι κάποιος άλλος απειλεί να του στερήσει ή του έχει στερήσει κάποια ανάγκη που μπορεί να αφορά συναίσθημα (π.χ. ασφάλεια, αγάπη, αποδοχή, αναγνώριση) ή αντικείμενο (π.χ. περιουσία, φαγητό, χρήματα).</a:t>
            </a:r>
          </a:p>
          <a:p>
            <a:pPr marL="0" indent="0" algn="just">
              <a:buNone/>
            </a:pPr>
            <a:endParaRPr lang="el-GR" dirty="0" smtClean="0">
              <a:latin typeface="Calibri Light" panose="020F0302020204030204" pitchFamily="34" charset="0"/>
              <a:cs typeface="Calibri Light" panose="020F0302020204030204" pitchFamily="34" charset="0"/>
            </a:endParaRPr>
          </a:p>
          <a:p>
            <a:pPr algn="just"/>
            <a:r>
              <a:rPr lang="el-GR" dirty="0" smtClean="0">
                <a:latin typeface="Calibri Light" panose="020F0302020204030204" pitchFamily="34" charset="0"/>
                <a:cs typeface="Calibri Light" panose="020F0302020204030204" pitchFamily="34" charset="0"/>
              </a:rPr>
              <a:t>Κάθε </a:t>
            </a:r>
            <a:r>
              <a:rPr lang="el-GR" dirty="0">
                <a:latin typeface="Calibri Light" panose="020F0302020204030204" pitchFamily="34" charset="0"/>
                <a:cs typeface="Calibri Light" panose="020F0302020204030204" pitchFamily="34" charset="0"/>
              </a:rPr>
              <a:t>διαφωνία κατά την οποία τα εμπλεκόμενα μέρη αντιλαμβάνονται ότι οι ανάγκες, τα συμφέροντα και τα ενδιαφέροντά τους απειλούνται. </a:t>
            </a:r>
          </a:p>
          <a:p>
            <a:endParaRPr lang="el-GR" dirty="0"/>
          </a:p>
        </p:txBody>
      </p:sp>
    </p:spTree>
    <p:extLst>
      <p:ext uri="{BB962C8B-B14F-4D97-AF65-F5344CB8AC3E}">
        <p14:creationId xmlns:p14="http://schemas.microsoft.com/office/powerpoint/2010/main" xmlns="" val="6754509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7467600" cy="778098"/>
          </a:xfrm>
        </p:spPr>
        <p:txBody>
          <a:bodyPr>
            <a:normAutofit fontScale="90000"/>
          </a:bodyPr>
          <a:lstStyle/>
          <a:p>
            <a:pPr algn="ctr"/>
            <a:r>
              <a:rPr lang="el-GR" dirty="0" smtClean="0">
                <a:latin typeface="Calibri Light" panose="020F0302020204030204" pitchFamily="34" charset="0"/>
                <a:cs typeface="Calibri Light" panose="020F0302020204030204" pitchFamily="34" charset="0"/>
              </a:rPr>
              <a:t>ΠΟΙΕΣ ΟΙ ΑΙΤΙΕΣ ΣΥΓΚΡΟΥΣΕΩΝ ΤΩΝ ΜΑΘΗΤΩΝ;</a:t>
            </a:r>
            <a:endParaRPr lang="el-GR" dirty="0">
              <a:latin typeface="Calibri Light" panose="020F0302020204030204" pitchFamily="34" charset="0"/>
              <a:cs typeface="Calibri Light" panose="020F0302020204030204" pitchFamily="34" charset="0"/>
            </a:endParaRPr>
          </a:p>
        </p:txBody>
      </p:sp>
      <p:sp>
        <p:nvSpPr>
          <p:cNvPr id="3" name="Θέση περιεχομένου 2"/>
          <p:cNvSpPr>
            <a:spLocks noGrp="1"/>
          </p:cNvSpPr>
          <p:nvPr>
            <p:ph sz="quarter" idx="1"/>
          </p:nvPr>
        </p:nvSpPr>
        <p:spPr>
          <a:xfrm>
            <a:off x="457200" y="1124744"/>
            <a:ext cx="7931224" cy="5349208"/>
          </a:xfrm>
        </p:spPr>
        <p:txBody>
          <a:bodyPr>
            <a:noAutofit/>
          </a:bodyPr>
          <a:lstStyle/>
          <a:p>
            <a:pPr algn="just"/>
            <a:r>
              <a:rPr lang="el-GR" sz="2800" dirty="0" smtClean="0">
                <a:latin typeface="Calibri Light" panose="020F0302020204030204" pitchFamily="34" charset="0"/>
                <a:cs typeface="Calibri Light" panose="020F0302020204030204" pitchFamily="34" charset="0"/>
              </a:rPr>
              <a:t>Μπορεί </a:t>
            </a:r>
            <a:r>
              <a:rPr lang="el-GR" sz="2800" dirty="0">
                <a:latin typeface="Calibri Light" panose="020F0302020204030204" pitchFamily="34" charset="0"/>
                <a:cs typeface="Calibri Light" panose="020F0302020204030204" pitchFamily="34" charset="0"/>
              </a:rPr>
              <a:t>να νιώθουν ότι απειλείται το φυσικό ή κοινωνικό περιβάλλον </a:t>
            </a:r>
            <a:r>
              <a:rPr lang="el-GR" sz="2800" dirty="0" smtClean="0">
                <a:latin typeface="Calibri Light" panose="020F0302020204030204" pitchFamily="34" charset="0"/>
                <a:cs typeface="Calibri Light" panose="020F0302020204030204" pitchFamily="34" charset="0"/>
              </a:rPr>
              <a:t>τους</a:t>
            </a:r>
            <a:r>
              <a:rPr lang="el-GR" sz="2800" dirty="0">
                <a:latin typeface="Calibri Light" panose="020F0302020204030204" pitchFamily="34" charset="0"/>
                <a:cs typeface="Calibri Light" panose="020F0302020204030204" pitchFamily="34" charset="0"/>
              </a:rPr>
              <a:t>.</a:t>
            </a:r>
          </a:p>
          <a:p>
            <a:pPr algn="just"/>
            <a:r>
              <a:rPr lang="el-GR" sz="2800" dirty="0">
                <a:latin typeface="Calibri Light" panose="020F0302020204030204" pitchFamily="34" charset="0"/>
                <a:cs typeface="Calibri Light" panose="020F0302020204030204" pitchFamily="34" charset="0"/>
              </a:rPr>
              <a:t>Μπορεί να νιώθουν ότι απειλούνται ηθικά (π.χ. με προσβολές και ταπεινώσεις) ή σωματικά (π.χ. με απειλή σωματικής βλάβης) ή ότι παραβιάζονται τα ατομικά τους δικαιώματα (π.χ. το δικαίωμα συμμετοχής σε μια εργασία ή δραστηριότητα). </a:t>
            </a:r>
          </a:p>
          <a:p>
            <a:pPr algn="just"/>
            <a:r>
              <a:rPr lang="el-GR" sz="2800" dirty="0">
                <a:latin typeface="Calibri Light" panose="020F0302020204030204" pitchFamily="34" charset="0"/>
                <a:cs typeface="Calibri Light" panose="020F0302020204030204" pitchFamily="34" charset="0"/>
              </a:rPr>
              <a:t>Επίσης, μπορεί να αντιλαμβάνονται ότι παραβιάζονται οι θεσμοθετημένοι ή συμφωνημένοι κανόνες (</a:t>
            </a:r>
            <a:r>
              <a:rPr lang="el-GR" sz="2800" dirty="0" err="1">
                <a:latin typeface="Calibri Light" panose="020F0302020204030204" pitchFamily="34" charset="0"/>
                <a:cs typeface="Calibri Light" panose="020F0302020204030204" pitchFamily="34" charset="0"/>
              </a:rPr>
              <a:t>π.χ</a:t>
            </a:r>
            <a:r>
              <a:rPr lang="el-GR" sz="2800" dirty="0">
                <a:latin typeface="Calibri Light" panose="020F0302020204030204" pitchFamily="34" charset="0"/>
                <a:cs typeface="Calibri Light" panose="020F0302020204030204" pitchFamily="34" charset="0"/>
              </a:rPr>
              <a:t> </a:t>
            </a:r>
            <a:r>
              <a:rPr lang="el-GR" sz="2800" dirty="0" smtClean="0">
                <a:latin typeface="Calibri Light" panose="020F0302020204030204" pitchFamily="34" charset="0"/>
                <a:cs typeface="Calibri Light" panose="020F0302020204030204" pitchFamily="34" charset="0"/>
              </a:rPr>
              <a:t> δραστηριότητες).</a:t>
            </a:r>
            <a:endParaRPr lang="el-GR" sz="2800"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xmlns="" val="15284041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49408" y="188640"/>
            <a:ext cx="7467600" cy="648072"/>
          </a:xfrm>
        </p:spPr>
        <p:txBody>
          <a:bodyPr/>
          <a:lstStyle/>
          <a:p>
            <a:pPr algn="ctr"/>
            <a:r>
              <a:rPr lang="el-GR" dirty="0">
                <a:solidFill>
                  <a:srgbClr val="FF0000"/>
                </a:solidFill>
              </a:rPr>
              <a:t>Η ΚΑΜΠΥΛΗ ΤΟΥ ΘΥΜΟΥ</a:t>
            </a:r>
          </a:p>
        </p:txBody>
      </p:sp>
      <p:pic>
        <p:nvPicPr>
          <p:cNvPr id="3074" name="Picture 2"/>
          <p:cNvPicPr>
            <a:picLocks noGrp="1" noChangeAspect="1" noChangeArrowheads="1"/>
          </p:cNvPicPr>
          <p:nvPr>
            <p:ph sz="quarter" idx="1"/>
          </p:nvPr>
        </p:nvPicPr>
        <p:blipFill>
          <a:blip r:embed="rId2" cstate="print">
            <a:extLst>
              <a:ext uri="{28A0092B-C50C-407E-A947-70E740481C1C}">
                <a14:useLocalDpi xmlns:a14="http://schemas.microsoft.com/office/drawing/2010/main" xmlns="" val="0"/>
              </a:ext>
            </a:extLst>
          </a:blip>
          <a:srcRect/>
          <a:stretch>
            <a:fillRect/>
          </a:stretch>
        </p:blipFill>
        <p:spPr bwMode="auto">
          <a:xfrm>
            <a:off x="1495425" y="2997506"/>
            <a:ext cx="5362575" cy="21717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4" name="Ορθογώνιο 3"/>
          <p:cNvSpPr/>
          <p:nvPr/>
        </p:nvSpPr>
        <p:spPr>
          <a:xfrm>
            <a:off x="3491880" y="2074176"/>
            <a:ext cx="1709936" cy="923330"/>
          </a:xfrm>
          <a:prstGeom prst="rect">
            <a:avLst/>
          </a:prstGeom>
        </p:spPr>
        <p:txBody>
          <a:bodyPr wrap="square">
            <a:spAutoFit/>
          </a:bodyPr>
          <a:lstStyle/>
          <a:p>
            <a:endParaRPr lang="el-GR" dirty="0"/>
          </a:p>
          <a:p>
            <a:r>
              <a:rPr lang="el-GR" b="1" dirty="0" smtClean="0"/>
              <a:t>       </a:t>
            </a:r>
            <a:r>
              <a:rPr lang="el-GR" b="1" dirty="0" smtClean="0">
                <a:solidFill>
                  <a:srgbClr val="FF0000"/>
                </a:solidFill>
              </a:rPr>
              <a:t>10</a:t>
            </a:r>
            <a:endParaRPr lang="el-GR" dirty="0">
              <a:solidFill>
                <a:srgbClr val="FF0000"/>
              </a:solidFill>
            </a:endParaRPr>
          </a:p>
          <a:p>
            <a:r>
              <a:rPr lang="el-GR" dirty="0"/>
              <a:t>ΚΟΡΥΦΩΣΗ</a:t>
            </a:r>
          </a:p>
        </p:txBody>
      </p:sp>
      <p:sp>
        <p:nvSpPr>
          <p:cNvPr id="5" name="Ορθογώνιο 4"/>
          <p:cNvSpPr/>
          <p:nvPr/>
        </p:nvSpPr>
        <p:spPr>
          <a:xfrm>
            <a:off x="5940152" y="3431462"/>
            <a:ext cx="2232248" cy="1200329"/>
          </a:xfrm>
          <a:prstGeom prst="rect">
            <a:avLst/>
          </a:prstGeom>
        </p:spPr>
        <p:txBody>
          <a:bodyPr wrap="square">
            <a:spAutoFit/>
          </a:bodyPr>
          <a:lstStyle/>
          <a:p>
            <a:endParaRPr lang="el-GR" dirty="0"/>
          </a:p>
          <a:p>
            <a:r>
              <a:rPr lang="el-GR" b="1" dirty="0"/>
              <a:t>2 ΩΡΕΣ </a:t>
            </a:r>
            <a:r>
              <a:rPr lang="el-GR" dirty="0"/>
              <a:t>ΜΕΧΡΙ ΝΑ ΑΡΧΙΣΕΙ ΝΑ ΗΡΕΜΕΙ</a:t>
            </a:r>
          </a:p>
        </p:txBody>
      </p:sp>
      <p:pic>
        <p:nvPicPr>
          <p:cNvPr id="3075"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359871" y="4033617"/>
            <a:ext cx="1607071" cy="78247"/>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6" name="Ορθογώνιο 5"/>
          <p:cNvSpPr/>
          <p:nvPr/>
        </p:nvSpPr>
        <p:spPr>
          <a:xfrm>
            <a:off x="323528" y="3431463"/>
            <a:ext cx="2808312" cy="1200329"/>
          </a:xfrm>
          <a:prstGeom prst="rect">
            <a:avLst/>
          </a:prstGeom>
        </p:spPr>
        <p:txBody>
          <a:bodyPr wrap="square">
            <a:spAutoFit/>
          </a:bodyPr>
          <a:lstStyle/>
          <a:p>
            <a:endParaRPr lang="el-GR" dirty="0"/>
          </a:p>
          <a:p>
            <a:r>
              <a:rPr lang="el-GR" b="1" dirty="0" smtClean="0"/>
              <a:t>            </a:t>
            </a:r>
            <a:r>
              <a:rPr lang="el-GR" b="1" dirty="0" smtClean="0">
                <a:solidFill>
                  <a:srgbClr val="FF0000"/>
                </a:solidFill>
              </a:rPr>
              <a:t>5</a:t>
            </a:r>
            <a:endParaRPr lang="el-GR" dirty="0">
              <a:solidFill>
                <a:srgbClr val="FF0000"/>
              </a:solidFill>
            </a:endParaRPr>
          </a:p>
          <a:p>
            <a:r>
              <a:rPr lang="el-GR" dirty="0"/>
              <a:t>ΜΕΧΡΙ ΕΔΩ</a:t>
            </a:r>
          </a:p>
          <a:p>
            <a:r>
              <a:rPr lang="el-GR" dirty="0"/>
              <a:t>ΔΙΑΧΕΙΡΙΣΙΜΟ</a:t>
            </a:r>
          </a:p>
        </p:txBody>
      </p:sp>
      <p:sp>
        <p:nvSpPr>
          <p:cNvPr id="7" name="Ορθογώνιο 6"/>
          <p:cNvSpPr/>
          <p:nvPr/>
        </p:nvSpPr>
        <p:spPr>
          <a:xfrm>
            <a:off x="426457" y="4941168"/>
            <a:ext cx="1827076" cy="1200329"/>
          </a:xfrm>
          <a:prstGeom prst="rect">
            <a:avLst/>
          </a:prstGeom>
        </p:spPr>
        <p:txBody>
          <a:bodyPr wrap="square">
            <a:spAutoFit/>
          </a:bodyPr>
          <a:lstStyle/>
          <a:p>
            <a:endParaRPr lang="el-GR" dirty="0"/>
          </a:p>
          <a:p>
            <a:r>
              <a:rPr lang="el-GR" b="1" dirty="0" smtClean="0">
                <a:solidFill>
                  <a:srgbClr val="FF0000"/>
                </a:solidFill>
              </a:rPr>
              <a:t>        0</a:t>
            </a:r>
            <a:endParaRPr lang="el-GR" dirty="0">
              <a:solidFill>
                <a:srgbClr val="FF0000"/>
              </a:solidFill>
            </a:endParaRPr>
          </a:p>
          <a:p>
            <a:r>
              <a:rPr lang="el-GR" dirty="0"/>
              <a:t>ΚΑΤΑΣΤΑΣΗ ΗΡΕΜΙΑΣ</a:t>
            </a:r>
          </a:p>
        </p:txBody>
      </p:sp>
      <p:sp>
        <p:nvSpPr>
          <p:cNvPr id="8" name="Ορθογώνιο 7"/>
          <p:cNvSpPr/>
          <p:nvPr/>
        </p:nvSpPr>
        <p:spPr>
          <a:xfrm>
            <a:off x="5807211" y="4978266"/>
            <a:ext cx="2498129" cy="1200329"/>
          </a:xfrm>
          <a:prstGeom prst="rect">
            <a:avLst/>
          </a:prstGeom>
        </p:spPr>
        <p:txBody>
          <a:bodyPr wrap="square">
            <a:spAutoFit/>
          </a:bodyPr>
          <a:lstStyle/>
          <a:p>
            <a:endParaRPr lang="el-GR" dirty="0"/>
          </a:p>
          <a:p>
            <a:r>
              <a:rPr lang="el-GR" b="1" dirty="0"/>
              <a:t>48 ΩΡΕΣ</a:t>
            </a:r>
            <a:endParaRPr lang="el-GR" dirty="0"/>
          </a:p>
          <a:p>
            <a:r>
              <a:rPr lang="el-GR" dirty="0"/>
              <a:t>ΗΡΕΜΙΑ ΑΝΑΣΤΟΧΑΣΜΟΣ</a:t>
            </a:r>
          </a:p>
        </p:txBody>
      </p:sp>
      <p:pic>
        <p:nvPicPr>
          <p:cNvPr id="3076"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691680" y="4058453"/>
            <a:ext cx="2351708" cy="57252"/>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255726295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Προεξοχή">
  <a:themeElements>
    <a:clrScheme name="Αφθονία">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Προεξοχή">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Προεξοχή">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385</TotalTime>
  <Words>1791</Words>
  <Application>Microsoft Office PowerPoint</Application>
  <PresentationFormat>Προβολή στην οθόνη (4:3)</PresentationFormat>
  <Paragraphs>181</Paragraphs>
  <Slides>30</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30</vt:i4>
      </vt:variant>
    </vt:vector>
  </HeadingPairs>
  <TitlesOfParts>
    <vt:vector size="31" baseType="lpstr">
      <vt:lpstr>Προεξοχή</vt:lpstr>
      <vt:lpstr>ΣΥΓΚΡΟΥΣΕΙΣ ΣΤΟ ΣΧΟΛΙΚΟ  ΠΕΡΙΒΑΛΛΟΝ  ΚΑΙ ΔΙΑΧΕΙΡΙΣΗ  ΤΟΥΣ</vt:lpstr>
      <vt:lpstr>ΣΥΓΚΡΟΥΣΕΙΣ ΜΑΘΗΤΩΝ ΣΤΟ ΣΧΟΛΙΚΟ ΧΩΡΟ</vt:lpstr>
      <vt:lpstr>ΑΝΑΓΝΩΡΙΣΗ –ΠΡΟΕΙΔΟΠΟΙΗΤΙΚΑ ΣΗΜΑΔΙΑ ΣΥΓΚΡΟΥΣΕΩΝ</vt:lpstr>
      <vt:lpstr>Διαφάνεια 4</vt:lpstr>
      <vt:lpstr>Διαφάνεια 5</vt:lpstr>
      <vt:lpstr>Διαφάνεια 6</vt:lpstr>
      <vt:lpstr>ΟΡΙΣΜΟΣ ΣΥΓΚΡΟΥΣΕΙΣ</vt:lpstr>
      <vt:lpstr>ΠΟΙΕΣ ΟΙ ΑΙΤΙΕΣ ΣΥΓΚΡΟΥΣΕΩΝ ΤΩΝ ΜΑΘΗΤΩΝ;</vt:lpstr>
      <vt:lpstr>Η ΚΑΜΠΥΛΗ ΤΟΥ ΘΥΜΟΥ</vt:lpstr>
      <vt:lpstr>Διαφάνεια 10</vt:lpstr>
      <vt:lpstr>ΠΟΙΟΣ Ο ΡΟΛΟΣ ΤΟΥ ΕΚΠΑΙΔΕΥΤΙΚΟΥ ΣΤΙΣ ΣΥΓΚΡΟΥΣΕΙΣ ΤΩΝ ΜΑΘΗΤΩΝ;</vt:lpstr>
      <vt:lpstr>ΠΟΙΟΣ Ο ΡΟΛΟΣ ΤΟΥ ΕΚΠΑΙΔΕΥΤΙΚΟΥ ΣΤΙΣ ΣΥΓΚΡΟΥΣΕΙΣ ΤΩΝ ΜΑΘΗΤΩΝ;</vt:lpstr>
      <vt:lpstr>Δραστηριότητα 2</vt:lpstr>
      <vt:lpstr>ΤΕΧΝΙΚΕΣ  ΔΙΑΧΕΙΡΙΣΗΣ ΣΥΓΚΡΟΥΣΕΩΝ</vt:lpstr>
      <vt:lpstr>ΤΙ ΟΡΙΖΟΥΜΕ ΩΣ  ΕΠΙΛΥΣΗ ΣΥΓΚΡΟΥΣΕΩΝ;</vt:lpstr>
      <vt:lpstr> ΔΙΑΔΙΚΑΣΙΑ ΕΠΙΛΥΣΗΣ ΣΥΓΚΡΟΥΣΕΩΝ</vt:lpstr>
      <vt:lpstr>Διαφάνεια 17</vt:lpstr>
      <vt:lpstr>ΤΕΧΝΙΚΕΣ  ΑΠΟΚΛΙΜΑΚΩΣΗΣ ΤΗΣ ΕΠΙΘΕΤΙΚΗΣ ΣΥΜΠΕΡΙΦΟΡΑΣ</vt:lpstr>
      <vt:lpstr>Διαφάνεια 19</vt:lpstr>
      <vt:lpstr>Διαφάνεια 20</vt:lpstr>
      <vt:lpstr>Διαφάνεια 21</vt:lpstr>
      <vt:lpstr>ΣΧΟΛΙΚΗ  ΔΙΑΜΕΣΟΛΑΒΗΣΗ</vt:lpstr>
      <vt:lpstr>ΠΟΙΟΣ ΔΙΕΝΕΡΓΕΙ ΤΗ ΔΙΑΜΕΣΟΛΑΒΗΣΗ;</vt:lpstr>
      <vt:lpstr>ΧΡΕΙΑΖΕΤΑΙ ΝΑ ΥΠΑΡΧΕΙ ΠΡΟΒΛΕΨΗ ΣΤΟΝ ΚΑΝΟΝΙΣΜΟ ΤΟΥ ΚΑΘΕ ΣΧΟΛΕΙΟΥ;</vt:lpstr>
      <vt:lpstr>ΣΤΟΧΟΙ ΤΗΣ ΣΧΟΛΙΚΗΣ ΔΙΑΜΕΣΟΛΑΒΗΣΗΣ</vt:lpstr>
      <vt:lpstr> ΠΩΣ ΓΙΝΕΤΑΙ Η  ΔΙΑΔΙΚΑΣΙΑ ΤΗΣ   ΔΙΑΜΕΣΟΛΑΒΗΣΗΣ;</vt:lpstr>
      <vt:lpstr>Διαφάνεια 27</vt:lpstr>
      <vt:lpstr>Διαφάνεια 28</vt:lpstr>
      <vt:lpstr>ποια ειναι τα οφελη τησ διαμεσολαβησησ συμφωνα με τα σχολεία που την υλοποιουν </vt:lpstr>
      <vt:lpstr>Διαφάνεια 30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user</dc:creator>
  <cp:lastModifiedBy>user</cp:lastModifiedBy>
  <cp:revision>34</cp:revision>
  <dcterms:created xsi:type="dcterms:W3CDTF">2018-04-13T10:37:18Z</dcterms:created>
  <dcterms:modified xsi:type="dcterms:W3CDTF">2018-06-01T08:52:36Z</dcterms:modified>
</cp:coreProperties>
</file>