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76" r:id="rId5"/>
    <p:sldId id="278" r:id="rId6"/>
    <p:sldId id="277" r:id="rId7"/>
    <p:sldId id="265" r:id="rId8"/>
    <p:sldId id="266" r:id="rId9"/>
    <p:sldId id="267" r:id="rId10"/>
    <p:sldId id="268" r:id="rId11"/>
    <p:sldId id="269" r:id="rId12"/>
    <p:sldId id="280" r:id="rId13"/>
    <p:sldId id="281" r:id="rId14"/>
    <p:sldId id="282" r:id="rId15"/>
    <p:sldId id="283" r:id="rId16"/>
    <p:sldId id="284" r:id="rId17"/>
    <p:sldId id="272" r:id="rId18"/>
    <p:sldId id="273" r:id="rId19"/>
  </p:sldIdLst>
  <p:sldSz cx="18288000" cy="10287000"/>
  <p:notesSz cx="6858000" cy="9144000"/>
  <p:embeddedFontLst>
    <p:embeddedFont>
      <p:font typeface="Oswald" panose="00000500000000000000" pitchFamily="2" charset="0"/>
      <p:regular r:id="rId21"/>
      <p:bold r:id="rId22"/>
    </p:embeddedFont>
    <p:embeddedFont>
      <p:font typeface="Quicksand Medium" panose="020B0604020202020204" charset="0"/>
      <p:regular r:id="rId23"/>
      <p:bold r:id="rId24"/>
    </p:embeddedFont>
    <p:embeddedFont>
      <p:font typeface="Roboto" panose="02000000000000000000" pitchFamily="2" charset="0"/>
      <p:regular r:id="rId25"/>
      <p:bold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hQmL9pCxonsxDoWYMryS557oRM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104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57689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>
          <a:extLst>
            <a:ext uri="{FF2B5EF4-FFF2-40B4-BE49-F238E27FC236}">
              <a16:creationId xmlns:a16="http://schemas.microsoft.com/office/drawing/2014/main" id="{D349EF51-A31A-110E-0F60-47660E036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14:notes">
            <a:extLst>
              <a:ext uri="{FF2B5EF4-FFF2-40B4-BE49-F238E27FC236}">
                <a16:creationId xmlns:a16="http://schemas.microsoft.com/office/drawing/2014/main" id="{CDC86C83-1B73-0C20-02FE-E31EC0AE61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14:notes">
            <a:extLst>
              <a:ext uri="{FF2B5EF4-FFF2-40B4-BE49-F238E27FC236}">
                <a16:creationId xmlns:a16="http://schemas.microsoft.com/office/drawing/2014/main" id="{40A4C1C2-D412-1ADC-2762-961F30FC36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2749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>
          <a:extLst>
            <a:ext uri="{FF2B5EF4-FFF2-40B4-BE49-F238E27FC236}">
              <a16:creationId xmlns:a16="http://schemas.microsoft.com/office/drawing/2014/main" id="{AA05F791-CF18-4B74-90AA-14169DA6B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14:notes">
            <a:extLst>
              <a:ext uri="{FF2B5EF4-FFF2-40B4-BE49-F238E27FC236}">
                <a16:creationId xmlns:a16="http://schemas.microsoft.com/office/drawing/2014/main" id="{AE9789E1-5D91-BA2D-C1EE-22BCAF7B21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14:notes">
            <a:extLst>
              <a:ext uri="{FF2B5EF4-FFF2-40B4-BE49-F238E27FC236}">
                <a16:creationId xmlns:a16="http://schemas.microsoft.com/office/drawing/2014/main" id="{76C46F6A-ED4C-4B9F-03C8-ED2FC974D9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5551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>
          <a:extLst>
            <a:ext uri="{FF2B5EF4-FFF2-40B4-BE49-F238E27FC236}">
              <a16:creationId xmlns:a16="http://schemas.microsoft.com/office/drawing/2014/main" id="{E3E306C3-B744-07B0-25B5-3C5178FB8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6:notes">
            <a:extLst>
              <a:ext uri="{FF2B5EF4-FFF2-40B4-BE49-F238E27FC236}">
                <a16:creationId xmlns:a16="http://schemas.microsoft.com/office/drawing/2014/main" id="{D574DB3A-16B1-B610-2676-B527C3F52A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16:notes">
            <a:extLst>
              <a:ext uri="{FF2B5EF4-FFF2-40B4-BE49-F238E27FC236}">
                <a16:creationId xmlns:a16="http://schemas.microsoft.com/office/drawing/2014/main" id="{1ACAD083-23FB-F19B-5F14-A034E9F040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7548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>
          <a:extLst>
            <a:ext uri="{FF2B5EF4-FFF2-40B4-BE49-F238E27FC236}">
              <a16:creationId xmlns:a16="http://schemas.microsoft.com/office/drawing/2014/main" id="{7A97B5C6-7946-E6FA-862F-FA1525E69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6:notes">
            <a:extLst>
              <a:ext uri="{FF2B5EF4-FFF2-40B4-BE49-F238E27FC236}">
                <a16:creationId xmlns:a16="http://schemas.microsoft.com/office/drawing/2014/main" id="{91638DE6-C55B-2180-4439-BDF887BE01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16:notes">
            <a:extLst>
              <a:ext uri="{FF2B5EF4-FFF2-40B4-BE49-F238E27FC236}">
                <a16:creationId xmlns:a16="http://schemas.microsoft.com/office/drawing/2014/main" id="{544DBC1E-A773-7337-1912-EEE028BB01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2020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>
          <a:extLst>
            <a:ext uri="{FF2B5EF4-FFF2-40B4-BE49-F238E27FC236}">
              <a16:creationId xmlns:a16="http://schemas.microsoft.com/office/drawing/2014/main" id="{5272B492-E77C-DD7C-9EC3-4FE825D8F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6:notes">
            <a:extLst>
              <a:ext uri="{FF2B5EF4-FFF2-40B4-BE49-F238E27FC236}">
                <a16:creationId xmlns:a16="http://schemas.microsoft.com/office/drawing/2014/main" id="{11FA99CF-390E-1652-B83C-3247950250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16:notes">
            <a:extLst>
              <a:ext uri="{FF2B5EF4-FFF2-40B4-BE49-F238E27FC236}">
                <a16:creationId xmlns:a16="http://schemas.microsoft.com/office/drawing/2014/main" id="{59F25D89-E66E-C92B-8EEE-36519A13A3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275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>
          <a:extLst>
            <a:ext uri="{FF2B5EF4-FFF2-40B4-BE49-F238E27FC236}">
              <a16:creationId xmlns:a16="http://schemas.microsoft.com/office/drawing/2014/main" id="{3E95000D-6D85-D4F2-44C7-FE7FEC8E4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>
            <a:extLst>
              <a:ext uri="{FF2B5EF4-FFF2-40B4-BE49-F238E27FC236}">
                <a16:creationId xmlns:a16="http://schemas.microsoft.com/office/drawing/2014/main" id="{F522729C-D025-9F6C-8955-3BE0DDA367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>
            <a:extLst>
              <a:ext uri="{FF2B5EF4-FFF2-40B4-BE49-F238E27FC236}">
                <a16:creationId xmlns:a16="http://schemas.microsoft.com/office/drawing/2014/main" id="{2E51193F-26FC-3E38-3652-61CB5AF552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0317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>
          <a:extLst>
            <a:ext uri="{FF2B5EF4-FFF2-40B4-BE49-F238E27FC236}">
              <a16:creationId xmlns:a16="http://schemas.microsoft.com/office/drawing/2014/main" id="{A7B490C3-DC13-2B41-89F5-D7E81017B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>
            <a:extLst>
              <a:ext uri="{FF2B5EF4-FFF2-40B4-BE49-F238E27FC236}">
                <a16:creationId xmlns:a16="http://schemas.microsoft.com/office/drawing/2014/main" id="{AD4277DD-2FD6-1161-EB3B-1D4BF7DB69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>
            <a:extLst>
              <a:ext uri="{FF2B5EF4-FFF2-40B4-BE49-F238E27FC236}">
                <a16:creationId xmlns:a16="http://schemas.microsoft.com/office/drawing/2014/main" id="{7252EB52-D619-782B-6C23-787410E10C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5087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>
          <a:extLst>
            <a:ext uri="{FF2B5EF4-FFF2-40B4-BE49-F238E27FC236}">
              <a16:creationId xmlns:a16="http://schemas.microsoft.com/office/drawing/2014/main" id="{F93700C0-C999-8827-5879-C84A8760D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>
            <a:extLst>
              <a:ext uri="{FF2B5EF4-FFF2-40B4-BE49-F238E27FC236}">
                <a16:creationId xmlns:a16="http://schemas.microsoft.com/office/drawing/2014/main" id="{D710C902-D6C7-6A40-DBF1-8B5EA0FB48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>
            <a:extLst>
              <a:ext uri="{FF2B5EF4-FFF2-40B4-BE49-F238E27FC236}">
                <a16:creationId xmlns:a16="http://schemas.microsoft.com/office/drawing/2014/main" id="{67B730CB-FB6F-0E8A-E381-413804A8FF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9668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9331" b="-9330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85" name="Google Shape;85;p1"/>
          <p:cNvGrpSpPr/>
          <p:nvPr/>
        </p:nvGrpSpPr>
        <p:grpSpPr>
          <a:xfrm>
            <a:off x="0" y="8208591"/>
            <a:ext cx="18288000" cy="1565640"/>
            <a:chOff x="0" y="-38100"/>
            <a:chExt cx="5260714" cy="412350"/>
          </a:xfrm>
        </p:grpSpPr>
        <p:sp>
          <p:nvSpPr>
            <p:cNvPr id="86" name="Google Shape;86;p1"/>
            <p:cNvSpPr/>
            <p:nvPr/>
          </p:nvSpPr>
          <p:spPr>
            <a:xfrm>
              <a:off x="0" y="0"/>
              <a:ext cx="5260714" cy="374250"/>
            </a:xfrm>
            <a:custGeom>
              <a:avLst/>
              <a:gdLst/>
              <a:ahLst/>
              <a:cxnLst/>
              <a:rect l="l" t="t" r="r" b="b"/>
              <a:pathLst>
                <a:path w="5260714" h="374250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374250"/>
                  </a:lnTo>
                  <a:lnTo>
                    <a:pt x="0" y="37425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0" y="-38100"/>
              <a:ext cx="5260714" cy="4123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1"/>
          <p:cNvSpPr/>
          <p:nvPr/>
        </p:nvSpPr>
        <p:spPr>
          <a:xfrm>
            <a:off x="17216912" y="-911620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 extrusionOk="0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9" name="Google Shape;89;p1"/>
          <p:cNvSpPr txBox="1"/>
          <p:nvPr/>
        </p:nvSpPr>
        <p:spPr>
          <a:xfrm>
            <a:off x="1655027" y="4263368"/>
            <a:ext cx="15510997" cy="760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ΕΚΠΑΙΔΕΥΤΙΚΟ ΠΡΟΓΡΑΜΜΑ ΦΟΡΕΑ</a:t>
            </a:r>
            <a:r>
              <a:rPr lang="en-US" sz="48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48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202</a:t>
            </a:r>
            <a:r>
              <a:rPr lang="el-GR" sz="48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5</a:t>
            </a:r>
            <a:endParaRPr dirty="0"/>
          </a:p>
        </p:txBody>
      </p:sp>
      <p:sp>
        <p:nvSpPr>
          <p:cNvPr id="90" name="Google Shape;90;p1"/>
          <p:cNvSpPr txBox="1"/>
          <p:nvPr/>
        </p:nvSpPr>
        <p:spPr>
          <a:xfrm>
            <a:off x="4296300" y="6555925"/>
            <a:ext cx="12920700" cy="20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i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Κατερίνα Ευθυμιοπούλου, Μαρία Ζαμπέλη, </a:t>
            </a:r>
            <a:r>
              <a:rPr lang="en-US" sz="3000" b="1" i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Παναγιώτα Ιακωβάκη</a:t>
            </a:r>
            <a:r>
              <a:rPr lang="en-US" sz="3000" i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, Ηλιάνα Λαζογιώργου, Koray Bagdatli</a:t>
            </a:r>
            <a:endParaRPr sz="3000" i="1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lnSpc>
                <a:spcPct val="140029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2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028700" y="8743950"/>
            <a:ext cx="16771948" cy="4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αφείο Εκπαίδευσης, Ερευνας Δεδομένων και Ποιότητας  | Εταιρία Κοινωνικής Ψυχιατρικής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2131081" y="5756458"/>
            <a:ext cx="5569289" cy="589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99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4η </a:t>
            </a:r>
            <a:r>
              <a:rPr lang="en-US" sz="3399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Συνάντηση</a:t>
            </a:r>
            <a:r>
              <a:rPr lang="en-US" sz="3399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en-US" sz="3399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Αξιολόγηση</a:t>
            </a:r>
            <a:r>
              <a:rPr lang="en-US" sz="3399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13"/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33" name="Google Shape;433;p13"/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34" name="Google Shape;434;p13"/>
          <p:cNvSpPr txBox="1"/>
          <p:nvPr/>
        </p:nvSpPr>
        <p:spPr>
          <a:xfrm>
            <a:off x="4357976" y="1366309"/>
            <a:ext cx="13384740" cy="128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4. ΑΝΑΦΕΡΕΤΕ ΤΟ ΜΕΡΟΣ ΤΟΥ ΠΡΟΓΡΑΜΜΑΤΟΣ ΠΟΥ ΣΑΣ ΦΑΝΗΚΕ ΠΙΟ ΕΝΔΙΑΦΕΡΟΝ</a:t>
            </a:r>
            <a:endParaRPr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35" name="Google Shape;435;p13"/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436" name="Google Shape;436;p13"/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7" name="Google Shape;437;p13"/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8" name="Google Shape;438;p13"/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</a:t>
            </a:r>
            <a:r>
              <a:rPr lang="en-US" sz="3000" b="1" i="0" u="none" strike="noStrike" cap="none">
                <a:solidFill>
                  <a:srgbClr val="0F2C3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/>
          </a:p>
        </p:txBody>
      </p:sp>
      <p:sp>
        <p:nvSpPr>
          <p:cNvPr id="439" name="Google Shape;439;p13"/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40" name="Google Shape;440;p13"/>
          <p:cNvGrpSpPr/>
          <p:nvPr/>
        </p:nvGrpSpPr>
        <p:grpSpPr>
          <a:xfrm>
            <a:off x="-9526" y="6994111"/>
            <a:ext cx="4005643" cy="2079294"/>
            <a:chOff x="0" y="-38100"/>
            <a:chExt cx="1134061" cy="539397"/>
          </a:xfrm>
        </p:grpSpPr>
        <p:sp>
          <p:nvSpPr>
            <p:cNvPr id="441" name="Google Shape;441;p13"/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2" name="Google Shape;442;p13"/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3" name="Google Shape;443;p13"/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444" name="Google Shape;444;p13"/>
          <p:cNvSpPr txBox="1"/>
          <p:nvPr/>
        </p:nvSpPr>
        <p:spPr>
          <a:xfrm>
            <a:off x="358190" y="36762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445" name="Google Shape;445;p13"/>
          <p:cNvSpPr txBox="1"/>
          <p:nvPr/>
        </p:nvSpPr>
        <p:spPr>
          <a:xfrm>
            <a:off x="-628479" y="7609954"/>
            <a:ext cx="5147882" cy="103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</p:txBody>
      </p:sp>
      <p:cxnSp>
        <p:nvCxnSpPr>
          <p:cNvPr id="446" name="Google Shape;446;p13"/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7" name="Google Shape;447;p13"/>
          <p:cNvCxnSpPr/>
          <p:nvPr/>
        </p:nvCxnSpPr>
        <p:spPr>
          <a:xfrm>
            <a:off x="-105193" y="5343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8" name="Google Shape;448;p13"/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9" name="Google Shape;449;p13"/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0" name="Google Shape;450;p13"/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51" name="Google Shape;451;p13"/>
          <p:cNvGrpSpPr/>
          <p:nvPr/>
        </p:nvGrpSpPr>
        <p:grpSpPr>
          <a:xfrm>
            <a:off x="-9873" y="8814981"/>
            <a:ext cx="18297873" cy="2272119"/>
            <a:chOff x="0" y="-38100"/>
            <a:chExt cx="5260714" cy="528318"/>
          </a:xfrm>
        </p:grpSpPr>
        <p:sp>
          <p:nvSpPr>
            <p:cNvPr id="452" name="Google Shape;452;p13"/>
            <p:cNvSpPr/>
            <p:nvPr/>
          </p:nvSpPr>
          <p:spPr>
            <a:xfrm>
              <a:off x="0" y="-27675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3" name="Google Shape;453;p13"/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4" name="Google Shape;454;p13"/>
          <p:cNvSpPr txBox="1"/>
          <p:nvPr/>
        </p:nvSpPr>
        <p:spPr>
          <a:xfrm>
            <a:off x="3862093" y="9639300"/>
            <a:ext cx="13537262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455" name="Google Shape;455;p13"/>
          <p:cNvSpPr/>
          <p:nvPr/>
        </p:nvSpPr>
        <p:spPr>
          <a:xfrm>
            <a:off x="3350250" y="792847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7851F1-1AD6-AF51-D0C9-DE40D46BE34C}"/>
              </a:ext>
            </a:extLst>
          </p:cNvPr>
          <p:cNvSpPr txBox="1"/>
          <p:nvPr/>
        </p:nvSpPr>
        <p:spPr>
          <a:xfrm>
            <a:off x="6103188" y="4126043"/>
            <a:ext cx="1151195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3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η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Συνάντηση: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18%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el-GR" sz="3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</a:p>
          <a:p>
            <a:pPr algn="just"/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l-GR" sz="3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η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Συνάντηση: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21%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l-GR" sz="3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					</a:t>
            </a:r>
          </a:p>
          <a:p>
            <a:pPr algn="just"/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						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l-GR" sz="3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η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Συνάντηση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61%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		 </a:t>
            </a:r>
            <a:r>
              <a:rPr lang="el-GR" sz="36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4"/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1" name="Google Shape;461;p14"/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2" name="Google Shape;462;p14"/>
          <p:cNvSpPr txBox="1"/>
          <p:nvPr/>
        </p:nvSpPr>
        <p:spPr>
          <a:xfrm>
            <a:off x="4281715" y="473717"/>
            <a:ext cx="13813524" cy="7048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02970" marR="0" lvl="1" indent="-51435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600"/>
              <a:buAutoNum type="arabicPeriod"/>
            </a:pPr>
            <a:r>
              <a:rPr lang="el-GR" sz="24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ΤΙ ΣΑΣ ΦΑΝΗΚΕ ΧΡΗΣΙΜΟ Η ΟΥΣΙΑΣΤΙΚΟ ΑΠΟ ΤΟ ΦΕΤΙΝΟ ΕΚΠΑΙΔΕΥΤΙΚΟ ΚΑΙ ΤΙ ΘΕΩΡΕΙΤΕ ΟΤΙ ΜΠΟΡΕΙ ΝΑ ΒΕΛΤΙΩΘΕΙ Η ΝΑ ΑΛΛΑΞΕΙ;</a:t>
            </a:r>
          </a:p>
          <a:p>
            <a:pPr marL="388620"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600"/>
            </a:pPr>
            <a:endParaRPr lang="en-US" sz="2000" b="1" i="0" u="none" strike="noStrike" cap="none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Σημασία της θεματικής και του περιεχομένου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Οι συμμετέχοντες αναφέρουν ως θετικό στοιχείο τη θεματολογία του προγράμματος: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«Είχε πολύ ενδιαφέρον ότι υπήρχε μια θεματική. Βοήθησε στην εμβάθυνση, εξοικείωση, και εστίαση.»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«Χρήσιμη η φετινή θεματολογία, όπως και ο τρόπος διεξαγωγής.»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«Είναι σημαντικό ότι ο φορέας επικεντρώνεται σε σύγχρονα θέματα ψυχικής υγείας.»</a:t>
            </a:r>
          </a:p>
          <a:p>
            <a:pPr lvl="0">
              <a:lnSpc>
                <a:spcPct val="150000"/>
              </a:lnSpc>
            </a:pP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Ιδιαίτερη έμφαση δίνεται στη βιωματική μάθηση</a:t>
            </a:r>
            <a:endParaRPr lang="en-US" sz="20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«Το βιωματικό κομμάτι είχε το μεγαλύτερο ενδιαφέρον, ήταν διαδραστικό.»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«Τα παραδείγματα μελών που τα έχουν καταφέρει… είχε πολύ νόημα.»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«Σημαντική η συμμετοχή των ομοτίμων και η κατάθεση της εμπειρίας τους…»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Η </a:t>
            </a: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πράξη και εμπειρία</a:t>
            </a: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αναγνωρίζονται ως παράγοντες που καθιστούν την εκπαίδευση ουσιαστική και κατανοητή.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88620" marR="0" lvl="1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600"/>
            </a:pPr>
            <a:endParaRPr lang="el-GR" sz="1200" dirty="0"/>
          </a:p>
        </p:txBody>
      </p:sp>
      <p:grpSp>
        <p:nvGrpSpPr>
          <p:cNvPr id="463" name="Google Shape;463;p14"/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464" name="Google Shape;464;p14"/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5" name="Google Shape;465;p14"/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6" name="Google Shape;466;p14"/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/>
          </a:p>
        </p:txBody>
      </p:sp>
      <p:sp>
        <p:nvSpPr>
          <p:cNvPr id="467" name="Google Shape;467;p14"/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68" name="Google Shape;468;p14"/>
          <p:cNvGrpSpPr/>
          <p:nvPr/>
        </p:nvGrpSpPr>
        <p:grpSpPr>
          <a:xfrm>
            <a:off x="-9526" y="6980039"/>
            <a:ext cx="4010615" cy="2048023"/>
            <a:chOff x="0" y="-38100"/>
            <a:chExt cx="1134061" cy="539397"/>
          </a:xfrm>
        </p:grpSpPr>
        <p:sp>
          <p:nvSpPr>
            <p:cNvPr id="469" name="Google Shape;469;p14"/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0" name="Google Shape;470;p14"/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1" name="Google Shape;471;p14"/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472" name="Google Shape;472;p14"/>
          <p:cNvSpPr txBox="1"/>
          <p:nvPr/>
        </p:nvSpPr>
        <p:spPr>
          <a:xfrm>
            <a:off x="514350" y="367627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473" name="Google Shape;473;p14"/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74" name="Google Shape;474;p14"/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5" name="Google Shape;475;p14"/>
          <p:cNvCxnSpPr/>
          <p:nvPr/>
        </p:nvCxnSpPr>
        <p:spPr>
          <a:xfrm>
            <a:off x="-105193" y="5343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6" name="Google Shape;476;p14"/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7" name="Google Shape;477;p14"/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8" name="Google Shape;478;p14"/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79" name="Google Shape;479;p14"/>
          <p:cNvGrpSpPr/>
          <p:nvPr/>
        </p:nvGrpSpPr>
        <p:grpSpPr>
          <a:xfrm>
            <a:off x="-27282" y="8873792"/>
            <a:ext cx="18315282" cy="2161910"/>
            <a:chOff x="0" y="-38100"/>
            <a:chExt cx="5260714" cy="528318"/>
          </a:xfrm>
        </p:grpSpPr>
        <p:sp>
          <p:nvSpPr>
            <p:cNvPr id="480" name="Google Shape;480;p14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" name="Google Shape;481;p14"/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2" name="Google Shape;482;p14"/>
          <p:cNvSpPr txBox="1"/>
          <p:nvPr/>
        </p:nvSpPr>
        <p:spPr>
          <a:xfrm>
            <a:off x="4205454" y="9748391"/>
            <a:ext cx="13537262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483" name="Google Shape;483;p14"/>
          <p:cNvSpPr/>
          <p:nvPr/>
        </p:nvSpPr>
        <p:spPr>
          <a:xfrm>
            <a:off x="3350250" y="792847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>
          <a:extLst>
            <a:ext uri="{FF2B5EF4-FFF2-40B4-BE49-F238E27FC236}">
              <a16:creationId xmlns:a16="http://schemas.microsoft.com/office/drawing/2014/main" id="{89EA4ADD-A9EA-E7E6-BCF8-1B32422B7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4">
            <a:extLst>
              <a:ext uri="{FF2B5EF4-FFF2-40B4-BE49-F238E27FC236}">
                <a16:creationId xmlns:a16="http://schemas.microsoft.com/office/drawing/2014/main" id="{2F7ED012-6D8D-66B4-058F-9A2F0869305E}"/>
              </a:ext>
            </a:extLst>
          </p:cNvPr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1" name="Google Shape;461;p14">
            <a:extLst>
              <a:ext uri="{FF2B5EF4-FFF2-40B4-BE49-F238E27FC236}">
                <a16:creationId xmlns:a16="http://schemas.microsoft.com/office/drawing/2014/main" id="{285CEFF3-F4EA-A39A-036B-171856607E99}"/>
              </a:ext>
            </a:extLst>
          </p:cNvPr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2" name="Google Shape;462;p14">
            <a:extLst>
              <a:ext uri="{FF2B5EF4-FFF2-40B4-BE49-F238E27FC236}">
                <a16:creationId xmlns:a16="http://schemas.microsoft.com/office/drawing/2014/main" id="{CC995EFC-3865-7A21-F5D8-9A71B80538A0}"/>
              </a:ext>
            </a:extLst>
          </p:cNvPr>
          <p:cNvSpPr txBox="1"/>
          <p:nvPr/>
        </p:nvSpPr>
        <p:spPr>
          <a:xfrm>
            <a:off x="4281715" y="473717"/>
            <a:ext cx="13813524" cy="7417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02970" marR="0" lvl="1" indent="-51435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600"/>
              <a:buAutoNum type="arabicPeriod"/>
            </a:pPr>
            <a:r>
              <a:rPr lang="el-GR" sz="24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ΤΙ ΣΑΣ ΦΑΝΗΚΕ ΧΡΗΣΙΜΟ Η ΟΥΣΙΑΣΤΙΚΟ ΑΠΟ ΤΟ ΦΕΤΙΝΟ ΕΚΠΑΙΔΕΥΤΙΚΟ ΚΑΙ ΤΙ ΘΕΩΡΕΙΤΕ ΟΤΙ ΜΠΟΡΕΙ ΝΑ ΒΕΛΤΙΩΘΕΙ Η ΝΑ ΑΛΛΑΞΕΙ;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Ρόλος και συμμετοχή ληπτών/ομοτίμων</a:t>
            </a: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Η συμμετοχή των ληπτών (ή/και ομοτίμων) αναγνωρίζεται ως βασικό στοιχείο:</a:t>
            </a: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«Η συμμετοχή των ληπτών ήταν το πλέον χρήσιμο και ουσιαστικό στοιχείο.»</a:t>
            </a:r>
          </a:p>
          <a:p>
            <a:pPr lvl="0">
              <a:lnSpc>
                <a:spcPct val="150000"/>
              </a:lnSpc>
            </a:pPr>
            <a:r>
              <a:rPr lang="en-US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«Η οπτική των ληπτών ήταν απαραίτητη, περαιτέρω συμμετοχή θα ήταν σημαντική.»</a:t>
            </a: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«Ενδιαφέρουσα η προσέγγιση του peer support…»</a:t>
            </a: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Διαφαίνεται η ανάγκη για ενίσχυση του ρόλου των ομοτίμων, τόσο στη θεωρία όσο και στην πράξη.</a:t>
            </a:r>
          </a:p>
          <a:p>
            <a:pPr lvl="0">
              <a:lnSpc>
                <a:spcPct val="150000"/>
              </a:lnSpc>
            </a:pPr>
            <a:endParaRPr lang="el-G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Εμπλουτισμός γνώσης &amp; κοινή γλώσσα</a:t>
            </a:r>
            <a:endParaRPr lang="el-GR" sz="2000" b="1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«Εμπλουτισμός γνώσης μέσω διάκρισης εννοιών και εξοικείωσης…»</a:t>
            </a:r>
          </a:p>
          <a:p>
            <a:pPr lvl="0">
              <a:lnSpc>
                <a:spcPct val="150000"/>
              </a:lnSpc>
              <a:defRPr/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«Βοηθάει στην απόκτηση και χρήση κοινής γλώσσας…»</a:t>
            </a:r>
          </a:p>
          <a:p>
            <a:pPr lvl="0">
              <a:lnSpc>
                <a:spcPct val="150000"/>
              </a:lnSpc>
              <a:defRPr/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Γίνεται σαφές πως η εκπαίδευση βοηθά στην κατανόηση και διάχυση των εννοιών, προάγοντας τη συνεργασία.</a:t>
            </a: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/>
            <a:endParaRPr lang="el-GR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88620" marR="0" lvl="1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600"/>
            </a:pPr>
            <a:endParaRPr lang="el-GR" sz="1200" dirty="0"/>
          </a:p>
        </p:txBody>
      </p:sp>
      <p:grpSp>
        <p:nvGrpSpPr>
          <p:cNvPr id="463" name="Google Shape;463;p14">
            <a:extLst>
              <a:ext uri="{FF2B5EF4-FFF2-40B4-BE49-F238E27FC236}">
                <a16:creationId xmlns:a16="http://schemas.microsoft.com/office/drawing/2014/main" id="{A23DABA4-A97F-4E7A-A578-7AD96E24B71B}"/>
              </a:ext>
            </a:extLst>
          </p:cNvPr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464" name="Google Shape;464;p14">
              <a:extLst>
                <a:ext uri="{FF2B5EF4-FFF2-40B4-BE49-F238E27FC236}">
                  <a16:creationId xmlns:a16="http://schemas.microsoft.com/office/drawing/2014/main" id="{419D1FF3-0EE9-B790-E11A-95CD0D199699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5" name="Google Shape;465;p14">
              <a:extLst>
                <a:ext uri="{FF2B5EF4-FFF2-40B4-BE49-F238E27FC236}">
                  <a16:creationId xmlns:a16="http://schemas.microsoft.com/office/drawing/2014/main" id="{D92AC172-229D-B770-FAFF-4869F3507983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6" name="Google Shape;466;p14">
            <a:extLst>
              <a:ext uri="{FF2B5EF4-FFF2-40B4-BE49-F238E27FC236}">
                <a16:creationId xmlns:a16="http://schemas.microsoft.com/office/drawing/2014/main" id="{807CE62C-D81C-862D-898F-A17DBD94E66C}"/>
              </a:ext>
            </a:extLst>
          </p:cNvPr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/>
          </a:p>
        </p:txBody>
      </p:sp>
      <p:sp>
        <p:nvSpPr>
          <p:cNvPr id="467" name="Google Shape;467;p14">
            <a:extLst>
              <a:ext uri="{FF2B5EF4-FFF2-40B4-BE49-F238E27FC236}">
                <a16:creationId xmlns:a16="http://schemas.microsoft.com/office/drawing/2014/main" id="{6A927F26-2138-AB22-070C-E1853F7BB6F5}"/>
              </a:ext>
            </a:extLst>
          </p:cNvPr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68" name="Google Shape;468;p14">
            <a:extLst>
              <a:ext uri="{FF2B5EF4-FFF2-40B4-BE49-F238E27FC236}">
                <a16:creationId xmlns:a16="http://schemas.microsoft.com/office/drawing/2014/main" id="{53827658-B4E5-D27C-86B0-A2CF84481091}"/>
              </a:ext>
            </a:extLst>
          </p:cNvPr>
          <p:cNvGrpSpPr/>
          <p:nvPr/>
        </p:nvGrpSpPr>
        <p:grpSpPr>
          <a:xfrm>
            <a:off x="-9526" y="6980039"/>
            <a:ext cx="4010615" cy="2048023"/>
            <a:chOff x="0" y="-38100"/>
            <a:chExt cx="1134061" cy="539397"/>
          </a:xfrm>
        </p:grpSpPr>
        <p:sp>
          <p:nvSpPr>
            <p:cNvPr id="469" name="Google Shape;469;p14">
              <a:extLst>
                <a:ext uri="{FF2B5EF4-FFF2-40B4-BE49-F238E27FC236}">
                  <a16:creationId xmlns:a16="http://schemas.microsoft.com/office/drawing/2014/main" id="{0C30275C-8A8F-311E-E576-DA3039A671FF}"/>
                </a:ext>
              </a:extLst>
            </p:cNvPr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0" name="Google Shape;470;p14">
              <a:extLst>
                <a:ext uri="{FF2B5EF4-FFF2-40B4-BE49-F238E27FC236}">
                  <a16:creationId xmlns:a16="http://schemas.microsoft.com/office/drawing/2014/main" id="{B215B7E4-1290-24E9-74FA-4AD84CD42F4E}"/>
                </a:ext>
              </a:extLst>
            </p:cNvPr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1" name="Google Shape;471;p14">
            <a:extLst>
              <a:ext uri="{FF2B5EF4-FFF2-40B4-BE49-F238E27FC236}">
                <a16:creationId xmlns:a16="http://schemas.microsoft.com/office/drawing/2014/main" id="{76C17605-5B94-05A4-F257-00E9E63A1277}"/>
              </a:ext>
            </a:extLst>
          </p:cNvPr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472" name="Google Shape;472;p14">
            <a:extLst>
              <a:ext uri="{FF2B5EF4-FFF2-40B4-BE49-F238E27FC236}">
                <a16:creationId xmlns:a16="http://schemas.microsoft.com/office/drawing/2014/main" id="{755A7E51-EE39-5C2A-7A28-EF19C1E52F02}"/>
              </a:ext>
            </a:extLst>
          </p:cNvPr>
          <p:cNvSpPr txBox="1"/>
          <p:nvPr/>
        </p:nvSpPr>
        <p:spPr>
          <a:xfrm>
            <a:off x="514350" y="367627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473" name="Google Shape;473;p14">
            <a:extLst>
              <a:ext uri="{FF2B5EF4-FFF2-40B4-BE49-F238E27FC236}">
                <a16:creationId xmlns:a16="http://schemas.microsoft.com/office/drawing/2014/main" id="{3C89CC7A-69AE-441B-5890-440C631B3A71}"/>
              </a:ext>
            </a:extLst>
          </p:cNvPr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74" name="Google Shape;474;p14">
            <a:extLst>
              <a:ext uri="{FF2B5EF4-FFF2-40B4-BE49-F238E27FC236}">
                <a16:creationId xmlns:a16="http://schemas.microsoft.com/office/drawing/2014/main" id="{476EBD5E-9338-E2F9-7160-B7E08B2969FC}"/>
              </a:ext>
            </a:extLst>
          </p:cNvPr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5" name="Google Shape;475;p14">
            <a:extLst>
              <a:ext uri="{FF2B5EF4-FFF2-40B4-BE49-F238E27FC236}">
                <a16:creationId xmlns:a16="http://schemas.microsoft.com/office/drawing/2014/main" id="{AC38E286-35F5-D4F6-5ADA-E9E9A343F618}"/>
              </a:ext>
            </a:extLst>
          </p:cNvPr>
          <p:cNvCxnSpPr/>
          <p:nvPr/>
        </p:nvCxnSpPr>
        <p:spPr>
          <a:xfrm>
            <a:off x="-105193" y="5343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6" name="Google Shape;476;p14">
            <a:extLst>
              <a:ext uri="{FF2B5EF4-FFF2-40B4-BE49-F238E27FC236}">
                <a16:creationId xmlns:a16="http://schemas.microsoft.com/office/drawing/2014/main" id="{A58C6814-65A4-0D99-A1F1-7C269A124B23}"/>
              </a:ext>
            </a:extLst>
          </p:cNvPr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7" name="Google Shape;477;p14">
            <a:extLst>
              <a:ext uri="{FF2B5EF4-FFF2-40B4-BE49-F238E27FC236}">
                <a16:creationId xmlns:a16="http://schemas.microsoft.com/office/drawing/2014/main" id="{1092A7EC-528F-97EC-D36F-5E1CB411CBEA}"/>
              </a:ext>
            </a:extLst>
          </p:cNvPr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8" name="Google Shape;478;p14">
            <a:extLst>
              <a:ext uri="{FF2B5EF4-FFF2-40B4-BE49-F238E27FC236}">
                <a16:creationId xmlns:a16="http://schemas.microsoft.com/office/drawing/2014/main" id="{CD3BD598-DCC7-7097-BB8F-39C482CF64B1}"/>
              </a:ext>
            </a:extLst>
          </p:cNvPr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79" name="Google Shape;479;p14">
            <a:extLst>
              <a:ext uri="{FF2B5EF4-FFF2-40B4-BE49-F238E27FC236}">
                <a16:creationId xmlns:a16="http://schemas.microsoft.com/office/drawing/2014/main" id="{EDF7520E-C4E6-1F58-96EC-3A4CF8DE7C78}"/>
              </a:ext>
            </a:extLst>
          </p:cNvPr>
          <p:cNvGrpSpPr/>
          <p:nvPr/>
        </p:nvGrpSpPr>
        <p:grpSpPr>
          <a:xfrm>
            <a:off x="-27282" y="8873792"/>
            <a:ext cx="18315282" cy="2161910"/>
            <a:chOff x="0" y="-38100"/>
            <a:chExt cx="5260714" cy="528318"/>
          </a:xfrm>
        </p:grpSpPr>
        <p:sp>
          <p:nvSpPr>
            <p:cNvPr id="480" name="Google Shape;480;p14">
              <a:extLst>
                <a:ext uri="{FF2B5EF4-FFF2-40B4-BE49-F238E27FC236}">
                  <a16:creationId xmlns:a16="http://schemas.microsoft.com/office/drawing/2014/main" id="{1FE4AE0A-2690-6A51-1B36-47A3EC66E7CB}"/>
                </a:ext>
              </a:extLst>
            </p:cNvPr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" name="Google Shape;481;p14">
              <a:extLst>
                <a:ext uri="{FF2B5EF4-FFF2-40B4-BE49-F238E27FC236}">
                  <a16:creationId xmlns:a16="http://schemas.microsoft.com/office/drawing/2014/main" id="{1CA71372-4F05-F030-766D-CBAD6F1CC49D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2" name="Google Shape;482;p14">
            <a:extLst>
              <a:ext uri="{FF2B5EF4-FFF2-40B4-BE49-F238E27FC236}">
                <a16:creationId xmlns:a16="http://schemas.microsoft.com/office/drawing/2014/main" id="{923B5591-41CE-74F8-8FB3-2C5A4B3340B8}"/>
              </a:ext>
            </a:extLst>
          </p:cNvPr>
          <p:cNvSpPr txBox="1"/>
          <p:nvPr/>
        </p:nvSpPr>
        <p:spPr>
          <a:xfrm>
            <a:off x="4205454" y="9748391"/>
            <a:ext cx="13537262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483" name="Google Shape;483;p14">
            <a:extLst>
              <a:ext uri="{FF2B5EF4-FFF2-40B4-BE49-F238E27FC236}">
                <a16:creationId xmlns:a16="http://schemas.microsoft.com/office/drawing/2014/main" id="{8897CCAC-3F57-3485-BD57-1C718DBB3A69}"/>
              </a:ext>
            </a:extLst>
          </p:cNvPr>
          <p:cNvSpPr/>
          <p:nvPr/>
        </p:nvSpPr>
        <p:spPr>
          <a:xfrm>
            <a:off x="3350250" y="792847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2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>
          <a:extLst>
            <a:ext uri="{FF2B5EF4-FFF2-40B4-BE49-F238E27FC236}">
              <a16:creationId xmlns:a16="http://schemas.microsoft.com/office/drawing/2014/main" id="{489D15C2-EAAD-4E1F-6AC5-3DE162EDB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4">
            <a:extLst>
              <a:ext uri="{FF2B5EF4-FFF2-40B4-BE49-F238E27FC236}">
                <a16:creationId xmlns:a16="http://schemas.microsoft.com/office/drawing/2014/main" id="{04FD93AA-8D84-6B56-F30B-E4A3EE33DA1D}"/>
              </a:ext>
            </a:extLst>
          </p:cNvPr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1" name="Google Shape;461;p14">
            <a:extLst>
              <a:ext uri="{FF2B5EF4-FFF2-40B4-BE49-F238E27FC236}">
                <a16:creationId xmlns:a16="http://schemas.microsoft.com/office/drawing/2014/main" id="{D8002BBF-32C2-39E2-40B2-E0F8BCE7EC23}"/>
              </a:ext>
            </a:extLst>
          </p:cNvPr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2" name="Google Shape;462;p14">
            <a:extLst>
              <a:ext uri="{FF2B5EF4-FFF2-40B4-BE49-F238E27FC236}">
                <a16:creationId xmlns:a16="http://schemas.microsoft.com/office/drawing/2014/main" id="{C6BFD699-EB1D-6504-0383-96CCE1B0249D}"/>
              </a:ext>
            </a:extLst>
          </p:cNvPr>
          <p:cNvSpPr txBox="1"/>
          <p:nvPr/>
        </p:nvSpPr>
        <p:spPr>
          <a:xfrm>
            <a:off x="4357975" y="560251"/>
            <a:ext cx="14025693" cy="9110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l-GR" sz="32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lang="el-GR" sz="32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ΤΙ ΣΑΣ ΦΑΝΗΚΕ ΧΡΗΣΙΜΟ Η ΟΥΣΙΑΣΤΙΚΟ ΑΠΟ ΤΟ ΦΕΤΙΝΟ ΕΚΠΑΙΔΕΥΤΙΚΟ ΚΑΙ ΤΙ ΘΕΩΡΕΙΤΕ ΟΤΙ ΜΠΟΡΕΙ ΝΑ ΒΕΛΤΙΩΘΕΙ Η ΝΑ ΑΛΛΑΞΕΙ;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</a:t>
            </a: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. Διασύνδεση φορέων και εξωτερικοί συνεργάτες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l-GR" sz="2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«Εστίαση στους εξωτερικούς συνεργάτες για καλύτερη διασύνδεση μεταξύ φορέων.»</a:t>
            </a:r>
            <a:endParaRPr kumimoji="0" lang="en-US" sz="2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l-GR" sz="2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Η δικτύωση και η συνεργασία μεταξύ φορέων είναι ζητούμενο για καλύτερη αξιοποίηση της εκπαίδευσης.</a:t>
            </a:r>
            <a:endParaRPr lang="en-US" sz="2000" b="1" i="1" u="none" strike="noStrike" cap="none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>
              <a:lnSpc>
                <a:spcPct val="150000"/>
              </a:lnSpc>
            </a:pPr>
            <a:endParaRPr lang="en-US" sz="2000" b="1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6. Εκπαιδευτική οργάνωση και διάρκεια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Αναδύονται αντιφατικές απόψεις ως προς τη δομή και τη διάρκεια των εκπαιδευτικών:</a:t>
            </a: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«Να μην υπάρχει μεγάλο χρονικό διάστημα ανάμεσα στα εκπαιδευτικά.»</a:t>
            </a: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«Η διάρκεια κάποιες φορές φάνηκε να είναι μεγάλη.»</a:t>
            </a: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«Αν και ο αριθμός των συναντήσεων ήταν πιο περιορισμένος…»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 Ανάγκη για υλικό και υποστήριξη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Προτάσεις για ενίσχυση της πρόσβασης στο υλικό: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«Θα ήταν θετικό να μας στέλνεται το υλικό των παρουσιάσεων.»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«Δυσκολία με τεχνολογικά θέματα.»</a:t>
            </a:r>
          </a:p>
          <a:p>
            <a:endParaRPr lang="en-US" sz="1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endParaRPr lang="el-GR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463" name="Google Shape;463;p14">
            <a:extLst>
              <a:ext uri="{FF2B5EF4-FFF2-40B4-BE49-F238E27FC236}">
                <a16:creationId xmlns:a16="http://schemas.microsoft.com/office/drawing/2014/main" id="{E2B3B7E8-77A5-488A-1C16-2BB04898EDAD}"/>
              </a:ext>
            </a:extLst>
          </p:cNvPr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464" name="Google Shape;464;p14">
              <a:extLst>
                <a:ext uri="{FF2B5EF4-FFF2-40B4-BE49-F238E27FC236}">
                  <a16:creationId xmlns:a16="http://schemas.microsoft.com/office/drawing/2014/main" id="{C398D495-B3D1-F85A-E6FD-91EAFEBE790F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5" name="Google Shape;465;p14">
              <a:extLst>
                <a:ext uri="{FF2B5EF4-FFF2-40B4-BE49-F238E27FC236}">
                  <a16:creationId xmlns:a16="http://schemas.microsoft.com/office/drawing/2014/main" id="{00688663-7471-30B6-633B-C9F7C2E66627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6" name="Google Shape;466;p14">
            <a:extLst>
              <a:ext uri="{FF2B5EF4-FFF2-40B4-BE49-F238E27FC236}">
                <a16:creationId xmlns:a16="http://schemas.microsoft.com/office/drawing/2014/main" id="{0303E4A5-0900-2A95-F638-966C4FB4644A}"/>
              </a:ext>
            </a:extLst>
          </p:cNvPr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/>
          </a:p>
        </p:txBody>
      </p:sp>
      <p:sp>
        <p:nvSpPr>
          <p:cNvPr id="467" name="Google Shape;467;p14">
            <a:extLst>
              <a:ext uri="{FF2B5EF4-FFF2-40B4-BE49-F238E27FC236}">
                <a16:creationId xmlns:a16="http://schemas.microsoft.com/office/drawing/2014/main" id="{EE5D20C6-200C-E906-6B50-049C5E934800}"/>
              </a:ext>
            </a:extLst>
          </p:cNvPr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68" name="Google Shape;468;p14">
            <a:extLst>
              <a:ext uri="{FF2B5EF4-FFF2-40B4-BE49-F238E27FC236}">
                <a16:creationId xmlns:a16="http://schemas.microsoft.com/office/drawing/2014/main" id="{5672295E-9FDA-EE5E-6833-48F22414B1EA}"/>
              </a:ext>
            </a:extLst>
          </p:cNvPr>
          <p:cNvGrpSpPr/>
          <p:nvPr/>
        </p:nvGrpSpPr>
        <p:grpSpPr>
          <a:xfrm>
            <a:off x="-9526" y="6980039"/>
            <a:ext cx="4010615" cy="2048023"/>
            <a:chOff x="0" y="-38100"/>
            <a:chExt cx="1134061" cy="539397"/>
          </a:xfrm>
        </p:grpSpPr>
        <p:sp>
          <p:nvSpPr>
            <p:cNvPr id="469" name="Google Shape;469;p14">
              <a:extLst>
                <a:ext uri="{FF2B5EF4-FFF2-40B4-BE49-F238E27FC236}">
                  <a16:creationId xmlns:a16="http://schemas.microsoft.com/office/drawing/2014/main" id="{D0A15006-C1F9-97CC-9758-AF1AB44AD8FD}"/>
                </a:ext>
              </a:extLst>
            </p:cNvPr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0" name="Google Shape;470;p14">
              <a:extLst>
                <a:ext uri="{FF2B5EF4-FFF2-40B4-BE49-F238E27FC236}">
                  <a16:creationId xmlns:a16="http://schemas.microsoft.com/office/drawing/2014/main" id="{B5CF2E75-3557-7933-2D5E-534C4271901E}"/>
                </a:ext>
              </a:extLst>
            </p:cNvPr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1" name="Google Shape;471;p14">
            <a:extLst>
              <a:ext uri="{FF2B5EF4-FFF2-40B4-BE49-F238E27FC236}">
                <a16:creationId xmlns:a16="http://schemas.microsoft.com/office/drawing/2014/main" id="{F5FF90B8-8666-0340-6307-BEFC5EA83348}"/>
              </a:ext>
            </a:extLst>
          </p:cNvPr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472" name="Google Shape;472;p14">
            <a:extLst>
              <a:ext uri="{FF2B5EF4-FFF2-40B4-BE49-F238E27FC236}">
                <a16:creationId xmlns:a16="http://schemas.microsoft.com/office/drawing/2014/main" id="{CEDD904E-21B6-2651-7E93-69D1B3E75C6D}"/>
              </a:ext>
            </a:extLst>
          </p:cNvPr>
          <p:cNvSpPr txBox="1"/>
          <p:nvPr/>
        </p:nvSpPr>
        <p:spPr>
          <a:xfrm>
            <a:off x="514350" y="367627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473" name="Google Shape;473;p14">
            <a:extLst>
              <a:ext uri="{FF2B5EF4-FFF2-40B4-BE49-F238E27FC236}">
                <a16:creationId xmlns:a16="http://schemas.microsoft.com/office/drawing/2014/main" id="{F7BB0EB6-BC8C-D968-9AE6-F9F73A6FB220}"/>
              </a:ext>
            </a:extLst>
          </p:cNvPr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74" name="Google Shape;474;p14">
            <a:extLst>
              <a:ext uri="{FF2B5EF4-FFF2-40B4-BE49-F238E27FC236}">
                <a16:creationId xmlns:a16="http://schemas.microsoft.com/office/drawing/2014/main" id="{3C8FC4A3-41B4-5E83-1B47-5CCE38D4DE4B}"/>
              </a:ext>
            </a:extLst>
          </p:cNvPr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5" name="Google Shape;475;p14">
            <a:extLst>
              <a:ext uri="{FF2B5EF4-FFF2-40B4-BE49-F238E27FC236}">
                <a16:creationId xmlns:a16="http://schemas.microsoft.com/office/drawing/2014/main" id="{02190B38-F289-F672-040C-7CCC2174014E}"/>
              </a:ext>
            </a:extLst>
          </p:cNvPr>
          <p:cNvCxnSpPr/>
          <p:nvPr/>
        </p:nvCxnSpPr>
        <p:spPr>
          <a:xfrm>
            <a:off x="-105193" y="5343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6" name="Google Shape;476;p14">
            <a:extLst>
              <a:ext uri="{FF2B5EF4-FFF2-40B4-BE49-F238E27FC236}">
                <a16:creationId xmlns:a16="http://schemas.microsoft.com/office/drawing/2014/main" id="{53099944-1F1D-4C69-06BD-FAD2ADDDD431}"/>
              </a:ext>
            </a:extLst>
          </p:cNvPr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7" name="Google Shape;477;p14">
            <a:extLst>
              <a:ext uri="{FF2B5EF4-FFF2-40B4-BE49-F238E27FC236}">
                <a16:creationId xmlns:a16="http://schemas.microsoft.com/office/drawing/2014/main" id="{D55471AF-37CA-B486-26D1-29C10A63B583}"/>
              </a:ext>
            </a:extLst>
          </p:cNvPr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8" name="Google Shape;478;p14">
            <a:extLst>
              <a:ext uri="{FF2B5EF4-FFF2-40B4-BE49-F238E27FC236}">
                <a16:creationId xmlns:a16="http://schemas.microsoft.com/office/drawing/2014/main" id="{AAF4349D-B77B-A451-E392-3120557472BB}"/>
              </a:ext>
            </a:extLst>
          </p:cNvPr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79" name="Google Shape;479;p14">
            <a:extLst>
              <a:ext uri="{FF2B5EF4-FFF2-40B4-BE49-F238E27FC236}">
                <a16:creationId xmlns:a16="http://schemas.microsoft.com/office/drawing/2014/main" id="{20CFBDDB-0692-1D6B-28FD-E744870B3748}"/>
              </a:ext>
            </a:extLst>
          </p:cNvPr>
          <p:cNvGrpSpPr/>
          <p:nvPr/>
        </p:nvGrpSpPr>
        <p:grpSpPr>
          <a:xfrm>
            <a:off x="-27282" y="8873792"/>
            <a:ext cx="18315282" cy="2161910"/>
            <a:chOff x="0" y="-38100"/>
            <a:chExt cx="5260714" cy="528318"/>
          </a:xfrm>
        </p:grpSpPr>
        <p:sp>
          <p:nvSpPr>
            <p:cNvPr id="480" name="Google Shape;480;p14">
              <a:extLst>
                <a:ext uri="{FF2B5EF4-FFF2-40B4-BE49-F238E27FC236}">
                  <a16:creationId xmlns:a16="http://schemas.microsoft.com/office/drawing/2014/main" id="{F34B2AB5-B86C-7025-E27F-F2D5DC0CDFF9}"/>
                </a:ext>
              </a:extLst>
            </p:cNvPr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" name="Google Shape;481;p14">
              <a:extLst>
                <a:ext uri="{FF2B5EF4-FFF2-40B4-BE49-F238E27FC236}">
                  <a16:creationId xmlns:a16="http://schemas.microsoft.com/office/drawing/2014/main" id="{E0ACD93C-237F-A719-2282-B21D97BD51EA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2" name="Google Shape;482;p14">
            <a:extLst>
              <a:ext uri="{FF2B5EF4-FFF2-40B4-BE49-F238E27FC236}">
                <a16:creationId xmlns:a16="http://schemas.microsoft.com/office/drawing/2014/main" id="{03A10216-F6CA-3FB6-4D3A-084C6CDC7382}"/>
              </a:ext>
            </a:extLst>
          </p:cNvPr>
          <p:cNvSpPr txBox="1"/>
          <p:nvPr/>
        </p:nvSpPr>
        <p:spPr>
          <a:xfrm>
            <a:off x="4205454" y="9748391"/>
            <a:ext cx="13537262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483" name="Google Shape;483;p14">
            <a:extLst>
              <a:ext uri="{FF2B5EF4-FFF2-40B4-BE49-F238E27FC236}">
                <a16:creationId xmlns:a16="http://schemas.microsoft.com/office/drawing/2014/main" id="{9EA39B99-D7A5-3631-3B65-CDE26395D0D4}"/>
              </a:ext>
            </a:extLst>
          </p:cNvPr>
          <p:cNvSpPr/>
          <p:nvPr/>
        </p:nvSpPr>
        <p:spPr>
          <a:xfrm>
            <a:off x="3350250" y="792847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1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>
          <a:extLst>
            <a:ext uri="{FF2B5EF4-FFF2-40B4-BE49-F238E27FC236}">
              <a16:creationId xmlns:a16="http://schemas.microsoft.com/office/drawing/2014/main" id="{0215EC2A-EBE9-DBD7-751A-CA4529C7D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16">
            <a:extLst>
              <a:ext uri="{FF2B5EF4-FFF2-40B4-BE49-F238E27FC236}">
                <a16:creationId xmlns:a16="http://schemas.microsoft.com/office/drawing/2014/main" id="{9043E28C-581C-BBFF-0868-A9BB3ADA158E}"/>
              </a:ext>
            </a:extLst>
          </p:cNvPr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7" name="Google Shape;517;p16">
            <a:extLst>
              <a:ext uri="{FF2B5EF4-FFF2-40B4-BE49-F238E27FC236}">
                <a16:creationId xmlns:a16="http://schemas.microsoft.com/office/drawing/2014/main" id="{C4A66AAE-A3AA-DDA4-D099-325917D5FAA9}"/>
              </a:ext>
            </a:extLst>
          </p:cNvPr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8" name="Google Shape;518;p16">
            <a:extLst>
              <a:ext uri="{FF2B5EF4-FFF2-40B4-BE49-F238E27FC236}">
                <a16:creationId xmlns:a16="http://schemas.microsoft.com/office/drawing/2014/main" id="{994CCF7E-CD96-E0B4-3A6C-260BFF1374B3}"/>
              </a:ext>
            </a:extLst>
          </p:cNvPr>
          <p:cNvSpPr txBox="1"/>
          <p:nvPr/>
        </p:nvSpPr>
        <p:spPr>
          <a:xfrm>
            <a:off x="4357976" y="143938"/>
            <a:ext cx="13384740" cy="875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3. ΠΡΟΤΕΙΝΕΤΕ ΘΕΜΑΤΑ ΓΙΑ ΤΟ ΕΠΟΜΕΝΟ ΕΚΠΑΙΔΕΥΤΙΚΟ ΦΟΡΕΑ</a:t>
            </a:r>
            <a:endParaRPr lang="el-GR"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2000" b="1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</a:t>
            </a:r>
            <a:r>
              <a:rPr lang="el-GR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Ψυχιατρική μεταρρύθμιση και συστημικές αλλαγές</a:t>
            </a: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Αλλαγές στο χώρο της ψυχικής υγείας (π.χ. κατάργηση τομεοποίησης, ΗΔΙΚΑ)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Μέλλον της 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ψυχι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ατρικής μεταρρύθμισης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Επ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ικ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αιροποίηση μεθοδολογίας καλλιέργειας συνεργειών/δικτύωσης</a:t>
            </a: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Συνεργασία με άλλους οργανισμούς (π.χ. ΚΕΘΕΑ)</a:t>
            </a:r>
            <a:b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Υπάρχει έντονο ενδιαφέρον για </a:t>
            </a: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θεσμικές και δομικές εξελίξεις</a:t>
            </a: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και ανάγκη να κατανοηθεί </a:t>
            </a: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ο ρόλος των επαγγελματιών στο νέο πλαίσιο</a:t>
            </a: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Επιπλέον, διαφαίνεται η ανάγκη για </a:t>
            </a: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διεπιστημονική συνεργασία</a:t>
            </a: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και μεταφορά καλών πρακτικών μεταξύ φορέων.</a:t>
            </a:r>
          </a:p>
          <a:p>
            <a:pPr lvl="0">
              <a:lnSpc>
                <a:spcPct val="150000"/>
              </a:lnSpc>
            </a:pPr>
            <a:endParaRPr lang="el-GR" sz="2000" b="1" i="0" u="none" strike="noStrike" cap="none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>
              <a:lnSpc>
                <a:spcPct val="150000"/>
              </a:lnSpc>
            </a:pPr>
            <a:r>
              <a:rPr lang="el-GR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Κλινικές δεξιότητες και εξειδικευμένη φροντίδα</a:t>
            </a:r>
            <a:endParaRPr lang="en-US" sz="2000" b="1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Δι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αχείριση ασθενούς σε υποτροπή</a:t>
            </a:r>
          </a:p>
          <a:p>
            <a:pPr lvl="0">
              <a:lnSpc>
                <a:spcPct val="150000"/>
              </a:lnSpc>
            </a:pP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Άνοι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 – φροντίδα ασθενών &amp; χαρτογράφηση υπηρεσιών</a:t>
            </a: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Υγεία και ασφάλεια στο χώρο εργασίας – νομικό πλαίσιο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519" name="Google Shape;519;p16">
            <a:extLst>
              <a:ext uri="{FF2B5EF4-FFF2-40B4-BE49-F238E27FC236}">
                <a16:creationId xmlns:a16="http://schemas.microsoft.com/office/drawing/2014/main" id="{0A08C351-0690-F291-9B6B-FC945A0A6EE0}"/>
              </a:ext>
            </a:extLst>
          </p:cNvPr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520" name="Google Shape;520;p16">
              <a:extLst>
                <a:ext uri="{FF2B5EF4-FFF2-40B4-BE49-F238E27FC236}">
                  <a16:creationId xmlns:a16="http://schemas.microsoft.com/office/drawing/2014/main" id="{3BE8F130-9101-ECD5-1431-6BEFEB8E1E18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" name="Google Shape;521;p16">
              <a:extLst>
                <a:ext uri="{FF2B5EF4-FFF2-40B4-BE49-F238E27FC236}">
                  <a16:creationId xmlns:a16="http://schemas.microsoft.com/office/drawing/2014/main" id="{214B244F-3A8E-E9D6-2AE9-724DFBFA7EE6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22" name="Google Shape;522;p16">
            <a:extLst>
              <a:ext uri="{FF2B5EF4-FFF2-40B4-BE49-F238E27FC236}">
                <a16:creationId xmlns:a16="http://schemas.microsoft.com/office/drawing/2014/main" id="{DF11C80F-70D6-EF5A-EE11-37465806E429}"/>
              </a:ext>
            </a:extLst>
          </p:cNvPr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/>
          </a:p>
        </p:txBody>
      </p:sp>
      <p:sp>
        <p:nvSpPr>
          <p:cNvPr id="523" name="Google Shape;523;p16">
            <a:extLst>
              <a:ext uri="{FF2B5EF4-FFF2-40B4-BE49-F238E27FC236}">
                <a16:creationId xmlns:a16="http://schemas.microsoft.com/office/drawing/2014/main" id="{502A7B89-437D-8D7F-BE9D-5F6BAAD015EA}"/>
              </a:ext>
            </a:extLst>
          </p:cNvPr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524" name="Google Shape;524;p16">
            <a:extLst>
              <a:ext uri="{FF2B5EF4-FFF2-40B4-BE49-F238E27FC236}">
                <a16:creationId xmlns:a16="http://schemas.microsoft.com/office/drawing/2014/main" id="{91F7B05E-8216-3C16-8ED2-ABA684D7BB1F}"/>
              </a:ext>
            </a:extLst>
          </p:cNvPr>
          <p:cNvGrpSpPr/>
          <p:nvPr/>
        </p:nvGrpSpPr>
        <p:grpSpPr>
          <a:xfrm>
            <a:off x="-9870" y="6996320"/>
            <a:ext cx="4005987" cy="2048023"/>
            <a:chOff x="0" y="-38100"/>
            <a:chExt cx="1134061" cy="539397"/>
          </a:xfrm>
        </p:grpSpPr>
        <p:sp>
          <p:nvSpPr>
            <p:cNvPr id="525" name="Google Shape;525;p16">
              <a:extLst>
                <a:ext uri="{FF2B5EF4-FFF2-40B4-BE49-F238E27FC236}">
                  <a16:creationId xmlns:a16="http://schemas.microsoft.com/office/drawing/2014/main" id="{36D2D60C-9904-1730-8FA9-F7FED0E10ECD}"/>
                </a:ext>
              </a:extLst>
            </p:cNvPr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" name="Google Shape;526;p16">
              <a:extLst>
                <a:ext uri="{FF2B5EF4-FFF2-40B4-BE49-F238E27FC236}">
                  <a16:creationId xmlns:a16="http://schemas.microsoft.com/office/drawing/2014/main" id="{4064D525-D99F-A61D-9AB6-E06FDBA9276E}"/>
                </a:ext>
              </a:extLst>
            </p:cNvPr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27" name="Google Shape;527;p16">
            <a:extLst>
              <a:ext uri="{FF2B5EF4-FFF2-40B4-BE49-F238E27FC236}">
                <a16:creationId xmlns:a16="http://schemas.microsoft.com/office/drawing/2014/main" id="{8F2350D1-CCBD-7F61-9149-286D5E588ED5}"/>
              </a:ext>
            </a:extLst>
          </p:cNvPr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528" name="Google Shape;528;p16">
            <a:extLst>
              <a:ext uri="{FF2B5EF4-FFF2-40B4-BE49-F238E27FC236}">
                <a16:creationId xmlns:a16="http://schemas.microsoft.com/office/drawing/2014/main" id="{89557B2E-25FC-27CB-F265-E8E6355FCFA1}"/>
              </a:ext>
            </a:extLst>
          </p:cNvPr>
          <p:cNvSpPr txBox="1"/>
          <p:nvPr/>
        </p:nvSpPr>
        <p:spPr>
          <a:xfrm>
            <a:off x="358190" y="36762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529" name="Google Shape;529;p16">
            <a:extLst>
              <a:ext uri="{FF2B5EF4-FFF2-40B4-BE49-F238E27FC236}">
                <a16:creationId xmlns:a16="http://schemas.microsoft.com/office/drawing/2014/main" id="{BD2211C6-AD80-4E60-AFF8-4D6386C17684}"/>
              </a:ext>
            </a:extLst>
          </p:cNvPr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530" name="Google Shape;530;p16">
            <a:extLst>
              <a:ext uri="{FF2B5EF4-FFF2-40B4-BE49-F238E27FC236}">
                <a16:creationId xmlns:a16="http://schemas.microsoft.com/office/drawing/2014/main" id="{4881C497-87C2-2332-FFBB-990511557F6B}"/>
              </a:ext>
            </a:extLst>
          </p:cNvPr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1" name="Google Shape;531;p16">
            <a:extLst>
              <a:ext uri="{FF2B5EF4-FFF2-40B4-BE49-F238E27FC236}">
                <a16:creationId xmlns:a16="http://schemas.microsoft.com/office/drawing/2014/main" id="{FCC5DEEC-1FDF-1DF6-06DD-84E795631653}"/>
              </a:ext>
            </a:extLst>
          </p:cNvPr>
          <p:cNvCxnSpPr/>
          <p:nvPr/>
        </p:nvCxnSpPr>
        <p:spPr>
          <a:xfrm>
            <a:off x="-105193" y="5343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2" name="Google Shape;532;p16">
            <a:extLst>
              <a:ext uri="{FF2B5EF4-FFF2-40B4-BE49-F238E27FC236}">
                <a16:creationId xmlns:a16="http://schemas.microsoft.com/office/drawing/2014/main" id="{D6E6703C-88EF-399C-DEF6-D505891D9A08}"/>
              </a:ext>
            </a:extLst>
          </p:cNvPr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3" name="Google Shape;533;p16">
            <a:extLst>
              <a:ext uri="{FF2B5EF4-FFF2-40B4-BE49-F238E27FC236}">
                <a16:creationId xmlns:a16="http://schemas.microsoft.com/office/drawing/2014/main" id="{19B7A755-D1C8-4C39-22EE-18AAE59A2DA4}"/>
              </a:ext>
            </a:extLst>
          </p:cNvPr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4" name="Google Shape;534;p16">
            <a:extLst>
              <a:ext uri="{FF2B5EF4-FFF2-40B4-BE49-F238E27FC236}">
                <a16:creationId xmlns:a16="http://schemas.microsoft.com/office/drawing/2014/main" id="{280B0375-00EE-30F9-4454-EB5214FC5D05}"/>
              </a:ext>
            </a:extLst>
          </p:cNvPr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35" name="Google Shape;535;p16">
            <a:extLst>
              <a:ext uri="{FF2B5EF4-FFF2-40B4-BE49-F238E27FC236}">
                <a16:creationId xmlns:a16="http://schemas.microsoft.com/office/drawing/2014/main" id="{CE13A5F6-4BBE-9784-155D-4FCBE4C9A590}"/>
              </a:ext>
            </a:extLst>
          </p:cNvPr>
          <p:cNvGrpSpPr/>
          <p:nvPr/>
        </p:nvGrpSpPr>
        <p:grpSpPr>
          <a:xfrm>
            <a:off x="-628479" y="8424304"/>
            <a:ext cx="18916477" cy="2526163"/>
            <a:chOff x="0" y="-38100"/>
            <a:chExt cx="5317282" cy="665328"/>
          </a:xfrm>
        </p:grpSpPr>
        <p:sp>
          <p:nvSpPr>
            <p:cNvPr id="536" name="Google Shape;536;p16">
              <a:extLst>
                <a:ext uri="{FF2B5EF4-FFF2-40B4-BE49-F238E27FC236}">
                  <a16:creationId xmlns:a16="http://schemas.microsoft.com/office/drawing/2014/main" id="{D0F42688-C963-6573-4EEC-5EEA8C91C967}"/>
                </a:ext>
              </a:extLst>
            </p:cNvPr>
            <p:cNvSpPr/>
            <p:nvPr/>
          </p:nvSpPr>
          <p:spPr>
            <a:xfrm>
              <a:off x="162926" y="137010"/>
              <a:ext cx="5154356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" name="Google Shape;537;p16">
              <a:extLst>
                <a:ext uri="{FF2B5EF4-FFF2-40B4-BE49-F238E27FC236}">
                  <a16:creationId xmlns:a16="http://schemas.microsoft.com/office/drawing/2014/main" id="{FEEF840B-C633-F338-50D1-B737933F533E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38" name="Google Shape;538;p16">
            <a:extLst>
              <a:ext uri="{FF2B5EF4-FFF2-40B4-BE49-F238E27FC236}">
                <a16:creationId xmlns:a16="http://schemas.microsoft.com/office/drawing/2014/main" id="{9E9BA5FC-2691-2EBD-5F94-322E9778B971}"/>
              </a:ext>
            </a:extLst>
          </p:cNvPr>
          <p:cNvSpPr txBox="1"/>
          <p:nvPr/>
        </p:nvSpPr>
        <p:spPr>
          <a:xfrm>
            <a:off x="4205454" y="9639300"/>
            <a:ext cx="13537262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539" name="Google Shape;539;p16">
            <a:extLst>
              <a:ext uri="{FF2B5EF4-FFF2-40B4-BE49-F238E27FC236}">
                <a16:creationId xmlns:a16="http://schemas.microsoft.com/office/drawing/2014/main" id="{1FFA981C-B6CB-952B-2012-1B63EC0F4978}"/>
              </a:ext>
            </a:extLst>
          </p:cNvPr>
          <p:cNvSpPr/>
          <p:nvPr/>
        </p:nvSpPr>
        <p:spPr>
          <a:xfrm>
            <a:off x="3350250" y="792847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5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>
          <a:extLst>
            <a:ext uri="{FF2B5EF4-FFF2-40B4-BE49-F238E27FC236}">
              <a16:creationId xmlns:a16="http://schemas.microsoft.com/office/drawing/2014/main" id="{2ED34394-BA3B-80C6-7760-87038E160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16">
            <a:extLst>
              <a:ext uri="{FF2B5EF4-FFF2-40B4-BE49-F238E27FC236}">
                <a16:creationId xmlns:a16="http://schemas.microsoft.com/office/drawing/2014/main" id="{06B523DE-C3E8-2AFD-2CD2-FBA1A825D199}"/>
              </a:ext>
            </a:extLst>
          </p:cNvPr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7" name="Google Shape;517;p16">
            <a:extLst>
              <a:ext uri="{FF2B5EF4-FFF2-40B4-BE49-F238E27FC236}">
                <a16:creationId xmlns:a16="http://schemas.microsoft.com/office/drawing/2014/main" id="{BFD10456-7279-2D3F-8DA8-6D73DCFE27AA}"/>
              </a:ext>
            </a:extLst>
          </p:cNvPr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8" name="Google Shape;518;p16">
            <a:extLst>
              <a:ext uri="{FF2B5EF4-FFF2-40B4-BE49-F238E27FC236}">
                <a16:creationId xmlns:a16="http://schemas.microsoft.com/office/drawing/2014/main" id="{E27841C2-15CD-F001-ABF1-2D58956F35B5}"/>
              </a:ext>
            </a:extLst>
          </p:cNvPr>
          <p:cNvSpPr txBox="1"/>
          <p:nvPr/>
        </p:nvSpPr>
        <p:spPr>
          <a:xfrm>
            <a:off x="4357976" y="143938"/>
            <a:ext cx="13384740" cy="832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3. ΠΡΟΤΕΙΝΕΤΕ ΘΕΜΑΤΑ ΓΙΑ ΤΟ ΕΠΟΜΕΝΟ ΕΚΠΑΙΔΕΥΤΙΚΟ ΦΟΡΕΑ</a:t>
            </a:r>
            <a:endParaRPr lang="el-GR"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2000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i="1" dirty="0">
                <a:solidFill>
                  <a:srgbClr val="0F2C3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3. Βιωματικές μέθοδοι και τέχνη ως θεραπευτικό εργαλείο</a:t>
            </a:r>
          </a:p>
          <a:p>
            <a:pPr marL="342900" marR="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rgbClr val="0F2C3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Θεραπείες μέσω τέχνης (σε ΚΜ, ΚΗ, ψυχο-ογκολογία)</a:t>
            </a:r>
          </a:p>
          <a:p>
            <a:pPr marL="342900" marR="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rgbClr val="0F2C3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Μεταφορά βιωμένης εμπειρίας (π.χ. από άλλους φορείς)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>
                <a:solidFill>
                  <a:srgbClr val="0F2C3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Διαφαίνεται ανάγκη για συμπληρωματικές θεραπείες που εμπλουτίζουν την παρέμβαση, ιδίως μέσω δημιουργικών μέσων και αλληλεπίδρασης με ειδικούς από τον χώρο της τέχνης.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2000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>
              <a:lnSpc>
                <a:spcPct val="150000"/>
              </a:lnSpc>
            </a:pPr>
            <a:r>
              <a:rPr lang="el-GR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Διεθνής εμπειρία και καινοτόμα μοντέλα</a:t>
            </a: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Καλές πρακτικές από άλλες χώρες (π.χ. Τεργέστη)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Συμμετοχή επαγγελματιών με εμπειρία από το εξωτερικό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Παρα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κολούθηση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ευρω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παϊκών τάσεων</a:t>
            </a:r>
            <a:b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Προτείνεται να ενσωματωθεί μια </a:t>
            </a: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διεθνής, συγκριτική ματιά</a:t>
            </a: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με στόχο την εισαγωγή καινοτομιών και τον </a:t>
            </a:r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εκσυγχρονισμό πρακτικών</a:t>
            </a: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στον ελληνικό χώρο</a:t>
            </a:r>
            <a:endParaRPr lang="el-GR" sz="2000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519" name="Google Shape;519;p16">
            <a:extLst>
              <a:ext uri="{FF2B5EF4-FFF2-40B4-BE49-F238E27FC236}">
                <a16:creationId xmlns:a16="http://schemas.microsoft.com/office/drawing/2014/main" id="{322384D6-4672-193B-77F9-D4E0D71CD890}"/>
              </a:ext>
            </a:extLst>
          </p:cNvPr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520" name="Google Shape;520;p16">
              <a:extLst>
                <a:ext uri="{FF2B5EF4-FFF2-40B4-BE49-F238E27FC236}">
                  <a16:creationId xmlns:a16="http://schemas.microsoft.com/office/drawing/2014/main" id="{696D13CC-794D-D119-F34A-7842E16BB571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" name="Google Shape;521;p16">
              <a:extLst>
                <a:ext uri="{FF2B5EF4-FFF2-40B4-BE49-F238E27FC236}">
                  <a16:creationId xmlns:a16="http://schemas.microsoft.com/office/drawing/2014/main" id="{AB646680-135F-92B2-3D74-D5732C2AD030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22" name="Google Shape;522;p16">
            <a:extLst>
              <a:ext uri="{FF2B5EF4-FFF2-40B4-BE49-F238E27FC236}">
                <a16:creationId xmlns:a16="http://schemas.microsoft.com/office/drawing/2014/main" id="{9EDCB016-4B70-18CD-E9BE-940C246606CF}"/>
              </a:ext>
            </a:extLst>
          </p:cNvPr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 dirty="0"/>
          </a:p>
        </p:txBody>
      </p:sp>
      <p:sp>
        <p:nvSpPr>
          <p:cNvPr id="523" name="Google Shape;523;p16">
            <a:extLst>
              <a:ext uri="{FF2B5EF4-FFF2-40B4-BE49-F238E27FC236}">
                <a16:creationId xmlns:a16="http://schemas.microsoft.com/office/drawing/2014/main" id="{72584631-FB37-C05D-D950-CF927FC6DF9D}"/>
              </a:ext>
            </a:extLst>
          </p:cNvPr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524" name="Google Shape;524;p16">
            <a:extLst>
              <a:ext uri="{FF2B5EF4-FFF2-40B4-BE49-F238E27FC236}">
                <a16:creationId xmlns:a16="http://schemas.microsoft.com/office/drawing/2014/main" id="{388024F3-18FD-D176-FBC8-2FDDDC5ECA6B}"/>
              </a:ext>
            </a:extLst>
          </p:cNvPr>
          <p:cNvGrpSpPr/>
          <p:nvPr/>
        </p:nvGrpSpPr>
        <p:grpSpPr>
          <a:xfrm>
            <a:off x="-9870" y="6996320"/>
            <a:ext cx="4005987" cy="2048023"/>
            <a:chOff x="0" y="-38100"/>
            <a:chExt cx="1134061" cy="539397"/>
          </a:xfrm>
        </p:grpSpPr>
        <p:sp>
          <p:nvSpPr>
            <p:cNvPr id="525" name="Google Shape;525;p16">
              <a:extLst>
                <a:ext uri="{FF2B5EF4-FFF2-40B4-BE49-F238E27FC236}">
                  <a16:creationId xmlns:a16="http://schemas.microsoft.com/office/drawing/2014/main" id="{B6EEDDD3-CB2E-581F-D730-EA5FD4C39785}"/>
                </a:ext>
              </a:extLst>
            </p:cNvPr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" name="Google Shape;526;p16">
              <a:extLst>
                <a:ext uri="{FF2B5EF4-FFF2-40B4-BE49-F238E27FC236}">
                  <a16:creationId xmlns:a16="http://schemas.microsoft.com/office/drawing/2014/main" id="{0FDE698E-AA00-F3FD-908E-B1B0236519CB}"/>
                </a:ext>
              </a:extLst>
            </p:cNvPr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27" name="Google Shape;527;p16">
            <a:extLst>
              <a:ext uri="{FF2B5EF4-FFF2-40B4-BE49-F238E27FC236}">
                <a16:creationId xmlns:a16="http://schemas.microsoft.com/office/drawing/2014/main" id="{E6583324-3264-F040-17D1-585F89ECCE4F}"/>
              </a:ext>
            </a:extLst>
          </p:cNvPr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528" name="Google Shape;528;p16">
            <a:extLst>
              <a:ext uri="{FF2B5EF4-FFF2-40B4-BE49-F238E27FC236}">
                <a16:creationId xmlns:a16="http://schemas.microsoft.com/office/drawing/2014/main" id="{68AE92F4-04FB-8CD8-24FC-9D8358885BF7}"/>
              </a:ext>
            </a:extLst>
          </p:cNvPr>
          <p:cNvSpPr txBox="1"/>
          <p:nvPr/>
        </p:nvSpPr>
        <p:spPr>
          <a:xfrm>
            <a:off x="358190" y="36762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529" name="Google Shape;529;p16">
            <a:extLst>
              <a:ext uri="{FF2B5EF4-FFF2-40B4-BE49-F238E27FC236}">
                <a16:creationId xmlns:a16="http://schemas.microsoft.com/office/drawing/2014/main" id="{78CC9DDE-4FA9-07E1-3ED9-394F1C50820B}"/>
              </a:ext>
            </a:extLst>
          </p:cNvPr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530" name="Google Shape;530;p16">
            <a:extLst>
              <a:ext uri="{FF2B5EF4-FFF2-40B4-BE49-F238E27FC236}">
                <a16:creationId xmlns:a16="http://schemas.microsoft.com/office/drawing/2014/main" id="{4348AD5A-F03F-DB86-91C6-D7D81C2F32B5}"/>
              </a:ext>
            </a:extLst>
          </p:cNvPr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1" name="Google Shape;531;p16">
            <a:extLst>
              <a:ext uri="{FF2B5EF4-FFF2-40B4-BE49-F238E27FC236}">
                <a16:creationId xmlns:a16="http://schemas.microsoft.com/office/drawing/2014/main" id="{37A9383E-A482-4C95-DBCB-670D368C6ABB}"/>
              </a:ext>
            </a:extLst>
          </p:cNvPr>
          <p:cNvCxnSpPr/>
          <p:nvPr/>
        </p:nvCxnSpPr>
        <p:spPr>
          <a:xfrm>
            <a:off x="-105193" y="5343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2" name="Google Shape;532;p16">
            <a:extLst>
              <a:ext uri="{FF2B5EF4-FFF2-40B4-BE49-F238E27FC236}">
                <a16:creationId xmlns:a16="http://schemas.microsoft.com/office/drawing/2014/main" id="{12179BE8-BC6A-29BC-E585-282F4DBD1813}"/>
              </a:ext>
            </a:extLst>
          </p:cNvPr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3" name="Google Shape;533;p16">
            <a:extLst>
              <a:ext uri="{FF2B5EF4-FFF2-40B4-BE49-F238E27FC236}">
                <a16:creationId xmlns:a16="http://schemas.microsoft.com/office/drawing/2014/main" id="{1B594D61-1E18-1B6F-9879-3CA71B0AD21E}"/>
              </a:ext>
            </a:extLst>
          </p:cNvPr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4" name="Google Shape;534;p16">
            <a:extLst>
              <a:ext uri="{FF2B5EF4-FFF2-40B4-BE49-F238E27FC236}">
                <a16:creationId xmlns:a16="http://schemas.microsoft.com/office/drawing/2014/main" id="{889611CB-AC41-058F-21FB-D270032151DF}"/>
              </a:ext>
            </a:extLst>
          </p:cNvPr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35" name="Google Shape;535;p16">
            <a:extLst>
              <a:ext uri="{FF2B5EF4-FFF2-40B4-BE49-F238E27FC236}">
                <a16:creationId xmlns:a16="http://schemas.microsoft.com/office/drawing/2014/main" id="{519B2B79-7F9F-80BC-5134-051EFB5AAB98}"/>
              </a:ext>
            </a:extLst>
          </p:cNvPr>
          <p:cNvGrpSpPr/>
          <p:nvPr/>
        </p:nvGrpSpPr>
        <p:grpSpPr>
          <a:xfrm>
            <a:off x="-628479" y="8424304"/>
            <a:ext cx="18916477" cy="2526163"/>
            <a:chOff x="0" y="-38100"/>
            <a:chExt cx="5317282" cy="665328"/>
          </a:xfrm>
        </p:grpSpPr>
        <p:sp>
          <p:nvSpPr>
            <p:cNvPr id="536" name="Google Shape;536;p16">
              <a:extLst>
                <a:ext uri="{FF2B5EF4-FFF2-40B4-BE49-F238E27FC236}">
                  <a16:creationId xmlns:a16="http://schemas.microsoft.com/office/drawing/2014/main" id="{115E3588-4F20-6DC1-717F-A71D8DA0641E}"/>
                </a:ext>
              </a:extLst>
            </p:cNvPr>
            <p:cNvSpPr/>
            <p:nvPr/>
          </p:nvSpPr>
          <p:spPr>
            <a:xfrm>
              <a:off x="162926" y="137010"/>
              <a:ext cx="5154356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" name="Google Shape;537;p16">
              <a:extLst>
                <a:ext uri="{FF2B5EF4-FFF2-40B4-BE49-F238E27FC236}">
                  <a16:creationId xmlns:a16="http://schemas.microsoft.com/office/drawing/2014/main" id="{955619B8-FA7D-66EF-CE4E-4CF936F2BA67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38" name="Google Shape;538;p16">
            <a:extLst>
              <a:ext uri="{FF2B5EF4-FFF2-40B4-BE49-F238E27FC236}">
                <a16:creationId xmlns:a16="http://schemas.microsoft.com/office/drawing/2014/main" id="{D526F13E-0926-71B6-432B-C6136245FD27}"/>
              </a:ext>
            </a:extLst>
          </p:cNvPr>
          <p:cNvSpPr txBox="1"/>
          <p:nvPr/>
        </p:nvSpPr>
        <p:spPr>
          <a:xfrm>
            <a:off x="4205454" y="9639300"/>
            <a:ext cx="13537262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539" name="Google Shape;539;p16">
            <a:extLst>
              <a:ext uri="{FF2B5EF4-FFF2-40B4-BE49-F238E27FC236}">
                <a16:creationId xmlns:a16="http://schemas.microsoft.com/office/drawing/2014/main" id="{8B68B4B9-B806-C222-8EF8-4A7E89A873B4}"/>
              </a:ext>
            </a:extLst>
          </p:cNvPr>
          <p:cNvSpPr/>
          <p:nvPr/>
        </p:nvSpPr>
        <p:spPr>
          <a:xfrm>
            <a:off x="3350250" y="792847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>
          <a:extLst>
            <a:ext uri="{FF2B5EF4-FFF2-40B4-BE49-F238E27FC236}">
              <a16:creationId xmlns:a16="http://schemas.microsoft.com/office/drawing/2014/main" id="{8B2806E5-B64E-AA25-110D-360276E18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16">
            <a:extLst>
              <a:ext uri="{FF2B5EF4-FFF2-40B4-BE49-F238E27FC236}">
                <a16:creationId xmlns:a16="http://schemas.microsoft.com/office/drawing/2014/main" id="{A73FB0E4-AD17-1000-2A63-8EB8F299E89A}"/>
              </a:ext>
            </a:extLst>
          </p:cNvPr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7" name="Google Shape;517;p16">
            <a:extLst>
              <a:ext uri="{FF2B5EF4-FFF2-40B4-BE49-F238E27FC236}">
                <a16:creationId xmlns:a16="http://schemas.microsoft.com/office/drawing/2014/main" id="{8D227AB3-26F7-4473-4E14-8EE9086902FD}"/>
              </a:ext>
            </a:extLst>
          </p:cNvPr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8" name="Google Shape;518;p16">
            <a:extLst>
              <a:ext uri="{FF2B5EF4-FFF2-40B4-BE49-F238E27FC236}">
                <a16:creationId xmlns:a16="http://schemas.microsoft.com/office/drawing/2014/main" id="{1584DE11-908C-BD6E-2E6C-ED8F724B4E5C}"/>
              </a:ext>
            </a:extLst>
          </p:cNvPr>
          <p:cNvSpPr txBox="1"/>
          <p:nvPr/>
        </p:nvSpPr>
        <p:spPr>
          <a:xfrm>
            <a:off x="4357976" y="143938"/>
            <a:ext cx="13384740" cy="626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3. ΠΡΟΤΕΙΝΕΤΕ ΘΕΜΑΤΑ ΓΙΑ ΤΟ ΕΠΟΜΕΝΟ ΕΚΠΑΙΔΕΥΤΙΚΟ ΦΟΡΕΑ</a:t>
            </a:r>
            <a:endParaRPr lang="el-GR"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sz="20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50000"/>
              </a:lnSpc>
            </a:pPr>
            <a:r>
              <a:rPr lang="el-GR" sz="2000" b="1" i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5. </a:t>
            </a:r>
            <a:r>
              <a:rPr lang="el-GR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Συμμετοχή ληπτών και ενδυνάμωση</a:t>
            </a:r>
            <a:endParaRPr lang="en-US" sz="2000" b="1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Προετοιμασία θεραπευτών για ενίσχυση συμμετοχής ληπτών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Συμμετοχή στις διαδικασίες λήψης αποφάσεων</a:t>
            </a:r>
            <a:endParaRPr lang="el-G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endParaRPr lang="el-GR" sz="2000" b="1" i="0" u="none" strike="noStrike" cap="none" dirty="0">
              <a:solidFill>
                <a:srgbClr val="0F2C3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>
              <a:lnSpc>
                <a:spcPct val="150000"/>
              </a:lnSpc>
            </a:pPr>
            <a:r>
              <a:rPr lang="el-GR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 Ψυχοκοινωνικές επιδράσεις και νέες προκλήσεις</a:t>
            </a: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Burnout των επα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γγελμ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ατιών</a:t>
            </a: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Συνέπειες περιβαλλοντικών καταστροφών (πρώτες βοήθειες ψυχικής υγείας)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Πολιτική ψυχολογία (επίδραση ειδήσεων, κρίσεων)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/>
            <a:endParaRPr lang="el-GR"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519" name="Google Shape;519;p16">
            <a:extLst>
              <a:ext uri="{FF2B5EF4-FFF2-40B4-BE49-F238E27FC236}">
                <a16:creationId xmlns:a16="http://schemas.microsoft.com/office/drawing/2014/main" id="{40AE0F10-B1DD-D90F-A6FC-73F12A4D6022}"/>
              </a:ext>
            </a:extLst>
          </p:cNvPr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520" name="Google Shape;520;p16">
              <a:extLst>
                <a:ext uri="{FF2B5EF4-FFF2-40B4-BE49-F238E27FC236}">
                  <a16:creationId xmlns:a16="http://schemas.microsoft.com/office/drawing/2014/main" id="{97374EB1-315C-776C-BCA2-CA1B806D99E4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" name="Google Shape;521;p16">
              <a:extLst>
                <a:ext uri="{FF2B5EF4-FFF2-40B4-BE49-F238E27FC236}">
                  <a16:creationId xmlns:a16="http://schemas.microsoft.com/office/drawing/2014/main" id="{5494BB11-78CE-BA5A-8528-9249604A417D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22" name="Google Shape;522;p16">
            <a:extLst>
              <a:ext uri="{FF2B5EF4-FFF2-40B4-BE49-F238E27FC236}">
                <a16:creationId xmlns:a16="http://schemas.microsoft.com/office/drawing/2014/main" id="{B9014AA9-99F7-D036-09F5-A3E2EB511894}"/>
              </a:ext>
            </a:extLst>
          </p:cNvPr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 dirty="0"/>
          </a:p>
        </p:txBody>
      </p:sp>
      <p:sp>
        <p:nvSpPr>
          <p:cNvPr id="523" name="Google Shape;523;p16">
            <a:extLst>
              <a:ext uri="{FF2B5EF4-FFF2-40B4-BE49-F238E27FC236}">
                <a16:creationId xmlns:a16="http://schemas.microsoft.com/office/drawing/2014/main" id="{66472A89-A668-228D-361C-AEB5F5CA17BE}"/>
              </a:ext>
            </a:extLst>
          </p:cNvPr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524" name="Google Shape;524;p16">
            <a:extLst>
              <a:ext uri="{FF2B5EF4-FFF2-40B4-BE49-F238E27FC236}">
                <a16:creationId xmlns:a16="http://schemas.microsoft.com/office/drawing/2014/main" id="{B057A789-3399-711E-9B42-6540721D7AC7}"/>
              </a:ext>
            </a:extLst>
          </p:cNvPr>
          <p:cNvGrpSpPr/>
          <p:nvPr/>
        </p:nvGrpSpPr>
        <p:grpSpPr>
          <a:xfrm>
            <a:off x="-9870" y="6996320"/>
            <a:ext cx="4005987" cy="2048023"/>
            <a:chOff x="0" y="-38100"/>
            <a:chExt cx="1134061" cy="539397"/>
          </a:xfrm>
        </p:grpSpPr>
        <p:sp>
          <p:nvSpPr>
            <p:cNvPr id="525" name="Google Shape;525;p16">
              <a:extLst>
                <a:ext uri="{FF2B5EF4-FFF2-40B4-BE49-F238E27FC236}">
                  <a16:creationId xmlns:a16="http://schemas.microsoft.com/office/drawing/2014/main" id="{5697C7D6-729B-D29C-9B79-35502242BF0A}"/>
                </a:ext>
              </a:extLst>
            </p:cNvPr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" name="Google Shape;526;p16">
              <a:extLst>
                <a:ext uri="{FF2B5EF4-FFF2-40B4-BE49-F238E27FC236}">
                  <a16:creationId xmlns:a16="http://schemas.microsoft.com/office/drawing/2014/main" id="{809F2C76-014C-1415-31AA-A3B133B20A93}"/>
                </a:ext>
              </a:extLst>
            </p:cNvPr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27" name="Google Shape;527;p16">
            <a:extLst>
              <a:ext uri="{FF2B5EF4-FFF2-40B4-BE49-F238E27FC236}">
                <a16:creationId xmlns:a16="http://schemas.microsoft.com/office/drawing/2014/main" id="{81C958F0-8A87-EC04-0837-EFD25C5B89F9}"/>
              </a:ext>
            </a:extLst>
          </p:cNvPr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528" name="Google Shape;528;p16">
            <a:extLst>
              <a:ext uri="{FF2B5EF4-FFF2-40B4-BE49-F238E27FC236}">
                <a16:creationId xmlns:a16="http://schemas.microsoft.com/office/drawing/2014/main" id="{95F75199-8137-5D2C-A06E-AC67875D6A3F}"/>
              </a:ext>
            </a:extLst>
          </p:cNvPr>
          <p:cNvSpPr txBox="1"/>
          <p:nvPr/>
        </p:nvSpPr>
        <p:spPr>
          <a:xfrm>
            <a:off x="358190" y="36762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529" name="Google Shape;529;p16">
            <a:extLst>
              <a:ext uri="{FF2B5EF4-FFF2-40B4-BE49-F238E27FC236}">
                <a16:creationId xmlns:a16="http://schemas.microsoft.com/office/drawing/2014/main" id="{D703F70E-EBD8-BB66-04A3-064EF31871F3}"/>
              </a:ext>
            </a:extLst>
          </p:cNvPr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530" name="Google Shape;530;p16">
            <a:extLst>
              <a:ext uri="{FF2B5EF4-FFF2-40B4-BE49-F238E27FC236}">
                <a16:creationId xmlns:a16="http://schemas.microsoft.com/office/drawing/2014/main" id="{6DDCC3E5-E597-527A-5C8A-794A6074E92A}"/>
              </a:ext>
            </a:extLst>
          </p:cNvPr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1" name="Google Shape;531;p16">
            <a:extLst>
              <a:ext uri="{FF2B5EF4-FFF2-40B4-BE49-F238E27FC236}">
                <a16:creationId xmlns:a16="http://schemas.microsoft.com/office/drawing/2014/main" id="{5F33C374-0147-3432-9BF7-0735CFFF04BE}"/>
              </a:ext>
            </a:extLst>
          </p:cNvPr>
          <p:cNvCxnSpPr/>
          <p:nvPr/>
        </p:nvCxnSpPr>
        <p:spPr>
          <a:xfrm>
            <a:off x="-105193" y="5343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2" name="Google Shape;532;p16">
            <a:extLst>
              <a:ext uri="{FF2B5EF4-FFF2-40B4-BE49-F238E27FC236}">
                <a16:creationId xmlns:a16="http://schemas.microsoft.com/office/drawing/2014/main" id="{2C2177A4-8E44-F76B-8604-D537ACFC5EF2}"/>
              </a:ext>
            </a:extLst>
          </p:cNvPr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3" name="Google Shape;533;p16">
            <a:extLst>
              <a:ext uri="{FF2B5EF4-FFF2-40B4-BE49-F238E27FC236}">
                <a16:creationId xmlns:a16="http://schemas.microsoft.com/office/drawing/2014/main" id="{717AB6EE-9C8D-64C7-7470-CD786DD331F4}"/>
              </a:ext>
            </a:extLst>
          </p:cNvPr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34" name="Google Shape;534;p16">
            <a:extLst>
              <a:ext uri="{FF2B5EF4-FFF2-40B4-BE49-F238E27FC236}">
                <a16:creationId xmlns:a16="http://schemas.microsoft.com/office/drawing/2014/main" id="{8D00C6F4-815E-D65D-C971-151E4820241A}"/>
              </a:ext>
            </a:extLst>
          </p:cNvPr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35" name="Google Shape;535;p16">
            <a:extLst>
              <a:ext uri="{FF2B5EF4-FFF2-40B4-BE49-F238E27FC236}">
                <a16:creationId xmlns:a16="http://schemas.microsoft.com/office/drawing/2014/main" id="{AA0FE32B-8D2A-3BB8-4D5B-D43CF60EAC89}"/>
              </a:ext>
            </a:extLst>
          </p:cNvPr>
          <p:cNvGrpSpPr/>
          <p:nvPr/>
        </p:nvGrpSpPr>
        <p:grpSpPr>
          <a:xfrm>
            <a:off x="-628479" y="8424304"/>
            <a:ext cx="18916477" cy="2526163"/>
            <a:chOff x="0" y="-38100"/>
            <a:chExt cx="5317282" cy="665328"/>
          </a:xfrm>
        </p:grpSpPr>
        <p:sp>
          <p:nvSpPr>
            <p:cNvPr id="536" name="Google Shape;536;p16">
              <a:extLst>
                <a:ext uri="{FF2B5EF4-FFF2-40B4-BE49-F238E27FC236}">
                  <a16:creationId xmlns:a16="http://schemas.microsoft.com/office/drawing/2014/main" id="{4C76C7F3-FF34-ACCD-F040-2A9003D0CEB1}"/>
                </a:ext>
              </a:extLst>
            </p:cNvPr>
            <p:cNvSpPr/>
            <p:nvPr/>
          </p:nvSpPr>
          <p:spPr>
            <a:xfrm>
              <a:off x="162926" y="137010"/>
              <a:ext cx="5154356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" name="Google Shape;537;p16">
              <a:extLst>
                <a:ext uri="{FF2B5EF4-FFF2-40B4-BE49-F238E27FC236}">
                  <a16:creationId xmlns:a16="http://schemas.microsoft.com/office/drawing/2014/main" id="{4B312281-E1A5-C6FA-B1A1-9B669133F08E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38" name="Google Shape;538;p16">
            <a:extLst>
              <a:ext uri="{FF2B5EF4-FFF2-40B4-BE49-F238E27FC236}">
                <a16:creationId xmlns:a16="http://schemas.microsoft.com/office/drawing/2014/main" id="{5C0F6092-9208-4968-9380-4389F13DC7AB}"/>
              </a:ext>
            </a:extLst>
          </p:cNvPr>
          <p:cNvSpPr txBox="1"/>
          <p:nvPr/>
        </p:nvSpPr>
        <p:spPr>
          <a:xfrm>
            <a:off x="4205454" y="9639300"/>
            <a:ext cx="13537262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539" name="Google Shape;539;p16">
            <a:extLst>
              <a:ext uri="{FF2B5EF4-FFF2-40B4-BE49-F238E27FC236}">
                <a16:creationId xmlns:a16="http://schemas.microsoft.com/office/drawing/2014/main" id="{A6613E64-EA1B-611F-E089-F1039C362549}"/>
              </a:ext>
            </a:extLst>
          </p:cNvPr>
          <p:cNvSpPr/>
          <p:nvPr/>
        </p:nvSpPr>
        <p:spPr>
          <a:xfrm>
            <a:off x="3350250" y="792847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17"/>
          <p:cNvSpPr/>
          <p:nvPr/>
        </p:nvSpPr>
        <p:spPr>
          <a:xfrm>
            <a:off x="6332675" y="1529678"/>
            <a:ext cx="10926625" cy="6655308"/>
          </a:xfrm>
          <a:custGeom>
            <a:avLst/>
            <a:gdLst/>
            <a:ahLst/>
            <a:cxnLst/>
            <a:rect l="l" t="t" r="r" b="b"/>
            <a:pathLst>
              <a:path w="10926625" h="6655308" extrusionOk="0">
                <a:moveTo>
                  <a:pt x="0" y="0"/>
                </a:moveTo>
                <a:lnTo>
                  <a:pt x="10926625" y="0"/>
                </a:lnTo>
                <a:lnTo>
                  <a:pt x="10926625" y="6655308"/>
                </a:lnTo>
                <a:lnTo>
                  <a:pt x="0" y="66553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46" name="Google Shape;546;p17"/>
          <p:cNvSpPr/>
          <p:nvPr/>
        </p:nvSpPr>
        <p:spPr>
          <a:xfrm>
            <a:off x="793250" y="4032570"/>
            <a:ext cx="5539425" cy="1232522"/>
          </a:xfrm>
          <a:custGeom>
            <a:avLst/>
            <a:gdLst/>
            <a:ahLst/>
            <a:cxnLst/>
            <a:rect l="l" t="t" r="r" b="b"/>
            <a:pathLst>
              <a:path w="5539425" h="1232522" extrusionOk="0">
                <a:moveTo>
                  <a:pt x="0" y="0"/>
                </a:moveTo>
                <a:lnTo>
                  <a:pt x="5539425" y="0"/>
                </a:lnTo>
                <a:lnTo>
                  <a:pt x="5539425" y="1232522"/>
                </a:lnTo>
                <a:lnTo>
                  <a:pt x="0" y="123252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47" name="Google Shape;547;p17"/>
          <p:cNvSpPr/>
          <p:nvPr/>
        </p:nvSpPr>
        <p:spPr>
          <a:xfrm>
            <a:off x="-828720" y="-1163493"/>
            <a:ext cx="3714840" cy="3742054"/>
          </a:xfrm>
          <a:custGeom>
            <a:avLst/>
            <a:gdLst/>
            <a:ahLst/>
            <a:cxnLst/>
            <a:rect l="l" t="t" r="r" b="b"/>
            <a:pathLst>
              <a:path w="3714840" h="3742054" extrusionOk="0">
                <a:moveTo>
                  <a:pt x="0" y="0"/>
                </a:moveTo>
                <a:lnTo>
                  <a:pt x="3714840" y="0"/>
                </a:lnTo>
                <a:lnTo>
                  <a:pt x="3714840" y="3742055"/>
                </a:lnTo>
                <a:lnTo>
                  <a:pt x="0" y="374205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48" name="Google Shape;548;p17"/>
          <p:cNvSpPr/>
          <p:nvPr/>
        </p:nvSpPr>
        <p:spPr>
          <a:xfrm>
            <a:off x="3979179" y="6231834"/>
            <a:ext cx="1602524" cy="1602524"/>
          </a:xfrm>
          <a:custGeom>
            <a:avLst/>
            <a:gdLst/>
            <a:ahLst/>
            <a:cxnLst/>
            <a:rect l="l" t="t" r="r" b="b"/>
            <a:pathLst>
              <a:path w="1602524" h="1602524" extrusionOk="0">
                <a:moveTo>
                  <a:pt x="0" y="0"/>
                </a:moveTo>
                <a:lnTo>
                  <a:pt x="1602524" y="0"/>
                </a:lnTo>
                <a:lnTo>
                  <a:pt x="1602524" y="1602524"/>
                </a:lnTo>
                <a:lnTo>
                  <a:pt x="0" y="16025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49" name="Google Shape;549;p17"/>
          <p:cNvSpPr/>
          <p:nvPr/>
        </p:nvSpPr>
        <p:spPr>
          <a:xfrm>
            <a:off x="11325815" y="-757319"/>
            <a:ext cx="1856920" cy="1786019"/>
          </a:xfrm>
          <a:custGeom>
            <a:avLst/>
            <a:gdLst/>
            <a:ahLst/>
            <a:cxnLst/>
            <a:rect l="l" t="t" r="r" b="b"/>
            <a:pathLst>
              <a:path w="1856920" h="1786019" extrusionOk="0">
                <a:moveTo>
                  <a:pt x="0" y="0"/>
                </a:moveTo>
                <a:lnTo>
                  <a:pt x="1856919" y="0"/>
                </a:lnTo>
                <a:lnTo>
                  <a:pt x="1856919" y="1786019"/>
                </a:lnTo>
                <a:lnTo>
                  <a:pt x="0" y="17860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50" name="Google Shape;550;p17"/>
          <p:cNvSpPr txBox="1"/>
          <p:nvPr/>
        </p:nvSpPr>
        <p:spPr>
          <a:xfrm>
            <a:off x="1028700" y="4279900"/>
            <a:ext cx="5900958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ΣΥΝΟΨΗ</a:t>
            </a:r>
            <a:endParaRPr/>
          </a:p>
        </p:txBody>
      </p:sp>
      <p:sp>
        <p:nvSpPr>
          <p:cNvPr id="551" name="Google Shape;551;p17"/>
          <p:cNvSpPr txBox="1"/>
          <p:nvPr/>
        </p:nvSpPr>
        <p:spPr>
          <a:xfrm>
            <a:off x="514350" y="8994611"/>
            <a:ext cx="172593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 err="1">
                <a:solidFill>
                  <a:srgbClr val="0F2C33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Γρ</a:t>
            </a:r>
            <a:r>
              <a:rPr lang="en-US" sz="3000" b="0" i="0" u="none" strike="noStrike" cap="none" dirty="0">
                <a:solidFill>
                  <a:srgbClr val="0F2C33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αφείo Εκπαίδευσης, Έρευνας &amp; Ποιότητας | 2024 | ΕΚΨ Π. Σα</a:t>
            </a:r>
            <a:r>
              <a:rPr lang="en-US" sz="3000" b="0" i="0" u="none" strike="noStrike" cap="none" dirty="0" err="1">
                <a:solidFill>
                  <a:srgbClr val="0F2C33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κελλ</a:t>
            </a:r>
            <a:r>
              <a:rPr lang="en-US" sz="3000" b="0" i="0" u="none" strike="noStrike" cap="none" dirty="0">
                <a:solidFill>
                  <a:srgbClr val="0F2C33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αρόπουλος </a:t>
            </a:r>
            <a:endParaRPr dirty="0"/>
          </a:p>
        </p:txBody>
      </p:sp>
      <p:sp>
        <p:nvSpPr>
          <p:cNvPr id="552" name="Google Shape;552;p17"/>
          <p:cNvSpPr txBox="1"/>
          <p:nvPr/>
        </p:nvSpPr>
        <p:spPr>
          <a:xfrm>
            <a:off x="546100" y="548513"/>
            <a:ext cx="8667899" cy="826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Αναφέρετε το μέρος του προγράμματος που σας φάνηκε πιο ενδιαφέρον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7" name="Google Shape;557;p18"/>
          <p:cNvGrpSpPr/>
          <p:nvPr/>
        </p:nvGrpSpPr>
        <p:grpSpPr>
          <a:xfrm>
            <a:off x="-576611" y="8208591"/>
            <a:ext cx="19974273" cy="1565640"/>
            <a:chOff x="0" y="-38100"/>
            <a:chExt cx="5260714" cy="412350"/>
          </a:xfrm>
        </p:grpSpPr>
        <p:sp>
          <p:nvSpPr>
            <p:cNvPr id="558" name="Google Shape;558;p18"/>
            <p:cNvSpPr/>
            <p:nvPr/>
          </p:nvSpPr>
          <p:spPr>
            <a:xfrm>
              <a:off x="0" y="0"/>
              <a:ext cx="5260714" cy="374250"/>
            </a:xfrm>
            <a:custGeom>
              <a:avLst/>
              <a:gdLst/>
              <a:ahLst/>
              <a:cxnLst/>
              <a:rect l="l" t="t" r="r" b="b"/>
              <a:pathLst>
                <a:path w="5260714" h="374250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374250"/>
                  </a:lnTo>
                  <a:lnTo>
                    <a:pt x="0" y="37425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9" name="Google Shape;559;p18"/>
            <p:cNvSpPr txBox="1"/>
            <p:nvPr/>
          </p:nvSpPr>
          <p:spPr>
            <a:xfrm>
              <a:off x="0" y="-38100"/>
              <a:ext cx="5260714" cy="4123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0" name="Google Shape;560;p18"/>
          <p:cNvSpPr/>
          <p:nvPr/>
        </p:nvSpPr>
        <p:spPr>
          <a:xfrm>
            <a:off x="15018527" y="119191"/>
            <a:ext cx="3134223" cy="3014552"/>
          </a:xfrm>
          <a:custGeom>
            <a:avLst/>
            <a:gdLst/>
            <a:ahLst/>
            <a:cxnLst/>
            <a:rect l="l" t="t" r="r" b="b"/>
            <a:pathLst>
              <a:path w="3134223" h="3014552" extrusionOk="0">
                <a:moveTo>
                  <a:pt x="0" y="0"/>
                </a:moveTo>
                <a:lnTo>
                  <a:pt x="3134223" y="0"/>
                </a:lnTo>
                <a:lnTo>
                  <a:pt x="3134223" y="3014553"/>
                </a:lnTo>
                <a:lnTo>
                  <a:pt x="0" y="30145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61" name="Google Shape;561;p18"/>
          <p:cNvSpPr/>
          <p:nvPr/>
        </p:nvSpPr>
        <p:spPr>
          <a:xfrm>
            <a:off x="-297154" y="3925560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 extrusionOk="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62" name="Google Shape;562;p18"/>
          <p:cNvSpPr/>
          <p:nvPr/>
        </p:nvSpPr>
        <p:spPr>
          <a:xfrm>
            <a:off x="5429160" y="-2115587"/>
            <a:ext cx="3714840" cy="3742054"/>
          </a:xfrm>
          <a:custGeom>
            <a:avLst/>
            <a:gdLst/>
            <a:ahLst/>
            <a:cxnLst/>
            <a:rect l="l" t="t" r="r" b="b"/>
            <a:pathLst>
              <a:path w="3714840" h="3742054" extrusionOk="0">
                <a:moveTo>
                  <a:pt x="0" y="0"/>
                </a:moveTo>
                <a:lnTo>
                  <a:pt x="3714840" y="0"/>
                </a:lnTo>
                <a:lnTo>
                  <a:pt x="3714840" y="3742054"/>
                </a:lnTo>
                <a:lnTo>
                  <a:pt x="0" y="37420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63" name="Google Shape;563;p18"/>
          <p:cNvSpPr/>
          <p:nvPr/>
        </p:nvSpPr>
        <p:spPr>
          <a:xfrm>
            <a:off x="11894516" y="6698674"/>
            <a:ext cx="2441759" cy="404000"/>
          </a:xfrm>
          <a:custGeom>
            <a:avLst/>
            <a:gdLst/>
            <a:ahLst/>
            <a:cxnLst/>
            <a:rect l="l" t="t" r="r" b="b"/>
            <a:pathLst>
              <a:path w="2441759" h="404000" extrusionOk="0">
                <a:moveTo>
                  <a:pt x="0" y="0"/>
                </a:moveTo>
                <a:lnTo>
                  <a:pt x="2441759" y="0"/>
                </a:lnTo>
                <a:lnTo>
                  <a:pt x="2441759" y="404000"/>
                </a:lnTo>
                <a:lnTo>
                  <a:pt x="0" y="404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64" name="Google Shape;564;p18"/>
          <p:cNvSpPr txBox="1"/>
          <p:nvPr/>
        </p:nvSpPr>
        <p:spPr>
          <a:xfrm>
            <a:off x="3535999" y="3604099"/>
            <a:ext cx="11749054" cy="237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44" b="1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ΕΥΧΑΡΙΣΤΩ ΓΙΑ ΤΗΝ ΠΡΟΣΟΧΗ ΣΑΣ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2"/>
          <p:cNvGrpSpPr/>
          <p:nvPr/>
        </p:nvGrpSpPr>
        <p:grpSpPr>
          <a:xfrm>
            <a:off x="0" y="-144661"/>
            <a:ext cx="3996118" cy="11098661"/>
            <a:chOff x="0" y="-38100"/>
            <a:chExt cx="1052475" cy="2923104"/>
          </a:xfrm>
        </p:grpSpPr>
        <p:sp>
          <p:nvSpPr>
            <p:cNvPr id="98" name="Google Shape;98;p2"/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2"/>
          <p:cNvGrpSpPr/>
          <p:nvPr/>
        </p:nvGrpSpPr>
        <p:grpSpPr>
          <a:xfrm>
            <a:off x="-1" y="8810368"/>
            <a:ext cx="18287999" cy="2143632"/>
            <a:chOff x="0" y="-38100"/>
            <a:chExt cx="5260714" cy="528318"/>
          </a:xfrm>
        </p:grpSpPr>
        <p:sp>
          <p:nvSpPr>
            <p:cNvPr id="101" name="Google Shape;101;p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Google Shape;102;p2"/>
            <p:cNvSpPr txBox="1"/>
            <p:nvPr/>
          </p:nvSpPr>
          <p:spPr>
            <a:xfrm>
              <a:off x="146519" y="-38100"/>
              <a:ext cx="5114195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03" name="Google Shape;103;p2"/>
          <p:cNvCxnSpPr/>
          <p:nvPr/>
        </p:nvCxnSpPr>
        <p:spPr>
          <a:xfrm>
            <a:off x="0" y="15106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4" name="Google Shape;104;p2"/>
          <p:cNvCxnSpPr/>
          <p:nvPr/>
        </p:nvCxnSpPr>
        <p:spPr>
          <a:xfrm>
            <a:off x="0" y="339494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5" name="Google Shape;105;p2"/>
          <p:cNvCxnSpPr/>
          <p:nvPr/>
        </p:nvCxnSpPr>
        <p:spPr>
          <a:xfrm>
            <a:off x="0" y="5279253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6" name="Google Shape;106;p2"/>
          <p:cNvCxnSpPr/>
          <p:nvPr/>
        </p:nvCxnSpPr>
        <p:spPr>
          <a:xfrm>
            <a:off x="0" y="7163566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7" name="Google Shape;107;p2"/>
          <p:cNvSpPr/>
          <p:nvPr/>
        </p:nvSpPr>
        <p:spPr>
          <a:xfrm>
            <a:off x="15731652" y="169804"/>
            <a:ext cx="2199728" cy="2115739"/>
          </a:xfrm>
          <a:custGeom>
            <a:avLst/>
            <a:gdLst/>
            <a:ahLst/>
            <a:cxnLst/>
            <a:rect l="l" t="t" r="r" b="b"/>
            <a:pathLst>
              <a:path w="2199728" h="2115739" extrusionOk="0">
                <a:moveTo>
                  <a:pt x="0" y="0"/>
                </a:moveTo>
                <a:lnTo>
                  <a:pt x="2199728" y="0"/>
                </a:lnTo>
                <a:lnTo>
                  <a:pt x="2199728" y="2115739"/>
                </a:lnTo>
                <a:lnTo>
                  <a:pt x="0" y="21157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08" name="Google Shape;108;p2"/>
          <p:cNvGrpSpPr/>
          <p:nvPr/>
        </p:nvGrpSpPr>
        <p:grpSpPr>
          <a:xfrm>
            <a:off x="0" y="-80367"/>
            <a:ext cx="3996118" cy="1794867"/>
            <a:chOff x="0" y="-38100"/>
            <a:chExt cx="1187942" cy="850900"/>
          </a:xfrm>
        </p:grpSpPr>
        <p:sp>
          <p:nvSpPr>
            <p:cNvPr id="109" name="Google Shape;109;p2"/>
            <p:cNvSpPr/>
            <p:nvPr/>
          </p:nvSpPr>
          <p:spPr>
            <a:xfrm>
              <a:off x="0" y="0"/>
              <a:ext cx="1187942" cy="812800"/>
            </a:xfrm>
            <a:custGeom>
              <a:avLst/>
              <a:gdLst/>
              <a:ahLst/>
              <a:cxnLst/>
              <a:rect l="l" t="t" r="r" b="b"/>
              <a:pathLst>
                <a:path w="1187942" h="812800" extrusionOk="0">
                  <a:moveTo>
                    <a:pt x="0" y="0"/>
                  </a:moveTo>
                  <a:lnTo>
                    <a:pt x="1187942" y="0"/>
                  </a:lnTo>
                  <a:lnTo>
                    <a:pt x="118794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Google Shape;110;p2"/>
            <p:cNvSpPr txBox="1"/>
            <p:nvPr/>
          </p:nvSpPr>
          <p:spPr>
            <a:xfrm>
              <a:off x="0" y="-38100"/>
              <a:ext cx="1187942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" name="Google Shape;111;p2"/>
          <p:cNvSpPr/>
          <p:nvPr/>
        </p:nvSpPr>
        <p:spPr>
          <a:xfrm>
            <a:off x="15731652" y="7610965"/>
            <a:ext cx="3657600" cy="928434"/>
          </a:xfrm>
          <a:custGeom>
            <a:avLst/>
            <a:gdLst/>
            <a:ahLst/>
            <a:cxnLst/>
            <a:rect l="l" t="t" r="r" b="b"/>
            <a:pathLst>
              <a:path w="3657600" h="928434" extrusionOk="0">
                <a:moveTo>
                  <a:pt x="0" y="0"/>
                </a:moveTo>
                <a:lnTo>
                  <a:pt x="3657600" y="0"/>
                </a:lnTo>
                <a:lnTo>
                  <a:pt x="3657600" y="928434"/>
                </a:lnTo>
                <a:lnTo>
                  <a:pt x="0" y="9284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2" name="Google Shape;112;p2"/>
          <p:cNvSpPr/>
          <p:nvPr/>
        </p:nvSpPr>
        <p:spPr>
          <a:xfrm rot="10800000">
            <a:off x="4458759" y="6756331"/>
            <a:ext cx="1856920" cy="1786019"/>
          </a:xfrm>
          <a:custGeom>
            <a:avLst/>
            <a:gdLst/>
            <a:ahLst/>
            <a:cxnLst/>
            <a:rect l="l" t="t" r="r" b="b"/>
            <a:pathLst>
              <a:path w="1856920" h="1786019" extrusionOk="0">
                <a:moveTo>
                  <a:pt x="1856920" y="1786019"/>
                </a:moveTo>
                <a:lnTo>
                  <a:pt x="0" y="1786019"/>
                </a:lnTo>
                <a:lnTo>
                  <a:pt x="0" y="0"/>
                </a:lnTo>
                <a:lnTo>
                  <a:pt x="1856920" y="0"/>
                </a:lnTo>
                <a:lnTo>
                  <a:pt x="1856920" y="1786019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3" name="Google Shape;113;p2"/>
          <p:cNvSpPr txBox="1"/>
          <p:nvPr/>
        </p:nvSpPr>
        <p:spPr>
          <a:xfrm>
            <a:off x="990600" y="2285543"/>
            <a:ext cx="2367593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ΜΕΘΟΛΟΓΙΑ </a:t>
            </a:r>
            <a:endParaRPr sz="3000" b="0" i="0" u="none" strike="noStrike" cap="none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4" name="Google Shape;114;p2"/>
          <p:cNvSpPr txBox="1"/>
          <p:nvPr/>
        </p:nvSpPr>
        <p:spPr>
          <a:xfrm>
            <a:off x="257175" y="3537744"/>
            <a:ext cx="3659137" cy="1551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ΣΧΟΛΙΑ ΑΠΟ ΠΡΟΗΓΟΥΜΕΝΗ ΑΞΙΟΛΟΓΗΣΗ </a:t>
            </a:r>
            <a:endParaRPr sz="2400" dirty="0"/>
          </a:p>
        </p:txBody>
      </p:sp>
      <p:sp>
        <p:nvSpPr>
          <p:cNvPr id="115" name="Google Shape;115;p2"/>
          <p:cNvSpPr txBox="1"/>
          <p:nvPr/>
        </p:nvSpPr>
        <p:spPr>
          <a:xfrm>
            <a:off x="5387218" y="1124182"/>
            <a:ext cx="12914502" cy="6278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6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 lang="en-US"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80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1η Συνάντηση: Peer Support: Βασικές Αρχές και Πρακτικές Εφαρμογές</a:t>
            </a:r>
            <a:endParaRPr lang="en-US" sz="2800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8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Ομιλήτρια</a:t>
            </a:r>
            <a:r>
              <a:rPr lang="el-GR" sz="28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el-GR" sz="2800" i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Αρσενία Μαλακώζη</a:t>
            </a:r>
            <a:endParaRPr lang="en-US" sz="2800" i="1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200000"/>
              </a:lnSpc>
            </a:pPr>
            <a:r>
              <a:rPr lang="el-GR" sz="280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2η Συνάντηση:</a:t>
            </a:r>
            <a:r>
              <a:rPr lang="el-GR" sz="2800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ΟμάδεςΑνάκαμψη και Επανένταξη: Από τη Θεωρία στην Πράξη</a:t>
            </a:r>
            <a:endParaRPr lang="el-GR" sz="2800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200000"/>
              </a:lnSpc>
            </a:pPr>
            <a:r>
              <a:rPr lang="el-GR" sz="28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Ομιλητές: </a:t>
            </a:r>
            <a:r>
              <a:rPr lang="el-GR" sz="2800" i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Παναγιώτα Φίτσιου, Σοφούλης Ταταρίδης</a:t>
            </a:r>
          </a:p>
          <a:p>
            <a:pPr>
              <a:lnSpc>
                <a:spcPct val="200000"/>
              </a:lnSpc>
            </a:pPr>
            <a:r>
              <a:rPr lang="el-GR" sz="280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3η Συνάντηση: </a:t>
            </a:r>
            <a:r>
              <a:rPr lang="el-GR" sz="2800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Peer Working- Συνεργασία σε Διεπιστημονικές </a:t>
            </a:r>
          </a:p>
          <a:p>
            <a:pPr>
              <a:lnSpc>
                <a:spcPct val="200000"/>
              </a:lnSpc>
            </a:pPr>
            <a:r>
              <a:rPr lang="el-GR" sz="28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Ομιλητές: </a:t>
            </a:r>
            <a:r>
              <a:rPr lang="el-GR" sz="2800" i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Αγγελική Γιαντσελίδου, Γεωργία Μυλωνάκη, Σωτήρης Κότσανης</a:t>
            </a:r>
            <a:endParaRPr lang="en-US" sz="2800" i="1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3140914" y="955859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7" name="Google Shape;117;p2"/>
          <p:cNvSpPr txBox="1"/>
          <p:nvPr/>
        </p:nvSpPr>
        <p:spPr>
          <a:xfrm>
            <a:off x="257175" y="6057900"/>
            <a:ext cx="348176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118" name="Google Shape;118;p2"/>
          <p:cNvSpPr txBox="1"/>
          <p:nvPr/>
        </p:nvSpPr>
        <p:spPr>
          <a:xfrm>
            <a:off x="514350" y="495300"/>
            <a:ext cx="5147882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ΘΕΜΑΤΟΛΟΓΙΑ </a:t>
            </a:r>
            <a:endParaRPr/>
          </a:p>
        </p:txBody>
      </p:sp>
      <p:sp>
        <p:nvSpPr>
          <p:cNvPr id="119" name="Google Shape;119;p2"/>
          <p:cNvSpPr txBox="1"/>
          <p:nvPr/>
        </p:nvSpPr>
        <p:spPr>
          <a:xfrm>
            <a:off x="0" y="9683758"/>
            <a:ext cx="18288000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Γραφεί</a:t>
            </a:r>
            <a:r>
              <a:rPr lang="el-GR" sz="2400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ο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Εκπαίδευσης, Έρευνας &amp; Ποιότητας  | 202</a:t>
            </a:r>
            <a:r>
              <a:rPr lang="el-GR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5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120" name="Google Shape;120;p2"/>
          <p:cNvSpPr txBox="1"/>
          <p:nvPr/>
        </p:nvSpPr>
        <p:spPr>
          <a:xfrm>
            <a:off x="0" y="7472599"/>
            <a:ext cx="4035767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3"/>
          <p:cNvGrpSpPr/>
          <p:nvPr/>
        </p:nvGrpSpPr>
        <p:grpSpPr>
          <a:xfrm>
            <a:off x="0" y="-144661"/>
            <a:ext cx="3996118" cy="11098661"/>
            <a:chOff x="0" y="-38100"/>
            <a:chExt cx="1052475" cy="2923104"/>
          </a:xfrm>
        </p:grpSpPr>
        <p:sp>
          <p:nvSpPr>
            <p:cNvPr id="126" name="Google Shape;126;p3"/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3"/>
          <p:cNvGrpSpPr/>
          <p:nvPr/>
        </p:nvGrpSpPr>
        <p:grpSpPr>
          <a:xfrm>
            <a:off x="-914" y="9015734"/>
            <a:ext cx="18288914" cy="2005956"/>
            <a:chOff x="0" y="-38100"/>
            <a:chExt cx="5260714" cy="528318"/>
          </a:xfrm>
        </p:grpSpPr>
        <p:sp>
          <p:nvSpPr>
            <p:cNvPr id="129" name="Google Shape;129;p3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Google Shape;130;p3"/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1" name="Google Shape;131;p3"/>
          <p:cNvCxnSpPr/>
          <p:nvPr/>
        </p:nvCxnSpPr>
        <p:spPr>
          <a:xfrm>
            <a:off x="0" y="15106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2" name="Google Shape;132;p3"/>
          <p:cNvGrpSpPr/>
          <p:nvPr/>
        </p:nvGrpSpPr>
        <p:grpSpPr>
          <a:xfrm>
            <a:off x="0" y="1361927"/>
            <a:ext cx="3997032" cy="2028973"/>
            <a:chOff x="0" y="-38100"/>
            <a:chExt cx="1187942" cy="534380"/>
          </a:xfrm>
        </p:grpSpPr>
        <p:sp>
          <p:nvSpPr>
            <p:cNvPr id="133" name="Google Shape;133;p3"/>
            <p:cNvSpPr/>
            <p:nvPr/>
          </p:nvSpPr>
          <p:spPr>
            <a:xfrm>
              <a:off x="0" y="0"/>
              <a:ext cx="1187942" cy="496280"/>
            </a:xfrm>
            <a:custGeom>
              <a:avLst/>
              <a:gdLst/>
              <a:ahLst/>
              <a:cxnLst/>
              <a:rect l="l" t="t" r="r" b="b"/>
              <a:pathLst>
                <a:path w="1187942" h="496280" extrusionOk="0">
                  <a:moveTo>
                    <a:pt x="0" y="0"/>
                  </a:moveTo>
                  <a:lnTo>
                    <a:pt x="1187942" y="0"/>
                  </a:lnTo>
                  <a:lnTo>
                    <a:pt x="1187942" y="496280"/>
                  </a:lnTo>
                  <a:lnTo>
                    <a:pt x="0" y="496280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Google Shape;134;p3"/>
            <p:cNvSpPr txBox="1"/>
            <p:nvPr/>
          </p:nvSpPr>
          <p:spPr>
            <a:xfrm>
              <a:off x="0" y="-38100"/>
              <a:ext cx="1187942" cy="5343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5" name="Google Shape;135;p3"/>
          <p:cNvCxnSpPr/>
          <p:nvPr/>
        </p:nvCxnSpPr>
        <p:spPr>
          <a:xfrm>
            <a:off x="0" y="339494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6" name="Google Shape;136;p3"/>
          <p:cNvCxnSpPr/>
          <p:nvPr/>
        </p:nvCxnSpPr>
        <p:spPr>
          <a:xfrm>
            <a:off x="0" y="5279253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"/>
          <p:cNvCxnSpPr/>
          <p:nvPr/>
        </p:nvCxnSpPr>
        <p:spPr>
          <a:xfrm>
            <a:off x="0" y="7163566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p3"/>
          <p:cNvSpPr/>
          <p:nvPr/>
        </p:nvSpPr>
        <p:spPr>
          <a:xfrm>
            <a:off x="15731652" y="169804"/>
            <a:ext cx="2199728" cy="2115739"/>
          </a:xfrm>
          <a:custGeom>
            <a:avLst/>
            <a:gdLst/>
            <a:ahLst/>
            <a:cxnLst/>
            <a:rect l="l" t="t" r="r" b="b"/>
            <a:pathLst>
              <a:path w="2199728" h="2115739" extrusionOk="0">
                <a:moveTo>
                  <a:pt x="0" y="0"/>
                </a:moveTo>
                <a:lnTo>
                  <a:pt x="2199728" y="0"/>
                </a:lnTo>
                <a:lnTo>
                  <a:pt x="2199728" y="2115739"/>
                </a:lnTo>
                <a:lnTo>
                  <a:pt x="0" y="21157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9" name="Google Shape;139;p3"/>
          <p:cNvSpPr/>
          <p:nvPr/>
        </p:nvSpPr>
        <p:spPr>
          <a:xfrm>
            <a:off x="15731652" y="7610965"/>
            <a:ext cx="3657600" cy="928434"/>
          </a:xfrm>
          <a:custGeom>
            <a:avLst/>
            <a:gdLst/>
            <a:ahLst/>
            <a:cxnLst/>
            <a:rect l="l" t="t" r="r" b="b"/>
            <a:pathLst>
              <a:path w="3657600" h="928434" extrusionOk="0">
                <a:moveTo>
                  <a:pt x="0" y="0"/>
                </a:moveTo>
                <a:lnTo>
                  <a:pt x="3657600" y="0"/>
                </a:lnTo>
                <a:lnTo>
                  <a:pt x="3657600" y="928434"/>
                </a:lnTo>
                <a:lnTo>
                  <a:pt x="0" y="9284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0" name="Google Shape;140;p3"/>
          <p:cNvSpPr/>
          <p:nvPr/>
        </p:nvSpPr>
        <p:spPr>
          <a:xfrm rot="10800000">
            <a:off x="4458759" y="6756331"/>
            <a:ext cx="1856920" cy="1786019"/>
          </a:xfrm>
          <a:custGeom>
            <a:avLst/>
            <a:gdLst/>
            <a:ahLst/>
            <a:cxnLst/>
            <a:rect l="l" t="t" r="r" b="b"/>
            <a:pathLst>
              <a:path w="1856920" h="1786019" extrusionOk="0">
                <a:moveTo>
                  <a:pt x="1856920" y="1786019"/>
                </a:moveTo>
                <a:lnTo>
                  <a:pt x="0" y="1786019"/>
                </a:lnTo>
                <a:lnTo>
                  <a:pt x="0" y="0"/>
                </a:lnTo>
                <a:lnTo>
                  <a:pt x="1856920" y="0"/>
                </a:lnTo>
                <a:lnTo>
                  <a:pt x="1856920" y="1786019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1" name="Google Shape;141;p3"/>
          <p:cNvSpPr txBox="1"/>
          <p:nvPr/>
        </p:nvSpPr>
        <p:spPr>
          <a:xfrm>
            <a:off x="468588" y="2109066"/>
            <a:ext cx="5147882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/>
          </a:p>
        </p:txBody>
      </p:sp>
      <p:sp>
        <p:nvSpPr>
          <p:cNvPr id="142" name="Google Shape;142;p3"/>
          <p:cNvSpPr txBox="1"/>
          <p:nvPr/>
        </p:nvSpPr>
        <p:spPr>
          <a:xfrm>
            <a:off x="-231778" y="3492551"/>
            <a:ext cx="4459673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ΣΧΟΛΙΑ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ΑΠΟ ΠΡΟΗΓΟΥΜΕΝΗ ΑΞΙΟΛΟΓΗΣΗ 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3" name="Google Shape;143;p3"/>
          <p:cNvSpPr txBox="1"/>
          <p:nvPr/>
        </p:nvSpPr>
        <p:spPr>
          <a:xfrm>
            <a:off x="-914" y="6058025"/>
            <a:ext cx="394440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144" name="Google Shape;144;p3"/>
          <p:cNvSpPr txBox="1"/>
          <p:nvPr/>
        </p:nvSpPr>
        <p:spPr>
          <a:xfrm>
            <a:off x="5827431" y="3417433"/>
            <a:ext cx="11198075" cy="2336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690881" marR="0" lvl="1" indent="-345439" algn="l" rtl="0">
              <a:lnSpc>
                <a:spcPct val="199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Ομιλητές από </a:t>
            </a:r>
            <a:r>
              <a:rPr lang="en-US" sz="32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τον</a:t>
            </a:r>
            <a:r>
              <a:rPr lang="en-US" sz="32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Φορέα και </a:t>
            </a:r>
            <a:r>
              <a:rPr lang="en-US" sz="32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Εξωτερικος</a:t>
            </a:r>
            <a:r>
              <a:rPr lang="en-US" sz="32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32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Ομιλητής</a:t>
            </a:r>
            <a:r>
              <a:rPr lang="en-US" sz="32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dirty="0"/>
          </a:p>
          <a:p>
            <a:pPr marL="690881" marR="0" lvl="1" indent="-345439" algn="l" rtl="0">
              <a:lnSpc>
                <a:spcPct val="199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Δι</a:t>
            </a:r>
            <a:r>
              <a:rPr lang="en-US" sz="32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αδικτυακή υλοποίηση</a:t>
            </a:r>
            <a:endParaRPr dirty="0"/>
          </a:p>
          <a:p>
            <a:pPr marL="690881" marR="0" lvl="1" indent="-345439" algn="l" rtl="0">
              <a:lnSpc>
                <a:spcPct val="199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Συναντήσεις ανα </a:t>
            </a:r>
            <a:r>
              <a:rPr lang="en-US" sz="32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Δίμηνο</a:t>
            </a:r>
            <a:endParaRPr dirty="0"/>
          </a:p>
        </p:txBody>
      </p:sp>
      <p:sp>
        <p:nvSpPr>
          <p:cNvPr id="145" name="Google Shape;145;p3"/>
          <p:cNvSpPr txBox="1"/>
          <p:nvPr/>
        </p:nvSpPr>
        <p:spPr>
          <a:xfrm>
            <a:off x="514350" y="504825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r>
              <a:rPr lang="en-US" sz="3000" b="1" i="0" u="none" strike="noStrike" cap="none">
                <a:solidFill>
                  <a:srgbClr val="0F2C3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/>
          </a:p>
        </p:txBody>
      </p:sp>
      <p:sp>
        <p:nvSpPr>
          <p:cNvPr id="146" name="Google Shape;146;p3"/>
          <p:cNvSpPr txBox="1"/>
          <p:nvPr/>
        </p:nvSpPr>
        <p:spPr>
          <a:xfrm>
            <a:off x="-689123" y="7399907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0F2C3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14350" y="9832509"/>
            <a:ext cx="17259300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αρόπουλος </a:t>
            </a:r>
            <a:endParaRPr sz="2400" dirty="0">
              <a:latin typeface="Roboto" charset="0"/>
              <a:ea typeface="Roboto" charset="0"/>
            </a:endParaRPr>
          </a:p>
        </p:txBody>
      </p:sp>
      <p:sp>
        <p:nvSpPr>
          <p:cNvPr id="148" name="Google Shape;148;p3"/>
          <p:cNvSpPr/>
          <p:nvPr/>
        </p:nvSpPr>
        <p:spPr>
          <a:xfrm>
            <a:off x="3088291" y="2489384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>
          <a:extLst>
            <a:ext uri="{FF2B5EF4-FFF2-40B4-BE49-F238E27FC236}">
              <a16:creationId xmlns:a16="http://schemas.microsoft.com/office/drawing/2014/main" id="{2385F475-FD85-4446-2A21-3A09FA527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3">
            <a:extLst>
              <a:ext uri="{FF2B5EF4-FFF2-40B4-BE49-F238E27FC236}">
                <a16:creationId xmlns:a16="http://schemas.microsoft.com/office/drawing/2014/main" id="{03E98DF8-7F97-2C6A-C913-67C7AE999BBB}"/>
              </a:ext>
            </a:extLst>
          </p:cNvPr>
          <p:cNvGrpSpPr/>
          <p:nvPr/>
        </p:nvGrpSpPr>
        <p:grpSpPr>
          <a:xfrm>
            <a:off x="0" y="-144661"/>
            <a:ext cx="3996118" cy="11098661"/>
            <a:chOff x="0" y="-38100"/>
            <a:chExt cx="1052475" cy="2923104"/>
          </a:xfrm>
        </p:grpSpPr>
        <p:sp>
          <p:nvSpPr>
            <p:cNvPr id="126" name="Google Shape;126;p3">
              <a:extLst>
                <a:ext uri="{FF2B5EF4-FFF2-40B4-BE49-F238E27FC236}">
                  <a16:creationId xmlns:a16="http://schemas.microsoft.com/office/drawing/2014/main" id="{862C3A9D-D9F0-B284-A409-1BC27586BAE3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Google Shape;127;p3">
              <a:extLst>
                <a:ext uri="{FF2B5EF4-FFF2-40B4-BE49-F238E27FC236}">
                  <a16:creationId xmlns:a16="http://schemas.microsoft.com/office/drawing/2014/main" id="{726BD511-2AE2-BCA6-5A6B-F295118BADFB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3">
            <a:extLst>
              <a:ext uri="{FF2B5EF4-FFF2-40B4-BE49-F238E27FC236}">
                <a16:creationId xmlns:a16="http://schemas.microsoft.com/office/drawing/2014/main" id="{70F1C2DF-D46B-1E2F-62F1-3176FDBB2269}"/>
              </a:ext>
            </a:extLst>
          </p:cNvPr>
          <p:cNvGrpSpPr/>
          <p:nvPr/>
        </p:nvGrpSpPr>
        <p:grpSpPr>
          <a:xfrm>
            <a:off x="-914" y="9015734"/>
            <a:ext cx="18288914" cy="2005956"/>
            <a:chOff x="0" y="-38100"/>
            <a:chExt cx="5260714" cy="528318"/>
          </a:xfrm>
        </p:grpSpPr>
        <p:sp>
          <p:nvSpPr>
            <p:cNvPr id="129" name="Google Shape;129;p3">
              <a:extLst>
                <a:ext uri="{FF2B5EF4-FFF2-40B4-BE49-F238E27FC236}">
                  <a16:creationId xmlns:a16="http://schemas.microsoft.com/office/drawing/2014/main" id="{E3C0A4ED-2935-B0EB-316A-73FC22900943}"/>
                </a:ext>
              </a:extLst>
            </p:cNvPr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Google Shape;130;p3">
              <a:extLst>
                <a:ext uri="{FF2B5EF4-FFF2-40B4-BE49-F238E27FC236}">
                  <a16:creationId xmlns:a16="http://schemas.microsoft.com/office/drawing/2014/main" id="{94A2511F-CBC5-3DAA-C307-ECDA7808591E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1" name="Google Shape;131;p3">
            <a:extLst>
              <a:ext uri="{FF2B5EF4-FFF2-40B4-BE49-F238E27FC236}">
                <a16:creationId xmlns:a16="http://schemas.microsoft.com/office/drawing/2014/main" id="{1345CE20-CB60-4A68-067D-BBF4F3D14FA4}"/>
              </a:ext>
            </a:extLst>
          </p:cNvPr>
          <p:cNvCxnSpPr/>
          <p:nvPr/>
        </p:nvCxnSpPr>
        <p:spPr>
          <a:xfrm>
            <a:off x="0" y="15106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2" name="Google Shape;132;p3">
            <a:extLst>
              <a:ext uri="{FF2B5EF4-FFF2-40B4-BE49-F238E27FC236}">
                <a16:creationId xmlns:a16="http://schemas.microsoft.com/office/drawing/2014/main" id="{F7C3A6CA-2879-D891-0F6C-314977AB08D5}"/>
              </a:ext>
            </a:extLst>
          </p:cNvPr>
          <p:cNvGrpSpPr/>
          <p:nvPr/>
        </p:nvGrpSpPr>
        <p:grpSpPr>
          <a:xfrm>
            <a:off x="0" y="3250280"/>
            <a:ext cx="3997032" cy="2028973"/>
            <a:chOff x="0" y="-38100"/>
            <a:chExt cx="1187942" cy="534380"/>
          </a:xfrm>
        </p:grpSpPr>
        <p:sp>
          <p:nvSpPr>
            <p:cNvPr id="133" name="Google Shape;133;p3">
              <a:extLst>
                <a:ext uri="{FF2B5EF4-FFF2-40B4-BE49-F238E27FC236}">
                  <a16:creationId xmlns:a16="http://schemas.microsoft.com/office/drawing/2014/main" id="{D28393B0-B065-E7F6-90C9-A7DE3DF5327C}"/>
                </a:ext>
              </a:extLst>
            </p:cNvPr>
            <p:cNvSpPr/>
            <p:nvPr/>
          </p:nvSpPr>
          <p:spPr>
            <a:xfrm>
              <a:off x="0" y="0"/>
              <a:ext cx="1187942" cy="496280"/>
            </a:xfrm>
            <a:custGeom>
              <a:avLst/>
              <a:gdLst/>
              <a:ahLst/>
              <a:cxnLst/>
              <a:rect l="l" t="t" r="r" b="b"/>
              <a:pathLst>
                <a:path w="1187942" h="496280" extrusionOk="0">
                  <a:moveTo>
                    <a:pt x="0" y="0"/>
                  </a:moveTo>
                  <a:lnTo>
                    <a:pt x="1187942" y="0"/>
                  </a:lnTo>
                  <a:lnTo>
                    <a:pt x="1187942" y="496280"/>
                  </a:lnTo>
                  <a:lnTo>
                    <a:pt x="0" y="496280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Google Shape;134;p3">
              <a:extLst>
                <a:ext uri="{FF2B5EF4-FFF2-40B4-BE49-F238E27FC236}">
                  <a16:creationId xmlns:a16="http://schemas.microsoft.com/office/drawing/2014/main" id="{BB62AFE0-DE9D-4A37-9AAF-E5021A126F1A}"/>
                </a:ext>
              </a:extLst>
            </p:cNvPr>
            <p:cNvSpPr txBox="1"/>
            <p:nvPr/>
          </p:nvSpPr>
          <p:spPr>
            <a:xfrm>
              <a:off x="0" y="-38100"/>
              <a:ext cx="1187942" cy="5343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5" name="Google Shape;135;p3">
            <a:extLst>
              <a:ext uri="{FF2B5EF4-FFF2-40B4-BE49-F238E27FC236}">
                <a16:creationId xmlns:a16="http://schemas.microsoft.com/office/drawing/2014/main" id="{64798731-F1A6-630F-1599-7A1571C75C4A}"/>
              </a:ext>
            </a:extLst>
          </p:cNvPr>
          <p:cNvCxnSpPr/>
          <p:nvPr/>
        </p:nvCxnSpPr>
        <p:spPr>
          <a:xfrm>
            <a:off x="0" y="339494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6" name="Google Shape;136;p3">
            <a:extLst>
              <a:ext uri="{FF2B5EF4-FFF2-40B4-BE49-F238E27FC236}">
                <a16:creationId xmlns:a16="http://schemas.microsoft.com/office/drawing/2014/main" id="{BE4A9F95-2B0F-22AE-5612-97EA354892E2}"/>
              </a:ext>
            </a:extLst>
          </p:cNvPr>
          <p:cNvCxnSpPr/>
          <p:nvPr/>
        </p:nvCxnSpPr>
        <p:spPr>
          <a:xfrm>
            <a:off x="0" y="5279253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">
            <a:extLst>
              <a:ext uri="{FF2B5EF4-FFF2-40B4-BE49-F238E27FC236}">
                <a16:creationId xmlns:a16="http://schemas.microsoft.com/office/drawing/2014/main" id="{135205F0-65BA-AB92-2583-65F0E645B0F6}"/>
              </a:ext>
            </a:extLst>
          </p:cNvPr>
          <p:cNvCxnSpPr/>
          <p:nvPr/>
        </p:nvCxnSpPr>
        <p:spPr>
          <a:xfrm>
            <a:off x="0" y="7163566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p3">
            <a:extLst>
              <a:ext uri="{FF2B5EF4-FFF2-40B4-BE49-F238E27FC236}">
                <a16:creationId xmlns:a16="http://schemas.microsoft.com/office/drawing/2014/main" id="{2176FD5B-56C5-0B60-C29E-21EF30311DA6}"/>
              </a:ext>
            </a:extLst>
          </p:cNvPr>
          <p:cNvSpPr/>
          <p:nvPr/>
        </p:nvSpPr>
        <p:spPr>
          <a:xfrm>
            <a:off x="15731652" y="169804"/>
            <a:ext cx="2199728" cy="2115739"/>
          </a:xfrm>
          <a:custGeom>
            <a:avLst/>
            <a:gdLst/>
            <a:ahLst/>
            <a:cxnLst/>
            <a:rect l="l" t="t" r="r" b="b"/>
            <a:pathLst>
              <a:path w="2199728" h="2115739" extrusionOk="0">
                <a:moveTo>
                  <a:pt x="0" y="0"/>
                </a:moveTo>
                <a:lnTo>
                  <a:pt x="2199728" y="0"/>
                </a:lnTo>
                <a:lnTo>
                  <a:pt x="2199728" y="2115739"/>
                </a:lnTo>
                <a:lnTo>
                  <a:pt x="0" y="21157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1" name="Google Shape;141;p3">
            <a:extLst>
              <a:ext uri="{FF2B5EF4-FFF2-40B4-BE49-F238E27FC236}">
                <a16:creationId xmlns:a16="http://schemas.microsoft.com/office/drawing/2014/main" id="{430580B6-4B25-756A-B577-01A767033104}"/>
              </a:ext>
            </a:extLst>
          </p:cNvPr>
          <p:cNvSpPr txBox="1"/>
          <p:nvPr/>
        </p:nvSpPr>
        <p:spPr>
          <a:xfrm>
            <a:off x="468588" y="2109066"/>
            <a:ext cx="514788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0" u="none" strike="noStrike" cap="none" dirty="0">
                <a:solidFill>
                  <a:schemeClr val="bg2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ΜΕΘΟΔΟΛΟΓΙΑ</a:t>
            </a:r>
            <a:r>
              <a:rPr lang="en-US" sz="3000" b="1" i="0" u="none" strike="noStrike" cap="none" dirty="0">
                <a:solidFill>
                  <a:srgbClr val="00206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42" name="Google Shape;142;p3">
            <a:extLst>
              <a:ext uri="{FF2B5EF4-FFF2-40B4-BE49-F238E27FC236}">
                <a16:creationId xmlns:a16="http://schemas.microsoft.com/office/drawing/2014/main" id="{0F142990-8BAB-B6C2-E6B0-F33FEEF340FC}"/>
              </a:ext>
            </a:extLst>
          </p:cNvPr>
          <p:cNvSpPr txBox="1"/>
          <p:nvPr/>
        </p:nvSpPr>
        <p:spPr>
          <a:xfrm>
            <a:off x="0" y="3453024"/>
            <a:ext cx="3944409" cy="226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ΣΧΟΛΙΑ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ΑΠΟ ΠΡΟΗΓΟΥΜΕΝΗ ΑΞΙΟΛΟΓΗΣΗ 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3" name="Google Shape;143;p3">
            <a:extLst>
              <a:ext uri="{FF2B5EF4-FFF2-40B4-BE49-F238E27FC236}">
                <a16:creationId xmlns:a16="http://schemas.microsoft.com/office/drawing/2014/main" id="{D21A2864-710F-5D6F-51DF-840571CBDDFD}"/>
              </a:ext>
            </a:extLst>
          </p:cNvPr>
          <p:cNvSpPr txBox="1"/>
          <p:nvPr/>
        </p:nvSpPr>
        <p:spPr>
          <a:xfrm>
            <a:off x="-914" y="6058025"/>
            <a:ext cx="394440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144" name="Google Shape;144;p3">
            <a:extLst>
              <a:ext uri="{FF2B5EF4-FFF2-40B4-BE49-F238E27FC236}">
                <a16:creationId xmlns:a16="http://schemas.microsoft.com/office/drawing/2014/main" id="{9A5F0B28-ADD6-D64F-F520-04BA3717FAF4}"/>
              </a:ext>
            </a:extLst>
          </p:cNvPr>
          <p:cNvSpPr txBox="1"/>
          <p:nvPr/>
        </p:nvSpPr>
        <p:spPr>
          <a:xfrm>
            <a:off x="4821311" y="1168079"/>
            <a:ext cx="12056989" cy="9015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600" b="1" dirty="0">
                <a:solidFill>
                  <a:schemeClr val="bg2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ΣΧΟΛΙΑ ΑΠΟ ΠΡΟΗΓΟΥΜΕΝΗ ΑΞΙΟΛΟΓΗΣΗ </a:t>
            </a:r>
          </a:p>
          <a:p>
            <a:pPr lvl="0" algn="just">
              <a:lnSpc>
                <a:spcPct val="150000"/>
              </a:lnSpc>
            </a:pPr>
            <a:r>
              <a:rPr lang="el-GR" sz="2000" b="1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1. Διαδικτυακή Υλοποίηση συμβάλλει </a:t>
            </a: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l-GR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στη </a:t>
            </a:r>
            <a:r>
              <a:rPr lang="en-US" alt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δημιουργί</a:t>
            </a:r>
            <a:r>
              <a:rPr lang="en-US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 ενιαίας και αδιάσπαστης εικόνας για το τι συμβαίνει στον Φορέα</a:t>
            </a:r>
            <a:endParaRPr lang="el-GR" alt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στην</a:t>
            </a:r>
            <a:r>
              <a:rPr lang="en-US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κατα</a:t>
            </a:r>
            <a:r>
              <a:rPr lang="en-US" alt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νόηση</a:t>
            </a:r>
            <a:r>
              <a:rPr lang="en-US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της </a:t>
            </a:r>
            <a:r>
              <a:rPr lang="en-US" alt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κοινής</a:t>
            </a:r>
            <a:r>
              <a:rPr lang="en-US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θέσης</a:t>
            </a:r>
            <a:r>
              <a:rPr lang="en-US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του</a:t>
            </a:r>
            <a:r>
              <a:rPr lang="en-US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Φορέα </a:t>
            </a:r>
            <a:r>
              <a:rPr lang="en-US" altLang="en-US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γι</a:t>
            </a:r>
            <a:r>
              <a:rPr lang="en-US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 σημαντικά ζητήματα της κοινότητας.</a:t>
            </a:r>
            <a:endParaRPr lang="el-GR" alt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l-GR" alt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να αποκτήσει πρόσβαση όλο το προσωπικό σε κοινά εκπαιδευτικά με ομιλητές που είναι σημαντικοί επαγγελματίες του χώρου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lang="el-GR" alt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l-GR" alt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Ώρα και ημέρα </a:t>
            </a:r>
          </a:p>
          <a:p>
            <a:pPr lvl="0" algn="just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Η επιλογή της ημέρας και ώρας έγινε με βάση πολλαπλές παραμέτρους: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ύπα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ρξη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κλιμ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ακίων,</a:t>
            </a:r>
          </a:p>
          <a:p>
            <a:pPr marL="3429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λειτουργί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 ομάδων,</a:t>
            </a:r>
          </a:p>
          <a:p>
            <a:pPr marL="3429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λλ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αγές βαρδιών, κ.ά.</a:t>
            </a:r>
          </a:p>
          <a:p>
            <a:pPr lvl="0" algn="just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Καταλήχθηκε ότι η συγκεκριμένη χρονική ζώνη είναι: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η π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ιο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κα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τάλληλη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3429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αυτή που δημιουργεί τα λιγότερα λειτουργικά προβλήματα για το σύνολο των Δομών.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l-GR" alt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algn="just">
              <a:lnSpc>
                <a:spcPct val="150000"/>
              </a:lnSpc>
            </a:pPr>
            <a:endParaRPr lang="el-GR" sz="2400" dirty="0">
              <a:solidFill>
                <a:schemeClr val="bg2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690881" marR="0" lvl="1" indent="-345439" algn="l" rtl="0">
              <a:lnSpc>
                <a:spcPct val="199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200"/>
              <a:buFont typeface="Arial"/>
              <a:buChar char="•"/>
            </a:pP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5" name="Google Shape;145;p3">
            <a:extLst>
              <a:ext uri="{FF2B5EF4-FFF2-40B4-BE49-F238E27FC236}">
                <a16:creationId xmlns:a16="http://schemas.microsoft.com/office/drawing/2014/main" id="{D89C5E44-5819-A9AB-A016-CC0E3C8AA6D2}"/>
              </a:ext>
            </a:extLst>
          </p:cNvPr>
          <p:cNvSpPr txBox="1"/>
          <p:nvPr/>
        </p:nvSpPr>
        <p:spPr>
          <a:xfrm>
            <a:off x="514350" y="504825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r>
              <a:rPr lang="en-US" sz="3000" b="1" i="0" u="none" strike="noStrike" cap="none" dirty="0">
                <a:solidFill>
                  <a:srgbClr val="0F2C3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dirty="0"/>
          </a:p>
        </p:txBody>
      </p:sp>
      <p:sp>
        <p:nvSpPr>
          <p:cNvPr id="146" name="Google Shape;146;p3">
            <a:extLst>
              <a:ext uri="{FF2B5EF4-FFF2-40B4-BE49-F238E27FC236}">
                <a16:creationId xmlns:a16="http://schemas.microsoft.com/office/drawing/2014/main" id="{A80B06A2-A4DA-90CD-EEE1-CCBB83A11D2E}"/>
              </a:ext>
            </a:extLst>
          </p:cNvPr>
          <p:cNvSpPr txBox="1"/>
          <p:nvPr/>
        </p:nvSpPr>
        <p:spPr>
          <a:xfrm>
            <a:off x="-689123" y="7399907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0F2C3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7" name="Google Shape;147;p3">
            <a:extLst>
              <a:ext uri="{FF2B5EF4-FFF2-40B4-BE49-F238E27FC236}">
                <a16:creationId xmlns:a16="http://schemas.microsoft.com/office/drawing/2014/main" id="{B9E4E324-F9D3-47AC-B69B-C4BF99D372CE}"/>
              </a:ext>
            </a:extLst>
          </p:cNvPr>
          <p:cNvSpPr txBox="1"/>
          <p:nvPr/>
        </p:nvSpPr>
        <p:spPr>
          <a:xfrm>
            <a:off x="514350" y="9832509"/>
            <a:ext cx="17259300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αρόπουλος </a:t>
            </a:r>
            <a:endParaRPr sz="2400" dirty="0">
              <a:latin typeface="Roboto" charset="0"/>
              <a:ea typeface="Roboto" charset="0"/>
            </a:endParaRPr>
          </a:p>
        </p:txBody>
      </p:sp>
      <p:sp>
        <p:nvSpPr>
          <p:cNvPr id="148" name="Google Shape;148;p3">
            <a:extLst>
              <a:ext uri="{FF2B5EF4-FFF2-40B4-BE49-F238E27FC236}">
                <a16:creationId xmlns:a16="http://schemas.microsoft.com/office/drawing/2014/main" id="{7B3AB092-700E-BE36-B965-2A0C46AD0EBF}"/>
              </a:ext>
            </a:extLst>
          </p:cNvPr>
          <p:cNvSpPr/>
          <p:nvPr/>
        </p:nvSpPr>
        <p:spPr>
          <a:xfrm>
            <a:off x="3451757" y="4986729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5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>
          <a:extLst>
            <a:ext uri="{FF2B5EF4-FFF2-40B4-BE49-F238E27FC236}">
              <a16:creationId xmlns:a16="http://schemas.microsoft.com/office/drawing/2014/main" id="{22EFEA5C-9316-124E-AE70-B20DD097C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3">
            <a:extLst>
              <a:ext uri="{FF2B5EF4-FFF2-40B4-BE49-F238E27FC236}">
                <a16:creationId xmlns:a16="http://schemas.microsoft.com/office/drawing/2014/main" id="{E41F8925-43DB-1195-D946-EC4BF694A012}"/>
              </a:ext>
            </a:extLst>
          </p:cNvPr>
          <p:cNvGrpSpPr/>
          <p:nvPr/>
        </p:nvGrpSpPr>
        <p:grpSpPr>
          <a:xfrm>
            <a:off x="0" y="-144661"/>
            <a:ext cx="3996118" cy="11098661"/>
            <a:chOff x="0" y="-38100"/>
            <a:chExt cx="1052475" cy="2923104"/>
          </a:xfrm>
        </p:grpSpPr>
        <p:sp>
          <p:nvSpPr>
            <p:cNvPr id="126" name="Google Shape;126;p3">
              <a:extLst>
                <a:ext uri="{FF2B5EF4-FFF2-40B4-BE49-F238E27FC236}">
                  <a16:creationId xmlns:a16="http://schemas.microsoft.com/office/drawing/2014/main" id="{BAF1AAAB-A6EB-03CC-778A-108D7D051B00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Google Shape;127;p3">
              <a:extLst>
                <a:ext uri="{FF2B5EF4-FFF2-40B4-BE49-F238E27FC236}">
                  <a16:creationId xmlns:a16="http://schemas.microsoft.com/office/drawing/2014/main" id="{2823F8B9-FFF9-9A55-AFBE-1259C3AF21AB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3">
            <a:extLst>
              <a:ext uri="{FF2B5EF4-FFF2-40B4-BE49-F238E27FC236}">
                <a16:creationId xmlns:a16="http://schemas.microsoft.com/office/drawing/2014/main" id="{575FFD7C-9F6C-E259-04A2-D32C9DD675A0}"/>
              </a:ext>
            </a:extLst>
          </p:cNvPr>
          <p:cNvGrpSpPr/>
          <p:nvPr/>
        </p:nvGrpSpPr>
        <p:grpSpPr>
          <a:xfrm>
            <a:off x="-914" y="9015734"/>
            <a:ext cx="18288914" cy="2005956"/>
            <a:chOff x="0" y="-38100"/>
            <a:chExt cx="5260714" cy="528318"/>
          </a:xfrm>
        </p:grpSpPr>
        <p:sp>
          <p:nvSpPr>
            <p:cNvPr id="129" name="Google Shape;129;p3">
              <a:extLst>
                <a:ext uri="{FF2B5EF4-FFF2-40B4-BE49-F238E27FC236}">
                  <a16:creationId xmlns:a16="http://schemas.microsoft.com/office/drawing/2014/main" id="{5EBB404C-9C37-D7A6-A2F8-B8919E1FCDCF}"/>
                </a:ext>
              </a:extLst>
            </p:cNvPr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Google Shape;130;p3">
              <a:extLst>
                <a:ext uri="{FF2B5EF4-FFF2-40B4-BE49-F238E27FC236}">
                  <a16:creationId xmlns:a16="http://schemas.microsoft.com/office/drawing/2014/main" id="{2D223199-47AF-2302-1064-A7F84E786DA8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1" name="Google Shape;131;p3">
            <a:extLst>
              <a:ext uri="{FF2B5EF4-FFF2-40B4-BE49-F238E27FC236}">
                <a16:creationId xmlns:a16="http://schemas.microsoft.com/office/drawing/2014/main" id="{C57B82A4-78DA-1BB1-29B8-2006EB338B49}"/>
              </a:ext>
            </a:extLst>
          </p:cNvPr>
          <p:cNvCxnSpPr/>
          <p:nvPr/>
        </p:nvCxnSpPr>
        <p:spPr>
          <a:xfrm>
            <a:off x="0" y="15106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2" name="Google Shape;132;p3">
            <a:extLst>
              <a:ext uri="{FF2B5EF4-FFF2-40B4-BE49-F238E27FC236}">
                <a16:creationId xmlns:a16="http://schemas.microsoft.com/office/drawing/2014/main" id="{88B4FE00-62CD-477F-5488-0826134879B1}"/>
              </a:ext>
            </a:extLst>
          </p:cNvPr>
          <p:cNvGrpSpPr/>
          <p:nvPr/>
        </p:nvGrpSpPr>
        <p:grpSpPr>
          <a:xfrm>
            <a:off x="0" y="3250280"/>
            <a:ext cx="3997032" cy="2028973"/>
            <a:chOff x="0" y="-38100"/>
            <a:chExt cx="1187942" cy="534380"/>
          </a:xfrm>
        </p:grpSpPr>
        <p:sp>
          <p:nvSpPr>
            <p:cNvPr id="133" name="Google Shape;133;p3">
              <a:extLst>
                <a:ext uri="{FF2B5EF4-FFF2-40B4-BE49-F238E27FC236}">
                  <a16:creationId xmlns:a16="http://schemas.microsoft.com/office/drawing/2014/main" id="{F71B3182-CF39-D7DB-428D-DEE6414B8512}"/>
                </a:ext>
              </a:extLst>
            </p:cNvPr>
            <p:cNvSpPr/>
            <p:nvPr/>
          </p:nvSpPr>
          <p:spPr>
            <a:xfrm>
              <a:off x="0" y="0"/>
              <a:ext cx="1187942" cy="496280"/>
            </a:xfrm>
            <a:custGeom>
              <a:avLst/>
              <a:gdLst/>
              <a:ahLst/>
              <a:cxnLst/>
              <a:rect l="l" t="t" r="r" b="b"/>
              <a:pathLst>
                <a:path w="1187942" h="496280" extrusionOk="0">
                  <a:moveTo>
                    <a:pt x="0" y="0"/>
                  </a:moveTo>
                  <a:lnTo>
                    <a:pt x="1187942" y="0"/>
                  </a:lnTo>
                  <a:lnTo>
                    <a:pt x="1187942" y="496280"/>
                  </a:lnTo>
                  <a:lnTo>
                    <a:pt x="0" y="496280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Google Shape;134;p3">
              <a:extLst>
                <a:ext uri="{FF2B5EF4-FFF2-40B4-BE49-F238E27FC236}">
                  <a16:creationId xmlns:a16="http://schemas.microsoft.com/office/drawing/2014/main" id="{07079342-8DD4-7541-A580-EDC3D4874C11}"/>
                </a:ext>
              </a:extLst>
            </p:cNvPr>
            <p:cNvSpPr txBox="1"/>
            <p:nvPr/>
          </p:nvSpPr>
          <p:spPr>
            <a:xfrm>
              <a:off x="0" y="-38100"/>
              <a:ext cx="1187942" cy="5343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5" name="Google Shape;135;p3">
            <a:extLst>
              <a:ext uri="{FF2B5EF4-FFF2-40B4-BE49-F238E27FC236}">
                <a16:creationId xmlns:a16="http://schemas.microsoft.com/office/drawing/2014/main" id="{6435FF1F-9147-A5FD-F683-FD7C21C05EC4}"/>
              </a:ext>
            </a:extLst>
          </p:cNvPr>
          <p:cNvCxnSpPr/>
          <p:nvPr/>
        </p:nvCxnSpPr>
        <p:spPr>
          <a:xfrm>
            <a:off x="0" y="339494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6" name="Google Shape;136;p3">
            <a:extLst>
              <a:ext uri="{FF2B5EF4-FFF2-40B4-BE49-F238E27FC236}">
                <a16:creationId xmlns:a16="http://schemas.microsoft.com/office/drawing/2014/main" id="{FDFB1F91-477A-4032-D18B-9C841955105F}"/>
              </a:ext>
            </a:extLst>
          </p:cNvPr>
          <p:cNvCxnSpPr/>
          <p:nvPr/>
        </p:nvCxnSpPr>
        <p:spPr>
          <a:xfrm>
            <a:off x="0" y="5279253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">
            <a:extLst>
              <a:ext uri="{FF2B5EF4-FFF2-40B4-BE49-F238E27FC236}">
                <a16:creationId xmlns:a16="http://schemas.microsoft.com/office/drawing/2014/main" id="{B8C31CD4-E7F5-D30A-C5DC-B27EABAA61AD}"/>
              </a:ext>
            </a:extLst>
          </p:cNvPr>
          <p:cNvCxnSpPr/>
          <p:nvPr/>
        </p:nvCxnSpPr>
        <p:spPr>
          <a:xfrm>
            <a:off x="0" y="7163566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p3">
            <a:extLst>
              <a:ext uri="{FF2B5EF4-FFF2-40B4-BE49-F238E27FC236}">
                <a16:creationId xmlns:a16="http://schemas.microsoft.com/office/drawing/2014/main" id="{F1C3797F-165D-29FA-DB07-0ABFB1839FFC}"/>
              </a:ext>
            </a:extLst>
          </p:cNvPr>
          <p:cNvSpPr/>
          <p:nvPr/>
        </p:nvSpPr>
        <p:spPr>
          <a:xfrm>
            <a:off x="15731652" y="169804"/>
            <a:ext cx="2199728" cy="2115739"/>
          </a:xfrm>
          <a:custGeom>
            <a:avLst/>
            <a:gdLst/>
            <a:ahLst/>
            <a:cxnLst/>
            <a:rect l="l" t="t" r="r" b="b"/>
            <a:pathLst>
              <a:path w="2199728" h="2115739" extrusionOk="0">
                <a:moveTo>
                  <a:pt x="0" y="0"/>
                </a:moveTo>
                <a:lnTo>
                  <a:pt x="2199728" y="0"/>
                </a:lnTo>
                <a:lnTo>
                  <a:pt x="2199728" y="2115739"/>
                </a:lnTo>
                <a:lnTo>
                  <a:pt x="0" y="21157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1" name="Google Shape;141;p3">
            <a:extLst>
              <a:ext uri="{FF2B5EF4-FFF2-40B4-BE49-F238E27FC236}">
                <a16:creationId xmlns:a16="http://schemas.microsoft.com/office/drawing/2014/main" id="{A4463D61-62FF-B9C5-1DE4-A90C4327BED2}"/>
              </a:ext>
            </a:extLst>
          </p:cNvPr>
          <p:cNvSpPr txBox="1"/>
          <p:nvPr/>
        </p:nvSpPr>
        <p:spPr>
          <a:xfrm>
            <a:off x="468588" y="2109066"/>
            <a:ext cx="514788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0" u="none" strike="noStrike" cap="none" dirty="0">
                <a:solidFill>
                  <a:schemeClr val="bg2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ΜΕΘΟΔΟΛΟΓΙΑ</a:t>
            </a:r>
            <a:r>
              <a:rPr lang="en-US" sz="3000" b="1" i="0" u="none" strike="noStrike" cap="none" dirty="0">
                <a:solidFill>
                  <a:srgbClr val="00206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42" name="Google Shape;142;p3">
            <a:extLst>
              <a:ext uri="{FF2B5EF4-FFF2-40B4-BE49-F238E27FC236}">
                <a16:creationId xmlns:a16="http://schemas.microsoft.com/office/drawing/2014/main" id="{BD06EEB3-6540-7D65-01F6-034E40A110EE}"/>
              </a:ext>
            </a:extLst>
          </p:cNvPr>
          <p:cNvSpPr txBox="1"/>
          <p:nvPr/>
        </p:nvSpPr>
        <p:spPr>
          <a:xfrm>
            <a:off x="0" y="3453024"/>
            <a:ext cx="3944409" cy="226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ΣΧΟΛΙΑ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ΑΠΟ ΠΡΟΗΓΟΥΜΕΝΗ ΑΞΙΟΛΟΓΗΣΗ 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3" name="Google Shape;143;p3">
            <a:extLst>
              <a:ext uri="{FF2B5EF4-FFF2-40B4-BE49-F238E27FC236}">
                <a16:creationId xmlns:a16="http://schemas.microsoft.com/office/drawing/2014/main" id="{C3FF8CF3-31B3-A993-D488-FEFD9D281FF4}"/>
              </a:ext>
            </a:extLst>
          </p:cNvPr>
          <p:cNvSpPr txBox="1"/>
          <p:nvPr/>
        </p:nvSpPr>
        <p:spPr>
          <a:xfrm>
            <a:off x="-914" y="6058025"/>
            <a:ext cx="394440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144" name="Google Shape;144;p3">
            <a:extLst>
              <a:ext uri="{FF2B5EF4-FFF2-40B4-BE49-F238E27FC236}">
                <a16:creationId xmlns:a16="http://schemas.microsoft.com/office/drawing/2014/main" id="{B6F6B49F-671B-4115-46AF-B3A178AFC17A}"/>
              </a:ext>
            </a:extLst>
          </p:cNvPr>
          <p:cNvSpPr txBox="1"/>
          <p:nvPr/>
        </p:nvSpPr>
        <p:spPr>
          <a:xfrm>
            <a:off x="4572359" y="325566"/>
            <a:ext cx="13247053" cy="10785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600" b="1" dirty="0">
                <a:solidFill>
                  <a:schemeClr val="bg2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ΣΧΟΛΙΑ ΑΠΟ ΠΡΟΗΓΟΥΜΕΝΗ ΑΞΙΟΛΟΓΗΣΗ </a:t>
            </a:r>
          </a:p>
          <a:p>
            <a:pPr lvl="0"/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Τεχνολογική Υποστήριξη και Εξοπλισμός: </a:t>
            </a:r>
          </a:p>
          <a:p>
            <a:pPr lvl="0"/>
            <a:endParaRPr lang="el-G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Κάθε Δομή είναι σημαντικό να καταγράψει: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τον διαθέσιμο τεχνολογικό εξοπλισμό που ήδη διαθέτει,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τις ανάγκες για αναβάθμιση του εξοπλισμού,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πριν την έναρξη της νέας εκπαιδευτικής περιόδου, ώστε να βελτιωθούν οι συνθήκες διαδικτυακής παρακολούθησης.</a:t>
            </a:r>
          </a:p>
          <a:p>
            <a:pPr lvl="0">
              <a:lnSpc>
                <a:spcPct val="150000"/>
              </a:lnSpc>
            </a:pPr>
            <a:endParaRPr lang="el-GR" sz="1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Προτεινόμενες πρακτικές που έχουν αποδειχθεί χρήσιμες από κάποιες μονάδες: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Σύνδεση του υπολογιστή με βιντεοπροβολέα και προβολή της εικόνας σε τοίχο για καλύτερη ορατότητα από όλους.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Χρήση εξωτερικών ηχείων, που βελτιώνουν αισθητά την ποιότητα και ένταση του ήχου.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Το μέσο κόστος αγοράς ηχείων και βιντεοπροβολέα είναι περίπου 500 ευρώ.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</a:t>
            </a:r>
            <a:r>
              <a:rPr lang="el-GR" sz="2000" b="1" dirty="0"/>
              <a:t>Διάρκεια Εκπαιδευτικών Συνεδριών</a:t>
            </a:r>
          </a:p>
          <a:p>
            <a:pPr algn="just">
              <a:lnSpc>
                <a:spcPct val="150000"/>
              </a:lnSpc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Το εκπαιδευτικό του Φορέα περιλαμβάνει πλέον 4 συναντήσεις εκ των οποίων η μία είναι η συνάντηση της αξιολόγησης. Η συχνότητα των συναντήσεων ειναι 1 ανα δύο μήνες και φέτος η μέση διάρκεια ήταν 2 ώρες με διάλειμμα. Στο παρελθόν το εκπαιδευτικό γινόταν ανά μήνα (9 συναντήσεις ανά έτος) και η διάρκεια του ήταν 3 ώρες. Έχοντας πια πιο ξεκαθαρο το στόχο του εκπαιδευτικού του Φορέα, οι συναντήσεις μειώθηκαν κάτω απο το μισό και η διάρκεια του έχει μειωθεί λαμβάνοντας υπόψη τη διαδικτυακή του υλοποίηση. Η περαιτέρω μείωση των συναντήσεων ή της διάρκειας του εκπαιδευτικού δεν είναι εφικτή καθώς μετά δεν θα υπάρχει χρόνος για συζήτηση ή σχολιασμό. </a:t>
            </a:r>
            <a:endParaRPr lang="en-US" sz="1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0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/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el-GR" alt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algn="just">
              <a:lnSpc>
                <a:spcPct val="150000"/>
              </a:lnSpc>
            </a:pPr>
            <a:endParaRPr lang="el-GR" sz="2400" dirty="0">
              <a:solidFill>
                <a:schemeClr val="bg2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690881" marR="0" lvl="1" indent="-345439" algn="l" rtl="0">
              <a:lnSpc>
                <a:spcPct val="199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200"/>
              <a:buFont typeface="Arial"/>
              <a:buChar char="•"/>
            </a:pP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5" name="Google Shape;145;p3">
            <a:extLst>
              <a:ext uri="{FF2B5EF4-FFF2-40B4-BE49-F238E27FC236}">
                <a16:creationId xmlns:a16="http://schemas.microsoft.com/office/drawing/2014/main" id="{A69BDB55-756D-4F2D-0B68-1EF45FB66AD1}"/>
              </a:ext>
            </a:extLst>
          </p:cNvPr>
          <p:cNvSpPr txBox="1"/>
          <p:nvPr/>
        </p:nvSpPr>
        <p:spPr>
          <a:xfrm>
            <a:off x="514350" y="504825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r>
              <a:rPr lang="en-US" sz="3000" b="1" i="0" u="none" strike="noStrike" cap="none" dirty="0">
                <a:solidFill>
                  <a:srgbClr val="0F2C3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dirty="0"/>
          </a:p>
        </p:txBody>
      </p:sp>
      <p:sp>
        <p:nvSpPr>
          <p:cNvPr id="146" name="Google Shape;146;p3">
            <a:extLst>
              <a:ext uri="{FF2B5EF4-FFF2-40B4-BE49-F238E27FC236}">
                <a16:creationId xmlns:a16="http://schemas.microsoft.com/office/drawing/2014/main" id="{BE4E5481-9191-5B57-0FF6-34314B14913B}"/>
              </a:ext>
            </a:extLst>
          </p:cNvPr>
          <p:cNvSpPr txBox="1"/>
          <p:nvPr/>
        </p:nvSpPr>
        <p:spPr>
          <a:xfrm>
            <a:off x="-689123" y="7399907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0F2C3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7" name="Google Shape;147;p3">
            <a:extLst>
              <a:ext uri="{FF2B5EF4-FFF2-40B4-BE49-F238E27FC236}">
                <a16:creationId xmlns:a16="http://schemas.microsoft.com/office/drawing/2014/main" id="{A57E83EB-8347-5DE9-55DC-924FBD9A68CC}"/>
              </a:ext>
            </a:extLst>
          </p:cNvPr>
          <p:cNvSpPr txBox="1"/>
          <p:nvPr/>
        </p:nvSpPr>
        <p:spPr>
          <a:xfrm>
            <a:off x="514350" y="9832509"/>
            <a:ext cx="17259300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αρόπουλος </a:t>
            </a:r>
            <a:endParaRPr sz="2400" dirty="0">
              <a:latin typeface="Roboto" charset="0"/>
              <a:ea typeface="Roboto" charset="0"/>
            </a:endParaRPr>
          </a:p>
        </p:txBody>
      </p:sp>
      <p:sp>
        <p:nvSpPr>
          <p:cNvPr id="148" name="Google Shape;148;p3">
            <a:extLst>
              <a:ext uri="{FF2B5EF4-FFF2-40B4-BE49-F238E27FC236}">
                <a16:creationId xmlns:a16="http://schemas.microsoft.com/office/drawing/2014/main" id="{A1F2B0AD-DE1F-0F1B-5383-DF8E2BF2B263}"/>
              </a:ext>
            </a:extLst>
          </p:cNvPr>
          <p:cNvSpPr/>
          <p:nvPr/>
        </p:nvSpPr>
        <p:spPr>
          <a:xfrm>
            <a:off x="3451757" y="4986729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>
          <a:extLst>
            <a:ext uri="{FF2B5EF4-FFF2-40B4-BE49-F238E27FC236}">
              <a16:creationId xmlns:a16="http://schemas.microsoft.com/office/drawing/2014/main" id="{436F1B76-E6A6-1FC0-5C92-272A1C826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3">
            <a:extLst>
              <a:ext uri="{FF2B5EF4-FFF2-40B4-BE49-F238E27FC236}">
                <a16:creationId xmlns:a16="http://schemas.microsoft.com/office/drawing/2014/main" id="{0FC1614B-4144-2E01-C4A4-7406508D157C}"/>
              </a:ext>
            </a:extLst>
          </p:cNvPr>
          <p:cNvGrpSpPr/>
          <p:nvPr/>
        </p:nvGrpSpPr>
        <p:grpSpPr>
          <a:xfrm>
            <a:off x="0" y="-144661"/>
            <a:ext cx="3996118" cy="11098661"/>
            <a:chOff x="0" y="-38100"/>
            <a:chExt cx="1052475" cy="2923104"/>
          </a:xfrm>
        </p:grpSpPr>
        <p:sp>
          <p:nvSpPr>
            <p:cNvPr id="126" name="Google Shape;126;p3">
              <a:extLst>
                <a:ext uri="{FF2B5EF4-FFF2-40B4-BE49-F238E27FC236}">
                  <a16:creationId xmlns:a16="http://schemas.microsoft.com/office/drawing/2014/main" id="{B85E121B-B00B-A4C4-A4A9-DCC79B3E7B1F}"/>
                </a:ext>
              </a:extLst>
            </p:cNvPr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Google Shape;127;p3">
              <a:extLst>
                <a:ext uri="{FF2B5EF4-FFF2-40B4-BE49-F238E27FC236}">
                  <a16:creationId xmlns:a16="http://schemas.microsoft.com/office/drawing/2014/main" id="{1C71A074-C17F-E799-1494-D6C71361D1B7}"/>
                </a:ext>
              </a:extLst>
            </p:cNvPr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3">
            <a:extLst>
              <a:ext uri="{FF2B5EF4-FFF2-40B4-BE49-F238E27FC236}">
                <a16:creationId xmlns:a16="http://schemas.microsoft.com/office/drawing/2014/main" id="{97D8E5AC-85F1-8B0B-9391-CE2F964A691D}"/>
              </a:ext>
            </a:extLst>
          </p:cNvPr>
          <p:cNvGrpSpPr/>
          <p:nvPr/>
        </p:nvGrpSpPr>
        <p:grpSpPr>
          <a:xfrm>
            <a:off x="-914" y="9015734"/>
            <a:ext cx="18288914" cy="2005956"/>
            <a:chOff x="0" y="-38100"/>
            <a:chExt cx="5260714" cy="528318"/>
          </a:xfrm>
        </p:grpSpPr>
        <p:sp>
          <p:nvSpPr>
            <p:cNvPr id="129" name="Google Shape;129;p3">
              <a:extLst>
                <a:ext uri="{FF2B5EF4-FFF2-40B4-BE49-F238E27FC236}">
                  <a16:creationId xmlns:a16="http://schemas.microsoft.com/office/drawing/2014/main" id="{8A95C6FE-2763-EBE0-1E21-F630A2377CD4}"/>
                </a:ext>
              </a:extLst>
            </p:cNvPr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Google Shape;130;p3">
              <a:extLst>
                <a:ext uri="{FF2B5EF4-FFF2-40B4-BE49-F238E27FC236}">
                  <a16:creationId xmlns:a16="http://schemas.microsoft.com/office/drawing/2014/main" id="{3DF3A108-B0E1-8A8B-E35D-10CF0D22E8AE}"/>
                </a:ext>
              </a:extLst>
            </p:cNvPr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1" name="Google Shape;131;p3">
            <a:extLst>
              <a:ext uri="{FF2B5EF4-FFF2-40B4-BE49-F238E27FC236}">
                <a16:creationId xmlns:a16="http://schemas.microsoft.com/office/drawing/2014/main" id="{D0AE9F2B-370B-F80F-CB22-D69EDED87D91}"/>
              </a:ext>
            </a:extLst>
          </p:cNvPr>
          <p:cNvCxnSpPr/>
          <p:nvPr/>
        </p:nvCxnSpPr>
        <p:spPr>
          <a:xfrm>
            <a:off x="0" y="15106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2" name="Google Shape;132;p3">
            <a:extLst>
              <a:ext uri="{FF2B5EF4-FFF2-40B4-BE49-F238E27FC236}">
                <a16:creationId xmlns:a16="http://schemas.microsoft.com/office/drawing/2014/main" id="{ACA65ED9-D664-F3F8-F68F-477F56C0430C}"/>
              </a:ext>
            </a:extLst>
          </p:cNvPr>
          <p:cNvGrpSpPr/>
          <p:nvPr/>
        </p:nvGrpSpPr>
        <p:grpSpPr>
          <a:xfrm>
            <a:off x="0" y="3250280"/>
            <a:ext cx="3997032" cy="2028973"/>
            <a:chOff x="0" y="-38100"/>
            <a:chExt cx="1187942" cy="534380"/>
          </a:xfrm>
        </p:grpSpPr>
        <p:sp>
          <p:nvSpPr>
            <p:cNvPr id="133" name="Google Shape;133;p3">
              <a:extLst>
                <a:ext uri="{FF2B5EF4-FFF2-40B4-BE49-F238E27FC236}">
                  <a16:creationId xmlns:a16="http://schemas.microsoft.com/office/drawing/2014/main" id="{7B034DC7-2D52-EFB8-12AD-39C8DF6C58FA}"/>
                </a:ext>
              </a:extLst>
            </p:cNvPr>
            <p:cNvSpPr/>
            <p:nvPr/>
          </p:nvSpPr>
          <p:spPr>
            <a:xfrm>
              <a:off x="0" y="0"/>
              <a:ext cx="1187942" cy="496280"/>
            </a:xfrm>
            <a:custGeom>
              <a:avLst/>
              <a:gdLst/>
              <a:ahLst/>
              <a:cxnLst/>
              <a:rect l="l" t="t" r="r" b="b"/>
              <a:pathLst>
                <a:path w="1187942" h="496280" extrusionOk="0">
                  <a:moveTo>
                    <a:pt x="0" y="0"/>
                  </a:moveTo>
                  <a:lnTo>
                    <a:pt x="1187942" y="0"/>
                  </a:lnTo>
                  <a:lnTo>
                    <a:pt x="1187942" y="496280"/>
                  </a:lnTo>
                  <a:lnTo>
                    <a:pt x="0" y="496280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Google Shape;134;p3">
              <a:extLst>
                <a:ext uri="{FF2B5EF4-FFF2-40B4-BE49-F238E27FC236}">
                  <a16:creationId xmlns:a16="http://schemas.microsoft.com/office/drawing/2014/main" id="{E47206CF-9032-D9E4-1EAB-0F860CD9310D}"/>
                </a:ext>
              </a:extLst>
            </p:cNvPr>
            <p:cNvSpPr txBox="1"/>
            <p:nvPr/>
          </p:nvSpPr>
          <p:spPr>
            <a:xfrm>
              <a:off x="0" y="-38100"/>
              <a:ext cx="1187942" cy="5343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35" name="Google Shape;135;p3">
            <a:extLst>
              <a:ext uri="{FF2B5EF4-FFF2-40B4-BE49-F238E27FC236}">
                <a16:creationId xmlns:a16="http://schemas.microsoft.com/office/drawing/2014/main" id="{403BF56C-4A19-94A1-7B48-3332AB77270D}"/>
              </a:ext>
            </a:extLst>
          </p:cNvPr>
          <p:cNvCxnSpPr/>
          <p:nvPr/>
        </p:nvCxnSpPr>
        <p:spPr>
          <a:xfrm>
            <a:off x="0" y="339494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6" name="Google Shape;136;p3">
            <a:extLst>
              <a:ext uri="{FF2B5EF4-FFF2-40B4-BE49-F238E27FC236}">
                <a16:creationId xmlns:a16="http://schemas.microsoft.com/office/drawing/2014/main" id="{F6408774-452B-69F2-8F8D-584CEA5695F9}"/>
              </a:ext>
            </a:extLst>
          </p:cNvPr>
          <p:cNvCxnSpPr/>
          <p:nvPr/>
        </p:nvCxnSpPr>
        <p:spPr>
          <a:xfrm>
            <a:off x="0" y="5279253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">
            <a:extLst>
              <a:ext uri="{FF2B5EF4-FFF2-40B4-BE49-F238E27FC236}">
                <a16:creationId xmlns:a16="http://schemas.microsoft.com/office/drawing/2014/main" id="{FA43F077-8CF6-32CB-FDCE-7DF7C7DDC984}"/>
              </a:ext>
            </a:extLst>
          </p:cNvPr>
          <p:cNvCxnSpPr/>
          <p:nvPr/>
        </p:nvCxnSpPr>
        <p:spPr>
          <a:xfrm>
            <a:off x="0" y="7163566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p3">
            <a:extLst>
              <a:ext uri="{FF2B5EF4-FFF2-40B4-BE49-F238E27FC236}">
                <a16:creationId xmlns:a16="http://schemas.microsoft.com/office/drawing/2014/main" id="{1685B221-4D9D-8103-8A2B-427975D1E7C4}"/>
              </a:ext>
            </a:extLst>
          </p:cNvPr>
          <p:cNvSpPr/>
          <p:nvPr/>
        </p:nvSpPr>
        <p:spPr>
          <a:xfrm>
            <a:off x="15731652" y="169804"/>
            <a:ext cx="2199728" cy="2115739"/>
          </a:xfrm>
          <a:custGeom>
            <a:avLst/>
            <a:gdLst/>
            <a:ahLst/>
            <a:cxnLst/>
            <a:rect l="l" t="t" r="r" b="b"/>
            <a:pathLst>
              <a:path w="2199728" h="2115739" extrusionOk="0">
                <a:moveTo>
                  <a:pt x="0" y="0"/>
                </a:moveTo>
                <a:lnTo>
                  <a:pt x="2199728" y="0"/>
                </a:lnTo>
                <a:lnTo>
                  <a:pt x="2199728" y="2115739"/>
                </a:lnTo>
                <a:lnTo>
                  <a:pt x="0" y="21157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1" name="Google Shape;141;p3">
            <a:extLst>
              <a:ext uri="{FF2B5EF4-FFF2-40B4-BE49-F238E27FC236}">
                <a16:creationId xmlns:a16="http://schemas.microsoft.com/office/drawing/2014/main" id="{BACDEFA5-1570-1DEB-EAD9-4CC32305D7F0}"/>
              </a:ext>
            </a:extLst>
          </p:cNvPr>
          <p:cNvSpPr txBox="1"/>
          <p:nvPr/>
        </p:nvSpPr>
        <p:spPr>
          <a:xfrm>
            <a:off x="468588" y="2109066"/>
            <a:ext cx="514788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0" u="none" strike="noStrike" cap="none" dirty="0">
                <a:solidFill>
                  <a:schemeClr val="bg2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ΜΕΘΟΔΟΛΟΓΙΑ</a:t>
            </a:r>
            <a:r>
              <a:rPr lang="en-US" sz="3000" b="1" i="0" u="none" strike="noStrike" cap="none" dirty="0">
                <a:solidFill>
                  <a:srgbClr val="00206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42" name="Google Shape;142;p3">
            <a:extLst>
              <a:ext uri="{FF2B5EF4-FFF2-40B4-BE49-F238E27FC236}">
                <a16:creationId xmlns:a16="http://schemas.microsoft.com/office/drawing/2014/main" id="{7C7792A2-6CCB-FEF6-9767-BBF6D478D90F}"/>
              </a:ext>
            </a:extLst>
          </p:cNvPr>
          <p:cNvSpPr txBox="1"/>
          <p:nvPr/>
        </p:nvSpPr>
        <p:spPr>
          <a:xfrm>
            <a:off x="0" y="3453024"/>
            <a:ext cx="3944409" cy="226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ΣΧΟΛΙΑ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ΑΠΟ ΠΡΟΗΓΟΥΜΕΝΗ ΑΞΙΟΛΟΓΗΣΗ 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3" name="Google Shape;143;p3">
            <a:extLst>
              <a:ext uri="{FF2B5EF4-FFF2-40B4-BE49-F238E27FC236}">
                <a16:creationId xmlns:a16="http://schemas.microsoft.com/office/drawing/2014/main" id="{BC5086BA-9680-A322-E6F1-3570924331EF}"/>
              </a:ext>
            </a:extLst>
          </p:cNvPr>
          <p:cNvSpPr txBox="1"/>
          <p:nvPr/>
        </p:nvSpPr>
        <p:spPr>
          <a:xfrm>
            <a:off x="-914" y="6058025"/>
            <a:ext cx="3944409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144" name="Google Shape;144;p3">
            <a:extLst>
              <a:ext uri="{FF2B5EF4-FFF2-40B4-BE49-F238E27FC236}">
                <a16:creationId xmlns:a16="http://schemas.microsoft.com/office/drawing/2014/main" id="{3D755A11-50DF-4415-5AC3-65236D8B0D2F}"/>
              </a:ext>
            </a:extLst>
          </p:cNvPr>
          <p:cNvSpPr txBox="1"/>
          <p:nvPr/>
        </p:nvSpPr>
        <p:spPr>
          <a:xfrm>
            <a:off x="4572359" y="325566"/>
            <a:ext cx="13247053" cy="6630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600" b="1" dirty="0">
                <a:solidFill>
                  <a:schemeClr val="bg2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ΣΧΟΛΙΑ ΑΠΟ ΠΡΟΗΓΟΥΜΕΝΗ ΑΞΙΟΛΟΓΗΣΗ </a:t>
            </a:r>
          </a:p>
          <a:p>
            <a:pPr lvl="0"/>
            <a:r>
              <a:rPr lang="el-GR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 Διαδραστικότητα και Συμμετοχή</a:t>
            </a:r>
            <a:endParaRPr lang="el-G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Ένα εκπαιδευτικό γίνεται διαδραστικό με ευθύνη των ομιλητών-συντονιστών αλλα και των συμμετεχόντων. Είναι σημαντικό λοιπόν ως συμμετέχοντες να αναλογιστείτε ποια είναι η δική σας συμβολή ως προς αυτό. Με ποιο τρόπο συμβάλλατε στο να γίνει το φετινό εκπαιδευτικό διαδραστικό; </a:t>
            </a:r>
          </a:p>
          <a:p>
            <a:pPr lvl="0">
              <a:lnSpc>
                <a:spcPct val="150000"/>
              </a:lnSpc>
            </a:pPr>
            <a:endParaRPr lang="el-GR" sz="1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endParaRPr lang="el-GR" sz="1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50000"/>
              </a:lnSpc>
            </a:pPr>
            <a:r>
              <a:rPr lang="el-GR" sz="1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 </a:t>
            </a:r>
            <a:r>
              <a:rPr lang="el-GR" sz="2000" b="1" dirty="0"/>
              <a:t>Θεματολογία</a:t>
            </a:r>
          </a:p>
          <a:p>
            <a:pPr lvl="0">
              <a:lnSpc>
                <a:spcPct val="150000"/>
              </a:lnSpc>
            </a:pPr>
            <a:r>
              <a:rPr lang="el-G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Είναι σημαντικό να προταθούν θέματα που να μπορούν να τα παρακολουθήσουν το σύνολο του προσωπικού. Τα πιο εξειδικευμένα ή κλινικά να προταθούν στις αξιολογήσεις των εκπαιδευτικών των μονάδων. 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/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el-GR" alt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algn="just">
              <a:lnSpc>
                <a:spcPct val="150000"/>
              </a:lnSpc>
            </a:pPr>
            <a:endParaRPr lang="el-GR" sz="2400" dirty="0">
              <a:solidFill>
                <a:schemeClr val="bg2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690881" marR="0" lvl="1" indent="-345439" algn="l" rtl="0">
              <a:lnSpc>
                <a:spcPct val="199000"/>
              </a:lnSpc>
              <a:spcBef>
                <a:spcPts val="0"/>
              </a:spcBef>
              <a:spcAft>
                <a:spcPts val="0"/>
              </a:spcAft>
              <a:buClr>
                <a:srgbClr val="0F2C33"/>
              </a:buClr>
              <a:buSzPts val="3200"/>
              <a:buFont typeface="Arial"/>
              <a:buChar char="•"/>
            </a:pP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5" name="Google Shape;145;p3">
            <a:extLst>
              <a:ext uri="{FF2B5EF4-FFF2-40B4-BE49-F238E27FC236}">
                <a16:creationId xmlns:a16="http://schemas.microsoft.com/office/drawing/2014/main" id="{3B6D7301-C574-518D-C8B2-9535F774ABC2}"/>
              </a:ext>
            </a:extLst>
          </p:cNvPr>
          <p:cNvSpPr txBox="1"/>
          <p:nvPr/>
        </p:nvSpPr>
        <p:spPr>
          <a:xfrm>
            <a:off x="514350" y="504825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r>
              <a:rPr lang="en-US" sz="3000" b="1" i="0" u="none" strike="noStrike" cap="none" dirty="0">
                <a:solidFill>
                  <a:srgbClr val="0F2C3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dirty="0"/>
          </a:p>
        </p:txBody>
      </p:sp>
      <p:sp>
        <p:nvSpPr>
          <p:cNvPr id="146" name="Google Shape;146;p3">
            <a:extLst>
              <a:ext uri="{FF2B5EF4-FFF2-40B4-BE49-F238E27FC236}">
                <a16:creationId xmlns:a16="http://schemas.microsoft.com/office/drawing/2014/main" id="{2DE9EFB9-AF4D-11CB-0A35-D8EFA0AB8669}"/>
              </a:ext>
            </a:extLst>
          </p:cNvPr>
          <p:cNvSpPr txBox="1"/>
          <p:nvPr/>
        </p:nvSpPr>
        <p:spPr>
          <a:xfrm>
            <a:off x="-689123" y="7399907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0F2C3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7" name="Google Shape;147;p3">
            <a:extLst>
              <a:ext uri="{FF2B5EF4-FFF2-40B4-BE49-F238E27FC236}">
                <a16:creationId xmlns:a16="http://schemas.microsoft.com/office/drawing/2014/main" id="{6089BE81-AD13-9298-7307-22A033A27178}"/>
              </a:ext>
            </a:extLst>
          </p:cNvPr>
          <p:cNvSpPr txBox="1"/>
          <p:nvPr/>
        </p:nvSpPr>
        <p:spPr>
          <a:xfrm>
            <a:off x="514350" y="9832509"/>
            <a:ext cx="17259300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 charset="0"/>
                <a:ea typeface="Roboto" charset="0"/>
                <a:cs typeface="Quicksand Medium"/>
                <a:sym typeface="Quicksand Medium"/>
              </a:rPr>
              <a:t>αρόπουλος </a:t>
            </a:r>
            <a:endParaRPr sz="2400" dirty="0">
              <a:latin typeface="Roboto" charset="0"/>
              <a:ea typeface="Roboto" charset="0"/>
            </a:endParaRPr>
          </a:p>
        </p:txBody>
      </p:sp>
      <p:sp>
        <p:nvSpPr>
          <p:cNvPr id="148" name="Google Shape;148;p3">
            <a:extLst>
              <a:ext uri="{FF2B5EF4-FFF2-40B4-BE49-F238E27FC236}">
                <a16:creationId xmlns:a16="http://schemas.microsoft.com/office/drawing/2014/main" id="{745B94FB-3AB7-8BE2-B768-C30B39FE6A08}"/>
              </a:ext>
            </a:extLst>
          </p:cNvPr>
          <p:cNvSpPr/>
          <p:nvPr/>
        </p:nvSpPr>
        <p:spPr>
          <a:xfrm>
            <a:off x="3451757" y="4986729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2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0"/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49" name="Google Shape;349;p10"/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50" name="Google Shape;350;p10"/>
          <p:cNvSpPr txBox="1"/>
          <p:nvPr/>
        </p:nvSpPr>
        <p:spPr>
          <a:xfrm>
            <a:off x="3770583" y="1177801"/>
            <a:ext cx="15184200" cy="1551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77240" indent="-388620">
              <a:lnSpc>
                <a:spcPct val="140000"/>
              </a:lnSpc>
              <a:buClr>
                <a:srgbClr val="0F2C33"/>
              </a:buClr>
              <a:buSzPts val="3600"/>
              <a:buFont typeface="Roboto"/>
              <a:buAutoNum type="arabicPeriod"/>
            </a:pP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ΜΕΧΡΙ ΠΟΙΟ ΣΗΜΕΙΟ ΤΟ ΠΡΟΓΡΑΜΜΑ ΑΝΤΑΠΟΚΡΙΘΗΚΕ ΣΤΙΣ </a:t>
            </a:r>
            <a:r>
              <a:rPr lang="en-US" sz="36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ΠΡΟΣΔΟΚ</a:t>
            </a:r>
            <a:r>
              <a:rPr lang="el-GR" sz="36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Ι</a:t>
            </a:r>
            <a:r>
              <a:rPr lang="en-US" sz="3600" b="1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ΕΣ</a:t>
            </a: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 ΣΑΣ ;</a:t>
            </a:r>
            <a:endParaRPr dirty="0"/>
          </a:p>
        </p:txBody>
      </p:sp>
      <p:grpSp>
        <p:nvGrpSpPr>
          <p:cNvPr id="351" name="Google Shape;351;p10"/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352" name="Google Shape;352;p10"/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" name="Google Shape;353;p10"/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4" name="Google Shape;354;p10"/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</a:t>
            </a:r>
            <a:r>
              <a:rPr lang="en-US" sz="3000" b="1" i="0" u="none" strike="noStrike" cap="none">
                <a:solidFill>
                  <a:srgbClr val="0F2C3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/>
          </a:p>
        </p:txBody>
      </p:sp>
      <p:sp>
        <p:nvSpPr>
          <p:cNvPr id="355" name="Google Shape;355;p10"/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 dirty="0"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356" name="Google Shape;356;p10"/>
          <p:cNvGrpSpPr/>
          <p:nvPr/>
        </p:nvGrpSpPr>
        <p:grpSpPr>
          <a:xfrm>
            <a:off x="-309772" y="5179417"/>
            <a:ext cx="4510468" cy="2048023"/>
            <a:chOff x="0" y="-38100"/>
            <a:chExt cx="1187942" cy="539397"/>
          </a:xfrm>
        </p:grpSpPr>
        <p:sp>
          <p:nvSpPr>
            <p:cNvPr id="357" name="Google Shape;357;p10"/>
            <p:cNvSpPr/>
            <p:nvPr/>
          </p:nvSpPr>
          <p:spPr>
            <a:xfrm>
              <a:off x="0" y="0"/>
              <a:ext cx="1187942" cy="501297"/>
            </a:xfrm>
            <a:custGeom>
              <a:avLst/>
              <a:gdLst/>
              <a:ahLst/>
              <a:cxnLst/>
              <a:rect l="l" t="t" r="r" b="b"/>
              <a:pathLst>
                <a:path w="1187942" h="501297" extrusionOk="0">
                  <a:moveTo>
                    <a:pt x="0" y="0"/>
                  </a:moveTo>
                  <a:lnTo>
                    <a:pt x="1187942" y="0"/>
                  </a:lnTo>
                  <a:lnTo>
                    <a:pt x="1187942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" name="Google Shape;358;p10"/>
            <p:cNvSpPr txBox="1"/>
            <p:nvPr/>
          </p:nvSpPr>
          <p:spPr>
            <a:xfrm>
              <a:off x="0" y="-38100"/>
              <a:ext cx="1187942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9" name="Google Shape;359;p10"/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360" name="Google Shape;360;p10"/>
          <p:cNvSpPr txBox="1"/>
          <p:nvPr/>
        </p:nvSpPr>
        <p:spPr>
          <a:xfrm>
            <a:off x="358190" y="36762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361" name="Google Shape;361;p10"/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62" name="Google Shape;362;p10"/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3" name="Google Shape;363;p10"/>
          <p:cNvCxnSpPr/>
          <p:nvPr/>
        </p:nvCxnSpPr>
        <p:spPr>
          <a:xfrm>
            <a:off x="0" y="5556297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4" name="Google Shape;364;p10"/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5" name="Google Shape;365;p10"/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6" name="Google Shape;366;p10"/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67" name="Google Shape;367;p10"/>
          <p:cNvGrpSpPr/>
          <p:nvPr/>
        </p:nvGrpSpPr>
        <p:grpSpPr>
          <a:xfrm>
            <a:off x="-9525" y="8857953"/>
            <a:ext cx="18297525" cy="2381547"/>
            <a:chOff x="0" y="-38100"/>
            <a:chExt cx="5260714" cy="528318"/>
          </a:xfrm>
        </p:grpSpPr>
        <p:sp>
          <p:nvSpPr>
            <p:cNvPr id="368" name="Google Shape;368;p10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" name="Google Shape;369;p10"/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0" name="Google Shape;370;p10"/>
          <p:cNvSpPr txBox="1"/>
          <p:nvPr/>
        </p:nvSpPr>
        <p:spPr>
          <a:xfrm>
            <a:off x="685800" y="9876782"/>
            <a:ext cx="17068800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371" name="Google Shape;371;p10"/>
          <p:cNvSpPr/>
          <p:nvPr/>
        </p:nvSpPr>
        <p:spPr>
          <a:xfrm>
            <a:off x="3035721" y="6485592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1658713-89DC-EA2E-2BA8-82E6B1CB4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2592694-3D08-7F76-30C0-169081203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4BB76D9-E0C2-E6D1-DE97-748098F7E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A3B4D3-F5ED-2A84-A564-9A2EA77CF1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62710" y="4094887"/>
            <a:ext cx="1281900" cy="1420322"/>
          </a:xfrm>
          <a:prstGeom prst="rect">
            <a:avLst/>
          </a:prstGeom>
        </p:spPr>
      </p:pic>
      <p:pic>
        <p:nvPicPr>
          <p:cNvPr id="1029" name="Picture 5" descr="Pin on Emoticons 101">
            <a:extLst>
              <a:ext uri="{FF2B5EF4-FFF2-40B4-BE49-F238E27FC236}">
                <a16:creationId xmlns:a16="http://schemas.microsoft.com/office/drawing/2014/main" id="{778FB789-4863-C506-1603-650BCCEBF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072" y="4142434"/>
            <a:ext cx="1864805" cy="130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FABBDB-828F-ADA6-9E90-130DA497C6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79540" y="4094887"/>
            <a:ext cx="1382113" cy="138211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C82215-5291-CEA9-20EC-065C487155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99983" y="3927824"/>
            <a:ext cx="1666932" cy="16669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05D8E5C-CBE6-1064-D8C9-1EF76F00F4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055020" y="4071999"/>
            <a:ext cx="2621843" cy="13785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861895-A3A4-F149-CE6D-5574BEC02519}"/>
              </a:ext>
            </a:extLst>
          </p:cNvPr>
          <p:cNvSpPr txBox="1"/>
          <p:nvPr/>
        </p:nvSpPr>
        <p:spPr>
          <a:xfrm>
            <a:off x="8285674" y="5861747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8%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5F8045-05D5-4BBB-2662-CC02891ACBB6}"/>
              </a:ext>
            </a:extLst>
          </p:cNvPr>
          <p:cNvSpPr txBox="1"/>
          <p:nvPr/>
        </p:nvSpPr>
        <p:spPr>
          <a:xfrm>
            <a:off x="10490315" y="5839261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37%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FB60F6-ACA0-17DB-15DC-B8C208F69EB7}"/>
              </a:ext>
            </a:extLst>
          </p:cNvPr>
          <p:cNvSpPr txBox="1"/>
          <p:nvPr/>
        </p:nvSpPr>
        <p:spPr>
          <a:xfrm>
            <a:off x="12694956" y="5849020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53%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FAEC95-85C1-6625-ABFC-40AFB0F06D7E}"/>
              </a:ext>
            </a:extLst>
          </p:cNvPr>
          <p:cNvSpPr txBox="1"/>
          <p:nvPr/>
        </p:nvSpPr>
        <p:spPr>
          <a:xfrm>
            <a:off x="15051997" y="5854539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3%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1"/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77" name="Google Shape;377;p11"/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78" name="Google Shape;378;p11"/>
          <p:cNvSpPr txBox="1"/>
          <p:nvPr/>
        </p:nvSpPr>
        <p:spPr>
          <a:xfrm>
            <a:off x="4161547" y="1283763"/>
            <a:ext cx="14280518" cy="1551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2. ΠΟΣΟ ΧΡΗΣΙΜΟ ΗΤΑΝ ΤΟ ΠΡΟΓΡΑΜΜΑ ΣΧΕΤΙΚΑ ΜΕ ΤΟ ΑΝΤΙΚΕΙΜΕΝΟ ΤΗΣ ΕΡΓΑΣΙΑΣ ΣΑΣ;</a:t>
            </a:r>
            <a:endParaRPr dirty="0"/>
          </a:p>
        </p:txBody>
      </p:sp>
      <p:grpSp>
        <p:nvGrpSpPr>
          <p:cNvPr id="379" name="Google Shape;379;p11"/>
          <p:cNvGrpSpPr/>
          <p:nvPr/>
        </p:nvGrpSpPr>
        <p:grpSpPr>
          <a:xfrm>
            <a:off x="-9525" y="-144661"/>
            <a:ext cx="3996118" cy="11098661"/>
            <a:chOff x="0" y="-38100"/>
            <a:chExt cx="1052475" cy="2923104"/>
          </a:xfrm>
        </p:grpSpPr>
        <p:sp>
          <p:nvSpPr>
            <p:cNvPr id="380" name="Google Shape;380;p11"/>
            <p:cNvSpPr/>
            <p:nvPr/>
          </p:nvSpPr>
          <p:spPr>
            <a:xfrm>
              <a:off x="0" y="0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1" name="Google Shape;381;p11"/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2" name="Google Shape;382;p11"/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 </a:t>
            </a:r>
            <a:endParaRPr/>
          </a:p>
        </p:txBody>
      </p:sp>
      <p:sp>
        <p:nvSpPr>
          <p:cNvPr id="383" name="Google Shape;383;p11"/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384" name="Google Shape;384;p11"/>
          <p:cNvGrpSpPr/>
          <p:nvPr/>
        </p:nvGrpSpPr>
        <p:grpSpPr>
          <a:xfrm>
            <a:off x="-9525" y="5168422"/>
            <a:ext cx="3996118" cy="2203676"/>
            <a:chOff x="0" y="-38100"/>
            <a:chExt cx="1131553" cy="539397"/>
          </a:xfrm>
        </p:grpSpPr>
        <p:sp>
          <p:nvSpPr>
            <p:cNvPr id="385" name="Google Shape;385;p11"/>
            <p:cNvSpPr/>
            <p:nvPr/>
          </p:nvSpPr>
          <p:spPr>
            <a:xfrm>
              <a:off x="0" y="0"/>
              <a:ext cx="1131553" cy="501297"/>
            </a:xfrm>
            <a:custGeom>
              <a:avLst/>
              <a:gdLst/>
              <a:ahLst/>
              <a:cxnLst/>
              <a:rect l="l" t="t" r="r" b="b"/>
              <a:pathLst>
                <a:path w="1131553" h="501297" extrusionOk="0">
                  <a:moveTo>
                    <a:pt x="0" y="0"/>
                  </a:moveTo>
                  <a:lnTo>
                    <a:pt x="1131553" y="0"/>
                  </a:lnTo>
                  <a:lnTo>
                    <a:pt x="1131553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6" name="Google Shape;386;p11"/>
            <p:cNvSpPr txBox="1"/>
            <p:nvPr/>
          </p:nvSpPr>
          <p:spPr>
            <a:xfrm>
              <a:off x="0" y="-38100"/>
              <a:ext cx="1131553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387" name="Google Shape;387;p11"/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388" name="Google Shape;388;p11"/>
          <p:cNvSpPr txBox="1"/>
          <p:nvPr/>
        </p:nvSpPr>
        <p:spPr>
          <a:xfrm>
            <a:off x="358190" y="36762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389" name="Google Shape;389;p11"/>
          <p:cNvSpPr txBox="1"/>
          <p:nvPr/>
        </p:nvSpPr>
        <p:spPr>
          <a:xfrm>
            <a:off x="-628479" y="7581900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F6F7F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90" name="Google Shape;390;p11"/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1" name="Google Shape;391;p11"/>
          <p:cNvCxnSpPr/>
          <p:nvPr/>
        </p:nvCxnSpPr>
        <p:spPr>
          <a:xfrm>
            <a:off x="0" y="5556297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2" name="Google Shape;392;p11"/>
          <p:cNvCxnSpPr/>
          <p:nvPr/>
        </p:nvCxnSpPr>
        <p:spPr>
          <a:xfrm>
            <a:off x="0" y="3438128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3" name="Google Shape;393;p11"/>
          <p:cNvCxnSpPr/>
          <p:nvPr/>
        </p:nvCxnSpPr>
        <p:spPr>
          <a:xfrm>
            <a:off x="0" y="1528480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4" name="Google Shape;394;p11"/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95" name="Google Shape;395;p11"/>
          <p:cNvGrpSpPr/>
          <p:nvPr/>
        </p:nvGrpSpPr>
        <p:grpSpPr>
          <a:xfrm>
            <a:off x="-9525" y="8880142"/>
            <a:ext cx="18297525" cy="2073858"/>
            <a:chOff x="0" y="-38100"/>
            <a:chExt cx="5260714" cy="528318"/>
          </a:xfrm>
        </p:grpSpPr>
        <p:sp>
          <p:nvSpPr>
            <p:cNvPr id="396" name="Google Shape;396;p11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7" name="Google Shape;397;p11"/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8" name="Google Shape;398;p11"/>
          <p:cNvSpPr txBox="1"/>
          <p:nvPr/>
        </p:nvSpPr>
        <p:spPr>
          <a:xfrm>
            <a:off x="1066800" y="9639300"/>
            <a:ext cx="15369965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399" name="Google Shape;399;p11"/>
          <p:cNvSpPr/>
          <p:nvPr/>
        </p:nvSpPr>
        <p:spPr>
          <a:xfrm>
            <a:off x="3035721" y="6485592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3E06E0-3760-6920-629E-69B8F26F25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62710" y="4094887"/>
            <a:ext cx="1281900" cy="1420322"/>
          </a:xfrm>
          <a:prstGeom prst="rect">
            <a:avLst/>
          </a:prstGeom>
        </p:spPr>
      </p:pic>
      <p:pic>
        <p:nvPicPr>
          <p:cNvPr id="3" name="Picture 5" descr="Pin on Emoticons 101">
            <a:extLst>
              <a:ext uri="{FF2B5EF4-FFF2-40B4-BE49-F238E27FC236}">
                <a16:creationId xmlns:a16="http://schemas.microsoft.com/office/drawing/2014/main" id="{7EC87FD6-5A4B-E9CB-9B92-833436E28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052" y="4096522"/>
            <a:ext cx="1864805" cy="130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D31F152-4CB2-2B36-9BAF-38347C374D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79540" y="4094887"/>
            <a:ext cx="1382113" cy="13821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DDAB3A5-DE03-15B8-02C8-C6A91B6093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99983" y="3927824"/>
            <a:ext cx="1666932" cy="16669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2250FD-3994-8808-9824-ED159B5ABF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055020" y="4071999"/>
            <a:ext cx="2621843" cy="13785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4D275C-476F-60B3-2436-1B5199D1A68E}"/>
              </a:ext>
            </a:extLst>
          </p:cNvPr>
          <p:cNvSpPr txBox="1"/>
          <p:nvPr/>
        </p:nvSpPr>
        <p:spPr>
          <a:xfrm>
            <a:off x="8270736" y="5797177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18%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66F0A8-7CE9-EC70-848B-E55399A4B71B}"/>
              </a:ext>
            </a:extLst>
          </p:cNvPr>
          <p:cNvSpPr txBox="1"/>
          <p:nvPr/>
        </p:nvSpPr>
        <p:spPr>
          <a:xfrm>
            <a:off x="10380326" y="5829861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24%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87DD06-86B4-0F47-0E0A-22E0E2E97C0C}"/>
              </a:ext>
            </a:extLst>
          </p:cNvPr>
          <p:cNvSpPr txBox="1"/>
          <p:nvPr/>
        </p:nvSpPr>
        <p:spPr>
          <a:xfrm>
            <a:off x="12554879" y="5741490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50%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2977F0-8246-BC6B-A9F9-968E16E852EB}"/>
              </a:ext>
            </a:extLst>
          </p:cNvPr>
          <p:cNvSpPr txBox="1"/>
          <p:nvPr/>
        </p:nvSpPr>
        <p:spPr>
          <a:xfrm>
            <a:off x="14970243" y="5715275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9%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2"/>
          <p:cNvSpPr/>
          <p:nvPr/>
        </p:nvSpPr>
        <p:spPr>
          <a:xfrm>
            <a:off x="16076535" y="-1191430"/>
            <a:ext cx="2365530" cy="2382860"/>
          </a:xfrm>
          <a:custGeom>
            <a:avLst/>
            <a:gdLst/>
            <a:ahLst/>
            <a:cxnLst/>
            <a:rect l="l" t="t" r="r" b="b"/>
            <a:pathLst>
              <a:path w="2365530" h="2382860" extrusionOk="0">
                <a:moveTo>
                  <a:pt x="0" y="0"/>
                </a:moveTo>
                <a:lnTo>
                  <a:pt x="2365530" y="0"/>
                </a:lnTo>
                <a:lnTo>
                  <a:pt x="2365530" y="2382860"/>
                </a:lnTo>
                <a:lnTo>
                  <a:pt x="0" y="2382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05" name="Google Shape;405;p12"/>
          <p:cNvSpPr/>
          <p:nvPr/>
        </p:nvSpPr>
        <p:spPr>
          <a:xfrm>
            <a:off x="192761" y="7265988"/>
            <a:ext cx="1324974" cy="1324974"/>
          </a:xfrm>
          <a:custGeom>
            <a:avLst/>
            <a:gdLst/>
            <a:ahLst/>
            <a:cxnLst/>
            <a:rect l="l" t="t" r="r" b="b"/>
            <a:pathLst>
              <a:path w="1324974" h="1324974" extrusionOk="0">
                <a:moveTo>
                  <a:pt x="0" y="0"/>
                </a:moveTo>
                <a:lnTo>
                  <a:pt x="1324973" y="0"/>
                </a:lnTo>
                <a:lnTo>
                  <a:pt x="1324973" y="1324973"/>
                </a:lnTo>
                <a:lnTo>
                  <a:pt x="0" y="13249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06" name="Google Shape;406;p12"/>
          <p:cNvSpPr txBox="1"/>
          <p:nvPr/>
        </p:nvSpPr>
        <p:spPr>
          <a:xfrm>
            <a:off x="4357976" y="1366309"/>
            <a:ext cx="13930024" cy="128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3.  ΠΟΣΟ ΙΚΑΝΟΠΟΙΗΜΕΝΟΣ/Η ΜΕΙΝΑΤΕ ΑΠΟ ΤΗΝ ΓΕΝΙΚΗ ΟΡΓΑΝΩΣΗ ΤΟΥ ΠΡΟΓΡΑΜΜΑΤΟΣ </a:t>
            </a:r>
            <a:endParaRPr sz="3600" b="1" i="0" u="none" strike="noStrike" cap="none" dirty="0">
              <a:solidFill>
                <a:srgbClr val="0F2C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07" name="Google Shape;407;p12"/>
          <p:cNvGrpSpPr/>
          <p:nvPr/>
        </p:nvGrpSpPr>
        <p:grpSpPr>
          <a:xfrm>
            <a:off x="-42300" y="-38099"/>
            <a:ext cx="3996118" cy="11110268"/>
            <a:chOff x="0" y="-41157"/>
            <a:chExt cx="1052475" cy="2926161"/>
          </a:xfrm>
        </p:grpSpPr>
        <p:sp>
          <p:nvSpPr>
            <p:cNvPr id="408" name="Google Shape;408;p12"/>
            <p:cNvSpPr/>
            <p:nvPr/>
          </p:nvSpPr>
          <p:spPr>
            <a:xfrm>
              <a:off x="0" y="-41157"/>
              <a:ext cx="1052475" cy="2885004"/>
            </a:xfrm>
            <a:custGeom>
              <a:avLst/>
              <a:gdLst/>
              <a:ahLst/>
              <a:cxnLst/>
              <a:rect l="l" t="t" r="r" b="b"/>
              <a:pathLst>
                <a:path w="1052475" h="2885004" extrusionOk="0">
                  <a:moveTo>
                    <a:pt x="0" y="0"/>
                  </a:moveTo>
                  <a:lnTo>
                    <a:pt x="1052475" y="0"/>
                  </a:lnTo>
                  <a:lnTo>
                    <a:pt x="1052475" y="2885004"/>
                  </a:lnTo>
                  <a:lnTo>
                    <a:pt x="0" y="2885004"/>
                  </a:lnTo>
                  <a:close/>
                </a:path>
              </a:pathLst>
            </a:custGeom>
            <a:solidFill>
              <a:srgbClr val="E2AD6B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" name="Google Shape;409;p12"/>
            <p:cNvSpPr txBox="1"/>
            <p:nvPr/>
          </p:nvSpPr>
          <p:spPr>
            <a:xfrm>
              <a:off x="0" y="-38100"/>
              <a:ext cx="1052475" cy="29231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0" name="Google Shape;410;p12"/>
          <p:cNvSpPr txBox="1"/>
          <p:nvPr/>
        </p:nvSpPr>
        <p:spPr>
          <a:xfrm>
            <a:off x="514350" y="224959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ΜΕΘΟΔΟΛΟΓΙΑ</a:t>
            </a:r>
            <a:r>
              <a:rPr lang="en-US" sz="3000" b="1" i="0" u="none" strike="noStrike" cap="none">
                <a:solidFill>
                  <a:srgbClr val="0F2C33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/>
          </a:p>
        </p:txBody>
      </p:sp>
      <p:sp>
        <p:nvSpPr>
          <p:cNvPr id="411" name="Google Shape;411;p12"/>
          <p:cNvSpPr txBox="1"/>
          <p:nvPr/>
        </p:nvSpPr>
        <p:spPr>
          <a:xfrm>
            <a:off x="-789907" y="3975147"/>
            <a:ext cx="514788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141223"/>
                </a:solidFill>
                <a:latin typeface="Roboto"/>
                <a:ea typeface="Roboto"/>
                <a:cs typeface="Roboto"/>
                <a:sym typeface="Roboto"/>
              </a:rPr>
              <a:t>ΑΝΑ ΔΟΜΗ </a:t>
            </a:r>
            <a:endParaRPr/>
          </a:p>
          <a:p>
            <a:pPr marL="0" marR="0" lvl="0" indent="0" algn="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rgbClr val="14122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12" name="Google Shape;412;p12"/>
          <p:cNvGrpSpPr/>
          <p:nvPr/>
        </p:nvGrpSpPr>
        <p:grpSpPr>
          <a:xfrm>
            <a:off x="-73880" y="5179417"/>
            <a:ext cx="4069997" cy="2048023"/>
            <a:chOff x="0" y="-38100"/>
            <a:chExt cx="1134061" cy="539397"/>
          </a:xfrm>
        </p:grpSpPr>
        <p:sp>
          <p:nvSpPr>
            <p:cNvPr id="413" name="Google Shape;413;p12"/>
            <p:cNvSpPr/>
            <p:nvPr/>
          </p:nvSpPr>
          <p:spPr>
            <a:xfrm>
              <a:off x="0" y="0"/>
              <a:ext cx="1134061" cy="501297"/>
            </a:xfrm>
            <a:custGeom>
              <a:avLst/>
              <a:gdLst/>
              <a:ahLst/>
              <a:cxnLst/>
              <a:rect l="l" t="t" r="r" b="b"/>
              <a:pathLst>
                <a:path w="1134061" h="501297" extrusionOk="0">
                  <a:moveTo>
                    <a:pt x="0" y="0"/>
                  </a:moveTo>
                  <a:lnTo>
                    <a:pt x="1134061" y="0"/>
                  </a:lnTo>
                  <a:lnTo>
                    <a:pt x="1134061" y="501297"/>
                  </a:lnTo>
                  <a:lnTo>
                    <a:pt x="0" y="501297"/>
                  </a:lnTo>
                  <a:close/>
                </a:path>
              </a:pathLst>
            </a:custGeom>
            <a:solidFill>
              <a:srgbClr val="0F2C3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" name="Google Shape;414;p12"/>
            <p:cNvSpPr txBox="1"/>
            <p:nvPr/>
          </p:nvSpPr>
          <p:spPr>
            <a:xfrm>
              <a:off x="0" y="-38100"/>
              <a:ext cx="1134061" cy="539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5" name="Google Shape;415;p12"/>
          <p:cNvSpPr txBox="1"/>
          <p:nvPr/>
        </p:nvSpPr>
        <p:spPr>
          <a:xfrm>
            <a:off x="0" y="6064656"/>
            <a:ext cx="3890925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POLLS</a:t>
            </a:r>
            <a:endParaRPr/>
          </a:p>
        </p:txBody>
      </p:sp>
      <p:sp>
        <p:nvSpPr>
          <p:cNvPr id="416" name="Google Shape;416;p12"/>
          <p:cNvSpPr txBox="1"/>
          <p:nvPr/>
        </p:nvSpPr>
        <p:spPr>
          <a:xfrm>
            <a:off x="358190" y="367628"/>
            <a:ext cx="5147882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ΘΕΜΑΤΟΛΟΓΙΑ</a:t>
            </a:r>
            <a:endParaRPr/>
          </a:p>
        </p:txBody>
      </p:sp>
      <p:sp>
        <p:nvSpPr>
          <p:cNvPr id="417" name="Google Shape;417;p12"/>
          <p:cNvSpPr txBox="1"/>
          <p:nvPr/>
        </p:nvSpPr>
        <p:spPr>
          <a:xfrm>
            <a:off x="-628479" y="7312871"/>
            <a:ext cx="5147882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ΑΞΙΟΛΟΓΗΣΗ 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F6F7F7"/>
                </a:solidFill>
                <a:latin typeface="Roboto"/>
                <a:ea typeface="Roboto"/>
                <a:cs typeface="Roboto"/>
                <a:sym typeface="Roboto"/>
              </a:rPr>
              <a:t>ΣΕ ΟΜΑΔΕΣ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rgbClr val="F6F7F7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418" name="Google Shape;418;p12"/>
          <p:cNvCxnSpPr/>
          <p:nvPr/>
        </p:nvCxnSpPr>
        <p:spPr>
          <a:xfrm>
            <a:off x="-9525" y="7160031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6071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9" name="Google Shape;419;p12"/>
          <p:cNvCxnSpPr/>
          <p:nvPr/>
        </p:nvCxnSpPr>
        <p:spPr>
          <a:xfrm>
            <a:off x="0" y="5556297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0" name="Google Shape;420;p12"/>
          <p:cNvCxnSpPr/>
          <p:nvPr/>
        </p:nvCxnSpPr>
        <p:spPr>
          <a:xfrm>
            <a:off x="0" y="3438128"/>
            <a:ext cx="39538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1" name="Google Shape;421;p12"/>
          <p:cNvCxnSpPr/>
          <p:nvPr/>
        </p:nvCxnSpPr>
        <p:spPr>
          <a:xfrm>
            <a:off x="-76201" y="1528480"/>
            <a:ext cx="4030019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2" name="Google Shape;422;p12"/>
          <p:cNvCxnSpPr/>
          <p:nvPr/>
        </p:nvCxnSpPr>
        <p:spPr>
          <a:xfrm>
            <a:off x="0" y="9063394"/>
            <a:ext cx="3996118" cy="0"/>
          </a:xfrm>
          <a:prstGeom prst="straightConnector1">
            <a:avLst/>
          </a:prstGeom>
          <a:noFill/>
          <a:ln w="38100" cap="flat" cmpd="sng">
            <a:solidFill>
              <a:srgbClr val="0F2C3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23" name="Google Shape;423;p12"/>
          <p:cNvGrpSpPr/>
          <p:nvPr/>
        </p:nvGrpSpPr>
        <p:grpSpPr>
          <a:xfrm>
            <a:off x="-73879" y="8801100"/>
            <a:ext cx="18361879" cy="2471711"/>
            <a:chOff x="0" y="-91687"/>
            <a:chExt cx="5260714" cy="581905"/>
          </a:xfrm>
        </p:grpSpPr>
        <p:sp>
          <p:nvSpPr>
            <p:cNvPr id="424" name="Google Shape;424;p12"/>
            <p:cNvSpPr/>
            <p:nvPr/>
          </p:nvSpPr>
          <p:spPr>
            <a:xfrm>
              <a:off x="0" y="-91687"/>
              <a:ext cx="5260714" cy="581905"/>
            </a:xfrm>
            <a:custGeom>
              <a:avLst/>
              <a:gdLst/>
              <a:ahLst/>
              <a:cxnLst/>
              <a:rect l="l" t="t" r="r" b="b"/>
              <a:pathLst>
                <a:path w="5260714" h="490218" extrusionOk="0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" name="Google Shape;425;p12"/>
            <p:cNvSpPr txBox="1"/>
            <p:nvPr/>
          </p:nvSpPr>
          <p:spPr>
            <a:xfrm>
              <a:off x="0" y="-38100"/>
              <a:ext cx="5260714" cy="5283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6" name="Google Shape;426;p12"/>
          <p:cNvSpPr txBox="1"/>
          <p:nvPr/>
        </p:nvSpPr>
        <p:spPr>
          <a:xfrm>
            <a:off x="1784034" y="9867900"/>
            <a:ext cx="15475266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Γρ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αφείo Εκπαίδευσης, Έρευνας &amp; Ποιότητας | 2024 | ΕΚΨ Π. Σα</a:t>
            </a:r>
            <a:r>
              <a:rPr lang="en-US" sz="2400" b="0" i="0" u="none" strike="noStrike" cap="none" dirty="0" err="1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κελλ</a:t>
            </a:r>
            <a:r>
              <a:rPr lang="en-US" sz="2400" b="0" i="0" u="none" strike="noStrike" cap="none" dirty="0">
                <a:solidFill>
                  <a:srgbClr val="0F2C33"/>
                </a:solidFill>
                <a:latin typeface="Roboto"/>
                <a:ea typeface="Roboto"/>
                <a:cs typeface="Roboto"/>
                <a:sym typeface="Roboto"/>
              </a:rPr>
              <a:t>αρόπουλος </a:t>
            </a:r>
            <a:endParaRPr sz="2400" dirty="0"/>
          </a:p>
        </p:txBody>
      </p:sp>
      <p:sp>
        <p:nvSpPr>
          <p:cNvPr id="427" name="Google Shape;427;p12"/>
          <p:cNvSpPr/>
          <p:nvPr/>
        </p:nvSpPr>
        <p:spPr>
          <a:xfrm>
            <a:off x="3035721" y="6485592"/>
            <a:ext cx="855204" cy="886507"/>
          </a:xfrm>
          <a:custGeom>
            <a:avLst/>
            <a:gdLst/>
            <a:ahLst/>
            <a:cxnLst/>
            <a:rect l="l" t="t" r="r" b="b"/>
            <a:pathLst>
              <a:path w="855204" h="886507" extrusionOk="0">
                <a:moveTo>
                  <a:pt x="0" y="0"/>
                </a:moveTo>
                <a:lnTo>
                  <a:pt x="855204" y="0"/>
                </a:lnTo>
                <a:lnTo>
                  <a:pt x="855204" y="886507"/>
                </a:lnTo>
                <a:lnTo>
                  <a:pt x="0" y="8865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1488D4-1552-84E8-89D1-E14D7BA9FA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62710" y="4094887"/>
            <a:ext cx="1281900" cy="1420322"/>
          </a:xfrm>
          <a:prstGeom prst="rect">
            <a:avLst/>
          </a:prstGeom>
        </p:spPr>
      </p:pic>
      <p:pic>
        <p:nvPicPr>
          <p:cNvPr id="4" name="Picture 5" descr="Pin on Emoticons 101">
            <a:extLst>
              <a:ext uri="{FF2B5EF4-FFF2-40B4-BE49-F238E27FC236}">
                <a16:creationId xmlns:a16="http://schemas.microsoft.com/office/drawing/2014/main" id="{F4EA0FB6-284F-011C-D7F7-DAF7B8CAE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072" y="4142434"/>
            <a:ext cx="1864805" cy="130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90DF65-788C-27ED-B36C-79EFD912A7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79540" y="4094887"/>
            <a:ext cx="1382113" cy="13821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28AC293-CE2E-71C8-528C-5BB1C6645F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99983" y="3927824"/>
            <a:ext cx="1666932" cy="16669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0C553F-CB28-432D-ACFE-D412AC201B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055020" y="4071999"/>
            <a:ext cx="2621843" cy="13785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78A22F-3D43-2C05-4C9A-368182E3AB37}"/>
              </a:ext>
            </a:extLst>
          </p:cNvPr>
          <p:cNvSpPr txBox="1"/>
          <p:nvPr/>
        </p:nvSpPr>
        <p:spPr>
          <a:xfrm>
            <a:off x="14836893" y="5559964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15%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60FE34-BD5A-1967-0296-4D0DE93193B9}"/>
              </a:ext>
            </a:extLst>
          </p:cNvPr>
          <p:cNvSpPr txBox="1"/>
          <p:nvPr/>
        </p:nvSpPr>
        <p:spPr>
          <a:xfrm>
            <a:off x="12607354" y="5575347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64%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A2BABD-7F2B-C669-EEA7-D7A304F59FEF}"/>
              </a:ext>
            </a:extLst>
          </p:cNvPr>
          <p:cNvSpPr txBox="1"/>
          <p:nvPr/>
        </p:nvSpPr>
        <p:spPr>
          <a:xfrm>
            <a:off x="10349146" y="5629428"/>
            <a:ext cx="129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21%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1713</Words>
  <Application>Microsoft Office PowerPoint</Application>
  <PresentationFormat>Custom</PresentationFormat>
  <Paragraphs>279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Roboto</vt:lpstr>
      <vt:lpstr>Calibri</vt:lpstr>
      <vt:lpstr>Quicksand Medium</vt:lpstr>
      <vt:lpstr>Arial</vt:lpstr>
      <vt:lpstr>Oswald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giotoun</dc:creator>
  <cp:lastModifiedBy>Attiki Prefecture</cp:lastModifiedBy>
  <cp:revision>15</cp:revision>
  <dcterms:created xsi:type="dcterms:W3CDTF">2006-08-16T00:00:00Z</dcterms:created>
  <dcterms:modified xsi:type="dcterms:W3CDTF">2025-07-15T11:25:31Z</dcterms:modified>
</cp:coreProperties>
</file>