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A00BD61B-ED30-48B8-BF58-C1DD88012B36}" type="datetimeFigureOut">
              <a:rPr lang="el-GR" smtClean="0"/>
              <a:t>4/7/2017</a:t>
            </a:fld>
            <a:endParaRPr lang="el-G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l-G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96ADB61-E3B1-47C6-A854-435DCC1F5F89}" type="slidenum">
              <a:rPr lang="el-GR" smtClean="0"/>
              <a:t>‹#›</a:t>
            </a:fld>
            <a:endParaRPr lang="el-G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00BD61B-ED30-48B8-BF58-C1DD88012B36}" type="datetimeFigureOut">
              <a:rPr lang="el-GR" smtClean="0"/>
              <a:t>4/7/2017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00BD61B-ED30-48B8-BF58-C1DD88012B36}" type="datetimeFigureOut">
              <a:rPr lang="el-GR" smtClean="0"/>
              <a:t>4/7/2017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A00BD61B-ED30-48B8-BF58-C1DD88012B36}" type="datetimeFigureOut">
              <a:rPr lang="el-GR" smtClean="0"/>
              <a:t>4/7/2017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A00BD61B-ED30-48B8-BF58-C1DD88012B36}" type="datetimeFigureOut">
              <a:rPr lang="el-GR" smtClean="0"/>
              <a:t>4/7/2017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fld id="{A00BD61B-ED30-48B8-BF58-C1DD88012B36}" type="datetimeFigureOut">
              <a:rPr lang="el-GR" smtClean="0"/>
              <a:t>4/7/2017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96ADB61-E3B1-47C6-A854-435DCC1F5F89}" type="slidenum">
              <a:rPr lang="el-GR" smtClean="0"/>
              <a:t>‹#›</a:t>
            </a:fld>
            <a:endParaRPr lang="el-GR"/>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A00BD61B-ED30-48B8-BF58-C1DD88012B36}" type="datetimeFigureOut">
              <a:rPr lang="el-GR" smtClean="0"/>
              <a:t>4/7/2017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A00BD61B-ED30-48B8-BF58-C1DD88012B36}" type="datetimeFigureOut">
              <a:rPr lang="el-GR" smtClean="0"/>
              <a:t>4/7/2017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0BD61B-ED30-48B8-BF58-C1DD88012B36}" type="datetimeFigureOut">
              <a:rPr lang="el-GR" smtClean="0"/>
              <a:t>4/7/2017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00BD61B-ED30-48B8-BF58-C1DD88012B36}" type="datetimeFigureOut">
              <a:rPr lang="el-GR" smtClean="0"/>
              <a:t>4/7/2017</a:t>
            </a:fld>
            <a:endParaRPr lang="el-GR"/>
          </a:p>
        </p:txBody>
      </p:sp>
      <p:sp>
        <p:nvSpPr>
          <p:cNvPr id="7" name="Slide Number Placeholder 6"/>
          <p:cNvSpPr>
            <a:spLocks noGrp="1"/>
          </p:cNvSpPr>
          <p:nvPr>
            <p:ph type="sldNum" sz="quarter" idx="12"/>
          </p:nvPr>
        </p:nvSpPr>
        <p:spPr/>
        <p:txBody>
          <a:bodyPr/>
          <a:lstStyle/>
          <a:p>
            <a:fld id="{196ADB61-E3B1-47C6-A854-435DCC1F5F89}" type="slidenum">
              <a:rPr lang="el-GR" smtClean="0"/>
              <a:t>‹#›</a:t>
            </a:fld>
            <a:endParaRPr lang="el-G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A00BD61B-ED30-48B8-BF58-C1DD88012B36}" type="datetimeFigureOut">
              <a:rPr lang="el-GR" smtClean="0"/>
              <a:t>4/7/2017</a:t>
            </a:fld>
            <a:endParaRPr lang="el-G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a:p>
        </p:txBody>
      </p:sp>
      <p:sp>
        <p:nvSpPr>
          <p:cNvPr id="7" name="Slide Number Placeholder 6"/>
          <p:cNvSpPr>
            <a:spLocks noGrp="1"/>
          </p:cNvSpPr>
          <p:nvPr>
            <p:ph type="sldNum" sz="quarter" idx="12"/>
          </p:nvPr>
        </p:nvSpPr>
        <p:spPr/>
        <p:txBody>
          <a:bodyPr/>
          <a:lstStyle/>
          <a:p>
            <a:fld id="{196ADB61-E3B1-47C6-A854-435DCC1F5F89}"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00BD61B-ED30-48B8-BF58-C1DD88012B36}" type="datetimeFigureOut">
              <a:rPr lang="el-GR" smtClean="0"/>
              <a:t>4/7/2017</a:t>
            </a:fld>
            <a:endParaRPr lang="el-G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l-G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96ADB61-E3B1-47C6-A854-435DCC1F5F89}"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733365" y="2708476"/>
            <a:ext cx="3313355" cy="2376708"/>
          </a:xfrm>
        </p:spPr>
        <p:txBody>
          <a:bodyPr>
            <a:normAutofit fontScale="90000"/>
          </a:bodyPr>
          <a:lstStyle/>
          <a:p>
            <a:pPr algn="ctr"/>
            <a:r>
              <a:rPr lang="el-GR" sz="2800" dirty="0" smtClean="0">
                <a:latin typeface="Times New Roman" panose="02020603050405020304" pitchFamily="18" charset="0"/>
                <a:cs typeface="Times New Roman" panose="02020603050405020304" pitchFamily="18" charset="0"/>
              </a:rPr>
              <a:t>Διαγνωστικά &amp; Στατιστικά Εγχειρίδια (Ι</a:t>
            </a:r>
            <a:r>
              <a:rPr lang="en-US" sz="2800" dirty="0" smtClean="0">
                <a:latin typeface="Times New Roman" panose="02020603050405020304" pitchFamily="18" charset="0"/>
                <a:cs typeface="Times New Roman" panose="02020603050405020304" pitchFamily="18" charset="0"/>
              </a:rPr>
              <a:t>CD-10/DSM-IV)</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800" dirty="0" smtClean="0">
                <a:latin typeface="Times New Roman" panose="02020603050405020304" pitchFamily="18" charset="0"/>
                <a:cs typeface="Times New Roman" panose="02020603050405020304" pitchFamily="18" charset="0"/>
              </a:rPr>
              <a:t>ΕΚΨ&amp;ΨΥ </a:t>
            </a:r>
            <a:br>
              <a:rPr lang="el-GR" sz="2800" dirty="0" smtClean="0">
                <a:latin typeface="Times New Roman" panose="02020603050405020304" pitchFamily="18" charset="0"/>
                <a:cs typeface="Times New Roman" panose="02020603050405020304" pitchFamily="18" charset="0"/>
              </a:rPr>
            </a:br>
            <a:r>
              <a:rPr lang="el-GR" sz="2800" dirty="0" smtClean="0">
                <a:latin typeface="Times New Roman" panose="02020603050405020304" pitchFamily="18" charset="0"/>
                <a:cs typeface="Times New Roman" panose="02020603050405020304" pitchFamily="18" charset="0"/>
              </a:rPr>
              <a:t>Ιούνιος 2017</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411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529128"/>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700808"/>
            <a:ext cx="7200916" cy="4392488"/>
          </a:xfrm>
        </p:spPr>
        <p:txBody>
          <a:bodyPr>
            <a:normAutofit fontScale="92500" lnSpcReduction="10000"/>
          </a:bodyPr>
          <a:lstStyle/>
          <a:p>
            <a:r>
              <a:rPr lang="el-GR" dirty="0">
                <a:latin typeface="Times New Roman" panose="02020603050405020304" pitchFamily="18" charset="0"/>
                <a:cs typeface="Times New Roman" panose="02020603050405020304" pitchFamily="18" charset="0"/>
              </a:rPr>
              <a:t>Από τα μέσα του 20</a:t>
            </a:r>
            <a:r>
              <a:rPr lang="el-GR" baseline="30000" dirty="0">
                <a:latin typeface="Times New Roman" panose="02020603050405020304" pitchFamily="18" charset="0"/>
                <a:cs typeface="Times New Roman" panose="02020603050405020304" pitchFamily="18" charset="0"/>
              </a:rPr>
              <a:t>ου</a:t>
            </a:r>
            <a:r>
              <a:rPr lang="el-GR" dirty="0">
                <a:latin typeface="Times New Roman" panose="02020603050405020304" pitchFamily="18" charset="0"/>
                <a:cs typeface="Times New Roman" panose="02020603050405020304" pitchFamily="18" charset="0"/>
              </a:rPr>
              <a:t> αιώνα ως σήμερα, το πιο σημαντικό γεγονός θεωρείται η εισαγωγή της ψυχοφαρμακολογίας. Ταυτόχρονα με την ψυχοφαρμακολογική επανάσταση ξεκινά η Κοινωνική-Κοινοτική Ψυχιατρική με την ίδρυση Κοινοτικών κέντρων ψυχικής υγείας. Η θεραπεία μεταφέρεται από τα ψυχιατρεία στην κοινότητα.</a:t>
            </a:r>
          </a:p>
          <a:p>
            <a:endParaRPr lang="el-GR"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Με </a:t>
            </a:r>
            <a:r>
              <a:rPr lang="el-GR" dirty="0">
                <a:latin typeface="Times New Roman" panose="02020603050405020304" pitchFamily="18" charset="0"/>
                <a:cs typeface="Times New Roman" panose="02020603050405020304" pitchFamily="18" charset="0"/>
              </a:rPr>
              <a:t>μικρά βήματα προχωρεί η αντίληψη της ολιστικής προσέγγισης της  ανθρώπινης υγείας ως φαινόμενο και αποτέλεσμα σωματικών, ψυχικών, κοινωνικών και πολιτικών παραγόντων καθώς κι η μεταξύ τους σχέση και ισορροπία. Αυτό είναι το βιοψυχοκοινωνικό μοντέλο, το οποίο ακόμη βρίσκεται σε μεταβατικό επίπεδο.</a:t>
            </a:r>
          </a:p>
          <a:p>
            <a:endParaRPr lang="el-GR" dirty="0"/>
          </a:p>
        </p:txBody>
      </p:sp>
    </p:spTree>
    <p:extLst>
      <p:ext uri="{BB962C8B-B14F-4D97-AF65-F5344CB8AC3E}">
        <p14:creationId xmlns:p14="http://schemas.microsoft.com/office/powerpoint/2010/main" val="4126067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576064"/>
          </a:xfrm>
        </p:spPr>
        <p:txBody>
          <a:bodyPr>
            <a:normAutofit fontScale="90000"/>
          </a:bodyPr>
          <a:lstStyle/>
          <a:p>
            <a:r>
              <a:rPr lang="el-GR" dirty="0"/>
              <a:t/>
            </a:r>
            <a:br>
              <a:rPr lang="el-GR" dirty="0"/>
            </a:br>
            <a:r>
              <a:rPr lang="el-GR" sz="2800" b="1" i="1" dirty="0"/>
              <a:t>Η ταξινόμηση των ψυχικών </a:t>
            </a:r>
            <a:r>
              <a:rPr lang="el-GR" sz="2800" b="1" i="1" dirty="0" smtClean="0"/>
              <a:t>διαταραχών</a:t>
            </a:r>
            <a:endParaRPr lang="el-GR" sz="2800" dirty="0"/>
          </a:p>
        </p:txBody>
      </p:sp>
      <p:sp>
        <p:nvSpPr>
          <p:cNvPr id="3" name="Θέση περιεχομένου 2"/>
          <p:cNvSpPr>
            <a:spLocks noGrp="1"/>
          </p:cNvSpPr>
          <p:nvPr>
            <p:ph idx="1"/>
          </p:nvPr>
        </p:nvSpPr>
        <p:spPr>
          <a:xfrm>
            <a:off x="1043492" y="1412776"/>
            <a:ext cx="6777317" cy="4752528"/>
          </a:xfrm>
        </p:spPr>
        <p:txBody>
          <a:bodyPr>
            <a:normAutofit fontScale="25000" lnSpcReduction="20000"/>
          </a:bodyPr>
          <a:lstStyle/>
          <a:p>
            <a:pPr marL="68580" indent="0">
              <a:buNone/>
            </a:pPr>
            <a:r>
              <a:rPr lang="el-GR" sz="7200" dirty="0" smtClean="0">
                <a:latin typeface="Times New Roman" panose="02020603050405020304" pitchFamily="18" charset="0"/>
                <a:cs typeface="Times New Roman" panose="02020603050405020304" pitchFamily="18" charset="0"/>
              </a:rPr>
              <a:t>Η </a:t>
            </a:r>
            <a:r>
              <a:rPr lang="el-GR" sz="7200" dirty="0">
                <a:latin typeface="Times New Roman" panose="02020603050405020304" pitchFamily="18" charset="0"/>
                <a:cs typeface="Times New Roman" panose="02020603050405020304" pitchFamily="18" charset="0"/>
              </a:rPr>
              <a:t>Ψυχιατρική αναγνωρίζεται ως ειδικότητα της Ιατρικής στις Η.Π.Α μόλις το 1844, όπου πλέον οι ψυχικές και πνευματικές ασθένειες θεωρούνται ιατρικές καταστάσεις. Μέχρι τότε υπήρχαν ενδονοσοκομειακά διαγνωστικά συστήματα βασισμένα κυρίως σε πρωτότυπες μελέτες περιπτώσεων. </a:t>
            </a:r>
            <a:endParaRPr lang="el-GR" sz="7200" b="1" i="1" dirty="0" smtClean="0">
              <a:latin typeface="Times New Roman" panose="02020603050405020304" pitchFamily="18" charset="0"/>
              <a:cs typeface="Times New Roman" panose="02020603050405020304" pitchFamily="18" charset="0"/>
            </a:endParaRPr>
          </a:p>
          <a:p>
            <a:pPr marL="68580" indent="0">
              <a:buNone/>
            </a:pPr>
            <a:endParaRPr lang="el-GR" sz="7200" b="1" i="1" dirty="0" smtClean="0">
              <a:latin typeface="Times New Roman" panose="02020603050405020304" pitchFamily="18" charset="0"/>
              <a:cs typeface="Times New Roman" panose="02020603050405020304" pitchFamily="18" charset="0"/>
            </a:endParaRPr>
          </a:p>
          <a:p>
            <a:pPr marL="68580" indent="0">
              <a:buNone/>
            </a:pPr>
            <a:r>
              <a:rPr lang="el-GR" sz="7200" b="1" i="1" dirty="0" smtClean="0">
                <a:latin typeface="Times New Roman" panose="02020603050405020304" pitchFamily="18" charset="0"/>
                <a:cs typeface="Times New Roman" panose="02020603050405020304" pitchFamily="18" charset="0"/>
              </a:rPr>
              <a:t>Η </a:t>
            </a:r>
            <a:r>
              <a:rPr lang="el-GR" sz="7200" b="1" i="1" dirty="0">
                <a:latin typeface="Times New Roman" panose="02020603050405020304" pitchFamily="18" charset="0"/>
                <a:cs typeface="Times New Roman" panose="02020603050405020304" pitchFamily="18" charset="0"/>
              </a:rPr>
              <a:t>ομαδοποίηση των νοσολογικών καταστάσεων και η συστηματική ταξινόμηση τους  χρησιμεύει για την: </a:t>
            </a:r>
            <a:endParaRPr lang="el-GR" sz="7200" dirty="0" smtClean="0">
              <a:latin typeface="Times New Roman" panose="02020603050405020304" pitchFamily="18" charset="0"/>
              <a:cs typeface="Times New Roman" panose="02020603050405020304" pitchFamily="18" charset="0"/>
            </a:endParaRPr>
          </a:p>
          <a:p>
            <a:pPr marL="68580" indent="0">
              <a:buNone/>
            </a:pPr>
            <a:r>
              <a:rPr lang="el-GR" sz="7200" dirty="0" smtClean="0">
                <a:latin typeface="Times New Roman" panose="02020603050405020304" pitchFamily="18" charset="0"/>
                <a:cs typeface="Times New Roman" panose="02020603050405020304" pitchFamily="18" charset="0"/>
              </a:rPr>
              <a:t>1.διεξαγωγή </a:t>
            </a:r>
            <a:r>
              <a:rPr lang="el-GR" sz="7200" dirty="0">
                <a:latin typeface="Times New Roman" panose="02020603050405020304" pitchFamily="18" charset="0"/>
                <a:cs typeface="Times New Roman" panose="02020603050405020304" pitchFamily="18" charset="0"/>
              </a:rPr>
              <a:t>επιδημιολογικών </a:t>
            </a:r>
            <a:r>
              <a:rPr lang="el-GR" sz="7200" dirty="0" smtClean="0">
                <a:latin typeface="Times New Roman" panose="02020603050405020304" pitchFamily="18" charset="0"/>
                <a:cs typeface="Times New Roman" panose="02020603050405020304" pitchFamily="18" charset="0"/>
              </a:rPr>
              <a:t>μελετών</a:t>
            </a:r>
          </a:p>
          <a:p>
            <a:pPr marL="68580" indent="0">
              <a:buNone/>
            </a:pPr>
            <a:r>
              <a:rPr lang="el-GR" sz="7200" dirty="0" smtClean="0">
                <a:latin typeface="Times New Roman" panose="02020603050405020304" pitchFamily="18" charset="0"/>
                <a:cs typeface="Times New Roman" panose="02020603050405020304" pitchFamily="18" charset="0"/>
              </a:rPr>
              <a:t>2.βελτίωση </a:t>
            </a:r>
            <a:r>
              <a:rPr lang="el-GR" sz="7200" dirty="0">
                <a:latin typeface="Times New Roman" panose="02020603050405020304" pitchFamily="18" charset="0"/>
                <a:cs typeface="Times New Roman" panose="02020603050405020304" pitchFamily="18" charset="0"/>
              </a:rPr>
              <a:t>της πληροφόρησης για την υγεία σε κάθε χώρα και σύγκριση των πληροφοριών μεταξύ νοσοκομείων, περιοχών, πλαισίων και χωρών </a:t>
            </a:r>
          </a:p>
          <a:p>
            <a:pPr marL="68580" indent="0">
              <a:buNone/>
            </a:pPr>
            <a:r>
              <a:rPr lang="el-GR" sz="7200" dirty="0" smtClean="0">
                <a:latin typeface="Times New Roman" panose="02020603050405020304" pitchFamily="18" charset="0"/>
                <a:cs typeface="Times New Roman" panose="02020603050405020304" pitchFamily="18" charset="0"/>
              </a:rPr>
              <a:t>3.συλλογή </a:t>
            </a:r>
            <a:r>
              <a:rPr lang="el-GR" sz="7200" dirty="0">
                <a:latin typeface="Times New Roman" panose="02020603050405020304" pitchFamily="18" charset="0"/>
                <a:cs typeface="Times New Roman" panose="02020603050405020304" pitchFamily="18" charset="0"/>
              </a:rPr>
              <a:t>στατιστικών στοιχείων για την νοσηρότητα και την θνησιμότητα, των  παραγόντων που επηρεάζουν την κατάσταση υγείας </a:t>
            </a:r>
            <a:r>
              <a:rPr lang="el-GR" sz="7200" dirty="0" err="1">
                <a:latin typeface="Times New Roman" panose="02020603050405020304" pitchFamily="18" charset="0"/>
                <a:cs typeface="Times New Roman" panose="02020603050405020304" pitchFamily="18" charset="0"/>
              </a:rPr>
              <a:t>κ.α</a:t>
            </a:r>
            <a:endParaRPr lang="el-GR" sz="7200" dirty="0">
              <a:latin typeface="Times New Roman" panose="02020603050405020304" pitchFamily="18" charset="0"/>
              <a:cs typeface="Times New Roman" panose="02020603050405020304" pitchFamily="18" charset="0"/>
            </a:endParaRPr>
          </a:p>
          <a:p>
            <a:pPr marL="68580" indent="0">
              <a:buNone/>
            </a:pPr>
            <a:r>
              <a:rPr lang="el-GR" sz="7200" dirty="0" smtClean="0">
                <a:latin typeface="Times New Roman" panose="02020603050405020304" pitchFamily="18" charset="0"/>
                <a:cs typeface="Times New Roman" panose="02020603050405020304" pitchFamily="18" charset="0"/>
              </a:rPr>
              <a:t>4.αξιολόγηση </a:t>
            </a:r>
            <a:r>
              <a:rPr lang="el-GR" sz="7200" dirty="0">
                <a:latin typeface="Times New Roman" panose="02020603050405020304" pitchFamily="18" charset="0"/>
                <a:cs typeface="Times New Roman" panose="02020603050405020304" pitchFamily="18" charset="0"/>
              </a:rPr>
              <a:t>της φροντίδας υγείας/ιατρικής φροντίδας και</a:t>
            </a:r>
          </a:p>
          <a:p>
            <a:pPr marL="68580" indent="0">
              <a:buNone/>
            </a:pPr>
            <a:r>
              <a:rPr lang="el-GR" sz="7200" dirty="0" smtClean="0">
                <a:latin typeface="Times New Roman" panose="02020603050405020304" pitchFamily="18" charset="0"/>
                <a:cs typeface="Times New Roman" panose="02020603050405020304" pitchFamily="18" charset="0"/>
              </a:rPr>
              <a:t>5.παρακολούθηση </a:t>
            </a:r>
            <a:r>
              <a:rPr lang="el-GR" sz="7200" dirty="0">
                <a:latin typeface="Times New Roman" panose="02020603050405020304" pitchFamily="18" charset="0"/>
                <a:cs typeface="Times New Roman" panose="02020603050405020304" pitchFamily="18" charset="0"/>
              </a:rPr>
              <a:t>της επίπτωσης και της συχνότητας νοσημάτων  δείχνοντας την κατάσταση της υγείας των χωρών και των πληθυσμών  </a:t>
            </a:r>
          </a:p>
          <a:p>
            <a:pPr marL="68580" indent="0">
              <a:buNone/>
            </a:pPr>
            <a:r>
              <a:rPr lang="el-GR" sz="7200" dirty="0" smtClean="0">
                <a:latin typeface="Times New Roman" panose="02020603050405020304" pitchFamily="18" charset="0"/>
                <a:cs typeface="Times New Roman" panose="02020603050405020304" pitchFamily="18" charset="0"/>
              </a:rPr>
              <a:t>6.ως </a:t>
            </a:r>
            <a:r>
              <a:rPr lang="el-GR" sz="7200" dirty="0">
                <a:latin typeface="Times New Roman" panose="02020603050405020304" pitchFamily="18" charset="0"/>
                <a:cs typeface="Times New Roman" panose="02020603050405020304" pitchFamily="18" charset="0"/>
              </a:rPr>
              <a:t>διαγνωστικό εργαλείο</a:t>
            </a:r>
          </a:p>
          <a:p>
            <a:endParaRPr lang="el-GR" sz="5000" dirty="0"/>
          </a:p>
        </p:txBody>
      </p:sp>
    </p:spTree>
    <p:extLst>
      <p:ext uri="{BB962C8B-B14F-4D97-AF65-F5344CB8AC3E}">
        <p14:creationId xmlns:p14="http://schemas.microsoft.com/office/powerpoint/2010/main" val="2220910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20688"/>
            <a:ext cx="7024744" cy="792088"/>
          </a:xfrm>
        </p:spPr>
        <p:txBody>
          <a:bodyPr>
            <a:normAutofit fontScale="90000"/>
          </a:bodyPr>
          <a:lstStyle/>
          <a:p>
            <a:pPr algn="ctr"/>
            <a:r>
              <a:rPr lang="el-GR" dirty="0"/>
              <a:t/>
            </a:r>
            <a:br>
              <a:rPr lang="el-GR" dirty="0"/>
            </a:br>
            <a:r>
              <a:rPr lang="el-GR" sz="2800" b="1" i="1" dirty="0"/>
              <a:t> </a:t>
            </a:r>
            <a:r>
              <a:rPr lang="el-GR" sz="2800" dirty="0"/>
              <a:t/>
            </a:r>
            <a:br>
              <a:rPr lang="el-GR" sz="2800" dirty="0"/>
            </a:br>
            <a:r>
              <a:rPr lang="el-GR" sz="2800" dirty="0" smtClean="0"/>
              <a:t/>
            </a:r>
            <a:br>
              <a:rPr lang="el-GR" sz="2800" dirty="0" smtClean="0"/>
            </a:br>
            <a:r>
              <a:rPr lang="el-GR" sz="2800" dirty="0"/>
              <a:t/>
            </a:r>
            <a:br>
              <a:rPr lang="el-GR" sz="2800" dirty="0"/>
            </a:br>
            <a:r>
              <a:rPr lang="el-GR" sz="2800" dirty="0" smtClean="0"/>
              <a:t/>
            </a:r>
            <a:br>
              <a:rPr lang="el-GR" sz="2800" dirty="0" smtClean="0"/>
            </a:br>
            <a:r>
              <a:rPr lang="el-GR" sz="2800" dirty="0"/>
              <a:t/>
            </a:r>
            <a:br>
              <a:rPr lang="el-GR" sz="2800" dirty="0"/>
            </a:br>
            <a:r>
              <a:rPr lang="el-GR" sz="2800" dirty="0" smtClean="0"/>
              <a:t/>
            </a:r>
            <a:br>
              <a:rPr lang="el-GR" sz="2800" dirty="0" smtClean="0"/>
            </a:br>
            <a:r>
              <a:rPr lang="el-GR" sz="3100" b="1" i="1" dirty="0" smtClean="0">
                <a:latin typeface="Times New Roman" panose="02020603050405020304" pitchFamily="18" charset="0"/>
                <a:cs typeface="Times New Roman" panose="02020603050405020304" pitchFamily="18" charset="0"/>
              </a:rPr>
              <a:t>Η </a:t>
            </a:r>
            <a:r>
              <a:rPr lang="el-GR" sz="3100" b="1" i="1" dirty="0">
                <a:latin typeface="Times New Roman" panose="02020603050405020304" pitchFamily="18" charset="0"/>
                <a:cs typeface="Times New Roman" panose="02020603050405020304" pitchFamily="18" charset="0"/>
              </a:rPr>
              <a:t>ταξινόμηση των ψυχικών Διαταραχών</a:t>
            </a:r>
            <a:br>
              <a:rPr lang="el-GR" sz="3100" b="1" i="1" dirty="0">
                <a:latin typeface="Times New Roman" panose="02020603050405020304" pitchFamily="18" charset="0"/>
                <a:cs typeface="Times New Roman" panose="02020603050405020304" pitchFamily="18" charset="0"/>
              </a:rPr>
            </a:br>
            <a:endParaRPr lang="el-GR" sz="31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043492" y="1196752"/>
            <a:ext cx="6777317" cy="4635877"/>
          </a:xfrm>
        </p:spPr>
        <p:txBody>
          <a:bodyPr>
            <a:normAutofit lnSpcReduction="10000"/>
          </a:bodyPr>
          <a:lstStyle/>
          <a:p>
            <a:pPr marL="68580" indent="0">
              <a:buNone/>
            </a:pPr>
            <a:r>
              <a:rPr lang="en-US" b="1" i="1" dirty="0"/>
              <a:t>ICD-10 </a:t>
            </a:r>
            <a:r>
              <a:rPr lang="el-GR" b="1" i="1" dirty="0"/>
              <a:t>και </a:t>
            </a:r>
            <a:r>
              <a:rPr lang="en-US" b="1" i="1" dirty="0" smtClean="0"/>
              <a:t>DSM-IV</a:t>
            </a:r>
            <a:endParaRPr lang="el-GR" dirty="0"/>
          </a:p>
          <a:p>
            <a:r>
              <a:rPr lang="el-GR" dirty="0">
                <a:latin typeface="Times New Roman" panose="02020603050405020304" pitchFamily="18" charset="0"/>
                <a:cs typeface="Times New Roman" panose="02020603050405020304" pitchFamily="18" charset="0"/>
              </a:rPr>
              <a:t>Η πρώτη διεθνής έκδοση ταξινόμησης είναι γνωστή ως  Διεθνής Κατάλογος Αιτιών Θανάτου και υιοθετήθηκε από το Διεθνές Στατιστικό Ινστιτούτο το 1893. </a:t>
            </a:r>
          </a:p>
          <a:p>
            <a:r>
              <a:rPr lang="el-GR" dirty="0">
                <a:latin typeface="Times New Roman" panose="02020603050405020304" pitchFamily="18" charset="0"/>
                <a:cs typeface="Times New Roman" panose="02020603050405020304" pitchFamily="18" charset="0"/>
              </a:rPr>
              <a:t> Η συνέχεια αυτού του καταλόγου γίνεται από την Παγκόσμια Οργάνωση Υγείας όπου συμμετέχει στην δημιουργία της Διεθνούς Ταξινόμησης Νοσημάτων (</a:t>
            </a:r>
            <a:r>
              <a:rPr lang="en-US" dirty="0">
                <a:latin typeface="Times New Roman" panose="02020603050405020304" pitchFamily="18" charset="0"/>
                <a:cs typeface="Times New Roman" panose="02020603050405020304" pitchFamily="18" charset="0"/>
              </a:rPr>
              <a:t>ICD</a:t>
            </a:r>
            <a:r>
              <a:rPr lang="el-GR" dirty="0">
                <a:latin typeface="Times New Roman" panose="02020603050405020304" pitchFamily="18" charset="0"/>
                <a:cs typeface="Times New Roman" panose="02020603050405020304" pitchFamily="18" charset="0"/>
              </a:rPr>
              <a:t>-6) το 1948. Στην 6</a:t>
            </a:r>
            <a:r>
              <a:rPr lang="el-GR" baseline="30000" dirty="0">
                <a:latin typeface="Times New Roman" panose="02020603050405020304" pitchFamily="18" charset="0"/>
                <a:cs typeface="Times New Roman" panose="02020603050405020304" pitchFamily="18" charset="0"/>
              </a:rPr>
              <a:t>η</a:t>
            </a:r>
            <a:r>
              <a:rPr lang="el-GR" dirty="0">
                <a:latin typeface="Times New Roman" panose="02020603050405020304" pitchFamily="18" charset="0"/>
                <a:cs typeface="Times New Roman" panose="02020603050405020304" pitchFamily="18" charset="0"/>
              </a:rPr>
              <a:t> έκδοση περιέχονται ως ξεχωριστό κεφάλαιο οι ψυχικές διαταραχές. Από τότε γίνονται αναθεωρήσεις της </a:t>
            </a:r>
            <a:r>
              <a:rPr lang="en-US" dirty="0">
                <a:latin typeface="Times New Roman" panose="02020603050405020304" pitchFamily="18" charset="0"/>
                <a:cs typeface="Times New Roman" panose="02020603050405020304" pitchFamily="18" charset="0"/>
              </a:rPr>
              <a:t>ICD</a:t>
            </a:r>
            <a:r>
              <a:rPr lang="el-GR" dirty="0">
                <a:latin typeface="Times New Roman" panose="02020603050405020304" pitchFamily="18" charset="0"/>
                <a:cs typeface="Times New Roman" panose="02020603050405020304" pitchFamily="18" charset="0"/>
              </a:rPr>
              <a:t>, αναδεικνύοντας την πρόοδο στην Υγεία και την Ιατρική επιστήμη.</a:t>
            </a:r>
          </a:p>
          <a:p>
            <a:endParaRPr lang="el-GR" dirty="0"/>
          </a:p>
        </p:txBody>
      </p:sp>
    </p:spTree>
    <p:extLst>
      <p:ext uri="{BB962C8B-B14F-4D97-AF65-F5344CB8AC3E}">
        <p14:creationId xmlns:p14="http://schemas.microsoft.com/office/powerpoint/2010/main" val="1060970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764704"/>
            <a:ext cx="7024744" cy="504056"/>
          </a:xfrm>
        </p:spPr>
        <p:txBody>
          <a:bodyPr>
            <a:normAutofit fontScale="90000"/>
          </a:bodyPr>
          <a:lstStyle/>
          <a:p>
            <a:pPr algn="ctr"/>
            <a:r>
              <a:rPr lang="el-GR" sz="2800" dirty="0">
                <a:latin typeface="Times New Roman" panose="02020603050405020304" pitchFamily="18" charset="0"/>
                <a:cs typeface="Times New Roman" panose="02020603050405020304" pitchFamily="18" charset="0"/>
              </a:rPr>
              <a:t>Η ταξινόμηση των ψυχικών Διαταραχών</a:t>
            </a:r>
            <a:endParaRPr lang="el-GR" sz="2800" dirty="0"/>
          </a:p>
        </p:txBody>
      </p:sp>
      <p:sp>
        <p:nvSpPr>
          <p:cNvPr id="3" name="Θέση περιεχομένου 2"/>
          <p:cNvSpPr>
            <a:spLocks noGrp="1"/>
          </p:cNvSpPr>
          <p:nvPr>
            <p:ph idx="1"/>
          </p:nvPr>
        </p:nvSpPr>
        <p:spPr>
          <a:xfrm>
            <a:off x="1043492" y="1628800"/>
            <a:ext cx="6777317" cy="4203829"/>
          </a:xfrm>
        </p:spPr>
        <p:txBody>
          <a:bodyPr>
            <a:normAutofit lnSpcReduction="10000"/>
          </a:bodyPr>
          <a:lstStyle/>
          <a:p>
            <a:pPr marL="68580" indent="0">
              <a:buNone/>
            </a:pPr>
            <a:r>
              <a:rPr lang="el-GR" dirty="0">
                <a:latin typeface="Times New Roman" panose="02020603050405020304" pitchFamily="18" charset="0"/>
                <a:cs typeface="Times New Roman" panose="02020603050405020304" pitchFamily="18" charset="0"/>
              </a:rPr>
              <a:t>Στις αρχές της δεκαετίας του 1960, το Τμήμα Ψυχικής Υγείας του Παγκόσμιου Οργανισμού Υγείας ξεκίνησε ένα πρόγραμμα για την βελτίωση της διάγνωσης και ταξινόμησης των ψυχικών διαταραχών. Οι εργασίες για την  10</a:t>
            </a:r>
            <a:r>
              <a:rPr lang="el-GR" baseline="30000" dirty="0">
                <a:latin typeface="Times New Roman" panose="02020603050405020304" pitchFamily="18" charset="0"/>
                <a:cs typeface="Times New Roman" panose="02020603050405020304" pitchFamily="18" charset="0"/>
              </a:rPr>
              <a:t>η</a:t>
            </a:r>
            <a:r>
              <a:rPr lang="el-GR" dirty="0">
                <a:latin typeface="Times New Roman" panose="02020603050405020304" pitchFamily="18" charset="0"/>
                <a:cs typeface="Times New Roman" panose="02020603050405020304" pitchFamily="18" charset="0"/>
              </a:rPr>
              <a:t> αναθεώρηση του διεθνούς εγχειριδίου ξεκίνησαν το 1983 και ολοκληρώθηκαν το 1992 και 110 Ινστιτούτα σε 40 χώρες συνέβαλλαν στην αναθεώρηση για τις προτεινόμενες </a:t>
            </a:r>
            <a:r>
              <a:rPr lang="el-GR" b="1" i="1" dirty="0">
                <a:latin typeface="Times New Roman" panose="02020603050405020304" pitchFamily="18" charset="0"/>
                <a:cs typeface="Times New Roman" panose="02020603050405020304" pitchFamily="18" charset="0"/>
              </a:rPr>
              <a:t>κατηγορίες ταξινόμησης</a:t>
            </a:r>
            <a:r>
              <a:rPr lang="el-GR" dirty="0">
                <a:latin typeface="Times New Roman" panose="02020603050405020304" pitchFamily="18" charset="0"/>
                <a:cs typeface="Times New Roman" panose="02020603050405020304" pitchFamily="18" charset="0"/>
              </a:rPr>
              <a:t>, </a:t>
            </a:r>
            <a:r>
              <a:rPr lang="el-GR" b="1" i="1" dirty="0">
                <a:latin typeface="Times New Roman" panose="02020603050405020304" pitchFamily="18" charset="0"/>
                <a:cs typeface="Times New Roman" panose="02020603050405020304" pitchFamily="18" charset="0"/>
              </a:rPr>
              <a:t>των κλινικών περιγραφών</a:t>
            </a:r>
            <a:r>
              <a:rPr lang="el-GR" dirty="0">
                <a:latin typeface="Times New Roman" panose="02020603050405020304" pitchFamily="18" charset="0"/>
                <a:cs typeface="Times New Roman" panose="02020603050405020304" pitchFamily="18" charset="0"/>
              </a:rPr>
              <a:t> και των </a:t>
            </a:r>
            <a:r>
              <a:rPr lang="el-GR" b="1" i="1" dirty="0">
                <a:latin typeface="Times New Roman" panose="02020603050405020304" pitchFamily="18" charset="0"/>
                <a:cs typeface="Times New Roman" panose="02020603050405020304" pitchFamily="18" charset="0"/>
              </a:rPr>
              <a:t>οδηγιών για την διάγνωση</a:t>
            </a:r>
            <a:r>
              <a:rPr lang="el-GR" dirty="0">
                <a:latin typeface="Times New Roman" panose="02020603050405020304" pitchFamily="18" charset="0"/>
                <a:cs typeface="Times New Roman" panose="02020603050405020304" pitchFamily="18" charset="0"/>
              </a:rPr>
              <a:t>. Το </a:t>
            </a:r>
            <a:r>
              <a:rPr lang="en-US" dirty="0">
                <a:latin typeface="Times New Roman" panose="02020603050405020304" pitchFamily="18" charset="0"/>
                <a:cs typeface="Times New Roman" panose="02020603050405020304" pitchFamily="18" charset="0"/>
              </a:rPr>
              <a:t>ICD</a:t>
            </a:r>
            <a:r>
              <a:rPr lang="el-GR" dirty="0">
                <a:latin typeface="Times New Roman" panose="02020603050405020304" pitchFamily="18" charset="0"/>
                <a:cs typeface="Times New Roman" panose="02020603050405020304" pitchFamily="18" charset="0"/>
              </a:rPr>
              <a:t>-10 είναι το διεθνές πρότυπο αναφοράς ασθενειών και καταστάσεων υγείας.</a:t>
            </a:r>
          </a:p>
          <a:p>
            <a:endParaRPr lang="el-GR" dirty="0"/>
          </a:p>
        </p:txBody>
      </p:sp>
    </p:spTree>
    <p:extLst>
      <p:ext uri="{BB962C8B-B14F-4D97-AF65-F5344CB8AC3E}">
        <p14:creationId xmlns:p14="http://schemas.microsoft.com/office/powerpoint/2010/main" val="3115061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529128"/>
          </a:xfrm>
        </p:spPr>
        <p:txBody>
          <a:bodyPr>
            <a:normAutofit/>
          </a:bodyPr>
          <a:lstStyle/>
          <a:p>
            <a:pPr algn="ctr"/>
            <a:r>
              <a:rPr lang="el-GR" sz="2800" dirty="0">
                <a:latin typeface="Times New Roman" panose="02020603050405020304" pitchFamily="18" charset="0"/>
                <a:cs typeface="Times New Roman" panose="02020603050405020304" pitchFamily="18" charset="0"/>
              </a:rPr>
              <a:t>Η ταξινόμηση των ψυχικών Διαταραχών</a:t>
            </a:r>
            <a:endParaRPr lang="el-GR" sz="2800" dirty="0"/>
          </a:p>
        </p:txBody>
      </p:sp>
      <p:sp>
        <p:nvSpPr>
          <p:cNvPr id="3" name="Θέση περιεχομένου 2"/>
          <p:cNvSpPr>
            <a:spLocks noGrp="1"/>
          </p:cNvSpPr>
          <p:nvPr>
            <p:ph idx="1"/>
          </p:nvPr>
        </p:nvSpPr>
        <p:spPr>
          <a:xfrm>
            <a:off x="1043492" y="1700808"/>
            <a:ext cx="6777317" cy="4131821"/>
          </a:xfrm>
        </p:spPr>
        <p:txBody>
          <a:bodyPr>
            <a:normAutofit fontScale="85000" lnSpcReduction="10000"/>
          </a:bodyPr>
          <a:lstStyle/>
          <a:p>
            <a:r>
              <a:rPr lang="el-GR" dirty="0">
                <a:latin typeface="Times New Roman" panose="02020603050405020304" pitchFamily="18" charset="0"/>
                <a:cs typeface="Times New Roman" panose="02020603050405020304" pitchFamily="18" charset="0"/>
              </a:rPr>
              <a:t>Μέχρι το 1940, στην Αμερικανική ψυχιατρική επικρατεί η ψυχαναλυτική θεωρία. Αυτό διήρκησε μέχρι το 1960. Αυτό το διάστημα δίνεται έμφαση στις ατομικές διαφορές παρά στα ομοιότητες των ασθενειών. Η έλλειψη ενός ενιαίου συστήματος ταξινόμησης κι η απουσία προόδου στην βιολογική εκτίμηση των ψυχιατρικών διαταραχών οδήγησαν στην περιθωριοποίηση της ψυχιατρικής από την υπόλοιπη ιατρική στην Αμερική. </a:t>
            </a:r>
            <a:endParaRPr lang="el-GR" dirty="0" smtClean="0">
              <a:latin typeface="Times New Roman" panose="02020603050405020304" pitchFamily="18" charset="0"/>
              <a:cs typeface="Times New Roman" panose="02020603050405020304" pitchFamily="18" charset="0"/>
            </a:endParaRPr>
          </a:p>
          <a:p>
            <a:pPr marL="68580" indent="0">
              <a:buNone/>
            </a:pP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Στην δεκαετία του 1970,αυξάνεται το ενδιαφέρον για την βελτίωση της ψυχιατρικής ταξινόμησης σε διεθνές επίπεδο. Συγκεκριμένα, η Αμερικανική Ψυχιατρική Εταιρεία δημοσιεύει την τρίτη αναθεώρηση του Διαγνωστικού και Στατιστικού Εγχειριδίου (</a:t>
            </a:r>
            <a:r>
              <a:rPr lang="en-US" dirty="0">
                <a:latin typeface="Times New Roman" panose="02020603050405020304" pitchFamily="18" charset="0"/>
                <a:cs typeface="Times New Roman" panose="02020603050405020304" pitchFamily="18" charset="0"/>
              </a:rPr>
              <a:t>DSM</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I</a:t>
            </a:r>
            <a:r>
              <a:rPr lang="el-GR" dirty="0">
                <a:latin typeface="Times New Roman" panose="02020603050405020304" pitchFamily="18" charset="0"/>
                <a:cs typeface="Times New Roman" panose="02020603050405020304" pitchFamily="18" charset="0"/>
              </a:rPr>
              <a:t>ΙΙ). </a:t>
            </a:r>
          </a:p>
          <a:p>
            <a:endParaRPr lang="el-GR" dirty="0"/>
          </a:p>
        </p:txBody>
      </p:sp>
    </p:spTree>
    <p:extLst>
      <p:ext uri="{BB962C8B-B14F-4D97-AF65-F5344CB8AC3E}">
        <p14:creationId xmlns:p14="http://schemas.microsoft.com/office/powerpoint/2010/main" val="807667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457120"/>
          </a:xfrm>
        </p:spPr>
        <p:txBody>
          <a:bodyPr>
            <a:normAutofit fontScale="90000"/>
          </a:bodyPr>
          <a:lstStyle/>
          <a:p>
            <a:pPr algn="ctr"/>
            <a:r>
              <a:rPr lang="el-GR" sz="2800" dirty="0">
                <a:latin typeface="Times New Roman" panose="02020603050405020304" pitchFamily="18" charset="0"/>
                <a:cs typeface="Times New Roman" panose="02020603050405020304" pitchFamily="18" charset="0"/>
              </a:rPr>
              <a:t>Η ταξινόμηση των ψυχικών Διαταραχών</a:t>
            </a:r>
            <a:endParaRPr lang="el-GR" sz="2800" dirty="0"/>
          </a:p>
        </p:txBody>
      </p:sp>
      <p:sp>
        <p:nvSpPr>
          <p:cNvPr id="3" name="Θέση περιεχομένου 2"/>
          <p:cNvSpPr>
            <a:spLocks noGrp="1"/>
          </p:cNvSpPr>
          <p:nvPr>
            <p:ph idx="1"/>
          </p:nvPr>
        </p:nvSpPr>
        <p:spPr>
          <a:xfrm>
            <a:off x="1043492" y="1556792"/>
            <a:ext cx="6777317" cy="4824536"/>
          </a:xfrm>
        </p:spPr>
        <p:txBody>
          <a:bodyPr>
            <a:normAutofit fontScale="77500" lnSpcReduction="20000"/>
          </a:bodyPr>
          <a:lstStyle/>
          <a:p>
            <a:endParaRPr lang="el-GR" dirty="0" smtClean="0"/>
          </a:p>
          <a:p>
            <a:r>
              <a:rPr lang="el-GR" sz="2600" dirty="0" smtClean="0">
                <a:latin typeface="Times New Roman" panose="02020603050405020304" pitchFamily="18" charset="0"/>
                <a:cs typeface="Times New Roman" panose="02020603050405020304" pitchFamily="18" charset="0"/>
              </a:rPr>
              <a:t>Στην  </a:t>
            </a:r>
            <a:r>
              <a:rPr lang="el-GR" sz="2600" dirty="0">
                <a:latin typeface="Times New Roman" panose="02020603050405020304" pitchFamily="18" charset="0"/>
                <a:cs typeface="Times New Roman" panose="02020603050405020304" pitchFamily="18" charset="0"/>
              </a:rPr>
              <a:t>10</a:t>
            </a:r>
            <a:r>
              <a:rPr lang="el-GR" sz="2600" baseline="30000" dirty="0">
                <a:latin typeface="Times New Roman" panose="02020603050405020304" pitchFamily="18" charset="0"/>
                <a:cs typeface="Times New Roman" panose="02020603050405020304" pitchFamily="18" charset="0"/>
              </a:rPr>
              <a:t>η</a:t>
            </a:r>
            <a:r>
              <a:rPr lang="el-GR" sz="2600" dirty="0">
                <a:latin typeface="Times New Roman" panose="02020603050405020304" pitchFamily="18" charset="0"/>
                <a:cs typeface="Times New Roman" panose="02020603050405020304" pitchFamily="18" charset="0"/>
              </a:rPr>
              <a:t> αναθεώρηση του </a:t>
            </a:r>
            <a:r>
              <a:rPr lang="en-US" sz="2600" dirty="0">
                <a:latin typeface="Times New Roman" panose="02020603050405020304" pitchFamily="18" charset="0"/>
                <a:cs typeface="Times New Roman" panose="02020603050405020304" pitchFamily="18" charset="0"/>
              </a:rPr>
              <a:t>ICD</a:t>
            </a:r>
            <a:r>
              <a:rPr lang="el-GR" sz="2600" dirty="0">
                <a:latin typeface="Times New Roman" panose="02020603050405020304" pitchFamily="18" charset="0"/>
                <a:cs typeface="Times New Roman" panose="02020603050405020304" pitchFamily="18" charset="0"/>
              </a:rPr>
              <a:t>-10, οι ομάδες ερευνητών συνεργάζονται με τις αντίστοιχες ομάδες για την 4</a:t>
            </a:r>
            <a:r>
              <a:rPr lang="el-GR" sz="2600" baseline="30000" dirty="0">
                <a:latin typeface="Times New Roman" panose="02020603050405020304" pitchFamily="18" charset="0"/>
                <a:cs typeface="Times New Roman" panose="02020603050405020304" pitchFamily="18" charset="0"/>
              </a:rPr>
              <a:t>η</a:t>
            </a:r>
            <a:r>
              <a:rPr lang="el-GR" sz="2600" dirty="0">
                <a:latin typeface="Times New Roman" panose="02020603050405020304" pitchFamily="18" charset="0"/>
                <a:cs typeface="Times New Roman" panose="02020603050405020304" pitchFamily="18" charset="0"/>
              </a:rPr>
              <a:t> αναθεώρηση του Διαγνωστικού και Στατιστικού εγχειριδίου της Αμερικανικής Ψυχιατρικής Εταιρείας (1994).</a:t>
            </a:r>
          </a:p>
          <a:p>
            <a:r>
              <a:rPr lang="el-GR" sz="2600" dirty="0">
                <a:latin typeface="Times New Roman" panose="02020603050405020304" pitchFamily="18" charset="0"/>
                <a:cs typeface="Times New Roman" panose="02020603050405020304" pitchFamily="18" charset="0"/>
              </a:rPr>
              <a:t>Στην </a:t>
            </a:r>
            <a:r>
              <a:rPr lang="en-US" sz="2600" dirty="0">
                <a:latin typeface="Times New Roman" panose="02020603050405020304" pitchFamily="18" charset="0"/>
                <a:cs typeface="Times New Roman" panose="02020603050405020304" pitchFamily="18" charset="0"/>
              </a:rPr>
              <a:t>ICD</a:t>
            </a:r>
            <a:r>
              <a:rPr lang="el-GR" sz="2600" dirty="0">
                <a:latin typeface="Times New Roman" panose="02020603050405020304" pitchFamily="18" charset="0"/>
                <a:cs typeface="Times New Roman" panose="02020603050405020304" pitchFamily="18" charset="0"/>
              </a:rPr>
              <a:t>-10 για λόγους ευχρηστίας οι διαταραχές ομαδοποιούνται σύμφωνα με τις μείζονες θεματικές ή περιγραφικές τους ομοιότητες.  </a:t>
            </a:r>
          </a:p>
          <a:p>
            <a:r>
              <a:rPr lang="el-GR" sz="2600" dirty="0">
                <a:latin typeface="Times New Roman" panose="02020603050405020304" pitchFamily="18" charset="0"/>
                <a:cs typeface="Times New Roman" panose="02020603050405020304" pitchFamily="18" charset="0"/>
              </a:rPr>
              <a:t>Ο όρος «διαταραχή» υποδηλώνει τα κλινικά αναγνωρίσιμα συμπτώματα που συνδέονται στις περισσότερες περιπτώσεις </a:t>
            </a:r>
            <a:r>
              <a:rPr lang="el-GR" sz="2600" i="1" dirty="0">
                <a:latin typeface="Times New Roman" panose="02020603050405020304" pitchFamily="18" charset="0"/>
                <a:cs typeface="Times New Roman" panose="02020603050405020304" pitchFamily="18" charset="0"/>
              </a:rPr>
              <a:t>με δυσφορία και με διατάραξη των προσωπικών λειτουργιών.</a:t>
            </a:r>
            <a:r>
              <a:rPr lang="el-GR" sz="2600" dirty="0">
                <a:latin typeface="Times New Roman" panose="02020603050405020304" pitchFamily="18" charset="0"/>
                <a:cs typeface="Times New Roman" panose="02020603050405020304" pitchFamily="18" charset="0"/>
              </a:rPr>
              <a:t> Η κοινωνική απόκλιση ή σύγκρουση καθαυτές δεν περιλαμβάνονται στις ψυχικές διαταραχές εφόσον αυτές δεν προκαλούν προσωπική δυσλειτουργία.</a:t>
            </a:r>
          </a:p>
          <a:p>
            <a:r>
              <a:rPr lang="el-GR" sz="2600" dirty="0">
                <a:latin typeface="Times New Roman" panose="02020603050405020304" pitchFamily="18" charset="0"/>
                <a:cs typeface="Times New Roman" panose="02020603050405020304" pitchFamily="18" charset="0"/>
              </a:rPr>
              <a:t>Για την κάλυψη της κλινικής εικόνας,  προτείνεται  στην ιεράρχηση των διαγνώσεων να  δίνεται προτεραιότητα στην «κύρια» διάγνωση κι οι υπόλοιπες να καταχωρούνται ως «συμπληρωματικές ή πρόσθετες διαγνώσεις».  </a:t>
            </a:r>
          </a:p>
          <a:p>
            <a:pPr marL="68580" indent="0">
              <a:buNone/>
            </a:pPr>
            <a:endParaRPr lang="el-GR" dirty="0"/>
          </a:p>
        </p:txBody>
      </p:sp>
    </p:spTree>
    <p:extLst>
      <p:ext uri="{BB962C8B-B14F-4D97-AF65-F5344CB8AC3E}">
        <p14:creationId xmlns:p14="http://schemas.microsoft.com/office/powerpoint/2010/main" val="641462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457120"/>
          </a:xfrm>
        </p:spPr>
        <p:txBody>
          <a:bodyPr>
            <a:normAutofit fontScale="90000"/>
          </a:bodyPr>
          <a:lstStyle/>
          <a:p>
            <a:pPr algn="ctr"/>
            <a:r>
              <a:rPr lang="el-GR" sz="2800" dirty="0">
                <a:latin typeface="Times New Roman" panose="02020603050405020304" pitchFamily="18" charset="0"/>
                <a:cs typeface="Times New Roman" panose="02020603050405020304" pitchFamily="18" charset="0"/>
              </a:rPr>
              <a:t>Η ταξινόμηση των ψυχικών Διαταραχών</a:t>
            </a:r>
            <a:endParaRPr lang="el-GR" sz="2800" dirty="0"/>
          </a:p>
        </p:txBody>
      </p:sp>
      <p:sp>
        <p:nvSpPr>
          <p:cNvPr id="3" name="Θέση περιεχομένου 2"/>
          <p:cNvSpPr>
            <a:spLocks noGrp="1"/>
          </p:cNvSpPr>
          <p:nvPr>
            <p:ph idx="1"/>
          </p:nvPr>
        </p:nvSpPr>
        <p:spPr>
          <a:xfrm>
            <a:off x="1043492" y="1628800"/>
            <a:ext cx="6777317" cy="4536504"/>
          </a:xfrm>
        </p:spPr>
        <p:txBody>
          <a:bodyPr>
            <a:normAutofit fontScale="70000" lnSpcReduction="20000"/>
          </a:bodyPr>
          <a:lstStyle/>
          <a:p>
            <a:r>
              <a:rPr lang="el-GR" sz="3100" dirty="0">
                <a:latin typeface="Times New Roman" panose="02020603050405020304" pitchFamily="18" charset="0"/>
                <a:cs typeface="Times New Roman" panose="02020603050405020304" pitchFamily="18" charset="0"/>
              </a:rPr>
              <a:t>Στο </a:t>
            </a:r>
            <a:r>
              <a:rPr lang="en-US" sz="3100" dirty="0">
                <a:latin typeface="Times New Roman" panose="02020603050405020304" pitchFamily="18" charset="0"/>
                <a:cs typeface="Times New Roman" panose="02020603050405020304" pitchFamily="18" charset="0"/>
              </a:rPr>
              <a:t>DSM</a:t>
            </a:r>
            <a:r>
              <a:rPr lang="el-GR" sz="3100" dirty="0">
                <a:latin typeface="Times New Roman" panose="02020603050405020304" pitchFamily="18" charset="0"/>
                <a:cs typeface="Times New Roman" panose="02020603050405020304" pitchFamily="18" charset="0"/>
              </a:rPr>
              <a:t>-</a:t>
            </a:r>
            <a:r>
              <a:rPr lang="en-US" sz="3100" dirty="0">
                <a:latin typeface="Times New Roman" panose="02020603050405020304" pitchFamily="18" charset="0"/>
                <a:cs typeface="Times New Roman" panose="02020603050405020304" pitchFamily="18" charset="0"/>
              </a:rPr>
              <a:t>IV</a:t>
            </a:r>
            <a:r>
              <a:rPr lang="el-GR" sz="3100" dirty="0">
                <a:latin typeface="Times New Roman" panose="02020603050405020304" pitchFamily="18" charset="0"/>
                <a:cs typeface="Times New Roman" panose="02020603050405020304" pitchFamily="18" charset="0"/>
              </a:rPr>
              <a:t> εισάγεται το </a:t>
            </a:r>
            <a:r>
              <a:rPr lang="el-GR" sz="3100" dirty="0" err="1">
                <a:latin typeface="Times New Roman" panose="02020603050405020304" pitchFamily="18" charset="0"/>
                <a:cs typeface="Times New Roman" panose="02020603050405020304" pitchFamily="18" charset="0"/>
              </a:rPr>
              <a:t>πολυαξονικό</a:t>
            </a:r>
            <a:r>
              <a:rPr lang="el-GR" sz="3100" dirty="0">
                <a:latin typeface="Times New Roman" panose="02020603050405020304" pitchFamily="18" charset="0"/>
                <a:cs typeface="Times New Roman" panose="02020603050405020304" pitchFamily="18" charset="0"/>
              </a:rPr>
              <a:t> σύστημα ταξινόμησης των ψυχικών διαταραχών και τα «ουδέτερα» διαγνωστικά κριτήρια. Αυτά βασίζονται στην </a:t>
            </a:r>
            <a:r>
              <a:rPr lang="el-GR" sz="3100" i="1" dirty="0">
                <a:latin typeface="Times New Roman" panose="02020603050405020304" pitchFamily="18" charset="0"/>
                <a:cs typeface="Times New Roman" panose="02020603050405020304" pitchFamily="18" charset="0"/>
              </a:rPr>
              <a:t>περιγραφική ψυχοπαθολογία</a:t>
            </a:r>
            <a:r>
              <a:rPr lang="el-GR" sz="3100" dirty="0">
                <a:latin typeface="Times New Roman" panose="02020603050405020304" pitchFamily="18" charset="0"/>
                <a:cs typeface="Times New Roman" panose="02020603050405020304" pitchFamily="18" charset="0"/>
              </a:rPr>
              <a:t> χωρίς την αιτιολογική υπόθεση βιολογικής, ψυχολογικής ή κοινωνικής αφετηρίας. Αυτή η περιγραφική νοσολογία είναι βοηθητική για τους ψυχοθεραπευτές, αφού έχουν αναπτυχθεί πολλοί εναλλακτικοί τρόποι αντίληψης των ψυχολογικών ευρημάτων</a:t>
            </a:r>
            <a:r>
              <a:rPr lang="el-GR" sz="3100" dirty="0" smtClean="0">
                <a:latin typeface="Times New Roman" panose="02020603050405020304" pitchFamily="18" charset="0"/>
                <a:cs typeface="Times New Roman" panose="02020603050405020304" pitchFamily="18" charset="0"/>
              </a:rPr>
              <a:t>.</a:t>
            </a:r>
          </a:p>
          <a:p>
            <a:pPr marL="68580" indent="0">
              <a:buNone/>
            </a:pPr>
            <a:endParaRPr lang="el-GR" sz="3100" dirty="0">
              <a:latin typeface="Times New Roman" panose="02020603050405020304" pitchFamily="18" charset="0"/>
              <a:cs typeface="Times New Roman" panose="02020603050405020304" pitchFamily="18" charset="0"/>
            </a:endParaRPr>
          </a:p>
          <a:p>
            <a:pPr marL="68580" indent="0" algn="ctr">
              <a:buNone/>
            </a:pPr>
            <a:r>
              <a:rPr lang="el-GR" sz="3100" dirty="0">
                <a:latin typeface="Times New Roman" panose="02020603050405020304" pitchFamily="18" charset="0"/>
                <a:cs typeface="Times New Roman" panose="02020603050405020304" pitchFamily="18" charset="0"/>
              </a:rPr>
              <a:t>Η εξέλιξη των συστημάτων ταξινόμησης είναι κρίσιμη για την εξέλιξη του πεδίου της ιατρικής και την πρόοδο της ιατρικής επιστήμης και την  επικοινωνία των ειδικών ψυχικής υγείας για τις ασθένειες που παρουσιάζονται ανά τον κόσμο</a:t>
            </a:r>
          </a:p>
          <a:p>
            <a:pPr marL="68580" indent="0">
              <a:buNone/>
            </a:pPr>
            <a:endParaRPr lang="el-GR" dirty="0"/>
          </a:p>
        </p:txBody>
      </p:sp>
    </p:spTree>
    <p:extLst>
      <p:ext uri="{BB962C8B-B14F-4D97-AF65-F5344CB8AC3E}">
        <p14:creationId xmlns:p14="http://schemas.microsoft.com/office/powerpoint/2010/main" val="808294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15616" y="886691"/>
            <a:ext cx="7024744" cy="454078"/>
          </a:xfrm>
        </p:spPr>
        <p:txBody>
          <a:bodyPr>
            <a:normAutofit fontScale="90000"/>
          </a:bodyPr>
          <a:lstStyle/>
          <a:p>
            <a:pPr algn="ctr"/>
            <a:r>
              <a:rPr lang="el-GR" b="1" i="1" dirty="0"/>
              <a:t> </a:t>
            </a:r>
            <a:r>
              <a:rPr lang="el-GR" dirty="0"/>
              <a:t/>
            </a:r>
            <a:br>
              <a:rPr lang="el-GR" dirty="0"/>
            </a:br>
            <a:r>
              <a:rPr lang="el-GR" sz="3600" dirty="0">
                <a:latin typeface="Times New Roman" panose="02020603050405020304" pitchFamily="18" charset="0"/>
                <a:cs typeface="Times New Roman" panose="02020603050405020304" pitchFamily="18" charset="0"/>
              </a:rPr>
              <a:t/>
            </a:r>
            <a:br>
              <a:rPr lang="el-GR" sz="3600" dirty="0">
                <a:latin typeface="Times New Roman" panose="02020603050405020304" pitchFamily="18" charset="0"/>
                <a:cs typeface="Times New Roman" panose="02020603050405020304" pitchFamily="18" charset="0"/>
              </a:rPr>
            </a:br>
            <a:r>
              <a:rPr lang="el-GR" sz="3600" b="1" i="1" dirty="0">
                <a:latin typeface="Times New Roman" panose="02020603050405020304" pitchFamily="18" charset="0"/>
                <a:cs typeface="Times New Roman" panose="02020603050405020304" pitchFamily="18" charset="0"/>
              </a:rPr>
              <a:t>Η διάγνωση </a:t>
            </a:r>
            <a:endParaRPr lang="el-GR" sz="36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043492" y="1484784"/>
            <a:ext cx="6777317" cy="4347845"/>
          </a:xfrm>
        </p:spPr>
        <p:txBody>
          <a:bodyPr>
            <a:normAutofit fontScale="62500" lnSpcReduction="20000"/>
          </a:bodyPr>
          <a:lstStyle/>
          <a:p>
            <a:pPr marL="68580" indent="0">
              <a:buNone/>
            </a:pPr>
            <a:r>
              <a:rPr lang="el-GR" sz="2900" dirty="0" smtClean="0">
                <a:latin typeface="Times New Roman" panose="02020603050405020304" pitchFamily="18" charset="0"/>
                <a:cs typeface="Times New Roman" panose="02020603050405020304" pitchFamily="18" charset="0"/>
              </a:rPr>
              <a:t>Όταν </a:t>
            </a:r>
            <a:r>
              <a:rPr lang="el-GR" sz="2900" dirty="0">
                <a:latin typeface="Times New Roman" panose="02020603050405020304" pitchFamily="18" charset="0"/>
                <a:cs typeface="Times New Roman" panose="02020603050405020304" pitchFamily="18" charset="0"/>
              </a:rPr>
              <a:t>η διαδικασία της διαγνωστικής αξιολόγησης διεξάγεται με ευαισθησία και μετά από επαρκή εκπαίδευση των ειδικών, υπάρχουν αρκετά πλεονεκτήματα </a:t>
            </a:r>
            <a:r>
              <a:rPr lang="el-GR" sz="2900" dirty="0" smtClean="0">
                <a:latin typeface="Times New Roman" panose="02020603050405020304" pitchFamily="18" charset="0"/>
                <a:cs typeface="Times New Roman" panose="02020603050405020304" pitchFamily="18" charset="0"/>
              </a:rPr>
              <a:t>όπως</a:t>
            </a:r>
          </a:p>
          <a:p>
            <a:pPr marL="68580" indent="0">
              <a:buNone/>
            </a:pPr>
            <a:endParaRPr lang="el-GR" sz="2900" dirty="0">
              <a:latin typeface="Times New Roman" panose="02020603050405020304" pitchFamily="18" charset="0"/>
              <a:cs typeface="Times New Roman" panose="02020603050405020304" pitchFamily="18" charset="0"/>
            </a:endParaRPr>
          </a:p>
          <a:p>
            <a:pPr marL="68580" indent="0">
              <a:buNone/>
            </a:pPr>
            <a:r>
              <a:rPr lang="el-GR" sz="2900" b="1" i="1" dirty="0">
                <a:latin typeface="Times New Roman" panose="02020603050405020304" pitchFamily="18" charset="0"/>
                <a:cs typeface="Times New Roman" panose="02020603050405020304" pitchFamily="18" charset="0"/>
              </a:rPr>
              <a:t>1. χρησιμεύει στον θεραπευτικό σχεδιασμό  και την ανεύρεση της κατάλληλης και αποτελεσματικότερης θεραπείας</a:t>
            </a:r>
          </a:p>
          <a:p>
            <a:pPr marL="68580" indent="0">
              <a:buNone/>
            </a:pPr>
            <a:r>
              <a:rPr lang="el-GR" sz="2900" b="1" i="1" dirty="0">
                <a:latin typeface="Times New Roman" panose="02020603050405020304" pitchFamily="18" charset="0"/>
                <a:cs typeface="Times New Roman" panose="02020603050405020304" pitchFamily="18" charset="0"/>
              </a:rPr>
              <a:t>2. παρέχει πληροφορίες σχετικά με την πρόγνωση της ασθένειας</a:t>
            </a:r>
          </a:p>
          <a:p>
            <a:pPr marL="68580" indent="0">
              <a:buNone/>
            </a:pPr>
            <a:r>
              <a:rPr lang="el-GR" sz="2900" b="1" i="1" dirty="0">
                <a:latin typeface="Times New Roman" panose="02020603050405020304" pitchFamily="18" charset="0"/>
                <a:cs typeface="Times New Roman" panose="02020603050405020304" pitchFamily="18" charset="0"/>
              </a:rPr>
              <a:t>3. την επικοινωνία μεταξύ των κλινικών διαφορετικών ειδικοτήτων</a:t>
            </a:r>
          </a:p>
          <a:p>
            <a:pPr marL="68580" indent="0">
              <a:buNone/>
            </a:pPr>
            <a:r>
              <a:rPr lang="el-GR" sz="2900" b="1" i="1" dirty="0">
                <a:latin typeface="Times New Roman" panose="02020603050405020304" pitchFamily="18" charset="0"/>
                <a:cs typeface="Times New Roman" panose="02020603050405020304" pitchFamily="18" charset="0"/>
              </a:rPr>
              <a:t>4. την διεξαγωγή ερευνών με σκοπό την αξιοπιστία και την εγκυρότητα των κλινικών πρακτικών </a:t>
            </a:r>
          </a:p>
          <a:p>
            <a:pPr marL="68580" indent="0">
              <a:buNone/>
            </a:pPr>
            <a:r>
              <a:rPr lang="el-GR" sz="2900" b="1" i="1" dirty="0">
                <a:latin typeface="Times New Roman" panose="02020603050405020304" pitchFamily="18" charset="0"/>
                <a:cs typeface="Times New Roman" panose="02020603050405020304" pitchFamily="18" charset="0"/>
              </a:rPr>
              <a:t>5. βοηθά τον θεραπευτή να δείξει ενσυναίσθηση στο θεραπευόμενο</a:t>
            </a:r>
          </a:p>
          <a:p>
            <a:pPr marL="68580" indent="0">
              <a:buNone/>
            </a:pPr>
            <a:r>
              <a:rPr lang="el-GR" sz="2900" b="1" i="1" dirty="0">
                <a:latin typeface="Times New Roman" panose="02020603050405020304" pitchFamily="18" charset="0"/>
                <a:cs typeface="Times New Roman" panose="02020603050405020304" pitchFamily="18" charset="0"/>
              </a:rPr>
              <a:t>6. μειώνει την πιθανότητα για αποχώρηση από την θεραπεία</a:t>
            </a:r>
          </a:p>
          <a:p>
            <a:pPr marL="68580" indent="0">
              <a:buNone/>
            </a:pPr>
            <a:endParaRPr lang="el-GR" sz="2900" dirty="0" smtClean="0">
              <a:latin typeface="Times New Roman" panose="02020603050405020304" pitchFamily="18" charset="0"/>
              <a:cs typeface="Times New Roman" panose="02020603050405020304" pitchFamily="18" charset="0"/>
            </a:endParaRPr>
          </a:p>
          <a:p>
            <a:pPr marL="68580" indent="0" algn="ctr">
              <a:buNone/>
            </a:pPr>
            <a:r>
              <a:rPr lang="el-GR" sz="2900" dirty="0" smtClean="0">
                <a:latin typeface="Times New Roman" panose="02020603050405020304" pitchFamily="18" charset="0"/>
                <a:cs typeface="Times New Roman" panose="02020603050405020304" pitchFamily="18" charset="0"/>
              </a:rPr>
              <a:t>Η </a:t>
            </a:r>
            <a:r>
              <a:rPr lang="el-GR" sz="2900" dirty="0">
                <a:latin typeface="Times New Roman" panose="02020603050405020304" pitchFamily="18" charset="0"/>
                <a:cs typeface="Times New Roman" panose="02020603050405020304" pitchFamily="18" charset="0"/>
              </a:rPr>
              <a:t>χρήση όμως των όρων της διάγνωσης, μπορεί να γίνει και με προβληματικό τρόπο και να οδηγήσει στην υπεραπλούστευση της πολύπλοκης φύσης ενός ατόμου με έναν όρο, να ενισχύσει προκαταλήψεις </a:t>
            </a:r>
            <a:r>
              <a:rPr lang="el-GR" sz="2900" dirty="0" err="1">
                <a:latin typeface="Times New Roman" panose="02020603050405020304" pitchFamily="18" charset="0"/>
                <a:cs typeface="Times New Roman" panose="02020603050405020304" pitchFamily="18" charset="0"/>
              </a:rPr>
              <a:t>κ.α</a:t>
            </a:r>
            <a:endParaRPr lang="el-GR" sz="2900" dirty="0">
              <a:latin typeface="Times New Roman" panose="02020603050405020304" pitchFamily="18" charset="0"/>
              <a:cs typeface="Times New Roman" panose="02020603050405020304" pitchFamily="18" charset="0"/>
            </a:endParaRPr>
          </a:p>
          <a:p>
            <a:pPr marL="68580" indent="0">
              <a:buNone/>
            </a:pPr>
            <a:endParaRPr lang="el-GR" sz="2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1320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457120"/>
          </a:xfrm>
        </p:spPr>
        <p:txBody>
          <a:bodyPr>
            <a:normAutofit fontScale="90000"/>
          </a:bodyPr>
          <a:lstStyle/>
          <a:p>
            <a:pPr algn="ctr"/>
            <a:r>
              <a:rPr lang="el-GR" b="1" i="1" dirty="0">
                <a:latin typeface="Times New Roman" panose="02020603050405020304" pitchFamily="18" charset="0"/>
                <a:cs typeface="Times New Roman" panose="02020603050405020304" pitchFamily="18" charset="0"/>
              </a:rPr>
              <a:t>Η διάγνωση</a:t>
            </a:r>
            <a:endParaRPr lang="el-GR" dirty="0"/>
          </a:p>
        </p:txBody>
      </p:sp>
      <p:sp>
        <p:nvSpPr>
          <p:cNvPr id="3" name="Θέση περιεχομένου 2"/>
          <p:cNvSpPr>
            <a:spLocks noGrp="1"/>
          </p:cNvSpPr>
          <p:nvPr>
            <p:ph idx="1"/>
          </p:nvPr>
        </p:nvSpPr>
        <p:spPr>
          <a:xfrm>
            <a:off x="1043492" y="1556793"/>
            <a:ext cx="6777317" cy="3600400"/>
          </a:xfrm>
        </p:spPr>
        <p:txBody>
          <a:bodyPr/>
          <a:lstStyle/>
          <a:p>
            <a:pPr marL="68580" indent="0" algn="ctr">
              <a:buNone/>
            </a:pPr>
            <a:r>
              <a:rPr lang="el-GR" i="1" dirty="0"/>
              <a:t>Τι χρειάζεται ο ειδικός για την διάγνωση</a:t>
            </a:r>
            <a:endParaRPr lang="el-GR" dirty="0"/>
          </a:p>
          <a:p>
            <a:pPr marL="68580" indent="0">
              <a:buNone/>
            </a:pPr>
            <a:endParaRPr lang="el-GR" dirty="0"/>
          </a:p>
          <a:p>
            <a:pPr marL="68580" indent="0">
              <a:buNone/>
            </a:pPr>
            <a:r>
              <a:rPr lang="el-GR" dirty="0" smtClean="0"/>
              <a:t>1</a:t>
            </a:r>
            <a:r>
              <a:rPr lang="el-GR" dirty="0"/>
              <a:t>. Διαγνωστική Συνέντευξη</a:t>
            </a:r>
          </a:p>
          <a:p>
            <a:pPr marL="68580" indent="0">
              <a:buNone/>
            </a:pPr>
            <a:r>
              <a:rPr lang="el-GR" dirty="0"/>
              <a:t>2. Το Ψυχιατρικό ιστορικό</a:t>
            </a:r>
          </a:p>
          <a:p>
            <a:pPr marL="68580" indent="0">
              <a:buNone/>
            </a:pPr>
            <a:r>
              <a:rPr lang="el-GR" dirty="0"/>
              <a:t>3. Την εξέταση των ψυχικών λειτουργιών</a:t>
            </a:r>
          </a:p>
          <a:p>
            <a:pPr marL="68580" indent="0">
              <a:buNone/>
            </a:pPr>
            <a:r>
              <a:rPr lang="el-GR" dirty="0"/>
              <a:t>4. Ψυχομετρικές ή/και Προβλητικές Δοκιμασίες (πιθανόν)</a:t>
            </a:r>
          </a:p>
          <a:p>
            <a:pPr marL="68580" indent="0">
              <a:buNone/>
            </a:pPr>
            <a:r>
              <a:rPr lang="el-GR" b="1" dirty="0"/>
              <a:t> </a:t>
            </a:r>
            <a:endParaRPr lang="el-GR" dirty="0"/>
          </a:p>
          <a:p>
            <a:endParaRPr lang="el-GR" dirty="0"/>
          </a:p>
        </p:txBody>
      </p:sp>
    </p:spTree>
    <p:extLst>
      <p:ext uri="{BB962C8B-B14F-4D97-AF65-F5344CB8AC3E}">
        <p14:creationId xmlns:p14="http://schemas.microsoft.com/office/powerpoint/2010/main" val="199008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73144"/>
          </a:xfrm>
        </p:spPr>
        <p:txBody>
          <a:bodyPr>
            <a:normAutofit/>
          </a:bodyPr>
          <a:lstStyle/>
          <a:p>
            <a:pPr algn="ctr"/>
            <a:r>
              <a:rPr lang="el-GR" sz="3600" dirty="0" smtClean="0">
                <a:latin typeface="Times New Roman" panose="02020603050405020304" pitchFamily="18" charset="0"/>
                <a:cs typeface="Times New Roman" panose="02020603050405020304" pitchFamily="18" charset="0"/>
              </a:rPr>
              <a:t>Υγεία &amp; Ασθένεια </a:t>
            </a:r>
            <a:endParaRPr lang="el-GR" sz="36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043492" y="1916832"/>
            <a:ext cx="6777317" cy="4464496"/>
          </a:xfrm>
        </p:spPr>
        <p:txBody>
          <a:bodyPr>
            <a:noAutofit/>
          </a:bodyPr>
          <a:lstStyle/>
          <a:p>
            <a:pPr marL="0" indent="0">
              <a:buNone/>
            </a:pPr>
            <a:r>
              <a:rPr lang="el-GR" sz="1900" dirty="0" smtClean="0">
                <a:latin typeface="Times New Roman" panose="02020603050405020304" pitchFamily="18" charset="0"/>
                <a:cs typeface="Times New Roman" panose="02020603050405020304" pitchFamily="18" charset="0"/>
              </a:rPr>
              <a:t>Ο Παγκόσμιος Οργανισμός Υγείας το 1946</a:t>
            </a:r>
            <a:r>
              <a:rPr lang="el-GR" sz="1900" dirty="0">
                <a:latin typeface="Times New Roman" panose="02020603050405020304" pitchFamily="18" charset="0"/>
                <a:cs typeface="Times New Roman" panose="02020603050405020304" pitchFamily="18" charset="0"/>
              </a:rPr>
              <a:t> </a:t>
            </a:r>
            <a:r>
              <a:rPr lang="el-GR" sz="1900" dirty="0" smtClean="0">
                <a:latin typeface="Times New Roman" panose="02020603050405020304" pitchFamily="18" charset="0"/>
                <a:cs typeface="Times New Roman" panose="02020603050405020304" pitchFamily="18" charset="0"/>
              </a:rPr>
              <a:t>ορίζει την Υγεία</a:t>
            </a:r>
          </a:p>
          <a:p>
            <a:pPr marL="0" indent="0">
              <a:buNone/>
            </a:pPr>
            <a:r>
              <a:rPr lang="el-GR" sz="1900" dirty="0" smtClean="0">
                <a:latin typeface="Times New Roman" panose="02020603050405020304" pitchFamily="18" charset="0"/>
                <a:cs typeface="Times New Roman" panose="02020603050405020304" pitchFamily="18" charset="0"/>
              </a:rPr>
              <a:t>«ως </a:t>
            </a:r>
            <a:r>
              <a:rPr lang="el-GR" sz="1900" dirty="0">
                <a:latin typeface="Times New Roman" panose="02020603050405020304" pitchFamily="18" charset="0"/>
                <a:cs typeface="Times New Roman" panose="02020603050405020304" pitchFamily="18" charset="0"/>
              </a:rPr>
              <a:t>μια κατάσταση πλήρους σωματικής, ψυχικής και </a:t>
            </a:r>
            <a:r>
              <a:rPr lang="el-GR" sz="1900" dirty="0" smtClean="0">
                <a:latin typeface="Times New Roman" panose="02020603050405020304" pitchFamily="18" charset="0"/>
                <a:cs typeface="Times New Roman" panose="02020603050405020304" pitchFamily="18" charset="0"/>
              </a:rPr>
              <a:t>κοινωνικής </a:t>
            </a:r>
            <a:r>
              <a:rPr lang="el-GR" sz="1900" dirty="0">
                <a:latin typeface="Times New Roman" panose="02020603050405020304" pitchFamily="18" charset="0"/>
                <a:cs typeface="Times New Roman" panose="02020603050405020304" pitchFamily="18" charset="0"/>
              </a:rPr>
              <a:t>ευεξίας και όχι απλώς η απουσία νόσου ή </a:t>
            </a:r>
            <a:r>
              <a:rPr lang="el-GR" sz="1900" dirty="0" smtClean="0">
                <a:latin typeface="Times New Roman" panose="02020603050405020304" pitchFamily="18" charset="0"/>
                <a:cs typeface="Times New Roman" panose="02020603050405020304" pitchFamily="18" charset="0"/>
              </a:rPr>
              <a:t>αναπηρίας</a:t>
            </a:r>
            <a:r>
              <a:rPr lang="el-GR" sz="1900" dirty="0">
                <a:latin typeface="Times New Roman" panose="02020603050405020304" pitchFamily="18" charset="0"/>
                <a:cs typeface="Times New Roman" panose="02020603050405020304" pitchFamily="18" charset="0"/>
              </a:rPr>
              <a:t>» </a:t>
            </a:r>
          </a:p>
          <a:p>
            <a:pPr marL="0" indent="0">
              <a:buNone/>
            </a:pPr>
            <a:endParaRPr lang="el-GR" sz="1900" dirty="0" smtClean="0">
              <a:latin typeface="Times New Roman" panose="02020603050405020304" pitchFamily="18" charset="0"/>
              <a:cs typeface="Times New Roman" panose="02020603050405020304" pitchFamily="18" charset="0"/>
            </a:endParaRPr>
          </a:p>
          <a:p>
            <a:pPr marL="0" indent="0">
              <a:buNone/>
            </a:pPr>
            <a:r>
              <a:rPr lang="el-GR" sz="1900" dirty="0" smtClean="0">
                <a:latin typeface="Times New Roman" panose="02020603050405020304" pitchFamily="18" charset="0"/>
                <a:cs typeface="Times New Roman" panose="02020603050405020304" pitchFamily="18" charset="0"/>
              </a:rPr>
              <a:t>Α</a:t>
            </a:r>
            <a:r>
              <a:rPr lang="en-US" sz="1900" dirty="0" err="1">
                <a:latin typeface="Times New Roman" panose="02020603050405020304" pitchFamily="18" charset="0"/>
                <a:cs typeface="Times New Roman" panose="02020603050405020304" pitchFamily="18" charset="0"/>
              </a:rPr>
              <a:t>ntonovsky</a:t>
            </a:r>
            <a:r>
              <a:rPr lang="el-GR" sz="1900" dirty="0">
                <a:latin typeface="Times New Roman" panose="02020603050405020304" pitchFamily="18" charset="0"/>
                <a:cs typeface="Times New Roman" panose="02020603050405020304" pitchFamily="18" charset="0"/>
              </a:rPr>
              <a:t>. Η υγεία είναι ένα συνεχές το οποίο εκτείνεται από την απόλυτη απουσία υγείας-τον θάνατο (0) ως την πλήρη ευεξία σε βιολογικό, ψυχολογικό και κοινωνικό επίπεδο(100). </a:t>
            </a:r>
            <a:endParaRPr lang="el-GR" sz="1900" dirty="0" smtClean="0">
              <a:latin typeface="Times New Roman" panose="02020603050405020304" pitchFamily="18" charset="0"/>
              <a:cs typeface="Times New Roman" panose="02020603050405020304" pitchFamily="18" charset="0"/>
            </a:endParaRPr>
          </a:p>
          <a:p>
            <a:pPr marL="0" indent="0">
              <a:buNone/>
            </a:pPr>
            <a:r>
              <a:rPr lang="el-GR" sz="1900" dirty="0">
                <a:latin typeface="Times New Roman" panose="02020603050405020304" pitchFamily="18" charset="0"/>
                <a:cs typeface="Times New Roman" panose="02020603050405020304" pitchFamily="18" charset="0"/>
              </a:rPr>
              <a:t> </a:t>
            </a:r>
          </a:p>
          <a:p>
            <a:pPr marL="0" indent="0">
              <a:buNone/>
            </a:pPr>
            <a:r>
              <a:rPr lang="el-GR" sz="1900" dirty="0">
                <a:latin typeface="Times New Roman" panose="02020603050405020304" pitchFamily="18" charset="0"/>
                <a:cs typeface="Times New Roman" panose="02020603050405020304" pitchFamily="18" charset="0"/>
              </a:rPr>
              <a:t>Στο βιβλίο της </a:t>
            </a:r>
            <a:r>
              <a:rPr lang="en-US" sz="1900" dirty="0">
                <a:latin typeface="Times New Roman" panose="02020603050405020304" pitchFamily="18" charset="0"/>
                <a:cs typeface="Times New Roman" panose="02020603050405020304" pitchFamily="18" charset="0"/>
              </a:rPr>
              <a:t>McWilliams</a:t>
            </a:r>
            <a:r>
              <a:rPr lang="el-GR" sz="1900" dirty="0">
                <a:latin typeface="Times New Roman" panose="02020603050405020304" pitchFamily="18" charset="0"/>
                <a:cs typeface="Times New Roman" panose="02020603050405020304" pitchFamily="18" charset="0"/>
              </a:rPr>
              <a:t> σχετικά με την προσωπικότητα. Υγιής είναι συνήθως μια προσωπικότητα στην οποία το άτομο εμφανίζει μια ποικιλομορφία στο συναίσθημα και την συμπεριφορά χωρίς να προεξάρχουν συγκεκριμένα –συνήθως άκαμπτα- χαρακτηριστικά.</a:t>
            </a:r>
          </a:p>
          <a:p>
            <a:endParaRPr lang="el-GR"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48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01136"/>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772816"/>
            <a:ext cx="6777317" cy="4059813"/>
          </a:xfrm>
        </p:spPr>
        <p:txBody>
          <a:bodyPr>
            <a:normAutofit/>
          </a:bodyPr>
          <a:lstStyle/>
          <a:p>
            <a:pPr marL="68580" indent="0">
              <a:buNone/>
            </a:pPr>
            <a:endParaRPr lang="el-GR" sz="1900" dirty="0" smtClean="0">
              <a:latin typeface="Times New Roman" panose="02020603050405020304" pitchFamily="18" charset="0"/>
              <a:cs typeface="Times New Roman" panose="02020603050405020304" pitchFamily="18" charset="0"/>
            </a:endParaRPr>
          </a:p>
          <a:p>
            <a:pPr marL="68580" indent="0">
              <a:buNone/>
            </a:pPr>
            <a:endParaRPr lang="el-GR" sz="1900" dirty="0">
              <a:latin typeface="Times New Roman" panose="02020603050405020304" pitchFamily="18" charset="0"/>
              <a:cs typeface="Times New Roman" panose="02020603050405020304" pitchFamily="18" charset="0"/>
            </a:endParaRPr>
          </a:p>
          <a:p>
            <a:pPr marL="68580" indent="0">
              <a:buNone/>
            </a:pPr>
            <a:endParaRPr lang="el-GR" sz="1900" dirty="0" smtClean="0">
              <a:latin typeface="Times New Roman" panose="02020603050405020304" pitchFamily="18" charset="0"/>
              <a:cs typeface="Times New Roman" panose="02020603050405020304" pitchFamily="18" charset="0"/>
            </a:endParaRPr>
          </a:p>
          <a:p>
            <a:pPr marL="68580" indent="0">
              <a:buNone/>
            </a:pPr>
            <a:r>
              <a:rPr lang="el-GR" sz="1900" dirty="0" smtClean="0">
                <a:latin typeface="Times New Roman" panose="02020603050405020304" pitchFamily="18" charset="0"/>
                <a:cs typeface="Times New Roman" panose="02020603050405020304" pitchFamily="18" charset="0"/>
              </a:rPr>
              <a:t>Οι </a:t>
            </a:r>
            <a:r>
              <a:rPr lang="el-GR" sz="1900" dirty="0">
                <a:latin typeface="Times New Roman" panose="02020603050405020304" pitchFamily="18" charset="0"/>
                <a:cs typeface="Times New Roman" panose="02020603050405020304" pitchFamily="18" charset="0"/>
              </a:rPr>
              <a:t>έννοιες της υγείας και της ασθένειας καθορίζονται ανάλογα τη χρονική περίοδο και τις κοινωνικές συνθήκες που επικρατούν. Παρότι η έννοια της υγείας διαφέρει σε διάφορους πολιτισμούς, φαίνεται πως οι περισσότεροι πολιτισμοί συμφωνούν πως η υγεία είναι μια κατάσταση  ισορροπίας και αρμονίας μέσα στο άτομο και μεταξύ του ατόμου και του περιβάλλοντος</a:t>
            </a:r>
            <a:r>
              <a:rPr lang="el-GR" sz="1900" dirty="0" smtClean="0">
                <a:latin typeface="Times New Roman" panose="02020603050405020304" pitchFamily="18" charset="0"/>
                <a:cs typeface="Times New Roman" panose="02020603050405020304" pitchFamily="18" charset="0"/>
              </a:rPr>
              <a:t>.</a:t>
            </a:r>
          </a:p>
          <a:p>
            <a:endParaRPr lang="el-GR" sz="19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036929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01136"/>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844824"/>
            <a:ext cx="6777317" cy="4392488"/>
          </a:xfrm>
        </p:spPr>
        <p:txBody>
          <a:bodyPr>
            <a:normAutofit fontScale="92500" lnSpcReduction="20000"/>
          </a:bodyPr>
          <a:lstStyle/>
          <a:p>
            <a:pPr marL="68580" indent="0">
              <a:buNone/>
            </a:pPr>
            <a:r>
              <a:rPr lang="el-GR" dirty="0">
                <a:latin typeface="Times New Roman" panose="02020603050405020304" pitchFamily="18" charset="0"/>
                <a:cs typeface="Times New Roman" panose="02020603050405020304" pitchFamily="18" charset="0"/>
              </a:rPr>
              <a:t>Στα προϊστορικά χρόνια, οι άνθρωποι πίστευαν πως τα αίτια της ασθένειας ήταν διάφορα «κακά πνεύματα» τα οποία εισέβαλαν στον άνθρωπο. Η θεραπεία ήταν ο τρυπανισμός και ο εξορκισμός. Εν συνεχεία, αποκτά ιδιαίτερη σημασία οι εξαιρετικές ιδιότητες του </a:t>
            </a:r>
            <a:r>
              <a:rPr lang="en-US" dirty="0">
                <a:latin typeface="Times New Roman" panose="02020603050405020304" pitchFamily="18" charset="0"/>
                <a:cs typeface="Times New Roman" panose="02020603050405020304" pitchFamily="18" charset="0"/>
              </a:rPr>
              <a:t>Shaman</a:t>
            </a:r>
            <a:r>
              <a:rPr lang="el-GR" dirty="0">
                <a:latin typeface="Times New Roman" panose="02020603050405020304" pitchFamily="18" charset="0"/>
                <a:cs typeface="Times New Roman" panose="02020603050405020304" pitchFamily="18" charset="0"/>
              </a:rPr>
              <a:t> «άνθρωπος μάγος ή άνθρωπος της ιατρικής», ο οποίος μεσολαβεί στην θεραπεία του ατόμου από κακά πνεύματα.</a:t>
            </a:r>
          </a:p>
          <a:p>
            <a:pPr marL="68580" indent="0">
              <a:buNone/>
            </a:pPr>
            <a:endParaRPr lang="el-GR" dirty="0" smtClean="0">
              <a:latin typeface="Times New Roman" panose="02020603050405020304" pitchFamily="18" charset="0"/>
              <a:cs typeface="Times New Roman" panose="02020603050405020304" pitchFamily="18" charset="0"/>
            </a:endParaRPr>
          </a:p>
          <a:p>
            <a:pPr marL="68580" indent="0">
              <a:buNone/>
            </a:pPr>
            <a:r>
              <a:rPr lang="el-GR" dirty="0" smtClean="0">
                <a:latin typeface="Times New Roman" panose="02020603050405020304" pitchFamily="18" charset="0"/>
                <a:cs typeface="Times New Roman" panose="02020603050405020304" pitchFamily="18" charset="0"/>
              </a:rPr>
              <a:t>Αργότερα</a:t>
            </a:r>
            <a:r>
              <a:rPr lang="el-GR" dirty="0">
                <a:latin typeface="Times New Roman" panose="02020603050405020304" pitchFamily="18" charset="0"/>
                <a:cs typeface="Times New Roman" panose="02020603050405020304" pitchFamily="18" charset="0"/>
              </a:rPr>
              <a:t>, οι τρείς πολιτισμοί στην Αρχαία Αίγυπτο, Ινδίες και Κίνα γνωρίζουν τις ψυχικές διαταραχές και τις θεραπεύουν είτε με φάρμακα, εξορκισμούς, με θεραπεία τραγουδιού ή με βελονισμό. Στην Αρχαία Κίνα επικρατεί η άποψη πως η ασθένεια εμφανίζεται όταν διαταράσσεται η ισορροπία του ατόμου από περιβαλλοντικά αίτια </a:t>
            </a:r>
          </a:p>
          <a:p>
            <a:pPr marL="68580" indent="0">
              <a:buNone/>
            </a:pPr>
            <a:endParaRPr lang="el-GR" dirty="0"/>
          </a:p>
        </p:txBody>
      </p:sp>
    </p:spTree>
    <p:extLst>
      <p:ext uri="{BB962C8B-B14F-4D97-AF65-F5344CB8AC3E}">
        <p14:creationId xmlns:p14="http://schemas.microsoft.com/office/powerpoint/2010/main" val="1024137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504056"/>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268760"/>
            <a:ext cx="6777317" cy="5040560"/>
          </a:xfrm>
        </p:spPr>
        <p:txBody>
          <a:bodyPr>
            <a:normAutofit fontScale="77500" lnSpcReduction="20000"/>
          </a:bodyPr>
          <a:lstStyle/>
          <a:p>
            <a:pPr marL="68580" indent="0">
              <a:buNone/>
            </a:pPr>
            <a:r>
              <a:rPr lang="el-GR" dirty="0">
                <a:latin typeface="Times New Roman" panose="02020603050405020304" pitchFamily="18" charset="0"/>
                <a:cs typeface="Times New Roman" panose="02020603050405020304" pitchFamily="18" charset="0"/>
              </a:rPr>
              <a:t>Η Υγιεία ως θεότητα ήταν μία από τις κόρες του Ασκληπιού και της Ηπιόνης, η οποία αντιπροσώπευε την πρόληψη και την διατήρηση της κατάστασης της υγείας. </a:t>
            </a:r>
            <a:endParaRPr lang="el-GR" dirty="0" smtClean="0">
              <a:latin typeface="Times New Roman" panose="02020603050405020304" pitchFamily="18" charset="0"/>
              <a:cs typeface="Times New Roman" panose="02020603050405020304" pitchFamily="18" charset="0"/>
            </a:endParaRPr>
          </a:p>
          <a:p>
            <a:pPr marL="68580" indent="0">
              <a:buNone/>
            </a:pPr>
            <a:endParaRPr lang="el-GR" dirty="0">
              <a:latin typeface="Times New Roman" panose="02020603050405020304" pitchFamily="18" charset="0"/>
              <a:cs typeface="Times New Roman" panose="02020603050405020304" pitchFamily="18" charset="0"/>
            </a:endParaRPr>
          </a:p>
          <a:p>
            <a:pPr marL="68580" indent="0">
              <a:buNone/>
            </a:pPr>
            <a:r>
              <a:rPr lang="el-GR" dirty="0" smtClean="0">
                <a:latin typeface="Times New Roman" panose="02020603050405020304" pitchFamily="18" charset="0"/>
                <a:cs typeface="Times New Roman" panose="02020603050405020304" pitchFamily="18" charset="0"/>
              </a:rPr>
              <a:t>Για </a:t>
            </a:r>
            <a:r>
              <a:rPr lang="el-GR" dirty="0">
                <a:latin typeface="Times New Roman" panose="02020603050405020304" pitchFamily="18" charset="0"/>
                <a:cs typeface="Times New Roman" panose="02020603050405020304" pitchFamily="18" charset="0"/>
              </a:rPr>
              <a:t>πρώτη φορά, ο Ιπποκράτης απομακρύνεται από την θεϊκή προέλευση των ασθενειών από τους ιερείς του Ασκληπιού. Λόγω του ορθολογισμού που επικρατεί στην αρχαία Ελλάδα τον 5ο αιώνα επικρατεί η φυσική ερμηνεία των φαινομένων της ασθένειας. Ο Ιπποκράτης διαμορφώνει την ιατρική με την θεωρία της ισορροπίας μεταξύ των 4 σωματικών χυμών. Το αίμα (ζεστό και υγρό), το φλέγμα (ψυχρό και υγρό), η κίτρινη χολή (ζεστή και στεγνή) κι η μέλαινα (μαύρη) χολή (ψυχρή και στεγνή). Η Υγεία κατά τον Ιπποκράτη είναι το αποτέλεσμα της ισορροπίας μεταξύ των 4 σωματικών ουσιών.</a:t>
            </a:r>
          </a:p>
          <a:p>
            <a:pPr marL="68580" indent="0">
              <a:buNone/>
            </a:pPr>
            <a:endParaRPr lang="el-GR" dirty="0" smtClean="0">
              <a:latin typeface="Times New Roman" panose="02020603050405020304" pitchFamily="18" charset="0"/>
              <a:cs typeface="Times New Roman" panose="02020603050405020304" pitchFamily="18" charset="0"/>
            </a:endParaRPr>
          </a:p>
          <a:p>
            <a:pPr marL="68580" indent="0">
              <a:buNone/>
            </a:pPr>
            <a:r>
              <a:rPr lang="el-GR" dirty="0" smtClean="0">
                <a:latin typeface="Times New Roman" panose="02020603050405020304" pitchFamily="18" charset="0"/>
                <a:cs typeface="Times New Roman" panose="02020603050405020304" pitchFamily="18" charset="0"/>
              </a:rPr>
              <a:t>Κατονομάζει </a:t>
            </a:r>
            <a:r>
              <a:rPr lang="el-GR" dirty="0">
                <a:latin typeface="Times New Roman" panose="02020603050405020304" pitchFamily="18" charset="0"/>
                <a:cs typeface="Times New Roman" panose="02020603050405020304" pitchFamily="18" charset="0"/>
              </a:rPr>
              <a:t>τις ψυχικές διαταραχές ως «φρενίτιδες» και όροι όπως «υστερία», «μανία», «παράνοια», «άνοια» χρησιμοποιούνται ακόμη και σήμερα. Ο ίδιος θεωρεί ότι οι ασθένειες οφείλονται σε δυσλειτουργία του οργανισμού ή δυσμενή επίδραση του περιβάλλοντος.</a:t>
            </a: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727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576064"/>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700808"/>
            <a:ext cx="6777317" cy="4131821"/>
          </a:xfrm>
        </p:spPr>
        <p:txBody>
          <a:bodyPr>
            <a:normAutofit fontScale="85000" lnSpcReduction="10000"/>
          </a:bodyPr>
          <a:lstStyle/>
          <a:p>
            <a:r>
              <a:rPr lang="el-GR" dirty="0">
                <a:latin typeface="Times New Roman" panose="02020603050405020304" pitchFamily="18" charset="0"/>
                <a:cs typeface="Times New Roman" panose="02020603050405020304" pitchFamily="18" charset="0"/>
              </a:rPr>
              <a:t>Αργότερα, ο Γαληνός (130-200 </a:t>
            </a:r>
            <a:r>
              <a:rPr lang="el-GR" dirty="0" err="1">
                <a:latin typeface="Times New Roman" panose="02020603050405020304" pitchFamily="18" charset="0"/>
                <a:cs typeface="Times New Roman" panose="02020603050405020304" pitchFamily="18" charset="0"/>
              </a:rPr>
              <a:t>μ.Χ</a:t>
            </a:r>
            <a:r>
              <a:rPr lang="el-GR" dirty="0">
                <a:latin typeface="Times New Roman" panose="02020603050405020304" pitchFamily="18" charset="0"/>
                <a:cs typeface="Times New Roman" panose="02020603050405020304" pitchFamily="18" charset="0"/>
              </a:rPr>
              <a:t>) προτείνει πως η υγεία της ψυχής εξαρτάται από την αρμονία μεταξύ του λογικού, του παράλογου και του ηδονιστικού τμήματος.</a:t>
            </a:r>
          </a:p>
          <a:p>
            <a:r>
              <a:rPr lang="el-GR" dirty="0">
                <a:latin typeface="Times New Roman" panose="02020603050405020304" pitchFamily="18" charset="0"/>
                <a:cs typeface="Times New Roman" panose="02020603050405020304" pitchFamily="18" charset="0"/>
              </a:rPr>
              <a:t>Στην περίοδο του Μεσαίωνα επικρατεί το μαγικό στοιχείο σχετικά με τις ασθένειες κι η δαιμονολογία, πως οι ασθένειες είναι έργο του διαβόλου. Παρότι διατηρούνται οι απόψεις του Ιπποκράτη, αυτές διαποτίζονται από προλήψεις, ηθικολογία και φανατική θρησκευτικότητα με εξαίρεση τους Άραβες, οι οποίοι βάσει της πίστης τους θεωρούν τον ασθενή αγαπητό του Θεού και αναπτύσσουν ανθρωπιστική προσέγγιση και δημιουργούν πρότυπα άσυλα για ψυχασθενείς. Σημαντικό ρόλο θα παίξει η θεωρία του Καρτέσιου για τον διαχωρισμό του σώματος-ψυχής, όπου θα καθορίσει έναν </a:t>
            </a:r>
            <a:r>
              <a:rPr lang="el-GR" dirty="0" err="1">
                <a:latin typeface="Times New Roman" panose="02020603050405020304" pitchFamily="18" charset="0"/>
                <a:cs typeface="Times New Roman" panose="02020603050405020304" pitchFamily="18" charset="0"/>
              </a:rPr>
              <a:t>δυϊστικό</a:t>
            </a:r>
            <a:r>
              <a:rPr lang="el-GR" dirty="0">
                <a:latin typeface="Times New Roman" panose="02020603050405020304" pitchFamily="18" charset="0"/>
                <a:cs typeface="Times New Roman" panose="02020603050405020304" pitchFamily="18" charset="0"/>
              </a:rPr>
              <a:t> τρόπο σκέψης για την υγεία.</a:t>
            </a:r>
          </a:p>
        </p:txBody>
      </p:sp>
    </p:spTree>
    <p:extLst>
      <p:ext uri="{BB962C8B-B14F-4D97-AF65-F5344CB8AC3E}">
        <p14:creationId xmlns:p14="http://schemas.microsoft.com/office/powerpoint/2010/main" val="240661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648072"/>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556792"/>
            <a:ext cx="6777317" cy="4275837"/>
          </a:xfrm>
        </p:spPr>
        <p:txBody>
          <a:bodyPr>
            <a:normAutofit fontScale="92500" lnSpcReduction="20000"/>
          </a:bodyPr>
          <a:lstStyle/>
          <a:p>
            <a:r>
              <a:rPr lang="el-GR" dirty="0">
                <a:latin typeface="Times New Roman" panose="02020603050405020304" pitchFamily="18" charset="0"/>
                <a:cs typeface="Times New Roman" panose="02020603050405020304" pitchFamily="18" charset="0"/>
              </a:rPr>
              <a:t>Στην Αναγέννηση, παρά τη σημαντική συμβολή του Ισπανού ψυχολόγου </a:t>
            </a:r>
            <a:r>
              <a:rPr lang="en-US" dirty="0">
                <a:latin typeface="Times New Roman" panose="02020603050405020304" pitchFamily="18" charset="0"/>
                <a:cs typeface="Times New Roman" panose="02020603050405020304" pitchFamily="18" charset="0"/>
              </a:rPr>
              <a:t>Juan Luis </a:t>
            </a:r>
            <a:r>
              <a:rPr lang="en-US" dirty="0" err="1">
                <a:latin typeface="Times New Roman" panose="02020603050405020304" pitchFamily="18" charset="0"/>
                <a:cs typeface="Times New Roman" panose="02020603050405020304" pitchFamily="18" charset="0"/>
              </a:rPr>
              <a:t>Vives</a:t>
            </a:r>
            <a:r>
              <a:rPr lang="el-GR" dirty="0">
                <a:latin typeface="Times New Roman" panose="02020603050405020304" pitchFamily="18" charset="0"/>
                <a:cs typeface="Times New Roman" panose="02020603050405020304" pitchFamily="18" charset="0"/>
              </a:rPr>
              <a:t> (1524) για τον τρόπο λειτουργίας ψυχιατρικών νοσοκομείων  που πρέπει να δημιουργηθούν και τον Ολλανδό-γερμανό </a:t>
            </a:r>
            <a:r>
              <a:rPr lang="en-US" dirty="0">
                <a:latin typeface="Times New Roman" panose="02020603050405020304" pitchFamily="18" charset="0"/>
                <a:cs typeface="Times New Roman" panose="02020603050405020304" pitchFamily="18" charset="0"/>
              </a:rPr>
              <a:t>Johann </a:t>
            </a:r>
            <a:r>
              <a:rPr lang="en-US" dirty="0" err="1">
                <a:latin typeface="Times New Roman" panose="02020603050405020304" pitchFamily="18" charset="0"/>
                <a:cs typeface="Times New Roman" panose="02020603050405020304" pitchFamily="18" charset="0"/>
              </a:rPr>
              <a:t>Weyer</a:t>
            </a:r>
            <a:r>
              <a:rPr lang="el-GR" dirty="0">
                <a:latin typeface="Times New Roman" panose="02020603050405020304" pitchFamily="18" charset="0"/>
                <a:cs typeface="Times New Roman" panose="02020603050405020304" pitchFamily="18" charset="0"/>
              </a:rPr>
              <a:t>, ο οποίος περιγράφει συστηματικά τις ψυχικές ασθένειες και την ανθρωπιστική προσέγγιση των ασθενών, παραμένει η επικράτηση της άποψης πως η ασθένεια είναι αποτέλεσμα κακών δαιμόνων. </a:t>
            </a:r>
          </a:p>
          <a:p>
            <a:r>
              <a:rPr lang="el-GR" dirty="0">
                <a:latin typeface="Times New Roman" panose="02020603050405020304" pitchFamily="18" charset="0"/>
                <a:cs typeface="Times New Roman" panose="02020603050405020304" pitchFamily="18" charset="0"/>
              </a:rPr>
              <a:t>Προοδευτικά, δημιουργούνται νοσοκομεία (10</a:t>
            </a:r>
            <a:r>
              <a:rPr lang="el-GR" baseline="30000" dirty="0">
                <a:latin typeface="Times New Roman" panose="02020603050405020304" pitchFamily="18" charset="0"/>
                <a:cs typeface="Times New Roman" panose="02020603050405020304" pitchFamily="18" charset="0"/>
              </a:rPr>
              <a:t>ος</a:t>
            </a:r>
            <a:r>
              <a:rPr lang="el-GR" dirty="0">
                <a:latin typeface="Times New Roman" panose="02020603050405020304" pitchFamily="18" charset="0"/>
                <a:cs typeface="Times New Roman" panose="02020603050405020304" pitchFamily="18" charset="0"/>
              </a:rPr>
              <a:t>-13</a:t>
            </a:r>
            <a:r>
              <a:rPr lang="el-GR" baseline="30000" dirty="0">
                <a:latin typeface="Times New Roman" panose="02020603050405020304" pitchFamily="18" charset="0"/>
                <a:cs typeface="Times New Roman" panose="02020603050405020304" pitchFamily="18" charset="0"/>
              </a:rPr>
              <a:t>ος</a:t>
            </a:r>
            <a:r>
              <a:rPr lang="el-GR" dirty="0">
                <a:latin typeface="Times New Roman" panose="02020603050405020304" pitchFamily="18" charset="0"/>
                <a:cs typeface="Times New Roman" panose="02020603050405020304" pitchFamily="18" charset="0"/>
              </a:rPr>
              <a:t> αιώνας) για τους ασθενείς στα οποία όμως είναι αλυσοδεμένοι και παραμελημένοι καθώς θεωρείται πως είναι άτρωτα ζώα που δεν προσβάλλονται από φυσικές ασθένειες, τους συμπεριφέρονται με σκληρότητα και τους εκθέτουν για ένα </a:t>
            </a:r>
            <a:r>
              <a:rPr lang="en-US" dirty="0">
                <a:latin typeface="Times New Roman" panose="02020603050405020304" pitchFamily="18" charset="0"/>
                <a:cs typeface="Times New Roman" panose="02020603050405020304" pitchFamily="18" charset="0"/>
              </a:rPr>
              <a:t>penny</a:t>
            </a:r>
            <a:r>
              <a:rPr lang="el-GR" dirty="0">
                <a:latin typeface="Times New Roman" panose="02020603050405020304" pitchFamily="18" charset="0"/>
                <a:cs typeface="Times New Roman" panose="02020603050405020304" pitchFamily="18" charset="0"/>
              </a:rPr>
              <a:t> τις Κυριακές στην κοινή θέα (18</a:t>
            </a:r>
            <a:r>
              <a:rPr lang="el-GR" baseline="30000" dirty="0">
                <a:latin typeface="Times New Roman" panose="02020603050405020304" pitchFamily="18" charset="0"/>
                <a:cs typeface="Times New Roman" panose="02020603050405020304" pitchFamily="18" charset="0"/>
              </a:rPr>
              <a:t>ος</a:t>
            </a:r>
            <a:r>
              <a:rPr lang="el-GR" dirty="0">
                <a:latin typeface="Times New Roman" panose="02020603050405020304" pitchFamily="18" charset="0"/>
                <a:cs typeface="Times New Roman" panose="02020603050405020304" pitchFamily="18" charset="0"/>
              </a:rPr>
              <a:t> αιώνας).</a:t>
            </a:r>
          </a:p>
          <a:p>
            <a:endParaRPr lang="el-GR" dirty="0"/>
          </a:p>
        </p:txBody>
      </p:sp>
    </p:spTree>
    <p:extLst>
      <p:ext uri="{BB962C8B-B14F-4D97-AF65-F5344CB8AC3E}">
        <p14:creationId xmlns:p14="http://schemas.microsoft.com/office/powerpoint/2010/main" val="4155992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764704"/>
            <a:ext cx="7024744" cy="576064"/>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556792"/>
            <a:ext cx="6777317" cy="4680520"/>
          </a:xfrm>
        </p:spPr>
        <p:txBody>
          <a:bodyPr>
            <a:normAutofit fontScale="55000" lnSpcReduction="20000"/>
          </a:bodyPr>
          <a:lstStyle/>
          <a:p>
            <a:r>
              <a:rPr lang="el-GR" sz="3200" dirty="0">
                <a:latin typeface="Times New Roman" panose="02020603050405020304" pitchFamily="18" charset="0"/>
                <a:cs typeface="Times New Roman" panose="02020603050405020304" pitchFamily="18" charset="0"/>
              </a:rPr>
              <a:t>Από τα τέλη του 18</a:t>
            </a:r>
            <a:r>
              <a:rPr lang="el-GR" sz="3200" baseline="30000" dirty="0">
                <a:latin typeface="Times New Roman" panose="02020603050405020304" pitchFamily="18" charset="0"/>
                <a:cs typeface="Times New Roman" panose="02020603050405020304" pitchFamily="18" charset="0"/>
              </a:rPr>
              <a:t>ου</a:t>
            </a:r>
            <a:r>
              <a:rPr lang="el-GR" sz="3200" dirty="0">
                <a:latin typeface="Times New Roman" panose="02020603050405020304" pitchFamily="18" charset="0"/>
                <a:cs typeface="Times New Roman" panose="02020603050405020304" pitchFamily="18" charset="0"/>
              </a:rPr>
              <a:t> αιώνα και την ηθική θεραπεία του </a:t>
            </a:r>
            <a:r>
              <a:rPr lang="en-US" sz="3200" dirty="0" err="1">
                <a:latin typeface="Times New Roman" panose="02020603050405020304" pitchFamily="18" charset="0"/>
                <a:cs typeface="Times New Roman" panose="02020603050405020304" pitchFamily="18" charset="0"/>
              </a:rPr>
              <a:t>Pinel</a:t>
            </a:r>
            <a:r>
              <a:rPr lang="en-US" sz="3200" dirty="0">
                <a:latin typeface="Times New Roman" panose="02020603050405020304" pitchFamily="18" charset="0"/>
                <a:cs typeface="Times New Roman" panose="02020603050405020304" pitchFamily="18" charset="0"/>
              </a:rPr>
              <a:t> </a:t>
            </a:r>
            <a:r>
              <a:rPr lang="el-GR" sz="3200" dirty="0">
                <a:latin typeface="Times New Roman" panose="02020603050405020304" pitchFamily="18" charset="0"/>
                <a:cs typeface="Times New Roman" panose="02020603050405020304" pitchFamily="18" charset="0"/>
              </a:rPr>
              <a:t>εισάγεται η κατάργηση του αλυσοδέματος και μια πιο ανθρωπιστική προσέγγιση στις ψυχικές ασθένειες. </a:t>
            </a:r>
            <a:endParaRPr lang="el-GR" sz="3200" dirty="0" smtClean="0">
              <a:latin typeface="Times New Roman" panose="02020603050405020304" pitchFamily="18" charset="0"/>
              <a:cs typeface="Times New Roman" panose="02020603050405020304" pitchFamily="18" charset="0"/>
            </a:endParaRPr>
          </a:p>
          <a:p>
            <a:pPr marL="68580" indent="0">
              <a:buNone/>
            </a:pPr>
            <a:endParaRPr lang="el-GR" sz="3200" dirty="0">
              <a:latin typeface="Times New Roman" panose="02020603050405020304" pitchFamily="18" charset="0"/>
              <a:cs typeface="Times New Roman" panose="02020603050405020304" pitchFamily="18" charset="0"/>
            </a:endParaRPr>
          </a:p>
          <a:p>
            <a:r>
              <a:rPr lang="el-GR" sz="3200" dirty="0">
                <a:latin typeface="Times New Roman" panose="02020603050405020304" pitchFamily="18" charset="0"/>
                <a:cs typeface="Times New Roman" panose="02020603050405020304" pitchFamily="18" charset="0"/>
              </a:rPr>
              <a:t>Στην αρχή του 19</a:t>
            </a:r>
            <a:r>
              <a:rPr lang="el-GR" sz="3200" baseline="30000" dirty="0">
                <a:latin typeface="Times New Roman" panose="02020603050405020304" pitchFamily="18" charset="0"/>
                <a:cs typeface="Times New Roman" panose="02020603050405020304" pitchFamily="18" charset="0"/>
              </a:rPr>
              <a:t>ου</a:t>
            </a:r>
            <a:r>
              <a:rPr lang="el-GR" sz="3200" dirty="0">
                <a:latin typeface="Times New Roman" panose="02020603050405020304" pitchFamily="18" charset="0"/>
                <a:cs typeface="Times New Roman" panose="02020603050405020304" pitchFamily="18" charset="0"/>
              </a:rPr>
              <a:t> αιώνα, η ψυχιατρική εμφανίζεται σαν ξεχωριστή ιατρική ειδικότητα και ως όρος πρωτοπαρουσιάζεται το 1808</a:t>
            </a:r>
            <a:r>
              <a:rPr lang="el-GR" sz="3200" dirty="0" smtClean="0">
                <a:latin typeface="Times New Roman" panose="02020603050405020304" pitchFamily="18" charset="0"/>
                <a:cs typeface="Times New Roman" panose="02020603050405020304" pitchFamily="18" charset="0"/>
              </a:rPr>
              <a:t>.</a:t>
            </a:r>
          </a:p>
          <a:p>
            <a:pPr marL="68580" indent="0">
              <a:buNone/>
            </a:pPr>
            <a:endParaRPr lang="el-GR" sz="3200" dirty="0">
              <a:latin typeface="Times New Roman" panose="02020603050405020304" pitchFamily="18" charset="0"/>
              <a:cs typeface="Times New Roman" panose="02020603050405020304" pitchFamily="18" charset="0"/>
            </a:endParaRPr>
          </a:p>
          <a:p>
            <a:r>
              <a:rPr lang="el-GR" sz="3200" dirty="0">
                <a:latin typeface="Times New Roman" panose="02020603050405020304" pitchFamily="18" charset="0"/>
                <a:cs typeface="Times New Roman" panose="02020603050405020304" pitchFamily="18" charset="0"/>
              </a:rPr>
              <a:t>Με την ανακάλυψη των βακτηρίων τον 19ο αιώνα, η ιατρική επιστήμη εμφανίζει μεγάλη  πρόοδο στην κατανόηση των βιολογικών αιτιών των ασθενειών. Σε αυτό το πλαίσιο, </a:t>
            </a:r>
            <a:r>
              <a:rPr lang="en-US" sz="3200" dirty="0">
                <a:latin typeface="Times New Roman" panose="02020603050405020304" pitchFamily="18" charset="0"/>
                <a:cs typeface="Times New Roman" panose="02020603050405020304" pitchFamily="18" charset="0"/>
              </a:rPr>
              <a:t>o </a:t>
            </a:r>
            <a:r>
              <a:rPr lang="en-US" sz="3200" dirty="0" err="1">
                <a:latin typeface="Times New Roman" panose="02020603050405020304" pitchFamily="18" charset="0"/>
                <a:cs typeface="Times New Roman" panose="02020603050405020304" pitchFamily="18" charset="0"/>
              </a:rPr>
              <a:t>Kraepelin</a:t>
            </a:r>
            <a:r>
              <a:rPr lang="el-GR" sz="3200" dirty="0">
                <a:latin typeface="Times New Roman" panose="02020603050405020304" pitchFamily="18" charset="0"/>
                <a:cs typeface="Times New Roman" panose="02020603050405020304" pitchFamily="18" charset="0"/>
              </a:rPr>
              <a:t> και </a:t>
            </a:r>
            <a:r>
              <a:rPr lang="en-US" sz="3200" dirty="0">
                <a:latin typeface="Times New Roman" panose="02020603050405020304" pitchFamily="18" charset="0"/>
                <a:cs typeface="Times New Roman" panose="02020603050405020304" pitchFamily="18" charset="0"/>
              </a:rPr>
              <a:t>Alzheimer</a:t>
            </a:r>
            <a:r>
              <a:rPr lang="el-GR" sz="3200" dirty="0">
                <a:latin typeface="Times New Roman" panose="02020603050405020304" pitchFamily="18" charset="0"/>
                <a:cs typeface="Times New Roman" panose="02020603050405020304" pitchFamily="18" charset="0"/>
              </a:rPr>
              <a:t> εστιάζουν στις νευρολογικές αιτίες των παθήσεων των ασθενών τους και προσπαθούν τον διαχωρισμό ασθενειών όπως η </a:t>
            </a:r>
            <a:r>
              <a:rPr lang="el-GR" sz="3200" dirty="0" smtClean="0">
                <a:latin typeface="Times New Roman" panose="02020603050405020304" pitchFamily="18" charset="0"/>
                <a:cs typeface="Times New Roman" panose="02020603050405020304" pitchFamily="18" charset="0"/>
              </a:rPr>
              <a:t>πρώιμη </a:t>
            </a:r>
            <a:r>
              <a:rPr lang="el-GR" sz="3200" dirty="0">
                <a:latin typeface="Times New Roman" panose="02020603050405020304" pitchFamily="18" charset="0"/>
                <a:cs typeface="Times New Roman" panose="02020603050405020304" pitchFamily="18" charset="0"/>
              </a:rPr>
              <a:t>άνοια (</a:t>
            </a:r>
            <a:r>
              <a:rPr lang="en-US" sz="3200" dirty="0">
                <a:latin typeface="Times New Roman" panose="02020603050405020304" pitchFamily="18" charset="0"/>
                <a:cs typeface="Times New Roman" panose="02020603050405020304" pitchFamily="18" charset="0"/>
              </a:rPr>
              <a:t>dementia praecox</a:t>
            </a:r>
            <a:r>
              <a:rPr lang="el-GR" sz="3200" dirty="0">
                <a:latin typeface="Times New Roman" panose="02020603050405020304" pitchFamily="18" charset="0"/>
                <a:cs typeface="Times New Roman" panose="02020603050405020304" pitchFamily="18" charset="0"/>
              </a:rPr>
              <a:t>, η σχιζοφρένεια αργότερα) από άλλες ψυχιατρικές διαταραχές στη βάση των βιολογικών δεικτών. Κι γενικά, όμως αρχίζουν να προσεγγίζουν τις ψυχιατρικές διαταραχές με βιολογικούς δείκτες εστιάζοντας σε κλινικά συμπτώματα, έναρξη, παθογένεια. </a:t>
            </a:r>
          </a:p>
          <a:p>
            <a:pPr marL="68580" indent="0">
              <a:buNone/>
            </a:pPr>
            <a:endParaRPr lang="el-GR" dirty="0"/>
          </a:p>
        </p:txBody>
      </p:sp>
    </p:spTree>
    <p:extLst>
      <p:ext uri="{BB962C8B-B14F-4D97-AF65-F5344CB8AC3E}">
        <p14:creationId xmlns:p14="http://schemas.microsoft.com/office/powerpoint/2010/main" val="438748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01136"/>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Υγεία &amp; Ασθένεια </a:t>
            </a:r>
            <a:endParaRPr lang="el-GR" dirty="0"/>
          </a:p>
        </p:txBody>
      </p:sp>
      <p:sp>
        <p:nvSpPr>
          <p:cNvPr id="3" name="Θέση περιεχομένου 2"/>
          <p:cNvSpPr>
            <a:spLocks noGrp="1"/>
          </p:cNvSpPr>
          <p:nvPr>
            <p:ph idx="1"/>
          </p:nvPr>
        </p:nvSpPr>
        <p:spPr>
          <a:xfrm>
            <a:off x="1043492" y="1988840"/>
            <a:ext cx="7272924" cy="3960440"/>
          </a:xfrm>
        </p:spPr>
        <p:txBody>
          <a:bodyPr>
            <a:normAutofit fontScale="92500"/>
          </a:bodyPr>
          <a:lstStyle/>
          <a:p>
            <a:pPr marL="68580" indent="0">
              <a:buNone/>
            </a:pPr>
            <a:r>
              <a:rPr lang="el-GR" dirty="0">
                <a:latin typeface="Times New Roman" panose="02020603050405020304" pitchFamily="18" charset="0"/>
                <a:cs typeface="Times New Roman" panose="02020603050405020304" pitchFamily="18" charset="0"/>
              </a:rPr>
              <a:t>Αυτή θα είναι η αρχή για την επικράτηση του Βιοϊατρικού μοντέλου, στον 20</a:t>
            </a:r>
            <a:r>
              <a:rPr lang="el-GR" baseline="30000" dirty="0">
                <a:latin typeface="Times New Roman" panose="02020603050405020304" pitchFamily="18" charset="0"/>
                <a:cs typeface="Times New Roman" panose="02020603050405020304" pitchFamily="18" charset="0"/>
              </a:rPr>
              <a:t>ο</a:t>
            </a:r>
            <a:r>
              <a:rPr lang="el-GR" dirty="0">
                <a:latin typeface="Times New Roman" panose="02020603050405020304" pitchFamily="18" charset="0"/>
                <a:cs typeface="Times New Roman" panose="02020603050405020304" pitchFamily="18" charset="0"/>
              </a:rPr>
              <a:t> αιώνα, όπου η ερμηνεία της υγείας και  της ασθένειας βασίζονταν στα εργαστηριακά και κλινικά ευρήματα. Η υγεία ως απουσία ασθένειας, το σώμα είναι μια «μηχανή» και χρειάζεται επισκευή. Επικρατεί η αντίληψη της θεραπείας της νόσου ως υγεία κι όχι η πρόληψη κι η συνολική ευεξία του ατόμου. Την ίδια περίοδο αναπτύσσεται το Ψυχαναλυτικό κίνημα δίνοντας έμφαση εκτός των ψυχώσεων και σε άλλες ψυχικές διαταραχές όπως οι νευρώσεις και ειδικά στις υστερικές εκδηλώσεις. Αποτελεί την μεγάλη επανάσταση στην ψυχιατρική του 20</a:t>
            </a:r>
            <a:r>
              <a:rPr lang="el-GR" baseline="30000" dirty="0">
                <a:latin typeface="Times New Roman" panose="02020603050405020304" pitchFamily="18" charset="0"/>
                <a:cs typeface="Times New Roman" panose="02020603050405020304" pitchFamily="18" charset="0"/>
              </a:rPr>
              <a:t>ου</a:t>
            </a:r>
            <a:r>
              <a:rPr lang="el-GR" dirty="0">
                <a:latin typeface="Times New Roman" panose="02020603050405020304" pitchFamily="18" charset="0"/>
                <a:cs typeface="Times New Roman" panose="02020603050405020304" pitchFamily="18" charset="0"/>
              </a:rPr>
              <a:t> αιώνα.</a:t>
            </a: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08397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89</TotalTime>
  <Words>1777</Words>
  <Application>Microsoft Office PowerPoint</Application>
  <PresentationFormat>Προβολή στην οθόνη (4:3)</PresentationFormat>
  <Paragraphs>90</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Austin</vt:lpstr>
      <vt:lpstr>Διαγνωστικά &amp; Στατιστικά Εγχειρίδια (ΙCD-10/DSM-IV)  ΕΚΨ&amp;ΨΥ  Ιούνιος 2017</vt:lpstr>
      <vt:lpstr>Υγεία &amp; Ασθένεια </vt:lpstr>
      <vt:lpstr>Υγεία &amp; Ασθένεια </vt:lpstr>
      <vt:lpstr>Υγεία &amp; Ασθένεια </vt:lpstr>
      <vt:lpstr>Υγεία &amp; Ασθένεια </vt:lpstr>
      <vt:lpstr>Υγεία &amp; Ασθένεια </vt:lpstr>
      <vt:lpstr>Υγεία &amp; Ασθένεια </vt:lpstr>
      <vt:lpstr>Υγεία &amp; Ασθένεια </vt:lpstr>
      <vt:lpstr>Υγεία &amp; Ασθένεια </vt:lpstr>
      <vt:lpstr>Υγεία &amp; Ασθένεια </vt:lpstr>
      <vt:lpstr> Η ταξινόμηση των ψυχικών διαταραχών</vt:lpstr>
      <vt:lpstr>        Η ταξινόμηση των ψυχικών Διαταραχών </vt:lpstr>
      <vt:lpstr>Η ταξινόμηση των ψυχικών Διαταραχών</vt:lpstr>
      <vt:lpstr>Η ταξινόμηση των ψυχικών Διαταραχών</vt:lpstr>
      <vt:lpstr>Η ταξινόμηση των ψυχικών Διαταραχών</vt:lpstr>
      <vt:lpstr>Η ταξινόμηση των ψυχικών Διαταραχών</vt:lpstr>
      <vt:lpstr>   Η διάγνωση </vt:lpstr>
      <vt:lpstr>Η διάγνωση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ΚΕΝΤΡΟ ΗΜΕΡΑΣ</dc:creator>
  <cp:lastModifiedBy>ekps4</cp:lastModifiedBy>
  <cp:revision>7</cp:revision>
  <dcterms:created xsi:type="dcterms:W3CDTF">2017-06-09T11:07:39Z</dcterms:created>
  <dcterms:modified xsi:type="dcterms:W3CDTF">2017-07-04T09:47:37Z</dcterms:modified>
</cp:coreProperties>
</file>