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0" r:id="rId5"/>
    <p:sldId id="263" r:id="rId6"/>
    <p:sldId id="264" r:id="rId7"/>
    <p:sldId id="265" r:id="rId8"/>
    <p:sldId id="266" r:id="rId9"/>
    <p:sldId id="267" r:id="rId10"/>
    <p:sldId id="259" r:id="rId11"/>
    <p:sldId id="268" r:id="rId12"/>
    <p:sldId id="269" r:id="rId13"/>
    <p:sldId id="260" r:id="rId14"/>
    <p:sldId id="271" r:id="rId15"/>
    <p:sldId id="261" r:id="rId16"/>
    <p:sldId id="262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4041F19-C2E4-4076-AC7F-C04D5871BE0D}" type="datetimeFigureOut">
              <a:rPr lang="el-GR" smtClean="0"/>
              <a:t>8/3/2019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D90EEF8-A54D-4075-80E3-B0B9DE17BCC9}" type="slidenum">
              <a:rPr lang="el-GR" smtClean="0"/>
              <a:t>‹#›</a:t>
            </a:fld>
            <a:endParaRPr lang="el-G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7056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41F19-C2E4-4076-AC7F-C04D5871BE0D}" type="datetimeFigureOut">
              <a:rPr lang="el-GR" smtClean="0"/>
              <a:t>8/3/2019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EEF8-A54D-4075-80E3-B0B9DE17BCC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9105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41F19-C2E4-4076-AC7F-C04D5871BE0D}" type="datetimeFigureOut">
              <a:rPr lang="el-GR" smtClean="0"/>
              <a:t>8/3/2019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EEF8-A54D-4075-80E3-B0B9DE17BCC9}" type="slidenum">
              <a:rPr lang="el-GR" smtClean="0"/>
              <a:t>‹#›</a:t>
            </a:fld>
            <a:endParaRPr lang="el-G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8993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41F19-C2E4-4076-AC7F-C04D5871BE0D}" type="datetimeFigureOut">
              <a:rPr lang="el-GR" smtClean="0"/>
              <a:t>8/3/2019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EEF8-A54D-4075-80E3-B0B9DE17BCC9}" type="slidenum">
              <a:rPr lang="el-GR" smtClean="0"/>
              <a:t>‹#›</a:t>
            </a:fld>
            <a:endParaRPr lang="el-G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68654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41F19-C2E4-4076-AC7F-C04D5871BE0D}" type="datetimeFigureOut">
              <a:rPr lang="el-GR" smtClean="0"/>
              <a:t>8/3/2019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EEF8-A54D-4075-80E3-B0B9DE17BCC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245304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41F19-C2E4-4076-AC7F-C04D5871BE0D}" type="datetimeFigureOut">
              <a:rPr lang="el-GR" smtClean="0"/>
              <a:t>8/3/2019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EEF8-A54D-4075-80E3-B0B9DE17BCC9}" type="slidenum">
              <a:rPr lang="el-GR" smtClean="0"/>
              <a:t>‹#›</a:t>
            </a:fld>
            <a:endParaRPr lang="el-G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93158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41F19-C2E4-4076-AC7F-C04D5871BE0D}" type="datetimeFigureOut">
              <a:rPr lang="el-GR" smtClean="0"/>
              <a:t>8/3/2019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EEF8-A54D-4075-80E3-B0B9DE17BCC9}" type="slidenum">
              <a:rPr lang="el-GR" smtClean="0"/>
              <a:t>‹#›</a:t>
            </a:fld>
            <a:endParaRPr lang="el-G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32923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41F19-C2E4-4076-AC7F-C04D5871BE0D}" type="datetimeFigureOut">
              <a:rPr lang="el-GR" smtClean="0"/>
              <a:t>8/3/2019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EEF8-A54D-4075-80E3-B0B9DE17BCC9}" type="slidenum">
              <a:rPr lang="el-GR" smtClean="0"/>
              <a:t>‹#›</a:t>
            </a:fld>
            <a:endParaRPr lang="el-G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07023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41F19-C2E4-4076-AC7F-C04D5871BE0D}" type="datetimeFigureOut">
              <a:rPr lang="el-GR" smtClean="0"/>
              <a:t>8/3/2019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EEF8-A54D-4075-80E3-B0B9DE17BCC9}" type="slidenum">
              <a:rPr lang="el-GR" smtClean="0"/>
              <a:t>‹#›</a:t>
            </a:fld>
            <a:endParaRPr lang="el-G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5756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41F19-C2E4-4076-AC7F-C04D5871BE0D}" type="datetimeFigureOut">
              <a:rPr lang="el-GR" smtClean="0"/>
              <a:t>8/3/2019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EEF8-A54D-4075-80E3-B0B9DE17BCC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42990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41F19-C2E4-4076-AC7F-C04D5871BE0D}" type="datetimeFigureOut">
              <a:rPr lang="el-GR" smtClean="0"/>
              <a:t>8/3/2019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EEF8-A54D-4075-80E3-B0B9DE17BCC9}" type="slidenum">
              <a:rPr lang="el-GR" smtClean="0"/>
              <a:t>‹#›</a:t>
            </a:fld>
            <a:endParaRPr lang="el-G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162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41F19-C2E4-4076-AC7F-C04D5871BE0D}" type="datetimeFigureOut">
              <a:rPr lang="el-GR" smtClean="0"/>
              <a:t>8/3/2019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EEF8-A54D-4075-80E3-B0B9DE17BCC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5032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41F19-C2E4-4076-AC7F-C04D5871BE0D}" type="datetimeFigureOut">
              <a:rPr lang="el-GR" smtClean="0"/>
              <a:t>8/3/2019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EEF8-A54D-4075-80E3-B0B9DE17BCC9}" type="slidenum">
              <a:rPr lang="el-GR" smtClean="0"/>
              <a:t>‹#›</a:t>
            </a:fld>
            <a:endParaRPr lang="el-G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4127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41F19-C2E4-4076-AC7F-C04D5871BE0D}" type="datetimeFigureOut">
              <a:rPr lang="el-GR" smtClean="0"/>
              <a:t>8/3/2019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EEF8-A54D-4075-80E3-B0B9DE17BCC9}" type="slidenum">
              <a:rPr lang="el-GR" smtClean="0"/>
              <a:t>‹#›</a:t>
            </a:fld>
            <a:endParaRPr lang="el-G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0249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41F19-C2E4-4076-AC7F-C04D5871BE0D}" type="datetimeFigureOut">
              <a:rPr lang="el-GR" smtClean="0"/>
              <a:t>8/3/2019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EEF8-A54D-4075-80E3-B0B9DE17BCC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15856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41F19-C2E4-4076-AC7F-C04D5871BE0D}" type="datetimeFigureOut">
              <a:rPr lang="el-GR" smtClean="0"/>
              <a:t>8/3/2019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EEF8-A54D-4075-80E3-B0B9DE17BCC9}" type="slidenum">
              <a:rPr lang="el-GR" smtClean="0"/>
              <a:t>‹#›</a:t>
            </a:fld>
            <a:endParaRPr lang="el-G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4444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41F19-C2E4-4076-AC7F-C04D5871BE0D}" type="datetimeFigureOut">
              <a:rPr lang="el-GR" smtClean="0"/>
              <a:t>8/3/2019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EEF8-A54D-4075-80E3-B0B9DE17BCC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22536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4041F19-C2E4-4076-AC7F-C04D5871BE0D}" type="datetimeFigureOut">
              <a:rPr lang="el-GR" smtClean="0"/>
              <a:t>8/3/2019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D90EEF8-A54D-4075-80E3-B0B9DE17BCC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24529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1087117-40FB-44E8-9754-720C6D615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 </a:t>
            </a:r>
          </a:p>
        </p:txBody>
      </p:sp>
      <p:pic>
        <p:nvPicPr>
          <p:cNvPr id="8" name="Θέση εικόνας 7">
            <a:extLst>
              <a:ext uri="{FF2B5EF4-FFF2-40B4-BE49-F238E27FC236}">
                <a16:creationId xmlns:a16="http://schemas.microsoft.com/office/drawing/2014/main" id="{4F0C9D55-BC6D-4247-82C2-3F601F3EF74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5" r="7005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56361553-3B03-4B52-BB5E-6C8BC07B9E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22515" y="1883832"/>
            <a:ext cx="3293508" cy="3504093"/>
          </a:xfrm>
        </p:spPr>
        <p:txBody>
          <a:bodyPr>
            <a:normAutofit fontScale="92500"/>
          </a:bodyPr>
          <a:lstStyle/>
          <a:p>
            <a:r>
              <a:rPr lang="el-GR" sz="6600" dirty="0"/>
              <a:t>«Οιδίπους Τύραννος» </a:t>
            </a:r>
          </a:p>
          <a:p>
            <a:endParaRPr lang="el-GR" dirty="0"/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6463BC8D-463E-4120-A3E6-60C1677276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919" y="791308"/>
            <a:ext cx="3488788" cy="527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298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04A1C3A-299D-4281-A896-C41731833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691923"/>
          </a:xfrm>
        </p:spPr>
        <p:txBody>
          <a:bodyPr>
            <a:normAutofit fontScale="90000"/>
          </a:bodyPr>
          <a:lstStyle/>
          <a:p>
            <a:r>
              <a:rPr lang="el-GR" dirty="0"/>
              <a:t>Δέσις του μύθου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6101BDE-9621-402D-A710-C785398B8B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475914"/>
            <a:ext cx="9601196" cy="3399954"/>
          </a:xfrm>
        </p:spPr>
        <p:txBody>
          <a:bodyPr>
            <a:normAutofit fontScale="55000" lnSpcReduction="20000"/>
          </a:bodyPr>
          <a:lstStyle/>
          <a:p>
            <a:r>
              <a:rPr lang="el-GR" sz="3200" dirty="0"/>
              <a:t>Χρησμός 1ος– προειδοποίηση για  τα μελλούμενα</a:t>
            </a:r>
          </a:p>
          <a:p>
            <a:r>
              <a:rPr lang="el-GR" sz="3200" dirty="0"/>
              <a:t>Τεκνοποίηση – εγκατάλειψη (αποπομπή)</a:t>
            </a:r>
          </a:p>
          <a:p>
            <a:r>
              <a:rPr lang="el-GR" sz="3200" dirty="0"/>
              <a:t>Υιοθεσία εν κρυπτώ, θετή οικογένεια, ανατροφή</a:t>
            </a:r>
          </a:p>
          <a:p>
            <a:r>
              <a:rPr lang="el-GR" sz="3200" dirty="0"/>
              <a:t>Αποκάλυψη της υιοθεσίας ( ο νόθος), αναζήτηση της ταυτότητας</a:t>
            </a:r>
          </a:p>
          <a:p>
            <a:r>
              <a:rPr lang="el-GR" sz="3200" dirty="0"/>
              <a:t>Χρησμός 2</a:t>
            </a:r>
            <a:r>
              <a:rPr lang="el-GR" sz="3200" baseline="30000" dirty="0"/>
              <a:t>ος</a:t>
            </a:r>
            <a:r>
              <a:rPr lang="el-GR" sz="3200" dirty="0"/>
              <a:t> – κατάρα</a:t>
            </a:r>
          </a:p>
          <a:p>
            <a:r>
              <a:rPr lang="el-GR" sz="3200" dirty="0"/>
              <a:t>Αποφυγή της κατάρας, περιπλάνηση Οιδίποδα</a:t>
            </a:r>
          </a:p>
          <a:p>
            <a:r>
              <a:rPr lang="el-GR" sz="3200" dirty="0"/>
              <a:t>Φόνος στο τρίστρατο: (Άτις - </a:t>
            </a:r>
            <a:r>
              <a:rPr lang="el-GR" sz="3200" dirty="0">
                <a:solidFill>
                  <a:srgbClr val="FF0000"/>
                </a:solidFill>
              </a:rPr>
              <a:t>Πατροκτονία</a:t>
            </a:r>
            <a:r>
              <a:rPr lang="el-GR" sz="3200" dirty="0"/>
              <a:t>)</a:t>
            </a:r>
          </a:p>
          <a:p>
            <a:r>
              <a:rPr lang="el-GR" sz="3200" dirty="0"/>
              <a:t>Σφίγγα: Αίνιγμα, Λύση, Θανάτωση του τέρατος</a:t>
            </a:r>
          </a:p>
          <a:p>
            <a:r>
              <a:rPr lang="el-GR" sz="3200" dirty="0"/>
              <a:t>Άνοδος στο Θρόνο – Γάμος με Ιοκάστη (</a:t>
            </a:r>
            <a:r>
              <a:rPr lang="el-GR" sz="3200" dirty="0">
                <a:solidFill>
                  <a:srgbClr val="FF0000"/>
                </a:solidFill>
              </a:rPr>
              <a:t>Αιμομιξία</a:t>
            </a:r>
            <a:r>
              <a:rPr lang="el-GR" sz="3200" dirty="0"/>
              <a:t>)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129038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65F7071-397F-499A-9BC1-DA0328AA9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Δέσις του μύθου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86CC30C-77C4-4B5D-AF97-0254E410CA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Ο λοιμός στην πόλη – Ικεσία στον Οιδίποδα</a:t>
            </a:r>
          </a:p>
          <a:p>
            <a:r>
              <a:rPr lang="el-GR" dirty="0"/>
              <a:t>Χρησμός 3</a:t>
            </a:r>
            <a:r>
              <a:rPr lang="el-GR" baseline="30000" dirty="0"/>
              <a:t>ος</a:t>
            </a:r>
            <a:r>
              <a:rPr lang="el-GR" dirty="0"/>
              <a:t> – Βούληση Οιδίποδα (τραγική ειρωνεία)</a:t>
            </a:r>
          </a:p>
          <a:p>
            <a:r>
              <a:rPr lang="el-GR" dirty="0"/>
              <a:t>Κλήση του Τειρεσία: σιωπή – καχυποψία – σύγκρουση – Αποκάλυψη</a:t>
            </a:r>
          </a:p>
          <a:p>
            <a:r>
              <a:rPr lang="el-GR" dirty="0"/>
              <a:t>Παραλήρημα παράνοιας Οιδίποδα, συνωμοσία, σύγκρουση με Κρέοντα</a:t>
            </a:r>
          </a:p>
          <a:p>
            <a:r>
              <a:rPr lang="el-GR" dirty="0"/>
              <a:t>Αμφιβολία για την αλήθεια των θείων χρησμών (Ύβρις) – Τραγική ειρωνεία</a:t>
            </a:r>
          </a:p>
        </p:txBody>
      </p:sp>
    </p:spTree>
    <p:extLst>
      <p:ext uri="{BB962C8B-B14F-4D97-AF65-F5344CB8AC3E}">
        <p14:creationId xmlns:p14="http://schemas.microsoft.com/office/powerpoint/2010/main" val="3914070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13F27A0-8F3C-4826-BDF9-20E9C04CB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Λύσις του Μύθου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C5298AB-A5CB-4F32-B86D-1B12DCBD9D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/>
              <a:t>Αναζήτηση της ταυτότητας – αγωνία, λύπη, ταραχή Οιδίποδα – Ιοκάστης</a:t>
            </a:r>
          </a:p>
          <a:p>
            <a:r>
              <a:rPr lang="el-GR" dirty="0"/>
              <a:t>Αφήγηση, αναδρομή από Οιδίποδα στην ιστορία του</a:t>
            </a:r>
          </a:p>
          <a:p>
            <a:r>
              <a:rPr lang="el-GR" dirty="0"/>
              <a:t>Ικεσία στους θεούς (Ιοκάστη)</a:t>
            </a:r>
          </a:p>
          <a:p>
            <a:r>
              <a:rPr lang="el-GR" dirty="0"/>
              <a:t>Φόβος Οιδίποδα για την εκπλήρωση του χρησμού (φόβος για την αιμομιξία)</a:t>
            </a:r>
          </a:p>
          <a:p>
            <a:r>
              <a:rPr lang="el-GR" dirty="0"/>
              <a:t>Αγγελιοφόρος: αποκάλυψη της Αλήθειας- Ευχή Χορού, αποφυγή</a:t>
            </a:r>
          </a:p>
          <a:p>
            <a:r>
              <a:rPr lang="el-GR" dirty="0"/>
              <a:t>Αυτοκτονία Ιοκάστης – ο πόνος της Ενοχής, Τύφλωση Οιδίποδα (Τίσις)</a:t>
            </a:r>
          </a:p>
          <a:p>
            <a:r>
              <a:rPr lang="el-GR" dirty="0"/>
              <a:t>Οίκτος – θρήνος- αυτοτιμωρία (αυτοεξορία) – Κάθαρση</a:t>
            </a:r>
          </a:p>
          <a:p>
            <a:r>
              <a:rPr lang="el-GR" dirty="0"/>
              <a:t>Χορός: το Δράμα των ανθρώπων</a:t>
            </a:r>
          </a:p>
        </p:txBody>
      </p:sp>
    </p:spTree>
    <p:extLst>
      <p:ext uri="{BB962C8B-B14F-4D97-AF65-F5344CB8AC3E}">
        <p14:creationId xmlns:p14="http://schemas.microsoft.com/office/powerpoint/2010/main" val="975174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226E07E-B926-48DD-B4E6-4B0CD0FE8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ΤΙ ΠΡΑΓΜΑΤΕΥΕΤΑΙ Η ΤΡΑΓΩΔΙΑ;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1F55136-CE5D-4C6A-8D3E-E6BE03AEB3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l-GR" dirty="0"/>
              <a:t>Υπαρξιακά ζητήματα: αναζήτηση της ταυτότητας, του πεπρωμένου του ανθρώπου. Η ανθρώπινη κατάσταση, η θέση του ανθρώπου στον κόσμο, η ανθρώπινη ζωή</a:t>
            </a:r>
          </a:p>
          <a:p>
            <a:r>
              <a:rPr lang="el-GR" dirty="0"/>
              <a:t>Θεολογικά ζητήματα: η σχέση ανθρώπου – θείου. Το σκοτεινό πεπρωμένο των ανθρώπων και η βούληση των θεών: από την ευτυχία στην καταστροφή. Γιατί οι Θεοί καταστρέφουν έναν άνθρωπο;</a:t>
            </a:r>
          </a:p>
          <a:p>
            <a:r>
              <a:rPr lang="el-GR" dirty="0"/>
              <a:t>Υπάρχει πεπρωμένο που προδιαγράφει την τύχη των ανθρώπων; Πως καθορίζεται η πορεία της ζωής;</a:t>
            </a:r>
          </a:p>
          <a:p>
            <a:r>
              <a:rPr lang="el-GR" dirty="0"/>
              <a:t>Γιατί υπάρχει το κακό στο σύμπαν; </a:t>
            </a:r>
          </a:p>
          <a:p>
            <a:r>
              <a:rPr lang="el-GR" dirty="0"/>
              <a:t>Αλληλεπίδραση θείας βούλησης και ανθρώπινης δράσης. Έννοια της  αμαρτίας κατά Αριστοτέλη (</a:t>
            </a:r>
            <a:r>
              <a:rPr lang="el-GR" dirty="0" err="1"/>
              <a:t>ξαστοχία</a:t>
            </a:r>
            <a:r>
              <a:rPr lang="el-GR" dirty="0"/>
              <a:t>), σφάλμα κρίσεως ανθρώπου και εσφαλμένες ενέργειες. </a:t>
            </a:r>
          </a:p>
          <a:p>
            <a:r>
              <a:rPr lang="el-GR" dirty="0"/>
              <a:t>Κοσμική  τάξη: σκληρή, αλλά όχι χαοτική. Ελευθερία – ανάγκη – σύνεση: πέραν της διάνοιας…ο άνθρωπος που προσπαθεί υπερηφανευόμενος να λύσει το αίνιγμα της ανθρωπότητας, ενώ  δεν ξέρει καν ποιος είναι!</a:t>
            </a:r>
          </a:p>
          <a:p>
            <a:r>
              <a:rPr lang="el-GR" dirty="0"/>
              <a:t>Ο κόσμος πιο μυστηριώδης και περίπλοκος – δυσπιστία στη νοησιαρχία/ </a:t>
            </a:r>
            <a:r>
              <a:rPr lang="el-GR" dirty="0" err="1"/>
              <a:t>λογοκρατία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099696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DD7A401-285D-45A1-96AB-45DFC4C32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Ιστορικές Διαστάσεις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FCCC091-7B18-43BA-9147-073B020DEF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Λοιμός Αθήνας (429 π. Χ.)</a:t>
            </a:r>
          </a:p>
          <a:p>
            <a:r>
              <a:rPr lang="el-GR" dirty="0"/>
              <a:t>Πελοποννησιακός Πόλεμος: χρησμοί, προφητείες, θρησκοληψία, αθεΐα, ανομία, κατάργηση ορίων, αμφισβήτηση θεών</a:t>
            </a:r>
          </a:p>
          <a:p>
            <a:r>
              <a:rPr lang="el-GR" dirty="0"/>
              <a:t>«Ελληνικός Διαφωτισμός» 5</a:t>
            </a:r>
            <a:r>
              <a:rPr lang="el-GR" baseline="30000" dirty="0"/>
              <a:t>ου</a:t>
            </a:r>
            <a:r>
              <a:rPr lang="el-GR" dirty="0"/>
              <a:t> αιώνα – Η κίνηση των Σοφιστών: ο άνθρωπος, μέτρο όλων. (Πρωταγόρας)</a:t>
            </a:r>
          </a:p>
          <a:p>
            <a:r>
              <a:rPr lang="el-GR" dirty="0"/>
              <a:t>Αμφισβήτηση των παραδοσιακών αντιλήψεων. Αγνωστικισμός.</a:t>
            </a:r>
          </a:p>
        </p:txBody>
      </p:sp>
    </p:spTree>
    <p:extLst>
      <p:ext uri="{BB962C8B-B14F-4D97-AF65-F5344CB8AC3E}">
        <p14:creationId xmlns:p14="http://schemas.microsoft.com/office/powerpoint/2010/main" val="34412512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401C3AD-D04F-4795-A012-6144212E4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28246"/>
          </a:xfrm>
        </p:spPr>
        <p:txBody>
          <a:bodyPr/>
          <a:lstStyle/>
          <a:p>
            <a:r>
              <a:rPr lang="el-GR" dirty="0"/>
              <a:t>ΣΥΜΒΟΛΙΣΜΟΣ - ΕΡΜΗΝΕΙΑ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36D619F-47D7-499B-9883-AA88F4F05D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0426"/>
            <a:ext cx="11005457" cy="4892449"/>
          </a:xfrm>
        </p:spPr>
        <p:txBody>
          <a:bodyPr>
            <a:normAutofit fontScale="92500" lnSpcReduction="10000"/>
          </a:bodyPr>
          <a:lstStyle/>
          <a:p>
            <a:r>
              <a:rPr lang="el-GR" dirty="0"/>
              <a:t>Έκθεση βρέφους: Τρύπημα ποδιών: σημάδι θανάτου: φρίκη </a:t>
            </a:r>
            <a:r>
              <a:rPr lang="en-US" dirty="0" err="1"/>
              <a:t>v.s</a:t>
            </a:r>
            <a:r>
              <a:rPr lang="en-US" dirty="0"/>
              <a:t>. </a:t>
            </a:r>
            <a:r>
              <a:rPr lang="el-GR" dirty="0"/>
              <a:t>μεγαλείου/ δόξας. Από μύθο δόξας, σε μύθο του τραγικού ανθρώπου</a:t>
            </a:r>
          </a:p>
          <a:p>
            <a:r>
              <a:rPr lang="el-GR" dirty="0"/>
              <a:t>Σφίγγα: ενσάρκωση δυνάμεων θανάτου (</a:t>
            </a:r>
            <a:r>
              <a:rPr lang="el-GR" dirty="0" err="1"/>
              <a:t>καταστροφικότητα</a:t>
            </a:r>
            <a:r>
              <a:rPr lang="el-GR" dirty="0"/>
              <a:t>, κατάποση), φόβος άνδρα για τη γυναικεία σαγήνη, σεξουαλικότητα – επαφή και καταστροφικές συνέπειες(σφίγγω=συσφίγγω, στραγγαλίζω), στο μυστήριο της φυσιολογίας της (ως ακατανόητης). Ο θάνατός της έχει ανταμοιβή, βασιλοπούλα.</a:t>
            </a:r>
          </a:p>
          <a:p>
            <a:r>
              <a:rPr lang="el-GR" dirty="0"/>
              <a:t>Θανάτωση με σοφία, όχι ρώμη (ο διανοητικός άνθρωπος). Η διάνοια εξυψώνει, αλλά και καταστρέφει (λανθασμένη ερμηνεία χρησμών)</a:t>
            </a:r>
          </a:p>
          <a:p>
            <a:r>
              <a:rPr lang="el-GR" dirty="0"/>
              <a:t>Σφίγγα: καθρέφτης του Οιδ. καρπός αιμομιξίας (</a:t>
            </a:r>
            <a:r>
              <a:rPr lang="el-GR" dirty="0" err="1"/>
              <a:t>Τύφών</a:t>
            </a:r>
            <a:r>
              <a:rPr lang="el-GR" dirty="0"/>
              <a:t>, Έχιδνα, αδέλφια) συναντά το τέρας που κουβαλά μέσα του εν αγνοία – η τερατώδης πλευρά του εαυτού, με τα τερατώδη εγκλήματα</a:t>
            </a:r>
          </a:p>
          <a:p>
            <a:r>
              <a:rPr lang="el-GR" dirty="0"/>
              <a:t>Αίνιγμα Σφίγγας: για τον ίδιο του τον εαυτό και την πορεία της ζωής του</a:t>
            </a:r>
          </a:p>
          <a:p>
            <a:r>
              <a:rPr lang="el-GR" dirty="0"/>
              <a:t>όραση – τύφλωση (γνώση-άγνοια). Όταν βλέπει δεν έχει επίγνωση , είναι τυφλός, όταν αποκτά, τυφλώνεται</a:t>
            </a:r>
          </a:p>
        </p:txBody>
      </p:sp>
    </p:spTree>
    <p:extLst>
      <p:ext uri="{BB962C8B-B14F-4D97-AF65-F5344CB8AC3E}">
        <p14:creationId xmlns:p14="http://schemas.microsoft.com/office/powerpoint/2010/main" val="22835992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A023E01-8E93-4E99-A038-B9264B96A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 ΣΥΜΒΟΛΙΣΜΟΣ - ΕΡΜΗΝΕΙΑ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DD8BC92-865C-43BC-AD1A-EE3430C73A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dirty="0"/>
              <a:t>Χρησμός: ο πραγματικός πατέρας, αυτός που θα σκοτώσει και η πραγματική μητέρα, εκείνη που θα παντρευτεί</a:t>
            </a:r>
          </a:p>
          <a:p>
            <a:r>
              <a:rPr lang="el-GR" dirty="0"/>
              <a:t>Η αρετή γίνεται αδυναμία σε συνέργεια με το χαρακτήρα (οργή)</a:t>
            </a:r>
          </a:p>
          <a:p>
            <a:r>
              <a:rPr lang="el-GR" dirty="0"/>
              <a:t>Συμπτώσεις ζωής και ανθρώπινη επιλογή. Η μοίρα δημιουργείται, ο άνθρωπος συνεργάζεται με τον αρχαίο θεό για την τραγική του κατάληξη.</a:t>
            </a:r>
          </a:p>
          <a:p>
            <a:r>
              <a:rPr lang="el-GR" dirty="0"/>
              <a:t>Τειρεσίας: ο μύθος (</a:t>
            </a:r>
            <a:r>
              <a:rPr lang="el-GR" dirty="0" err="1"/>
              <a:t>σελ</a:t>
            </a:r>
            <a:r>
              <a:rPr lang="el-GR" dirty="0"/>
              <a:t> 47). Η φύση του: Γυναίκα και άνδρας! Το ον που συγχωνεύει τις ανθρώπινες κατηγορίες και τις υπερβαίνει (άνδρας – γυναίκα, θνητός- αθάνατος, τυφλός-ορών). Όλες οι αντιφάσεις στο πρόσωπό του, ζωντανό παράδοξο, ζωντανό αίνιγμα.</a:t>
            </a:r>
          </a:p>
          <a:p>
            <a:r>
              <a:rPr lang="el-GR" dirty="0"/>
              <a:t>Αντιπαράθεση Οιδ. – </a:t>
            </a:r>
            <a:r>
              <a:rPr lang="el-GR" dirty="0" err="1"/>
              <a:t>Τειρ</a:t>
            </a:r>
            <a:r>
              <a:rPr lang="el-GR" dirty="0"/>
              <a:t>. : άγνοια – γνώση, τύφλωση – όραση (αντίθετοι) Αντιστροφή: ο ένας είδωλο του άλλου. Στο τέλος ο Οιδίποδας γίνεται Τειρεσίας! Μόλις αποκτά πνευματική όραση, στερείται τη φυσική του!</a:t>
            </a:r>
          </a:p>
        </p:txBody>
      </p:sp>
    </p:spTree>
    <p:extLst>
      <p:ext uri="{BB962C8B-B14F-4D97-AF65-F5344CB8AC3E}">
        <p14:creationId xmlns:p14="http://schemas.microsoft.com/office/powerpoint/2010/main" val="36860457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Θέση εικόνας 7">
            <a:extLst>
              <a:ext uri="{FF2B5EF4-FFF2-40B4-BE49-F238E27FC236}">
                <a16:creationId xmlns:a16="http://schemas.microsoft.com/office/drawing/2014/main" id="{C9C38889-4CAF-48C6-B084-7F071C2CF5F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7" r="16307"/>
          <a:stretch>
            <a:fillRect/>
          </a:stretch>
        </p:blipFill>
        <p:spPr/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3F4D03FD-8683-4500-869E-2350312BD3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4394" y="1041400"/>
            <a:ext cx="5669279" cy="4821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683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527A285-7E6C-4E89-B48D-5A36B349B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Πρόσωπα 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DBA6178-584E-4FCC-96C0-C3273AA11C1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l-GR" dirty="0"/>
              <a:t>ΟΙΔΙΠΟΥΣ</a:t>
            </a:r>
          </a:p>
          <a:p>
            <a:r>
              <a:rPr lang="el-GR" dirty="0"/>
              <a:t>ΙΕΡΕΥΣ</a:t>
            </a:r>
          </a:p>
          <a:p>
            <a:r>
              <a:rPr lang="el-GR" dirty="0"/>
              <a:t>ΚΡΕΩΝ</a:t>
            </a:r>
          </a:p>
          <a:p>
            <a:r>
              <a:rPr lang="el-GR" dirty="0"/>
              <a:t>ΧΟΡΟΣ ΓΕΡΟΝΤΩΝ ΘΗΒΑΙΩΝ</a:t>
            </a:r>
          </a:p>
          <a:p>
            <a:r>
              <a:rPr lang="el-GR" dirty="0"/>
              <a:t>ΤΕΙΡΕΣΙΑΣ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BCEA94F6-9369-43E3-AB3C-1B5A57B3FB2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l-GR" dirty="0"/>
              <a:t>ΙΟΚΑΣΤΗ</a:t>
            </a:r>
          </a:p>
          <a:p>
            <a:r>
              <a:rPr lang="el-GR" dirty="0"/>
              <a:t>ΑΓΓΕΛΟΣ</a:t>
            </a:r>
          </a:p>
          <a:p>
            <a:r>
              <a:rPr lang="el-GR" dirty="0"/>
              <a:t>ΘΕΡΑΠΩΝ ΛΑΪΟΥ</a:t>
            </a:r>
          </a:p>
          <a:p>
            <a:r>
              <a:rPr lang="el-GR" dirty="0"/>
              <a:t>ΕΞΑΓΓΕΛΟΣ</a:t>
            </a:r>
          </a:p>
        </p:txBody>
      </p:sp>
    </p:spTree>
    <p:extLst>
      <p:ext uri="{BB962C8B-B14F-4D97-AF65-F5344CB8AC3E}">
        <p14:creationId xmlns:p14="http://schemas.microsoft.com/office/powerpoint/2010/main" val="490106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9C20111-E97D-4630-BE9F-669F743C1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708556"/>
          </a:xfrm>
        </p:spPr>
        <p:txBody>
          <a:bodyPr>
            <a:normAutofit fontScale="90000"/>
          </a:bodyPr>
          <a:lstStyle/>
          <a:p>
            <a:r>
              <a:rPr lang="el-GR" dirty="0"/>
              <a:t>Η Ιστορία…(σελ. 5)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1CE4EF78-6C28-4B7A-A639-4402B66149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855" y="2489982"/>
            <a:ext cx="5486238" cy="3552043"/>
          </a:xfrm>
        </p:spPr>
      </p:pic>
    </p:spTree>
    <p:extLst>
      <p:ext uri="{BB962C8B-B14F-4D97-AF65-F5344CB8AC3E}">
        <p14:creationId xmlns:p14="http://schemas.microsoft.com/office/powerpoint/2010/main" val="1803096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98C2751-9008-4DEF-B601-B43775D67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001486"/>
          </a:xfrm>
        </p:spPr>
        <p:txBody>
          <a:bodyPr/>
          <a:lstStyle/>
          <a:p>
            <a:r>
              <a:rPr lang="el-GR" dirty="0"/>
              <a:t>ΠΡΟΛΟΓΟΣ</a:t>
            </a:r>
          </a:p>
        </p:txBody>
      </p:sp>
      <p:pic>
        <p:nvPicPr>
          <p:cNvPr id="7" name="Θέση εικόνας 6">
            <a:extLst>
              <a:ext uri="{FF2B5EF4-FFF2-40B4-BE49-F238E27FC236}">
                <a16:creationId xmlns:a16="http://schemas.microsoft.com/office/drawing/2014/main" id="{FDDC2D65-118B-41CC-82AD-825D651E18E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74" r="25874"/>
          <a:stretch>
            <a:fillRect/>
          </a:stretch>
        </p:blipFill>
        <p:spPr/>
      </p:pic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E2702E4B-C8E8-4B87-A364-F4DFC9799A5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sz="2800" dirty="0">
                <a:solidFill>
                  <a:srgbClr val="222222"/>
                </a:solidFill>
                <a:latin typeface="Arial" panose="020B0604020202020204" pitchFamily="34" charset="0"/>
              </a:rPr>
              <a:t>Ακούγονται θρήνοι από την πόλη. Iκέτες από τη Θήβα έρχονται και ακουμπούν στον βωμό των ανακτόρων ικετήριους κλάδους. Ο Οιδίποδας εμφανίζεται και απευθύνεται στους πολίτες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288436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8DBE8A2-912D-423D-8DE8-BDF1A9C86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944" y="217714"/>
            <a:ext cx="3932237" cy="979714"/>
          </a:xfrm>
        </p:spPr>
        <p:txBody>
          <a:bodyPr>
            <a:normAutofit/>
          </a:bodyPr>
          <a:lstStyle/>
          <a:p>
            <a:r>
              <a:rPr lang="el-GR" sz="4000" b="1" dirty="0"/>
              <a:t>Α΄ Επεισόδιο</a:t>
            </a:r>
          </a:p>
        </p:txBody>
      </p:sp>
      <p:pic>
        <p:nvPicPr>
          <p:cNvPr id="7" name="Θέση περιεχομένου 6">
            <a:extLst>
              <a:ext uri="{FF2B5EF4-FFF2-40B4-BE49-F238E27FC236}">
                <a16:creationId xmlns:a16="http://schemas.microsoft.com/office/drawing/2014/main" id="{60294926-36D8-4BD1-8B53-081A288E67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611" y="783771"/>
            <a:ext cx="7878821" cy="5573486"/>
          </a:xfrm>
        </p:spPr>
      </p:pic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019C5B4B-B10D-4BE1-A2F0-E990D38632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9654" y="1436914"/>
            <a:ext cx="2963259" cy="4569991"/>
          </a:xfrm>
        </p:spPr>
        <p:txBody>
          <a:bodyPr>
            <a:normAutofit lnSpcReduction="10000"/>
          </a:bodyPr>
          <a:lstStyle/>
          <a:p>
            <a:r>
              <a:rPr lang="el-GR" sz="4000" dirty="0"/>
              <a:t>Ανακοινώσεις Οιδίποδα</a:t>
            </a:r>
          </a:p>
          <a:p>
            <a:endParaRPr lang="el-GR" sz="4000" dirty="0"/>
          </a:p>
          <a:p>
            <a:endParaRPr lang="el-GR" sz="4000" dirty="0"/>
          </a:p>
          <a:p>
            <a:r>
              <a:rPr lang="el-GR" sz="4000" dirty="0"/>
              <a:t>Σύγκρουση Οιδίποδα και Τειρεσία</a:t>
            </a:r>
          </a:p>
        </p:txBody>
      </p:sp>
    </p:spTree>
    <p:extLst>
      <p:ext uri="{BB962C8B-B14F-4D97-AF65-F5344CB8AC3E}">
        <p14:creationId xmlns:p14="http://schemas.microsoft.com/office/powerpoint/2010/main" val="3414715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89F4C9D-5705-4708-8A69-63D81EC1F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171" y="457200"/>
            <a:ext cx="3932237" cy="1600200"/>
          </a:xfrm>
        </p:spPr>
        <p:txBody>
          <a:bodyPr>
            <a:normAutofit/>
          </a:bodyPr>
          <a:lstStyle/>
          <a:p>
            <a:r>
              <a:rPr lang="el-GR" sz="4000" b="1" dirty="0"/>
              <a:t>Β’ Επεισόδιο</a:t>
            </a:r>
            <a:br>
              <a:rPr lang="el-GR" dirty="0"/>
            </a:br>
            <a:endParaRPr lang="el-GR" dirty="0"/>
          </a:p>
        </p:txBody>
      </p:sp>
      <p:pic>
        <p:nvPicPr>
          <p:cNvPr id="6" name="Θέση εικόνας 5">
            <a:extLst>
              <a:ext uri="{FF2B5EF4-FFF2-40B4-BE49-F238E27FC236}">
                <a16:creationId xmlns:a16="http://schemas.microsoft.com/office/drawing/2014/main" id="{CC26B220-C87E-447D-AA2E-7FAE7CA58EB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1" r="6991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4F4D3861-3EA5-4A93-9C6C-0D14E41B71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98146" y="1733843"/>
            <a:ext cx="4597854" cy="4495800"/>
          </a:xfrm>
        </p:spPr>
        <p:txBody>
          <a:bodyPr>
            <a:normAutofit/>
          </a:bodyPr>
          <a:lstStyle/>
          <a:p>
            <a:r>
              <a:rPr lang="el-GR" sz="4000" dirty="0"/>
              <a:t>Διαμάχη Κρέοντα και Οιδίποδα</a:t>
            </a:r>
          </a:p>
          <a:p>
            <a:r>
              <a:rPr lang="el-GR" sz="4000" dirty="0"/>
              <a:t>Ικεσία Ιοκάστης και Χορού</a:t>
            </a:r>
          </a:p>
          <a:p>
            <a:r>
              <a:rPr lang="el-GR" sz="4000" dirty="0"/>
              <a:t>Ο Οιδίποδας αρχίζει να αγωνιά</a:t>
            </a:r>
          </a:p>
        </p:txBody>
      </p:sp>
    </p:spTree>
    <p:extLst>
      <p:ext uri="{BB962C8B-B14F-4D97-AF65-F5344CB8AC3E}">
        <p14:creationId xmlns:p14="http://schemas.microsoft.com/office/powerpoint/2010/main" val="1070438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DB90436-E99E-40F9-90CD-D9EA6EF27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153886"/>
          </a:xfrm>
        </p:spPr>
        <p:txBody>
          <a:bodyPr>
            <a:normAutofit/>
          </a:bodyPr>
          <a:lstStyle/>
          <a:p>
            <a:r>
              <a:rPr lang="el-GR" sz="4000" b="1" dirty="0"/>
              <a:t>Γ’ Επεισόδιο</a:t>
            </a:r>
          </a:p>
        </p:txBody>
      </p:sp>
      <p:pic>
        <p:nvPicPr>
          <p:cNvPr id="6" name="Θέση εικόνας 5">
            <a:extLst>
              <a:ext uri="{FF2B5EF4-FFF2-40B4-BE49-F238E27FC236}">
                <a16:creationId xmlns:a16="http://schemas.microsoft.com/office/drawing/2014/main" id="{243DBA33-2857-4328-99F6-4FF49218F93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8651" r="28651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D52BCD39-7717-4BEA-809F-D0F1C6D255E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l-GR" sz="4000" dirty="0">
                <a:solidFill>
                  <a:srgbClr val="222222"/>
                </a:solidFill>
              </a:rPr>
              <a:t>Τα νέα από την Κόρινθο</a:t>
            </a:r>
            <a:endParaRPr lang="el-GR" sz="4000" dirty="0"/>
          </a:p>
        </p:txBody>
      </p:sp>
    </p:spTree>
    <p:extLst>
      <p:ext uri="{BB962C8B-B14F-4D97-AF65-F5344CB8AC3E}">
        <p14:creationId xmlns:p14="http://schemas.microsoft.com/office/powerpoint/2010/main" val="3546247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0B14F20-4AF4-4144-ACC8-3544A0802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914400"/>
          </a:xfrm>
        </p:spPr>
        <p:txBody>
          <a:bodyPr>
            <a:normAutofit/>
          </a:bodyPr>
          <a:lstStyle/>
          <a:p>
            <a:r>
              <a:rPr lang="el-GR" sz="4000" dirty="0">
                <a:solidFill>
                  <a:srgbClr val="000000"/>
                </a:solidFill>
                <a:latin typeface="Linux Libertine"/>
              </a:rPr>
              <a:t>Δ' Επεισόδιο</a:t>
            </a:r>
          </a:p>
        </p:txBody>
      </p:sp>
      <p:pic>
        <p:nvPicPr>
          <p:cNvPr id="6" name="Θέση εικόνας 5">
            <a:extLst>
              <a:ext uri="{FF2B5EF4-FFF2-40B4-BE49-F238E27FC236}">
                <a16:creationId xmlns:a16="http://schemas.microsoft.com/office/drawing/2014/main" id="{508C400A-A6E0-4343-8082-35635FC626E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8666" b="18666"/>
          <a:stretch>
            <a:fillRect/>
          </a:stretch>
        </p:blipFill>
        <p:spPr>
          <a:xfrm>
            <a:off x="4772025" y="703385"/>
            <a:ext cx="6580187" cy="5423031"/>
          </a:xfrm>
          <a:prstGeom prst="rect">
            <a:avLst/>
          </a:prstGeom>
        </p:spPr>
      </p:pic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F8CF97BE-941A-436B-8816-DC1E57903E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611086"/>
            <a:ext cx="3932237" cy="4257902"/>
          </a:xfrm>
        </p:spPr>
        <p:txBody>
          <a:bodyPr>
            <a:normAutofit/>
          </a:bodyPr>
          <a:lstStyle/>
          <a:p>
            <a:r>
              <a:rPr lang="el-GR" sz="4000" dirty="0">
                <a:solidFill>
                  <a:srgbClr val="222222"/>
                </a:solidFill>
              </a:rPr>
              <a:t>Οι φρούδες ελπίδες, η αποκάλυψη</a:t>
            </a:r>
            <a:endParaRPr lang="el-GR" sz="4000" dirty="0"/>
          </a:p>
        </p:txBody>
      </p:sp>
    </p:spTree>
    <p:extLst>
      <p:ext uri="{BB962C8B-B14F-4D97-AF65-F5344CB8AC3E}">
        <p14:creationId xmlns:p14="http://schemas.microsoft.com/office/powerpoint/2010/main" val="2497464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98A5BE3-2753-4704-AEC6-303199BD7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892629"/>
          </a:xfrm>
        </p:spPr>
        <p:txBody>
          <a:bodyPr>
            <a:normAutofit/>
          </a:bodyPr>
          <a:lstStyle/>
          <a:p>
            <a:r>
              <a:rPr lang="el-GR" sz="4000" b="1" dirty="0"/>
              <a:t> ΕΞΟΔΟΣ</a:t>
            </a:r>
          </a:p>
        </p:txBody>
      </p:sp>
      <p:pic>
        <p:nvPicPr>
          <p:cNvPr id="7" name="Θέση εικόνας 6">
            <a:extLst>
              <a:ext uri="{FF2B5EF4-FFF2-40B4-BE49-F238E27FC236}">
                <a16:creationId xmlns:a16="http://schemas.microsoft.com/office/drawing/2014/main" id="{1166C149-0D9D-40AC-BC72-CF38FC12CCE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274" y="647115"/>
            <a:ext cx="4658905" cy="5556738"/>
          </a:xfrm>
        </p:spPr>
      </p:pic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52FA700B-8C1B-4DE0-9A99-FD4CB98D97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5916" y="2931875"/>
            <a:ext cx="6241816" cy="1828800"/>
          </a:xfrm>
        </p:spPr>
        <p:txBody>
          <a:bodyPr>
            <a:normAutofit/>
          </a:bodyPr>
          <a:lstStyle/>
          <a:p>
            <a:r>
              <a:rPr lang="el-GR" sz="5400" dirty="0"/>
              <a:t>Κάθαρση</a:t>
            </a:r>
          </a:p>
        </p:txBody>
      </p:sp>
    </p:spTree>
    <p:extLst>
      <p:ext uri="{BB962C8B-B14F-4D97-AF65-F5344CB8AC3E}">
        <p14:creationId xmlns:p14="http://schemas.microsoft.com/office/powerpoint/2010/main" val="40787297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Οργανικό">
  <a:themeElements>
    <a:clrScheme name="Οργανικό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Οργανικό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Οργανικό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551</TotalTime>
  <Words>835</Words>
  <Application>Microsoft Office PowerPoint</Application>
  <PresentationFormat>Ευρεία οθόνη</PresentationFormat>
  <Paragraphs>81</Paragraphs>
  <Slides>17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21" baseType="lpstr">
      <vt:lpstr>Arial</vt:lpstr>
      <vt:lpstr>Garamond</vt:lpstr>
      <vt:lpstr>Linux Libertine</vt:lpstr>
      <vt:lpstr>Οργανικό</vt:lpstr>
      <vt:lpstr> </vt:lpstr>
      <vt:lpstr>Πρόσωπα  </vt:lpstr>
      <vt:lpstr>Η Ιστορία…(σελ. 5)</vt:lpstr>
      <vt:lpstr>ΠΡΟΛΟΓΟΣ</vt:lpstr>
      <vt:lpstr>Α΄ Επεισόδιο</vt:lpstr>
      <vt:lpstr>Β’ Επεισόδιο </vt:lpstr>
      <vt:lpstr>Γ’ Επεισόδιο</vt:lpstr>
      <vt:lpstr>Δ' Επεισόδιο</vt:lpstr>
      <vt:lpstr> ΕΞΟΔΟΣ</vt:lpstr>
      <vt:lpstr>Δέσις του μύθου</vt:lpstr>
      <vt:lpstr>Δέσις του μύθου</vt:lpstr>
      <vt:lpstr>Λύσις του Μύθου</vt:lpstr>
      <vt:lpstr>ΤΙ ΠΡΑΓΜΑΤΕΥΕΤΑΙ Η ΤΡΑΓΩΔΙΑ;</vt:lpstr>
      <vt:lpstr>Ιστορικές Διαστάσεις</vt:lpstr>
      <vt:lpstr>ΣΥΜΒΟΛΙΣΜΟΣ - ΕΡΜΗΝΕΙΑ</vt:lpstr>
      <vt:lpstr> ΣΥΜΒΟΛΙΣΜΟΣ - ΕΡΜΗΝΕΙΑ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Οιδίπους Τύραννος</dc:title>
  <dc:creator>antonis-laptop</dc:creator>
  <cp:lastModifiedBy>antonis-laptop</cp:lastModifiedBy>
  <cp:revision>34</cp:revision>
  <dcterms:created xsi:type="dcterms:W3CDTF">2019-03-08T15:40:48Z</dcterms:created>
  <dcterms:modified xsi:type="dcterms:W3CDTF">2019-03-09T00:52:01Z</dcterms:modified>
</cp:coreProperties>
</file>