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56" r:id="rId2"/>
    <p:sldId id="287" r:id="rId3"/>
    <p:sldId id="289" r:id="rId4"/>
    <p:sldId id="291" r:id="rId5"/>
    <p:sldId id="292" r:id="rId6"/>
    <p:sldId id="293" r:id="rId7"/>
    <p:sldId id="294" r:id="rId8"/>
    <p:sldId id="257" r:id="rId9"/>
    <p:sldId id="258" r:id="rId10"/>
    <p:sldId id="259" r:id="rId11"/>
    <p:sldId id="260" r:id="rId12"/>
    <p:sldId id="262" r:id="rId13"/>
    <p:sldId id="264" r:id="rId14"/>
    <p:sldId id="266" r:id="rId15"/>
    <p:sldId id="268" r:id="rId16"/>
    <p:sldId id="270" r:id="rId17"/>
    <p:sldId id="272" r:id="rId18"/>
    <p:sldId id="274" r:id="rId19"/>
    <p:sldId id="275" r:id="rId20"/>
    <p:sldId id="276" r:id="rId21"/>
    <p:sldId id="277" r:id="rId22"/>
    <p:sldId id="278" r:id="rId23"/>
    <p:sldId id="279" r:id="rId24"/>
    <p:sldId id="280" r:id="rId25"/>
    <p:sldId id="281" r:id="rId26"/>
    <p:sldId id="282" r:id="rId27"/>
    <p:sldId id="283" r:id="rId28"/>
    <p:sldId id="285" r:id="rId29"/>
    <p:sldId id="286"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horzBarState="maximized">
    <p:restoredLeft sz="34615" autoAdjust="0"/>
    <p:restoredTop sz="86364" autoAdjust="0"/>
  </p:normalViewPr>
  <p:slideViewPr>
    <p:cSldViewPr>
      <p:cViewPr>
        <p:scale>
          <a:sx n="73" d="100"/>
          <a:sy n="73" d="100"/>
        </p:scale>
        <p:origin x="-978" y="-18"/>
      </p:cViewPr>
      <p:guideLst>
        <p:guide orient="horz" pos="2160"/>
        <p:guide pos="2880"/>
      </p:guideLst>
    </p:cSldViewPr>
  </p:slideViewPr>
  <p:outlineViewPr>
    <p:cViewPr>
      <p:scale>
        <a:sx n="33" d="100"/>
        <a:sy n="33" d="100"/>
      </p:scale>
      <p:origin x="234" y="3216"/>
    </p:cViewPr>
  </p:outlineViewPr>
  <p:notesTextViewPr>
    <p:cViewPr>
      <p:scale>
        <a:sx n="100" d="100"/>
        <a:sy n="100" d="100"/>
      </p:scale>
      <p:origin x="0" y="0"/>
    </p:cViewPr>
  </p:notesTextViewPr>
  <p:notesViewPr>
    <p:cSldViewPr>
      <p:cViewPr varScale="1">
        <p:scale>
          <a:sx n="52" d="100"/>
          <a:sy n="52" d="100"/>
        </p:scale>
        <p:origin x="-2844"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73EC3C-9311-4624-828A-5129A0702680}" type="doc">
      <dgm:prSet loTypeId="urn:microsoft.com/office/officeart/2005/8/layout/hList6" loCatId="list" qsTypeId="urn:microsoft.com/office/officeart/2005/8/quickstyle/simple5" qsCatId="simple" csTypeId="urn:microsoft.com/office/officeart/2005/8/colors/colorful1#1" csCatId="colorful" phldr="1"/>
      <dgm:spPr/>
      <dgm:t>
        <a:bodyPr/>
        <a:lstStyle/>
        <a:p>
          <a:endParaRPr lang="el-GR"/>
        </a:p>
      </dgm:t>
    </dgm:pt>
    <dgm:pt modelId="{67C1525C-C1EE-49E6-962D-7ABF798AFB2E}">
      <dgm:prSet phldrT="[Κείμενο]" custT="1"/>
      <dgm:spPr/>
      <dgm:t>
        <a:bodyPr/>
        <a:lstStyle/>
        <a:p>
          <a:pPr algn="l"/>
          <a:r>
            <a:rPr lang="el-GR" sz="1800" b="1" dirty="0" smtClean="0">
              <a:latin typeface="Calibri"/>
              <a:cs typeface="+mn-cs"/>
            </a:rPr>
            <a:t>Απεξάρτηση από αλκοόλ </a:t>
          </a:r>
        </a:p>
        <a:p>
          <a:pPr algn="l"/>
          <a:r>
            <a:rPr lang="el-GR" sz="1600" b="1" dirty="0" smtClean="0">
              <a:latin typeface="Calibri"/>
              <a:cs typeface="+mn-cs"/>
              <a:sym typeface="Symbol"/>
            </a:rPr>
            <a:t> </a:t>
          </a:r>
          <a:r>
            <a:rPr lang="el-GR" sz="1600" dirty="0" smtClean="0">
              <a:latin typeface="Calibri"/>
              <a:cs typeface="+mn-cs"/>
            </a:rPr>
            <a:t>Επαφή με Ομάδα Ανώνυμων Αλκοολικών, Πρόγραμμα ΚΕΘΕΑ ΑΛΦΑ και 18-Άνω στην Αθήνα</a:t>
          </a:r>
          <a:endParaRPr lang="el-GR" sz="1600" b="1" dirty="0"/>
        </a:p>
      </dgm:t>
    </dgm:pt>
    <dgm:pt modelId="{33D77023-BCFE-4E02-9468-43AAB30B27A0}" type="parTrans" cxnId="{9950642B-DFDE-4C6E-AAF0-5977316437EE}">
      <dgm:prSet/>
      <dgm:spPr/>
      <dgm:t>
        <a:bodyPr/>
        <a:lstStyle/>
        <a:p>
          <a:endParaRPr lang="el-GR"/>
        </a:p>
      </dgm:t>
    </dgm:pt>
    <dgm:pt modelId="{DDD74D98-C894-4D91-B8F1-4480063C967C}" type="sibTrans" cxnId="{9950642B-DFDE-4C6E-AAF0-5977316437EE}">
      <dgm:prSet/>
      <dgm:spPr/>
      <dgm:t>
        <a:bodyPr/>
        <a:lstStyle/>
        <a:p>
          <a:endParaRPr lang="el-GR"/>
        </a:p>
      </dgm:t>
    </dgm:pt>
    <dgm:pt modelId="{800BBB98-B4D9-448D-8099-449FCF4D5E13}">
      <dgm:prSet phldrT="[Κείμενο]" custT="1"/>
      <dgm:spPr/>
      <dgm:t>
        <a:bodyPr/>
        <a:lstStyle/>
        <a:p>
          <a:pPr algn="l"/>
          <a:r>
            <a:rPr lang="el-GR" sz="1800" b="1" dirty="0" smtClean="0">
              <a:latin typeface="Calibri"/>
              <a:cs typeface="+mn-cs"/>
            </a:rPr>
            <a:t>Παιδική κακοποίηση και </a:t>
          </a:r>
          <a:r>
            <a:rPr lang="el-GR" sz="1800" b="1" dirty="0" err="1" smtClean="0">
              <a:latin typeface="Calibri"/>
              <a:cs typeface="+mn-cs"/>
            </a:rPr>
            <a:t>ενδο</a:t>
          </a:r>
          <a:r>
            <a:rPr lang="el-GR" sz="1800" b="1" dirty="0" smtClean="0">
              <a:latin typeface="Calibri"/>
              <a:cs typeface="+mn-cs"/>
            </a:rPr>
            <a:t>-οικογενειακή βία</a:t>
          </a:r>
        </a:p>
        <a:p>
          <a:pPr algn="l"/>
          <a:r>
            <a:rPr lang="el-GR" sz="1800" b="1" dirty="0" smtClean="0">
              <a:latin typeface="Calibri"/>
              <a:cs typeface="+mn-cs"/>
              <a:sym typeface="Symbol"/>
            </a:rPr>
            <a:t> </a:t>
          </a:r>
          <a:r>
            <a:rPr lang="el-GR" sz="1600" b="0" dirty="0" smtClean="0">
              <a:latin typeface="Calibri"/>
              <a:cs typeface="+mn-cs"/>
            </a:rPr>
            <a:t>Ενεργοποίηση Εταιρίας Προστασίας Ανηλίκων – Συνεργασία με την τοπική αυτοδιοίκηση</a:t>
          </a:r>
          <a:endParaRPr lang="el-GR" sz="1600" b="0" dirty="0"/>
        </a:p>
      </dgm:t>
    </dgm:pt>
    <dgm:pt modelId="{3304D1E5-DB93-4011-8107-C68E7F0CB2E8}" type="parTrans" cxnId="{FB124665-A166-4612-9659-5624AD1E9664}">
      <dgm:prSet/>
      <dgm:spPr/>
      <dgm:t>
        <a:bodyPr/>
        <a:lstStyle/>
        <a:p>
          <a:endParaRPr lang="el-GR"/>
        </a:p>
      </dgm:t>
    </dgm:pt>
    <dgm:pt modelId="{9A16DD54-F799-4CC4-BAF2-7EA64921438B}" type="sibTrans" cxnId="{FB124665-A166-4612-9659-5624AD1E9664}">
      <dgm:prSet/>
      <dgm:spPr/>
      <dgm:t>
        <a:bodyPr/>
        <a:lstStyle/>
        <a:p>
          <a:endParaRPr lang="el-GR"/>
        </a:p>
      </dgm:t>
    </dgm:pt>
    <dgm:pt modelId="{C443874B-8C3E-41A1-88B8-C934268F759A}">
      <dgm:prSet phldrT="[Κείμενο]" custT="1"/>
      <dgm:spPr/>
      <dgm:t>
        <a:bodyPr/>
        <a:lstStyle/>
        <a:p>
          <a:pPr>
            <a:lnSpc>
              <a:spcPct val="100000"/>
            </a:lnSpc>
            <a:spcAft>
              <a:spcPts val="0"/>
            </a:spcAft>
          </a:pPr>
          <a:r>
            <a:rPr lang="el-GR" sz="1800" b="1" dirty="0" smtClean="0">
              <a:latin typeface="Calibri"/>
              <a:cs typeface="+mn-cs"/>
            </a:rPr>
            <a:t>Επαγγελματική Εκπαίδευση και υποστήριξη </a:t>
          </a:r>
          <a:r>
            <a:rPr lang="el-GR" sz="1800" b="1" dirty="0" err="1" smtClean="0">
              <a:latin typeface="Calibri"/>
              <a:cs typeface="+mn-cs"/>
            </a:rPr>
            <a:t>ΑμεΑ</a:t>
          </a:r>
          <a:endParaRPr lang="el-GR" sz="1800" b="1" dirty="0" smtClean="0">
            <a:latin typeface="Calibri"/>
            <a:cs typeface="+mn-cs"/>
          </a:endParaRPr>
        </a:p>
        <a:p>
          <a:pPr>
            <a:lnSpc>
              <a:spcPct val="100000"/>
            </a:lnSpc>
            <a:spcAft>
              <a:spcPts val="0"/>
            </a:spcAft>
          </a:pPr>
          <a:endParaRPr lang="el-GR" sz="1800" b="1" dirty="0" smtClean="0">
            <a:latin typeface="Calibri"/>
            <a:cs typeface="+mn-cs"/>
          </a:endParaRPr>
        </a:p>
      </dgm:t>
    </dgm:pt>
    <dgm:pt modelId="{419B8938-74C2-4B24-8882-1E7683F885F3}" type="parTrans" cxnId="{AFF9521F-0D9F-40E9-B3AB-9F8E0C841F0E}">
      <dgm:prSet/>
      <dgm:spPr/>
      <dgm:t>
        <a:bodyPr/>
        <a:lstStyle/>
        <a:p>
          <a:endParaRPr lang="el-GR"/>
        </a:p>
      </dgm:t>
    </dgm:pt>
    <dgm:pt modelId="{3FF54367-EEB8-486B-9F68-95952E93E55D}" type="sibTrans" cxnId="{AFF9521F-0D9F-40E9-B3AB-9F8E0C841F0E}">
      <dgm:prSet/>
      <dgm:spPr/>
      <dgm:t>
        <a:bodyPr/>
        <a:lstStyle/>
        <a:p>
          <a:endParaRPr lang="el-GR"/>
        </a:p>
      </dgm:t>
    </dgm:pt>
    <dgm:pt modelId="{92AD3E65-3BA4-415B-A4EB-1D41B2E26C95}">
      <dgm:prSet phldrT="[Κείμενο]" custT="1"/>
      <dgm:spPr/>
      <dgm:t>
        <a:bodyPr/>
        <a:lstStyle/>
        <a:p>
          <a:pPr>
            <a:lnSpc>
              <a:spcPct val="100000"/>
            </a:lnSpc>
            <a:spcAft>
              <a:spcPts val="0"/>
            </a:spcAft>
          </a:pPr>
          <a:r>
            <a:rPr lang="el-GR" sz="1400" dirty="0" smtClean="0">
              <a:latin typeface="Calibri"/>
              <a:cs typeface="+mn-cs"/>
            </a:rPr>
            <a:t>Σύμπραξη ΕΚΨ </a:t>
          </a:r>
          <a:r>
            <a:rPr lang="el-GR" sz="1400" dirty="0" err="1" smtClean="0">
              <a:latin typeface="Calibri"/>
              <a:cs typeface="+mn-cs"/>
            </a:rPr>
            <a:t>Π.Σακελλαρόπουλος</a:t>
          </a:r>
          <a:r>
            <a:rPr lang="el-GR" sz="1400" dirty="0" smtClean="0">
              <a:latin typeface="Calibri"/>
              <a:cs typeface="+mn-cs"/>
            </a:rPr>
            <a:t> με το Γ. Ν. Άμφισσας για τη λειτουργία Κέντρου Ημέρας παιδιών , εφήβων και ενηλίκων με ψυχικές διαταραχές που διαβιούν στο νομό Φωκίδας</a:t>
          </a:r>
          <a:endParaRPr lang="el-GR" sz="1400" dirty="0"/>
        </a:p>
      </dgm:t>
    </dgm:pt>
    <dgm:pt modelId="{A808C911-A87F-4D7C-8592-3968EDAB4AA7}" type="parTrans" cxnId="{2482144F-3381-4AAA-AE0D-FC4F69CE0E42}">
      <dgm:prSet/>
      <dgm:spPr/>
      <dgm:t>
        <a:bodyPr/>
        <a:lstStyle/>
        <a:p>
          <a:endParaRPr lang="el-GR"/>
        </a:p>
      </dgm:t>
    </dgm:pt>
    <dgm:pt modelId="{F85492FB-E748-4531-B383-9EE3CB560FB6}" type="sibTrans" cxnId="{2482144F-3381-4AAA-AE0D-FC4F69CE0E42}">
      <dgm:prSet/>
      <dgm:spPr/>
      <dgm:t>
        <a:bodyPr/>
        <a:lstStyle/>
        <a:p>
          <a:endParaRPr lang="el-GR"/>
        </a:p>
      </dgm:t>
    </dgm:pt>
    <dgm:pt modelId="{157C9819-7D69-4F20-A2D1-13216FA152D4}">
      <dgm:prSet custT="1"/>
      <dgm:spPr/>
      <dgm:t>
        <a:bodyPr/>
        <a:lstStyle/>
        <a:p>
          <a:pPr>
            <a:lnSpc>
              <a:spcPct val="100000"/>
            </a:lnSpc>
            <a:spcAft>
              <a:spcPts val="0"/>
            </a:spcAft>
          </a:pPr>
          <a:r>
            <a:rPr lang="el-GR" sz="1400" dirty="0" smtClean="0">
              <a:latin typeface="Calibri" pitchFamily="34" charset="0"/>
              <a:cs typeface="Calibri" pitchFamily="34" charset="0"/>
            </a:rPr>
            <a:t>Σύμπραξη Δήμου Δελφών – </a:t>
          </a:r>
          <a:r>
            <a:rPr lang="el-GR" sz="1400" dirty="0" err="1" smtClean="0">
              <a:latin typeface="Calibri" pitchFamily="34" charset="0"/>
              <a:cs typeface="Calibri" pitchFamily="34" charset="0"/>
            </a:rPr>
            <a:t>Κοι.Σ.Π.Ε</a:t>
          </a:r>
          <a:r>
            <a:rPr lang="el-GR" sz="1400" dirty="0" smtClean="0">
              <a:latin typeface="Calibri" pitchFamily="34" charset="0"/>
              <a:cs typeface="Calibri" pitchFamily="34" charset="0"/>
            </a:rPr>
            <a:t>. Ν Φωκίδας . Πρόγραμμα προαγωγής της επαγγελματικής ένταξης ληπτών υπηρεσιών ψυχικής υγείας</a:t>
          </a:r>
          <a:r>
            <a:rPr lang="el-GR" sz="1200" dirty="0" smtClean="0">
              <a:latin typeface="Calibri" pitchFamily="34" charset="0"/>
              <a:cs typeface="Calibri" pitchFamily="34" charset="0"/>
            </a:rPr>
            <a:t>.</a:t>
          </a:r>
        </a:p>
      </dgm:t>
    </dgm:pt>
    <dgm:pt modelId="{8E7D202F-7C27-4758-9FD0-270C6144B7AF}" type="parTrans" cxnId="{E4D0A3D7-E132-491B-A315-926AD86F5138}">
      <dgm:prSet/>
      <dgm:spPr/>
      <dgm:t>
        <a:bodyPr/>
        <a:lstStyle/>
        <a:p>
          <a:endParaRPr lang="el-GR"/>
        </a:p>
      </dgm:t>
    </dgm:pt>
    <dgm:pt modelId="{84FB766A-F125-4D73-B36B-AF89A3A79F65}" type="sibTrans" cxnId="{E4D0A3D7-E132-491B-A315-926AD86F5138}">
      <dgm:prSet/>
      <dgm:spPr/>
      <dgm:t>
        <a:bodyPr/>
        <a:lstStyle/>
        <a:p>
          <a:endParaRPr lang="el-GR"/>
        </a:p>
      </dgm:t>
    </dgm:pt>
    <dgm:pt modelId="{436AA344-2D59-4FF9-97BD-67BCFE6D7EFB}" type="pres">
      <dgm:prSet presAssocID="{9573EC3C-9311-4624-828A-5129A0702680}" presName="Name0" presStyleCnt="0">
        <dgm:presLayoutVars>
          <dgm:dir/>
          <dgm:resizeHandles val="exact"/>
        </dgm:presLayoutVars>
      </dgm:prSet>
      <dgm:spPr/>
      <dgm:t>
        <a:bodyPr/>
        <a:lstStyle/>
        <a:p>
          <a:endParaRPr lang="el-GR"/>
        </a:p>
      </dgm:t>
    </dgm:pt>
    <dgm:pt modelId="{E2D232E6-691C-4367-AFC1-B760C1435A1C}" type="pres">
      <dgm:prSet presAssocID="{67C1525C-C1EE-49E6-962D-7ABF798AFB2E}" presName="node" presStyleLbl="node1" presStyleIdx="0" presStyleCnt="3">
        <dgm:presLayoutVars>
          <dgm:bulletEnabled val="1"/>
        </dgm:presLayoutVars>
      </dgm:prSet>
      <dgm:spPr/>
      <dgm:t>
        <a:bodyPr/>
        <a:lstStyle/>
        <a:p>
          <a:endParaRPr lang="el-GR"/>
        </a:p>
      </dgm:t>
    </dgm:pt>
    <dgm:pt modelId="{609035A7-9F70-4807-B6DA-8D91F3DE22B3}" type="pres">
      <dgm:prSet presAssocID="{DDD74D98-C894-4D91-B8F1-4480063C967C}" presName="sibTrans" presStyleCnt="0"/>
      <dgm:spPr/>
    </dgm:pt>
    <dgm:pt modelId="{BF47E142-1174-4DD1-8E40-DB1F52452E80}" type="pres">
      <dgm:prSet presAssocID="{800BBB98-B4D9-448D-8099-449FCF4D5E13}" presName="node" presStyleLbl="node1" presStyleIdx="1" presStyleCnt="3">
        <dgm:presLayoutVars>
          <dgm:bulletEnabled val="1"/>
        </dgm:presLayoutVars>
      </dgm:prSet>
      <dgm:spPr/>
      <dgm:t>
        <a:bodyPr/>
        <a:lstStyle/>
        <a:p>
          <a:endParaRPr lang="el-GR"/>
        </a:p>
      </dgm:t>
    </dgm:pt>
    <dgm:pt modelId="{09DA2065-D820-4B6A-8684-C3EECE17B455}" type="pres">
      <dgm:prSet presAssocID="{9A16DD54-F799-4CC4-BAF2-7EA64921438B}" presName="sibTrans" presStyleCnt="0"/>
      <dgm:spPr/>
    </dgm:pt>
    <dgm:pt modelId="{BD147485-4944-48F6-89A2-700C88BFC41D}" type="pres">
      <dgm:prSet presAssocID="{C443874B-8C3E-41A1-88B8-C934268F759A}" presName="node" presStyleLbl="node1" presStyleIdx="2" presStyleCnt="3" custScaleX="112602" custLinFactNeighborX="7207" custLinFactNeighborY="-4615">
        <dgm:presLayoutVars>
          <dgm:bulletEnabled val="1"/>
        </dgm:presLayoutVars>
      </dgm:prSet>
      <dgm:spPr/>
      <dgm:t>
        <a:bodyPr/>
        <a:lstStyle/>
        <a:p>
          <a:endParaRPr lang="el-GR"/>
        </a:p>
      </dgm:t>
    </dgm:pt>
  </dgm:ptLst>
  <dgm:cxnLst>
    <dgm:cxn modelId="{DA99F8CC-C18A-4098-8365-41587B347BFF}" type="presOf" srcId="{800BBB98-B4D9-448D-8099-449FCF4D5E13}" destId="{BF47E142-1174-4DD1-8E40-DB1F52452E80}" srcOrd="0" destOrd="0" presId="urn:microsoft.com/office/officeart/2005/8/layout/hList6"/>
    <dgm:cxn modelId="{E9298D5D-092E-4FCE-AA3A-FA6D61A06F61}" type="presOf" srcId="{92AD3E65-3BA4-415B-A4EB-1D41B2E26C95}" destId="{BD147485-4944-48F6-89A2-700C88BFC41D}" srcOrd="0" destOrd="1" presId="urn:microsoft.com/office/officeart/2005/8/layout/hList6"/>
    <dgm:cxn modelId="{2482144F-3381-4AAA-AE0D-FC4F69CE0E42}" srcId="{C443874B-8C3E-41A1-88B8-C934268F759A}" destId="{92AD3E65-3BA4-415B-A4EB-1D41B2E26C95}" srcOrd="0" destOrd="0" parTransId="{A808C911-A87F-4D7C-8592-3968EDAB4AA7}" sibTransId="{F85492FB-E748-4531-B383-9EE3CB560FB6}"/>
    <dgm:cxn modelId="{FB124665-A166-4612-9659-5624AD1E9664}" srcId="{9573EC3C-9311-4624-828A-5129A0702680}" destId="{800BBB98-B4D9-448D-8099-449FCF4D5E13}" srcOrd="1" destOrd="0" parTransId="{3304D1E5-DB93-4011-8107-C68E7F0CB2E8}" sibTransId="{9A16DD54-F799-4CC4-BAF2-7EA64921438B}"/>
    <dgm:cxn modelId="{75EF605A-35B9-4A2D-A180-87140F435CA3}" type="presOf" srcId="{9573EC3C-9311-4624-828A-5129A0702680}" destId="{436AA344-2D59-4FF9-97BD-67BCFE6D7EFB}" srcOrd="0" destOrd="0" presId="urn:microsoft.com/office/officeart/2005/8/layout/hList6"/>
    <dgm:cxn modelId="{E4D0A3D7-E132-491B-A315-926AD86F5138}" srcId="{C443874B-8C3E-41A1-88B8-C934268F759A}" destId="{157C9819-7D69-4F20-A2D1-13216FA152D4}" srcOrd="1" destOrd="0" parTransId="{8E7D202F-7C27-4758-9FD0-270C6144B7AF}" sibTransId="{84FB766A-F125-4D73-B36B-AF89A3A79F65}"/>
    <dgm:cxn modelId="{00BA6FAC-F8B4-42C8-A164-D2DAE5564C89}" type="presOf" srcId="{67C1525C-C1EE-49E6-962D-7ABF798AFB2E}" destId="{E2D232E6-691C-4367-AFC1-B760C1435A1C}" srcOrd="0" destOrd="0" presId="urn:microsoft.com/office/officeart/2005/8/layout/hList6"/>
    <dgm:cxn modelId="{D9A576E7-E554-4889-8449-98DC0147C723}" type="presOf" srcId="{C443874B-8C3E-41A1-88B8-C934268F759A}" destId="{BD147485-4944-48F6-89A2-700C88BFC41D}" srcOrd="0" destOrd="0" presId="urn:microsoft.com/office/officeart/2005/8/layout/hList6"/>
    <dgm:cxn modelId="{9950642B-DFDE-4C6E-AAF0-5977316437EE}" srcId="{9573EC3C-9311-4624-828A-5129A0702680}" destId="{67C1525C-C1EE-49E6-962D-7ABF798AFB2E}" srcOrd="0" destOrd="0" parTransId="{33D77023-BCFE-4E02-9468-43AAB30B27A0}" sibTransId="{DDD74D98-C894-4D91-B8F1-4480063C967C}"/>
    <dgm:cxn modelId="{AFF9521F-0D9F-40E9-B3AB-9F8E0C841F0E}" srcId="{9573EC3C-9311-4624-828A-5129A0702680}" destId="{C443874B-8C3E-41A1-88B8-C934268F759A}" srcOrd="2" destOrd="0" parTransId="{419B8938-74C2-4B24-8882-1E7683F885F3}" sibTransId="{3FF54367-EEB8-486B-9F68-95952E93E55D}"/>
    <dgm:cxn modelId="{BD479627-0A12-489A-A817-CEF44E730BEE}" type="presOf" srcId="{157C9819-7D69-4F20-A2D1-13216FA152D4}" destId="{BD147485-4944-48F6-89A2-700C88BFC41D}" srcOrd="0" destOrd="2" presId="urn:microsoft.com/office/officeart/2005/8/layout/hList6"/>
    <dgm:cxn modelId="{22C67A86-D99B-4D7A-9128-22B851AE9100}" type="presParOf" srcId="{436AA344-2D59-4FF9-97BD-67BCFE6D7EFB}" destId="{E2D232E6-691C-4367-AFC1-B760C1435A1C}" srcOrd="0" destOrd="0" presId="urn:microsoft.com/office/officeart/2005/8/layout/hList6"/>
    <dgm:cxn modelId="{7946B16F-4804-4E51-9FD9-9A91C489C0B2}" type="presParOf" srcId="{436AA344-2D59-4FF9-97BD-67BCFE6D7EFB}" destId="{609035A7-9F70-4807-B6DA-8D91F3DE22B3}" srcOrd="1" destOrd="0" presId="urn:microsoft.com/office/officeart/2005/8/layout/hList6"/>
    <dgm:cxn modelId="{CCED67F1-5D8C-4305-8A33-583097A28618}" type="presParOf" srcId="{436AA344-2D59-4FF9-97BD-67BCFE6D7EFB}" destId="{BF47E142-1174-4DD1-8E40-DB1F52452E80}" srcOrd="2" destOrd="0" presId="urn:microsoft.com/office/officeart/2005/8/layout/hList6"/>
    <dgm:cxn modelId="{FBB47E85-0FAF-4AFF-8AC0-B7194EECF37D}" type="presParOf" srcId="{436AA344-2D59-4FF9-97BD-67BCFE6D7EFB}" destId="{09DA2065-D820-4B6A-8684-C3EECE17B455}" srcOrd="3" destOrd="0" presId="urn:microsoft.com/office/officeart/2005/8/layout/hList6"/>
    <dgm:cxn modelId="{C2FC8B9C-8F67-4B85-A710-3C96358CAA02}" type="presParOf" srcId="{436AA344-2D59-4FF9-97BD-67BCFE6D7EFB}" destId="{BD147485-4944-48F6-89A2-700C88BFC41D}" srcOrd="4" destOrd="0" presId="urn:microsoft.com/office/officeart/2005/8/layout/hList6"/>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D232E6-691C-4367-AFC1-B760C1435A1C}">
      <dsp:nvSpPr>
        <dsp:cNvPr id="0" name=""/>
        <dsp:cNvSpPr/>
      </dsp:nvSpPr>
      <dsp:spPr>
        <a:xfrm rot="16200000">
          <a:off x="-1186733" y="1187745"/>
          <a:ext cx="4968552" cy="2593061"/>
        </a:xfrm>
        <a:prstGeom prst="flowChartManualOperation">
          <a:avLst/>
        </a:prstGeom>
        <a:solidFill>
          <a:schemeClr val="accent2">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2">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14300" tIns="0" rIns="114300" bIns="0" numCol="1" spcCol="1270" anchor="ctr" anchorCtr="0">
          <a:noAutofit/>
        </a:bodyPr>
        <a:lstStyle/>
        <a:p>
          <a:pPr lvl="0" algn="l" defTabSz="800100">
            <a:lnSpc>
              <a:spcPct val="90000"/>
            </a:lnSpc>
            <a:spcBef>
              <a:spcPct val="0"/>
            </a:spcBef>
            <a:spcAft>
              <a:spcPct val="35000"/>
            </a:spcAft>
          </a:pPr>
          <a:r>
            <a:rPr lang="el-GR" sz="1800" b="1" kern="1200" dirty="0" smtClean="0">
              <a:latin typeface="Calibri"/>
              <a:cs typeface="+mn-cs"/>
            </a:rPr>
            <a:t>Απεξάρτηση από αλκοόλ </a:t>
          </a:r>
        </a:p>
        <a:p>
          <a:pPr lvl="0" algn="l" defTabSz="800100">
            <a:lnSpc>
              <a:spcPct val="90000"/>
            </a:lnSpc>
            <a:spcBef>
              <a:spcPct val="0"/>
            </a:spcBef>
            <a:spcAft>
              <a:spcPct val="35000"/>
            </a:spcAft>
          </a:pPr>
          <a:r>
            <a:rPr lang="el-GR" sz="1600" b="1" kern="1200" dirty="0" smtClean="0">
              <a:latin typeface="Calibri"/>
              <a:cs typeface="+mn-cs"/>
              <a:sym typeface="Symbol"/>
            </a:rPr>
            <a:t> </a:t>
          </a:r>
          <a:r>
            <a:rPr lang="el-GR" sz="1600" kern="1200" dirty="0" smtClean="0">
              <a:latin typeface="Calibri"/>
              <a:cs typeface="+mn-cs"/>
            </a:rPr>
            <a:t>Επαφή με Ομάδα Ανώνυμων Αλκοολικών, Πρόγραμμα ΚΕΘΕΑ ΑΛΦΑ και 18-Άνω στην Αθήνα</a:t>
          </a:r>
          <a:endParaRPr lang="el-GR" sz="1600" b="1" kern="1200" dirty="0"/>
        </a:p>
      </dsp:txBody>
      <dsp:txXfrm rot="5400000">
        <a:off x="1012" y="993710"/>
        <a:ext cx="2593061" cy="2981132"/>
      </dsp:txXfrm>
    </dsp:sp>
    <dsp:sp modelId="{BF47E142-1174-4DD1-8E40-DB1F52452E80}">
      <dsp:nvSpPr>
        <dsp:cNvPr id="0" name=""/>
        <dsp:cNvSpPr/>
      </dsp:nvSpPr>
      <dsp:spPr>
        <a:xfrm rot="16200000">
          <a:off x="1600807" y="1187745"/>
          <a:ext cx="4968552" cy="2593061"/>
        </a:xfrm>
        <a:prstGeom prst="flowChartManualOperation">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3">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14300" tIns="0" rIns="114300" bIns="0" numCol="1" spcCol="1270" anchor="ctr" anchorCtr="0">
          <a:noAutofit/>
        </a:bodyPr>
        <a:lstStyle/>
        <a:p>
          <a:pPr lvl="0" algn="l" defTabSz="800100">
            <a:lnSpc>
              <a:spcPct val="90000"/>
            </a:lnSpc>
            <a:spcBef>
              <a:spcPct val="0"/>
            </a:spcBef>
            <a:spcAft>
              <a:spcPct val="35000"/>
            </a:spcAft>
          </a:pPr>
          <a:r>
            <a:rPr lang="el-GR" sz="1800" b="1" kern="1200" dirty="0" smtClean="0">
              <a:latin typeface="Calibri"/>
              <a:cs typeface="+mn-cs"/>
            </a:rPr>
            <a:t>Παιδική κακοποίηση και </a:t>
          </a:r>
          <a:r>
            <a:rPr lang="el-GR" sz="1800" b="1" kern="1200" dirty="0" err="1" smtClean="0">
              <a:latin typeface="Calibri"/>
              <a:cs typeface="+mn-cs"/>
            </a:rPr>
            <a:t>ενδο</a:t>
          </a:r>
          <a:r>
            <a:rPr lang="el-GR" sz="1800" b="1" kern="1200" dirty="0" smtClean="0">
              <a:latin typeface="Calibri"/>
              <a:cs typeface="+mn-cs"/>
            </a:rPr>
            <a:t>-οικογενειακή βία</a:t>
          </a:r>
        </a:p>
        <a:p>
          <a:pPr lvl="0" algn="l" defTabSz="800100">
            <a:lnSpc>
              <a:spcPct val="90000"/>
            </a:lnSpc>
            <a:spcBef>
              <a:spcPct val="0"/>
            </a:spcBef>
            <a:spcAft>
              <a:spcPct val="35000"/>
            </a:spcAft>
          </a:pPr>
          <a:r>
            <a:rPr lang="el-GR" sz="1800" b="1" kern="1200" dirty="0" smtClean="0">
              <a:latin typeface="Calibri"/>
              <a:cs typeface="+mn-cs"/>
              <a:sym typeface="Symbol"/>
            </a:rPr>
            <a:t> </a:t>
          </a:r>
          <a:r>
            <a:rPr lang="el-GR" sz="1600" b="0" kern="1200" dirty="0" smtClean="0">
              <a:latin typeface="Calibri"/>
              <a:cs typeface="+mn-cs"/>
            </a:rPr>
            <a:t>Ενεργοποίηση Εταιρίας Προστασίας Ανηλίκων – Συνεργασία με την τοπική αυτοδιοίκηση</a:t>
          </a:r>
          <a:endParaRPr lang="el-GR" sz="1600" b="0" kern="1200" dirty="0"/>
        </a:p>
      </dsp:txBody>
      <dsp:txXfrm rot="5400000">
        <a:off x="2788552" y="993710"/>
        <a:ext cx="2593061" cy="2981132"/>
      </dsp:txXfrm>
    </dsp:sp>
    <dsp:sp modelId="{BD147485-4944-48F6-89A2-700C88BFC41D}">
      <dsp:nvSpPr>
        <dsp:cNvPr id="0" name=""/>
        <dsp:cNvSpPr/>
      </dsp:nvSpPr>
      <dsp:spPr>
        <a:xfrm rot="16200000">
          <a:off x="4552748" y="1024356"/>
          <a:ext cx="4968552" cy="2919839"/>
        </a:xfrm>
        <a:prstGeom prst="flowChartManualOperation">
          <a:avLst/>
        </a:prstGeom>
        <a:solidFill>
          <a:schemeClr val="accent4">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4">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100000"/>
            </a:lnSpc>
            <a:spcBef>
              <a:spcPct val="0"/>
            </a:spcBef>
            <a:spcAft>
              <a:spcPts val="0"/>
            </a:spcAft>
          </a:pPr>
          <a:r>
            <a:rPr lang="el-GR" sz="1800" b="1" kern="1200" dirty="0" smtClean="0">
              <a:latin typeface="Calibri"/>
              <a:cs typeface="+mn-cs"/>
            </a:rPr>
            <a:t>Επαγγελματική Εκπαίδευση και υποστήριξη </a:t>
          </a:r>
          <a:r>
            <a:rPr lang="el-GR" sz="1800" b="1" kern="1200" dirty="0" err="1" smtClean="0">
              <a:latin typeface="Calibri"/>
              <a:cs typeface="+mn-cs"/>
            </a:rPr>
            <a:t>ΑμεΑ</a:t>
          </a:r>
          <a:endParaRPr lang="el-GR" sz="1800" b="1" kern="1200" dirty="0" smtClean="0">
            <a:latin typeface="Calibri"/>
            <a:cs typeface="+mn-cs"/>
          </a:endParaRPr>
        </a:p>
        <a:p>
          <a:pPr lvl="0" algn="l" defTabSz="800100">
            <a:lnSpc>
              <a:spcPct val="100000"/>
            </a:lnSpc>
            <a:spcBef>
              <a:spcPct val="0"/>
            </a:spcBef>
            <a:spcAft>
              <a:spcPts val="0"/>
            </a:spcAft>
          </a:pPr>
          <a:endParaRPr lang="el-GR" sz="1800" b="1" kern="1200" dirty="0" smtClean="0">
            <a:latin typeface="Calibri"/>
            <a:cs typeface="+mn-cs"/>
          </a:endParaRPr>
        </a:p>
        <a:p>
          <a:pPr marL="114300" lvl="1" indent="-114300" algn="l" defTabSz="622300">
            <a:lnSpc>
              <a:spcPct val="100000"/>
            </a:lnSpc>
            <a:spcBef>
              <a:spcPct val="0"/>
            </a:spcBef>
            <a:spcAft>
              <a:spcPts val="0"/>
            </a:spcAft>
            <a:buChar char="••"/>
          </a:pPr>
          <a:r>
            <a:rPr lang="el-GR" sz="1400" kern="1200" dirty="0" smtClean="0">
              <a:latin typeface="Calibri"/>
              <a:cs typeface="+mn-cs"/>
            </a:rPr>
            <a:t>Σύμπραξη ΕΚΨ </a:t>
          </a:r>
          <a:r>
            <a:rPr lang="el-GR" sz="1400" kern="1200" dirty="0" err="1" smtClean="0">
              <a:latin typeface="Calibri"/>
              <a:cs typeface="+mn-cs"/>
            </a:rPr>
            <a:t>Π.Σακελλαρόπουλος</a:t>
          </a:r>
          <a:r>
            <a:rPr lang="el-GR" sz="1400" kern="1200" dirty="0" smtClean="0">
              <a:latin typeface="Calibri"/>
              <a:cs typeface="+mn-cs"/>
            </a:rPr>
            <a:t> με το Γ. Ν. Άμφισσας για τη λειτουργία Κέντρου Ημέρας παιδιών , εφήβων και ενηλίκων με ψυχικές διαταραχές που διαβιούν στο νομό Φωκίδας</a:t>
          </a:r>
          <a:endParaRPr lang="el-GR" sz="1400" kern="1200" dirty="0"/>
        </a:p>
        <a:p>
          <a:pPr marL="114300" lvl="1" indent="-114300" algn="l" defTabSz="622300">
            <a:lnSpc>
              <a:spcPct val="100000"/>
            </a:lnSpc>
            <a:spcBef>
              <a:spcPct val="0"/>
            </a:spcBef>
            <a:spcAft>
              <a:spcPts val="0"/>
            </a:spcAft>
            <a:buChar char="••"/>
          </a:pPr>
          <a:r>
            <a:rPr lang="el-GR" sz="1400" kern="1200" dirty="0" smtClean="0">
              <a:latin typeface="Calibri" pitchFamily="34" charset="0"/>
              <a:cs typeface="Calibri" pitchFamily="34" charset="0"/>
            </a:rPr>
            <a:t>Σύμπραξη Δήμου Δελφών – </a:t>
          </a:r>
          <a:r>
            <a:rPr lang="el-GR" sz="1400" kern="1200" dirty="0" err="1" smtClean="0">
              <a:latin typeface="Calibri" pitchFamily="34" charset="0"/>
              <a:cs typeface="Calibri" pitchFamily="34" charset="0"/>
            </a:rPr>
            <a:t>Κοι.Σ.Π.Ε</a:t>
          </a:r>
          <a:r>
            <a:rPr lang="el-GR" sz="1400" kern="1200" dirty="0" smtClean="0">
              <a:latin typeface="Calibri" pitchFamily="34" charset="0"/>
              <a:cs typeface="Calibri" pitchFamily="34" charset="0"/>
            </a:rPr>
            <a:t>. Ν Φωκίδας . Πρόγραμμα προαγωγής της επαγγελματικής ένταξης ληπτών υπηρεσιών ψυχικής υγείας</a:t>
          </a:r>
          <a:r>
            <a:rPr lang="el-GR" sz="1200" kern="1200" dirty="0" smtClean="0">
              <a:latin typeface="Calibri" pitchFamily="34" charset="0"/>
              <a:cs typeface="Calibri" pitchFamily="34" charset="0"/>
            </a:rPr>
            <a:t>.</a:t>
          </a:r>
        </a:p>
      </dsp:txBody>
      <dsp:txXfrm rot="5400000">
        <a:off x="5577104" y="993710"/>
        <a:ext cx="2919839" cy="2981132"/>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73391A-87C0-484F-B5FF-AF36DD507C4E}" type="datetimeFigureOut">
              <a:rPr lang="el-GR" smtClean="0"/>
              <a:pPr/>
              <a:t>26/1/2020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08BF5B-DEA8-46FB-B185-7CA6136ED622}" type="slidenum">
              <a:rPr lang="el-GR" smtClean="0"/>
              <a:pPr/>
              <a:t>‹#›</a:t>
            </a:fld>
            <a:endParaRPr lang="el-GR"/>
          </a:p>
        </p:txBody>
      </p:sp>
    </p:spTree>
    <p:extLst>
      <p:ext uri="{BB962C8B-B14F-4D97-AF65-F5344CB8AC3E}">
        <p14:creationId xmlns="" xmlns:p14="http://schemas.microsoft.com/office/powerpoint/2010/main" val="1053522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8308BF5B-DEA8-46FB-B185-7CA6136ED622}" type="slidenum">
              <a:rPr lang="el-GR" smtClean="0"/>
              <a:pPr/>
              <a:t>6</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8308BF5B-DEA8-46FB-B185-7CA6136ED622}" type="slidenum">
              <a:rPr lang="el-GR" smtClean="0"/>
              <a:pPr/>
              <a:t>7</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latin typeface="verdana, sans-serif"/>
              </a:rPr>
              <a:t>άρθρο 4 (Σκοπός και Περιεχόμενο) αναφέρει: "</a:t>
            </a:r>
            <a:r>
              <a:rPr lang="el-GR" sz="1200" dirty="0" smtClean="0">
                <a:solidFill>
                  <a:srgbClr val="000000"/>
                </a:solidFill>
                <a:effectLst/>
                <a:latin typeface="verdana, sans-serif"/>
              </a:rPr>
              <a:t>Από τη σύναψη της Προγραμματικής Σύμβασης και τη λειτουργία του σχεδίου δράσης του </a:t>
            </a:r>
            <a:r>
              <a:rPr lang="el-GR" sz="1200" dirty="0" err="1" smtClean="0">
                <a:solidFill>
                  <a:srgbClr val="000000"/>
                </a:solidFill>
                <a:effectLst/>
                <a:latin typeface="verdana, sans-serif"/>
              </a:rPr>
              <a:t>Κοι.Σ.Π.Ε</a:t>
            </a:r>
            <a:r>
              <a:rPr lang="el-GR" sz="1200" dirty="0" smtClean="0">
                <a:solidFill>
                  <a:srgbClr val="000000"/>
                </a:solidFill>
                <a:effectLst/>
                <a:latin typeface="verdana, sans-serif"/>
              </a:rPr>
              <a:t>. Ν. Φωκίδας με τίτλο «Προαγωγή της επαγγελματικής ένταξης των ψυχικά πασχόντων στον τομέα των Τουριστικών Υπηρεσιών» επιτυγχάνεται η απασχόληση των ατόμων με ψυχικά προβλήματα και η ενσωμάτωσή τους στο κοινωνικό σύνολο μέσω της λειτουργίας του Γραφείου Εναλλακτικού Τουρισμού. Βασικός στόχος είναι η άρση των διακρίσεων και του κοινωνικού αποκλεισμού, που δημιουργούνται από το στίγμα των ψυχικών </a:t>
            </a:r>
            <a:r>
              <a:rPr lang="el-GR" sz="1200" dirty="0" err="1" smtClean="0">
                <a:solidFill>
                  <a:srgbClr val="000000"/>
                </a:solidFill>
                <a:effectLst/>
                <a:latin typeface="verdana, sans-serif"/>
              </a:rPr>
              <a:t>παθήσεων.</a:t>
            </a:r>
            <a:r>
              <a:rPr lang="el-GR" sz="1200" dirty="0" err="1" smtClean="0">
                <a:solidFill>
                  <a:srgbClr val="000000"/>
                </a:solidFill>
                <a:effectLst/>
              </a:rPr>
              <a:t>​"​</a:t>
            </a:r>
            <a:endParaRPr lang="el-GR" sz="1200" dirty="0" smtClean="0">
              <a:solidFill>
                <a:srgbClr val="000000"/>
              </a:solidFill>
              <a:effectLst/>
            </a:endParaRPr>
          </a:p>
        </p:txBody>
      </p:sp>
      <p:sp>
        <p:nvSpPr>
          <p:cNvPr id="4" name="Θέση κεφαλίδας 3"/>
          <p:cNvSpPr>
            <a:spLocks noGrp="1"/>
          </p:cNvSpPr>
          <p:nvPr>
            <p:ph type="hdr" sz="quarter" idx="10"/>
          </p:nvPr>
        </p:nvSpPr>
        <p:spPr/>
        <p:txBody>
          <a:bodyPr/>
          <a:lstStyle/>
          <a:p>
            <a:endParaRPr lang="el-GR"/>
          </a:p>
        </p:txBody>
      </p:sp>
    </p:spTree>
    <p:extLst>
      <p:ext uri="{BB962C8B-B14F-4D97-AF65-F5344CB8AC3E}">
        <p14:creationId xmlns="" xmlns:p14="http://schemas.microsoft.com/office/powerpoint/2010/main" val="1719446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3D06FEE-4CD0-486E-A14A-2E7661E64370}"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D06FEE-4CD0-486E-A14A-2E7661E6437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2"/>
      </p:bgRef>
    </p:bg>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63D06FEE-4CD0-486E-A14A-2E7661E64370}"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8"/>
            <a:ext cx="9144000" cy="1069514"/>
          </a:xfrm>
          <a:prstGeom prst="rect">
            <a:avLst/>
          </a:prstGeom>
        </p:spPr>
        <p:txBody>
          <a:bodyPr anchor="ctr"/>
          <a:lstStyle>
            <a:lvl1pPr>
              <a:defRPr b="1" baseline="0">
                <a:solidFill>
                  <a:schemeClr val="tx1">
                    <a:lumMod val="75000"/>
                    <a:lumOff val="25000"/>
                  </a:schemeClr>
                </a:solidFill>
                <a:latin typeface="Arial" pitchFamily="34" charset="0"/>
                <a:cs typeface="Arial" pitchFamily="34" charset="0"/>
              </a:defRPr>
            </a:lvl1pPr>
          </a:lstStyle>
          <a:p>
            <a:r>
              <a:rPr lang="en-US" altLang="ko-KR" dirty="0" smtClean="0"/>
              <a:t> Free PPT _ Click to add title</a:t>
            </a:r>
            <a:endParaRPr lang="ko-KR" altLang="en-US" dirty="0"/>
          </a:p>
        </p:txBody>
      </p:sp>
      <p:sp>
        <p:nvSpPr>
          <p:cNvPr id="3" name="Content Placeholder 2"/>
          <p:cNvSpPr>
            <a:spLocks noGrp="1"/>
          </p:cNvSpPr>
          <p:nvPr>
            <p:ph idx="1"/>
          </p:nvPr>
        </p:nvSpPr>
        <p:spPr>
          <a:xfrm>
            <a:off x="457200" y="1600201"/>
            <a:ext cx="8229600" cy="460648"/>
          </a:xfrm>
          <a:prstGeom prst="rect">
            <a:avLst/>
          </a:prstGeom>
        </p:spPr>
        <p:txBody>
          <a:bodyPr anchor="ctr"/>
          <a:lstStyle>
            <a:lvl1pPr marL="0" indent="0">
              <a:buNone/>
              <a:defRPr sz="20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
        <p:nvSpPr>
          <p:cNvPr id="4" name="Content Placeholder 2"/>
          <p:cNvSpPr>
            <a:spLocks noGrp="1"/>
          </p:cNvSpPr>
          <p:nvPr>
            <p:ph idx="10"/>
          </p:nvPr>
        </p:nvSpPr>
        <p:spPr>
          <a:xfrm>
            <a:off x="467544" y="2276872"/>
            <a:ext cx="8229600" cy="3600400"/>
          </a:xfrm>
          <a:prstGeom prst="rect">
            <a:avLst/>
          </a:prstGeom>
        </p:spPr>
        <p:txBody>
          <a:bodyPr lIns="396000" anchor="t"/>
          <a:lstStyle>
            <a:lvl1pPr marL="0" indent="0">
              <a:buNone/>
              <a:defRPr sz="1400">
                <a:solidFill>
                  <a:schemeClr val="tx1">
                    <a:lumMod val="75000"/>
                    <a:lumOff val="25000"/>
                  </a:schemeClr>
                </a:solidFill>
                <a:latin typeface="Arial" pitchFamily="34" charset="0"/>
                <a:cs typeface="Arial" pitchFamily="34" charset="0"/>
              </a:defRPr>
            </a:lvl1pPr>
          </a:lstStyle>
          <a:p>
            <a:pPr lvl="0"/>
            <a:r>
              <a:rPr lang="en-US" altLang="ko-KR" dirty="0" smtClean="0"/>
              <a:t>Click to edit Master text styles</a:t>
            </a:r>
          </a:p>
        </p:txBody>
      </p:sp>
    </p:spTree>
    <p:extLst>
      <p:ext uri="{BB962C8B-B14F-4D97-AF65-F5344CB8AC3E}">
        <p14:creationId xmlns="" xmlns:p14="http://schemas.microsoft.com/office/powerpoint/2010/main" val="3694015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63D06FEE-4CD0-486E-A14A-2E7661E64370}"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3D06FEE-4CD0-486E-A14A-2E7661E64370}"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fld id="{483B81A2-3C04-43EC-A5DA-0641CFA2762A}" type="datetimeFigureOut">
              <a:rPr lang="el-GR" smtClean="0"/>
              <a:pPr/>
              <a:t>26/1/2020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3D06FEE-4CD0-486E-A14A-2E7661E64370}"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1">
        <a:schemeClr val="bg2"/>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63D06FEE-4CD0-486E-A14A-2E7661E64370}"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63D06FEE-4CD0-486E-A14A-2E7661E6437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63D06FEE-4CD0-486E-A14A-2E7661E6437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3D06FEE-4CD0-486E-A14A-2E7661E64370}"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fld id="{483B81A2-3C04-43EC-A5DA-0641CFA2762A}" type="datetimeFigureOut">
              <a:rPr lang="el-GR" smtClean="0"/>
              <a:pPr/>
              <a:t>26/1/2020</a:t>
            </a:fld>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63D06FEE-4CD0-486E-A14A-2E7661E64370}"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fld id="{483B81A2-3C04-43EC-A5DA-0641CFA2762A}" type="datetimeFigureOut">
              <a:rPr lang="el-GR" smtClean="0"/>
              <a:pPr/>
              <a:t>26/1/2020</a:t>
            </a:fld>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83B81A2-3C04-43EC-A5DA-0641CFA2762A}" type="datetimeFigureOut">
              <a:rPr lang="el-GR" smtClean="0"/>
              <a:pPr/>
              <a:t>26/1/2020</a:t>
            </a:fld>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3D06FEE-4CD0-486E-A14A-2E7661E64370}"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1371600" y="2786058"/>
            <a:ext cx="6400800" cy="2357454"/>
          </a:xfrm>
        </p:spPr>
        <p:txBody>
          <a:bodyPr>
            <a:normAutofit fontScale="92500"/>
          </a:bodyPr>
          <a:lstStyle/>
          <a:p>
            <a:r>
              <a:rPr lang="el-GR" sz="3000" dirty="0" err="1" smtClean="0"/>
              <a:t>Εκπαιδευτικο</a:t>
            </a:r>
            <a:r>
              <a:rPr lang="el-GR" sz="3000" dirty="0" smtClean="0"/>
              <a:t> </a:t>
            </a:r>
            <a:r>
              <a:rPr lang="el-GR" sz="3000" dirty="0" err="1" smtClean="0"/>
              <a:t>Δομησ</a:t>
            </a:r>
            <a:endParaRPr lang="el-GR" sz="3000" dirty="0" smtClean="0"/>
          </a:p>
          <a:p>
            <a:r>
              <a:rPr lang="el-GR" sz="3000" dirty="0" smtClean="0"/>
              <a:t> «</a:t>
            </a:r>
            <a:r>
              <a:rPr lang="el-GR" sz="3000" dirty="0" err="1" smtClean="0"/>
              <a:t>Τομεοποιηση</a:t>
            </a:r>
            <a:r>
              <a:rPr lang="el-GR" sz="3000" dirty="0" smtClean="0"/>
              <a:t>- </a:t>
            </a:r>
            <a:r>
              <a:rPr lang="el-GR" sz="3000" dirty="0" err="1" smtClean="0"/>
              <a:t>Δικαιωματα</a:t>
            </a:r>
            <a:r>
              <a:rPr lang="el-GR" sz="3000" dirty="0" smtClean="0"/>
              <a:t> των </a:t>
            </a:r>
            <a:r>
              <a:rPr lang="el-GR" sz="3000" dirty="0" err="1" smtClean="0"/>
              <a:t>ατομων</a:t>
            </a:r>
            <a:r>
              <a:rPr lang="el-GR" sz="3000" dirty="0" smtClean="0"/>
              <a:t> με </a:t>
            </a:r>
            <a:r>
              <a:rPr lang="el-GR" sz="3000" dirty="0" err="1" smtClean="0"/>
              <a:t>ψυχικεσ</a:t>
            </a:r>
            <a:r>
              <a:rPr lang="el-GR" sz="3000" dirty="0" smtClean="0"/>
              <a:t> </a:t>
            </a:r>
            <a:r>
              <a:rPr lang="el-GR" sz="3000" dirty="0" err="1" smtClean="0"/>
              <a:t>διαταραχεσ</a:t>
            </a:r>
            <a:r>
              <a:rPr lang="el-GR" sz="3000" dirty="0" smtClean="0"/>
              <a:t>- </a:t>
            </a:r>
            <a:r>
              <a:rPr lang="el-GR" sz="3000" dirty="0" err="1" smtClean="0"/>
              <a:t>Διασυνδεση</a:t>
            </a:r>
            <a:r>
              <a:rPr lang="el-GR" sz="3000" dirty="0" smtClean="0"/>
              <a:t> </a:t>
            </a:r>
            <a:r>
              <a:rPr lang="el-GR" sz="3000" dirty="0" err="1" smtClean="0"/>
              <a:t>υπηρεσιων</a:t>
            </a:r>
            <a:r>
              <a:rPr lang="el-GR" sz="3000" dirty="0" smtClean="0"/>
              <a:t>» </a:t>
            </a:r>
          </a:p>
          <a:p>
            <a:endParaRPr lang="el-GR" dirty="0"/>
          </a:p>
        </p:txBody>
      </p:sp>
      <p:sp>
        <p:nvSpPr>
          <p:cNvPr id="2" name="1 - Τίτλος"/>
          <p:cNvSpPr>
            <a:spLocks noGrp="1"/>
          </p:cNvSpPr>
          <p:nvPr>
            <p:ph type="ctrTitle"/>
          </p:nvPr>
        </p:nvSpPr>
        <p:spPr/>
        <p:txBody>
          <a:bodyPr/>
          <a:lstStyle/>
          <a:p>
            <a:r>
              <a:rPr lang="el-GR" dirty="0" smtClean="0"/>
              <a:t>Διασύνδεση υπηρεσιών ψυχικής υγείας- </a:t>
            </a:r>
            <a:r>
              <a:rPr lang="el-GR" dirty="0" err="1" smtClean="0"/>
              <a:t>Τομεοποίηση</a:t>
            </a:r>
            <a:r>
              <a:rPr lang="el-GR" dirty="0" smtClean="0"/>
              <a:t> </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 </a:t>
            </a:r>
            <a:endParaRPr lang="el-GR" dirty="0"/>
          </a:p>
        </p:txBody>
      </p:sp>
      <p:sp>
        <p:nvSpPr>
          <p:cNvPr id="3" name="2 - Θέση περιεχομένου"/>
          <p:cNvSpPr>
            <a:spLocks noGrp="1"/>
          </p:cNvSpPr>
          <p:nvPr>
            <p:ph sz="quarter" idx="1"/>
          </p:nvPr>
        </p:nvSpPr>
        <p:spPr>
          <a:xfrm>
            <a:off x="301752" y="1527048"/>
            <a:ext cx="8842248" cy="4572000"/>
          </a:xfrm>
        </p:spPr>
        <p:txBody>
          <a:bodyPr>
            <a:normAutofit fontScale="92500" lnSpcReduction="10000"/>
          </a:bodyPr>
          <a:lstStyle/>
          <a:p>
            <a:pPr marL="342900" lvl="0" indent="-342900">
              <a:spcBef>
                <a:spcPts val="0"/>
              </a:spcBef>
              <a:buClr>
                <a:srgbClr val="002060"/>
              </a:buClr>
              <a:buSzTx/>
              <a:buNone/>
              <a:defRPr/>
            </a:pPr>
            <a:r>
              <a:rPr lang="el-GR" sz="2000" b="1" kern="0" dirty="0" smtClean="0">
                <a:solidFill>
                  <a:srgbClr val="002060"/>
                </a:solidFill>
                <a:latin typeface="Calibri" pitchFamily="34" charset="0"/>
                <a:cs typeface="Calibri" pitchFamily="34" charset="0"/>
              </a:rPr>
              <a:t>Γνωστοποίηση                              </a:t>
            </a:r>
          </a:p>
          <a:p>
            <a:pPr marL="342900" lvl="0" indent="-342900">
              <a:spcBef>
                <a:spcPts val="0"/>
              </a:spcBef>
              <a:buClr>
                <a:srgbClr val="002060"/>
              </a:buClr>
              <a:buSzTx/>
              <a:buFont typeface="Arial" pitchFamily="34" charset="0"/>
              <a:buChar char="•"/>
              <a:defRPr/>
            </a:pPr>
            <a:r>
              <a:rPr lang="el-GR" sz="1700" kern="0" dirty="0" smtClean="0">
                <a:solidFill>
                  <a:srgbClr val="002060"/>
                </a:solidFill>
                <a:cs typeface="Calibri" pitchFamily="34" charset="0"/>
              </a:rPr>
              <a:t>Ενημερωτικά φυλλάδια</a:t>
            </a:r>
          </a:p>
          <a:p>
            <a:pPr marL="342900" lvl="0" indent="-342900">
              <a:spcBef>
                <a:spcPts val="0"/>
              </a:spcBef>
              <a:buClr>
                <a:srgbClr val="002060"/>
              </a:buClr>
              <a:buSzTx/>
              <a:buFont typeface="Arial" pitchFamily="34" charset="0"/>
              <a:buChar char="•"/>
              <a:defRPr/>
            </a:pPr>
            <a:r>
              <a:rPr lang="el-GR" sz="1700" kern="0" dirty="0" smtClean="0">
                <a:solidFill>
                  <a:srgbClr val="002060"/>
                </a:solidFill>
                <a:cs typeface="Calibri" pitchFamily="34" charset="0"/>
              </a:rPr>
              <a:t>Αφίσα  σε κάθε υπηρεσία του νομού</a:t>
            </a:r>
          </a:p>
          <a:p>
            <a:pPr marL="342900" lvl="0" indent="-342900">
              <a:spcBef>
                <a:spcPts val="0"/>
              </a:spcBef>
              <a:buClr>
                <a:srgbClr val="002060"/>
              </a:buClr>
              <a:buSzTx/>
              <a:buFont typeface="Arial" pitchFamily="34" charset="0"/>
              <a:buChar char="•"/>
              <a:defRPr/>
            </a:pPr>
            <a:r>
              <a:rPr lang="el-GR" sz="1700" kern="0" dirty="0" smtClean="0">
                <a:solidFill>
                  <a:srgbClr val="002060"/>
                </a:solidFill>
                <a:cs typeface="Calibri" pitchFamily="34" charset="0"/>
              </a:rPr>
              <a:t>Δελτίο τύπου ΜΜΕ</a:t>
            </a:r>
          </a:p>
          <a:p>
            <a:pPr marL="342900" lvl="0" indent="-342900">
              <a:spcBef>
                <a:spcPts val="0"/>
              </a:spcBef>
              <a:buClr>
                <a:srgbClr val="002060"/>
              </a:buClr>
              <a:buSzTx/>
              <a:buFont typeface="Arial" pitchFamily="34" charset="0"/>
              <a:buChar char="•"/>
              <a:defRPr/>
            </a:pPr>
            <a:r>
              <a:rPr lang="el-GR" sz="1700" kern="0" dirty="0" smtClean="0">
                <a:solidFill>
                  <a:srgbClr val="002060"/>
                </a:solidFill>
                <a:cs typeface="Calibri" pitchFamily="34" charset="0"/>
              </a:rPr>
              <a:t>Ενημερώσεις σε σχολικές μονάδες</a:t>
            </a:r>
          </a:p>
          <a:p>
            <a:pPr marL="342900" lvl="0" indent="-342900">
              <a:spcBef>
                <a:spcPts val="0"/>
              </a:spcBef>
              <a:buClr>
                <a:srgbClr val="002060"/>
              </a:buClr>
              <a:buSzTx/>
              <a:buFont typeface="Arial" pitchFamily="34" charset="0"/>
              <a:buChar char="•"/>
              <a:defRPr/>
            </a:pPr>
            <a:r>
              <a:rPr lang="el-GR" sz="1700" kern="0" dirty="0" smtClean="0">
                <a:solidFill>
                  <a:srgbClr val="002060"/>
                </a:solidFill>
                <a:cs typeface="Calibri" pitchFamily="34" charset="0"/>
              </a:rPr>
              <a:t>Δημιουργία </a:t>
            </a:r>
            <a:r>
              <a:rPr lang="en-US" sz="1700" kern="0" dirty="0" smtClean="0">
                <a:solidFill>
                  <a:srgbClr val="002060"/>
                </a:solidFill>
                <a:cs typeface="Calibri" pitchFamily="34" charset="0"/>
              </a:rPr>
              <a:t>blog </a:t>
            </a:r>
            <a:r>
              <a:rPr lang="el-GR" sz="1700" kern="0" dirty="0" smtClean="0">
                <a:solidFill>
                  <a:srgbClr val="002060"/>
                </a:solidFill>
                <a:cs typeface="Calibri" pitchFamily="34" charset="0"/>
              </a:rPr>
              <a:t>και σελίδας στο </a:t>
            </a:r>
            <a:r>
              <a:rPr lang="en-US" sz="1700" kern="0" dirty="0" err="1" smtClean="0">
                <a:solidFill>
                  <a:srgbClr val="002060"/>
                </a:solidFill>
                <a:cs typeface="Calibri" pitchFamily="34" charset="0"/>
              </a:rPr>
              <a:t>facebook</a:t>
            </a:r>
            <a:endParaRPr lang="el-GR" sz="1700" kern="0" dirty="0" smtClean="0">
              <a:solidFill>
                <a:srgbClr val="002060"/>
              </a:solidFill>
              <a:cs typeface="Calibri" pitchFamily="34" charset="0"/>
            </a:endParaRPr>
          </a:p>
          <a:p>
            <a:pPr marL="342900" lvl="0" indent="-342900">
              <a:spcBef>
                <a:spcPts val="0"/>
              </a:spcBef>
              <a:buClr>
                <a:srgbClr val="002060"/>
              </a:buClr>
              <a:buSzTx/>
              <a:buNone/>
              <a:defRPr/>
            </a:pPr>
            <a:endParaRPr lang="el-GR" sz="1600" b="1" kern="0" dirty="0" smtClean="0">
              <a:solidFill>
                <a:srgbClr val="002060"/>
              </a:solidFill>
              <a:latin typeface="Calibri" pitchFamily="34" charset="0"/>
              <a:cs typeface="Calibri" pitchFamily="34" charset="0"/>
            </a:endParaRPr>
          </a:p>
          <a:p>
            <a:pPr marL="342900" lvl="0" indent="-342900">
              <a:spcBef>
                <a:spcPts val="0"/>
              </a:spcBef>
              <a:buClr>
                <a:srgbClr val="002060"/>
              </a:buClr>
              <a:buSzTx/>
              <a:buNone/>
              <a:defRPr/>
            </a:pPr>
            <a:r>
              <a:rPr lang="el-GR" sz="2000" b="1" kern="0" dirty="0" smtClean="0">
                <a:solidFill>
                  <a:srgbClr val="002060"/>
                </a:solidFill>
                <a:latin typeface="Calibri" pitchFamily="34" charset="0"/>
                <a:cs typeface="Calibri" pitchFamily="34" charset="0"/>
              </a:rPr>
              <a:t>Συνεργασία                                 </a:t>
            </a:r>
          </a:p>
          <a:p>
            <a:pPr marL="342900" indent="-342900">
              <a:spcBef>
                <a:spcPts val="0"/>
              </a:spcBef>
              <a:buClr>
                <a:srgbClr val="002060"/>
              </a:buClr>
              <a:buSzTx/>
              <a:buFont typeface="Arial" pitchFamily="34" charset="0"/>
              <a:buChar char="•"/>
              <a:defRPr/>
            </a:pPr>
            <a:r>
              <a:rPr lang="el-GR" sz="1700" kern="0" dirty="0" smtClean="0">
                <a:solidFill>
                  <a:srgbClr val="002060"/>
                </a:solidFill>
                <a:latin typeface="Georgia" pitchFamily="18" charset="0"/>
                <a:cs typeface="Calibri" pitchFamily="34" charset="0"/>
              </a:rPr>
              <a:t>Ενημερωτικές επιστολές προς τους επίσημα οργανωμένους φορείς/ συλλόγους του νομού</a:t>
            </a:r>
          </a:p>
          <a:p>
            <a:pPr marL="342900" indent="-342900">
              <a:spcBef>
                <a:spcPts val="0"/>
              </a:spcBef>
              <a:buClr>
                <a:srgbClr val="002060"/>
              </a:buClr>
              <a:buSzTx/>
              <a:buFont typeface="Arial" pitchFamily="34" charset="0"/>
              <a:buChar char="•"/>
              <a:defRPr/>
            </a:pPr>
            <a:r>
              <a:rPr lang="el-GR" sz="1700" kern="0" dirty="0" smtClean="0">
                <a:solidFill>
                  <a:srgbClr val="002060"/>
                </a:solidFill>
                <a:latin typeface="Georgia" pitchFamily="18" charset="0"/>
                <a:cs typeface="Calibri" pitchFamily="34" charset="0"/>
              </a:rPr>
              <a:t>Συναντήσεις και κατ’</a:t>
            </a:r>
            <a:r>
              <a:rPr lang="en-US" sz="1700" kern="0" dirty="0" smtClean="0">
                <a:solidFill>
                  <a:srgbClr val="002060"/>
                </a:solidFill>
                <a:latin typeface="Georgia" pitchFamily="18" charset="0"/>
                <a:cs typeface="Calibri" pitchFamily="34" charset="0"/>
              </a:rPr>
              <a:t> </a:t>
            </a:r>
            <a:r>
              <a:rPr lang="el-GR" sz="1700" kern="0" dirty="0" smtClean="0">
                <a:solidFill>
                  <a:srgbClr val="002060"/>
                </a:solidFill>
                <a:latin typeface="Georgia" pitchFamily="18" charset="0"/>
                <a:cs typeface="Calibri" pitchFamily="34" charset="0"/>
              </a:rPr>
              <a:t>ιδίαν παρουσίαση </a:t>
            </a:r>
          </a:p>
          <a:p>
            <a:pPr marL="342900" indent="-342900">
              <a:spcBef>
                <a:spcPts val="0"/>
              </a:spcBef>
              <a:buClr>
                <a:srgbClr val="002060"/>
              </a:buClr>
              <a:buSzTx/>
              <a:buFont typeface="Arial" pitchFamily="34" charset="0"/>
              <a:buChar char="•"/>
              <a:defRPr/>
            </a:pPr>
            <a:r>
              <a:rPr lang="el-GR" sz="1700" kern="0" dirty="0" smtClean="0">
                <a:solidFill>
                  <a:srgbClr val="002060"/>
                </a:solidFill>
                <a:latin typeface="Georgia" pitchFamily="18" charset="0"/>
                <a:cs typeface="Calibri" pitchFamily="34" charset="0"/>
              </a:rPr>
              <a:t>Ορισμός εκπροσώπου συνεργασίας φορέων</a:t>
            </a:r>
          </a:p>
          <a:p>
            <a:pPr marL="342900" indent="-342900">
              <a:spcBef>
                <a:spcPts val="0"/>
              </a:spcBef>
              <a:buClr>
                <a:srgbClr val="002060"/>
              </a:buClr>
              <a:buSzTx/>
              <a:buFont typeface="Arial" pitchFamily="34" charset="0"/>
              <a:buChar char="•"/>
              <a:defRPr/>
            </a:pPr>
            <a:r>
              <a:rPr lang="el-GR" sz="1700" kern="0" dirty="0" smtClean="0">
                <a:solidFill>
                  <a:srgbClr val="002060"/>
                </a:solidFill>
                <a:latin typeface="Georgia" pitchFamily="18" charset="0"/>
                <a:cs typeface="Calibri" pitchFamily="34" charset="0"/>
              </a:rPr>
              <a:t>Ανάληψη και παραπομπή πρώτων αιτημάτων</a:t>
            </a:r>
          </a:p>
          <a:p>
            <a:pPr marL="342900" indent="-342900">
              <a:spcBef>
                <a:spcPts val="0"/>
              </a:spcBef>
              <a:buClr>
                <a:srgbClr val="002060"/>
              </a:buClr>
              <a:buSzTx/>
              <a:buFont typeface="Arial" pitchFamily="34" charset="0"/>
              <a:buChar char="•"/>
              <a:defRPr/>
            </a:pPr>
            <a:r>
              <a:rPr lang="el-GR" sz="1700" kern="0" dirty="0" smtClean="0">
                <a:solidFill>
                  <a:srgbClr val="002060"/>
                </a:solidFill>
                <a:latin typeface="Georgia" pitchFamily="18" charset="0"/>
                <a:cs typeface="Calibri" pitchFamily="34" charset="0"/>
              </a:rPr>
              <a:t>Ημερίδα ανατροφοδότησης στην Άμφισσα (Οκτώβριος 2010)</a:t>
            </a:r>
          </a:p>
          <a:p>
            <a:pPr marL="342900" indent="-342900">
              <a:spcBef>
                <a:spcPts val="0"/>
              </a:spcBef>
              <a:buClr>
                <a:srgbClr val="002060"/>
              </a:buClr>
              <a:buSzTx/>
              <a:buFont typeface="Arial" pitchFamily="34" charset="0"/>
              <a:buChar char="•"/>
              <a:defRPr/>
            </a:pPr>
            <a:r>
              <a:rPr lang="el-GR" sz="1700" kern="0" dirty="0" smtClean="0">
                <a:solidFill>
                  <a:srgbClr val="002060"/>
                </a:solidFill>
                <a:latin typeface="Georgia" pitchFamily="18" charset="0"/>
                <a:cs typeface="Calibri" pitchFamily="34" charset="0"/>
              </a:rPr>
              <a:t>Εσωτερικός διάλογος </a:t>
            </a:r>
          </a:p>
          <a:p>
            <a:pPr marL="342900" indent="-342900">
              <a:spcBef>
                <a:spcPts val="0"/>
              </a:spcBef>
              <a:buClr>
                <a:srgbClr val="002060"/>
              </a:buClr>
              <a:buSzTx/>
              <a:buNone/>
              <a:defRPr/>
            </a:pPr>
            <a:r>
              <a:rPr lang="el-GR" sz="1700" kern="0" dirty="0" smtClean="0">
                <a:solidFill>
                  <a:srgbClr val="002060"/>
                </a:solidFill>
                <a:latin typeface="Georgia" pitchFamily="18" charset="0"/>
                <a:cs typeface="Calibri" pitchFamily="34" charset="0"/>
              </a:rPr>
              <a:t> </a:t>
            </a:r>
            <a:r>
              <a:rPr lang="el-GR" sz="2000" b="1" kern="0" dirty="0" smtClean="0">
                <a:solidFill>
                  <a:srgbClr val="002060"/>
                </a:solidFill>
                <a:latin typeface="Calibri" pitchFamily="34" charset="0"/>
                <a:cs typeface="Calibri" pitchFamily="34" charset="0"/>
              </a:rPr>
              <a:t>Καταγραφή</a:t>
            </a:r>
          </a:p>
          <a:p>
            <a:pPr marL="342900" indent="-342900">
              <a:spcBef>
                <a:spcPts val="0"/>
              </a:spcBef>
              <a:buClr>
                <a:srgbClr val="002060"/>
              </a:buClr>
              <a:buSzTx/>
              <a:buFont typeface="Arial" pitchFamily="34" charset="0"/>
              <a:buChar char="•"/>
              <a:defRPr/>
            </a:pPr>
            <a:r>
              <a:rPr lang="el-GR" sz="1700" kern="0" dirty="0" smtClean="0">
                <a:solidFill>
                  <a:srgbClr val="002060"/>
                </a:solidFill>
                <a:latin typeface="Georgia" pitchFamily="18" charset="0"/>
              </a:rPr>
              <a:t>Φόρμα καταγραφής υπηρεσιών φορέων</a:t>
            </a:r>
          </a:p>
          <a:p>
            <a:pPr marL="342900" lvl="0" indent="-342900">
              <a:spcBef>
                <a:spcPts val="0"/>
              </a:spcBef>
              <a:buClr>
                <a:srgbClr val="002060"/>
              </a:buClr>
              <a:buSzTx/>
              <a:buFont typeface="Arial" pitchFamily="34" charset="0"/>
              <a:buChar char="•"/>
              <a:defRPr/>
            </a:pPr>
            <a:r>
              <a:rPr lang="el-GR" sz="1700" kern="0" dirty="0" smtClean="0">
                <a:solidFill>
                  <a:srgbClr val="002060"/>
                </a:solidFill>
                <a:latin typeface="Georgia" pitchFamily="18" charset="0"/>
              </a:rPr>
              <a:t>Φόρμας παραπομπής αιτημάτων</a:t>
            </a:r>
          </a:p>
          <a:p>
            <a:pPr marL="342900" lvl="0" indent="-342900">
              <a:spcBef>
                <a:spcPts val="0"/>
              </a:spcBef>
              <a:buClr>
                <a:srgbClr val="002060"/>
              </a:buClr>
              <a:buSzTx/>
              <a:buFont typeface="Arial" pitchFamily="34" charset="0"/>
              <a:buChar char="•"/>
              <a:defRPr/>
            </a:pPr>
            <a:r>
              <a:rPr lang="el-GR" sz="1700" kern="0" dirty="0" err="1" smtClean="0">
                <a:solidFill>
                  <a:srgbClr val="002060"/>
                </a:solidFill>
                <a:latin typeface="Georgia" pitchFamily="18" charset="0"/>
              </a:rPr>
              <a:t>Ημι</a:t>
            </a:r>
            <a:r>
              <a:rPr lang="el-GR" sz="1700" kern="0" dirty="0" smtClean="0">
                <a:solidFill>
                  <a:srgbClr val="002060"/>
                </a:solidFill>
                <a:latin typeface="Georgia" pitchFamily="18" charset="0"/>
              </a:rPr>
              <a:t>-δομημένη τηλεφωνική συνέντευξη</a:t>
            </a:r>
          </a:p>
          <a:p>
            <a:pPr marL="342900" indent="-342900">
              <a:spcBef>
                <a:spcPts val="0"/>
              </a:spcBef>
              <a:buClr>
                <a:srgbClr val="002060"/>
              </a:buClr>
              <a:buSzTx/>
              <a:buNone/>
              <a:defRPr/>
            </a:pPr>
            <a:endParaRPr lang="el-GR" sz="2000" b="1" kern="0" dirty="0" smtClean="0">
              <a:solidFill>
                <a:srgbClr val="002060"/>
              </a:solidFill>
              <a:latin typeface="Calibri" pitchFamily="34" charset="0"/>
              <a:cs typeface="Calibri" pitchFamily="34" charset="0"/>
            </a:endParaRPr>
          </a:p>
        </p:txBody>
      </p:sp>
      <p:pic>
        <p:nvPicPr>
          <p:cNvPr id="4" name="Εικόνα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500694" y="142852"/>
            <a:ext cx="1219202" cy="1085090"/>
          </a:xfrm>
          <a:prstGeom prst="rect">
            <a:avLst/>
          </a:prstGeom>
        </p:spPr>
      </p:pic>
      <p:pic>
        <p:nvPicPr>
          <p:cNvPr id="5" name="Picture 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857356" y="285728"/>
            <a:ext cx="2027574" cy="758174"/>
          </a:xfrm>
          <a:prstGeom prst="rect">
            <a:avLst/>
          </a:prstGeom>
          <a:noFill/>
          <a:ln>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285728"/>
            <a:ext cx="8534400" cy="1201890"/>
          </a:xfrm>
        </p:spPr>
        <p:txBody>
          <a:bodyPr>
            <a:normAutofit fontScale="90000"/>
          </a:bodyPr>
          <a:lstStyle/>
          <a:p>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r>
              <a:rPr lang="el-GR" sz="2700" dirty="0" smtClean="0">
                <a:solidFill>
                  <a:srgbClr val="002060"/>
                </a:solidFill>
                <a:latin typeface="Calibri" pitchFamily="34" charset="0"/>
              </a:rPr>
              <a:t>Φόρμα Παραπομπής – </a:t>
            </a:r>
            <a:br>
              <a:rPr lang="el-GR" sz="2700" dirty="0" smtClean="0">
                <a:solidFill>
                  <a:srgbClr val="002060"/>
                </a:solidFill>
                <a:latin typeface="Calibri" pitchFamily="34" charset="0"/>
              </a:rPr>
            </a:br>
            <a:r>
              <a:rPr lang="el-GR" sz="2700" dirty="0" smtClean="0">
                <a:solidFill>
                  <a:srgbClr val="002060"/>
                </a:solidFill>
                <a:latin typeface="Calibri" pitchFamily="34" charset="0"/>
              </a:rPr>
              <a:t>Δισέλιδο, ο φορέας «περνά» βασικές πληροφορίες</a:t>
            </a:r>
            <a:r>
              <a:rPr lang="el-GR" sz="3600" dirty="0" smtClean="0">
                <a:solidFill>
                  <a:srgbClr val="002060"/>
                </a:solidFill>
                <a:latin typeface="Calibri" pitchFamily="34" charset="0"/>
              </a:rPr>
              <a:t/>
            </a:r>
            <a:br>
              <a:rPr lang="el-GR" sz="3600" dirty="0" smtClean="0">
                <a:solidFill>
                  <a:srgbClr val="002060"/>
                </a:solidFill>
                <a:latin typeface="Calibri" pitchFamily="34" charset="0"/>
              </a:rPr>
            </a:br>
            <a:endParaRPr lang="el-GR" dirty="0"/>
          </a:p>
        </p:txBody>
      </p:sp>
      <p:pic>
        <p:nvPicPr>
          <p:cNvPr id="4" name="Picture 2"/>
          <p:cNvPicPr>
            <a:picLocks noGrp="1" noChangeAspect="1" noChangeArrowheads="1"/>
          </p:cNvPicPr>
          <p:nvPr>
            <p:ph sz="quarter"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571472" y="1357298"/>
            <a:ext cx="7786742" cy="505488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227"/>
          <p:cNvGrpSpPr>
            <a:grpSpLocks/>
          </p:cNvGrpSpPr>
          <p:nvPr/>
        </p:nvGrpSpPr>
        <p:grpSpPr bwMode="auto">
          <a:xfrm>
            <a:off x="248803" y="642918"/>
            <a:ext cx="8895229" cy="5764930"/>
            <a:chOff x="1953" y="1357"/>
            <a:chExt cx="1700" cy="1697"/>
          </a:xfrm>
        </p:grpSpPr>
        <p:sp>
          <p:nvSpPr>
            <p:cNvPr id="6" name="_s8421"/>
            <p:cNvSpPr>
              <a:spLocks noChangeShapeType="1"/>
            </p:cNvSpPr>
            <p:nvPr/>
          </p:nvSpPr>
          <p:spPr bwMode="auto">
            <a:xfrm flipH="1" flipV="1">
              <a:off x="2585" y="1629"/>
              <a:ext cx="190" cy="491"/>
            </a:xfrm>
            <a:prstGeom prst="line">
              <a:avLst/>
            </a:prstGeom>
            <a:noFill/>
            <a:ln w="9525">
              <a:noFill/>
              <a:round/>
              <a:headEnd/>
              <a:tailEnd/>
            </a:ln>
          </p:spPr>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7" name="_s8422"/>
            <p:cNvSpPr>
              <a:spLocks noChangeArrowheads="1"/>
            </p:cNvSpPr>
            <p:nvPr/>
          </p:nvSpPr>
          <p:spPr bwMode="auto">
            <a:xfrm>
              <a:off x="2123" y="1629"/>
              <a:ext cx="258" cy="216"/>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Κ.Π.Χ.Ε.Ο.</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Ν. Φωκίδας</a:t>
              </a:r>
            </a:p>
          </p:txBody>
        </p:sp>
        <p:sp>
          <p:nvSpPr>
            <p:cNvPr id="8" name="_s8423"/>
            <p:cNvSpPr>
              <a:spLocks noChangeShapeType="1"/>
            </p:cNvSpPr>
            <p:nvPr/>
          </p:nvSpPr>
          <p:spPr bwMode="auto">
            <a:xfrm flipH="1" flipV="1">
              <a:off x="2395" y="1754"/>
              <a:ext cx="353" cy="390"/>
            </a:xfrm>
            <a:prstGeom prst="line">
              <a:avLst/>
            </a:prstGeom>
            <a:noFill/>
            <a:ln w="57404">
              <a:noFill/>
              <a:round/>
              <a:headEnd/>
              <a:tailEnd/>
            </a:ln>
          </p:spPr>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9" name="_s8424"/>
            <p:cNvSpPr>
              <a:spLocks noChangeArrowheads="1"/>
            </p:cNvSpPr>
            <p:nvPr/>
          </p:nvSpPr>
          <p:spPr bwMode="auto">
            <a:xfrm>
              <a:off x="2286" y="1377"/>
              <a:ext cx="338" cy="302"/>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Τμήμα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Κοινωνικής Προστασίας</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Αλληλεγγύης &amp;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Δημόσιας Υγείας</a:t>
              </a:r>
            </a:p>
          </p:txBody>
        </p:sp>
        <p:sp>
          <p:nvSpPr>
            <p:cNvPr id="11" name="_s8426"/>
            <p:cNvSpPr>
              <a:spLocks noChangeArrowheads="1"/>
            </p:cNvSpPr>
            <p:nvPr/>
          </p:nvSpPr>
          <p:spPr bwMode="auto">
            <a:xfrm>
              <a:off x="1953" y="1817"/>
              <a:ext cx="306" cy="243"/>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Μονάδες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Ψυχοκοινωνικής</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Αποκατάστασης</a:t>
              </a:r>
            </a:p>
          </p:txBody>
        </p:sp>
        <p:sp>
          <p:nvSpPr>
            <p:cNvPr id="12" name="_s8427"/>
            <p:cNvSpPr>
              <a:spLocks noChangeShapeType="1"/>
            </p:cNvSpPr>
            <p:nvPr/>
          </p:nvSpPr>
          <p:spPr bwMode="auto">
            <a:xfrm flipH="1" flipV="1">
              <a:off x="2204" y="2153"/>
              <a:ext cx="463" cy="42"/>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13" name="_s8428"/>
            <p:cNvSpPr>
              <a:spLocks noChangeArrowheads="1"/>
            </p:cNvSpPr>
            <p:nvPr/>
          </p:nvSpPr>
          <p:spPr bwMode="auto">
            <a:xfrm>
              <a:off x="1973" y="2069"/>
              <a:ext cx="224" cy="198"/>
            </a:xfrm>
            <a:prstGeom prst="ellipse">
              <a:avLst/>
            </a:prstGeom>
            <a:gradFill rotWithShape="1">
              <a:gsLst>
                <a:gs pos="0">
                  <a:srgbClr val="FFCC99"/>
                </a:gs>
                <a:gs pos="100000">
                  <a:srgbClr val="FFFFFF"/>
                </a:gs>
              </a:gsLst>
              <a:path path="rect">
                <a:fillToRect r="100000" b="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ΚΕ.Δ.Δ.Υ.</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Ν. Φωκίδας</a:t>
              </a:r>
            </a:p>
          </p:txBody>
        </p:sp>
        <p:sp>
          <p:nvSpPr>
            <p:cNvPr id="14" name="_s8429"/>
            <p:cNvSpPr>
              <a:spLocks noChangeShapeType="1"/>
            </p:cNvSpPr>
            <p:nvPr/>
          </p:nvSpPr>
          <p:spPr bwMode="auto">
            <a:xfrm flipH="1">
              <a:off x="2231" y="2236"/>
              <a:ext cx="436" cy="127"/>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15" name="_s8430"/>
            <p:cNvSpPr>
              <a:spLocks noChangeArrowheads="1"/>
            </p:cNvSpPr>
            <p:nvPr/>
          </p:nvSpPr>
          <p:spPr bwMode="auto">
            <a:xfrm>
              <a:off x="1953" y="2278"/>
              <a:ext cx="279" cy="295"/>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Κέντρο Υγείας</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Ιτέας</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err="1">
                  <a:ln>
                    <a:noFill/>
                  </a:ln>
                  <a:solidFill>
                    <a:schemeClr val="tx2">
                      <a:lumMod val="50000"/>
                    </a:schemeClr>
                  </a:solidFill>
                  <a:effectLst/>
                  <a:uLnTx/>
                  <a:uFillTx/>
                  <a:latin typeface="Calibri"/>
                  <a:cs typeface="Arial" charset="0"/>
                </a:rPr>
                <a:t>Περιφ</a:t>
              </a: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a:t>
              </a:r>
              <a:r>
                <a:rPr kumimoji="0" lang="el-GR" sz="1300" b="1" i="0" u="none" strike="noStrike" kern="0" cap="none" spc="0" normalizeH="0" baseline="0" noProof="0" dirty="0" err="1">
                  <a:ln>
                    <a:noFill/>
                  </a:ln>
                  <a:solidFill>
                    <a:schemeClr val="tx2">
                      <a:lumMod val="50000"/>
                    </a:schemeClr>
                  </a:solidFill>
                  <a:effectLst/>
                  <a:uLnTx/>
                  <a:uFillTx/>
                  <a:latin typeface="Calibri"/>
                  <a:cs typeface="Arial" charset="0"/>
                </a:rPr>
                <a:t>κά</a:t>
              </a: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 Ιατρεία</a:t>
              </a:r>
            </a:p>
          </p:txBody>
        </p:sp>
        <p:sp>
          <p:nvSpPr>
            <p:cNvPr id="16" name="_s8431"/>
            <p:cNvSpPr>
              <a:spLocks noChangeArrowheads="1"/>
            </p:cNvSpPr>
            <p:nvPr/>
          </p:nvSpPr>
          <p:spPr bwMode="auto">
            <a:xfrm>
              <a:off x="2034" y="2574"/>
              <a:ext cx="306" cy="253"/>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err="1">
                  <a:ln>
                    <a:noFill/>
                  </a:ln>
                  <a:solidFill>
                    <a:schemeClr val="tx2">
                      <a:lumMod val="50000"/>
                    </a:schemeClr>
                  </a:solidFill>
                  <a:effectLst/>
                  <a:uLnTx/>
                  <a:uFillTx/>
                  <a:latin typeface="Calibri"/>
                  <a:cs typeface="Arial" charset="0"/>
                </a:rPr>
                <a:t>Ιατροκοινωνικό</a:t>
              </a:r>
              <a:endParaRPr kumimoji="0" lang="el-GR" sz="1300" b="1" i="0" u="none" strike="noStrike" kern="0" cap="none" spc="0" normalizeH="0" baseline="0" noProof="0" dirty="0">
                <a:ln>
                  <a:noFill/>
                </a:ln>
                <a:solidFill>
                  <a:schemeClr val="tx2">
                    <a:lumMod val="50000"/>
                  </a:schemeClr>
                </a:solidFill>
                <a:effectLst/>
                <a:uLnTx/>
                <a:uFillTx/>
                <a:latin typeface="Calibri"/>
                <a:cs typeface="Arial"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smtClean="0">
                  <a:ln>
                    <a:noFill/>
                  </a:ln>
                  <a:solidFill>
                    <a:schemeClr val="tx2">
                      <a:lumMod val="50000"/>
                    </a:schemeClr>
                  </a:solidFill>
                  <a:effectLst/>
                  <a:uLnTx/>
                  <a:uFillTx/>
                  <a:latin typeface="Calibri"/>
                  <a:cs typeface="Arial" charset="0"/>
                </a:rPr>
                <a:t>Κέντρο </a:t>
              </a: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Δήμου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Δελφών</a:t>
              </a:r>
            </a:p>
          </p:txBody>
        </p:sp>
        <p:sp>
          <p:nvSpPr>
            <p:cNvPr id="17" name="_s8432"/>
            <p:cNvSpPr>
              <a:spLocks noChangeShapeType="1"/>
            </p:cNvSpPr>
            <p:nvPr/>
          </p:nvSpPr>
          <p:spPr bwMode="auto">
            <a:xfrm flipH="1">
              <a:off x="2489" y="2324"/>
              <a:ext cx="239" cy="377"/>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18" name="_s8433"/>
            <p:cNvSpPr>
              <a:spLocks noChangeArrowheads="1"/>
            </p:cNvSpPr>
            <p:nvPr/>
          </p:nvSpPr>
          <p:spPr bwMode="auto">
            <a:xfrm>
              <a:off x="2320" y="2708"/>
              <a:ext cx="258" cy="245"/>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Θεραπευτήρια</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Χρόνιων</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Παθήσεων</a:t>
              </a:r>
            </a:p>
          </p:txBody>
        </p:sp>
        <p:sp>
          <p:nvSpPr>
            <p:cNvPr id="19" name="_s8434"/>
            <p:cNvSpPr>
              <a:spLocks noChangeShapeType="1"/>
            </p:cNvSpPr>
            <p:nvPr/>
          </p:nvSpPr>
          <p:spPr bwMode="auto">
            <a:xfrm flipH="1">
              <a:off x="2700" y="2346"/>
              <a:ext cx="69" cy="439"/>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20" name="_s8435"/>
            <p:cNvSpPr>
              <a:spLocks noChangeArrowheads="1"/>
            </p:cNvSpPr>
            <p:nvPr/>
          </p:nvSpPr>
          <p:spPr bwMode="auto">
            <a:xfrm>
              <a:off x="2578" y="2785"/>
              <a:ext cx="245" cy="269"/>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Εστία</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«Άγιος</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Νικόλαος»</a:t>
              </a:r>
            </a:p>
          </p:txBody>
        </p:sp>
        <p:sp>
          <p:nvSpPr>
            <p:cNvPr id="21" name="_s8436"/>
            <p:cNvSpPr>
              <a:spLocks noChangeShapeType="1"/>
            </p:cNvSpPr>
            <p:nvPr/>
          </p:nvSpPr>
          <p:spPr bwMode="auto">
            <a:xfrm>
              <a:off x="2823" y="2346"/>
              <a:ext cx="95" cy="418"/>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22" name="_s8437"/>
            <p:cNvSpPr>
              <a:spLocks noChangeArrowheads="1"/>
            </p:cNvSpPr>
            <p:nvPr/>
          </p:nvSpPr>
          <p:spPr bwMode="auto">
            <a:xfrm>
              <a:off x="2830" y="2760"/>
              <a:ext cx="258" cy="231"/>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a:ln>
                    <a:noFill/>
                  </a:ln>
                  <a:solidFill>
                    <a:schemeClr val="tx2">
                      <a:lumMod val="50000"/>
                    </a:schemeClr>
                  </a:solidFill>
                  <a:effectLst/>
                  <a:uLnTx/>
                  <a:uFillTx/>
                  <a:latin typeface="Calibri"/>
                  <a:cs typeface="Arial" charset="0"/>
                </a:rPr>
                <a:t>Αστυνομική</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a:ln>
                    <a:noFill/>
                  </a:ln>
                  <a:solidFill>
                    <a:schemeClr val="tx2">
                      <a:lumMod val="50000"/>
                    </a:schemeClr>
                  </a:solidFill>
                  <a:effectLst/>
                  <a:uLnTx/>
                  <a:uFillTx/>
                  <a:latin typeface="Calibri"/>
                  <a:cs typeface="Arial" charset="0"/>
                </a:rPr>
                <a:t>Διεύθυνση</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a:ln>
                    <a:noFill/>
                  </a:ln>
                  <a:solidFill>
                    <a:schemeClr val="tx2">
                      <a:lumMod val="50000"/>
                    </a:schemeClr>
                  </a:solidFill>
                  <a:effectLst/>
                  <a:uLnTx/>
                  <a:uFillTx/>
                  <a:latin typeface="Calibri"/>
                  <a:cs typeface="Arial" charset="0"/>
                </a:rPr>
                <a:t>Φωκίδας</a:t>
              </a:r>
            </a:p>
          </p:txBody>
        </p:sp>
        <p:sp>
          <p:nvSpPr>
            <p:cNvPr id="23" name="_s8438"/>
            <p:cNvSpPr>
              <a:spLocks noChangeShapeType="1"/>
            </p:cNvSpPr>
            <p:nvPr/>
          </p:nvSpPr>
          <p:spPr bwMode="auto">
            <a:xfrm>
              <a:off x="2877" y="2322"/>
              <a:ext cx="249" cy="386"/>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24" name="_s8439"/>
            <p:cNvSpPr>
              <a:spLocks noChangeArrowheads="1"/>
            </p:cNvSpPr>
            <p:nvPr/>
          </p:nvSpPr>
          <p:spPr bwMode="auto">
            <a:xfrm>
              <a:off x="3088" y="2676"/>
              <a:ext cx="294" cy="270"/>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smtClean="0">
                  <a:ln>
                    <a:noFill/>
                  </a:ln>
                  <a:solidFill>
                    <a:schemeClr val="tx2">
                      <a:lumMod val="50000"/>
                    </a:schemeClr>
                  </a:solidFill>
                  <a:effectLst/>
                  <a:uLnTx/>
                  <a:uFillTx/>
                  <a:latin typeface="Calibri"/>
                  <a:cs typeface="Arial" charset="0"/>
                </a:rPr>
                <a:t>Σώμα </a:t>
              </a: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Εθελοντών</a:t>
              </a:r>
            </a:p>
          </p:txBody>
        </p:sp>
        <p:sp>
          <p:nvSpPr>
            <p:cNvPr id="25" name="_s8440"/>
            <p:cNvSpPr>
              <a:spLocks noChangeShapeType="1"/>
            </p:cNvSpPr>
            <p:nvPr/>
          </p:nvSpPr>
          <p:spPr bwMode="auto">
            <a:xfrm>
              <a:off x="2918" y="2281"/>
              <a:ext cx="361" cy="293"/>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26" name="_s8441"/>
            <p:cNvSpPr>
              <a:spLocks noChangeArrowheads="1"/>
            </p:cNvSpPr>
            <p:nvPr/>
          </p:nvSpPr>
          <p:spPr bwMode="auto">
            <a:xfrm>
              <a:off x="3279" y="2530"/>
              <a:ext cx="244" cy="209"/>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Ο.Α.Ε.Δ.</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Ν. Φωκίδας</a:t>
              </a:r>
            </a:p>
          </p:txBody>
        </p:sp>
        <p:sp>
          <p:nvSpPr>
            <p:cNvPr id="27" name="_s8442"/>
            <p:cNvSpPr>
              <a:spLocks noChangeShapeType="1"/>
            </p:cNvSpPr>
            <p:nvPr/>
          </p:nvSpPr>
          <p:spPr bwMode="auto">
            <a:xfrm>
              <a:off x="2939" y="2236"/>
              <a:ext cx="435" cy="133"/>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28" name="_s8443"/>
            <p:cNvSpPr>
              <a:spLocks noChangeArrowheads="1"/>
            </p:cNvSpPr>
            <p:nvPr/>
          </p:nvSpPr>
          <p:spPr bwMode="auto">
            <a:xfrm>
              <a:off x="3374" y="2278"/>
              <a:ext cx="279" cy="272"/>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Ειδικό</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Δημοτικό</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Σχολείο &amp;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Ε.Ε.Ε.Κ.</a:t>
              </a:r>
            </a:p>
          </p:txBody>
        </p:sp>
        <p:sp>
          <p:nvSpPr>
            <p:cNvPr id="29" name="_s8444"/>
            <p:cNvSpPr>
              <a:spLocks noChangeShapeType="1"/>
            </p:cNvSpPr>
            <p:nvPr/>
          </p:nvSpPr>
          <p:spPr bwMode="auto">
            <a:xfrm flipV="1">
              <a:off x="2932" y="2151"/>
              <a:ext cx="416" cy="47"/>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30" name="_s8445"/>
            <p:cNvSpPr>
              <a:spLocks noChangeArrowheads="1"/>
            </p:cNvSpPr>
            <p:nvPr/>
          </p:nvSpPr>
          <p:spPr bwMode="auto">
            <a:xfrm>
              <a:off x="3360" y="2006"/>
              <a:ext cx="272" cy="274"/>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Διευθύνσεις</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Α/</a:t>
              </a:r>
              <a:r>
                <a:rPr kumimoji="0" lang="el-GR" sz="1300" b="1" i="0" u="none" strike="noStrike" kern="0" cap="none" spc="0" normalizeH="0" baseline="0" noProof="0" dirty="0" err="1">
                  <a:ln>
                    <a:noFill/>
                  </a:ln>
                  <a:solidFill>
                    <a:schemeClr val="tx2">
                      <a:lumMod val="50000"/>
                    </a:schemeClr>
                  </a:solidFill>
                  <a:effectLst/>
                  <a:uLnTx/>
                  <a:uFillTx/>
                  <a:latin typeface="Calibri"/>
                  <a:cs typeface="Arial" charset="0"/>
                </a:rPr>
                <a:t>βαθμιας</a:t>
              </a: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 &amp;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Β/</a:t>
              </a:r>
              <a:r>
                <a:rPr kumimoji="0" lang="el-GR" sz="1300" b="1" i="0" u="none" strike="noStrike" kern="0" cap="none" spc="0" normalizeH="0" baseline="0" noProof="0" dirty="0" err="1">
                  <a:ln>
                    <a:noFill/>
                  </a:ln>
                  <a:solidFill>
                    <a:schemeClr val="tx2">
                      <a:lumMod val="50000"/>
                    </a:schemeClr>
                  </a:solidFill>
                  <a:effectLst/>
                  <a:uLnTx/>
                  <a:uFillTx/>
                  <a:latin typeface="Calibri"/>
                  <a:cs typeface="Arial" charset="0"/>
                </a:rPr>
                <a:t>βάθμιας</a:t>
              </a:r>
              <a:endParaRPr kumimoji="0" lang="el-GR" sz="1300" b="1" i="0" u="none" strike="noStrike" kern="0" cap="none" spc="0" normalizeH="0" baseline="0" noProof="0" dirty="0">
                <a:ln>
                  <a:noFill/>
                </a:ln>
                <a:solidFill>
                  <a:schemeClr val="tx2">
                    <a:lumMod val="50000"/>
                  </a:schemeClr>
                </a:solidFill>
                <a:effectLst/>
                <a:uLnTx/>
                <a:uFillTx/>
                <a:latin typeface="Calibri"/>
                <a:cs typeface="Arial"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Εκπαίδευσης</a:t>
              </a:r>
            </a:p>
          </p:txBody>
        </p:sp>
        <p:sp>
          <p:nvSpPr>
            <p:cNvPr id="31" name="_s8446"/>
            <p:cNvSpPr>
              <a:spLocks noChangeShapeType="1"/>
            </p:cNvSpPr>
            <p:nvPr/>
          </p:nvSpPr>
          <p:spPr bwMode="auto">
            <a:xfrm flipV="1">
              <a:off x="2932" y="1933"/>
              <a:ext cx="416" cy="218"/>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32" name="_s8447"/>
            <p:cNvSpPr>
              <a:spLocks noChangeArrowheads="1"/>
            </p:cNvSpPr>
            <p:nvPr/>
          </p:nvSpPr>
          <p:spPr bwMode="auto">
            <a:xfrm>
              <a:off x="3347" y="1796"/>
              <a:ext cx="258" cy="212"/>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Βοήθεια</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Στο Σπίτι</a:t>
              </a:r>
            </a:p>
          </p:txBody>
        </p:sp>
        <p:sp>
          <p:nvSpPr>
            <p:cNvPr id="33" name="_s8448"/>
            <p:cNvSpPr>
              <a:spLocks noChangeShapeType="1"/>
            </p:cNvSpPr>
            <p:nvPr/>
          </p:nvSpPr>
          <p:spPr bwMode="auto">
            <a:xfrm flipV="1">
              <a:off x="2911" y="1776"/>
              <a:ext cx="327" cy="335"/>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34" name="_s8449"/>
            <p:cNvSpPr>
              <a:spLocks noChangeArrowheads="1"/>
            </p:cNvSpPr>
            <p:nvPr/>
          </p:nvSpPr>
          <p:spPr bwMode="auto">
            <a:xfrm>
              <a:off x="3211" y="1608"/>
              <a:ext cx="270" cy="216"/>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Κοινωνική</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Υπηρεσία</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Γ.Ν.Α.</a:t>
              </a:r>
            </a:p>
          </p:txBody>
        </p:sp>
        <p:sp>
          <p:nvSpPr>
            <p:cNvPr id="35" name="_s8450"/>
            <p:cNvSpPr>
              <a:spLocks noChangeArrowheads="1"/>
            </p:cNvSpPr>
            <p:nvPr/>
          </p:nvSpPr>
          <p:spPr bwMode="auto">
            <a:xfrm>
              <a:off x="2979" y="1440"/>
              <a:ext cx="286" cy="251"/>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Κινητή Μονάδα</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Ψυχικής Υγείας</a:t>
              </a:r>
            </a:p>
          </p:txBody>
        </p:sp>
        <p:sp>
          <p:nvSpPr>
            <p:cNvPr id="36" name="_s8451"/>
            <p:cNvSpPr>
              <a:spLocks noChangeShapeType="1"/>
            </p:cNvSpPr>
            <p:nvPr/>
          </p:nvSpPr>
          <p:spPr bwMode="auto">
            <a:xfrm flipV="1">
              <a:off x="2796" y="1605"/>
              <a:ext cx="1" cy="455"/>
            </a:xfrm>
            <a:prstGeom prst="line">
              <a:avLst/>
            </a:prstGeom>
            <a:ln>
              <a:headEnd type="stealth" w="med" len="med"/>
              <a:tailEnd/>
            </a:ln>
          </p:spPr>
          <p:style>
            <a:lnRef idx="3">
              <a:schemeClr val="accent2"/>
            </a:lnRef>
            <a:fillRef idx="0">
              <a:schemeClr val="accent2"/>
            </a:fillRef>
            <a:effectRef idx="2">
              <a:schemeClr val="accent2"/>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37" name="_s8452"/>
            <p:cNvSpPr>
              <a:spLocks noChangeArrowheads="1"/>
            </p:cNvSpPr>
            <p:nvPr/>
          </p:nvSpPr>
          <p:spPr bwMode="auto">
            <a:xfrm>
              <a:off x="2626" y="1357"/>
              <a:ext cx="354" cy="299"/>
            </a:xfrm>
            <a:prstGeom prst="ellipse">
              <a:avLst/>
            </a:prstGeom>
            <a:gradFill rotWithShape="1">
              <a:gsLst>
                <a:gs pos="0">
                  <a:srgbClr val="FFCC99"/>
                </a:gs>
                <a:gs pos="100000">
                  <a:srgbClr val="FFFFFF"/>
                </a:gs>
              </a:gsLst>
              <a:path path="rect">
                <a:fillToRect l="100000" t="100000"/>
              </a:path>
            </a:gradFill>
            <a:ln w="9525">
              <a:no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Περιφερειακή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Ενότητα Φωκίδας</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Δήμοι Δελφών &amp;</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300" b="1" i="0" u="none" strike="noStrike" kern="0" cap="none" spc="0" normalizeH="0" baseline="0" noProof="0" dirty="0">
                  <a:ln>
                    <a:noFill/>
                  </a:ln>
                  <a:solidFill>
                    <a:schemeClr val="tx2">
                      <a:lumMod val="50000"/>
                    </a:schemeClr>
                  </a:solidFill>
                  <a:effectLst/>
                  <a:uLnTx/>
                  <a:uFillTx/>
                  <a:latin typeface="Calibri"/>
                  <a:cs typeface="Arial" charset="0"/>
                </a:rPr>
                <a:t>Δωρίδας</a:t>
              </a:r>
            </a:p>
          </p:txBody>
        </p:sp>
        <p:sp>
          <p:nvSpPr>
            <p:cNvPr id="38" name="_s8453"/>
            <p:cNvSpPr>
              <a:spLocks noChangeArrowheads="1"/>
            </p:cNvSpPr>
            <p:nvPr/>
          </p:nvSpPr>
          <p:spPr bwMode="auto">
            <a:xfrm>
              <a:off x="2667" y="2069"/>
              <a:ext cx="272" cy="281"/>
            </a:xfrm>
            <a:prstGeom prst="ellipse">
              <a:avLst/>
            </a:prstGeom>
            <a:gradFill rotWithShape="1">
              <a:gsLst>
                <a:gs pos="0">
                  <a:srgbClr val="FFCC66"/>
                </a:gs>
                <a:gs pos="100000">
                  <a:srgbClr val="E4F3F4"/>
                </a:gs>
              </a:gsLst>
              <a:lin ang="5400000" scaled="1"/>
            </a:gradFill>
            <a:ln w="28575">
              <a:solidFill>
                <a:schemeClr val="accent1">
                  <a:lumMod val="60000"/>
                  <a:lumOff val="40000"/>
                </a:schemeClr>
              </a:solidFill>
              <a:round/>
              <a:headEnd/>
              <a:tailEnd/>
            </a:ln>
          </p:spPr>
          <p:txBody>
            <a:bodyPr wrap="none" lIns="0" tIns="0" rIns="0" b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800" b="1" i="0" u="none" strike="noStrike" kern="0" cap="none" spc="0" normalizeH="0" baseline="0" noProof="0" dirty="0">
                  <a:ln>
                    <a:noFill/>
                  </a:ln>
                  <a:solidFill>
                    <a:schemeClr val="accent2">
                      <a:lumMod val="50000"/>
                    </a:schemeClr>
                  </a:solidFill>
                  <a:effectLst/>
                  <a:uLnTx/>
                  <a:uFillTx/>
                  <a:latin typeface="Calibri"/>
                  <a:cs typeface="Arial" charset="0"/>
                </a:rPr>
                <a:t>Δίκτυο</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l-GR" sz="1800" b="1" i="0" u="none" strike="noStrike" kern="0" cap="none" spc="0" normalizeH="0" baseline="0" noProof="0" dirty="0">
                  <a:ln>
                    <a:noFill/>
                  </a:ln>
                  <a:solidFill>
                    <a:schemeClr val="accent2">
                      <a:lumMod val="50000"/>
                    </a:schemeClr>
                  </a:solidFill>
                  <a:effectLst/>
                  <a:uLnTx/>
                  <a:uFillTx/>
                  <a:latin typeface="Calibri"/>
                  <a:cs typeface="Arial" charset="0"/>
                </a:rPr>
                <a:t>«</a:t>
              </a:r>
              <a:r>
                <a:rPr kumimoji="0" lang="el-GR" sz="1800" b="1" i="0" u="none" strike="noStrike" kern="0" cap="none" spc="0" normalizeH="0" baseline="0" noProof="0" dirty="0" err="1">
                  <a:ln>
                    <a:noFill/>
                  </a:ln>
                  <a:solidFill>
                    <a:schemeClr val="accent2">
                      <a:lumMod val="50000"/>
                    </a:schemeClr>
                  </a:solidFill>
                  <a:effectLst/>
                  <a:uLnTx/>
                  <a:uFillTx/>
                  <a:latin typeface="Calibri"/>
                  <a:cs typeface="Arial" charset="0"/>
                </a:rPr>
                <a:t>Ακεσώ</a:t>
              </a:r>
              <a:r>
                <a:rPr kumimoji="0" lang="el-GR" sz="1800" b="1" i="0" u="none" strike="noStrike" kern="0" cap="none" spc="0" normalizeH="0" baseline="0" noProof="0" dirty="0">
                  <a:ln>
                    <a:noFill/>
                  </a:ln>
                  <a:solidFill>
                    <a:schemeClr val="accent2">
                      <a:lumMod val="50000"/>
                    </a:schemeClr>
                  </a:solidFill>
                  <a:effectLst/>
                  <a:uLnTx/>
                  <a:uFillTx/>
                  <a:latin typeface="Calibri"/>
                  <a:cs typeface="Arial" charset="0"/>
                </a:rPr>
                <a:t>»</a:t>
              </a:r>
            </a:p>
          </p:txBody>
        </p:sp>
        <p:sp>
          <p:nvSpPr>
            <p:cNvPr id="39" name="Line 262"/>
            <p:cNvSpPr>
              <a:spLocks noChangeShapeType="1"/>
            </p:cNvSpPr>
            <p:nvPr/>
          </p:nvSpPr>
          <p:spPr bwMode="auto">
            <a:xfrm flipH="1" flipV="1">
              <a:off x="2367" y="1796"/>
              <a:ext cx="327" cy="315"/>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40" name="Line 263"/>
            <p:cNvSpPr>
              <a:spLocks noChangeShapeType="1"/>
            </p:cNvSpPr>
            <p:nvPr/>
          </p:nvSpPr>
          <p:spPr bwMode="auto">
            <a:xfrm flipH="1" flipV="1">
              <a:off x="2557" y="1658"/>
              <a:ext cx="177" cy="419"/>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43" name="_s8458"/>
            <p:cNvSpPr>
              <a:spLocks noChangeShapeType="1"/>
            </p:cNvSpPr>
            <p:nvPr/>
          </p:nvSpPr>
          <p:spPr bwMode="auto">
            <a:xfrm flipH="1">
              <a:off x="2299" y="2278"/>
              <a:ext cx="381" cy="336"/>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44" name="_s8459"/>
            <p:cNvSpPr>
              <a:spLocks noChangeShapeType="1"/>
            </p:cNvSpPr>
            <p:nvPr/>
          </p:nvSpPr>
          <p:spPr bwMode="auto">
            <a:xfrm flipV="1">
              <a:off x="2870" y="1656"/>
              <a:ext cx="161" cy="434"/>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grpSp>
      <p:sp>
        <p:nvSpPr>
          <p:cNvPr id="45" name="Line 262"/>
          <p:cNvSpPr>
            <a:spLocks noChangeShapeType="1"/>
          </p:cNvSpPr>
          <p:nvPr/>
        </p:nvSpPr>
        <p:spPr bwMode="auto">
          <a:xfrm flipH="1" flipV="1">
            <a:off x="1690515" y="2625743"/>
            <a:ext cx="2169868" cy="755618"/>
          </a:xfrm>
          <a:prstGeom prst="line">
            <a:avLst/>
          </a:prstGeom>
          <a:ln>
            <a:headEnd type="stealth" w="med" len="med"/>
            <a:tailEnd type="stealth" w="med" len="med"/>
          </a:ln>
        </p:spPr>
        <p:style>
          <a:lnRef idx="3">
            <a:schemeClr val="accent1"/>
          </a:lnRef>
          <a:fillRef idx="0">
            <a:schemeClr val="accent1"/>
          </a:fillRef>
          <a:effectRef idx="2">
            <a:schemeClr val="accent1"/>
          </a:effectRef>
          <a:fontRef idx="minor">
            <a:schemeClr val="tx1"/>
          </a:fontRef>
        </p:style>
        <p:txBody>
          <a:bodyPr lIns="0" tIns="0" rIns="0" b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300" b="0" i="0" u="none" strike="noStrike" kern="0" cap="none" spc="0" normalizeH="0" baseline="0" noProof="0">
              <a:ln>
                <a:noFill/>
              </a:ln>
              <a:solidFill>
                <a:sysClr val="windowText" lastClr="000000"/>
              </a:solidFill>
              <a:effectLst/>
              <a:uLnTx/>
              <a:uFillTx/>
              <a:latin typeface="Calibri"/>
            </a:endParaRPr>
          </a:p>
        </p:txBody>
      </p:sp>
      <p:sp>
        <p:nvSpPr>
          <p:cNvPr id="3" name="TextBox 2"/>
          <p:cNvSpPr txBox="1"/>
          <p:nvPr/>
        </p:nvSpPr>
        <p:spPr>
          <a:xfrm>
            <a:off x="214282" y="0"/>
            <a:ext cx="7160935" cy="707886"/>
          </a:xfrm>
          <a:prstGeom prst="rect">
            <a:avLst/>
          </a:prstGeom>
          <a:noFill/>
        </p:spPr>
        <p:txBody>
          <a:bodyPr wrap="none" rtlCol="0">
            <a:spAutoFit/>
          </a:bodyPr>
          <a:lstStyle/>
          <a:p>
            <a:r>
              <a:rPr lang="el-GR" sz="4000" b="1" dirty="0" smtClean="0">
                <a:solidFill>
                  <a:srgbClr val="FFC000"/>
                </a:solidFill>
                <a:latin typeface="Calibri" pitchFamily="34" charset="0"/>
                <a:cs typeface="Calibri" pitchFamily="34" charset="0"/>
              </a:rPr>
              <a:t>            Η εμπειρία της Δικτύωσης</a:t>
            </a:r>
            <a:endParaRPr lang="el-GR" sz="4000" b="1" dirty="0">
              <a:solidFill>
                <a:srgbClr val="FFC000"/>
              </a:solidFill>
              <a:latin typeface="Calibri" pitchFamily="34" charset="0"/>
              <a:cs typeface="Calibri" pitchFamily="34" charset="0"/>
            </a:endParaRPr>
          </a:p>
        </p:txBody>
      </p:sp>
    </p:spTree>
    <p:extLst>
      <p:ext uri="{BB962C8B-B14F-4D97-AF65-F5344CB8AC3E}">
        <p14:creationId xmlns="" xmlns:p14="http://schemas.microsoft.com/office/powerpoint/2010/main" val="568945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defTabSz="449263" fontAlgn="base" latinLnBrk="0">
              <a:spcBef>
                <a:spcPts val="600"/>
              </a:spcBef>
              <a:spcAft>
                <a:spcPct val="0"/>
              </a:spcAft>
            </a:pPr>
            <a:r>
              <a:rPr lang="el-GR" dirty="0">
                <a:solidFill>
                  <a:srgbClr val="FFC000"/>
                </a:solidFill>
                <a:latin typeface="Calibri" pitchFamily="34" charset="0"/>
                <a:ea typeface="+mn-ea"/>
                <a:cs typeface="Calibri" pitchFamily="34" charset="0"/>
              </a:rPr>
              <a:t>Τα κενά στην παροχή υπηρεσιών στο νομό Φωκίδας</a:t>
            </a:r>
          </a:p>
        </p:txBody>
      </p:sp>
      <p:sp>
        <p:nvSpPr>
          <p:cNvPr id="5" name="Text Placeholder 4"/>
          <p:cNvSpPr txBox="1">
            <a:spLocks/>
          </p:cNvSpPr>
          <p:nvPr/>
        </p:nvSpPr>
        <p:spPr>
          <a:xfrm>
            <a:off x="395536" y="980728"/>
            <a:ext cx="4040188" cy="63976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itchFamily="34" charset="0"/>
              <a:buNone/>
              <a:defRPr sz="2400" b="1" kern="1200">
                <a:solidFill>
                  <a:srgbClr val="FF0000"/>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l-GR" sz="2400" b="1" i="0" u="none" strike="noStrike" kern="1200" cap="none" spc="0" normalizeH="0" baseline="0" noProof="0" dirty="0" smtClean="0">
                <a:ln>
                  <a:noFill/>
                </a:ln>
                <a:solidFill>
                  <a:srgbClr val="C00000"/>
                </a:solidFill>
                <a:effectLst/>
                <a:uLnTx/>
                <a:uFillTx/>
                <a:latin typeface="Calibri"/>
                <a:ea typeface="+mn-ea"/>
                <a:cs typeface="+mn-cs"/>
              </a:rPr>
              <a:t>Εντοπισμός κενού</a:t>
            </a:r>
            <a:endParaRPr kumimoji="0" lang="en-US" sz="2400" b="1" i="0" u="none" strike="noStrike" kern="1200" cap="none" spc="0" normalizeH="0" baseline="0" noProof="0" dirty="0">
              <a:ln>
                <a:noFill/>
              </a:ln>
              <a:solidFill>
                <a:srgbClr val="C00000"/>
              </a:solidFill>
              <a:effectLst/>
              <a:uLnTx/>
              <a:uFillTx/>
              <a:latin typeface="Calibri"/>
              <a:ea typeface="+mn-ea"/>
              <a:cs typeface="+mn-cs"/>
            </a:endParaRPr>
          </a:p>
        </p:txBody>
      </p:sp>
      <p:sp>
        <p:nvSpPr>
          <p:cNvPr id="6" name="Content Placeholder 7"/>
          <p:cNvSpPr>
            <a:spLocks noGrp="1"/>
          </p:cNvSpPr>
          <p:nvPr>
            <p:ph sz="quarter" idx="4294967295"/>
          </p:nvPr>
        </p:nvSpPr>
        <p:spPr>
          <a:xfrm>
            <a:off x="395535" y="1744252"/>
            <a:ext cx="8352929" cy="4565068"/>
          </a:xfrm>
          <a:prstGeom prst="rect">
            <a:avLst/>
          </a:prstGeom>
        </p:spPr>
        <p:txBody>
          <a:bodyPr>
            <a:normAutofit/>
          </a:bodyPr>
          <a:lstStyle/>
          <a:p>
            <a:pPr marR="0" lvl="0" algn="just" defTabSz="914400" eaLnBrk="1" fontAlgn="auto" latinLnBrk="0" hangingPunct="1">
              <a:lnSpc>
                <a:spcPct val="100000"/>
              </a:lnSpc>
              <a:spcBef>
                <a:spcPts val="0"/>
              </a:spcBef>
              <a:spcAft>
                <a:spcPts val="600"/>
              </a:spcAft>
              <a:buClrTx/>
              <a:buSzTx/>
              <a:buFont typeface="Wingdings" pitchFamily="2" charset="2"/>
              <a:buChar char="ü"/>
              <a:tabLst/>
              <a:defRPr/>
            </a:pPr>
            <a:r>
              <a:rPr kumimoji="0" lang="el-GR" sz="1800" b="0" u="none" strike="noStrike" kern="0" cap="none" spc="0" normalizeH="0" baseline="0" noProof="0" dirty="0" smtClean="0">
                <a:ln>
                  <a:noFill/>
                </a:ln>
                <a:solidFill>
                  <a:schemeClr val="tx2">
                    <a:lumMod val="75000"/>
                  </a:schemeClr>
                </a:solidFill>
                <a:effectLst/>
                <a:uLnTx/>
                <a:uFillTx/>
                <a:latin typeface="Calibri" pitchFamily="34" charset="0"/>
                <a:cs typeface="Calibri" pitchFamily="34" charset="0"/>
              </a:rPr>
              <a:t>9% των αναγκών δεν ικανοποιήθηκαν</a:t>
            </a:r>
            <a:r>
              <a:rPr kumimoji="0" lang="el-GR" sz="1800" b="0" u="none" strike="noStrike" kern="0" cap="none" spc="0" normalizeH="0" noProof="0" dirty="0" smtClean="0">
                <a:ln>
                  <a:noFill/>
                </a:ln>
                <a:solidFill>
                  <a:schemeClr val="tx2">
                    <a:lumMod val="75000"/>
                  </a:schemeClr>
                </a:solidFill>
                <a:effectLst/>
                <a:uLnTx/>
                <a:uFillTx/>
                <a:latin typeface="Calibri" pitchFamily="34" charset="0"/>
                <a:cs typeface="Calibri" pitchFamily="34" charset="0"/>
              </a:rPr>
              <a:t> λόγω κενού στην </a:t>
            </a:r>
            <a:r>
              <a:rPr kumimoji="0" lang="el-GR" sz="1800" b="0" u="none" strike="noStrike" kern="0" cap="none" spc="0" normalizeH="0" noProof="0" dirty="0" err="1" smtClean="0">
                <a:ln>
                  <a:noFill/>
                </a:ln>
                <a:solidFill>
                  <a:schemeClr val="tx2">
                    <a:lumMod val="75000"/>
                  </a:schemeClr>
                </a:solidFill>
                <a:effectLst/>
                <a:uLnTx/>
                <a:uFillTx/>
                <a:latin typeface="Calibri" pitchFamily="34" charset="0"/>
                <a:cs typeface="Calibri" pitchFamily="34" charset="0"/>
              </a:rPr>
              <a:t>υπηρεσ</a:t>
            </a:r>
            <a:r>
              <a:rPr lang="el-GR" sz="1800" kern="0" dirty="0">
                <a:solidFill>
                  <a:schemeClr val="tx2">
                    <a:lumMod val="75000"/>
                  </a:schemeClr>
                </a:solidFill>
                <a:latin typeface="Calibri" pitchFamily="34" charset="0"/>
                <a:cs typeface="Calibri" pitchFamily="34" charset="0"/>
              </a:rPr>
              <a:t>ί</a:t>
            </a:r>
            <a:r>
              <a:rPr kumimoji="0" lang="el-GR" sz="1800" b="0" u="none" strike="noStrike" kern="0" cap="none" spc="0" normalizeH="0" noProof="0" dirty="0" smtClean="0">
                <a:ln>
                  <a:noFill/>
                </a:ln>
                <a:solidFill>
                  <a:schemeClr val="tx2">
                    <a:lumMod val="75000"/>
                  </a:schemeClr>
                </a:solidFill>
                <a:effectLst/>
                <a:uLnTx/>
                <a:uFillTx/>
                <a:latin typeface="Calibri" pitchFamily="34" charset="0"/>
                <a:cs typeface="Calibri" pitchFamily="34" charset="0"/>
              </a:rPr>
              <a:t>α</a:t>
            </a:r>
            <a:endParaRPr kumimoji="0" lang="el-GR" sz="1800" b="0" u="none" strike="noStrike" kern="0" cap="none" spc="0" normalizeH="0" baseline="0" noProof="0" dirty="0" smtClean="0">
              <a:ln>
                <a:noFill/>
              </a:ln>
              <a:solidFill>
                <a:schemeClr val="tx2">
                  <a:lumMod val="75000"/>
                </a:schemeClr>
              </a:solidFill>
              <a:effectLst/>
              <a:uLnTx/>
              <a:uFillTx/>
              <a:latin typeface="Calibri" pitchFamily="34" charset="0"/>
              <a:cs typeface="Calibri" pitchFamily="34" charset="0"/>
            </a:endParaRPr>
          </a:p>
          <a:p>
            <a:pPr marR="0" lvl="0" algn="just" defTabSz="914400" eaLnBrk="1" fontAlgn="auto" latinLnBrk="0" hangingPunct="1">
              <a:lnSpc>
                <a:spcPct val="100000"/>
              </a:lnSpc>
              <a:spcBef>
                <a:spcPts val="0"/>
              </a:spcBef>
              <a:spcAft>
                <a:spcPts val="600"/>
              </a:spcAft>
              <a:buClrTx/>
              <a:buSzTx/>
              <a:buFont typeface="Wingdings" pitchFamily="2" charset="2"/>
              <a:buChar char="ü"/>
              <a:tabLst/>
              <a:defRPr/>
            </a:pPr>
            <a:r>
              <a:rPr kumimoji="0" lang="el-GR" sz="1800" b="0" i="0" u="none" strike="noStrike" kern="0" cap="none" spc="0" normalizeH="0" baseline="0" noProof="0" dirty="0" smtClean="0">
                <a:ln>
                  <a:noFill/>
                </a:ln>
                <a:solidFill>
                  <a:srgbClr val="002060"/>
                </a:solidFill>
                <a:effectLst/>
                <a:uLnTx/>
                <a:uFillTx/>
                <a:latin typeface="Calibri" pitchFamily="34" charset="0"/>
                <a:cs typeface="Calibri" pitchFamily="34" charset="0"/>
              </a:rPr>
              <a:t>έλλειψη </a:t>
            </a:r>
            <a:r>
              <a:rPr kumimoji="0" lang="el-GR" sz="1800" b="0" i="0" u="none" strike="noStrike" kern="0" cap="none" spc="0" normalizeH="0" baseline="0" noProof="0" dirty="0">
                <a:ln>
                  <a:noFill/>
                </a:ln>
                <a:solidFill>
                  <a:srgbClr val="002060"/>
                </a:solidFill>
                <a:effectLst/>
                <a:uLnTx/>
                <a:uFillTx/>
                <a:latin typeface="Calibri" pitchFamily="34" charset="0"/>
                <a:cs typeface="Calibri" pitchFamily="34" charset="0"/>
              </a:rPr>
              <a:t>ενός ολοκληρωμένου δικτύου κοινωνικών δομών φροντίδας για τις ευάλωτες ομάδες του πληθυσμού της </a:t>
            </a:r>
            <a:r>
              <a:rPr kumimoji="0" lang="el-GR" sz="1800" b="0" i="0" u="none" strike="noStrike" kern="0" cap="none" spc="0" normalizeH="0" baseline="0" noProof="0" dirty="0" smtClean="0">
                <a:ln>
                  <a:noFill/>
                </a:ln>
                <a:solidFill>
                  <a:srgbClr val="002060"/>
                </a:solidFill>
                <a:effectLst/>
                <a:uLnTx/>
                <a:uFillTx/>
                <a:latin typeface="Calibri" pitchFamily="34" charset="0"/>
                <a:cs typeface="Calibri" pitchFamily="34" charset="0"/>
              </a:rPr>
              <a:t>Φωκίδας</a:t>
            </a:r>
            <a:endParaRPr lang="el-GR" sz="1800" kern="0" dirty="0">
              <a:solidFill>
                <a:srgbClr val="002060"/>
              </a:solidFill>
              <a:latin typeface="Calibri" pitchFamily="34" charset="0"/>
              <a:cs typeface="Calibri" pitchFamily="34" charset="0"/>
            </a:endParaRPr>
          </a:p>
          <a:p>
            <a:pPr marR="0" lvl="0" algn="just" defTabSz="914400" eaLnBrk="1" fontAlgn="auto" latinLnBrk="0" hangingPunct="1">
              <a:lnSpc>
                <a:spcPct val="100000"/>
              </a:lnSpc>
              <a:spcBef>
                <a:spcPts val="0"/>
              </a:spcBef>
              <a:spcAft>
                <a:spcPts val="600"/>
              </a:spcAft>
              <a:buClrTx/>
              <a:buSzTx/>
              <a:buFont typeface="Wingdings" pitchFamily="2" charset="2"/>
              <a:buChar char="ü"/>
              <a:tabLst/>
              <a:defRPr/>
            </a:pPr>
            <a:r>
              <a:rPr kumimoji="0" lang="el-GR" sz="1800" b="0" i="0" u="none" strike="noStrike" kern="0" cap="none" spc="0" normalizeH="0" baseline="0" noProof="0" dirty="0" smtClean="0">
                <a:ln>
                  <a:noFill/>
                </a:ln>
                <a:solidFill>
                  <a:srgbClr val="002060"/>
                </a:solidFill>
                <a:effectLst/>
                <a:uLnTx/>
                <a:uFillTx/>
                <a:latin typeface="Calibri" pitchFamily="34" charset="0"/>
                <a:cs typeface="Calibri" pitchFamily="34" charset="0"/>
              </a:rPr>
              <a:t>Επαγγελματική</a:t>
            </a:r>
            <a:r>
              <a:rPr kumimoji="0" lang="el-GR" sz="1800" b="0" i="0" u="none" strike="noStrike" kern="0" cap="none" spc="0" normalizeH="0" noProof="0" dirty="0" smtClean="0">
                <a:ln>
                  <a:noFill/>
                </a:ln>
                <a:solidFill>
                  <a:srgbClr val="002060"/>
                </a:solidFill>
                <a:effectLst/>
                <a:uLnTx/>
                <a:uFillTx/>
                <a:latin typeface="Calibri" pitchFamily="34" charset="0"/>
                <a:cs typeface="Calibri" pitchFamily="34" charset="0"/>
              </a:rPr>
              <a:t> Εκπαίδευση και αποκατάσταση </a:t>
            </a:r>
            <a:r>
              <a:rPr kumimoji="0" lang="el-GR" sz="1800" b="0" i="0" u="none" strike="noStrike" kern="0" cap="none" spc="0" normalizeH="0" noProof="0" dirty="0" err="1" smtClean="0">
                <a:ln>
                  <a:noFill/>
                </a:ln>
                <a:solidFill>
                  <a:srgbClr val="002060"/>
                </a:solidFill>
                <a:effectLst/>
                <a:uLnTx/>
                <a:uFillTx/>
                <a:latin typeface="Calibri" pitchFamily="34" charset="0"/>
                <a:cs typeface="Calibri" pitchFamily="34" charset="0"/>
              </a:rPr>
              <a:t>ΑμεΑ</a:t>
            </a:r>
            <a:endParaRPr kumimoji="0" lang="el-GR" sz="1800" b="0" i="0" u="none" strike="noStrike" kern="0" cap="none" spc="0" normalizeH="0" noProof="0" dirty="0" smtClean="0">
              <a:ln>
                <a:noFill/>
              </a:ln>
              <a:solidFill>
                <a:srgbClr val="002060"/>
              </a:solidFill>
              <a:effectLst/>
              <a:uLnTx/>
              <a:uFillTx/>
              <a:latin typeface="Calibri" pitchFamily="34" charset="0"/>
              <a:cs typeface="Calibri" pitchFamily="34" charset="0"/>
            </a:endParaRPr>
          </a:p>
          <a:p>
            <a:pPr lvl="1" algn="just" latinLnBrk="0">
              <a:spcBef>
                <a:spcPts val="0"/>
              </a:spcBef>
              <a:spcAft>
                <a:spcPts val="600"/>
              </a:spcAft>
              <a:buFont typeface="Wingdings" pitchFamily="2" charset="2"/>
              <a:buChar char="§"/>
            </a:pPr>
            <a:r>
              <a:rPr kumimoji="0" lang="el-GR" sz="1500" b="0" i="0" u="none" strike="noStrike" kern="0" cap="none" spc="0" normalizeH="0" baseline="0" noProof="0" dirty="0" smtClean="0">
                <a:ln>
                  <a:noFill/>
                </a:ln>
                <a:solidFill>
                  <a:srgbClr val="002060"/>
                </a:solidFill>
                <a:effectLst/>
                <a:uLnTx/>
                <a:uFillTx/>
                <a:latin typeface="Calibri" pitchFamily="34" charset="0"/>
                <a:cs typeface="Calibri" pitchFamily="34" charset="0"/>
              </a:rPr>
              <a:t>αναξιοποίητο πλήρως εξοπλισμένο </a:t>
            </a:r>
            <a:r>
              <a:rPr kumimoji="0" lang="el-GR" sz="1500" b="0" i="0" u="none" strike="noStrike" kern="0" cap="none" spc="0" normalizeH="0" baseline="0" noProof="0" dirty="0">
                <a:ln>
                  <a:noFill/>
                </a:ln>
                <a:solidFill>
                  <a:srgbClr val="002060"/>
                </a:solidFill>
                <a:effectLst/>
                <a:uLnTx/>
                <a:uFillTx/>
                <a:latin typeface="Calibri" pitchFamily="34" charset="0"/>
                <a:cs typeface="Calibri" pitchFamily="34" charset="0"/>
              </a:rPr>
              <a:t>κτίριο </a:t>
            </a:r>
            <a:r>
              <a:rPr kumimoji="0" lang="el-GR" sz="1500" b="0" i="0" u="none" strike="noStrike" kern="0" cap="none" spc="0" normalizeH="0" baseline="0" noProof="0" dirty="0" smtClean="0">
                <a:ln>
                  <a:noFill/>
                </a:ln>
                <a:solidFill>
                  <a:srgbClr val="002060"/>
                </a:solidFill>
                <a:effectLst/>
                <a:uLnTx/>
                <a:uFillTx/>
                <a:latin typeface="Calibri" pitchFamily="34" charset="0"/>
                <a:cs typeface="Calibri" pitchFamily="34" charset="0"/>
              </a:rPr>
              <a:t>με </a:t>
            </a:r>
            <a:r>
              <a:rPr kumimoji="0" lang="el-GR" sz="1500" b="0" i="0" u="none" strike="noStrike" kern="0" cap="none" spc="0" normalizeH="0" baseline="0" noProof="0" dirty="0">
                <a:ln>
                  <a:noFill/>
                </a:ln>
                <a:solidFill>
                  <a:srgbClr val="002060"/>
                </a:solidFill>
                <a:effectLst/>
                <a:uLnTx/>
                <a:uFillTx/>
                <a:latin typeface="Calibri" pitchFamily="34" charset="0"/>
                <a:cs typeface="Calibri" pitchFamily="34" charset="0"/>
              </a:rPr>
              <a:t>υποδομές κατάλληλες για την ανάπτυξη παράλληλων δράσεων και υπηρεσιών στο χώρο εξυπηρέτησης, κοινωνικοποίησης, αποκατάστασης και φροντίδας των ΑΜΕΑ </a:t>
            </a:r>
            <a:endParaRPr kumimoji="0" lang="el-GR" sz="1500" b="0" i="0" u="none" strike="noStrike" kern="0" cap="none" spc="0" normalizeH="0" baseline="0" noProof="0" dirty="0" smtClean="0">
              <a:ln>
                <a:noFill/>
              </a:ln>
              <a:solidFill>
                <a:srgbClr val="002060"/>
              </a:solidFill>
              <a:effectLst/>
              <a:uLnTx/>
              <a:uFillTx/>
              <a:latin typeface="Calibri" pitchFamily="34" charset="0"/>
              <a:cs typeface="Calibri" pitchFamily="34" charset="0"/>
            </a:endParaRPr>
          </a:p>
          <a:p>
            <a:pPr algn="just" latinLnBrk="0">
              <a:spcBef>
                <a:spcPts val="0"/>
              </a:spcBef>
              <a:spcAft>
                <a:spcPts val="600"/>
              </a:spcAft>
              <a:buFont typeface="Wingdings" pitchFamily="2" charset="2"/>
              <a:buChar char="ü"/>
            </a:pPr>
            <a:r>
              <a:rPr lang="el-GR" sz="1800" kern="0" dirty="0" smtClean="0">
                <a:solidFill>
                  <a:srgbClr val="002060"/>
                </a:solidFill>
                <a:latin typeface="Calibri" pitchFamily="34" charset="0"/>
                <a:cs typeface="Calibri" pitchFamily="34" charset="0"/>
              </a:rPr>
              <a:t>Δομές απεξάρτησης</a:t>
            </a:r>
            <a:endParaRPr kumimoji="0" lang="el-GR" sz="1800" b="0" i="0" u="none" strike="noStrike" kern="0" cap="none" spc="0" normalizeH="0" baseline="0" noProof="0" dirty="0" smtClean="0">
              <a:ln>
                <a:noFill/>
              </a:ln>
              <a:solidFill>
                <a:srgbClr val="002060"/>
              </a:solidFill>
              <a:effectLst/>
              <a:uLnTx/>
              <a:uFillTx/>
              <a:latin typeface="Calibri" pitchFamily="34" charset="0"/>
              <a:cs typeface="Calibri" pitchFamily="34" charset="0"/>
            </a:endParaRPr>
          </a:p>
          <a:p>
            <a:pPr marL="0" marR="0" lvl="0" indent="0" defTabSz="914400" eaLnBrk="1" fontAlgn="auto" latinLnBrk="0" hangingPunct="1">
              <a:lnSpc>
                <a:spcPct val="100000"/>
              </a:lnSpc>
              <a:spcBef>
                <a:spcPts val="0"/>
              </a:spcBef>
              <a:spcAft>
                <a:spcPts val="600"/>
              </a:spcAft>
              <a:buClrTx/>
              <a:buSzTx/>
              <a:buFontTx/>
              <a:buNone/>
              <a:tabLst/>
              <a:defRPr/>
            </a:pPr>
            <a:endParaRPr kumimoji="0" lang="el-GR" sz="800" b="0"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endParaRPr>
          </a:p>
          <a:p>
            <a:pPr marL="0" marR="0" lvl="0" indent="0" defTabSz="914400" eaLnBrk="1" fontAlgn="auto" latinLnBrk="0" hangingPunct="1">
              <a:lnSpc>
                <a:spcPct val="100000"/>
              </a:lnSpc>
              <a:spcBef>
                <a:spcPts val="0"/>
              </a:spcBef>
              <a:spcAft>
                <a:spcPts val="600"/>
              </a:spcAft>
              <a:buClrTx/>
              <a:buSzTx/>
              <a:buFontTx/>
              <a:buNone/>
              <a:tabLst/>
              <a:defRPr/>
            </a:pPr>
            <a:endParaRPr kumimoji="0" lang="el-GR" sz="800" b="0"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endParaRPr>
          </a:p>
          <a:p>
            <a:pPr marL="0" marR="0" lvl="0" indent="0" defTabSz="914400" eaLnBrk="1" fontAlgn="auto" latinLnBrk="0" hangingPunct="1">
              <a:lnSpc>
                <a:spcPct val="100000"/>
              </a:lnSpc>
              <a:spcBef>
                <a:spcPts val="0"/>
              </a:spcBef>
              <a:spcAft>
                <a:spcPts val="600"/>
              </a:spcAft>
              <a:buClrTx/>
              <a:buSzTx/>
              <a:buFontTx/>
              <a:buNone/>
              <a:tabLst/>
              <a:defRPr/>
            </a:pPr>
            <a:r>
              <a:rPr kumimoji="0" lang="el-GR" sz="1800" b="0"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rPr>
              <a:t>Η δυσλειτουργία αυτή έχει </a:t>
            </a:r>
            <a:r>
              <a:rPr kumimoji="0" lang="el-GR" sz="1800" b="0" i="0" u="none" strike="noStrike" kern="0" cap="none" spc="0" normalizeH="0" baseline="0" noProof="0" dirty="0">
                <a:ln>
                  <a:noFill/>
                </a:ln>
                <a:solidFill>
                  <a:srgbClr val="002060"/>
                </a:solidFill>
                <a:effectLst/>
                <a:uLnTx/>
                <a:uFillTx/>
                <a:latin typeface="Calibri" pitchFamily="34" charset="0"/>
                <a:ea typeface="Calibri"/>
                <a:cs typeface="Calibri" pitchFamily="34" charset="0"/>
              </a:rPr>
              <a:t>αρνητικές επιπτώσεις </a:t>
            </a:r>
            <a:endParaRPr kumimoji="0" lang="el-GR" sz="1800" b="0"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endParaRPr>
          </a:p>
          <a:p>
            <a:pPr marL="0" marR="0" lvl="0" indent="0" defTabSz="914400" eaLnBrk="1" fontAlgn="auto" latinLnBrk="0" hangingPunct="1">
              <a:lnSpc>
                <a:spcPct val="100000"/>
              </a:lnSpc>
              <a:spcBef>
                <a:spcPts val="0"/>
              </a:spcBef>
              <a:spcAft>
                <a:spcPts val="600"/>
              </a:spcAft>
              <a:buClrTx/>
              <a:buSzTx/>
              <a:buFont typeface="Wingdings" pitchFamily="2" charset="2"/>
              <a:buChar char="Ø"/>
              <a:tabLst/>
              <a:defRPr/>
            </a:pPr>
            <a:r>
              <a:rPr kumimoji="0" lang="el-GR" sz="1800" b="1"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rPr>
              <a:t>  στις </a:t>
            </a:r>
            <a:r>
              <a:rPr kumimoji="0" lang="el-GR" sz="1800" b="1" i="0" u="none" strike="noStrike" kern="0" cap="none" spc="0" normalizeH="0" baseline="0" noProof="0" dirty="0">
                <a:ln>
                  <a:noFill/>
                </a:ln>
                <a:solidFill>
                  <a:srgbClr val="002060"/>
                </a:solidFill>
                <a:effectLst/>
                <a:uLnTx/>
                <a:uFillTx/>
                <a:latin typeface="Calibri" pitchFamily="34" charset="0"/>
                <a:ea typeface="Calibri"/>
                <a:cs typeface="Calibri" pitchFamily="34" charset="0"/>
              </a:rPr>
              <a:t>οικογένειες, </a:t>
            </a:r>
            <a:endParaRPr kumimoji="0" lang="el-GR" sz="1800" b="1"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endParaRPr>
          </a:p>
          <a:p>
            <a:pPr marL="0" marR="0" lvl="0" indent="0" defTabSz="914400" eaLnBrk="1" fontAlgn="auto" latinLnBrk="0" hangingPunct="1">
              <a:lnSpc>
                <a:spcPct val="100000"/>
              </a:lnSpc>
              <a:spcBef>
                <a:spcPts val="0"/>
              </a:spcBef>
              <a:spcAft>
                <a:spcPts val="600"/>
              </a:spcAft>
              <a:buClrTx/>
              <a:buSzTx/>
              <a:buFont typeface="Wingdings" pitchFamily="2" charset="2"/>
              <a:buChar char="Ø"/>
              <a:tabLst/>
              <a:defRPr/>
            </a:pPr>
            <a:r>
              <a:rPr kumimoji="0" lang="el-GR" sz="1800" b="1"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rPr>
              <a:t>  τα </a:t>
            </a:r>
            <a:r>
              <a:rPr kumimoji="0" lang="el-GR" sz="1800" b="1" i="0" u="none" strike="noStrike" kern="0" cap="none" spc="0" normalizeH="0" baseline="0" noProof="0" dirty="0">
                <a:ln>
                  <a:noFill/>
                </a:ln>
                <a:solidFill>
                  <a:srgbClr val="002060"/>
                </a:solidFill>
                <a:effectLst/>
                <a:uLnTx/>
                <a:uFillTx/>
                <a:latin typeface="Calibri" pitchFamily="34" charset="0"/>
                <a:ea typeface="Calibri"/>
                <a:cs typeface="Calibri" pitchFamily="34" charset="0"/>
              </a:rPr>
              <a:t>άτομα αλλά και  </a:t>
            </a:r>
            <a:endParaRPr kumimoji="0" lang="el-GR" sz="1800" b="1"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endParaRPr>
          </a:p>
          <a:p>
            <a:pPr marL="0" marR="0" lvl="0" indent="0" defTabSz="914400" eaLnBrk="1" fontAlgn="auto" latinLnBrk="0" hangingPunct="1">
              <a:lnSpc>
                <a:spcPct val="100000"/>
              </a:lnSpc>
              <a:spcBef>
                <a:spcPts val="0"/>
              </a:spcBef>
              <a:spcAft>
                <a:spcPts val="600"/>
              </a:spcAft>
              <a:buClrTx/>
              <a:buSzTx/>
              <a:buFont typeface="Wingdings" pitchFamily="2" charset="2"/>
              <a:buChar char="Ø"/>
              <a:tabLst/>
              <a:defRPr/>
            </a:pPr>
            <a:r>
              <a:rPr kumimoji="0" lang="el-GR" sz="1800" b="1" i="0" u="none" strike="noStrike" kern="0" cap="none" spc="0" normalizeH="0" baseline="0" noProof="0" dirty="0" smtClean="0">
                <a:ln>
                  <a:noFill/>
                </a:ln>
                <a:solidFill>
                  <a:srgbClr val="002060"/>
                </a:solidFill>
                <a:effectLst/>
                <a:uLnTx/>
                <a:uFillTx/>
                <a:latin typeface="Calibri" pitchFamily="34" charset="0"/>
                <a:ea typeface="Calibri"/>
                <a:cs typeface="Calibri" pitchFamily="34" charset="0"/>
              </a:rPr>
              <a:t>  στο </a:t>
            </a:r>
            <a:r>
              <a:rPr kumimoji="0" lang="el-GR" sz="1800" b="1" i="0" u="none" strike="noStrike" kern="0" cap="none" spc="0" normalizeH="0" baseline="0" noProof="0" dirty="0">
                <a:ln>
                  <a:noFill/>
                </a:ln>
                <a:solidFill>
                  <a:srgbClr val="002060"/>
                </a:solidFill>
                <a:effectLst/>
                <a:uLnTx/>
                <a:uFillTx/>
                <a:latin typeface="Calibri" pitchFamily="34" charset="0"/>
                <a:ea typeface="Calibri"/>
                <a:cs typeface="Calibri" pitchFamily="34" charset="0"/>
              </a:rPr>
              <a:t>κράτος. </a:t>
            </a:r>
            <a:endParaRPr kumimoji="0" lang="el-GR" sz="2000" b="1" i="0" u="none" strike="noStrike" kern="0" cap="none" spc="0" normalizeH="0" baseline="0" noProof="0" dirty="0">
              <a:ln>
                <a:noFill/>
              </a:ln>
              <a:solidFill>
                <a:srgbClr val="002060"/>
              </a:solidFill>
              <a:effectLst/>
              <a:uLnTx/>
              <a:uFillTx/>
              <a:latin typeface="Calibri" pitchFamily="34" charset="0"/>
              <a:ea typeface="Calibri"/>
              <a:cs typeface="Calibri" pitchFamily="34" charset="0"/>
            </a:endParaRPr>
          </a:p>
        </p:txBody>
      </p:sp>
    </p:spTree>
    <p:extLst>
      <p:ext uri="{BB962C8B-B14F-4D97-AF65-F5344CB8AC3E}">
        <p14:creationId xmlns="" xmlns:p14="http://schemas.microsoft.com/office/powerpoint/2010/main" val="39806319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a:solidFill>
                  <a:srgbClr val="FFC000"/>
                </a:solidFill>
                <a:latin typeface="Calibri" pitchFamily="34" charset="0"/>
                <a:cs typeface="Calibri" pitchFamily="34" charset="0"/>
              </a:rPr>
              <a:t>Τα κενά στην παροχή υπηρεσιών στο </a:t>
            </a:r>
            <a:r>
              <a:rPr lang="el-GR" dirty="0" smtClean="0">
                <a:solidFill>
                  <a:srgbClr val="FFC000"/>
                </a:solidFill>
                <a:latin typeface="Calibri" pitchFamily="34" charset="0"/>
                <a:cs typeface="Calibri" pitchFamily="34" charset="0"/>
              </a:rPr>
              <a:t/>
            </a:r>
            <a:br>
              <a:rPr lang="el-GR" dirty="0" smtClean="0">
                <a:solidFill>
                  <a:srgbClr val="FFC000"/>
                </a:solidFill>
                <a:latin typeface="Calibri" pitchFamily="34" charset="0"/>
                <a:cs typeface="Calibri" pitchFamily="34" charset="0"/>
              </a:rPr>
            </a:br>
            <a:r>
              <a:rPr lang="el-GR" dirty="0" smtClean="0">
                <a:solidFill>
                  <a:srgbClr val="FFC000"/>
                </a:solidFill>
                <a:latin typeface="Calibri" pitchFamily="34" charset="0"/>
                <a:cs typeface="Calibri" pitchFamily="34" charset="0"/>
              </a:rPr>
              <a:t>νομό </a:t>
            </a:r>
            <a:r>
              <a:rPr lang="el-GR" dirty="0">
                <a:solidFill>
                  <a:srgbClr val="FFC000"/>
                </a:solidFill>
                <a:latin typeface="Calibri" pitchFamily="34" charset="0"/>
                <a:cs typeface="Calibri" pitchFamily="34" charset="0"/>
              </a:rPr>
              <a:t>Φωκίδας</a:t>
            </a:r>
            <a:endParaRPr lang="el-GR" dirty="0"/>
          </a:p>
        </p:txBody>
      </p:sp>
      <p:sp>
        <p:nvSpPr>
          <p:cNvPr id="3" name="Θέση περιεχομένου 2"/>
          <p:cNvSpPr>
            <a:spLocks noGrp="1"/>
          </p:cNvSpPr>
          <p:nvPr>
            <p:ph idx="1"/>
          </p:nvPr>
        </p:nvSpPr>
        <p:spPr>
          <a:xfrm>
            <a:off x="395536" y="980728"/>
            <a:ext cx="8229600" cy="460648"/>
          </a:xfrm>
        </p:spPr>
        <p:txBody>
          <a:bodyPr/>
          <a:lstStyle/>
          <a:p>
            <a:r>
              <a:rPr lang="el-GR" b="1" dirty="0" smtClean="0">
                <a:solidFill>
                  <a:srgbClr val="C00000"/>
                </a:solidFill>
                <a:latin typeface="Calibri" pitchFamily="34" charset="0"/>
                <a:cs typeface="Calibri" pitchFamily="34" charset="0"/>
              </a:rPr>
              <a:t>Κάλυψη κενών</a:t>
            </a:r>
            <a:endParaRPr lang="el-GR" b="1" dirty="0">
              <a:solidFill>
                <a:srgbClr val="C00000"/>
              </a:solidFill>
              <a:latin typeface="Calibri" pitchFamily="34" charset="0"/>
              <a:cs typeface="Calibri" pitchFamily="34" charset="0"/>
            </a:endParaRPr>
          </a:p>
        </p:txBody>
      </p:sp>
      <p:graphicFrame>
        <p:nvGraphicFramePr>
          <p:cNvPr id="6" name="Διάγραμμα 5"/>
          <p:cNvGraphicFramePr/>
          <p:nvPr>
            <p:extLst>
              <p:ext uri="{D42A27DB-BD31-4B8C-83A1-F6EECF244321}">
                <p14:modId xmlns="" xmlns:p14="http://schemas.microsoft.com/office/powerpoint/2010/main" val="3043778538"/>
              </p:ext>
            </p:extLst>
          </p:nvPr>
        </p:nvGraphicFramePr>
        <p:xfrm>
          <a:off x="467544" y="1412776"/>
          <a:ext cx="8496944" cy="49685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5743463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Γραφείο </a:t>
            </a:r>
            <a:r>
              <a:rPr lang="el-GR" dirty="0" err="1" smtClean="0"/>
              <a:t>Αυτοσυνηγορίας</a:t>
            </a:r>
            <a:endParaRPr lang="el-GR" dirty="0"/>
          </a:p>
        </p:txBody>
      </p:sp>
      <p:sp>
        <p:nvSpPr>
          <p:cNvPr id="3" name="2 - Θέση περιεχομένου"/>
          <p:cNvSpPr>
            <a:spLocks noGrp="1"/>
          </p:cNvSpPr>
          <p:nvPr>
            <p:ph sz="quarter" idx="1"/>
          </p:nvPr>
        </p:nvSpPr>
        <p:spPr/>
        <p:txBody>
          <a:bodyPr>
            <a:noAutofit/>
          </a:bodyPr>
          <a:lstStyle/>
          <a:p>
            <a:pPr marL="0" indent="0">
              <a:buNone/>
            </a:pPr>
            <a:r>
              <a:rPr lang="el-GR" sz="800" dirty="0"/>
              <a:t> </a:t>
            </a:r>
            <a:r>
              <a:rPr lang="el-GR" sz="900" b="1" dirty="0"/>
              <a:t>ΠΛΑΤΦΟΡΜΑ ΔΡΑΣΗΣ ΓΙΑ ΤΑ ΔΙΚΑΙΩΜΑΤΑ ΣΤΗΝ ΨΥΧΙΚΗ </a:t>
            </a:r>
            <a:r>
              <a:rPr lang="el-GR" sz="900" b="1" dirty="0" smtClean="0"/>
              <a:t>ΥΓΕΙΑ</a:t>
            </a:r>
            <a:r>
              <a:rPr lang="el-GR" sz="900" dirty="0" smtClean="0"/>
              <a:t> </a:t>
            </a:r>
            <a:r>
              <a:rPr lang="el-GR" sz="900" b="1" dirty="0"/>
              <a:t>ΓΡΑΦΕΙΟ ΣΥΝΗΓΟΡΙΑΣ</a:t>
            </a:r>
            <a:endParaRPr lang="en-US" sz="900" dirty="0"/>
          </a:p>
          <a:p>
            <a:pPr marL="0" indent="0">
              <a:buNone/>
            </a:pPr>
            <a:r>
              <a:rPr lang="el-GR" sz="900" dirty="0"/>
              <a:t> </a:t>
            </a:r>
            <a:endParaRPr lang="en-US" sz="900" dirty="0"/>
          </a:p>
          <a:p>
            <a:pPr marL="0" indent="0">
              <a:buNone/>
            </a:pPr>
            <a:r>
              <a:rPr lang="el-GR" sz="900" dirty="0"/>
              <a:t>H οικονομική και ανθρωπιστική κρίση που πλήττει την χώρα μας έχει σοβαρές επιπτώσεις και στον τομέα της προστασίας των  ανθρωπίνων δικαιωμάτων, ιδιαίτερα των ευάλωτων κοινωνικών ομάδων. Μεταξύ αυτών, οι ψυχικά πάσχοντες αποτελούν τα πιο συχνά θύματα διακρίσεων ακόμη και στα θεμελιώδη </a:t>
            </a:r>
            <a:r>
              <a:rPr lang="el-GR" sz="900" dirty="0" smtClean="0"/>
              <a:t>δικαιώματα</a:t>
            </a:r>
            <a:endParaRPr lang="en-US" sz="900" dirty="0"/>
          </a:p>
          <a:p>
            <a:pPr marL="0" indent="0">
              <a:buNone/>
            </a:pPr>
            <a:r>
              <a:rPr lang="el-GR" sz="900" dirty="0"/>
              <a:t> </a:t>
            </a:r>
            <a:endParaRPr lang="en-US" sz="900" dirty="0"/>
          </a:p>
          <a:p>
            <a:pPr marL="0" indent="0">
              <a:buNone/>
            </a:pPr>
            <a:r>
              <a:rPr lang="el-GR" sz="900" dirty="0"/>
              <a:t>Η ανάγκη αποτελεσματικής προστασίας των δικαιωμάτων αυτών, ώθησε την Εταιρία Κοινωνικής Ψυχιατρικής και Ψυχικής Υγείας να αναλάβει την πρωτοβουλία  υλοποίησης  προγράμματος που αφορά στην προάσπιση των δικαιωμάτων των ψυχικά ασθενών, με τίτλο "Πλατφόρμα Δράσης για τα Δικαιώματα στην Ψυχική Υγεία".</a:t>
            </a:r>
            <a:endParaRPr lang="en-US" sz="900" dirty="0"/>
          </a:p>
          <a:p>
            <a:pPr marL="0" indent="0">
              <a:buNone/>
            </a:pPr>
            <a:r>
              <a:rPr lang="el-GR" sz="900" dirty="0"/>
              <a:t> </a:t>
            </a:r>
            <a:endParaRPr lang="en-US" sz="900" dirty="0"/>
          </a:p>
          <a:p>
            <a:pPr marL="0" indent="0">
              <a:buNone/>
            </a:pPr>
            <a:r>
              <a:rPr lang="el-GR" sz="900" dirty="0"/>
              <a:t>Εταίροι στο πρόγραμμα ήταν </a:t>
            </a:r>
            <a:r>
              <a:rPr lang="en-US" sz="900" dirty="0" smtClean="0"/>
              <a:t> </a:t>
            </a:r>
            <a:r>
              <a:rPr lang="el-GR" sz="900" b="1" dirty="0" smtClean="0"/>
              <a:t>η Ελληνική </a:t>
            </a:r>
            <a:r>
              <a:rPr lang="el-GR" sz="900" b="1" dirty="0"/>
              <a:t>Ένωση για τα Δικαιώματα του Ανθρώπου (ΕΕΔΑ) </a:t>
            </a:r>
            <a:r>
              <a:rPr lang="el-GR" sz="900" dirty="0"/>
              <a:t>και το </a:t>
            </a:r>
            <a:r>
              <a:rPr lang="el-GR" sz="900" b="1" dirty="0"/>
              <a:t>Ινστιτούτο Ψυχικής Υγείας Παιδιών και Ενηλίκων (ΙΨΥΠΕ)</a:t>
            </a:r>
            <a:r>
              <a:rPr lang="el-GR" sz="900" dirty="0"/>
              <a:t>. Το πρόγραμμα τελούσε υπό την υποστήριξη της </a:t>
            </a:r>
            <a:r>
              <a:rPr lang="el-GR" sz="900" b="1" dirty="0"/>
              <a:t>Εθνικής Συνομοσπονδίας Ατόμων με Aναπηρία  (ΕΣΑμεΑ) </a:t>
            </a:r>
            <a:r>
              <a:rPr lang="el-GR" sz="900" dirty="0"/>
              <a:t>και η διάρκειά του ήταν από την  1η Μαΐου 2015 μέχρι τις  30 Απριλίου 2016.</a:t>
            </a:r>
            <a:endParaRPr lang="en-US" sz="900" dirty="0"/>
          </a:p>
          <a:p>
            <a:pPr marL="0" indent="0">
              <a:buNone/>
            </a:pPr>
            <a:r>
              <a:rPr lang="el-GR" sz="900" dirty="0"/>
              <a:t> </a:t>
            </a:r>
            <a:endParaRPr lang="en-US" sz="900" dirty="0"/>
          </a:p>
          <a:p>
            <a:pPr marL="0" indent="0">
              <a:buNone/>
            </a:pPr>
            <a:r>
              <a:rPr lang="el-GR" sz="900" dirty="0"/>
              <a:t>Η βασική αρχή  του έργου αυτού ήταν  η πεποίθηση ότι η ουσιαστική αλλαγή, τόσο σε θεσμικό επίπεδο όσο και στις παγιωμένες αντιλήψεις του κόσμου,  θα επέλθει μόνο αν μετακινηθούμε  από την «ανοχή της κοινωνίας» και την «φιλανθρωπία» στο αυτονόητο των ανθρωπίνων δικαιωμάτων των ανθρώπων με μείζονα ή ελάσσονα ψυχικά προβλήματα. Για το λόγο αυτό, μέσω του συγκεκριμένου έργου, πραγματοποιήθηκαν  μια σειρά από δράσεις, με κύριο στόχο την προώθηση της συνηγορίας και αυτοσυνηγορίας, αλλά και τη δικτύωση και συνεργασία των φορέων που ασχολούνται με την ψυχική υγεία. Όλες οι παρεχόμενες υπηρεσίες ήταν δωρεάν. Το έργο </a:t>
            </a:r>
            <a:r>
              <a:rPr lang="el-GR" sz="900" dirty="0" smtClean="0"/>
              <a:t>αφορούσε</a:t>
            </a:r>
            <a:endParaRPr lang="en-US" sz="900" dirty="0" smtClean="0"/>
          </a:p>
          <a:p>
            <a:pPr marL="0" indent="0">
              <a:buNone/>
            </a:pPr>
            <a:endParaRPr lang="en-US" sz="900" dirty="0"/>
          </a:p>
          <a:p>
            <a:pPr marL="0" indent="0">
              <a:buNone/>
            </a:pPr>
            <a:r>
              <a:rPr lang="en-US" sz="1000" b="1" dirty="0" smtClean="0"/>
              <a:t>	</a:t>
            </a:r>
            <a:r>
              <a:rPr lang="el-GR" sz="1000" b="1" dirty="0" smtClean="0"/>
              <a:t>1)</a:t>
            </a:r>
            <a:r>
              <a:rPr lang="en-US" sz="1000" b="1" dirty="0" smtClean="0"/>
              <a:t> </a:t>
            </a:r>
            <a:r>
              <a:rPr lang="el-GR" sz="1000" b="1" dirty="0" smtClean="0"/>
              <a:t>Άτομα </a:t>
            </a:r>
            <a:r>
              <a:rPr lang="el-GR" sz="1000" b="1" dirty="0"/>
              <a:t>που αντιμετωπίζουν προβλήματα ψυχικής υγείας</a:t>
            </a:r>
            <a:r>
              <a:rPr lang="el-GR" sz="1000" b="1" dirty="0" smtClean="0"/>
              <a:t>.</a:t>
            </a:r>
            <a:endParaRPr lang="en-US" sz="1000" b="1" dirty="0" smtClean="0"/>
          </a:p>
          <a:p>
            <a:pPr marL="0" indent="0">
              <a:buNone/>
            </a:pPr>
            <a:endParaRPr lang="en-US" sz="1000" b="1" dirty="0"/>
          </a:p>
          <a:p>
            <a:pPr marL="0" indent="0">
              <a:buNone/>
            </a:pPr>
            <a:r>
              <a:rPr lang="en-US" sz="1000" b="1" dirty="0" smtClean="0"/>
              <a:t>	</a:t>
            </a:r>
            <a:r>
              <a:rPr lang="el-GR" sz="1000" b="1" dirty="0" smtClean="0"/>
              <a:t>2)</a:t>
            </a:r>
            <a:r>
              <a:rPr lang="en-US" sz="1000" b="1" dirty="0" smtClean="0"/>
              <a:t> </a:t>
            </a:r>
            <a:r>
              <a:rPr lang="el-GR" sz="1000" b="1" dirty="0" smtClean="0"/>
              <a:t>Συγγενικά</a:t>
            </a:r>
            <a:r>
              <a:rPr lang="el-GR" sz="1000" b="1" dirty="0"/>
              <a:t>, φιλικά ή οικεία τους πρόσωπα</a:t>
            </a:r>
            <a:r>
              <a:rPr lang="el-GR" sz="1000" b="1" dirty="0" smtClean="0"/>
              <a:t>.</a:t>
            </a:r>
            <a:endParaRPr lang="en-US" sz="1000" b="1" dirty="0" smtClean="0"/>
          </a:p>
          <a:p>
            <a:pPr marL="0" indent="0">
              <a:buNone/>
            </a:pPr>
            <a:endParaRPr lang="en-US" sz="1000" b="1" dirty="0"/>
          </a:p>
          <a:p>
            <a:pPr marL="0" indent="0">
              <a:buNone/>
            </a:pPr>
            <a:r>
              <a:rPr lang="en-US" sz="1000" b="1" dirty="0" smtClean="0"/>
              <a:t>	</a:t>
            </a:r>
            <a:r>
              <a:rPr lang="el-GR" sz="1000" b="1" dirty="0" smtClean="0"/>
              <a:t>3)</a:t>
            </a:r>
            <a:r>
              <a:rPr lang="en-US" sz="1000" b="1" dirty="0" smtClean="0"/>
              <a:t> </a:t>
            </a:r>
            <a:r>
              <a:rPr lang="el-GR" sz="1000" b="1" dirty="0" smtClean="0"/>
              <a:t>Επαγγελματίες </a:t>
            </a:r>
            <a:r>
              <a:rPr lang="el-GR" sz="1000" b="1" dirty="0"/>
              <a:t>ψυχικής υγείας ή άλλους συναφείς κλάδους.</a:t>
            </a:r>
            <a:endParaRPr lang="en-US" sz="1000" b="1" dirty="0"/>
          </a:p>
          <a:p>
            <a:pPr marL="0" indent="0">
              <a:buNone/>
            </a:pPr>
            <a:r>
              <a:rPr lang="el-GR" sz="900" dirty="0"/>
              <a:t> </a:t>
            </a:r>
            <a:endParaRPr lang="en-US" sz="900" dirty="0"/>
          </a:p>
          <a:p>
            <a:pPr marL="0" indent="0">
              <a:buNone/>
            </a:pPr>
            <a:r>
              <a:rPr lang="el-GR" sz="900" dirty="0"/>
              <a:t>Παράλληλες δράσεις του ήταν  η πιλοτική καταγραφή περιστατικών παραβίασης, νομικές συμβουλές και ψυχοκοινωνική υποστήριξη για την προστασία και διεκδίκηση των δικαιωμάτων σε περίπτωση παραβίασης, η συγγραφή εγχειριδίου για την προάσπιση των δικαιωμάτων στην ψυχική υγεία, αλλά και η ενημέρωση και ευαισθητοποίηση φορέων και πολιτών. Η εξέλιξη των παραπάνω δράσεων  δημοσιοποιήθηκε τόσο σε ιστοσελίδα που  δημιουργήθηκε αποκλειστικά γι’ αυτό το πρόγραμμα όσο και στα μέσα κοινωνικής δικτύωσης.</a:t>
            </a:r>
            <a:endParaRPr lang="en-US" sz="900" dirty="0"/>
          </a:p>
          <a:p>
            <a:pPr marL="0" indent="0">
              <a:buNone/>
            </a:pPr>
            <a:r>
              <a:rPr lang="el-GR" sz="900" dirty="0"/>
              <a:t> </a:t>
            </a:r>
            <a:endParaRPr lang="en-US" sz="9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κειμένου"/>
          <p:cNvSpPr>
            <a:spLocks noGrp="1"/>
          </p:cNvSpPr>
          <p:nvPr>
            <p:ph type="body" idx="1"/>
          </p:nvPr>
        </p:nvSpPr>
        <p:spPr>
          <a:xfrm>
            <a:off x="1368426" y="2857496"/>
            <a:ext cx="6480174" cy="1857388"/>
          </a:xfrm>
        </p:spPr>
        <p:txBody>
          <a:bodyPr/>
          <a:lstStyle/>
          <a:p>
            <a:r>
              <a:rPr lang="el-GR" sz="2400" dirty="0" err="1" smtClean="0"/>
              <a:t>Παραδειγματα</a:t>
            </a:r>
            <a:r>
              <a:rPr lang="el-GR" sz="2400" dirty="0" smtClean="0"/>
              <a:t> </a:t>
            </a:r>
            <a:r>
              <a:rPr lang="el-GR" sz="2400" dirty="0" err="1" smtClean="0"/>
              <a:t>δυσκολιων</a:t>
            </a:r>
            <a:r>
              <a:rPr lang="el-GR" sz="2400" dirty="0" smtClean="0"/>
              <a:t> </a:t>
            </a:r>
            <a:r>
              <a:rPr lang="el-GR" sz="2400" dirty="0" err="1" smtClean="0"/>
              <a:t>απο</a:t>
            </a:r>
            <a:r>
              <a:rPr lang="el-GR" sz="2400" dirty="0" smtClean="0"/>
              <a:t> την </a:t>
            </a:r>
            <a:r>
              <a:rPr lang="el-GR" sz="2400" dirty="0" err="1" smtClean="0"/>
              <a:t>καθημερινη</a:t>
            </a:r>
            <a:r>
              <a:rPr lang="el-GR" sz="2400" dirty="0" smtClean="0"/>
              <a:t> </a:t>
            </a:r>
            <a:r>
              <a:rPr lang="el-GR" sz="2400" dirty="0" err="1" smtClean="0"/>
              <a:t>πρακτικη</a:t>
            </a:r>
            <a:endParaRPr lang="el-GR" sz="2400" dirty="0" smtClean="0"/>
          </a:p>
          <a:p>
            <a:endParaRPr lang="el-GR" dirty="0"/>
          </a:p>
        </p:txBody>
      </p:sp>
      <p:sp>
        <p:nvSpPr>
          <p:cNvPr id="3" name="2 - Τίτλος"/>
          <p:cNvSpPr>
            <a:spLocks noGrp="1"/>
          </p:cNvSpPr>
          <p:nvPr>
            <p:ph type="title"/>
          </p:nvPr>
        </p:nvSpPr>
        <p:spPr/>
        <p:txBody>
          <a:bodyPr/>
          <a:lstStyle/>
          <a:p>
            <a:r>
              <a:rPr lang="el-GR" dirty="0" smtClean="0"/>
              <a:t>Ανεπάρκειες – Δυσκολίες σε σχέση με την </a:t>
            </a:r>
            <a:r>
              <a:rPr lang="el-GR" dirty="0" err="1" smtClean="0"/>
              <a:t>Τομεοποίηση</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357166"/>
            <a:ext cx="8534400" cy="714380"/>
          </a:xfrm>
        </p:spPr>
        <p:txBody>
          <a:bodyPr>
            <a:normAutofit fontScale="90000"/>
          </a:bodyPr>
          <a:lstStyle/>
          <a:p>
            <a:r>
              <a:rPr lang="el-GR" dirty="0" smtClean="0"/>
              <a:t>Περιστατικό παραπομπής από την 5</a:t>
            </a:r>
            <a:r>
              <a:rPr lang="el-GR" baseline="30000" dirty="0" smtClean="0"/>
              <a:t>η</a:t>
            </a:r>
            <a:r>
              <a:rPr lang="el-GR" dirty="0" smtClean="0"/>
              <a:t> ΥΠΕ Θεσσαλίας και Στερεάς Ελλάδας</a:t>
            </a:r>
            <a:endParaRPr lang="el-GR" dirty="0"/>
          </a:p>
        </p:txBody>
      </p:sp>
      <p:sp>
        <p:nvSpPr>
          <p:cNvPr id="3" name="2 - Θέση περιεχομένου"/>
          <p:cNvSpPr>
            <a:spLocks noGrp="1"/>
          </p:cNvSpPr>
          <p:nvPr>
            <p:ph sz="quarter" idx="1"/>
          </p:nvPr>
        </p:nvSpPr>
        <p:spPr/>
        <p:txBody>
          <a:bodyPr/>
          <a:lstStyle/>
          <a:p>
            <a:r>
              <a:rPr lang="el-GR" dirty="0" smtClean="0"/>
              <a:t>Στα πλαίσια της κενής θέσης που δημιουργήθηκε στην Μονάδα Ψυχοκοινωνικής Αποκατάστασης Οικοτροφείο Άμφισσας «Ευρύκλεια», παραπέμφθηκε από την Ψυχιατρική Κλινική του Γενικού Νοσοκομείου Κατερίνης μέσω της 5</a:t>
            </a:r>
            <a:r>
              <a:rPr lang="el-GR" baseline="30000" dirty="0" smtClean="0"/>
              <a:t>ης</a:t>
            </a:r>
            <a:r>
              <a:rPr lang="el-GR" dirty="0" smtClean="0"/>
              <a:t> ΥΠΕ όπου και υπάγεται η Μονάδα, ο ασθενής Ε.Μ. με σκοπό να ενταχθεί στην Μονάδα. </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Περιστατικό παραπομπής από την 5</a:t>
            </a:r>
            <a:r>
              <a:rPr lang="el-GR" baseline="30000" dirty="0" smtClean="0"/>
              <a:t>η</a:t>
            </a:r>
            <a:r>
              <a:rPr lang="el-GR" dirty="0" smtClean="0"/>
              <a:t> ΥΠΕ Θεσσαλίας και Στερεάς Ελλάδας</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Βήματα που ακολουθήθηκαν:</a:t>
            </a:r>
          </a:p>
          <a:p>
            <a:pPr marL="514350" indent="-514350">
              <a:buFont typeface="+mj-lt"/>
              <a:buAutoNum type="arabicPeriod"/>
            </a:pPr>
            <a:r>
              <a:rPr lang="el-GR" dirty="0" smtClean="0"/>
              <a:t>Τηλεφωνική επικοινωνία με τον φορέα παραπομπής.</a:t>
            </a:r>
          </a:p>
          <a:p>
            <a:pPr marL="514350" indent="-514350">
              <a:buFont typeface="+mj-lt"/>
              <a:buAutoNum type="arabicPeriod"/>
            </a:pPr>
            <a:r>
              <a:rPr lang="el-GR" dirty="0" smtClean="0"/>
              <a:t>Σύσταση ομάδας παρέμβασης.</a:t>
            </a:r>
          </a:p>
          <a:p>
            <a:pPr marL="514350" indent="-514350">
              <a:buFont typeface="+mj-lt"/>
              <a:buAutoNum type="arabicPeriod"/>
            </a:pPr>
            <a:r>
              <a:rPr lang="el-GR" dirty="0" smtClean="0"/>
              <a:t>Επίσκεψη στην Ψυχιατρική κλινική του </a:t>
            </a:r>
            <a:r>
              <a:rPr lang="el-GR" dirty="0" err="1" smtClean="0"/>
              <a:t>Γ.Νοσοκομείου</a:t>
            </a:r>
            <a:r>
              <a:rPr lang="el-GR" dirty="0" smtClean="0"/>
              <a:t> Κατερίνης, ανάγνωση ιστορικού και φακέλου, γνωριμία με τον ασθενή, συζήτηση με τους θεράποντες ιατρούς. </a:t>
            </a:r>
          </a:p>
          <a:p>
            <a:pPr marL="514350" indent="-514350">
              <a:buFont typeface="+mj-lt"/>
              <a:buAutoNum type="arabicPeriod"/>
            </a:pPr>
            <a:r>
              <a:rPr lang="el-GR" dirty="0" smtClean="0"/>
              <a:t>Απαντητική έκθεση- αξιολόγηση του περιστατικού απευθυνόμενη προς τον διοικητική της 5</a:t>
            </a:r>
            <a:r>
              <a:rPr lang="el-GR" baseline="30000" dirty="0" smtClean="0"/>
              <a:t>ης</a:t>
            </a:r>
            <a:r>
              <a:rPr lang="el-GR" dirty="0" smtClean="0"/>
              <a:t> Υ.Π.Ε., το Γενικό Διαχειριστή Κενών Θέσεων, Διαχειρίστρια Κενών Θέσεων της 5</a:t>
            </a:r>
            <a:r>
              <a:rPr lang="el-GR" baseline="30000" dirty="0" smtClean="0"/>
              <a:t>ης</a:t>
            </a:r>
            <a:r>
              <a:rPr lang="el-GR" dirty="0" smtClean="0"/>
              <a:t> Υ.Π.Ε., Ψυχιατρική Κλινική Γ.Ν. Κατερίνης και Κοινωνική Υπηρεσία Γ.Ν. Κατερίνης.</a:t>
            </a:r>
          </a:p>
          <a:p>
            <a:pPr>
              <a:buNone/>
            </a:pPr>
            <a:r>
              <a:rPr lang="el-GR" dirty="0" smtClean="0"/>
              <a:t> </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Περιστατικό παραπομπής από την 5</a:t>
            </a:r>
            <a:r>
              <a:rPr lang="el-GR" baseline="30000" dirty="0" smtClean="0"/>
              <a:t>η</a:t>
            </a:r>
            <a:r>
              <a:rPr lang="el-GR" dirty="0" smtClean="0"/>
              <a:t> ΥΠΕ Θεσσαλίας και Στερεάς Ελλάδας</a:t>
            </a:r>
            <a:endParaRPr lang="el-GR" dirty="0"/>
          </a:p>
        </p:txBody>
      </p:sp>
      <p:sp>
        <p:nvSpPr>
          <p:cNvPr id="3" name="2 - Θέση περιεχομένου"/>
          <p:cNvSpPr>
            <a:spLocks noGrp="1"/>
          </p:cNvSpPr>
          <p:nvPr>
            <p:ph sz="quarter" idx="1"/>
          </p:nvPr>
        </p:nvSpPr>
        <p:spPr/>
        <p:txBody>
          <a:bodyPr>
            <a:normAutofit fontScale="92500"/>
          </a:bodyPr>
          <a:lstStyle/>
          <a:p>
            <a:pPr marL="514350" indent="-514350">
              <a:buFont typeface="+mj-lt"/>
              <a:buAutoNum type="arabicPeriod" startAt="5"/>
            </a:pPr>
            <a:r>
              <a:rPr lang="el-GR" dirty="0" smtClean="0"/>
              <a:t>Το περιστατικό κρίθηκε ακατάλληλο για τις Δομές μας για τους παρακάτω λόγους</a:t>
            </a:r>
            <a:r>
              <a:rPr lang="en-US" dirty="0" smtClean="0"/>
              <a:t>:</a:t>
            </a:r>
          </a:p>
          <a:p>
            <a:pPr marL="514350" indent="-514350">
              <a:buNone/>
            </a:pPr>
            <a:r>
              <a:rPr lang="el-GR" dirty="0" smtClean="0"/>
              <a:t>      </a:t>
            </a:r>
            <a:r>
              <a:rPr lang="el-GR" dirty="0" smtClean="0">
                <a:solidFill>
                  <a:schemeClr val="accent1">
                    <a:lumMod val="75000"/>
                  </a:schemeClr>
                </a:solidFill>
              </a:rPr>
              <a:t>Α) </a:t>
            </a:r>
            <a:r>
              <a:rPr lang="el-GR" dirty="0" smtClean="0"/>
              <a:t>Λόγω ψυχοπαθολογίας, </a:t>
            </a:r>
            <a:r>
              <a:rPr lang="el-GR" dirty="0" smtClean="0">
                <a:solidFill>
                  <a:schemeClr val="accent1">
                    <a:lumMod val="75000"/>
                  </a:schemeClr>
                </a:solidFill>
              </a:rPr>
              <a:t>Β) </a:t>
            </a:r>
            <a:r>
              <a:rPr lang="el-GR" dirty="0" smtClean="0"/>
              <a:t>Πλήρη άρνηση μετάβασης σε Μ.Ψ.Α. </a:t>
            </a:r>
            <a:r>
              <a:rPr lang="el-GR" dirty="0" smtClean="0">
                <a:solidFill>
                  <a:schemeClr val="accent1">
                    <a:lumMod val="75000"/>
                  </a:schemeClr>
                </a:solidFill>
              </a:rPr>
              <a:t>Γ) </a:t>
            </a:r>
            <a:r>
              <a:rPr lang="el-GR" dirty="0" smtClean="0"/>
              <a:t>Δεν πληρούσε το κριτήριο της εντοπιότητας με βάση την εγκύκλιο (Γ3α.β/Γ.Π.οικ.96899/12.12.2018(ΑΔΑ</a:t>
            </a:r>
            <a:r>
              <a:rPr lang="en-US" dirty="0" smtClean="0"/>
              <a:t>:</a:t>
            </a:r>
            <a:r>
              <a:rPr lang="el-GR" dirty="0" smtClean="0"/>
              <a:t>69ΧΖ465ΦΥΟ-ΓΒΕ)με θέμα: «Διαδικασία μετάβασης ασθενών σε Μονάδες Ψυχοκοινωνικής Αποκατάστασης».</a:t>
            </a:r>
          </a:p>
          <a:p>
            <a:pPr marL="514350" indent="-514350">
              <a:buFont typeface="+mj-lt"/>
              <a:buAutoNum type="arabicPeriod" startAt="6"/>
            </a:pPr>
            <a:r>
              <a:rPr lang="el-GR" dirty="0" smtClean="0"/>
              <a:t>Επικοινωνία με την αδερφή του περιστατικού, κάλεσμα γνωριμίας με τον Φορέα στη Δομή Φωκίδας.</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285728"/>
            <a:ext cx="8534400" cy="758952"/>
          </a:xfrm>
        </p:spPr>
        <p:txBody>
          <a:bodyPr>
            <a:noAutofit/>
          </a:bodyPr>
          <a:lstStyle/>
          <a:p>
            <a:r>
              <a:rPr lang="en-US" sz="2800" b="1" dirty="0" smtClean="0"/>
              <a:t>H </a:t>
            </a:r>
            <a:r>
              <a:rPr lang="el-GR" sz="2800" b="1" dirty="0" smtClean="0"/>
              <a:t>έννοια της </a:t>
            </a:r>
            <a:r>
              <a:rPr lang="el-GR" sz="2800" b="1" dirty="0" err="1" smtClean="0"/>
              <a:t>Τομεοποίησης</a:t>
            </a:r>
            <a:r>
              <a:rPr lang="el-GR" sz="2800" b="1" dirty="0" smtClean="0"/>
              <a:t> και                                 της Διασύνδεσης των υπηρεσιών</a:t>
            </a:r>
            <a:endParaRPr lang="el-GR" sz="2800" b="1" dirty="0"/>
          </a:p>
        </p:txBody>
      </p:sp>
      <p:sp>
        <p:nvSpPr>
          <p:cNvPr id="3" name="2 - Θέση περιεχομένου"/>
          <p:cNvSpPr>
            <a:spLocks noGrp="1"/>
          </p:cNvSpPr>
          <p:nvPr>
            <p:ph sz="quarter" idx="1"/>
          </p:nvPr>
        </p:nvSpPr>
        <p:spPr>
          <a:xfrm>
            <a:off x="301752" y="1428736"/>
            <a:ext cx="8503920" cy="5143536"/>
          </a:xfrm>
        </p:spPr>
        <p:txBody>
          <a:bodyPr>
            <a:normAutofit fontScale="92500" lnSpcReduction="10000"/>
          </a:bodyPr>
          <a:lstStyle/>
          <a:p>
            <a:r>
              <a:rPr lang="el-GR" sz="2600" b="1" dirty="0" smtClean="0">
                <a:latin typeface="+mj-lt"/>
              </a:rPr>
              <a:t>Θεσμικό πλαίσιο:</a:t>
            </a:r>
          </a:p>
          <a:p>
            <a:pPr marL="0" indent="0" algn="just">
              <a:lnSpc>
                <a:spcPct val="110000"/>
              </a:lnSpc>
              <a:spcBef>
                <a:spcPts val="1200"/>
              </a:spcBef>
              <a:buNone/>
            </a:pPr>
            <a:r>
              <a:rPr lang="el-GR" sz="2200" dirty="0" smtClean="0"/>
              <a:t>Μια σειρά νόμων, υπουργικών αποφάσεων και εγκυκλίων από τον </a:t>
            </a:r>
            <a:r>
              <a:rPr lang="el-GR" sz="2200" b="1" dirty="0" smtClean="0"/>
              <a:t>Ν.2716/99</a:t>
            </a:r>
            <a:r>
              <a:rPr lang="el-GR" sz="2000" dirty="0" smtClean="0"/>
              <a:t> </a:t>
            </a:r>
            <a:r>
              <a:rPr lang="el-GR" sz="1900" dirty="0" smtClean="0"/>
              <a:t>(ΦΕΚ 96 Α΄/ 17.05.1999) «ΑΝΑΠΤΥΞΗ ΚΑΙ ΕΚΣΥΓΧΡΟΝΙΣΜΟΣ ΤΩΝ ΥΠΗΡΕΣΙΩΝ ΨΥΧΙΚΗΣ ΥΓΕΙΑΣ. ΚΑΙ ΑΛΛΕΣ ΔΙΑΤΑΞΕΙΣ» </a:t>
            </a:r>
            <a:r>
              <a:rPr lang="el-GR" sz="2200" dirty="0" smtClean="0"/>
              <a:t>μέχρι τη σύσταση των </a:t>
            </a:r>
            <a:r>
              <a:rPr lang="el-GR" sz="2200" dirty="0" err="1" smtClean="0"/>
              <a:t>ΤΕπΕΨΥΕ</a:t>
            </a:r>
            <a:r>
              <a:rPr lang="en-US" sz="2200" dirty="0" smtClean="0"/>
              <a:t> </a:t>
            </a:r>
            <a:r>
              <a:rPr lang="el-GR" sz="2200" dirty="0" smtClean="0"/>
              <a:t>με τελευταίες σχετικές υπουργικές αποφάσεις μέσα στο 2019 (Συστάσεις Τομέων Ψυχικής Υγείας) ορίζουν την </a:t>
            </a:r>
            <a:r>
              <a:rPr lang="el-GR" sz="2200" dirty="0" err="1" smtClean="0"/>
              <a:t>τομεοποίηση</a:t>
            </a:r>
            <a:r>
              <a:rPr lang="el-GR" sz="2200" dirty="0" smtClean="0"/>
              <a:t> στην ψυχική υγεία. </a:t>
            </a:r>
          </a:p>
          <a:p>
            <a:pPr marL="0" indent="0" algn="just">
              <a:lnSpc>
                <a:spcPct val="110000"/>
              </a:lnSpc>
              <a:spcBef>
                <a:spcPts val="1200"/>
              </a:spcBef>
              <a:buNone/>
            </a:pPr>
            <a:r>
              <a:rPr lang="el-GR" sz="2200" dirty="0" smtClean="0"/>
              <a:t>Στο άρθρο 1 του Ν2716/99 αναφέρεται ότι οι υπηρεσίες ψυχικής υγείας διαρθρώνονται, οργανώνονται, αναπτύσσονται και λειτουργούν σύμφωνα με τις διατάξεις του παρόντος νόμου </a:t>
            </a:r>
            <a:r>
              <a:rPr lang="el-GR" sz="2200" b="1" dirty="0" smtClean="0">
                <a:solidFill>
                  <a:srgbClr val="C00000"/>
                </a:solidFill>
              </a:rPr>
              <a:t>με βάση τις αρχές της </a:t>
            </a:r>
            <a:r>
              <a:rPr lang="el-GR" sz="2200" b="1" dirty="0" err="1" smtClean="0">
                <a:solidFill>
                  <a:srgbClr val="C00000"/>
                </a:solidFill>
              </a:rPr>
              <a:t>τομεοποίησης</a:t>
            </a:r>
            <a:r>
              <a:rPr lang="el-GR" sz="2200" b="1" dirty="0" smtClean="0">
                <a:solidFill>
                  <a:srgbClr val="C00000"/>
                </a:solidFill>
              </a:rPr>
              <a:t> </a:t>
            </a:r>
            <a:r>
              <a:rPr lang="el-GR" sz="1900" dirty="0" smtClean="0"/>
              <a:t>και την κοινοτικής ψυχιατρικής, της προτεραιότητας της πρωτοβάθμιας περίθαλψης, της </a:t>
            </a:r>
            <a:r>
              <a:rPr lang="el-GR" sz="1900" dirty="0" err="1" smtClean="0"/>
              <a:t>αποϊδρυματοποίησης</a:t>
            </a:r>
            <a:r>
              <a:rPr lang="el-GR" sz="1900" dirty="0" smtClean="0"/>
              <a:t>, της ψυχοκοινωνικής αποκατάστασης και κοινωνικής επανένταξης, της συνέχειας της ψυχιατρικής φροντίδας, καθώς και της πληροφόρησης και εθελοντικής αρωγής της κοινότητας στην προαγωγή της ψυχική υγείας.</a:t>
            </a:r>
          </a:p>
          <a:p>
            <a:pPr marL="0" indent="0" algn="just">
              <a:buNone/>
            </a:pPr>
            <a:endParaRPr lang="el-GR" sz="2000" dirty="0" smtClean="0"/>
          </a:p>
          <a:p>
            <a:pPr marL="0" indent="0" algn="just">
              <a:buNone/>
            </a:pPr>
            <a:endParaRPr lang="el-GR" sz="2000" dirty="0" smtClean="0"/>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Περιστατικό παραπομπής από την 5</a:t>
            </a:r>
            <a:r>
              <a:rPr lang="el-GR" baseline="30000" dirty="0" smtClean="0"/>
              <a:t>η</a:t>
            </a:r>
            <a:r>
              <a:rPr lang="el-GR" dirty="0" smtClean="0"/>
              <a:t> ΥΠΕ Θεσσαλίας και Στερεάς Ελλάδας</a:t>
            </a:r>
            <a:endParaRPr lang="el-GR" dirty="0"/>
          </a:p>
        </p:txBody>
      </p:sp>
      <p:sp>
        <p:nvSpPr>
          <p:cNvPr id="3" name="2 - Θέση περιεχομένου"/>
          <p:cNvSpPr>
            <a:spLocks noGrp="1"/>
          </p:cNvSpPr>
          <p:nvPr>
            <p:ph sz="quarter" idx="1"/>
          </p:nvPr>
        </p:nvSpPr>
        <p:spPr/>
        <p:txBody>
          <a:bodyPr>
            <a:normAutofit fontScale="92500" lnSpcReduction="20000"/>
          </a:bodyPr>
          <a:lstStyle/>
          <a:p>
            <a:pPr marL="514350" indent="-514350">
              <a:buFont typeface="+mj-lt"/>
              <a:buAutoNum type="arabicPeriod" startAt="7"/>
            </a:pPr>
            <a:r>
              <a:rPr lang="el-GR" dirty="0" smtClean="0"/>
              <a:t>Επιστολή από την πρόεδρο του Δ.Σ. της Εταιρίας Κοινωνικής Ψυχιατρικής </a:t>
            </a:r>
            <a:r>
              <a:rPr lang="el-GR" dirty="0" err="1" smtClean="0"/>
              <a:t>Π.Σακελλαρόπουλος</a:t>
            </a:r>
            <a:r>
              <a:rPr lang="el-GR" dirty="0" smtClean="0"/>
              <a:t> με τους ίδιους παραλήπτες και στόχο την ενίσχυση της συνεργασίας και την ενημέρωση για τη διαδικασία μετάβασης που ακολουθεί ο Φορέας. </a:t>
            </a:r>
          </a:p>
          <a:p>
            <a:pPr marL="514350" indent="-514350">
              <a:buFont typeface="+mj-lt"/>
              <a:buAutoNum type="arabicPeriod" startAt="7"/>
            </a:pPr>
            <a:r>
              <a:rPr lang="el-GR" dirty="0" smtClean="0"/>
              <a:t>Εξιτήριο ασθενούς. Καμία ενημέρωση προς το Φορέα από τους θεράποντες και το Γ.Ν. παρά την ενημέρωση σε σχέση με την διαδικασία μετάβασης που ακολουθούμε και την πρόθεση συνεργασίας από μέρους μας. </a:t>
            </a:r>
          </a:p>
          <a:p>
            <a:pPr marL="514350" indent="-514350">
              <a:buFont typeface="+mj-lt"/>
              <a:buAutoNum type="arabicPeriod" startAt="7"/>
            </a:pPr>
            <a:r>
              <a:rPr lang="el-GR" dirty="0" smtClean="0"/>
              <a:t>Εισαγγελική παραγγελία από την αδερφή του περιστατικού, η οποία είναι δικαστική </a:t>
            </a:r>
            <a:r>
              <a:rPr lang="el-GR" dirty="0" err="1" smtClean="0"/>
              <a:t>συμπαραστάτρια</a:t>
            </a:r>
            <a:r>
              <a:rPr lang="el-GR" dirty="0" smtClean="0"/>
              <a:t>.</a:t>
            </a:r>
          </a:p>
          <a:p>
            <a:pPr marL="514350" indent="-514350">
              <a:buNone/>
            </a:pP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Περιστατικό παραπομπής από την 5</a:t>
            </a:r>
            <a:r>
              <a:rPr lang="el-GR" baseline="30000" dirty="0" smtClean="0"/>
              <a:t>η</a:t>
            </a:r>
            <a:r>
              <a:rPr lang="el-GR" dirty="0" smtClean="0"/>
              <a:t> ΥΠΕ Θεσσαλίας και Στερεάς Ελλάδας</a:t>
            </a:r>
            <a:endParaRPr lang="el-GR" dirty="0"/>
          </a:p>
        </p:txBody>
      </p:sp>
      <p:sp>
        <p:nvSpPr>
          <p:cNvPr id="3" name="2 - Θέση περιεχομένου"/>
          <p:cNvSpPr>
            <a:spLocks noGrp="1"/>
          </p:cNvSpPr>
          <p:nvPr>
            <p:ph sz="quarter" idx="1"/>
          </p:nvPr>
        </p:nvSpPr>
        <p:spPr/>
        <p:txBody>
          <a:bodyPr>
            <a:normAutofit fontScale="70000" lnSpcReduction="20000"/>
          </a:bodyPr>
          <a:lstStyle/>
          <a:p>
            <a:pPr marL="514350" indent="-514350">
              <a:buFont typeface="+mj-lt"/>
              <a:buAutoNum type="arabicPeriod" startAt="10"/>
            </a:pPr>
            <a:r>
              <a:rPr lang="el-GR" dirty="0" smtClean="0"/>
              <a:t>Επίσκεψη από την ομάδα παρέμβασης σε συνεργασία με τον ψυχίατρο της Μονάδας Σ. </a:t>
            </a:r>
            <a:r>
              <a:rPr lang="el-GR" dirty="0" err="1" smtClean="0"/>
              <a:t>Βασσάκο</a:t>
            </a:r>
            <a:r>
              <a:rPr lang="el-GR" dirty="0" smtClean="0"/>
              <a:t> και την </a:t>
            </a:r>
            <a:r>
              <a:rPr lang="el-GR" dirty="0" err="1" smtClean="0"/>
              <a:t>Διατομεακή</a:t>
            </a:r>
            <a:r>
              <a:rPr lang="el-GR" dirty="0" smtClean="0"/>
              <a:t> Συντονίστρια για τις Μ.Ψ.Α. Α. </a:t>
            </a:r>
            <a:r>
              <a:rPr lang="el-GR" dirty="0" err="1" smtClean="0"/>
              <a:t>Γιαντσελίδου</a:t>
            </a:r>
            <a:r>
              <a:rPr lang="el-GR" dirty="0" smtClean="0"/>
              <a:t> στο Ψυχιατρικό Νοσοκομείο Θεσσαλονίκης. Συνάντηση με το περιστατικό και τους θεράποντες ιατρούς. </a:t>
            </a:r>
          </a:p>
          <a:p>
            <a:pPr marL="514350" indent="-514350">
              <a:buFont typeface="+mj-lt"/>
              <a:buAutoNum type="arabicPeriod" startAt="10"/>
            </a:pPr>
            <a:r>
              <a:rPr lang="el-GR" dirty="0" smtClean="0"/>
              <a:t>Απαντητική έκθεση σχετικά με τη μετάβαση του Ε.Μ. στο Οικοτροφείο Άμφισσας «Ευρύκλεια», από την Πρόεδρο του Δ.Σ. Α. Φραγκούλη και την </a:t>
            </a:r>
            <a:r>
              <a:rPr lang="el-GR" dirty="0" err="1" smtClean="0"/>
              <a:t>Διατομεακή</a:t>
            </a:r>
            <a:r>
              <a:rPr lang="el-GR" dirty="0" smtClean="0"/>
              <a:t> Συντονίστρια για τις Μ.Ψ.Α. Α. </a:t>
            </a:r>
            <a:r>
              <a:rPr lang="el-GR" dirty="0" err="1" smtClean="0"/>
              <a:t>Γιαντσελίδου</a:t>
            </a:r>
            <a:r>
              <a:rPr lang="el-GR" dirty="0" smtClean="0"/>
              <a:t> απευθυνόμενη προς το Γενικό Διαχειριστή Κενών Θέσεων, Διαχειρίστρια Κενών Θέσεων της 5</a:t>
            </a:r>
            <a:r>
              <a:rPr lang="el-GR" baseline="30000" dirty="0" smtClean="0"/>
              <a:t>ης</a:t>
            </a:r>
            <a:r>
              <a:rPr lang="el-GR" dirty="0" smtClean="0"/>
              <a:t> Υ.Π.Ε., την Θεράποντα Ιατρό του Ψυχιατρικού Νοσοκομείου Θεσσαλονίκης, την Επιτροπή Διαχείρισης Μετάβασης Ψυχικά Ασθενών σε ΜΨΑ της 5</a:t>
            </a:r>
            <a:r>
              <a:rPr lang="el-GR" baseline="30000" dirty="0" smtClean="0"/>
              <a:t>ης</a:t>
            </a:r>
            <a:r>
              <a:rPr lang="el-GR" dirty="0" smtClean="0"/>
              <a:t> ΥΠΕ και την αδερφή του περιστατικού, όπου αναλύεται η </a:t>
            </a:r>
            <a:r>
              <a:rPr lang="el-GR" dirty="0" err="1" smtClean="0"/>
              <a:t>διαδιακασία</a:t>
            </a:r>
            <a:r>
              <a:rPr lang="el-GR" dirty="0" smtClean="0"/>
              <a:t> που ακολουθήθηκε από τον Φορέα σχετικά με την προσέγγιση του  περιστατικού προκειμένου να ενταχθεί ομαλά στην Μονάδα μας. Ωστόσο, αφού ο φορέας  εξάντλησε όλα τα περιθώρια διαχείρισης της ανάθεσης που μας έγινε και δεν υπάρχουν άλλες </a:t>
            </a:r>
            <a:r>
              <a:rPr lang="el-GR" dirty="0" err="1" smtClean="0"/>
              <a:t>αποκαταστασιακές</a:t>
            </a:r>
            <a:r>
              <a:rPr lang="el-GR" dirty="0" smtClean="0"/>
              <a:t> διαδικασίες που μπορεί να ακολουθήσει σύμφωνα με τα ενδεδειγμένα πρωτόκολλα ψυχοκοινωνικής αποκατάστασης, ζητήθηκε αποδέσμευση από το περιστατικό που μας ανατέθηκε.</a:t>
            </a:r>
          </a:p>
          <a:p>
            <a:pPr marL="514350" indent="-514350">
              <a:buFont typeface="+mj-lt"/>
              <a:buAutoNum type="arabicPeriod" startAt="10"/>
            </a:pPr>
            <a:endParaRPr lang="el-GR" dirty="0" smtClean="0"/>
          </a:p>
          <a:p>
            <a:pPr marL="514350" indent="-514350">
              <a:buFont typeface="+mj-lt"/>
              <a:buAutoNum type="arabicPeriod" startAt="10"/>
            </a:pPr>
            <a:endParaRPr lang="el-GR" dirty="0" smtClean="0"/>
          </a:p>
          <a:p>
            <a:pPr marL="514350" indent="-514350">
              <a:buFont typeface="+mj-lt"/>
              <a:buAutoNum type="arabicPeriod" startAt="10"/>
            </a:pPr>
            <a:endParaRPr lang="el-GR" dirty="0" smtClean="0"/>
          </a:p>
          <a:p>
            <a:pPr marL="514350" indent="-514350">
              <a:buFont typeface="+mj-lt"/>
              <a:buAutoNum type="arabicPeriod" startAt="10"/>
            </a:pPr>
            <a:endParaRPr lang="el-GR" dirty="0" smtClean="0"/>
          </a:p>
          <a:p>
            <a:pPr marL="514350" indent="-514350">
              <a:buNone/>
            </a:pPr>
            <a:endParaRPr lang="el-GR" dirty="0" smtClean="0"/>
          </a:p>
          <a:p>
            <a:pPr marL="514350" indent="-514350">
              <a:buFont typeface="+mj-lt"/>
              <a:buAutoNum type="arabicPeriod" startAt="10"/>
            </a:pPr>
            <a:endParaRPr lang="el-GR" dirty="0" smtClean="0"/>
          </a:p>
          <a:p>
            <a:pPr marL="514350" indent="-514350">
              <a:buFont typeface="+mj-lt"/>
              <a:buAutoNum type="arabicPeriod" startAt="10"/>
            </a:pPr>
            <a:endParaRPr lang="el-GR" dirty="0" smtClean="0"/>
          </a:p>
          <a:p>
            <a:pPr marL="514350" indent="-514350">
              <a:buFont typeface="+mj-lt"/>
              <a:buAutoNum type="arabicPeriod" startAt="10"/>
            </a:pPr>
            <a:endParaRPr lang="el-GR" dirty="0" smtClean="0"/>
          </a:p>
          <a:p>
            <a:pPr marL="514350" indent="-514350">
              <a:buFont typeface="+mj-lt"/>
              <a:buAutoNum type="arabicPeriod" startAt="10"/>
            </a:pPr>
            <a:endParaRPr lang="el-GR" dirty="0" smtClean="0"/>
          </a:p>
          <a:p>
            <a:pPr marL="514350" indent="-514350">
              <a:buFont typeface="+mj-lt"/>
              <a:buAutoNum type="arabicPeriod" startAt="10"/>
            </a:pP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Περιστατικό παραπομπής από την 5</a:t>
            </a:r>
            <a:r>
              <a:rPr lang="el-GR" baseline="30000" dirty="0" smtClean="0"/>
              <a:t>η</a:t>
            </a:r>
            <a:r>
              <a:rPr lang="el-GR" dirty="0" smtClean="0"/>
              <a:t> ΥΠΕ Θεσσαλίας και Στερεάς Ελλάδας</a:t>
            </a:r>
            <a:endParaRPr lang="el-GR" dirty="0"/>
          </a:p>
        </p:txBody>
      </p:sp>
      <p:sp>
        <p:nvSpPr>
          <p:cNvPr id="3" name="2 - Θέση περιεχομένου"/>
          <p:cNvSpPr>
            <a:spLocks noGrp="1"/>
          </p:cNvSpPr>
          <p:nvPr>
            <p:ph sz="quarter" idx="1"/>
          </p:nvPr>
        </p:nvSpPr>
        <p:spPr>
          <a:xfrm>
            <a:off x="301752" y="1527048"/>
            <a:ext cx="8503920" cy="4616596"/>
          </a:xfrm>
        </p:spPr>
        <p:txBody>
          <a:bodyPr>
            <a:normAutofit fontScale="92500" lnSpcReduction="10000"/>
          </a:bodyPr>
          <a:lstStyle/>
          <a:p>
            <a:pPr marL="514350" indent="-514350">
              <a:buFont typeface="+mj-lt"/>
              <a:buAutoNum type="arabicPeriod" startAt="12"/>
            </a:pPr>
            <a:r>
              <a:rPr lang="el-GR" dirty="0" smtClean="0"/>
              <a:t>Απαντητική επιστολή από την Επιτροπή Διαχείρισης Μετάβασης Ψυχικά Ασθενών σε ΜΨΑ της 5</a:t>
            </a:r>
            <a:r>
              <a:rPr lang="el-GR" baseline="30000" dirty="0" smtClean="0"/>
              <a:t>ης</a:t>
            </a:r>
            <a:r>
              <a:rPr lang="el-GR" dirty="0" smtClean="0"/>
              <a:t> ΥΠΕ απευθυνόμενη προς τον Φορέα μας, όπου δεν ανακαλείται η απόφαση ανάθεσης του περιστατικού Ε.Μ. στη Μονάδα του Οικοτροφείου Άμφισσας «Ευρύκλεια». </a:t>
            </a:r>
          </a:p>
          <a:p>
            <a:pPr marL="514350" indent="-514350">
              <a:buFont typeface="+mj-lt"/>
              <a:buAutoNum type="arabicPeriod" startAt="12"/>
            </a:pPr>
            <a:r>
              <a:rPr lang="el-GR" dirty="0" smtClean="0"/>
              <a:t>Αποστολή εξώδικης δήλωσης της Ομοσπονδίας Φορέων Ψυχοκοινωνικής Αποκατάστασης και Ψυχικής Υγείας «Αργώ» απευθυνόμενη προς τον Γενικό Διαχειριστή Κενών θέσεων, όλες τις ΥΠΕ, τις Επιτροπές διαχείρισης μετάβασης ψυχικά ασθενών σε Μ.Ψ.Α, την Διεύθυνση Ψυχικής Υγείας και Υπουργείο Υγείας.</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Προβληματισμοί σε σχέση με το περιστατικό</a:t>
            </a:r>
            <a:endParaRPr lang="el-GR" dirty="0"/>
          </a:p>
        </p:txBody>
      </p:sp>
      <p:sp>
        <p:nvSpPr>
          <p:cNvPr id="3" name="2 - Θέση περιεχομένου"/>
          <p:cNvSpPr>
            <a:spLocks noGrp="1"/>
          </p:cNvSpPr>
          <p:nvPr>
            <p:ph sz="quarter" idx="1"/>
          </p:nvPr>
        </p:nvSpPr>
        <p:spPr/>
        <p:txBody>
          <a:bodyPr/>
          <a:lstStyle/>
          <a:p>
            <a:r>
              <a:rPr lang="el-GR" dirty="0" smtClean="0"/>
              <a:t>Ποια δικαιώματα του ασθενούς πιστεύετε ότι καταπατήθηκαν;</a:t>
            </a:r>
          </a:p>
          <a:p>
            <a:r>
              <a:rPr lang="el-GR" dirty="0" smtClean="0"/>
              <a:t>Τι δυσκολίες στη διασύνδεση των Φορέων εντοπίζετ</a:t>
            </a:r>
            <a:r>
              <a:rPr lang="el-GR" dirty="0"/>
              <a:t>ε</a:t>
            </a:r>
            <a:r>
              <a:rPr lang="el-GR" dirty="0" smtClean="0"/>
              <a:t>;</a:t>
            </a:r>
          </a:p>
          <a:p>
            <a:r>
              <a:rPr lang="el-GR" dirty="0" smtClean="0"/>
              <a:t>Πως η </a:t>
            </a:r>
            <a:r>
              <a:rPr lang="el-GR" dirty="0" err="1" smtClean="0"/>
              <a:t>Τομεοποίηση</a:t>
            </a:r>
            <a:r>
              <a:rPr lang="el-GR" dirty="0" smtClean="0"/>
              <a:t> θα μπορούσε να βοηθήσει;</a:t>
            </a:r>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AF7F697-7BA9-43FE-B677-73F51D674C92}"/>
              </a:ext>
            </a:extLst>
          </p:cNvPr>
          <p:cNvSpPr>
            <a:spLocks noGrp="1"/>
          </p:cNvSpPr>
          <p:nvPr>
            <p:ph type="title"/>
          </p:nvPr>
        </p:nvSpPr>
        <p:spPr>
          <a:xfrm>
            <a:off x="301752" y="228600"/>
            <a:ext cx="8534400" cy="1298448"/>
          </a:xfrm>
        </p:spPr>
        <p:txBody>
          <a:bodyPr>
            <a:normAutofit/>
          </a:bodyPr>
          <a:lstStyle/>
          <a:p>
            <a:r>
              <a:rPr lang="el-GR" sz="1200" dirty="0"/>
              <a:t/>
            </a:r>
            <a:br>
              <a:rPr lang="el-GR" sz="1200" dirty="0"/>
            </a:br>
            <a:r>
              <a:rPr lang="el-GR" sz="1200" dirty="0"/>
              <a:t/>
            </a:r>
            <a:br>
              <a:rPr lang="el-GR" sz="1200" dirty="0"/>
            </a:br>
            <a:r>
              <a:rPr lang="el-GR" sz="1200" dirty="0"/>
              <a:t/>
            </a:r>
            <a:br>
              <a:rPr lang="el-GR" sz="1200" dirty="0"/>
            </a:br>
            <a:endParaRPr lang="el-GR" dirty="0"/>
          </a:p>
        </p:txBody>
      </p:sp>
      <p:sp>
        <p:nvSpPr>
          <p:cNvPr id="3" name="Θέση περιεχομένου 2">
            <a:extLst>
              <a:ext uri="{FF2B5EF4-FFF2-40B4-BE49-F238E27FC236}">
                <a16:creationId xmlns:a16="http://schemas.microsoft.com/office/drawing/2014/main" xmlns="" id="{0DABA734-7C2A-4B41-9C43-AFED785D1BEB}"/>
              </a:ext>
            </a:extLst>
          </p:cNvPr>
          <p:cNvSpPr>
            <a:spLocks noGrp="1"/>
          </p:cNvSpPr>
          <p:nvPr>
            <p:ph sz="quarter" idx="1"/>
          </p:nvPr>
        </p:nvSpPr>
        <p:spPr/>
        <p:txBody>
          <a:bodyPr>
            <a:normAutofit/>
          </a:bodyPr>
          <a:lstStyle/>
          <a:p>
            <a:pPr marL="0" indent="0">
              <a:buNone/>
            </a:pPr>
            <a:endParaRPr lang="el-GR" dirty="0"/>
          </a:p>
          <a:p>
            <a:pPr marL="0" indent="0">
              <a:buNone/>
            </a:pPr>
            <a:r>
              <a:rPr lang="el-GR" b="1" dirty="0"/>
              <a:t>Αίτημα 2ης ΔΥΠΕ:</a:t>
            </a:r>
          </a:p>
          <a:p>
            <a:pPr marL="0" indent="0">
              <a:buNone/>
            </a:pPr>
            <a:r>
              <a:rPr lang="el-GR" dirty="0" smtClean="0"/>
              <a:t>Περιστατικό απο το νησί της Ρόδου με αίτημα τη μετεγκατάστασή της στο οικοτροφείο Ά Αττικής της Εταιρίας Κοινωνικής Ψυχιατρικής</a:t>
            </a:r>
            <a:endParaRPr lang="el-GR" dirty="0"/>
          </a:p>
        </p:txBody>
      </p:sp>
      <p:sp>
        <p:nvSpPr>
          <p:cNvPr id="4" name="Ορθογώνιο 3">
            <a:extLst>
              <a:ext uri="{FF2B5EF4-FFF2-40B4-BE49-F238E27FC236}">
                <a16:creationId xmlns:a16="http://schemas.microsoft.com/office/drawing/2014/main" xmlns="" id="{28C39660-3ADE-43E0-8ACF-B041F7FC175C}"/>
              </a:ext>
            </a:extLst>
          </p:cNvPr>
          <p:cNvSpPr/>
          <p:nvPr/>
        </p:nvSpPr>
        <p:spPr>
          <a:xfrm>
            <a:off x="338328" y="211723"/>
            <a:ext cx="8534400" cy="369332"/>
          </a:xfrm>
          <a:prstGeom prst="rect">
            <a:avLst/>
          </a:prstGeom>
        </p:spPr>
        <p:txBody>
          <a:bodyPr wrap="square">
            <a:spAutoFit/>
          </a:bodyPr>
          <a:lstStyle/>
          <a:p>
            <a:pPr algn="ctr"/>
            <a:r>
              <a:rPr lang="el-GR" b="1" dirty="0" smtClean="0"/>
              <a:t>Αίτημα 2</a:t>
            </a:r>
            <a:r>
              <a:rPr lang="el-GR" b="1" baseline="30000" dirty="0" smtClean="0"/>
              <a:t>ης</a:t>
            </a:r>
            <a:r>
              <a:rPr lang="el-GR" b="1" dirty="0" smtClean="0"/>
              <a:t> ΔΥΠΕ για περιστατικό απο Ρόδο</a:t>
            </a:r>
            <a:endParaRPr lang="el-GR" dirty="0"/>
          </a:p>
        </p:txBody>
      </p:sp>
    </p:spTree>
    <p:extLst>
      <p:ext uri="{BB962C8B-B14F-4D97-AF65-F5344CB8AC3E}">
        <p14:creationId xmlns="" xmlns:p14="http://schemas.microsoft.com/office/powerpoint/2010/main" val="587558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27CEC9E-7BB4-4794-836E-3B51F51020C5}"/>
              </a:ext>
            </a:extLst>
          </p:cNvPr>
          <p:cNvSpPr>
            <a:spLocks noGrp="1"/>
          </p:cNvSpPr>
          <p:nvPr>
            <p:ph type="title"/>
          </p:nvPr>
        </p:nvSpPr>
        <p:spPr/>
        <p:txBody>
          <a:bodyPr/>
          <a:lstStyle/>
          <a:p>
            <a:r>
              <a:rPr lang="el-GR" b="1" dirty="0">
                <a:solidFill>
                  <a:schemeClr val="tx1"/>
                </a:solidFill>
              </a:rPr>
              <a:t>Μεθοδολογία παρέμβασης</a:t>
            </a:r>
          </a:p>
        </p:txBody>
      </p:sp>
      <p:sp>
        <p:nvSpPr>
          <p:cNvPr id="3" name="Θέση περιεχομένου 2">
            <a:extLst>
              <a:ext uri="{FF2B5EF4-FFF2-40B4-BE49-F238E27FC236}">
                <a16:creationId xmlns:a16="http://schemas.microsoft.com/office/drawing/2014/main" xmlns="" id="{EE24C15A-A837-44F0-A75A-EEE6E3AE6F68}"/>
              </a:ext>
            </a:extLst>
          </p:cNvPr>
          <p:cNvSpPr>
            <a:spLocks noGrp="1"/>
          </p:cNvSpPr>
          <p:nvPr>
            <p:ph sz="quarter" idx="1"/>
          </p:nvPr>
        </p:nvSpPr>
        <p:spPr/>
        <p:txBody>
          <a:bodyPr>
            <a:normAutofit fontScale="77500" lnSpcReduction="20000"/>
          </a:bodyPr>
          <a:lstStyle/>
          <a:p>
            <a:r>
              <a:rPr lang="el-GR" sz="2800" b="1" dirty="0">
                <a:latin typeface="Times New Roman" panose="02020603050405020304" pitchFamily="18" charset="0"/>
                <a:cs typeface="Times New Roman" panose="02020603050405020304" pitchFamily="18" charset="0"/>
              </a:rPr>
              <a:t>Βήμα 1</a:t>
            </a:r>
            <a:r>
              <a:rPr lang="el-GR" sz="2800" b="1" baseline="30000" dirty="0">
                <a:latin typeface="Times New Roman" panose="02020603050405020304" pitchFamily="18" charset="0"/>
                <a:cs typeface="Times New Roman" panose="02020603050405020304" pitchFamily="18" charset="0"/>
              </a:rPr>
              <a:t>ο</a:t>
            </a:r>
            <a:r>
              <a:rPr lang="el-GR" sz="2800" b="1"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:Επικοινωνία με τον φορέα παραπομπής.</a:t>
            </a:r>
          </a:p>
          <a:p>
            <a:pPr algn="just"/>
            <a:r>
              <a:rPr lang="el-GR" sz="2800" b="1" dirty="0">
                <a:latin typeface="Times New Roman" panose="02020603050405020304" pitchFamily="18" charset="0"/>
                <a:cs typeface="Times New Roman" panose="02020603050405020304" pitchFamily="18" charset="0"/>
              </a:rPr>
              <a:t>Βήμα 2</a:t>
            </a:r>
            <a:r>
              <a:rPr lang="el-GR" sz="2800" b="1" baseline="30000" dirty="0">
                <a:latin typeface="Times New Roman" panose="02020603050405020304" pitchFamily="18" charset="0"/>
                <a:cs typeface="Times New Roman" panose="02020603050405020304" pitchFamily="18" charset="0"/>
              </a:rPr>
              <a:t>ο</a:t>
            </a:r>
            <a:r>
              <a:rPr lang="el-GR" sz="2800" b="1"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 Δημιουργία επιστολής προς της διεύθυνση ψυχικής υγείας, στην οποία αναφέρουμε τους προβληματισμούς μας για την μεγάλη απόσταση που υπάρχει ανάμεσα στην Αττική και την Ρόδο. Συγκεκριμένα αναφέραμε το κριτήριο της εντοπιότητας, όπως αυτό αναφέρεται στην εγκύκλιο </a:t>
            </a:r>
            <a:r>
              <a:rPr lang="el-GR" sz="2800" dirty="0" err="1">
                <a:latin typeface="Times New Roman" panose="02020603050405020304" pitchFamily="18" charset="0"/>
                <a:cs typeface="Times New Roman" panose="02020603050405020304" pitchFamily="18" charset="0"/>
              </a:rPr>
              <a:t>υπ΄αριθμ</a:t>
            </a:r>
            <a:r>
              <a:rPr lang="el-GR" sz="2800" dirty="0">
                <a:latin typeface="Times New Roman" panose="02020603050405020304" pitchFamily="18" charset="0"/>
                <a:cs typeface="Times New Roman" panose="02020603050405020304" pitchFamily="18" charset="0"/>
              </a:rPr>
              <a:t>. </a:t>
            </a:r>
            <a:r>
              <a:rPr lang="el-GR" sz="2800" dirty="0" err="1">
                <a:latin typeface="Times New Roman" panose="02020603050405020304" pitchFamily="18" charset="0"/>
                <a:cs typeface="Times New Roman" panose="02020603050405020304" pitchFamily="18" charset="0"/>
              </a:rPr>
              <a:t>Πρωτ</a:t>
            </a:r>
            <a:r>
              <a:rPr lang="el-GR" sz="2800" dirty="0">
                <a:latin typeface="Times New Roman" panose="02020603050405020304" pitchFamily="18" charset="0"/>
                <a:cs typeface="Times New Roman" panose="02020603050405020304" pitchFamily="18" charset="0"/>
              </a:rPr>
              <a:t>. Γ3α,β/Γ.Π.οικ.96899/2018 με θέμα "Διαδικασία μετάβασης ψυχικά ασθενών σε Μονάδες Ψυχοκοινωνικής Αποκατάστασης". Στην ίδια επιστολή περιγράψαμε την μεθοδολογία που ακολουθεί ο φορέας μας στα πλαίσια της φιλοσοφίας του και των γενικών αρχών της ψυχιατρικής μεταρρύθμισης για την μετάβαση και διαχείριση νέων περιστατικών προς ένταξη.</a:t>
            </a:r>
          </a:p>
          <a:p>
            <a:pPr algn="just"/>
            <a:r>
              <a:rPr lang="el-GR" sz="2800" b="1" dirty="0">
                <a:latin typeface="Times New Roman" panose="02020603050405020304" pitchFamily="18" charset="0"/>
                <a:cs typeface="Times New Roman" panose="02020603050405020304" pitchFamily="18" charset="0"/>
              </a:rPr>
              <a:t>Βήμα 3</a:t>
            </a:r>
            <a:r>
              <a:rPr lang="el-GR" sz="2800" b="1" baseline="30000" dirty="0">
                <a:latin typeface="Times New Roman" panose="02020603050405020304" pitchFamily="18" charset="0"/>
                <a:cs typeface="Times New Roman" panose="02020603050405020304" pitchFamily="18" charset="0"/>
              </a:rPr>
              <a:t>ο</a:t>
            </a:r>
            <a:r>
              <a:rPr lang="el-GR" sz="2800" b="1"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 Δημιουργία ομάδα παρέμβασης αποτελούμενη από τέσσερις θεραπευτές, καθώς και προγραμματισμός για το πρώτο ταξίδι και τις ενέργειες που θα πραγματοποιήσουμε.</a:t>
            </a:r>
          </a:p>
          <a:p>
            <a:pPr marL="0" indent="0">
              <a:buNone/>
            </a:pPr>
            <a:endParaRPr lang="el-GR" dirty="0"/>
          </a:p>
        </p:txBody>
      </p:sp>
    </p:spTree>
    <p:extLst>
      <p:ext uri="{BB962C8B-B14F-4D97-AF65-F5344CB8AC3E}">
        <p14:creationId xmlns="" xmlns:p14="http://schemas.microsoft.com/office/powerpoint/2010/main" val="246369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E4D3E1B-D719-4F26-AD79-23E82B24DA34}"/>
              </a:ext>
            </a:extLst>
          </p:cNvPr>
          <p:cNvSpPr>
            <a:spLocks noGrp="1"/>
          </p:cNvSpPr>
          <p:nvPr>
            <p:ph type="title"/>
          </p:nvPr>
        </p:nvSpPr>
        <p:spPr/>
        <p:txBody>
          <a:bodyPr/>
          <a:lstStyle/>
          <a:p>
            <a:r>
              <a:rPr lang="el-GR" b="1" dirty="0">
                <a:solidFill>
                  <a:schemeClr val="tx1"/>
                </a:solidFill>
              </a:rPr>
              <a:t>Μεθοδολογία παρέμβασης</a:t>
            </a:r>
          </a:p>
        </p:txBody>
      </p:sp>
      <p:sp>
        <p:nvSpPr>
          <p:cNvPr id="3" name="Θέση περιεχομένου 2">
            <a:extLst>
              <a:ext uri="{FF2B5EF4-FFF2-40B4-BE49-F238E27FC236}">
                <a16:creationId xmlns:a16="http://schemas.microsoft.com/office/drawing/2014/main" xmlns="" id="{7C0DF251-0150-4D1E-8D8D-1B4B3E88F922}"/>
              </a:ext>
            </a:extLst>
          </p:cNvPr>
          <p:cNvSpPr>
            <a:spLocks noGrp="1"/>
          </p:cNvSpPr>
          <p:nvPr>
            <p:ph sz="quarter" idx="1"/>
          </p:nvPr>
        </p:nvSpPr>
        <p:spPr/>
        <p:txBody>
          <a:bodyPr>
            <a:normAutofit/>
          </a:bodyPr>
          <a:lstStyle/>
          <a:p>
            <a:pPr algn="just"/>
            <a:r>
              <a:rPr lang="el-GR" b="1" dirty="0"/>
              <a:t>Βήμα 4</a:t>
            </a:r>
            <a:r>
              <a:rPr lang="el-GR" b="1" baseline="30000" dirty="0"/>
              <a:t>ο</a:t>
            </a:r>
            <a:r>
              <a:rPr lang="el-GR" b="1" dirty="0"/>
              <a:t>: </a:t>
            </a:r>
            <a:r>
              <a:rPr lang="el-GR" dirty="0"/>
              <a:t>Πραγματοποίηση 1ου ταξιδιού στη Ρόδο με την συμμετοχή δύο θεραπευτών από την ομάδα </a:t>
            </a:r>
            <a:r>
              <a:rPr lang="el-GR" dirty="0" smtClean="0"/>
              <a:t>παρέμβασης, όπου πραγματοποιήθηκε συνάντηση </a:t>
            </a:r>
            <a:r>
              <a:rPr lang="el-GR" dirty="0"/>
              <a:t>με τους συνεργάτες των Κέντρου Ημέρας και του προγράμματος </a:t>
            </a:r>
            <a:r>
              <a:rPr lang="en-US" dirty="0" smtClean="0"/>
              <a:t>“</a:t>
            </a:r>
            <a:r>
              <a:rPr lang="el-GR" dirty="0" smtClean="0"/>
              <a:t>κατ</a:t>
            </a:r>
            <a:r>
              <a:rPr lang="el-GR" dirty="0"/>
              <a:t>΄</a:t>
            </a:r>
            <a:r>
              <a:rPr lang="el-GR" dirty="0" smtClean="0"/>
              <a:t>οίκον</a:t>
            </a:r>
            <a:r>
              <a:rPr lang="en-US" dirty="0" smtClean="0"/>
              <a:t>”</a:t>
            </a:r>
            <a:r>
              <a:rPr lang="el-GR" dirty="0" smtClean="0"/>
              <a:t> </a:t>
            </a:r>
            <a:r>
              <a:rPr lang="el-GR" dirty="0"/>
              <a:t>που έχουν αναλάβει το περιστατικό. Μελέτη του φακέλου και ορισμός R/V με τον διευθυντή της ψυχιατρικής κλινικής του Γενικού νοσοκομείου Ρόδου. Έγινε επίσκεψη στην οικία της κοπέλας, παρουσία των συναδέλφων από το Κέντρο Ημέρας. </a:t>
            </a:r>
            <a:endParaRPr lang="el-GR" dirty="0" smtClean="0"/>
          </a:p>
        </p:txBody>
      </p:sp>
    </p:spTree>
    <p:extLst>
      <p:ext uri="{BB962C8B-B14F-4D97-AF65-F5344CB8AC3E}">
        <p14:creationId xmlns="" xmlns:p14="http://schemas.microsoft.com/office/powerpoint/2010/main" val="31000633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9FD444C-3630-4483-A34E-05C635308DBB}"/>
              </a:ext>
            </a:extLst>
          </p:cNvPr>
          <p:cNvSpPr>
            <a:spLocks noGrp="1"/>
          </p:cNvSpPr>
          <p:nvPr>
            <p:ph type="title"/>
          </p:nvPr>
        </p:nvSpPr>
        <p:spPr/>
        <p:txBody>
          <a:bodyPr/>
          <a:lstStyle/>
          <a:p>
            <a:r>
              <a:rPr lang="el-GR" b="1" dirty="0">
                <a:solidFill>
                  <a:schemeClr val="tx1"/>
                </a:solidFill>
              </a:rPr>
              <a:t>Μεθοδολογία παρέμβασης</a:t>
            </a:r>
          </a:p>
        </p:txBody>
      </p:sp>
      <p:sp>
        <p:nvSpPr>
          <p:cNvPr id="3" name="Θέση περιεχομένου 2">
            <a:extLst>
              <a:ext uri="{FF2B5EF4-FFF2-40B4-BE49-F238E27FC236}">
                <a16:creationId xmlns:a16="http://schemas.microsoft.com/office/drawing/2014/main" xmlns="" id="{C05A3853-C291-4001-903F-378A5DD46435}"/>
              </a:ext>
            </a:extLst>
          </p:cNvPr>
          <p:cNvSpPr>
            <a:spLocks noGrp="1"/>
          </p:cNvSpPr>
          <p:nvPr>
            <p:ph sz="quarter" idx="1"/>
          </p:nvPr>
        </p:nvSpPr>
        <p:spPr/>
        <p:txBody>
          <a:bodyPr>
            <a:normAutofit/>
          </a:bodyPr>
          <a:lstStyle/>
          <a:p>
            <a:pPr marL="0" indent="0">
              <a:buNone/>
            </a:pPr>
            <a:r>
              <a:rPr lang="el-GR" b="1" dirty="0"/>
              <a:t>Βήμα 5</a:t>
            </a:r>
            <a:r>
              <a:rPr lang="el-GR" b="1" baseline="30000" dirty="0"/>
              <a:t>ο</a:t>
            </a:r>
            <a:r>
              <a:rPr lang="el-GR" b="1" dirty="0"/>
              <a:t> : </a:t>
            </a:r>
            <a:r>
              <a:rPr lang="el-GR" dirty="0"/>
              <a:t>Πραγματοποίηση δεύτερου ταξιδιού στην Ρόδου με την συμμετοχή τριών θεραπευτών από την ομάδα παρέμβασης. </a:t>
            </a:r>
            <a:endParaRPr lang="el-GR" dirty="0" smtClean="0"/>
          </a:p>
          <a:p>
            <a:pPr marL="0" indent="0">
              <a:buNone/>
            </a:pPr>
            <a:r>
              <a:rPr lang="el-GR" dirty="0" smtClean="0"/>
              <a:t>Το περιστατικό αποφάσισε την παραμονή του στον      τόπο κατοικίας του.</a:t>
            </a:r>
          </a:p>
          <a:p>
            <a:pPr marL="0" indent="0">
              <a:buNone/>
            </a:pPr>
            <a:r>
              <a:rPr lang="el-GR" dirty="0" smtClean="0"/>
              <a:t> </a:t>
            </a:r>
          </a:p>
          <a:p>
            <a:pPr marL="0" indent="0">
              <a:buNone/>
            </a:pPr>
            <a:r>
              <a:rPr lang="el-GR" b="1" dirty="0"/>
              <a:t>Βήμα 6ο: </a:t>
            </a:r>
            <a:r>
              <a:rPr lang="el-GR" dirty="0"/>
              <a:t>Απαντητική επιστολή στην 2η ΔΥΠΕ, όπου ενημερώνουμε από κοινού με το Κέντρο Ημέρας για την αρνητική απάντηση της Δ.Μ και αίτημα για καινούργια παραπομπή</a:t>
            </a:r>
            <a:r>
              <a:rPr lang="el-GR" dirty="0" smtClean="0"/>
              <a:t>.</a:t>
            </a:r>
            <a:endParaRPr lang="el-GR" dirty="0"/>
          </a:p>
        </p:txBody>
      </p:sp>
    </p:spTree>
    <p:extLst>
      <p:ext uri="{BB962C8B-B14F-4D97-AF65-F5344CB8AC3E}">
        <p14:creationId xmlns="" xmlns:p14="http://schemas.microsoft.com/office/powerpoint/2010/main" val="42033106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410E7C1-3497-45D2-91FD-5D2FF0A960F7}"/>
              </a:ext>
            </a:extLst>
          </p:cNvPr>
          <p:cNvSpPr>
            <a:spLocks noGrp="1"/>
          </p:cNvSpPr>
          <p:nvPr>
            <p:ph type="title"/>
          </p:nvPr>
        </p:nvSpPr>
        <p:spPr/>
        <p:txBody>
          <a:bodyPr>
            <a:normAutofit/>
          </a:bodyPr>
          <a:lstStyle/>
          <a:p>
            <a:r>
              <a:rPr lang="el-GR" b="1" dirty="0">
                <a:solidFill>
                  <a:schemeClr val="tx1"/>
                </a:solidFill>
              </a:rPr>
              <a:t>Ερωτήματα για προβληματισμό:</a:t>
            </a:r>
          </a:p>
        </p:txBody>
      </p:sp>
      <p:sp>
        <p:nvSpPr>
          <p:cNvPr id="3" name="Θέση περιεχομένου 2">
            <a:extLst>
              <a:ext uri="{FF2B5EF4-FFF2-40B4-BE49-F238E27FC236}">
                <a16:creationId xmlns:a16="http://schemas.microsoft.com/office/drawing/2014/main" xmlns="" id="{421512FF-BABA-4101-8D9C-4873B0ACC0A6}"/>
              </a:ext>
            </a:extLst>
          </p:cNvPr>
          <p:cNvSpPr>
            <a:spLocks noGrp="1"/>
          </p:cNvSpPr>
          <p:nvPr>
            <p:ph sz="quarter" idx="1"/>
          </p:nvPr>
        </p:nvSpPr>
        <p:spPr/>
        <p:txBody>
          <a:bodyPr/>
          <a:lstStyle/>
          <a:p>
            <a:endParaRPr lang="el-GR" dirty="0"/>
          </a:p>
          <a:p>
            <a:pPr marL="0" indent="0">
              <a:buNone/>
            </a:pPr>
            <a:r>
              <a:rPr lang="el-GR" dirty="0"/>
              <a:t>1)Πιστεύετε ότι η εντοπιότητα πρέπει να αποτελεί κριτήριο και να λαμβάνεται υπόψιν στα αιτήματα για μετάβαση ασθενών σε ΜΨΑ;</a:t>
            </a:r>
          </a:p>
          <a:p>
            <a:pPr marL="0" indent="0">
              <a:buNone/>
            </a:pPr>
            <a:endParaRPr lang="el-GR" dirty="0"/>
          </a:p>
          <a:p>
            <a:pPr marL="0" indent="0">
              <a:buNone/>
            </a:pPr>
            <a:r>
              <a:rPr lang="el-GR" dirty="0"/>
              <a:t>2)Η έλλειψη δομών ψυχοκοινωνικής αποκατάστασης αντιμετωπίζεται επαρκώς με διασύνδεση φορέων και υπηρεσιών; </a:t>
            </a:r>
          </a:p>
          <a:p>
            <a:endParaRPr lang="el-GR" dirty="0"/>
          </a:p>
        </p:txBody>
      </p:sp>
    </p:spTree>
    <p:extLst>
      <p:ext uri="{BB962C8B-B14F-4D97-AF65-F5344CB8AC3E}">
        <p14:creationId xmlns="" xmlns:p14="http://schemas.microsoft.com/office/powerpoint/2010/main" val="3559474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F41C16B5-C807-4F8F-80C4-A7D556F931B0}"/>
              </a:ext>
            </a:extLst>
          </p:cNvPr>
          <p:cNvSpPr>
            <a:spLocks noGrp="1"/>
          </p:cNvSpPr>
          <p:nvPr>
            <p:ph sz="quarter" idx="1"/>
          </p:nvPr>
        </p:nvSpPr>
        <p:spPr/>
        <p:txBody>
          <a:bodyPr>
            <a:normAutofit/>
          </a:bodyPr>
          <a:lstStyle/>
          <a:p>
            <a:pPr marL="0" indent="0" algn="ctr">
              <a:buNone/>
            </a:pPr>
            <a:r>
              <a:rPr lang="el-GR" sz="6600" dirty="0"/>
              <a:t>Ευχαριστούμε!!</a:t>
            </a:r>
          </a:p>
        </p:txBody>
      </p:sp>
    </p:spTree>
    <p:extLst>
      <p:ext uri="{BB962C8B-B14F-4D97-AF65-F5344CB8AC3E}">
        <p14:creationId xmlns="" xmlns:p14="http://schemas.microsoft.com/office/powerpoint/2010/main" val="3091918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n-US" sz="2400" b="1" dirty="0" smtClean="0"/>
              <a:t>H </a:t>
            </a:r>
            <a:r>
              <a:rPr lang="el-GR" sz="2400" b="1" dirty="0" smtClean="0"/>
              <a:t>έννοια της </a:t>
            </a:r>
            <a:r>
              <a:rPr lang="el-GR" sz="2400" b="1" dirty="0" err="1" smtClean="0"/>
              <a:t>Τομεοποίησης</a:t>
            </a:r>
            <a:r>
              <a:rPr lang="el-GR" sz="2400" b="1" dirty="0" smtClean="0"/>
              <a:t> και                                            της Διασύνδεσης των υπηρεσιών</a:t>
            </a:r>
            <a:endParaRPr lang="el-GR" sz="2400" dirty="0"/>
          </a:p>
        </p:txBody>
      </p:sp>
      <p:sp>
        <p:nvSpPr>
          <p:cNvPr id="3" name="2 - Θέση περιεχομένου"/>
          <p:cNvSpPr>
            <a:spLocks noGrp="1"/>
          </p:cNvSpPr>
          <p:nvPr>
            <p:ph sz="quarter" idx="1"/>
          </p:nvPr>
        </p:nvSpPr>
        <p:spPr>
          <a:xfrm>
            <a:off x="214282" y="1357298"/>
            <a:ext cx="8572560" cy="3357586"/>
          </a:xfrm>
        </p:spPr>
        <p:txBody>
          <a:bodyPr>
            <a:normAutofit fontScale="92500" lnSpcReduction="10000"/>
          </a:bodyPr>
          <a:lstStyle/>
          <a:p>
            <a:pPr>
              <a:spcAft>
                <a:spcPts val="600"/>
              </a:spcAft>
              <a:buNone/>
            </a:pPr>
            <a:r>
              <a:rPr lang="el-GR" sz="2400" b="1" dirty="0" smtClean="0"/>
              <a:t>Τι είναι η </a:t>
            </a:r>
            <a:r>
              <a:rPr lang="el-GR" sz="2400" b="1" dirty="0" err="1" smtClean="0"/>
              <a:t>τομεοποίηση</a:t>
            </a:r>
            <a:r>
              <a:rPr lang="el-GR" sz="2400" b="1" dirty="0" smtClean="0"/>
              <a:t>;</a:t>
            </a:r>
          </a:p>
          <a:p>
            <a:pPr marL="268288" indent="-268288" algn="just">
              <a:lnSpc>
                <a:spcPct val="110000"/>
              </a:lnSpc>
              <a:buFont typeface="Wingdings" pitchFamily="2" charset="2"/>
              <a:buChar char="§"/>
            </a:pPr>
            <a:r>
              <a:rPr lang="el-GR" sz="2200" dirty="0" smtClean="0"/>
              <a:t>Με απλά λόγια είναι η δημιουργία ολοκληρωμένων και λειτουργικών δικτύων υπηρεσιών ψυχικής υγείας ανά τομέα ψυχικής υγείας.</a:t>
            </a:r>
          </a:p>
          <a:p>
            <a:pPr marL="268288" indent="-268288" algn="just">
              <a:lnSpc>
                <a:spcPct val="110000"/>
              </a:lnSpc>
              <a:buFont typeface="Wingdings" pitchFamily="2" charset="2"/>
              <a:buChar char="§"/>
            </a:pPr>
            <a:r>
              <a:rPr lang="el-GR" sz="2200" dirty="0" smtClean="0"/>
              <a:t>Και </a:t>
            </a:r>
            <a:r>
              <a:rPr lang="el-GR" sz="2200" dirty="0" smtClean="0"/>
              <a:t>επειδή αυτό </a:t>
            </a:r>
            <a:r>
              <a:rPr lang="el-GR" sz="2200" dirty="0" smtClean="0"/>
              <a:t>δεν έχει λειτουργήσει ικανοποιητικά στην πράξη, απαιτείται ο επανασχεδιασμός των τομέων ψυχικής υγείας, ώστε να ανταποκρίνονται στις ανάγκες που πληθυσμού που εξυπηρετούν. </a:t>
            </a:r>
          </a:p>
          <a:p>
            <a:pPr marL="268288" indent="-268288" algn="just">
              <a:lnSpc>
                <a:spcPct val="110000"/>
              </a:lnSpc>
              <a:buFont typeface="Wingdings" pitchFamily="2" charset="2"/>
              <a:buChar char="§"/>
            </a:pPr>
            <a:r>
              <a:rPr lang="el-GR" sz="2200" dirty="0" smtClean="0"/>
              <a:t>Στα τελευταία χρόνια έχουν γίνει θεσμικά βήματα προς αυτήν την κατεύθυνση, που όμως δεν αρκούν, γιατί η </a:t>
            </a:r>
            <a:r>
              <a:rPr lang="el-GR" sz="2200" dirty="0" err="1" smtClean="0"/>
              <a:t>τομεοποίηση</a:t>
            </a:r>
            <a:r>
              <a:rPr lang="el-GR" sz="2200" dirty="0" smtClean="0"/>
              <a:t> δεν σχεδιάζεται μόνο, αλλά κυρίως πρέπει να οργανώνεται και να υλοποιείται.  </a:t>
            </a:r>
          </a:p>
          <a:p>
            <a:pPr>
              <a:buNone/>
            </a:pPr>
            <a:endParaRPr lang="el-GR" sz="2000" dirty="0"/>
          </a:p>
        </p:txBody>
      </p:sp>
      <p:sp>
        <p:nvSpPr>
          <p:cNvPr id="4" name="2 - Θέση περιεχομένου"/>
          <p:cNvSpPr txBox="1">
            <a:spLocks/>
          </p:cNvSpPr>
          <p:nvPr/>
        </p:nvSpPr>
        <p:spPr>
          <a:xfrm>
            <a:off x="571472" y="4357694"/>
            <a:ext cx="8289638" cy="3286148"/>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l-GR" sz="27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2 - Θέση περιεχομένου"/>
          <p:cNvSpPr txBox="1">
            <a:spLocks/>
          </p:cNvSpPr>
          <p:nvPr/>
        </p:nvSpPr>
        <p:spPr>
          <a:xfrm>
            <a:off x="214282" y="4714884"/>
            <a:ext cx="8718234" cy="1928826"/>
          </a:xfrm>
          <a:prstGeom prst="rect">
            <a:avLst/>
          </a:prstGeom>
          <a:solidFill>
            <a:schemeClr val="bg1">
              <a:lumMod val="95000"/>
            </a:schemeClr>
          </a:solidFill>
          <a:ln w="19050">
            <a:solidFill>
              <a:schemeClr val="bg2">
                <a:lumMod val="50000"/>
              </a:schemeClr>
            </a:solidFill>
          </a:ln>
        </p:spPr>
        <p:txBody>
          <a:bodyPr vert="horz">
            <a:normAutofit lnSpcReduction="10000"/>
          </a:bodyPr>
          <a:lstStyle/>
          <a:p>
            <a:pPr marR="0" lvl="0" algn="just" defTabSz="914400" rtl="0" eaLnBrk="1" fontAlgn="auto" latinLnBrk="0" hangingPunct="1">
              <a:lnSpc>
                <a:spcPct val="100000"/>
              </a:lnSpc>
              <a:spcBef>
                <a:spcPct val="20000"/>
              </a:spcBef>
              <a:spcAft>
                <a:spcPts val="0"/>
              </a:spcAft>
              <a:buClr>
                <a:schemeClr val="accent1"/>
              </a:buClr>
              <a:buSzPct val="85000"/>
              <a:tabLst/>
              <a:defRPr/>
            </a:pPr>
            <a:r>
              <a:rPr kumimoji="0" lang="el-GR" sz="1900" b="0" i="0" u="none" strike="noStrike" kern="1200" cap="none" spc="0" normalizeH="0" baseline="0" noProof="0" dirty="0" smtClean="0">
                <a:ln>
                  <a:noFill/>
                </a:ln>
                <a:solidFill>
                  <a:schemeClr val="tx1"/>
                </a:solidFill>
                <a:effectLst/>
                <a:uLnTx/>
                <a:uFillTx/>
                <a:latin typeface="+mn-lt"/>
                <a:ea typeface="+mn-ea"/>
                <a:cs typeface="+mn-cs"/>
              </a:rPr>
              <a:t>Είναι σημαντικό να γνωρίζει κάθε συνεργάτης του φορέα μας βασικές πληροφορίες σχετικά με την </a:t>
            </a:r>
            <a:r>
              <a:rPr kumimoji="0" lang="el-GR" sz="1900" b="0" i="0" u="none" strike="noStrike" kern="1200" cap="none" spc="0" normalizeH="0" baseline="0" noProof="0" dirty="0" err="1" smtClean="0">
                <a:ln>
                  <a:noFill/>
                </a:ln>
                <a:solidFill>
                  <a:schemeClr val="tx1"/>
                </a:solidFill>
                <a:effectLst/>
                <a:uLnTx/>
                <a:uFillTx/>
                <a:latin typeface="+mn-lt"/>
                <a:ea typeface="+mn-ea"/>
                <a:cs typeface="+mn-cs"/>
              </a:rPr>
              <a:t>τομεοποίηση</a:t>
            </a:r>
            <a:r>
              <a:rPr kumimoji="0" lang="el-GR" sz="1900" b="0" i="0" u="none" strike="noStrike" kern="1200" cap="none" spc="0" normalizeH="0" baseline="0" noProof="0" dirty="0" smtClean="0">
                <a:ln>
                  <a:noFill/>
                </a:ln>
                <a:solidFill>
                  <a:schemeClr val="tx1"/>
                </a:solidFill>
                <a:effectLst/>
                <a:uLnTx/>
                <a:uFillTx/>
                <a:latin typeface="+mn-lt"/>
                <a:ea typeface="+mn-ea"/>
                <a:cs typeface="+mn-cs"/>
              </a:rPr>
              <a:t> (όπως σε ποιον τομέα -ενηλίκων και παιδιών- ανήκει η δομή στην οποία εργάζεται, αν συμμετέχουν κάποιοι εργαζόμενοι της δομής ως μέλη στις τομεακές επιτροπές, ποιο είναι το έργο αυτών των επιτροπών σε γενικές γραμμές, κυρίως για ποια ζητήματα πρέπει να ενημερώνουμε τις επιτροπές (σύνθεση ενοίκων, αλλαγές στη δυναμικότητα, αιτήματα ένταξης νέων ενοίκων, σχεδιασμός νέων υπηρεσιών κ.α.). </a:t>
            </a:r>
          </a:p>
          <a:p>
            <a:pPr marL="274320" marR="0" lvl="0" indent="-274320" algn="l" defTabSz="914400" rtl="0" eaLnBrk="1" fontAlgn="auto" latinLnBrk="0" hangingPunct="1">
              <a:lnSpc>
                <a:spcPct val="100000"/>
              </a:lnSpc>
              <a:spcBef>
                <a:spcPct val="20000"/>
              </a:spcBef>
              <a:spcAft>
                <a:spcPts val="0"/>
              </a:spcAft>
              <a:buClr>
                <a:schemeClr val="accent1"/>
              </a:buClr>
              <a:buSzPct val="85000"/>
              <a:buFont typeface="Wingdings 2"/>
              <a:buChar char=""/>
              <a:tabLst/>
              <a:defRPr/>
            </a:pPr>
            <a:endParaRPr kumimoji="0" lang="el-GR"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571472" y="1785926"/>
            <a:ext cx="8143932" cy="4313122"/>
          </a:xfrm>
        </p:spPr>
        <p:txBody>
          <a:bodyPr>
            <a:normAutofit/>
          </a:bodyPr>
          <a:lstStyle/>
          <a:p>
            <a:pPr marL="0" indent="0" algn="just">
              <a:buNone/>
            </a:pPr>
            <a:r>
              <a:rPr lang="el-GR" sz="2400" dirty="0" smtClean="0"/>
              <a:t>Εφόσον η </a:t>
            </a:r>
            <a:r>
              <a:rPr lang="el-GR" sz="2400" dirty="0" err="1" smtClean="0"/>
              <a:t>τομεοποίηση</a:t>
            </a:r>
            <a:r>
              <a:rPr lang="el-GR" sz="2400" dirty="0" smtClean="0"/>
              <a:t> προϋποθέτει την κάλυψη του συνόλου των αναγκών του πληθυσμού σε τοπικό επίπεδο, δηλαδή λαμβάνονται/ ή πρέπει να λαμβάνονται υπόψη:</a:t>
            </a:r>
          </a:p>
          <a:p>
            <a:pPr algn="just">
              <a:buFont typeface="Wingdings" pitchFamily="2" charset="2"/>
              <a:buChar char="ü"/>
            </a:pPr>
            <a:r>
              <a:rPr lang="el-GR" sz="2000" i="1" dirty="0" smtClean="0"/>
              <a:t>πληθυσμιακά και γεωγραφικά κριτήρια για τη σύσταση και λειτουργία των τομέων ψυχικής υγείας </a:t>
            </a:r>
          </a:p>
          <a:p>
            <a:pPr algn="just">
              <a:buFont typeface="Wingdings" pitchFamily="2" charset="2"/>
              <a:buChar char="ü"/>
            </a:pPr>
            <a:r>
              <a:rPr lang="el-GR" sz="2000" i="1" dirty="0" smtClean="0"/>
              <a:t>όλες οι απαραίτητες υπηρεσίες που πρέπει να υπάρχουν ανά βαθμίδα φροντίδας/ περίθαλψης (</a:t>
            </a:r>
            <a:r>
              <a:rPr lang="el-GR" sz="2000" i="1" dirty="0" err="1" smtClean="0"/>
              <a:t>α΄βάθμια</a:t>
            </a:r>
            <a:r>
              <a:rPr lang="el-GR" sz="2000" i="1" dirty="0" smtClean="0"/>
              <a:t>, </a:t>
            </a:r>
            <a:r>
              <a:rPr lang="el-GR" sz="2000" i="1" dirty="0" err="1" smtClean="0"/>
              <a:t>β΄βάθμια</a:t>
            </a:r>
            <a:r>
              <a:rPr lang="el-GR" sz="2000" i="1" dirty="0" smtClean="0"/>
              <a:t>, </a:t>
            </a:r>
            <a:r>
              <a:rPr lang="el-GR" sz="2000" i="1" dirty="0" err="1" smtClean="0"/>
              <a:t>γ΄βάθμια</a:t>
            </a:r>
            <a:r>
              <a:rPr lang="el-GR" sz="2000" i="1" dirty="0" smtClean="0"/>
              <a:t>) και ανά πληθυσμιακή κατηγορία (ηλικιακή/ διαγνωστική),</a:t>
            </a:r>
          </a:p>
          <a:p>
            <a:pPr marL="0" indent="0" algn="just">
              <a:buNone/>
            </a:pPr>
            <a:r>
              <a:rPr lang="el-GR" sz="2400" dirty="0" smtClean="0"/>
              <a:t>γίνεται κατανοητό πόσο περίπλοκη διαδικασία είναι η λειτουργία των τομέων.</a:t>
            </a:r>
          </a:p>
          <a:p>
            <a:pPr>
              <a:buNone/>
            </a:pPr>
            <a:endParaRPr lang="el-GR" dirty="0"/>
          </a:p>
        </p:txBody>
      </p:sp>
      <p:sp>
        <p:nvSpPr>
          <p:cNvPr id="4" name="1 - Τίτλος"/>
          <p:cNvSpPr>
            <a:spLocks noGrp="1"/>
          </p:cNvSpPr>
          <p:nvPr>
            <p:ph type="title"/>
          </p:nvPr>
        </p:nvSpPr>
        <p:spPr/>
        <p:txBody>
          <a:bodyPr>
            <a:noAutofit/>
          </a:bodyPr>
          <a:lstStyle/>
          <a:p>
            <a:r>
              <a:rPr lang="en-US" sz="2400" b="1" dirty="0" smtClean="0"/>
              <a:t>H </a:t>
            </a:r>
            <a:r>
              <a:rPr lang="el-GR" sz="2400" b="1" dirty="0" smtClean="0"/>
              <a:t>έννοια της </a:t>
            </a:r>
            <a:r>
              <a:rPr lang="el-GR" sz="2400" b="1" dirty="0" err="1" smtClean="0"/>
              <a:t>Τομεοποίησης</a:t>
            </a:r>
            <a:r>
              <a:rPr lang="el-GR" sz="2400" b="1" dirty="0" smtClean="0"/>
              <a:t> και                                            της Διασύνδεσης των υπηρεσιών</a:t>
            </a:r>
            <a:endParaRPr lang="el-G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31766" y="1527048"/>
            <a:ext cx="7940761" cy="4572000"/>
          </a:xfrm>
        </p:spPr>
        <p:txBody>
          <a:bodyPr>
            <a:normAutofit/>
          </a:bodyPr>
          <a:lstStyle/>
          <a:p>
            <a:pPr marL="0" indent="0" algn="just">
              <a:spcAft>
                <a:spcPts val="600"/>
              </a:spcAft>
              <a:buNone/>
            </a:pPr>
            <a:r>
              <a:rPr lang="el-GR" sz="2400" dirty="0" smtClean="0"/>
              <a:t>Η </a:t>
            </a:r>
            <a:r>
              <a:rPr lang="el-GR" sz="2400" dirty="0" err="1" smtClean="0"/>
              <a:t>τομεοποίηση</a:t>
            </a:r>
            <a:r>
              <a:rPr lang="el-GR" sz="2400" dirty="0" smtClean="0"/>
              <a:t> είναι επιβεβλημένη για μια σειρά λόγων. Αναφέρεται επιγραμματικά η συμβολή της:  </a:t>
            </a:r>
          </a:p>
          <a:p>
            <a:pPr algn="just">
              <a:spcBef>
                <a:spcPts val="600"/>
              </a:spcBef>
              <a:spcAft>
                <a:spcPts val="600"/>
              </a:spcAft>
            </a:pPr>
            <a:r>
              <a:rPr lang="el-GR" sz="2000" dirty="0" smtClean="0"/>
              <a:t>στη διοικητική αποκέντρωση,</a:t>
            </a:r>
          </a:p>
          <a:p>
            <a:pPr algn="just">
              <a:spcBef>
                <a:spcPts val="600"/>
              </a:spcBef>
              <a:spcAft>
                <a:spcPts val="600"/>
              </a:spcAft>
            </a:pPr>
            <a:r>
              <a:rPr lang="el-GR" sz="2000" dirty="0" smtClean="0"/>
              <a:t>στην παροχή ολοκληρωμένων υπηρεσιών ψυχικής υγείας κοντά στον πληθυσμό,</a:t>
            </a:r>
          </a:p>
          <a:p>
            <a:pPr algn="just">
              <a:spcBef>
                <a:spcPts val="600"/>
              </a:spcBef>
              <a:spcAft>
                <a:spcPts val="600"/>
              </a:spcAft>
            </a:pPr>
            <a:r>
              <a:rPr lang="el-GR" sz="2000" dirty="0" smtClean="0"/>
              <a:t>στην πρόληψη και αποφυγή του στίγματος,</a:t>
            </a:r>
          </a:p>
          <a:p>
            <a:pPr algn="just">
              <a:spcBef>
                <a:spcPts val="600"/>
              </a:spcBef>
              <a:spcAft>
                <a:spcPts val="600"/>
              </a:spcAft>
            </a:pPr>
            <a:r>
              <a:rPr lang="el-GR" sz="2000" dirty="0" smtClean="0"/>
              <a:t>στην ποιοτική παροχή υπηρεσιών με γνώμονα τον σεβασμό του ατόμου, την αποφυγή της ταλαιπωρίας του, τη διαφύλαξη της αξιοπρέπειάς του και κυρίως την προάσπιση των δικαιωμάτων του.</a:t>
            </a:r>
          </a:p>
        </p:txBody>
      </p:sp>
      <p:sp>
        <p:nvSpPr>
          <p:cNvPr id="4" name="1 - Τίτλος"/>
          <p:cNvSpPr>
            <a:spLocks noGrp="1"/>
          </p:cNvSpPr>
          <p:nvPr>
            <p:ph type="title"/>
          </p:nvPr>
        </p:nvSpPr>
        <p:spPr/>
        <p:txBody>
          <a:bodyPr>
            <a:noAutofit/>
          </a:bodyPr>
          <a:lstStyle/>
          <a:p>
            <a:r>
              <a:rPr lang="en-US" sz="2400" b="1" dirty="0" smtClean="0"/>
              <a:t>H </a:t>
            </a:r>
            <a:r>
              <a:rPr lang="el-GR" sz="2400" b="1" dirty="0" smtClean="0"/>
              <a:t>έννοια της </a:t>
            </a:r>
            <a:r>
              <a:rPr lang="el-GR" sz="2400" b="1" dirty="0" err="1" smtClean="0"/>
              <a:t>Τομεοποίησης</a:t>
            </a:r>
            <a:r>
              <a:rPr lang="el-GR" sz="2400" b="1" dirty="0" smtClean="0"/>
              <a:t> και                                            της Διασύνδεσης των υπηρεσιών</a:t>
            </a:r>
            <a:endParaRPr lang="el-G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62500" lnSpcReduction="20000"/>
          </a:bodyPr>
          <a:lstStyle/>
          <a:p>
            <a:pPr algn="just">
              <a:lnSpc>
                <a:spcPct val="120000"/>
              </a:lnSpc>
              <a:spcBef>
                <a:spcPts val="600"/>
              </a:spcBef>
            </a:pPr>
            <a:r>
              <a:rPr lang="el-GR" dirty="0" smtClean="0"/>
              <a:t>Η </a:t>
            </a:r>
            <a:r>
              <a:rPr lang="el-GR" dirty="0" err="1" smtClean="0"/>
              <a:t>τομεοποίηση</a:t>
            </a:r>
            <a:r>
              <a:rPr lang="el-GR" dirty="0" smtClean="0"/>
              <a:t> ακόμη κι αν περιλαμβάνει ιδανικά όλες τις προβλεπόμενες υπηρεσίες προϋποθέτει </a:t>
            </a:r>
            <a:r>
              <a:rPr lang="el-GR" b="1" dirty="0" smtClean="0">
                <a:solidFill>
                  <a:srgbClr val="C00000"/>
                </a:solidFill>
              </a:rPr>
              <a:t>ένα δίκτυο σε τοπικό επίπεδο και διασύνδεση όλων των υπηρεσιών ενός τομέα</a:t>
            </a:r>
            <a:r>
              <a:rPr lang="el-GR" dirty="0" smtClean="0"/>
              <a:t>, ώστε να λειτουργήσει. </a:t>
            </a:r>
          </a:p>
          <a:p>
            <a:pPr algn="just">
              <a:lnSpc>
                <a:spcPct val="120000"/>
              </a:lnSpc>
              <a:spcBef>
                <a:spcPts val="600"/>
              </a:spcBef>
            </a:pPr>
            <a:r>
              <a:rPr lang="el-GR" dirty="0" smtClean="0"/>
              <a:t>Για την αποτελεσματική διασύνδεση χρειάζεται, πέρα από ολοκληρωμένο σχεδιασμό και λεπτομερή οργάνωση, η ουσιαστική σύμπραξη όλων των ενδιαφερόμενων μερών (διαθεσιμότητα, κατανόηση της αναγκαιότητας διασύνδεσης, αμοιβαία εμπιστοσύνη, παραδοχή ότι κανένας οργανισμός χωρίς συνεργασίες δεν μπορεί να ανταποκριθεί στις ανάγκες του πληθυσμού επαρκώς).</a:t>
            </a:r>
          </a:p>
          <a:p>
            <a:pPr algn="just">
              <a:lnSpc>
                <a:spcPct val="120000"/>
              </a:lnSpc>
              <a:spcBef>
                <a:spcPts val="600"/>
              </a:spcBef>
            </a:pPr>
            <a:r>
              <a:rPr lang="el-GR" dirty="0" smtClean="0"/>
              <a:t>Η διασύνδεση στηρίζεται επίσης στις αρχές τις αγωγής κοινότητας, για την οποία τουλάχιστον στον φορέα μας υπάρχει επαρκής τεχνογνωσία όπου πρέπει να ανατρέχουμε. </a:t>
            </a:r>
          </a:p>
          <a:p>
            <a:pPr algn="just">
              <a:lnSpc>
                <a:spcPct val="120000"/>
              </a:lnSpc>
              <a:spcBef>
                <a:spcPts val="600"/>
              </a:spcBef>
            </a:pPr>
            <a:r>
              <a:rPr lang="el-GR" dirty="0" smtClean="0"/>
              <a:t>Το δίκτυο των υπηρεσιών ψυχικής υγείας και η σταθερή, συστηματική διασύνδεσή τους συνάδουν με τις αρχές της ανάρρωσης (</a:t>
            </a:r>
            <a:r>
              <a:rPr lang="en-US" dirty="0" smtClean="0"/>
              <a:t>recovery model) </a:t>
            </a:r>
            <a:r>
              <a:rPr lang="el-GR" dirty="0" smtClean="0"/>
              <a:t>αναφορικά με τον τρόπο που το μοντέλο αυτό αντιλαμβάνεται τη φροντίδα ενός ατόμου στην κοινότητα (πληθώρα πόρων από διαφορετικές πηγές με στόχο την εξειδικευμένη και σφαιρική φροντίδα).</a:t>
            </a:r>
          </a:p>
        </p:txBody>
      </p:sp>
      <p:sp>
        <p:nvSpPr>
          <p:cNvPr id="4" name="1 - Τίτλος"/>
          <p:cNvSpPr>
            <a:spLocks noGrp="1"/>
          </p:cNvSpPr>
          <p:nvPr>
            <p:ph type="title"/>
          </p:nvPr>
        </p:nvSpPr>
        <p:spPr/>
        <p:txBody>
          <a:bodyPr>
            <a:noAutofit/>
          </a:bodyPr>
          <a:lstStyle/>
          <a:p>
            <a:r>
              <a:rPr lang="en-US" sz="2400" b="1" dirty="0" smtClean="0"/>
              <a:t>H </a:t>
            </a:r>
            <a:r>
              <a:rPr lang="el-GR" sz="2400" b="1" dirty="0" smtClean="0"/>
              <a:t>έννοια της </a:t>
            </a:r>
            <a:r>
              <a:rPr lang="el-GR" sz="2400" b="1" dirty="0" err="1" smtClean="0"/>
              <a:t>Τομεοποίησης</a:t>
            </a:r>
            <a:r>
              <a:rPr lang="el-GR" sz="2400" b="1" dirty="0" smtClean="0"/>
              <a:t> και                                            της Διασύνδεσης των υπηρεσιών</a:t>
            </a:r>
            <a:endParaRPr lang="el-G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142844" y="1142984"/>
            <a:ext cx="8715436" cy="6072230"/>
          </a:xfrm>
        </p:spPr>
        <p:txBody>
          <a:bodyPr>
            <a:normAutofit fontScale="62500" lnSpcReduction="20000"/>
          </a:bodyPr>
          <a:lstStyle/>
          <a:p>
            <a:endParaRPr lang="el-GR" b="1" dirty="0" smtClean="0"/>
          </a:p>
          <a:p>
            <a:pPr marL="182563" indent="-182563" algn="just">
              <a:lnSpc>
                <a:spcPct val="120000"/>
              </a:lnSpc>
              <a:spcBef>
                <a:spcPts val="600"/>
              </a:spcBef>
            </a:pPr>
            <a:r>
              <a:rPr lang="el-GR" b="1" dirty="0" smtClean="0"/>
              <a:t>Στο πλαίσιο αυτής της διασύνδεσης </a:t>
            </a:r>
            <a:r>
              <a:rPr lang="el-GR" dirty="0" smtClean="0"/>
              <a:t>οι χρήστες των υπηρεσιών πρέπει να τίθενται σε προτεραιότητα, να ακούγεται και να λαμβάνεται υπόψη η φωνή τους σε όλες τις συνεργασίες, οι οποίες ιδανικά ξεκινούν με δικά τους αιτήματα και βάσει των προτεραιοτήτων και αναγκών τους.</a:t>
            </a:r>
          </a:p>
          <a:p>
            <a:pPr marL="182563" indent="-182563" algn="just">
              <a:lnSpc>
                <a:spcPct val="120000"/>
              </a:lnSpc>
              <a:spcBef>
                <a:spcPts val="600"/>
              </a:spcBef>
            </a:pPr>
            <a:r>
              <a:rPr lang="el-GR" dirty="0" smtClean="0"/>
              <a:t>Αυτό περιλαμβάνει και τη συμμετοχή τους στις επιτροπές ψυχικής υγείας, συνθήκη που απαιτεί σημαντική περαιτέρω προσπάθεια στο πεδίο της ενδυνάμωσης και </a:t>
            </a:r>
            <a:r>
              <a:rPr lang="el-GR" dirty="0" err="1" smtClean="0"/>
              <a:t>αυτο</a:t>
            </a:r>
            <a:r>
              <a:rPr lang="el-GR" dirty="0" smtClean="0"/>
              <a:t>-οργάνωσης, προκειμένου να αποκτήσει νόημα και να αφορά σε έναν μεγαλύτερο αριθμό χρηστών πέρα από έναν μικρό αριθμό ακτιβιστών (ορθώς αναλαμβάνουν τα ηνία, αλλά δεν πρέπει να εφησυχάζουμε και να αδρανούμε θεωρώντας ότι αυτή η εξέλιξη είναι αρκετή).</a:t>
            </a:r>
          </a:p>
          <a:p>
            <a:pPr marL="182563" indent="-182563" algn="just">
              <a:lnSpc>
                <a:spcPct val="120000"/>
              </a:lnSpc>
              <a:spcBef>
                <a:spcPts val="600"/>
              </a:spcBef>
            </a:pPr>
            <a:r>
              <a:rPr lang="el-GR" b="1" dirty="0" smtClean="0"/>
              <a:t>Καλές πρακτικές </a:t>
            </a:r>
            <a:r>
              <a:rPr lang="el-GR" b="1" dirty="0" err="1" smtClean="0"/>
              <a:t>τομεοποίησης</a:t>
            </a:r>
            <a:r>
              <a:rPr lang="el-GR" b="1" dirty="0" smtClean="0"/>
              <a:t> και δικτύωσης υπάρχουν</a:t>
            </a:r>
            <a:r>
              <a:rPr lang="el-GR" dirty="0" smtClean="0"/>
              <a:t>, όπως το παράδειγμα των υπηρεσιών ψυχικής υγείας για ενήλικες στον νομό Έβρου, όπου λειτουργεί ένα πρότυπο δίκτυο υπηρεσιών από 3 φορείς με τη συμβολή του Π. </a:t>
            </a:r>
            <a:r>
              <a:rPr lang="el-GR" dirty="0" err="1" smtClean="0"/>
              <a:t>Σακελλαρόπουλου</a:t>
            </a:r>
            <a:r>
              <a:rPr lang="el-GR" dirty="0" smtClean="0"/>
              <a:t> στη θητεία του ως καθηγητή στο ΔΠΘ και Επιστημονικού Υπεύθυνου του φορέα μας.</a:t>
            </a:r>
          </a:p>
          <a:p>
            <a:pPr marL="182563" indent="-182563" algn="just">
              <a:lnSpc>
                <a:spcPct val="120000"/>
              </a:lnSpc>
              <a:spcBef>
                <a:spcPts val="600"/>
              </a:spcBef>
            </a:pPr>
            <a:r>
              <a:rPr lang="el-GR" dirty="0" smtClean="0"/>
              <a:t>Ωστόσο, ακόμη και σε αυτήν την περίπτωση και φυσικά ευρύτερα στη χώρα μας οι προσπάθειες υπονομεύονται από τη μείωση των διαθέσιμων πόρων (οικονομικών, ανθρώπινων κ.α.) που σε μεγάλο βαθμό -αλλά όχι αποκλειστικά - οφείλονται  στην  κρίση της τελευταίας δεκαετίας.</a:t>
            </a:r>
          </a:p>
          <a:p>
            <a:pPr>
              <a:buNone/>
            </a:pPr>
            <a:r>
              <a:rPr lang="el-GR" dirty="0" smtClean="0"/>
              <a:t> </a:t>
            </a:r>
          </a:p>
        </p:txBody>
      </p:sp>
      <p:sp>
        <p:nvSpPr>
          <p:cNvPr id="4" name="1 - Τίτλος"/>
          <p:cNvSpPr>
            <a:spLocks noGrp="1"/>
          </p:cNvSpPr>
          <p:nvPr>
            <p:ph type="title"/>
          </p:nvPr>
        </p:nvSpPr>
        <p:spPr/>
        <p:txBody>
          <a:bodyPr>
            <a:noAutofit/>
          </a:bodyPr>
          <a:lstStyle/>
          <a:p>
            <a:r>
              <a:rPr lang="en-US" sz="2400" b="1" dirty="0" smtClean="0"/>
              <a:t>H </a:t>
            </a:r>
            <a:r>
              <a:rPr lang="el-GR" sz="2400" b="1" dirty="0" smtClean="0"/>
              <a:t>έννοια της </a:t>
            </a:r>
            <a:r>
              <a:rPr lang="el-GR" sz="2400" b="1" dirty="0" err="1" smtClean="0"/>
              <a:t>Τομεοποίησης</a:t>
            </a:r>
            <a:r>
              <a:rPr lang="el-GR" sz="2400" b="1" dirty="0" smtClean="0"/>
              <a:t> και                                            της Διασύνδεσης των υπηρεσιών</a:t>
            </a:r>
            <a:endParaRPr lang="el-G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Παρουσίαση καλών πρακτικών της Εταιρίας Κοινωνικής Ψυχιατρικής </a:t>
            </a:r>
            <a:r>
              <a:rPr lang="el-GR" dirty="0" err="1" smtClean="0"/>
              <a:t>Π.Σακελλαρόπουλος</a:t>
            </a:r>
            <a:endParaRPr lang="el-GR" dirty="0"/>
          </a:p>
        </p:txBody>
      </p:sp>
      <p:sp>
        <p:nvSpPr>
          <p:cNvPr id="3" name="2 - Θέση περιεχομένου"/>
          <p:cNvSpPr>
            <a:spLocks noGrp="1"/>
          </p:cNvSpPr>
          <p:nvPr>
            <p:ph sz="quarter" idx="1"/>
          </p:nvPr>
        </p:nvSpPr>
        <p:spPr/>
        <p:txBody>
          <a:bodyPr/>
          <a:lstStyle/>
          <a:p>
            <a:pPr>
              <a:buClr>
                <a:srgbClr val="002060"/>
              </a:buClr>
              <a:buFont typeface="Courier New" pitchFamily="49" charset="0"/>
              <a:buChar char="o"/>
            </a:pPr>
            <a:r>
              <a:rPr lang="el-GR" dirty="0" smtClean="0">
                <a:solidFill>
                  <a:schemeClr val="accent1"/>
                </a:solidFill>
              </a:rPr>
              <a:t>Δίκτυο </a:t>
            </a:r>
            <a:r>
              <a:rPr lang="el-GR" dirty="0" err="1" smtClean="0">
                <a:solidFill>
                  <a:schemeClr val="accent1"/>
                </a:solidFill>
              </a:rPr>
              <a:t>Ακεσώ</a:t>
            </a:r>
            <a:endParaRPr lang="en-US" dirty="0" smtClean="0">
              <a:solidFill>
                <a:schemeClr val="accent1"/>
              </a:solidFill>
            </a:endParaRPr>
          </a:p>
          <a:p>
            <a:pPr>
              <a:buClr>
                <a:srgbClr val="002060"/>
              </a:buClr>
              <a:buFont typeface="Courier New" pitchFamily="49" charset="0"/>
              <a:buChar char="o"/>
            </a:pPr>
            <a:r>
              <a:rPr lang="el-GR" dirty="0" smtClean="0">
                <a:solidFill>
                  <a:schemeClr val="accent1"/>
                </a:solidFill>
              </a:rPr>
              <a:t>Γραφείο </a:t>
            </a:r>
            <a:r>
              <a:rPr lang="el-GR" dirty="0" err="1" smtClean="0">
                <a:solidFill>
                  <a:schemeClr val="accent1"/>
                </a:solidFill>
              </a:rPr>
              <a:t>Αυτοσυνηγορίας</a:t>
            </a:r>
            <a:endParaRPr lang="el-GR" dirty="0" smtClean="0">
              <a:solidFill>
                <a:schemeClr val="accent1"/>
              </a:solidFill>
            </a:endParaRPr>
          </a:p>
          <a:p>
            <a:pPr>
              <a:buClr>
                <a:srgbClr val="002060"/>
              </a:buClr>
              <a:buNone/>
            </a:pPr>
            <a:endParaRPr lang="el-GR" dirty="0">
              <a:solidFill>
                <a:schemeClr val="accent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 </a:t>
            </a:r>
            <a:endParaRPr lang="el-GR" dirty="0"/>
          </a:p>
        </p:txBody>
      </p:sp>
      <p:sp>
        <p:nvSpPr>
          <p:cNvPr id="4" name="Rectangle 3"/>
          <p:cNvSpPr txBox="1">
            <a:spLocks noGrp="1" noChangeArrowheads="1"/>
          </p:cNvSpPr>
          <p:nvPr>
            <p:ph sz="quarter" idx="1"/>
          </p:nvPr>
        </p:nvSpPr>
        <p:spPr bwMode="auto">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normAutofit/>
          </a:bodyPr>
          <a:lstStyle>
            <a:lvl1pPr marL="342900" indent="-342900" algn="l" defTabSz="449263" rtl="0" fontAlgn="base">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fontAlgn="base">
              <a:spcBef>
                <a:spcPts val="700"/>
              </a:spcBef>
              <a:spcAft>
                <a:spcPct val="0"/>
              </a:spcAft>
              <a:buClr>
                <a:srgbClr val="000000"/>
              </a:buClr>
              <a:buSzPct val="100000"/>
              <a:buFont typeface="Times New Roman" pitchFamily="18" charset="0"/>
              <a:defRPr sz="2800">
                <a:solidFill>
                  <a:srgbClr val="000000"/>
                </a:solidFill>
                <a:latin typeface="+mn-lt"/>
              </a:defRPr>
            </a:lvl2pPr>
            <a:lvl3pPr marL="1143000" indent="-228600" algn="l" defTabSz="449263" rtl="0" fontAlgn="base">
              <a:spcBef>
                <a:spcPts val="600"/>
              </a:spcBef>
              <a:spcAft>
                <a:spcPct val="0"/>
              </a:spcAft>
              <a:buClr>
                <a:srgbClr val="000000"/>
              </a:buClr>
              <a:buSzPct val="100000"/>
              <a:buFont typeface="Times New Roman" pitchFamily="18" charset="0"/>
              <a:defRPr sz="2400">
                <a:solidFill>
                  <a:srgbClr val="000000"/>
                </a:solidFill>
                <a:latin typeface="+mn-lt"/>
              </a:defRPr>
            </a:lvl3pPr>
            <a:lvl4pPr marL="16002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4pPr>
            <a:lvl5pPr marL="20574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5pPr>
            <a:lvl6pPr marL="25146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6pPr>
            <a:lvl7pPr marL="29718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7pPr>
            <a:lvl8pPr marL="34290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8pPr>
            <a:lvl9pPr marL="38862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defRPr>
            </a:lvl9pPr>
          </a:lstStyle>
          <a:p>
            <a:pPr marL="342900" marR="0" lvl="0" indent="-342900" algn="l" defTabSz="449263" rtl="0" eaLnBrk="1" fontAlgn="base" latinLnBrk="0" hangingPunct="1">
              <a:lnSpc>
                <a:spcPct val="80000"/>
              </a:lnSpc>
              <a:spcBef>
                <a:spcPts val="800"/>
              </a:spcBef>
              <a:spcAft>
                <a:spcPct val="0"/>
              </a:spcAft>
              <a:buClr>
                <a:srgbClr val="000000"/>
              </a:buClr>
              <a:buSzPct val="100000"/>
              <a:buFont typeface="Times New Roman" pitchFamily="18" charset="0"/>
              <a:buNone/>
              <a:tabLst/>
              <a:defRPr/>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Μία τηλεφωνική υπηρεσία </a:t>
            </a:r>
          </a:p>
          <a:p>
            <a:pPr marL="342900" marR="0" lvl="0" indent="-342900" algn="l" defTabSz="449263" rtl="0" eaLnBrk="1" fontAlgn="base" latinLnBrk="0" hangingPunct="1">
              <a:lnSpc>
                <a:spcPct val="80000"/>
              </a:lnSpc>
              <a:spcBef>
                <a:spcPts val="800"/>
              </a:spcBef>
              <a:spcAft>
                <a:spcPct val="0"/>
              </a:spcAft>
              <a:buClr>
                <a:srgbClr val="000000"/>
              </a:buClr>
              <a:buSzPct val="100000"/>
              <a:buNone/>
              <a:tabLst/>
              <a:defRPr/>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 Υποδοχής</a:t>
            </a:r>
          </a:p>
          <a:p>
            <a:pPr>
              <a:buNone/>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 Καταγραφής                                                      </a:t>
            </a:r>
            <a:r>
              <a:rPr lang="el-GR" sz="2000" dirty="0" smtClean="0">
                <a:solidFill>
                  <a:schemeClr val="tx2">
                    <a:lumMod val="50000"/>
                  </a:schemeClr>
                </a:solidFill>
                <a:latin typeface="Calibri" pitchFamily="34" charset="0"/>
              </a:rPr>
              <a:t>Κοινό</a:t>
            </a:r>
          </a:p>
          <a:p>
            <a:pPr>
              <a:buNone/>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 Παραπομπής                                                    </a:t>
            </a:r>
            <a:r>
              <a:rPr lang="el-GR" sz="2000" dirty="0" smtClean="0">
                <a:solidFill>
                  <a:schemeClr val="tx2">
                    <a:lumMod val="50000"/>
                  </a:schemeClr>
                </a:solidFill>
                <a:latin typeface="Calibri" pitchFamily="34" charset="0"/>
              </a:rPr>
              <a:t>Συνεργαζόμενοι φορείς </a:t>
            </a:r>
            <a:endPar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endParaRPr>
          </a:p>
          <a:p>
            <a:pPr marL="342900" marR="0" lvl="0" indent="-342900" algn="l" defTabSz="449263" rtl="0" eaLnBrk="1" fontAlgn="base" latinLnBrk="0" hangingPunct="1">
              <a:lnSpc>
                <a:spcPct val="80000"/>
              </a:lnSpc>
              <a:spcBef>
                <a:spcPts val="800"/>
              </a:spcBef>
              <a:spcAft>
                <a:spcPct val="0"/>
              </a:spcAft>
              <a:buClr>
                <a:srgbClr val="000000"/>
              </a:buClr>
              <a:buSzPct val="100000"/>
              <a:buNone/>
              <a:tabLst/>
              <a:defRPr/>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 Παρακολούθησης αιτημάτων πού αφορούν </a:t>
            </a:r>
            <a:r>
              <a:rPr kumimoji="0" lang="el-GR" sz="2000" b="0" i="0" u="none" strike="noStrike" kern="0" cap="none" spc="0" normalizeH="0" baseline="0" noProof="0" dirty="0" err="1" smtClean="0">
                <a:ln>
                  <a:noFill/>
                </a:ln>
                <a:solidFill>
                  <a:schemeClr val="tx2">
                    <a:lumMod val="50000"/>
                  </a:schemeClr>
                </a:solidFill>
                <a:effectLst/>
                <a:uLnTx/>
                <a:uFillTx/>
                <a:latin typeface="Calibri"/>
                <a:ea typeface="+mn-ea"/>
                <a:cs typeface="+mn-cs"/>
              </a:rPr>
              <a:t>ψυχό</a:t>
            </a: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-κοινωνικό-</a:t>
            </a:r>
            <a:r>
              <a:rPr kumimoji="0" lang="el-GR" sz="2000" b="0" i="0" u="none" strike="noStrike" kern="0" cap="none" spc="0" normalizeH="0" baseline="0" noProof="0" dirty="0" err="1" smtClean="0">
                <a:ln>
                  <a:noFill/>
                </a:ln>
                <a:solidFill>
                  <a:schemeClr val="tx2">
                    <a:lumMod val="50000"/>
                  </a:schemeClr>
                </a:solidFill>
                <a:effectLst/>
                <a:uLnTx/>
                <a:uFillTx/>
                <a:latin typeface="Calibri"/>
                <a:ea typeface="+mn-ea"/>
                <a:cs typeface="+mn-cs"/>
              </a:rPr>
              <a:t>προνοιακ</a:t>
            </a: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ά προβλήματα</a:t>
            </a:r>
          </a:p>
          <a:p>
            <a:pPr marL="342900" marR="0" lvl="0" indent="-342900" algn="l" defTabSz="449263" rtl="0" eaLnBrk="1" fontAlgn="base" latinLnBrk="0" hangingPunct="1">
              <a:lnSpc>
                <a:spcPct val="80000"/>
              </a:lnSpc>
              <a:spcBef>
                <a:spcPts val="800"/>
              </a:spcBef>
              <a:spcAft>
                <a:spcPct val="0"/>
              </a:spcAft>
              <a:buClr>
                <a:srgbClr val="000000"/>
              </a:buClr>
              <a:buSzPct val="100000"/>
              <a:buFont typeface="Times New Roman" pitchFamily="18" charset="0"/>
              <a:buChar char="•"/>
              <a:tabLst/>
              <a:defRPr/>
            </a:pPr>
            <a:endPar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endParaRPr>
          </a:p>
          <a:p>
            <a:pPr marL="342900" marR="0" lvl="0" indent="-342900" algn="l" defTabSz="449263" rtl="0" eaLnBrk="1" fontAlgn="base" latinLnBrk="0" hangingPunct="1">
              <a:lnSpc>
                <a:spcPct val="80000"/>
              </a:lnSpc>
              <a:spcBef>
                <a:spcPts val="800"/>
              </a:spcBef>
              <a:spcAft>
                <a:spcPct val="0"/>
              </a:spcAft>
              <a:buClr>
                <a:srgbClr val="000000"/>
              </a:buClr>
              <a:buSzPct val="100000"/>
              <a:buFont typeface="Times New Roman" pitchFamily="18" charset="0"/>
              <a:buNone/>
              <a:tabLst/>
              <a:defRPr/>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Στόχοι:</a:t>
            </a:r>
          </a:p>
          <a:p>
            <a:pPr marL="342900" marR="0" lvl="0" indent="-342900" algn="l" defTabSz="449263" rtl="0" eaLnBrk="1" fontAlgn="base" latinLnBrk="0" hangingPunct="1">
              <a:lnSpc>
                <a:spcPct val="80000"/>
              </a:lnSpc>
              <a:spcBef>
                <a:spcPts val="800"/>
              </a:spcBef>
              <a:spcAft>
                <a:spcPct val="0"/>
              </a:spcAft>
              <a:buClr>
                <a:srgbClr val="000000"/>
              </a:buClr>
              <a:buSzPct val="100000"/>
              <a:buFont typeface="Times New Roman" pitchFamily="18" charset="0"/>
              <a:buNone/>
              <a:tabLst/>
              <a:defRPr/>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Α. Να </a:t>
            </a:r>
            <a:r>
              <a:rPr kumimoji="0" lang="el-GR" sz="2000" b="1" i="0" u="none" strike="noStrike" kern="0" cap="none" spc="0" normalizeH="0" baseline="0" noProof="0" dirty="0" smtClean="0">
                <a:ln>
                  <a:noFill/>
                </a:ln>
                <a:solidFill>
                  <a:schemeClr val="tx2">
                    <a:lumMod val="50000"/>
                  </a:schemeClr>
                </a:solidFill>
                <a:effectLst/>
                <a:uLnTx/>
                <a:uFillTx/>
                <a:latin typeface="Calibri"/>
                <a:ea typeface="+mn-ea"/>
                <a:cs typeface="+mn-cs"/>
              </a:rPr>
              <a:t>πληροφορήσει </a:t>
            </a: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το κοινό.</a:t>
            </a:r>
          </a:p>
          <a:p>
            <a:pPr marL="342900" marR="0" lvl="0" indent="-342900" algn="l" defTabSz="449263" rtl="0" eaLnBrk="1" fontAlgn="base" latinLnBrk="0" hangingPunct="1">
              <a:lnSpc>
                <a:spcPct val="80000"/>
              </a:lnSpc>
              <a:spcBef>
                <a:spcPts val="800"/>
              </a:spcBef>
              <a:spcAft>
                <a:spcPct val="0"/>
              </a:spcAft>
              <a:buClr>
                <a:srgbClr val="000000"/>
              </a:buClr>
              <a:buSzPct val="100000"/>
              <a:buFont typeface="Times New Roman" pitchFamily="18" charset="0"/>
              <a:buNone/>
              <a:tabLst/>
              <a:defRPr/>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     Να </a:t>
            </a:r>
            <a:r>
              <a:rPr kumimoji="0" lang="el-GR" sz="2000" b="1" i="0" u="none" strike="noStrike" kern="0" cap="none" spc="0" normalizeH="0" baseline="0" noProof="0" dirty="0" err="1" smtClean="0">
                <a:ln>
                  <a:noFill/>
                </a:ln>
                <a:solidFill>
                  <a:schemeClr val="tx2">
                    <a:lumMod val="50000"/>
                  </a:schemeClr>
                </a:solidFill>
                <a:effectLst/>
                <a:uLnTx/>
                <a:uFillTx/>
                <a:latin typeface="Calibri"/>
                <a:ea typeface="+mn-ea"/>
                <a:cs typeface="+mn-cs"/>
              </a:rPr>
              <a:t>διασυνδέσει</a:t>
            </a: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 – συντονισμένη προσπάθεια των διαθέσιμων φορέων.</a:t>
            </a:r>
          </a:p>
          <a:p>
            <a:pPr marL="342900" marR="0" lvl="0" indent="-342900" algn="l" defTabSz="449263" rtl="0" eaLnBrk="1" fontAlgn="base" latinLnBrk="0" hangingPunct="1">
              <a:lnSpc>
                <a:spcPct val="80000"/>
              </a:lnSpc>
              <a:spcBef>
                <a:spcPts val="800"/>
              </a:spcBef>
              <a:spcAft>
                <a:spcPct val="0"/>
              </a:spcAft>
              <a:buClr>
                <a:srgbClr val="000000"/>
              </a:buClr>
              <a:buSzPct val="100000"/>
              <a:buFont typeface="Times New Roman" pitchFamily="18" charset="0"/>
              <a:buNone/>
              <a:tabLst/>
              <a:defRPr/>
            </a:pPr>
            <a:endPar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endParaRPr>
          </a:p>
          <a:p>
            <a:pPr marL="342900" marR="0" lvl="0" indent="-342900" algn="l" defTabSz="449263" rtl="0" eaLnBrk="1" fontAlgn="base" latinLnBrk="0" hangingPunct="1">
              <a:lnSpc>
                <a:spcPct val="80000"/>
              </a:lnSpc>
              <a:spcBef>
                <a:spcPts val="800"/>
              </a:spcBef>
              <a:spcAft>
                <a:spcPct val="0"/>
              </a:spcAft>
              <a:buClr>
                <a:srgbClr val="000000"/>
              </a:buClr>
              <a:buSzPct val="100000"/>
              <a:buFont typeface="Times New Roman" pitchFamily="18" charset="0"/>
              <a:buNone/>
              <a:tabLst/>
              <a:defRPr/>
            </a:pP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Β. Να </a:t>
            </a:r>
            <a:r>
              <a:rPr kumimoji="0" lang="el-GR" sz="2000" b="1" i="0" u="none" strike="noStrike" kern="0" cap="none" spc="0" normalizeH="0" baseline="0" noProof="0" dirty="0" smtClean="0">
                <a:ln>
                  <a:noFill/>
                </a:ln>
                <a:solidFill>
                  <a:schemeClr val="tx2">
                    <a:lumMod val="50000"/>
                  </a:schemeClr>
                </a:solidFill>
                <a:effectLst/>
                <a:uLnTx/>
                <a:uFillTx/>
                <a:latin typeface="Calibri"/>
                <a:ea typeface="+mn-ea"/>
                <a:cs typeface="+mn-cs"/>
              </a:rPr>
              <a:t>καταγράψει</a:t>
            </a: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 τις ανάγκες και τα </a:t>
            </a:r>
            <a:r>
              <a:rPr kumimoji="0" lang="el-GR" sz="2000" b="1" i="0" u="none" strike="noStrike" kern="0" cap="none" spc="0" normalizeH="0" baseline="0" noProof="0" dirty="0" smtClean="0">
                <a:ln>
                  <a:noFill/>
                </a:ln>
                <a:solidFill>
                  <a:schemeClr val="tx2">
                    <a:lumMod val="50000"/>
                  </a:schemeClr>
                </a:solidFill>
                <a:effectLst/>
                <a:uLnTx/>
                <a:uFillTx/>
                <a:latin typeface="Calibri"/>
                <a:ea typeface="+mn-ea"/>
                <a:cs typeface="+mn-cs"/>
              </a:rPr>
              <a:t>κενά</a:t>
            </a:r>
            <a:r>
              <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rPr>
              <a:t> στην παροχή υπηρεσιών στο νομό.</a:t>
            </a:r>
          </a:p>
          <a:p>
            <a:pPr marL="342900" marR="0" lvl="0" indent="-342900" algn="l" defTabSz="449263" rtl="0" eaLnBrk="1" fontAlgn="base" latinLnBrk="0" hangingPunct="1">
              <a:lnSpc>
                <a:spcPct val="90000"/>
              </a:lnSpc>
              <a:spcBef>
                <a:spcPts val="600"/>
              </a:spcBef>
              <a:spcAft>
                <a:spcPct val="0"/>
              </a:spcAft>
              <a:buClr>
                <a:srgbClr val="80A331"/>
              </a:buClr>
              <a:buSzPct val="100000"/>
              <a:buFont typeface="Calibri" pitchFamily="34" charset="0"/>
              <a:buNone/>
              <a:tabLst/>
              <a:defRPr/>
            </a:pPr>
            <a:endParaRPr kumimoji="0" lang="el-GR" sz="2000" b="0" i="0" u="none" strike="noStrike" kern="0" cap="none" spc="0" normalizeH="0" baseline="0" noProof="0" dirty="0" smtClean="0">
              <a:ln>
                <a:noFill/>
              </a:ln>
              <a:solidFill>
                <a:schemeClr val="tx2">
                  <a:lumMod val="50000"/>
                </a:schemeClr>
              </a:solidFill>
              <a:effectLst/>
              <a:uLnTx/>
              <a:uFillTx/>
              <a:latin typeface="Calibri"/>
              <a:ea typeface="+mn-ea"/>
              <a:cs typeface="+mn-cs"/>
            </a:endParaRPr>
          </a:p>
          <a:p>
            <a:pPr marL="342900" marR="0" lvl="0" indent="-342900" algn="l" defTabSz="449263" rtl="0" eaLnBrk="1" fontAlgn="base" latinLnBrk="0" hangingPunct="1">
              <a:lnSpc>
                <a:spcPct val="80000"/>
              </a:lnSpc>
              <a:spcBef>
                <a:spcPts val="800"/>
              </a:spcBef>
              <a:spcAft>
                <a:spcPct val="0"/>
              </a:spcAft>
              <a:buClr>
                <a:srgbClr val="000000"/>
              </a:buClr>
              <a:buSzPct val="100000"/>
              <a:buFont typeface="Times New Roman" pitchFamily="18" charset="0"/>
              <a:buNone/>
              <a:tabLst/>
              <a:defRPr/>
            </a:pPr>
            <a:endParaRPr kumimoji="0" lang="el-GR" sz="1600" b="0" i="0" u="none" strike="noStrike" kern="0" cap="none" spc="0" normalizeH="0" baseline="0" noProof="0" dirty="0" smtClean="0">
              <a:ln>
                <a:noFill/>
              </a:ln>
              <a:solidFill>
                <a:schemeClr val="tx2">
                  <a:lumMod val="50000"/>
                </a:schemeClr>
              </a:solidFill>
              <a:effectLst/>
              <a:uLnTx/>
              <a:uFillTx/>
              <a:latin typeface="Calibri"/>
              <a:ea typeface="+mn-ea"/>
              <a:cs typeface="+mn-cs"/>
            </a:endParaRPr>
          </a:p>
        </p:txBody>
      </p:sp>
      <p:sp>
        <p:nvSpPr>
          <p:cNvPr id="5" name="AutoShape 5"/>
          <p:cNvSpPr>
            <a:spLocks noChangeArrowheads="1"/>
          </p:cNvSpPr>
          <p:nvPr/>
        </p:nvSpPr>
        <p:spPr bwMode="auto">
          <a:xfrm rot="7944321">
            <a:off x="4447982" y="2406691"/>
            <a:ext cx="539750" cy="482600"/>
          </a:xfrm>
          <a:custGeom>
            <a:avLst/>
            <a:gdLst>
              <a:gd name="G0" fmla="+- 13377 0 0"/>
              <a:gd name="G1" fmla="+- 18514 0 0"/>
              <a:gd name="G2" fmla="+- 6171 0 0"/>
              <a:gd name="G3" fmla="*/ 13377 1 2"/>
              <a:gd name="G4" fmla="+- G3 10800 0"/>
              <a:gd name="G5" fmla="+- 21600 13377 18514"/>
              <a:gd name="G6" fmla="+- 18514 6171 0"/>
              <a:gd name="G7" fmla="*/ G6 1 2"/>
              <a:gd name="G8" fmla="*/ 18514 2 1"/>
              <a:gd name="G9" fmla="+- G8 0 21600"/>
              <a:gd name="G10" fmla="+- G5 0 G4"/>
              <a:gd name="G11" fmla="+- 13377 0 G4"/>
              <a:gd name="G12" fmla="*/ G2 G10 G11"/>
              <a:gd name="T0" fmla="*/ 17489 w 21600"/>
              <a:gd name="T1" fmla="*/ 0 h 21600"/>
              <a:gd name="T2" fmla="*/ 13377 w 21600"/>
              <a:gd name="T3" fmla="*/ 6171 h 21600"/>
              <a:gd name="T4" fmla="*/ 6171 w 21600"/>
              <a:gd name="T5" fmla="*/ 13377 h 21600"/>
              <a:gd name="T6" fmla="*/ 0 w 21600"/>
              <a:gd name="T7" fmla="*/ 17489 h 21600"/>
              <a:gd name="T8" fmla="*/ 6171 w 21600"/>
              <a:gd name="T9" fmla="*/ 21600 h 21600"/>
              <a:gd name="T10" fmla="*/ 12343 w 21600"/>
              <a:gd name="T11" fmla="*/ 18514 h 21600"/>
              <a:gd name="T12" fmla="*/ 18514 w 21600"/>
              <a:gd name="T13" fmla="*/ 12343 h 21600"/>
              <a:gd name="T14" fmla="*/ 21600 w 21600"/>
              <a:gd name="T15" fmla="*/ 6171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G12 w 21600"/>
              <a:gd name="T25" fmla="*/ G5 h 21600"/>
              <a:gd name="T26" fmla="*/ G1 w 21600"/>
              <a:gd name="T27" fmla="*/ G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7489" y="0"/>
                </a:moveTo>
                <a:lnTo>
                  <a:pt x="13377" y="6171"/>
                </a:lnTo>
                <a:lnTo>
                  <a:pt x="16463" y="6171"/>
                </a:lnTo>
                <a:lnTo>
                  <a:pt x="16463" y="16463"/>
                </a:lnTo>
                <a:lnTo>
                  <a:pt x="6171" y="16463"/>
                </a:lnTo>
                <a:lnTo>
                  <a:pt x="6171" y="13377"/>
                </a:lnTo>
                <a:lnTo>
                  <a:pt x="0" y="17489"/>
                </a:lnTo>
                <a:lnTo>
                  <a:pt x="6171" y="21600"/>
                </a:lnTo>
                <a:lnTo>
                  <a:pt x="6171" y="18514"/>
                </a:lnTo>
                <a:lnTo>
                  <a:pt x="18514" y="18514"/>
                </a:lnTo>
                <a:lnTo>
                  <a:pt x="18514" y="6171"/>
                </a:lnTo>
                <a:lnTo>
                  <a:pt x="21600" y="6171"/>
                </a:lnTo>
                <a:close/>
              </a:path>
            </a:pathLst>
          </a:custGeom>
          <a:solidFill>
            <a:srgbClr val="FFC000"/>
          </a:solidFill>
          <a:ln w="9525">
            <a:solidFill>
              <a:srgbClr val="000000"/>
            </a:solidFill>
            <a:miter lim="800000"/>
            <a:headEnd/>
            <a:tailEn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l-GR" sz="1800" b="0" i="0" u="none" strike="noStrike" kern="0" cap="none" spc="0" normalizeH="0" baseline="0" noProof="0" smtClean="0">
              <a:ln>
                <a:noFill/>
              </a:ln>
              <a:solidFill>
                <a:schemeClr val="tx2">
                  <a:lumMod val="50000"/>
                </a:schemeClr>
              </a:solidFill>
              <a:effectLst/>
              <a:uLnTx/>
              <a:uFillTx/>
            </a:endParaRPr>
          </a:p>
        </p:txBody>
      </p:sp>
      <p:pic>
        <p:nvPicPr>
          <p:cNvPr id="6" name="Εικόνα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500694" y="142852"/>
            <a:ext cx="1219202" cy="1085090"/>
          </a:xfrm>
          <a:prstGeom prst="rect">
            <a:avLst/>
          </a:prstGeom>
        </p:spPr>
      </p:pic>
      <p:pic>
        <p:nvPicPr>
          <p:cNvPr id="7" name="Picture 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857356" y="285728"/>
            <a:ext cx="2027574" cy="758174"/>
          </a:xfrm>
          <a:prstGeom prst="rect">
            <a:avLst/>
          </a:prstGeom>
          <a:noFill/>
          <a:ln>
            <a:noFill/>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418</TotalTime>
  <Words>2110</Words>
  <Application>Microsoft Office PowerPoint</Application>
  <PresentationFormat>Προβολή στην οθόνη (4:3)</PresentationFormat>
  <Paragraphs>226</Paragraphs>
  <Slides>29</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Δημοτικός</vt:lpstr>
      <vt:lpstr>Διασύνδεση υπηρεσιών ψυχικής υγείας- Τομεοποίηση </vt:lpstr>
      <vt:lpstr>H έννοια της Τομεοποίησης και                                 της Διασύνδεσης των υπηρεσιών</vt:lpstr>
      <vt:lpstr>H έννοια της Τομεοποίησης και                                            της Διασύνδεσης των υπηρεσιών</vt:lpstr>
      <vt:lpstr>H έννοια της Τομεοποίησης και                                            της Διασύνδεσης των υπηρεσιών</vt:lpstr>
      <vt:lpstr>H έννοια της Τομεοποίησης και                                            της Διασύνδεσης των υπηρεσιών</vt:lpstr>
      <vt:lpstr>H έννοια της Τομεοποίησης και                                            της Διασύνδεσης των υπηρεσιών</vt:lpstr>
      <vt:lpstr>H έννοια της Τομεοποίησης και                                            της Διασύνδεσης των υπηρεσιών</vt:lpstr>
      <vt:lpstr>Παρουσίαση καλών πρακτικών της Εταιρίας Κοινωνικής Ψυχιατρικής Π.Σακελλαρόπουλος</vt:lpstr>
      <vt:lpstr> </vt:lpstr>
      <vt:lpstr> </vt:lpstr>
      <vt:lpstr>                    Φόρμα Παραπομπής –  Δισέλιδο, ο φορέας «περνά» βασικές πληροφορίες </vt:lpstr>
      <vt:lpstr>Διαφάνεια 12</vt:lpstr>
      <vt:lpstr>Τα κενά στην παροχή υπηρεσιών στο νομό Φωκίδας</vt:lpstr>
      <vt:lpstr>Τα κενά στην παροχή υπηρεσιών στο  νομό Φωκίδας</vt:lpstr>
      <vt:lpstr>Γραφείο Αυτοσυνηγορίας</vt:lpstr>
      <vt:lpstr>Ανεπάρκειες – Δυσκολίες σε σχέση με την Τομεοποίηση</vt:lpstr>
      <vt:lpstr>Περιστατικό παραπομπής από την 5η ΥΠΕ Θεσσαλίας και Στερεάς Ελλάδας</vt:lpstr>
      <vt:lpstr>Περιστατικό παραπομπής από την 5η ΥΠΕ Θεσσαλίας και Στερεάς Ελλάδας</vt:lpstr>
      <vt:lpstr>Περιστατικό παραπομπής από την 5η ΥΠΕ Θεσσαλίας και Στερεάς Ελλάδας</vt:lpstr>
      <vt:lpstr>Περιστατικό παραπομπής από την 5η ΥΠΕ Θεσσαλίας και Στερεάς Ελλάδας</vt:lpstr>
      <vt:lpstr>Περιστατικό παραπομπής από την 5η ΥΠΕ Θεσσαλίας και Στερεάς Ελλάδας</vt:lpstr>
      <vt:lpstr>Περιστατικό παραπομπής από την 5η ΥΠΕ Θεσσαλίας και Στερεάς Ελλάδας</vt:lpstr>
      <vt:lpstr>Προβληματισμοί σε σχέση με το περιστατικό</vt:lpstr>
      <vt:lpstr>   </vt:lpstr>
      <vt:lpstr>Μεθοδολογία παρέμβασης</vt:lpstr>
      <vt:lpstr>Μεθοδολογία παρέμβασης</vt:lpstr>
      <vt:lpstr>Μεθοδολογία παρέμβασης</vt:lpstr>
      <vt:lpstr>Ερωτήματα για προβληματισμό:</vt:lpstr>
      <vt:lpstr>Διαφάνεια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Διασύνδεση υπηρεσιών ψυχικής υγείας- Τομεοποίηση</dc:title>
  <dc:creator>ekps10</dc:creator>
  <cp:lastModifiedBy>User</cp:lastModifiedBy>
  <cp:revision>67</cp:revision>
  <dcterms:created xsi:type="dcterms:W3CDTF">2020-01-13T08:37:30Z</dcterms:created>
  <dcterms:modified xsi:type="dcterms:W3CDTF">2020-01-26T15:56:16Z</dcterms:modified>
</cp:coreProperties>
</file>