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3800" b="0" i="0" u="none" strike="noStrike" cap="none" spc="0" normalizeH="0" baseline="0">
        <a:ln>
          <a:noFill/>
        </a:ln>
        <a:solidFill>
          <a:srgbClr val="FFFFFF"/>
        </a:solidFill>
        <a:effectLst/>
        <a:uFillTx/>
        <a:latin typeface="+mn-lt"/>
        <a:ea typeface="+mn-ea"/>
        <a:cs typeface="+mn-cs"/>
        <a:sym typeface="Helvetica Light"/>
      </a:defRPr>
    </a:lvl1pPr>
    <a:lvl2pPr marL="0" marR="0" indent="228600" algn="ctr" defTabSz="584200" rtl="0" fontAlgn="auto" latinLnBrk="0" hangingPunct="0">
      <a:lnSpc>
        <a:spcPct val="100000"/>
      </a:lnSpc>
      <a:spcBef>
        <a:spcPts val="0"/>
      </a:spcBef>
      <a:spcAft>
        <a:spcPts val="0"/>
      </a:spcAft>
      <a:buClrTx/>
      <a:buSzTx/>
      <a:buFontTx/>
      <a:buNone/>
      <a:tabLst/>
      <a:defRPr kumimoji="0" sz="3800" b="0" i="0" u="none" strike="noStrike" cap="none" spc="0" normalizeH="0" baseline="0">
        <a:ln>
          <a:noFill/>
        </a:ln>
        <a:solidFill>
          <a:srgbClr val="FFFFFF"/>
        </a:solidFill>
        <a:effectLst/>
        <a:uFillTx/>
        <a:latin typeface="+mn-lt"/>
        <a:ea typeface="+mn-ea"/>
        <a:cs typeface="+mn-cs"/>
        <a:sym typeface="Helvetica Light"/>
      </a:defRPr>
    </a:lvl2pPr>
    <a:lvl3pPr marL="0" marR="0" indent="457200" algn="ctr" defTabSz="584200" rtl="0" fontAlgn="auto" latinLnBrk="0" hangingPunct="0">
      <a:lnSpc>
        <a:spcPct val="100000"/>
      </a:lnSpc>
      <a:spcBef>
        <a:spcPts val="0"/>
      </a:spcBef>
      <a:spcAft>
        <a:spcPts val="0"/>
      </a:spcAft>
      <a:buClrTx/>
      <a:buSzTx/>
      <a:buFontTx/>
      <a:buNone/>
      <a:tabLst/>
      <a:defRPr kumimoji="0" sz="3800" b="0" i="0" u="none" strike="noStrike" cap="none" spc="0" normalizeH="0" baseline="0">
        <a:ln>
          <a:noFill/>
        </a:ln>
        <a:solidFill>
          <a:srgbClr val="FFFFFF"/>
        </a:solidFill>
        <a:effectLst/>
        <a:uFillTx/>
        <a:latin typeface="+mn-lt"/>
        <a:ea typeface="+mn-ea"/>
        <a:cs typeface="+mn-cs"/>
        <a:sym typeface="Helvetica Light"/>
      </a:defRPr>
    </a:lvl3pPr>
    <a:lvl4pPr marL="0" marR="0" indent="685800" algn="ctr" defTabSz="584200" rtl="0" fontAlgn="auto" latinLnBrk="0" hangingPunct="0">
      <a:lnSpc>
        <a:spcPct val="100000"/>
      </a:lnSpc>
      <a:spcBef>
        <a:spcPts val="0"/>
      </a:spcBef>
      <a:spcAft>
        <a:spcPts val="0"/>
      </a:spcAft>
      <a:buClrTx/>
      <a:buSzTx/>
      <a:buFontTx/>
      <a:buNone/>
      <a:tabLst/>
      <a:defRPr kumimoji="0" sz="3800" b="0" i="0" u="none" strike="noStrike" cap="none" spc="0" normalizeH="0" baseline="0">
        <a:ln>
          <a:noFill/>
        </a:ln>
        <a:solidFill>
          <a:srgbClr val="FFFFFF"/>
        </a:solidFill>
        <a:effectLst/>
        <a:uFillTx/>
        <a:latin typeface="+mn-lt"/>
        <a:ea typeface="+mn-ea"/>
        <a:cs typeface="+mn-cs"/>
        <a:sym typeface="Helvetica Light"/>
      </a:defRPr>
    </a:lvl4pPr>
    <a:lvl5pPr marL="0" marR="0" indent="914400" algn="ctr" defTabSz="584200" rtl="0" fontAlgn="auto" latinLnBrk="0" hangingPunct="0">
      <a:lnSpc>
        <a:spcPct val="100000"/>
      </a:lnSpc>
      <a:spcBef>
        <a:spcPts val="0"/>
      </a:spcBef>
      <a:spcAft>
        <a:spcPts val="0"/>
      </a:spcAft>
      <a:buClrTx/>
      <a:buSzTx/>
      <a:buFontTx/>
      <a:buNone/>
      <a:tabLst/>
      <a:defRPr kumimoji="0" sz="3800" b="0" i="0" u="none" strike="noStrike" cap="none" spc="0" normalizeH="0" baseline="0">
        <a:ln>
          <a:noFill/>
        </a:ln>
        <a:solidFill>
          <a:srgbClr val="FFFFFF"/>
        </a:solidFill>
        <a:effectLst/>
        <a:uFillTx/>
        <a:latin typeface="+mn-lt"/>
        <a:ea typeface="+mn-ea"/>
        <a:cs typeface="+mn-cs"/>
        <a:sym typeface="Helvetica Light"/>
      </a:defRPr>
    </a:lvl5pPr>
    <a:lvl6pPr marL="0" marR="0" indent="1143000" algn="ctr" defTabSz="584200" rtl="0" fontAlgn="auto" latinLnBrk="0" hangingPunct="0">
      <a:lnSpc>
        <a:spcPct val="100000"/>
      </a:lnSpc>
      <a:spcBef>
        <a:spcPts val="0"/>
      </a:spcBef>
      <a:spcAft>
        <a:spcPts val="0"/>
      </a:spcAft>
      <a:buClrTx/>
      <a:buSzTx/>
      <a:buFontTx/>
      <a:buNone/>
      <a:tabLst/>
      <a:defRPr kumimoji="0" sz="3800" b="0" i="0" u="none" strike="noStrike" cap="none" spc="0" normalizeH="0" baseline="0">
        <a:ln>
          <a:noFill/>
        </a:ln>
        <a:solidFill>
          <a:srgbClr val="FFFFFF"/>
        </a:solidFill>
        <a:effectLst/>
        <a:uFillTx/>
        <a:latin typeface="+mn-lt"/>
        <a:ea typeface="+mn-ea"/>
        <a:cs typeface="+mn-cs"/>
        <a:sym typeface="Helvetica Light"/>
      </a:defRPr>
    </a:lvl6pPr>
    <a:lvl7pPr marL="0" marR="0" indent="1371600" algn="ctr" defTabSz="584200" rtl="0" fontAlgn="auto" latinLnBrk="0" hangingPunct="0">
      <a:lnSpc>
        <a:spcPct val="100000"/>
      </a:lnSpc>
      <a:spcBef>
        <a:spcPts val="0"/>
      </a:spcBef>
      <a:spcAft>
        <a:spcPts val="0"/>
      </a:spcAft>
      <a:buClrTx/>
      <a:buSzTx/>
      <a:buFontTx/>
      <a:buNone/>
      <a:tabLst/>
      <a:defRPr kumimoji="0" sz="3800" b="0" i="0" u="none" strike="noStrike" cap="none" spc="0" normalizeH="0" baseline="0">
        <a:ln>
          <a:noFill/>
        </a:ln>
        <a:solidFill>
          <a:srgbClr val="FFFFFF"/>
        </a:solidFill>
        <a:effectLst/>
        <a:uFillTx/>
        <a:latin typeface="+mn-lt"/>
        <a:ea typeface="+mn-ea"/>
        <a:cs typeface="+mn-cs"/>
        <a:sym typeface="Helvetica Light"/>
      </a:defRPr>
    </a:lvl7pPr>
    <a:lvl8pPr marL="0" marR="0" indent="1600200" algn="ctr" defTabSz="584200" rtl="0" fontAlgn="auto" latinLnBrk="0" hangingPunct="0">
      <a:lnSpc>
        <a:spcPct val="100000"/>
      </a:lnSpc>
      <a:spcBef>
        <a:spcPts val="0"/>
      </a:spcBef>
      <a:spcAft>
        <a:spcPts val="0"/>
      </a:spcAft>
      <a:buClrTx/>
      <a:buSzTx/>
      <a:buFontTx/>
      <a:buNone/>
      <a:tabLst/>
      <a:defRPr kumimoji="0" sz="3800" b="0" i="0" u="none" strike="noStrike" cap="none" spc="0" normalizeH="0" baseline="0">
        <a:ln>
          <a:noFill/>
        </a:ln>
        <a:solidFill>
          <a:srgbClr val="FFFFFF"/>
        </a:solidFill>
        <a:effectLst/>
        <a:uFillTx/>
        <a:latin typeface="+mn-lt"/>
        <a:ea typeface="+mn-ea"/>
        <a:cs typeface="+mn-cs"/>
        <a:sym typeface="Helvetica Light"/>
      </a:defRPr>
    </a:lvl8pPr>
    <a:lvl9pPr marL="0" marR="0" indent="1828800" algn="ctr" defTabSz="584200" rtl="0" fontAlgn="auto" latinLnBrk="0" hangingPunct="0">
      <a:lnSpc>
        <a:spcPct val="100000"/>
      </a:lnSpc>
      <a:spcBef>
        <a:spcPts val="0"/>
      </a:spcBef>
      <a:spcAft>
        <a:spcPts val="0"/>
      </a:spcAft>
      <a:buClrTx/>
      <a:buSzTx/>
      <a:buFontTx/>
      <a:buNone/>
      <a:tabLst/>
      <a:defRPr kumimoji="0" sz="3800" b="0" i="0" u="none" strike="noStrike" cap="none" spc="0" normalizeH="0" baseline="0">
        <a:ln>
          <a:noFill/>
        </a:ln>
        <a:solidFill>
          <a:srgbClr val="FFFFFF"/>
        </a:solidFill>
        <a:effectLst/>
        <a:uFillTx/>
        <a:latin typeface="+mn-lt"/>
        <a:ea typeface="+mn-ea"/>
        <a:cs typeface="+mn-cs"/>
        <a:sym typeface="Helvetica Light"/>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FFFFFF"/>
        </a:fontRef>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noFill/>
        </a:fill>
      </a:tcStyle>
    </a:wholeTbl>
    <a:band2H>
      <a:tcTxStyle/>
      <a:tcStyle>
        <a:tcBdr/>
        <a:fill>
          <a:solidFill>
            <a:srgbClr val="797A7C">
              <a:alpha val="30000"/>
            </a:srgbClr>
          </a:solidFill>
        </a:fill>
      </a:tcStyle>
    </a:band2H>
    <a:firstCol>
      <a:tcTxStyle b="off" i="off">
        <a:fontRef idx="minor">
          <a:srgbClr val="FFFFFF"/>
        </a:fontRef>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0F5F0C"/>
          </a:solidFill>
        </a:fill>
      </a:tcStyle>
    </a:firstCol>
    <a:lastRow>
      <a:tcTxStyle b="off" i="off">
        <a:fontRef idx="minor">
          <a:srgbClr val="FFFFFF"/>
        </a:fontRef>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0365C0"/>
          </a:solidFill>
        </a:fill>
      </a:tcStyle>
    </a:lastRow>
    <a:firstRow>
      <a:tcTxStyle b="off" i="off">
        <a:fontRef idx="minor">
          <a:srgbClr val="FFFFFF"/>
        </a:fontRef>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0365C0"/>
          </a:solidFill>
        </a:fill>
      </a:tcStyle>
    </a:firstRow>
  </a:tblStyle>
  <a:tblStyle styleId="{C7B018BB-80A7-4F77-B60F-C8B233D01FF8}" styleName="">
    <a:tblBg/>
    <a:wholeTbl>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noFill/>
        </a:fill>
      </a:tcStyle>
    </a:wholeTbl>
    <a:band2H>
      <a:tcTxStyle/>
      <a:tcStyle>
        <a:tcBdr/>
        <a:fill>
          <a:solidFill>
            <a:srgbClr val="87CED4">
              <a:alpha val="20000"/>
            </a:srgbClr>
          </a:solidFill>
        </a:fill>
      </a:tcStyle>
    </a:band2H>
    <a:firstCol>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398CCE"/>
          </a:solidFill>
        </a:fill>
      </a:tcStyle>
    </a:firstCol>
    <a:la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254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noFill/>
        </a:fill>
      </a:tcStyle>
    </a:lastRow>
    <a:fir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0365C0"/>
          </a:solidFill>
        </a:fill>
      </a:tcStyle>
    </a:firstRow>
  </a:tblStyle>
  <a:tblStyle styleId="{EEE7283C-3CF3-47DC-8721-378D4A62B228}" styleName="">
    <a:tblBg/>
    <a:wholeTbl>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929292"/>
              </a:solidFill>
              <a:prstDash val="solid"/>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noFill/>
              <a:miter lim="400000"/>
            </a:ln>
          </a:insideV>
        </a:tcBdr>
        <a:fill>
          <a:noFill/>
        </a:fill>
      </a:tcStyle>
    </a:wholeTbl>
    <a:band2H>
      <a:tcTxStyle/>
      <a:tcStyle>
        <a:tcBdr/>
        <a:fill>
          <a:solidFill>
            <a:srgbClr val="5DC123">
              <a:alpha val="19000"/>
            </a:srgbClr>
          </a:solidFill>
        </a:fill>
      </a:tcStyle>
    </a:band2H>
    <a:firstCol>
      <a:tcTxStyle b="off" i="off">
        <a:fontRef idx="minor">
          <a:srgbClr val="FFFFFF"/>
        </a:fontRef>
        <a:srgbClr val="FFFFFF"/>
      </a:tcTxStyle>
      <a:tcStyle>
        <a:tcBdr>
          <a:left>
            <a:ln w="12700" cap="flat">
              <a:solidFill>
                <a:srgbClr val="FFFFFF"/>
              </a:solidFill>
              <a:prstDash val="solid"/>
              <a:miter lim="400000"/>
            </a:ln>
          </a:left>
          <a:right>
            <a:ln w="25400" cap="flat">
              <a:solidFill>
                <a:srgbClr val="CBCBCB"/>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2"/>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33632E"/>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33632E"/>
          </a:solidFill>
        </a:fill>
      </a:tcStyle>
    </a:firstRow>
  </a:tblStyle>
  <a:tblStyle styleId="{CF821DB8-F4EB-4A41-A1BA-3FCAFE7338EE}" styleName="">
    <a:tblBg/>
    <a:wholeTb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wholeTbl>
    <a:band2H>
      <a:tcTxStyle/>
      <a:tcStyle>
        <a:tcBdr/>
        <a:fill>
          <a:solidFill>
            <a:srgbClr val="797A7C">
              <a:alpha val="30000"/>
            </a:srgbClr>
          </a:solidFill>
        </a:fill>
      </a:tcStyle>
    </a:band2H>
    <a:firstCol>
      <a:tcTxStyle b="off" i="off">
        <a:fontRef idx="minor">
          <a:srgbClr val="000000"/>
        </a:fontRef>
        <a:srgbClr val="000000"/>
      </a:tcTxStyle>
      <a:tcStyle>
        <a:tcBdr>
          <a:left>
            <a:ln w="12700" cap="flat">
              <a:solidFill>
                <a:srgbClr val="FFFFFF"/>
              </a:solidFill>
              <a:prstDash val="solid"/>
              <a:miter lim="400000"/>
            </a:ln>
          </a:left>
          <a:right>
            <a:ln w="25400" cap="flat">
              <a:solidFill>
                <a:srgbClr val="FFFFFF"/>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6">
              <a:hueOff val="105381"/>
              <a:satOff val="14341"/>
              <a:lumOff val="10801"/>
            </a:scheme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254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noFill/>
        </a:fill>
      </a:tcStyle>
    </a:lastRow>
    <a:fir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FFFFFF"/>
              </a:solidFill>
              <a:prstDash val="solid"/>
              <a:miter lim="400000"/>
            </a:ln>
          </a:top>
          <a:bottom>
            <a:ln w="25400" cap="flat">
              <a:solidFill>
                <a:srgbClr val="FFFFFF"/>
              </a:solidFill>
              <a:prstDash val="solid"/>
              <a:miter lim="400000"/>
            </a:ln>
          </a:bottom>
          <a:insideH>
            <a:ln w="12700" cap="flat">
              <a:noFill/>
              <a:miter lim="400000"/>
            </a:ln>
          </a:insideH>
          <a:insideV>
            <a:ln w="12700" cap="flat">
              <a:noFill/>
              <a:miter lim="400000"/>
            </a:ln>
          </a:insideV>
        </a:tcBdr>
        <a:fill>
          <a:solidFill>
            <a:schemeClr val="accent6">
              <a:hueOff val="105381"/>
              <a:satOff val="14341"/>
              <a:lumOff val="10801"/>
            </a:schemeClr>
          </a:solidFill>
        </a:fill>
      </a:tcStyle>
    </a:firstRow>
  </a:tblStyle>
  <a:tblStyle styleId="{33BA23B1-9221-436E-865A-0063620EA4FD}" styleName="">
    <a:tblBg/>
    <a:wholeTbl>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noFill/>
              <a:miter lim="400000"/>
            </a:ln>
          </a:insideV>
        </a:tcBdr>
        <a:fill>
          <a:noFill/>
        </a:fill>
      </a:tcStyle>
    </a:wholeTbl>
    <a:band2H>
      <a:tcTxStyle/>
      <a:tcStyle>
        <a:tcBdr/>
        <a:fill>
          <a:solidFill>
            <a:srgbClr val="797A7C">
              <a:alpha val="30000"/>
            </a:srgbClr>
          </a:solidFill>
        </a:fill>
      </a:tcStyle>
    </a:band2H>
    <a:firstCol>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noFill/>
              <a:miter lim="400000"/>
            </a:ln>
          </a:insideV>
        </a:tcBdr>
        <a:fill>
          <a:solidFill>
            <a:srgbClr val="545761"/>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noFill/>
              <a:miter lim="400000"/>
            </a:ln>
          </a:insideH>
          <a:insideV>
            <a:ln w="12700" cap="flat">
              <a:noFill/>
              <a:miter lim="400000"/>
            </a:ln>
          </a:insideV>
        </a:tcBdr>
        <a:fill>
          <a:solidFill>
            <a:srgbClr val="777C83"/>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CBCBCB"/>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777C83"/>
          </a:solidFill>
        </a:fill>
      </a:tcStyle>
    </a:firstRow>
  </a:tblStyle>
  <a:tblStyle styleId="{2708684C-4D16-4618-839F-0558EEFCDFE6}" styleName="">
    <a:tblBg/>
    <a:wholeTbl>
      <a:tcTxStyle b="off" i="off">
        <a:fontRef idx="minor">
          <a:srgbClr val="FFFFFF"/>
        </a:fontRef>
        <a:srgbClr val="FFFFFF"/>
      </a:tcTxStyle>
      <a:tcStyle>
        <a:tcBdr>
          <a:left>
            <a:ln w="12700" cap="flat">
              <a:solidFill>
                <a:srgbClr val="FFFFFF"/>
              </a:solidFill>
              <a:custDash>
                <a:ds d="200000" sp="200000"/>
              </a:custDash>
              <a:miter lim="400000"/>
            </a:ln>
          </a:left>
          <a:right>
            <a:ln w="12700" cap="flat">
              <a:solidFill>
                <a:srgbClr val="FFFFFF"/>
              </a:solidFill>
              <a:custDash>
                <a:ds d="200000" sp="200000"/>
              </a:custDash>
              <a:miter lim="400000"/>
            </a:ln>
          </a:right>
          <a:top>
            <a:ln w="12700" cap="flat">
              <a:solidFill>
                <a:srgbClr val="FFFFFF"/>
              </a:solidFill>
              <a:custDash>
                <a:ds d="200000" sp="200000"/>
              </a:custDash>
              <a:miter lim="400000"/>
            </a:ln>
          </a:top>
          <a:bottom>
            <a:ln w="12700" cap="flat">
              <a:solidFill>
                <a:srgbClr val="FFFFFF"/>
              </a:solidFill>
              <a:custDash>
                <a:ds d="200000" sp="200000"/>
              </a:custDash>
              <a:miter lim="400000"/>
            </a:ln>
          </a:bottom>
          <a:insideH>
            <a:ln w="12700" cap="flat">
              <a:solidFill>
                <a:srgbClr val="FFFFFF"/>
              </a:solidFill>
              <a:custDash>
                <a:ds d="200000" sp="200000"/>
              </a:custDash>
              <a:miter lim="400000"/>
            </a:ln>
          </a:insideH>
          <a:insideV>
            <a:ln w="12700" cap="flat">
              <a:solidFill>
                <a:srgbClr val="FFFFFF"/>
              </a:solidFill>
              <a:custDash>
                <a:ds d="200000" sp="200000"/>
              </a:custDash>
              <a:miter lim="400000"/>
            </a:ln>
          </a:insideV>
        </a:tcBdr>
        <a:fill>
          <a:noFill/>
        </a:fill>
      </a:tcStyle>
    </a:wholeTbl>
    <a:band2H>
      <a:tcTxStyle/>
      <a:tcStyle>
        <a:tcBdr/>
        <a:fill>
          <a:solidFill>
            <a:srgbClr val="797A7C">
              <a:alpha val="30000"/>
            </a:srgbClr>
          </a:solidFill>
        </a:fill>
      </a:tcStyle>
    </a:band2H>
    <a:firstCol>
      <a:tcTxStyle b="on" i="off">
        <a:font>
          <a:latin typeface="Helvetica"/>
          <a:ea typeface="Helvetica"/>
          <a:cs typeface="Helvetica"/>
        </a:font>
        <a:srgbClr val="FFFFFF"/>
      </a:tcTxStyle>
      <a:tcStyle>
        <a:tcBdr>
          <a:left>
            <a:ln w="12700" cap="flat">
              <a:noFill/>
              <a:miter lim="400000"/>
            </a:ln>
          </a:left>
          <a:right>
            <a:ln w="12700" cap="flat">
              <a:solidFill>
                <a:srgbClr val="FFFFFF"/>
              </a:solidFill>
              <a:prstDash val="solid"/>
              <a:miter lim="400000"/>
            </a:ln>
          </a:right>
          <a:top>
            <a:ln w="12700" cap="flat">
              <a:solidFill>
                <a:srgbClr val="FFFFFF"/>
              </a:solidFill>
              <a:custDash>
                <a:ds d="200000" sp="200000"/>
              </a:custDash>
              <a:miter lim="400000"/>
            </a:ln>
          </a:top>
          <a:bottom>
            <a:ln w="12700" cap="flat">
              <a:solidFill>
                <a:srgbClr val="FFFFFF"/>
              </a:solidFill>
              <a:custDash>
                <a:ds d="200000" sp="200000"/>
              </a:custDash>
              <a:miter lim="400000"/>
            </a:ln>
          </a:bottom>
          <a:insideH>
            <a:ln w="12700" cap="flat">
              <a:solidFill>
                <a:srgbClr val="FFFFFF"/>
              </a:solidFill>
              <a:custDash>
                <a:ds d="200000" sp="200000"/>
              </a:custDash>
              <a:miter lim="400000"/>
            </a:ln>
          </a:insideH>
          <a:insideV>
            <a:ln w="12700" cap="flat">
              <a:solidFill>
                <a:srgbClr val="FFFFFF"/>
              </a:solidFill>
              <a:custDash>
                <a:ds d="200000" sp="200000"/>
              </a:custDash>
              <a:miter lim="400000"/>
            </a:ln>
          </a:insideV>
        </a:tcBdr>
        <a:fill>
          <a:noFill/>
        </a:fill>
      </a:tcStyle>
    </a:firstCol>
    <a:lastRow>
      <a:tcTxStyle b="on" i="off">
        <a:font>
          <a:latin typeface="Helvetica"/>
          <a:ea typeface="Helvetica"/>
          <a:cs typeface="Helvetica"/>
        </a:font>
        <a:srgbClr val="FFFFFF"/>
      </a:tcTxStyle>
      <a:tcStyle>
        <a:tcBdr>
          <a:left>
            <a:ln w="12700" cap="flat">
              <a:solidFill>
                <a:srgbClr val="FFFFFF"/>
              </a:solidFill>
              <a:custDash>
                <a:ds d="200000" sp="200000"/>
              </a:custDash>
              <a:miter lim="400000"/>
            </a:ln>
          </a:left>
          <a:right>
            <a:ln w="12700" cap="flat">
              <a:solidFill>
                <a:srgbClr val="FFFFFF"/>
              </a:solidFill>
              <a:custDash>
                <a:ds d="200000" sp="200000"/>
              </a:custDash>
              <a:miter lim="400000"/>
            </a:ln>
          </a:right>
          <a:top>
            <a:ln w="12700" cap="flat">
              <a:solidFill>
                <a:srgbClr val="FFFFFF"/>
              </a:solidFill>
              <a:prstDash val="solid"/>
              <a:miter lim="400000"/>
            </a:ln>
          </a:top>
          <a:bottom>
            <a:ln w="12700" cap="flat">
              <a:noFill/>
              <a:miter lim="400000"/>
            </a:ln>
          </a:bottom>
          <a:insideH>
            <a:ln w="12700" cap="flat">
              <a:noFill/>
              <a:miter lim="400000"/>
            </a:ln>
          </a:insideH>
          <a:insideV>
            <a:ln w="12700" cap="flat">
              <a:solidFill>
                <a:srgbClr val="FFFFFF"/>
              </a:solidFill>
              <a:custDash>
                <a:ds d="200000" sp="200000"/>
              </a:custDash>
              <a:miter lim="400000"/>
            </a:ln>
          </a:insideV>
        </a:tcBdr>
        <a:fill>
          <a:noFill/>
        </a:fill>
      </a:tcStyle>
    </a:lastRow>
    <a:firstRow>
      <a:tcTxStyle b="on" i="off">
        <a:font>
          <a:latin typeface="Helvetica"/>
          <a:ea typeface="Helvetica"/>
          <a:cs typeface="Helvetica"/>
        </a:font>
        <a:srgbClr val="FFFFFF"/>
      </a:tcTxStyle>
      <a:tcStyle>
        <a:tcBdr>
          <a:left>
            <a:ln w="12700" cap="flat">
              <a:solidFill>
                <a:srgbClr val="FFFFFF"/>
              </a:solidFill>
              <a:custDash>
                <a:ds d="200000" sp="200000"/>
              </a:custDash>
              <a:miter lim="400000"/>
            </a:ln>
          </a:left>
          <a:right>
            <a:ln w="12700" cap="flat">
              <a:solidFill>
                <a:srgbClr val="FFFFFF"/>
              </a:solidFill>
              <a:custDash>
                <a:ds d="200000" sp="200000"/>
              </a:custDash>
              <a:miter lim="400000"/>
            </a:ln>
          </a:right>
          <a:top>
            <a:ln w="12700" cap="flat">
              <a:noFill/>
              <a:miter lim="400000"/>
            </a:ln>
          </a:top>
          <a:bottom>
            <a:ln w="12700" cap="flat">
              <a:solidFill>
                <a:srgbClr val="FFFFFF"/>
              </a:solidFill>
              <a:prstDash val="solid"/>
              <a:miter lim="400000"/>
            </a:ln>
          </a:bottom>
          <a:insideH>
            <a:ln w="12700" cap="flat">
              <a:noFill/>
              <a:miter lim="400000"/>
            </a:ln>
          </a:insideH>
          <a:insideV>
            <a:ln w="12700" cap="flat">
              <a:solidFill>
                <a:srgbClr val="FFFFFF"/>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4" d="100"/>
          <a:sy n="54" d="100"/>
        </p:scale>
        <p:origin x="-1176" y="204"/>
      </p:cViewPr>
      <p:guideLst>
        <p:guide orient="horz" pos="3072"/>
        <p:guide pos="409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85095271"/>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Τίτλος και υπότιτλος">
    <p:spTree>
      <p:nvGrpSpPr>
        <p:cNvPr id="1" name=""/>
        <p:cNvGrpSpPr/>
        <p:nvPr/>
      </p:nvGrpSpPr>
      <p:grpSpPr>
        <a:xfrm>
          <a:off x="0" y="0"/>
          <a:ext cx="0" cy="0"/>
          <a:chOff x="0" y="0"/>
          <a:chExt cx="0" cy="0"/>
        </a:xfrm>
      </p:grpSpPr>
      <p:sp>
        <p:nvSpPr>
          <p:cNvPr id="11" name="Κείμενο τίτλου"/>
          <p:cNvSpPr txBox="1">
            <a:spLocks noGrp="1"/>
          </p:cNvSpPr>
          <p:nvPr>
            <p:ph type="title"/>
          </p:nvPr>
        </p:nvSpPr>
        <p:spPr>
          <a:xfrm>
            <a:off x="1270000" y="1638300"/>
            <a:ext cx="10464800" cy="3302000"/>
          </a:xfrm>
          <a:prstGeom prst="rect">
            <a:avLst/>
          </a:prstGeom>
        </p:spPr>
        <p:txBody>
          <a:bodyPr anchor="b"/>
          <a:lstStyle/>
          <a:p>
            <a:r>
              <a:t>Κείμενο τίτλου</a:t>
            </a:r>
          </a:p>
        </p:txBody>
      </p:sp>
      <p:sp>
        <p:nvSpPr>
          <p:cNvPr id="12" name="Επίπεδο κύριου τμήματος ένα…"/>
          <p:cNvSpPr txBox="1">
            <a:spLocks noGrp="1"/>
          </p:cNvSpPr>
          <p:nvPr>
            <p:ph type="body" sz="quarter" idx="1"/>
          </p:nvPr>
        </p:nvSpPr>
        <p:spPr>
          <a:xfrm>
            <a:off x="1270000" y="50292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13" name="Αριθμός σλάιντ"/>
          <p:cNvSpPr txBox="1">
            <a:spLocks noGrp="1"/>
          </p:cNvSpPr>
          <p:nvPr>
            <p:ph type="sldNum" sz="quarter" idx="2"/>
          </p:nvPr>
        </p:nvSpPr>
        <p:spPr>
          <a:xfrm>
            <a:off x="6311798" y="9245600"/>
            <a:ext cx="368504" cy="381000"/>
          </a:xfrm>
          <a:prstGeom prst="rect">
            <a:avLst/>
          </a:prstGeom>
        </p:spPr>
        <p:txBody>
          <a:bodyPr anchor="t"/>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Παράθεση">
    <p:spTree>
      <p:nvGrpSpPr>
        <p:cNvPr id="1" name=""/>
        <p:cNvGrpSpPr/>
        <p:nvPr/>
      </p:nvGrpSpPr>
      <p:grpSpPr>
        <a:xfrm>
          <a:off x="0" y="0"/>
          <a:ext cx="0" cy="0"/>
          <a:chOff x="0" y="0"/>
          <a:chExt cx="0" cy="0"/>
        </a:xfrm>
      </p:grpSpPr>
      <p:sp>
        <p:nvSpPr>
          <p:cNvPr id="93" name="–Γιάννης Μηλοσπόρος"/>
          <p:cNvSpPr txBox="1">
            <a:spLocks noGrp="1"/>
          </p:cNvSpPr>
          <p:nvPr>
            <p:ph type="body" sz="quarter" idx="13"/>
          </p:nvPr>
        </p:nvSpPr>
        <p:spPr>
          <a:xfrm>
            <a:off x="1270000" y="6362700"/>
            <a:ext cx="10464800" cy="533400"/>
          </a:xfrm>
          <a:prstGeom prst="rect">
            <a:avLst/>
          </a:prstGeom>
        </p:spPr>
        <p:txBody>
          <a:bodyPr anchor="t">
            <a:spAutoFit/>
          </a:bodyPr>
          <a:lstStyle>
            <a:lvl1pPr marL="0" indent="0" algn="ctr">
              <a:spcBef>
                <a:spcPts val="0"/>
              </a:spcBef>
              <a:buSzTx/>
              <a:buNone/>
              <a:defRPr sz="2800" b="1">
                <a:latin typeface="Helvetica"/>
                <a:ea typeface="Helvetica"/>
                <a:cs typeface="Helvetica"/>
                <a:sym typeface="Helvetica"/>
              </a:defRPr>
            </a:lvl1pPr>
          </a:lstStyle>
          <a:p>
            <a:r>
              <a:t>–Γιάννης Μηλοσπόρος</a:t>
            </a:r>
          </a:p>
        </p:txBody>
      </p:sp>
      <p:sp>
        <p:nvSpPr>
          <p:cNvPr id="94" name="«Πληκτρολογήστε παράθεση εδώ.»"/>
          <p:cNvSpPr txBox="1">
            <a:spLocks noGrp="1"/>
          </p:cNvSpPr>
          <p:nvPr>
            <p:ph type="body" sz="quarter" idx="14"/>
          </p:nvPr>
        </p:nvSpPr>
        <p:spPr>
          <a:xfrm>
            <a:off x="1270000" y="4254500"/>
            <a:ext cx="10464800" cy="711200"/>
          </a:xfrm>
          <a:prstGeom prst="rect">
            <a:avLst/>
          </a:prstGeom>
        </p:spPr>
        <p:txBody>
          <a:bodyPr>
            <a:spAutoFit/>
          </a:bodyPr>
          <a:lstStyle>
            <a:lvl1pPr marL="0" indent="0" algn="ctr">
              <a:spcBef>
                <a:spcPts val="2400"/>
              </a:spcBef>
              <a:buSzTx/>
              <a:buNone/>
              <a:defRPr sz="4000"/>
            </a:lvl1pPr>
          </a:lstStyle>
          <a:p>
            <a:r>
              <a:t>«Πληκτρολογήστε παράθεση εδώ.»</a:t>
            </a:r>
          </a:p>
        </p:txBody>
      </p:sp>
      <p:sp>
        <p:nvSpPr>
          <p:cNvPr id="95" name="Αριθμός σλάιντ"/>
          <p:cNvSpPr txBox="1">
            <a:spLocks noGrp="1"/>
          </p:cNvSpPr>
          <p:nvPr>
            <p:ph type="sldNum" sz="quarter" idx="2"/>
          </p:nvPr>
        </p:nvSpPr>
        <p:spPr>
          <a:xfrm>
            <a:off x="6311798" y="9245600"/>
            <a:ext cx="368504" cy="381000"/>
          </a:xfrm>
          <a:prstGeom prst="rect">
            <a:avLst/>
          </a:prstGeom>
        </p:spPr>
        <p:txBody>
          <a:bodyPr anchor="t"/>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Φωτογραφία">
    <p:spTree>
      <p:nvGrpSpPr>
        <p:cNvPr id="1" name=""/>
        <p:cNvGrpSpPr/>
        <p:nvPr/>
      </p:nvGrpSpPr>
      <p:grpSpPr>
        <a:xfrm>
          <a:off x="0" y="0"/>
          <a:ext cx="0" cy="0"/>
          <a:chOff x="0" y="0"/>
          <a:chExt cx="0" cy="0"/>
        </a:xfrm>
      </p:grpSpPr>
      <p:sp>
        <p:nvSpPr>
          <p:cNvPr id="102" name="Εικόνα"/>
          <p:cNvSpPr>
            <a:spLocks noGrp="1"/>
          </p:cNvSpPr>
          <p:nvPr>
            <p:ph type="pic" idx="13"/>
          </p:nvPr>
        </p:nvSpPr>
        <p:spPr>
          <a:xfrm>
            <a:off x="0" y="0"/>
            <a:ext cx="13004800" cy="9753600"/>
          </a:xfrm>
          <a:prstGeom prst="rect">
            <a:avLst/>
          </a:prstGeom>
        </p:spPr>
        <p:txBody>
          <a:bodyPr lIns="91439" tIns="45719" rIns="91439" bIns="45719" anchor="t">
            <a:noAutofit/>
          </a:bodyPr>
          <a:lstStyle/>
          <a:p>
            <a:endParaRPr/>
          </a:p>
        </p:txBody>
      </p:sp>
      <p:sp>
        <p:nvSpPr>
          <p:cNvPr id="103" name="Αριθμός σλάιντ"/>
          <p:cNvSpPr txBox="1">
            <a:spLocks noGrp="1"/>
          </p:cNvSpPr>
          <p:nvPr>
            <p:ph type="sldNum" sz="quarter" idx="2"/>
          </p:nvPr>
        </p:nvSpPr>
        <p:spPr>
          <a:xfrm>
            <a:off x="6311798" y="9245600"/>
            <a:ext cx="368504" cy="381000"/>
          </a:xfrm>
          <a:prstGeom prst="rect">
            <a:avLst/>
          </a:prstGeom>
        </p:spPr>
        <p:txBody>
          <a:bodyPr anchor="t"/>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Κενό">
    <p:spTree>
      <p:nvGrpSpPr>
        <p:cNvPr id="1" name=""/>
        <p:cNvGrpSpPr/>
        <p:nvPr/>
      </p:nvGrpSpPr>
      <p:grpSpPr>
        <a:xfrm>
          <a:off x="0" y="0"/>
          <a:ext cx="0" cy="0"/>
          <a:chOff x="0" y="0"/>
          <a:chExt cx="0" cy="0"/>
        </a:xfrm>
      </p:grpSpPr>
      <p:sp>
        <p:nvSpPr>
          <p:cNvPr id="110" name="Αριθμός σλάιντ"/>
          <p:cNvSpPr txBox="1">
            <a:spLocks noGrp="1"/>
          </p:cNvSpPr>
          <p:nvPr>
            <p:ph type="sldNum" sz="quarter" idx="2"/>
          </p:nvPr>
        </p:nvSpPr>
        <p:spPr>
          <a:xfrm>
            <a:off x="6311798" y="9245600"/>
            <a:ext cx="368504" cy="381000"/>
          </a:xfrm>
          <a:prstGeom prst="rect">
            <a:avLst/>
          </a:prstGeom>
        </p:spPr>
        <p:txBody>
          <a:bodyPr anchor="t"/>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Φωτογραφία - Οριζόντια">
    <p:spTree>
      <p:nvGrpSpPr>
        <p:cNvPr id="1" name=""/>
        <p:cNvGrpSpPr/>
        <p:nvPr/>
      </p:nvGrpSpPr>
      <p:grpSpPr>
        <a:xfrm>
          <a:off x="0" y="0"/>
          <a:ext cx="0" cy="0"/>
          <a:chOff x="0" y="0"/>
          <a:chExt cx="0" cy="0"/>
        </a:xfrm>
      </p:grpSpPr>
      <p:sp>
        <p:nvSpPr>
          <p:cNvPr id="20" name="Εικόνα"/>
          <p:cNvSpPr>
            <a:spLocks noGrp="1"/>
          </p:cNvSpPr>
          <p:nvPr>
            <p:ph type="pic" idx="13"/>
          </p:nvPr>
        </p:nvSpPr>
        <p:spPr>
          <a:xfrm>
            <a:off x="1600200" y="635000"/>
            <a:ext cx="9779000" cy="5918200"/>
          </a:xfrm>
          <a:prstGeom prst="rect">
            <a:avLst/>
          </a:prstGeom>
        </p:spPr>
        <p:txBody>
          <a:bodyPr lIns="91439" tIns="45719" rIns="91439" bIns="45719" anchor="t">
            <a:noAutofit/>
          </a:bodyPr>
          <a:lstStyle/>
          <a:p>
            <a:endParaRPr/>
          </a:p>
        </p:txBody>
      </p:sp>
      <p:sp>
        <p:nvSpPr>
          <p:cNvPr id="21" name="Κείμενο τίτλου"/>
          <p:cNvSpPr txBox="1">
            <a:spLocks noGrp="1"/>
          </p:cNvSpPr>
          <p:nvPr>
            <p:ph type="title"/>
          </p:nvPr>
        </p:nvSpPr>
        <p:spPr>
          <a:xfrm>
            <a:off x="1270000" y="6718300"/>
            <a:ext cx="10464800" cy="1422400"/>
          </a:xfrm>
          <a:prstGeom prst="rect">
            <a:avLst/>
          </a:prstGeom>
        </p:spPr>
        <p:txBody>
          <a:bodyPr anchor="b"/>
          <a:lstStyle/>
          <a:p>
            <a:r>
              <a:t>Κείμενο τίτλου</a:t>
            </a:r>
          </a:p>
        </p:txBody>
      </p:sp>
      <p:sp>
        <p:nvSpPr>
          <p:cNvPr id="22" name="Επίπεδο κύριου τμήματος ένα…"/>
          <p:cNvSpPr txBox="1">
            <a:spLocks noGrp="1"/>
          </p:cNvSpPr>
          <p:nvPr>
            <p:ph type="body" sz="quarter" idx="1"/>
          </p:nvPr>
        </p:nvSpPr>
        <p:spPr>
          <a:xfrm>
            <a:off x="1270000" y="8191500"/>
            <a:ext cx="10464800" cy="12192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23" name="Αριθμός σλάιντ"/>
          <p:cNvSpPr txBox="1">
            <a:spLocks noGrp="1"/>
          </p:cNvSpPr>
          <p:nvPr>
            <p:ph type="sldNum" sz="quarter" idx="2"/>
          </p:nvPr>
        </p:nvSpPr>
        <p:spPr>
          <a:xfrm>
            <a:off x="6311798" y="9245600"/>
            <a:ext cx="368504" cy="381000"/>
          </a:xfrm>
          <a:prstGeom prst="rect">
            <a:avLst/>
          </a:prstGeom>
        </p:spPr>
        <p:txBody>
          <a:bodyPr anchor="t"/>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Τίτλος - Κέντρο">
    <p:spTree>
      <p:nvGrpSpPr>
        <p:cNvPr id="1" name=""/>
        <p:cNvGrpSpPr/>
        <p:nvPr/>
      </p:nvGrpSpPr>
      <p:grpSpPr>
        <a:xfrm>
          <a:off x="0" y="0"/>
          <a:ext cx="0" cy="0"/>
          <a:chOff x="0" y="0"/>
          <a:chExt cx="0" cy="0"/>
        </a:xfrm>
      </p:grpSpPr>
      <p:sp>
        <p:nvSpPr>
          <p:cNvPr id="30" name="Κείμενο τίτλου"/>
          <p:cNvSpPr txBox="1">
            <a:spLocks noGrp="1"/>
          </p:cNvSpPr>
          <p:nvPr>
            <p:ph type="title"/>
          </p:nvPr>
        </p:nvSpPr>
        <p:spPr>
          <a:xfrm>
            <a:off x="1270000" y="3225800"/>
            <a:ext cx="10464800" cy="3302000"/>
          </a:xfrm>
          <a:prstGeom prst="rect">
            <a:avLst/>
          </a:prstGeom>
        </p:spPr>
        <p:txBody>
          <a:bodyPr/>
          <a:lstStyle/>
          <a:p>
            <a:r>
              <a:t>Κείμενο τίτλου</a:t>
            </a:r>
          </a:p>
        </p:txBody>
      </p:sp>
      <p:sp>
        <p:nvSpPr>
          <p:cNvPr id="31" name="Αριθμός σλάιντ"/>
          <p:cNvSpPr txBox="1">
            <a:spLocks noGrp="1"/>
          </p:cNvSpPr>
          <p:nvPr>
            <p:ph type="sldNum" sz="quarter" idx="2"/>
          </p:nvPr>
        </p:nvSpPr>
        <p:spPr>
          <a:xfrm>
            <a:off x="6311798" y="9245600"/>
            <a:ext cx="368504" cy="381000"/>
          </a:xfrm>
          <a:prstGeom prst="rect">
            <a:avLst/>
          </a:prstGeom>
        </p:spPr>
        <p:txBody>
          <a:bodyPr anchor="t"/>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Φωτογραφία - κατακόρυφη">
    <p:spTree>
      <p:nvGrpSpPr>
        <p:cNvPr id="1" name=""/>
        <p:cNvGrpSpPr/>
        <p:nvPr/>
      </p:nvGrpSpPr>
      <p:grpSpPr>
        <a:xfrm>
          <a:off x="0" y="0"/>
          <a:ext cx="0" cy="0"/>
          <a:chOff x="0" y="0"/>
          <a:chExt cx="0" cy="0"/>
        </a:xfrm>
      </p:grpSpPr>
      <p:sp>
        <p:nvSpPr>
          <p:cNvPr id="38" name="Εικόνα"/>
          <p:cNvSpPr>
            <a:spLocks noGrp="1"/>
          </p:cNvSpPr>
          <p:nvPr>
            <p:ph type="pic" sz="half" idx="13"/>
          </p:nvPr>
        </p:nvSpPr>
        <p:spPr>
          <a:xfrm>
            <a:off x="6718300" y="762000"/>
            <a:ext cx="5334000" cy="8242300"/>
          </a:xfrm>
          <a:prstGeom prst="rect">
            <a:avLst/>
          </a:prstGeom>
        </p:spPr>
        <p:txBody>
          <a:bodyPr lIns="91439" tIns="45719" rIns="91439" bIns="45719" anchor="t">
            <a:noAutofit/>
          </a:bodyPr>
          <a:lstStyle/>
          <a:p>
            <a:endParaRPr/>
          </a:p>
        </p:txBody>
      </p:sp>
      <p:sp>
        <p:nvSpPr>
          <p:cNvPr id="39" name="Κείμενο τίτλου"/>
          <p:cNvSpPr txBox="1">
            <a:spLocks noGrp="1"/>
          </p:cNvSpPr>
          <p:nvPr>
            <p:ph type="title"/>
          </p:nvPr>
        </p:nvSpPr>
        <p:spPr>
          <a:xfrm>
            <a:off x="952500" y="762000"/>
            <a:ext cx="5334000" cy="4000500"/>
          </a:xfrm>
          <a:prstGeom prst="rect">
            <a:avLst/>
          </a:prstGeom>
        </p:spPr>
        <p:txBody>
          <a:bodyPr anchor="b"/>
          <a:lstStyle>
            <a:lvl1pPr>
              <a:defRPr sz="6000"/>
            </a:lvl1pPr>
          </a:lstStyle>
          <a:p>
            <a:r>
              <a:t>Κείμενο τίτλου</a:t>
            </a:r>
          </a:p>
        </p:txBody>
      </p:sp>
      <p:sp>
        <p:nvSpPr>
          <p:cNvPr id="40" name="Επίπεδο κύριου τμήματος ένα…"/>
          <p:cNvSpPr txBox="1">
            <a:spLocks noGrp="1"/>
          </p:cNvSpPr>
          <p:nvPr>
            <p:ph type="body" sz="quarter" idx="1"/>
          </p:nvPr>
        </p:nvSpPr>
        <p:spPr>
          <a:xfrm>
            <a:off x="952500" y="5003800"/>
            <a:ext cx="5334000" cy="40005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41" name="Αριθμός σλάιντ"/>
          <p:cNvSpPr txBox="1">
            <a:spLocks noGrp="1"/>
          </p:cNvSpPr>
          <p:nvPr>
            <p:ph type="sldNum" sz="quarter" idx="2"/>
          </p:nvPr>
        </p:nvSpPr>
        <p:spPr>
          <a:xfrm>
            <a:off x="6311798" y="9245600"/>
            <a:ext cx="368504" cy="381000"/>
          </a:xfrm>
          <a:prstGeom prst="rect">
            <a:avLst/>
          </a:prstGeom>
        </p:spPr>
        <p:txBody>
          <a:bodyPr anchor="t"/>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Τίτλος - Άνω">
    <p:spTree>
      <p:nvGrpSpPr>
        <p:cNvPr id="1" name=""/>
        <p:cNvGrpSpPr/>
        <p:nvPr/>
      </p:nvGrpSpPr>
      <p:grpSpPr>
        <a:xfrm>
          <a:off x="0" y="0"/>
          <a:ext cx="0" cy="0"/>
          <a:chOff x="0" y="0"/>
          <a:chExt cx="0" cy="0"/>
        </a:xfrm>
      </p:grpSpPr>
      <p:sp>
        <p:nvSpPr>
          <p:cNvPr id="48" name="Κείμενο τίτλου"/>
          <p:cNvSpPr txBox="1">
            <a:spLocks noGrp="1"/>
          </p:cNvSpPr>
          <p:nvPr>
            <p:ph type="title"/>
          </p:nvPr>
        </p:nvSpPr>
        <p:spPr>
          <a:prstGeom prst="rect">
            <a:avLst/>
          </a:prstGeom>
        </p:spPr>
        <p:txBody>
          <a:bodyPr/>
          <a:lstStyle/>
          <a:p>
            <a:r>
              <a:t>Κείμενο τίτλου</a:t>
            </a:r>
          </a:p>
        </p:txBody>
      </p:sp>
      <p:sp>
        <p:nvSpPr>
          <p:cNvPr id="49"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Τίτλος και κουκκίδες">
    <p:spTree>
      <p:nvGrpSpPr>
        <p:cNvPr id="1" name=""/>
        <p:cNvGrpSpPr/>
        <p:nvPr/>
      </p:nvGrpSpPr>
      <p:grpSpPr>
        <a:xfrm>
          <a:off x="0" y="0"/>
          <a:ext cx="0" cy="0"/>
          <a:chOff x="0" y="0"/>
          <a:chExt cx="0" cy="0"/>
        </a:xfrm>
      </p:grpSpPr>
      <p:sp>
        <p:nvSpPr>
          <p:cNvPr id="56" name="Κείμενο τίτλου"/>
          <p:cNvSpPr txBox="1">
            <a:spLocks noGrp="1"/>
          </p:cNvSpPr>
          <p:nvPr>
            <p:ph type="title"/>
          </p:nvPr>
        </p:nvSpPr>
        <p:spPr>
          <a:prstGeom prst="rect">
            <a:avLst/>
          </a:prstGeom>
        </p:spPr>
        <p:txBody>
          <a:bodyPr/>
          <a:lstStyle/>
          <a:p>
            <a:r>
              <a:t>Κείμενο τίτλου</a:t>
            </a:r>
          </a:p>
        </p:txBody>
      </p:sp>
      <p:sp>
        <p:nvSpPr>
          <p:cNvPr id="57" name="Επίπεδο κύριου τμήματος ένα…"/>
          <p:cNvSpPr txBox="1">
            <a:spLocks noGrp="1"/>
          </p:cNvSpPr>
          <p:nvPr>
            <p:ph type="body" idx="1"/>
          </p:nvPr>
        </p:nvSpPr>
        <p:spPr>
          <a:prstGeom prst="rect">
            <a:avLst/>
          </a:prstGeom>
        </p:spPr>
        <p:txBody>
          <a:body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58" name="Αριθμός σλάιντ"/>
          <p:cNvSpPr txBox="1">
            <a:spLocks noGrp="1"/>
          </p:cNvSpPr>
          <p:nvPr>
            <p:ph type="sldNum" sz="quarter" idx="2"/>
          </p:nvPr>
        </p:nvSpPr>
        <p:spPr>
          <a:xfrm>
            <a:off x="6311798" y="9245600"/>
            <a:ext cx="368504" cy="381000"/>
          </a:xfrm>
          <a:prstGeom prst="rect">
            <a:avLst/>
          </a:prstGeom>
        </p:spPr>
        <p:txBody>
          <a:bodyPr anchor="t"/>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Τίτλος, κουκκίδες και φωτογραφίες">
    <p:spTree>
      <p:nvGrpSpPr>
        <p:cNvPr id="1" name=""/>
        <p:cNvGrpSpPr/>
        <p:nvPr/>
      </p:nvGrpSpPr>
      <p:grpSpPr>
        <a:xfrm>
          <a:off x="0" y="0"/>
          <a:ext cx="0" cy="0"/>
          <a:chOff x="0" y="0"/>
          <a:chExt cx="0" cy="0"/>
        </a:xfrm>
      </p:grpSpPr>
      <p:sp>
        <p:nvSpPr>
          <p:cNvPr id="65" name="Εικόνα"/>
          <p:cNvSpPr>
            <a:spLocks noGrp="1"/>
          </p:cNvSpPr>
          <p:nvPr>
            <p:ph type="pic" sz="half" idx="13"/>
          </p:nvPr>
        </p:nvSpPr>
        <p:spPr>
          <a:xfrm>
            <a:off x="6718300" y="2590800"/>
            <a:ext cx="5334000" cy="6286500"/>
          </a:xfrm>
          <a:prstGeom prst="rect">
            <a:avLst/>
          </a:prstGeom>
        </p:spPr>
        <p:txBody>
          <a:bodyPr lIns="91439" tIns="45719" rIns="91439" bIns="45719" anchor="t">
            <a:noAutofit/>
          </a:bodyPr>
          <a:lstStyle/>
          <a:p>
            <a:endParaRPr/>
          </a:p>
        </p:txBody>
      </p:sp>
      <p:sp>
        <p:nvSpPr>
          <p:cNvPr id="66" name="Κείμενο τίτλου"/>
          <p:cNvSpPr txBox="1">
            <a:spLocks noGrp="1"/>
          </p:cNvSpPr>
          <p:nvPr>
            <p:ph type="title"/>
          </p:nvPr>
        </p:nvSpPr>
        <p:spPr>
          <a:prstGeom prst="rect">
            <a:avLst/>
          </a:prstGeom>
        </p:spPr>
        <p:txBody>
          <a:bodyPr/>
          <a:lstStyle/>
          <a:p>
            <a:r>
              <a:t>Κείμενο τίτλου</a:t>
            </a:r>
          </a:p>
        </p:txBody>
      </p:sp>
      <p:sp>
        <p:nvSpPr>
          <p:cNvPr id="67" name="Επίπεδο κύριου τμήματος ένα…"/>
          <p:cNvSpPr txBox="1">
            <a:spLocks noGrp="1"/>
          </p:cNvSpPr>
          <p:nvPr>
            <p:ph type="body" sz="half" idx="1"/>
          </p:nvPr>
        </p:nvSpPr>
        <p:spPr>
          <a:xfrm>
            <a:off x="952500" y="2590800"/>
            <a:ext cx="5334000" cy="6286500"/>
          </a:xfrm>
          <a:prstGeom prst="rect">
            <a:avLst/>
          </a:prstGeom>
        </p:spPr>
        <p:txBody>
          <a:bodyPr/>
          <a:lstStyle>
            <a:lvl1pPr marL="381000" indent="-381000">
              <a:spcBef>
                <a:spcPts val="3800"/>
              </a:spcBef>
              <a:defRPr sz="2800"/>
            </a:lvl1pPr>
            <a:lvl2pPr marL="762000" indent="-381000">
              <a:spcBef>
                <a:spcPts val="3800"/>
              </a:spcBef>
              <a:defRPr sz="2800"/>
            </a:lvl2pPr>
            <a:lvl3pPr marL="1143000" indent="-381000">
              <a:spcBef>
                <a:spcPts val="3800"/>
              </a:spcBef>
              <a:defRPr sz="2800"/>
            </a:lvl3pPr>
            <a:lvl4pPr marL="1524000" indent="-381000">
              <a:spcBef>
                <a:spcPts val="3800"/>
              </a:spcBef>
              <a:defRPr sz="2800"/>
            </a:lvl4pPr>
            <a:lvl5pPr marL="1905000" indent="-381000">
              <a:spcBef>
                <a:spcPts val="3800"/>
              </a:spcBef>
              <a:defRPr sz="2800"/>
            </a:lvl5p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68" name="Αριθμός σλάιντ"/>
          <p:cNvSpPr txBox="1">
            <a:spLocks noGrp="1"/>
          </p:cNvSpPr>
          <p:nvPr>
            <p:ph type="sldNum" sz="quarter" idx="2"/>
          </p:nvPr>
        </p:nvSpPr>
        <p:spPr>
          <a:xfrm>
            <a:off x="6311798" y="9245600"/>
            <a:ext cx="368504" cy="381000"/>
          </a:xfrm>
          <a:prstGeom prst="rect">
            <a:avLst/>
          </a:prstGeom>
        </p:spPr>
        <p:txBody>
          <a:bodyPr anchor="t"/>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Κουκκίδες">
    <p:spTree>
      <p:nvGrpSpPr>
        <p:cNvPr id="1" name=""/>
        <p:cNvGrpSpPr/>
        <p:nvPr/>
      </p:nvGrpSpPr>
      <p:grpSpPr>
        <a:xfrm>
          <a:off x="0" y="0"/>
          <a:ext cx="0" cy="0"/>
          <a:chOff x="0" y="0"/>
          <a:chExt cx="0" cy="0"/>
        </a:xfrm>
      </p:grpSpPr>
      <p:sp>
        <p:nvSpPr>
          <p:cNvPr id="75" name="Επίπεδο κύριου τμήματος ένα…"/>
          <p:cNvSpPr txBox="1">
            <a:spLocks noGrp="1"/>
          </p:cNvSpPr>
          <p:nvPr>
            <p:ph type="body" idx="1"/>
          </p:nvPr>
        </p:nvSpPr>
        <p:spPr>
          <a:xfrm>
            <a:off x="952500" y="1270000"/>
            <a:ext cx="11099800" cy="7213600"/>
          </a:xfrm>
          <a:prstGeom prst="rect">
            <a:avLst/>
          </a:prstGeom>
        </p:spPr>
        <p:txBody>
          <a:body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76" name="Αριθμός σλάιντ"/>
          <p:cNvSpPr txBox="1">
            <a:spLocks noGrp="1"/>
          </p:cNvSpPr>
          <p:nvPr>
            <p:ph type="sldNum" sz="quarter" idx="2"/>
          </p:nvPr>
        </p:nvSpPr>
        <p:spPr>
          <a:xfrm>
            <a:off x="6311798" y="9245600"/>
            <a:ext cx="368504" cy="381000"/>
          </a:xfrm>
          <a:prstGeom prst="rect">
            <a:avLst/>
          </a:prstGeom>
        </p:spPr>
        <p:txBody>
          <a:bodyPr anchor="t"/>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Φωτογραφία - 3 εικόνες">
    <p:spTree>
      <p:nvGrpSpPr>
        <p:cNvPr id="1" name=""/>
        <p:cNvGrpSpPr/>
        <p:nvPr/>
      </p:nvGrpSpPr>
      <p:grpSpPr>
        <a:xfrm>
          <a:off x="0" y="0"/>
          <a:ext cx="0" cy="0"/>
          <a:chOff x="0" y="0"/>
          <a:chExt cx="0" cy="0"/>
        </a:xfrm>
      </p:grpSpPr>
      <p:sp>
        <p:nvSpPr>
          <p:cNvPr id="83" name="Εικόνα"/>
          <p:cNvSpPr>
            <a:spLocks noGrp="1"/>
          </p:cNvSpPr>
          <p:nvPr>
            <p:ph type="pic" sz="quarter" idx="13"/>
          </p:nvPr>
        </p:nvSpPr>
        <p:spPr>
          <a:xfrm>
            <a:off x="6718300" y="5092700"/>
            <a:ext cx="5334000" cy="3898900"/>
          </a:xfrm>
          <a:prstGeom prst="rect">
            <a:avLst/>
          </a:prstGeom>
        </p:spPr>
        <p:txBody>
          <a:bodyPr lIns="91439" tIns="45719" rIns="91439" bIns="45719" anchor="t">
            <a:noAutofit/>
          </a:bodyPr>
          <a:lstStyle/>
          <a:p>
            <a:endParaRPr/>
          </a:p>
        </p:txBody>
      </p:sp>
      <p:sp>
        <p:nvSpPr>
          <p:cNvPr id="84" name="Εικόνα"/>
          <p:cNvSpPr>
            <a:spLocks noGrp="1"/>
          </p:cNvSpPr>
          <p:nvPr>
            <p:ph type="pic" sz="quarter" idx="14"/>
          </p:nvPr>
        </p:nvSpPr>
        <p:spPr>
          <a:xfrm>
            <a:off x="6718300" y="762000"/>
            <a:ext cx="5334000" cy="3898900"/>
          </a:xfrm>
          <a:prstGeom prst="rect">
            <a:avLst/>
          </a:prstGeom>
        </p:spPr>
        <p:txBody>
          <a:bodyPr lIns="91439" tIns="45719" rIns="91439" bIns="45719" anchor="t">
            <a:noAutofit/>
          </a:bodyPr>
          <a:lstStyle/>
          <a:p>
            <a:endParaRPr/>
          </a:p>
        </p:txBody>
      </p:sp>
      <p:sp>
        <p:nvSpPr>
          <p:cNvPr id="85" name="Εικόνα"/>
          <p:cNvSpPr>
            <a:spLocks noGrp="1"/>
          </p:cNvSpPr>
          <p:nvPr>
            <p:ph type="pic" sz="half" idx="15"/>
          </p:nvPr>
        </p:nvSpPr>
        <p:spPr>
          <a:xfrm>
            <a:off x="952500" y="762884"/>
            <a:ext cx="5334000" cy="8229601"/>
          </a:xfrm>
          <a:prstGeom prst="rect">
            <a:avLst/>
          </a:prstGeom>
        </p:spPr>
        <p:txBody>
          <a:bodyPr lIns="91439" tIns="45719" rIns="91439" bIns="45719" anchor="t">
            <a:noAutofit/>
          </a:bodyPr>
          <a:lstStyle/>
          <a:p>
            <a:endParaRPr/>
          </a:p>
        </p:txBody>
      </p:sp>
      <p:sp>
        <p:nvSpPr>
          <p:cNvPr id="86" name="Αριθμός σλάιντ"/>
          <p:cNvSpPr txBox="1">
            <a:spLocks noGrp="1"/>
          </p:cNvSpPr>
          <p:nvPr>
            <p:ph type="sldNum" sz="quarter" idx="2"/>
          </p:nvPr>
        </p:nvSpPr>
        <p:spPr>
          <a:xfrm>
            <a:off x="6311798" y="9245600"/>
            <a:ext cx="368504" cy="381000"/>
          </a:xfrm>
          <a:prstGeom prst="rect">
            <a:avLst/>
          </a:prstGeom>
        </p:spPr>
        <p:txBody>
          <a:bodyPr anchor="t"/>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4"/>
          <a:srcRect/>
          <a:stretch>
            <a:fillRect/>
          </a:stretch>
        </a:blipFill>
        <a:effectLst/>
      </p:bgPr>
    </p:bg>
    <p:spTree>
      <p:nvGrpSpPr>
        <p:cNvPr id="1" name=""/>
        <p:cNvGrpSpPr/>
        <p:nvPr/>
      </p:nvGrpSpPr>
      <p:grpSpPr>
        <a:xfrm>
          <a:off x="0" y="0"/>
          <a:ext cx="0" cy="0"/>
          <a:chOff x="0" y="0"/>
          <a:chExt cx="0" cy="0"/>
        </a:xfrm>
      </p:grpSpPr>
      <p:sp>
        <p:nvSpPr>
          <p:cNvPr id="2" name="Κείμενο τίτλου"/>
          <p:cNvSpPr txBox="1">
            <a:spLocks noGrp="1"/>
          </p:cNvSpPr>
          <p:nvPr>
            <p:ph type="title"/>
          </p:nvPr>
        </p:nvSpPr>
        <p:spPr>
          <a:xfrm>
            <a:off x="952500" y="406400"/>
            <a:ext cx="11099800" cy="21209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Κείμενο τίτλου</a:t>
            </a:r>
          </a:p>
        </p:txBody>
      </p:sp>
      <p:sp>
        <p:nvSpPr>
          <p:cNvPr id="3" name="Επίπεδο κύριου τμήματος ένα…"/>
          <p:cNvSpPr txBox="1">
            <a:spLocks noGrp="1"/>
          </p:cNvSpPr>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4" name="Αριθμός σλάιντ"/>
          <p:cNvSpPr txBox="1">
            <a:spLocks noGrp="1"/>
          </p:cNvSpPr>
          <p:nvPr>
            <p:ph type="sldNum" sz="quarter" idx="2"/>
          </p:nvPr>
        </p:nvSpPr>
        <p:spPr>
          <a:xfrm>
            <a:off x="6311798" y="9245599"/>
            <a:ext cx="368504" cy="381001"/>
          </a:xfrm>
          <a:prstGeom prst="rect">
            <a:avLst/>
          </a:prstGeom>
          <a:ln w="12700">
            <a:miter lim="400000"/>
          </a:ln>
        </p:spPr>
        <p:txBody>
          <a:bodyPr wrap="none" lIns="50800" tIns="50800" rIns="50800" bIns="50800" anchor="b">
            <a:spAutoFit/>
          </a:bodyPr>
          <a:lstStyle>
            <a:lvl1pPr>
              <a:defRPr sz="1800"/>
            </a:lvl1pPr>
          </a:lstStyle>
          <a:p>
            <a:fld id="{86CB4B4D-7CA3-9044-876B-883B54F8677D}" type="slidenum">
              <a:t>‹#›</a:t>
            </a:fld>
            <a:endParaRP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FFFFFF"/>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FFFFFF"/>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FFFFFF"/>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FFFFFF"/>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FFFFFF"/>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FFFFFF"/>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FFFFFF"/>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FFFFFF"/>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FFFFFF"/>
          </a:solidFill>
          <a:uFillTx/>
          <a:latin typeface="+mn-lt"/>
          <a:ea typeface="+mn-ea"/>
          <a:cs typeface="+mn-cs"/>
          <a:sym typeface="Helvetica Light"/>
        </a:defRPr>
      </a:lvl9pPr>
    </p:titleStyle>
    <p:bodyStyle>
      <a:lvl1pPr marL="457200" marR="0" indent="-457200" algn="l" defTabSz="584200" rtl="0" latinLnBrk="0">
        <a:lnSpc>
          <a:spcPct val="100000"/>
        </a:lnSpc>
        <a:spcBef>
          <a:spcPts val="4200"/>
        </a:spcBef>
        <a:spcAft>
          <a:spcPts val="0"/>
        </a:spcAft>
        <a:buClrTx/>
        <a:buSzPct val="75000"/>
        <a:buFontTx/>
        <a:buChar char="•"/>
        <a:tabLst/>
        <a:defRPr sz="3800" b="0" i="0" u="none" strike="noStrike" cap="none" spc="0" baseline="0">
          <a:ln>
            <a:noFill/>
          </a:ln>
          <a:solidFill>
            <a:srgbClr val="FFFFFF"/>
          </a:solidFill>
          <a:uFillTx/>
          <a:latin typeface="+mn-lt"/>
          <a:ea typeface="+mn-ea"/>
          <a:cs typeface="+mn-cs"/>
          <a:sym typeface="Helvetica Light"/>
        </a:defRPr>
      </a:lvl1pPr>
      <a:lvl2pPr marL="914400" marR="0" indent="-457200" algn="l" defTabSz="584200" rtl="0" latinLnBrk="0">
        <a:lnSpc>
          <a:spcPct val="100000"/>
        </a:lnSpc>
        <a:spcBef>
          <a:spcPts val="4200"/>
        </a:spcBef>
        <a:spcAft>
          <a:spcPts val="0"/>
        </a:spcAft>
        <a:buClrTx/>
        <a:buSzPct val="75000"/>
        <a:buFontTx/>
        <a:buChar char="•"/>
        <a:tabLst/>
        <a:defRPr sz="3800" b="0" i="0" u="none" strike="noStrike" cap="none" spc="0" baseline="0">
          <a:ln>
            <a:noFill/>
          </a:ln>
          <a:solidFill>
            <a:srgbClr val="FFFFFF"/>
          </a:solidFill>
          <a:uFillTx/>
          <a:latin typeface="+mn-lt"/>
          <a:ea typeface="+mn-ea"/>
          <a:cs typeface="+mn-cs"/>
          <a:sym typeface="Helvetica Light"/>
        </a:defRPr>
      </a:lvl2pPr>
      <a:lvl3pPr marL="1371600" marR="0" indent="-457200" algn="l" defTabSz="584200" rtl="0" latinLnBrk="0">
        <a:lnSpc>
          <a:spcPct val="100000"/>
        </a:lnSpc>
        <a:spcBef>
          <a:spcPts val="4200"/>
        </a:spcBef>
        <a:spcAft>
          <a:spcPts val="0"/>
        </a:spcAft>
        <a:buClrTx/>
        <a:buSzPct val="75000"/>
        <a:buFontTx/>
        <a:buChar char="•"/>
        <a:tabLst/>
        <a:defRPr sz="3800" b="0" i="0" u="none" strike="noStrike" cap="none" spc="0" baseline="0">
          <a:ln>
            <a:noFill/>
          </a:ln>
          <a:solidFill>
            <a:srgbClr val="FFFFFF"/>
          </a:solidFill>
          <a:uFillTx/>
          <a:latin typeface="+mn-lt"/>
          <a:ea typeface="+mn-ea"/>
          <a:cs typeface="+mn-cs"/>
          <a:sym typeface="Helvetica Light"/>
        </a:defRPr>
      </a:lvl3pPr>
      <a:lvl4pPr marL="1828800" marR="0" indent="-457200" algn="l" defTabSz="584200" rtl="0" latinLnBrk="0">
        <a:lnSpc>
          <a:spcPct val="100000"/>
        </a:lnSpc>
        <a:spcBef>
          <a:spcPts val="4200"/>
        </a:spcBef>
        <a:spcAft>
          <a:spcPts val="0"/>
        </a:spcAft>
        <a:buClrTx/>
        <a:buSzPct val="75000"/>
        <a:buFontTx/>
        <a:buChar char="•"/>
        <a:tabLst/>
        <a:defRPr sz="3800" b="0" i="0" u="none" strike="noStrike" cap="none" spc="0" baseline="0">
          <a:ln>
            <a:noFill/>
          </a:ln>
          <a:solidFill>
            <a:srgbClr val="FFFFFF"/>
          </a:solidFill>
          <a:uFillTx/>
          <a:latin typeface="+mn-lt"/>
          <a:ea typeface="+mn-ea"/>
          <a:cs typeface="+mn-cs"/>
          <a:sym typeface="Helvetica Light"/>
        </a:defRPr>
      </a:lvl4pPr>
      <a:lvl5pPr marL="2286000" marR="0" indent="-457200" algn="l" defTabSz="584200" rtl="0" latinLnBrk="0">
        <a:lnSpc>
          <a:spcPct val="100000"/>
        </a:lnSpc>
        <a:spcBef>
          <a:spcPts val="4200"/>
        </a:spcBef>
        <a:spcAft>
          <a:spcPts val="0"/>
        </a:spcAft>
        <a:buClrTx/>
        <a:buSzPct val="75000"/>
        <a:buFontTx/>
        <a:buChar char="•"/>
        <a:tabLst/>
        <a:defRPr sz="3800" b="0" i="0" u="none" strike="noStrike" cap="none" spc="0" baseline="0">
          <a:ln>
            <a:noFill/>
          </a:ln>
          <a:solidFill>
            <a:srgbClr val="FFFFFF"/>
          </a:solidFill>
          <a:uFillTx/>
          <a:latin typeface="+mn-lt"/>
          <a:ea typeface="+mn-ea"/>
          <a:cs typeface="+mn-cs"/>
          <a:sym typeface="Helvetica Light"/>
        </a:defRPr>
      </a:lvl5pPr>
      <a:lvl6pPr marL="2743200" marR="0" indent="-457200" algn="l" defTabSz="584200" rtl="0" latinLnBrk="0">
        <a:lnSpc>
          <a:spcPct val="100000"/>
        </a:lnSpc>
        <a:spcBef>
          <a:spcPts val="4200"/>
        </a:spcBef>
        <a:spcAft>
          <a:spcPts val="0"/>
        </a:spcAft>
        <a:buClrTx/>
        <a:buSzPct val="75000"/>
        <a:buFontTx/>
        <a:buChar char="•"/>
        <a:tabLst/>
        <a:defRPr sz="3800" b="0" i="0" u="none" strike="noStrike" cap="none" spc="0" baseline="0">
          <a:ln>
            <a:noFill/>
          </a:ln>
          <a:solidFill>
            <a:srgbClr val="FFFFFF"/>
          </a:solidFill>
          <a:uFillTx/>
          <a:latin typeface="+mn-lt"/>
          <a:ea typeface="+mn-ea"/>
          <a:cs typeface="+mn-cs"/>
          <a:sym typeface="Helvetica Light"/>
        </a:defRPr>
      </a:lvl6pPr>
      <a:lvl7pPr marL="3200400" marR="0" indent="-457200" algn="l" defTabSz="584200" rtl="0" latinLnBrk="0">
        <a:lnSpc>
          <a:spcPct val="100000"/>
        </a:lnSpc>
        <a:spcBef>
          <a:spcPts val="4200"/>
        </a:spcBef>
        <a:spcAft>
          <a:spcPts val="0"/>
        </a:spcAft>
        <a:buClrTx/>
        <a:buSzPct val="75000"/>
        <a:buFontTx/>
        <a:buChar char="•"/>
        <a:tabLst/>
        <a:defRPr sz="3800" b="0" i="0" u="none" strike="noStrike" cap="none" spc="0" baseline="0">
          <a:ln>
            <a:noFill/>
          </a:ln>
          <a:solidFill>
            <a:srgbClr val="FFFFFF"/>
          </a:solidFill>
          <a:uFillTx/>
          <a:latin typeface="+mn-lt"/>
          <a:ea typeface="+mn-ea"/>
          <a:cs typeface="+mn-cs"/>
          <a:sym typeface="Helvetica Light"/>
        </a:defRPr>
      </a:lvl7pPr>
      <a:lvl8pPr marL="3657600" marR="0" indent="-457200" algn="l" defTabSz="584200" rtl="0" latinLnBrk="0">
        <a:lnSpc>
          <a:spcPct val="100000"/>
        </a:lnSpc>
        <a:spcBef>
          <a:spcPts val="4200"/>
        </a:spcBef>
        <a:spcAft>
          <a:spcPts val="0"/>
        </a:spcAft>
        <a:buClrTx/>
        <a:buSzPct val="75000"/>
        <a:buFontTx/>
        <a:buChar char="•"/>
        <a:tabLst/>
        <a:defRPr sz="3800" b="0" i="0" u="none" strike="noStrike" cap="none" spc="0" baseline="0">
          <a:ln>
            <a:noFill/>
          </a:ln>
          <a:solidFill>
            <a:srgbClr val="FFFFFF"/>
          </a:solidFill>
          <a:uFillTx/>
          <a:latin typeface="+mn-lt"/>
          <a:ea typeface="+mn-ea"/>
          <a:cs typeface="+mn-cs"/>
          <a:sym typeface="Helvetica Light"/>
        </a:defRPr>
      </a:lvl8pPr>
      <a:lvl9pPr marL="4114800" marR="0" indent="-457200" algn="l" defTabSz="584200" rtl="0" latinLnBrk="0">
        <a:lnSpc>
          <a:spcPct val="100000"/>
        </a:lnSpc>
        <a:spcBef>
          <a:spcPts val="4200"/>
        </a:spcBef>
        <a:spcAft>
          <a:spcPts val="0"/>
        </a:spcAft>
        <a:buClrTx/>
        <a:buSzPct val="75000"/>
        <a:buFontTx/>
        <a:buChar char="•"/>
        <a:tabLst/>
        <a:defRPr sz="3800" b="0" i="0" u="none" strike="noStrike" cap="none" spc="0" baseline="0">
          <a:ln>
            <a:noFill/>
          </a:ln>
          <a:solidFill>
            <a:srgbClr val="FFFFFF"/>
          </a:solidFill>
          <a:uFillTx/>
          <a:latin typeface="+mn-lt"/>
          <a:ea typeface="+mn-ea"/>
          <a:cs typeface="+mn-cs"/>
          <a:sym typeface="Helvetica Light"/>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21ο Εσωτερικό Διεπιστημονικό Συνέδριο…"/>
          <p:cNvSpPr txBox="1">
            <a:spLocks noGrp="1"/>
          </p:cNvSpPr>
          <p:nvPr>
            <p:ph type="title"/>
          </p:nvPr>
        </p:nvSpPr>
        <p:spPr>
          <a:xfrm>
            <a:off x="1270000" y="3366501"/>
            <a:ext cx="10464800" cy="3302001"/>
          </a:xfrm>
          <a:prstGeom prst="rect">
            <a:avLst/>
          </a:prstGeom>
        </p:spPr>
        <p:txBody>
          <a:bodyPr/>
          <a:lstStyle/>
          <a:p>
            <a:pPr defTabSz="379729">
              <a:defRPr sz="5200" b="1">
                <a:latin typeface="Helvetica"/>
                <a:ea typeface="Helvetica"/>
                <a:cs typeface="Helvetica"/>
                <a:sym typeface="Helvetica"/>
              </a:defRPr>
            </a:pPr>
            <a:r>
              <a:rPr dirty="0"/>
              <a:t>21ο </a:t>
            </a:r>
            <a:r>
              <a:rPr dirty="0" err="1"/>
              <a:t>Εσωτερικό</a:t>
            </a:r>
            <a:r>
              <a:rPr dirty="0"/>
              <a:t> Διεπ</a:t>
            </a:r>
            <a:r>
              <a:rPr dirty="0" err="1"/>
              <a:t>ιστημονικό</a:t>
            </a:r>
            <a:r>
              <a:rPr dirty="0"/>
              <a:t> </a:t>
            </a:r>
            <a:r>
              <a:rPr dirty="0" err="1"/>
              <a:t>Συνέδριο</a:t>
            </a:r>
            <a:endParaRPr dirty="0"/>
          </a:p>
          <a:p>
            <a:pPr defTabSz="379729">
              <a:defRPr sz="5200" b="1">
                <a:latin typeface="Helvetica"/>
                <a:ea typeface="Helvetica"/>
                <a:cs typeface="Helvetica"/>
                <a:sym typeface="Helvetica"/>
              </a:defRPr>
            </a:pPr>
            <a:r>
              <a:rPr dirty="0" err="1"/>
              <a:t>Εργ</a:t>
            </a:r>
            <a:r>
              <a:rPr dirty="0"/>
              <a:t>αζομένων Κέντρου Παιδιού και Εφήβου </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Σε αυτά τα παιδιά και αργότερα σε αυτούς τους ενήλικες θα παρατηρήσουμε δυσλειτουργίες του συστήματος ηθική συνείδηση - αυτοπαρατήρηση- ιδανικά (γνωστό ως Υπερεγώ). Δουλειά του συστήματος αυτού (Υπερεγώ) είναι να “ελέγχει” την επιθετικότητα και την σεξουαλικότητα (γνωστές ως ενορμήσεις), ώστε να μην απειλούν τον εαυτό και να βοηθούν στην κοινωνική προσαρμογή. Εξαιτίας της δυσλειτουργίας του Υπερεγώ αυτοί οι ασθενείς ή δεν θα έχουν ενοχές ή θα υποβάλουν τον εαυτό τους σε πολύ σκληρή κριτική και θα χρειάζονται πάντα κάποιον απ’ έξω να καθορίσει το σωστό και το λάθος. Βλέπουμε έτσι γιατί η σωστή “οριοθέτηση”, η εισαγωγή του “νόμου” και της “πραγματικότητας” είναι τόσο σημαντική, αλλά και θεραπευτική για αυτούς τους ασθενείς"/>
          <p:cNvSpPr txBox="1">
            <a:spLocks noGrp="1"/>
          </p:cNvSpPr>
          <p:nvPr>
            <p:ph type="body" idx="1"/>
          </p:nvPr>
        </p:nvSpPr>
        <p:spPr>
          <a:xfrm>
            <a:off x="952500" y="952500"/>
            <a:ext cx="11099800" cy="7213600"/>
          </a:xfrm>
          <a:prstGeom prst="rect">
            <a:avLst/>
          </a:prstGeom>
        </p:spPr>
        <p:txBody>
          <a:bodyPr/>
          <a:lstStyle/>
          <a:p>
            <a:pPr marL="0" indent="0" algn="ctr" defTabSz="233679">
              <a:spcBef>
                <a:spcPts val="0"/>
              </a:spcBef>
              <a:buSzTx/>
              <a:buNone/>
              <a:defRPr sz="3200" b="1">
                <a:latin typeface="Helvetica"/>
                <a:ea typeface="Helvetica"/>
                <a:cs typeface="Helvetica"/>
                <a:sym typeface="Helvetica"/>
              </a:defRPr>
            </a:pPr>
            <a:r>
              <a:rPr sz="3160"/>
              <a:t>Σε αυτά τα παιδιά και αργότερα σε αυτούς τους ενήλικες θα παρατηρήσουμε δυσλειτουργίες του συστήματος ηθική συνείδηση - αυτοπαρατήρηση- ιδανικά (γνωστό ως Υπερεγώ). Δουλειά του συστήματος αυτού (Υπερεγώ) είναι να “ελέγχει” την επιθετικότητα και την σεξουαλικότητα (γνωστές ως ενορμήσεις), ώστε να μην απειλούν τον εαυτό και να βοηθούν στην κοινωνική προσαρμογή. Εξαιτίας της δυσλειτουργίας του Υπερεγώ αυτοί οι ασθενείς ή δεν θα έχουν ενοχές ή θα υποβάλουν τον εαυτό τους σε πολύ σκληρή κριτική και θα χρειάζονται πάντα κάποιον απ’ έξω να καθορίσει το σωστό και το λάθος. Βλέπουμε έτσι γιατί η σωστή “οριοθέτηση”, η εισαγωγή του “νόμου” και της “πραγματικότητας” είναι τόσο σημαντική, αλλά και θεραπευτική</a:t>
            </a:r>
            <a:r>
              <a:t> για αυτούς τους ασθενείς </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Εφηβεία είναι πολύ σημαντική για το πως θα εξελιχθεί η κατάσταση. Έφηβοι που εκδηλώνουν τέτοιες συμπεριφορές ή που τις εκδήλωναν από παιδιά καλό είναι να εκτιμηθούν από ειδικούς και να ξεκινήσουν θεραπεία, αν κριθεί απαραίτητο"/>
          <p:cNvSpPr txBox="1">
            <a:spLocks noGrp="1"/>
          </p:cNvSpPr>
          <p:nvPr>
            <p:ph type="body" idx="1"/>
          </p:nvPr>
        </p:nvSpPr>
        <p:spPr>
          <a:prstGeom prst="rect">
            <a:avLst/>
          </a:prstGeom>
        </p:spPr>
        <p:txBody>
          <a:bodyPr/>
          <a:lstStyle>
            <a:lvl1pPr>
              <a:defRPr b="1">
                <a:latin typeface="Helvetica"/>
                <a:ea typeface="Helvetica"/>
                <a:cs typeface="Helvetica"/>
                <a:sym typeface="Helvetica"/>
              </a:defRPr>
            </a:lvl1pPr>
          </a:lstStyle>
          <a:p>
            <a:r>
              <a:t>Εφηβεία είναι πολύ σημαντική για το πως θα εξελιχθεί η κατάσταση. Έφηβοι που εκδηλώνουν τέτοιες συμπεριφορές ή που τις εκδήλωναν από παιδιά καλό είναι να εκτιμηθούν από ειδικούς και να ξεκινήσουν θεραπεία, αν κριθεί απαραίτητο</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Μέσα από μια ανασκόπηση της ψυχαναλυτικής βιβλιογραφίας διαπιστώνει κανείς ότι ο  D. Winnicott στο άρθρο του “The antisocial tendency” (1956), δίνει μια  κατανοητή προσέγγιση των συμπεριφορών αυτών στα παιδιά. Έχει μεγάλο ενδιαφέρον η άμεση σύνδεση που κάνει, τόσο στην αιτιολογία, όσο και στην θεραπεία, με το περιβάλλον. Αυτό κάνει δυνατή την σύνδεση της ψυχοδυναμικής κατανόησης με παρεμβάσεις άλλης κατεύθυνσης"/>
          <p:cNvSpPr txBox="1">
            <a:spLocks noGrp="1"/>
          </p:cNvSpPr>
          <p:nvPr>
            <p:ph type="title"/>
          </p:nvPr>
        </p:nvSpPr>
        <p:spPr>
          <a:prstGeom prst="rect">
            <a:avLst/>
          </a:prstGeom>
        </p:spPr>
        <p:txBody>
          <a:bodyPr/>
          <a:lstStyle>
            <a:lvl1pPr defTabSz="233679">
              <a:defRPr sz="2640" b="1">
                <a:latin typeface="Helvetica"/>
                <a:ea typeface="Helvetica"/>
                <a:cs typeface="Helvetica"/>
                <a:sym typeface="Helvetica"/>
              </a:defRPr>
            </a:lvl1pPr>
          </a:lstStyle>
          <a:p>
            <a:r>
              <a:t>Μέσα από μια ανασκόπηση της ψυχαναλυτικής βιβλιογραφίας διαπιστώνει κανείς ότι ο  D. Winnicott στο άρθρο του “The antisocial tendency” (1956), δίνει μια  κατανοητή προσέγγιση των συμπεριφορών αυτών στα παιδιά. Έχει μεγάλο ενδιαφέρον η άμεση σύνδεση που κάνει, τόσο στην αιτιολογία, όσο και στην θεραπεία, με το περιβάλλον. Αυτό κάνει δυνατή την σύνδεση της ψυχοδυναμικής κατανόησης με παρεμβάσεις άλλης κατεύθυνσης</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Η αντικοινωνική τάση χαρακτηρίζεται από ένα στοιχείο που υποχρεώνει το περιβάλλον να είναι σημαντικό. Ο ασθενής εκφράζοντας την επιθετικότητα ή την σεξουαλικότητα του (ασυνείδητες ενορμήσεις) υποχρεώνει κάποιον να ασχοληθεί. Ο θεραπευτής καλείται να πάρει θέση - να κάνει κάτι (να αναμειχθεί στις ασυνείδητες ενορμήσεις του πάσχοντος) και να δουλέψει μέσω της διαχείρισης, της ανεκτικότητας και της κατανόησης…"/>
          <p:cNvSpPr txBox="1">
            <a:spLocks noGrp="1"/>
          </p:cNvSpPr>
          <p:nvPr>
            <p:ph type="body" idx="1"/>
          </p:nvPr>
        </p:nvSpPr>
        <p:spPr>
          <a:prstGeom prst="rect">
            <a:avLst/>
          </a:prstGeom>
        </p:spPr>
        <p:txBody>
          <a:bodyPr/>
          <a:lstStyle/>
          <a:p>
            <a:pPr marL="320039" indent="-320039" defTabSz="408940">
              <a:spcBef>
                <a:spcPts val="2900"/>
              </a:spcBef>
              <a:defRPr sz="2660" b="1">
                <a:latin typeface="Helvetica"/>
                <a:ea typeface="Helvetica"/>
                <a:cs typeface="Helvetica"/>
                <a:sym typeface="Helvetica"/>
              </a:defRPr>
            </a:pPr>
            <a:r>
              <a:t>Η αντικοινωνική τάση χαρακτηρίζεται από ένα στοιχείο που υποχρεώνει το περιβάλλον να είναι σημαντικό. Ο ασθενής εκφράζοντας την επιθετικότητα ή την σεξουαλικότητα του (ασυνείδητες ενορμήσεις) υποχρεώνει κάποιον να ασχοληθεί. Ο θεραπευτής καλείται να πάρει θέση - να κάνει κάτι (να αναμειχθεί στις ασυνείδητες ενορμήσεις του πάσχοντος) και να δουλέψει μέσω της διαχείρισης, της ανεκτικότητας και της κατανόησης</a:t>
            </a:r>
          </a:p>
          <a:p>
            <a:pPr marL="320039" indent="-320039" defTabSz="408940">
              <a:spcBef>
                <a:spcPts val="2900"/>
              </a:spcBef>
              <a:defRPr sz="2660" b="1">
                <a:latin typeface="Helvetica"/>
                <a:ea typeface="Helvetica"/>
                <a:cs typeface="Helvetica"/>
                <a:sym typeface="Helvetica"/>
              </a:defRPr>
            </a:pPr>
            <a:r>
              <a:t>Η αντικοινωνική τάση ενέχει ελπίδα. Το στερημένο (συναισθηματικά) παιδί γίνεται αντικοινωνικό την περίοδο της ελπίδας. Η κατανόηση αυτού είναι θεμελιώδης για την θεραπεία. Η αποστέρηση είναι πραγματική. Η θεραπεία δεν είναι η ψυχανάλυση, αλλά η διαχείριση, μια διαδρομή προς την αναζήτηση και το ταίριασμα με το momentum της ελπίδας</a:t>
            </a:r>
          </a:p>
          <a:p>
            <a:pPr marL="320039" indent="-320039" defTabSz="408940">
              <a:spcBef>
                <a:spcPts val="2900"/>
              </a:spcBef>
              <a:defRPr sz="2660" b="1">
                <a:latin typeface="Helvetica"/>
                <a:ea typeface="Helvetica"/>
                <a:cs typeface="Helvetica"/>
                <a:sym typeface="Helvetica"/>
              </a:defRPr>
            </a:pPr>
            <a:r>
              <a:t>Κάτι που ήταν καλό για το παιδί χάνεται. Η απώλεια διαρκεί περισσότερο απ’ όσο το παιδί μπορεί να κρατήσει ζωντανή την ανάμνηση της «καλής» εμπειρίας </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Δύο βασικές τάσεις της αντικοινωνικής τάσης"/>
          <p:cNvSpPr txBox="1">
            <a:spLocks noGrp="1"/>
          </p:cNvSpPr>
          <p:nvPr>
            <p:ph type="title"/>
          </p:nvPr>
        </p:nvSpPr>
        <p:spPr>
          <a:prstGeom prst="rect">
            <a:avLst/>
          </a:prstGeom>
        </p:spPr>
        <p:txBody>
          <a:bodyPr/>
          <a:lstStyle>
            <a:lvl1pPr defTabSz="484886">
              <a:defRPr sz="6640" b="1">
                <a:latin typeface="Helvetica"/>
                <a:ea typeface="Helvetica"/>
                <a:cs typeface="Helvetica"/>
                <a:sym typeface="Helvetica"/>
              </a:defRPr>
            </a:lvl1pPr>
          </a:lstStyle>
          <a:p>
            <a:r>
              <a:t>Δύο βασικές τάσεις της αντικοινωνικής τάσης</a:t>
            </a:r>
          </a:p>
        </p:txBody>
      </p:sp>
      <p:sp>
        <p:nvSpPr>
          <p:cNvPr id="149" name="1. Κλοπή: μέσω αυτής το παιδί ψάχνει την μητέρα πάνω στην οποία έχει δικαιώματα. Τα δικαιώματα πηγάζουν από την αντίληψη του παιδιού ότι η μητέρα έχει δημιουργηθεί από αυτό. Το παιδί, κατά Winnicott, από την γέννηση του έχει ανάγκη από μια πραγματική μητέρα. Βρίσκοντας - συναντώντας την μητέρα, που είναι έτοιμη να απαντήσει στις ανάγκες του, επειδή δεν μπορεί να την ξεχωρίσει από τον εαυτό, πιστεύει ότι αυτό την έχει δημιουργήσει…"/>
          <p:cNvSpPr txBox="1">
            <a:spLocks noGrp="1"/>
          </p:cNvSpPr>
          <p:nvPr>
            <p:ph type="body" idx="1"/>
          </p:nvPr>
        </p:nvSpPr>
        <p:spPr>
          <a:xfrm>
            <a:off x="952500" y="2597150"/>
            <a:ext cx="11099800" cy="6286500"/>
          </a:xfrm>
          <a:prstGeom prst="rect">
            <a:avLst/>
          </a:prstGeom>
        </p:spPr>
        <p:txBody>
          <a:bodyPr/>
          <a:lstStyle/>
          <a:p>
            <a:pPr marL="315468" indent="-315468" defTabSz="403097">
              <a:spcBef>
                <a:spcPts val="2800"/>
              </a:spcBef>
              <a:defRPr sz="2622" b="1">
                <a:latin typeface="Helvetica"/>
                <a:ea typeface="Helvetica"/>
                <a:cs typeface="Helvetica"/>
                <a:sym typeface="Helvetica"/>
              </a:defRPr>
            </a:pPr>
            <a:r>
              <a:t>1. Κλοπή: μέσω αυτής το παιδί ψάχνει την μητέρα πάνω στην οποία έχει δικαιώματα. Τα δικαιώματα πηγάζουν από την αντίληψη του παιδιού ότι η μητέρα έχει δημιουργηθεί από αυτό. Το παιδί, κατά Winnicott, από την γέννηση του έχει ανάγκη από μια πραγματική μητέρα. Βρίσκοντας - συναντώντας την μητέρα, που είναι έτοιμη να απαντήσει στις ανάγκες του, επειδή δεν μπορεί να την ξεχωρίσει από τον εαυτό, πιστεύει ότι αυτό την έχει δημιουργήσει </a:t>
            </a:r>
          </a:p>
          <a:p>
            <a:pPr marL="315468" indent="-315468" defTabSz="403097">
              <a:spcBef>
                <a:spcPts val="2800"/>
              </a:spcBef>
              <a:defRPr sz="2622" b="1">
                <a:latin typeface="Helvetica"/>
                <a:ea typeface="Helvetica"/>
                <a:cs typeface="Helvetica"/>
                <a:sym typeface="Helvetica"/>
              </a:defRPr>
            </a:pPr>
            <a:r>
              <a:t>2. Καταστροφικότητα: μέσω αυτής το παιδί αναζητά εκείνη την ποσότητα περιβαλλοντικής σταθερότητας που θα αντέξει την πίεση της Επιθετικής - σεξουαλικής (ενορμητικής) συμπεριφοράς. Μια ανθρώπινη συμπεριφορά που επειδή μπορεί να βασιστεί σε αυτή, μπορεί να είναι ελεύθερο να κινηθεί, να πράξει, να διεγερθεί. Με την καταστροφικότητα το παιδί προκαλεί την αντίδραση του περιβάλλοντος  </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Τα πρώτα στάδια της αποστέρησης (είναι κοινά και μπορεί να περάσουν απαρατήρητα - για φυσιολογικά)"/>
          <p:cNvSpPr txBox="1">
            <a:spLocks noGrp="1"/>
          </p:cNvSpPr>
          <p:nvPr>
            <p:ph type="title"/>
          </p:nvPr>
        </p:nvSpPr>
        <p:spPr>
          <a:prstGeom prst="rect">
            <a:avLst/>
          </a:prstGeom>
        </p:spPr>
        <p:txBody>
          <a:bodyPr/>
          <a:lstStyle>
            <a:lvl1pPr defTabSz="327152">
              <a:defRPr sz="4480" b="1">
                <a:latin typeface="Helvetica"/>
                <a:ea typeface="Helvetica"/>
                <a:cs typeface="Helvetica"/>
                <a:sym typeface="Helvetica"/>
              </a:defRPr>
            </a:lvl1pPr>
          </a:lstStyle>
          <a:p>
            <a:r>
              <a:t>Τα πρώτα στάδια της αποστέρησης (είναι κοινά και μπορεί να περάσουν απαρατήρητα - για φυσιολογικά) </a:t>
            </a:r>
          </a:p>
        </p:txBody>
      </p:sp>
      <p:sp>
        <p:nvSpPr>
          <p:cNvPr id="152" name="Μια συμπεριφορά, μίξη υποταγής και αντίδρασης: Το παιδί αντιδρά σε αυτά που θέλουν οι γονείς του και είναι πολύ ζωηρό ή επιθετικό. Ξαφνικά μπορεί να υποταχθεί σε αυτό που του ζητάνε, χωρίς ερωτήσεις και μετά ο κύκλος να αρχίσει από την αρχή. Δεν πρόκειται για παιδική παντοδυναμία, η οποία είναι ψυχική πραγματικότητα και όχι συμπεριφορά (Η πίστη του παιδιού ότι ό,τι σκέφτεται ή επιθυμεί μπορεί να γίνει ή ότι είναι άτρωτο)…"/>
          <p:cNvSpPr txBox="1">
            <a:spLocks noGrp="1"/>
          </p:cNvSpPr>
          <p:nvPr>
            <p:ph type="body" idx="1"/>
          </p:nvPr>
        </p:nvSpPr>
        <p:spPr>
          <a:xfrm>
            <a:off x="952500" y="2597150"/>
            <a:ext cx="11099800" cy="6286500"/>
          </a:xfrm>
          <a:prstGeom prst="rect">
            <a:avLst/>
          </a:prstGeom>
        </p:spPr>
        <p:txBody>
          <a:bodyPr/>
          <a:lstStyle/>
          <a:p>
            <a:pPr marL="301752" indent="-301752" defTabSz="385572">
              <a:spcBef>
                <a:spcPts val="2700"/>
              </a:spcBef>
              <a:defRPr sz="2508" b="1">
                <a:latin typeface="Helvetica"/>
                <a:ea typeface="Helvetica"/>
                <a:cs typeface="Helvetica"/>
                <a:sym typeface="Helvetica"/>
              </a:defRPr>
            </a:pPr>
            <a:r>
              <a:t>Μια συμπεριφορά, μίξη υποταγής και αντίδρασης: Το παιδί αντιδρά σε αυτά που θέλουν οι γονείς του και είναι πολύ ζωηρό ή επιθετικό. Ξαφνικά μπορεί να υποταχθεί σε αυτό που του ζητάνε, χωρίς ερωτήσεις και μετά ο κύκλος να αρχίσει από την αρχή. Δεν πρόκειται για παιδική παντοδυναμία, η οποία είναι ψυχική πραγματικότητα και όχι συμπεριφορά (Η πίστη του παιδιού ότι ό,τι σκέφτεται ή επιθυμεί μπορεί να γίνει ή ότι είναι άτρωτο) </a:t>
            </a:r>
          </a:p>
          <a:p>
            <a:pPr marL="301752" indent="-301752" defTabSz="385572">
              <a:spcBef>
                <a:spcPts val="2700"/>
              </a:spcBef>
              <a:defRPr sz="2508" b="1">
                <a:latin typeface="Helvetica"/>
                <a:ea typeface="Helvetica"/>
                <a:cs typeface="Helvetica"/>
                <a:sym typeface="Helvetica"/>
              </a:defRPr>
            </a:pPr>
            <a:r>
              <a:t>Απληστία με συνοδό αναστολή της όρεξης για φαγητό (πρόδρομος της κλοπής)</a:t>
            </a:r>
          </a:p>
          <a:p>
            <a:pPr marL="301752" indent="-301752" defTabSz="385572">
              <a:spcBef>
                <a:spcPts val="2700"/>
              </a:spcBef>
              <a:defRPr sz="2508" b="1">
                <a:latin typeface="Helvetica"/>
                <a:ea typeface="Helvetica"/>
                <a:cs typeface="Helvetica"/>
                <a:sym typeface="Helvetica"/>
              </a:defRPr>
            </a:pPr>
            <a:r>
              <a:t>Ακαταστασία - ενούρηση - καταναγκαστική καταστροφικότητα: αντιδράσεις στην αποστέρηση. Στην ενούρηση η έμφαση είναι στην παλινδρόμηση (Δηλαδή το παιδί γυρίζει πίσω σε αναπτυξιακά στάδια που είχε κατακτήσει, ως συναισθηματική αντίδραση σε κάτι που του είναι δύσκολο να αντέξει. Το βλέπουμε και σε ενήλικους ασθενείς)</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Η μητέρα και κατά αντιστοιχία ο θεραπευτής πρέπει και θα αποτύχει στο να ικανοποιήσει όλες τις ενορμητικές απαιτήσεις του παιδιού. Δεν μπορεί π.χ. να το ταΐζει όποτε και μόλις το επιθυμήσει, ούτε να δέχεται όλες τις επιθέσεις του. Δεν πρέπει όμως να «παρατήσει» το παιδί αναφορικά με τις ανάγκες του εγώ (δηλ. πρέπει αν είναι σε θέση να δίνει βασική φροντίδα και σε σωματικό, αλλά και σε συναισθηματικό επίπεδο. Να μπορεί να το “καθρεφτίζει” ως ωραίο, να το χαϊδεύει, να μπορεί να το ηρεμήσει, να μπορεί να καταλάβει τι θέλει όταν κλαίει ή να δώσει ένα νόημα στο κλάμα του), έως ότου το παιδί μπορέσει να εσωτερικεύσει μια εγώ - υποστηρικτική μητέρα και να είναι αρκετά μεγάλο ώστε να διατηρήσει αυτές τις ενδοβολές παρά τις αποτυχίες του περιβάλλοντος…"/>
          <p:cNvSpPr txBox="1">
            <a:spLocks noGrp="1"/>
          </p:cNvSpPr>
          <p:nvPr>
            <p:ph type="body" idx="1"/>
          </p:nvPr>
        </p:nvSpPr>
        <p:spPr>
          <a:prstGeom prst="rect">
            <a:avLst/>
          </a:prstGeom>
        </p:spPr>
        <p:txBody>
          <a:bodyPr/>
          <a:lstStyle/>
          <a:p>
            <a:pPr marL="233172" indent="-233172" defTabSz="297941">
              <a:spcBef>
                <a:spcPts val="2100"/>
              </a:spcBef>
              <a:defRPr sz="1937" b="1">
                <a:latin typeface="Helvetica"/>
                <a:ea typeface="Helvetica"/>
                <a:cs typeface="Helvetica"/>
                <a:sym typeface="Helvetica"/>
              </a:defRPr>
            </a:pPr>
            <a:r>
              <a:t>Η μητέρα και κατά αντιστοιχία ο θεραπευτής πρέπει και θα αποτύχει στο να ικανοποιήσει όλες τις ενορμητικές απαιτήσεις του παιδιού. Δεν μπορεί π.χ. να το ταΐζει όποτε και μόλις το επιθυμήσει, ούτε να δέχεται όλες τις επιθέσεις του. Δεν πρέπει όμως να «παρατήσει» το παιδί αναφορικά με τις ανάγκες του εγώ (δηλ. πρέπει αν είναι σε θέση να δίνει βασική φροντίδα και σε σωματικό, αλλά και σε συναισθηματικό επίπεδο. Να μπορεί να το “καθρεφτίζει” ως ωραίο, να το χαϊδεύει, να μπορεί να το ηρεμήσει, να μπορεί να καταλάβει τι θέλει όταν κλαίει ή να δώσει ένα νόημα στο κλάμα του), έως ότου το παιδί μπορέσει να εσωτερικεύσει μια εγώ - υποστηρικτική μητέρα και να είναι αρκετά μεγάλο ώστε να διατηρήσει αυτές τις ενδοβολές παρά τις αποτυχίες του περιβάλλοντος</a:t>
            </a:r>
          </a:p>
          <a:p>
            <a:pPr marL="233172" indent="-233172" defTabSz="297941">
              <a:spcBef>
                <a:spcPts val="2100"/>
              </a:spcBef>
              <a:defRPr sz="1937" b="1">
                <a:latin typeface="Helvetica"/>
                <a:ea typeface="Helvetica"/>
                <a:cs typeface="Helvetica"/>
                <a:sym typeface="Helvetica"/>
              </a:defRPr>
            </a:pPr>
            <a:r>
              <a:t>Η αντικοινωνική τάση είναι μια δεύτερη ευκαιρία στην μητέρα - θεραπευτή που απέτυχε στην πρωτογενή αγάπη</a:t>
            </a:r>
          </a:p>
          <a:p>
            <a:pPr marL="233172" indent="-233172" defTabSz="297941">
              <a:spcBef>
                <a:spcPts val="2100"/>
              </a:spcBef>
              <a:defRPr sz="1937" b="1">
                <a:latin typeface="Helvetica"/>
                <a:ea typeface="Helvetica"/>
                <a:cs typeface="Helvetica"/>
                <a:sym typeface="Helvetica"/>
              </a:defRPr>
            </a:pPr>
            <a:r>
              <a:t>Αντιλαμβανόμενη το καταναγκαστικό αίτημα του παιδιού θεραπεύει την αποστέρηση, επιτρέποντας στο παιδί να την μισήσει γιατί είναι αποστερητική</a:t>
            </a:r>
          </a:p>
          <a:p>
            <a:pPr marL="233172" indent="-233172" defTabSz="297941">
              <a:spcBef>
                <a:spcPts val="2100"/>
              </a:spcBef>
              <a:defRPr sz="1937" b="1">
                <a:latin typeface="Helvetica"/>
                <a:ea typeface="Helvetica"/>
                <a:cs typeface="Helvetica"/>
                <a:sym typeface="Helvetica"/>
              </a:defRPr>
            </a:pPr>
            <a:r>
              <a:t>Αν η μητέρα αντιδράσει με αντιδραστικό σχηματισμό, εξαιτίας δικών της συμπλεγμάτων, τότε κακομαθαίνει το παιδί. «Κάνει τα χατίρια», χωρίς να εμπλέκεται συναισθηματικά από τον φόβο ότι αυτή είναι η φταίχτρα ή ότι το παιδί την μισεί και χωρίς να καταλαβαίνει γιατί το παιδί έχει αυτή τη συμπεριφορά</a:t>
            </a:r>
          </a:p>
          <a:p>
            <a:pPr marL="233172" indent="-233172" defTabSz="297941">
              <a:spcBef>
                <a:spcPts val="2100"/>
              </a:spcBef>
              <a:defRPr sz="1937" b="1">
                <a:latin typeface="Helvetica"/>
                <a:ea typeface="Helvetica"/>
                <a:cs typeface="Helvetica"/>
                <a:sym typeface="Helvetica"/>
              </a:defRPr>
            </a:pPr>
            <a:r>
              <a:t>Αν καταλάβει το αίτημα (αναγκαιότητα και νόημα) τότε προσφέρει θεραπεία</a:t>
            </a:r>
          </a:p>
          <a:p>
            <a:pPr marL="233172" indent="-233172" defTabSz="297941">
              <a:spcBef>
                <a:spcPts val="2100"/>
              </a:spcBef>
              <a:defRPr sz="1937" b="1">
                <a:latin typeface="Helvetica"/>
                <a:ea typeface="Helvetica"/>
                <a:cs typeface="Helvetica"/>
                <a:sym typeface="Helvetica"/>
              </a:defRPr>
            </a:pPr>
            <a:r>
              <a:t>Όλο το περιβάλλον πρέπει να εμπλακεί</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Κλινικό Υλικό"/>
          <p:cNvSpPr txBox="1">
            <a:spLocks noGrp="1"/>
          </p:cNvSpPr>
          <p:nvPr>
            <p:ph type="title"/>
          </p:nvPr>
        </p:nvSpPr>
        <p:spPr>
          <a:prstGeom prst="rect">
            <a:avLst/>
          </a:prstGeom>
        </p:spPr>
        <p:txBody>
          <a:bodyPr/>
          <a:lstStyle/>
          <a:p>
            <a:r>
              <a:t>Κλινικό Υλικό</a:t>
            </a:r>
          </a:p>
        </p:txBody>
      </p:sp>
      <p:sp>
        <p:nvSpPr>
          <p:cNvPr id="157" name="Ο Χ. Κοντεύει σήμερα τα 50. Αρρώστησε από σχιζοφρένεια στα 25 του ενώ δούλευε και διατηρούσε σταθερή ερωτική σχέση με μια γυναίκα. Οι πρώτες εκδηλώσεις ήταν  ζηλοτυπικό παραλήρημα, ψυχοκινητική ανησυχία και επιθετική συμπεριφορά. Νοσηλεύεται 2 φορές. Μετά, όταν πια καταλαβαίνει ότι δυσκολεύεται να εργαστεί γυρνάει από την Αθήνα στο χωριό του. Δουλεύει με τον πατέρα του στα ζώα. Δεν έχει εναισθησία. Παρακολουθείται από την Κ.Μ αλλά χωρίς σταθερότητα. Όταν πεθαίνει ο πατέρας του, ο οποίος ήταν η μόνη γονεϊκή φροντιστική φιγούρα στο σπίτι και πρότυπο για τον Χ,  τα πράγματα χειροτερεύουν. Οι υποτροπές πληθαίνουν εξαιτίας της διακοπής της φαρμακευτικής αγωγής. Αρχίζει το φαινόμενο της κυλιόμενης πόρτας. Με την Κ.Μ δεν καταφέρνει να κρατήσει σταθερή επαφή και να εμπιστευτεί, εν μέρη εξ αιτίας και των συνεχών αλλαγών θεραπευτή"/>
          <p:cNvSpPr txBox="1">
            <a:spLocks noGrp="1"/>
          </p:cNvSpPr>
          <p:nvPr>
            <p:ph type="body" idx="1"/>
          </p:nvPr>
        </p:nvSpPr>
        <p:spPr>
          <a:prstGeom prst="rect">
            <a:avLst/>
          </a:prstGeom>
        </p:spPr>
        <p:txBody>
          <a:bodyPr/>
          <a:lstStyle>
            <a:lvl1pPr marL="333756" indent="-333756" defTabSz="426466">
              <a:spcBef>
                <a:spcPts val="3000"/>
              </a:spcBef>
              <a:defRPr sz="2774" b="1">
                <a:latin typeface="Helvetica"/>
                <a:ea typeface="Helvetica"/>
                <a:cs typeface="Helvetica"/>
                <a:sym typeface="Helvetica"/>
              </a:defRPr>
            </a:lvl1pPr>
          </a:lstStyle>
          <a:p>
            <a:r>
              <a:t>Ο Χ. Κοντεύει σήμερα τα 50. Αρρώστησε από σχιζοφρένεια στα 25 του ενώ δούλευε και διατηρούσε σταθερή ερωτική σχέση με μια γυναίκα. Οι πρώτες εκδηλώσεις ήταν  ζηλοτυπικό παραλήρημα, ψυχοκινητική ανησυχία και επιθετική συμπεριφορά. Νοσηλεύεται 2 φορές. Μετά, όταν πια καταλαβαίνει ότι δυσκολεύεται να εργαστεί γυρνάει από την Αθήνα στο χωριό του. Δουλεύει με τον πατέρα του στα ζώα. Δεν έχει εναισθησία. Παρακολουθείται από την Κ.Μ αλλά χωρίς σταθερότητα. Όταν πεθαίνει ο πατέρας του, ο οποίος ήταν η μόνη γονεϊκή φροντιστική φιγούρα στο σπίτι και πρότυπο για τον Χ,  τα πράγματα χειροτερεύουν. Οι υποτροπές πληθαίνουν εξαιτίας της διακοπής της φαρμακευτικής αγωγής. Αρχίζει το φαινόμενο της κυλιόμενης πόρτας. Με την Κ.Μ δεν καταφέρνει να κρατήσει σταθερή επαφή και να εμπιστευτεί, εν μέρη εξ αιτίας και των συνεχών αλλαγών θεραπευτή</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Ο Χ Έχει άλλα 3 αδέρφια. Η μητέρα του είναι επίσης σχιζοφρενής, η οποία όμως δεν παρακολουθούνταν. Ξεκίνησε να παρακολουθείται, από την ΚΜ, σε προχωρημένη ηλικία, όταν σε μια υποτροπή του Χ αυτός της σπάει το χέρι και αυτή παραληρεί ανοικτά ότι τους επιτέθηκαν άνθρωποι από το χωριό. Ο Χ. Νοσηλεύεται και η μητέρα δέχεται να «νοσηλευτεί στο σπίτι» από την Κ.Μ. Μόλις γίνεται κάπως καλύτερα διακόπτει την παρακολούθηση και την αγωγή"/>
          <p:cNvSpPr txBox="1">
            <a:spLocks noGrp="1"/>
          </p:cNvSpPr>
          <p:nvPr>
            <p:ph type="body" idx="1"/>
          </p:nvPr>
        </p:nvSpPr>
        <p:spPr>
          <a:prstGeom prst="rect">
            <a:avLst/>
          </a:prstGeom>
        </p:spPr>
        <p:txBody>
          <a:bodyPr/>
          <a:lstStyle>
            <a:lvl1pPr>
              <a:defRPr b="1">
                <a:latin typeface="Helvetica"/>
                <a:ea typeface="Helvetica"/>
                <a:cs typeface="Helvetica"/>
                <a:sym typeface="Helvetica"/>
              </a:defRPr>
            </a:lvl1pPr>
          </a:lstStyle>
          <a:p>
            <a:r>
              <a:t>Ο Χ Έχει άλλα 3 αδέρφια. Η μητέρα του είναι επίσης σχιζοφρενής, η οποία όμως δεν παρακολουθούνταν. Ξεκίνησε να παρακολουθείται, από την ΚΜ, σε προχωρημένη ηλικία, όταν σε μια υποτροπή του Χ αυτός της σπάει το χέρι και αυτή παραληρεί ανοικτά ότι τους επιτέθηκαν άνθρωποι από το χωριό. Ο Χ. Νοσηλεύεται και η μητέρα δέχεται να «νοσηλευτεί στο σπίτι» από την Κ.Μ. Μόλις γίνεται κάπως καλύτερα διακόπτει την παρακολούθηση και την αγωγή</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Ο Χ. Επιστρέφει από την νοσηλεία του σε καλή κατάσταση. Εγκαθιστά μια σταθερή σχέση με ψυχίατρο της Κ.Μ. Αρχίζει να απασχολείται πάλι στα ζώα και προσπαθεί να φροντίσει την μητέρα του. Η μητέρα είναι σε κακή κατάσταση. Δεν παίρνει τα φάρμακα αλλά δέχεται την παρουσία θεραπευτή (μιας λογοθεραπεύτριας, μέλος του κλιμακίου. Ήταν η μόνη που δεχόταν) στο σπίτι. Υπό το βάρος της κατάστασης της μητέρας του, η οποία δεν καταλαβαίνει καθόλου τις ανάγκες του, υποτροπιάζει. Αρχίζει να βγαίνει, να κάνει φασαρίες στο καφενείο, να σπάει πράγματα, να βρίζει την μητέρα του. Διακόπτει την αγωγή και δεν δέχεται καμία παρέμβαση"/>
          <p:cNvSpPr txBox="1">
            <a:spLocks noGrp="1"/>
          </p:cNvSpPr>
          <p:nvPr>
            <p:ph type="body" idx="1"/>
          </p:nvPr>
        </p:nvSpPr>
        <p:spPr>
          <a:prstGeom prst="rect">
            <a:avLst/>
          </a:prstGeom>
        </p:spPr>
        <p:txBody>
          <a:bodyPr/>
          <a:lstStyle/>
          <a:p>
            <a:pPr marL="388620" indent="-388620" defTabSz="496570">
              <a:spcBef>
                <a:spcPts val="3500"/>
              </a:spcBef>
              <a:defRPr sz="3230"/>
            </a:pPr>
            <a:r>
              <a:rPr b="1">
                <a:latin typeface="Helvetica"/>
                <a:ea typeface="Helvetica"/>
                <a:cs typeface="Helvetica"/>
                <a:sym typeface="Helvetica"/>
              </a:rPr>
              <a:t>Ο Χ. Επιστρέφει από την νοσηλεία του σε καλή κατάσταση. Εγκαθιστά μια σταθερή σχέση με ψυχίατρο της Κ.Μ. Αρχίζει να απασχολείται πάλι στα ζώα και προσπαθεί να φροντίσει την μητέρα του. Η μητέρα είναι σε κακή κατάσταση. Δεν παίρνει τα φάρμακα αλλά δέχεται την παρουσία θεραπευτή (μιας λογοθεραπεύτριας, μέλος του κλιμακίου. Ήταν η μόνη που δεχόταν) στο σπίτι. Υπό το βάρος της κατάστασης της μητέρας του, η οποία δεν καταλαβαίνει καθόλου τις ανάγκες του, υποτροπιάζει. Αρχίζει να βγαίνει, να κάνει φασαρίες στο καφενείο, να σπάει πράγματα, να βρίζει την μητέρα του. Διακόπτει την αγωγή και δεν δέχεται καμία</a:t>
            </a:r>
            <a:r>
              <a:t> </a:t>
            </a:r>
            <a:r>
              <a:rPr b="1">
                <a:latin typeface="Helvetica"/>
                <a:ea typeface="Helvetica"/>
                <a:cs typeface="Helvetica"/>
                <a:sym typeface="Helvetica"/>
              </a:rPr>
              <a:t>παρέμβαση</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Προκλητικές Συμπεριφορές:  Μια…"/>
          <p:cNvSpPr txBox="1">
            <a:spLocks noGrp="1"/>
          </p:cNvSpPr>
          <p:nvPr>
            <p:ph type="ctrTitle"/>
          </p:nvPr>
        </p:nvSpPr>
        <p:spPr>
          <a:prstGeom prst="rect">
            <a:avLst/>
          </a:prstGeom>
        </p:spPr>
        <p:txBody>
          <a:bodyPr/>
          <a:lstStyle/>
          <a:p>
            <a:pPr defTabSz="502412">
              <a:defRPr sz="6880" b="1">
                <a:latin typeface="Helvetica"/>
                <a:ea typeface="Helvetica"/>
                <a:cs typeface="Helvetica"/>
                <a:sym typeface="Helvetica"/>
              </a:defRPr>
            </a:pPr>
            <a:r>
              <a:rPr dirty="0" err="1"/>
              <a:t>Προκλητικές</a:t>
            </a:r>
            <a:r>
              <a:rPr dirty="0"/>
              <a:t> </a:t>
            </a:r>
            <a:r>
              <a:rPr dirty="0" err="1"/>
              <a:t>Συμ</a:t>
            </a:r>
            <a:r>
              <a:rPr dirty="0"/>
              <a:t>περιφορές:  Μια</a:t>
            </a:r>
          </a:p>
          <a:p>
            <a:pPr defTabSz="502412">
              <a:defRPr sz="6880" b="1">
                <a:latin typeface="Helvetica"/>
                <a:ea typeface="Helvetica"/>
                <a:cs typeface="Helvetica"/>
                <a:sym typeface="Helvetica"/>
              </a:defRPr>
            </a:pPr>
            <a:r>
              <a:rPr dirty="0"/>
              <a:t> </a:t>
            </a:r>
            <a:r>
              <a:rPr dirty="0" err="1"/>
              <a:t>Ψυχοθερ</a:t>
            </a:r>
            <a:r>
              <a:rPr dirty="0"/>
              <a:t>απευτική ματιά</a:t>
            </a:r>
          </a:p>
        </p:txBody>
      </p:sp>
      <p:sp>
        <p:nvSpPr>
          <p:cNvPr id="122" name="Μ. Λαζαρίδου…"/>
          <p:cNvSpPr txBox="1">
            <a:spLocks noGrp="1"/>
          </p:cNvSpPr>
          <p:nvPr>
            <p:ph type="subTitle" sz="quarter" idx="1"/>
          </p:nvPr>
        </p:nvSpPr>
        <p:spPr>
          <a:prstGeom prst="rect">
            <a:avLst/>
          </a:prstGeom>
        </p:spPr>
        <p:txBody>
          <a:bodyPr/>
          <a:lstStyle/>
          <a:p>
            <a:pPr defTabSz="414781">
              <a:defRPr sz="2272"/>
            </a:pPr>
            <a:r>
              <a:t>Μ. Λαζαρίδου </a:t>
            </a:r>
          </a:p>
          <a:p>
            <a:pPr defTabSz="414781">
              <a:defRPr sz="2272"/>
            </a:pPr>
            <a:r>
              <a:t>Ψυχίατρος - ψυχοθεραπεύτρια</a:t>
            </a:r>
          </a:p>
          <a:p>
            <a:pPr defTabSz="414781">
              <a:defRPr sz="2272"/>
            </a:pPr>
            <a:r>
              <a:t>Επιστημονική Διευθύντρια ΕΚΨ&amp;ΨΥ </a:t>
            </a:r>
          </a:p>
        </p:txBody>
      </p:sp>
      <p:sp>
        <p:nvSpPr>
          <p:cNvPr id="123" name="Αριθμός σλάιντ"/>
          <p:cNvSpPr txBox="1">
            <a:spLocks noGrp="1"/>
          </p:cNvSpPr>
          <p:nvPr>
            <p:ph type="sldNum" sz="quarter" idx="4294967295"/>
          </p:nvPr>
        </p:nvSpPr>
        <p:spPr>
          <a:xfrm>
            <a:off x="6375349" y="9245600"/>
            <a:ext cx="241402" cy="381000"/>
          </a:xfrm>
          <a:prstGeom prst="rect">
            <a:avLst/>
          </a:prstGeom>
          <a:extLst>
            <a:ext uri="{C572A759-6A51-4108-AA02-DFA0A04FC94B}">
              <ma14:wrappingTextBoxFlag xmlns:ma14="http://schemas.microsoft.com/office/mac/drawingml/2011/main" xmlns="" val="1"/>
            </a:ext>
          </a:extLst>
        </p:spPr>
        <p:txBody>
          <a:bodyPr anchor="t"/>
          <a:lstStyle/>
          <a:p>
            <a:fld id="{86CB4B4D-7CA3-9044-876B-883B54F8677D}" type="slidenum">
              <a:t>2</a:t>
            </a:fld>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Η ομάδα προσπαθεί να βρει λύση. Εμπλέκει τον κοινοτάρχη και τον αστυνομικό να πείσουν τον Χ. να μας δει. Δεν έχουμε αποτέλεσμα. Από την άλλη ξέρουμε ότι η νοσηλεία θα είναι τραυματική και θα έχει πρόσκαιρο αποτέλεσμα. Ζητάμε την βοήθεια της κοινότητας να εμπεριέξει τον Χ. (Που είναι κατά τα άλλα πολύ συμπαθής στο χωριό). Ενώ δουλεύουμε με την κοινότητα, δίνουμε οδηγία στην λογοθεραπεύτρια που πηγαίνει στο σπίτι να αποκαταστήσει μια «κοινωνική επαφή» με τον Χ. και ζητούμε και την συνδρομή της αδερφής του που μένει αλλού να πείσει την μητέρα να πάρει αγωγή"/>
          <p:cNvSpPr txBox="1">
            <a:spLocks noGrp="1"/>
          </p:cNvSpPr>
          <p:nvPr>
            <p:ph type="body" idx="1"/>
          </p:nvPr>
        </p:nvSpPr>
        <p:spPr>
          <a:prstGeom prst="rect">
            <a:avLst/>
          </a:prstGeom>
        </p:spPr>
        <p:txBody>
          <a:bodyPr/>
          <a:lstStyle>
            <a:lvl1pPr marL="420623" indent="-420623" defTabSz="537463">
              <a:spcBef>
                <a:spcPts val="3800"/>
              </a:spcBef>
              <a:defRPr sz="3496" b="1">
                <a:latin typeface="Helvetica"/>
                <a:ea typeface="Helvetica"/>
                <a:cs typeface="Helvetica"/>
                <a:sym typeface="Helvetica"/>
              </a:defRPr>
            </a:lvl1pPr>
          </a:lstStyle>
          <a:p>
            <a:r>
              <a:t>Η ομάδα προσπαθεί να βρει λύση. Εμπλέκει τον κοινοτάρχη και τον αστυνομικό να πείσουν τον Χ. να μας δει. Δεν έχουμε αποτέλεσμα. Από την άλλη ξέρουμε ότι η νοσηλεία θα είναι τραυματική και θα έχει πρόσκαιρο αποτέλεσμα. Ζητάμε την βοήθεια της κοινότητας να εμπεριέξει τον Χ. (Που είναι κατά τα άλλα πολύ συμπαθής στο χωριό). Ενώ δουλεύουμε με την κοινότητα, δίνουμε οδηγία στην λογοθεραπεύτρια που πηγαίνει στο σπίτι να αποκαταστήσει μια «κοινωνική επαφή» με τον Χ. και ζητούμε και την συνδρομή της αδερφής του που μένει αλλού να πείσει την μητέρα να πάρει αγωγή</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Η μητέρα παίρνει αγωγή και καλυτερεύει. Εν τω μεταξύ ο Χ. εμπιστεύεται την λογοθεραπεύτρια και αρχίζει να της μιλάει για δικά του θέματα. Η θεραπεύτρια μιλάει μαζί του και δεν αναφέρεται καθόλου σε φάρμακα, ψυχιάτρους, κτλ. Η ομάδα συζητά για τον Χ. κάθε εβδομάδα και γίνεται εποπτεία όλης της παρέμβασης. Τελικά ο Χ. φέρνει μόνος του το αίτημα να δει ψυχίατρο. Ξεκινά αγωγή. Είναι πολύ καλύτερα. Αποκαθιστά τις σχέσεις του με το χωριό, συγκατοικεί χωρίς εντάσεις με την μητέρα του, αποκτά μερική εναισθησία και λέει ότι θα κάνει ό,τι χρειαστεί για να μην πάει ξανά σε νοσοκομείο"/>
          <p:cNvSpPr txBox="1">
            <a:spLocks noGrp="1"/>
          </p:cNvSpPr>
          <p:nvPr>
            <p:ph type="body" idx="1"/>
          </p:nvPr>
        </p:nvSpPr>
        <p:spPr>
          <a:prstGeom prst="rect">
            <a:avLst/>
          </a:prstGeom>
        </p:spPr>
        <p:txBody>
          <a:bodyPr/>
          <a:lstStyle>
            <a:lvl1pPr marL="429768" indent="-429768" defTabSz="549148">
              <a:spcBef>
                <a:spcPts val="3900"/>
              </a:spcBef>
              <a:defRPr sz="3572" b="1">
                <a:latin typeface="Helvetica"/>
                <a:ea typeface="Helvetica"/>
                <a:cs typeface="Helvetica"/>
                <a:sym typeface="Helvetica"/>
              </a:defRPr>
            </a:lvl1pPr>
          </a:lstStyle>
          <a:p>
            <a:r>
              <a:t>Η μητέρα παίρνει αγωγή και καλυτερεύει. Εν τω μεταξύ ο Χ. εμπιστεύεται την λογοθεραπεύτρια και αρχίζει να της μιλάει για δικά του θέματα. Η θεραπεύτρια μιλάει μαζί του και δεν αναφέρεται καθόλου σε φάρμακα, ψυχιάτρους, κτλ. Η ομάδα συζητά για τον Χ. κάθε εβδομάδα και γίνεται εποπτεία όλης της παρέμβασης. Τελικά ο Χ. φέρνει μόνος του το αίτημα να δει ψυχίατρο. Ξεκινά αγωγή. Είναι πολύ καλύτερα. Αποκαθιστά τις σχέσεις του με το χωριό, συγκατοικεί χωρίς εντάσεις με την μητέρα του, αποκτά μερική εναισθησία και λέει ότι θα κάνει ό,τι χρειαστεί για να μην πάει ξανά σε νοσοκομείο</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Συμπερασματικά"/>
          <p:cNvSpPr txBox="1">
            <a:spLocks noGrp="1"/>
          </p:cNvSpPr>
          <p:nvPr>
            <p:ph type="title"/>
          </p:nvPr>
        </p:nvSpPr>
        <p:spPr>
          <a:prstGeom prst="rect">
            <a:avLst/>
          </a:prstGeom>
        </p:spPr>
        <p:txBody>
          <a:bodyPr/>
          <a:lstStyle/>
          <a:p>
            <a:r>
              <a:t>Συμπερασματικά</a:t>
            </a:r>
          </a:p>
        </p:txBody>
      </p:sp>
      <p:sp>
        <p:nvSpPr>
          <p:cNvPr id="168" name="Η συμπεριφορά πρέπει να γίνει κατανοητή ως αίτημα και ελπίδα για θεραπεία…"/>
          <p:cNvSpPr txBox="1">
            <a:spLocks noGrp="1"/>
          </p:cNvSpPr>
          <p:nvPr>
            <p:ph type="body" idx="1"/>
          </p:nvPr>
        </p:nvSpPr>
        <p:spPr>
          <a:prstGeom prst="rect">
            <a:avLst/>
          </a:prstGeom>
        </p:spPr>
        <p:txBody>
          <a:bodyPr/>
          <a:lstStyle/>
          <a:p>
            <a:pPr marL="365760" indent="-365760" defTabSz="467359">
              <a:spcBef>
                <a:spcPts val="3300"/>
              </a:spcBef>
              <a:defRPr sz="3040" b="1">
                <a:latin typeface="Helvetica"/>
                <a:ea typeface="Helvetica"/>
                <a:cs typeface="Helvetica"/>
                <a:sym typeface="Helvetica"/>
              </a:defRPr>
            </a:pPr>
            <a:r>
              <a:t>Η συμπεριφορά πρέπει να γίνει κατανοητή ως αίτημα και ελπίδα για θεραπεία</a:t>
            </a:r>
          </a:p>
          <a:p>
            <a:pPr marL="365760" indent="-365760" defTabSz="467359">
              <a:spcBef>
                <a:spcPts val="3300"/>
              </a:spcBef>
              <a:defRPr sz="3040" b="1">
                <a:latin typeface="Helvetica"/>
                <a:ea typeface="Helvetica"/>
                <a:cs typeface="Helvetica"/>
                <a:sym typeface="Helvetica"/>
              </a:defRPr>
            </a:pPr>
            <a:r>
              <a:t>Η θεραπεία θα προχωρήσει μέσα από κατανόηση - συναισθηματική εμπλοκή - ανεκτικότητα</a:t>
            </a:r>
          </a:p>
          <a:p>
            <a:pPr marL="365760" indent="-365760" defTabSz="467359">
              <a:spcBef>
                <a:spcPts val="3300"/>
              </a:spcBef>
              <a:defRPr sz="3040" b="1">
                <a:latin typeface="Helvetica"/>
                <a:ea typeface="Helvetica"/>
                <a:cs typeface="Helvetica"/>
                <a:sym typeface="Helvetica"/>
              </a:defRPr>
            </a:pPr>
            <a:r>
              <a:t>Η θεραπεία αφορά την διαχείριση με την εμπλοκή όλου του περιβάλλοντος ή και ειδικών δομών, όταν χρειάζεται και συνοδό ψυχοθεραπεία</a:t>
            </a:r>
          </a:p>
          <a:p>
            <a:pPr marL="365760" indent="-365760" defTabSz="467359">
              <a:spcBef>
                <a:spcPts val="3300"/>
              </a:spcBef>
              <a:defRPr sz="3040" b="1">
                <a:latin typeface="Helvetica"/>
                <a:ea typeface="Helvetica"/>
                <a:cs typeface="Helvetica"/>
                <a:sym typeface="Helvetica"/>
              </a:defRPr>
            </a:pPr>
            <a:r>
              <a:t>Στόχος η παροχή ενός σταθερού πλαισίου - περιβάλλοντος όπου το παιδί μπορεί να ξαναανακαλύψει, να πειραματιστεί με τις ενορμήσεις του</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Βιβλιογραφία"/>
          <p:cNvSpPr txBox="1">
            <a:spLocks noGrp="1"/>
          </p:cNvSpPr>
          <p:nvPr>
            <p:ph type="title"/>
          </p:nvPr>
        </p:nvSpPr>
        <p:spPr>
          <a:prstGeom prst="rect">
            <a:avLst/>
          </a:prstGeom>
        </p:spPr>
        <p:txBody>
          <a:bodyPr/>
          <a:lstStyle/>
          <a:p>
            <a:r>
              <a:rPr b="1">
                <a:latin typeface="Helvetica"/>
                <a:ea typeface="Helvetica"/>
                <a:cs typeface="Helvetica"/>
                <a:sym typeface="Helvetica"/>
              </a:rPr>
              <a:t>Βιβλιογραφία</a:t>
            </a:r>
            <a:r>
              <a:t> </a:t>
            </a:r>
          </a:p>
        </p:txBody>
      </p:sp>
      <p:sp>
        <p:nvSpPr>
          <p:cNvPr id="171" name="D. Beres, MD “Viscissitudes of superego functions and superego precursors in childhood”, 1957…"/>
          <p:cNvSpPr txBox="1">
            <a:spLocks noGrp="1"/>
          </p:cNvSpPr>
          <p:nvPr>
            <p:ph type="body" idx="1"/>
          </p:nvPr>
        </p:nvSpPr>
        <p:spPr>
          <a:prstGeom prst="rect">
            <a:avLst/>
          </a:prstGeom>
        </p:spPr>
        <p:txBody>
          <a:bodyPr/>
          <a:lstStyle/>
          <a:p>
            <a:pPr marL="347472" indent="-347472" defTabSz="443991">
              <a:spcBef>
                <a:spcPts val="3100"/>
              </a:spcBef>
              <a:defRPr sz="2888" b="1">
                <a:latin typeface="Helvetica"/>
                <a:ea typeface="Helvetica"/>
                <a:cs typeface="Helvetica"/>
                <a:sym typeface="Helvetica"/>
              </a:defRPr>
            </a:pPr>
            <a:r>
              <a:t>D. Beres, MD “Viscissitudes of superego functions and superego precursors in childhood”, 1957</a:t>
            </a:r>
          </a:p>
          <a:p>
            <a:pPr marL="347472" indent="-347472" defTabSz="443991">
              <a:spcBef>
                <a:spcPts val="3100"/>
              </a:spcBef>
              <a:defRPr sz="2888" b="1">
                <a:latin typeface="Helvetica"/>
                <a:ea typeface="Helvetica"/>
                <a:cs typeface="Helvetica"/>
                <a:sym typeface="Helvetica"/>
              </a:defRPr>
            </a:pPr>
            <a:r>
              <a:t>J. Bergeret, “Diagnostic différentiel des états dépressifs - limites aux trois niveaux du fonctionnement mental”, στο «La dépression et les états limites”, éditions Payot, 1992, σελ 223 - 230</a:t>
            </a:r>
          </a:p>
          <a:p>
            <a:pPr marL="347472" indent="-347472" defTabSz="443991">
              <a:spcBef>
                <a:spcPts val="3100"/>
              </a:spcBef>
              <a:defRPr sz="2888" b="1">
                <a:latin typeface="Helvetica"/>
                <a:ea typeface="Helvetica"/>
                <a:cs typeface="Helvetica"/>
                <a:sym typeface="Helvetica"/>
              </a:defRPr>
            </a:pPr>
            <a:r>
              <a:t>J. McDougal “Τα χίλια και ένα πρόσωπα του έρωτα», μετάφραση Δροσούλα Τσαρμακλή, εκδόσεις Νεφέλη, 2001</a:t>
            </a:r>
          </a:p>
          <a:p>
            <a:pPr marL="347472" indent="-347472" defTabSz="443991">
              <a:spcBef>
                <a:spcPts val="3100"/>
              </a:spcBef>
              <a:defRPr sz="2888" b="1">
                <a:latin typeface="Helvetica"/>
                <a:ea typeface="Helvetica"/>
                <a:cs typeface="Helvetica"/>
                <a:sym typeface="Helvetica"/>
              </a:defRPr>
            </a:pPr>
            <a:r>
              <a:t>D. Winnicott, “The antisocial tendency”, 1956,  στο “Trough paediatrics to psychoanalysis”, Basic Books INC Publishers, 1975, σελ 306 - 315</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Προκλητικές Συμπεριφορές"/>
          <p:cNvSpPr txBox="1">
            <a:spLocks noGrp="1"/>
          </p:cNvSpPr>
          <p:nvPr>
            <p:ph type="title"/>
          </p:nvPr>
        </p:nvSpPr>
        <p:spPr>
          <a:prstGeom prst="rect">
            <a:avLst/>
          </a:prstGeom>
        </p:spPr>
        <p:txBody>
          <a:bodyPr/>
          <a:lstStyle>
            <a:lvl1pPr defTabSz="484886">
              <a:defRPr sz="6640" b="1">
                <a:latin typeface="Helvetica"/>
                <a:ea typeface="Helvetica"/>
                <a:cs typeface="Helvetica"/>
                <a:sym typeface="Helvetica"/>
              </a:defRPr>
            </a:lvl1pPr>
          </a:lstStyle>
          <a:p>
            <a:r>
              <a:t>Προκλητικές Συμπεριφορές</a:t>
            </a:r>
          </a:p>
        </p:txBody>
      </p:sp>
      <p:sp>
        <p:nvSpPr>
          <p:cNvPr id="126" name="Κλοπές…"/>
          <p:cNvSpPr txBox="1">
            <a:spLocks noGrp="1"/>
          </p:cNvSpPr>
          <p:nvPr>
            <p:ph type="body" idx="1"/>
          </p:nvPr>
        </p:nvSpPr>
        <p:spPr>
          <a:xfrm>
            <a:off x="952500" y="2597150"/>
            <a:ext cx="11099800" cy="6286500"/>
          </a:xfrm>
          <a:prstGeom prst="rect">
            <a:avLst/>
          </a:prstGeom>
        </p:spPr>
        <p:txBody>
          <a:bodyPr/>
          <a:lstStyle/>
          <a:p>
            <a:pPr marL="361188" indent="-361188" defTabSz="461518">
              <a:spcBef>
                <a:spcPts val="3300"/>
              </a:spcBef>
              <a:defRPr sz="3002" b="1">
                <a:latin typeface="Helvetica"/>
                <a:ea typeface="Helvetica"/>
                <a:cs typeface="Helvetica"/>
                <a:sym typeface="Helvetica"/>
              </a:defRPr>
            </a:pPr>
            <a:r>
              <a:t>Κλοπές</a:t>
            </a:r>
          </a:p>
          <a:p>
            <a:pPr marL="361188" indent="-361188" defTabSz="461518">
              <a:spcBef>
                <a:spcPts val="3300"/>
              </a:spcBef>
              <a:defRPr sz="3002" b="1">
                <a:latin typeface="Helvetica"/>
                <a:ea typeface="Helvetica"/>
                <a:cs typeface="Helvetica"/>
                <a:sym typeface="Helvetica"/>
              </a:defRPr>
            </a:pPr>
            <a:r>
              <a:t>Βίαια επεισόδια</a:t>
            </a:r>
          </a:p>
          <a:p>
            <a:pPr marL="361188" indent="-361188" defTabSz="461518">
              <a:spcBef>
                <a:spcPts val="3300"/>
              </a:spcBef>
              <a:defRPr sz="3002" b="1">
                <a:latin typeface="Helvetica"/>
                <a:ea typeface="Helvetica"/>
                <a:cs typeface="Helvetica"/>
                <a:sym typeface="Helvetica"/>
              </a:defRPr>
            </a:pPr>
            <a:r>
              <a:t>Αυτοκαταστροφικές συμπεριφορές</a:t>
            </a:r>
          </a:p>
          <a:p>
            <a:pPr marL="361188" indent="-361188" defTabSz="461518">
              <a:spcBef>
                <a:spcPts val="3300"/>
              </a:spcBef>
              <a:defRPr sz="3002" b="1">
                <a:latin typeface="Helvetica"/>
                <a:ea typeface="Helvetica"/>
                <a:cs typeface="Helvetica"/>
                <a:sym typeface="Helvetica"/>
              </a:defRPr>
            </a:pPr>
            <a:r>
              <a:t>Ελευθεριάζουσα σεξουαλική Συμπεριφορά</a:t>
            </a:r>
          </a:p>
          <a:p>
            <a:pPr marL="361188" indent="-361188" defTabSz="461518">
              <a:spcBef>
                <a:spcPts val="3300"/>
              </a:spcBef>
              <a:defRPr sz="3002" b="1">
                <a:latin typeface="Helvetica"/>
                <a:ea typeface="Helvetica"/>
                <a:cs typeface="Helvetica"/>
                <a:sym typeface="Helvetica"/>
              </a:defRPr>
            </a:pPr>
            <a:r>
              <a:t>Καταχρήσεις - εξαρτήσεις</a:t>
            </a:r>
          </a:p>
          <a:p>
            <a:pPr marL="361188" indent="-361188" defTabSz="461518">
              <a:spcBef>
                <a:spcPts val="3300"/>
              </a:spcBef>
              <a:defRPr sz="3002" b="1">
                <a:latin typeface="Helvetica"/>
                <a:ea typeface="Helvetica"/>
                <a:cs typeface="Helvetica"/>
                <a:sym typeface="Helvetica"/>
              </a:defRPr>
            </a:pPr>
            <a:r>
              <a:t>Στα παιδιά η κατάσταση είναι πιο «απλή». Στις εγκατεστημένες παραβατικές συμπεριφορές τα πράγματα είναι πιο περίπλοκα λόγω δευτερογενούς οφέλους</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Θα αναφερθώ σε αυτές που μπορούμε να παρατηρήσουμε σε παιδιά και ενήλικες, ανεξαρτήτως ψυχοπαθολογίας και σημαίνουν κάποιο πρόβλημα στην σχέση με τον άλλο (αντικείμενο)…"/>
          <p:cNvSpPr txBox="1">
            <a:spLocks noGrp="1"/>
          </p:cNvSpPr>
          <p:nvPr>
            <p:ph type="body" idx="1"/>
          </p:nvPr>
        </p:nvSpPr>
        <p:spPr>
          <a:prstGeom prst="rect">
            <a:avLst/>
          </a:prstGeom>
        </p:spPr>
        <p:txBody>
          <a:bodyPr/>
          <a:lstStyle/>
          <a:p>
            <a:pPr marL="320039" indent="-320039" defTabSz="408940">
              <a:spcBef>
                <a:spcPts val="2900"/>
              </a:spcBef>
              <a:defRPr sz="2660" b="1">
                <a:latin typeface="Helvetica"/>
                <a:ea typeface="Helvetica"/>
                <a:cs typeface="Helvetica"/>
                <a:sym typeface="Helvetica"/>
              </a:defRPr>
            </a:pPr>
            <a:r>
              <a:t>Θα αναφερθώ σε αυτές που μπορούμε να παρατηρήσουμε σε παιδιά και ενήλικες, ανεξαρτήτως ψυχοπαθολογίας και σημαίνουν κάποιο πρόβλημα στην σχέση με τον άλλο (αντικείμενο)</a:t>
            </a:r>
          </a:p>
          <a:p>
            <a:pPr marL="320039" indent="-320039" defTabSz="408940">
              <a:spcBef>
                <a:spcPts val="2900"/>
              </a:spcBef>
              <a:defRPr sz="2660" b="1">
                <a:latin typeface="Helvetica"/>
                <a:ea typeface="Helvetica"/>
                <a:cs typeface="Helvetica"/>
                <a:sym typeface="Helvetica"/>
              </a:defRPr>
            </a:pPr>
            <a:r>
              <a:t>Σε αυτές περιλαμβάνονται και οι αντίστοιχες συμπεριφορές ψυχωτικών ασθενών.</a:t>
            </a:r>
          </a:p>
          <a:p>
            <a:pPr marL="320039" indent="-320039" defTabSz="408940">
              <a:spcBef>
                <a:spcPts val="2900"/>
              </a:spcBef>
              <a:defRPr sz="2660" b="1">
                <a:latin typeface="Helvetica"/>
                <a:ea typeface="Helvetica"/>
                <a:cs typeface="Helvetica"/>
                <a:sym typeface="Helvetica"/>
              </a:defRPr>
            </a:pPr>
            <a:r>
              <a:t>Υπάρχουν και οι βίαιες συμπεριφορές των αυτιστικών ασθενών. Άλλοτε μπορούν να εξηγηθούν με το μοντέλο αυτό, άλλοτε όχι. Δεν παύουν όμως να είναι αίτημα - ένδειξη ότι κάτι δεν πάει καλά</a:t>
            </a:r>
          </a:p>
          <a:p>
            <a:pPr marL="320039" indent="-320039" defTabSz="408940">
              <a:spcBef>
                <a:spcPts val="2900"/>
              </a:spcBef>
              <a:defRPr sz="2660" b="1">
                <a:latin typeface="Helvetica"/>
                <a:ea typeface="Helvetica"/>
                <a:cs typeface="Helvetica"/>
                <a:sym typeface="Helvetica"/>
              </a:defRPr>
            </a:pPr>
            <a:r>
              <a:t>Δεν συμπεριλαμβάνονται οι βίαιες - καταστροφικές συμπεριφορές που οφείλονται σε οργανικές αιτίες. Υποπτευθείτε οργανική αιτιολογία όταν αυτές οι συμπεριφορές παρουσιάζονται “απότομα”, σε ασθενή χωρίς παρόμοιο ιστορικό και έχουν αποδιοργανωτικό χαρακτήρα ή/και ο ασθενής παρουσιάζεται συγχυτικός   </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Καμία από τις προκλητικές συμπεριφορές δεν αποτελεί από μόνη της διάγνωση. Κάτω από την συμπεριφορά μπορεί να κρύβονται δομές εντελώς διαφορετικές (Ψυχώσεις, Χαρακτηριολογικές παθολογίες, νευρώσεις)…"/>
          <p:cNvSpPr txBox="1">
            <a:spLocks noGrp="1"/>
          </p:cNvSpPr>
          <p:nvPr>
            <p:ph type="body" idx="1"/>
          </p:nvPr>
        </p:nvSpPr>
        <p:spPr>
          <a:prstGeom prst="rect">
            <a:avLst/>
          </a:prstGeom>
        </p:spPr>
        <p:txBody>
          <a:bodyPr/>
          <a:lstStyle/>
          <a:p>
            <a:pPr marL="329184" indent="-329184" defTabSz="420624">
              <a:spcBef>
                <a:spcPts val="3000"/>
              </a:spcBef>
              <a:defRPr sz="2736" b="1">
                <a:latin typeface="Helvetica"/>
                <a:ea typeface="Helvetica"/>
                <a:cs typeface="Helvetica"/>
                <a:sym typeface="Helvetica"/>
              </a:defRPr>
            </a:pPr>
            <a:r>
              <a:t>Καμία από τις προκλητικές συμπεριφορές δεν αποτελεί από μόνη της διάγνωση. Κάτω από την συμπεριφορά μπορεί να κρύβονται δομές εντελώς διαφορετικές (Ψυχώσεις, Χαρακτηριολογικές παθολογίες, νευρώσεις)</a:t>
            </a:r>
          </a:p>
          <a:p>
            <a:pPr marL="329184" indent="-329184" defTabSz="420624">
              <a:spcBef>
                <a:spcPts val="3000"/>
              </a:spcBef>
              <a:defRPr sz="2736" b="1">
                <a:latin typeface="Helvetica"/>
                <a:ea typeface="Helvetica"/>
                <a:cs typeface="Helvetica"/>
                <a:sym typeface="Helvetica"/>
              </a:defRPr>
            </a:pPr>
            <a:r>
              <a:t>Αφορούν πάντα στην συμπεριφορά. Συνειδητά ή κατά βάση ασυνείδητα, προσπαθούν να “καλέσουν” τους άλλους (ανάμεσα σε αυτούς και το θεραπευτή) να ενδιαφερθεί - να κάνει κάτι</a:t>
            </a:r>
          </a:p>
          <a:p>
            <a:pPr marL="329184" indent="-329184" defTabSz="420624">
              <a:spcBef>
                <a:spcPts val="3000"/>
              </a:spcBef>
              <a:defRPr sz="2736" b="1">
                <a:latin typeface="Helvetica"/>
                <a:ea typeface="Helvetica"/>
                <a:cs typeface="Helvetica"/>
                <a:sym typeface="Helvetica"/>
              </a:defRPr>
            </a:pPr>
            <a:r>
              <a:t>Ανάλογα με την συμπεριφορά μπορεί: 1. Να προεξάρχει η επιθετικότητα, 2. Να προεξάρχει η μη προσαρμοστικότητα - παθητικότητα, 3. Να προεξάρχει η δημιουργικότητα </a:t>
            </a:r>
          </a:p>
          <a:p>
            <a:pPr marL="329184" indent="-329184" defTabSz="420624">
              <a:spcBef>
                <a:spcPts val="3000"/>
              </a:spcBef>
              <a:defRPr sz="2736" b="1">
                <a:latin typeface="Helvetica"/>
                <a:ea typeface="Helvetica"/>
                <a:cs typeface="Helvetica"/>
                <a:sym typeface="Helvetica"/>
              </a:defRPr>
            </a:pPr>
            <a:r>
              <a:t>Από την παιδική ηλικία παρατηρούμε κακή κοινωνική προσαρμοστικότητα, συναισθηματική αστάθεια και συναισθηματική ανωριμότητα. Απογοητεύουν όλους όσοι θέλουν να απαντήσουν στο «προκλητικό « τους αίτημα</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Ο θεραπευτής θα έρθει αντιμέτωπος με αυτές της συμπεριφορές:…"/>
          <p:cNvSpPr txBox="1">
            <a:spLocks noGrp="1"/>
          </p:cNvSpPr>
          <p:nvPr>
            <p:ph type="body" idx="1"/>
          </p:nvPr>
        </p:nvSpPr>
        <p:spPr>
          <a:xfrm>
            <a:off x="1066800" y="1270000"/>
            <a:ext cx="11099800" cy="7213600"/>
          </a:xfrm>
          <a:prstGeom prst="rect">
            <a:avLst/>
          </a:prstGeom>
        </p:spPr>
        <p:txBody>
          <a:bodyPr/>
          <a:lstStyle/>
          <a:p>
            <a:pPr marL="388620" indent="-388620" defTabSz="496570">
              <a:spcBef>
                <a:spcPts val="3500"/>
              </a:spcBef>
              <a:defRPr sz="3230" b="1">
                <a:latin typeface="Helvetica"/>
                <a:ea typeface="Helvetica"/>
                <a:cs typeface="Helvetica"/>
                <a:sym typeface="Helvetica"/>
              </a:defRPr>
            </a:pPr>
            <a:r>
              <a:t>Ο θεραπευτής θα έρθει αντιμέτωπος με αυτές της συμπεριφορές:</a:t>
            </a:r>
          </a:p>
          <a:p>
            <a:pPr marL="388620" indent="-388620" defTabSz="496570">
              <a:spcBef>
                <a:spcPts val="3500"/>
              </a:spcBef>
              <a:defRPr sz="3230" b="1">
                <a:latin typeface="Helvetica"/>
                <a:ea typeface="Helvetica"/>
                <a:cs typeface="Helvetica"/>
                <a:sym typeface="Helvetica"/>
              </a:defRPr>
            </a:pPr>
            <a:r>
              <a:t>1. Γιατί παραπέμπεται ο ασθενής εξ αιτίας αυτών </a:t>
            </a:r>
          </a:p>
          <a:p>
            <a:pPr marL="388620" indent="-388620" defTabSz="496570">
              <a:spcBef>
                <a:spcPts val="3500"/>
              </a:spcBef>
              <a:defRPr sz="3230" b="1">
                <a:latin typeface="Helvetica"/>
                <a:ea typeface="Helvetica"/>
                <a:cs typeface="Helvetica"/>
                <a:sym typeface="Helvetica"/>
              </a:defRPr>
            </a:pPr>
            <a:r>
              <a:t>2. Γιατί του αναφέρονται από τον ασθενή σα πλαίσια της θεραπείας</a:t>
            </a:r>
          </a:p>
          <a:p>
            <a:pPr marL="388620" indent="-388620" defTabSz="496570">
              <a:spcBef>
                <a:spcPts val="3500"/>
              </a:spcBef>
              <a:defRPr sz="3230" b="1">
                <a:latin typeface="Helvetica"/>
                <a:ea typeface="Helvetica"/>
                <a:cs typeface="Helvetica"/>
                <a:sym typeface="Helvetica"/>
              </a:defRPr>
            </a:pPr>
            <a:r>
              <a:t>3. Γιατί παρατηρεί τέτοιες συμπεριφορές μέσα στην θεραπεία, από “ανώδυνες” όπως π.χ: «κοπάνες» από την θεραπεία, πιο “επικίνδυνες” ο ασθενής να βγαίνει από την θεραπεία και να πρέπει να αγοράσει κάτι ή να κλέψει κάτι ή να έρθει σε σεξουαλική επαφή κ.α, έως ακραίες όπως π.χ επίθεση στον θεραπευτή</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Ο θεραπευτής με τέτοιους ασθενείς μπορεί να νιώσει μια μεγάλη γκάμα συναισθημάτων. Από περίεργα - ότι δεν καταλαβαίνει, έως απογοήτευση - απελπισία - αδυναμία να βοηθήσει ακόμα και θυμό ή οργή. Συχνά ενοχές. Όχι σπάνια ο θεραπευτής μπορεί να νιώσει γοητευμένος και παντοδύναμος…"/>
          <p:cNvSpPr txBox="1">
            <a:spLocks noGrp="1"/>
          </p:cNvSpPr>
          <p:nvPr>
            <p:ph type="body" idx="1"/>
          </p:nvPr>
        </p:nvSpPr>
        <p:spPr>
          <a:prstGeom prst="rect">
            <a:avLst/>
          </a:prstGeom>
        </p:spPr>
        <p:txBody>
          <a:bodyPr/>
          <a:lstStyle/>
          <a:p>
            <a:pPr marL="306324" indent="-306324" defTabSz="391414">
              <a:spcBef>
                <a:spcPts val="2800"/>
              </a:spcBef>
              <a:defRPr sz="2546" b="1">
                <a:latin typeface="Helvetica"/>
                <a:ea typeface="Helvetica"/>
                <a:cs typeface="Helvetica"/>
                <a:sym typeface="Helvetica"/>
              </a:defRPr>
            </a:pPr>
            <a:r>
              <a:t>Ο θεραπευτής με τέτοιους ασθενείς μπορεί να νιώσει μια μεγάλη γκάμα συναισθημάτων. Από περίεργα - ότι δεν καταλαβαίνει, έως απογοήτευση - απελπισία - αδυναμία να βοηθήσει ακόμα και θυμό ή οργή. Συχνά ενοχές. Όχι σπάνια ο θεραπευτής μπορεί να νιώσει γοητευμένος και παντοδύναμος</a:t>
            </a:r>
          </a:p>
          <a:p>
            <a:pPr marL="306324" indent="-306324" defTabSz="391414">
              <a:spcBef>
                <a:spcPts val="2800"/>
              </a:spcBef>
              <a:defRPr sz="2546" b="1">
                <a:latin typeface="Helvetica"/>
                <a:ea typeface="Helvetica"/>
                <a:cs typeface="Helvetica"/>
                <a:sym typeface="Helvetica"/>
              </a:defRPr>
            </a:pPr>
            <a:r>
              <a:t>Θέλει να εγκαταλείψει το περιστατικό ή σκέφτεται ότι δεν είναι αρκετά καλός για αυτό.</a:t>
            </a:r>
          </a:p>
          <a:p>
            <a:pPr marL="306324" indent="-306324" defTabSz="391414">
              <a:spcBef>
                <a:spcPts val="2800"/>
              </a:spcBef>
              <a:defRPr sz="2546" b="1">
                <a:latin typeface="Helvetica"/>
                <a:ea typeface="Helvetica"/>
                <a:cs typeface="Helvetica"/>
                <a:sym typeface="Helvetica"/>
              </a:defRPr>
            </a:pPr>
            <a:r>
              <a:t>Είναι σημαντικό να «κρατήσει» αυτά τα συναισθήματα προς επεξεργασία και εποπτεία. Όσο είναι δυνατόν να μην αντιδράσει άμεσα με βάση αυτά. Η ομάδα και ο επόπτης θα βοηθήσουν τον θεραπευτή να νιώσει ότι οι άλλοι τον υποστηρίζουν, δεν τον κρίνουν, τον βοηθούν να δει απ’ έξω την κατάσταση και να την κατανοήσει </a:t>
            </a:r>
          </a:p>
          <a:p>
            <a:pPr marL="306324" indent="-306324" defTabSz="391414">
              <a:spcBef>
                <a:spcPts val="2800"/>
              </a:spcBef>
              <a:defRPr sz="2546" b="1">
                <a:latin typeface="Helvetica"/>
                <a:ea typeface="Helvetica"/>
                <a:cs typeface="Helvetica"/>
                <a:sym typeface="Helvetica"/>
              </a:defRPr>
            </a:pPr>
            <a:r>
              <a:t>Να κατανοήσει ότι η συμπεριφορά είναι αίτημα, ότι ο ασθενής του «μεταβιβάζει» συναισθήματα που αφορούν γονεϊκά αντικείμενα και να αναπροσαρμόσει την παρέμβαση του αν χρειάζεται</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Είναι σημαντικό να καταλάβουμε ότι η εμφάνιση τέτοιων συμπεριφορών επηρεάζει συναισθηματικά τον θεραπευτή…"/>
          <p:cNvSpPr txBox="1">
            <a:spLocks noGrp="1"/>
          </p:cNvSpPr>
          <p:nvPr>
            <p:ph type="body" idx="1"/>
          </p:nvPr>
        </p:nvSpPr>
        <p:spPr>
          <a:prstGeom prst="rect">
            <a:avLst/>
          </a:prstGeom>
        </p:spPr>
        <p:txBody>
          <a:bodyPr/>
          <a:lstStyle/>
          <a:p>
            <a:pPr>
              <a:defRPr b="1">
                <a:latin typeface="Helvetica"/>
                <a:ea typeface="Helvetica"/>
                <a:cs typeface="Helvetica"/>
                <a:sym typeface="Helvetica"/>
              </a:defRPr>
            </a:pPr>
            <a:r>
              <a:t>Είναι σημαντικό να καταλάβουμε ότι η εμφάνιση τέτοιων συμπεριφορών επηρεάζει συναισθηματικά τον θεραπευτή</a:t>
            </a:r>
          </a:p>
          <a:p>
            <a:pPr>
              <a:defRPr b="1">
                <a:latin typeface="Helvetica"/>
                <a:ea typeface="Helvetica"/>
                <a:cs typeface="Helvetica"/>
                <a:sym typeface="Helvetica"/>
              </a:defRPr>
            </a:pPr>
            <a:r>
              <a:t>Σημαίνουν όμως κάτι</a:t>
            </a:r>
          </a:p>
          <a:p>
            <a:pPr>
              <a:defRPr b="1">
                <a:latin typeface="Helvetica"/>
                <a:ea typeface="Helvetica"/>
                <a:cs typeface="Helvetica"/>
                <a:sym typeface="Helvetica"/>
              </a:defRPr>
            </a:pPr>
            <a:r>
              <a:t>Αν τις κατανοήσουμε, μπορούμε να τροποποιήσουμε την παρέμβαση μας, ή να εξηγήσουμε στον ασθενή το νόημα της συμπεριφοράς του. Αυτό θα δώσει στην παρέμβαση μια νέα τροπή και περισσότερες πιθανότητες επιτυχίας</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Όλοι οι θεωρητικοί (ψυχαναλυτές) συμφωνούν ότι οφείλονται σε διαταραγμένη σχέση με το πρωταρχικό αντικείμενο, δηλ. την μητέρα ή το γονεϊκό ζεύγος, ή τον πρώτο φροντιστή."/>
          <p:cNvSpPr txBox="1">
            <a:spLocks noGrp="1"/>
          </p:cNvSpPr>
          <p:nvPr>
            <p:ph type="title"/>
          </p:nvPr>
        </p:nvSpPr>
        <p:spPr>
          <a:xfrm>
            <a:off x="1409700" y="3225800"/>
            <a:ext cx="10464800" cy="3302000"/>
          </a:xfrm>
          <a:prstGeom prst="rect">
            <a:avLst/>
          </a:prstGeom>
        </p:spPr>
        <p:txBody>
          <a:bodyPr/>
          <a:lstStyle>
            <a:lvl1pPr defTabSz="262889">
              <a:defRPr sz="3600" b="1">
                <a:latin typeface="Helvetica"/>
                <a:ea typeface="Helvetica"/>
                <a:cs typeface="Helvetica"/>
                <a:sym typeface="Helvetica"/>
              </a:defRPr>
            </a:lvl1pPr>
          </a:lstStyle>
          <a:p>
            <a:r>
              <a:t>Όλοι οι θεωρητικοί (ψυχαναλυτές) συμφωνούν ότι οφείλονται σε διαταραγμένη σχέση με το πρωταρχικό αντικείμενο, δηλ. την μητέρα ή το γονεϊκό ζεύγος, ή τον πρώτο φροντιστή.</a:t>
            </a:r>
          </a:p>
        </p:txBody>
      </p:sp>
    </p:spTree>
  </p:cSld>
  <p:clrMapOvr>
    <a:masterClrMapping/>
  </p:clrMapOvr>
  <p:transition spd="med"/>
</p:sld>
</file>

<file path=ppt/theme/theme1.xml><?xml version="1.0" encoding="utf-8"?>
<a:theme xmlns:a="http://schemas.openxmlformats.org/drawingml/2006/main" name="Gradient">
  <a:themeElements>
    <a:clrScheme name="Gradient">
      <a:dk1>
        <a:srgbClr val="FF0000"/>
      </a:dk1>
      <a:lt1>
        <a:srgbClr val="FFFFFF"/>
      </a:lt1>
      <a:dk2>
        <a:srgbClr val="53585F"/>
      </a:dk2>
      <a:lt2>
        <a:srgbClr val="DCDEE0"/>
      </a:lt2>
      <a:accent1>
        <a:srgbClr val="0065C1"/>
      </a:accent1>
      <a:accent2>
        <a:srgbClr val="189B1A"/>
      </a:accent2>
      <a:accent3>
        <a:srgbClr val="008C91"/>
      </a:accent3>
      <a:accent4>
        <a:srgbClr val="5747C1"/>
      </a:accent4>
      <a:accent5>
        <a:srgbClr val="971817"/>
      </a:accent5>
      <a:accent6>
        <a:srgbClr val="BC8027"/>
      </a:accent6>
      <a:hlink>
        <a:srgbClr val="0000FF"/>
      </a:hlink>
      <a:folHlink>
        <a:srgbClr val="FF00FF"/>
      </a:folHlink>
    </a:clrScheme>
    <a:fontScheme name="Gradient">
      <a:majorFont>
        <a:latin typeface="Helvetica Light"/>
        <a:ea typeface="Helvetica Light"/>
        <a:cs typeface="Helvetica Light"/>
      </a:majorFont>
      <a:minorFont>
        <a:latin typeface="Helvetica Light"/>
        <a:ea typeface="Helvetica Light"/>
        <a:cs typeface="Helvetica Light"/>
      </a:minorFont>
    </a:fontScheme>
    <a:fmtScheme name="Gradien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r="18900000" rotWithShape="0">
              <a:srgbClr val="000000">
                <a:alpha val="80000"/>
              </a:srgbClr>
            </a:outerShdw>
          </a:effectLst>
        </a:effectStyle>
        <a:effectStyle>
          <a:effectLst>
            <a:outerShdw blurRad="76200" dir="18900000" rotWithShape="0">
              <a:srgbClr val="000000">
                <a:alpha val="80000"/>
              </a:srgbClr>
            </a:outerShdw>
          </a:effectLst>
        </a:effectStyle>
        <a:effectStyle>
          <a:effectLst>
            <a:outerShdw blurRad="76200" dir="18900000" rotWithShape="0">
              <a:srgbClr val="000000">
                <a:alpha val="8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flip="none" rotWithShape="1">
          <a:gsLst>
            <a:gs pos="0">
              <a:schemeClr val="accent1"/>
            </a:gs>
            <a:gs pos="100000">
              <a:schemeClr val="accent1">
                <a:hueOff val="321133"/>
                <a:satOff val="-12043"/>
                <a:lumOff val="-7113"/>
              </a:schemeClr>
            </a:gs>
          </a:gsLst>
          <a:lin ang="5400000" scaled="0"/>
        </a:gradFill>
        <a:ln w="12700" cap="flat">
          <a:noFill/>
          <a:miter lim="400000"/>
        </a:ln>
        <a:effectLst>
          <a:outerShdw blurRad="76200" dir="18900000" rotWithShape="0">
            <a:srgbClr val="000000">
              <a:alpha val="8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outerShdw blurRad="25400" dist="23998" dir="2700000" rotWithShape="0">
                <a:srgbClr val="000000">
                  <a:alpha val="31034"/>
                </a:srgbClr>
              </a:outerShdw>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8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Gradient">
  <a:themeElements>
    <a:clrScheme name="Gradient">
      <a:dk1>
        <a:srgbClr val="000000"/>
      </a:dk1>
      <a:lt1>
        <a:srgbClr val="FFFFFF"/>
      </a:lt1>
      <a:dk2>
        <a:srgbClr val="53585F"/>
      </a:dk2>
      <a:lt2>
        <a:srgbClr val="DCDEE0"/>
      </a:lt2>
      <a:accent1>
        <a:srgbClr val="0065C1"/>
      </a:accent1>
      <a:accent2>
        <a:srgbClr val="189B1A"/>
      </a:accent2>
      <a:accent3>
        <a:srgbClr val="008C91"/>
      </a:accent3>
      <a:accent4>
        <a:srgbClr val="5747C1"/>
      </a:accent4>
      <a:accent5>
        <a:srgbClr val="971817"/>
      </a:accent5>
      <a:accent6>
        <a:srgbClr val="BC8027"/>
      </a:accent6>
      <a:hlink>
        <a:srgbClr val="0000FF"/>
      </a:hlink>
      <a:folHlink>
        <a:srgbClr val="FF00FF"/>
      </a:folHlink>
    </a:clrScheme>
    <a:fontScheme name="Gradient">
      <a:majorFont>
        <a:latin typeface="Helvetica Light"/>
        <a:ea typeface="Helvetica Light"/>
        <a:cs typeface="Helvetica Light"/>
      </a:majorFont>
      <a:minorFont>
        <a:latin typeface="Helvetica Light"/>
        <a:ea typeface="Helvetica Light"/>
        <a:cs typeface="Helvetica Light"/>
      </a:minorFont>
    </a:fontScheme>
    <a:fmtScheme name="Gradien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r="18900000" rotWithShape="0">
              <a:srgbClr val="000000">
                <a:alpha val="80000"/>
              </a:srgbClr>
            </a:outerShdw>
          </a:effectLst>
        </a:effectStyle>
        <a:effectStyle>
          <a:effectLst>
            <a:outerShdw blurRad="76200" dir="18900000" rotWithShape="0">
              <a:srgbClr val="000000">
                <a:alpha val="80000"/>
              </a:srgbClr>
            </a:outerShdw>
          </a:effectLst>
        </a:effectStyle>
        <a:effectStyle>
          <a:effectLst>
            <a:outerShdw blurRad="76200" dir="18900000" rotWithShape="0">
              <a:srgbClr val="000000">
                <a:alpha val="8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flip="none" rotWithShape="1">
          <a:gsLst>
            <a:gs pos="0">
              <a:schemeClr val="accent1"/>
            </a:gs>
            <a:gs pos="100000">
              <a:schemeClr val="accent1">
                <a:hueOff val="321133"/>
                <a:satOff val="-12043"/>
                <a:lumOff val="-7113"/>
              </a:schemeClr>
            </a:gs>
          </a:gsLst>
          <a:lin ang="5400000" scaled="0"/>
        </a:gradFill>
        <a:ln w="12700" cap="flat">
          <a:noFill/>
          <a:miter lim="400000"/>
        </a:ln>
        <a:effectLst>
          <a:outerShdw blurRad="76200" dir="18900000" rotWithShape="0">
            <a:srgbClr val="000000">
              <a:alpha val="8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outerShdw blurRad="25400" dist="23998" dir="2700000" rotWithShape="0">
                <a:srgbClr val="000000">
                  <a:alpha val="31034"/>
                </a:srgbClr>
              </a:outerShdw>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8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5</TotalTime>
  <Words>2283</Words>
  <Application>Microsoft Office PowerPoint</Application>
  <PresentationFormat>Προσαρμογή</PresentationFormat>
  <Paragraphs>70</Paragraphs>
  <Slides>23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23</vt:i4>
      </vt:variant>
    </vt:vector>
  </HeadingPairs>
  <TitlesOfParts>
    <vt:vector size="24" baseType="lpstr">
      <vt:lpstr>Gradient</vt:lpstr>
      <vt:lpstr>21ο Εσωτερικό Διεπιστημονικό Συνέδριο Εργαζομένων Κέντρου Παιδιού και Εφήβου </vt:lpstr>
      <vt:lpstr>Προκλητικές Συμπεριφορές:  Μια  Ψυχοθεραπευτική ματιά</vt:lpstr>
      <vt:lpstr>Προκλητικές Συμπεριφορές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Όλοι οι θεωρητικοί (ψυχαναλυτές) συμφωνούν ότι οφείλονται σε διαταραγμένη σχέση με το πρωταρχικό αντικείμενο, δηλ. την μητέρα ή το γονεϊκό ζεύγος, ή τον πρώτο φροντιστή.</vt:lpstr>
      <vt:lpstr>Παρουσίαση του PowerPoint</vt:lpstr>
      <vt:lpstr>Παρουσίαση του PowerPoint</vt:lpstr>
      <vt:lpstr>Μέσα από μια ανασκόπηση της ψυχαναλυτικής βιβλιογραφίας διαπιστώνει κανείς ότι ο  D. Winnicott στο άρθρο του “The antisocial tendency” (1956), δίνει μια  κατανοητή προσέγγιση των συμπεριφορών αυτών στα παιδιά. Έχει μεγάλο ενδιαφέρον η άμεση σύνδεση που κάνει, τόσο στην αιτιολογία, όσο και στην θεραπεία, με το περιβάλλον. Αυτό κάνει δυνατή την σύνδεση της ψυχοδυναμικής κατανόησης με παρεμβάσεις άλλης κατεύθυνσης</vt:lpstr>
      <vt:lpstr>Παρουσίαση του PowerPoint</vt:lpstr>
      <vt:lpstr>Δύο βασικές τάσεις της αντικοινωνικής τάσης</vt:lpstr>
      <vt:lpstr>Τα πρώτα στάδια της αποστέρησης (είναι κοινά και μπορεί να περάσουν απαρατήρητα - για φυσιολογικά) </vt:lpstr>
      <vt:lpstr>Παρουσίαση του PowerPoint</vt:lpstr>
      <vt:lpstr>Κλινικό Υλικό</vt:lpstr>
      <vt:lpstr>Παρουσίαση του PowerPoint</vt:lpstr>
      <vt:lpstr>Παρουσίαση του PowerPoint</vt:lpstr>
      <vt:lpstr>Παρουσίαση του PowerPoint</vt:lpstr>
      <vt:lpstr>Παρουσίαση του PowerPoint</vt:lpstr>
      <vt:lpstr>Συμπερασματικά</vt:lpstr>
      <vt:lpstr>Βιβλιογραφία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21ο Εσωτερικό Διεπιστημονικό Συνέδριο Εργαζομένων Κέντρου Παιδιού και Εφήβου </dc:title>
  <dc:creator>NIKI</dc:creator>
  <cp:lastModifiedBy>NIKI</cp:lastModifiedBy>
  <cp:revision>1</cp:revision>
  <dcterms:modified xsi:type="dcterms:W3CDTF">2018-05-23T06:34:36Z</dcterms:modified>
</cp:coreProperties>
</file>