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85" r:id="rId15"/>
    <p:sldId id="271" r:id="rId16"/>
    <p:sldId id="272" r:id="rId17"/>
    <p:sldId id="273" r:id="rId18"/>
    <p:sldId id="274" r:id="rId19"/>
    <p:sldId id="275" r:id="rId20"/>
    <p:sldId id="283" r:id="rId21"/>
    <p:sldId id="276" r:id="rId22"/>
    <p:sldId id="277" r:id="rId23"/>
    <p:sldId id="278" r:id="rId24"/>
    <p:sldId id="279" r:id="rId25"/>
    <p:sldId id="287" r:id="rId26"/>
    <p:sldId id="290" r:id="rId27"/>
    <p:sldId id="289" r:id="rId28"/>
    <p:sldId id="280" r:id="rId29"/>
    <p:sldId id="291" r:id="rId30"/>
    <p:sldId id="281" r:id="rId31"/>
    <p:sldId id="284" r:id="rId32"/>
    <p:sldId id="282" r:id="rId33"/>
    <p:sldId id="292" r:id="rId34"/>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98" autoAdjust="0"/>
    <p:restoredTop sz="94624" autoAdjust="0"/>
  </p:normalViewPr>
  <p:slideViewPr>
    <p:cSldViewPr>
      <p:cViewPr>
        <p:scale>
          <a:sx n="77" d="100"/>
          <a:sy n="77" d="100"/>
        </p:scale>
        <p:origin x="-1122"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Ref idx="1002">
        <a:schemeClr val="bg1"/>
      </p:bgRef>
    </p:bg>
    <p:spTree>
      <p:nvGrpSpPr>
        <p:cNvPr id="1" name=""/>
        <p:cNvGrpSpPr/>
        <p:nvPr/>
      </p:nvGrpSpPr>
      <p:grpSpPr>
        <a:xfrm>
          <a:off x="0" y="0"/>
          <a:ext cx="0" cy="0"/>
          <a:chOff x="0" y="0"/>
          <a:chExt cx="0" cy="0"/>
        </a:xfrm>
      </p:grpSpPr>
      <p:sp>
        <p:nvSpPr>
          <p:cNvPr id="8" name="7 - Ορθογώνιο"/>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 Ευθεία γραμμή σύνδεσης"/>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11 - Τίτλος"/>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l-GR" smtClean="0"/>
              <a:t>Kλικ για επεξεργασία του τίτλου</a:t>
            </a:r>
            <a:endParaRPr kumimoji="0" lang="en-US"/>
          </a:p>
        </p:txBody>
      </p:sp>
      <p:sp>
        <p:nvSpPr>
          <p:cNvPr id="25" name="24 - Υπότιτλος"/>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l-GR" smtClean="0"/>
              <a:t>Κάντε κλικ για να επεξεργαστείτε τον υπότιτλο του υποδείγματος</a:t>
            </a:r>
            <a:endParaRPr kumimoji="0" lang="en-US"/>
          </a:p>
        </p:txBody>
      </p:sp>
      <p:sp>
        <p:nvSpPr>
          <p:cNvPr id="31" name="30 - Θέση ημερομηνίας"/>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08C21E6E-F1FA-40D3-8594-A390B512B112}" type="datetimeFigureOut">
              <a:rPr lang="el-GR" smtClean="0"/>
              <a:pPr/>
              <a:t>13/2/2017</a:t>
            </a:fld>
            <a:endParaRPr lang="el-GR"/>
          </a:p>
        </p:txBody>
      </p:sp>
      <p:sp>
        <p:nvSpPr>
          <p:cNvPr id="18" name="17 - Θέση υποσέλιδου"/>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l-GR"/>
          </a:p>
        </p:txBody>
      </p:sp>
      <p:sp>
        <p:nvSpPr>
          <p:cNvPr id="29" name="28 - Θέση αριθμού διαφάνειας"/>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011B64E4-6126-412F-BAF2-226431F06CC6}" type="slidenum">
              <a:rPr lang="el-GR" smtClean="0"/>
              <a:pPr/>
              <a:t>‹#›</a:t>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extLs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extLst/>
          </a:lstStyle>
          <a:p>
            <a:fld id="{08C21E6E-F1FA-40D3-8594-A390B512B112}" type="datetimeFigureOut">
              <a:rPr lang="el-GR" smtClean="0"/>
              <a:pPr/>
              <a:t>13/2/2017</a:t>
            </a:fld>
            <a:endParaRPr lang="el-GR"/>
          </a:p>
        </p:txBody>
      </p:sp>
      <p:sp>
        <p:nvSpPr>
          <p:cNvPr id="5" name="4 - Θέση υποσέλιδου"/>
          <p:cNvSpPr>
            <a:spLocks noGrp="1"/>
          </p:cNvSpPr>
          <p:nvPr>
            <p:ph type="ftr" sz="quarter" idx="11"/>
          </p:nvPr>
        </p:nvSpPr>
        <p:spPr/>
        <p:txBody>
          <a:bodyPr/>
          <a:lstStyle>
            <a:extLst/>
          </a:lstStyle>
          <a:p>
            <a:endParaRPr lang="el-GR"/>
          </a:p>
        </p:txBody>
      </p:sp>
      <p:sp>
        <p:nvSpPr>
          <p:cNvPr id="6" name="5 - Θέση αριθμού διαφάνειας"/>
          <p:cNvSpPr>
            <a:spLocks noGrp="1"/>
          </p:cNvSpPr>
          <p:nvPr>
            <p:ph type="sldNum" sz="quarter" idx="12"/>
          </p:nvPr>
        </p:nvSpPr>
        <p:spPr/>
        <p:txBody>
          <a:bodyPr/>
          <a:lstStyle>
            <a:extLst/>
          </a:lstStyle>
          <a:p>
            <a:fld id="{011B64E4-6126-412F-BAF2-226431F06CC6}"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53200" y="274955"/>
            <a:ext cx="1524000" cy="5851525"/>
          </a:xfrm>
        </p:spPr>
        <p:txBody>
          <a:bodyPr vert="eaVert" anchor="t"/>
          <a:lstStyle>
            <a:extLs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274642"/>
            <a:ext cx="6019800" cy="5851525"/>
          </a:xfrm>
        </p:spPr>
        <p:txBody>
          <a:bodyPr vert="eaVert"/>
          <a:lstStyle>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a:xfrm>
            <a:off x="4242816" y="6557946"/>
            <a:ext cx="2002464" cy="226902"/>
          </a:xfrm>
        </p:spPr>
        <p:txBody>
          <a:bodyPr/>
          <a:lstStyle>
            <a:extLst/>
          </a:lstStyle>
          <a:p>
            <a:fld id="{08C21E6E-F1FA-40D3-8594-A390B512B112}" type="datetimeFigureOut">
              <a:rPr lang="el-GR" smtClean="0"/>
              <a:pPr/>
              <a:t>13/2/2017</a:t>
            </a:fld>
            <a:endParaRPr lang="el-GR"/>
          </a:p>
        </p:txBody>
      </p:sp>
      <p:sp>
        <p:nvSpPr>
          <p:cNvPr id="5" name="4 - Θέση υποσέλιδου"/>
          <p:cNvSpPr>
            <a:spLocks noGrp="1"/>
          </p:cNvSpPr>
          <p:nvPr>
            <p:ph type="ftr" sz="quarter" idx="11"/>
          </p:nvPr>
        </p:nvSpPr>
        <p:spPr>
          <a:xfrm>
            <a:off x="457200" y="6556248"/>
            <a:ext cx="3657600" cy="228600"/>
          </a:xfrm>
        </p:spPr>
        <p:txBody>
          <a:bodyPr/>
          <a:lstStyle>
            <a:extLst/>
          </a:lstStyle>
          <a:p>
            <a:endParaRPr lang="el-GR"/>
          </a:p>
        </p:txBody>
      </p:sp>
      <p:sp>
        <p:nvSpPr>
          <p:cNvPr id="6" name="5 - Θέση αριθμού διαφάνειας"/>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011B64E4-6126-412F-BAF2-226431F06CC6}"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extLst/>
          </a:lstStyle>
          <a:p>
            <a:r>
              <a:rPr kumimoji="0" lang="el-GR" smtClean="0"/>
              <a:t>Kλικ για επεξεργασία του τίτλου</a:t>
            </a:r>
            <a:endParaRPr kumimoji="0" lang="en-US"/>
          </a:p>
        </p:txBody>
      </p:sp>
      <p:sp>
        <p:nvSpPr>
          <p:cNvPr id="3" name="2 - Θέση περιεχομένου"/>
          <p:cNvSpPr>
            <a:spLocks noGrp="1"/>
          </p:cNvSpPr>
          <p:nvPr>
            <p:ph idx="1"/>
          </p:nvPr>
        </p:nvSpPr>
        <p:spPr/>
        <p:txBody>
          <a:bodyPr/>
          <a:lstStyle>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extLst/>
          </a:lstStyle>
          <a:p>
            <a:fld id="{08C21E6E-F1FA-40D3-8594-A390B512B112}" type="datetimeFigureOut">
              <a:rPr lang="el-GR" smtClean="0"/>
              <a:pPr/>
              <a:t>13/2/2017</a:t>
            </a:fld>
            <a:endParaRPr lang="el-GR"/>
          </a:p>
        </p:txBody>
      </p:sp>
      <p:sp>
        <p:nvSpPr>
          <p:cNvPr id="5" name="4 - Θέση υποσέλιδου"/>
          <p:cNvSpPr>
            <a:spLocks noGrp="1"/>
          </p:cNvSpPr>
          <p:nvPr>
            <p:ph type="ftr" sz="quarter" idx="11"/>
          </p:nvPr>
        </p:nvSpPr>
        <p:spPr/>
        <p:txBody>
          <a:bodyPr/>
          <a:lstStyle>
            <a:extLst/>
          </a:lstStyle>
          <a:p>
            <a:endParaRPr lang="el-GR"/>
          </a:p>
        </p:txBody>
      </p:sp>
      <p:sp>
        <p:nvSpPr>
          <p:cNvPr id="6" name="5 - Θέση αριθμού διαφάνειας"/>
          <p:cNvSpPr>
            <a:spLocks noGrp="1"/>
          </p:cNvSpPr>
          <p:nvPr>
            <p:ph type="sldNum" sz="quarter" idx="12"/>
          </p:nvPr>
        </p:nvSpPr>
        <p:spPr/>
        <p:txBody>
          <a:bodyPr/>
          <a:lstStyle>
            <a:extLst/>
          </a:lstStyle>
          <a:p>
            <a:fld id="{011B64E4-6126-412F-BAF2-226431F06CC6}"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Ref idx="1001">
        <a:schemeClr val="bg1"/>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08C21E6E-F1FA-40D3-8594-A390B512B112}" type="datetimeFigureOut">
              <a:rPr lang="el-GR" smtClean="0"/>
              <a:pPr/>
              <a:t>13/2/2017</a:t>
            </a:fld>
            <a:endParaRPr lang="el-GR"/>
          </a:p>
        </p:txBody>
      </p:sp>
      <p:sp>
        <p:nvSpPr>
          <p:cNvPr id="5" name="4 - Θέση υποσέλιδου"/>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l-GR"/>
          </a:p>
        </p:txBody>
      </p:sp>
      <p:sp>
        <p:nvSpPr>
          <p:cNvPr id="6" name="5 - Θέση αριθμού διαφάνειας"/>
          <p:cNvSpPr>
            <a:spLocks noGrp="1"/>
          </p:cNvSpPr>
          <p:nvPr>
            <p:ph type="sldNum" sz="quarter" idx="12"/>
          </p:nvPr>
        </p:nvSpPr>
        <p:spPr>
          <a:xfrm>
            <a:off x="6733952" y="6555112"/>
            <a:ext cx="588336" cy="228600"/>
          </a:xfrm>
        </p:spPr>
        <p:txBody>
          <a:bodyPr/>
          <a:lstStyle>
            <a:extLst/>
          </a:lstStyle>
          <a:p>
            <a:fld id="{011B64E4-6126-412F-BAF2-226431F06CC6}" type="slidenum">
              <a:rPr lang="el-GR" smtClean="0"/>
              <a:pPr/>
              <a:t>‹#›</a:t>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20040"/>
            <a:ext cx="7242048" cy="1143000"/>
          </a:xfrm>
        </p:spPr>
        <p:txBody>
          <a:bodyPr/>
          <a:lstStyle>
            <a:extLst/>
          </a:lstStyle>
          <a:p>
            <a:r>
              <a:rPr kumimoji="0" lang="el-GR" smtClean="0"/>
              <a:t>Kλικ για επεξεργασία του τίτλου</a:t>
            </a:r>
            <a:endParaRPr kumimoji="0" lang="en-US"/>
          </a:p>
        </p:txBody>
      </p:sp>
      <p:sp>
        <p:nvSpPr>
          <p:cNvPr id="3" name="2 - Θέση περιεχομένου"/>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extLst/>
          </a:lstStyle>
          <a:p>
            <a:fld id="{08C21E6E-F1FA-40D3-8594-A390B512B112}" type="datetimeFigureOut">
              <a:rPr lang="el-GR" smtClean="0"/>
              <a:pPr/>
              <a:t>13/2/2017</a:t>
            </a:fld>
            <a:endParaRPr lang="el-GR"/>
          </a:p>
        </p:txBody>
      </p:sp>
      <p:sp>
        <p:nvSpPr>
          <p:cNvPr id="6" name="5 - Θέση υποσέλιδου"/>
          <p:cNvSpPr>
            <a:spLocks noGrp="1"/>
          </p:cNvSpPr>
          <p:nvPr>
            <p:ph type="ftr" sz="quarter" idx="11"/>
          </p:nvPr>
        </p:nvSpPr>
        <p:spPr/>
        <p:txBody>
          <a:bodyPr/>
          <a:lstStyle>
            <a:extLst/>
          </a:lstStyle>
          <a:p>
            <a:endParaRPr lang="el-GR"/>
          </a:p>
        </p:txBody>
      </p:sp>
      <p:sp>
        <p:nvSpPr>
          <p:cNvPr id="7" name="6 - Θέση αριθμού διαφάνειας"/>
          <p:cNvSpPr>
            <a:spLocks noGrp="1"/>
          </p:cNvSpPr>
          <p:nvPr>
            <p:ph type="sldNum" sz="quarter" idx="12"/>
          </p:nvPr>
        </p:nvSpPr>
        <p:spPr/>
        <p:txBody>
          <a:bodyPr/>
          <a:lstStyle>
            <a:extLst/>
          </a:lstStyle>
          <a:p>
            <a:fld id="{011B64E4-6126-412F-BAF2-226431F06CC6}"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20040"/>
            <a:ext cx="7242048" cy="1143000"/>
          </a:xfrm>
        </p:spPr>
        <p:txBody>
          <a:bodyPr anchor="b"/>
          <a:lstStyle>
            <a:lvl1pPr>
              <a:defRPr/>
            </a:lvl1pPr>
            <a:extLst/>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6 - Θέση ημερομηνίας"/>
          <p:cNvSpPr>
            <a:spLocks noGrp="1"/>
          </p:cNvSpPr>
          <p:nvPr>
            <p:ph type="dt" sz="half" idx="10"/>
          </p:nvPr>
        </p:nvSpPr>
        <p:spPr/>
        <p:txBody>
          <a:bodyPr/>
          <a:lstStyle>
            <a:extLst/>
          </a:lstStyle>
          <a:p>
            <a:fld id="{08C21E6E-F1FA-40D3-8594-A390B512B112}" type="datetimeFigureOut">
              <a:rPr lang="el-GR" smtClean="0"/>
              <a:pPr/>
              <a:t>13/2/2017</a:t>
            </a:fld>
            <a:endParaRPr lang="el-GR"/>
          </a:p>
        </p:txBody>
      </p:sp>
      <p:sp>
        <p:nvSpPr>
          <p:cNvPr id="8" name="7 - Θέση υποσέλιδου"/>
          <p:cNvSpPr>
            <a:spLocks noGrp="1"/>
          </p:cNvSpPr>
          <p:nvPr>
            <p:ph type="ftr" sz="quarter" idx="11"/>
          </p:nvPr>
        </p:nvSpPr>
        <p:spPr/>
        <p:txBody>
          <a:bodyPr/>
          <a:lstStyle>
            <a:extLst/>
          </a:lstStyle>
          <a:p>
            <a:endParaRPr lang="el-GR"/>
          </a:p>
        </p:txBody>
      </p:sp>
      <p:sp>
        <p:nvSpPr>
          <p:cNvPr id="9" name="8 - Θέση αριθμού διαφάνειας"/>
          <p:cNvSpPr>
            <a:spLocks noGrp="1"/>
          </p:cNvSpPr>
          <p:nvPr>
            <p:ph type="sldNum" sz="quarter" idx="12"/>
          </p:nvPr>
        </p:nvSpPr>
        <p:spPr/>
        <p:txBody>
          <a:bodyPr/>
          <a:lstStyle>
            <a:extLst/>
          </a:lstStyle>
          <a:p>
            <a:fld id="{011B64E4-6126-412F-BAF2-226431F06CC6}"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20040"/>
            <a:ext cx="7242048" cy="1143000"/>
          </a:xfrm>
        </p:spPr>
        <p:txBody>
          <a:bodyPr/>
          <a:lstStyle>
            <a:extLst/>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extLst/>
          </a:lstStyle>
          <a:p>
            <a:fld id="{08C21E6E-F1FA-40D3-8594-A390B512B112}" type="datetimeFigureOut">
              <a:rPr lang="el-GR" smtClean="0"/>
              <a:pPr/>
              <a:t>13/2/2017</a:t>
            </a:fld>
            <a:endParaRPr lang="el-GR"/>
          </a:p>
        </p:txBody>
      </p:sp>
      <p:sp>
        <p:nvSpPr>
          <p:cNvPr id="4" name="3 - Θέση υποσέλιδου"/>
          <p:cNvSpPr>
            <a:spLocks noGrp="1"/>
          </p:cNvSpPr>
          <p:nvPr>
            <p:ph type="ftr" sz="quarter" idx="11"/>
          </p:nvPr>
        </p:nvSpPr>
        <p:spPr/>
        <p:txBody>
          <a:bodyPr/>
          <a:lstStyle>
            <a:extLst/>
          </a:lstStyle>
          <a:p>
            <a:endParaRPr lang="el-GR"/>
          </a:p>
        </p:txBody>
      </p:sp>
      <p:sp>
        <p:nvSpPr>
          <p:cNvPr id="5" name="4 - Θέση αριθμού διαφάνειας"/>
          <p:cNvSpPr>
            <a:spLocks noGrp="1"/>
          </p:cNvSpPr>
          <p:nvPr>
            <p:ph type="sldNum" sz="quarter" idx="12"/>
          </p:nvPr>
        </p:nvSpPr>
        <p:spPr/>
        <p:txBody>
          <a:bodyPr/>
          <a:lstStyle>
            <a:extLst/>
          </a:lstStyle>
          <a:p>
            <a:fld id="{011B64E4-6126-412F-BAF2-226431F06CC6}"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lvl1pPr>
              <a:defRPr>
                <a:solidFill>
                  <a:schemeClr val="tx2"/>
                </a:solidFill>
              </a:defRPr>
            </a:lvl1pPr>
            <a:extLst/>
          </a:lstStyle>
          <a:p>
            <a:fld id="{08C21E6E-F1FA-40D3-8594-A390B512B112}" type="datetimeFigureOut">
              <a:rPr lang="el-GR" smtClean="0"/>
              <a:pPr/>
              <a:t>13/2/2017</a:t>
            </a:fld>
            <a:endParaRPr lang="el-GR"/>
          </a:p>
        </p:txBody>
      </p:sp>
      <p:sp>
        <p:nvSpPr>
          <p:cNvPr id="3" name="2 - Θέση υποσέλιδου"/>
          <p:cNvSpPr>
            <a:spLocks noGrp="1"/>
          </p:cNvSpPr>
          <p:nvPr>
            <p:ph type="ftr" sz="quarter" idx="11"/>
          </p:nvPr>
        </p:nvSpPr>
        <p:spPr/>
        <p:txBody>
          <a:bodyPr/>
          <a:lstStyle>
            <a:lvl1pPr>
              <a:defRPr>
                <a:solidFill>
                  <a:schemeClr val="tx2"/>
                </a:solidFill>
              </a:defRPr>
            </a:lvl1pPr>
            <a:extLst/>
          </a:lstStyle>
          <a:p>
            <a:endParaRPr lang="el-GR"/>
          </a:p>
        </p:txBody>
      </p:sp>
      <p:sp>
        <p:nvSpPr>
          <p:cNvPr id="4" name="3 - Θέση αριθμού διαφάνειας"/>
          <p:cNvSpPr>
            <a:spLocks noGrp="1"/>
          </p:cNvSpPr>
          <p:nvPr>
            <p:ph type="sldNum" sz="quarter" idx="12"/>
          </p:nvPr>
        </p:nvSpPr>
        <p:spPr/>
        <p:txBody>
          <a:bodyPr/>
          <a:lstStyle>
            <a:extLst/>
          </a:lstStyle>
          <a:p>
            <a:fld id="{011B64E4-6126-412F-BAF2-226431F06CC6}"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extLst/>
          </a:lstStyle>
          <a:p>
            <a:fld id="{08C21E6E-F1FA-40D3-8594-A390B512B112}" type="datetimeFigureOut">
              <a:rPr lang="el-GR" smtClean="0"/>
              <a:pPr/>
              <a:t>13/2/2017</a:t>
            </a:fld>
            <a:endParaRPr lang="el-GR"/>
          </a:p>
        </p:txBody>
      </p:sp>
      <p:sp>
        <p:nvSpPr>
          <p:cNvPr id="6" name="5 - Θέση υποσέλιδου"/>
          <p:cNvSpPr>
            <a:spLocks noGrp="1"/>
          </p:cNvSpPr>
          <p:nvPr>
            <p:ph type="ftr" sz="quarter" idx="11"/>
          </p:nvPr>
        </p:nvSpPr>
        <p:spPr/>
        <p:txBody>
          <a:bodyPr/>
          <a:lstStyle>
            <a:extLst/>
          </a:lstStyle>
          <a:p>
            <a:endParaRPr lang="el-GR"/>
          </a:p>
        </p:txBody>
      </p:sp>
      <p:sp>
        <p:nvSpPr>
          <p:cNvPr id="7" name="6 - Θέση αριθμού διαφάνειας"/>
          <p:cNvSpPr>
            <a:spLocks noGrp="1"/>
          </p:cNvSpPr>
          <p:nvPr>
            <p:ph type="sldNum" sz="quarter" idx="12"/>
          </p:nvPr>
        </p:nvSpPr>
        <p:spPr/>
        <p:txBody>
          <a:bodyPr/>
          <a:lstStyle>
            <a:extLst/>
          </a:lstStyle>
          <a:p>
            <a:fld id="{011B64E4-6126-412F-BAF2-226431F06CC6}"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bg>
      <p:bgRef idx="1002">
        <a:schemeClr val="bg2"/>
      </p:bgRef>
    </p:bg>
    <p:spTree>
      <p:nvGrpSpPr>
        <p:cNvPr id="1" name=""/>
        <p:cNvGrpSpPr/>
        <p:nvPr/>
      </p:nvGrpSpPr>
      <p:grpSpPr>
        <a:xfrm>
          <a:off x="0" y="0"/>
          <a:ext cx="0" cy="0"/>
          <a:chOff x="0" y="0"/>
          <a:chExt cx="0" cy="0"/>
        </a:xfrm>
      </p:grpSpPr>
      <p:sp>
        <p:nvSpPr>
          <p:cNvPr id="8" name="7 - Ορθογώνιο"/>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8 - Ορθογώνιο"/>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1 - Τίτλος"/>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l-GR" smtClean="0"/>
              <a:t>Kλικ για επεξεργασία του τίτλου</a:t>
            </a:r>
            <a:endParaRPr kumimoji="0" lang="en-US" dirty="0"/>
          </a:p>
        </p:txBody>
      </p:sp>
      <p:sp>
        <p:nvSpPr>
          <p:cNvPr id="4" name="3 - Θέση κειμένου"/>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extLst/>
          </a:lstStyle>
          <a:p>
            <a:fld id="{08C21E6E-F1FA-40D3-8594-A390B512B112}" type="datetimeFigureOut">
              <a:rPr lang="el-GR" smtClean="0"/>
              <a:pPr/>
              <a:t>13/2/2017</a:t>
            </a:fld>
            <a:endParaRPr lang="el-GR"/>
          </a:p>
        </p:txBody>
      </p:sp>
      <p:sp>
        <p:nvSpPr>
          <p:cNvPr id="6" name="5 - Θέση υποσέλιδου"/>
          <p:cNvSpPr>
            <a:spLocks noGrp="1"/>
          </p:cNvSpPr>
          <p:nvPr>
            <p:ph type="ftr" sz="quarter" idx="11"/>
          </p:nvPr>
        </p:nvSpPr>
        <p:spPr/>
        <p:txBody>
          <a:bodyPr/>
          <a:lstStyle>
            <a:extLst/>
          </a:lstStyle>
          <a:p>
            <a:endParaRPr lang="el-GR"/>
          </a:p>
        </p:txBody>
      </p:sp>
      <p:sp>
        <p:nvSpPr>
          <p:cNvPr id="7" name="6 - Θέση αριθμού διαφάνειας"/>
          <p:cNvSpPr>
            <a:spLocks noGrp="1"/>
          </p:cNvSpPr>
          <p:nvPr>
            <p:ph type="sldNum" sz="quarter" idx="12"/>
          </p:nvPr>
        </p:nvSpPr>
        <p:spPr/>
        <p:txBody>
          <a:bodyPr/>
          <a:lstStyle>
            <a:extLst/>
          </a:lstStyle>
          <a:p>
            <a:fld id="{011B64E4-6126-412F-BAF2-226431F06CC6}" type="slidenum">
              <a:rPr lang="el-GR" smtClean="0"/>
              <a:pPr/>
              <a:t>‹#›</a:t>
            </a:fld>
            <a:endParaRPr lang="el-GR"/>
          </a:p>
        </p:txBody>
      </p:sp>
      <p:sp>
        <p:nvSpPr>
          <p:cNvPr id="10" name="9 - Θέση εικόνας"/>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l-GR" smtClean="0"/>
              <a:t>Κάντε κλικ στο εικονίδιο για να προσθέσετε μια εικόνα</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8 - Ορθογώνιο"/>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2 - Θέση τίτλου"/>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l-GR" smtClean="0"/>
              <a:t>Kλικ για επεξεργασία του τίτλου</a:t>
            </a:r>
            <a:endParaRPr kumimoji="0" lang="en-US"/>
          </a:p>
        </p:txBody>
      </p:sp>
      <p:sp>
        <p:nvSpPr>
          <p:cNvPr id="31" name="30 - Θέση κειμένου"/>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27" name="26 - Θέση ημερομηνίας"/>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08C21E6E-F1FA-40D3-8594-A390B512B112}" type="datetimeFigureOut">
              <a:rPr lang="el-GR" smtClean="0"/>
              <a:pPr/>
              <a:t>13/2/2017</a:t>
            </a:fld>
            <a:endParaRPr lang="el-GR"/>
          </a:p>
        </p:txBody>
      </p:sp>
      <p:sp>
        <p:nvSpPr>
          <p:cNvPr id="4" name="3 - Θέση υποσέλιδου"/>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l-GR"/>
          </a:p>
        </p:txBody>
      </p:sp>
      <p:sp>
        <p:nvSpPr>
          <p:cNvPr id="16" name="15 - Θέση αριθμού διαφάνειας"/>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011B64E4-6126-412F-BAF2-226431F06CC6}"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pc\Desktop\&#933;&#923;&#921;&#922;&#927;%20&#927;&#924;&#921;&#923;&#921;&#913;&#931;%2014.4.16\&#931;&#949;&#953;&#963;&#956;&#972;&#962;%20-%20&#924;&#917;&#932;&#929;&#913;%20&#928;&#929;&#927;&#931;&#932;&#913;&#931;&#921;&#913;&#931;%20&#963;&#964;&#959;%20&#963;&#967;&#959;&#955;&#949;&#943;&#959;.mov" TargetMode="External"/><Relationship Id="rId1" Type="http://schemas.openxmlformats.org/officeDocument/2006/relationships/vmlDrawing" Target="../drawings/vmlDrawing1.vml"/><Relationship Id="rId6" Type="http://schemas.openxmlformats.org/officeDocument/2006/relationships/image" Target="../media/image18.png"/><Relationship Id="rId5" Type="http://schemas.openxmlformats.org/officeDocument/2006/relationships/image" Target="../media/image17.wmf"/><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3214678" y="0"/>
            <a:ext cx="5429288" cy="4857760"/>
          </a:xfrm>
        </p:spPr>
        <p:txBody>
          <a:bodyPr>
            <a:normAutofit fontScale="90000"/>
          </a:bodyPr>
          <a:lstStyle/>
          <a:p>
            <a:r>
              <a:rPr lang="el-GR" dirty="0" smtClean="0"/>
              <a:t/>
            </a:r>
            <a:br>
              <a:rPr lang="el-GR" dirty="0" smtClean="0"/>
            </a:br>
            <a:r>
              <a:rPr lang="el-GR" dirty="0" smtClean="0"/>
              <a:t/>
            </a:r>
            <a:br>
              <a:rPr lang="el-GR" dirty="0" smtClean="0"/>
            </a:br>
            <a:r>
              <a:rPr lang="el-GR" dirty="0" smtClean="0"/>
              <a:t/>
            </a:r>
            <a:br>
              <a:rPr lang="el-GR" dirty="0" smtClean="0"/>
            </a:br>
            <a:r>
              <a:rPr lang="el-GR" dirty="0" smtClean="0"/>
              <a:t/>
            </a:r>
            <a:br>
              <a:rPr lang="el-GR" dirty="0" smtClean="0"/>
            </a:br>
            <a:r>
              <a:rPr lang="el-GR" dirty="0" smtClean="0"/>
              <a:t/>
            </a:r>
            <a:br>
              <a:rPr lang="el-GR" dirty="0" smtClean="0"/>
            </a:br>
            <a:r>
              <a:rPr lang="el-GR" dirty="0" smtClean="0"/>
              <a:t/>
            </a:r>
            <a:br>
              <a:rPr lang="el-GR" dirty="0" smtClean="0"/>
            </a:br>
            <a:r>
              <a:rPr lang="el-GR" dirty="0" smtClean="0"/>
              <a:t/>
            </a:r>
            <a:br>
              <a:rPr lang="el-GR" dirty="0" smtClean="0"/>
            </a:br>
            <a:r>
              <a:rPr lang="el-GR" dirty="0" smtClean="0"/>
              <a:t/>
            </a:r>
            <a:br>
              <a:rPr lang="el-GR" dirty="0" smtClean="0"/>
            </a:br>
            <a:r>
              <a:rPr lang="el-GR" dirty="0" smtClean="0"/>
              <a:t/>
            </a:r>
            <a:br>
              <a:rPr lang="el-GR" dirty="0" smtClean="0"/>
            </a:br>
            <a:r>
              <a:rPr lang="el-GR" dirty="0" smtClean="0"/>
              <a:t/>
            </a:r>
            <a:br>
              <a:rPr lang="el-GR" dirty="0" smtClean="0"/>
            </a:br>
            <a:r>
              <a:rPr lang="el-GR" dirty="0" err="1" smtClean="0"/>
              <a:t>Φυσιολογικεσ</a:t>
            </a:r>
            <a:r>
              <a:rPr lang="el-GR" dirty="0" smtClean="0"/>
              <a:t> </a:t>
            </a:r>
            <a:r>
              <a:rPr lang="el-GR" dirty="0" err="1" smtClean="0"/>
              <a:t>αντιδρασεισ</a:t>
            </a:r>
            <a:r>
              <a:rPr lang="el-GR" dirty="0" smtClean="0"/>
              <a:t> και </a:t>
            </a:r>
            <a:r>
              <a:rPr lang="el-GR" dirty="0" err="1" smtClean="0"/>
              <a:t>μετετραυματικο</a:t>
            </a:r>
            <a:r>
              <a:rPr lang="el-GR" dirty="0" smtClean="0"/>
              <a:t> </a:t>
            </a:r>
            <a:r>
              <a:rPr lang="en-US" dirty="0" smtClean="0"/>
              <a:t>stress </a:t>
            </a:r>
            <a:r>
              <a:rPr lang="el-GR" dirty="0" smtClean="0"/>
              <a:t>σε </a:t>
            </a:r>
            <a:r>
              <a:rPr lang="el-GR" dirty="0" err="1" smtClean="0"/>
              <a:t>παιδια</a:t>
            </a:r>
            <a:r>
              <a:rPr lang="el-GR" dirty="0" smtClean="0"/>
              <a:t> και </a:t>
            </a:r>
            <a:r>
              <a:rPr lang="el-GR" dirty="0" err="1" smtClean="0"/>
              <a:t>ενηλικεσ</a:t>
            </a:r>
            <a:r>
              <a:rPr lang="el-GR" dirty="0" smtClean="0"/>
              <a:t> </a:t>
            </a:r>
            <a:r>
              <a:rPr lang="el-GR" dirty="0" err="1" smtClean="0"/>
              <a:t>μετα</a:t>
            </a:r>
            <a:r>
              <a:rPr lang="el-GR" dirty="0" smtClean="0"/>
              <a:t> </a:t>
            </a:r>
            <a:r>
              <a:rPr lang="el-GR" dirty="0" err="1" smtClean="0"/>
              <a:t>απο</a:t>
            </a:r>
            <a:r>
              <a:rPr lang="el-GR" dirty="0" smtClean="0"/>
              <a:t> </a:t>
            </a:r>
            <a:r>
              <a:rPr lang="el-GR" dirty="0" err="1" smtClean="0"/>
              <a:t>σεισμο</a:t>
            </a:r>
            <a:r>
              <a:rPr lang="en-US" dirty="0" smtClean="0"/>
              <a:t/>
            </a:r>
            <a:br>
              <a:rPr lang="en-US" dirty="0" smtClean="0"/>
            </a:br>
            <a:r>
              <a:rPr lang="el-GR" dirty="0" smtClean="0"/>
              <a:t/>
            </a:r>
            <a:br>
              <a:rPr lang="el-GR" dirty="0" smtClean="0"/>
            </a:br>
            <a:r>
              <a:rPr lang="el-GR" sz="2200" dirty="0" err="1" smtClean="0">
                <a:solidFill>
                  <a:srgbClr val="002060"/>
                </a:solidFill>
              </a:rPr>
              <a:t>χατζηπετρου</a:t>
            </a:r>
            <a:r>
              <a:rPr lang="el-GR" sz="2200" dirty="0" smtClean="0">
                <a:solidFill>
                  <a:srgbClr val="002060"/>
                </a:solidFill>
              </a:rPr>
              <a:t> </a:t>
            </a:r>
            <a:r>
              <a:rPr lang="el-GR" sz="2200" dirty="0" err="1" smtClean="0">
                <a:solidFill>
                  <a:srgbClr val="002060"/>
                </a:solidFill>
              </a:rPr>
              <a:t>αργυρω</a:t>
            </a:r>
            <a:r>
              <a:rPr lang="el-GR" sz="2200" dirty="0" smtClean="0">
                <a:solidFill>
                  <a:srgbClr val="002060"/>
                </a:solidFill>
              </a:rPr>
              <a:t> – </a:t>
            </a:r>
            <a:r>
              <a:rPr lang="el-GR" sz="2200" dirty="0" err="1" smtClean="0">
                <a:solidFill>
                  <a:srgbClr val="002060"/>
                </a:solidFill>
              </a:rPr>
              <a:t>ειδικη</a:t>
            </a:r>
            <a:r>
              <a:rPr lang="el-GR" sz="2200" dirty="0" smtClean="0">
                <a:solidFill>
                  <a:srgbClr val="002060"/>
                </a:solidFill>
              </a:rPr>
              <a:t> </a:t>
            </a:r>
            <a:r>
              <a:rPr lang="el-GR" sz="2200" dirty="0" err="1" smtClean="0">
                <a:solidFill>
                  <a:srgbClr val="002060"/>
                </a:solidFill>
              </a:rPr>
              <a:t>παιδαγωγοσ</a:t>
            </a:r>
            <a:r>
              <a:rPr lang="el-GR" sz="2200" dirty="0" smtClean="0">
                <a:solidFill>
                  <a:srgbClr val="002060"/>
                </a:solidFill>
              </a:rPr>
              <a:t> &amp; </a:t>
            </a:r>
            <a:r>
              <a:rPr lang="el-GR" sz="2200" dirty="0" err="1" smtClean="0">
                <a:solidFill>
                  <a:srgbClr val="002060"/>
                </a:solidFill>
              </a:rPr>
              <a:t>μαυρεα</a:t>
            </a:r>
            <a:r>
              <a:rPr lang="el-GR" sz="2200" dirty="0" smtClean="0">
                <a:solidFill>
                  <a:srgbClr val="002060"/>
                </a:solidFill>
              </a:rPr>
              <a:t> </a:t>
            </a:r>
            <a:r>
              <a:rPr lang="el-GR" sz="2200" dirty="0" err="1" smtClean="0">
                <a:solidFill>
                  <a:srgbClr val="002060"/>
                </a:solidFill>
              </a:rPr>
              <a:t>κωνσταντινα</a:t>
            </a:r>
            <a:r>
              <a:rPr lang="el-GR" sz="2200" dirty="0" smtClean="0">
                <a:solidFill>
                  <a:srgbClr val="002060"/>
                </a:solidFill>
              </a:rPr>
              <a:t> - </a:t>
            </a:r>
            <a:r>
              <a:rPr lang="el-GR" sz="2200" dirty="0" err="1" smtClean="0">
                <a:solidFill>
                  <a:srgbClr val="002060"/>
                </a:solidFill>
              </a:rPr>
              <a:t>ψυχολογοσ</a:t>
            </a:r>
            <a:endParaRPr lang="el-GR" sz="2200" dirty="0">
              <a:solidFill>
                <a:srgbClr val="002060"/>
              </a:solidFill>
            </a:endParaRPr>
          </a:p>
        </p:txBody>
      </p:sp>
      <p:pic>
        <p:nvPicPr>
          <p:cNvPr id="1026" name="Picture 2" descr="C:\Users\pc\Desktop\εικονες σεισμου\earthquake1.jpg"/>
          <p:cNvPicPr>
            <a:picLocks noChangeAspect="1" noChangeArrowheads="1"/>
          </p:cNvPicPr>
          <p:nvPr/>
        </p:nvPicPr>
        <p:blipFill>
          <a:blip r:embed="rId2"/>
          <a:srcRect/>
          <a:stretch>
            <a:fillRect/>
          </a:stretch>
        </p:blipFill>
        <p:spPr bwMode="auto">
          <a:xfrm>
            <a:off x="214282" y="3929066"/>
            <a:ext cx="2283436" cy="2643206"/>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14282" y="357166"/>
            <a:ext cx="7481918" cy="6098570"/>
          </a:xfrm>
        </p:spPr>
        <p:txBody>
          <a:bodyPr>
            <a:normAutofit fontScale="92500" lnSpcReduction="10000"/>
          </a:bodyPr>
          <a:lstStyle/>
          <a:p>
            <a:r>
              <a:rPr lang="el-GR" b="1" dirty="0" smtClean="0"/>
              <a:t>Δ. Επίμονα συμπτώματα αυξημένης διεγερσιμότητας (που δεν είναι παρόντα πριν από το τραύμα) όπως φαίνεται από δύο (ή περισσότερα) από τα παρακάτω:</a:t>
            </a:r>
            <a:br>
              <a:rPr lang="el-GR" b="1" dirty="0" smtClean="0"/>
            </a:br>
            <a:r>
              <a:rPr lang="el-GR" dirty="0" smtClean="0"/>
              <a:t>(1) δυσκολία να κοιμηθεί ή να παραμείνει κοιμισμένος(η)</a:t>
            </a:r>
            <a:br>
              <a:rPr lang="el-GR" dirty="0" smtClean="0"/>
            </a:br>
            <a:r>
              <a:rPr lang="el-GR" dirty="0" smtClean="0"/>
              <a:t>(2) ευερεθιστότητα ή εκρήξεις θυμού</a:t>
            </a:r>
            <a:br>
              <a:rPr lang="el-GR" dirty="0" smtClean="0"/>
            </a:br>
            <a:r>
              <a:rPr lang="el-GR" dirty="0" smtClean="0"/>
              <a:t>(3) δυσκολία στη συγκέντρωση</a:t>
            </a:r>
            <a:br>
              <a:rPr lang="el-GR" dirty="0" smtClean="0"/>
            </a:br>
            <a:r>
              <a:rPr lang="el-GR" dirty="0" smtClean="0"/>
              <a:t>(4) </a:t>
            </a:r>
            <a:r>
              <a:rPr lang="el-GR" dirty="0" err="1" smtClean="0"/>
              <a:t>υπερεπαγρύπνηση</a:t>
            </a:r>
            <a:r>
              <a:rPr lang="el-GR" dirty="0" smtClean="0"/>
              <a:t/>
            </a:r>
            <a:br>
              <a:rPr lang="el-GR" dirty="0" smtClean="0"/>
            </a:br>
            <a:r>
              <a:rPr lang="el-GR" dirty="0" smtClean="0"/>
              <a:t>(5) αυξημένη αντίδραση ξαφνιάσματος</a:t>
            </a:r>
            <a:endParaRPr lang="en-US" dirty="0" smtClean="0"/>
          </a:p>
          <a:p>
            <a:r>
              <a:rPr lang="el-GR" b="1" dirty="0" smtClean="0"/>
              <a:t>Ε. Η διάρκεια της διαταραχής (συμπτώματα στα Κριτήρια Β,Γ και Δ) είναι μεγαλύτερη από 1 μήνα.</a:t>
            </a:r>
            <a:r>
              <a:rPr lang="el-GR" dirty="0" smtClean="0"/>
              <a:t/>
            </a:r>
            <a:br>
              <a:rPr lang="el-GR" dirty="0" smtClean="0"/>
            </a:br>
            <a:r>
              <a:rPr lang="en-US" dirty="0" smtClean="0"/>
              <a:t>  </a:t>
            </a:r>
            <a:r>
              <a:rPr lang="el-GR" dirty="0" smtClean="0"/>
              <a:t> Η διαταραχή προκαλεί κλινικά σημαντική υποκειμενική ενόχληση ή έκπτωση στον κοινωνικό, επαγγελματικό ή άλλους σημαντικούς τομείς της λειτουργικότητας.</a:t>
            </a:r>
          </a:p>
          <a:p>
            <a:endParaRPr lang="el-G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ΣΥΝΝΟΣΗΡΟΤΗΤΑ</a:t>
            </a:r>
            <a:endParaRPr lang="el-GR" dirty="0"/>
          </a:p>
        </p:txBody>
      </p:sp>
      <p:sp>
        <p:nvSpPr>
          <p:cNvPr id="3" name="2 - Θέση περιεχομένου"/>
          <p:cNvSpPr>
            <a:spLocks noGrp="1"/>
          </p:cNvSpPr>
          <p:nvPr>
            <p:ph idx="1"/>
          </p:nvPr>
        </p:nvSpPr>
        <p:spPr/>
        <p:txBody>
          <a:bodyPr/>
          <a:lstStyle/>
          <a:p>
            <a:r>
              <a:rPr lang="el-GR" dirty="0" smtClean="0"/>
              <a:t>Διαταραχή Πανικού, </a:t>
            </a:r>
          </a:p>
          <a:p>
            <a:r>
              <a:rPr lang="el-GR" dirty="0" smtClean="0"/>
              <a:t>Αγοραφοβία, </a:t>
            </a:r>
          </a:p>
          <a:p>
            <a:r>
              <a:rPr lang="el-GR" dirty="0" smtClean="0"/>
              <a:t>ΨΚΔ, </a:t>
            </a:r>
          </a:p>
          <a:p>
            <a:r>
              <a:rPr lang="el-GR" dirty="0" smtClean="0"/>
              <a:t>Κοινωνική Φοβία, </a:t>
            </a:r>
          </a:p>
          <a:p>
            <a:r>
              <a:rPr lang="el-GR" dirty="0" smtClean="0"/>
              <a:t>Ειδική Φοβία, </a:t>
            </a:r>
          </a:p>
          <a:p>
            <a:r>
              <a:rPr lang="el-GR" dirty="0" smtClean="0"/>
              <a:t>Μείζων Καταθλιπτική Διαταραχή, </a:t>
            </a:r>
          </a:p>
          <a:p>
            <a:r>
              <a:rPr lang="el-GR" dirty="0" err="1" smtClean="0"/>
              <a:t>Σωματοποιητική</a:t>
            </a:r>
            <a:r>
              <a:rPr lang="el-GR" dirty="0" smtClean="0"/>
              <a:t> Διαταραχή </a:t>
            </a:r>
          </a:p>
          <a:p>
            <a:r>
              <a:rPr lang="el-GR" dirty="0" smtClean="0"/>
              <a:t>και Διαταραχές Σχετιζόμενες με Ουσίες </a:t>
            </a:r>
          </a:p>
          <a:p>
            <a:pPr>
              <a:buNone/>
            </a:pPr>
            <a:r>
              <a:rPr lang="el-GR" dirty="0" smtClean="0"/>
              <a:t>  (</a:t>
            </a:r>
            <a:r>
              <a:rPr lang="en-US" dirty="0" err="1" smtClean="0"/>
              <a:t>Tomaras</a:t>
            </a:r>
            <a:r>
              <a:rPr lang="el-GR" dirty="0" smtClean="0"/>
              <a:t> &amp; </a:t>
            </a:r>
            <a:r>
              <a:rPr lang="en-US" dirty="0" err="1" smtClean="0"/>
              <a:t>Tzavara</a:t>
            </a:r>
            <a:r>
              <a:rPr lang="el-GR" dirty="0" smtClean="0"/>
              <a:t>, 2011)</a:t>
            </a:r>
            <a:endParaRPr lang="el-GR" dirty="0"/>
          </a:p>
        </p:txBody>
      </p:sp>
      <p:pic>
        <p:nvPicPr>
          <p:cNvPr id="4" name="3 - Εικόνα" descr="during-earthquake1.jpg"/>
          <p:cNvPicPr>
            <a:picLocks noChangeAspect="1"/>
          </p:cNvPicPr>
          <p:nvPr/>
        </p:nvPicPr>
        <p:blipFill>
          <a:blip r:embed="rId2"/>
          <a:stretch>
            <a:fillRect/>
          </a:stretch>
        </p:blipFill>
        <p:spPr>
          <a:xfrm>
            <a:off x="4786314" y="1071546"/>
            <a:ext cx="2786082" cy="233296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14282" y="428604"/>
            <a:ext cx="7481918" cy="6027132"/>
          </a:xfrm>
        </p:spPr>
        <p:txBody>
          <a:bodyPr>
            <a:normAutofit/>
          </a:bodyPr>
          <a:lstStyle/>
          <a:p>
            <a:r>
              <a:rPr lang="el-GR" dirty="0" smtClean="0"/>
              <a:t> </a:t>
            </a:r>
            <a:r>
              <a:rPr lang="el-GR" sz="2400" dirty="0" smtClean="0"/>
              <a:t>Επιπλοκές της ΔΜΨΣ μπορεί να είναι βίαιες επιθέσεις του ατόμου, η αυτοκτονία, κατάχρηση αλκοόλ ή άλλων ουσιών και συζυγικές διαμάχες, διαζύγια ή απώλεια της εργασίας (λόγω της φοβικής αποφυγής καταστάσεων ή δραστηριοτήτων που μοιάζουν ή συμβολίζουν το αρχικό τραύμα).</a:t>
            </a:r>
          </a:p>
          <a:p>
            <a:r>
              <a:rPr lang="el-GR" sz="2400" dirty="0" smtClean="0"/>
              <a:t>  Ο </a:t>
            </a:r>
            <a:r>
              <a:rPr lang="el-GR" sz="2400" dirty="0" err="1" smtClean="0"/>
              <a:t>επιπολασμός</a:t>
            </a:r>
            <a:r>
              <a:rPr lang="el-GR" sz="2400" dirty="0" smtClean="0"/>
              <a:t> ζωής της ΔΜΨΣ κυμαίνεται ανάλογα με τις μελέτες από 1% ως 14%. Σε μελέτες ατόμων που κινδυνεύουν να πάθουν ΔΜΨΣ (π.χ. βετεράνοι, θύματα εγκληματικής βίας ή φυσικών καταστροφών) ο </a:t>
            </a:r>
            <a:r>
              <a:rPr lang="el-GR" sz="2400" dirty="0" err="1" smtClean="0"/>
              <a:t>επιπολασμός</a:t>
            </a:r>
            <a:r>
              <a:rPr lang="el-GR" sz="2400" dirty="0" smtClean="0"/>
              <a:t> κυμαίνεται από 3% ως 58%.</a:t>
            </a:r>
          </a:p>
          <a:p>
            <a:endParaRPr lang="el-GR" dirty="0"/>
          </a:p>
        </p:txBody>
      </p:sp>
      <p:pic>
        <p:nvPicPr>
          <p:cNvPr id="4" name="3 - Εικόνα" descr="SEISMOS.jpg"/>
          <p:cNvPicPr>
            <a:picLocks noChangeAspect="1"/>
          </p:cNvPicPr>
          <p:nvPr/>
        </p:nvPicPr>
        <p:blipFill>
          <a:blip r:embed="rId2"/>
          <a:stretch>
            <a:fillRect/>
          </a:stretch>
        </p:blipFill>
        <p:spPr>
          <a:xfrm>
            <a:off x="5715008" y="5003214"/>
            <a:ext cx="1790193" cy="185478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ΜΕΤΑΤΡΑΥΜΑΤΙΚΟ </a:t>
            </a:r>
            <a:r>
              <a:rPr lang="en-US" dirty="0" smtClean="0"/>
              <a:t>STRESS </a:t>
            </a:r>
            <a:r>
              <a:rPr lang="el-GR" dirty="0" smtClean="0"/>
              <a:t>ΚΑΙ ΣΕΙΣΜΟΙ</a:t>
            </a:r>
            <a:r>
              <a:rPr lang="en-US" dirty="0" smtClean="0"/>
              <a:t>:</a:t>
            </a:r>
            <a:endParaRPr lang="el-GR" dirty="0"/>
          </a:p>
        </p:txBody>
      </p:sp>
      <p:sp>
        <p:nvSpPr>
          <p:cNvPr id="3" name="2 - Θέση περιεχομένου"/>
          <p:cNvSpPr>
            <a:spLocks noGrp="1"/>
          </p:cNvSpPr>
          <p:nvPr>
            <p:ph idx="1"/>
          </p:nvPr>
        </p:nvSpPr>
        <p:spPr/>
        <p:txBody>
          <a:bodyPr>
            <a:normAutofit/>
          </a:bodyPr>
          <a:lstStyle/>
          <a:p>
            <a:pPr algn="just"/>
            <a:r>
              <a:rPr lang="el-GR" sz="2800" dirty="0" smtClean="0"/>
              <a:t>Οι φυσικές καταστροφές μπορεί να προκαλέσουν άγχος στον καθένα, όμως δεν θα αναπτύξουν όλοι ΜΤΣ. </a:t>
            </a:r>
          </a:p>
          <a:p>
            <a:pPr algn="just"/>
            <a:r>
              <a:rPr lang="el-GR" sz="2800" dirty="0" smtClean="0"/>
              <a:t>Το ΜΤΣ συμβαίνει σε 32-60% ενηλίκων και 26-95% παιδιών, ως επακόλουθο σεισμών. </a:t>
            </a:r>
            <a:endParaRPr lang="el-GR" sz="2000" dirty="0" smtClean="0"/>
          </a:p>
        </p:txBody>
      </p:sp>
      <p:pic>
        <p:nvPicPr>
          <p:cNvPr id="4" name="3 - Εικόνα" descr="ΣΕΙΣΜΟΣ 1.PNG"/>
          <p:cNvPicPr>
            <a:picLocks noChangeAspect="1"/>
          </p:cNvPicPr>
          <p:nvPr/>
        </p:nvPicPr>
        <p:blipFill>
          <a:blip r:embed="rId2" cstate="print"/>
          <a:stretch>
            <a:fillRect/>
          </a:stretch>
        </p:blipFill>
        <p:spPr>
          <a:xfrm>
            <a:off x="2064043" y="4000504"/>
            <a:ext cx="4222470" cy="253116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14282" y="428604"/>
            <a:ext cx="7481918" cy="6027132"/>
          </a:xfrm>
        </p:spPr>
        <p:txBody>
          <a:bodyPr/>
          <a:lstStyle/>
          <a:p>
            <a:pPr algn="just"/>
            <a:r>
              <a:rPr lang="el-GR" sz="2400" dirty="0" smtClean="0"/>
              <a:t>Υψηλά ποσοστά ΜΤΣ (10-100%) μετά από φυσικές καταστροφές, ακόμα και μετά μεγάλο διάστημα, στην Ελλάδα  και άλλες χώρες. </a:t>
            </a:r>
          </a:p>
          <a:p>
            <a:pPr algn="just"/>
            <a:r>
              <a:rPr lang="el-GR" sz="2400" dirty="0" smtClean="0"/>
              <a:t>Τα γεγονότα που ακολουθούν ένα σεισμό επηρεάζουν τη ζωή των ανθρώπων για μεγάλο διάστημα: η γενική ψυχολογική αναστάτωση  φαίνεται να σταθεροποιείται 12 μήνες και οι αντιδράσεις τύπου ΜΤΣ 18 μήνες μετά το σεισμό.</a:t>
            </a:r>
            <a:endParaRPr lang="el-GR" dirty="0" smtClean="0"/>
          </a:p>
          <a:p>
            <a:pPr>
              <a:buNone/>
            </a:pPr>
            <a:r>
              <a:rPr lang="el-GR" altLang="el-GR" sz="1800" dirty="0" smtClean="0">
                <a:latin typeface="Comic Sans MS" pitchFamily="66" charset="0"/>
              </a:rPr>
              <a:t>    (</a:t>
            </a:r>
            <a:r>
              <a:rPr lang="en-US" altLang="el-GR" sz="1800" dirty="0" err="1" smtClean="0">
                <a:latin typeface="Comic Sans MS" pitchFamily="66" charset="0"/>
              </a:rPr>
              <a:t>Kolaitis</a:t>
            </a:r>
            <a:r>
              <a:rPr lang="en-US" altLang="el-GR" sz="1800" dirty="0" smtClean="0">
                <a:latin typeface="Comic Sans MS" pitchFamily="66" charset="0"/>
              </a:rPr>
              <a:t> et al 2011, </a:t>
            </a:r>
            <a:r>
              <a:rPr lang="en-US" altLang="el-GR" sz="1800" dirty="0" err="1" smtClean="0">
                <a:latin typeface="Comic Sans MS" pitchFamily="66" charset="0"/>
              </a:rPr>
              <a:t>Giannopoulou</a:t>
            </a:r>
            <a:r>
              <a:rPr lang="en-US" altLang="el-GR" sz="1800" dirty="0" smtClean="0">
                <a:latin typeface="Comic Sans MS" pitchFamily="66" charset="0"/>
              </a:rPr>
              <a:t> et al</a:t>
            </a:r>
            <a:r>
              <a:rPr lang="el-GR" altLang="el-GR" sz="1800" dirty="0" smtClean="0">
                <a:latin typeface="Comic Sans MS" pitchFamily="66" charset="0"/>
              </a:rPr>
              <a:t> 2006, </a:t>
            </a:r>
            <a:r>
              <a:rPr lang="en-US" altLang="el-GR" sz="1800" dirty="0" err="1" smtClean="0">
                <a:latin typeface="Comic Sans MS" pitchFamily="66" charset="0"/>
              </a:rPr>
              <a:t>Kolaitis</a:t>
            </a:r>
            <a:r>
              <a:rPr lang="en-US" altLang="el-GR" sz="1800" dirty="0" smtClean="0">
                <a:latin typeface="Comic Sans MS" pitchFamily="66" charset="0"/>
              </a:rPr>
              <a:t> et al</a:t>
            </a:r>
            <a:r>
              <a:rPr lang="el-GR" altLang="el-GR" sz="1800" dirty="0" smtClean="0">
                <a:latin typeface="Comic Sans MS" pitchFamily="66" charset="0"/>
              </a:rPr>
              <a:t> 2003)</a:t>
            </a:r>
            <a:endParaRPr lang="el-GR" sz="1800" dirty="0"/>
          </a:p>
        </p:txBody>
      </p:sp>
      <p:pic>
        <p:nvPicPr>
          <p:cNvPr id="4" name="3 - Εικόνα" descr="ΣΕΙΣΜΟΣ 3.PNG"/>
          <p:cNvPicPr>
            <a:picLocks noChangeAspect="1"/>
          </p:cNvPicPr>
          <p:nvPr/>
        </p:nvPicPr>
        <p:blipFill>
          <a:blip r:embed="rId2" cstate="print"/>
          <a:stretch>
            <a:fillRect/>
          </a:stretch>
        </p:blipFill>
        <p:spPr>
          <a:xfrm>
            <a:off x="642910" y="3857628"/>
            <a:ext cx="3921538" cy="266124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71472" y="357166"/>
            <a:ext cx="7124728" cy="1105874"/>
          </a:xfrm>
        </p:spPr>
        <p:txBody>
          <a:bodyPr>
            <a:noAutofit/>
          </a:bodyPr>
          <a:lstStyle/>
          <a:p>
            <a:r>
              <a:rPr lang="el-GR" sz="3000" dirty="0" smtClean="0"/>
              <a:t>ΨΥΧΟΚΟΙΝΩΝΙΚΕΣ ΕΠΙΠΤΩΣΕΙΣ ΦΥΣΙΚΩΝ ΚΑΤΑΣΤΡΟΦΩΝ ΣΕ ΠΑΙΔΙΑ ΚΑΙ ΕΦΗΒΟΥΣ</a:t>
            </a:r>
            <a:r>
              <a:rPr lang="en-US" sz="3000" dirty="0" smtClean="0"/>
              <a:t>:</a:t>
            </a:r>
            <a:endParaRPr lang="el-GR" sz="3000" dirty="0"/>
          </a:p>
        </p:txBody>
      </p:sp>
      <p:sp>
        <p:nvSpPr>
          <p:cNvPr id="3" name="2 - Θέση περιεχομένου"/>
          <p:cNvSpPr>
            <a:spLocks noGrp="1"/>
          </p:cNvSpPr>
          <p:nvPr>
            <p:ph idx="1"/>
          </p:nvPr>
        </p:nvSpPr>
        <p:spPr>
          <a:xfrm>
            <a:off x="357158" y="1571612"/>
            <a:ext cx="7500990" cy="5072098"/>
          </a:xfrm>
        </p:spPr>
        <p:txBody>
          <a:bodyPr>
            <a:normAutofit fontScale="70000" lnSpcReduction="20000"/>
          </a:bodyPr>
          <a:lstStyle/>
          <a:p>
            <a:pPr>
              <a:lnSpc>
                <a:spcPct val="80000"/>
              </a:lnSpc>
            </a:pPr>
            <a:r>
              <a:rPr lang="el-GR" dirty="0" smtClean="0"/>
              <a:t>Η κλινική εικόνα αμέσως μετά μια καταστροφή είναι χαρακτηριστική </a:t>
            </a:r>
          </a:p>
          <a:p>
            <a:pPr>
              <a:lnSpc>
                <a:spcPct val="80000"/>
              </a:lnSpc>
              <a:buNone/>
            </a:pPr>
            <a:r>
              <a:rPr lang="el-GR" dirty="0" smtClean="0"/>
              <a:t>   οξέος στρες ή/και οξείας αντίδρασης πένθους</a:t>
            </a:r>
          </a:p>
          <a:p>
            <a:pPr>
              <a:lnSpc>
                <a:spcPct val="80000"/>
              </a:lnSpc>
              <a:buNone/>
            </a:pPr>
            <a:endParaRPr lang="el-GR" dirty="0" smtClean="0"/>
          </a:p>
          <a:p>
            <a:pPr>
              <a:lnSpc>
                <a:spcPct val="80000"/>
              </a:lnSpc>
            </a:pPr>
            <a:r>
              <a:rPr lang="el-GR" dirty="0" smtClean="0"/>
              <a:t>Η εικόνα και η βαρύτητα της αντίδρασης εξαρτάται από τον τύπο </a:t>
            </a:r>
          </a:p>
          <a:p>
            <a:pPr>
              <a:lnSpc>
                <a:spcPct val="80000"/>
              </a:lnSpc>
              <a:buNone/>
            </a:pPr>
            <a:r>
              <a:rPr lang="el-GR" dirty="0" smtClean="0"/>
              <a:t>    του τραύματος και τον βαθμό έκθεσης σ’ αυτό, τη φάση ανάπτυξης </a:t>
            </a:r>
          </a:p>
          <a:p>
            <a:pPr>
              <a:lnSpc>
                <a:spcPct val="80000"/>
              </a:lnSpc>
              <a:buNone/>
            </a:pPr>
            <a:r>
              <a:rPr lang="el-GR" dirty="0" smtClean="0"/>
              <a:t>    του παιδιού, την προσωπικότητά του, την υποστήριξη από τους </a:t>
            </a:r>
          </a:p>
          <a:p>
            <a:pPr>
              <a:lnSpc>
                <a:spcPct val="80000"/>
              </a:lnSpc>
              <a:buNone/>
            </a:pPr>
            <a:r>
              <a:rPr lang="el-GR" dirty="0" smtClean="0"/>
              <a:t>    γονείς του, τη δική τους αντίδραση και άλλους παράγοντες</a:t>
            </a:r>
          </a:p>
          <a:p>
            <a:pPr>
              <a:lnSpc>
                <a:spcPct val="80000"/>
              </a:lnSpc>
              <a:buNone/>
            </a:pPr>
            <a:endParaRPr lang="el-GR" dirty="0" smtClean="0"/>
          </a:p>
          <a:p>
            <a:pPr>
              <a:lnSpc>
                <a:spcPct val="80000"/>
              </a:lnSpc>
            </a:pPr>
            <a:r>
              <a:rPr lang="el-GR" dirty="0" smtClean="0"/>
              <a:t>Συνηθισμένες οι αλλαγές συμπεριφοράς (ευερεθιστότητα, </a:t>
            </a:r>
          </a:p>
          <a:p>
            <a:pPr>
              <a:lnSpc>
                <a:spcPct val="80000"/>
              </a:lnSpc>
              <a:buNone/>
            </a:pPr>
            <a:r>
              <a:rPr lang="el-GR" dirty="0" smtClean="0"/>
              <a:t>    νευρικότητα, δυσκολίες αποχωρισμού, φόβοι, δυσκολίες ύπνου  </a:t>
            </a:r>
          </a:p>
          <a:p>
            <a:pPr>
              <a:lnSpc>
                <a:spcPct val="80000"/>
              </a:lnSpc>
              <a:buNone/>
            </a:pPr>
            <a:r>
              <a:rPr lang="el-GR" dirty="0" smtClean="0"/>
              <a:t>    (</a:t>
            </a:r>
            <a:r>
              <a:rPr lang="el-GR" dirty="0" err="1" smtClean="0"/>
              <a:t>κ.λ.π</a:t>
            </a:r>
            <a:r>
              <a:rPr lang="el-GR" dirty="0" smtClean="0"/>
              <a:t>.) και η παλινδρόμηση κυρίως σε παιδιά προσχολικής ηλικίας </a:t>
            </a:r>
          </a:p>
          <a:p>
            <a:pPr>
              <a:lnSpc>
                <a:spcPct val="80000"/>
              </a:lnSpc>
              <a:buNone/>
            </a:pPr>
            <a:endParaRPr lang="el-GR" dirty="0" smtClean="0"/>
          </a:p>
          <a:p>
            <a:pPr>
              <a:lnSpc>
                <a:spcPct val="80000"/>
              </a:lnSpc>
            </a:pPr>
            <a:r>
              <a:rPr lang="el-GR" dirty="0" smtClean="0"/>
              <a:t>Προβλήματα σχολικής εργασίας όπως π.χ. δυσκολίες </a:t>
            </a:r>
          </a:p>
          <a:p>
            <a:pPr>
              <a:lnSpc>
                <a:spcPct val="80000"/>
              </a:lnSpc>
              <a:buNone/>
            </a:pPr>
            <a:r>
              <a:rPr lang="el-GR" dirty="0" smtClean="0"/>
              <a:t>    απομνημόνευσης, μειωμένη συγκέντρωση, «σκασιαρχείο»</a:t>
            </a:r>
          </a:p>
          <a:p>
            <a:pPr>
              <a:lnSpc>
                <a:spcPct val="80000"/>
              </a:lnSpc>
            </a:pPr>
            <a:endParaRPr lang="el-GR" dirty="0" smtClean="0"/>
          </a:p>
          <a:p>
            <a:pPr>
              <a:lnSpc>
                <a:spcPct val="80000"/>
              </a:lnSpc>
            </a:pPr>
            <a:r>
              <a:rPr lang="el-GR" dirty="0" smtClean="0"/>
              <a:t>Αύξηση χρήσης καπνού, οινοπνεύματος, κατάχρηση ουσιών</a:t>
            </a:r>
          </a:p>
          <a:p>
            <a:pPr>
              <a:lnSpc>
                <a:spcPct val="80000"/>
              </a:lnSpc>
            </a:pPr>
            <a:endParaRPr lang="el-GR" dirty="0" smtClean="0"/>
          </a:p>
          <a:p>
            <a:pPr>
              <a:lnSpc>
                <a:spcPct val="80000"/>
              </a:lnSpc>
            </a:pPr>
            <a:r>
              <a:rPr lang="el-GR" dirty="0" smtClean="0"/>
              <a:t>Οι αντιδράσεις των παιδιών και εφήβων μετά από καταστροφές </a:t>
            </a:r>
          </a:p>
          <a:p>
            <a:pPr>
              <a:lnSpc>
                <a:spcPct val="80000"/>
              </a:lnSpc>
              <a:buNone/>
            </a:pPr>
            <a:r>
              <a:rPr lang="el-GR" dirty="0" smtClean="0"/>
              <a:t>     μπορεί να περιλαμβάνουν συμπτώματα ΜΤΣ, κατάθλιψης και </a:t>
            </a:r>
          </a:p>
          <a:p>
            <a:pPr>
              <a:lnSpc>
                <a:spcPct val="80000"/>
              </a:lnSpc>
              <a:buNone/>
            </a:pPr>
            <a:r>
              <a:rPr lang="el-GR" dirty="0" smtClean="0"/>
              <a:t>     πένθους, φόβου και αποσύνδεσης ή και </a:t>
            </a:r>
            <a:r>
              <a:rPr lang="el-GR" dirty="0" err="1" smtClean="0"/>
              <a:t>εκδραμάτισης</a:t>
            </a:r>
            <a:r>
              <a:rPr lang="el-GR" dirty="0" smtClean="0"/>
              <a:t> </a:t>
            </a:r>
          </a:p>
          <a:p>
            <a:endParaRPr lang="el-G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t>ΑΡΜΕΝΙΑ</a:t>
            </a:r>
            <a:endParaRPr lang="el-GR" dirty="0"/>
          </a:p>
        </p:txBody>
      </p:sp>
      <p:sp>
        <p:nvSpPr>
          <p:cNvPr id="3" name="2 - Θέση περιεχομένου"/>
          <p:cNvSpPr>
            <a:spLocks noGrp="1"/>
          </p:cNvSpPr>
          <p:nvPr>
            <p:ph idx="1"/>
          </p:nvPr>
        </p:nvSpPr>
        <p:spPr/>
        <p:txBody>
          <a:bodyPr/>
          <a:lstStyle/>
          <a:p>
            <a:endParaRPr lang="en-US" dirty="0" smtClean="0"/>
          </a:p>
          <a:p>
            <a:r>
              <a:rPr lang="el-GR" dirty="0" smtClean="0"/>
              <a:t>Υψηλά ποσοστά ΜΤΣ (74%) και μείζονος κατάθλιψης (22%) σε θύματα που αξιολογήθηκαν κλινικά πριν από τη θεραπεία </a:t>
            </a:r>
            <a:r>
              <a:rPr lang="el-GR" altLang="el-GR" sz="2800" dirty="0" smtClean="0">
                <a:latin typeface="Comic Sans MS" pitchFamily="66" charset="0"/>
              </a:rPr>
              <a:t>(</a:t>
            </a:r>
            <a:r>
              <a:rPr lang="en-US" altLang="el-GR" sz="2800" dirty="0" err="1" smtClean="0">
                <a:latin typeface="Comic Sans MS" pitchFamily="66" charset="0"/>
              </a:rPr>
              <a:t>Goenjian</a:t>
            </a:r>
            <a:r>
              <a:rPr lang="en-US" altLang="el-GR" sz="2800" dirty="0" smtClean="0">
                <a:latin typeface="Comic Sans MS" pitchFamily="66" charset="0"/>
              </a:rPr>
              <a:t> et al</a:t>
            </a:r>
            <a:r>
              <a:rPr lang="el-GR" altLang="el-GR" sz="2800" dirty="0" smtClean="0">
                <a:latin typeface="Comic Sans MS" pitchFamily="66" charset="0"/>
              </a:rPr>
              <a:t> 1996)</a:t>
            </a:r>
            <a:endParaRPr lang="el-GR" dirty="0"/>
          </a:p>
        </p:txBody>
      </p:sp>
      <p:pic>
        <p:nvPicPr>
          <p:cNvPr id="4" name="3 - Εικόνα" descr="mqdefault.jpg"/>
          <p:cNvPicPr>
            <a:picLocks noChangeAspect="1"/>
          </p:cNvPicPr>
          <p:nvPr/>
        </p:nvPicPr>
        <p:blipFill>
          <a:blip r:embed="rId2"/>
          <a:stretch>
            <a:fillRect/>
          </a:stretch>
        </p:blipFill>
        <p:spPr>
          <a:xfrm>
            <a:off x="2071670" y="3786189"/>
            <a:ext cx="4183070" cy="250033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ΚΕΦΑΛΟΝΙΑ</a:t>
            </a:r>
            <a:endParaRPr lang="el-GR" dirty="0"/>
          </a:p>
        </p:txBody>
      </p:sp>
      <p:pic>
        <p:nvPicPr>
          <p:cNvPr id="4" name="3 - Θέση περιεχομένου" descr="image.jpg"/>
          <p:cNvPicPr>
            <a:picLocks noGrp="1" noChangeAspect="1"/>
          </p:cNvPicPr>
          <p:nvPr>
            <p:ph idx="1"/>
          </p:nvPr>
        </p:nvPicPr>
        <p:blipFill>
          <a:blip r:embed="rId2"/>
          <a:stretch>
            <a:fillRect/>
          </a:stretch>
        </p:blipFill>
        <p:spPr>
          <a:xfrm>
            <a:off x="1028700" y="1747044"/>
            <a:ext cx="6096000" cy="4572000"/>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ΣΤΟΧΟΙ ΟΜΑΔΑΣ</a:t>
            </a:r>
            <a:endParaRPr lang="el-GR" dirty="0"/>
          </a:p>
        </p:txBody>
      </p:sp>
      <p:sp>
        <p:nvSpPr>
          <p:cNvPr id="3" name="2 - Θέση περιεχομένου"/>
          <p:cNvSpPr>
            <a:spLocks noGrp="1"/>
          </p:cNvSpPr>
          <p:nvPr>
            <p:ph idx="1"/>
          </p:nvPr>
        </p:nvSpPr>
        <p:spPr/>
        <p:txBody>
          <a:bodyPr>
            <a:normAutofit fontScale="62500" lnSpcReduction="20000"/>
          </a:bodyPr>
          <a:lstStyle/>
          <a:p>
            <a:pPr marL="495300" indent="-495300">
              <a:lnSpc>
                <a:spcPct val="80000"/>
              </a:lnSpc>
            </a:pPr>
            <a:endParaRPr lang="en-US" sz="2800" dirty="0" smtClean="0"/>
          </a:p>
          <a:p>
            <a:pPr marL="495300" indent="-495300">
              <a:lnSpc>
                <a:spcPct val="80000"/>
              </a:lnSpc>
            </a:pPr>
            <a:r>
              <a:rPr lang="el-GR" sz="2800" dirty="0" smtClean="0"/>
              <a:t>Ενημέρωση/ ευαισθητοποίηση μαθητών, γονέων και </a:t>
            </a:r>
            <a:endParaRPr lang="en-US" sz="2800" dirty="0" smtClean="0"/>
          </a:p>
          <a:p>
            <a:pPr marL="495300" indent="-495300">
              <a:lnSpc>
                <a:spcPct val="80000"/>
              </a:lnSpc>
              <a:buNone/>
            </a:pPr>
            <a:r>
              <a:rPr lang="en-US" sz="2800" dirty="0" smtClean="0"/>
              <a:t>       </a:t>
            </a:r>
            <a:r>
              <a:rPr lang="el-GR" sz="2800" dirty="0" smtClean="0"/>
              <a:t>εκπαιδευτικών στο </a:t>
            </a:r>
            <a:r>
              <a:rPr lang="el-GR" sz="2800" dirty="0" err="1" smtClean="0"/>
              <a:t>μετατραυματικό</a:t>
            </a:r>
            <a:r>
              <a:rPr lang="el-GR" sz="2800" dirty="0" smtClean="0"/>
              <a:t> στρες. </a:t>
            </a:r>
          </a:p>
          <a:p>
            <a:pPr marL="495300" indent="-495300">
              <a:lnSpc>
                <a:spcPct val="80000"/>
              </a:lnSpc>
            </a:pPr>
            <a:r>
              <a:rPr lang="el-GR" sz="2800" dirty="0" smtClean="0"/>
              <a:t>Διεξαγωγή μελέτης σχετικά με τις ψυχοκοινωνικές </a:t>
            </a:r>
            <a:endParaRPr lang="en-US" sz="2800" dirty="0" smtClean="0"/>
          </a:p>
          <a:p>
            <a:pPr marL="495300" indent="-495300">
              <a:lnSpc>
                <a:spcPct val="80000"/>
              </a:lnSpc>
              <a:buNone/>
            </a:pPr>
            <a:r>
              <a:rPr lang="en-US" sz="2800" dirty="0" smtClean="0"/>
              <a:t>      </a:t>
            </a:r>
            <a:r>
              <a:rPr lang="el-GR" sz="2800" dirty="0" smtClean="0"/>
              <a:t>επιπτώσεις και ανάγκες παιδιών/ εφήβων, γονέων και </a:t>
            </a:r>
            <a:endParaRPr lang="en-US" sz="2800" dirty="0" smtClean="0"/>
          </a:p>
          <a:p>
            <a:pPr marL="495300" indent="-495300">
              <a:lnSpc>
                <a:spcPct val="80000"/>
              </a:lnSpc>
              <a:buNone/>
            </a:pPr>
            <a:r>
              <a:rPr lang="en-US" sz="2800" dirty="0" smtClean="0"/>
              <a:t>      </a:t>
            </a:r>
            <a:r>
              <a:rPr lang="el-GR" sz="2800" dirty="0" smtClean="0"/>
              <a:t>εκπαιδευτικών μετά τους σεισμούς της Κεφαλονιάς.  </a:t>
            </a:r>
          </a:p>
          <a:p>
            <a:pPr marL="495300" indent="-495300">
              <a:lnSpc>
                <a:spcPct val="80000"/>
              </a:lnSpc>
            </a:pPr>
            <a:r>
              <a:rPr lang="el-GR" sz="2800" dirty="0" smtClean="0"/>
              <a:t>Ομαδικές θεραπευτικές παρεμβάσεις στις περιπτώσεις </a:t>
            </a:r>
            <a:endParaRPr lang="en-US" sz="2800" dirty="0" smtClean="0"/>
          </a:p>
          <a:p>
            <a:pPr marL="495300" indent="-495300">
              <a:lnSpc>
                <a:spcPct val="80000"/>
              </a:lnSpc>
              <a:buNone/>
            </a:pPr>
            <a:r>
              <a:rPr lang="en-US" sz="2800" dirty="0" smtClean="0"/>
              <a:t>      </a:t>
            </a:r>
            <a:r>
              <a:rPr lang="el-GR" sz="2800" dirty="0" smtClean="0"/>
              <a:t>παιδιών/ εφήβων και γονέων που έχουν ανάγκη </a:t>
            </a:r>
            <a:endParaRPr lang="en-US" sz="2800" dirty="0" smtClean="0"/>
          </a:p>
          <a:p>
            <a:pPr marL="495300" indent="-495300">
              <a:lnSpc>
                <a:spcPct val="80000"/>
              </a:lnSpc>
              <a:buNone/>
            </a:pPr>
            <a:r>
              <a:rPr lang="en-US" sz="2800" dirty="0" smtClean="0"/>
              <a:t>      </a:t>
            </a:r>
            <a:r>
              <a:rPr lang="el-GR" sz="2800" dirty="0" smtClean="0"/>
              <a:t>θεραπευτικής υποστήριξης. Οι ομαδικές θεραπευτικές </a:t>
            </a:r>
            <a:endParaRPr lang="en-US" sz="2800" dirty="0" smtClean="0"/>
          </a:p>
          <a:p>
            <a:pPr marL="495300" indent="-495300">
              <a:lnSpc>
                <a:spcPct val="80000"/>
              </a:lnSpc>
              <a:buNone/>
            </a:pPr>
            <a:r>
              <a:rPr lang="en-US" sz="2800" dirty="0" smtClean="0"/>
              <a:t>      </a:t>
            </a:r>
            <a:r>
              <a:rPr lang="el-GR" sz="2800" dirty="0" smtClean="0"/>
              <a:t>παρεμβάσεις θα βασίζονται στις αρχές της μεθόδου </a:t>
            </a:r>
            <a:r>
              <a:rPr lang="en-US" sz="2800" dirty="0" smtClean="0"/>
              <a:t>EMDR </a:t>
            </a:r>
          </a:p>
          <a:p>
            <a:pPr marL="495300" indent="-495300">
              <a:lnSpc>
                <a:spcPct val="80000"/>
              </a:lnSpc>
              <a:buNone/>
            </a:pPr>
            <a:r>
              <a:rPr lang="en-US" sz="2800" dirty="0" smtClean="0"/>
              <a:t>      </a:t>
            </a:r>
            <a:r>
              <a:rPr lang="el-GR" sz="2800" dirty="0" smtClean="0"/>
              <a:t>(</a:t>
            </a:r>
            <a:r>
              <a:rPr lang="en-US" sz="2800" dirty="0" smtClean="0"/>
              <a:t>A</a:t>
            </a:r>
            <a:r>
              <a:rPr lang="el-GR" sz="2800" b="1" i="1" dirty="0" err="1" smtClean="0"/>
              <a:t>πευαισθητοποίηση</a:t>
            </a:r>
            <a:r>
              <a:rPr lang="el-GR" sz="2800" b="1" i="1" dirty="0" smtClean="0"/>
              <a:t> και </a:t>
            </a:r>
            <a:r>
              <a:rPr lang="el-GR" sz="2800" b="1" i="1" dirty="0" err="1" smtClean="0"/>
              <a:t>επαναπροσαρμογή</a:t>
            </a:r>
            <a:r>
              <a:rPr lang="el-GR" sz="2800" b="1" i="1" dirty="0" smtClean="0"/>
              <a:t> μέσω </a:t>
            </a:r>
            <a:endParaRPr lang="en-US" sz="2800" b="1" i="1" dirty="0" smtClean="0"/>
          </a:p>
          <a:p>
            <a:pPr marL="495300" indent="-495300">
              <a:lnSpc>
                <a:spcPct val="80000"/>
              </a:lnSpc>
              <a:buNone/>
            </a:pPr>
            <a:r>
              <a:rPr lang="en-US" sz="2800" b="1" i="1" dirty="0" smtClean="0"/>
              <a:t>      </a:t>
            </a:r>
            <a:r>
              <a:rPr lang="el-GR" sz="2800" b="1" i="1" dirty="0" smtClean="0"/>
              <a:t>οφθαλμικών κινήσεων) </a:t>
            </a:r>
            <a:r>
              <a:rPr lang="el-GR" sz="2800" dirty="0" smtClean="0"/>
              <a:t>και της </a:t>
            </a:r>
            <a:r>
              <a:rPr lang="el-GR" sz="2800" dirty="0" err="1" smtClean="0"/>
              <a:t>Γνωσιακής</a:t>
            </a:r>
            <a:r>
              <a:rPr lang="el-GR" sz="2800" dirty="0" smtClean="0"/>
              <a:t> </a:t>
            </a:r>
            <a:endParaRPr lang="en-US" sz="2800" dirty="0" smtClean="0"/>
          </a:p>
          <a:p>
            <a:pPr marL="495300" indent="-495300">
              <a:lnSpc>
                <a:spcPct val="80000"/>
              </a:lnSpc>
              <a:buNone/>
            </a:pPr>
            <a:r>
              <a:rPr lang="en-US" sz="2800" dirty="0" smtClean="0"/>
              <a:t>      </a:t>
            </a:r>
            <a:r>
              <a:rPr lang="el-GR" sz="2800" dirty="0" err="1" smtClean="0"/>
              <a:t>Συμπεριφορικής</a:t>
            </a:r>
            <a:r>
              <a:rPr lang="el-GR" sz="2800" dirty="0" smtClean="0"/>
              <a:t> Θεραπείας. </a:t>
            </a:r>
          </a:p>
          <a:p>
            <a:pPr marL="495300" indent="-495300">
              <a:lnSpc>
                <a:spcPct val="80000"/>
              </a:lnSpc>
            </a:pPr>
            <a:r>
              <a:rPr lang="el-GR" sz="2800" dirty="0" err="1" smtClean="0"/>
              <a:t>Ψυχοεκπαίδευση</a:t>
            </a:r>
            <a:r>
              <a:rPr lang="el-GR" sz="2800" dirty="0" smtClean="0"/>
              <a:t> εκπαιδευτικών στο </a:t>
            </a:r>
            <a:r>
              <a:rPr lang="el-GR" sz="2800" dirty="0" err="1" smtClean="0"/>
              <a:t>μετατραυματικό</a:t>
            </a:r>
            <a:r>
              <a:rPr lang="el-GR" sz="2800" dirty="0" smtClean="0"/>
              <a:t> </a:t>
            </a:r>
            <a:endParaRPr lang="en-US" sz="2800" dirty="0" smtClean="0"/>
          </a:p>
          <a:p>
            <a:pPr marL="495300" indent="-495300">
              <a:lnSpc>
                <a:spcPct val="80000"/>
              </a:lnSpc>
              <a:buNone/>
            </a:pPr>
            <a:r>
              <a:rPr lang="en-US" sz="2800" dirty="0" smtClean="0"/>
              <a:t>      </a:t>
            </a:r>
            <a:r>
              <a:rPr lang="el-GR" sz="2800" dirty="0" smtClean="0"/>
              <a:t>στρες και σε συναφή θέματα.</a:t>
            </a:r>
          </a:p>
          <a:p>
            <a:pPr marL="495300" indent="-495300">
              <a:lnSpc>
                <a:spcPct val="80000"/>
              </a:lnSpc>
            </a:pPr>
            <a:r>
              <a:rPr lang="el-GR" sz="2800" dirty="0" smtClean="0"/>
              <a:t>Συνεργασία με τους ειδικούς ψυχικής υγείας του νησιού </a:t>
            </a:r>
            <a:endParaRPr lang="en-US" sz="2800" dirty="0" smtClean="0"/>
          </a:p>
          <a:p>
            <a:pPr marL="495300" indent="-495300">
              <a:lnSpc>
                <a:spcPct val="80000"/>
              </a:lnSpc>
              <a:buNone/>
            </a:pPr>
            <a:r>
              <a:rPr lang="en-US" sz="2800" dirty="0" smtClean="0"/>
              <a:t>       </a:t>
            </a:r>
            <a:r>
              <a:rPr lang="el-GR" sz="2800" dirty="0" smtClean="0"/>
              <a:t>και εκπαίδευση αυτών στη διαχείριση και αντιμετώπιση </a:t>
            </a:r>
            <a:endParaRPr lang="en-US" sz="2800" dirty="0" smtClean="0"/>
          </a:p>
          <a:p>
            <a:pPr marL="495300" indent="-495300">
              <a:lnSpc>
                <a:spcPct val="80000"/>
              </a:lnSpc>
              <a:buNone/>
            </a:pPr>
            <a:r>
              <a:rPr lang="en-US" sz="2800" dirty="0" smtClean="0"/>
              <a:t>       </a:t>
            </a:r>
            <a:r>
              <a:rPr lang="el-GR" sz="2800" dirty="0" smtClean="0"/>
              <a:t>τραύματος, των συμπτωμάτων ΔΜΤΣ, καθώς και των συνοδών </a:t>
            </a:r>
            <a:endParaRPr lang="en-US" sz="2800" dirty="0" smtClean="0"/>
          </a:p>
          <a:p>
            <a:pPr marL="495300" indent="-495300">
              <a:lnSpc>
                <a:spcPct val="80000"/>
              </a:lnSpc>
              <a:buNone/>
            </a:pPr>
            <a:r>
              <a:rPr lang="en-US" sz="2800" dirty="0" smtClean="0"/>
              <a:t>       </a:t>
            </a:r>
            <a:r>
              <a:rPr lang="el-GR" sz="2800" dirty="0" smtClean="0"/>
              <a:t>ψυχολογικών δυσκολιών. </a:t>
            </a:r>
          </a:p>
          <a:p>
            <a:endParaRPr lang="el-G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42910" y="285728"/>
            <a:ext cx="6410348" cy="891560"/>
          </a:xfrm>
        </p:spPr>
        <p:txBody>
          <a:bodyPr/>
          <a:lstStyle/>
          <a:p>
            <a:r>
              <a:rPr lang="el-GR" dirty="0" smtClean="0"/>
              <a:t>ΠΡΟΤΕΙΝΟΜΕΝΕΣ ΔΡΑΣΕΙΣ</a:t>
            </a:r>
            <a:endParaRPr lang="el-GR" dirty="0"/>
          </a:p>
        </p:txBody>
      </p:sp>
      <p:sp>
        <p:nvSpPr>
          <p:cNvPr id="3" name="2 - Θέση περιεχομένου"/>
          <p:cNvSpPr>
            <a:spLocks noGrp="1"/>
          </p:cNvSpPr>
          <p:nvPr>
            <p:ph idx="1"/>
          </p:nvPr>
        </p:nvSpPr>
        <p:spPr>
          <a:xfrm>
            <a:off x="428596" y="1285860"/>
            <a:ext cx="7572428" cy="5286412"/>
          </a:xfrm>
        </p:spPr>
        <p:txBody>
          <a:bodyPr>
            <a:normAutofit fontScale="62500" lnSpcReduction="20000"/>
          </a:bodyPr>
          <a:lstStyle/>
          <a:p>
            <a:pPr marL="495300" indent="-495300">
              <a:lnSpc>
                <a:spcPct val="80000"/>
              </a:lnSpc>
            </a:pPr>
            <a:r>
              <a:rPr lang="el-GR" sz="2800" dirty="0" smtClean="0"/>
              <a:t>Διανομή στους εκπαιδευτικούς σχετικών ενημερωτικών </a:t>
            </a:r>
            <a:endParaRPr lang="en-US" sz="2800" dirty="0" smtClean="0"/>
          </a:p>
          <a:p>
            <a:pPr marL="495300" indent="-495300">
              <a:lnSpc>
                <a:spcPct val="80000"/>
              </a:lnSpc>
              <a:buNone/>
            </a:pPr>
            <a:r>
              <a:rPr lang="en-US" sz="2800" dirty="0" smtClean="0"/>
              <a:t>       </a:t>
            </a:r>
            <a:r>
              <a:rPr lang="el-GR" sz="2800" dirty="0" smtClean="0"/>
              <a:t>φυλλαδίων.</a:t>
            </a:r>
            <a:endParaRPr lang="en-US" sz="2800" dirty="0" smtClean="0"/>
          </a:p>
          <a:p>
            <a:pPr marL="495300" indent="-495300">
              <a:lnSpc>
                <a:spcPct val="80000"/>
              </a:lnSpc>
              <a:buNone/>
            </a:pPr>
            <a:endParaRPr lang="el-GR" sz="2800" dirty="0" smtClean="0"/>
          </a:p>
          <a:p>
            <a:pPr marL="495300" indent="-495300">
              <a:lnSpc>
                <a:spcPct val="80000"/>
              </a:lnSpc>
            </a:pPr>
            <a:r>
              <a:rPr lang="el-GR" sz="2800" dirty="0" smtClean="0"/>
              <a:t>Διεξαγωγή μελέτης σχετικά με το </a:t>
            </a:r>
            <a:r>
              <a:rPr lang="el-GR" sz="2800" dirty="0" err="1" smtClean="0"/>
              <a:t>μετατραυματικό</a:t>
            </a:r>
            <a:r>
              <a:rPr lang="el-GR" sz="2800" dirty="0" smtClean="0"/>
              <a:t> στρες και </a:t>
            </a:r>
            <a:endParaRPr lang="en-US" sz="2800" dirty="0" smtClean="0"/>
          </a:p>
          <a:p>
            <a:pPr marL="495300" indent="-495300">
              <a:lnSpc>
                <a:spcPct val="80000"/>
              </a:lnSpc>
              <a:buNone/>
            </a:pPr>
            <a:r>
              <a:rPr lang="en-US" sz="2800" dirty="0" smtClean="0"/>
              <a:t>       </a:t>
            </a:r>
            <a:r>
              <a:rPr lang="el-GR" sz="2800" dirty="0" smtClean="0"/>
              <a:t>τη </a:t>
            </a:r>
            <a:r>
              <a:rPr lang="el-GR" sz="2800" dirty="0" err="1" smtClean="0"/>
              <a:t>συνοδή</a:t>
            </a:r>
            <a:r>
              <a:rPr lang="el-GR" sz="2800" dirty="0" smtClean="0"/>
              <a:t> ψυχοπαθολογία των μαθητών και των γονέων </a:t>
            </a:r>
            <a:endParaRPr lang="en-US" sz="2800" dirty="0" smtClean="0"/>
          </a:p>
          <a:p>
            <a:pPr marL="495300" indent="-495300">
              <a:lnSpc>
                <a:spcPct val="80000"/>
              </a:lnSpc>
              <a:buNone/>
            </a:pPr>
            <a:r>
              <a:rPr lang="en-US" sz="2800" dirty="0" smtClean="0"/>
              <a:t>       </a:t>
            </a:r>
            <a:r>
              <a:rPr lang="el-GR" sz="2800" dirty="0" smtClean="0"/>
              <a:t>τους, καθώς και των εκπαιδευτικών (επισυνάπτεται το </a:t>
            </a:r>
            <a:endParaRPr lang="en-US" sz="2800" dirty="0" smtClean="0"/>
          </a:p>
          <a:p>
            <a:pPr marL="495300" indent="-495300">
              <a:lnSpc>
                <a:spcPct val="80000"/>
              </a:lnSpc>
              <a:buNone/>
            </a:pPr>
            <a:r>
              <a:rPr lang="en-US" sz="2800" dirty="0" smtClean="0"/>
              <a:t>       </a:t>
            </a:r>
            <a:r>
              <a:rPr lang="el-GR" sz="2800" dirty="0" smtClean="0"/>
              <a:t>ερευνητικό πρωτόκολλο).</a:t>
            </a:r>
            <a:endParaRPr lang="en-US" sz="2800" dirty="0" smtClean="0"/>
          </a:p>
          <a:p>
            <a:pPr marL="495300" indent="-495300">
              <a:lnSpc>
                <a:spcPct val="80000"/>
              </a:lnSpc>
              <a:buNone/>
            </a:pPr>
            <a:endParaRPr lang="el-GR" sz="2800" dirty="0" smtClean="0"/>
          </a:p>
          <a:p>
            <a:pPr marL="495300" indent="-495300">
              <a:lnSpc>
                <a:spcPct val="80000"/>
              </a:lnSpc>
            </a:pPr>
            <a:r>
              <a:rPr lang="el-GR" sz="2800" dirty="0" smtClean="0"/>
              <a:t>Οι μαθητές που θα παραπεμφθούν για βοήθεια από τους </a:t>
            </a:r>
            <a:endParaRPr lang="en-US" sz="2800" dirty="0" smtClean="0"/>
          </a:p>
          <a:p>
            <a:pPr marL="495300" indent="-495300">
              <a:lnSpc>
                <a:spcPct val="80000"/>
              </a:lnSpc>
              <a:buNone/>
            </a:pPr>
            <a:r>
              <a:rPr lang="en-US" sz="2800" dirty="0" smtClean="0"/>
              <a:t>       </a:t>
            </a:r>
            <a:r>
              <a:rPr lang="el-GR" sz="2800" dirty="0" smtClean="0"/>
              <a:t>γονείς τους θα τύχουν διαγνωστικής αξιολόγησης, η οποία </a:t>
            </a:r>
            <a:endParaRPr lang="en-US" sz="2800" dirty="0" smtClean="0"/>
          </a:p>
          <a:p>
            <a:pPr marL="495300" indent="-495300">
              <a:lnSpc>
                <a:spcPct val="80000"/>
              </a:lnSpc>
              <a:buNone/>
            </a:pPr>
            <a:r>
              <a:rPr lang="en-US" sz="2800" dirty="0" smtClean="0"/>
              <a:t>       </a:t>
            </a:r>
            <a:r>
              <a:rPr lang="el-GR" sz="2800" dirty="0" smtClean="0"/>
              <a:t>θα συνοδευτεί, σε άμεσο δεύτερο χρόνο, από ομαδικές</a:t>
            </a:r>
            <a:endParaRPr lang="en-US" sz="2800" dirty="0" smtClean="0"/>
          </a:p>
          <a:p>
            <a:pPr marL="495300" indent="-495300">
              <a:lnSpc>
                <a:spcPct val="80000"/>
              </a:lnSpc>
              <a:buNone/>
            </a:pPr>
            <a:r>
              <a:rPr lang="en-US" sz="2800" dirty="0" smtClean="0"/>
              <a:t>      </a:t>
            </a:r>
            <a:r>
              <a:rPr lang="el-GR" sz="2800" dirty="0" smtClean="0"/>
              <a:t> θεραπευτικές παρεμβάσεις από τους εξειδικευμένους ειδικούς της </a:t>
            </a:r>
            <a:endParaRPr lang="en-US" sz="2800" dirty="0" smtClean="0"/>
          </a:p>
          <a:p>
            <a:pPr marL="495300" indent="-495300">
              <a:lnSpc>
                <a:spcPct val="80000"/>
              </a:lnSpc>
              <a:buNone/>
            </a:pPr>
            <a:r>
              <a:rPr lang="en-US" sz="2800" dirty="0" smtClean="0"/>
              <a:t>       </a:t>
            </a:r>
            <a:r>
              <a:rPr lang="el-GR" sz="2800" dirty="0" smtClean="0"/>
              <a:t>Ομάδας Ψυχικής Θωράκισης σε θέματα τραύματος. Επιπλέον, </a:t>
            </a:r>
            <a:endParaRPr lang="en-US" sz="2800" dirty="0" smtClean="0"/>
          </a:p>
          <a:p>
            <a:pPr marL="495300" indent="-495300">
              <a:lnSpc>
                <a:spcPct val="80000"/>
              </a:lnSpc>
              <a:buNone/>
            </a:pPr>
            <a:r>
              <a:rPr lang="en-US" sz="2800" dirty="0" smtClean="0"/>
              <a:t>       </a:t>
            </a:r>
            <a:r>
              <a:rPr lang="el-GR" sz="2800" dirty="0" smtClean="0"/>
              <a:t>επιδίωξη της ομάδας είναι να λάβει χώρα συνεργασία και με τους </a:t>
            </a:r>
            <a:endParaRPr lang="en-US" sz="2800" dirty="0" smtClean="0"/>
          </a:p>
          <a:p>
            <a:pPr marL="495300" indent="-495300">
              <a:lnSpc>
                <a:spcPct val="80000"/>
              </a:lnSpc>
              <a:buNone/>
            </a:pPr>
            <a:r>
              <a:rPr lang="en-US" sz="2800" dirty="0" smtClean="0"/>
              <a:t>       </a:t>
            </a:r>
            <a:r>
              <a:rPr lang="el-GR" sz="2800" dirty="0" smtClean="0"/>
              <a:t>ειδικούς ψυχικής υγείας που έχουν έδρα τους το νησί. Η κάθε </a:t>
            </a:r>
            <a:endParaRPr lang="en-US" sz="2800" dirty="0" smtClean="0"/>
          </a:p>
          <a:p>
            <a:pPr marL="495300" indent="-495300">
              <a:lnSpc>
                <a:spcPct val="80000"/>
              </a:lnSpc>
              <a:buNone/>
            </a:pPr>
            <a:r>
              <a:rPr lang="en-US" sz="2800" dirty="0" smtClean="0"/>
              <a:t>       </a:t>
            </a:r>
            <a:r>
              <a:rPr lang="el-GR" sz="2800" dirty="0" smtClean="0"/>
              <a:t>θεραπευτική ομάδα θα αποτελείται από 10 τουλάχιστον παιδιά/</a:t>
            </a:r>
            <a:endParaRPr lang="en-US" sz="2800" dirty="0" smtClean="0"/>
          </a:p>
          <a:p>
            <a:pPr marL="495300" indent="-495300">
              <a:lnSpc>
                <a:spcPct val="80000"/>
              </a:lnSpc>
              <a:buNone/>
            </a:pPr>
            <a:r>
              <a:rPr lang="en-US" sz="2800" dirty="0" smtClean="0"/>
              <a:t>      </a:t>
            </a:r>
            <a:r>
              <a:rPr lang="el-GR" sz="2800" dirty="0" smtClean="0"/>
              <a:t> εφήβους υπό τον συντονισμό δύο θεραπευτών. Σε κάθε ανά</a:t>
            </a:r>
            <a:r>
              <a:rPr lang="en-US" sz="2800" dirty="0" smtClean="0"/>
              <a:t> </a:t>
            </a:r>
          </a:p>
          <a:p>
            <a:pPr marL="495300" indent="-495300">
              <a:lnSpc>
                <a:spcPct val="80000"/>
              </a:lnSpc>
              <a:buNone/>
            </a:pPr>
            <a:r>
              <a:rPr lang="en-US" sz="2800" dirty="0" smtClean="0"/>
              <a:t>       </a:t>
            </a:r>
            <a:r>
              <a:rPr lang="el-GR" sz="2800" dirty="0" smtClean="0"/>
              <a:t>δεκαπενθήμερο επίσκεψη για διάστημα 6 μηνών του κλιμακίου θα </a:t>
            </a:r>
            <a:endParaRPr lang="en-US" sz="2800" dirty="0" smtClean="0"/>
          </a:p>
          <a:p>
            <a:pPr marL="495300" indent="-495300">
              <a:lnSpc>
                <a:spcPct val="80000"/>
              </a:lnSpc>
              <a:buNone/>
            </a:pPr>
            <a:r>
              <a:rPr lang="en-US" sz="2800" dirty="0" smtClean="0"/>
              <a:t>       </a:t>
            </a:r>
            <a:r>
              <a:rPr lang="el-GR" sz="2800" dirty="0" smtClean="0"/>
              <a:t>πραγματοποιούνται 4 θεραπευτικές ομάδες παιδιών/ εφήβων </a:t>
            </a:r>
            <a:endParaRPr lang="en-US" sz="2800" dirty="0" smtClean="0"/>
          </a:p>
          <a:p>
            <a:pPr marL="495300" indent="-495300">
              <a:lnSpc>
                <a:spcPct val="80000"/>
              </a:lnSpc>
              <a:buNone/>
            </a:pPr>
            <a:r>
              <a:rPr lang="en-US" sz="2800" dirty="0" smtClean="0"/>
              <a:t>       </a:t>
            </a:r>
            <a:r>
              <a:rPr lang="el-GR" sz="2800" dirty="0" smtClean="0"/>
              <a:t>δίωρης διάρκειας. </a:t>
            </a:r>
          </a:p>
          <a:p>
            <a:endParaRPr lang="el-G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20040"/>
            <a:ext cx="6900882" cy="894382"/>
          </a:xfrm>
        </p:spPr>
        <p:txBody>
          <a:bodyPr/>
          <a:lstStyle/>
          <a:p>
            <a:r>
              <a:rPr lang="el-GR" dirty="0" err="1" smtClean="0"/>
              <a:t>Τραυμα</a:t>
            </a:r>
            <a:r>
              <a:rPr lang="el-GR" dirty="0" smtClean="0"/>
              <a:t> – </a:t>
            </a:r>
            <a:r>
              <a:rPr lang="el-GR" dirty="0" err="1" smtClean="0"/>
              <a:t>καταστροφη</a:t>
            </a:r>
            <a:r>
              <a:rPr lang="en-US" dirty="0" smtClean="0"/>
              <a:t>:</a:t>
            </a:r>
            <a:endParaRPr lang="el-GR" dirty="0"/>
          </a:p>
        </p:txBody>
      </p:sp>
      <p:sp>
        <p:nvSpPr>
          <p:cNvPr id="3" name="2 - Θέση περιεχομένου"/>
          <p:cNvSpPr>
            <a:spLocks noGrp="1"/>
          </p:cNvSpPr>
          <p:nvPr>
            <p:ph idx="1"/>
          </p:nvPr>
        </p:nvSpPr>
        <p:spPr>
          <a:xfrm>
            <a:off x="428596" y="1357298"/>
            <a:ext cx="7072362" cy="5072098"/>
          </a:xfrm>
        </p:spPr>
        <p:txBody>
          <a:bodyPr>
            <a:normAutofit fontScale="85000" lnSpcReduction="20000"/>
          </a:bodyPr>
          <a:lstStyle/>
          <a:p>
            <a:pPr algn="just">
              <a:lnSpc>
                <a:spcPct val="120000"/>
              </a:lnSpc>
            </a:pPr>
            <a:r>
              <a:rPr lang="el-GR" dirty="0" smtClean="0">
                <a:solidFill>
                  <a:schemeClr val="accent1">
                    <a:lumMod val="50000"/>
                  </a:schemeClr>
                </a:solidFill>
              </a:rPr>
              <a:t>Τραύμα</a:t>
            </a:r>
            <a:r>
              <a:rPr lang="en-US" dirty="0" smtClean="0">
                <a:solidFill>
                  <a:schemeClr val="accent1">
                    <a:lumMod val="50000"/>
                  </a:schemeClr>
                </a:solidFill>
              </a:rPr>
              <a:t>:</a:t>
            </a:r>
            <a:r>
              <a:rPr lang="el-GR" dirty="0" smtClean="0"/>
              <a:t>αποτελεί μια εμπειρία που φαίνεται να επηρεάζει την υγεία και την ευημερία του κάθε ατόμου, αφού καθιστούν το άτομο ανήμπορο μπροστά σε ένα εσωτερικό ή εξωτερικό κίνδυνο. </a:t>
            </a:r>
            <a:endParaRPr lang="en-US" dirty="0" smtClean="0"/>
          </a:p>
          <a:p>
            <a:pPr algn="just">
              <a:lnSpc>
                <a:spcPct val="120000"/>
              </a:lnSpc>
            </a:pPr>
            <a:r>
              <a:rPr lang="el-GR" dirty="0" smtClean="0">
                <a:solidFill>
                  <a:schemeClr val="accent1">
                    <a:lumMod val="50000"/>
                  </a:schemeClr>
                </a:solidFill>
              </a:rPr>
              <a:t>Καταστροφή</a:t>
            </a:r>
            <a:r>
              <a:rPr lang="en-US" dirty="0" smtClean="0">
                <a:solidFill>
                  <a:schemeClr val="accent1">
                    <a:lumMod val="50000"/>
                  </a:schemeClr>
                </a:solidFill>
              </a:rPr>
              <a:t>:</a:t>
            </a:r>
            <a:r>
              <a:rPr lang="el-GR" dirty="0" smtClean="0"/>
              <a:t>μια αιφνίδια εμπειρία η οποία μπορεί να έχει μικρή ή μεγάλη χρονική διάρκεια επίπτωσης στον άνθρωπο, αφού μπορεί να τον προσβάλλει εκτεταμένα ή ακόμη και να τον θέσει, για κάποιο χρονικό διάστημα, άνεργο, άστεγο, ή με κάποιο πρόβλημα υγείας</a:t>
            </a:r>
            <a:r>
              <a:rPr lang="en-US" dirty="0" smtClean="0"/>
              <a:t> (</a:t>
            </a:r>
            <a:r>
              <a:rPr lang="el-GR" dirty="0" smtClean="0"/>
              <a:t>επηρεάζει το σύνολο).</a:t>
            </a:r>
            <a:endParaRPr lang="en-US" dirty="0" smtClean="0"/>
          </a:p>
          <a:p>
            <a:pPr algn="just">
              <a:lnSpc>
                <a:spcPct val="120000"/>
              </a:lnSpc>
            </a:pPr>
            <a:r>
              <a:rPr lang="el-GR" dirty="0" smtClean="0">
                <a:solidFill>
                  <a:schemeClr val="accent1">
                    <a:lumMod val="50000"/>
                  </a:schemeClr>
                </a:solidFill>
              </a:rPr>
              <a:t>Κύρια διαφορά</a:t>
            </a:r>
            <a:r>
              <a:rPr lang="en-US" dirty="0" smtClean="0">
                <a:solidFill>
                  <a:schemeClr val="accent1">
                    <a:lumMod val="50000"/>
                  </a:schemeClr>
                </a:solidFill>
              </a:rPr>
              <a:t>:</a:t>
            </a:r>
            <a:r>
              <a:rPr lang="el-GR" dirty="0" smtClean="0"/>
              <a:t>Η κύρια διαφορά με το τραύμα είναι ότι οι άνθρωποι, μπορεί να βιώσουν ξανά και ξανά την καταστροφή μέσα από έναν </a:t>
            </a:r>
            <a:r>
              <a:rPr lang="el-GR" dirty="0" err="1" smtClean="0"/>
              <a:t>υπενθυμητή</a:t>
            </a:r>
            <a:r>
              <a:rPr lang="el-GR" dirty="0" smtClean="0"/>
              <a:t> της (</a:t>
            </a:r>
            <a:r>
              <a:rPr lang="el-GR" dirty="0" err="1" smtClean="0"/>
              <a:t>Βεντουράτου</a:t>
            </a:r>
            <a:r>
              <a:rPr lang="el-GR" dirty="0" smtClean="0"/>
              <a:t>, 2009).</a:t>
            </a:r>
          </a:p>
          <a:p>
            <a:endParaRPr lang="el-G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20" y="714356"/>
            <a:ext cx="7410480" cy="5741380"/>
          </a:xfrm>
        </p:spPr>
        <p:txBody>
          <a:bodyPr>
            <a:normAutofit fontScale="85000" lnSpcReduction="10000"/>
          </a:bodyPr>
          <a:lstStyle/>
          <a:p>
            <a:pPr marL="495300" indent="-495300">
              <a:lnSpc>
                <a:spcPct val="80000"/>
              </a:lnSpc>
            </a:pPr>
            <a:r>
              <a:rPr lang="el-GR" sz="2400" dirty="0" smtClean="0"/>
              <a:t>Αντίστοιχα, οι γονείς θα λάβουν θεραπευτική παρέμβαση σε </a:t>
            </a:r>
            <a:r>
              <a:rPr lang="en-US" sz="2400" dirty="0" smtClean="0"/>
              <a:t> </a:t>
            </a:r>
            <a:r>
              <a:rPr lang="el-GR" sz="2400" dirty="0" smtClean="0"/>
              <a:t>ομάδες των 10 τουλάχιστον ατόμων υπό τον συντονισμό δύο θεραπευτών ανά ομάδα. Σε κάθε ανά δεκαπενθήμερο επίσκεψη για διάστημα 6 μηνών του κλιμακίου θα πραγματοποιούνται 4 θεραπευτικές ομάδες γονέων δίωρης διάρκειας.   </a:t>
            </a:r>
            <a:endParaRPr lang="en-US" sz="2400" dirty="0" smtClean="0"/>
          </a:p>
          <a:p>
            <a:pPr marL="495300" indent="-495300">
              <a:lnSpc>
                <a:spcPct val="80000"/>
              </a:lnSpc>
            </a:pPr>
            <a:r>
              <a:rPr lang="el-GR" sz="2400" dirty="0" smtClean="0"/>
              <a:t>Οι εκπαιδευτικοί θα λάβουν </a:t>
            </a:r>
            <a:r>
              <a:rPr lang="el-GR" sz="2400" dirty="0" err="1" smtClean="0"/>
              <a:t>ψυχοεκπαιδευτική</a:t>
            </a:r>
            <a:r>
              <a:rPr lang="el-GR" sz="2400" dirty="0" smtClean="0"/>
              <a:t> παρέμβαση σε ομάδες των 20 ατόμων υπό τον συντονισμό δύο εκπαιδευτών. Σε κάθε ανά δεκαπενθήμερο επίσκεψη για διάστημα 6 μηνών του κλιμακίου θα πραγματοποιούνται 4 </a:t>
            </a:r>
            <a:r>
              <a:rPr lang="el-GR" sz="2400" dirty="0" err="1" smtClean="0"/>
              <a:t>ψυχοεκπαιδευτικές</a:t>
            </a:r>
            <a:r>
              <a:rPr lang="el-GR" sz="2400" dirty="0" smtClean="0"/>
              <a:t> ομάδες εκπαιδευτικών δίωρης διάρκειας.</a:t>
            </a:r>
          </a:p>
          <a:p>
            <a:pPr marL="495300" indent="-495300">
              <a:lnSpc>
                <a:spcPct val="80000"/>
              </a:lnSpc>
            </a:pPr>
            <a:r>
              <a:rPr lang="el-GR" sz="2400" dirty="0" smtClean="0"/>
              <a:t>Επιπρόσθετη επιδίωξη της ομάδας είναι να εκπαιδεύσουν ειδικούς ψυχικής υγείας της Εκπαίδευσης (ΚΕΔΔΥ, ψυχολόγοι και Κοινωνικοί λειτουργοί που εργάζονται στα σχολεία στα πλαίσια άλλων προγραμμάτων κλπ.) σε προσεγγίσεις αντιμετώπισης του ψυχικού τραύματος. Οι ειδικοί αυτοί θα συμμετάσχουν υπό την εποπτεία των συντονιστών θεραπευτών και εκπαιδευτών στις θεραπευτικές και </a:t>
            </a:r>
            <a:r>
              <a:rPr lang="el-GR" sz="2400" dirty="0" err="1" smtClean="0"/>
              <a:t>ψυχοεκπαιδευτικές</a:t>
            </a:r>
            <a:r>
              <a:rPr lang="el-GR" sz="2400" dirty="0" smtClean="0"/>
              <a:t> ομάδες που προαναφέρθηκαν στις παραγράφους 3, 4, 5. </a:t>
            </a:r>
          </a:p>
          <a:p>
            <a:pPr marL="495300" indent="-495300">
              <a:lnSpc>
                <a:spcPct val="80000"/>
              </a:lnSpc>
            </a:pPr>
            <a:r>
              <a:rPr lang="el-GR" sz="2400" dirty="0" smtClean="0"/>
              <a:t>Δημοσιοποίηση  των δράσεων της ομάδας και των ερευνητικών αποτελεσμάτων (πραγματοποίηση επιστημονικής ημερίδας, συμμετοχή σε επιστημονικά συνέδρια, παραγωγή επιστημονικών δημοσιεύσεων). </a:t>
            </a:r>
          </a:p>
          <a:p>
            <a:endParaRPr lang="el-G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ΑΝΑΓΚΑΙΟΤΗΤΑ ΠΑΡΕΜΒΑΣΗΣ</a:t>
            </a:r>
            <a:endParaRPr lang="el-GR" dirty="0"/>
          </a:p>
        </p:txBody>
      </p:sp>
      <p:sp>
        <p:nvSpPr>
          <p:cNvPr id="3" name="2 - Θέση περιεχομένου"/>
          <p:cNvSpPr>
            <a:spLocks noGrp="1"/>
          </p:cNvSpPr>
          <p:nvPr>
            <p:ph idx="1"/>
          </p:nvPr>
        </p:nvSpPr>
        <p:spPr/>
        <p:txBody>
          <a:bodyPr>
            <a:normAutofit fontScale="85000" lnSpcReduction="10000"/>
          </a:bodyPr>
          <a:lstStyle/>
          <a:p>
            <a:pPr>
              <a:lnSpc>
                <a:spcPct val="90000"/>
              </a:lnSpc>
            </a:pPr>
            <a:endParaRPr lang="el-GR" sz="2800" dirty="0" smtClean="0"/>
          </a:p>
          <a:p>
            <a:pPr>
              <a:lnSpc>
                <a:spcPct val="90000"/>
              </a:lnSpc>
            </a:pPr>
            <a:endParaRPr lang="el-GR" sz="2800" dirty="0" smtClean="0"/>
          </a:p>
          <a:p>
            <a:pPr>
              <a:lnSpc>
                <a:spcPct val="90000"/>
              </a:lnSpc>
              <a:buFont typeface="Wingdings 2" pitchFamily="18" charset="2"/>
              <a:buNone/>
            </a:pPr>
            <a:endParaRPr lang="el-GR" sz="2800" dirty="0" smtClean="0"/>
          </a:p>
          <a:p>
            <a:pPr>
              <a:lnSpc>
                <a:spcPct val="90000"/>
              </a:lnSpc>
            </a:pPr>
            <a:endParaRPr lang="el-GR" sz="2800" dirty="0" smtClean="0"/>
          </a:p>
          <a:p>
            <a:pPr>
              <a:lnSpc>
                <a:spcPct val="90000"/>
              </a:lnSpc>
            </a:pPr>
            <a:r>
              <a:rPr lang="el-GR" sz="2800" dirty="0" smtClean="0"/>
              <a:t>Λόγω ανάπτυξης                         Λόγω                                         </a:t>
            </a:r>
          </a:p>
          <a:p>
            <a:pPr>
              <a:lnSpc>
                <a:spcPct val="90000"/>
              </a:lnSpc>
              <a:buFont typeface="Wingdings 2" pitchFamily="18" charset="2"/>
              <a:buNone/>
            </a:pPr>
            <a:r>
              <a:rPr lang="el-GR" sz="2800" dirty="0" smtClean="0"/>
              <a:t>ψυχοπαθολογίας                         εκπαίδευσης και </a:t>
            </a:r>
          </a:p>
          <a:p>
            <a:pPr>
              <a:lnSpc>
                <a:spcPct val="90000"/>
              </a:lnSpc>
              <a:buFont typeface="Wingdings 2" pitchFamily="18" charset="2"/>
              <a:buNone/>
            </a:pPr>
            <a:r>
              <a:rPr lang="el-GR" sz="2800" dirty="0" smtClean="0"/>
              <a:t>μετά τη καταστροφή                   ενημέρωσης των         </a:t>
            </a:r>
          </a:p>
          <a:p>
            <a:pPr>
              <a:lnSpc>
                <a:spcPct val="90000"/>
              </a:lnSpc>
              <a:buFont typeface="Wingdings 2" pitchFamily="18" charset="2"/>
              <a:buNone/>
            </a:pPr>
            <a:r>
              <a:rPr lang="el-GR" sz="2800" dirty="0" smtClean="0"/>
              <a:t>                                                  γονέων και των </a:t>
            </a:r>
          </a:p>
          <a:p>
            <a:pPr>
              <a:lnSpc>
                <a:spcPct val="90000"/>
              </a:lnSpc>
              <a:buFont typeface="Wingdings 2" pitchFamily="18" charset="2"/>
              <a:buNone/>
            </a:pPr>
            <a:r>
              <a:rPr lang="el-GR" sz="2800" dirty="0" smtClean="0"/>
              <a:t>                                                  εκπαιδευτικών </a:t>
            </a:r>
          </a:p>
          <a:p>
            <a:pPr>
              <a:lnSpc>
                <a:spcPct val="90000"/>
              </a:lnSpc>
              <a:buFont typeface="Wingdings 2" pitchFamily="18" charset="2"/>
              <a:buNone/>
            </a:pPr>
            <a:r>
              <a:rPr lang="el-GR" sz="2800" dirty="0" smtClean="0"/>
              <a:t>                                                  προς όφελος </a:t>
            </a:r>
          </a:p>
          <a:p>
            <a:pPr>
              <a:lnSpc>
                <a:spcPct val="90000"/>
              </a:lnSpc>
              <a:buFont typeface="Wingdings 2" pitchFamily="18" charset="2"/>
              <a:buNone/>
            </a:pPr>
            <a:r>
              <a:rPr lang="el-GR" sz="2800" dirty="0" smtClean="0"/>
              <a:t>                                                  των παιδιών</a:t>
            </a:r>
          </a:p>
          <a:p>
            <a:pPr>
              <a:lnSpc>
                <a:spcPct val="90000"/>
              </a:lnSpc>
              <a:buFont typeface="Wingdings 2" pitchFamily="18" charset="2"/>
              <a:buNone/>
            </a:pPr>
            <a:r>
              <a:rPr lang="el-GR" altLang="el-GR" sz="2800" dirty="0" smtClean="0">
                <a:latin typeface="Comic Sans MS" pitchFamily="66" charset="0"/>
              </a:rPr>
              <a:t>                                                   (</a:t>
            </a:r>
            <a:r>
              <a:rPr lang="en-US" altLang="el-GR" sz="2800" dirty="0" smtClean="0">
                <a:latin typeface="Comic Sans MS" pitchFamily="66" charset="0"/>
              </a:rPr>
              <a:t>Yule</a:t>
            </a:r>
            <a:r>
              <a:rPr lang="el-GR" altLang="el-GR" sz="2800" dirty="0" smtClean="0">
                <a:latin typeface="Comic Sans MS" pitchFamily="66" charset="0"/>
              </a:rPr>
              <a:t> 1994)</a:t>
            </a:r>
            <a:endParaRPr lang="en-US" sz="2800" dirty="0" smtClean="0"/>
          </a:p>
        </p:txBody>
      </p:sp>
      <p:cxnSp>
        <p:nvCxnSpPr>
          <p:cNvPr id="5" name="4 - Ευθύγραμμο βέλος σύνδεσης"/>
          <p:cNvCxnSpPr/>
          <p:nvPr/>
        </p:nvCxnSpPr>
        <p:spPr>
          <a:xfrm rot="5400000">
            <a:off x="2321703" y="1821645"/>
            <a:ext cx="1143008" cy="10715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6 - Ευθύγραμμο βέλος σύνδεσης"/>
          <p:cNvCxnSpPr/>
          <p:nvPr/>
        </p:nvCxnSpPr>
        <p:spPr>
          <a:xfrm rot="16200000" flipH="1">
            <a:off x="4071934" y="1785926"/>
            <a:ext cx="1214446" cy="12144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8" name="7 - Εικόνα" descr="seismoq3.jpg"/>
          <p:cNvPicPr>
            <a:picLocks noChangeAspect="1"/>
          </p:cNvPicPr>
          <p:nvPr/>
        </p:nvPicPr>
        <p:blipFill>
          <a:blip r:embed="rId2"/>
          <a:stretch>
            <a:fillRect/>
          </a:stretch>
        </p:blipFill>
        <p:spPr>
          <a:xfrm>
            <a:off x="714348" y="4311109"/>
            <a:ext cx="3500462" cy="226905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20040"/>
            <a:ext cx="7115196" cy="894382"/>
          </a:xfrm>
        </p:spPr>
        <p:txBody>
          <a:bodyPr>
            <a:normAutofit fontScale="90000"/>
          </a:bodyPr>
          <a:lstStyle/>
          <a:p>
            <a:r>
              <a:rPr lang="el-GR" dirty="0" smtClean="0"/>
              <a:t>ΚΥΡΙΑ ΣΤΟΙΧΕΙΑ ΨΥΧΟΛΟΓΙΚΩΝ Α’ ΒΟΗΘΕΙΩΝ</a:t>
            </a:r>
            <a:endParaRPr lang="el-GR" dirty="0"/>
          </a:p>
        </p:txBody>
      </p:sp>
      <p:sp>
        <p:nvSpPr>
          <p:cNvPr id="3" name="2 - Θέση περιεχομένου"/>
          <p:cNvSpPr>
            <a:spLocks noGrp="1"/>
          </p:cNvSpPr>
          <p:nvPr>
            <p:ph idx="1"/>
          </p:nvPr>
        </p:nvSpPr>
        <p:spPr>
          <a:xfrm>
            <a:off x="457200" y="1428736"/>
            <a:ext cx="7543824" cy="5429264"/>
          </a:xfrm>
        </p:spPr>
        <p:txBody>
          <a:bodyPr>
            <a:normAutofit fontScale="62500" lnSpcReduction="20000"/>
          </a:bodyPr>
          <a:lstStyle/>
          <a:p>
            <a:pPr>
              <a:lnSpc>
                <a:spcPct val="80000"/>
              </a:lnSpc>
            </a:pPr>
            <a:r>
              <a:rPr lang="el-GR" sz="2500" b="1" dirty="0" smtClean="0"/>
              <a:t>Παρηγοριά και ανακούφιση</a:t>
            </a:r>
          </a:p>
          <a:p>
            <a:pPr>
              <a:lnSpc>
                <a:spcPct val="80000"/>
              </a:lnSpc>
            </a:pPr>
            <a:r>
              <a:rPr lang="el-GR" sz="2500" b="1" dirty="0" smtClean="0"/>
              <a:t>Προστασία από παραπέρα απειλή</a:t>
            </a:r>
          </a:p>
          <a:p>
            <a:pPr>
              <a:lnSpc>
                <a:spcPct val="80000"/>
              </a:lnSpc>
            </a:pPr>
            <a:r>
              <a:rPr lang="el-GR" sz="2500" b="1" dirty="0" smtClean="0"/>
              <a:t>Βοήθεια επανένωσης με αγαπημένα πρόσωπα</a:t>
            </a:r>
          </a:p>
          <a:p>
            <a:pPr>
              <a:lnSpc>
                <a:spcPct val="80000"/>
              </a:lnSpc>
            </a:pPr>
            <a:r>
              <a:rPr lang="el-GR" sz="2500" b="1" dirty="0" smtClean="0"/>
              <a:t>Μοίρασμα της εμπειρίας (αλλά όχι με πίεση)</a:t>
            </a:r>
          </a:p>
          <a:p>
            <a:pPr>
              <a:lnSpc>
                <a:spcPct val="80000"/>
              </a:lnSpc>
            </a:pPr>
            <a:r>
              <a:rPr lang="el-GR" sz="2500" b="1" dirty="0" smtClean="0"/>
              <a:t>Διευκόλυνση αισθήματος ελέγχου </a:t>
            </a:r>
          </a:p>
          <a:p>
            <a:pPr>
              <a:lnSpc>
                <a:spcPct val="80000"/>
              </a:lnSpc>
            </a:pPr>
            <a:r>
              <a:rPr lang="el-GR" sz="2500" b="1" dirty="0" smtClean="0"/>
              <a:t>Σύνδεση πληθυσμού με πηγές υποστήριξης</a:t>
            </a:r>
          </a:p>
          <a:p>
            <a:pPr>
              <a:lnSpc>
                <a:spcPct val="80000"/>
              </a:lnSpc>
            </a:pPr>
            <a:r>
              <a:rPr lang="el-GR" sz="2500" b="1" dirty="0" smtClean="0"/>
              <a:t>Εντοπισμός ατόμων που χρειάζονται περαιτέρω βοήθεια</a:t>
            </a:r>
          </a:p>
          <a:p>
            <a:pPr>
              <a:lnSpc>
                <a:spcPct val="80000"/>
              </a:lnSpc>
            </a:pPr>
            <a:r>
              <a:rPr lang="el-GR" sz="2500" b="1" dirty="0" smtClean="0"/>
              <a:t>Μείωση των συναισθημάτων απόγνωσης και δυστυχίας που βιώνουν, να </a:t>
            </a:r>
          </a:p>
          <a:p>
            <a:pPr>
              <a:lnSpc>
                <a:spcPct val="80000"/>
              </a:lnSpc>
              <a:buNone/>
            </a:pPr>
            <a:r>
              <a:rPr lang="el-GR" sz="2500" b="1" dirty="0" smtClean="0"/>
              <a:t>     βοηθήσουμε στις τρέχουσες ανάγκες και κυρίως να τους βοηθήσουμε να  </a:t>
            </a:r>
          </a:p>
          <a:p>
            <a:pPr>
              <a:lnSpc>
                <a:spcPct val="80000"/>
              </a:lnSpc>
              <a:buNone/>
            </a:pPr>
            <a:r>
              <a:rPr lang="el-GR" sz="2500" b="1" dirty="0" smtClean="0"/>
              <a:t>     παραμείνουν λειτουργικοί και να προσαρμοστούν στο μέτρο του δυνατού </a:t>
            </a:r>
          </a:p>
          <a:p>
            <a:pPr>
              <a:lnSpc>
                <a:spcPct val="80000"/>
              </a:lnSpc>
              <a:buNone/>
            </a:pPr>
            <a:r>
              <a:rPr lang="el-GR" sz="2500" b="1" dirty="0" smtClean="0"/>
              <a:t>     στις νέες συνθήκες </a:t>
            </a:r>
          </a:p>
          <a:p>
            <a:pPr>
              <a:lnSpc>
                <a:spcPct val="80000"/>
              </a:lnSpc>
            </a:pPr>
            <a:r>
              <a:rPr lang="el-GR" sz="2500" b="1" dirty="0" smtClean="0"/>
              <a:t>Ερχόμαστε σε επικοινωνία  μαζί τους μόνο αν οι ίδιοι το επιθυμούν </a:t>
            </a:r>
          </a:p>
          <a:p>
            <a:pPr>
              <a:lnSpc>
                <a:spcPct val="80000"/>
              </a:lnSpc>
            </a:pPr>
            <a:r>
              <a:rPr lang="el-GR" sz="2500" b="1" dirty="0" smtClean="0"/>
              <a:t>Τους ενθαρρύνουμε να μοιράζονται μαζί με άλλους  τα συναισθήματά τους </a:t>
            </a:r>
          </a:p>
          <a:p>
            <a:pPr>
              <a:lnSpc>
                <a:spcPct val="80000"/>
              </a:lnSpc>
              <a:buNone/>
            </a:pPr>
            <a:r>
              <a:rPr lang="el-GR" sz="2500" b="1" dirty="0" smtClean="0"/>
              <a:t>     σε σχέση με το τραυματικό γεγονός</a:t>
            </a:r>
          </a:p>
          <a:p>
            <a:pPr>
              <a:lnSpc>
                <a:spcPct val="80000"/>
              </a:lnSpc>
            </a:pPr>
            <a:r>
              <a:rPr lang="el-GR" sz="2500" b="1" dirty="0" smtClean="0"/>
              <a:t>Στο μέτρο του εφικτού τους προτρέπουμε να επιστρέψουν στις </a:t>
            </a:r>
          </a:p>
          <a:p>
            <a:pPr>
              <a:lnSpc>
                <a:spcPct val="80000"/>
              </a:lnSpc>
              <a:buNone/>
            </a:pPr>
            <a:r>
              <a:rPr lang="el-GR" sz="2500" b="1" dirty="0" smtClean="0"/>
              <a:t>     καθημερινές τους ασχολίες </a:t>
            </a:r>
          </a:p>
          <a:p>
            <a:pPr>
              <a:lnSpc>
                <a:spcPct val="80000"/>
              </a:lnSpc>
            </a:pPr>
            <a:r>
              <a:rPr lang="el-GR" sz="2500" b="1" dirty="0" smtClean="0"/>
              <a:t>Ενθαρρύνουμε τους ανθρώπους να μιλούν για αυτό που τους συνέβη , να </a:t>
            </a:r>
          </a:p>
          <a:p>
            <a:pPr>
              <a:lnSpc>
                <a:spcPct val="80000"/>
              </a:lnSpc>
              <a:buNone/>
            </a:pPr>
            <a:r>
              <a:rPr lang="el-GR" sz="2500" b="1" dirty="0" smtClean="0"/>
              <a:t>     μην κλείνονται στον εαυτό τους, να συμμετέχουν ενεργά στην κοινότητα </a:t>
            </a:r>
          </a:p>
          <a:p>
            <a:pPr>
              <a:lnSpc>
                <a:spcPct val="80000"/>
              </a:lnSpc>
              <a:buNone/>
            </a:pPr>
            <a:r>
              <a:rPr lang="el-GR" sz="2500" b="1" dirty="0" smtClean="0"/>
              <a:t>     στην οποία ζουν, να μην καταφεύγουν στην χρήση η κατάχρηση  </a:t>
            </a:r>
          </a:p>
          <a:p>
            <a:pPr>
              <a:lnSpc>
                <a:spcPct val="80000"/>
              </a:lnSpc>
              <a:buNone/>
            </a:pPr>
            <a:r>
              <a:rPr lang="el-GR" sz="2500" b="1" dirty="0" smtClean="0"/>
              <a:t>     αλκοολούχων ποτών, ηρεμιστικών, κ.α.</a:t>
            </a:r>
          </a:p>
          <a:p>
            <a:pPr>
              <a:lnSpc>
                <a:spcPct val="80000"/>
              </a:lnSpc>
            </a:pPr>
            <a:r>
              <a:rPr lang="el-GR" sz="2500" b="1" dirty="0" smtClean="0"/>
              <a:t>Τους ενθαρρύνουμε να σχεδιάσουν  και να  ονειρευτούν πάλι το μέλλον</a:t>
            </a:r>
          </a:p>
          <a:p>
            <a:pPr>
              <a:lnSpc>
                <a:spcPct val="80000"/>
              </a:lnSpc>
            </a:pPr>
            <a:r>
              <a:rPr lang="el-GR" sz="2500" b="1" dirty="0" smtClean="0"/>
              <a:t>Τους βοηθούμε να γεφυρώσουν  το πριν και  το  μετά  από το τραυματικό γεγονός  </a:t>
            </a:r>
          </a:p>
          <a:p>
            <a:pPr>
              <a:lnSpc>
                <a:spcPct val="80000"/>
              </a:lnSpc>
              <a:buNone/>
            </a:pPr>
            <a:r>
              <a:rPr lang="el-GR" altLang="el-GR" sz="2800" dirty="0" smtClean="0">
                <a:latin typeface="Comic Sans MS" pitchFamily="66" charset="0"/>
              </a:rPr>
              <a:t>(</a:t>
            </a:r>
            <a:r>
              <a:rPr lang="en-US" altLang="el-GR" sz="2800" dirty="0" smtClean="0">
                <a:latin typeface="Comic Sans MS" pitchFamily="66" charset="0"/>
              </a:rPr>
              <a:t>Raphael 1986</a:t>
            </a:r>
            <a:r>
              <a:rPr lang="el-GR" altLang="el-GR" sz="2800" dirty="0" smtClean="0">
                <a:latin typeface="Comic Sans MS" pitchFamily="66" charset="0"/>
              </a:rPr>
              <a:t>)</a:t>
            </a:r>
            <a:endParaRPr lang="el-G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ΘΕΡΑΠΕΥΤΙΚΕΣ ΠΑΡΕΜΒΑΣΕΙΣ</a:t>
            </a:r>
            <a:endParaRPr lang="el-GR" dirty="0"/>
          </a:p>
        </p:txBody>
      </p:sp>
      <p:sp>
        <p:nvSpPr>
          <p:cNvPr id="3" name="2 - Θέση περιεχομένου"/>
          <p:cNvSpPr>
            <a:spLocks noGrp="1"/>
          </p:cNvSpPr>
          <p:nvPr>
            <p:ph idx="1"/>
          </p:nvPr>
        </p:nvSpPr>
        <p:spPr/>
        <p:txBody>
          <a:bodyPr>
            <a:normAutofit fontScale="85000" lnSpcReduction="20000"/>
          </a:bodyPr>
          <a:lstStyle/>
          <a:p>
            <a:pPr>
              <a:lnSpc>
                <a:spcPct val="90000"/>
              </a:lnSpc>
            </a:pPr>
            <a:r>
              <a:rPr lang="el-GR" altLang="el-GR" sz="2800" dirty="0" smtClean="0">
                <a:latin typeface="Comic Sans MS" pitchFamily="66" charset="0"/>
              </a:rPr>
              <a:t>Ψυχοθεραπεία</a:t>
            </a:r>
            <a:r>
              <a:rPr lang="en-US" altLang="el-GR" sz="2800" dirty="0" smtClean="0">
                <a:latin typeface="Comic Sans MS" pitchFamily="66" charset="0"/>
              </a:rPr>
              <a:t> </a:t>
            </a:r>
            <a:r>
              <a:rPr lang="el-GR" altLang="el-GR" sz="2800" dirty="0" smtClean="0">
                <a:latin typeface="Comic Sans MS" pitchFamily="66" charset="0"/>
              </a:rPr>
              <a:t>(</a:t>
            </a:r>
            <a:r>
              <a:rPr lang="el-GR" altLang="el-GR" sz="2800" dirty="0" err="1" smtClean="0">
                <a:latin typeface="Comic Sans MS" pitchFamily="66" charset="0"/>
              </a:rPr>
              <a:t>γνωσιακή</a:t>
            </a:r>
            <a:r>
              <a:rPr lang="en-US" altLang="el-GR" sz="2800" dirty="0" smtClean="0">
                <a:latin typeface="Comic Sans MS" pitchFamily="66" charset="0"/>
              </a:rPr>
              <a:t>-</a:t>
            </a:r>
            <a:r>
              <a:rPr lang="el-GR" altLang="el-GR" sz="2800" dirty="0" err="1" smtClean="0">
                <a:latin typeface="Comic Sans MS" pitchFamily="66" charset="0"/>
              </a:rPr>
              <a:t>συμπεριφεριολογική</a:t>
            </a:r>
            <a:r>
              <a:rPr lang="el-GR" altLang="el-GR" sz="2800" dirty="0" smtClean="0">
                <a:latin typeface="Comic Sans MS" pitchFamily="66" charset="0"/>
              </a:rPr>
              <a:t>,</a:t>
            </a:r>
            <a:r>
              <a:rPr lang="en-US" altLang="el-GR" sz="2800" dirty="0" smtClean="0">
                <a:latin typeface="Comic Sans MS" pitchFamily="66" charset="0"/>
              </a:rPr>
              <a:t> EMDR, </a:t>
            </a:r>
            <a:r>
              <a:rPr lang="el-GR" altLang="el-GR" sz="2800" dirty="0" smtClean="0">
                <a:latin typeface="Comic Sans MS" pitchFamily="66" charset="0"/>
              </a:rPr>
              <a:t>ψυχοδυναμική), ατομική/ ομαδική/οικογενειακή, βραχεία (εστιασμένη στο τραύμα) ή μακροχρόνια</a:t>
            </a:r>
          </a:p>
          <a:p>
            <a:pPr>
              <a:lnSpc>
                <a:spcPct val="90000"/>
              </a:lnSpc>
            </a:pPr>
            <a:r>
              <a:rPr lang="el-GR" altLang="el-GR" sz="2800" dirty="0" smtClean="0">
                <a:latin typeface="Comic Sans MS" pitchFamily="66" charset="0"/>
              </a:rPr>
              <a:t>Υποστήριξη και συμβουλευτική γονέων ή/και οικογένειας</a:t>
            </a:r>
          </a:p>
          <a:p>
            <a:pPr>
              <a:lnSpc>
                <a:spcPct val="90000"/>
              </a:lnSpc>
            </a:pPr>
            <a:r>
              <a:rPr lang="el-GR" altLang="el-GR" sz="2800" dirty="0" smtClean="0">
                <a:latin typeface="Comic Sans MS" pitchFamily="66" charset="0"/>
              </a:rPr>
              <a:t>Κοινά στοιχεία προσεγγίσεων: άμεση διερεύνηση τραυματικού γεγονότος και επίδραση στο παιδί, συνοδών συναισθημάτων, αξιολόγηση και αναθεώρηση </a:t>
            </a:r>
            <a:r>
              <a:rPr lang="el-GR" altLang="el-GR" sz="2800" dirty="0" err="1" smtClean="0">
                <a:latin typeface="Comic Sans MS" pitchFamily="66" charset="0"/>
              </a:rPr>
              <a:t>γνωσιακών</a:t>
            </a:r>
            <a:r>
              <a:rPr lang="el-GR" altLang="el-GR" sz="2800" dirty="0" smtClean="0">
                <a:latin typeface="Comic Sans MS" pitchFamily="66" charset="0"/>
              </a:rPr>
              <a:t> υποθέσεων, εμπλοκή γονέων στη θεραπεία</a:t>
            </a:r>
          </a:p>
          <a:p>
            <a:pPr>
              <a:lnSpc>
                <a:spcPct val="90000"/>
              </a:lnSpc>
            </a:pPr>
            <a:r>
              <a:rPr lang="el-GR" altLang="el-GR" sz="2800" dirty="0" smtClean="0">
                <a:latin typeface="Comic Sans MS" pitchFamily="66" charset="0"/>
              </a:rPr>
              <a:t>Συνιστάται επιφυλακτικότητα και ορθολογισμός στη φαρμακοθεραπεία </a:t>
            </a:r>
          </a:p>
          <a:p>
            <a:pPr>
              <a:lnSpc>
                <a:spcPct val="90000"/>
              </a:lnSpc>
            </a:pPr>
            <a:r>
              <a:rPr lang="en-US" altLang="el-GR" sz="2800" dirty="0" smtClean="0">
                <a:latin typeface="Comic Sans MS" pitchFamily="66" charset="0"/>
              </a:rPr>
              <a:t>O</a:t>
            </a:r>
            <a:r>
              <a:rPr lang="el-GR" altLang="el-GR" sz="2800" dirty="0" err="1" smtClean="0">
                <a:latin typeface="Comic Sans MS" pitchFamily="66" charset="0"/>
              </a:rPr>
              <a:t>μαδικές</a:t>
            </a:r>
            <a:r>
              <a:rPr lang="el-GR" altLang="el-GR" sz="2800" dirty="0" smtClean="0">
                <a:latin typeface="Comic Sans MS" pitchFamily="66" charset="0"/>
              </a:rPr>
              <a:t> επί τόπου (στα σχολεία) παρεμβάσεις μετά από</a:t>
            </a:r>
            <a:r>
              <a:rPr lang="en-US" altLang="el-GR" sz="2800" dirty="0" smtClean="0">
                <a:latin typeface="Comic Sans MS" pitchFamily="66" charset="0"/>
              </a:rPr>
              <a:t> </a:t>
            </a:r>
            <a:r>
              <a:rPr lang="el-GR" altLang="el-GR" sz="2800" dirty="0" smtClean="0">
                <a:latin typeface="Comic Sans MS" pitchFamily="66" charset="0"/>
              </a:rPr>
              <a:t>φυσική καταστροφή</a:t>
            </a:r>
          </a:p>
          <a:p>
            <a:pPr>
              <a:buNone/>
            </a:pPr>
            <a:r>
              <a:rPr lang="el-GR" altLang="el-GR" sz="2800" b="1" dirty="0" smtClean="0">
                <a:latin typeface="Comic Sans MS" pitchFamily="66" charset="0"/>
              </a:rPr>
              <a:t>  (</a:t>
            </a:r>
            <a:r>
              <a:rPr lang="en-US" altLang="el-GR" sz="2800" b="1" dirty="0" err="1" smtClean="0">
                <a:latin typeface="Comic Sans MS" pitchFamily="66" charset="0"/>
              </a:rPr>
              <a:t>Laor</a:t>
            </a:r>
            <a:r>
              <a:rPr lang="en-US" altLang="el-GR" sz="2800" b="1" dirty="0" smtClean="0">
                <a:latin typeface="Comic Sans MS" pitchFamily="66" charset="0"/>
              </a:rPr>
              <a:t> </a:t>
            </a:r>
            <a:r>
              <a:rPr lang="el-GR" altLang="el-GR" sz="2800" b="1" dirty="0" smtClean="0">
                <a:latin typeface="Comic Sans MS" pitchFamily="66" charset="0"/>
              </a:rPr>
              <a:t>&amp;</a:t>
            </a:r>
            <a:r>
              <a:rPr lang="en-US" altLang="el-GR" sz="2800" b="1" dirty="0" smtClean="0">
                <a:latin typeface="Comic Sans MS" pitchFamily="66" charset="0"/>
              </a:rPr>
              <a:t> </a:t>
            </a:r>
            <a:r>
              <a:rPr lang="en-US" altLang="el-GR" sz="2800" b="1" dirty="0" err="1" smtClean="0">
                <a:latin typeface="Comic Sans MS" pitchFamily="66" charset="0"/>
              </a:rPr>
              <a:t>Wolmer</a:t>
            </a:r>
            <a:r>
              <a:rPr lang="el-GR" altLang="el-GR" sz="2800" b="1" dirty="0" smtClean="0">
                <a:latin typeface="Comic Sans MS" pitchFamily="66" charset="0"/>
              </a:rPr>
              <a:t> 2002)</a:t>
            </a:r>
            <a:endParaRPr lang="el-G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ΨΥΧΟΠΑΙΔΑΓΩΓΙΚΕΣ ΠΑΡΕΜΒΑΣΕΙΣ</a:t>
            </a:r>
            <a:endParaRPr lang="el-GR" dirty="0"/>
          </a:p>
        </p:txBody>
      </p:sp>
      <p:sp>
        <p:nvSpPr>
          <p:cNvPr id="3" name="2 - Θέση περιεχομένου"/>
          <p:cNvSpPr>
            <a:spLocks noGrp="1"/>
          </p:cNvSpPr>
          <p:nvPr>
            <p:ph idx="1"/>
          </p:nvPr>
        </p:nvSpPr>
        <p:spPr/>
        <p:txBody>
          <a:bodyPr>
            <a:normAutofit lnSpcReduction="10000"/>
          </a:bodyPr>
          <a:lstStyle/>
          <a:p>
            <a:r>
              <a:rPr lang="el-GR" dirty="0" smtClean="0"/>
              <a:t>Εκπαίδευση οικογένειας από ειδικούς με γνώσεις και εμπειρία. Η ενημέρωση καθησυχάζει το παιδί και το βοηθά να ανταπεξέλθει, με στήριγμα του τον ενημερωμένο και προετοιμασμένο γονέα.</a:t>
            </a:r>
          </a:p>
          <a:p>
            <a:r>
              <a:rPr lang="el-GR" dirty="0" smtClean="0"/>
              <a:t>Παιχνίδι </a:t>
            </a:r>
            <a:r>
              <a:rPr lang="el-GR" dirty="0" err="1" smtClean="0"/>
              <a:t>επαναβίωσης</a:t>
            </a:r>
            <a:r>
              <a:rPr lang="el-GR" dirty="0" smtClean="0"/>
              <a:t> – </a:t>
            </a:r>
            <a:r>
              <a:rPr lang="el-GR" dirty="0" err="1" smtClean="0"/>
              <a:t>παιγνιοθεραπεία</a:t>
            </a:r>
            <a:r>
              <a:rPr lang="el-GR" dirty="0" smtClean="0"/>
              <a:t> με στόχο την έκφραση συναισθημάτων-έμμεση παρέμβαση.</a:t>
            </a:r>
          </a:p>
          <a:p>
            <a:r>
              <a:rPr lang="el-GR" dirty="0" smtClean="0"/>
              <a:t>Ομαδική εργασία (κυρίως παιδιών – </a:t>
            </a:r>
          </a:p>
          <a:p>
            <a:pPr>
              <a:buNone/>
            </a:pPr>
            <a:r>
              <a:rPr lang="el-GR" dirty="0" smtClean="0"/>
              <a:t>    γονέων).</a:t>
            </a:r>
          </a:p>
          <a:p>
            <a:r>
              <a:rPr lang="el-GR" dirty="0" smtClean="0"/>
              <a:t>Ατομικά προγράμματα.</a:t>
            </a:r>
          </a:p>
          <a:p>
            <a:pPr>
              <a:buNone/>
            </a:pPr>
            <a:r>
              <a:rPr lang="el-GR" dirty="0" smtClean="0"/>
              <a:t>  (</a:t>
            </a:r>
            <a:r>
              <a:rPr lang="en-US" dirty="0" err="1" smtClean="0"/>
              <a:t>Chemtob</a:t>
            </a:r>
            <a:r>
              <a:rPr lang="en-US" dirty="0" smtClean="0"/>
              <a:t> et al</a:t>
            </a:r>
            <a:r>
              <a:rPr lang="el-GR" dirty="0" smtClean="0"/>
              <a:t>, 2000)</a:t>
            </a:r>
          </a:p>
          <a:p>
            <a:endParaRPr lang="el-GR" dirty="0"/>
          </a:p>
        </p:txBody>
      </p:sp>
      <p:pic>
        <p:nvPicPr>
          <p:cNvPr id="4" name="3 - Εικόνα" descr="seismow3.jpg"/>
          <p:cNvPicPr>
            <a:picLocks noChangeAspect="1"/>
          </p:cNvPicPr>
          <p:nvPr/>
        </p:nvPicPr>
        <p:blipFill>
          <a:blip r:embed="rId2"/>
          <a:stretch>
            <a:fillRect/>
          </a:stretch>
        </p:blipFill>
        <p:spPr>
          <a:xfrm>
            <a:off x="6215074" y="4572008"/>
            <a:ext cx="2738435" cy="181579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Τι ΜΠΟΡΟΥΝ ΝΑ ΚΑΝΟΥΝ ΟΙ </a:t>
            </a:r>
            <a:r>
              <a:rPr lang="el-GR" dirty="0" err="1" smtClean="0"/>
              <a:t>γονεισ</a:t>
            </a:r>
            <a:r>
              <a:rPr lang="el-GR" dirty="0" smtClean="0"/>
              <a:t> για τα </a:t>
            </a:r>
            <a:r>
              <a:rPr lang="el-GR" dirty="0" err="1" smtClean="0"/>
              <a:t>παιδια</a:t>
            </a:r>
            <a:r>
              <a:rPr lang="el-GR" dirty="0" smtClean="0"/>
              <a:t> ΤΟΥΣ</a:t>
            </a:r>
            <a:r>
              <a:rPr lang="en-US" dirty="0" smtClean="0"/>
              <a:t>:</a:t>
            </a:r>
            <a:endParaRPr lang="el-GR" dirty="0"/>
          </a:p>
        </p:txBody>
      </p:sp>
      <p:pic>
        <p:nvPicPr>
          <p:cNvPr id="3074" name="Picture 2" descr="C:\Users\pc\Desktop\εικονες σεισμου\seismossupplies.jpg"/>
          <p:cNvPicPr>
            <a:picLocks noGrp="1" noChangeAspect="1" noChangeArrowheads="1"/>
          </p:cNvPicPr>
          <p:nvPr>
            <p:ph idx="1"/>
          </p:nvPr>
        </p:nvPicPr>
        <p:blipFill>
          <a:blip r:embed="rId2"/>
          <a:srcRect/>
          <a:stretch>
            <a:fillRect/>
          </a:stretch>
        </p:blipFill>
        <p:spPr bwMode="auto">
          <a:xfrm>
            <a:off x="2643174" y="2500306"/>
            <a:ext cx="3286148" cy="3718272"/>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14282" y="285728"/>
            <a:ext cx="7143800" cy="4929222"/>
          </a:xfrm>
        </p:spPr>
        <p:txBody>
          <a:bodyPr>
            <a:normAutofit fontScale="70000" lnSpcReduction="20000"/>
          </a:bodyPr>
          <a:lstStyle/>
          <a:p>
            <a:r>
              <a:rPr lang="el-GR" sz="2800" dirty="0" smtClean="0"/>
              <a:t>Να προσπαθούν να μειώσουν το φόβο και το άγχος των παιδιών </a:t>
            </a:r>
          </a:p>
          <a:p>
            <a:r>
              <a:rPr lang="el-GR" sz="2800" dirty="0" smtClean="0"/>
              <a:t>Να κρατούν την οικογένεια ενωμένη </a:t>
            </a:r>
          </a:p>
          <a:p>
            <a:r>
              <a:rPr lang="el-GR" sz="2800" dirty="0" smtClean="0"/>
              <a:t>Να συμμετέχουν τα παιδιά στις προσπάθειες οργάνωσης της οικογένειας </a:t>
            </a:r>
          </a:p>
          <a:p>
            <a:r>
              <a:rPr lang="el-GR" sz="2800" dirty="0" smtClean="0"/>
              <a:t>Να μιλούν για τους δικούς τους φόβους </a:t>
            </a:r>
          </a:p>
          <a:p>
            <a:r>
              <a:rPr lang="el-GR" sz="2800" dirty="0" smtClean="0"/>
              <a:t>Να ενθαρρύνουν τα παιδιά να εκφράζουν τα αισθήματά τους, να συζητούν μαζί τους </a:t>
            </a:r>
          </a:p>
          <a:p>
            <a:r>
              <a:rPr lang="el-GR" sz="2800" dirty="0" smtClean="0"/>
              <a:t>Να τα απομακρύνουν από την τηλεόραση </a:t>
            </a:r>
          </a:p>
          <a:p>
            <a:r>
              <a:rPr lang="el-GR" sz="2800" dirty="0" smtClean="0"/>
              <a:t>Να δείχνουν κατανόηση για τις </a:t>
            </a:r>
            <a:r>
              <a:rPr lang="el-GR" sz="2800" dirty="0" err="1" smtClean="0"/>
              <a:t>παλινδρομημένες</a:t>
            </a:r>
            <a:r>
              <a:rPr lang="el-GR" sz="2800" dirty="0" smtClean="0"/>
              <a:t> συμπεριφορές </a:t>
            </a:r>
          </a:p>
          <a:p>
            <a:r>
              <a:rPr lang="el-GR" sz="2800" dirty="0" smtClean="0"/>
              <a:t>Να παρακολουθούν για σωματικά ενοχλήματα </a:t>
            </a:r>
          </a:p>
          <a:p>
            <a:r>
              <a:rPr lang="el-GR" sz="2800" dirty="0" smtClean="0"/>
              <a:t>Να τα παροτρύνουν να ασχοληθούν με τα μαθήματά τους </a:t>
            </a:r>
          </a:p>
          <a:p>
            <a:r>
              <a:rPr lang="el-GR" sz="2800" dirty="0" smtClean="0"/>
              <a:t>Να διατηρούν σωματική επαφή με τα παιδιά </a:t>
            </a:r>
          </a:p>
          <a:p>
            <a:r>
              <a:rPr lang="el-GR" sz="2800" dirty="0" smtClean="0"/>
              <a:t>Να είναι κοντά τους όταν πάνε για ύπνο </a:t>
            </a:r>
          </a:p>
          <a:p>
            <a:endParaRPr lang="el-GR" dirty="0"/>
          </a:p>
        </p:txBody>
      </p:sp>
      <p:pic>
        <p:nvPicPr>
          <p:cNvPr id="5" name="4 - Εικόνα" descr="ΣΕΙΣΜΟΣ 2.PNG"/>
          <p:cNvPicPr>
            <a:picLocks noChangeAspect="1"/>
          </p:cNvPicPr>
          <p:nvPr/>
        </p:nvPicPr>
        <p:blipFill>
          <a:blip r:embed="rId2" cstate="print"/>
          <a:stretch>
            <a:fillRect/>
          </a:stretch>
        </p:blipFill>
        <p:spPr>
          <a:xfrm>
            <a:off x="5072066" y="4786322"/>
            <a:ext cx="3052764" cy="207167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57158" y="500042"/>
            <a:ext cx="7286676" cy="5143536"/>
          </a:xfrm>
        </p:spPr>
        <p:txBody>
          <a:bodyPr>
            <a:normAutofit fontScale="62500" lnSpcReduction="20000"/>
          </a:bodyPr>
          <a:lstStyle/>
          <a:p>
            <a:r>
              <a:rPr lang="el-GR" sz="2800" dirty="0" smtClean="0"/>
              <a:t>Να είναι υποστηρικτικοί και όχι επικριτικοί </a:t>
            </a:r>
          </a:p>
          <a:p>
            <a:r>
              <a:rPr lang="el-GR" sz="2800" dirty="0" smtClean="0"/>
              <a:t>Να είναι πιο ευέλικτοι </a:t>
            </a:r>
          </a:p>
          <a:p>
            <a:r>
              <a:rPr lang="el-GR" sz="2800" dirty="0" smtClean="0"/>
              <a:t>Να επιτρέπουν στα παιδιά να «πενθήσουν» για πράγματα που έχασαν </a:t>
            </a:r>
          </a:p>
          <a:p>
            <a:r>
              <a:rPr lang="el-GR" sz="2800" dirty="0" smtClean="0"/>
              <a:t>Να λένε στα παιδιά τι πρέπει να κάνουν αν ξαναγίνει σεισμός </a:t>
            </a:r>
          </a:p>
          <a:p>
            <a:r>
              <a:rPr lang="el-GR" sz="2800" dirty="0" smtClean="0"/>
              <a:t>Να έχουν ευχάριστες δραστηριότητες ως οικογένεια </a:t>
            </a:r>
          </a:p>
          <a:p>
            <a:r>
              <a:rPr lang="el-GR" sz="2800" dirty="0" smtClean="0"/>
              <a:t>Να συνεργάζονται με τους δασκάλους τους </a:t>
            </a:r>
          </a:p>
          <a:p>
            <a:r>
              <a:rPr lang="el-GR" sz="2800" dirty="0" smtClean="0"/>
              <a:t>Να γνωρίζουν ότι μερικές αντιδράσεις μπορεί να εμφανιστούν μετά από μήνες </a:t>
            </a:r>
          </a:p>
          <a:p>
            <a:r>
              <a:rPr lang="el-GR" sz="2800" dirty="0" smtClean="0"/>
              <a:t>Να αφήνουν το χρόνο να θεραπεύσει </a:t>
            </a:r>
          </a:p>
          <a:p>
            <a:r>
              <a:rPr lang="el-GR" sz="2800" dirty="0" smtClean="0"/>
              <a:t>Υποστήριξη από και προς άλλους </a:t>
            </a:r>
          </a:p>
          <a:p>
            <a:r>
              <a:rPr lang="el-GR" sz="2800" dirty="0" smtClean="0"/>
              <a:t>Να έχουν σχέδια για αντιμετώπιση εκτάκτων αναγκών </a:t>
            </a:r>
          </a:p>
          <a:p>
            <a:r>
              <a:rPr lang="el-GR" sz="2800" dirty="0" smtClean="0"/>
              <a:t>Να είναι πιο ανεκτικοί </a:t>
            </a:r>
          </a:p>
          <a:p>
            <a:r>
              <a:rPr lang="el-GR" sz="2800" dirty="0" smtClean="0"/>
              <a:t>Να ενθαρρύνει και να επαινεί ο ένας τον άλλο </a:t>
            </a:r>
          </a:p>
          <a:p>
            <a:r>
              <a:rPr lang="el-GR" sz="2800" dirty="0" smtClean="0"/>
              <a:t>Να αξιολογούν την εμπειρία του σεισμού και των επιπτώσεών του </a:t>
            </a:r>
          </a:p>
          <a:p>
            <a:r>
              <a:rPr lang="el-GR" sz="2800" dirty="0" smtClean="0"/>
              <a:t>Αν τα παιδιά συνεχίζουν να έχουν προβλήματα, να ζητούν βοήθεια από τους ειδικούς </a:t>
            </a:r>
          </a:p>
          <a:p>
            <a:endParaRPr lang="el-GR" sz="2800" dirty="0" smtClean="0"/>
          </a:p>
          <a:p>
            <a:endParaRPr lang="el-G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200" dirty="0" smtClean="0"/>
              <a:t>ΤΙ ΜΠΟΡΕΙΤΕ ΝΑ ΚΑΝΕΤΕ </a:t>
            </a:r>
            <a:r>
              <a:rPr lang="el-GR" sz="3200" dirty="0" err="1" smtClean="0"/>
              <a:t>Ωσ</a:t>
            </a:r>
            <a:r>
              <a:rPr lang="el-GR" sz="3200" dirty="0" smtClean="0"/>
              <a:t> </a:t>
            </a:r>
            <a:r>
              <a:rPr lang="el-GR" sz="3200" dirty="0" err="1" smtClean="0"/>
              <a:t>εκπαιδευτικοι</a:t>
            </a:r>
            <a:r>
              <a:rPr lang="el-GR" sz="3200" dirty="0" smtClean="0"/>
              <a:t> ΓΙΑ ΤΟΥΣ ΜΑΘΗΤΕΣ ΣΑΣ</a:t>
            </a:r>
            <a:r>
              <a:rPr lang="en-US" sz="3200" dirty="0" smtClean="0"/>
              <a:t>:</a:t>
            </a:r>
            <a:endParaRPr lang="el-GR" sz="3200" dirty="0"/>
          </a:p>
        </p:txBody>
      </p:sp>
      <p:pic>
        <p:nvPicPr>
          <p:cNvPr id="4" name="3 - Εικόνα" descr="seismoq.gif"/>
          <p:cNvPicPr>
            <a:picLocks noChangeAspect="1"/>
          </p:cNvPicPr>
          <p:nvPr/>
        </p:nvPicPr>
        <p:blipFill>
          <a:blip r:embed="rId2"/>
          <a:stretch>
            <a:fillRect/>
          </a:stretch>
        </p:blipFill>
        <p:spPr>
          <a:xfrm>
            <a:off x="1928794" y="1428736"/>
            <a:ext cx="4071966" cy="510353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28596" y="785794"/>
            <a:ext cx="7286676" cy="5572164"/>
          </a:xfrm>
        </p:spPr>
        <p:txBody>
          <a:bodyPr>
            <a:normAutofit fontScale="92500" lnSpcReduction="10000"/>
          </a:bodyPr>
          <a:lstStyle/>
          <a:p>
            <a:pPr>
              <a:lnSpc>
                <a:spcPct val="80000"/>
              </a:lnSpc>
            </a:pPr>
            <a:r>
              <a:rPr lang="el-GR" sz="2400" dirty="0" smtClean="0"/>
              <a:t>Να εξηγήσετε τη φυσική καταστροφή ή άλλο </a:t>
            </a:r>
            <a:endParaRPr lang="en-US" sz="2400" dirty="0" smtClean="0"/>
          </a:p>
          <a:p>
            <a:pPr>
              <a:lnSpc>
                <a:spcPct val="80000"/>
              </a:lnSpc>
              <a:buNone/>
            </a:pPr>
            <a:r>
              <a:rPr lang="en-US" sz="2400" dirty="0" smtClean="0"/>
              <a:t>    </a:t>
            </a:r>
            <a:r>
              <a:rPr lang="el-GR" sz="2400" dirty="0" smtClean="0"/>
              <a:t>τραυματικό γεγονός</a:t>
            </a:r>
          </a:p>
          <a:p>
            <a:pPr>
              <a:lnSpc>
                <a:spcPct val="80000"/>
              </a:lnSpc>
            </a:pPr>
            <a:r>
              <a:rPr lang="el-GR" sz="2400" dirty="0" smtClean="0"/>
              <a:t>Να ενθαρρύνεται  τη συναισθηματική έκφραση του </a:t>
            </a:r>
            <a:endParaRPr lang="en-US" sz="2400" dirty="0" smtClean="0"/>
          </a:p>
          <a:p>
            <a:pPr>
              <a:lnSpc>
                <a:spcPct val="80000"/>
              </a:lnSpc>
              <a:buNone/>
            </a:pPr>
            <a:r>
              <a:rPr lang="en-US" sz="2400" dirty="0" smtClean="0"/>
              <a:t>    </a:t>
            </a:r>
            <a:r>
              <a:rPr lang="el-GR" sz="2400" dirty="0" smtClean="0"/>
              <a:t>παιδιού</a:t>
            </a:r>
          </a:p>
          <a:p>
            <a:pPr>
              <a:lnSpc>
                <a:spcPct val="80000"/>
              </a:lnSpc>
            </a:pPr>
            <a:r>
              <a:rPr lang="el-GR" sz="2400" dirty="0" smtClean="0"/>
              <a:t>Να δώσετε χρόνο να βιώσει και να μιλήσει για τα </a:t>
            </a:r>
            <a:endParaRPr lang="en-US" sz="2400" dirty="0" smtClean="0"/>
          </a:p>
          <a:p>
            <a:pPr>
              <a:lnSpc>
                <a:spcPct val="80000"/>
              </a:lnSpc>
              <a:buNone/>
            </a:pPr>
            <a:r>
              <a:rPr lang="en-US" sz="2400" dirty="0" smtClean="0"/>
              <a:t>    </a:t>
            </a:r>
            <a:r>
              <a:rPr lang="el-GR" sz="2400" dirty="0" smtClean="0"/>
              <a:t>συναισθήματά του-εν τούτοις η σταδιακή επιστροφή </a:t>
            </a:r>
            <a:endParaRPr lang="en-US" sz="2400" dirty="0" smtClean="0"/>
          </a:p>
          <a:p>
            <a:pPr>
              <a:lnSpc>
                <a:spcPct val="80000"/>
              </a:lnSpc>
              <a:buNone/>
            </a:pPr>
            <a:r>
              <a:rPr lang="en-US" sz="2400" dirty="0" smtClean="0"/>
              <a:t>    </a:t>
            </a:r>
            <a:r>
              <a:rPr lang="el-GR" sz="2400" dirty="0" smtClean="0"/>
              <a:t>στη </a:t>
            </a:r>
            <a:r>
              <a:rPr lang="el-GR" sz="2400" b="1" dirty="0" smtClean="0"/>
              <a:t>ρουτίνα</a:t>
            </a:r>
            <a:r>
              <a:rPr lang="el-GR" sz="2400" dirty="0" smtClean="0"/>
              <a:t> μπορεί να καθησυχάσει το παιδί</a:t>
            </a:r>
          </a:p>
          <a:p>
            <a:pPr>
              <a:lnSpc>
                <a:spcPct val="80000"/>
              </a:lnSpc>
            </a:pPr>
            <a:r>
              <a:rPr lang="el-GR" sz="2400" dirty="0" smtClean="0"/>
              <a:t>Διαβεβαιώστε το παιδί ότι το αγαπούν και θα το </a:t>
            </a:r>
            <a:endParaRPr lang="en-US" sz="2400" dirty="0" smtClean="0"/>
          </a:p>
          <a:p>
            <a:pPr>
              <a:lnSpc>
                <a:spcPct val="80000"/>
              </a:lnSpc>
              <a:buNone/>
            </a:pPr>
            <a:r>
              <a:rPr lang="en-US" sz="2400" dirty="0" smtClean="0"/>
              <a:t>   </a:t>
            </a:r>
            <a:r>
              <a:rPr lang="el-GR" sz="2400" dirty="0" smtClean="0"/>
              <a:t>φροντίσουν</a:t>
            </a:r>
          </a:p>
          <a:p>
            <a:pPr>
              <a:lnSpc>
                <a:spcPct val="80000"/>
              </a:lnSpc>
            </a:pPr>
            <a:r>
              <a:rPr lang="el-GR" sz="2400" dirty="0" smtClean="0"/>
              <a:t>Διαβεβαιώστε το ότι δεν έφταιξε το ίδιο και χωρίς να </a:t>
            </a:r>
            <a:endParaRPr lang="en-US" sz="2400" dirty="0" smtClean="0"/>
          </a:p>
          <a:p>
            <a:pPr>
              <a:lnSpc>
                <a:spcPct val="80000"/>
              </a:lnSpc>
              <a:buNone/>
            </a:pPr>
            <a:r>
              <a:rPr lang="en-US" sz="2400" dirty="0" smtClean="0"/>
              <a:t>   </a:t>
            </a:r>
            <a:r>
              <a:rPr lang="el-GR" sz="2400" dirty="0" smtClean="0"/>
              <a:t>το κριτικάρουν για την </a:t>
            </a:r>
            <a:r>
              <a:rPr lang="el-GR" sz="2400" dirty="0" err="1" smtClean="0"/>
              <a:t>παλινδρομημένη</a:t>
            </a:r>
            <a:r>
              <a:rPr lang="el-GR" sz="2400" dirty="0" smtClean="0"/>
              <a:t> ή επιθετική </a:t>
            </a:r>
            <a:endParaRPr lang="en-US" sz="2400" dirty="0" smtClean="0"/>
          </a:p>
          <a:p>
            <a:pPr>
              <a:lnSpc>
                <a:spcPct val="80000"/>
              </a:lnSpc>
              <a:buNone/>
            </a:pPr>
            <a:r>
              <a:rPr lang="en-US" sz="2400" dirty="0" smtClean="0"/>
              <a:t>   </a:t>
            </a:r>
            <a:r>
              <a:rPr lang="el-GR" sz="2400" dirty="0" smtClean="0"/>
              <a:t>συμπεριφορά του</a:t>
            </a:r>
          </a:p>
          <a:p>
            <a:pPr>
              <a:lnSpc>
                <a:spcPct val="80000"/>
              </a:lnSpc>
            </a:pPr>
            <a:r>
              <a:rPr lang="el-GR" sz="2400" dirty="0" smtClean="0"/>
              <a:t>Επιτρέψτε στα παιδιά να κλάψουν ή να είναι θλιμμένα και να μην περιμένουν να είναι γενναία ή σκληρά</a:t>
            </a:r>
          </a:p>
          <a:p>
            <a:pPr>
              <a:lnSpc>
                <a:spcPct val="80000"/>
              </a:lnSpc>
            </a:pPr>
            <a:r>
              <a:rPr lang="el-GR" sz="2400" dirty="0" smtClean="0"/>
              <a:t>Φροντίστε οι ίδιοι τους εαυτούς τους ώστε να είναι σε </a:t>
            </a:r>
            <a:endParaRPr lang="en-US" sz="2400" dirty="0" smtClean="0"/>
          </a:p>
          <a:p>
            <a:pPr>
              <a:lnSpc>
                <a:spcPct val="80000"/>
              </a:lnSpc>
              <a:buNone/>
            </a:pPr>
            <a:r>
              <a:rPr lang="en-US" sz="2400" dirty="0" smtClean="0"/>
              <a:t>    </a:t>
            </a:r>
            <a:r>
              <a:rPr lang="el-GR" sz="2400" dirty="0" smtClean="0"/>
              <a:t>θέση να φροντίσουν τα παιδιά τους</a:t>
            </a:r>
          </a:p>
          <a:p>
            <a:pPr>
              <a:lnSpc>
                <a:spcPct val="80000"/>
              </a:lnSpc>
            </a:pPr>
            <a:r>
              <a:rPr lang="el-GR" sz="2400" dirty="0" smtClean="0"/>
              <a:t>Περάστε χρόνο με τα παιδιά συζητώντας την εμπειρία τους</a:t>
            </a:r>
          </a:p>
          <a:p>
            <a:endParaRPr lang="el-GR" dirty="0" smtClean="0"/>
          </a:p>
          <a:p>
            <a:endParaRPr lang="el-G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20040"/>
            <a:ext cx="7186634" cy="1037258"/>
          </a:xfrm>
        </p:spPr>
        <p:txBody>
          <a:bodyPr>
            <a:normAutofit fontScale="90000"/>
          </a:bodyPr>
          <a:lstStyle/>
          <a:p>
            <a:r>
              <a:rPr lang="el-GR" dirty="0" err="1" smtClean="0"/>
              <a:t>Επιπτωσεισ</a:t>
            </a:r>
            <a:r>
              <a:rPr lang="el-GR" dirty="0" smtClean="0"/>
              <a:t> των </a:t>
            </a:r>
            <a:r>
              <a:rPr lang="el-GR" dirty="0" err="1" smtClean="0"/>
              <a:t>φυσικων</a:t>
            </a:r>
            <a:r>
              <a:rPr lang="el-GR" dirty="0" smtClean="0"/>
              <a:t> </a:t>
            </a:r>
            <a:r>
              <a:rPr lang="el-GR" dirty="0" err="1" smtClean="0"/>
              <a:t>καταστροφων</a:t>
            </a:r>
            <a:r>
              <a:rPr lang="en-US" dirty="0" smtClean="0"/>
              <a:t>:</a:t>
            </a:r>
            <a:endParaRPr lang="el-GR" dirty="0"/>
          </a:p>
        </p:txBody>
      </p:sp>
      <p:sp>
        <p:nvSpPr>
          <p:cNvPr id="3" name="2 - Θέση περιεχομένου"/>
          <p:cNvSpPr>
            <a:spLocks noGrp="1"/>
          </p:cNvSpPr>
          <p:nvPr>
            <p:ph idx="1"/>
          </p:nvPr>
        </p:nvSpPr>
        <p:spPr/>
        <p:txBody>
          <a:bodyPr>
            <a:normAutofit fontScale="92500" lnSpcReduction="20000"/>
          </a:bodyPr>
          <a:lstStyle/>
          <a:p>
            <a:pPr lvl="0" algn="just"/>
            <a:r>
              <a:rPr lang="el-GR" dirty="0" smtClean="0"/>
              <a:t>Οι φυσικές καταστροφές ευθύνονται για απώλειες πολλών ζωών ενώ μπορεί να έχουν μεγάλες ψυχοκοινωνικές και οικονομικές επιπτώσεις στις κοινωνίες. </a:t>
            </a:r>
          </a:p>
          <a:p>
            <a:pPr lvl="0" algn="just"/>
            <a:r>
              <a:rPr lang="el-GR" dirty="0" smtClean="0"/>
              <a:t>Τις δεκαετίες του ’70 και ’80, σχεδόν 3 εκατομμύρια άνθρωποι σκοτώθηκαν, ενώ επηρεάστηκε η ζωή τουλάχιστον άλλων 800 εκατομμυρίων ως επακόλουθο διάφορων φυσικών καταστροφών.</a:t>
            </a:r>
          </a:p>
          <a:p>
            <a:pPr lvl="0" algn="just"/>
            <a:r>
              <a:rPr lang="en-US" dirty="0" smtClean="0"/>
              <a:t>To</a:t>
            </a:r>
            <a:r>
              <a:rPr lang="el-GR" dirty="0" smtClean="0"/>
              <a:t> τραύμα από φυσικές καταστροφές διαφέρει από άλλα τραύματα λόγω των πολλαπλών επιπτώσεων, της μακροχρόνιας φύσης τους και της μαζικής </a:t>
            </a:r>
            <a:r>
              <a:rPr lang="el-GR" dirty="0" err="1" smtClean="0"/>
              <a:t>θυματοποίησης</a:t>
            </a:r>
            <a:r>
              <a:rPr lang="el-GR" dirty="0" smtClean="0"/>
              <a:t>, ψυχολογικής και σωματικής, που προκαλεί</a:t>
            </a:r>
            <a:r>
              <a:rPr lang="el-GR" sz="2400" dirty="0" smtClean="0">
                <a:latin typeface="Comic Sans MS" pitchFamily="66" charset="0"/>
              </a:rPr>
              <a:t> (</a:t>
            </a:r>
            <a:r>
              <a:rPr lang="en-US" sz="2400" dirty="0" smtClean="0">
                <a:latin typeface="Comic Sans MS" pitchFamily="66" charset="0"/>
              </a:rPr>
              <a:t>McFarlane</a:t>
            </a:r>
            <a:r>
              <a:rPr lang="el-GR" sz="2400" dirty="0" smtClean="0">
                <a:latin typeface="Comic Sans MS" pitchFamily="66" charset="0"/>
              </a:rPr>
              <a:t> 2000)</a:t>
            </a:r>
            <a:r>
              <a:rPr lang="el-GR" dirty="0" smtClean="0"/>
              <a:t>.</a:t>
            </a:r>
          </a:p>
          <a:p>
            <a:endParaRPr lang="el-G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57158" y="571480"/>
            <a:ext cx="7339042" cy="5884256"/>
          </a:xfrm>
        </p:spPr>
        <p:txBody>
          <a:bodyPr>
            <a:normAutofit fontScale="92500" lnSpcReduction="20000"/>
          </a:bodyPr>
          <a:lstStyle/>
          <a:p>
            <a:pPr>
              <a:lnSpc>
                <a:spcPct val="90000"/>
              </a:lnSpc>
            </a:pPr>
            <a:r>
              <a:rPr lang="el-GR" sz="2800" dirty="0" smtClean="0"/>
              <a:t>Κρατήστε τα γνωστά τους όρια και κανόνες δίνοντας περισσότερη επιβράβευση στην καλή συμπεριφορά</a:t>
            </a:r>
          </a:p>
          <a:p>
            <a:pPr>
              <a:lnSpc>
                <a:spcPct val="90000"/>
              </a:lnSpc>
            </a:pPr>
            <a:r>
              <a:rPr lang="el-GR" sz="2800" dirty="0" smtClean="0"/>
              <a:t>Μιλήστε με άλλους εκπαιδευτικούς</a:t>
            </a:r>
          </a:p>
          <a:p>
            <a:pPr>
              <a:lnSpc>
                <a:spcPct val="90000"/>
              </a:lnSpc>
            </a:pPr>
            <a:r>
              <a:rPr lang="el-GR" sz="2800" dirty="0" smtClean="0"/>
              <a:t>Αλλάξτε τρόπο διεξαγωγής μαθήματος και δραστηριότητες </a:t>
            </a:r>
          </a:p>
          <a:p>
            <a:pPr>
              <a:lnSpc>
                <a:spcPct val="90000"/>
              </a:lnSpc>
            </a:pPr>
            <a:r>
              <a:rPr lang="el-GR" sz="2800" dirty="0" smtClean="0"/>
              <a:t>Περιορίστε την έκθεση τους σε ειδήσεις και σε </a:t>
            </a:r>
            <a:r>
              <a:rPr lang="el-GR" sz="2800" dirty="0" err="1" smtClean="0"/>
              <a:t>ο,τιδήποτε</a:t>
            </a:r>
            <a:r>
              <a:rPr lang="el-GR" sz="2800" dirty="0" smtClean="0"/>
              <a:t> μπορεί να τους θυμίζει το σεισμό</a:t>
            </a:r>
          </a:p>
          <a:p>
            <a:pPr>
              <a:lnSpc>
                <a:spcPct val="90000"/>
              </a:lnSpc>
            </a:pPr>
            <a:r>
              <a:rPr lang="el-GR" sz="2800" dirty="0" smtClean="0"/>
              <a:t>Ενθαρρύνετέ τα να φροντίσουν τον εαυτό τους</a:t>
            </a:r>
          </a:p>
          <a:p>
            <a:pPr>
              <a:lnSpc>
                <a:spcPct val="90000"/>
              </a:lnSpc>
            </a:pPr>
            <a:r>
              <a:rPr lang="el-GR" sz="2800" dirty="0" smtClean="0"/>
              <a:t>Βοηθήστε στον εντοπισμό παιδιών με μεγαλύτερες δυσκολίες</a:t>
            </a:r>
          </a:p>
          <a:p>
            <a:pPr>
              <a:lnSpc>
                <a:spcPct val="90000"/>
              </a:lnSpc>
            </a:pPr>
            <a:r>
              <a:rPr lang="el-GR" sz="2800" dirty="0" smtClean="0"/>
              <a:t>Έχετε υπομονή</a:t>
            </a:r>
          </a:p>
          <a:p>
            <a:pPr>
              <a:lnSpc>
                <a:spcPct val="90000"/>
              </a:lnSpc>
            </a:pPr>
            <a:r>
              <a:rPr lang="el-GR" sz="2800" dirty="0" smtClean="0"/>
              <a:t>Αποθαρρύνετε την επικριτική συμπεριφορά</a:t>
            </a:r>
          </a:p>
          <a:p>
            <a:pPr>
              <a:lnSpc>
                <a:spcPct val="90000"/>
              </a:lnSpc>
            </a:pPr>
            <a:r>
              <a:rPr lang="el-GR" sz="2800" dirty="0" smtClean="0"/>
              <a:t>Ενθαρρύνετε τα να βοηθήσουν και τα ίδια στην αποκατάσταση</a:t>
            </a:r>
          </a:p>
          <a:p>
            <a:pPr>
              <a:lnSpc>
                <a:spcPct val="90000"/>
              </a:lnSpc>
            </a:pPr>
            <a:r>
              <a:rPr lang="el-GR" sz="2800" dirty="0" smtClean="0"/>
              <a:t>Ζητήστε βοήθεια από ειδικούς ψυχικής υγείας</a:t>
            </a:r>
          </a:p>
          <a:p>
            <a:endParaRPr lang="el-G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 Θέση περιεχομένου" descr="ΟΑΣΠ-ΑΦΙΣΑ.jpg"/>
          <p:cNvPicPr>
            <a:picLocks noGrp="1" noChangeAspect="1"/>
          </p:cNvPicPr>
          <p:nvPr>
            <p:ph idx="1"/>
          </p:nvPr>
        </p:nvPicPr>
        <p:blipFill>
          <a:blip r:embed="rId2"/>
          <a:stretch>
            <a:fillRect/>
          </a:stretch>
        </p:blipFill>
        <p:spPr>
          <a:xfrm>
            <a:off x="1785918" y="428604"/>
            <a:ext cx="5000660" cy="6245964"/>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285851" y="4857760"/>
          <a:ext cx="5706591" cy="958855"/>
        </p:xfrm>
        <a:graphic>
          <a:graphicData uri="http://schemas.openxmlformats.org/presentationml/2006/ole">
            <mc:AlternateContent xmlns:mc="http://schemas.openxmlformats.org/markup-compatibility/2006">
              <mc:Choice xmlns:v="urn:schemas-microsoft-com:vml" Requires="v">
                <p:oleObj spid="_x0000_s1027" name="Packager Shell Object" showAsIcon="1" r:id="rId4" imgW="2919240" imgH="491040" progId="Package">
                  <p:embed/>
                </p:oleObj>
              </mc:Choice>
              <mc:Fallback>
                <p:oleObj name="Packager Shell Object" showAsIcon="1" r:id="rId4" imgW="2919240" imgH="491040" progId="Package">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5851" y="4857760"/>
                        <a:ext cx="5706591" cy="95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Σεισμός - ΜΕΤΡΑ ΠΡΟΣΤΑΣΙΑΣ στο σχολείο.mov">
            <a:hlinkClick r:id="" action="ppaction://media"/>
          </p:cNvPr>
          <p:cNvPicPr>
            <a:picLocks noGrp="1" noRot="1" noChangeAspect="1"/>
          </p:cNvPicPr>
          <p:nvPr>
            <p:ph idx="1"/>
            <a:videoFile r:link="rId2"/>
          </p:nvPr>
        </p:nvPicPr>
        <p:blipFill>
          <a:blip r:embed="rId6"/>
          <a:stretch>
            <a:fillRect/>
          </a:stretch>
        </p:blipFill>
        <p:spPr>
          <a:xfrm>
            <a:off x="1790700" y="2071678"/>
            <a:ext cx="4572000" cy="367666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Σασ</a:t>
            </a:r>
            <a:r>
              <a:rPr lang="el-GR" dirty="0" smtClean="0"/>
              <a:t> </a:t>
            </a:r>
            <a:r>
              <a:rPr lang="el-GR" dirty="0" err="1" smtClean="0"/>
              <a:t>ευχαριστουμε</a:t>
            </a:r>
            <a:r>
              <a:rPr lang="el-GR" dirty="0" smtClean="0"/>
              <a:t> !!!</a:t>
            </a:r>
            <a:endParaRPr lang="el-GR" dirty="0"/>
          </a:p>
        </p:txBody>
      </p:sp>
      <p:pic>
        <p:nvPicPr>
          <p:cNvPr id="4" name="3 - Θέση περιεχομένου" descr="egelados.jpg"/>
          <p:cNvPicPr>
            <a:picLocks noGrp="1" noChangeAspect="1"/>
          </p:cNvPicPr>
          <p:nvPr>
            <p:ph idx="1"/>
          </p:nvPr>
        </p:nvPicPr>
        <p:blipFill>
          <a:blip r:embed="rId2"/>
          <a:stretch>
            <a:fillRect/>
          </a:stretch>
        </p:blipFill>
        <p:spPr>
          <a:xfrm>
            <a:off x="2000232" y="2500306"/>
            <a:ext cx="4707736" cy="395114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Τα </a:t>
            </a:r>
            <a:r>
              <a:rPr lang="el-GR" dirty="0" err="1" smtClean="0"/>
              <a:t>γεγονοτΑ</a:t>
            </a:r>
            <a:r>
              <a:rPr lang="el-GR" dirty="0" smtClean="0"/>
              <a:t> ΠΟΥ ΘΕΩΡΟΥΝΤΑΙ ΤΡΑΥΜΑΤΙΚΑ</a:t>
            </a:r>
            <a:r>
              <a:rPr lang="en-US" dirty="0" smtClean="0"/>
              <a:t>:</a:t>
            </a:r>
            <a:endParaRPr lang="el-GR" dirty="0"/>
          </a:p>
        </p:txBody>
      </p:sp>
      <p:sp>
        <p:nvSpPr>
          <p:cNvPr id="3" name="2 - Θέση περιεχομένου"/>
          <p:cNvSpPr>
            <a:spLocks noGrp="1"/>
          </p:cNvSpPr>
          <p:nvPr>
            <p:ph idx="1"/>
          </p:nvPr>
        </p:nvSpPr>
        <p:spPr/>
        <p:txBody>
          <a:bodyPr/>
          <a:lstStyle/>
          <a:p>
            <a:pPr algn="just"/>
            <a:r>
              <a:rPr lang="el-GR" dirty="0" smtClean="0"/>
              <a:t>Φυσικές καταστροφές (π.χ. σεισμοί, </a:t>
            </a:r>
            <a:r>
              <a:rPr lang="el-GR" dirty="0" err="1" smtClean="0"/>
              <a:t>πυρκαγίες</a:t>
            </a:r>
            <a:r>
              <a:rPr lang="el-GR" dirty="0" smtClean="0"/>
              <a:t>)</a:t>
            </a:r>
          </a:p>
          <a:p>
            <a:pPr algn="just"/>
            <a:r>
              <a:rPr lang="el-GR" dirty="0" smtClean="0"/>
              <a:t>Καταστροφές που προκαλούνται από τον άνθρωπο (π.χ. βίαιες επιθέσεις, σεξουαλική κακοποίηση)</a:t>
            </a:r>
          </a:p>
          <a:p>
            <a:pPr algn="just"/>
            <a:r>
              <a:rPr lang="el-GR" dirty="0" smtClean="0"/>
              <a:t>Σοβαρά ατυχήματα (</a:t>
            </a:r>
            <a:r>
              <a:rPr lang="el-GR" dirty="0" err="1" smtClean="0"/>
              <a:t>π.χ.αυτοκινηστικό</a:t>
            </a:r>
            <a:r>
              <a:rPr lang="el-GR" dirty="0" smtClean="0"/>
              <a:t>)</a:t>
            </a:r>
          </a:p>
          <a:p>
            <a:pPr algn="just"/>
            <a:r>
              <a:rPr lang="el-GR" dirty="0" smtClean="0"/>
              <a:t>Διάγνωση μιας θανατηφόρας ασθένειας</a:t>
            </a:r>
          </a:p>
          <a:p>
            <a:pPr algn="just"/>
            <a:r>
              <a:rPr lang="el-GR" dirty="0" smtClean="0"/>
              <a:t>Ξαφνικός θάνατος οικείου προσώπου.</a:t>
            </a:r>
          </a:p>
          <a:p>
            <a:endParaRPr lang="el-GR" dirty="0"/>
          </a:p>
        </p:txBody>
      </p:sp>
      <p:pic>
        <p:nvPicPr>
          <p:cNvPr id="4" name="3 - Εικόνα" descr="hope-for-chile-survivors-598x487.jpg"/>
          <p:cNvPicPr>
            <a:picLocks noChangeAspect="1"/>
          </p:cNvPicPr>
          <p:nvPr/>
        </p:nvPicPr>
        <p:blipFill>
          <a:blip r:embed="rId2"/>
          <a:stretch>
            <a:fillRect/>
          </a:stretch>
        </p:blipFill>
        <p:spPr>
          <a:xfrm>
            <a:off x="5357818" y="5143512"/>
            <a:ext cx="2477724" cy="154547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err="1" smtClean="0"/>
              <a:t>Φυσιολογικη</a:t>
            </a:r>
            <a:r>
              <a:rPr lang="el-GR" dirty="0" smtClean="0"/>
              <a:t> </a:t>
            </a:r>
            <a:r>
              <a:rPr lang="el-GR" dirty="0" err="1" smtClean="0"/>
              <a:t>αντιδραση</a:t>
            </a:r>
            <a:r>
              <a:rPr lang="el-GR" dirty="0" smtClean="0"/>
              <a:t> στο </a:t>
            </a:r>
            <a:r>
              <a:rPr lang="en-US" dirty="0" smtClean="0"/>
              <a:t>stress:</a:t>
            </a:r>
            <a:endParaRPr lang="el-GR" dirty="0"/>
          </a:p>
        </p:txBody>
      </p:sp>
      <p:sp>
        <p:nvSpPr>
          <p:cNvPr id="3" name="2 - Θέση περιεχομένου"/>
          <p:cNvSpPr>
            <a:spLocks noGrp="1"/>
          </p:cNvSpPr>
          <p:nvPr>
            <p:ph idx="1"/>
          </p:nvPr>
        </p:nvSpPr>
        <p:spPr/>
        <p:txBody>
          <a:bodyPr/>
          <a:lstStyle/>
          <a:p>
            <a:pPr lvl="0"/>
            <a:r>
              <a:rPr lang="el-GR" dirty="0" smtClean="0"/>
              <a:t>Φυγή – flight </a:t>
            </a:r>
          </a:p>
          <a:p>
            <a:pPr lvl="0"/>
            <a:r>
              <a:rPr lang="el-GR" dirty="0" smtClean="0"/>
              <a:t>Επίθεση – fight </a:t>
            </a:r>
          </a:p>
          <a:p>
            <a:pPr lvl="0"/>
            <a:r>
              <a:rPr lang="el-GR" dirty="0" smtClean="0"/>
              <a:t>Πάγωμα – freeze</a:t>
            </a:r>
          </a:p>
          <a:p>
            <a:pPr>
              <a:buNone/>
            </a:pPr>
            <a:endParaRPr lang="el-GR" dirty="0"/>
          </a:p>
        </p:txBody>
      </p:sp>
      <p:pic>
        <p:nvPicPr>
          <p:cNvPr id="4" name="3 - Εικόνα" descr="18419208-conceptual-illustration-of-a-world-crisis-concept-the-globe-with-big-cracks-opening-up-round-it-coul.jpg"/>
          <p:cNvPicPr>
            <a:picLocks noChangeAspect="1"/>
          </p:cNvPicPr>
          <p:nvPr/>
        </p:nvPicPr>
        <p:blipFill>
          <a:blip r:embed="rId2"/>
          <a:stretch>
            <a:fillRect/>
          </a:stretch>
        </p:blipFill>
        <p:spPr>
          <a:xfrm>
            <a:off x="3929058" y="2809844"/>
            <a:ext cx="3643338" cy="364333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20040"/>
            <a:ext cx="7115196" cy="1037258"/>
          </a:xfrm>
        </p:spPr>
        <p:txBody>
          <a:bodyPr>
            <a:normAutofit fontScale="90000"/>
          </a:bodyPr>
          <a:lstStyle/>
          <a:p>
            <a:r>
              <a:rPr lang="el-GR" dirty="0" smtClean="0"/>
              <a:t>ΨΥΧΟΛΟΓΙΚΕΣ ΑΝΤΙΔΡΑΣΕΙΣ ΕΝΗΛΙΚΩΝ</a:t>
            </a:r>
            <a:r>
              <a:rPr lang="en-US" dirty="0" smtClean="0"/>
              <a:t>:</a:t>
            </a:r>
            <a:endParaRPr lang="el-GR" dirty="0"/>
          </a:p>
        </p:txBody>
      </p:sp>
      <p:sp>
        <p:nvSpPr>
          <p:cNvPr id="3" name="2 - Θέση περιεχομένου"/>
          <p:cNvSpPr>
            <a:spLocks noGrp="1"/>
          </p:cNvSpPr>
          <p:nvPr>
            <p:ph idx="1"/>
          </p:nvPr>
        </p:nvSpPr>
        <p:spPr>
          <a:xfrm>
            <a:off x="457200" y="1609416"/>
            <a:ext cx="7329510" cy="5034294"/>
          </a:xfrm>
        </p:spPr>
        <p:txBody>
          <a:bodyPr>
            <a:normAutofit fontScale="55000" lnSpcReduction="20000"/>
          </a:bodyPr>
          <a:lstStyle/>
          <a:p>
            <a:pPr lvl="0" algn="just"/>
            <a:endParaRPr lang="el-GR" sz="4000" dirty="0" smtClean="0"/>
          </a:p>
          <a:p>
            <a:pPr lvl="0" algn="just"/>
            <a:r>
              <a:rPr lang="el-GR" sz="2900" b="1" dirty="0" smtClean="0"/>
              <a:t>Είναι ψυχικά μουδιασμένοι, παγωμένοι συναισθηματικά η κλαίνε  συχνά</a:t>
            </a:r>
          </a:p>
          <a:p>
            <a:pPr lvl="0" algn="just"/>
            <a:r>
              <a:rPr lang="el-GR" sz="2900" b="1" dirty="0" smtClean="0"/>
              <a:t>Υποφέρουν συχνά από πονοκεφάλους,  νοιώθουν αδιαθεσία, κρυώνουν, ιδρώνουν, έχουν μυϊκή ένταση</a:t>
            </a:r>
          </a:p>
          <a:p>
            <a:pPr lvl="0" algn="just"/>
            <a:r>
              <a:rPr lang="el-GR" sz="2900" b="1" dirty="0" smtClean="0"/>
              <a:t>Νοιώθουν οργή, φόβο, θυμό, ενοχή, απόγνωση, θλίψη, ανακούφιση</a:t>
            </a:r>
          </a:p>
          <a:p>
            <a:pPr lvl="0" algn="just"/>
            <a:r>
              <a:rPr lang="el-GR" sz="2900" b="1" dirty="0" smtClean="0"/>
              <a:t>Έχουν δυσκολία στον ύπνο </a:t>
            </a:r>
          </a:p>
          <a:p>
            <a:pPr lvl="0" algn="just"/>
            <a:r>
              <a:rPr lang="el-GR" sz="2900" b="1" dirty="0" smtClean="0"/>
              <a:t>Φοβούνται ότι το τραυματικό γεγονός θα επαναληφθεί </a:t>
            </a:r>
          </a:p>
          <a:p>
            <a:pPr lvl="0" algn="just"/>
            <a:r>
              <a:rPr lang="el-GR" sz="2900" b="1" dirty="0" smtClean="0"/>
              <a:t>Έντονη ανάγκη να κατανοήσουν αυτό που έγινε, να βρουν ποιος φταίει και γιατί, ποιος είναι ο ένοχος </a:t>
            </a:r>
          </a:p>
          <a:p>
            <a:pPr lvl="0" algn="just"/>
            <a:r>
              <a:rPr lang="el-GR" sz="2900" b="1" dirty="0" smtClean="0"/>
              <a:t>Διακατέχονται από άγχος και  ανησυχία</a:t>
            </a:r>
          </a:p>
          <a:p>
            <a:pPr lvl="0" algn="just"/>
            <a:r>
              <a:rPr lang="el-GR" sz="2900" b="1" dirty="0" smtClean="0"/>
              <a:t>Νοιώθουν θυμό, είναι ευέξαπτοι, χάνουν εύκολα την ψυχραιμία τους ακόμη και για μικροπράγματα</a:t>
            </a:r>
          </a:p>
          <a:p>
            <a:pPr lvl="0" algn="just"/>
            <a:r>
              <a:rPr lang="el-GR" sz="2900" b="1" dirty="0" smtClean="0"/>
              <a:t>Έχουν αντιφατικά συναισθήματα (π.χ. νοιώθω τυχερός/ή που γλύτωσα και ταυτόχρονα έχω ενοχές που οι άλλοι δεν ζουν ή έχασαν τα σπίτια τους )</a:t>
            </a:r>
          </a:p>
          <a:p>
            <a:pPr lvl="0" algn="just"/>
            <a:r>
              <a:rPr lang="el-GR" sz="2900" b="1" dirty="0" smtClean="0"/>
              <a:t>Συχνά είναι αναστατωμένοι και συχνά παρερμηνεύουν  την συμπεριφορά των άλλων </a:t>
            </a:r>
          </a:p>
          <a:p>
            <a:pPr lvl="0" algn="just"/>
            <a:r>
              <a:rPr lang="el-GR" sz="2900" b="1" dirty="0" smtClean="0"/>
              <a:t>Έχουν δυσκολία στην συγκέντρωση </a:t>
            </a:r>
          </a:p>
          <a:p>
            <a:pPr lvl="0" algn="just">
              <a:buNone/>
            </a:pPr>
            <a:r>
              <a:rPr lang="el-GR" altLang="el-GR" sz="3200" dirty="0" smtClean="0">
                <a:latin typeface="Comic Sans MS" pitchFamily="66" charset="0"/>
              </a:rPr>
              <a:t>    (</a:t>
            </a:r>
            <a:r>
              <a:rPr lang="en-US" altLang="el-GR" sz="3200" dirty="0" smtClean="0">
                <a:latin typeface="Comic Sans MS" pitchFamily="66" charset="0"/>
              </a:rPr>
              <a:t>John et al</a:t>
            </a:r>
            <a:r>
              <a:rPr lang="el-GR" altLang="el-GR" sz="3200" dirty="0" smtClean="0">
                <a:latin typeface="Comic Sans MS" pitchFamily="66" charset="0"/>
              </a:rPr>
              <a:t> 2007)</a:t>
            </a:r>
            <a:endParaRPr lang="el-GR" sz="2900"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0"/>
            <a:ext cx="6715172" cy="1571612"/>
          </a:xfrm>
        </p:spPr>
        <p:txBody>
          <a:bodyPr>
            <a:normAutofit fontScale="90000"/>
          </a:bodyPr>
          <a:lstStyle/>
          <a:p>
            <a:r>
              <a:rPr lang="el-GR" dirty="0" smtClean="0"/>
              <a:t>ΔΙΑΓΝΩΣΤΙΚΑ ΚΡΙΤΗΡΙΑ ΓΙΑ ΤΟ ΜΕΤΑΤΡΑΥΜΑΤΙΚΟ </a:t>
            </a:r>
            <a:r>
              <a:rPr lang="en-US" dirty="0" smtClean="0"/>
              <a:t>STRESS </a:t>
            </a:r>
            <a:r>
              <a:rPr lang="el-GR" dirty="0" smtClean="0"/>
              <a:t>ΚΑΤΆ </a:t>
            </a:r>
            <a:r>
              <a:rPr lang="en-US" dirty="0" smtClean="0"/>
              <a:t>DSM-IV:</a:t>
            </a:r>
            <a:endParaRPr lang="el-GR" dirty="0"/>
          </a:p>
        </p:txBody>
      </p:sp>
      <p:sp>
        <p:nvSpPr>
          <p:cNvPr id="3" name="2 - Θέση περιεχομένου"/>
          <p:cNvSpPr>
            <a:spLocks noGrp="1"/>
          </p:cNvSpPr>
          <p:nvPr>
            <p:ph idx="1"/>
          </p:nvPr>
        </p:nvSpPr>
        <p:spPr/>
        <p:txBody>
          <a:bodyPr>
            <a:normAutofit fontScale="92500" lnSpcReduction="10000"/>
          </a:bodyPr>
          <a:lstStyle/>
          <a:p>
            <a:r>
              <a:rPr lang="el-GR" b="1" dirty="0" smtClean="0"/>
              <a:t>Α. Το άτομο έχει εκτεθεί σ' ένα τραυματικό γεγονός κατά το οποίο και τα δύο από τα παρακάτω ήταν παρόντα:</a:t>
            </a:r>
            <a:endParaRPr lang="el-GR" dirty="0" smtClean="0"/>
          </a:p>
          <a:p>
            <a:pPr lvl="0"/>
            <a:r>
              <a:rPr lang="el-GR" dirty="0" smtClean="0"/>
              <a:t>το άτομο βίωσε, ήταν μάρτυρας ή ήρθε αντιμέτωπο μ' ένα γεγονός ή γεγονότα τα οποία συνεπάγονταν πραγματικό ή επαπειλούμενο θάνατο ή σοβαρό τραυματισμό ή απειλή της σωματικής ακεραιότητας του εαυτού ή των άλλων</a:t>
            </a:r>
            <a:br>
              <a:rPr lang="el-GR" dirty="0" smtClean="0"/>
            </a:br>
            <a:r>
              <a:rPr lang="el-GR" dirty="0" smtClean="0"/>
              <a:t>(2) η απάντηση του ατόμου περιείχε έντονο φόβο, αίσθηση </a:t>
            </a:r>
            <a:r>
              <a:rPr lang="el-GR" dirty="0" err="1" smtClean="0"/>
              <a:t>ανημπόριας</a:t>
            </a:r>
            <a:r>
              <a:rPr lang="el-GR" dirty="0" smtClean="0"/>
              <a:t> ή τρόμο/ φρίκη. </a:t>
            </a:r>
            <a:r>
              <a:rPr lang="el-GR" i="1" dirty="0" smtClean="0"/>
              <a:t>Σημείωση: Στα παιδιά, αυτό μπορεί να εκφράζεται με αποδιοργανωμένη ή διεγερτική συμπεριφορά.</a:t>
            </a:r>
            <a:endParaRPr lang="el-GR" dirty="0" smtClean="0"/>
          </a:p>
          <a:p>
            <a:endParaRPr lang="el-G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20" y="500042"/>
            <a:ext cx="7410480" cy="5955694"/>
          </a:xfrm>
        </p:spPr>
        <p:txBody>
          <a:bodyPr>
            <a:noAutofit/>
          </a:bodyPr>
          <a:lstStyle/>
          <a:p>
            <a:pPr>
              <a:lnSpc>
                <a:spcPct val="120000"/>
              </a:lnSpc>
            </a:pPr>
            <a:r>
              <a:rPr lang="el-GR" sz="1600" b="1" dirty="0" smtClean="0"/>
              <a:t>Β</a:t>
            </a:r>
            <a:r>
              <a:rPr lang="el-GR" sz="1400" b="1" dirty="0" smtClean="0"/>
              <a:t>. Το τραυματικό γεγονός </a:t>
            </a:r>
            <a:r>
              <a:rPr lang="el-GR" sz="1400" b="1" dirty="0" err="1" smtClean="0"/>
              <a:t>επαναβιώνεται</a:t>
            </a:r>
            <a:r>
              <a:rPr lang="el-GR" sz="1400" b="1" dirty="0" smtClean="0"/>
              <a:t> επίμονα με έναν (ή περισσότερους) από τους παρακάτω τρόπους:</a:t>
            </a:r>
            <a:r>
              <a:rPr lang="el-GR" sz="1400" dirty="0" smtClean="0"/>
              <a:t/>
            </a:r>
            <a:br>
              <a:rPr lang="el-GR" sz="1400" dirty="0" smtClean="0"/>
            </a:br>
            <a:r>
              <a:rPr lang="el-GR" sz="1400" b="1" dirty="0" smtClean="0"/>
              <a:t>(1) επαναλαμβανόμενες αναμνήσεις του γεγονότος που εισβάλλουν και προκαλούν υποκειμενική ενόχληση και αναταραχή. </a:t>
            </a:r>
            <a:r>
              <a:rPr lang="el-GR" sz="1400" b="1" i="1" dirty="0" smtClean="0"/>
              <a:t>Σημείωση: Σε μικρά παιδιά, μπορεί να γίνονται επαναλαμβανόμενα παιχνίδια στα οποία εκφράζονται θέματα ή πτυχές που αφορούν το τραύμα.</a:t>
            </a:r>
          </a:p>
          <a:p>
            <a:pPr algn="just">
              <a:lnSpc>
                <a:spcPct val="120000"/>
              </a:lnSpc>
              <a:buNone/>
            </a:pPr>
            <a:r>
              <a:rPr lang="el-GR" sz="1400" b="1" i="1" dirty="0" smtClean="0"/>
              <a:t>     </a:t>
            </a:r>
            <a:r>
              <a:rPr lang="el-GR" sz="1400" b="1" dirty="0" smtClean="0"/>
              <a:t>(2) επαναλαμβανόμενα όνειρα του γεγονότος που προκαλούν υποκειμενική ενόχληση και αναταραχή. </a:t>
            </a:r>
            <a:r>
              <a:rPr lang="el-GR" sz="1400" b="1" i="1" dirty="0" smtClean="0"/>
              <a:t>Σημείωση: Σε παιδιά μπορεί να υπάρχουν τραυματικά όνειρα χωρίς αναγνωρίσιμο περιεχόμενο.</a:t>
            </a:r>
            <a:endParaRPr lang="el-GR" sz="1400" b="1" dirty="0" smtClean="0"/>
          </a:p>
          <a:p>
            <a:pPr algn="just">
              <a:lnSpc>
                <a:spcPct val="120000"/>
              </a:lnSpc>
              <a:buNone/>
            </a:pPr>
            <a:r>
              <a:rPr lang="el-GR" sz="1400" b="1" dirty="0" smtClean="0"/>
              <a:t>     (3) το άτομο δρα ή νιώθει σαν να ξανασυμβαίνει το τραυματικό γεγονός (περιλαμβάνει αίσθηση </a:t>
            </a:r>
            <a:r>
              <a:rPr lang="el-GR" sz="1400" b="1" dirty="0" err="1" smtClean="0"/>
              <a:t>επαναβίωσης</a:t>
            </a:r>
            <a:r>
              <a:rPr lang="el-GR" sz="1400" b="1" dirty="0" smtClean="0"/>
              <a:t> της εμπειρίας, παραισθήσεις, ψευδαισθήσεις και </a:t>
            </a:r>
            <a:r>
              <a:rPr lang="el-GR" sz="1400" b="1" dirty="0" err="1" smtClean="0"/>
              <a:t>διασχιστικά</a:t>
            </a:r>
            <a:r>
              <a:rPr lang="el-GR" sz="1400" b="1" dirty="0" smtClean="0"/>
              <a:t> </a:t>
            </a:r>
            <a:r>
              <a:rPr lang="el-GR" sz="1400" b="1" dirty="0" err="1" smtClean="0"/>
              <a:t>flashback</a:t>
            </a:r>
            <a:r>
              <a:rPr lang="el-GR" sz="1400" b="1" dirty="0" smtClean="0"/>
              <a:t> επεισόδια, συμπεριλαμβανομένων και αυτών που συμβαίνουν στην αφύπνιση ή όταν το άτομο βρίσκεται σε </a:t>
            </a:r>
            <a:r>
              <a:rPr lang="el-GR" sz="1400" b="1" dirty="0" err="1" smtClean="0"/>
              <a:t>τοξίκωση</a:t>
            </a:r>
            <a:r>
              <a:rPr lang="el-GR" sz="1400" b="1" dirty="0" smtClean="0"/>
              <a:t>).</a:t>
            </a:r>
            <a:r>
              <a:rPr lang="el-GR" sz="1400" b="1" i="1" dirty="0" smtClean="0"/>
              <a:t>Σημείωση: Σε μικρά παιδιά, μπορεί να γίνονται ειδικά σχετιζόμενες με το τραύμα αναπαραστάσεις.</a:t>
            </a:r>
          </a:p>
          <a:p>
            <a:pPr algn="just">
              <a:lnSpc>
                <a:spcPct val="120000"/>
              </a:lnSpc>
              <a:buNone/>
            </a:pPr>
            <a:r>
              <a:rPr lang="el-GR" sz="1400" b="1" i="1" dirty="0" smtClean="0"/>
              <a:t>     </a:t>
            </a:r>
            <a:r>
              <a:rPr lang="el-GR" sz="1400" b="1" dirty="0" smtClean="0"/>
              <a:t>(4) έντονη ψυχολογική ενόχληση και αναταραχή κατά την έκθεση σε εσωτερικές ή εξωτερικές νύξεις που συμβολίζουν ή μοιάζουν με κάποια πλευρά του τραυματικού γεγονότος</a:t>
            </a:r>
          </a:p>
          <a:p>
            <a:pPr algn="just">
              <a:lnSpc>
                <a:spcPct val="120000"/>
              </a:lnSpc>
              <a:buNone/>
            </a:pPr>
            <a:r>
              <a:rPr lang="el-GR" sz="1400" b="1" dirty="0" smtClean="0"/>
              <a:t>     (5) φυσιολογική αντιδραστικότητα (διέγερση του αυτόνομου νευρικού συστήματος) κατά την έκθεση σε εσωτερικές ή εξωτερικές νύξεις που συμβολίζουν ή μοιάζουν με κάποια πλευρά του τραυματικού γεγονότος</a:t>
            </a:r>
          </a:p>
          <a:p>
            <a:endParaRPr lang="el-GR" sz="16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57158" y="714356"/>
            <a:ext cx="7429552" cy="5857916"/>
          </a:xfrm>
        </p:spPr>
        <p:txBody>
          <a:bodyPr>
            <a:normAutofit fontScale="77500" lnSpcReduction="20000"/>
          </a:bodyPr>
          <a:lstStyle/>
          <a:p>
            <a:r>
              <a:rPr lang="el-GR" b="1" dirty="0" smtClean="0"/>
              <a:t>Γ. Επίμονη αποφυγή των ερεθισμάτων που συνδέονται με το τραύμα και μούδιασμα της γενικής </a:t>
            </a:r>
            <a:r>
              <a:rPr lang="el-GR" b="1" dirty="0" err="1" smtClean="0"/>
              <a:t>απαντητικότητας</a:t>
            </a:r>
            <a:r>
              <a:rPr lang="el-GR" b="1" dirty="0" smtClean="0"/>
              <a:t> (που δεν είναι παρόντα πριν από το τραύμα), όπως φαίνεται από τρία (ή περισσότερα) από τα παρακάτω:</a:t>
            </a:r>
            <a:r>
              <a:rPr lang="el-GR" dirty="0" smtClean="0"/>
              <a:t/>
            </a:r>
            <a:br>
              <a:rPr lang="el-GR" dirty="0" smtClean="0"/>
            </a:br>
            <a:r>
              <a:rPr lang="el-GR" dirty="0" smtClean="0"/>
              <a:t>(1) προσπάθειες ν' αποφύγει σκέψεις, συναισθήματα ή συζητήσεις που συνδέονται με το τραύμα</a:t>
            </a:r>
            <a:br>
              <a:rPr lang="el-GR" dirty="0" smtClean="0"/>
            </a:br>
            <a:r>
              <a:rPr lang="el-GR" dirty="0" smtClean="0"/>
              <a:t>(2) προσπάθειες ν' αποφύγει δραστηριότητες, μέρη ή ανθρώπους που ξυπνούν αναμνήσεις του τραύματος</a:t>
            </a:r>
            <a:br>
              <a:rPr lang="el-GR" dirty="0" smtClean="0"/>
            </a:br>
            <a:r>
              <a:rPr lang="el-GR" dirty="0" smtClean="0"/>
              <a:t>(3) ανικανότητα να θυμηθεί μια σημαντική πλευρά του τραύματος</a:t>
            </a:r>
            <a:br>
              <a:rPr lang="el-GR" dirty="0" smtClean="0"/>
            </a:br>
            <a:r>
              <a:rPr lang="el-GR" dirty="0" smtClean="0"/>
              <a:t>(4) έντονη μείωση του ενδιαφέροντος ή της συμμετοχής σε σημαντικές δραστηριότητες</a:t>
            </a:r>
            <a:br>
              <a:rPr lang="el-GR" dirty="0" smtClean="0"/>
            </a:br>
            <a:r>
              <a:rPr lang="el-GR" dirty="0" smtClean="0"/>
              <a:t>(5) αίσθημα απομάκρυνσης/αποστασιοποίησής ή αποξένωσης από τους άλλους</a:t>
            </a:r>
            <a:br>
              <a:rPr lang="el-GR" dirty="0" smtClean="0"/>
            </a:br>
            <a:r>
              <a:rPr lang="el-GR" dirty="0" smtClean="0"/>
              <a:t>(6) περιορισμένο εύρος συναισθήματος (π.χ. ανικανότητα του ατόμου να έχει συναισθήματα αγάπης)</a:t>
            </a:r>
            <a:br>
              <a:rPr lang="el-GR" dirty="0" smtClean="0"/>
            </a:br>
            <a:r>
              <a:rPr lang="el-GR" dirty="0" smtClean="0"/>
              <a:t>(7) αίσθηση βράχυνσης του μέλλοντος (π.χ. το άτομο δεν περιμένει ότι θα κάνει καριέρα, ότι θα παντρευτεί, ότι θα κάνει παιδιά ή ότι θα έχει μια φυσιολογική διάρκεια ζωής)</a:t>
            </a:r>
            <a:br>
              <a:rPr lang="el-GR" dirty="0" smtClean="0"/>
            </a:br>
            <a:endParaRPr lang="el-GR"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Αφθονία">
  <a:themeElements>
    <a:clrScheme name="Αφθονία">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Αφθονία">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Αφθονία">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159</TotalTime>
  <Words>2199</Words>
  <Application>Microsoft Office PowerPoint</Application>
  <PresentationFormat>Προβολή στην οθόνη (4:3)</PresentationFormat>
  <Paragraphs>237</Paragraphs>
  <Slides>33</Slides>
  <Notes>0</Notes>
  <HiddenSlides>0</HiddenSlides>
  <MMClips>1</MMClips>
  <ScaleCrop>false</ScaleCrop>
  <HeadingPairs>
    <vt:vector size="6" baseType="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33</vt:i4>
      </vt:variant>
    </vt:vector>
  </HeadingPairs>
  <TitlesOfParts>
    <vt:vector size="35" baseType="lpstr">
      <vt:lpstr>Αφθονία</vt:lpstr>
      <vt:lpstr>Packager Shell Object</vt:lpstr>
      <vt:lpstr>          Φυσιολογικεσ αντιδρασεισ και μετετραυματικο stress σε παιδια και ενηλικεσ μετα απο σεισμο  χατζηπετρου αργυρω – ειδικη παιδαγωγοσ &amp; μαυρεα κωνσταντινα - ψυχολογοσ</vt:lpstr>
      <vt:lpstr>Τραυμα – καταστροφη:</vt:lpstr>
      <vt:lpstr>Επιπτωσεισ των φυσικων καταστροφων:</vt:lpstr>
      <vt:lpstr>Τα γεγονοτΑ ΠΟΥ ΘΕΩΡΟΥΝΤΑΙ ΤΡΑΥΜΑΤΙΚΑ:</vt:lpstr>
      <vt:lpstr>Φυσιολογικη αντιδραση στο stress:</vt:lpstr>
      <vt:lpstr>ΨΥΧΟΛΟΓΙΚΕΣ ΑΝΤΙΔΡΑΣΕΙΣ ΕΝΗΛΙΚΩΝ:</vt:lpstr>
      <vt:lpstr>ΔΙΑΓΝΩΣΤΙΚΑ ΚΡΙΤΗΡΙΑ ΓΙΑ ΤΟ ΜΕΤΑΤΡΑΥΜΑΤΙΚΟ STRESS ΚΑΤΆ DSM-IV:</vt:lpstr>
      <vt:lpstr>Παρουσίαση του PowerPoint</vt:lpstr>
      <vt:lpstr>Παρουσίαση του PowerPoint</vt:lpstr>
      <vt:lpstr>Παρουσίαση του PowerPoint</vt:lpstr>
      <vt:lpstr>ΣΥΝΝΟΣΗΡΟΤΗΤΑ</vt:lpstr>
      <vt:lpstr>Παρουσίαση του PowerPoint</vt:lpstr>
      <vt:lpstr>ΜΕΤΑΤΡΑΥΜΑΤΙΚΟ STRESS ΚΑΙ ΣΕΙΣΜΟΙ:</vt:lpstr>
      <vt:lpstr>Παρουσίαση του PowerPoint</vt:lpstr>
      <vt:lpstr>ΨΥΧΟΚΟΙΝΩΝΙΚΕΣ ΕΠΙΠΤΩΣΕΙΣ ΦΥΣΙΚΩΝ ΚΑΤΑΣΤΡΟΦΩΝ ΣΕ ΠΑΙΔΙΑ ΚΑΙ ΕΦΗΒΟΥΣ:</vt:lpstr>
      <vt:lpstr>ΑΡΜΕΝΙΑ</vt:lpstr>
      <vt:lpstr>ΚΕΦΑΛΟΝΙΑ</vt:lpstr>
      <vt:lpstr>ΣΤΟΧΟΙ ΟΜΑΔΑΣ</vt:lpstr>
      <vt:lpstr>ΠΡΟΤΕΙΝΟΜΕΝΕΣ ΔΡΑΣΕΙΣ</vt:lpstr>
      <vt:lpstr>Παρουσίαση του PowerPoint</vt:lpstr>
      <vt:lpstr>ΑΝΑΓΚΑΙΟΤΗΤΑ ΠΑΡΕΜΒΑΣΗΣ</vt:lpstr>
      <vt:lpstr>ΚΥΡΙΑ ΣΤΟΙΧΕΙΑ ΨΥΧΟΛΟΓΙΚΩΝ Α’ ΒΟΗΘΕΙΩΝ</vt:lpstr>
      <vt:lpstr>ΘΕΡΑΠΕΥΤΙΚΕΣ ΠΑΡΕΜΒΑΣΕΙΣ</vt:lpstr>
      <vt:lpstr>ΨΥΧΟΠΑΙΔΑΓΩΓΙΚΕΣ ΠΑΡΕΜΒΑΣΕΙΣ</vt:lpstr>
      <vt:lpstr>Τι ΜΠΟΡΟΥΝ ΝΑ ΚΑΝΟΥΝ ΟΙ γονεισ για τα παιδια ΤΟΥΣ:</vt:lpstr>
      <vt:lpstr>Παρουσίαση του PowerPoint</vt:lpstr>
      <vt:lpstr>Παρουσίαση του PowerPoint</vt:lpstr>
      <vt:lpstr>ΤΙ ΜΠΟΡΕΙΤΕ ΝΑ ΚΑΝΕΤΕ Ωσ εκπαιδευτικοι ΓΙΑ ΤΟΥΣ ΜΑΘΗΤΕΣ ΣΑΣ:</vt:lpstr>
      <vt:lpstr>Παρουσίαση του PowerPoint</vt:lpstr>
      <vt:lpstr>Παρουσίαση του PowerPoint</vt:lpstr>
      <vt:lpstr>Παρουσίαση του PowerPoint</vt:lpstr>
      <vt:lpstr>Παρουσίαση του PowerPoint</vt:lpstr>
      <vt:lpstr>Σασ ευχαριστουμε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Φυσιολογικεσ αντιδρασεισ και μετετραυματικο stress σε παιδια και ενηλικεσ μετα απο σεισμο</dc:title>
  <dc:creator>pc</dc:creator>
  <cp:lastModifiedBy>ekps4</cp:lastModifiedBy>
  <cp:revision>27</cp:revision>
  <dcterms:created xsi:type="dcterms:W3CDTF">2016-04-11T07:37:53Z</dcterms:created>
  <dcterms:modified xsi:type="dcterms:W3CDTF">2017-02-13T13:45:58Z</dcterms:modified>
</cp:coreProperties>
</file>