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4" r:id="rId6"/>
    <p:sldId id="260" r:id="rId7"/>
    <p:sldId id="261" r:id="rId8"/>
    <p:sldId id="265" r:id="rId9"/>
    <p:sldId id="275" r:id="rId10"/>
    <p:sldId id="263" r:id="rId11"/>
    <p:sldId id="268" r:id="rId12"/>
    <p:sldId id="266" r:id="rId13"/>
    <p:sldId id="270" r:id="rId14"/>
    <p:sldId id="267" r:id="rId15"/>
    <p:sldId id="276" r:id="rId16"/>
    <p:sldId id="274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3EC3C-9311-4624-828A-5129A0702680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7C1525C-C1EE-49E6-962D-7ABF798AFB2E}">
      <dgm:prSet phldrT="[Κείμενο]" custT="1"/>
      <dgm:spPr/>
      <dgm:t>
        <a:bodyPr/>
        <a:lstStyle/>
        <a:p>
          <a:pPr algn="l"/>
          <a:r>
            <a:rPr lang="el-GR" sz="1800" b="1" dirty="0" smtClean="0">
              <a:latin typeface="Calibri"/>
              <a:cs typeface="+mn-cs"/>
            </a:rPr>
            <a:t>Απεξάρτηση από αλκοόλ </a:t>
          </a:r>
        </a:p>
        <a:p>
          <a:pPr algn="l"/>
          <a:r>
            <a:rPr lang="el-GR" sz="1600" b="1" dirty="0" smtClean="0">
              <a:latin typeface="Calibri"/>
              <a:cs typeface="+mn-cs"/>
              <a:sym typeface="Symbol"/>
            </a:rPr>
            <a:t> </a:t>
          </a:r>
          <a:r>
            <a:rPr lang="el-GR" sz="1600" dirty="0" smtClean="0">
              <a:latin typeface="Calibri"/>
              <a:cs typeface="+mn-cs"/>
            </a:rPr>
            <a:t>Επαφή με Ομάδα Ανώνυμων Αλκοολικών, Πρόγραμμα ΚΕΘΕΑ ΑΛΦΑ και 18-Άνω στην Αθήνα</a:t>
          </a:r>
          <a:endParaRPr lang="el-GR" sz="1600" b="1" dirty="0"/>
        </a:p>
      </dgm:t>
    </dgm:pt>
    <dgm:pt modelId="{33D77023-BCFE-4E02-9468-43AAB30B27A0}" type="parTrans" cxnId="{9950642B-DFDE-4C6E-AAF0-5977316437EE}">
      <dgm:prSet/>
      <dgm:spPr/>
      <dgm:t>
        <a:bodyPr/>
        <a:lstStyle/>
        <a:p>
          <a:endParaRPr lang="el-GR"/>
        </a:p>
      </dgm:t>
    </dgm:pt>
    <dgm:pt modelId="{DDD74D98-C894-4D91-B8F1-4480063C967C}" type="sibTrans" cxnId="{9950642B-DFDE-4C6E-AAF0-5977316437EE}">
      <dgm:prSet/>
      <dgm:spPr/>
      <dgm:t>
        <a:bodyPr/>
        <a:lstStyle/>
        <a:p>
          <a:endParaRPr lang="el-GR"/>
        </a:p>
      </dgm:t>
    </dgm:pt>
    <dgm:pt modelId="{800BBB98-B4D9-448D-8099-449FCF4D5E13}">
      <dgm:prSet phldrT="[Κείμενο]" custT="1"/>
      <dgm:spPr/>
      <dgm:t>
        <a:bodyPr/>
        <a:lstStyle/>
        <a:p>
          <a:pPr algn="l"/>
          <a:r>
            <a:rPr lang="el-GR" sz="1800" b="1" dirty="0" smtClean="0">
              <a:latin typeface="Calibri"/>
              <a:cs typeface="+mn-cs"/>
            </a:rPr>
            <a:t>Παιδική κακοποίηση και </a:t>
          </a:r>
          <a:r>
            <a:rPr lang="el-GR" sz="1800" b="1" dirty="0" err="1" smtClean="0">
              <a:latin typeface="Calibri"/>
              <a:cs typeface="+mn-cs"/>
            </a:rPr>
            <a:t>ενδο</a:t>
          </a:r>
          <a:r>
            <a:rPr lang="el-GR" sz="1800" b="1" dirty="0" smtClean="0">
              <a:latin typeface="Calibri"/>
              <a:cs typeface="+mn-cs"/>
            </a:rPr>
            <a:t>-οικογενειακή βία</a:t>
          </a:r>
        </a:p>
        <a:p>
          <a:pPr algn="l"/>
          <a:r>
            <a:rPr lang="el-GR" sz="1800" b="1" dirty="0" smtClean="0">
              <a:latin typeface="Calibri"/>
              <a:cs typeface="+mn-cs"/>
              <a:sym typeface="Symbol"/>
            </a:rPr>
            <a:t> </a:t>
          </a:r>
          <a:r>
            <a:rPr lang="el-GR" sz="1600" b="0" dirty="0" smtClean="0">
              <a:latin typeface="Calibri"/>
              <a:cs typeface="+mn-cs"/>
            </a:rPr>
            <a:t>Ενεργοποίηση Εταιρίας Προστασίας Ανηλίκων – Συνεργασία με την τοπική αυτοδιοίκηση</a:t>
          </a:r>
          <a:endParaRPr lang="el-GR" sz="1600" b="0" dirty="0"/>
        </a:p>
      </dgm:t>
    </dgm:pt>
    <dgm:pt modelId="{3304D1E5-DB93-4011-8107-C68E7F0CB2E8}" type="parTrans" cxnId="{FB124665-A166-4612-9659-5624AD1E9664}">
      <dgm:prSet/>
      <dgm:spPr/>
      <dgm:t>
        <a:bodyPr/>
        <a:lstStyle/>
        <a:p>
          <a:endParaRPr lang="el-GR"/>
        </a:p>
      </dgm:t>
    </dgm:pt>
    <dgm:pt modelId="{9A16DD54-F799-4CC4-BAF2-7EA64921438B}" type="sibTrans" cxnId="{FB124665-A166-4612-9659-5624AD1E9664}">
      <dgm:prSet/>
      <dgm:spPr/>
      <dgm:t>
        <a:bodyPr/>
        <a:lstStyle/>
        <a:p>
          <a:endParaRPr lang="el-GR"/>
        </a:p>
      </dgm:t>
    </dgm:pt>
    <dgm:pt modelId="{C443874B-8C3E-41A1-88B8-C934268F759A}">
      <dgm:prSet phldrT="[Κείμενο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800" b="1" dirty="0" smtClean="0">
              <a:latin typeface="Calibri"/>
              <a:cs typeface="+mn-cs"/>
            </a:rPr>
            <a:t>Επαγγελματική Εκπαίδευση και υποστήριξη </a:t>
          </a:r>
          <a:r>
            <a:rPr lang="el-GR" sz="1800" b="1" dirty="0" err="1" smtClean="0">
              <a:latin typeface="Calibri"/>
              <a:cs typeface="+mn-cs"/>
            </a:rPr>
            <a:t>ΑμεΑ</a:t>
          </a:r>
          <a:endParaRPr lang="el-GR" sz="1800" b="1" dirty="0" smtClean="0">
            <a:latin typeface="Calibri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l-GR" sz="1800" b="1" dirty="0" smtClean="0">
            <a:latin typeface="Calibri"/>
            <a:cs typeface="+mn-cs"/>
          </a:endParaRPr>
        </a:p>
      </dgm:t>
    </dgm:pt>
    <dgm:pt modelId="{419B8938-74C2-4B24-8882-1E7683F885F3}" type="parTrans" cxnId="{AFF9521F-0D9F-40E9-B3AB-9F8E0C841F0E}">
      <dgm:prSet/>
      <dgm:spPr/>
      <dgm:t>
        <a:bodyPr/>
        <a:lstStyle/>
        <a:p>
          <a:endParaRPr lang="el-GR"/>
        </a:p>
      </dgm:t>
    </dgm:pt>
    <dgm:pt modelId="{3FF54367-EEB8-486B-9F68-95952E93E55D}" type="sibTrans" cxnId="{AFF9521F-0D9F-40E9-B3AB-9F8E0C841F0E}">
      <dgm:prSet/>
      <dgm:spPr/>
      <dgm:t>
        <a:bodyPr/>
        <a:lstStyle/>
        <a:p>
          <a:endParaRPr lang="el-GR"/>
        </a:p>
      </dgm:t>
    </dgm:pt>
    <dgm:pt modelId="{92AD3E65-3BA4-415B-A4EB-1D41B2E26C95}">
      <dgm:prSet phldrT="[Κείμενο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400" dirty="0" smtClean="0">
              <a:latin typeface="Calibri"/>
              <a:cs typeface="+mn-cs"/>
            </a:rPr>
            <a:t>Σύμπραξη ΕΚΨ&amp;ΨΥ με το Γ. Ν. Άμφισσας για τη λειτουργία Κέντρου Ημέρας παιδιών , εφήβων και ενηλίκων με ψυχικές διαταραχές που διαβιούν στο νομό Φωκίδας</a:t>
          </a:r>
          <a:endParaRPr lang="el-GR" sz="1400" dirty="0"/>
        </a:p>
      </dgm:t>
    </dgm:pt>
    <dgm:pt modelId="{A808C911-A87F-4D7C-8592-3968EDAB4AA7}" type="parTrans" cxnId="{2482144F-3381-4AAA-AE0D-FC4F69CE0E42}">
      <dgm:prSet/>
      <dgm:spPr/>
      <dgm:t>
        <a:bodyPr/>
        <a:lstStyle/>
        <a:p>
          <a:endParaRPr lang="el-GR"/>
        </a:p>
      </dgm:t>
    </dgm:pt>
    <dgm:pt modelId="{F85492FB-E748-4531-B383-9EE3CB560FB6}" type="sibTrans" cxnId="{2482144F-3381-4AAA-AE0D-FC4F69CE0E42}">
      <dgm:prSet/>
      <dgm:spPr/>
      <dgm:t>
        <a:bodyPr/>
        <a:lstStyle/>
        <a:p>
          <a:endParaRPr lang="el-GR"/>
        </a:p>
      </dgm:t>
    </dgm:pt>
    <dgm:pt modelId="{157C9819-7D69-4F20-A2D1-13216FA152D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400" dirty="0" smtClean="0">
              <a:latin typeface="Calibri" pitchFamily="34" charset="0"/>
              <a:cs typeface="Calibri" pitchFamily="34" charset="0"/>
            </a:rPr>
            <a:t>Σύμπραξη Δήμου Δελφών – </a:t>
          </a:r>
          <a:r>
            <a:rPr lang="el-GR" sz="1400" dirty="0" err="1" smtClean="0">
              <a:latin typeface="Calibri" pitchFamily="34" charset="0"/>
              <a:cs typeface="Calibri" pitchFamily="34" charset="0"/>
            </a:rPr>
            <a:t>Κοι.Σ.Π.Ε</a:t>
          </a:r>
          <a:r>
            <a:rPr lang="el-GR" sz="1400" dirty="0" smtClean="0">
              <a:latin typeface="Calibri" pitchFamily="34" charset="0"/>
              <a:cs typeface="Calibri" pitchFamily="34" charset="0"/>
            </a:rPr>
            <a:t>. Ν Φωκίδας . Πρόγραμμα προαγωγής της επαγγελματικής ένταξης ληπτών υπηρεσιών ψυχικής υγείας</a:t>
          </a:r>
          <a:r>
            <a:rPr lang="el-GR" sz="1200" dirty="0" smtClean="0">
              <a:latin typeface="Calibri" pitchFamily="34" charset="0"/>
              <a:cs typeface="Calibri" pitchFamily="34" charset="0"/>
            </a:rPr>
            <a:t>.</a:t>
          </a:r>
        </a:p>
      </dgm:t>
    </dgm:pt>
    <dgm:pt modelId="{8E7D202F-7C27-4758-9FD0-270C6144B7AF}" type="parTrans" cxnId="{E4D0A3D7-E132-491B-A315-926AD86F5138}">
      <dgm:prSet/>
      <dgm:spPr/>
      <dgm:t>
        <a:bodyPr/>
        <a:lstStyle/>
        <a:p>
          <a:endParaRPr lang="el-GR"/>
        </a:p>
      </dgm:t>
    </dgm:pt>
    <dgm:pt modelId="{84FB766A-F125-4D73-B36B-AF89A3A79F65}" type="sibTrans" cxnId="{E4D0A3D7-E132-491B-A315-926AD86F5138}">
      <dgm:prSet/>
      <dgm:spPr/>
      <dgm:t>
        <a:bodyPr/>
        <a:lstStyle/>
        <a:p>
          <a:endParaRPr lang="el-GR"/>
        </a:p>
      </dgm:t>
    </dgm:pt>
    <dgm:pt modelId="{436AA344-2D59-4FF9-97BD-67BCFE6D7EFB}" type="pres">
      <dgm:prSet presAssocID="{9573EC3C-9311-4624-828A-5129A07026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2D232E6-691C-4367-AFC1-B760C1435A1C}" type="pres">
      <dgm:prSet presAssocID="{67C1525C-C1EE-49E6-962D-7ABF798AFB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9035A7-9F70-4807-B6DA-8D91F3DE22B3}" type="pres">
      <dgm:prSet presAssocID="{DDD74D98-C894-4D91-B8F1-4480063C967C}" presName="sibTrans" presStyleCnt="0"/>
      <dgm:spPr/>
    </dgm:pt>
    <dgm:pt modelId="{BF47E142-1174-4DD1-8E40-DB1F52452E80}" type="pres">
      <dgm:prSet presAssocID="{800BBB98-B4D9-448D-8099-449FCF4D5E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DA2065-D820-4B6A-8684-C3EECE17B455}" type="pres">
      <dgm:prSet presAssocID="{9A16DD54-F799-4CC4-BAF2-7EA64921438B}" presName="sibTrans" presStyleCnt="0"/>
      <dgm:spPr/>
    </dgm:pt>
    <dgm:pt modelId="{BD147485-4944-48F6-89A2-700C88BFC41D}" type="pres">
      <dgm:prSet presAssocID="{C443874B-8C3E-41A1-88B8-C934268F759A}" presName="node" presStyleLbl="node1" presStyleIdx="2" presStyleCnt="3" custScaleX="112602" custLinFactNeighborX="7207" custLinFactNeighborY="-46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B124665-A166-4612-9659-5624AD1E9664}" srcId="{9573EC3C-9311-4624-828A-5129A0702680}" destId="{800BBB98-B4D9-448D-8099-449FCF4D5E13}" srcOrd="1" destOrd="0" parTransId="{3304D1E5-DB93-4011-8107-C68E7F0CB2E8}" sibTransId="{9A16DD54-F799-4CC4-BAF2-7EA64921438B}"/>
    <dgm:cxn modelId="{5AD6CCFF-6790-417B-85EA-0AFDB9A634C6}" type="presOf" srcId="{157C9819-7D69-4F20-A2D1-13216FA152D4}" destId="{BD147485-4944-48F6-89A2-700C88BFC41D}" srcOrd="0" destOrd="2" presId="urn:microsoft.com/office/officeart/2005/8/layout/hList6"/>
    <dgm:cxn modelId="{2482144F-3381-4AAA-AE0D-FC4F69CE0E42}" srcId="{C443874B-8C3E-41A1-88B8-C934268F759A}" destId="{92AD3E65-3BA4-415B-A4EB-1D41B2E26C95}" srcOrd="0" destOrd="0" parTransId="{A808C911-A87F-4D7C-8592-3968EDAB4AA7}" sibTransId="{F85492FB-E748-4531-B383-9EE3CB560FB6}"/>
    <dgm:cxn modelId="{AFF9521F-0D9F-40E9-B3AB-9F8E0C841F0E}" srcId="{9573EC3C-9311-4624-828A-5129A0702680}" destId="{C443874B-8C3E-41A1-88B8-C934268F759A}" srcOrd="2" destOrd="0" parTransId="{419B8938-74C2-4B24-8882-1E7683F885F3}" sibTransId="{3FF54367-EEB8-486B-9F68-95952E93E55D}"/>
    <dgm:cxn modelId="{EA5F3EC8-E596-40BF-927E-34B23EC972D6}" type="presOf" srcId="{92AD3E65-3BA4-415B-A4EB-1D41B2E26C95}" destId="{BD147485-4944-48F6-89A2-700C88BFC41D}" srcOrd="0" destOrd="1" presId="urn:microsoft.com/office/officeart/2005/8/layout/hList6"/>
    <dgm:cxn modelId="{577C1A03-C6E7-4540-8CCA-E26B830EA725}" type="presOf" srcId="{C443874B-8C3E-41A1-88B8-C934268F759A}" destId="{BD147485-4944-48F6-89A2-700C88BFC41D}" srcOrd="0" destOrd="0" presId="urn:microsoft.com/office/officeart/2005/8/layout/hList6"/>
    <dgm:cxn modelId="{37F02D10-AC85-47E6-8D67-565B6991A8F5}" type="presOf" srcId="{67C1525C-C1EE-49E6-962D-7ABF798AFB2E}" destId="{E2D232E6-691C-4367-AFC1-B760C1435A1C}" srcOrd="0" destOrd="0" presId="urn:microsoft.com/office/officeart/2005/8/layout/hList6"/>
    <dgm:cxn modelId="{9950642B-DFDE-4C6E-AAF0-5977316437EE}" srcId="{9573EC3C-9311-4624-828A-5129A0702680}" destId="{67C1525C-C1EE-49E6-962D-7ABF798AFB2E}" srcOrd="0" destOrd="0" parTransId="{33D77023-BCFE-4E02-9468-43AAB30B27A0}" sibTransId="{DDD74D98-C894-4D91-B8F1-4480063C967C}"/>
    <dgm:cxn modelId="{5D005E6E-39CC-4A46-A7B6-C4F48FD12BFF}" type="presOf" srcId="{800BBB98-B4D9-448D-8099-449FCF4D5E13}" destId="{BF47E142-1174-4DD1-8E40-DB1F52452E80}" srcOrd="0" destOrd="0" presId="urn:microsoft.com/office/officeart/2005/8/layout/hList6"/>
    <dgm:cxn modelId="{BB0F9893-3F5E-4587-B198-0B732FC4506D}" type="presOf" srcId="{9573EC3C-9311-4624-828A-5129A0702680}" destId="{436AA344-2D59-4FF9-97BD-67BCFE6D7EFB}" srcOrd="0" destOrd="0" presId="urn:microsoft.com/office/officeart/2005/8/layout/hList6"/>
    <dgm:cxn modelId="{E4D0A3D7-E132-491B-A315-926AD86F5138}" srcId="{C443874B-8C3E-41A1-88B8-C934268F759A}" destId="{157C9819-7D69-4F20-A2D1-13216FA152D4}" srcOrd="1" destOrd="0" parTransId="{8E7D202F-7C27-4758-9FD0-270C6144B7AF}" sibTransId="{84FB766A-F125-4D73-B36B-AF89A3A79F65}"/>
    <dgm:cxn modelId="{6F7914D6-04A6-423A-9F41-93D2B7F8F99C}" type="presParOf" srcId="{436AA344-2D59-4FF9-97BD-67BCFE6D7EFB}" destId="{E2D232E6-691C-4367-AFC1-B760C1435A1C}" srcOrd="0" destOrd="0" presId="urn:microsoft.com/office/officeart/2005/8/layout/hList6"/>
    <dgm:cxn modelId="{CA3CFB14-0837-4A44-97D7-176E1FC727FE}" type="presParOf" srcId="{436AA344-2D59-4FF9-97BD-67BCFE6D7EFB}" destId="{609035A7-9F70-4807-B6DA-8D91F3DE22B3}" srcOrd="1" destOrd="0" presId="urn:microsoft.com/office/officeart/2005/8/layout/hList6"/>
    <dgm:cxn modelId="{C718F179-7BA9-4824-BF71-5F308B799921}" type="presParOf" srcId="{436AA344-2D59-4FF9-97BD-67BCFE6D7EFB}" destId="{BF47E142-1174-4DD1-8E40-DB1F52452E80}" srcOrd="2" destOrd="0" presId="urn:microsoft.com/office/officeart/2005/8/layout/hList6"/>
    <dgm:cxn modelId="{EACF9381-E47C-42F7-BEC4-8DAD74798B5D}" type="presParOf" srcId="{436AA344-2D59-4FF9-97BD-67BCFE6D7EFB}" destId="{09DA2065-D820-4B6A-8684-C3EECE17B455}" srcOrd="3" destOrd="0" presId="urn:microsoft.com/office/officeart/2005/8/layout/hList6"/>
    <dgm:cxn modelId="{66A1F0CB-DB84-46BD-872D-07C1AF1913B7}" type="presParOf" srcId="{436AA344-2D59-4FF9-97BD-67BCFE6D7EFB}" destId="{BD147485-4944-48F6-89A2-700C88BFC41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899A3-EDF8-44F5-AFAA-B910EDB10DBC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B7E6-4F4E-4440-860E-5C47AC9291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7705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0BF1-324B-49B4-AB36-0256DA214328}" type="datetimeFigureOut">
              <a:rPr lang="el-GR" smtClean="0"/>
              <a:t>02/06/2017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880CD-735D-4479-B751-75F31C646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6261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40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φαλίδας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15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verdana, sans-serif"/>
              </a:rPr>
              <a:t>άρθρο 4 (Σκοπός και Περιεχόμενο) αναφέρει: "</a:t>
            </a:r>
            <a:r>
              <a:rPr lang="el-GR" sz="1200" dirty="0" smtClean="0">
                <a:solidFill>
                  <a:srgbClr val="000000"/>
                </a:solidFill>
                <a:effectLst/>
                <a:latin typeface="verdana, sans-serif"/>
              </a:rPr>
              <a:t>Από τη σύναψη της Προγραμματικής Σύμβασης και τη λειτουργία του σχεδίου δράσης του </a:t>
            </a:r>
            <a:r>
              <a:rPr lang="el-GR" sz="1200" dirty="0" err="1" smtClean="0">
                <a:solidFill>
                  <a:srgbClr val="000000"/>
                </a:solidFill>
                <a:effectLst/>
                <a:latin typeface="verdana, sans-serif"/>
              </a:rPr>
              <a:t>Κοι.Σ.Π.Ε</a:t>
            </a:r>
            <a:r>
              <a:rPr lang="el-GR" sz="1200" dirty="0" smtClean="0">
                <a:solidFill>
                  <a:srgbClr val="000000"/>
                </a:solidFill>
                <a:effectLst/>
                <a:latin typeface="verdana, sans-serif"/>
              </a:rPr>
              <a:t>. Ν. Φωκίδας με τίτλο «Προαγωγή της επαγγελματικής ένταξης των ψυχικά πασχόντων στον τομέα των Τουριστικών Υπηρεσιών» επιτυγχάνεται η απασχόληση των ατόμων με ψυχικά προβλήματα και η ενσωμάτωσή τους στο κοινωνικό σύνολο μέσω της λειτουργίας του Γραφείου Εναλλακτικού Τουρισμού. Βασικός στόχος είναι η άρση των διακρίσεων και του κοινωνικού αποκλεισμού, που δημιουργούνται από το στίγμα των ψυχικών </a:t>
            </a:r>
            <a:r>
              <a:rPr lang="el-GR" sz="1200" dirty="0" err="1" smtClean="0">
                <a:solidFill>
                  <a:srgbClr val="000000"/>
                </a:solidFill>
                <a:effectLst/>
                <a:latin typeface="verdana, sans-serif"/>
              </a:rPr>
              <a:t>παθήσεων.</a:t>
            </a:r>
            <a:r>
              <a:rPr lang="el-GR" sz="1200" dirty="0" err="1" smtClean="0">
                <a:solidFill>
                  <a:srgbClr val="000000"/>
                </a:solidFill>
                <a:effectLst/>
              </a:rPr>
              <a:t>​"​</a:t>
            </a:r>
            <a:endParaRPr lang="el-GR" sz="12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44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sldNum="0"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25ο Πανελλήνιο Συνέδριο Ψυχιατρικής, Κέρκυρα, Μάιος 2017                           Εταιρία Κοινωνικής Ψυχιατρικής και Ψυχικής Υγείας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789040"/>
            <a:ext cx="806489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050" b="1" dirty="0" smtClean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Αναστασοπούλου 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Χ</a:t>
            </a:r>
            <a:r>
              <a:rPr lang="el-GR" sz="1050" i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1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</a:t>
            </a:r>
            <a:r>
              <a:rPr lang="el-GR" sz="1050" b="1" u="sng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 Καλλία Ι.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2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Καράμπελα Α.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2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el-GR" sz="1050" b="1" dirty="0" err="1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Λαζαρίδου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 Μ.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3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el-GR" sz="1050" b="1" dirty="0" err="1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Μπαφατάκης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 Α.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2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Παναγιωτόπουλος Α.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4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Φραγκούλη Α.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3</a:t>
            </a:r>
            <a:r>
              <a:rPr lang="el-GR" sz="105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, Χρονόπουλος Β.</a:t>
            </a:r>
            <a:r>
              <a:rPr lang="el-GR" sz="1050" b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3</a:t>
            </a:r>
            <a:r>
              <a:rPr lang="el-GR" sz="105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/>
            </a:r>
            <a:br>
              <a:rPr lang="el-GR" sz="105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el-GR" sz="1050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1</a:t>
            </a:r>
            <a:r>
              <a:rPr lang="el-GR" sz="1050" i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Χαροκόπειο Πανεπιστήμιο, Αθήνα</a:t>
            </a:r>
            <a:endParaRPr lang="el-GR" sz="105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l-GR" sz="1050" i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2</a:t>
            </a:r>
            <a:r>
              <a:rPr lang="el-GR" sz="1050" i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Εταιρία Κοινωνικής Ψυχιατρικής και Ψυχικής Υγείας, Άμφισσα</a:t>
            </a:r>
            <a:r>
              <a:rPr lang="el-GR" sz="105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/>
            </a:r>
            <a:br>
              <a:rPr lang="el-GR" sz="105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el-GR" sz="1050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3</a:t>
            </a:r>
            <a:r>
              <a:rPr lang="el-GR" sz="1050" i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Εταιρία Κοινωνικής Ψυχιατρικής και Ψυχικής Υγείας, Αθήνα</a:t>
            </a:r>
            <a:endParaRPr lang="el-GR" sz="105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l-GR" sz="1050" i="1" baseline="30000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4</a:t>
            </a:r>
            <a:r>
              <a:rPr lang="el-GR" sz="1050" i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Δήμος Δελφών, </a:t>
            </a:r>
            <a:r>
              <a:rPr lang="el-GR" sz="1050" i="1" dirty="0" smtClean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Άμφισσα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213285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40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Η ΛΕΙΤΟΥΡΓΙΑ ΠΡΟΤΥΠΟΥ ΔΙΚΤΥΟΥ ΦΟΡΕΩΝ ΥΓΕΙΑΣ </a:t>
            </a:r>
            <a:r>
              <a:rPr lang="el-GR" sz="2400" b="1" dirty="0" smtClean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ΣΤΟ ΝΟΜΟ           ΦΩΚΙΔΑΣ </a:t>
            </a:r>
            <a:r>
              <a:rPr lang="el-GR" sz="2400" b="1" dirty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ΚΑΙ Η ΣΥΜΒΟΛΗ ΤΟΥ ΣΤΗ </a:t>
            </a:r>
            <a:r>
              <a:rPr lang="el-GR" sz="2400" b="1" dirty="0" smtClean="0">
                <a:solidFill>
                  <a:srgbClr val="0F243E"/>
                </a:solidFill>
                <a:latin typeface="Calibri" pitchFamily="34" charset="0"/>
                <a:ea typeface="Times New Roman"/>
                <a:cs typeface="Calibri" pitchFamily="34" charset="0"/>
              </a:rPr>
              <a:t>ΔΗΜΙΟΥΡΓΙΑ ΣΥΝΕΡΓΕΙΩΝ               ΚΑΙ ΣΥΜΠΡΑΞΕΩΝ</a:t>
            </a:r>
            <a:endParaRPr lang="el-GR" sz="3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6380"/>
            <a:ext cx="37909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9159" y="6544463"/>
            <a:ext cx="1812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latin typeface="Calibri" pitchFamily="34" charset="0"/>
                <a:cs typeface="Calibri" pitchFamily="34" charset="0"/>
              </a:rPr>
              <a:t>Κέρκυρα, Μάιος 2017</a:t>
            </a:r>
            <a:endParaRPr lang="el-GR" sz="1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99326" y="187623"/>
            <a:ext cx="7758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Ανάλυση Αναγκών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56451" y="1032173"/>
            <a:ext cx="82089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Φόρμα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el-GR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el-GR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Picture 5" descr="τηλεφωνική συνέντευξη 4-10-10_Page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67147"/>
            <a:ext cx="3809206" cy="467306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τηλεφωνική συνέντευξη 4-10-10_Page_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7148"/>
            <a:ext cx="3717060" cy="46730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2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404662"/>
            <a:ext cx="7758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Αξιολόγηση αναγκών</a:t>
            </a:r>
          </a:p>
        </p:txBody>
      </p:sp>
      <p:graphicFrame>
        <p:nvGraphicFramePr>
          <p:cNvPr id="6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9008"/>
              </p:ext>
            </p:extLst>
          </p:nvPr>
        </p:nvGraphicFramePr>
        <p:xfrm>
          <a:off x="648394" y="1196824"/>
          <a:ext cx="8820150" cy="4303714"/>
        </p:xfrm>
        <a:graphic>
          <a:graphicData uri="http://schemas.openxmlformats.org/drawingml/2006/table">
            <a:tbl>
              <a:tblPr/>
              <a:tblGrid>
                <a:gridCol w="882015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5F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=  Υπάρχει ανάγκη αλλά απουσία κατάλληλης υπηρεσίας –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ΚΕΝΟ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= Υπάρχει ανάγκη και κατάλληλη υπηρεσία αλλά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ΑΓΝΟΙΑ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για ύπαρξη της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= Υπάρχει ανάγκη, κατάλληλη υπηρεσία και πληροφόρηση, γίνεται η διασύνδεση αλλά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ΜΗ ΚΙΝΗΤΟΠΟΙΗΣΗ ΑΤΟΜΟΥ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= Υπάρχει ανάγκη, κατάλληλη υπηρεσία και πληροφόρηση, γίνεται η διασύνδεση αλλά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ΜΗ ΚΙΝΗΤΟΠΟΙΗΣΗ ΥΠΗΡΕΣΙΑΣ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= Υπάρχει ανάγκη, κατάλληλη υπηρεσία και πληροφόρηση, γίνεται η διασύνδεση αλλά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ΜΗ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ΔΙΑΘΕΣΙΜΟΤΗΤΑ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ΥΠΗΡΕΣΙΑΣ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(έλλειψη χρόνου, προσωπικού, γραφειοκρατία)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 = Υπάρχει ανάγκη και κατάλληλη υπηρεσία, γίνεται η  διασύνδεση αλλά με λάθος υπηρεσία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ΣΥΓΧΥΣΗ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7= Υπάρχει ανάγκη, κατάλληλη υπηρεσία, γίνεται η διασύνδεση αλλά η ανάγκη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ΕΜΕΝΕΙ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λόγω συνύπαρξης άλλων ακάλυπτων αναγκών του ατόμου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 = Η α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νάγκη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ΕΧΕΙ ΙΚΑΝΟΠΟΙΗΘΕΙ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ine 24"/>
          <p:cNvSpPr>
            <a:spLocks noChangeShapeType="1"/>
          </p:cNvSpPr>
          <p:nvPr/>
        </p:nvSpPr>
        <p:spPr bwMode="auto">
          <a:xfrm flipH="1">
            <a:off x="467097" y="2636912"/>
            <a:ext cx="0" cy="2016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467097" y="1844524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467097" y="5302099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467544" y="2636912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474108" y="4653136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145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99326" y="187623"/>
            <a:ext cx="7758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Στατιστικά στοιχεία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56451" y="1032173"/>
            <a:ext cx="82089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5F00"/>
                </a:solidFill>
                <a:effectLst/>
                <a:uLnTx/>
                <a:uFillTx/>
              </a:rPr>
              <a:t>  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375F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1767581" y="1484783"/>
            <a:ext cx="7128792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70376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70376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70376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70376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ΑΝΑΓΚΕΣ</a:t>
            </a:r>
            <a:b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Από τα 124 αιτήματα του Δικτύου «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Ακεσώ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» έχουν προκύψει πάνω από 550 ανάγκες ψυχοκοινωνικού και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προνοιακού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χαρακτήρα. 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8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85% των αιτημάτων παρουσίασαν  πάνω από 2 ανάγκες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63% των αιτημάτων προήλθε άμεσα από τους πολίτες 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36% των πολιτών που κάλεσαν είχε ενημερωθεί από κάποια δημόσια μη ψυχιατρική υπηρεσία,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26% από την Ε.Κ.Ψ.&amp;Ψ.Υ.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Στις περισσότερες φορές (82%), κάποιο άλλο μέλος της κοινότητας κάλεσε για τον ασθενή.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50% των περιπτώσεων αυτή ήταν γυναίκα.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lang="el-GR" sz="18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59% των αιτημάτων ενεπλάκησαν πάνω από 2 φορείς συνεργασίας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/>
            </a:r>
            <a:b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ΠΛΗΘΥΣΜΟΣ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34% των ασθενών ήταν άνεργοι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45% δεν είχαν ολοκληρώσει τη βασική εκπαίδευση και 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50% ήταν ανύπαντροι</a:t>
            </a:r>
          </a:p>
          <a:p>
            <a:pPr marL="0" marR="0" lvl="0" indent="0" defTabSz="4703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6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449263" fontAlgn="base" latinLnBrk="0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srgbClr val="FFC000"/>
                </a:solidFill>
                <a:latin typeface="Calibri" pitchFamily="34" charset="0"/>
                <a:ea typeface="+mn-ea"/>
                <a:cs typeface="Calibri" pitchFamily="34" charset="0"/>
              </a:rPr>
              <a:t>Τα κενά στην παροχή υπηρεσιών στο νομό Φωκίδας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95536" y="9807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Εντοπισμός κενού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95535" y="1744252"/>
            <a:ext cx="8352929" cy="456506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9% των αναγκών δεν ικανοποιήθηκαν</a:t>
            </a:r>
            <a:r>
              <a:rPr kumimoji="0" lang="el-GR" sz="1800" b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λόγω κενού στην </a:t>
            </a:r>
            <a:r>
              <a:rPr kumimoji="0" lang="el-GR" sz="1800" b="0" u="none" strike="noStrike" kern="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υπηρεσ</a:t>
            </a:r>
            <a:r>
              <a:rPr lang="el-GR" sz="18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ί</a:t>
            </a:r>
            <a:r>
              <a:rPr kumimoji="0" lang="el-GR" sz="1800" b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</a:t>
            </a:r>
            <a:endParaRPr kumimoji="0" lang="el-GR" sz="1800" b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έλλειψη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ενός ολοκληρωμένου δικτύου κοινωνικών δομών φροντίδας για τις ευάλωτες ομάδες του πληθυσμού της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Φωκίδας</a:t>
            </a:r>
            <a:endParaRPr lang="el-GR" sz="1800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Επαγγελματική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Εκπαίδευση και αποκατάσταση </a:t>
            </a:r>
            <a:r>
              <a:rPr kumimoji="0" lang="el-GR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ΑμεΑ</a:t>
            </a:r>
            <a:endParaRPr kumimoji="0" lang="el-GR" sz="1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lvl="1" algn="just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αναξιοποίητο πλήρως εξοπλισμένο </a:t>
            </a:r>
            <a:r>
              <a:rPr kumimoji="0" lang="el-GR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κτίριο 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με </a:t>
            </a:r>
            <a:r>
              <a:rPr kumimoji="0" lang="el-GR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υποδομές κατάλληλες για την ανάπτυξη παράλληλων δράσεων και υπηρεσιών στο χώρο εξυπηρέτησης, κοινωνικοποίησης, αποκατάστασης και φροντίδας των ΑΜΕΑ </a:t>
            </a:r>
            <a:endParaRPr kumimoji="0" lang="el-GR" sz="15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algn="just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l-GR" sz="18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Δομές απεξάρτησης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Η δυσλειτουργία αυτή έχει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αρνητικές επιπτώσεις 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  στις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οικογένειες, 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  τα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άτομα αλλά και  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  στο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 pitchFamily="34" charset="0"/>
              </a:rPr>
              <a:t>κράτος. 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3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Τα κενά στην παροχή υπηρεσιών στο </a:t>
            </a: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νομό </a:t>
            </a:r>
            <a:r>
              <a:rPr lang="el-GR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Φωκίδας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6064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Κάλυψη κενών</a:t>
            </a:r>
            <a:endParaRPr lang="el-G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043778538"/>
              </p:ext>
            </p:extLst>
          </p:nvPr>
        </p:nvGraphicFramePr>
        <p:xfrm>
          <a:off x="467544" y="1412776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34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  <a:latin typeface="Calibri" pitchFamily="34" charset="0"/>
                <a:ea typeface="+mn-ea"/>
                <a:cs typeface="Calibri" pitchFamily="34" charset="0"/>
              </a:rPr>
              <a:t>Ο ρόλος των συμπράξεων στην ανάπτυξη νέων υπηρεσιών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179512" y="1484784"/>
            <a:ext cx="8424936" cy="3600400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Bef>
                <a:spcPts val="0"/>
              </a:spcBef>
            </a:pPr>
            <a:r>
              <a:rPr lang="el-GR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Οι </a:t>
            </a:r>
            <a:r>
              <a:rPr lang="el-GR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συνέργειες και συμπράξεις έχουν πολλαπλά οφέλη για όλους </a:t>
            </a:r>
            <a:r>
              <a:rPr lang="el-GR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όσοι</a:t>
            </a:r>
          </a:p>
          <a:p>
            <a:pPr indent="457200" algn="just">
              <a:lnSpc>
                <a:spcPct val="115000"/>
              </a:lnSpc>
              <a:spcBef>
                <a:spcPts val="0"/>
              </a:spcBef>
            </a:pPr>
            <a:r>
              <a:rPr lang="el-GR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εμπλέκονται</a:t>
            </a:r>
            <a:r>
              <a:rPr lang="el-GR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</a:t>
            </a:r>
            <a:endParaRPr lang="el-GR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Bef>
                <a:spcPts val="0"/>
              </a:spcBef>
            </a:pPr>
            <a:endParaRPr lang="el-GR" sz="16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0287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κοινωνικό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– οικονομικά οφέλη για τους λήπτες των υπηρεσιών και τις </a:t>
            </a: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  οικογένειές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τους, </a:t>
            </a:r>
            <a:endParaRPr lang="el-GR" sz="1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0287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άμεση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πρόσβαση για τους πολίτες του </a:t>
            </a: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νομού,</a:t>
            </a:r>
          </a:p>
          <a:p>
            <a:pPr marL="10287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μεγάλη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εξοικονόμηση πόρων για το κράτος, </a:t>
            </a:r>
            <a:endParaRPr lang="el-GR" sz="1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0287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παρέχονται υψηλής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ποιότητας δημόσιες υπηρεσίες, δηλαδή δωρεάν </a:t>
            </a: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 υπηρεσίες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</a:t>
            </a:r>
            <a:endParaRPr lang="el-GR" sz="1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10287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l-GR" sz="1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ανοιχτές 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και </a:t>
            </a:r>
            <a:r>
              <a:rPr lang="el-GR" sz="1800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προσβάσιμες</a:t>
            </a:r>
            <a:r>
              <a:rPr lang="el-GR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σε όλους, χωρίς αποκλεισμούς και διακρίσεις, στο σύνολό τους. </a:t>
            </a:r>
            <a:endParaRPr lang="el-GR" sz="1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1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457200" y="2420888"/>
            <a:ext cx="8229600" cy="1656184"/>
          </a:xfrm>
        </p:spPr>
        <p:txBody>
          <a:bodyPr/>
          <a:lstStyle/>
          <a:p>
            <a:pPr lvl="0" latinLnBrk="0">
              <a:spcBef>
                <a:spcPts val="0"/>
              </a:spcBef>
              <a:spcAft>
                <a:spcPts val="600"/>
              </a:spcAft>
            </a:pPr>
            <a:r>
              <a:rPr lang="el-GR" sz="1800" b="1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Θεμελιώδεις αρχές</a:t>
            </a:r>
          </a:p>
          <a:p>
            <a:pPr marL="285750" lvl="0" indent="-285750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18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η συνεργασία, </a:t>
            </a:r>
          </a:p>
          <a:p>
            <a:pPr marL="285750" lvl="0" indent="-285750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18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η από κοινού αντιμετώπιση </a:t>
            </a:r>
          </a:p>
          <a:p>
            <a:pPr marL="285750" lvl="0" indent="-285750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18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η πλήρης υποστήριξη για την κάλυψη των αναγκών των ασθενών</a:t>
            </a:r>
            <a:r>
              <a:rPr lang="el-GR" sz="18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.</a:t>
            </a:r>
          </a:p>
          <a:p>
            <a:pPr marL="285750" lvl="0" indent="-285750" latinLnBrk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8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pPr lvl="0" latinLnBrk="0">
              <a:spcBef>
                <a:spcPts val="0"/>
              </a:spcBef>
            </a:pPr>
            <a:endParaRPr lang="el-GR" sz="18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pPr lvl="0" algn="just" latinLnBrk="0"/>
            <a:r>
              <a:rPr lang="el-GR" sz="1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endParaRPr lang="el-GR" sz="18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pPr lvl="0" latinLnBrk="0">
              <a:spcBef>
                <a:spcPts val="0"/>
              </a:spcBef>
              <a:spcAft>
                <a:spcPts val="600"/>
              </a:spcAft>
            </a:pPr>
            <a:endParaRPr lang="el-GR" sz="1800" dirty="0" smtClean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pPr lvl="0" latinLnBrk="0">
              <a:spcBef>
                <a:spcPts val="0"/>
              </a:spcBef>
              <a:spcAft>
                <a:spcPts val="600"/>
              </a:spcAft>
            </a:pPr>
            <a:r>
              <a:rPr lang="el-GR" sz="18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endParaRPr lang="el-GR" sz="18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  <a:p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107504" y="-17140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0528" y="199246"/>
            <a:ext cx="9144000" cy="1069514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Συμπράξεις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347864" y="620688"/>
            <a:ext cx="53285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el-GR" sz="3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itchFamily="34" charset="0"/>
              </a:rPr>
              <a:t>υπηρεσιών </a:t>
            </a:r>
            <a:r>
              <a:rPr lang="el-GR" sz="38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pitchFamily="34" charset="0"/>
              </a:rPr>
              <a:t>με στόχο στην ολιστική φροντίδα και εξυπηρέτηση των ευάλωτων ομάδων πληθυσμού του νομού </a:t>
            </a:r>
            <a:r>
              <a:rPr lang="el-GR" sz="3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itchFamily="34" charset="0"/>
              </a:rPr>
              <a:t>Φωκίδας.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1700" b="1" dirty="0" smtClean="0">
              <a:solidFill>
                <a:srgbClr val="1F497D">
                  <a:lumMod val="75000"/>
                </a:srgbClr>
              </a:solidFill>
              <a:latin typeface="Calibri"/>
              <a:cs typeface="Arial" pitchFamily="34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  <a:ea typeface="Calibri"/>
                <a:cs typeface="Calibri" pitchFamily="34" charset="0"/>
              </a:rPr>
              <a:t>Ολιστική καλείται η φροντίδα που παρέχεται σε όλο το πλέγμα των αναγκών των ατόμων με προβλήματα σωματικής ή ψυχικής υγείας και νοητικής υστέρησης (ψυχιατρική, κοινωνική και ιατρική κάλυψη των αναγκών των ευάλωτων ομάδων).</a:t>
            </a:r>
            <a:endParaRPr lang="el-GR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799692" y="4149080"/>
            <a:ext cx="55446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spcBef>
                <a:spcPct val="20000"/>
              </a:spcBef>
            </a:pPr>
            <a:r>
              <a:rPr lang="el-GR" sz="20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Δημιουργία ενός ολιστικού υποστηρικτικού πλαισίου θεραπείας και απασχόλησης σε ευάλωτες ομάδες πληθυσμού στον Νομό Φωκίδας και στις οικογένειες τους, έτσι ώστε να βελτιωθεί η υγεία τους και η ποιότητα ζωής τους. </a:t>
            </a:r>
            <a:endParaRPr lang="en-US" sz="20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1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6778"/>
            <a:ext cx="8892480" cy="1069514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Συμπεράσματα</a:t>
            </a:r>
            <a:endParaRPr lang="el-GR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2604" y="908720"/>
            <a:ext cx="701619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Αναμενόμενα Οφέλη για τον πληθυσμό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1700808"/>
            <a:ext cx="7704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Δωρεάν παροχή υπηρεσιών πρωτογενούς και δευτερογενούς φροντίδας για τις ευάλωτες ομάδες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του νομού Φωκίδας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Ο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ικονομικά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οφέλη για το πληθυσμό, το νομό, την κεντρική και περιφερειακή διοίκηση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Πολλαπλά οφέλη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για τις οικογένειες των ατόμων που αντιμετωπίζουν κάποιο πρόβλημα υγείας, ψυχικής ή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σωματικής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Κάλυψη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του συνόλου των αναγκών των ωφελούμενων ποιοτικά, οικονομικά και διεπιστημονικά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Πολυποίκιλος σχεδιασμός θεραπευτικών προγραμμάτων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Ολιστική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αξιοποίηση της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υπάρχουσας κτιριακής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υποδομής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2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4" y="620688"/>
            <a:ext cx="7072212" cy="396044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395536" y="2564904"/>
            <a:ext cx="8352928" cy="3600400"/>
          </a:xfrm>
        </p:spPr>
        <p:txBody>
          <a:bodyPr/>
          <a:lstStyle/>
          <a:p>
            <a:pPr algn="ctr"/>
            <a:endParaRPr lang="en-US" sz="4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Ευχαριστώ πολύ </a:t>
            </a:r>
          </a:p>
          <a:p>
            <a:pPr algn="ctr"/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για την προσοχή σας!</a:t>
            </a:r>
            <a:endParaRPr lang="el-GR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6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69514"/>
          </a:xfrm>
        </p:spPr>
        <p:txBody>
          <a:bodyPr/>
          <a:lstStyle/>
          <a:p>
            <a:r>
              <a:rPr lang="el-GR" altLang="ko-K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Σύνοψη</a:t>
            </a:r>
            <a:endParaRPr lang="ko-KR" alt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11560" y="1844824"/>
            <a:ext cx="8229600" cy="3600400"/>
          </a:xfrm>
        </p:spPr>
        <p:txBody>
          <a:bodyPr/>
          <a:lstStyle/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 Δίκτυο «</a:t>
            </a:r>
            <a:r>
              <a:rPr lang="el-GR" sz="24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Ακεσώ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Μεθοδολογία ανάλυσης και καταγραφής</a:t>
            </a: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- Η εμπειρία της δικτύωσης</a:t>
            </a: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2. Οι ανάγκες υγείας του πληθυσμού </a:t>
            </a:r>
          </a:p>
          <a:p>
            <a:pPr marL="457200" lvl="1" indent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Στατιστικά Δεδομένα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3. Τα κενά στην παροχή υπηρεσιών στο νομό Φωκίδας</a:t>
            </a: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Ο ρόλος των συμπράξεων στην ανάπτυξη νέων υπηρεσιών</a:t>
            </a:r>
          </a:p>
          <a:p>
            <a:pPr lvl="0" defTabSz="449263" fontAlgn="base" latinLnBrk="0">
              <a:spcBef>
                <a:spcPts val="600"/>
              </a:spcBef>
              <a:spcAft>
                <a:spcPct val="0"/>
              </a:spcAft>
              <a:buClr>
                <a:srgbClr val="666633"/>
              </a:buClr>
              <a:buSzPct val="100000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Συμπεράσματα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33809" y="1640929"/>
            <a:ext cx="76300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Μία τηλεφωνική υπηρεσία 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Υποδοχής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Καταγραφής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Παραπομπής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Παρακολούθησης αιτημάτων πού αφορούν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ψυχό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-κοινωνικό-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προνοιακ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 προβλήματα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Στόχοι: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Α. Να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πληροφορήσει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κοινό.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Να </a:t>
            </a:r>
            <a:r>
              <a:rPr kumimoji="0" 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διασυνδέσει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συντονισμένη προσπάθεια των διαθέσιμων φορέων.</a:t>
            </a: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Β. Να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καταγράψει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τις ανάγκες και τα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κενά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στην παροχή υπηρεσιών στο νομό.</a:t>
            </a:r>
          </a:p>
          <a:p>
            <a:pPr marL="342900" marR="0" lvl="0" indent="-3429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0A331"/>
              </a:buClr>
              <a:buSzPct val="100000"/>
              <a:buFont typeface="Calibri" pitchFamily="34" charset="0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22400" y="116632"/>
            <a:ext cx="77581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Δίκτυο Συνεργαζόμενων Φορέων για</a:t>
            </a:r>
            <a:r>
              <a:rPr kumimoji="0" lang="el-GR" sz="40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την </a:t>
            </a:r>
            <a:r>
              <a:rPr lang="el-GR" sz="4000" b="1" kern="0" dirty="0" smtClean="0">
                <a:solidFill>
                  <a:srgbClr val="FFC000"/>
                </a:solidFill>
              </a:rPr>
              <a:t>υγεία «</a:t>
            </a:r>
            <a:r>
              <a:rPr kumimoji="0" lang="el-G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Ακεσώ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»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7944321">
            <a:off x="4718790" y="2129515"/>
            <a:ext cx="539750" cy="482600"/>
          </a:xfrm>
          <a:custGeom>
            <a:avLst/>
            <a:gdLst>
              <a:gd name="G0" fmla="+- 13377 0 0"/>
              <a:gd name="G1" fmla="+- 18514 0 0"/>
              <a:gd name="G2" fmla="+- 6171 0 0"/>
              <a:gd name="G3" fmla="*/ 13377 1 2"/>
              <a:gd name="G4" fmla="+- G3 10800 0"/>
              <a:gd name="G5" fmla="+- 21600 1337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13377 0 G4"/>
              <a:gd name="G12" fmla="*/ G2 G10 G11"/>
              <a:gd name="T0" fmla="*/ 17489 w 21600"/>
              <a:gd name="T1" fmla="*/ 0 h 21600"/>
              <a:gd name="T2" fmla="*/ 13377 w 21600"/>
              <a:gd name="T3" fmla="*/ 6171 h 21600"/>
              <a:gd name="T4" fmla="*/ 6171 w 21600"/>
              <a:gd name="T5" fmla="*/ 13377 h 21600"/>
              <a:gd name="T6" fmla="*/ 0 w 21600"/>
              <a:gd name="T7" fmla="*/ 1748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489" y="0"/>
                </a:moveTo>
                <a:lnTo>
                  <a:pt x="13377" y="6171"/>
                </a:lnTo>
                <a:lnTo>
                  <a:pt x="16463" y="6171"/>
                </a:lnTo>
                <a:lnTo>
                  <a:pt x="16463" y="16463"/>
                </a:lnTo>
                <a:lnTo>
                  <a:pt x="6171" y="16463"/>
                </a:lnTo>
                <a:lnTo>
                  <a:pt x="6171" y="13377"/>
                </a:lnTo>
                <a:lnTo>
                  <a:pt x="0" y="1748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19329" y="1867577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Κοινό</a:t>
            </a:r>
          </a:p>
          <a:p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Συνεργαζόμενοι φορείς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149602"/>
            <a:ext cx="1219202" cy="10850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13" y="3527120"/>
            <a:ext cx="1225078" cy="8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015330" y="63153"/>
            <a:ext cx="7021166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Μεθοδολογία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84474" y="1882811"/>
            <a:ext cx="77406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Γνωστοποίηση</a:t>
            </a: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Συνεργασία</a:t>
            </a: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801688" marR="0" lvl="1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3.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Καταγραφή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3074" y="1889537"/>
            <a:ext cx="4897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 Ενημερωτικά φυλλάδια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 Αφίσα  σε κάθε υπηρεσία του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νομού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 Δελτίο τύπου ΜΜΕ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 Ενημερώσεις σε σχολικές μονάδες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Δημιουργία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blog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και σελίδας στο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 pitchFamily="34" charset="0"/>
              </a:rPr>
              <a:t>facebook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83074" y="3284984"/>
            <a:ext cx="48974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Ενημερωτικές επιστολές προς τους επίσημα    οργανωμένους φορείς/ συλλόγους του νομού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Συναντήσεις και κατ’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ιδίαν παρουσίαση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Ορισμός εκπροσώπου συνεργασίας φορέων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Ανάληψη και παραπομπή πρώτων αιτημάτων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Ημερίδα ανατροφοδότησης στην Άμφισσα (Οκτώβριος 2010)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Εσωτερικός διάλογος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83074" y="5445224"/>
            <a:ext cx="489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Φόρμα καταγραφής υπηρεσιών φορέων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Φόρμας παραπομπής αιτημάτων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l-G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Ημι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</a:rPr>
              <a:t>-δομημένη τηλεφωνική συνέντευξη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84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6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626033" y="-8855"/>
            <a:ext cx="7338455" cy="70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Μεθοδολογία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13489" y="658438"/>
            <a:ext cx="75670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Φόρμα Παραπομπής – 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Δισέλιδο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, ο φορέας «περνά» βασικές πληροφορίες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4" y="1366324"/>
            <a:ext cx="7329358" cy="50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9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5981" y="116631"/>
            <a:ext cx="7144491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 kern="0" noProof="0" dirty="0" smtClean="0">
                <a:solidFill>
                  <a:srgbClr val="FFC000"/>
                </a:solidFill>
              </a:rPr>
              <a:t>Μ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εθοδολογία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4213" y="2058988"/>
            <a:ext cx="8208962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1313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l-GR">
              <a:solidFill>
                <a:srgbClr val="375F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5981" y="1034207"/>
            <a:ext cx="758278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801688" lvl="1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l-GR" sz="2400" dirty="0" smtClean="0">
              <a:solidFill>
                <a:srgbClr val="375F00"/>
              </a:solidFill>
              <a:latin typeface="Calibri" pitchFamily="34" charset="0"/>
            </a:endParaRPr>
          </a:p>
          <a:p>
            <a:pPr marL="344488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</a:rPr>
              <a:t>Τηλεφωνική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</a:rPr>
              <a:t>συνέντευξη</a:t>
            </a:r>
          </a:p>
          <a:p>
            <a:pPr marL="801688" lvl="1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l-GR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4488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l-GR" sz="2000" dirty="0" err="1" smtClean="0">
                <a:solidFill>
                  <a:srgbClr val="002060"/>
                </a:solidFill>
                <a:latin typeface="Calibri" pitchFamily="34" charset="0"/>
              </a:rPr>
              <a:t>Ημι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-δομημένη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συνέντευξη που μέσα από «ερωτήσεις στόχους»,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     τεχνικές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«ειδικής» και «γενικής παρότρυνσης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καθώς και τεχνικές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 «</a:t>
            </a:r>
            <a:r>
              <a:rPr lang="el-GR" sz="2000" dirty="0" err="1">
                <a:solidFill>
                  <a:srgbClr val="002060"/>
                </a:solidFill>
                <a:latin typeface="Calibri" pitchFamily="34" charset="0"/>
              </a:rPr>
              <a:t>καθρεπτισμού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» στοχεύει στην διερεύνηση των αναγκών στο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         ΠΑΡΟΝ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και στο ΠΑΡΕΛΘΟΝ.</a:t>
            </a:r>
          </a:p>
          <a:p>
            <a:pPr marL="344488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344488" indent="-34290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	Ακολουθείται συγκεκριμένο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πλάνο ερωτήσεων και παροτρύνσεων. Μετά από εκπαιδευτική περίοδο 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role playing -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3 ημέρες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και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          πιλοτική </a:t>
            </a: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περίοδο (4 συνεντεύξεων)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ενσωματώθηκαν κάποιες           αλλαγές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801688" lvl="1" indent="-342900">
              <a:spcBef>
                <a:spcPts val="1200"/>
              </a:spcBef>
              <a:buClrTx/>
              <a:buFontTx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l-GR" sz="2000" dirty="0">
              <a:solidFill>
                <a:srgbClr val="375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iagram 227"/>
          <p:cNvGrpSpPr>
            <a:grpSpLocks/>
          </p:cNvGrpSpPr>
          <p:nvPr/>
        </p:nvGrpSpPr>
        <p:grpSpPr bwMode="auto">
          <a:xfrm>
            <a:off x="114755" y="677245"/>
            <a:ext cx="8895229" cy="5764930"/>
            <a:chOff x="1953" y="1357"/>
            <a:chExt cx="1700" cy="1697"/>
          </a:xfrm>
        </p:grpSpPr>
        <p:sp>
          <p:nvSpPr>
            <p:cNvPr id="6" name="_s8421"/>
            <p:cNvSpPr>
              <a:spLocks noChangeShapeType="1"/>
            </p:cNvSpPr>
            <p:nvPr/>
          </p:nvSpPr>
          <p:spPr bwMode="auto">
            <a:xfrm flipH="1" flipV="1">
              <a:off x="2585" y="1629"/>
              <a:ext cx="190" cy="49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_s8422"/>
            <p:cNvSpPr>
              <a:spLocks noChangeArrowheads="1"/>
            </p:cNvSpPr>
            <p:nvPr/>
          </p:nvSpPr>
          <p:spPr bwMode="auto">
            <a:xfrm>
              <a:off x="2123" y="1629"/>
              <a:ext cx="258" cy="216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Κ.Π.Χ.Ε.Ο.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Ν. Φωκίδας</a:t>
              </a:r>
            </a:p>
          </p:txBody>
        </p:sp>
        <p:sp>
          <p:nvSpPr>
            <p:cNvPr id="8" name="_s8423"/>
            <p:cNvSpPr>
              <a:spLocks noChangeShapeType="1"/>
            </p:cNvSpPr>
            <p:nvPr/>
          </p:nvSpPr>
          <p:spPr bwMode="auto">
            <a:xfrm flipH="1" flipV="1">
              <a:off x="2395" y="1754"/>
              <a:ext cx="353" cy="390"/>
            </a:xfrm>
            <a:prstGeom prst="line">
              <a:avLst/>
            </a:prstGeom>
            <a:noFill/>
            <a:ln w="57404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_s8424"/>
            <p:cNvSpPr>
              <a:spLocks noChangeArrowheads="1"/>
            </p:cNvSpPr>
            <p:nvPr/>
          </p:nvSpPr>
          <p:spPr bwMode="auto">
            <a:xfrm>
              <a:off x="2286" y="1377"/>
              <a:ext cx="338" cy="302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Τμήμα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Κοινωνικής Προστασίας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Αλληλεγγύης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Δημόσιας Υγείας</a:t>
              </a:r>
            </a:p>
          </p:txBody>
        </p:sp>
        <p:sp>
          <p:nvSpPr>
            <p:cNvPr id="11" name="_s8426"/>
            <p:cNvSpPr>
              <a:spLocks noChangeArrowheads="1"/>
            </p:cNvSpPr>
            <p:nvPr/>
          </p:nvSpPr>
          <p:spPr bwMode="auto">
            <a:xfrm>
              <a:off x="1953" y="1817"/>
              <a:ext cx="306" cy="243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Μονάδες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Ψυχοκοινωνικής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Αποκατάστασης</a:t>
              </a:r>
            </a:p>
          </p:txBody>
        </p:sp>
        <p:sp>
          <p:nvSpPr>
            <p:cNvPr id="12" name="_s8427"/>
            <p:cNvSpPr>
              <a:spLocks noChangeShapeType="1"/>
            </p:cNvSpPr>
            <p:nvPr/>
          </p:nvSpPr>
          <p:spPr bwMode="auto">
            <a:xfrm flipH="1" flipV="1">
              <a:off x="2204" y="2153"/>
              <a:ext cx="463" cy="42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_s8428"/>
            <p:cNvSpPr>
              <a:spLocks noChangeArrowheads="1"/>
            </p:cNvSpPr>
            <p:nvPr/>
          </p:nvSpPr>
          <p:spPr bwMode="auto">
            <a:xfrm>
              <a:off x="1973" y="2069"/>
              <a:ext cx="224" cy="1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ΚΕ.Δ.Δ.Υ.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Ν. Φωκίδας</a:t>
              </a:r>
            </a:p>
          </p:txBody>
        </p:sp>
        <p:sp>
          <p:nvSpPr>
            <p:cNvPr id="14" name="_s8429"/>
            <p:cNvSpPr>
              <a:spLocks noChangeShapeType="1"/>
            </p:cNvSpPr>
            <p:nvPr/>
          </p:nvSpPr>
          <p:spPr bwMode="auto">
            <a:xfrm flipH="1">
              <a:off x="2231" y="2236"/>
              <a:ext cx="436" cy="127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_s8430"/>
            <p:cNvSpPr>
              <a:spLocks noChangeArrowheads="1"/>
            </p:cNvSpPr>
            <p:nvPr/>
          </p:nvSpPr>
          <p:spPr bwMode="auto">
            <a:xfrm>
              <a:off x="1953" y="2278"/>
              <a:ext cx="279" cy="295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Κέντρο Υγείας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Ιτέας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Περιφ</a:t>
              </a: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/</a:t>
              </a:r>
              <a:r>
                <a:rPr kumimoji="0" lang="el-GR" sz="13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κά</a:t>
              </a: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 Ιατρεία</a:t>
              </a:r>
            </a:p>
          </p:txBody>
        </p:sp>
        <p:sp>
          <p:nvSpPr>
            <p:cNvPr id="16" name="_s8431"/>
            <p:cNvSpPr>
              <a:spLocks noChangeArrowheads="1"/>
            </p:cNvSpPr>
            <p:nvPr/>
          </p:nvSpPr>
          <p:spPr bwMode="auto">
            <a:xfrm>
              <a:off x="2034" y="2574"/>
              <a:ext cx="306" cy="253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Ιατροκοινωνικό</a:t>
              </a:r>
              <a:endParaRPr kumimoji="0" lang="el-GR" sz="13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Κέντρο </a:t>
              </a: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Δήμου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Δελφών</a:t>
              </a:r>
            </a:p>
          </p:txBody>
        </p:sp>
        <p:sp>
          <p:nvSpPr>
            <p:cNvPr id="17" name="_s8432"/>
            <p:cNvSpPr>
              <a:spLocks noChangeShapeType="1"/>
            </p:cNvSpPr>
            <p:nvPr/>
          </p:nvSpPr>
          <p:spPr bwMode="auto">
            <a:xfrm flipH="1">
              <a:off x="2489" y="2324"/>
              <a:ext cx="239" cy="377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_s8433"/>
            <p:cNvSpPr>
              <a:spLocks noChangeArrowheads="1"/>
            </p:cNvSpPr>
            <p:nvPr/>
          </p:nvSpPr>
          <p:spPr bwMode="auto">
            <a:xfrm>
              <a:off x="2320" y="2708"/>
              <a:ext cx="258" cy="245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Θεραπευτήρια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Χρόνιων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Παθήσεων</a:t>
              </a:r>
            </a:p>
          </p:txBody>
        </p:sp>
        <p:sp>
          <p:nvSpPr>
            <p:cNvPr id="19" name="_s8434"/>
            <p:cNvSpPr>
              <a:spLocks noChangeShapeType="1"/>
            </p:cNvSpPr>
            <p:nvPr/>
          </p:nvSpPr>
          <p:spPr bwMode="auto">
            <a:xfrm flipH="1">
              <a:off x="2700" y="2346"/>
              <a:ext cx="69" cy="439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_s8435"/>
            <p:cNvSpPr>
              <a:spLocks noChangeArrowheads="1"/>
            </p:cNvSpPr>
            <p:nvPr/>
          </p:nvSpPr>
          <p:spPr bwMode="auto">
            <a:xfrm>
              <a:off x="2578" y="2785"/>
              <a:ext cx="245" cy="269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Εστία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«Άγιος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Νικόλαος»</a:t>
              </a:r>
            </a:p>
          </p:txBody>
        </p:sp>
        <p:sp>
          <p:nvSpPr>
            <p:cNvPr id="21" name="_s8436"/>
            <p:cNvSpPr>
              <a:spLocks noChangeShapeType="1"/>
            </p:cNvSpPr>
            <p:nvPr/>
          </p:nvSpPr>
          <p:spPr bwMode="auto">
            <a:xfrm>
              <a:off x="2823" y="2346"/>
              <a:ext cx="95" cy="418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_s8437"/>
            <p:cNvSpPr>
              <a:spLocks noChangeArrowheads="1"/>
            </p:cNvSpPr>
            <p:nvPr/>
          </p:nvSpPr>
          <p:spPr bwMode="auto">
            <a:xfrm>
              <a:off x="2830" y="2760"/>
              <a:ext cx="258" cy="231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Αστυνομική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Διεύθυνση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Φωκίδας</a:t>
              </a:r>
            </a:p>
          </p:txBody>
        </p:sp>
        <p:sp>
          <p:nvSpPr>
            <p:cNvPr id="23" name="_s8438"/>
            <p:cNvSpPr>
              <a:spLocks noChangeShapeType="1"/>
            </p:cNvSpPr>
            <p:nvPr/>
          </p:nvSpPr>
          <p:spPr bwMode="auto">
            <a:xfrm>
              <a:off x="2877" y="2322"/>
              <a:ext cx="249" cy="386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_s8439"/>
            <p:cNvSpPr>
              <a:spLocks noChangeArrowheads="1"/>
            </p:cNvSpPr>
            <p:nvPr/>
          </p:nvSpPr>
          <p:spPr bwMode="auto">
            <a:xfrm>
              <a:off x="3088" y="2676"/>
              <a:ext cx="294" cy="270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Σώμα </a:t>
              </a: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Εθελοντών</a:t>
              </a:r>
            </a:p>
          </p:txBody>
        </p:sp>
        <p:sp>
          <p:nvSpPr>
            <p:cNvPr id="25" name="_s8440"/>
            <p:cNvSpPr>
              <a:spLocks noChangeShapeType="1"/>
            </p:cNvSpPr>
            <p:nvPr/>
          </p:nvSpPr>
          <p:spPr bwMode="auto">
            <a:xfrm>
              <a:off x="2918" y="2281"/>
              <a:ext cx="361" cy="293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_s8441"/>
            <p:cNvSpPr>
              <a:spLocks noChangeArrowheads="1"/>
            </p:cNvSpPr>
            <p:nvPr/>
          </p:nvSpPr>
          <p:spPr bwMode="auto">
            <a:xfrm>
              <a:off x="3279" y="2530"/>
              <a:ext cx="244" cy="209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Ο.Α.Ε.Δ.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Ν. Φωκίδας</a:t>
              </a:r>
            </a:p>
          </p:txBody>
        </p:sp>
        <p:sp>
          <p:nvSpPr>
            <p:cNvPr id="27" name="_s8442"/>
            <p:cNvSpPr>
              <a:spLocks noChangeShapeType="1"/>
            </p:cNvSpPr>
            <p:nvPr/>
          </p:nvSpPr>
          <p:spPr bwMode="auto">
            <a:xfrm>
              <a:off x="2939" y="2236"/>
              <a:ext cx="435" cy="133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_s8443"/>
            <p:cNvSpPr>
              <a:spLocks noChangeArrowheads="1"/>
            </p:cNvSpPr>
            <p:nvPr/>
          </p:nvSpPr>
          <p:spPr bwMode="auto">
            <a:xfrm>
              <a:off x="3374" y="2278"/>
              <a:ext cx="279" cy="272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Ειδικό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Δημοτικό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Σχολείο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Ε.Ε.Ε.Κ.</a:t>
              </a:r>
            </a:p>
          </p:txBody>
        </p:sp>
        <p:sp>
          <p:nvSpPr>
            <p:cNvPr id="29" name="_s8444"/>
            <p:cNvSpPr>
              <a:spLocks noChangeShapeType="1"/>
            </p:cNvSpPr>
            <p:nvPr/>
          </p:nvSpPr>
          <p:spPr bwMode="auto">
            <a:xfrm flipV="1">
              <a:off x="2932" y="2151"/>
              <a:ext cx="416" cy="47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_s8445"/>
            <p:cNvSpPr>
              <a:spLocks noChangeArrowheads="1"/>
            </p:cNvSpPr>
            <p:nvPr/>
          </p:nvSpPr>
          <p:spPr bwMode="auto">
            <a:xfrm>
              <a:off x="3360" y="2006"/>
              <a:ext cx="272" cy="274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Διευθύνσεις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Α/</a:t>
              </a:r>
              <a:r>
                <a:rPr kumimoji="0" lang="el-GR" sz="13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βαθμιας</a:t>
              </a: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Β/</a:t>
              </a:r>
              <a:r>
                <a:rPr kumimoji="0" lang="el-GR" sz="13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βάθμιας</a:t>
              </a:r>
              <a:endParaRPr kumimoji="0" lang="el-GR" sz="13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Εκπαίδευσης</a:t>
              </a:r>
            </a:p>
          </p:txBody>
        </p:sp>
        <p:sp>
          <p:nvSpPr>
            <p:cNvPr id="31" name="_s8446"/>
            <p:cNvSpPr>
              <a:spLocks noChangeShapeType="1"/>
            </p:cNvSpPr>
            <p:nvPr/>
          </p:nvSpPr>
          <p:spPr bwMode="auto">
            <a:xfrm flipV="1">
              <a:off x="2932" y="1933"/>
              <a:ext cx="416" cy="218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_s8447"/>
            <p:cNvSpPr>
              <a:spLocks noChangeArrowheads="1"/>
            </p:cNvSpPr>
            <p:nvPr/>
          </p:nvSpPr>
          <p:spPr bwMode="auto">
            <a:xfrm>
              <a:off x="3347" y="1796"/>
              <a:ext cx="258" cy="212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Βοήθεια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Στο Σπίτι</a:t>
              </a:r>
            </a:p>
          </p:txBody>
        </p:sp>
        <p:sp>
          <p:nvSpPr>
            <p:cNvPr id="33" name="_s8448"/>
            <p:cNvSpPr>
              <a:spLocks noChangeShapeType="1"/>
            </p:cNvSpPr>
            <p:nvPr/>
          </p:nvSpPr>
          <p:spPr bwMode="auto">
            <a:xfrm flipV="1">
              <a:off x="2911" y="1776"/>
              <a:ext cx="327" cy="335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_s8449"/>
            <p:cNvSpPr>
              <a:spLocks noChangeArrowheads="1"/>
            </p:cNvSpPr>
            <p:nvPr/>
          </p:nvSpPr>
          <p:spPr bwMode="auto">
            <a:xfrm>
              <a:off x="3211" y="1608"/>
              <a:ext cx="270" cy="216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Κοινωνική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Υπηρεσία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Γ.Ν.Α.</a:t>
              </a:r>
            </a:p>
          </p:txBody>
        </p:sp>
        <p:sp>
          <p:nvSpPr>
            <p:cNvPr id="35" name="_s8450"/>
            <p:cNvSpPr>
              <a:spLocks noChangeArrowheads="1"/>
            </p:cNvSpPr>
            <p:nvPr/>
          </p:nvSpPr>
          <p:spPr bwMode="auto">
            <a:xfrm>
              <a:off x="2979" y="1440"/>
              <a:ext cx="286" cy="251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Κινητή Μονάδα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Ψυχικής Υγείας</a:t>
              </a:r>
            </a:p>
          </p:txBody>
        </p:sp>
        <p:sp>
          <p:nvSpPr>
            <p:cNvPr id="36" name="_s8451"/>
            <p:cNvSpPr>
              <a:spLocks noChangeShapeType="1"/>
            </p:cNvSpPr>
            <p:nvPr/>
          </p:nvSpPr>
          <p:spPr bwMode="auto">
            <a:xfrm flipV="1">
              <a:off x="2796" y="1605"/>
              <a:ext cx="1" cy="455"/>
            </a:xfrm>
            <a:prstGeom prst="line">
              <a:avLst/>
            </a:prstGeom>
            <a:ln>
              <a:headEnd type="stealth" w="med" len="med"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_s8452"/>
            <p:cNvSpPr>
              <a:spLocks noChangeArrowheads="1"/>
            </p:cNvSpPr>
            <p:nvPr/>
          </p:nvSpPr>
          <p:spPr bwMode="auto">
            <a:xfrm>
              <a:off x="2626" y="1357"/>
              <a:ext cx="354" cy="299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Περιφερειακή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Ενότητα Φωκίδας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Δήμοι Δελφών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Δωρίδας</a:t>
              </a:r>
            </a:p>
          </p:txBody>
        </p:sp>
        <p:sp>
          <p:nvSpPr>
            <p:cNvPr id="38" name="_s8453"/>
            <p:cNvSpPr>
              <a:spLocks noChangeArrowheads="1"/>
            </p:cNvSpPr>
            <p:nvPr/>
          </p:nvSpPr>
          <p:spPr bwMode="auto">
            <a:xfrm>
              <a:off x="2667" y="2069"/>
              <a:ext cx="272" cy="281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E4F3F4"/>
                </a:gs>
              </a:gsLst>
              <a:lin ang="5400000" scaled="1"/>
            </a:gradFill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Δίκτυο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«</a:t>
              </a:r>
              <a:r>
                <a:rPr kumimoji="0" lang="el-GR" sz="1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Ακεσώ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»</a:t>
              </a:r>
            </a:p>
          </p:txBody>
        </p:sp>
        <p:sp>
          <p:nvSpPr>
            <p:cNvPr id="39" name="Line 262"/>
            <p:cNvSpPr>
              <a:spLocks noChangeShapeType="1"/>
            </p:cNvSpPr>
            <p:nvPr/>
          </p:nvSpPr>
          <p:spPr bwMode="auto">
            <a:xfrm flipH="1" flipV="1">
              <a:off x="2367" y="1796"/>
              <a:ext cx="327" cy="315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Line 263"/>
            <p:cNvSpPr>
              <a:spLocks noChangeShapeType="1"/>
            </p:cNvSpPr>
            <p:nvPr/>
          </p:nvSpPr>
          <p:spPr bwMode="auto">
            <a:xfrm flipH="1" flipV="1">
              <a:off x="2557" y="1658"/>
              <a:ext cx="177" cy="419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_s8458"/>
            <p:cNvSpPr>
              <a:spLocks noChangeShapeType="1"/>
            </p:cNvSpPr>
            <p:nvPr/>
          </p:nvSpPr>
          <p:spPr bwMode="auto">
            <a:xfrm flipH="1">
              <a:off x="2299" y="2278"/>
              <a:ext cx="381" cy="336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_s8459"/>
            <p:cNvSpPr>
              <a:spLocks noChangeShapeType="1"/>
            </p:cNvSpPr>
            <p:nvPr/>
          </p:nvSpPr>
          <p:spPr bwMode="auto">
            <a:xfrm flipV="1">
              <a:off x="2870" y="1656"/>
              <a:ext cx="161" cy="434"/>
            </a:xfrm>
            <a:prstGeom prst="line">
              <a:avLst/>
            </a:prstGeom>
            <a:ln>
              <a:headEnd type="stealth" w="med" len="med"/>
              <a:tailEnd type="stealth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3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5" name="Line 262"/>
          <p:cNvSpPr>
            <a:spLocks noChangeShapeType="1"/>
          </p:cNvSpPr>
          <p:nvPr/>
        </p:nvSpPr>
        <p:spPr bwMode="auto">
          <a:xfrm flipH="1" flipV="1">
            <a:off x="1690515" y="2625743"/>
            <a:ext cx="2169868" cy="655402"/>
          </a:xfrm>
          <a:prstGeom prst="line">
            <a:avLst/>
          </a:prstGeom>
          <a:ln>
            <a:headEnd type="stealth" w="med" len="med"/>
            <a:tailEnd type="stealth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3" y="-15190"/>
            <a:ext cx="577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εμπειρία της Δικτύωσης</a:t>
            </a:r>
            <a:endParaRPr lang="el-GR" sz="4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4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6064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l-G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Ενίσχυση της διασύνδεσης των φορέων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179512" y="1556792"/>
            <a:ext cx="8424936" cy="36004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Μηνιαίες συναντήσεις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(ανάπτυξη κοινού σκεπτικού διαχείρισης αιτημάτων, διαχωρισμός ρόλων και αρμοδιοτήτων      κάθε φορέα, ενίσχυση συνεργασίας, επίλυση δυσκολιών)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Εσωτερικός Διάλογος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(ανάπτυξη κοινής – συλλογικής φιλοσοφίας)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fontAlgn="base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Δημιουργία ιστολογίου φορέων </a:t>
            </a:r>
          </a:p>
          <a:p>
            <a:pPr lvl="0" fontAlgn="base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(πληροφόρηση, ανταλλαγή ιδεών, ευαισθητοποίηση, ενημέρωση, διασύνδεση)</a:t>
            </a:r>
          </a:p>
          <a:p>
            <a:pPr lvl="0" fontAlgn="base" latinLnBrk="0">
              <a:lnSpc>
                <a:spcPct val="150000"/>
              </a:lnSpc>
              <a:spcAft>
                <a:spcPct val="0"/>
              </a:spcAft>
            </a:pPr>
            <a:endParaRPr lang="el-GR" sz="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fontAlgn="base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Διοργάνωση κοινών δράσεων </a:t>
            </a:r>
          </a:p>
          <a:p>
            <a:pPr lvl="0" fontAlgn="base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1600" dirty="0" smtClean="0">
                <a:solidFill>
                  <a:srgbClr val="002060"/>
                </a:solidFill>
                <a:latin typeface="Calibri"/>
                <a:cs typeface="+mn-cs"/>
              </a:rPr>
              <a:t>ευαισθητοποίηση του κοινού, ανάδειξη της </a:t>
            </a:r>
            <a:r>
              <a:rPr lang="el-GR" sz="1600" dirty="0">
                <a:solidFill>
                  <a:srgbClr val="002060"/>
                </a:solidFill>
                <a:latin typeface="Calibri"/>
                <a:cs typeface="+mn-cs"/>
              </a:rPr>
              <a:t>δουλειάς των συνεργαζόμενων </a:t>
            </a:r>
            <a:r>
              <a:rPr lang="el-GR" sz="1600" dirty="0" smtClean="0">
                <a:solidFill>
                  <a:srgbClr val="002060"/>
                </a:solidFill>
                <a:latin typeface="Calibri"/>
                <a:cs typeface="+mn-cs"/>
              </a:rPr>
              <a:t>φορέων, σύνδεση με </a:t>
            </a:r>
            <a:r>
              <a:rPr lang="el-GR" sz="1600" dirty="0">
                <a:solidFill>
                  <a:srgbClr val="002060"/>
                </a:solidFill>
                <a:latin typeface="Calibri"/>
                <a:cs typeface="+mn-cs"/>
              </a:rPr>
              <a:t>την </a:t>
            </a:r>
            <a:r>
              <a:rPr lang="el-GR" sz="1600" dirty="0" smtClean="0">
                <a:solidFill>
                  <a:srgbClr val="002060"/>
                </a:solidFill>
                <a:latin typeface="Calibri"/>
                <a:cs typeface="+mn-cs"/>
              </a:rPr>
              <a:t>επικαιρότητα)</a:t>
            </a:r>
            <a:endParaRPr lang="el-GR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36912"/>
            <a:ext cx="2150600" cy="1598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28826"/>
            <a:ext cx="577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Η εμπειρία της Δικτύωσης</a:t>
            </a:r>
          </a:p>
        </p:txBody>
      </p:sp>
    </p:spTree>
    <p:extLst>
      <p:ext uri="{BB962C8B-B14F-4D97-AF65-F5344CB8AC3E}">
        <p14:creationId xmlns:p14="http://schemas.microsoft.com/office/powerpoint/2010/main" val="2954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3809" y="6348448"/>
            <a:ext cx="7596336" cy="507831"/>
          </a:xfrm>
          <a:prstGeom prst="rect">
            <a:avLst/>
          </a:prstGeom>
          <a:solidFill>
            <a:schemeClr val="lt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25</a:t>
            </a:r>
            <a:r>
              <a:rPr lang="el-GR" sz="1100" baseline="30000" dirty="0" smtClean="0">
                <a:solidFill>
                  <a:srgbClr val="0070C0"/>
                </a:solidFill>
              </a:rPr>
              <a:t>ο</a:t>
            </a:r>
            <a:r>
              <a:rPr lang="el-GR" sz="1100" dirty="0" smtClean="0">
                <a:solidFill>
                  <a:srgbClr val="0070C0"/>
                </a:solidFill>
              </a:rPr>
              <a:t> Πανελλήνιο Συνέδριο Ψυχιατρικής, Κέρκυρα, Μάιος 2017</a:t>
            </a:r>
          </a:p>
          <a:p>
            <a:pPr algn="r">
              <a:spcAft>
                <a:spcPts val="600"/>
              </a:spcAft>
            </a:pPr>
            <a:r>
              <a:rPr lang="el-GR" sz="1100" dirty="0" smtClean="0">
                <a:solidFill>
                  <a:srgbClr val="0070C0"/>
                </a:solidFill>
              </a:rPr>
              <a:t>Εταιρία Κοινωνικής Ψυχιατρικής και Ψυχικής Υγείας</a:t>
            </a:r>
            <a:endParaRPr lang="el-GR" sz="1100" dirty="0">
              <a:solidFill>
                <a:srgbClr val="0070C0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33809" y="207963"/>
            <a:ext cx="75963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lvl="0" eaLnBrk="1" latinLnBrk="0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sz="4000" b="1" dirty="0" smtClean="0">
                <a:solidFill>
                  <a:srgbClr val="FFC000"/>
                </a:solidFill>
                <a:cs typeface="Calibri" pitchFamily="34" charset="0"/>
              </a:rPr>
              <a:t>Οι </a:t>
            </a:r>
            <a:r>
              <a:rPr lang="el-GR" sz="4000" b="1" dirty="0">
                <a:solidFill>
                  <a:srgbClr val="FFC000"/>
                </a:solidFill>
                <a:cs typeface="Calibri" pitchFamily="34" charset="0"/>
              </a:rPr>
              <a:t>ανάγκες υγείας του πληθυσμού </a:t>
            </a:r>
            <a:endParaRPr lang="el-GR" sz="4000" b="1" dirty="0" smtClean="0">
              <a:solidFill>
                <a:srgbClr val="FFC000"/>
              </a:solidFill>
              <a:cs typeface="Calibri" pitchFamily="34" charset="0"/>
            </a:endParaRPr>
          </a:p>
          <a:p>
            <a:pPr lvl="0" eaLnBrk="1" latinLnBrk="0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kumimoji="0" lang="el-GR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rPr>
              <a:t>- Ανάλυση αναγκών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33809" y="1412776"/>
            <a:ext cx="82089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587" marR="0" lvl="0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0A331"/>
              </a:buClr>
              <a:buSzTx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Το αίτημα αναλύεται με βάση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6</a:t>
            </a:r>
            <a:r>
              <a:rPr lang="el-GR" b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πιθανές ανάγκες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Κατηγορίες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(8)</a:t>
            </a: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Αξιολόγησης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Συμβουλευτικής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– 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Υποστήριξης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Θεραπευτικής παρέμβασης 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Επαγγελματικής εκπαίδευσης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Απεξάρτησης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Κοινωνικής μέριμνας 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Φιλοξενίας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	Επανένταξης </a:t>
            </a:r>
          </a:p>
          <a:p>
            <a:pPr marL="342900" marR="0" lvl="0" indent="-341313" defTabSz="91440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4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1140</Words>
  <Application>Microsoft Office PowerPoint</Application>
  <PresentationFormat>Προβολή στην οθόνη (4:3)</PresentationFormat>
  <Paragraphs>238</Paragraphs>
  <Slides>18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Παρουσίαση του PowerPoint</vt:lpstr>
      <vt:lpstr> Σύνοψη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κενά στην παροχή υπηρεσιών στο νομό Φωκίδας</vt:lpstr>
      <vt:lpstr>Τα κενά στην παροχή υπηρεσιών στο  νομό Φωκίδας</vt:lpstr>
      <vt:lpstr>Ο ρόλος των συμπράξεων στην ανάπτυξη νέων υπηρεσιών</vt:lpstr>
      <vt:lpstr>Συμπράξεις</vt:lpstr>
      <vt:lpstr>Συμπεράσματα</vt:lpstr>
      <vt:lpstr>Παρουσίαση του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NIKI</cp:lastModifiedBy>
  <cp:revision>71</cp:revision>
  <dcterms:created xsi:type="dcterms:W3CDTF">2014-04-01T16:35:38Z</dcterms:created>
  <dcterms:modified xsi:type="dcterms:W3CDTF">2017-06-02T09:00:58Z</dcterms:modified>
</cp:coreProperties>
</file>