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7" r:id="rId7"/>
    <p:sldId id="27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5" r:id="rId16"/>
    <p:sldId id="304" r:id="rId17"/>
    <p:sldId id="268" r:id="rId18"/>
    <p:sldId id="270" r:id="rId19"/>
    <p:sldId id="288" r:id="rId20"/>
    <p:sldId id="287" r:id="rId21"/>
    <p:sldId id="303" r:id="rId22"/>
    <p:sldId id="306" r:id="rId23"/>
    <p:sldId id="307" r:id="rId24"/>
    <p:sldId id="308" r:id="rId25"/>
    <p:sldId id="289" r:id="rId26"/>
    <p:sldId id="290" r:id="rId27"/>
    <p:sldId id="291" r:id="rId28"/>
    <p:sldId id="292" r:id="rId29"/>
    <p:sldId id="300" r:id="rId30"/>
    <p:sldId id="276" r:id="rId31"/>
    <p:sldId id="309" r:id="rId32"/>
    <p:sldId id="277" r:id="rId33"/>
    <p:sldId id="278" r:id="rId34"/>
    <p:sldId id="301" r:id="rId35"/>
    <p:sldId id="279" r:id="rId36"/>
    <p:sldId id="298" r:id="rId37"/>
    <p:sldId id="305" r:id="rId38"/>
    <p:sldId id="297" r:id="rId39"/>
    <p:sldId id="299" r:id="rId40"/>
    <p:sldId id="280" r:id="rId41"/>
    <p:sldId id="281" r:id="rId42"/>
    <p:sldId id="283" r:id="rId43"/>
    <p:sldId id="282" r:id="rId44"/>
    <p:sldId id="284" r:id="rId45"/>
    <p:sldId id="269" r:id="rId46"/>
    <p:sldId id="302" r:id="rId47"/>
    <p:sldId id="285" r:id="rId48"/>
  </p:sldIdLst>
  <p:sldSz cx="9144000" cy="6858000" type="screen4x3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07F-D968-41B6-8AFC-79E47EE88F36}" type="datetimeFigureOut">
              <a:rPr lang="el-GR" smtClean="0"/>
              <a:t>02/06/2017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F2EC-6098-4DAE-8270-28EA0FE305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840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07F-D968-41B6-8AFC-79E47EE88F36}" type="datetimeFigureOut">
              <a:rPr lang="el-GR" smtClean="0"/>
              <a:t>02/06/2017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F2EC-6098-4DAE-8270-28EA0FE305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201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07F-D968-41B6-8AFC-79E47EE88F36}" type="datetimeFigureOut">
              <a:rPr lang="el-GR" smtClean="0"/>
              <a:t>02/06/2017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F2EC-6098-4DAE-8270-28EA0FE305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185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07F-D968-41B6-8AFC-79E47EE88F36}" type="datetimeFigureOut">
              <a:rPr lang="el-GR" smtClean="0"/>
              <a:t>02/06/2017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F2EC-6098-4DAE-8270-28EA0FE305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734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07F-D968-41B6-8AFC-79E47EE88F36}" type="datetimeFigureOut">
              <a:rPr lang="el-GR" smtClean="0"/>
              <a:t>02/06/2017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F2EC-6098-4DAE-8270-28EA0FE305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904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07F-D968-41B6-8AFC-79E47EE88F36}" type="datetimeFigureOut">
              <a:rPr lang="el-GR" smtClean="0"/>
              <a:t>02/06/2017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F2EC-6098-4DAE-8270-28EA0FE305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228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07F-D968-41B6-8AFC-79E47EE88F36}" type="datetimeFigureOut">
              <a:rPr lang="el-GR" smtClean="0"/>
              <a:t>02/06/2017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F2EC-6098-4DAE-8270-28EA0FE305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78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07F-D968-41B6-8AFC-79E47EE88F36}" type="datetimeFigureOut">
              <a:rPr lang="el-GR" smtClean="0"/>
              <a:t>02/06/2017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F2EC-6098-4DAE-8270-28EA0FE305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18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07F-D968-41B6-8AFC-79E47EE88F36}" type="datetimeFigureOut">
              <a:rPr lang="el-GR" smtClean="0"/>
              <a:t>02/06/2017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F2EC-6098-4DAE-8270-28EA0FE305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907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07F-D968-41B6-8AFC-79E47EE88F36}" type="datetimeFigureOut">
              <a:rPr lang="el-GR" smtClean="0"/>
              <a:t>02/06/2017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F2EC-6098-4DAE-8270-28EA0FE305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456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207F-D968-41B6-8AFC-79E47EE88F36}" type="datetimeFigureOut">
              <a:rPr lang="el-GR" smtClean="0"/>
              <a:t>02/06/2017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F2EC-6098-4DAE-8270-28EA0FE305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016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8207F-D968-41B6-8AFC-79E47EE88F36}" type="datetimeFigureOut">
              <a:rPr lang="el-GR" smtClean="0"/>
              <a:t>02/06/2017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0F2EC-6098-4DAE-8270-28EA0FE305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457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932040" y="620688"/>
            <a:ext cx="4032448" cy="1944216"/>
          </a:xfrm>
        </p:spPr>
        <p:txBody>
          <a:bodyPr/>
          <a:lstStyle/>
          <a:p>
            <a:r>
              <a:rPr lang="el-GR" sz="6000" b="1" dirty="0" smtClean="0">
                <a:solidFill>
                  <a:srgbClr val="FF0000"/>
                </a:solidFill>
              </a:rPr>
              <a:t>Εθισμός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93455" y="4005064"/>
            <a:ext cx="4464496" cy="1752600"/>
          </a:xfrm>
        </p:spPr>
        <p:txBody>
          <a:bodyPr/>
          <a:lstStyle/>
          <a:p>
            <a:r>
              <a:rPr lang="el-GR" dirty="0" smtClean="0"/>
              <a:t>Μαρία Παπασιδέρη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32"/>
            <a:ext cx="4932040" cy="67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36096" y="1916832"/>
            <a:ext cx="3322712" cy="2007096"/>
          </a:xfrm>
        </p:spPr>
        <p:txBody>
          <a:bodyPr>
            <a:normAutofit/>
          </a:bodyPr>
          <a:lstStyle/>
          <a:p>
            <a:r>
              <a:rPr lang="el-GR" dirty="0"/>
              <a:t>(</a:t>
            </a:r>
            <a:r>
              <a:rPr lang="el-GR" dirty="0" smtClean="0"/>
              <a:t>Ναρκωτικές) ουσίες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04664"/>
            <a:ext cx="5184576" cy="6192688"/>
          </a:xfrm>
        </p:spPr>
      </p:pic>
    </p:spTree>
    <p:extLst>
      <p:ext uri="{BB962C8B-B14F-4D97-AF65-F5344CB8AC3E}">
        <p14:creationId xmlns:p14="http://schemas.microsoft.com/office/powerpoint/2010/main" val="2755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Αλκοόλ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915580" cy="4824536"/>
          </a:xfrm>
        </p:spPr>
      </p:pic>
    </p:spTree>
    <p:extLst>
      <p:ext uri="{BB962C8B-B14F-4D97-AF65-F5344CB8AC3E}">
        <p14:creationId xmlns:p14="http://schemas.microsoft.com/office/powerpoint/2010/main" val="199527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3106688" cy="2880320"/>
          </a:xfrm>
        </p:spPr>
        <p:txBody>
          <a:bodyPr>
            <a:normAutofit/>
          </a:bodyPr>
          <a:lstStyle/>
          <a:p>
            <a:r>
              <a:rPr lang="el-GR" dirty="0" smtClean="0"/>
              <a:t>Τυχερά παιχνίδια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2656"/>
            <a:ext cx="4644008" cy="6192011"/>
          </a:xfrm>
        </p:spPr>
      </p:pic>
    </p:spTree>
    <p:extLst>
      <p:ext uri="{BB962C8B-B14F-4D97-AF65-F5344CB8AC3E}">
        <p14:creationId xmlns:p14="http://schemas.microsoft.com/office/powerpoint/2010/main" val="9633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Φαγητό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8208912" cy="4104456"/>
          </a:xfrm>
        </p:spPr>
      </p:pic>
    </p:spTree>
    <p:extLst>
      <p:ext uri="{BB962C8B-B14F-4D97-AF65-F5344CB8AC3E}">
        <p14:creationId xmlns:p14="http://schemas.microsoft.com/office/powerpoint/2010/main" val="7034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" y="404664"/>
            <a:ext cx="7509520" cy="6031885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21749" y="2996952"/>
            <a:ext cx="3034680" cy="1143000"/>
          </a:xfrm>
        </p:spPr>
        <p:txBody>
          <a:bodyPr/>
          <a:lstStyle/>
          <a:p>
            <a:r>
              <a:rPr lang="el-GR" dirty="0" smtClean="0"/>
              <a:t>Σεξ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52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Εργασία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344816" cy="5182176"/>
          </a:xfrm>
        </p:spPr>
      </p:pic>
    </p:spTree>
    <p:extLst>
      <p:ext uri="{BB962C8B-B14F-4D97-AF65-F5344CB8AC3E}">
        <p14:creationId xmlns:p14="http://schemas.microsoft.com/office/powerpoint/2010/main" val="19024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3394720" cy="1143000"/>
          </a:xfrm>
        </p:spPr>
        <p:txBody>
          <a:bodyPr/>
          <a:lstStyle/>
          <a:p>
            <a:r>
              <a:rPr lang="el-GR" dirty="0" smtClean="0"/>
              <a:t>Διαδίκτυο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4664"/>
            <a:ext cx="5049352" cy="6055508"/>
          </a:xfrm>
        </p:spPr>
      </p:pic>
    </p:spTree>
    <p:extLst>
      <p:ext uri="{BB962C8B-B14F-4D97-AF65-F5344CB8AC3E}">
        <p14:creationId xmlns:p14="http://schemas.microsoft.com/office/powerpoint/2010/main" val="199584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854336"/>
          </a:xfrm>
        </p:spPr>
      </p:pic>
    </p:spTree>
    <p:extLst>
      <p:ext uri="{BB962C8B-B14F-4D97-AF65-F5344CB8AC3E}">
        <p14:creationId xmlns:p14="http://schemas.microsoft.com/office/powerpoint/2010/main" val="24702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836712"/>
            <a:ext cx="7922768" cy="5289451"/>
          </a:xfrm>
        </p:spPr>
      </p:pic>
    </p:spTree>
    <p:extLst>
      <p:ext uri="{BB962C8B-B14F-4D97-AF65-F5344CB8AC3E}">
        <p14:creationId xmlns:p14="http://schemas.microsoft.com/office/powerpoint/2010/main" val="5745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0"/>
            <a:ext cx="5436096" cy="6858000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332656"/>
            <a:ext cx="3779912" cy="640871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endParaRPr lang="el-GR" sz="3300" dirty="0" smtClean="0"/>
          </a:p>
          <a:p>
            <a:pPr marL="0" indent="0" algn="ctr">
              <a:lnSpc>
                <a:spcPct val="170000"/>
              </a:lnSpc>
              <a:buNone/>
            </a:pPr>
            <a:endParaRPr lang="el-GR" sz="3300" dirty="0"/>
          </a:p>
          <a:p>
            <a:pPr marL="0" indent="0" algn="ctr">
              <a:lnSpc>
                <a:spcPct val="170000"/>
              </a:lnSpc>
              <a:buNone/>
            </a:pPr>
            <a:r>
              <a:rPr lang="el-GR" sz="3400" dirty="0" smtClean="0"/>
              <a:t>Η </a:t>
            </a:r>
            <a:r>
              <a:rPr lang="el-GR" sz="3400" dirty="0"/>
              <a:t>εξάπλωση λοιπόν του φαινομένου του εθισμού είναι </a:t>
            </a:r>
            <a:r>
              <a:rPr lang="el-GR" sz="3400" b="1" dirty="0"/>
              <a:t>παγκόσμια</a:t>
            </a:r>
            <a:r>
              <a:rPr lang="el-GR" sz="3400" dirty="0"/>
              <a:t> αφορά όλες τις </a:t>
            </a:r>
            <a:r>
              <a:rPr lang="el-GR" sz="3400" b="1" dirty="0"/>
              <a:t>ηλικιακές και κοινωνικές ομάδες </a:t>
            </a:r>
            <a:r>
              <a:rPr lang="el-GR" sz="3400" dirty="0"/>
              <a:t>ωστόσο τα </a:t>
            </a:r>
            <a:r>
              <a:rPr lang="el-GR" sz="3400" b="1" i="1" dirty="0">
                <a:solidFill>
                  <a:schemeClr val="tx2"/>
                </a:solidFill>
              </a:rPr>
              <a:t>παιδιά και οι έφηβοι </a:t>
            </a:r>
            <a:r>
              <a:rPr lang="el-GR" sz="3400" dirty="0"/>
              <a:t>είναι οι πιο ευάλωτοι </a:t>
            </a:r>
            <a:r>
              <a:rPr lang="el-GR" sz="3400" dirty="0" smtClean="0"/>
              <a:t>χρήστες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615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Τι είναι ο εθισμός; </a:t>
            </a:r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Σε τι μπορεί να εθιστεί κανείς;;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Πώς αντιμετωπίζεται;;</a:t>
            </a:r>
          </a:p>
          <a:p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8"/>
            <a:ext cx="3563888" cy="628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7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Εθισμός στο Διαδίκτυο – ορισμός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5301208"/>
            <a:ext cx="8229600" cy="1396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 smtClean="0"/>
              <a:t>Ένα σύνολο </a:t>
            </a:r>
            <a:r>
              <a:rPr lang="el-GR" b="1" i="1" dirty="0" smtClean="0"/>
              <a:t>προβληματικών συμπεριφορών </a:t>
            </a:r>
            <a:r>
              <a:rPr lang="el-GR" dirty="0" smtClean="0"/>
              <a:t>που έχουν σχέση με τη </a:t>
            </a:r>
            <a:r>
              <a:rPr lang="el-GR" b="1" i="1" dirty="0" smtClean="0"/>
              <a:t>χρήση του διαδικτύου</a:t>
            </a:r>
            <a:r>
              <a:rPr lang="el-GR" dirty="0" smtClean="0"/>
              <a:t>.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5472608" cy="364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Εθισμός στο Διαδίκτυο – ορισμός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3000" dirty="0">
                <a:solidFill>
                  <a:prstClr val="black"/>
                </a:solidFill>
              </a:rPr>
              <a:t>Κοινό στοιχείο αυτών των συμπεριφορών είναι ότι επηρεάζουν </a:t>
            </a:r>
            <a:r>
              <a:rPr lang="el-GR" sz="3000" b="1" i="1" dirty="0">
                <a:solidFill>
                  <a:schemeClr val="tx2"/>
                </a:solidFill>
              </a:rPr>
              <a:t>αρνητικά την καθημερινότητα </a:t>
            </a:r>
            <a:r>
              <a:rPr lang="el-GR" sz="3000" dirty="0">
                <a:solidFill>
                  <a:prstClr val="black"/>
                </a:solidFill>
              </a:rPr>
              <a:t>του ατόμου καθώς και του περιβάλλοντος του</a:t>
            </a:r>
            <a:r>
              <a:rPr lang="el-GR" sz="30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endParaRPr lang="el-GR" sz="3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l-GR" sz="3000" dirty="0">
                <a:solidFill>
                  <a:prstClr val="black"/>
                </a:solidFill>
              </a:rPr>
              <a:t>Το διαδίκτυο αποτελεί </a:t>
            </a:r>
            <a:r>
              <a:rPr lang="el-GR" sz="3000" b="1" i="1" dirty="0">
                <a:solidFill>
                  <a:schemeClr val="tx2"/>
                </a:solidFill>
              </a:rPr>
              <a:t>προτεραιότητα </a:t>
            </a:r>
            <a:r>
              <a:rPr lang="el-GR" sz="3000" dirty="0">
                <a:solidFill>
                  <a:prstClr val="black"/>
                </a:solidFill>
              </a:rPr>
              <a:t>στη ζωή του σε σχέση με τους φίλους, την οικογένεια και την εργασία του, </a:t>
            </a:r>
            <a:r>
              <a:rPr lang="el-GR" sz="3000" b="1" i="1" dirty="0">
                <a:solidFill>
                  <a:schemeClr val="tx2"/>
                </a:solidFill>
              </a:rPr>
              <a:t>κυριαρχεί στην καθημερινότητα του </a:t>
            </a:r>
            <a:r>
              <a:rPr lang="el-GR" sz="3000" dirty="0">
                <a:solidFill>
                  <a:prstClr val="black"/>
                </a:solidFill>
              </a:rPr>
              <a:t>και αποτελεί αναπόσπαστο τμήμα της που το άτομο </a:t>
            </a:r>
            <a:r>
              <a:rPr lang="el-GR" sz="3000" b="1" i="1" dirty="0">
                <a:solidFill>
                  <a:schemeClr val="tx2"/>
                </a:solidFill>
              </a:rPr>
              <a:t>δεν διανοείται να αποχωριστεί</a:t>
            </a:r>
            <a:r>
              <a:rPr lang="el-GR" sz="3000" dirty="0">
                <a:solidFill>
                  <a:prstClr val="black"/>
                </a:solidFill>
              </a:rPr>
              <a:t>. </a:t>
            </a:r>
          </a:p>
          <a:p>
            <a:pPr marL="0" lvl="0" indent="0">
              <a:buNone/>
            </a:pPr>
            <a:r>
              <a:rPr lang="el-GR" sz="1200" dirty="0">
                <a:solidFill>
                  <a:prstClr val="black"/>
                </a:solidFill>
              </a:rPr>
              <a:t>Πτυχιακή </a:t>
            </a:r>
            <a:r>
              <a:rPr lang="el-GR" sz="1200" dirty="0" err="1">
                <a:solidFill>
                  <a:prstClr val="black"/>
                </a:solidFill>
              </a:rPr>
              <a:t>Μπόνια</a:t>
            </a:r>
            <a:r>
              <a:rPr lang="el-GR" sz="1200" dirty="0">
                <a:solidFill>
                  <a:prstClr val="black"/>
                </a:solidFill>
              </a:rPr>
              <a:t> Παρθένα 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163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Σημάδια εθισμού στο διαδίκτυο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6" y="1600200"/>
            <a:ext cx="8057347" cy="4525963"/>
          </a:xfrm>
        </p:spPr>
      </p:pic>
    </p:spTree>
    <p:extLst>
      <p:ext uri="{BB962C8B-B14F-4D97-AF65-F5344CB8AC3E}">
        <p14:creationId xmlns:p14="http://schemas.microsoft.com/office/powerpoint/2010/main" val="17669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Ψυχολογικά συμπτώματα εθισμού στο διαδίκτυο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/>
              <a:t>Είναι συμπτώματα που έχουν να κάνουν µε την </a:t>
            </a:r>
            <a:r>
              <a:rPr lang="el-GR" b="1" dirty="0"/>
              <a:t>ψυχολογία κ</a:t>
            </a:r>
            <a:r>
              <a:rPr lang="el-GR" dirty="0"/>
              <a:t>αι την </a:t>
            </a:r>
            <a:r>
              <a:rPr lang="el-GR" b="1" dirty="0"/>
              <a:t>κοινωνική ζωή </a:t>
            </a:r>
            <a:r>
              <a:rPr lang="el-GR" dirty="0"/>
              <a:t>του ατόμου και τα οποία του δημιουργούν </a:t>
            </a:r>
            <a:r>
              <a:rPr lang="el-GR" b="1" u="sng" dirty="0"/>
              <a:t>προβλήματα </a:t>
            </a:r>
            <a:r>
              <a:rPr lang="el-GR" dirty="0"/>
              <a:t>στις καθημερινές του επαφές και ενασχολήσεις όπως</a:t>
            </a:r>
            <a:r>
              <a:rPr lang="el-GR" dirty="0" smtClean="0"/>
              <a:t>:</a:t>
            </a:r>
          </a:p>
          <a:p>
            <a:pPr marL="0" indent="0">
              <a:buNone/>
            </a:pPr>
            <a:r>
              <a:rPr lang="el-GR" dirty="0" smtClean="0"/>
              <a:t> </a:t>
            </a:r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dirty="0"/>
              <a:t>Αδυναμία να σταματήσει τη δραστηριότητα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dirty="0"/>
              <a:t>• Επιθυμία να περνά ολοένα και περισσότερο χρόνο στο διαδίκτυο.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dirty="0"/>
              <a:t>Παραμέληση της οικογένειας και των φίλων του.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dirty="0"/>
              <a:t>Συναισθηματικό κενό, ή εκνευρισμό όταν δεν είναι </a:t>
            </a:r>
            <a:r>
              <a:rPr lang="el-GR" dirty="0" err="1"/>
              <a:t>on</a:t>
            </a:r>
            <a:r>
              <a:rPr lang="el-GR" dirty="0"/>
              <a:t>-</a:t>
            </a:r>
            <a:r>
              <a:rPr lang="el-GR" dirty="0" err="1"/>
              <a:t>line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dirty="0"/>
              <a:t>• Παραμέληση των δραστηριοτήτων και των ευθυνών που του αναλογούν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dirty="0"/>
              <a:t>• Προβλήματα µε το σχολείο ή την εργασία του.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dirty="0"/>
              <a:t>Αίσθηση ευεξίας, ευτυχίας και ευφορίας όταν βρίσκεται στον υπολογιστή.</a:t>
            </a:r>
          </a:p>
        </p:txBody>
      </p:sp>
    </p:spTree>
    <p:extLst>
      <p:ext uri="{BB962C8B-B14F-4D97-AF65-F5344CB8AC3E}">
        <p14:creationId xmlns:p14="http://schemas.microsoft.com/office/powerpoint/2010/main" val="4188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>
                <a:solidFill>
                  <a:prstClr val="black"/>
                </a:solidFill>
              </a:rPr>
              <a:t>Σωματικά </a:t>
            </a:r>
            <a:r>
              <a:rPr lang="el-GR" sz="4000" dirty="0">
                <a:solidFill>
                  <a:prstClr val="black"/>
                </a:solidFill>
              </a:rPr>
              <a:t>συμπτώματα εθισμού στο διαδίκτυο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/>
              <a:t>Είναι συμπτώματα τα οποία σχετίζονται με τη </a:t>
            </a:r>
            <a:r>
              <a:rPr lang="el-GR" b="1" dirty="0"/>
              <a:t>σωματική καταπόνηση</a:t>
            </a:r>
            <a:r>
              <a:rPr lang="el-GR" dirty="0"/>
              <a:t> του ατόμου από τις ώρες που περνά μπροστά στον υπολογιστή όπως</a:t>
            </a:r>
            <a:r>
              <a:rPr lang="el-GR" dirty="0" smtClean="0"/>
              <a:t>: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dirty="0"/>
              <a:t>• Το σύνδρομο καρπιαίου σωλήνα.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dirty="0" err="1"/>
              <a:t>Ξηροφθαλμία</a:t>
            </a:r>
            <a:r>
              <a:rPr lang="el-GR" dirty="0"/>
              <a:t>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dirty="0"/>
              <a:t>Ημικρανίες και πονοκέφαλοι.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dirty="0"/>
              <a:t>Προβλήματα και πόνοι στη μέση.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dirty="0"/>
              <a:t>Διατροφικές ατασθαλίες, όπως για παράδειγμα η παράλειψη γευμάτων.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dirty="0"/>
              <a:t>Παραμέληση της προσωπικής υγιεινής.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dirty="0"/>
              <a:t>Διαταραχές του ύπνου και αλλαγές στις ώρες του ύπνου. (</a:t>
            </a:r>
            <a:r>
              <a:rPr lang="el-GR" dirty="0" err="1"/>
              <a:t>Young</a:t>
            </a:r>
            <a:r>
              <a:rPr lang="el-GR" dirty="0"/>
              <a:t>, </a:t>
            </a:r>
            <a:r>
              <a:rPr lang="el-GR" dirty="0" err="1"/>
              <a:t>Kimberly</a:t>
            </a:r>
            <a:r>
              <a:rPr lang="el-GR" dirty="0"/>
              <a:t> S. 2001)</a:t>
            </a:r>
          </a:p>
        </p:txBody>
      </p:sp>
    </p:spTree>
    <p:extLst>
      <p:ext uri="{BB962C8B-B14F-4D97-AF65-F5344CB8AC3E}">
        <p14:creationId xmlns:p14="http://schemas.microsoft.com/office/powerpoint/2010/main" val="4041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>
                <a:solidFill>
                  <a:prstClr val="black"/>
                </a:solidFill>
              </a:rPr>
              <a:t>Κριτήρια που οριοθετούν την υπερβολική χρήση και τον εθισμό είναι η ύπαρξη τουλάχιστον τριών από: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-</a:t>
            </a:r>
            <a:r>
              <a:rPr lang="el-GR" dirty="0"/>
              <a:t>Συμπτώματα Συνδρόμου Απόσυρσης, όπως ψυχοκινητική διέγερση, εκούσια ή ακούσια κίνηση δακτυλογράφησης των δακτύλων του χεριού, άγχος, έμμονη σκέψη για το Internet, όνειρα για το Internet.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-</a:t>
            </a:r>
            <a:r>
              <a:rPr lang="el-GR" dirty="0"/>
              <a:t>Κατανάλωση υπερβολικού χρόνου ή/και χρήματος σε δραστηριότητες σχετικές µε το διαδίκτυο (λογισμικό, σκληροί δίσκοι κλπ). </a:t>
            </a:r>
          </a:p>
        </p:txBody>
      </p:sp>
    </p:spTree>
    <p:extLst>
      <p:ext uri="{BB962C8B-B14F-4D97-AF65-F5344CB8AC3E}">
        <p14:creationId xmlns:p14="http://schemas.microsoft.com/office/powerpoint/2010/main" val="32120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4000" dirty="0">
                <a:solidFill>
                  <a:prstClr val="black"/>
                </a:solidFill>
              </a:rPr>
              <a:t>Κριτήρια που οριοθετούν την υπερβολική χρήση και τον εθισμό είναι η ύπαρξη τουλάχιστον τριών </a:t>
            </a:r>
            <a:r>
              <a:rPr lang="el-GR" sz="4000" dirty="0" smtClean="0">
                <a:solidFill>
                  <a:prstClr val="black"/>
                </a:solidFill>
              </a:rPr>
              <a:t>από: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-Έκπτωση λειτουργικότητας του ατόμου (σε κοινωνικό, οικογενειακό, προσωπικό επίπεδο, παραμέληση προσωπικής φροντίδας και υγιεινής, απώλεια ύπνου, ενδοοικογενειακές συγκρούσεις, σχολική αποτυχία</a:t>
            </a:r>
            <a:r>
              <a:rPr lang="el-GR" dirty="0" smtClean="0"/>
              <a:t>).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dirty="0"/>
              <a:t>-Συνέχιση χρήσης παρά την γνώση της παραπάνω έκπτωσης. (</a:t>
            </a:r>
            <a:r>
              <a:rPr lang="el-GR" dirty="0" err="1"/>
              <a:t>Stoll</a:t>
            </a:r>
            <a:r>
              <a:rPr lang="el-GR" dirty="0"/>
              <a:t>, 2002).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271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Τύποι εθισμού στο διαδίκτυο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1) Εθισμός στο διαδικτυακό σεξ: Υπερβολική χρήση ιστοσελίδων που απευθύνονται σε ενηλίκους για διαδικτυακό σεξ (</a:t>
            </a:r>
            <a:r>
              <a:rPr lang="el-GR" dirty="0" err="1"/>
              <a:t>cybersex</a:t>
            </a:r>
            <a:r>
              <a:rPr lang="el-GR" dirty="0"/>
              <a:t>) και διαδικτυακό πορνογραφικό υλικό (</a:t>
            </a:r>
            <a:r>
              <a:rPr lang="el-GR" dirty="0" err="1"/>
              <a:t>cyber</a:t>
            </a:r>
            <a:r>
              <a:rPr lang="el-GR" dirty="0"/>
              <a:t> </a:t>
            </a:r>
            <a:r>
              <a:rPr lang="el-GR" dirty="0" err="1"/>
              <a:t>porn</a:t>
            </a:r>
            <a:r>
              <a:rPr lang="el-GR" dirty="0" smtClean="0"/>
              <a:t>).</a:t>
            </a:r>
          </a:p>
          <a:p>
            <a:r>
              <a:rPr lang="el-GR" dirty="0" smtClean="0"/>
              <a:t> </a:t>
            </a:r>
            <a:r>
              <a:rPr lang="el-GR" dirty="0"/>
              <a:t>2) Εθισμός στις διαδικτυακές σχέσεις: Καταναγκαστική ενασχόληση με διαπροσωπικές διαδικτυακές σχέσεις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3) Εθισμός στον τζόγο, στις αγορές ή στις συναλλαγές ημέρας. </a:t>
            </a:r>
          </a:p>
        </p:txBody>
      </p:sp>
    </p:spTree>
    <p:extLst>
      <p:ext uri="{BB962C8B-B14F-4D97-AF65-F5344CB8AC3E}">
        <p14:creationId xmlns:p14="http://schemas.microsoft.com/office/powerpoint/2010/main" val="39675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Τύποι εθισμού στο διαδίκτυο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4) Υπερβολική αναζήτηση πληροφοριών: Καταναγκαστική περιήγηση (</a:t>
            </a:r>
            <a:r>
              <a:rPr lang="el-GR" dirty="0" err="1"/>
              <a:t>σερφάρισμα</a:t>
            </a:r>
            <a:r>
              <a:rPr lang="el-GR" dirty="0"/>
              <a:t>) στο διαδίκτυο ή καταναγκαστικές αναζητήσεις σε βάσεις δεδομένων χωρίς στόχο. 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5</a:t>
            </a:r>
            <a:r>
              <a:rPr lang="el-GR" dirty="0"/>
              <a:t>) Εθισμός στους ηλεκτρονικούς υπολογιστές: Εμμονή στα ηλεκτρονικά παιχνίδια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212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000" dirty="0"/>
              <a:t>Η εξάρτηση από το διαδίκτυο διαπιστώνεται ,όταν ο χρήστης απαντήσει θετικά στις πέντε από τις οκτώ διαγνωστικές ερωτήσεις της </a:t>
            </a:r>
            <a:r>
              <a:rPr lang="el-GR" sz="2000" dirty="0" err="1"/>
              <a:t>Dr</a:t>
            </a:r>
            <a:r>
              <a:rPr lang="el-GR" sz="2000" dirty="0"/>
              <a:t>. </a:t>
            </a:r>
            <a:r>
              <a:rPr lang="el-GR" sz="2000" dirty="0" err="1"/>
              <a:t>Kimberly</a:t>
            </a:r>
            <a:r>
              <a:rPr lang="el-GR" sz="2000" dirty="0"/>
              <a:t> </a:t>
            </a:r>
            <a:r>
              <a:rPr lang="el-GR" sz="2000" dirty="0" err="1"/>
              <a:t>Young</a:t>
            </a:r>
            <a:r>
              <a:rPr lang="el-GR" sz="2000" dirty="0"/>
              <a:t>.  Τα διαγνωστικά κριτήρια της </a:t>
            </a:r>
            <a:r>
              <a:rPr lang="el-GR" sz="2000" dirty="0" err="1"/>
              <a:t>Young</a:t>
            </a:r>
            <a:r>
              <a:rPr lang="el-GR" sz="2000" dirty="0"/>
              <a:t> για την εξάρτηση από το Διαδίκτυο είναι τα εξής (</a:t>
            </a:r>
            <a:r>
              <a:rPr lang="el-GR" sz="2000" dirty="0" err="1"/>
              <a:t>Young</a:t>
            </a:r>
            <a:r>
              <a:rPr lang="el-GR" sz="2000" dirty="0"/>
              <a:t>, 1998):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dirty="0" smtClean="0"/>
              <a:t>1.Αισθάνεσαι </a:t>
            </a:r>
            <a:r>
              <a:rPr lang="el-GR" dirty="0"/>
              <a:t>απορροφημένος στο διαδίκτυο (σκέψου μια προηγουμένη   ή μια μελλοντική περίοδο σύνδεσης στο διαδίκτυο</a:t>
            </a:r>
            <a:r>
              <a:rPr lang="el-GR" dirty="0" smtClean="0"/>
              <a:t>);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dirty="0"/>
              <a:t>2.Αισθάνεσαι την ανάγκη να χρησιμοποιείς το διαδίκτυο για, διαρκώς           αυξανόμενα, χρονικά διαστήματα για να επιτύχεις την ικανοποίησή σου;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3.Έκανες</a:t>
            </a:r>
            <a:r>
              <a:rPr lang="el-GR" dirty="0"/>
              <a:t>, επανειλημμένα, προσπάθειες, που δεν ήταν επιτυχημένες, για να ελέγξεις ή να περιορίσεις ή να σταματήσεις ολοκληρωτικά τη χρήση του διαδίκτυο; 4.Αισθάνεσαι ανήσυχος, βαρύθυμος, μελαγχολικός και ευέξαπτος όταν προσπαθείς να περιορίσεις ή να σταματήσεις ολοκληρωτικά το διαδίκτυο;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5.Όταν </a:t>
            </a:r>
            <a:r>
              <a:rPr lang="el-GR" dirty="0"/>
              <a:t>είσαι συνδεδεμένος με το διαδίκτυο, παραμένεις συνδεδεμένος για περισσότερο χρόνο από όσο σκόπευες αρχικά;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6.Έχεις </a:t>
            </a:r>
            <a:r>
              <a:rPr lang="el-GR" dirty="0"/>
              <a:t>χάσει ή κινδύνευσες να χάσες μια σημαντική σχέση, μια σημαντική εργασία, μια εκπαιδευτική ευκαιρία ή μια ευκαιρία καριέρας, επειδή είσαι χρήστης του διαδίκτυο;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7.Είπες </a:t>
            </a:r>
            <a:r>
              <a:rPr lang="el-GR" dirty="0"/>
              <a:t>ποτέ ψέματα σε μέλη της οικογένειας σου, στο γιατρό σου ή στον ψυχολόγο σου, για να κρύψεις την έκταση της χρήσης, από σένα, των εφαρμογών του διαδίκτυο;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8.Χρησιμοποιείς </a:t>
            </a:r>
            <a:r>
              <a:rPr lang="el-GR" dirty="0"/>
              <a:t>το διαδίκτυο, σαν ένα τρόπο απόδρασης από τα προβλήματα ή ανακούφισης της πολύ κακής σου διάθεσης; (π.χ. αισθήματα έλλειψης βοήθειας, ενοχής, ανυπομονησίας, μελαγχολίας) ; </a:t>
            </a:r>
          </a:p>
        </p:txBody>
      </p:sp>
    </p:spTree>
    <p:extLst>
      <p:ext uri="{BB962C8B-B14F-4D97-AF65-F5344CB8AC3E}">
        <p14:creationId xmlns:p14="http://schemas.microsoft.com/office/powerpoint/2010/main" val="372239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l-GR" sz="8000" dirty="0" smtClean="0"/>
              <a:t>Τι είναι ο εθισμός;;;</a:t>
            </a:r>
            <a:endParaRPr lang="el-GR" sz="8000" dirty="0"/>
          </a:p>
        </p:txBody>
      </p:sp>
    </p:spTree>
    <p:extLst>
      <p:ext uri="{BB962C8B-B14F-4D97-AF65-F5344CB8AC3E}">
        <p14:creationId xmlns:p14="http://schemas.microsoft.com/office/powerpoint/2010/main" val="291379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7200" dirty="0" smtClean="0"/>
              <a:t>Συνέπειες </a:t>
            </a:r>
            <a:endParaRPr lang="el-GR" sz="7200" dirty="0"/>
          </a:p>
        </p:txBody>
      </p:sp>
    </p:spTree>
    <p:extLst>
      <p:ext uri="{BB962C8B-B14F-4D97-AF65-F5344CB8AC3E}">
        <p14:creationId xmlns:p14="http://schemas.microsoft.com/office/powerpoint/2010/main" val="19907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Σωματική υγεία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l-GR" b="1" dirty="0"/>
              <a:t>Μειωμένη φυσική δραστηριότητα </a:t>
            </a:r>
            <a:r>
              <a:rPr lang="el-GR" dirty="0"/>
              <a:t>(διαδίκτυο)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11" y="1700808"/>
            <a:ext cx="43910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05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Σωματική υγεία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2242592" cy="4525963"/>
          </a:xfrm>
        </p:spPr>
        <p:txBody>
          <a:bodyPr/>
          <a:lstStyle/>
          <a:p>
            <a:endParaRPr lang="el-GR" dirty="0" smtClean="0"/>
          </a:p>
          <a:p>
            <a:r>
              <a:rPr lang="el-GR" dirty="0" smtClean="0"/>
              <a:t>Ασθένειες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 </a:t>
            </a:r>
          </a:p>
          <a:p>
            <a:r>
              <a:rPr lang="el-GR" dirty="0" smtClean="0"/>
              <a:t>Θάνατος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62" y="1529408"/>
            <a:ext cx="614625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Ψυχική υγεία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l-GR" dirty="0" smtClean="0"/>
              <a:t>Διαταραχές ύπνου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l-GR" dirty="0" smtClean="0"/>
              <a:t>Κατάθλιψη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l-GR" dirty="0" smtClean="0"/>
              <a:t>Αυτοκτονικές σκέψεις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l-GR" dirty="0" smtClean="0"/>
              <a:t>Χαμηλή αυτοεκτίμηση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4171181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3394720" cy="423448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l-GR" dirty="0" smtClean="0"/>
              <a:t>Οικονομικά προβλήματα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46" y="548680"/>
            <a:ext cx="4922333" cy="5646206"/>
          </a:xfrm>
        </p:spPr>
      </p:pic>
    </p:spTree>
    <p:extLst>
      <p:ext uri="{BB962C8B-B14F-4D97-AF65-F5344CB8AC3E}">
        <p14:creationId xmlns:p14="http://schemas.microsoft.com/office/powerpoint/2010/main" val="9839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Κοινωνικές σχέσεις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7481338" cy="4669979"/>
          </a:xfrm>
        </p:spPr>
      </p:pic>
    </p:spTree>
    <p:extLst>
      <p:ext uri="{BB962C8B-B14F-4D97-AF65-F5344CB8AC3E}">
        <p14:creationId xmlns:p14="http://schemas.microsoft.com/office/powerpoint/2010/main" val="37412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Κοινωνικές σχέσεις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48064" y="1600200"/>
            <a:ext cx="3888432" cy="4525963"/>
          </a:xfrm>
        </p:spPr>
        <p:txBody>
          <a:bodyPr>
            <a:normAutofit/>
          </a:bodyPr>
          <a:lstStyle/>
          <a:p>
            <a:r>
              <a:rPr lang="el-GR" dirty="0" smtClean="0"/>
              <a:t>Κοινωνικός αποκλεισμός, αίσθημα μοναξιάς</a:t>
            </a:r>
          </a:p>
          <a:p>
            <a:r>
              <a:rPr lang="el-GR" dirty="0" smtClean="0"/>
              <a:t>Δεν αφιερώνουν χρόνο σε φίλους </a:t>
            </a:r>
          </a:p>
          <a:p>
            <a:r>
              <a:rPr lang="el-GR" dirty="0" smtClean="0"/>
              <a:t>Επικοινωνούν λιγότερο μέσα στην οικογένεια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1173"/>
            <a:ext cx="5079365" cy="50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Κοινωνικές σχέσεις 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46" y="1600200"/>
            <a:ext cx="633830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0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Σχολική ζωή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4400" dirty="0" smtClean="0"/>
              <a:t>Μειώνεται ο χρόνος μελέτης</a:t>
            </a:r>
          </a:p>
          <a:p>
            <a:pPr marL="0" indent="0" algn="ctr">
              <a:buNone/>
            </a:pPr>
            <a:r>
              <a:rPr lang="el-GR" sz="4400" dirty="0" smtClean="0"/>
              <a:t> </a:t>
            </a:r>
          </a:p>
          <a:p>
            <a:pPr marL="0" indent="0" algn="ctr">
              <a:buNone/>
            </a:pPr>
            <a:r>
              <a:rPr lang="el-GR" sz="4400" dirty="0" smtClean="0"/>
              <a:t>Σχολική αποτυχία </a:t>
            </a:r>
            <a:endParaRPr lang="el-GR" sz="4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30" y="1412776"/>
            <a:ext cx="546857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Ποιότητα ζωής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7560840" cy="3744590"/>
          </a:xfrm>
        </p:spPr>
      </p:pic>
    </p:spTree>
    <p:extLst>
      <p:ext uri="{BB962C8B-B14F-4D97-AF65-F5344CB8AC3E}">
        <p14:creationId xmlns:p14="http://schemas.microsoft.com/office/powerpoint/2010/main" val="12687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i="0" dirty="0" smtClean="0">
                <a:solidFill>
                  <a:srgbClr val="222222"/>
                </a:solidFill>
                <a:effectLst/>
                <a:latin typeface="Arial"/>
              </a:rPr>
              <a:t>Εθισμός</a:t>
            </a:r>
            <a:r>
              <a:rPr lang="el-GR" b="0" i="0" dirty="0" smtClean="0">
                <a:solidFill>
                  <a:srgbClr val="222222"/>
                </a:solidFill>
                <a:effectLst/>
                <a:latin typeface="Arial"/>
              </a:rPr>
              <a:t> είναι η εξάρτηση από μια συνήθεια.</a:t>
            </a:r>
          </a:p>
          <a:p>
            <a:pPr marL="0" indent="0">
              <a:buNone/>
            </a:pPr>
            <a:r>
              <a:rPr lang="el-GR" b="0" i="0" dirty="0" smtClean="0">
                <a:solidFill>
                  <a:srgbClr val="222222"/>
                </a:solidFill>
                <a:effectLst/>
                <a:latin typeface="Arial"/>
              </a:rPr>
              <a:t>Ο εθισμός καθώς εξελίσσεται γίνεται τρόπος ζωής</a:t>
            </a:r>
          </a:p>
          <a:p>
            <a:pPr marL="0" indent="0">
              <a:buNone/>
            </a:pPr>
            <a:endParaRPr lang="el-GR" dirty="0">
              <a:solidFill>
                <a:srgbClr val="222222"/>
              </a:solidFill>
              <a:latin typeface="Arial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74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l-GR" sz="7200" dirty="0" smtClean="0"/>
              <a:t>Τρόποι αντιμετώπισης </a:t>
            </a:r>
            <a:endParaRPr lang="el-GR" sz="7200" dirty="0"/>
          </a:p>
        </p:txBody>
      </p:sp>
    </p:spTree>
    <p:extLst>
      <p:ext uri="{BB962C8B-B14F-4D97-AF65-F5344CB8AC3E}">
        <p14:creationId xmlns:p14="http://schemas.microsoft.com/office/powerpoint/2010/main" val="595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πρόληψη και η αντιμετώπιση είναι εφικτή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6984776" cy="4583759"/>
          </a:xfrm>
        </p:spPr>
      </p:pic>
    </p:spTree>
    <p:extLst>
      <p:ext uri="{BB962C8B-B14F-4D97-AF65-F5344CB8AC3E}">
        <p14:creationId xmlns:p14="http://schemas.microsoft.com/office/powerpoint/2010/main" val="22090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Γονείς, συγγενείς, εκπαιδευτικοί ..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3295849" cy="4438650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88840"/>
            <a:ext cx="490647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l-GR" dirty="0" smtClean="0"/>
              <a:t>Φίλοι..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92896"/>
            <a:ext cx="7787208" cy="3893604"/>
          </a:xfrm>
        </p:spPr>
      </p:pic>
    </p:spTree>
    <p:extLst>
      <p:ext uri="{BB962C8B-B14F-4D97-AF65-F5344CB8AC3E}">
        <p14:creationId xmlns:p14="http://schemas.microsoft.com/office/powerpoint/2010/main" val="64716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Επαγγελματίες ψυχικής υγείας ..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840760" cy="4560507"/>
          </a:xfrm>
        </p:spPr>
      </p:pic>
    </p:spTree>
    <p:extLst>
      <p:ext uri="{BB962C8B-B14F-4D97-AF65-F5344CB8AC3E}">
        <p14:creationId xmlns:p14="http://schemas.microsoft.com/office/powerpoint/2010/main" val="33254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60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6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1296144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Ευχαριστούμε για την προσοχή σας 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90" y="2006843"/>
            <a:ext cx="6468210" cy="485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1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Πότε έχει κάποιος εξάρτηση;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el-GR" b="0" i="0" dirty="0" smtClean="0">
                <a:solidFill>
                  <a:srgbClr val="222222"/>
                </a:solidFill>
                <a:effectLst/>
                <a:latin typeface="Arial"/>
              </a:rPr>
              <a:t>Έντονη επιθυμία χρήσης της ουσίας</a:t>
            </a:r>
          </a:p>
          <a:p>
            <a:pPr>
              <a:buFont typeface="Arial"/>
              <a:buChar char="•"/>
            </a:pPr>
            <a:r>
              <a:rPr lang="el-GR" b="0" i="0" dirty="0" smtClean="0">
                <a:solidFill>
                  <a:srgbClr val="222222"/>
                </a:solidFill>
                <a:effectLst/>
                <a:latin typeface="Arial"/>
              </a:rPr>
              <a:t>Ανάπτυξη ανοχής στη χρήση της ουσίας</a:t>
            </a:r>
          </a:p>
          <a:p>
            <a:pPr>
              <a:buFont typeface="Arial"/>
              <a:buChar char="•"/>
            </a:pPr>
            <a:r>
              <a:rPr lang="el-GR" b="0" i="0" dirty="0" smtClean="0">
                <a:solidFill>
                  <a:srgbClr val="222222"/>
                </a:solidFill>
                <a:effectLst/>
                <a:latin typeface="Arial"/>
              </a:rPr>
              <a:t>Παρουσία στερητικού συνδρόμου με τη μείωση ή τη διακοπή της χρήσης της ουσίας</a:t>
            </a:r>
          </a:p>
          <a:p>
            <a:pPr>
              <a:buFont typeface="Arial"/>
              <a:buChar char="•"/>
            </a:pPr>
            <a:r>
              <a:rPr lang="el-GR" b="0" i="0" dirty="0" smtClean="0">
                <a:solidFill>
                  <a:srgbClr val="222222"/>
                </a:solidFill>
                <a:effectLst/>
                <a:latin typeface="Arial"/>
              </a:rPr>
              <a:t>Ανάλωση σημαντικού χρόνου γύρω από τη συμπεριφορά χρήσης</a:t>
            </a:r>
          </a:p>
          <a:p>
            <a:pPr>
              <a:buFont typeface="Arial"/>
              <a:buChar char="•"/>
            </a:pPr>
            <a:r>
              <a:rPr lang="el-GR" b="0" i="0" dirty="0" smtClean="0">
                <a:solidFill>
                  <a:srgbClr val="222222"/>
                </a:solidFill>
                <a:effectLst/>
                <a:latin typeface="Arial"/>
              </a:rPr>
              <a:t>Εγκατάλειψη σημαντικών δραστηριοτήτων κοινωνικών, επαγγελματικών ή ψυχαγωγικών, λόγω της χρήσης.</a:t>
            </a:r>
          </a:p>
          <a:p>
            <a:r>
              <a:rPr lang="el-GR" b="0" i="0" dirty="0" smtClean="0">
                <a:solidFill>
                  <a:srgbClr val="222222"/>
                </a:solidFill>
                <a:effectLst/>
                <a:latin typeface="Arial"/>
              </a:rPr>
              <a:t>Εμμονή στη χρήση της ουσίας, παρά το γεγονός ότι προκαλεί στο χρήστη σοβαρά σωματικά ή ψυχολογικά προβλήματα και δυσλειτουργίες σε κύριους τομείς της ζωής του.</a:t>
            </a:r>
          </a:p>
          <a:p>
            <a:pPr marL="0" indent="0">
              <a:buNone/>
            </a:pPr>
            <a:endParaRPr lang="el-GR" b="0" i="0" dirty="0" smtClean="0">
              <a:solidFill>
                <a:srgbClr val="222222"/>
              </a:solidFill>
              <a:effectLst/>
              <a:latin typeface="Arial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11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l-GR" sz="7200" dirty="0" smtClean="0"/>
              <a:t>Σε τι μπορεί να εθιστεί κανείς;</a:t>
            </a:r>
            <a:endParaRPr lang="el-GR" sz="7200" dirty="0"/>
          </a:p>
        </p:txBody>
      </p:sp>
    </p:spTree>
    <p:extLst>
      <p:ext uri="{BB962C8B-B14F-4D97-AF65-F5344CB8AC3E}">
        <p14:creationId xmlns:p14="http://schemas.microsoft.com/office/powerpoint/2010/main" val="23947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Μορφές εθισμού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Εθισμός σε κάποια ουσία </a:t>
            </a:r>
          </a:p>
          <a:p>
            <a:r>
              <a:rPr lang="el-GR" dirty="0" smtClean="0">
                <a:solidFill>
                  <a:prstClr val="black"/>
                </a:solidFill>
              </a:rPr>
              <a:t>Εθισμός </a:t>
            </a:r>
            <a:r>
              <a:rPr lang="el-GR" dirty="0">
                <a:solidFill>
                  <a:prstClr val="black"/>
                </a:solidFill>
              </a:rPr>
              <a:t>σε κάποια </a:t>
            </a:r>
            <a:r>
              <a:rPr lang="el-GR" dirty="0" smtClean="0">
                <a:solidFill>
                  <a:prstClr val="black"/>
                </a:solidFill>
              </a:rPr>
              <a:t>δ</a:t>
            </a:r>
            <a:r>
              <a:rPr lang="el-GR" dirty="0" smtClean="0"/>
              <a:t>ραστηριότητα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17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Καπνός (Νικοτίνη)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768752" cy="5162161"/>
          </a:xfrm>
        </p:spPr>
      </p:pic>
    </p:spTree>
    <p:extLst>
      <p:ext uri="{BB962C8B-B14F-4D97-AF65-F5344CB8AC3E}">
        <p14:creationId xmlns:p14="http://schemas.microsoft.com/office/powerpoint/2010/main" val="41865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Καφεΐνη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649804" cy="4781128"/>
          </a:xfrm>
        </p:spPr>
      </p:pic>
    </p:spTree>
    <p:extLst>
      <p:ext uri="{BB962C8B-B14F-4D97-AF65-F5344CB8AC3E}">
        <p14:creationId xmlns:p14="http://schemas.microsoft.com/office/powerpoint/2010/main" val="22283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988</Words>
  <Application>Microsoft Office PowerPoint</Application>
  <PresentationFormat>Προβολή στην οθόνη (4:3)</PresentationFormat>
  <Paragraphs>117</Paragraphs>
  <Slides>47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47</vt:i4>
      </vt:variant>
    </vt:vector>
  </HeadingPairs>
  <TitlesOfParts>
    <vt:vector size="48" baseType="lpstr">
      <vt:lpstr>Θέμα του Office</vt:lpstr>
      <vt:lpstr>Εθισμός </vt:lpstr>
      <vt:lpstr>Παρουσίαση του PowerPoint</vt:lpstr>
      <vt:lpstr>Παρουσίαση του PowerPoint</vt:lpstr>
      <vt:lpstr>Παρουσίαση του PowerPoint</vt:lpstr>
      <vt:lpstr>Πότε έχει κάποιος εξάρτηση;</vt:lpstr>
      <vt:lpstr>Παρουσίαση του PowerPoint</vt:lpstr>
      <vt:lpstr>Μορφές εθισμού </vt:lpstr>
      <vt:lpstr>Καπνός (Νικοτίνη)</vt:lpstr>
      <vt:lpstr>Καφεΐνη</vt:lpstr>
      <vt:lpstr>(Ναρκωτικές) ουσίες </vt:lpstr>
      <vt:lpstr>Αλκοόλ </vt:lpstr>
      <vt:lpstr>Τυχερά παιχνίδια </vt:lpstr>
      <vt:lpstr>Φαγητό </vt:lpstr>
      <vt:lpstr>Σεξ </vt:lpstr>
      <vt:lpstr>Εργασία </vt:lpstr>
      <vt:lpstr>Διαδίκτυο </vt:lpstr>
      <vt:lpstr>Παρουσίαση του PowerPoint</vt:lpstr>
      <vt:lpstr>Παρουσίαση του PowerPoint</vt:lpstr>
      <vt:lpstr>Παρουσίαση του PowerPoint</vt:lpstr>
      <vt:lpstr>Εθισμός στο Διαδίκτυο – ορισμός </vt:lpstr>
      <vt:lpstr>Εθισμός στο Διαδίκτυο – ορισμός </vt:lpstr>
      <vt:lpstr>Σημάδια εθισμού στο διαδίκτυο </vt:lpstr>
      <vt:lpstr>Ψυχολογικά συμπτώματα εθισμού στο διαδίκτυο </vt:lpstr>
      <vt:lpstr>Σωματικά συμπτώματα εθισμού στο διαδίκτυο </vt:lpstr>
      <vt:lpstr>Κριτήρια που οριοθετούν την υπερβολική χρήση και τον εθισμό είναι η ύπαρξη τουλάχιστον τριών από:</vt:lpstr>
      <vt:lpstr>Κριτήρια που οριοθετούν την υπερβολική χρήση και τον εθισμό είναι η ύπαρξη τουλάχιστον τριών από:</vt:lpstr>
      <vt:lpstr>Τύποι εθισμού στο διαδίκτυο </vt:lpstr>
      <vt:lpstr>Τύποι εθισμού στο διαδίκτυο </vt:lpstr>
      <vt:lpstr>Η εξάρτηση από το διαδίκτυο διαπιστώνεται ,όταν ο χρήστης απαντήσει θετικά στις πέντε από τις οκτώ διαγνωστικές ερωτήσεις της Dr. Kimberly Young.  Τα διαγνωστικά κριτήρια της Young για την εξάρτηση από το Διαδίκτυο είναι τα εξής (Young, 1998): </vt:lpstr>
      <vt:lpstr>Παρουσίαση του PowerPoint</vt:lpstr>
      <vt:lpstr>Σωματική υγεία </vt:lpstr>
      <vt:lpstr>Σωματική υγεία </vt:lpstr>
      <vt:lpstr>Ψυχική υγεία </vt:lpstr>
      <vt:lpstr>Οικονομικά προβλήματα </vt:lpstr>
      <vt:lpstr>Κοινωνικές σχέσεις </vt:lpstr>
      <vt:lpstr>Κοινωνικές σχέσεις </vt:lpstr>
      <vt:lpstr>Κοινωνικές σχέσεις </vt:lpstr>
      <vt:lpstr>Σχολική ζωή </vt:lpstr>
      <vt:lpstr>Ποιότητα ζωής </vt:lpstr>
      <vt:lpstr>Παρουσίαση του PowerPoint</vt:lpstr>
      <vt:lpstr>Η πρόληψη και η αντιμετώπιση είναι εφικτή</vt:lpstr>
      <vt:lpstr>Γονείς, συγγενείς, εκπαιδευτικοί ..</vt:lpstr>
      <vt:lpstr>Φίλοι..</vt:lpstr>
      <vt:lpstr>Επαγγελματίες ψυχικής υγείας ..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Εθισμός</dc:title>
  <dc:creator>unnkown</dc:creator>
  <cp:lastModifiedBy>NIKI</cp:lastModifiedBy>
  <cp:revision>34</cp:revision>
  <cp:lastPrinted>2017-04-20T10:06:41Z</cp:lastPrinted>
  <dcterms:created xsi:type="dcterms:W3CDTF">2017-03-25T06:37:53Z</dcterms:created>
  <dcterms:modified xsi:type="dcterms:W3CDTF">2017-06-02T05:26:14Z</dcterms:modified>
</cp:coreProperties>
</file>