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2" r:id="rId6"/>
    <p:sldId id="285" r:id="rId7"/>
    <p:sldId id="263" r:id="rId8"/>
    <p:sldId id="266" r:id="rId9"/>
    <p:sldId id="267" r:id="rId10"/>
    <p:sldId id="269" r:id="rId11"/>
    <p:sldId id="264" r:id="rId12"/>
    <p:sldId id="265" r:id="rId13"/>
    <p:sldId id="270" r:id="rId14"/>
    <p:sldId id="276" r:id="rId15"/>
    <p:sldId id="268" r:id="rId16"/>
    <p:sldId id="271" r:id="rId17"/>
    <p:sldId id="278" r:id="rId18"/>
    <p:sldId id="277" r:id="rId19"/>
    <p:sldId id="272" r:id="rId20"/>
    <p:sldId id="279" r:id="rId21"/>
    <p:sldId id="286" r:id="rId22"/>
    <p:sldId id="275" r:id="rId23"/>
    <p:sldId id="280" r:id="rId24"/>
    <p:sldId id="281" r:id="rId25"/>
    <p:sldId id="282" r:id="rId26"/>
    <p:sldId id="283" r:id="rId27"/>
    <p:sldId id="284" r:id="rId28"/>
    <p:sldId id="287" r:id="rId29"/>
    <p:sldId id="291" r:id="rId30"/>
    <p:sldId id="288" r:id="rId31"/>
    <p:sldId id="289" r:id="rId32"/>
    <p:sldId id="292" r:id="rId33"/>
    <p:sldId id="293" r:id="rId34"/>
    <p:sldId id="29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p:scale>
          <a:sx n="66" d="100"/>
          <a:sy n="66" d="100"/>
        </p:scale>
        <p:origin x="-14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16" name="15 - Θέση αριθμού διαφάνειας"/>
          <p:cNvSpPr>
            <a:spLocks noGrp="1"/>
          </p:cNvSpPr>
          <p:nvPr>
            <p:ph type="sldNum" sz="quarter" idx="11"/>
          </p:nvPr>
        </p:nvSpPr>
        <p:spPr/>
        <p:txBody>
          <a:bodyPr/>
          <a:lstStyle/>
          <a:p>
            <a:fld id="{1DEDF1AC-09E9-4418-A882-4D850638AD0C}"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F75F6443-9B86-4898-9232-26CA67223CC0}" type="datetimeFigureOut">
              <a:rPr lang="el-GR" smtClean="0"/>
              <a:pPr/>
              <a:t>02/06/2017</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1DEDF1AC-09E9-4418-A882-4D850638AD0C}"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DEDF1AC-09E9-4418-A882-4D850638AD0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F75F6443-9B86-4898-9232-26CA67223CC0}" type="datetimeFigureOut">
              <a:rPr lang="el-GR" smtClean="0"/>
              <a:pPr/>
              <a:t>02/06/2017</a:t>
            </a:fld>
            <a:endParaRPr lang="el-GR"/>
          </a:p>
        </p:txBody>
      </p:sp>
      <p:sp>
        <p:nvSpPr>
          <p:cNvPr id="9" name="8 - Θέση αριθμού διαφάνειας"/>
          <p:cNvSpPr>
            <a:spLocks noGrp="1"/>
          </p:cNvSpPr>
          <p:nvPr>
            <p:ph type="sldNum" sz="quarter" idx="15"/>
          </p:nvPr>
        </p:nvSpPr>
        <p:spPr/>
        <p:txBody>
          <a:bodyPr/>
          <a:lstStyle/>
          <a:p>
            <a:fld id="{1DEDF1AC-09E9-4418-A882-4D850638AD0C}"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F75F6443-9B86-4898-9232-26CA67223CC0}" type="datetimeFigureOut">
              <a:rPr lang="el-GR" smtClean="0"/>
              <a:pPr/>
              <a:t>02/06/2017</a:t>
            </a:fld>
            <a:endParaRPr lang="el-GR"/>
          </a:p>
        </p:txBody>
      </p:sp>
      <p:sp>
        <p:nvSpPr>
          <p:cNvPr id="9" name="8 - Θέση αριθμού διαφάνειας"/>
          <p:cNvSpPr>
            <a:spLocks noGrp="1"/>
          </p:cNvSpPr>
          <p:nvPr>
            <p:ph type="sldNum" sz="quarter" idx="11"/>
          </p:nvPr>
        </p:nvSpPr>
        <p:spPr/>
        <p:txBody>
          <a:bodyPr/>
          <a:lstStyle/>
          <a:p>
            <a:fld id="{1DEDF1AC-09E9-4418-A882-4D850638AD0C}"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75F6443-9B86-4898-9232-26CA67223CC0}" type="datetimeFigureOut">
              <a:rPr lang="el-GR" smtClean="0"/>
              <a:pPr/>
              <a:t>02/06/2017</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DEDF1AC-09E9-4418-A882-4D850638AD0C}"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mentalhelpnet.g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mentalhelpnet.gr/index.ph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428596" y="3786190"/>
            <a:ext cx="8305800" cy="1214446"/>
          </a:xfrm>
        </p:spPr>
        <p:txBody>
          <a:bodyPr/>
          <a:lstStyle/>
          <a:p>
            <a:r>
              <a:rPr lang="el-GR" dirty="0" smtClean="0"/>
              <a:t>ΤΖΑΝΕΤΟΥ ΒΑΣΙΛΙΚΗ, </a:t>
            </a:r>
            <a:r>
              <a:rPr lang="en-US" dirty="0" smtClean="0"/>
              <a:t>MSc   PSYCHOLOGICAL &amp; PSYCHIATRIC ANTROPOLOGY</a:t>
            </a:r>
            <a:endParaRPr lang="el-GR" dirty="0" smtClean="0"/>
          </a:p>
          <a:p>
            <a:r>
              <a:rPr lang="el-GR" dirty="0" smtClean="0"/>
              <a:t>ΕΥΘΥΜΙΟΠΟΥΛΟΥ ΑΙΚΑΤΕΡΙΝΗ, ΚΟΙΝΩΝΙΟΛΟΓΟΣ</a:t>
            </a:r>
            <a:endParaRPr lang="el-GR" dirty="0"/>
          </a:p>
        </p:txBody>
      </p:sp>
      <p:sp>
        <p:nvSpPr>
          <p:cNvPr id="2" name="1 - Τίτλος"/>
          <p:cNvSpPr>
            <a:spLocks noGrp="1"/>
          </p:cNvSpPr>
          <p:nvPr>
            <p:ph type="ctrTitle"/>
          </p:nvPr>
        </p:nvSpPr>
        <p:spPr>
          <a:xfrm>
            <a:off x="457200" y="428604"/>
            <a:ext cx="8305800" cy="2214578"/>
          </a:xfrm>
        </p:spPr>
        <p:txBody>
          <a:bodyPr/>
          <a:lstStyle/>
          <a:p>
            <a:r>
              <a:rPr lang="el-GR" i="1" dirty="0" smtClean="0">
                <a:solidFill>
                  <a:schemeClr val="accent3">
                    <a:lumMod val="50000"/>
                  </a:schemeClr>
                </a:solidFill>
                <a:latin typeface="Garamond" pitchFamily="18" charset="0"/>
              </a:rPr>
              <a:t>Η ΚΟΙΝΩΝΙΑ ΤΩΝ ΣΥΝΕΡΓΙΩΝ</a:t>
            </a:r>
            <a:endParaRPr lang="el-GR" i="1" dirty="0">
              <a:solidFill>
                <a:schemeClr val="accent3">
                  <a:lumMod val="50000"/>
                </a:schemeClr>
              </a:solidFill>
              <a:latin typeface="Garamond" pitchFamily="18" charset="0"/>
            </a:endParaRPr>
          </a:p>
        </p:txBody>
      </p:sp>
      <p:pic>
        <p:nvPicPr>
          <p:cNvPr id="4" name="3 - Εικόνα" descr="ekpsy new logo_high res_gr"/>
          <p:cNvPicPr/>
          <p:nvPr/>
        </p:nvPicPr>
        <p:blipFill>
          <a:blip r:embed="rId2" cstate="print"/>
          <a:srcRect t="2965" b="4546"/>
          <a:stretch>
            <a:fillRect/>
          </a:stretch>
        </p:blipFill>
        <p:spPr bwMode="auto">
          <a:xfrm>
            <a:off x="3000364" y="5214950"/>
            <a:ext cx="370522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κειμένου"/>
          <p:cNvSpPr>
            <a:spLocks noGrp="1"/>
          </p:cNvSpPr>
          <p:nvPr>
            <p:ph type="body" idx="2"/>
          </p:nvPr>
        </p:nvSpPr>
        <p:spPr>
          <a:xfrm>
            <a:off x="5929322" y="1285860"/>
            <a:ext cx="2836726" cy="4214842"/>
          </a:xfrm>
          <a:ln>
            <a:noFill/>
          </a:ln>
          <a:effectLst>
            <a:glow rad="228600">
              <a:schemeClr val="accent1">
                <a:satMod val="175000"/>
                <a:alpha val="40000"/>
              </a:schemeClr>
            </a:glow>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endParaRPr lang="el-GR" sz="2400" dirty="0" smtClean="0">
              <a:solidFill>
                <a:schemeClr val="bg2">
                  <a:lumMod val="50000"/>
                </a:schemeClr>
              </a:solidFill>
              <a:latin typeface="Garamond" pitchFamily="18" charset="0"/>
            </a:endParaRPr>
          </a:p>
          <a:p>
            <a:pPr algn="ctr"/>
            <a:endParaRPr lang="el-GR" sz="2400" dirty="0" smtClean="0">
              <a:solidFill>
                <a:schemeClr val="bg2">
                  <a:lumMod val="50000"/>
                </a:schemeClr>
              </a:solidFill>
              <a:latin typeface="Garamond" pitchFamily="18" charset="0"/>
            </a:endParaRPr>
          </a:p>
          <a:p>
            <a:pPr algn="ctr"/>
            <a:r>
              <a:rPr lang="el-GR" sz="2400" dirty="0" smtClean="0">
                <a:solidFill>
                  <a:schemeClr val="bg2">
                    <a:lumMod val="50000"/>
                  </a:schemeClr>
                </a:solidFill>
                <a:latin typeface="Garamond" pitchFamily="18" charset="0"/>
              </a:rPr>
              <a:t>ΔΗΜΙΟΥΡΓΩΝΤΑΣ  ΔΙΚΤΥΑ ΨΥΧΙΚΗΣ ΥΓΕΙΑΣ</a:t>
            </a:r>
            <a:endParaRPr lang="el-GR" sz="2400" dirty="0">
              <a:solidFill>
                <a:schemeClr val="bg2">
                  <a:lumMod val="50000"/>
                </a:schemeClr>
              </a:solidFill>
              <a:latin typeface="Garamond" pitchFamily="18" charset="0"/>
            </a:endParaRPr>
          </a:p>
        </p:txBody>
      </p:sp>
      <p:pic>
        <p:nvPicPr>
          <p:cNvPr id="1027" name="Picture 3" descr="C:\Users\user\Pictures\2017-01-04 ΧΡΙΣΤΟΥΓΕΝΝΑ 2016\ΧΡΙΣΤΟΥΓΕΝΝΑ 2016 296.JPG"/>
          <p:cNvPicPr>
            <a:picLocks noGrp="1" noChangeAspect="1" noChangeArrowheads="1"/>
          </p:cNvPicPr>
          <p:nvPr>
            <p:ph sz="quarter" idx="1"/>
          </p:nvPr>
        </p:nvPicPr>
        <p:blipFill>
          <a:blip r:embed="rId2" cstate="print"/>
          <a:srcRect/>
          <a:stretch>
            <a:fillRect/>
          </a:stretch>
        </p:blipFill>
        <p:spPr bwMode="auto">
          <a:xfrm>
            <a:off x="642910" y="1124596"/>
            <a:ext cx="5500726" cy="4533253"/>
          </a:xfrm>
          <a:prstGeom prst="rect">
            <a:avLst/>
          </a:prstGeom>
          <a:noFill/>
          <a:effectLst>
            <a:softEdge rad="63500"/>
          </a:effectLst>
          <a:scene3d>
            <a:camera prst="perspectiveRight"/>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00174"/>
            <a:ext cx="8229600" cy="5000660"/>
          </a:xfrm>
        </p:spPr>
        <p:txBody>
          <a:bodyPr>
            <a:normAutofit/>
          </a:bodyPr>
          <a:lstStyle/>
          <a:p>
            <a:pPr>
              <a:buClr>
                <a:schemeClr val="bg2">
                  <a:lumMod val="50000"/>
                </a:schemeClr>
              </a:buClr>
              <a:buFont typeface="Wingdings" pitchFamily="2" charset="2"/>
              <a:buChar char="Ø"/>
            </a:pPr>
            <a:r>
              <a:rPr lang="el-GR" sz="3200" dirty="0" smtClean="0">
                <a:latin typeface="Garamond" pitchFamily="18" charset="0"/>
              </a:rPr>
              <a:t> Δημιουργία δικτύου               Δημιουργία πλαισίου εντός του οποίου μπορούν να καλύπτονται ανάγκες και αιτήματα ψυχικής υγείας</a:t>
            </a:r>
          </a:p>
          <a:p>
            <a:pPr>
              <a:buClr>
                <a:schemeClr val="bg2">
                  <a:lumMod val="50000"/>
                </a:schemeClr>
              </a:buClr>
              <a:buFont typeface="Wingdings" pitchFamily="2" charset="2"/>
              <a:buChar char="Ø"/>
            </a:pPr>
            <a:r>
              <a:rPr lang="el-GR" sz="3200" dirty="0" smtClean="0">
                <a:latin typeface="Garamond" pitchFamily="18" charset="0"/>
              </a:rPr>
              <a:t>Δημιουργία Δεσμών – Σχέσεων με τα άλλα μέρη του δικτύου</a:t>
            </a:r>
          </a:p>
          <a:p>
            <a:pPr>
              <a:buClr>
                <a:schemeClr val="bg2">
                  <a:lumMod val="50000"/>
                </a:schemeClr>
              </a:buClr>
              <a:buFont typeface="Wingdings" pitchFamily="2" charset="2"/>
              <a:buChar char="Ø"/>
            </a:pPr>
            <a:r>
              <a:rPr lang="el-GR" sz="3200" dirty="0" smtClean="0">
                <a:latin typeface="Garamond" pitchFamily="18" charset="0"/>
              </a:rPr>
              <a:t>Σταθερή και συστηματική συνεργασία </a:t>
            </a:r>
          </a:p>
          <a:p>
            <a:pPr>
              <a:buClr>
                <a:schemeClr val="bg2">
                  <a:lumMod val="50000"/>
                </a:schemeClr>
              </a:buClr>
              <a:buFont typeface="Wingdings" pitchFamily="2" charset="2"/>
              <a:buChar char="Ø"/>
            </a:pPr>
            <a:r>
              <a:rPr lang="el-GR" sz="3200" dirty="0" smtClean="0">
                <a:latin typeface="Garamond" pitchFamily="18" charset="0"/>
              </a:rPr>
              <a:t>Παροχή υποστήριξης στα μέρη που το αποτελούν σε ψυχοκοινωνικό, υλικό επίπεδο και σε επίπεδο πληροφόρησης </a:t>
            </a:r>
          </a:p>
          <a:p>
            <a:pPr>
              <a:buClr>
                <a:schemeClr val="bg2">
                  <a:lumMod val="50000"/>
                </a:schemeClr>
              </a:buClr>
              <a:buFont typeface="Wingdings" pitchFamily="2" charset="2"/>
              <a:buChar char="Ø"/>
            </a:pPr>
            <a:endParaRPr lang="el-GR" dirty="0" smtClean="0"/>
          </a:p>
          <a:p>
            <a:pPr>
              <a:buClr>
                <a:schemeClr val="bg2">
                  <a:lumMod val="50000"/>
                </a:schemeClr>
              </a:buClr>
              <a:buFont typeface="Wingdings" pitchFamily="2" charset="2"/>
              <a:buChar char="Ø"/>
            </a:pPr>
            <a:endParaRPr lang="el-GR" dirty="0"/>
          </a:p>
        </p:txBody>
      </p:sp>
      <p:sp>
        <p:nvSpPr>
          <p:cNvPr id="3" name="2 - Τίτλος"/>
          <p:cNvSpPr>
            <a:spLocks noGrp="1"/>
          </p:cNvSpPr>
          <p:nvPr>
            <p:ph type="title"/>
          </p:nvPr>
        </p:nvSpPr>
        <p:spPr>
          <a:xfrm>
            <a:off x="457200" y="152400"/>
            <a:ext cx="8229600" cy="847708"/>
          </a:xfrm>
        </p:spPr>
        <p:txBody>
          <a:bodyPr>
            <a:normAutofit fontScale="90000"/>
          </a:bodyPr>
          <a:lstStyle/>
          <a:p>
            <a:pPr algn="ctr">
              <a:lnSpc>
                <a:spcPct val="150000"/>
              </a:lnSpc>
            </a:pPr>
            <a:r>
              <a:rPr lang="el-GR" dirty="0" smtClean="0">
                <a:solidFill>
                  <a:schemeClr val="bg2">
                    <a:lumMod val="75000"/>
                  </a:schemeClr>
                </a:solidFill>
                <a:latin typeface="Garamond" pitchFamily="18" charset="0"/>
              </a:rPr>
              <a:t>Η ΣΗΜΑΣΙΑ ΤΗΣ ΔΙΚΤΥΩΣΗΣ</a:t>
            </a:r>
            <a:endParaRPr lang="el-GR" dirty="0">
              <a:solidFill>
                <a:schemeClr val="bg2">
                  <a:lumMod val="75000"/>
                </a:schemeClr>
              </a:solidFill>
              <a:latin typeface="Garamond" pitchFamily="18" charset="0"/>
            </a:endParaRPr>
          </a:p>
        </p:txBody>
      </p:sp>
      <p:sp>
        <p:nvSpPr>
          <p:cNvPr id="4" name="3 - Αριστερό-δεξιό βέλος"/>
          <p:cNvSpPr/>
          <p:nvPr/>
        </p:nvSpPr>
        <p:spPr>
          <a:xfrm>
            <a:off x="4286248" y="1714488"/>
            <a:ext cx="714380" cy="214314"/>
          </a:xfrm>
          <a:prstGeom prst="leftRightArrow">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928802"/>
            <a:ext cx="8229600" cy="4167198"/>
          </a:xfrm>
        </p:spPr>
        <p:txBody>
          <a:bodyPr>
            <a:normAutofit lnSpcReduction="10000"/>
          </a:bodyPr>
          <a:lstStyle/>
          <a:p>
            <a:pPr>
              <a:buClr>
                <a:schemeClr val="bg2">
                  <a:lumMod val="50000"/>
                </a:schemeClr>
              </a:buClr>
              <a:buFont typeface="Wingdings" pitchFamily="2" charset="2"/>
              <a:buChar char="Ø"/>
            </a:pPr>
            <a:r>
              <a:rPr lang="el-GR" sz="3200" dirty="0" smtClean="0">
                <a:latin typeface="Garamond" pitchFamily="18" charset="0"/>
              </a:rPr>
              <a:t>Διαμόρφωση κοινής αντίληψης για την αντιμετώπιση των προβλημάτων</a:t>
            </a:r>
          </a:p>
          <a:p>
            <a:pPr>
              <a:buClr>
                <a:schemeClr val="bg2">
                  <a:lumMod val="50000"/>
                </a:schemeClr>
              </a:buClr>
              <a:buFont typeface="Wingdings" pitchFamily="2" charset="2"/>
              <a:buChar char="Ø"/>
            </a:pPr>
            <a:r>
              <a:rPr lang="el-GR" sz="3200" dirty="0" smtClean="0">
                <a:latin typeface="Garamond" pitchFamily="18" charset="0"/>
              </a:rPr>
              <a:t>Ανάπτυξη και διάδοση καλών πρακτικών</a:t>
            </a:r>
          </a:p>
          <a:p>
            <a:pPr>
              <a:buClr>
                <a:schemeClr val="bg2">
                  <a:lumMod val="50000"/>
                </a:schemeClr>
              </a:buClr>
              <a:buFont typeface="Wingdings" pitchFamily="2" charset="2"/>
              <a:buChar char="Ø"/>
            </a:pPr>
            <a:r>
              <a:rPr lang="el-GR" sz="3200" dirty="0" smtClean="0">
                <a:latin typeface="Garamond" pitchFamily="18" charset="0"/>
              </a:rPr>
              <a:t>Ενίσχυση της ολοκληρωμένης κάλυψης αναγκών</a:t>
            </a:r>
          </a:p>
          <a:p>
            <a:pPr>
              <a:buClr>
                <a:schemeClr val="bg2">
                  <a:lumMod val="50000"/>
                </a:schemeClr>
              </a:buClr>
              <a:buFont typeface="Wingdings" pitchFamily="2" charset="2"/>
              <a:buChar char="Ø"/>
            </a:pPr>
            <a:r>
              <a:rPr lang="el-GR" sz="3200" dirty="0" smtClean="0">
                <a:latin typeface="Garamond" pitchFamily="18" charset="0"/>
              </a:rPr>
              <a:t>Εφαρμογή στρατηγικών πρόληψης και αποκατάστασης</a:t>
            </a:r>
          </a:p>
          <a:p>
            <a:pPr>
              <a:buClr>
                <a:schemeClr val="bg2">
                  <a:lumMod val="50000"/>
                </a:schemeClr>
              </a:buClr>
              <a:buFont typeface="Wingdings" pitchFamily="2" charset="2"/>
              <a:buChar char="Ø"/>
            </a:pPr>
            <a:r>
              <a:rPr lang="el-GR" sz="3200" dirty="0" smtClean="0">
                <a:latin typeface="Garamond" pitchFamily="18" charset="0"/>
              </a:rPr>
              <a:t>Μεγαλύτερη γνώση των υπηρεσιών που παρέχουν οι εταίροι του δικτύου </a:t>
            </a:r>
            <a:r>
              <a:rPr lang="el-GR" sz="1100" dirty="0" smtClean="0">
                <a:latin typeface="Garamond" pitchFamily="18" charset="0"/>
              </a:rPr>
              <a:t>(5)</a:t>
            </a:r>
          </a:p>
          <a:p>
            <a:endParaRPr lang="el-GR" sz="3200" dirty="0">
              <a:latin typeface="Garamond" pitchFamily="18" charset="0"/>
            </a:endParaRPr>
          </a:p>
        </p:txBody>
      </p:sp>
      <p:sp>
        <p:nvSpPr>
          <p:cNvPr id="3" name="2 - Τίτλος"/>
          <p:cNvSpPr>
            <a:spLocks noGrp="1"/>
          </p:cNvSpPr>
          <p:nvPr>
            <p:ph type="title"/>
          </p:nvPr>
        </p:nvSpPr>
        <p:spPr/>
        <p:txBody>
          <a:bodyPr/>
          <a:lstStyle/>
          <a:p>
            <a:r>
              <a:rPr lang="el-GR" dirty="0" smtClean="0">
                <a:solidFill>
                  <a:schemeClr val="bg2">
                    <a:lumMod val="75000"/>
                  </a:schemeClr>
                </a:solidFill>
                <a:latin typeface="Garamond" pitchFamily="18" charset="0"/>
              </a:rPr>
              <a:t>Η ΣΗΜΑΣΙΑ ΤΗΣ ΔΙΚΤΥΩΣΗΣ</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071546"/>
            <a:ext cx="8229600" cy="5357850"/>
          </a:xfrm>
        </p:spPr>
        <p:txBody>
          <a:bodyPr>
            <a:normAutofit/>
          </a:bodyPr>
          <a:lstStyle/>
          <a:p>
            <a:pPr algn="just">
              <a:buClr>
                <a:schemeClr val="bg2">
                  <a:lumMod val="75000"/>
                </a:schemeClr>
              </a:buClr>
              <a:buNone/>
            </a:pPr>
            <a:r>
              <a:rPr lang="el-GR" sz="3300" dirty="0" smtClean="0">
                <a:latin typeface="Garamond" pitchFamily="18" charset="0"/>
              </a:rPr>
              <a:t>                </a:t>
            </a:r>
          </a:p>
          <a:p>
            <a:pPr algn="just">
              <a:buClr>
                <a:schemeClr val="bg2">
                  <a:lumMod val="75000"/>
                </a:schemeClr>
              </a:buClr>
              <a:buNone/>
            </a:pPr>
            <a:r>
              <a:rPr lang="el-GR" sz="3300" dirty="0" smtClean="0">
                <a:latin typeface="Garamond" pitchFamily="18" charset="0"/>
              </a:rPr>
              <a:t>          </a:t>
            </a:r>
          </a:p>
          <a:p>
            <a:pPr algn="just">
              <a:buClr>
                <a:schemeClr val="bg2">
                  <a:lumMod val="75000"/>
                </a:schemeClr>
              </a:buClr>
              <a:buFont typeface="Wingdings" pitchFamily="2" charset="2"/>
              <a:buChar char="Ø"/>
            </a:pPr>
            <a:endParaRPr lang="el-GR" sz="3300" dirty="0" smtClean="0">
              <a:latin typeface="Garamond" pitchFamily="18" charset="0"/>
            </a:endParaRPr>
          </a:p>
          <a:p>
            <a:pPr algn="just">
              <a:buClr>
                <a:schemeClr val="bg2">
                  <a:lumMod val="75000"/>
                </a:schemeClr>
              </a:buClr>
              <a:buNone/>
            </a:pPr>
            <a:r>
              <a:rPr lang="el-GR" sz="3300" dirty="0" smtClean="0">
                <a:latin typeface="Garamond" pitchFamily="18" charset="0"/>
              </a:rPr>
              <a:t>                                </a:t>
            </a:r>
            <a:r>
              <a:rPr lang="en-US" sz="3300" dirty="0" smtClean="0">
                <a:solidFill>
                  <a:schemeClr val="bg2">
                    <a:lumMod val="50000"/>
                  </a:schemeClr>
                </a:solidFill>
                <a:latin typeface="Garamond" pitchFamily="18" charset="0"/>
              </a:rPr>
              <a:t>5 </a:t>
            </a:r>
            <a:r>
              <a:rPr lang="el-GR" sz="3300" dirty="0" smtClean="0">
                <a:solidFill>
                  <a:schemeClr val="bg2">
                    <a:lumMod val="50000"/>
                  </a:schemeClr>
                </a:solidFill>
                <a:latin typeface="Garamond" pitchFamily="18" charset="0"/>
              </a:rPr>
              <a:t>φορείς</a:t>
            </a:r>
            <a:r>
              <a:rPr lang="el-GR" sz="3200" dirty="0" smtClean="0">
                <a:solidFill>
                  <a:schemeClr val="bg2">
                    <a:lumMod val="50000"/>
                  </a:schemeClr>
                </a:solidFill>
                <a:latin typeface="Garamond" pitchFamily="18" charset="0"/>
              </a:rPr>
              <a:t>      </a:t>
            </a:r>
            <a:r>
              <a:rPr lang="el-GR" dirty="0" smtClean="0">
                <a:solidFill>
                  <a:schemeClr val="bg2">
                    <a:lumMod val="50000"/>
                  </a:schemeClr>
                </a:solidFill>
                <a:latin typeface="Garamond" pitchFamily="18" charset="0"/>
              </a:rPr>
              <a:t> </a:t>
            </a:r>
            <a:endParaRPr lang="en-US" dirty="0" smtClean="0">
              <a:solidFill>
                <a:schemeClr val="bg2">
                  <a:lumMod val="50000"/>
                </a:schemeClr>
              </a:solidFill>
              <a:latin typeface="Garamond" pitchFamily="18" charset="0"/>
            </a:endParaRPr>
          </a:p>
          <a:p>
            <a:pPr algn="just">
              <a:buNone/>
            </a:pPr>
            <a:endParaRPr lang="en-US" sz="3200" dirty="0" smtClean="0">
              <a:latin typeface="Garamond" pitchFamily="18" charset="0"/>
            </a:endParaRPr>
          </a:p>
          <a:p>
            <a:pPr algn="just">
              <a:buNone/>
            </a:pPr>
            <a:endParaRPr lang="en-US" sz="3200" dirty="0" smtClean="0">
              <a:latin typeface="Garamond" pitchFamily="18" charset="0"/>
            </a:endParaRPr>
          </a:p>
          <a:p>
            <a:pPr algn="just">
              <a:buNone/>
            </a:pPr>
            <a:r>
              <a:rPr lang="el-GR" sz="3200" dirty="0" smtClean="0">
                <a:latin typeface="Garamond" pitchFamily="18" charset="0"/>
              </a:rPr>
              <a:t>  </a:t>
            </a:r>
            <a:r>
              <a:rPr lang="el-GR" sz="3300" dirty="0" smtClean="0">
                <a:latin typeface="Garamond" pitchFamily="18" charset="0"/>
              </a:rPr>
              <a:t> </a:t>
            </a:r>
            <a:r>
              <a:rPr lang="el-GR" sz="2400" i="1" dirty="0" smtClean="0">
                <a:solidFill>
                  <a:schemeClr val="bg2">
                    <a:lumMod val="50000"/>
                  </a:schemeClr>
                </a:solidFill>
                <a:latin typeface="Garamond" pitchFamily="18" charset="0"/>
              </a:rPr>
              <a:t>ΔΕΣΜΟΙ</a:t>
            </a:r>
            <a:r>
              <a:rPr lang="en-US" sz="2400" i="1" dirty="0" smtClean="0">
                <a:solidFill>
                  <a:schemeClr val="bg2">
                    <a:lumMod val="50000"/>
                  </a:schemeClr>
                </a:solidFill>
                <a:latin typeface="Garamond" pitchFamily="18" charset="0"/>
              </a:rPr>
              <a:t>:</a:t>
            </a:r>
            <a:r>
              <a:rPr lang="el-GR" sz="2400" i="1" dirty="0" smtClean="0">
                <a:solidFill>
                  <a:schemeClr val="bg2">
                    <a:lumMod val="50000"/>
                  </a:schemeClr>
                </a:solidFill>
                <a:latin typeface="Garamond" pitchFamily="18" charset="0"/>
              </a:rPr>
              <a:t> «Ενδυνάμωση και Δικτύωση Φορέων Ψυχικής Υγείας για Βελτίωση Υπηρεσιών στην κοινότητα».</a:t>
            </a:r>
            <a:r>
              <a:rPr lang="el-GR" sz="2400" dirty="0" smtClean="0">
                <a:solidFill>
                  <a:schemeClr val="bg2">
                    <a:lumMod val="50000"/>
                  </a:schemeClr>
                </a:solidFill>
                <a:latin typeface="Garamond" pitchFamily="18" charset="0"/>
              </a:rPr>
              <a:t> </a:t>
            </a:r>
            <a:r>
              <a:rPr lang="el-GR" sz="2400" i="1" dirty="0" smtClean="0">
                <a:solidFill>
                  <a:schemeClr val="bg2">
                    <a:lumMod val="50000"/>
                  </a:schemeClr>
                </a:solidFill>
                <a:latin typeface="Garamond" pitchFamily="18" charset="0"/>
              </a:rPr>
              <a:t>Το έργο</a:t>
            </a:r>
            <a:r>
              <a:rPr lang="en-US" sz="2400" i="1" dirty="0" smtClean="0">
                <a:solidFill>
                  <a:schemeClr val="bg2">
                    <a:lumMod val="50000"/>
                  </a:schemeClr>
                </a:solidFill>
                <a:latin typeface="Garamond" pitchFamily="18" charset="0"/>
              </a:rPr>
              <a:t> </a:t>
            </a:r>
            <a:r>
              <a:rPr lang="el-GR" sz="2400" i="1" dirty="0" smtClean="0">
                <a:solidFill>
                  <a:schemeClr val="bg2">
                    <a:lumMod val="50000"/>
                  </a:schemeClr>
                </a:solidFill>
                <a:latin typeface="Garamond" pitchFamily="18" charset="0"/>
              </a:rPr>
              <a:t>χρηματοδοτήθηκε από τα EEA </a:t>
            </a:r>
            <a:r>
              <a:rPr lang="el-GR" sz="2400" i="1" dirty="0" err="1" smtClean="0">
                <a:solidFill>
                  <a:schemeClr val="bg2">
                    <a:lumMod val="50000"/>
                  </a:schemeClr>
                </a:solidFill>
                <a:latin typeface="Garamond" pitchFamily="18" charset="0"/>
              </a:rPr>
              <a:t>Grants</a:t>
            </a:r>
            <a:r>
              <a:rPr lang="el-GR" sz="2400" i="1" dirty="0" smtClean="0">
                <a:solidFill>
                  <a:schemeClr val="bg2">
                    <a:lumMod val="50000"/>
                  </a:schemeClr>
                </a:solidFill>
                <a:latin typeface="Garamond" pitchFamily="18" charset="0"/>
              </a:rPr>
              <a:t> στο πλαίσιο του προγράμματος «Είμαστε Όλοι Πολίτες» που διαχειρίζεται το Ίδρυμα Μποδοσάκη.</a:t>
            </a:r>
          </a:p>
          <a:p>
            <a:pPr algn="ctr">
              <a:buNone/>
            </a:pPr>
            <a:endParaRPr lang="el-GR" sz="3200" dirty="0">
              <a:latin typeface="Garamond" pitchFamily="18" charset="0"/>
            </a:endParaRPr>
          </a:p>
        </p:txBody>
      </p:sp>
      <p:sp>
        <p:nvSpPr>
          <p:cNvPr id="3" name="2 - Τίτλος"/>
          <p:cNvSpPr>
            <a:spLocks noGrp="1"/>
          </p:cNvSpPr>
          <p:nvPr>
            <p:ph type="title"/>
          </p:nvPr>
        </p:nvSpPr>
        <p:spPr>
          <a:xfrm>
            <a:off x="457200" y="152400"/>
            <a:ext cx="8229600" cy="776270"/>
          </a:xfrm>
        </p:spPr>
        <p:txBody>
          <a:bodyPr/>
          <a:lstStyle/>
          <a:p>
            <a:pPr algn="ctr"/>
            <a:r>
              <a:rPr lang="el-GR" sz="4000" dirty="0" smtClean="0">
                <a:solidFill>
                  <a:schemeClr val="bg2">
                    <a:lumMod val="75000"/>
                  </a:schemeClr>
                </a:solidFill>
                <a:latin typeface="Garamond" pitchFamily="18" charset="0"/>
              </a:rPr>
              <a:t>ΣΕΠΥΨΥ-Ε </a:t>
            </a:r>
            <a:endParaRPr lang="el-GR" dirty="0"/>
          </a:p>
        </p:txBody>
      </p:sp>
      <p:sp>
        <p:nvSpPr>
          <p:cNvPr id="8" name="7 - Ελλειψοειδής επεξήγηση"/>
          <p:cNvSpPr/>
          <p:nvPr/>
        </p:nvSpPr>
        <p:spPr>
          <a:xfrm>
            <a:off x="6072198" y="1142984"/>
            <a:ext cx="2286016" cy="1214446"/>
          </a:xfrm>
          <a:prstGeom prst="wedgeEllipseCallout">
            <a:avLst>
              <a:gd name="adj1" fmla="val -29721"/>
              <a:gd name="adj2" fmla="val 69671"/>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2">
                    <a:lumMod val="50000"/>
                  </a:schemeClr>
                </a:solidFill>
                <a:latin typeface="Garamond" pitchFamily="18" charset="0"/>
              </a:rPr>
              <a:t>Π.Ε.Ψ.Α.Ε.Ε.</a:t>
            </a:r>
            <a:r>
              <a:rPr lang="el-GR" sz="2000" dirty="0" smtClean="0">
                <a:solidFill>
                  <a:schemeClr val="bg2">
                    <a:lumMod val="75000"/>
                  </a:schemeClr>
                </a:solidFill>
                <a:latin typeface="Garamond" pitchFamily="18" charset="0"/>
              </a:rPr>
              <a:t> </a:t>
            </a:r>
            <a:endParaRPr lang="el-GR" sz="2000" dirty="0">
              <a:solidFill>
                <a:schemeClr val="bg2">
                  <a:lumMod val="75000"/>
                </a:schemeClr>
              </a:solidFill>
            </a:endParaRPr>
          </a:p>
        </p:txBody>
      </p:sp>
      <p:sp>
        <p:nvSpPr>
          <p:cNvPr id="12" name="11 - Ελλειψοειδής επεξήγηση"/>
          <p:cNvSpPr/>
          <p:nvPr/>
        </p:nvSpPr>
        <p:spPr>
          <a:xfrm>
            <a:off x="6072198" y="3214686"/>
            <a:ext cx="2286016" cy="1357322"/>
          </a:xfrm>
          <a:prstGeom prst="wedgeEllipseCallout">
            <a:avLst>
              <a:gd name="adj1" fmla="val -55986"/>
              <a:gd name="adj2" fmla="val -47395"/>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2">
                    <a:lumMod val="50000"/>
                  </a:schemeClr>
                </a:solidFill>
              </a:rPr>
              <a:t>Κ.Σ.Δ.Ε.Ο. «ΕΔΡΑ»</a:t>
            </a:r>
            <a:endParaRPr lang="el-GR" b="1" dirty="0">
              <a:solidFill>
                <a:schemeClr val="bg2">
                  <a:lumMod val="50000"/>
                </a:schemeClr>
              </a:solidFill>
            </a:endParaRPr>
          </a:p>
        </p:txBody>
      </p:sp>
      <p:sp>
        <p:nvSpPr>
          <p:cNvPr id="13" name="12 - Ελλειψοειδής επεξήγηση"/>
          <p:cNvSpPr/>
          <p:nvPr/>
        </p:nvSpPr>
        <p:spPr>
          <a:xfrm>
            <a:off x="3571868" y="1285860"/>
            <a:ext cx="2214578" cy="1214446"/>
          </a:xfrm>
          <a:prstGeom prst="wedgeEllipseCallout">
            <a:avLst>
              <a:gd name="adj1" fmla="val -1888"/>
              <a:gd name="adj2" fmla="val 73066"/>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bg2">
                    <a:lumMod val="50000"/>
                  </a:schemeClr>
                </a:solidFill>
              </a:rPr>
              <a:t>ΑΚΤΑΙΑ</a:t>
            </a:r>
            <a:endParaRPr lang="el-GR" sz="2000" b="1" dirty="0">
              <a:solidFill>
                <a:schemeClr val="bg2">
                  <a:lumMod val="50000"/>
                </a:schemeClr>
              </a:solidFill>
            </a:endParaRPr>
          </a:p>
        </p:txBody>
      </p:sp>
      <p:sp>
        <p:nvSpPr>
          <p:cNvPr id="14" name="13 - Ελλειψοειδής επεξήγηση"/>
          <p:cNvSpPr/>
          <p:nvPr/>
        </p:nvSpPr>
        <p:spPr>
          <a:xfrm>
            <a:off x="714348" y="1214422"/>
            <a:ext cx="2357454" cy="1357322"/>
          </a:xfrm>
          <a:prstGeom prst="wedgeEllipseCallout">
            <a:avLst>
              <a:gd name="adj1" fmla="val 52777"/>
              <a:gd name="adj2" fmla="val 53651"/>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2">
                    <a:lumMod val="50000"/>
                  </a:schemeClr>
                </a:solidFill>
              </a:rPr>
              <a:t>Ε.Κ.Ψ. &amp; Ψ.Υ.</a:t>
            </a:r>
            <a:endParaRPr lang="el-GR" b="1" dirty="0">
              <a:solidFill>
                <a:schemeClr val="bg2">
                  <a:lumMod val="50000"/>
                </a:schemeClr>
              </a:solidFill>
            </a:endParaRPr>
          </a:p>
        </p:txBody>
      </p:sp>
      <p:sp>
        <p:nvSpPr>
          <p:cNvPr id="15" name="14 - Ελλειψοειδής επεξήγηση"/>
          <p:cNvSpPr/>
          <p:nvPr/>
        </p:nvSpPr>
        <p:spPr>
          <a:xfrm>
            <a:off x="1000100" y="3286124"/>
            <a:ext cx="2428892" cy="1285884"/>
          </a:xfrm>
          <a:prstGeom prst="wedgeEllipseCallout">
            <a:avLst>
              <a:gd name="adj1" fmla="val 46610"/>
              <a:gd name="adj2" fmla="val -60849"/>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2">
                    <a:lumMod val="50000"/>
                  </a:schemeClr>
                </a:solidFill>
                <a:latin typeface="Garamond" pitchFamily="18" charset="0"/>
              </a:rPr>
              <a:t>Π.Ο.Κοι.Σ.Π.Ε</a:t>
            </a:r>
            <a:endParaRPr lang="el-GR" b="1"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85860"/>
            <a:ext cx="8229600" cy="5072098"/>
          </a:xfrm>
        </p:spPr>
        <p:txBody>
          <a:bodyPr>
            <a:normAutofit fontScale="25000" lnSpcReduction="20000"/>
          </a:bodyPr>
          <a:lstStyle/>
          <a:p>
            <a:pPr algn="just">
              <a:lnSpc>
                <a:spcPct val="120000"/>
              </a:lnSpc>
              <a:buNone/>
            </a:pPr>
            <a:r>
              <a:rPr lang="el-GR" sz="3100" dirty="0" smtClean="0">
                <a:latin typeface="Garamond" pitchFamily="18" charset="0"/>
              </a:rPr>
              <a:t>        </a:t>
            </a:r>
            <a:r>
              <a:rPr lang="el-GR" sz="11200" dirty="0" smtClean="0">
                <a:latin typeface="Garamond" pitchFamily="18" charset="0"/>
              </a:rPr>
              <a:t>Βασικός στόχος ήταν η ανάπτυξη τοπικής δικτύωσης και συμμαχίας μεταξύ εταίρων και άλλων οργανισμών ψυχικής υγείας, πρόνοιας, εργασιακής και κοινωνικής αποκατάστασης, ατόμων με προβλήματα ψυχικής υγείας που θα αποσκοπούσε στην καλύτερη εξυπηρέτηση των αναγκών τους.</a:t>
            </a:r>
          </a:p>
          <a:p>
            <a:pPr algn="just">
              <a:lnSpc>
                <a:spcPct val="120000"/>
              </a:lnSpc>
              <a:buNone/>
            </a:pPr>
            <a:r>
              <a:rPr lang="el-GR" sz="11200" dirty="0" smtClean="0">
                <a:latin typeface="Garamond" pitchFamily="18" charset="0"/>
              </a:rPr>
              <a:t>    Το ΣΕΠΥΨΥ-Ε    Σημείο Ενημέρωσης του Πολίτη για Υπηρεσίες Ψυχικής Υγείας και Επανένταξης, μέσω του οποίου ο πολίτης  πληροφορείται και παραπέμπεται άμεσα, έγκαιρα και αποτελεσματικά στις υπηρεσίες που χρειάζεται.</a:t>
            </a:r>
          </a:p>
          <a:p>
            <a:pPr algn="just">
              <a:lnSpc>
                <a:spcPct val="120000"/>
              </a:lnSpc>
              <a:buNone/>
            </a:pPr>
            <a:r>
              <a:rPr lang="en-US" sz="5100" dirty="0" smtClean="0">
                <a:latin typeface="Garamond" pitchFamily="18" charset="0"/>
              </a:rPr>
              <a:t>   </a:t>
            </a:r>
            <a:endParaRPr lang="el-GR" sz="5100" dirty="0" smtClean="0">
              <a:latin typeface="Garamond" pitchFamily="18" charset="0"/>
            </a:endParaRPr>
          </a:p>
          <a:p>
            <a:pPr algn="just">
              <a:buNone/>
            </a:pPr>
            <a:r>
              <a:rPr lang="el-GR" sz="3200" dirty="0" smtClean="0">
                <a:latin typeface="Garamond" pitchFamily="18" charset="0"/>
              </a:rPr>
              <a:t>  </a:t>
            </a:r>
            <a:endParaRPr lang="el-GR" dirty="0"/>
          </a:p>
        </p:txBody>
      </p:sp>
      <p:sp>
        <p:nvSpPr>
          <p:cNvPr id="3" name="2 - Τίτλος"/>
          <p:cNvSpPr>
            <a:spLocks noGrp="1"/>
          </p:cNvSpPr>
          <p:nvPr>
            <p:ph type="title"/>
          </p:nvPr>
        </p:nvSpPr>
        <p:spPr>
          <a:xfrm>
            <a:off x="428596" y="357166"/>
            <a:ext cx="8229600" cy="785818"/>
          </a:xfrm>
        </p:spPr>
        <p:txBody>
          <a:bodyPr/>
          <a:lstStyle/>
          <a:p>
            <a:pPr algn="ctr"/>
            <a:r>
              <a:rPr lang="el-GR" sz="4000" dirty="0" smtClean="0">
                <a:solidFill>
                  <a:schemeClr val="bg2">
                    <a:lumMod val="75000"/>
                  </a:schemeClr>
                </a:solidFill>
                <a:latin typeface="Garamond" pitchFamily="18" charset="0"/>
              </a:rPr>
              <a:t>ΣΕΠΥΨΥ-Ε</a:t>
            </a:r>
            <a:endParaRPr lang="el-GR" dirty="0"/>
          </a:p>
        </p:txBody>
      </p:sp>
      <p:sp>
        <p:nvSpPr>
          <p:cNvPr id="6" name="5 - Ίσο"/>
          <p:cNvSpPr/>
          <p:nvPr/>
        </p:nvSpPr>
        <p:spPr>
          <a:xfrm>
            <a:off x="3214678" y="4071942"/>
            <a:ext cx="357190" cy="214314"/>
          </a:xfrm>
          <a:prstGeom prst="mathEqual">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643050"/>
            <a:ext cx="8229600" cy="4452950"/>
          </a:xfrm>
        </p:spPr>
        <p:txBody>
          <a:bodyPr>
            <a:normAutofit/>
          </a:bodyPr>
          <a:lstStyle/>
          <a:p>
            <a:pPr algn="just">
              <a:buNone/>
            </a:pPr>
            <a:r>
              <a:rPr lang="el-GR" sz="3200" dirty="0" smtClean="0">
                <a:latin typeface="Garamond" pitchFamily="18" charset="0"/>
              </a:rPr>
              <a:t>   Ο στόχος του έργου ήταν να καταγράψουμε τις υπηρεσίες της περιοχής, να έρθουμε σε επαφή με τους συναδέρφους σε αυτές και να δούμε πώς μπορούμε να αναπτύξουμε μια συνεργασία που θα μας βοηθήσει όλους, αλλά κυρίως πώς να παραπέμπουμε τους ανθρώπους στην κατάλληλη υπηρεσία κάθε φορά, διευκολύνοντας έτσι την πρόσβαση και την κάλυψη των αναγκών.</a:t>
            </a:r>
            <a:endParaRPr lang="el-GR" sz="3200" dirty="0"/>
          </a:p>
        </p:txBody>
      </p:sp>
      <p:sp>
        <p:nvSpPr>
          <p:cNvPr id="3" name="2 - Τίτλος"/>
          <p:cNvSpPr>
            <a:spLocks noGrp="1"/>
          </p:cNvSpPr>
          <p:nvPr>
            <p:ph type="title"/>
          </p:nvPr>
        </p:nvSpPr>
        <p:spPr>
          <a:xfrm>
            <a:off x="500034" y="214290"/>
            <a:ext cx="8229600" cy="1219200"/>
          </a:xfrm>
        </p:spPr>
        <p:txBody>
          <a:bodyPr/>
          <a:lstStyle/>
          <a:p>
            <a:pPr algn="ctr"/>
            <a:r>
              <a:rPr lang="el-GR" sz="4400" dirty="0" smtClean="0">
                <a:solidFill>
                  <a:schemeClr val="bg2">
                    <a:lumMod val="75000"/>
                  </a:schemeClr>
                </a:solidFill>
                <a:latin typeface="Garamond" pitchFamily="18" charset="0"/>
              </a:rPr>
              <a:t>ΣΕΠΥΨΥ-Ε /ΔΟΜΗ ΦΘΙΩΤΙΔΑΣ</a:t>
            </a:r>
            <a:endParaRPr lang="el-GR" dirty="0">
              <a:solidFill>
                <a:schemeClr val="bg2">
                  <a:lumMod val="75000"/>
                </a:schemeClr>
              </a:solidFill>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357298"/>
            <a:ext cx="8229600" cy="4738702"/>
          </a:xfrm>
        </p:spPr>
        <p:txBody>
          <a:bodyPr>
            <a:normAutofit lnSpcReduction="10000"/>
          </a:bodyPr>
          <a:lstStyle/>
          <a:p>
            <a:pPr algn="just">
              <a:buClr>
                <a:schemeClr val="bg2">
                  <a:lumMod val="50000"/>
                </a:schemeClr>
              </a:buClr>
              <a:buFont typeface="Wingdings" pitchFamily="2" charset="2"/>
              <a:buChar char="v"/>
            </a:pPr>
            <a:r>
              <a:rPr lang="el-GR" sz="3000" dirty="0" smtClean="0">
                <a:latin typeface="Garamond" pitchFamily="18" charset="0"/>
              </a:rPr>
              <a:t>Αναζήτηση των σχετικών υπηρεσιών</a:t>
            </a:r>
          </a:p>
          <a:p>
            <a:pPr algn="just">
              <a:buClr>
                <a:schemeClr val="bg2">
                  <a:lumMod val="50000"/>
                </a:schemeClr>
              </a:buClr>
              <a:buFont typeface="Wingdings" pitchFamily="2" charset="2"/>
              <a:buChar char="v"/>
            </a:pPr>
            <a:r>
              <a:rPr lang="el-GR" sz="3000" dirty="0" smtClean="0">
                <a:latin typeface="Garamond" pitchFamily="18" charset="0"/>
              </a:rPr>
              <a:t> Καταγραφή των υπηρεσιών</a:t>
            </a:r>
          </a:p>
          <a:p>
            <a:pPr algn="just">
              <a:buClr>
                <a:schemeClr val="bg2">
                  <a:lumMod val="50000"/>
                </a:schemeClr>
              </a:buClr>
              <a:buFont typeface="Wingdings" pitchFamily="2" charset="2"/>
              <a:buChar char="v"/>
            </a:pPr>
            <a:r>
              <a:rPr lang="el-GR" sz="3000" dirty="0" smtClean="0">
                <a:latin typeface="Garamond" pitchFamily="18" charset="0"/>
              </a:rPr>
              <a:t>Συλλογή πληροφοριών για τον φορέα/πρόσωπο που πρόκειται να επικοινωνήσουμε </a:t>
            </a:r>
          </a:p>
          <a:p>
            <a:pPr algn="just">
              <a:buClr>
                <a:schemeClr val="bg2">
                  <a:lumMod val="50000"/>
                </a:schemeClr>
              </a:buClr>
              <a:buFont typeface="Wingdings" pitchFamily="2" charset="2"/>
              <a:buChar char="v"/>
            </a:pPr>
            <a:r>
              <a:rPr lang="el-GR" sz="3000" dirty="0" smtClean="0">
                <a:latin typeface="Garamond" pitchFamily="18" charset="0"/>
              </a:rPr>
              <a:t>Χορήγηση ερωτηματολογίου με στόχο την καταγραφή των υπηρεσιών που προσφέρει ο κάθε φορέας</a:t>
            </a:r>
          </a:p>
          <a:p>
            <a:pPr algn="just">
              <a:buClr>
                <a:schemeClr val="bg2">
                  <a:lumMod val="50000"/>
                </a:schemeClr>
              </a:buClr>
              <a:buFont typeface="Wingdings" pitchFamily="2" charset="2"/>
              <a:buChar char="v"/>
            </a:pPr>
            <a:r>
              <a:rPr lang="el-GR" sz="3000" dirty="0" smtClean="0">
                <a:latin typeface="Garamond" pitchFamily="18" charset="0"/>
              </a:rPr>
              <a:t>Τήρηση ημερολογίου συναντήσεων και επαφών που κάνουμε</a:t>
            </a:r>
          </a:p>
          <a:p>
            <a:pPr algn="just">
              <a:buClr>
                <a:schemeClr val="bg2">
                  <a:lumMod val="50000"/>
                </a:schemeClr>
              </a:buClr>
              <a:buFont typeface="Wingdings" pitchFamily="2" charset="2"/>
              <a:buChar char="v"/>
            </a:pPr>
            <a:r>
              <a:rPr lang="el-GR" sz="3000" dirty="0" smtClean="0">
                <a:latin typeface="Garamond" pitchFamily="18" charset="0"/>
              </a:rPr>
              <a:t> Καταμερισμός εργασιών μεταξύ των συνεργατών</a:t>
            </a:r>
          </a:p>
          <a:p>
            <a:endParaRPr lang="el-GR" dirty="0"/>
          </a:p>
        </p:txBody>
      </p:sp>
      <p:sp>
        <p:nvSpPr>
          <p:cNvPr id="3" name="2 - Τίτλος"/>
          <p:cNvSpPr>
            <a:spLocks noGrp="1"/>
          </p:cNvSpPr>
          <p:nvPr>
            <p:ph type="title"/>
          </p:nvPr>
        </p:nvSpPr>
        <p:spPr>
          <a:xfrm>
            <a:off x="457200" y="428604"/>
            <a:ext cx="8229600" cy="785818"/>
          </a:xfrm>
        </p:spPr>
        <p:txBody>
          <a:bodyPr>
            <a:normAutofit/>
          </a:bodyPr>
          <a:lstStyle/>
          <a:p>
            <a:pPr algn="ctr"/>
            <a:r>
              <a:rPr lang="el-GR" sz="3200" dirty="0" smtClean="0">
                <a:solidFill>
                  <a:schemeClr val="bg2">
                    <a:lumMod val="50000"/>
                  </a:schemeClr>
                </a:solidFill>
                <a:latin typeface="Garamond" pitchFamily="18" charset="0"/>
              </a:rPr>
              <a:t>ΜΕΘΟΔΟΛΟΓΙΑ ΔΗΜΙΟΥΡΓΙΑΣ ΣΕΠΥΨΥ-Ε</a:t>
            </a:r>
            <a:endParaRPr lang="el-GR" sz="3200"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lgn="just">
              <a:buClr>
                <a:schemeClr val="bg2">
                  <a:lumMod val="75000"/>
                </a:schemeClr>
              </a:buClr>
              <a:buFont typeface="Wingdings" pitchFamily="2" charset="2"/>
              <a:buChar char="v"/>
            </a:pPr>
            <a:r>
              <a:rPr lang="el-GR" sz="2800" dirty="0" smtClean="0">
                <a:latin typeface="Garamond" pitchFamily="18" charset="0"/>
              </a:rPr>
              <a:t>Δημιουργία καταλόγου με τα ΜΜΕ της περιοχής</a:t>
            </a:r>
          </a:p>
          <a:p>
            <a:pPr algn="just">
              <a:buClr>
                <a:schemeClr val="bg2">
                  <a:lumMod val="75000"/>
                </a:schemeClr>
              </a:buClr>
              <a:buFont typeface="Wingdings" pitchFamily="2" charset="2"/>
              <a:buChar char="v"/>
            </a:pPr>
            <a:r>
              <a:rPr lang="el-GR" sz="2800" dirty="0" smtClean="0">
                <a:latin typeface="Garamond" pitchFamily="18" charset="0"/>
              </a:rPr>
              <a:t>Αφισοκόλληση σε υπηρεσίες και κεντρικά σημεία της πόλης και της ευρύτερης περιοχής</a:t>
            </a:r>
            <a:endParaRPr lang="en-US" sz="2800" dirty="0" smtClean="0">
              <a:latin typeface="Garamond" pitchFamily="18" charset="0"/>
            </a:endParaRPr>
          </a:p>
          <a:p>
            <a:pPr algn="just">
              <a:buClr>
                <a:schemeClr val="bg2">
                  <a:lumMod val="75000"/>
                </a:schemeClr>
              </a:buClr>
              <a:buFont typeface="Wingdings" pitchFamily="2" charset="2"/>
              <a:buChar char="v"/>
            </a:pPr>
            <a:r>
              <a:rPr lang="el-GR" sz="2800" dirty="0" smtClean="0">
                <a:latin typeface="Garamond" pitchFamily="18" charset="0"/>
              </a:rPr>
              <a:t>Μετάδοση ραδιοφωνικού </a:t>
            </a:r>
            <a:r>
              <a:rPr lang="en-US" sz="2800" dirty="0" smtClean="0">
                <a:latin typeface="Garamond" pitchFamily="18" charset="0"/>
              </a:rPr>
              <a:t>spot</a:t>
            </a:r>
            <a:r>
              <a:rPr lang="el-GR" sz="2800" dirty="0" smtClean="0">
                <a:latin typeface="Garamond" pitchFamily="18" charset="0"/>
              </a:rPr>
              <a:t> σε τοπικούς σταθμούς </a:t>
            </a:r>
            <a:r>
              <a:rPr lang="en-US" sz="2800" dirty="0" smtClean="0">
                <a:latin typeface="Garamond" pitchFamily="18" charset="0"/>
              </a:rPr>
              <a:t> </a:t>
            </a:r>
            <a:r>
              <a:rPr lang="el-GR" sz="2800" dirty="0" smtClean="0">
                <a:latin typeface="Garamond" pitchFamily="18" charset="0"/>
              </a:rPr>
              <a:t>για το χρονικό διάστημα λειτουργίας του ΣΕΠΥΨΥ-Ε</a:t>
            </a:r>
          </a:p>
          <a:p>
            <a:pPr algn="just">
              <a:buClr>
                <a:schemeClr val="bg2">
                  <a:lumMod val="75000"/>
                </a:schemeClr>
              </a:buClr>
              <a:buFont typeface="Wingdings" pitchFamily="2" charset="2"/>
              <a:buChar char="v"/>
            </a:pPr>
            <a:r>
              <a:rPr lang="el-GR" sz="2800" dirty="0" smtClean="0">
                <a:latin typeface="Garamond" pitchFamily="18" charset="0"/>
              </a:rPr>
              <a:t>Διανομή έντυπου ενημερωτικού υλικού στις δράσεις  ευαισθητοποίησης του φορέα </a:t>
            </a:r>
          </a:p>
          <a:p>
            <a:pPr algn="just">
              <a:buClr>
                <a:schemeClr val="bg2">
                  <a:lumMod val="75000"/>
                </a:schemeClr>
              </a:buClr>
              <a:buFont typeface="Wingdings" pitchFamily="2" charset="2"/>
              <a:buChar char="v"/>
            </a:pPr>
            <a:r>
              <a:rPr lang="el-GR" sz="2800" dirty="0" smtClean="0">
                <a:latin typeface="Garamond" pitchFamily="18" charset="0"/>
              </a:rPr>
              <a:t>Δημοσιοποίηση Δελτίου Τύπου σε ειδησεογραφικά </a:t>
            </a:r>
            <a:r>
              <a:rPr lang="en-US" sz="2800" dirty="0" smtClean="0">
                <a:latin typeface="Garamond" pitchFamily="18" charset="0"/>
              </a:rPr>
              <a:t>site</a:t>
            </a:r>
            <a:r>
              <a:rPr lang="el-GR" sz="2800" dirty="0" smtClean="0">
                <a:latin typeface="Garamond" pitchFamily="18" charset="0"/>
              </a:rPr>
              <a:t>  και τοπικές εφημερίδες</a:t>
            </a:r>
          </a:p>
          <a:p>
            <a:pPr algn="just">
              <a:buClr>
                <a:schemeClr val="bg2">
                  <a:lumMod val="75000"/>
                </a:schemeClr>
              </a:buClr>
              <a:buFont typeface="Wingdings" pitchFamily="2" charset="2"/>
              <a:buChar char="v"/>
            </a:pPr>
            <a:r>
              <a:rPr lang="el-GR" sz="2800" dirty="0" smtClean="0">
                <a:latin typeface="Garamond" pitchFamily="18" charset="0"/>
              </a:rPr>
              <a:t>Παραχώρηση συνεντεύξεων σε ραδιοφωνικές εκπομπές </a:t>
            </a:r>
          </a:p>
          <a:p>
            <a:endParaRPr lang="el-GR" dirty="0"/>
          </a:p>
        </p:txBody>
      </p:sp>
      <p:sp>
        <p:nvSpPr>
          <p:cNvPr id="3" name="2 - Τίτλος"/>
          <p:cNvSpPr>
            <a:spLocks noGrp="1"/>
          </p:cNvSpPr>
          <p:nvPr>
            <p:ph type="title"/>
          </p:nvPr>
        </p:nvSpPr>
        <p:spPr/>
        <p:txBody>
          <a:bodyPr>
            <a:normAutofit/>
          </a:bodyPr>
          <a:lstStyle/>
          <a:p>
            <a:r>
              <a:rPr lang="el-GR" sz="3200" dirty="0" smtClean="0">
                <a:solidFill>
                  <a:schemeClr val="bg2">
                    <a:lumMod val="50000"/>
                  </a:schemeClr>
                </a:solidFill>
                <a:latin typeface="Garamond" pitchFamily="18" charset="0"/>
              </a:rPr>
              <a:t>ΜΕΘΟΔΟΛΟΓΙΑ ΚΑΙ ΔΡΑΣΕΙΣ ΔΗΜΟΣΙΟΠΟΙΗΣΗΣ ΤΟΥ ΣΕΠΥΨΥ-Ε</a:t>
            </a:r>
            <a:endParaRPr lang="el-GR" sz="3200"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28596" y="1428736"/>
            <a:ext cx="8229600" cy="4667264"/>
          </a:xfrm>
        </p:spPr>
        <p:txBody>
          <a:bodyPr>
            <a:normAutofit/>
          </a:bodyPr>
          <a:lstStyle/>
          <a:p>
            <a:pPr>
              <a:lnSpc>
                <a:spcPct val="90000"/>
              </a:lnSpc>
              <a:buFont typeface="Wingdings 2" pitchFamily="18" charset="2"/>
              <a:buNone/>
            </a:pPr>
            <a:r>
              <a:rPr lang="el-GR" sz="3200" b="1" u="sng" dirty="0" smtClean="0">
                <a:latin typeface="Gabriola" pitchFamily="82" charset="0"/>
              </a:rPr>
              <a:t>Χαρτογραφήθηκαν</a:t>
            </a:r>
            <a:r>
              <a:rPr lang="el-GR" sz="3200" b="1" dirty="0" smtClean="0">
                <a:latin typeface="Gabriola" pitchFamily="82" charset="0"/>
              </a:rPr>
              <a:t>:</a:t>
            </a:r>
          </a:p>
          <a:p>
            <a:pPr>
              <a:lnSpc>
                <a:spcPct val="90000"/>
              </a:lnSpc>
              <a:buClr>
                <a:schemeClr val="bg2">
                  <a:lumMod val="50000"/>
                </a:schemeClr>
              </a:buClr>
              <a:buFont typeface="Wingdings" pitchFamily="2" charset="2"/>
              <a:buChar char="v"/>
            </a:pPr>
            <a:r>
              <a:rPr lang="el-GR" sz="3200" dirty="0" smtClean="0">
                <a:latin typeface="Gabriola" pitchFamily="82" charset="0"/>
              </a:rPr>
              <a:t>10 Υπηρεσίες Υγείας και Ψυχικής Υγείας</a:t>
            </a:r>
          </a:p>
          <a:p>
            <a:pPr>
              <a:lnSpc>
                <a:spcPct val="90000"/>
              </a:lnSpc>
              <a:buClr>
                <a:schemeClr val="bg2">
                  <a:lumMod val="50000"/>
                </a:schemeClr>
              </a:buClr>
              <a:buFont typeface="Wingdings" pitchFamily="2" charset="2"/>
              <a:buChar char="v"/>
            </a:pPr>
            <a:r>
              <a:rPr lang="el-GR" sz="3200" dirty="0" smtClean="0">
                <a:latin typeface="Gabriola" pitchFamily="82" charset="0"/>
              </a:rPr>
              <a:t>4 Υπηρεσίες Πρόνοιας</a:t>
            </a:r>
          </a:p>
          <a:p>
            <a:pPr>
              <a:lnSpc>
                <a:spcPct val="90000"/>
              </a:lnSpc>
              <a:buClr>
                <a:schemeClr val="bg2">
                  <a:lumMod val="50000"/>
                </a:schemeClr>
              </a:buClr>
              <a:buFont typeface="Wingdings" pitchFamily="2" charset="2"/>
              <a:buChar char="v"/>
            </a:pPr>
            <a:r>
              <a:rPr lang="el-GR" sz="3200" dirty="0" smtClean="0">
                <a:latin typeface="Gabriola" pitchFamily="82" charset="0"/>
              </a:rPr>
              <a:t>24 Λοιπές Υπηρεσίες</a:t>
            </a:r>
          </a:p>
          <a:p>
            <a:pPr>
              <a:lnSpc>
                <a:spcPct val="90000"/>
              </a:lnSpc>
              <a:buFont typeface="Wingdings 2" pitchFamily="18" charset="2"/>
              <a:buNone/>
            </a:pPr>
            <a:endParaRPr lang="el-GR" sz="2800" dirty="0" smtClean="0">
              <a:latin typeface="Gabriola" pitchFamily="82" charset="0"/>
            </a:endParaRPr>
          </a:p>
          <a:p>
            <a:pPr>
              <a:lnSpc>
                <a:spcPct val="90000"/>
              </a:lnSpc>
              <a:buFont typeface="Wingdings 2" pitchFamily="18" charset="2"/>
              <a:buNone/>
            </a:pPr>
            <a:r>
              <a:rPr lang="el-GR" sz="3200" b="1" u="sng" dirty="0" smtClean="0">
                <a:latin typeface="Gabriola" pitchFamily="82" charset="0"/>
              </a:rPr>
              <a:t>Οι επαφές πραγματοποιήθηκαν</a:t>
            </a:r>
          </a:p>
          <a:p>
            <a:pPr>
              <a:lnSpc>
                <a:spcPct val="90000"/>
              </a:lnSpc>
              <a:buClr>
                <a:schemeClr val="bg2">
                  <a:lumMod val="50000"/>
                </a:schemeClr>
              </a:buClr>
              <a:buFont typeface="Wingdings" pitchFamily="2" charset="2"/>
              <a:buChar char="v"/>
            </a:pPr>
            <a:r>
              <a:rPr lang="el-GR" sz="3200" dirty="0" smtClean="0">
                <a:latin typeface="Gabriola" pitchFamily="82" charset="0"/>
              </a:rPr>
              <a:t>Με προσωπική επαφή</a:t>
            </a:r>
          </a:p>
          <a:p>
            <a:pPr>
              <a:lnSpc>
                <a:spcPct val="90000"/>
              </a:lnSpc>
              <a:buClr>
                <a:schemeClr val="bg2">
                  <a:lumMod val="50000"/>
                </a:schemeClr>
              </a:buClr>
              <a:buFont typeface="Wingdings" pitchFamily="2" charset="2"/>
              <a:buChar char="v"/>
            </a:pPr>
            <a:r>
              <a:rPr lang="el-GR" sz="3200" dirty="0" smtClean="0">
                <a:latin typeface="Gabriola" pitchFamily="82" charset="0"/>
              </a:rPr>
              <a:t>Τηλεφωνικά</a:t>
            </a:r>
          </a:p>
          <a:p>
            <a:pPr>
              <a:lnSpc>
                <a:spcPct val="90000"/>
              </a:lnSpc>
              <a:buClr>
                <a:schemeClr val="bg2">
                  <a:lumMod val="50000"/>
                </a:schemeClr>
              </a:buClr>
              <a:buFont typeface="Wingdings" pitchFamily="2" charset="2"/>
              <a:buChar char="v"/>
            </a:pPr>
            <a:r>
              <a:rPr lang="el-GR" sz="3200" dirty="0" smtClean="0">
                <a:latin typeface="Gabriola" pitchFamily="82" charset="0"/>
              </a:rPr>
              <a:t>Μέσω </a:t>
            </a:r>
            <a:r>
              <a:rPr lang="en-US" sz="3200" dirty="0" smtClean="0">
                <a:latin typeface="Gabriola" pitchFamily="82" charset="0"/>
              </a:rPr>
              <a:t>e mail</a:t>
            </a:r>
            <a:endParaRPr lang="el-GR" sz="3200" dirty="0" smtClean="0">
              <a:latin typeface="Gabriola" pitchFamily="82" charset="0"/>
            </a:endParaRPr>
          </a:p>
          <a:p>
            <a:endParaRPr lang="el-GR" dirty="0"/>
          </a:p>
        </p:txBody>
      </p:sp>
      <p:sp>
        <p:nvSpPr>
          <p:cNvPr id="3" name="2 - Τίτλος"/>
          <p:cNvSpPr>
            <a:spLocks noGrp="1"/>
          </p:cNvSpPr>
          <p:nvPr>
            <p:ph type="title"/>
          </p:nvPr>
        </p:nvSpPr>
        <p:spPr>
          <a:xfrm>
            <a:off x="457200" y="285728"/>
            <a:ext cx="8229600" cy="1000132"/>
          </a:xfrm>
        </p:spPr>
        <p:txBody>
          <a:bodyPr>
            <a:normAutofit/>
          </a:bodyPr>
          <a:lstStyle/>
          <a:p>
            <a:pPr algn="ctr"/>
            <a:r>
              <a:rPr lang="el-GR" sz="3600" dirty="0" smtClean="0">
                <a:solidFill>
                  <a:schemeClr val="bg2">
                    <a:lumMod val="50000"/>
                  </a:schemeClr>
                </a:solidFill>
                <a:effectLst>
                  <a:outerShdw blurRad="38100" dist="38100" dir="2700000" algn="tl">
                    <a:srgbClr val="C0C0C0"/>
                  </a:outerShdw>
                </a:effectLst>
                <a:latin typeface="Garamond" pitchFamily="18" charset="0"/>
              </a:rPr>
              <a:t>ΧΑΡΤΟΓΡΑΦΗΣΗ  ΦΟΡΕΩΝ</a:t>
            </a:r>
            <a:endParaRPr lang="el-GR" sz="3600"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85860"/>
            <a:ext cx="8229600" cy="5143536"/>
          </a:xfrm>
        </p:spPr>
        <p:txBody>
          <a:bodyPr>
            <a:normAutofit fontScale="92500" lnSpcReduction="10000"/>
          </a:bodyPr>
          <a:lstStyle/>
          <a:p>
            <a:pPr algn="just">
              <a:lnSpc>
                <a:spcPct val="90000"/>
              </a:lnSpc>
              <a:buClr>
                <a:schemeClr val="bg2">
                  <a:lumMod val="50000"/>
                </a:schemeClr>
              </a:buClr>
              <a:buFont typeface="Wingdings" pitchFamily="2" charset="2"/>
              <a:buChar char="v"/>
            </a:pPr>
            <a:r>
              <a:rPr lang="el-GR" sz="3200" dirty="0" smtClean="0">
                <a:latin typeface="Garamond" pitchFamily="18" charset="0"/>
              </a:rPr>
              <a:t>Από τις 48 υπηρεσίες που έγινε προσπάθεια χαρτογράφησης η φόρμα καταγραφής στάλθηκε και στις 48. Από αυτές απάντησαν οι 38</a:t>
            </a:r>
          </a:p>
          <a:p>
            <a:pPr algn="just">
              <a:lnSpc>
                <a:spcPct val="90000"/>
              </a:lnSpc>
              <a:buClr>
                <a:schemeClr val="bg2">
                  <a:lumMod val="50000"/>
                </a:schemeClr>
              </a:buClr>
              <a:buFont typeface="Wingdings" pitchFamily="2" charset="2"/>
              <a:buChar char="v"/>
            </a:pPr>
            <a:r>
              <a:rPr lang="el-GR" sz="3200" dirty="0" smtClean="0">
                <a:latin typeface="Garamond" pitchFamily="18" charset="0"/>
              </a:rPr>
              <a:t>Τα αιτήματα αφορούσαν</a:t>
            </a:r>
            <a:r>
              <a:rPr lang="en-US" sz="3200" dirty="0" smtClean="0">
                <a:latin typeface="Garamond" pitchFamily="18" charset="0"/>
              </a:rPr>
              <a:t>:</a:t>
            </a:r>
            <a:endParaRPr lang="el-GR" sz="3200" dirty="0" smtClean="0">
              <a:latin typeface="Garamond" pitchFamily="18" charset="0"/>
            </a:endParaRPr>
          </a:p>
          <a:p>
            <a:pPr marL="365760" indent="-283464" algn="just">
              <a:buClr>
                <a:schemeClr val="bg2">
                  <a:lumMod val="50000"/>
                </a:schemeClr>
              </a:buClr>
              <a:buFont typeface="Arial" pitchFamily="34" charset="0"/>
              <a:buChar char="•"/>
              <a:defRPr/>
            </a:pPr>
            <a:r>
              <a:rPr lang="el-GR" sz="3200" dirty="0" smtClean="0">
                <a:latin typeface="Garamond" pitchFamily="18" charset="0"/>
              </a:rPr>
              <a:t>Κατά κύριο λόγο υπηρεσίες που προσφέρουν δωρεάν ψυχολογική υποστήριξη</a:t>
            </a:r>
          </a:p>
          <a:p>
            <a:pPr marL="365760" indent="-283464" algn="just">
              <a:buClr>
                <a:schemeClr val="bg2">
                  <a:lumMod val="50000"/>
                </a:schemeClr>
              </a:buClr>
              <a:buFont typeface="Arial" pitchFamily="34" charset="0"/>
              <a:buChar char="•"/>
              <a:defRPr/>
            </a:pPr>
            <a:r>
              <a:rPr lang="el-GR" sz="3200" dirty="0" smtClean="0">
                <a:latin typeface="Garamond" pitchFamily="18" charset="0"/>
              </a:rPr>
              <a:t>Παραπομπές σε υπηρεσίες που παρέχουν εξιδανικευμένη βοήθεια (π.χ συμβουλευτικό κέντρο κακοποιημένων γυναικών)</a:t>
            </a:r>
          </a:p>
          <a:p>
            <a:pPr marL="365760" indent="-283464" algn="just">
              <a:buClr>
                <a:schemeClr val="bg2">
                  <a:lumMod val="50000"/>
                </a:schemeClr>
              </a:buClr>
              <a:buFont typeface="Arial" pitchFamily="34" charset="0"/>
              <a:buChar char="•"/>
              <a:defRPr/>
            </a:pPr>
            <a:r>
              <a:rPr lang="el-GR" sz="3200" dirty="0" smtClean="0">
                <a:latin typeface="Garamond" pitchFamily="18" charset="0"/>
              </a:rPr>
              <a:t>Δικτύωση με φορείς προνοιακών παροχών</a:t>
            </a:r>
          </a:p>
          <a:p>
            <a:pPr marL="365760" indent="-283464" algn="just">
              <a:buClr>
                <a:schemeClr val="bg2">
                  <a:lumMod val="50000"/>
                </a:schemeClr>
              </a:buClr>
              <a:buFont typeface="Arial" pitchFamily="34" charset="0"/>
              <a:buChar char="•"/>
              <a:defRPr/>
            </a:pPr>
            <a:r>
              <a:rPr lang="el-GR" sz="3200" dirty="0" smtClean="0">
                <a:latin typeface="Garamond" pitchFamily="18" charset="0"/>
              </a:rPr>
              <a:t>Καθοδήγηση στην επαφή με υπηρεσίες</a:t>
            </a:r>
          </a:p>
          <a:p>
            <a:pPr>
              <a:lnSpc>
                <a:spcPct val="90000"/>
              </a:lnSpc>
              <a:buClr>
                <a:schemeClr val="bg2">
                  <a:lumMod val="50000"/>
                </a:schemeClr>
              </a:buClr>
              <a:buNone/>
            </a:pPr>
            <a:endParaRPr lang="el-GR" sz="3200" dirty="0" smtClean="0">
              <a:latin typeface="Garamond" pitchFamily="18" charset="0"/>
            </a:endParaRPr>
          </a:p>
          <a:p>
            <a:pPr>
              <a:lnSpc>
                <a:spcPct val="90000"/>
              </a:lnSpc>
              <a:buNone/>
            </a:pPr>
            <a:endParaRPr lang="el-GR" sz="3200" dirty="0" smtClean="0">
              <a:latin typeface="Gabriola" pitchFamily="82" charset="0"/>
            </a:endParaRPr>
          </a:p>
          <a:p>
            <a:pPr>
              <a:lnSpc>
                <a:spcPct val="90000"/>
              </a:lnSpc>
              <a:buFont typeface="Wingdings 2" pitchFamily="18" charset="2"/>
              <a:buBlip>
                <a:blip r:embed="rId2"/>
              </a:buBlip>
            </a:pPr>
            <a:endParaRPr lang="el-GR" sz="2800" dirty="0" smtClean="0">
              <a:latin typeface="Gabriola" pitchFamily="82" charset="0"/>
            </a:endParaRPr>
          </a:p>
          <a:p>
            <a:pPr>
              <a:lnSpc>
                <a:spcPct val="90000"/>
              </a:lnSpc>
              <a:buFont typeface="Wingdings 2" pitchFamily="18" charset="2"/>
              <a:buBlip>
                <a:blip r:embed="rId2"/>
              </a:buBlip>
            </a:pPr>
            <a:endParaRPr lang="el-GR" dirty="0"/>
          </a:p>
        </p:txBody>
      </p:sp>
      <p:sp>
        <p:nvSpPr>
          <p:cNvPr id="3" name="2 - Τίτλος"/>
          <p:cNvSpPr>
            <a:spLocks noGrp="1"/>
          </p:cNvSpPr>
          <p:nvPr>
            <p:ph type="title"/>
          </p:nvPr>
        </p:nvSpPr>
        <p:spPr>
          <a:xfrm>
            <a:off x="457200" y="500042"/>
            <a:ext cx="8229600" cy="642942"/>
          </a:xfrm>
        </p:spPr>
        <p:txBody>
          <a:bodyPr>
            <a:normAutofit fontScale="90000"/>
          </a:bodyPr>
          <a:lstStyle/>
          <a:p>
            <a:pPr algn="ctr"/>
            <a:r>
              <a:rPr lang="el-GR" sz="4000" dirty="0" smtClean="0">
                <a:solidFill>
                  <a:schemeClr val="bg2">
                    <a:lumMod val="50000"/>
                  </a:schemeClr>
                </a:solidFill>
                <a:effectLst>
                  <a:outerShdw blurRad="38100" dist="38100" dir="2700000" algn="tl">
                    <a:srgbClr val="C0C0C0"/>
                  </a:outerShdw>
                </a:effectLst>
                <a:latin typeface="Garamond" pitchFamily="18" charset="0"/>
              </a:rPr>
              <a:t>ΣΤΑΤΙΣΤΙΚΑ ΦΟΡΕΩΝ &amp; ΑΙΤΗΜΑΤΩΝ </a:t>
            </a:r>
            <a:endParaRPr lang="el-GR" sz="4000"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357166"/>
            <a:ext cx="8072494" cy="6143668"/>
          </a:xfrm>
        </p:spPr>
        <p:txBody>
          <a:bodyPr>
            <a:normAutofit fontScale="92500" lnSpcReduction="20000"/>
          </a:bodyPr>
          <a:lstStyle/>
          <a:p>
            <a:pPr algn="just">
              <a:lnSpc>
                <a:spcPct val="120000"/>
              </a:lnSpc>
              <a:buNone/>
            </a:pPr>
            <a:r>
              <a:rPr lang="el-GR" sz="3500" dirty="0" smtClean="0"/>
              <a:t>  </a:t>
            </a:r>
            <a:r>
              <a:rPr lang="el-GR" sz="3600" dirty="0" smtClean="0"/>
              <a:t> </a:t>
            </a:r>
            <a:r>
              <a:rPr lang="el-GR" sz="3600" dirty="0" smtClean="0">
                <a:latin typeface="Garamond" pitchFamily="18" charset="0"/>
                <a:cs typeface="Browallia New" pitchFamily="34" charset="-34"/>
              </a:rPr>
              <a:t>Στη συνεχώς μεταβαλλόμενη πραγματικότητα τα προβλήματα στο χώρο της ψυχικής υγείας είναι πολυδιάστατα και απαιτούν την συλλογική εργασία πολλών επαγγελματιών υγείας αλλά και άλλων κοινωνικών φορέων. Οι ανάγκες των πολιτών για υπηρεσίες ψυχική υγείας, πρόνοιας και επαγγελματικής αποκατάστασης αυξάνονται συνεχώς. Παράλληλα, το σύστημα παροχής των παραπάνω υπηρεσιών είναι αποσπασματικό, ανεπαρκώς συντονισμένο και συχνά με ανεπαρκή παροχή στον πληθυσμό.</a:t>
            </a:r>
          </a:p>
          <a:p>
            <a:pPr algn="just">
              <a:lnSpc>
                <a:spcPct val="120000"/>
              </a:lnSpc>
              <a:buNone/>
            </a:pPr>
            <a:endParaRPr lang="el-GR" sz="3500" dirty="0" smtClean="0">
              <a:latin typeface="Garamond" pitchFamily="18" charset="0"/>
            </a:endParaRPr>
          </a:p>
          <a:p>
            <a:pPr algn="just">
              <a:lnSpc>
                <a:spcPct val="150000"/>
              </a:lnSpc>
            </a:pPr>
            <a:endParaRPr lang="el-GR" sz="3200" dirty="0" smtClean="0"/>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lnSpc>
                <a:spcPct val="90000"/>
              </a:lnSpc>
              <a:buFont typeface="Wingdings 2" pitchFamily="18" charset="2"/>
              <a:buNone/>
            </a:pPr>
            <a:r>
              <a:rPr lang="el-GR" sz="2800" u="sng" dirty="0" smtClean="0">
                <a:latin typeface="Garamond" pitchFamily="18" charset="0"/>
              </a:rPr>
              <a:t>Δυσκολίες:</a:t>
            </a:r>
          </a:p>
          <a:p>
            <a:pPr>
              <a:lnSpc>
                <a:spcPct val="90000"/>
              </a:lnSpc>
              <a:buClr>
                <a:schemeClr val="bg2">
                  <a:lumMod val="50000"/>
                </a:schemeClr>
              </a:buClr>
              <a:buFont typeface="Wingdings" pitchFamily="2" charset="2"/>
              <a:buChar char="v"/>
            </a:pPr>
            <a:r>
              <a:rPr lang="el-GR" sz="2800" dirty="0" smtClean="0">
                <a:latin typeface="Garamond" pitchFamily="18" charset="0"/>
              </a:rPr>
              <a:t>Δυσκαμψία - εσωστρέφεια φορέων και εργαζομένων</a:t>
            </a:r>
          </a:p>
          <a:p>
            <a:pPr>
              <a:lnSpc>
                <a:spcPct val="90000"/>
              </a:lnSpc>
              <a:buClr>
                <a:schemeClr val="bg2">
                  <a:lumMod val="50000"/>
                </a:schemeClr>
              </a:buClr>
              <a:buFont typeface="Wingdings" pitchFamily="2" charset="2"/>
              <a:buChar char="v"/>
            </a:pPr>
            <a:r>
              <a:rPr lang="el-GR" sz="2800" dirty="0" smtClean="0">
                <a:latin typeface="Garamond" pitchFamily="18" charset="0"/>
              </a:rPr>
              <a:t>Γραφειοκρατία</a:t>
            </a:r>
          </a:p>
          <a:p>
            <a:pPr>
              <a:lnSpc>
                <a:spcPct val="90000"/>
              </a:lnSpc>
              <a:buClr>
                <a:schemeClr val="bg2">
                  <a:lumMod val="50000"/>
                </a:schemeClr>
              </a:buClr>
              <a:buFont typeface="Wingdings" pitchFamily="2" charset="2"/>
              <a:buChar char="v"/>
            </a:pPr>
            <a:r>
              <a:rPr lang="el-GR" sz="2800" dirty="0" smtClean="0">
                <a:latin typeface="Garamond" pitchFamily="18" charset="0"/>
              </a:rPr>
              <a:t>Δυσκολίες σε σχέση με τη φόρμα ( τίτλος)</a:t>
            </a:r>
          </a:p>
          <a:p>
            <a:pPr>
              <a:lnSpc>
                <a:spcPct val="90000"/>
              </a:lnSpc>
              <a:buClr>
                <a:schemeClr val="bg2">
                  <a:lumMod val="50000"/>
                </a:schemeClr>
              </a:buClr>
              <a:buFont typeface="Wingdings" pitchFamily="2" charset="2"/>
              <a:buChar char="v"/>
            </a:pPr>
            <a:r>
              <a:rPr lang="el-GR" sz="2800" dirty="0" smtClean="0">
                <a:latin typeface="Garamond" pitchFamily="18" charset="0"/>
              </a:rPr>
              <a:t>Καχυποψία και επιφυλακτικότητα ( κυρίως από ΝΠΔΔ</a:t>
            </a:r>
            <a:r>
              <a:rPr lang="el-GR" sz="2800" dirty="0" smtClean="0">
                <a:latin typeface="Garamond" pitchFamily="18" charset="0"/>
                <a:cs typeface="Times New Roman" pitchFamily="18" charset="0"/>
              </a:rPr>
              <a:t>→</a:t>
            </a:r>
            <a:r>
              <a:rPr lang="el-GR" sz="2800" dirty="0" smtClean="0">
                <a:latin typeface="Garamond" pitchFamily="18" charset="0"/>
              </a:rPr>
              <a:t>  ΝΠΙΔ) </a:t>
            </a:r>
          </a:p>
          <a:p>
            <a:endParaRPr lang="el-GR" dirty="0"/>
          </a:p>
        </p:txBody>
      </p:sp>
      <p:sp>
        <p:nvSpPr>
          <p:cNvPr id="3" name="2 - Τίτλος"/>
          <p:cNvSpPr>
            <a:spLocks noGrp="1"/>
          </p:cNvSpPr>
          <p:nvPr>
            <p:ph type="title"/>
          </p:nvPr>
        </p:nvSpPr>
        <p:spPr/>
        <p:txBody>
          <a:bodyPr/>
          <a:lstStyle/>
          <a:p>
            <a:pPr algn="ctr"/>
            <a:r>
              <a:rPr lang="el-GR" sz="4400" dirty="0" smtClean="0">
                <a:solidFill>
                  <a:schemeClr val="bg2">
                    <a:lumMod val="50000"/>
                  </a:schemeClr>
                </a:solidFill>
                <a:effectLst>
                  <a:outerShdw blurRad="38100" dist="38100" dir="2700000" algn="tl">
                    <a:srgbClr val="C0C0C0"/>
                  </a:outerShdw>
                </a:effectLst>
                <a:latin typeface="Garamond" pitchFamily="18" charset="0"/>
              </a:rPr>
              <a:t> ΔΥΣΚΟΛΙΕΣ</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14422"/>
            <a:ext cx="8229600" cy="5143536"/>
          </a:xfrm>
        </p:spPr>
        <p:txBody>
          <a:bodyPr/>
          <a:lstStyle/>
          <a:p>
            <a:pPr algn="just">
              <a:buClr>
                <a:schemeClr val="bg2">
                  <a:lumMod val="50000"/>
                </a:schemeClr>
              </a:buClr>
              <a:buFont typeface="Wingdings" pitchFamily="2" charset="2"/>
              <a:buChar char="v"/>
            </a:pPr>
            <a:r>
              <a:rPr lang="el-GR" sz="2800" dirty="0" smtClean="0">
                <a:latin typeface="Garamond" pitchFamily="18" charset="0"/>
              </a:rPr>
              <a:t>Αποτύπωση των υπηρεσιών ψυχικής υγείας και κοινωνικής επανένταξης που λειτουργούν  στο Ν. Φθιώτιδας</a:t>
            </a:r>
            <a:r>
              <a:rPr lang="en-US" sz="2800" dirty="0" smtClean="0">
                <a:latin typeface="Garamond" pitchFamily="18" charset="0"/>
              </a:rPr>
              <a:t> (</a:t>
            </a:r>
            <a:r>
              <a:rPr lang="el-GR" sz="2800" dirty="0" smtClean="0">
                <a:latin typeface="Garamond" pitchFamily="18" charset="0"/>
              </a:rPr>
              <a:t>Πλατφόρμα Δικτύου Φορέων Ψυχικής Υγείας) </a:t>
            </a:r>
            <a:r>
              <a:rPr lang="en-US" sz="2800" dirty="0" smtClean="0">
                <a:latin typeface="Garamond" pitchFamily="18" charset="0"/>
                <a:hlinkClick r:id="rId2"/>
              </a:rPr>
              <a:t>http://mentalhelpnet.gr/</a:t>
            </a:r>
            <a:r>
              <a:rPr lang="en-US" sz="2800" dirty="0" smtClean="0">
                <a:latin typeface="Garamond" pitchFamily="18" charset="0"/>
              </a:rPr>
              <a:t> </a:t>
            </a:r>
            <a:endParaRPr lang="el-GR" sz="2800" dirty="0" smtClean="0">
              <a:latin typeface="Garamond" pitchFamily="18" charset="0"/>
            </a:endParaRPr>
          </a:p>
          <a:p>
            <a:pPr>
              <a:buClr>
                <a:schemeClr val="bg2">
                  <a:lumMod val="50000"/>
                </a:schemeClr>
              </a:buClr>
              <a:buFont typeface="Wingdings" pitchFamily="2" charset="2"/>
              <a:buChar char="v"/>
            </a:pPr>
            <a:r>
              <a:rPr lang="el-GR" sz="2800" dirty="0" smtClean="0">
                <a:latin typeface="Garamond" pitchFamily="18" charset="0"/>
              </a:rPr>
              <a:t>Ανάπτυξη σχέσεων συνεργασίας μεταξύ φορέων που λειτουργούν στο πεδίο της κοινωνικής φροντίδας</a:t>
            </a:r>
          </a:p>
          <a:p>
            <a:pPr>
              <a:buClr>
                <a:schemeClr val="bg2">
                  <a:lumMod val="50000"/>
                </a:schemeClr>
              </a:buClr>
              <a:buFont typeface="Wingdings" pitchFamily="2" charset="2"/>
              <a:buChar char="v"/>
            </a:pPr>
            <a:r>
              <a:rPr lang="el-GR" sz="2800" dirty="0" smtClean="0">
                <a:latin typeface="Garamond" pitchFamily="18" charset="0"/>
              </a:rPr>
              <a:t>Προαγωγή των ανθρώπινων δικαιωμάτων και της ισότιμης πρόσβασης στις υπηρεσίες</a:t>
            </a:r>
          </a:p>
          <a:p>
            <a:pPr>
              <a:buClr>
                <a:schemeClr val="bg2">
                  <a:lumMod val="50000"/>
                </a:schemeClr>
              </a:buClr>
              <a:buFont typeface="Wingdings" pitchFamily="2" charset="2"/>
              <a:buChar char="v"/>
            </a:pPr>
            <a:r>
              <a:rPr lang="el-GR" sz="2800" dirty="0" smtClean="0">
                <a:latin typeface="Garamond" pitchFamily="18" charset="0"/>
              </a:rPr>
              <a:t>Άμεση επίλυση διαδικαστικών προβλημάτων που προκύπτουν  στην καθημερινότητα των φορέων</a:t>
            </a:r>
          </a:p>
          <a:p>
            <a:pPr>
              <a:buClr>
                <a:schemeClr val="bg2">
                  <a:lumMod val="50000"/>
                </a:schemeClr>
              </a:buClr>
              <a:buFont typeface="Wingdings" pitchFamily="2" charset="2"/>
              <a:buChar char="v"/>
            </a:pPr>
            <a:r>
              <a:rPr lang="el-GR" sz="2800" dirty="0" smtClean="0">
                <a:latin typeface="Garamond" pitchFamily="18" charset="0"/>
              </a:rPr>
              <a:t>Ανάδειξη των κενών που υπάρχουν στο δίκτυο</a:t>
            </a:r>
          </a:p>
          <a:p>
            <a:pPr>
              <a:buClr>
                <a:schemeClr val="bg2">
                  <a:lumMod val="50000"/>
                </a:schemeClr>
              </a:buClr>
              <a:buFont typeface="Wingdings" pitchFamily="2" charset="2"/>
              <a:buChar char="v"/>
            </a:pPr>
            <a:endParaRPr lang="el-GR"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4000" dirty="0" smtClean="0">
                <a:solidFill>
                  <a:schemeClr val="bg2">
                    <a:lumMod val="50000"/>
                  </a:schemeClr>
                </a:solidFill>
                <a:latin typeface="Garamond" pitchFamily="18" charset="0"/>
              </a:rPr>
              <a:t>ΑΠΟΤΕΛΕΣΜΑΤΑ</a:t>
            </a:r>
            <a:endParaRPr lang="el-GR" sz="4000" dirty="0">
              <a:solidFill>
                <a:schemeClr val="bg2">
                  <a:lumMod val="50000"/>
                </a:schemeClr>
              </a:solidFill>
              <a:latin typeface="Garamond"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lgn="just">
              <a:lnSpc>
                <a:spcPct val="90000"/>
              </a:lnSpc>
              <a:buClr>
                <a:schemeClr val="bg2">
                  <a:lumMod val="50000"/>
                </a:schemeClr>
              </a:buClr>
              <a:buFont typeface="Wingdings" pitchFamily="2" charset="2"/>
              <a:buChar char="v"/>
            </a:pPr>
            <a:r>
              <a:rPr lang="el-GR" sz="3000" dirty="0" smtClean="0">
                <a:latin typeface="Garamond" pitchFamily="18" charset="0"/>
              </a:rPr>
              <a:t>Αρκετές δυσκολίες κατά τη διαδικασία της χαρτογράφησης λόγω της δυσκαμψίας των φορέων κυρίως του Δημόσιου τομέα</a:t>
            </a:r>
          </a:p>
          <a:p>
            <a:pPr algn="just">
              <a:lnSpc>
                <a:spcPct val="90000"/>
              </a:lnSpc>
              <a:buClr>
                <a:schemeClr val="bg2">
                  <a:lumMod val="50000"/>
                </a:schemeClr>
              </a:buClr>
              <a:buFont typeface="Wingdings" pitchFamily="2" charset="2"/>
              <a:buChar char="v"/>
            </a:pPr>
            <a:r>
              <a:rPr lang="el-GR" sz="3000" dirty="0" smtClean="0">
                <a:latin typeface="Garamond" pitchFamily="18" charset="0"/>
              </a:rPr>
              <a:t>Απαιτείται περισσότερος χρόνος για τη δημοσιοποίηση του έργου λόγω έλλειψης κουλτούρας δικτύωσης</a:t>
            </a:r>
          </a:p>
          <a:p>
            <a:pPr algn="just">
              <a:lnSpc>
                <a:spcPct val="90000"/>
              </a:lnSpc>
              <a:buClr>
                <a:schemeClr val="bg2">
                  <a:lumMod val="50000"/>
                </a:schemeClr>
              </a:buClr>
              <a:buFont typeface="Wingdings" pitchFamily="2" charset="2"/>
              <a:buChar char="v"/>
            </a:pPr>
            <a:r>
              <a:rPr lang="el-GR" sz="3000" dirty="0" smtClean="0">
                <a:latin typeface="Garamond" pitchFamily="18" charset="0"/>
              </a:rPr>
              <a:t>Απαιτείται περισσότερο χρόνος για να γνωρίσει η κοινότητα τη νέα υπηρεσία</a:t>
            </a:r>
          </a:p>
          <a:p>
            <a:pPr algn="just">
              <a:lnSpc>
                <a:spcPct val="90000"/>
              </a:lnSpc>
              <a:buClr>
                <a:schemeClr val="bg2">
                  <a:lumMod val="50000"/>
                </a:schemeClr>
              </a:buClr>
              <a:buFont typeface="Wingdings" pitchFamily="2" charset="2"/>
              <a:buChar char="v"/>
            </a:pPr>
            <a:r>
              <a:rPr lang="el-GR" sz="3000" dirty="0" smtClean="0">
                <a:latin typeface="Garamond" pitchFamily="18" charset="0"/>
              </a:rPr>
              <a:t>Στην περιοχή μας η τηλεφωνική γραμμή έχει συνδεθεί περισσότερο με τις υπηρεσίες που προσφέρουν οι ΜΨΑ και όχι το ΣΕΠΥΨΥ-Ε</a:t>
            </a:r>
          </a:p>
          <a:p>
            <a:endParaRPr lang="el-GR" dirty="0"/>
          </a:p>
        </p:txBody>
      </p:sp>
      <p:sp>
        <p:nvSpPr>
          <p:cNvPr id="3" name="2 - Τίτλος"/>
          <p:cNvSpPr>
            <a:spLocks noGrp="1"/>
          </p:cNvSpPr>
          <p:nvPr>
            <p:ph type="title"/>
          </p:nvPr>
        </p:nvSpPr>
        <p:spPr/>
        <p:txBody>
          <a:bodyPr/>
          <a:lstStyle/>
          <a:p>
            <a:pPr algn="ctr"/>
            <a:r>
              <a:rPr lang="el-GR" sz="4400" dirty="0" smtClean="0">
                <a:solidFill>
                  <a:schemeClr val="bg2">
                    <a:lumMod val="50000"/>
                  </a:schemeClr>
                </a:solidFill>
                <a:latin typeface="Garamond" pitchFamily="18" charset="0"/>
              </a:rPr>
              <a:t>ΑΠΟΤΕΛΕΣΜΑΤΑ</a:t>
            </a:r>
            <a:r>
              <a:rPr lang="el-GR" dirty="0" smtClean="0">
                <a:solidFill>
                  <a:schemeClr val="tx2">
                    <a:satMod val="130000"/>
                  </a:schemeClr>
                </a:solidFill>
              </a:rPr>
              <a:t> </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pPr algn="just">
              <a:buClr>
                <a:schemeClr val="bg2">
                  <a:lumMod val="50000"/>
                </a:schemeClr>
              </a:buClr>
              <a:buFont typeface="Wingdings" pitchFamily="2" charset="2"/>
              <a:buChar char="v"/>
            </a:pPr>
            <a:r>
              <a:rPr lang="el-GR" sz="3000" dirty="0" smtClean="0">
                <a:latin typeface="Garamond" pitchFamily="18" charset="0"/>
              </a:rPr>
              <a:t>Ελλιπής κατάρτιση και τεχνογνωσία του προσωπικού σε αρκετές δημόσιες υπηρεσίες</a:t>
            </a:r>
          </a:p>
          <a:p>
            <a:pPr algn="just">
              <a:buClr>
                <a:schemeClr val="bg2">
                  <a:lumMod val="50000"/>
                </a:schemeClr>
              </a:buClr>
              <a:buFont typeface="Wingdings" pitchFamily="2" charset="2"/>
              <a:buChar char="v"/>
            </a:pPr>
            <a:r>
              <a:rPr lang="el-GR" sz="3000" dirty="0" smtClean="0">
                <a:latin typeface="Garamond" pitchFamily="18" charset="0"/>
              </a:rPr>
              <a:t>Ελλιπής ενημέρωση πολιτών για υπηρεσίες που υπάρχουν στην περιοχή μας </a:t>
            </a:r>
          </a:p>
          <a:p>
            <a:pPr algn="just">
              <a:buClr>
                <a:schemeClr val="bg2">
                  <a:lumMod val="50000"/>
                </a:schemeClr>
              </a:buClr>
              <a:buFont typeface="Wingdings" pitchFamily="2" charset="2"/>
              <a:buChar char="v"/>
            </a:pPr>
            <a:r>
              <a:rPr lang="el-GR" sz="3000" dirty="0" smtClean="0">
                <a:latin typeface="Garamond" pitchFamily="18" charset="0"/>
              </a:rPr>
              <a:t>Ενημέρωση των πολιτών για υπηρεσίες που υπολειτουργούν λόγω έλλειψης πόρων</a:t>
            </a:r>
          </a:p>
          <a:p>
            <a:pPr algn="just">
              <a:buClr>
                <a:schemeClr val="bg2">
                  <a:lumMod val="50000"/>
                </a:schemeClr>
              </a:buClr>
              <a:buFont typeface="Wingdings" pitchFamily="2" charset="2"/>
              <a:buChar char="v"/>
            </a:pPr>
            <a:r>
              <a:rPr lang="el-GR" sz="3000" dirty="0" smtClean="0">
                <a:latin typeface="Garamond" pitchFamily="18" charset="0"/>
              </a:rPr>
              <a:t>Δυσκολία στην παραπομπή αιτημάτων λόγω μη ύπαρξης υπηρεσιών στην περιοχή μας. (δωρεάν παιδοψυχιατρική υποστήριξη, αντιμετώπιση μαθησιακών δυσκολιών, ψυχολογική υποστήριξη)</a:t>
            </a:r>
          </a:p>
          <a:p>
            <a:pPr>
              <a:buClr>
                <a:schemeClr val="bg2">
                  <a:lumMod val="50000"/>
                </a:schemeClr>
              </a:buClr>
              <a:buNone/>
            </a:pPr>
            <a:r>
              <a:rPr lang="el-GR" dirty="0" smtClean="0">
                <a:latin typeface="Garamond" pitchFamily="18" charset="0"/>
              </a:rPr>
              <a:t> </a:t>
            </a:r>
            <a:endParaRPr lang="el-GR" dirty="0">
              <a:latin typeface="Garamond" pitchFamily="18" charset="0"/>
            </a:endParaRPr>
          </a:p>
        </p:txBody>
      </p:sp>
      <p:sp>
        <p:nvSpPr>
          <p:cNvPr id="3" name="2 - Τίτλος"/>
          <p:cNvSpPr>
            <a:spLocks noGrp="1"/>
          </p:cNvSpPr>
          <p:nvPr>
            <p:ph type="title"/>
          </p:nvPr>
        </p:nvSpPr>
        <p:spPr>
          <a:xfrm>
            <a:off x="457200" y="357166"/>
            <a:ext cx="8229600" cy="928694"/>
          </a:xfrm>
        </p:spPr>
        <p:txBody>
          <a:bodyPr>
            <a:normAutofit/>
          </a:bodyPr>
          <a:lstStyle/>
          <a:p>
            <a:pPr algn="ctr"/>
            <a:r>
              <a:rPr lang="el-GR" sz="4000" dirty="0" smtClean="0">
                <a:solidFill>
                  <a:schemeClr val="bg2">
                    <a:lumMod val="50000"/>
                  </a:schemeClr>
                </a:solidFill>
                <a:latin typeface="Garamond" pitchFamily="18" charset="0"/>
              </a:rPr>
              <a:t>ΑΠΟΤΕΛΕΣΜΑΤΑ</a:t>
            </a:r>
            <a:endParaRPr lang="el-GR" sz="4000"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a:xfrm>
            <a:off x="457200" y="857232"/>
            <a:ext cx="7972452" cy="1071571"/>
          </a:xfrm>
        </p:spPr>
        <p:txBody>
          <a:bodyPr/>
          <a:lstStyle/>
          <a:p>
            <a:pPr algn="ctr"/>
            <a:r>
              <a:rPr lang="el-GR" sz="2800" dirty="0" smtClean="0">
                <a:solidFill>
                  <a:schemeClr val="bg2">
                    <a:lumMod val="50000"/>
                  </a:schemeClr>
                </a:solidFill>
                <a:latin typeface="Garamond" pitchFamily="18" charset="0"/>
              </a:rPr>
              <a:t>ΑΜΚΕΤΑ ΠΑΡΕΜΒΑΣΗ</a:t>
            </a:r>
          </a:p>
          <a:p>
            <a:pPr algn="ctr"/>
            <a:r>
              <a:rPr lang="el-GR" sz="2800" dirty="0" smtClean="0">
                <a:solidFill>
                  <a:schemeClr val="bg2">
                    <a:lumMod val="50000"/>
                  </a:schemeClr>
                </a:solidFill>
                <a:latin typeface="Garamond" pitchFamily="18" charset="0"/>
              </a:rPr>
              <a:t>«Βοήθεια στο Σπίτι»</a:t>
            </a:r>
            <a:endParaRPr lang="el-GR" sz="2800" dirty="0">
              <a:solidFill>
                <a:schemeClr val="bg2">
                  <a:lumMod val="50000"/>
                </a:schemeClr>
              </a:solidFill>
            </a:endParaRPr>
          </a:p>
        </p:txBody>
      </p:sp>
      <p:sp>
        <p:nvSpPr>
          <p:cNvPr id="7" name="6 - Θέση περιεχομένου"/>
          <p:cNvSpPr>
            <a:spLocks noGrp="1"/>
          </p:cNvSpPr>
          <p:nvPr>
            <p:ph sz="quarter" idx="4"/>
          </p:nvPr>
        </p:nvSpPr>
        <p:spPr/>
        <p:txBody>
          <a:bodyPr>
            <a:normAutofit/>
          </a:bodyPr>
          <a:lstStyle/>
          <a:p>
            <a:pPr algn="just">
              <a:buClr>
                <a:schemeClr val="bg2">
                  <a:lumMod val="50000"/>
                </a:schemeClr>
              </a:buClr>
              <a:buFont typeface="Wingdings" pitchFamily="2" charset="2"/>
              <a:buChar char="v"/>
            </a:pPr>
            <a:r>
              <a:rPr lang="el-GR" dirty="0" smtClean="0">
                <a:latin typeface="Garamond" pitchFamily="18" charset="0"/>
              </a:rPr>
              <a:t>Συνεργασία  με την ΑΜΚΕΤΑ ΠΑΡΕΜΒΑΣΗ για την χαρτογράφηση των υπηρεσιών Ψυχικής Υγείας στο Ν. Φθιώτιδας.</a:t>
            </a:r>
            <a:endParaRPr lang="en-US" dirty="0" smtClean="0">
              <a:latin typeface="Garamond" pitchFamily="18" charset="0"/>
            </a:endParaRPr>
          </a:p>
          <a:p>
            <a:pPr algn="just">
              <a:buClr>
                <a:schemeClr val="bg2">
                  <a:lumMod val="50000"/>
                </a:schemeClr>
              </a:buClr>
              <a:buFont typeface="Wingdings" pitchFamily="2" charset="2"/>
              <a:buChar char="v"/>
            </a:pPr>
            <a:r>
              <a:rPr lang="el-GR" dirty="0" smtClean="0">
                <a:latin typeface="Garamond" pitchFamily="18" charset="0"/>
              </a:rPr>
              <a:t>Συνεργασία για παραπομπή αιτημάτων</a:t>
            </a:r>
            <a:endParaRPr lang="el-GR" dirty="0">
              <a:latin typeface="Garamond" pitchFamily="18" charset="0"/>
            </a:endParaRPr>
          </a:p>
        </p:txBody>
      </p:sp>
      <p:sp>
        <p:nvSpPr>
          <p:cNvPr id="3" name="2 - Τίτλος"/>
          <p:cNvSpPr>
            <a:spLocks noGrp="1"/>
          </p:cNvSpPr>
          <p:nvPr>
            <p:ph type="title"/>
          </p:nvPr>
        </p:nvSpPr>
        <p:spPr>
          <a:xfrm>
            <a:off x="571472" y="214290"/>
            <a:ext cx="8229600" cy="714380"/>
          </a:xfrm>
        </p:spPr>
        <p:txBody>
          <a:bodyPr>
            <a:normAutofit/>
          </a:bodyPr>
          <a:lstStyle/>
          <a:p>
            <a:pPr algn="ctr"/>
            <a:r>
              <a:rPr lang="el-GR" sz="4000" dirty="0" smtClean="0">
                <a:solidFill>
                  <a:schemeClr val="bg2">
                    <a:lumMod val="50000"/>
                  </a:schemeClr>
                </a:solidFill>
                <a:latin typeface="Garamond" pitchFamily="18" charset="0"/>
              </a:rPr>
              <a:t>ΚΑΛΕΣ ΣΥΝΕΡΓΑΣΙΕΣ</a:t>
            </a:r>
            <a:endParaRPr lang="el-GR" sz="4000" dirty="0">
              <a:solidFill>
                <a:schemeClr val="bg2">
                  <a:lumMod val="50000"/>
                </a:schemeClr>
              </a:solidFill>
              <a:latin typeface="Garamond" pitchFamily="18" charset="0"/>
            </a:endParaRPr>
          </a:p>
        </p:txBody>
      </p:sp>
      <p:pic>
        <p:nvPicPr>
          <p:cNvPr id="13" name="12 - Θέση περιεχομένου" descr="C:\Users\user\Desktop\Νέος φάκελος\3-12-2013 082.JPG"/>
          <p:cNvPicPr>
            <a:picLocks noGrp="1"/>
          </p:cNvPicPr>
          <p:nvPr>
            <p:ph sz="half" idx="2"/>
          </p:nvPr>
        </p:nvPicPr>
        <p:blipFill>
          <a:blip r:embed="rId2" cstate="print"/>
          <a:srcRect/>
          <a:stretch>
            <a:fillRect/>
          </a:stretch>
        </p:blipFill>
        <p:spPr bwMode="auto">
          <a:xfrm>
            <a:off x="571472" y="2357430"/>
            <a:ext cx="3924328" cy="2643206"/>
          </a:xfrm>
          <a:prstGeom prst="rect">
            <a:avLst/>
          </a:prstGeom>
          <a:ln>
            <a:noFill/>
          </a:ln>
          <a:effectLst>
            <a:softEdge rad="127000"/>
          </a:effectLst>
          <a:scene3d>
            <a:camera prst="perspectiveRight"/>
            <a:lightRig rig="threePt" dir="t"/>
          </a:scene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Θέση κειμένου"/>
          <p:cNvSpPr>
            <a:spLocks noGrp="1"/>
          </p:cNvSpPr>
          <p:nvPr>
            <p:ph type="body" idx="1"/>
          </p:nvPr>
        </p:nvSpPr>
        <p:spPr>
          <a:xfrm>
            <a:off x="457200" y="1071546"/>
            <a:ext cx="8186766" cy="1000131"/>
          </a:xfrm>
        </p:spPr>
        <p:txBody>
          <a:bodyPr/>
          <a:lstStyle/>
          <a:p>
            <a:pPr algn="ctr"/>
            <a:r>
              <a:rPr lang="el-GR" sz="2800" dirty="0" smtClean="0">
                <a:solidFill>
                  <a:schemeClr val="bg2">
                    <a:lumMod val="50000"/>
                  </a:schemeClr>
                </a:solidFill>
                <a:latin typeface="Garamond" pitchFamily="18" charset="0"/>
              </a:rPr>
              <a:t>ΑΜΚΕΤΑ ΠΑΡΕΜΒΑΣΗ</a:t>
            </a:r>
          </a:p>
          <a:p>
            <a:pPr algn="ctr"/>
            <a:r>
              <a:rPr lang="el-GR" sz="2800" dirty="0" smtClean="0">
                <a:solidFill>
                  <a:schemeClr val="bg2">
                    <a:lumMod val="50000"/>
                  </a:schemeClr>
                </a:solidFill>
                <a:latin typeface="Garamond" pitchFamily="18" charset="0"/>
              </a:rPr>
              <a:t> «Βοήθεια στο Σπίτι»</a:t>
            </a:r>
            <a:endParaRPr lang="el-GR" sz="2800" dirty="0">
              <a:solidFill>
                <a:schemeClr val="bg2">
                  <a:lumMod val="50000"/>
                </a:schemeClr>
              </a:solidFill>
              <a:latin typeface="Garamond" pitchFamily="18" charset="0"/>
            </a:endParaRPr>
          </a:p>
        </p:txBody>
      </p:sp>
      <p:sp>
        <p:nvSpPr>
          <p:cNvPr id="14" name="13 - Θέση περιεχομένου"/>
          <p:cNvSpPr>
            <a:spLocks noGrp="1"/>
          </p:cNvSpPr>
          <p:nvPr>
            <p:ph sz="quarter" idx="4"/>
          </p:nvPr>
        </p:nvSpPr>
        <p:spPr>
          <a:xfrm>
            <a:off x="4649788" y="2428868"/>
            <a:ext cx="4038600" cy="3686660"/>
          </a:xfrm>
        </p:spPr>
        <p:txBody>
          <a:bodyPr>
            <a:normAutofit/>
          </a:bodyPr>
          <a:lstStyle/>
          <a:p>
            <a:pPr algn="just">
              <a:buClr>
                <a:schemeClr val="bg2">
                  <a:lumMod val="50000"/>
                </a:schemeClr>
              </a:buClr>
              <a:buFont typeface="Wingdings" pitchFamily="2" charset="2"/>
              <a:buChar char="v"/>
            </a:pPr>
            <a:r>
              <a:rPr lang="el-GR" sz="2800" dirty="0" smtClean="0">
                <a:latin typeface="Garamond" pitchFamily="18" charset="0"/>
              </a:rPr>
              <a:t>Δράσεις Ευαισθητοποίησης και Ενημέρωσης του κοινού</a:t>
            </a:r>
          </a:p>
          <a:p>
            <a:pPr algn="just">
              <a:buClr>
                <a:schemeClr val="bg2">
                  <a:lumMod val="50000"/>
                </a:schemeClr>
              </a:buClr>
              <a:buFont typeface="Wingdings" pitchFamily="2" charset="2"/>
              <a:buChar char="Ø"/>
            </a:pPr>
            <a:r>
              <a:rPr lang="el-GR" sz="2800" dirty="0" smtClean="0">
                <a:latin typeface="Garamond" pitchFamily="18" charset="0"/>
              </a:rPr>
              <a:t>Συνδιοργάνωση εκδηλώσεων</a:t>
            </a:r>
          </a:p>
          <a:p>
            <a:pPr algn="just">
              <a:buClr>
                <a:schemeClr val="bg2">
                  <a:lumMod val="50000"/>
                </a:schemeClr>
              </a:buClr>
              <a:buFont typeface="Wingdings" pitchFamily="2" charset="2"/>
              <a:buChar char="Ø"/>
            </a:pPr>
            <a:r>
              <a:rPr lang="el-GR" sz="2800" dirty="0" smtClean="0">
                <a:latin typeface="Garamond" pitchFamily="18" charset="0"/>
              </a:rPr>
              <a:t>Συμμετοχή ομιλητών σε ημερίδες </a:t>
            </a:r>
            <a:endParaRPr lang="el-GR" sz="2800" dirty="0">
              <a:latin typeface="Garamond" pitchFamily="18" charset="0"/>
            </a:endParaRPr>
          </a:p>
        </p:txBody>
      </p:sp>
      <p:sp>
        <p:nvSpPr>
          <p:cNvPr id="10" name="9 - Τίτλος"/>
          <p:cNvSpPr>
            <a:spLocks noGrp="1"/>
          </p:cNvSpPr>
          <p:nvPr>
            <p:ph type="title"/>
          </p:nvPr>
        </p:nvSpPr>
        <p:spPr>
          <a:xfrm>
            <a:off x="457200" y="155448"/>
            <a:ext cx="8229600" cy="987536"/>
          </a:xfrm>
        </p:spPr>
        <p:txBody>
          <a:bodyPr>
            <a:normAutofit/>
          </a:bodyPr>
          <a:lstStyle/>
          <a:p>
            <a:pPr algn="ctr"/>
            <a:r>
              <a:rPr lang="el-GR" sz="4000" dirty="0" smtClean="0">
                <a:solidFill>
                  <a:schemeClr val="bg2">
                    <a:lumMod val="50000"/>
                  </a:schemeClr>
                </a:solidFill>
                <a:latin typeface="Garamond" pitchFamily="18" charset="0"/>
              </a:rPr>
              <a:t>ΚΑΛΕΣ ΣΥΝΕΡΓΑΣΙΕΣ</a:t>
            </a:r>
            <a:endParaRPr lang="el-GR" sz="4000" dirty="0">
              <a:solidFill>
                <a:schemeClr val="bg2">
                  <a:lumMod val="50000"/>
                </a:schemeClr>
              </a:solidFill>
              <a:latin typeface="Garamond" pitchFamily="18" charset="0"/>
            </a:endParaRPr>
          </a:p>
        </p:txBody>
      </p:sp>
      <p:pic>
        <p:nvPicPr>
          <p:cNvPr id="17" name="16 - Θέση περιεχομένου" descr="C:\Users\user\Desktop\Νέος φάκελος\ΠΗΨΥ 2015 102.JPG"/>
          <p:cNvPicPr>
            <a:picLocks noGrp="1"/>
          </p:cNvPicPr>
          <p:nvPr>
            <p:ph sz="half" idx="2"/>
          </p:nvPr>
        </p:nvPicPr>
        <p:blipFill>
          <a:blip r:embed="rId2" cstate="print"/>
          <a:srcRect/>
          <a:stretch>
            <a:fillRect/>
          </a:stretch>
        </p:blipFill>
        <p:spPr bwMode="auto">
          <a:xfrm>
            <a:off x="642910" y="2500306"/>
            <a:ext cx="3852890" cy="3286148"/>
          </a:xfrm>
          <a:prstGeom prst="rect">
            <a:avLst/>
          </a:prstGeom>
          <a:ln>
            <a:noFill/>
          </a:ln>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457200" y="1399593"/>
            <a:ext cx="8043890" cy="600647"/>
          </a:xfrm>
        </p:spPr>
        <p:txBody>
          <a:bodyPr/>
          <a:lstStyle/>
          <a:p>
            <a:pPr algn="ctr"/>
            <a:r>
              <a:rPr lang="en-US" sz="2800" dirty="0" smtClean="0">
                <a:solidFill>
                  <a:schemeClr val="bg2">
                    <a:lumMod val="50000"/>
                  </a:schemeClr>
                </a:solidFill>
                <a:latin typeface="Garamond" pitchFamily="18" charset="0"/>
              </a:rPr>
              <a:t>EUROPE DIRECT</a:t>
            </a:r>
            <a:endParaRPr lang="el-GR" sz="2800" dirty="0">
              <a:solidFill>
                <a:schemeClr val="bg2">
                  <a:lumMod val="50000"/>
                </a:schemeClr>
              </a:solidFill>
              <a:latin typeface="Garamond" pitchFamily="18" charset="0"/>
            </a:endParaRPr>
          </a:p>
        </p:txBody>
      </p:sp>
      <p:sp>
        <p:nvSpPr>
          <p:cNvPr id="5" name="4 - Τίτλος"/>
          <p:cNvSpPr>
            <a:spLocks noGrp="1"/>
          </p:cNvSpPr>
          <p:nvPr>
            <p:ph type="title"/>
          </p:nvPr>
        </p:nvSpPr>
        <p:spPr/>
        <p:txBody>
          <a:bodyPr>
            <a:normAutofit/>
          </a:bodyPr>
          <a:lstStyle/>
          <a:p>
            <a:pPr algn="ctr"/>
            <a:r>
              <a:rPr lang="el-GR" sz="4000" dirty="0" smtClean="0">
                <a:solidFill>
                  <a:schemeClr val="bg2">
                    <a:lumMod val="50000"/>
                  </a:schemeClr>
                </a:solidFill>
                <a:latin typeface="Garamond" pitchFamily="18" charset="0"/>
              </a:rPr>
              <a:t>ΚΑΛΕΣ ΣΥΝΕΡΓΑΣΙΕΣ</a:t>
            </a:r>
            <a:endParaRPr lang="el-GR" sz="4000" dirty="0">
              <a:solidFill>
                <a:schemeClr val="bg2">
                  <a:lumMod val="50000"/>
                </a:schemeClr>
              </a:solidFill>
              <a:latin typeface="Garamond" pitchFamily="18" charset="0"/>
            </a:endParaRPr>
          </a:p>
        </p:txBody>
      </p:sp>
      <p:sp>
        <p:nvSpPr>
          <p:cNvPr id="6" name="5 - Θέση περιεχομένου"/>
          <p:cNvSpPr>
            <a:spLocks noGrp="1"/>
          </p:cNvSpPr>
          <p:nvPr>
            <p:ph sz="half" idx="2"/>
          </p:nvPr>
        </p:nvSpPr>
        <p:spPr>
          <a:xfrm>
            <a:off x="457200" y="2571744"/>
            <a:ext cx="4038600" cy="3543784"/>
          </a:xfrm>
        </p:spPr>
        <p:txBody>
          <a:bodyPr/>
          <a:lstStyle/>
          <a:p>
            <a:pPr>
              <a:buClr>
                <a:schemeClr val="bg2">
                  <a:lumMod val="50000"/>
                </a:schemeClr>
              </a:buClr>
              <a:buFont typeface="Wingdings" pitchFamily="2" charset="2"/>
              <a:buChar char="v"/>
            </a:pPr>
            <a:r>
              <a:rPr lang="el-GR" sz="2800" dirty="0" smtClean="0">
                <a:latin typeface="Garamond" pitchFamily="18" charset="0"/>
              </a:rPr>
              <a:t>Συνδιοργάνωση εκδηλώσεων στα πλαίσια της διασύνδεσης των φορέων </a:t>
            </a:r>
          </a:p>
          <a:p>
            <a:endParaRPr lang="el-GR" dirty="0"/>
          </a:p>
        </p:txBody>
      </p:sp>
      <p:pic>
        <p:nvPicPr>
          <p:cNvPr id="8" name="6 - Θέση περιεχομένου" descr="C:\Users\user\Desktop\Νέος φάκελος\21-12-2015 160.JPG"/>
          <p:cNvPicPr>
            <a:picLocks noGrp="1"/>
          </p:cNvPicPr>
          <p:nvPr>
            <p:ph sz="quarter" idx="4"/>
          </p:nvPr>
        </p:nvPicPr>
        <p:blipFill>
          <a:blip r:embed="rId2" cstate="print"/>
          <a:srcRect/>
          <a:stretch>
            <a:fillRect/>
          </a:stretch>
        </p:blipFill>
        <p:spPr bwMode="auto">
          <a:xfrm>
            <a:off x="4786314" y="2571744"/>
            <a:ext cx="3643338" cy="2857520"/>
          </a:xfrm>
          <a:prstGeom prst="rect">
            <a:avLst/>
          </a:prstGeom>
          <a:noFill/>
          <a:ln w="9525">
            <a:noFill/>
            <a:miter lim="800000"/>
            <a:headEnd/>
            <a:tailEnd/>
          </a:ln>
          <a:effectLst>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a:xfrm>
            <a:off x="457200" y="1285859"/>
            <a:ext cx="8043890" cy="642943"/>
          </a:xfrm>
        </p:spPr>
        <p:txBody>
          <a:bodyPr/>
          <a:lstStyle/>
          <a:p>
            <a:pPr algn="ctr"/>
            <a:r>
              <a:rPr lang="en-US" sz="2800" dirty="0" smtClean="0">
                <a:solidFill>
                  <a:schemeClr val="bg2">
                    <a:lumMod val="50000"/>
                  </a:schemeClr>
                </a:solidFill>
                <a:latin typeface="Garamond" pitchFamily="18" charset="0"/>
              </a:rPr>
              <a:t>EUROPE DIRECT</a:t>
            </a:r>
            <a:endParaRPr lang="el-GR" sz="2800" dirty="0">
              <a:solidFill>
                <a:schemeClr val="bg2">
                  <a:lumMod val="50000"/>
                </a:schemeClr>
              </a:solidFill>
              <a:latin typeface="Garamond" pitchFamily="18" charset="0"/>
            </a:endParaRPr>
          </a:p>
        </p:txBody>
      </p:sp>
      <p:sp>
        <p:nvSpPr>
          <p:cNvPr id="4" name="3 - Θέση περιεχομένου"/>
          <p:cNvSpPr>
            <a:spLocks noGrp="1"/>
          </p:cNvSpPr>
          <p:nvPr>
            <p:ph sz="quarter" idx="4"/>
          </p:nvPr>
        </p:nvSpPr>
        <p:spPr>
          <a:xfrm>
            <a:off x="5929322" y="2500306"/>
            <a:ext cx="2759066" cy="3615222"/>
          </a:xfrm>
        </p:spPr>
        <p:txBody>
          <a:bodyPr>
            <a:normAutofit/>
          </a:bodyPr>
          <a:lstStyle/>
          <a:p>
            <a:pPr>
              <a:buClr>
                <a:schemeClr val="bg2">
                  <a:lumMod val="50000"/>
                </a:schemeClr>
              </a:buClr>
              <a:buFont typeface="Wingdings" pitchFamily="2" charset="2"/>
              <a:buChar char="v"/>
            </a:pPr>
            <a:r>
              <a:rPr lang="el-GR" sz="2800" dirty="0" smtClean="0">
                <a:latin typeface="Garamond" pitchFamily="18" charset="0"/>
              </a:rPr>
              <a:t>Εκπαιδευτικές δράσεις</a:t>
            </a:r>
          </a:p>
          <a:p>
            <a:pPr>
              <a:buClr>
                <a:schemeClr val="bg2">
                  <a:lumMod val="50000"/>
                </a:schemeClr>
              </a:buClr>
              <a:buFont typeface="Wingdings" pitchFamily="2" charset="2"/>
              <a:buChar char="v"/>
            </a:pPr>
            <a:r>
              <a:rPr lang="el-GR" sz="2800" dirty="0" smtClean="0">
                <a:latin typeface="Garamond" pitchFamily="18" charset="0"/>
              </a:rPr>
              <a:t>Εκδηλώσεις για την προαγωγή του εθελοντισμού</a:t>
            </a:r>
            <a:endParaRPr lang="el-GR" sz="2800" dirty="0">
              <a:latin typeface="Garamond" pitchFamily="18" charset="0"/>
            </a:endParaRPr>
          </a:p>
        </p:txBody>
      </p:sp>
      <p:sp>
        <p:nvSpPr>
          <p:cNvPr id="5" name="4 - Τίτλος"/>
          <p:cNvSpPr>
            <a:spLocks noGrp="1"/>
          </p:cNvSpPr>
          <p:nvPr>
            <p:ph type="title"/>
          </p:nvPr>
        </p:nvSpPr>
        <p:spPr>
          <a:xfrm>
            <a:off x="457200" y="155448"/>
            <a:ext cx="8229600" cy="916098"/>
          </a:xfrm>
        </p:spPr>
        <p:txBody>
          <a:bodyPr>
            <a:normAutofit/>
          </a:bodyPr>
          <a:lstStyle/>
          <a:p>
            <a:pPr algn="ctr"/>
            <a:r>
              <a:rPr lang="el-GR" sz="4000" dirty="0" smtClean="0">
                <a:solidFill>
                  <a:schemeClr val="bg2">
                    <a:lumMod val="50000"/>
                  </a:schemeClr>
                </a:solidFill>
                <a:latin typeface="Garamond" pitchFamily="18" charset="0"/>
              </a:rPr>
              <a:t>ΚΑΛΕΣ ΣΥΝΕΡΓΑΣΙΕΣ</a:t>
            </a:r>
            <a:endParaRPr lang="el-GR" sz="4000" dirty="0">
              <a:solidFill>
                <a:schemeClr val="bg2">
                  <a:lumMod val="50000"/>
                </a:schemeClr>
              </a:solidFill>
              <a:latin typeface="Garamond" pitchFamily="18" charset="0"/>
            </a:endParaRPr>
          </a:p>
        </p:txBody>
      </p:sp>
      <p:pic>
        <p:nvPicPr>
          <p:cNvPr id="7" name="6 - Θέση περιεχομένου" descr="C:\Users\user\Desktop\Νέος φάκελος\IMG_2781.JPG"/>
          <p:cNvPicPr>
            <a:picLocks noGrp="1"/>
          </p:cNvPicPr>
          <p:nvPr>
            <p:ph sz="half" idx="2"/>
          </p:nvPr>
        </p:nvPicPr>
        <p:blipFill>
          <a:blip r:embed="rId2" cstate="print"/>
          <a:srcRect/>
          <a:stretch>
            <a:fillRect/>
          </a:stretch>
        </p:blipFill>
        <p:spPr bwMode="auto">
          <a:xfrm>
            <a:off x="714348" y="2428868"/>
            <a:ext cx="5143536" cy="3714776"/>
          </a:xfrm>
          <a:prstGeom prst="rect">
            <a:avLst/>
          </a:prstGeom>
          <a:noFill/>
          <a:ln w="9525">
            <a:noFill/>
            <a:miter lim="800000"/>
            <a:headEnd/>
            <a:tailEnd/>
          </a:ln>
          <a:effectLst>
            <a:outerShdw blurRad="225425" dist="50800" dir="5220000" algn="ctr">
              <a:srgbClr val="000000">
                <a:alpha val="33000"/>
              </a:srgbClr>
            </a:outerShdw>
          </a:effectLst>
          <a:scene3d>
            <a:camera prst="orthographicFront"/>
            <a:lightRig rig="threePt" dir="t"/>
          </a:scene3d>
          <a:sp3d>
            <a:bevelT w="114300" prst="hardEdge"/>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85720" y="1571612"/>
            <a:ext cx="8401080" cy="5072098"/>
          </a:xfrm>
        </p:spPr>
        <p:txBody>
          <a:bodyPr>
            <a:noAutofit/>
          </a:bodyPr>
          <a:lstStyle/>
          <a:p>
            <a:pPr algn="just">
              <a:buClr>
                <a:schemeClr val="bg2">
                  <a:lumMod val="50000"/>
                </a:schemeClr>
              </a:buClr>
              <a:buFont typeface="Wingdings" pitchFamily="2" charset="2"/>
              <a:buChar char="v"/>
            </a:pPr>
            <a:r>
              <a:rPr lang="el-GR" sz="3200" dirty="0" smtClean="0">
                <a:latin typeface="Garamond" pitchFamily="18" charset="0"/>
              </a:rPr>
              <a:t>Διερεύνηση και κατανόηση των αντιστάσεων των φορέων που συμμετέχουν. Πολλές φορές η συνήθεια, ο φόβος του αγνώστου, η αδράνεια της δομής, η αδυναμία αντίληψης της νέας πραγματικότητας έχουν ως αποτέλεσμα την εσωστρέφεια των φορέων</a:t>
            </a:r>
          </a:p>
          <a:p>
            <a:pPr algn="just">
              <a:buClr>
                <a:schemeClr val="bg2">
                  <a:lumMod val="50000"/>
                </a:schemeClr>
              </a:buClr>
              <a:buFont typeface="Wingdings" pitchFamily="2" charset="2"/>
              <a:buChar char="v"/>
            </a:pPr>
            <a:r>
              <a:rPr lang="el-GR" sz="3200" dirty="0" smtClean="0">
                <a:latin typeface="Garamond" pitchFamily="18" charset="0"/>
              </a:rPr>
              <a:t>Για να επιτευχθεί η αλλαγή απαιτείται να αλλάξει η κουλτούρα, οι πεποιθήσεις και οι αξίες των συμμετεχόντων στο δίκτυο</a:t>
            </a:r>
          </a:p>
          <a:p>
            <a:pPr algn="just">
              <a:buClr>
                <a:schemeClr val="bg2">
                  <a:lumMod val="50000"/>
                </a:schemeClr>
              </a:buClr>
              <a:buNone/>
            </a:pPr>
            <a:endParaRPr lang="el-GR" sz="2800" dirty="0" smtClean="0">
              <a:latin typeface="Garamond" pitchFamily="18" charset="0"/>
            </a:endParaRPr>
          </a:p>
        </p:txBody>
      </p:sp>
      <p:sp>
        <p:nvSpPr>
          <p:cNvPr id="3" name="2 - Τίτλος"/>
          <p:cNvSpPr>
            <a:spLocks noGrp="1"/>
          </p:cNvSpPr>
          <p:nvPr>
            <p:ph type="title"/>
          </p:nvPr>
        </p:nvSpPr>
        <p:spPr>
          <a:xfrm>
            <a:off x="457200" y="214290"/>
            <a:ext cx="8229600" cy="1214446"/>
          </a:xfrm>
        </p:spPr>
        <p:txBody>
          <a:bodyPr>
            <a:noAutofit/>
          </a:bodyPr>
          <a:lstStyle/>
          <a:p>
            <a:r>
              <a:rPr lang="el-GR" sz="3000" dirty="0" smtClean="0">
                <a:solidFill>
                  <a:schemeClr val="bg2">
                    <a:lumMod val="50000"/>
                  </a:schemeClr>
                </a:solidFill>
                <a:latin typeface="Garamond" pitchFamily="18" charset="0"/>
              </a:rPr>
              <a:t>ΤΟ ΟΡΑΜΑ ΓΙΑ ΚΑΛΥΤΕΡΗ</a:t>
            </a:r>
            <a:br>
              <a:rPr lang="el-GR" sz="3000" dirty="0" smtClean="0">
                <a:solidFill>
                  <a:schemeClr val="bg2">
                    <a:lumMod val="50000"/>
                  </a:schemeClr>
                </a:solidFill>
                <a:latin typeface="Garamond" pitchFamily="18" charset="0"/>
              </a:rPr>
            </a:br>
            <a:r>
              <a:rPr lang="el-GR" sz="3000" dirty="0" smtClean="0">
                <a:solidFill>
                  <a:schemeClr val="bg2">
                    <a:lumMod val="50000"/>
                  </a:schemeClr>
                </a:solidFill>
                <a:latin typeface="Garamond" pitchFamily="18" charset="0"/>
              </a:rPr>
              <a:t>                                ΚΟΙΝΩΝΙΑ ΤΩΝ ΣΥΝΕΡΓΙΩΝ</a:t>
            </a:r>
            <a:endParaRPr lang="el-GR" sz="3000"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28736"/>
            <a:ext cx="8229600" cy="4857784"/>
          </a:xfrm>
        </p:spPr>
        <p:txBody>
          <a:bodyPr>
            <a:normAutofit fontScale="92500" lnSpcReduction="20000"/>
          </a:bodyPr>
          <a:lstStyle/>
          <a:p>
            <a:pPr algn="just">
              <a:buClr>
                <a:schemeClr val="bg2">
                  <a:lumMod val="50000"/>
                </a:schemeClr>
              </a:buClr>
              <a:buFont typeface="Wingdings" pitchFamily="2" charset="2"/>
              <a:buChar char="v"/>
            </a:pPr>
            <a:r>
              <a:rPr lang="el-GR" sz="3200" dirty="0" smtClean="0">
                <a:latin typeface="Garamond" pitchFamily="18" charset="0"/>
              </a:rPr>
              <a:t>Εκπαίδευση και ενδυνάμωση των φορέων στην έννοια της δικτύωσης και στην ανάγκη της «κοινωνίας της πρακτικής». Τα άτομα θα μοιράζονται τις εμπειρίες τους, θα γίνεται διάχυση της γνώσης, έτσι ώστε να ενισχύονται νέοι τρόποι βελτίωσης της λειτουργίας των φορέων και να εξελίσσονται οι δεξιότητες των επαγγελματιών </a:t>
            </a:r>
            <a:r>
              <a:rPr lang="en-US" sz="1700" dirty="0" smtClean="0">
                <a:latin typeface="Garamond" pitchFamily="18" charset="0"/>
              </a:rPr>
              <a:t>(</a:t>
            </a:r>
            <a:r>
              <a:rPr lang="el-GR" sz="1700" dirty="0" smtClean="0">
                <a:latin typeface="Garamond" pitchFamily="18" charset="0"/>
              </a:rPr>
              <a:t>8</a:t>
            </a:r>
            <a:r>
              <a:rPr lang="en-US" sz="1700" dirty="0" smtClean="0">
                <a:latin typeface="Garamond" pitchFamily="18" charset="0"/>
              </a:rPr>
              <a:t>)</a:t>
            </a:r>
            <a:endParaRPr lang="el-GR" sz="1700" dirty="0" smtClean="0">
              <a:latin typeface="Garamond" pitchFamily="18" charset="0"/>
            </a:endParaRPr>
          </a:p>
          <a:p>
            <a:pPr algn="just">
              <a:buClr>
                <a:schemeClr val="bg2">
                  <a:lumMod val="50000"/>
                </a:schemeClr>
              </a:buClr>
              <a:buFont typeface="Wingdings" pitchFamily="2" charset="2"/>
              <a:buChar char="v"/>
            </a:pPr>
            <a:r>
              <a:rPr lang="el-GR" sz="3200" dirty="0" smtClean="0">
                <a:latin typeface="Garamond" pitchFamily="18" charset="0"/>
              </a:rPr>
              <a:t>Δημιουργία ενός κοινού οράματος για την διαμόρφωση αλλά και για την εξέλιξη του δικτύου. Το κοινό όραμα είναι απαραίτητο γιατί ενεργοποιεί τα άτομα, μετατρέπει την αντίδραση σε δημιουργία και ενισχύει την δυνατότητα δημιουργίας του επιθυμητού</a:t>
            </a:r>
            <a:r>
              <a:rPr lang="en-US" sz="3200" dirty="0" smtClean="0">
                <a:latin typeface="Garamond" pitchFamily="18" charset="0"/>
              </a:rPr>
              <a:t> </a:t>
            </a:r>
            <a:r>
              <a:rPr lang="en-US" sz="1900" dirty="0" smtClean="0">
                <a:latin typeface="Garamond" pitchFamily="18" charset="0"/>
              </a:rPr>
              <a:t>(</a:t>
            </a:r>
            <a:r>
              <a:rPr lang="el-GR" sz="1900" dirty="0" smtClean="0">
                <a:latin typeface="Garamond" pitchFamily="18" charset="0"/>
              </a:rPr>
              <a:t>7</a:t>
            </a:r>
            <a:r>
              <a:rPr lang="en-US" sz="1900" dirty="0" smtClean="0">
                <a:latin typeface="Garamond" pitchFamily="18" charset="0"/>
              </a:rPr>
              <a:t>)</a:t>
            </a:r>
            <a:endParaRPr lang="el-GR" sz="1900" dirty="0" smtClean="0">
              <a:latin typeface="Garamond" pitchFamily="18" charset="0"/>
            </a:endParaRPr>
          </a:p>
          <a:p>
            <a:pPr algn="just">
              <a:buClr>
                <a:schemeClr val="bg2">
                  <a:lumMod val="50000"/>
                </a:schemeClr>
              </a:buClr>
              <a:buFont typeface="Wingdings" pitchFamily="2" charset="2"/>
              <a:buChar char="v"/>
            </a:pPr>
            <a:endParaRPr lang="el-GR" sz="3200" dirty="0"/>
          </a:p>
        </p:txBody>
      </p:sp>
      <p:sp>
        <p:nvSpPr>
          <p:cNvPr id="3" name="2 - Τίτλος"/>
          <p:cNvSpPr>
            <a:spLocks noGrp="1"/>
          </p:cNvSpPr>
          <p:nvPr>
            <p:ph type="title"/>
          </p:nvPr>
        </p:nvSpPr>
        <p:spPr/>
        <p:txBody>
          <a:bodyPr>
            <a:normAutofit/>
          </a:bodyPr>
          <a:lstStyle/>
          <a:p>
            <a:r>
              <a:rPr lang="el-GR" sz="3000" dirty="0" smtClean="0">
                <a:solidFill>
                  <a:schemeClr val="bg2">
                    <a:lumMod val="50000"/>
                  </a:schemeClr>
                </a:solidFill>
                <a:latin typeface="Garamond" pitchFamily="18" charset="0"/>
              </a:rPr>
              <a:t>ΤΟ ΟΡΑΜΑ ΓΙΑ ΚΑΛΥΤΕΡΗ</a:t>
            </a:r>
            <a:br>
              <a:rPr lang="el-GR" sz="3000" dirty="0" smtClean="0">
                <a:solidFill>
                  <a:schemeClr val="bg2">
                    <a:lumMod val="50000"/>
                  </a:schemeClr>
                </a:solidFill>
                <a:latin typeface="Garamond" pitchFamily="18" charset="0"/>
              </a:rPr>
            </a:br>
            <a:r>
              <a:rPr lang="el-GR" sz="3000" dirty="0" smtClean="0">
                <a:solidFill>
                  <a:schemeClr val="bg2">
                    <a:lumMod val="50000"/>
                  </a:schemeClr>
                </a:solidFill>
                <a:latin typeface="Garamond" pitchFamily="18" charset="0"/>
              </a:rPr>
              <a:t>                                ΚΟΙΝΩΝΙΑ ΤΩΝ ΣΥΝΕΡΓΙΩΝ</a:t>
            </a:r>
            <a:endParaRPr lang="el-GR"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428604"/>
            <a:ext cx="8229600" cy="5667396"/>
          </a:xfrm>
        </p:spPr>
        <p:txBody>
          <a:bodyPr>
            <a:normAutofit fontScale="92500" lnSpcReduction="20000"/>
          </a:bodyPr>
          <a:lstStyle/>
          <a:p>
            <a:pPr algn="just">
              <a:lnSpc>
                <a:spcPct val="150000"/>
              </a:lnSpc>
              <a:buNone/>
            </a:pPr>
            <a:r>
              <a:rPr lang="el-GR" dirty="0" smtClean="0"/>
              <a:t>    </a:t>
            </a:r>
            <a:r>
              <a:rPr lang="el-GR" sz="3300" dirty="0" smtClean="0">
                <a:latin typeface="Garamond" pitchFamily="18" charset="0"/>
              </a:rPr>
              <a:t>Στην Ελλάδα της κοινωνικό – οικονομικής κρίσης, παράγοντες όπως το χαμηλό εισόδημα, η ανασφάλεια, ο κοινωνικός αποκλεισμός, η κοινωνική μεταβολή και η ανεργία, επηρεάζουν αρνητικά την συναισθηματική και ψυχική υγεία του πληθυσμού </a:t>
            </a:r>
            <a:r>
              <a:rPr lang="el-GR" sz="1400" dirty="0" smtClean="0">
                <a:latin typeface="Garamond" pitchFamily="18" charset="0"/>
              </a:rPr>
              <a:t>(6)</a:t>
            </a:r>
            <a:r>
              <a:rPr lang="el-GR" sz="3300" dirty="0" smtClean="0">
                <a:latin typeface="Garamond" pitchFamily="18" charset="0"/>
              </a:rPr>
              <a:t>. </a:t>
            </a:r>
          </a:p>
          <a:p>
            <a:pPr algn="just">
              <a:lnSpc>
                <a:spcPct val="150000"/>
              </a:lnSpc>
              <a:buNone/>
            </a:pPr>
            <a:r>
              <a:rPr lang="el-GR" sz="3300" dirty="0" smtClean="0">
                <a:latin typeface="Garamond" pitchFamily="18" charset="0"/>
              </a:rPr>
              <a:t>   Σύμφωνα με έρευνες παρατηρείται αύξηση της κατάθλιψης, του άγχους, της χρήσης ουσιών και της αντικοινωνικής συμπεριφοράς. </a:t>
            </a:r>
            <a:r>
              <a:rPr lang="el-GR" sz="1600" dirty="0" smtClean="0">
                <a:latin typeface="Garamond" pitchFamily="18" charset="0"/>
              </a:rPr>
              <a:t>(Κουνάνου Μ. 2012, Οικονόμου και συν. 2013, Ινστιτούτο Κοινωνικής και Προληπτικής Ιατρικής, 2016)(1-3) </a:t>
            </a:r>
          </a:p>
          <a:p>
            <a:endParaRPr lang="el-GR" sz="3300" dirty="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85860"/>
            <a:ext cx="8229600" cy="5072098"/>
          </a:xfrm>
        </p:spPr>
        <p:txBody>
          <a:bodyPr>
            <a:normAutofit/>
          </a:bodyPr>
          <a:lstStyle/>
          <a:p>
            <a:pPr algn="just">
              <a:buClr>
                <a:schemeClr val="bg2">
                  <a:lumMod val="50000"/>
                </a:schemeClr>
              </a:buClr>
              <a:buFont typeface="Wingdings" pitchFamily="2" charset="2"/>
              <a:buChar char="v"/>
            </a:pPr>
            <a:r>
              <a:rPr lang="el-GR" sz="2800" dirty="0" smtClean="0">
                <a:latin typeface="Garamond" pitchFamily="18" charset="0"/>
              </a:rPr>
              <a:t>Δημιουργία πρωτοκόλλου συνεργασίας και κώδικα επικοινωνίας μεταξύ των φορέων του δικτύου</a:t>
            </a:r>
            <a:endParaRPr lang="el-GR" sz="3000" dirty="0" smtClean="0">
              <a:latin typeface="Garamond" pitchFamily="18" charset="0"/>
            </a:endParaRPr>
          </a:p>
          <a:p>
            <a:pPr algn="just">
              <a:buClr>
                <a:schemeClr val="bg2">
                  <a:lumMod val="50000"/>
                </a:schemeClr>
              </a:buClr>
              <a:buFont typeface="Wingdings" pitchFamily="2" charset="2"/>
              <a:buChar char="v"/>
            </a:pPr>
            <a:r>
              <a:rPr lang="el-GR" sz="3000" dirty="0" smtClean="0">
                <a:latin typeface="Garamond" pitchFamily="18" charset="0"/>
              </a:rPr>
              <a:t>Διασφάλιση της ισότιμης σχέσης και του σεβασμού στην φιλοσοφία του κάθε φορέα με στόχο την δημιουργία κλίματος εμπιστοσύνης</a:t>
            </a:r>
          </a:p>
          <a:p>
            <a:pPr algn="just">
              <a:buClr>
                <a:schemeClr val="bg2">
                  <a:lumMod val="50000"/>
                </a:schemeClr>
              </a:buClr>
              <a:buFont typeface="Wingdings" pitchFamily="2" charset="2"/>
              <a:buChar char="v"/>
            </a:pPr>
            <a:r>
              <a:rPr lang="el-GR" sz="3000" dirty="0" smtClean="0">
                <a:latin typeface="Garamond" pitchFamily="18" charset="0"/>
              </a:rPr>
              <a:t>Η εδραίωση των δεσμών που αναπτύσσονται στο δίκτυο αναδεικνύουν νέες δυναμικές συνεργασίες Η ανάδειξη των κενών του δικτύου οδηγεί σε καινοτόμες ιδέες για ένα πιο ολοκληρωμένο σύστημα  μέσα από το οποίο θα καλύπτονται οι ανάγκες των πολιτών</a:t>
            </a:r>
          </a:p>
          <a:p>
            <a:pPr algn="just">
              <a:buClr>
                <a:schemeClr val="bg2">
                  <a:lumMod val="50000"/>
                </a:schemeClr>
              </a:buClr>
              <a:buFont typeface="Wingdings" pitchFamily="2" charset="2"/>
              <a:buChar char="v"/>
            </a:pPr>
            <a:endParaRPr lang="el-GR" sz="3000" dirty="0" smtClean="0">
              <a:latin typeface="Garamond" pitchFamily="18" charset="0"/>
            </a:endParaRPr>
          </a:p>
        </p:txBody>
      </p:sp>
      <p:sp>
        <p:nvSpPr>
          <p:cNvPr id="3" name="2 - Τίτλος"/>
          <p:cNvSpPr>
            <a:spLocks noGrp="1"/>
          </p:cNvSpPr>
          <p:nvPr>
            <p:ph type="title"/>
          </p:nvPr>
        </p:nvSpPr>
        <p:spPr>
          <a:xfrm>
            <a:off x="457200" y="152400"/>
            <a:ext cx="8229600" cy="990584"/>
          </a:xfrm>
        </p:spPr>
        <p:txBody>
          <a:bodyPr>
            <a:noAutofit/>
          </a:bodyPr>
          <a:lstStyle/>
          <a:p>
            <a:r>
              <a:rPr lang="el-GR" sz="3000" dirty="0" smtClean="0">
                <a:solidFill>
                  <a:schemeClr val="bg2">
                    <a:lumMod val="50000"/>
                  </a:schemeClr>
                </a:solidFill>
                <a:latin typeface="Garamond" pitchFamily="18" charset="0"/>
              </a:rPr>
              <a:t>ΤΟ ΟΡΑΜΑ ΓΙΑ ΚΑΛΥΤΕΡΗ</a:t>
            </a:r>
            <a:br>
              <a:rPr lang="el-GR" sz="3000" dirty="0" smtClean="0">
                <a:solidFill>
                  <a:schemeClr val="bg2">
                    <a:lumMod val="50000"/>
                  </a:schemeClr>
                </a:solidFill>
                <a:latin typeface="Garamond" pitchFamily="18" charset="0"/>
              </a:rPr>
            </a:br>
            <a:r>
              <a:rPr lang="el-GR" sz="3000" dirty="0" smtClean="0">
                <a:solidFill>
                  <a:schemeClr val="bg2">
                    <a:lumMod val="50000"/>
                  </a:schemeClr>
                </a:solidFill>
                <a:latin typeface="Garamond" pitchFamily="18" charset="0"/>
              </a:rPr>
              <a:t>                                ΚΟΙΝΩΝΙΑ ΤΩΝ ΣΥΝΕΡΓΙΩΝ</a:t>
            </a:r>
            <a:endParaRPr lang="el-GR" sz="3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gn="ctr">
              <a:buClr>
                <a:schemeClr val="bg2">
                  <a:lumMod val="50000"/>
                </a:schemeClr>
              </a:buClr>
              <a:buNone/>
            </a:pPr>
            <a:endParaRPr lang="el-GR" sz="2800" i="1" dirty="0" smtClean="0">
              <a:latin typeface="Garamond" pitchFamily="18" charset="0"/>
            </a:endParaRPr>
          </a:p>
          <a:p>
            <a:pPr algn="ctr">
              <a:buClr>
                <a:schemeClr val="bg2">
                  <a:lumMod val="50000"/>
                </a:schemeClr>
              </a:buClr>
              <a:buNone/>
            </a:pPr>
            <a:endParaRPr lang="el-GR" sz="2800" i="1" dirty="0" smtClean="0">
              <a:latin typeface="Garamond" pitchFamily="18" charset="0"/>
            </a:endParaRPr>
          </a:p>
          <a:p>
            <a:pPr algn="ctr">
              <a:buClr>
                <a:schemeClr val="bg2">
                  <a:lumMod val="50000"/>
                </a:schemeClr>
              </a:buClr>
              <a:buNone/>
            </a:pPr>
            <a:r>
              <a:rPr lang="el-GR" sz="2800" i="1" dirty="0" smtClean="0">
                <a:latin typeface="Garamond" pitchFamily="18" charset="0"/>
              </a:rPr>
              <a:t>«Σε αυτό που είσαι καλός εσύ θα βοηθήσει τους άλλους, σε αυτό που χρειάζεσαι βελτίωση θα βοηθηθείς από τους άλλους»</a:t>
            </a:r>
          </a:p>
          <a:p>
            <a:pPr algn="ctr">
              <a:buClr>
                <a:schemeClr val="bg2">
                  <a:lumMod val="50000"/>
                </a:schemeClr>
              </a:buClr>
              <a:buNone/>
            </a:pPr>
            <a:endParaRPr lang="el-GR" sz="2800" i="1" dirty="0" smtClean="0">
              <a:latin typeface="Garamond" pitchFamily="18" charset="0"/>
            </a:endParaRPr>
          </a:p>
          <a:p>
            <a:pPr algn="ctr">
              <a:buClr>
                <a:schemeClr val="bg2">
                  <a:lumMod val="50000"/>
                </a:schemeClr>
              </a:buClr>
              <a:buNone/>
            </a:pPr>
            <a:r>
              <a:rPr lang="el-GR" sz="2800" i="1" dirty="0" smtClean="0">
                <a:latin typeface="Garamond" pitchFamily="18" charset="0"/>
              </a:rPr>
              <a:t>«Αρτιότερη πρόσβαση σε κοινωνικές υπηρεσίες, με σεβασμό στην διαφορετικότητα  και προσαρμοσμένη στις ανάγκες των πολιτών» </a:t>
            </a:r>
            <a:endParaRPr lang="el-GR" sz="2800" i="1" dirty="0">
              <a:latin typeface="Garamond" pitchFamily="18" charset="0"/>
            </a:endParaRPr>
          </a:p>
        </p:txBody>
      </p:sp>
      <p:sp>
        <p:nvSpPr>
          <p:cNvPr id="3" name="2 - Τίτλος"/>
          <p:cNvSpPr>
            <a:spLocks noGrp="1"/>
          </p:cNvSpPr>
          <p:nvPr>
            <p:ph type="title"/>
          </p:nvPr>
        </p:nvSpPr>
        <p:spPr>
          <a:xfrm>
            <a:off x="457200" y="357166"/>
            <a:ext cx="8229600" cy="1014434"/>
          </a:xfrm>
        </p:spPr>
        <p:txBody>
          <a:bodyPr/>
          <a:lstStyle/>
          <a:p>
            <a:r>
              <a:rPr lang="el-GR" dirty="0" smtClean="0">
                <a:solidFill>
                  <a:schemeClr val="bg2">
                    <a:lumMod val="50000"/>
                  </a:schemeClr>
                </a:solidFill>
                <a:latin typeface="Garamond" pitchFamily="18" charset="0"/>
              </a:rPr>
              <a:t>Δικτύωση σημαίνει….</a:t>
            </a:r>
            <a:endParaRPr lang="el-GR" dirty="0">
              <a:solidFill>
                <a:schemeClr val="bg2">
                  <a:lumMod val="50000"/>
                </a:schemeClr>
              </a:solidFill>
              <a:latin typeface="Garamond"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ctrTitle"/>
          </p:nvPr>
        </p:nvSpPr>
        <p:spPr/>
        <p:txBody>
          <a:bodyPr/>
          <a:lstStyle/>
          <a:p>
            <a:r>
              <a:rPr lang="el-GR" i="1" dirty="0" smtClean="0">
                <a:solidFill>
                  <a:schemeClr val="accent3">
                    <a:lumMod val="50000"/>
                  </a:schemeClr>
                </a:solidFill>
                <a:latin typeface="Garamond" pitchFamily="18" charset="0"/>
              </a:rPr>
              <a:t>Σας ευχαριστούμε για την προσοχή σας</a:t>
            </a:r>
            <a:endParaRPr lang="el-GR" i="1" dirty="0">
              <a:solidFill>
                <a:schemeClr val="accent3">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pPr>
              <a:buClr>
                <a:schemeClr val="bg2">
                  <a:lumMod val="50000"/>
                </a:schemeClr>
              </a:buClr>
              <a:buFont typeface="Wingdings" pitchFamily="2" charset="2"/>
              <a:buChar char="v"/>
            </a:pPr>
            <a:r>
              <a:rPr lang="el-GR" sz="2000" dirty="0" smtClean="0">
                <a:solidFill>
                  <a:schemeClr val="accent3">
                    <a:lumMod val="50000"/>
                  </a:schemeClr>
                </a:solidFill>
                <a:latin typeface="Garamond" pitchFamily="18" charset="0"/>
              </a:rPr>
              <a:t>ΕΛΛΗΝΙΚΗ ΒΙΒΛΙΟΓΡΑΦΙΑ</a:t>
            </a:r>
          </a:p>
          <a:p>
            <a:pPr marL="342900" lvl="0" indent="-342900">
              <a:lnSpc>
                <a:spcPct val="115000"/>
              </a:lnSpc>
              <a:spcAft>
                <a:spcPts val="0"/>
              </a:spcAft>
              <a:buFont typeface="+mj-lt"/>
              <a:buAutoNum type="arabicPeriod"/>
            </a:pPr>
            <a:r>
              <a:rPr lang="en-US" sz="2000" dirty="0" err="1">
                <a:latin typeface="Garamond"/>
                <a:ea typeface="Calibri"/>
                <a:cs typeface="Times New Roman"/>
              </a:rPr>
              <a:t>Κουνάνου</a:t>
            </a:r>
            <a:r>
              <a:rPr lang="en-US" sz="2000" dirty="0">
                <a:latin typeface="Garamond"/>
                <a:ea typeface="Calibri"/>
                <a:cs typeface="Times New Roman"/>
              </a:rPr>
              <a:t>  Μ. (2012) </a:t>
            </a:r>
            <a:r>
              <a:rPr lang="en-US" sz="2000" dirty="0" err="1">
                <a:latin typeface="Garamond"/>
                <a:ea typeface="Calibri"/>
                <a:cs typeface="Times New Roman"/>
              </a:rPr>
              <a:t>Διερεύνηση</a:t>
            </a:r>
            <a:r>
              <a:rPr lang="en-US" sz="2000" dirty="0">
                <a:latin typeface="Garamond"/>
                <a:ea typeface="Calibri"/>
                <a:cs typeface="Times New Roman"/>
              </a:rPr>
              <a:t> απ</a:t>
            </a:r>
            <a:r>
              <a:rPr lang="en-US" sz="2000" dirty="0" err="1">
                <a:latin typeface="Garamond"/>
                <a:ea typeface="Calibri"/>
                <a:cs typeface="Times New Roman"/>
              </a:rPr>
              <a:t>όψεων</a:t>
            </a:r>
            <a:r>
              <a:rPr lang="en-US" sz="2000" dirty="0">
                <a:latin typeface="Garamond"/>
                <a:ea typeface="Calibri"/>
                <a:cs typeface="Times New Roman"/>
              </a:rPr>
              <a:t> </a:t>
            </a:r>
            <a:r>
              <a:rPr lang="en-US" sz="2000" dirty="0" err="1">
                <a:latin typeface="Garamond"/>
                <a:ea typeface="Calibri"/>
                <a:cs typeface="Times New Roman"/>
              </a:rPr>
              <a:t>κοινότητ</a:t>
            </a:r>
            <a:r>
              <a:rPr lang="en-US" sz="2000" dirty="0">
                <a:latin typeface="Garamond"/>
                <a:ea typeface="Calibri"/>
                <a:cs typeface="Times New Roman"/>
              </a:rPr>
              <a:t>ας σε θέματα ψυχικής υγείας .Εταιρεία Κοινωνικής Ψυχιατρικής </a:t>
            </a:r>
            <a:endParaRPr lang="el-GR" sz="2000" dirty="0">
              <a:latin typeface="Calibri"/>
              <a:ea typeface="Calibri"/>
              <a:cs typeface="Times New Roman"/>
            </a:endParaRPr>
          </a:p>
          <a:p>
            <a:pPr marL="342900" lvl="0" indent="-342900">
              <a:lnSpc>
                <a:spcPct val="115000"/>
              </a:lnSpc>
              <a:spcAft>
                <a:spcPts val="1000"/>
              </a:spcAft>
              <a:buFont typeface="+mj-lt"/>
              <a:buAutoNum type="arabicPeriod"/>
            </a:pPr>
            <a:r>
              <a:rPr lang="en-US" sz="2000" dirty="0" err="1">
                <a:latin typeface="Garamond"/>
                <a:ea typeface="Calibri"/>
                <a:cs typeface="Times New Roman"/>
              </a:rPr>
              <a:t>Ινστιτούτο</a:t>
            </a:r>
            <a:r>
              <a:rPr lang="en-US" sz="2000" dirty="0">
                <a:latin typeface="Garamond"/>
                <a:ea typeface="Calibri"/>
                <a:cs typeface="Times New Roman"/>
              </a:rPr>
              <a:t> </a:t>
            </a:r>
            <a:r>
              <a:rPr lang="en-US" sz="2000" dirty="0" err="1">
                <a:latin typeface="Garamond"/>
                <a:ea typeface="Calibri"/>
                <a:cs typeface="Times New Roman"/>
              </a:rPr>
              <a:t>Κοινωνικής</a:t>
            </a:r>
            <a:r>
              <a:rPr lang="en-US" sz="2000" dirty="0">
                <a:latin typeface="Garamond"/>
                <a:ea typeface="Calibri"/>
                <a:cs typeface="Times New Roman"/>
              </a:rPr>
              <a:t> και </a:t>
            </a:r>
            <a:r>
              <a:rPr lang="en-US" sz="2000" dirty="0" err="1">
                <a:latin typeface="Garamond"/>
                <a:ea typeface="Calibri"/>
                <a:cs typeface="Times New Roman"/>
              </a:rPr>
              <a:t>Προλη</a:t>
            </a:r>
            <a:r>
              <a:rPr lang="en-US" sz="2000" dirty="0">
                <a:latin typeface="Garamond"/>
                <a:ea typeface="Calibri"/>
                <a:cs typeface="Times New Roman"/>
              </a:rPr>
              <a:t>πτικής Ιατρικής, </a:t>
            </a:r>
            <a:r>
              <a:rPr lang="el-GR" sz="2000" dirty="0">
                <a:latin typeface="Garamond"/>
                <a:ea typeface="Calibri"/>
                <a:cs typeface="Times New Roman"/>
              </a:rPr>
              <a:t>(2016) </a:t>
            </a:r>
            <a:r>
              <a:rPr lang="el-GR" sz="2000" dirty="0">
                <a:latin typeface="Calibri"/>
                <a:ea typeface="Calibri"/>
                <a:cs typeface="Times New Roman"/>
              </a:rPr>
              <a:t> </a:t>
            </a:r>
            <a:r>
              <a:rPr lang="el-GR" sz="2000" dirty="0">
                <a:latin typeface="Garamond"/>
                <a:ea typeface="Calibri"/>
                <a:cs typeface="Times New Roman"/>
              </a:rPr>
              <a:t>Η Υγεία Των Ελλήνων στην Κρίση. </a:t>
            </a:r>
            <a:r>
              <a:rPr lang="el-GR" sz="2000" dirty="0" err="1">
                <a:latin typeface="Garamond"/>
                <a:ea typeface="Calibri"/>
                <a:cs typeface="Times New Roman"/>
              </a:rPr>
              <a:t>Διανεόσις</a:t>
            </a:r>
            <a:r>
              <a:rPr lang="el-GR" sz="2000" dirty="0" smtClean="0">
                <a:latin typeface="Garamond"/>
                <a:ea typeface="Calibri"/>
                <a:cs typeface="Times New Roman"/>
              </a:rPr>
              <a:t>.</a:t>
            </a:r>
            <a:endParaRPr lang="el-GR" sz="2000" dirty="0">
              <a:latin typeface="Calibri"/>
              <a:ea typeface="Calibri"/>
              <a:cs typeface="Times New Roman"/>
            </a:endParaRPr>
          </a:p>
          <a:p>
            <a:pPr marL="342900" lvl="0" indent="-342900">
              <a:lnSpc>
                <a:spcPct val="115000"/>
              </a:lnSpc>
              <a:spcAft>
                <a:spcPts val="0"/>
              </a:spcAft>
              <a:buFont typeface="+mj-lt"/>
              <a:buAutoNum type="arabicPeriod"/>
            </a:pPr>
            <a:r>
              <a:rPr lang="en-US" sz="2000" dirty="0" err="1">
                <a:latin typeface="Garamond"/>
                <a:ea typeface="Calibri"/>
                <a:cs typeface="Times New Roman"/>
              </a:rPr>
              <a:t>Οικονόμου</a:t>
            </a:r>
            <a:r>
              <a:rPr lang="en-US" sz="2000" dirty="0">
                <a:latin typeface="Garamond"/>
                <a:ea typeface="Calibri"/>
                <a:cs typeface="Times New Roman"/>
              </a:rPr>
              <a:t>,, Μ., </a:t>
            </a:r>
            <a:r>
              <a:rPr lang="en-US" sz="2000" dirty="0" err="1">
                <a:latin typeface="Garamond"/>
                <a:ea typeface="Calibri"/>
                <a:cs typeface="Times New Roman"/>
              </a:rPr>
              <a:t>Πέ</a:t>
            </a:r>
            <a:r>
              <a:rPr lang="en-US" sz="2000" dirty="0">
                <a:latin typeface="Garamond"/>
                <a:ea typeface="Calibri"/>
                <a:cs typeface="Times New Roman"/>
              </a:rPr>
              <a:t>ππου Λ., Φουσκετάκη, Σ., Θελερίτης Χ, Πατελάκης, Α,  Αλεξίου Τ., Μαδιανός Μ., Στεφανής. Κ, (2013) </a:t>
            </a:r>
            <a:r>
              <a:rPr lang="en-US" sz="2000" dirty="0" err="1">
                <a:latin typeface="Garamond"/>
                <a:ea typeface="Calibri"/>
                <a:cs typeface="Times New Roman"/>
              </a:rPr>
              <a:t>Οικονομική</a:t>
            </a:r>
            <a:r>
              <a:rPr lang="en-US" sz="2000" dirty="0">
                <a:latin typeface="Garamond"/>
                <a:ea typeface="Calibri"/>
                <a:cs typeface="Times New Roman"/>
              </a:rPr>
              <a:t> </a:t>
            </a:r>
            <a:r>
              <a:rPr lang="en-US" sz="2000" dirty="0" err="1">
                <a:latin typeface="Garamond"/>
                <a:ea typeface="Calibri"/>
                <a:cs typeface="Times New Roman"/>
              </a:rPr>
              <a:t>κρίση</a:t>
            </a:r>
            <a:r>
              <a:rPr lang="en-US" sz="2000" dirty="0">
                <a:latin typeface="Garamond"/>
                <a:ea typeface="Calibri"/>
                <a:cs typeface="Times New Roman"/>
              </a:rPr>
              <a:t> και </a:t>
            </a:r>
            <a:r>
              <a:rPr lang="en-US" sz="2000" dirty="0" err="1">
                <a:latin typeface="Garamond"/>
                <a:ea typeface="Calibri"/>
                <a:cs typeface="Times New Roman"/>
              </a:rPr>
              <a:t>ψυχική</a:t>
            </a:r>
            <a:r>
              <a:rPr lang="en-US" sz="2000" dirty="0">
                <a:latin typeface="Garamond"/>
                <a:ea typeface="Calibri"/>
                <a:cs typeface="Times New Roman"/>
              </a:rPr>
              <a:t> </a:t>
            </a:r>
            <a:r>
              <a:rPr lang="en-US" sz="2000" dirty="0" err="1">
                <a:latin typeface="Garamond"/>
                <a:ea typeface="Calibri"/>
                <a:cs typeface="Times New Roman"/>
              </a:rPr>
              <a:t>υγεί</a:t>
            </a:r>
            <a:r>
              <a:rPr lang="en-US" sz="2000" dirty="0">
                <a:latin typeface="Garamond"/>
                <a:ea typeface="Calibri"/>
                <a:cs typeface="Times New Roman"/>
              </a:rPr>
              <a:t>α: Επιπτώσεις στην επικράτηση κοινών ψυχικών διαταραχών Ψυχιατρική 2013, 24:247–261</a:t>
            </a:r>
            <a:endParaRPr lang="el-GR" sz="2000" dirty="0">
              <a:latin typeface="Calibri"/>
              <a:ea typeface="Calibri"/>
              <a:cs typeface="Times New Roman"/>
            </a:endParaRPr>
          </a:p>
          <a:p>
            <a:pPr marL="342900" lvl="0" indent="-342900">
              <a:lnSpc>
                <a:spcPct val="115000"/>
              </a:lnSpc>
              <a:spcAft>
                <a:spcPts val="0"/>
              </a:spcAft>
              <a:buFont typeface="+mj-lt"/>
              <a:buAutoNum type="arabicPeriod"/>
            </a:pPr>
            <a:r>
              <a:rPr lang="en-US" sz="2000" dirty="0" err="1">
                <a:latin typeface="Garamond"/>
                <a:ea typeface="Calibri"/>
                <a:cs typeface="Times New Roman"/>
              </a:rPr>
              <a:t>Στυλι</a:t>
            </a:r>
            <a:r>
              <a:rPr lang="en-US" sz="2000" dirty="0">
                <a:latin typeface="Garamond"/>
                <a:ea typeface="Calibri"/>
                <a:cs typeface="Times New Roman"/>
              </a:rPr>
              <a:t>ανίδης Σ. </a:t>
            </a:r>
            <a:r>
              <a:rPr lang="en-US" sz="2000" dirty="0" err="1">
                <a:latin typeface="Garamond"/>
                <a:ea typeface="Calibri"/>
                <a:cs typeface="Times New Roman"/>
              </a:rPr>
              <a:t>Χονδρός</a:t>
            </a:r>
            <a:r>
              <a:rPr lang="en-US" sz="2000" dirty="0">
                <a:latin typeface="Garamond"/>
                <a:ea typeface="Calibri"/>
                <a:cs typeface="Times New Roman"/>
              </a:rPr>
              <a:t>, Π. (2007) </a:t>
            </a:r>
            <a:r>
              <a:rPr lang="en-US" sz="2000" dirty="0" err="1">
                <a:latin typeface="Garamond"/>
                <a:ea typeface="Calibri"/>
                <a:cs typeface="Times New Roman"/>
              </a:rPr>
              <a:t>Σημεί</a:t>
            </a:r>
            <a:r>
              <a:rPr lang="en-US" sz="2000" dirty="0">
                <a:latin typeface="Garamond"/>
                <a:ea typeface="Calibri"/>
                <a:cs typeface="Times New Roman"/>
              </a:rPr>
              <a:t>α αναφοράς για τη λειτουργία τοπικών δικτύων ψυχικής υγείας Αρχεία Ελληνικής Ιατρικής  24(3):216–223.</a:t>
            </a:r>
            <a:endParaRPr lang="el-GR" sz="2000" dirty="0">
              <a:latin typeface="Calibri"/>
              <a:ea typeface="Calibri"/>
              <a:cs typeface="Times New Roman"/>
            </a:endParaRPr>
          </a:p>
          <a:p>
            <a:pPr marL="342900" lvl="0" indent="-342900">
              <a:lnSpc>
                <a:spcPct val="115000"/>
              </a:lnSpc>
              <a:spcAft>
                <a:spcPts val="0"/>
              </a:spcAft>
              <a:buFont typeface="+mj-lt"/>
              <a:buAutoNum type="arabicPeriod"/>
            </a:pPr>
            <a:r>
              <a:rPr lang="en-US" sz="2000" dirty="0" err="1">
                <a:latin typeface="Garamond"/>
                <a:ea typeface="Calibri"/>
                <a:cs typeface="Times New Roman"/>
              </a:rPr>
              <a:t>Οδηγός</a:t>
            </a:r>
            <a:r>
              <a:rPr lang="en-US" sz="2000" dirty="0">
                <a:latin typeface="Garamond"/>
                <a:ea typeface="Calibri"/>
                <a:cs typeface="Times New Roman"/>
              </a:rPr>
              <a:t> </a:t>
            </a:r>
            <a:r>
              <a:rPr lang="en-US" sz="2000" dirty="0" err="1">
                <a:latin typeface="Garamond"/>
                <a:ea typeface="Calibri"/>
                <a:cs typeface="Times New Roman"/>
              </a:rPr>
              <a:t>Δικτύωσης</a:t>
            </a:r>
            <a:r>
              <a:rPr lang="en-US" sz="2000" dirty="0">
                <a:latin typeface="Garamond"/>
                <a:ea typeface="Calibri"/>
                <a:cs typeface="Times New Roman"/>
              </a:rPr>
              <a:t> </a:t>
            </a:r>
            <a:r>
              <a:rPr lang="en-US" sz="2000" dirty="0" err="1">
                <a:latin typeface="Garamond"/>
                <a:ea typeface="Calibri"/>
                <a:cs typeface="Times New Roman"/>
              </a:rPr>
              <a:t>Φορέων</a:t>
            </a:r>
            <a:r>
              <a:rPr lang="en-US" sz="2000" dirty="0">
                <a:latin typeface="Garamond"/>
                <a:ea typeface="Calibri"/>
                <a:cs typeface="Times New Roman"/>
              </a:rPr>
              <a:t> </a:t>
            </a:r>
            <a:r>
              <a:rPr lang="en-US" sz="2000" dirty="0" err="1">
                <a:latin typeface="Garamond"/>
                <a:ea typeface="Calibri"/>
                <a:cs typeface="Times New Roman"/>
              </a:rPr>
              <a:t>Ψυχικής</a:t>
            </a:r>
            <a:r>
              <a:rPr lang="en-US" sz="2000" dirty="0">
                <a:latin typeface="Garamond"/>
                <a:ea typeface="Calibri"/>
                <a:cs typeface="Times New Roman"/>
              </a:rPr>
              <a:t> </a:t>
            </a:r>
            <a:r>
              <a:rPr lang="en-US" sz="2000" dirty="0" err="1">
                <a:latin typeface="Garamond"/>
                <a:ea typeface="Calibri"/>
                <a:cs typeface="Times New Roman"/>
              </a:rPr>
              <a:t>Υγεί</a:t>
            </a:r>
            <a:r>
              <a:rPr lang="en-US" sz="2000" dirty="0">
                <a:latin typeface="Garamond"/>
                <a:ea typeface="Calibri"/>
                <a:cs typeface="Times New Roman"/>
              </a:rPr>
              <a:t>ας και Επανένταξης ΔΕΣΜΟΙ: «Ενδυνάμωση και Δικτύωση Φορέων Ψυχικής Υγείας για Βελτίωση Υπηρεσιών στην κοινότητα». </a:t>
            </a:r>
            <a:endParaRPr lang="el-GR" sz="2000" dirty="0">
              <a:latin typeface="Calibri"/>
              <a:ea typeface="Calibri"/>
              <a:cs typeface="Times New Roman"/>
            </a:endParaRPr>
          </a:p>
          <a:p>
            <a:pPr marL="182880" indent="0">
              <a:lnSpc>
                <a:spcPct val="115000"/>
              </a:lnSpc>
              <a:spcAft>
                <a:spcPts val="0"/>
              </a:spcAft>
              <a:buNone/>
            </a:pPr>
            <a:r>
              <a:rPr lang="el-GR" sz="2000" dirty="0" smtClean="0">
                <a:latin typeface="Garamond"/>
                <a:ea typeface="Calibri"/>
                <a:cs typeface="Times New Roman"/>
              </a:rPr>
              <a:t>   </a:t>
            </a:r>
            <a:r>
              <a:rPr lang="en-US" sz="2000" dirty="0" smtClean="0">
                <a:latin typeface="Garamond"/>
                <a:ea typeface="Calibri"/>
                <a:cs typeface="Times New Roman"/>
              </a:rPr>
              <a:t>Url</a:t>
            </a:r>
            <a:r>
              <a:rPr lang="en-US" sz="2000" dirty="0">
                <a:latin typeface="Garamond"/>
                <a:ea typeface="Calibri"/>
                <a:cs typeface="Times New Roman"/>
              </a:rPr>
              <a:t>: </a:t>
            </a:r>
            <a:r>
              <a:rPr lang="en-US" sz="2000" dirty="0">
                <a:latin typeface="Garamond"/>
                <a:ea typeface="Calibri"/>
                <a:cs typeface="Times New Roman"/>
                <a:hlinkClick r:id="rId2"/>
              </a:rPr>
              <a:t>http://mentalhelpnet.gr/index.php</a:t>
            </a:r>
            <a:endParaRPr lang="el-GR" sz="2000" dirty="0">
              <a:latin typeface="Garamond"/>
              <a:ea typeface="Calibri"/>
              <a:cs typeface="Times New Roman"/>
            </a:endParaRPr>
          </a:p>
          <a:p>
            <a:pPr marL="182880" indent="0">
              <a:lnSpc>
                <a:spcPct val="115000"/>
              </a:lnSpc>
              <a:spcAft>
                <a:spcPts val="1000"/>
              </a:spcAft>
              <a:buNone/>
            </a:pPr>
            <a:r>
              <a:rPr lang="en-US" sz="2000" dirty="0">
                <a:latin typeface="Garamond"/>
                <a:ea typeface="Calibri"/>
                <a:cs typeface="Times New Roman"/>
              </a:rPr>
              <a:t> </a:t>
            </a:r>
            <a:endParaRPr lang="el-GR" sz="2000" dirty="0">
              <a:latin typeface="Calibri"/>
              <a:ea typeface="Calibri"/>
              <a:cs typeface="Times New Roman"/>
            </a:endParaRPr>
          </a:p>
          <a:p>
            <a:pPr>
              <a:buClr>
                <a:schemeClr val="bg2">
                  <a:lumMod val="50000"/>
                </a:schemeClr>
              </a:buClr>
              <a:buFont typeface="Wingdings" pitchFamily="2" charset="2"/>
              <a:buChar char="v"/>
            </a:pPr>
            <a:endParaRPr lang="el-GR" sz="2000" dirty="0" smtClean="0">
              <a:solidFill>
                <a:schemeClr val="accent3">
                  <a:lumMod val="50000"/>
                </a:schemeClr>
              </a:solidFill>
              <a:latin typeface="Garamond" pitchFamily="18" charset="0"/>
            </a:endParaRPr>
          </a:p>
        </p:txBody>
      </p:sp>
      <p:sp>
        <p:nvSpPr>
          <p:cNvPr id="3" name="2 - Τίτλος"/>
          <p:cNvSpPr>
            <a:spLocks noGrp="1"/>
          </p:cNvSpPr>
          <p:nvPr>
            <p:ph type="title"/>
          </p:nvPr>
        </p:nvSpPr>
        <p:spPr/>
        <p:txBody>
          <a:bodyPr/>
          <a:lstStyle/>
          <a:p>
            <a:pPr algn="ctr"/>
            <a:r>
              <a:rPr lang="el-GR" dirty="0" smtClean="0">
                <a:solidFill>
                  <a:schemeClr val="bg2">
                    <a:lumMod val="50000"/>
                  </a:schemeClr>
                </a:solidFill>
                <a:latin typeface="Garamond" pitchFamily="18" charset="0"/>
              </a:rPr>
              <a:t>ΒΙΒΛΙΟΓΡΑΦΙΑ</a:t>
            </a:r>
            <a:endParaRPr lang="el-GR" dirty="0">
              <a:solidFill>
                <a:schemeClr val="bg2">
                  <a:lumMod val="50000"/>
                </a:schemeClr>
              </a:solidFill>
              <a:latin typeface="Garamond"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pPr lvl="0">
              <a:buClr>
                <a:srgbClr val="04617B">
                  <a:lumMod val="50000"/>
                </a:srgbClr>
              </a:buClr>
              <a:buFont typeface="Wingdings" pitchFamily="2" charset="2"/>
              <a:buChar char="v"/>
            </a:pPr>
            <a:r>
              <a:rPr lang="el-GR" sz="2000" dirty="0" smtClean="0">
                <a:solidFill>
                  <a:srgbClr val="0BD0D9">
                    <a:lumMod val="50000"/>
                  </a:srgbClr>
                </a:solidFill>
                <a:latin typeface="Garamond" pitchFamily="18" charset="0"/>
              </a:rPr>
              <a:t>ΞΕΝΟΓΛΩΣΣΗ  ΒΙΒΛΙΟΓΡΑΦΙΑ</a:t>
            </a:r>
          </a:p>
          <a:p>
            <a:pPr marL="0" lvl="0" indent="0">
              <a:buClr>
                <a:srgbClr val="04617B">
                  <a:lumMod val="50000"/>
                </a:srgbClr>
              </a:buClr>
              <a:buNone/>
            </a:pPr>
            <a:endParaRPr lang="el-GR" sz="2000" dirty="0">
              <a:solidFill>
                <a:srgbClr val="0BD0D9">
                  <a:lumMod val="50000"/>
                </a:srgbClr>
              </a:solidFill>
              <a:latin typeface="Garamond" pitchFamily="18" charset="0"/>
            </a:endParaRPr>
          </a:p>
          <a:p>
            <a:pPr marL="457200" lvl="0" indent="-457200">
              <a:lnSpc>
                <a:spcPct val="115000"/>
              </a:lnSpc>
              <a:spcAft>
                <a:spcPts val="0"/>
              </a:spcAft>
              <a:buFont typeface="+mj-lt"/>
              <a:buAutoNum type="arabicPeriod" startAt="6"/>
            </a:pPr>
            <a:r>
              <a:rPr lang="en-US" sz="1900" dirty="0">
                <a:latin typeface="Garamond" panose="02020404030301010803" pitchFamily="18" charset="0"/>
                <a:ea typeface="Calibri"/>
                <a:cs typeface="Times New Roman"/>
              </a:rPr>
              <a:t>Patel, V. and </a:t>
            </a:r>
            <a:r>
              <a:rPr lang="en-US" sz="1900" dirty="0" err="1">
                <a:latin typeface="Garamond" panose="02020404030301010803" pitchFamily="18" charset="0"/>
                <a:ea typeface="Calibri"/>
                <a:cs typeface="Times New Roman"/>
              </a:rPr>
              <a:t>Kleinman</a:t>
            </a:r>
            <a:r>
              <a:rPr lang="en-US" sz="1900" dirty="0">
                <a:latin typeface="Garamond" panose="02020404030301010803" pitchFamily="18" charset="0"/>
                <a:ea typeface="Calibri"/>
                <a:cs typeface="Times New Roman"/>
              </a:rPr>
              <a:t>, A. (2003) Poverty and Common Mental Disorders in Developing Countries. Bulletin of the World Health Organization, 81, 609-615.</a:t>
            </a:r>
            <a:endParaRPr lang="el-GR" sz="1900" dirty="0">
              <a:latin typeface="Garamond" panose="02020404030301010803" pitchFamily="18" charset="0"/>
              <a:ea typeface="Calibri"/>
              <a:cs typeface="Times New Roman"/>
            </a:endParaRPr>
          </a:p>
          <a:p>
            <a:pPr marL="457200" lvl="0" indent="-457200">
              <a:lnSpc>
                <a:spcPct val="115000"/>
              </a:lnSpc>
              <a:spcAft>
                <a:spcPts val="0"/>
              </a:spcAft>
              <a:buFont typeface="+mj-lt"/>
              <a:buAutoNum type="arabicPeriod" startAt="6"/>
            </a:pPr>
            <a:r>
              <a:rPr lang="en-US" sz="1900" dirty="0" err="1">
                <a:latin typeface="Garamond" panose="02020404030301010803" pitchFamily="18" charset="0"/>
                <a:ea typeface="Calibri"/>
                <a:cs typeface="Times New Roman"/>
              </a:rPr>
              <a:t>Senge</a:t>
            </a:r>
            <a:r>
              <a:rPr lang="en-US" sz="1900" dirty="0">
                <a:latin typeface="Garamond" panose="02020404030301010803" pitchFamily="18" charset="0"/>
                <a:ea typeface="Calibri"/>
                <a:cs typeface="Times New Roman"/>
              </a:rPr>
              <a:t>, P. M. (1990). The fifth discipline. Doubleday/Currency, New York, ΝΥ.</a:t>
            </a:r>
            <a:endParaRPr lang="el-GR" sz="1900" dirty="0">
              <a:latin typeface="Garamond" panose="02020404030301010803" pitchFamily="18" charset="0"/>
              <a:ea typeface="Calibri"/>
              <a:cs typeface="Times New Roman"/>
            </a:endParaRPr>
          </a:p>
          <a:p>
            <a:pPr marL="457200" lvl="0" indent="-457200">
              <a:lnSpc>
                <a:spcPct val="115000"/>
              </a:lnSpc>
              <a:spcAft>
                <a:spcPts val="1000"/>
              </a:spcAft>
              <a:buFont typeface="+mj-lt"/>
              <a:buAutoNum type="arabicPeriod" startAt="6"/>
            </a:pPr>
            <a:r>
              <a:rPr lang="en-US" sz="1900" dirty="0">
                <a:latin typeface="Garamond" panose="02020404030301010803" pitchFamily="18" charset="0"/>
                <a:ea typeface="Calibri"/>
                <a:cs typeface="Times New Roman"/>
              </a:rPr>
              <a:t>Wenger  and  Snyder  (2000)  ‘</a:t>
            </a:r>
            <a:r>
              <a:rPr lang="en-US" sz="1900" dirty="0" err="1">
                <a:latin typeface="Garamond" panose="02020404030301010803" pitchFamily="18" charset="0"/>
                <a:ea typeface="Calibri"/>
                <a:cs typeface="Times New Roman"/>
              </a:rPr>
              <a:t>Communties</a:t>
            </a:r>
            <a:r>
              <a:rPr lang="en-US" sz="1900" dirty="0">
                <a:latin typeface="Garamond" panose="02020404030301010803" pitchFamily="18" charset="0"/>
                <a:ea typeface="Calibri"/>
                <a:cs typeface="Times New Roman"/>
              </a:rPr>
              <a:t>  of  practice:  the  organizational  frontier,’  Harvard  Business Review, Jan-Feb, p139f</a:t>
            </a:r>
            <a:endParaRPr lang="el-GR" sz="1900" dirty="0">
              <a:latin typeface="Garamond" panose="02020404030301010803" pitchFamily="18" charset="0"/>
              <a:ea typeface="Calibri"/>
              <a:cs typeface="Times New Roman"/>
            </a:endParaRPr>
          </a:p>
          <a:p>
            <a:pPr marL="0" indent="0">
              <a:buNone/>
            </a:pPr>
            <a:endParaRPr lang="el-GR" dirty="0"/>
          </a:p>
        </p:txBody>
      </p:sp>
      <p:sp>
        <p:nvSpPr>
          <p:cNvPr id="3" name="Τίτλος 2"/>
          <p:cNvSpPr>
            <a:spLocks noGrp="1"/>
          </p:cNvSpPr>
          <p:nvPr>
            <p:ph type="title"/>
          </p:nvPr>
        </p:nvSpPr>
        <p:spPr/>
        <p:txBody>
          <a:bodyPr/>
          <a:lstStyle/>
          <a:p>
            <a:pPr algn="ctr"/>
            <a:r>
              <a:rPr lang="el-GR" dirty="0">
                <a:solidFill>
                  <a:schemeClr val="tx2">
                    <a:lumMod val="10000"/>
                  </a:schemeClr>
                </a:solidFill>
              </a:rPr>
              <a:t>ΒΙΒΛΙΟΓΡΑΦΙΑ</a:t>
            </a:r>
          </a:p>
        </p:txBody>
      </p:sp>
    </p:spTree>
    <p:extLst>
      <p:ext uri="{BB962C8B-B14F-4D97-AF65-F5344CB8AC3E}">
        <p14:creationId xmlns:p14="http://schemas.microsoft.com/office/powerpoint/2010/main" val="3545003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642918"/>
            <a:ext cx="8229600" cy="5453082"/>
          </a:xfrm>
        </p:spPr>
        <p:txBody>
          <a:bodyPr>
            <a:normAutofit lnSpcReduction="10000"/>
          </a:bodyPr>
          <a:lstStyle/>
          <a:p>
            <a:pPr algn="just">
              <a:buClr>
                <a:schemeClr val="tx1"/>
              </a:buClr>
              <a:buNone/>
            </a:pPr>
            <a:r>
              <a:rPr lang="el-GR" sz="3200" dirty="0" smtClean="0">
                <a:solidFill>
                  <a:srgbClr val="FF0000"/>
                </a:solidFill>
                <a:latin typeface="Garamond" pitchFamily="18" charset="0"/>
              </a:rPr>
              <a:t>   </a:t>
            </a:r>
            <a:r>
              <a:rPr lang="el-GR" sz="3200" dirty="0" smtClean="0">
                <a:latin typeface="Garamond" pitchFamily="18" charset="0"/>
              </a:rPr>
              <a:t>Κρίνεται συνεπώς  επιτακτική η ανάγκη παροχής ολοκληρωμένων υπηρεσιών ψυχικής υγείας. Ωστόσο η προσδοκία των πολιτών για ένα συστηματοποιημένο πλαίσιο παροχής υπηρεσιών φαίνεται να εξασθενεί αφού στην πραγματικότητα παρατηρείται ότι</a:t>
            </a:r>
            <a:r>
              <a:rPr lang="en-US" sz="3200" dirty="0" smtClean="0">
                <a:latin typeface="Garamond" pitchFamily="18" charset="0"/>
              </a:rPr>
              <a:t>:</a:t>
            </a:r>
            <a:endParaRPr lang="el-GR" sz="3200" dirty="0" smtClean="0">
              <a:latin typeface="Garamond" pitchFamily="18" charset="0"/>
            </a:endParaRPr>
          </a:p>
          <a:p>
            <a:pPr>
              <a:buClr>
                <a:schemeClr val="bg2">
                  <a:lumMod val="50000"/>
                </a:schemeClr>
              </a:buClr>
              <a:buFont typeface="Wingdings" pitchFamily="2" charset="2"/>
              <a:buChar char="v"/>
            </a:pPr>
            <a:r>
              <a:rPr lang="el-GR" sz="3200" dirty="0" smtClean="0">
                <a:latin typeface="Garamond" pitchFamily="18" charset="0"/>
              </a:rPr>
              <a:t>υπάρχει κενό μεταξύ της ανάγκης των πολιτών για θεραπεία και των υπηρεσιών που είναι διαθέσιμες</a:t>
            </a:r>
          </a:p>
          <a:p>
            <a:pPr>
              <a:buClr>
                <a:schemeClr val="bg2">
                  <a:lumMod val="50000"/>
                </a:schemeClr>
              </a:buClr>
              <a:buFont typeface="Wingdings" pitchFamily="2" charset="2"/>
              <a:buChar char="v"/>
            </a:pPr>
            <a:r>
              <a:rPr lang="el-GR" sz="3200" dirty="0" smtClean="0">
                <a:latin typeface="Garamond" pitchFamily="18" charset="0"/>
              </a:rPr>
              <a:t>το  σύστημα παροχής των υφιστάμενων υπηρεσιών έχει αποδυναμωθεί από την οικονομική κρίση και  είναι ανεπαρκώς συντονισμένο.</a:t>
            </a:r>
            <a:endParaRPr lang="el-GR" sz="3200" dirty="0">
              <a:latin typeface="Garamon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42976" y="1571612"/>
            <a:ext cx="7467624" cy="1571636"/>
          </a:xfrm>
        </p:spPr>
        <p:txBody>
          <a:bodyPr/>
          <a:lstStyle/>
          <a:p>
            <a:pPr algn="just"/>
            <a:r>
              <a:rPr lang="el-GR" sz="5400" dirty="0" smtClean="0">
                <a:solidFill>
                  <a:schemeClr val="bg2">
                    <a:lumMod val="75000"/>
                  </a:schemeClr>
                </a:solidFill>
                <a:latin typeface="Garamond" pitchFamily="18" charset="0"/>
              </a:rPr>
              <a:t>Πως θα δώσουμε λύσεις</a:t>
            </a:r>
            <a:r>
              <a:rPr sz="5400" smtClean="0">
                <a:solidFill>
                  <a:schemeClr val="bg2">
                    <a:lumMod val="75000"/>
                  </a:schemeClr>
                </a:solidFill>
                <a:latin typeface="Garamond" pitchFamily="18" charset="0"/>
              </a:rPr>
              <a:t>;</a:t>
            </a:r>
            <a:endParaRPr lang="el-GR" sz="5400" dirty="0">
              <a:solidFill>
                <a:schemeClr val="bg2">
                  <a:lumMod val="75000"/>
                </a:schemeClr>
              </a:solidFill>
              <a:latin typeface="Garamond"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http://www.gnkerkyras.gr/pics/sr8/1.jpg"/>
          <p:cNvPicPr>
            <a:picLocks noGrp="1"/>
          </p:cNvPicPr>
          <p:nvPr>
            <p:ph sz="half" idx="2"/>
          </p:nvPr>
        </p:nvPicPr>
        <p:blipFill>
          <a:blip r:embed="rId2"/>
          <a:stretch>
            <a:fillRect/>
          </a:stretch>
        </p:blipFill>
        <p:spPr bwMode="auto">
          <a:xfrm>
            <a:off x="1331640" y="2348880"/>
            <a:ext cx="6357982" cy="3500462"/>
          </a:xfrm>
          <a:prstGeom prst="rect">
            <a:avLst/>
          </a:prstGeom>
          <a:noFill/>
          <a:ln w="9525">
            <a:noFill/>
            <a:miter lim="800000"/>
            <a:headEnd/>
            <a:tailEnd/>
          </a:ln>
          <a:effectLst>
            <a:outerShdw blurRad="152400" dist="317500" dir="5400000" sx="90000" sy="-19000" rotWithShape="0">
              <a:prstClr val="black">
                <a:alpha val="15000"/>
              </a:prstClr>
            </a:outerShdw>
            <a:reflection blurRad="6350" stA="50000" endA="300" endPos="55000" dir="5400000" sy="-100000" algn="bl" rotWithShape="0"/>
            <a:softEdge rad="127000"/>
          </a:effectLst>
        </p:spPr>
      </p:pic>
      <p:sp>
        <p:nvSpPr>
          <p:cNvPr id="3" name="2 - Τίτλος"/>
          <p:cNvSpPr>
            <a:spLocks noGrp="1"/>
          </p:cNvSpPr>
          <p:nvPr>
            <p:ph type="title"/>
          </p:nvPr>
        </p:nvSpPr>
        <p:spPr>
          <a:xfrm>
            <a:off x="500034" y="500042"/>
            <a:ext cx="8001056" cy="1357322"/>
          </a:xfrm>
        </p:spPr>
        <p:txBody>
          <a:bodyPr>
            <a:normAutofit fontScale="90000"/>
          </a:bodyPr>
          <a:lstStyle/>
          <a:p>
            <a:r>
              <a:rPr lang="el-GR" sz="4400" dirty="0" smtClean="0">
                <a:solidFill>
                  <a:schemeClr val="accent6">
                    <a:lumMod val="50000"/>
                  </a:schemeClr>
                </a:solidFill>
                <a:latin typeface="Garamond" pitchFamily="18" charset="0"/>
              </a:rPr>
              <a:t>Πως μπορεί να επιτευχθεί συνέργια στον τομέα της κοινωνικής φροντίδας;</a:t>
            </a:r>
            <a:endParaRPr lang="el-GR" dirty="0"/>
          </a:p>
        </p:txBody>
      </p:sp>
      <p:sp>
        <p:nvSpPr>
          <p:cNvPr id="2" name="Ορθογώνιο 1"/>
          <p:cNvSpPr/>
          <p:nvPr/>
        </p:nvSpPr>
        <p:spPr>
          <a:xfrm>
            <a:off x="251520" y="6059961"/>
            <a:ext cx="1296144" cy="3933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latin typeface="Garamond" panose="02020404030301010803" pitchFamily="18" charset="0"/>
              </a:rPr>
              <a:t>WHO (2001)</a:t>
            </a:r>
            <a:endParaRPr lang="el-GR" sz="14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14422"/>
            <a:ext cx="8229600" cy="5214974"/>
          </a:xfrm>
        </p:spPr>
        <p:txBody>
          <a:bodyPr>
            <a:normAutofit lnSpcReduction="10000"/>
          </a:bodyPr>
          <a:lstStyle/>
          <a:p>
            <a:pPr algn="just">
              <a:lnSpc>
                <a:spcPct val="150000"/>
              </a:lnSpc>
              <a:buClr>
                <a:schemeClr val="bg2">
                  <a:lumMod val="50000"/>
                </a:schemeClr>
              </a:buClr>
              <a:buNone/>
            </a:pPr>
            <a:r>
              <a:rPr lang="el-GR" sz="2800" dirty="0" smtClean="0">
                <a:latin typeface="Garamond" pitchFamily="18" charset="0"/>
              </a:rPr>
              <a:t>   Η δικτύωση είναι μια αέναη διαδικασία η οποία γεννιέται, αναπαράγεται και εξελίσσεται συνεχώς. Αφορά την «φυσική ή ηλεκτρονική διασύνδεση φυσικών ή νομικών προσώπων, με σκοπό την ανταλλαγή πληροφοριών  ή/και τεχνογνωσίας ή/και την ανάπτυξη ενός καλού σκοπού» </a:t>
            </a:r>
            <a:r>
              <a:rPr lang="el-GR" sz="1300" dirty="0" smtClean="0">
                <a:latin typeface="Garamond" pitchFamily="18" charset="0"/>
              </a:rPr>
              <a:t>(5)</a:t>
            </a:r>
            <a:r>
              <a:rPr lang="el-GR" sz="2800" dirty="0" smtClean="0">
                <a:latin typeface="Garamond" pitchFamily="18" charset="0"/>
              </a:rPr>
              <a:t>.</a:t>
            </a:r>
          </a:p>
          <a:p>
            <a:pPr algn="just">
              <a:lnSpc>
                <a:spcPct val="150000"/>
              </a:lnSpc>
              <a:buClr>
                <a:schemeClr val="bg2">
                  <a:lumMod val="50000"/>
                </a:schemeClr>
              </a:buClr>
              <a:buNone/>
            </a:pPr>
            <a:r>
              <a:rPr lang="el-GR" sz="2800" dirty="0" smtClean="0">
                <a:latin typeface="Garamond" pitchFamily="18" charset="0"/>
              </a:rPr>
              <a:t>Ένα δίκτυο καθορίζεται</a:t>
            </a:r>
            <a:r>
              <a:rPr lang="en-US" sz="2800" dirty="0" smtClean="0">
                <a:latin typeface="Garamond" pitchFamily="18" charset="0"/>
              </a:rPr>
              <a:t>:</a:t>
            </a:r>
            <a:endParaRPr lang="el-GR" sz="2800" dirty="0" smtClean="0">
              <a:latin typeface="Garamond" pitchFamily="18" charset="0"/>
            </a:endParaRPr>
          </a:p>
          <a:p>
            <a:pPr algn="just">
              <a:lnSpc>
                <a:spcPct val="150000"/>
              </a:lnSpc>
              <a:buClr>
                <a:schemeClr val="bg2">
                  <a:lumMod val="50000"/>
                </a:schemeClr>
              </a:buClr>
              <a:buFont typeface="Wingdings" pitchFamily="2" charset="2"/>
              <a:buChar char="v"/>
            </a:pPr>
            <a:r>
              <a:rPr lang="el-GR" sz="2800" dirty="0" smtClean="0">
                <a:latin typeface="Garamond" pitchFamily="18" charset="0"/>
              </a:rPr>
              <a:t>Από τους συμμετέχοντες</a:t>
            </a:r>
          </a:p>
          <a:p>
            <a:pPr algn="just">
              <a:lnSpc>
                <a:spcPct val="150000"/>
              </a:lnSpc>
              <a:buClr>
                <a:schemeClr val="bg2">
                  <a:lumMod val="50000"/>
                </a:schemeClr>
              </a:buClr>
              <a:buFont typeface="Wingdings" pitchFamily="2" charset="2"/>
              <a:buChar char="v"/>
            </a:pPr>
            <a:r>
              <a:rPr lang="el-GR" sz="2800" dirty="0" smtClean="0">
                <a:latin typeface="Garamond" pitchFamily="18" charset="0"/>
              </a:rPr>
              <a:t> Από τον τρόπο που οργανώνεται η συνεργασία τους </a:t>
            </a:r>
          </a:p>
          <a:p>
            <a:pPr algn="just">
              <a:lnSpc>
                <a:spcPct val="150000"/>
              </a:lnSpc>
              <a:buClr>
                <a:schemeClr val="bg2">
                  <a:lumMod val="50000"/>
                </a:schemeClr>
              </a:buClr>
              <a:buNone/>
            </a:pPr>
            <a:endParaRPr lang="el-GR" sz="2800" dirty="0">
              <a:latin typeface="Garamond" pitchFamily="18" charset="0"/>
            </a:endParaRPr>
          </a:p>
        </p:txBody>
      </p:sp>
      <p:sp>
        <p:nvSpPr>
          <p:cNvPr id="3" name="2 - Τίτλος"/>
          <p:cNvSpPr>
            <a:spLocks noGrp="1"/>
          </p:cNvSpPr>
          <p:nvPr>
            <p:ph type="title"/>
          </p:nvPr>
        </p:nvSpPr>
        <p:spPr>
          <a:xfrm>
            <a:off x="457200" y="152400"/>
            <a:ext cx="8229600" cy="990584"/>
          </a:xfrm>
        </p:spPr>
        <p:txBody>
          <a:bodyPr>
            <a:normAutofit/>
          </a:bodyPr>
          <a:lstStyle/>
          <a:p>
            <a:pPr algn="ctr"/>
            <a:r>
              <a:rPr lang="el-GR" sz="4800" dirty="0" smtClean="0">
                <a:solidFill>
                  <a:schemeClr val="bg2">
                    <a:lumMod val="75000"/>
                  </a:schemeClr>
                </a:solidFill>
                <a:latin typeface="Garamond" pitchFamily="18" charset="0"/>
              </a:rPr>
              <a:t>ΔΙΚΤΥΩΣΗ ΥΠΗΡΕΣΙΩΝ</a:t>
            </a:r>
            <a:endParaRPr lang="el-GR" sz="4800" dirty="0">
              <a:solidFill>
                <a:schemeClr val="bg2">
                  <a:lumMod val="75000"/>
                </a:schemeClr>
              </a:solidFill>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lstStyle/>
          <a:p>
            <a:pPr algn="ctr"/>
            <a:r>
              <a:rPr lang="el-GR" dirty="0" smtClean="0">
                <a:solidFill>
                  <a:srgbClr val="FFC000"/>
                </a:solidFill>
              </a:rPr>
              <a:t>ΟΡΙΖΟΝΤΙΑ ΔΙΚΤΥΩΣΗ</a:t>
            </a:r>
            <a:endParaRPr lang="el-GR" dirty="0">
              <a:solidFill>
                <a:srgbClr val="FFC000"/>
              </a:solidFill>
            </a:endParaRPr>
          </a:p>
        </p:txBody>
      </p:sp>
      <p:pic>
        <p:nvPicPr>
          <p:cNvPr id="4" name="3 - Θέση περιεχομένου" descr="Αποτέλεσμα εικόνας για ΟΡΙΖΟΝΤΙΑ ΣΥΝΕΡΓΑΣΙΑ"/>
          <p:cNvPicPr>
            <a:picLocks noGrp="1"/>
          </p:cNvPicPr>
          <p:nvPr>
            <p:ph sz="half" idx="2"/>
          </p:nvPr>
        </p:nvPicPr>
        <p:blipFill>
          <a:blip r:embed="rId2"/>
          <a:stretch>
            <a:fillRect/>
          </a:stretch>
        </p:blipFill>
        <p:spPr bwMode="auto">
          <a:xfrm>
            <a:off x="952500" y="2357430"/>
            <a:ext cx="3619500" cy="3325026"/>
          </a:xfrm>
          <a:prstGeom prst="rect">
            <a:avLst/>
          </a:prstGeom>
          <a:noFill/>
          <a:ln w="9525">
            <a:noFill/>
            <a:miter lim="800000"/>
            <a:headEnd/>
            <a:tailEnd/>
          </a:ln>
          <a:effectLst>
            <a:reflection blurRad="6350" stA="52000" endA="300" endPos="35000" dir="5400000" sy="-100000" algn="bl" rotWithShape="0"/>
            <a:softEdge rad="127000"/>
          </a:effectLst>
          <a:scene3d>
            <a:camera prst="perspectiveContrastingRightFacing"/>
            <a:lightRig rig="threePt" dir="t"/>
          </a:scene3d>
        </p:spPr>
      </p:pic>
      <p:sp>
        <p:nvSpPr>
          <p:cNvPr id="3" name="2 - Τίτλος"/>
          <p:cNvSpPr>
            <a:spLocks noGrp="1"/>
          </p:cNvSpPr>
          <p:nvPr>
            <p:ph type="title"/>
          </p:nvPr>
        </p:nvSpPr>
        <p:spPr/>
        <p:txBody>
          <a:bodyPr/>
          <a:lstStyle/>
          <a:p>
            <a:pPr algn="ctr"/>
            <a:r>
              <a:rPr lang="el-GR" dirty="0" smtClean="0">
                <a:solidFill>
                  <a:schemeClr val="bg2">
                    <a:lumMod val="75000"/>
                  </a:schemeClr>
                </a:solidFill>
                <a:latin typeface="Garamond" pitchFamily="18" charset="0"/>
              </a:rPr>
              <a:t>ΜΟΡΦΕΣ ΔΙΚΤΥΩΣΗΣ</a:t>
            </a:r>
            <a:endParaRPr lang="el-GR" dirty="0">
              <a:solidFill>
                <a:schemeClr val="bg2">
                  <a:lumMod val="75000"/>
                </a:schemeClr>
              </a:solidFill>
              <a:latin typeface="Garamond" pitchFamily="18" charset="0"/>
            </a:endParaRPr>
          </a:p>
        </p:txBody>
      </p:sp>
      <p:sp>
        <p:nvSpPr>
          <p:cNvPr id="6" name="5 - Θέση κειμένου"/>
          <p:cNvSpPr>
            <a:spLocks noGrp="1"/>
          </p:cNvSpPr>
          <p:nvPr>
            <p:ph type="body" idx="3"/>
          </p:nvPr>
        </p:nvSpPr>
        <p:spPr/>
        <p:txBody>
          <a:bodyPr/>
          <a:lstStyle/>
          <a:p>
            <a:pPr algn="ctr"/>
            <a:r>
              <a:rPr lang="el-GR" dirty="0" smtClean="0">
                <a:solidFill>
                  <a:srgbClr val="FFC000"/>
                </a:solidFill>
              </a:rPr>
              <a:t>ΚΑΘΕΤΗ ΔΙΚΤΥΩΣΗ</a:t>
            </a:r>
            <a:endParaRPr lang="el-GR" dirty="0">
              <a:solidFill>
                <a:srgbClr val="FFC000"/>
              </a:solidFill>
            </a:endParaRPr>
          </a:p>
        </p:txBody>
      </p:sp>
      <p:pic>
        <p:nvPicPr>
          <p:cNvPr id="12" name="11 - Θέση περιεχομένου" descr="Αποτέλεσμα εικόνας για ΠΥΡΑΜΙΔΑ ΣΥΝΕΡΓΑΣΙΑΣ"/>
          <p:cNvPicPr>
            <a:picLocks noGrp="1"/>
          </p:cNvPicPr>
          <p:nvPr>
            <p:ph sz="quarter" idx="4"/>
          </p:nvPr>
        </p:nvPicPr>
        <p:blipFill>
          <a:blip r:embed="rId3"/>
          <a:srcRect/>
          <a:stretch>
            <a:fillRect/>
          </a:stretch>
        </p:blipFill>
        <p:spPr bwMode="auto">
          <a:xfrm>
            <a:off x="4903788" y="2643182"/>
            <a:ext cx="3530600" cy="3000396"/>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pPr>
              <a:lnSpc>
                <a:spcPct val="150000"/>
              </a:lnSpc>
              <a:buClr>
                <a:schemeClr val="bg2">
                  <a:lumMod val="50000"/>
                </a:schemeClr>
              </a:buClr>
              <a:buFont typeface="Wingdings" pitchFamily="2" charset="2"/>
              <a:buChar char="v"/>
            </a:pPr>
            <a:r>
              <a:rPr lang="el-GR" sz="3200" dirty="0" smtClean="0">
                <a:latin typeface="Garamond" pitchFamily="18" charset="0"/>
              </a:rPr>
              <a:t>Πρωτοβάθμιο δίκτυο (οικογένεια, φίλοι, γείτονες)</a:t>
            </a:r>
          </a:p>
          <a:p>
            <a:pPr>
              <a:lnSpc>
                <a:spcPct val="150000"/>
              </a:lnSpc>
              <a:buClr>
                <a:schemeClr val="bg2">
                  <a:lumMod val="50000"/>
                </a:schemeClr>
              </a:buClr>
              <a:buFont typeface="Wingdings" pitchFamily="2" charset="2"/>
              <a:buChar char="v"/>
            </a:pPr>
            <a:r>
              <a:rPr lang="el-GR" sz="3200" dirty="0" smtClean="0">
                <a:latin typeface="Garamond" pitchFamily="18" charset="0"/>
              </a:rPr>
              <a:t>Τυπικό Δευτεροβάθμιο δίκτυο (θεσμοί και υπηρεσίες) </a:t>
            </a:r>
          </a:p>
          <a:p>
            <a:pPr>
              <a:lnSpc>
                <a:spcPct val="150000"/>
              </a:lnSpc>
              <a:buClr>
                <a:schemeClr val="bg2">
                  <a:lumMod val="50000"/>
                </a:schemeClr>
              </a:buClr>
              <a:buFont typeface="Wingdings" pitchFamily="2" charset="2"/>
              <a:buChar char="v"/>
            </a:pPr>
            <a:r>
              <a:rPr lang="el-GR" sz="3200" dirty="0" smtClean="0">
                <a:latin typeface="Garamond" pitchFamily="18" charset="0"/>
              </a:rPr>
              <a:t>Άτυπο δευτεροβάθμιο δίκτυο (σύλλογοι, οργανισμοί εθελοντών, δομημένες ομάδες πρωτοβουλιών) </a:t>
            </a:r>
            <a:r>
              <a:rPr lang="el-GR" sz="1100" dirty="0" smtClean="0">
                <a:latin typeface="Garamond" pitchFamily="18" charset="0"/>
              </a:rPr>
              <a:t>(4)</a:t>
            </a:r>
            <a:endParaRPr lang="el-GR" sz="1100" dirty="0">
              <a:latin typeface="Garamond" pitchFamily="18" charset="0"/>
            </a:endParaRPr>
          </a:p>
        </p:txBody>
      </p:sp>
      <p:sp>
        <p:nvSpPr>
          <p:cNvPr id="3" name="2 - Τίτλος"/>
          <p:cNvSpPr>
            <a:spLocks noGrp="1"/>
          </p:cNvSpPr>
          <p:nvPr>
            <p:ph type="title"/>
          </p:nvPr>
        </p:nvSpPr>
        <p:spPr/>
        <p:txBody>
          <a:bodyPr/>
          <a:lstStyle/>
          <a:p>
            <a:pPr algn="ctr"/>
            <a:r>
              <a:rPr lang="el-GR" dirty="0" smtClean="0">
                <a:solidFill>
                  <a:schemeClr val="bg2"/>
                </a:solidFill>
              </a:rPr>
              <a:t>ΕΠΙΠΕΔΑ ΔΙΚΤΥΩΝ</a:t>
            </a:r>
            <a:endParaRPr lang="el-GR" dirty="0">
              <a:solidFill>
                <a:schemeClr val="bg2"/>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1281</TotalTime>
  <Words>1620</Words>
  <Application>Microsoft Office PowerPoint</Application>
  <PresentationFormat>Προβολή στην οθόνη (4:3)</PresentationFormat>
  <Paragraphs>165</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Χαρτί</vt:lpstr>
      <vt:lpstr>Η ΚΟΙΝΩΝΙΑ ΤΩΝ ΣΥΝΕΡΓΙΩΝ</vt:lpstr>
      <vt:lpstr>Παρουσίαση του PowerPoint</vt:lpstr>
      <vt:lpstr>Παρουσίαση του PowerPoint</vt:lpstr>
      <vt:lpstr>Παρουσίαση του PowerPoint</vt:lpstr>
      <vt:lpstr>Πως θα δώσουμε λύσεις;</vt:lpstr>
      <vt:lpstr>Πως μπορεί να επιτευχθεί συνέργια στον τομέα της κοινωνικής φροντίδας;</vt:lpstr>
      <vt:lpstr>ΔΙΚΤΥΩΣΗ ΥΠΗΡΕΣΙΩΝ</vt:lpstr>
      <vt:lpstr>ΜΟΡΦΕΣ ΔΙΚΤΥΩΣΗΣ</vt:lpstr>
      <vt:lpstr>ΕΠΙΠΕΔΑ ΔΙΚΤΥΩΝ</vt:lpstr>
      <vt:lpstr>Παρουσίαση του PowerPoint</vt:lpstr>
      <vt:lpstr>Η ΣΗΜΑΣΙΑ ΤΗΣ ΔΙΚΤΥΩΣΗΣ</vt:lpstr>
      <vt:lpstr>Η ΣΗΜΑΣΙΑ ΤΗΣ ΔΙΚΤΥΩΣΗΣ</vt:lpstr>
      <vt:lpstr>ΣΕΠΥΨΥ-Ε </vt:lpstr>
      <vt:lpstr>ΣΕΠΥΨΥ-Ε</vt:lpstr>
      <vt:lpstr>ΣΕΠΥΨΥ-Ε /ΔΟΜΗ ΦΘΙΩΤΙΔΑΣ</vt:lpstr>
      <vt:lpstr>ΜΕΘΟΔΟΛΟΓΙΑ ΔΗΜΙΟΥΡΓΙΑΣ ΣΕΠΥΨΥ-Ε</vt:lpstr>
      <vt:lpstr>ΜΕΘΟΔΟΛΟΓΙΑ ΚΑΙ ΔΡΑΣΕΙΣ ΔΗΜΟΣΙΟΠΟΙΗΣΗΣ ΤΟΥ ΣΕΠΥΨΥ-Ε</vt:lpstr>
      <vt:lpstr>ΧΑΡΤΟΓΡΑΦΗΣΗ  ΦΟΡΕΩΝ</vt:lpstr>
      <vt:lpstr>ΣΤΑΤΙΣΤΙΚΑ ΦΟΡΕΩΝ &amp; ΑΙΤΗΜΑΤΩΝ </vt:lpstr>
      <vt:lpstr> ΔΥΣΚΟΛΙΕΣ</vt:lpstr>
      <vt:lpstr>ΑΠΟΤΕΛΕΣΜΑΤΑ</vt:lpstr>
      <vt:lpstr>ΑΠΟΤΕΛΕΣΜΑΤΑ </vt:lpstr>
      <vt:lpstr>ΑΠΟΤΕΛΕΣΜΑΤΑ</vt:lpstr>
      <vt:lpstr>ΚΑΛΕΣ ΣΥΝΕΡΓΑΣΙΕΣ</vt:lpstr>
      <vt:lpstr>ΚΑΛΕΣ ΣΥΝΕΡΓΑΣΙΕΣ</vt:lpstr>
      <vt:lpstr>ΚΑΛΕΣ ΣΥΝΕΡΓΑΣΙΕΣ</vt:lpstr>
      <vt:lpstr>ΚΑΛΕΣ ΣΥΝΕΡΓΑΣΙΕΣ</vt:lpstr>
      <vt:lpstr>ΤΟ ΟΡΑΜΑ ΓΙΑ ΚΑΛΥΤΕΡΗ                                 ΚΟΙΝΩΝΙΑ ΤΩΝ ΣΥΝΕΡΓΙΩΝ</vt:lpstr>
      <vt:lpstr>ΤΟ ΟΡΑΜΑ ΓΙΑ ΚΑΛΥΤΕΡΗ                                 ΚΟΙΝΩΝΙΑ ΤΩΝ ΣΥΝΕΡΓΙΩΝ</vt:lpstr>
      <vt:lpstr>ΤΟ ΟΡΑΜΑ ΓΙΑ ΚΑΛΥΤΕΡΗ                                 ΚΟΙΝΩΝΙΑ ΤΩΝ ΣΥΝΕΡΓΙΩΝ</vt:lpstr>
      <vt:lpstr>Δικτύωση σημαίνει….</vt:lpstr>
      <vt:lpstr>Σας ευχαριστούμε για την προσοχή σας</vt:lpstr>
      <vt:lpstr>ΒΙΒΛΙΟΓΡΑΦΙΑ</vt:lpstr>
      <vt:lpstr>ΒΙΒΛΙΟΓΡΑΦΙΑ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NIKI</cp:lastModifiedBy>
  <cp:revision>170</cp:revision>
  <dcterms:created xsi:type="dcterms:W3CDTF">2017-05-03T12:42:06Z</dcterms:created>
  <dcterms:modified xsi:type="dcterms:W3CDTF">2017-06-02T09:00:22Z</dcterms:modified>
</cp:coreProperties>
</file>