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0"/>
  </p:notesMasterIdLst>
  <p:handoutMasterIdLst>
    <p:handoutMasterId r:id="rId21"/>
  </p:handoutMasterIdLst>
  <p:sldIdLst>
    <p:sldId id="256" r:id="rId2"/>
    <p:sldId id="257" r:id="rId3"/>
    <p:sldId id="281" r:id="rId4"/>
    <p:sldId id="260" r:id="rId5"/>
    <p:sldId id="261" r:id="rId6"/>
    <p:sldId id="262" r:id="rId7"/>
    <p:sldId id="263" r:id="rId8"/>
    <p:sldId id="264" r:id="rId9"/>
    <p:sldId id="265" r:id="rId10"/>
    <p:sldId id="266" r:id="rId11"/>
    <p:sldId id="282" r:id="rId12"/>
    <p:sldId id="269" r:id="rId13"/>
    <p:sldId id="270" r:id="rId14"/>
    <p:sldId id="280" r:id="rId15"/>
    <p:sldId id="271" r:id="rId16"/>
    <p:sldId id="272" r:id="rId17"/>
    <p:sldId id="283" r:id="rId18"/>
    <p:sldId id="279" r:id="rId19"/>
  </p:sldIdLst>
  <p:sldSz cx="9144000" cy="6858000" type="screen4x3"/>
  <p:notesSz cx="6858000" cy="9947275"/>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0" d="100"/>
          <a:sy n="70" d="100"/>
        </p:scale>
        <p:origin x="-1362" y="-90"/>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ED55F7-3C3E-42D6-882C-6CAF6A3C0451}" type="doc">
      <dgm:prSet loTypeId="urn:microsoft.com/office/officeart/2005/8/layout/cycle2" loCatId="cycle" qsTypeId="urn:microsoft.com/office/officeart/2005/8/quickstyle/simple1" qsCatId="simple" csTypeId="urn:microsoft.com/office/officeart/2005/8/colors/colorful1#1" csCatId="colorful" phldr="1"/>
      <dgm:spPr/>
      <dgm:t>
        <a:bodyPr/>
        <a:lstStyle/>
        <a:p>
          <a:endParaRPr lang="el-GR"/>
        </a:p>
      </dgm:t>
    </dgm:pt>
    <dgm:pt modelId="{A20F6666-7292-4C95-85FE-34ED049FFA3F}">
      <dgm:prSet custT="1"/>
      <dgm:spPr/>
      <dgm:t>
        <a:bodyPr/>
        <a:lstStyle/>
        <a:p>
          <a:pPr rtl="0"/>
          <a:r>
            <a:rPr lang="el-GR" sz="1400" b="1" dirty="0" smtClean="0">
              <a:latin typeface="Comic Sans MS" pitchFamily="66" charset="0"/>
            </a:rPr>
            <a:t>Τα σωματικά συμπτώματα του άγχους είναι αυτά που μας τρομάζουν συνήθως πιο πολύ. </a:t>
          </a:r>
          <a:endParaRPr lang="el-GR" sz="1400" b="1" dirty="0">
            <a:latin typeface="Comic Sans MS" pitchFamily="66" charset="0"/>
          </a:endParaRPr>
        </a:p>
      </dgm:t>
    </dgm:pt>
    <dgm:pt modelId="{D87BDC41-5C61-4A73-8344-3E7E3DEC1815}" type="parTrans" cxnId="{D1BD28F2-863E-4D4A-AD58-1678F445E279}">
      <dgm:prSet/>
      <dgm:spPr/>
      <dgm:t>
        <a:bodyPr/>
        <a:lstStyle/>
        <a:p>
          <a:endParaRPr lang="el-GR"/>
        </a:p>
      </dgm:t>
    </dgm:pt>
    <dgm:pt modelId="{0F85CF36-CF66-4375-BB37-2F0B16318214}" type="sibTrans" cxnId="{D1BD28F2-863E-4D4A-AD58-1678F445E279}">
      <dgm:prSet/>
      <dgm:spPr/>
      <dgm:t>
        <a:bodyPr/>
        <a:lstStyle/>
        <a:p>
          <a:endParaRPr lang="el-GR"/>
        </a:p>
      </dgm:t>
    </dgm:pt>
    <dgm:pt modelId="{9AA48E10-724B-4B98-B702-14AF8F04CC59}">
      <dgm:prSet custT="1"/>
      <dgm:spPr/>
      <dgm:t>
        <a:bodyPr/>
        <a:lstStyle/>
        <a:p>
          <a:pPr rtl="0"/>
          <a:r>
            <a:rPr lang="el-GR" sz="1600" dirty="0" smtClean="0">
              <a:latin typeface="Comic Sans MS" pitchFamily="66" charset="0"/>
            </a:rPr>
            <a:t>ΝΟΜΙΖΟΥΜΕ ΟΤΙ ΚΙΝΔΥΝΕΥΕΙ Η ΣΩΜΑΤΙΚΗ ΜΑΣ ΥΓΕΙΑ ΚΑΙ ΟΤΙ ΒΡΙΣΚΟΜΑΣΤΕ ΣΕ ΚΙΝΔΥΝΟ. </a:t>
          </a:r>
          <a:endParaRPr lang="el-GR" sz="1600" dirty="0">
            <a:latin typeface="Comic Sans MS" pitchFamily="66" charset="0"/>
          </a:endParaRPr>
        </a:p>
      </dgm:t>
    </dgm:pt>
    <dgm:pt modelId="{9B24CF6D-807B-4CD9-BF1B-8F5F1DADBFE7}" type="parTrans" cxnId="{EAE8A03C-6059-45EA-B45E-81550DC578E0}">
      <dgm:prSet/>
      <dgm:spPr/>
      <dgm:t>
        <a:bodyPr/>
        <a:lstStyle/>
        <a:p>
          <a:endParaRPr lang="el-GR"/>
        </a:p>
      </dgm:t>
    </dgm:pt>
    <dgm:pt modelId="{5CC3AB6B-FF00-4901-93FE-F1B6D9037EF8}" type="sibTrans" cxnId="{EAE8A03C-6059-45EA-B45E-81550DC578E0}">
      <dgm:prSet/>
      <dgm:spPr/>
      <dgm:t>
        <a:bodyPr/>
        <a:lstStyle/>
        <a:p>
          <a:endParaRPr lang="el-GR"/>
        </a:p>
      </dgm:t>
    </dgm:pt>
    <dgm:pt modelId="{6677679C-E2A0-494C-87C4-AF977F316277}">
      <dgm:prSet custT="1"/>
      <dgm:spPr/>
      <dgm:t>
        <a:bodyPr/>
        <a:lstStyle/>
        <a:p>
          <a:pPr rtl="0"/>
          <a:r>
            <a:rPr lang="el-GR" sz="1600" b="1" spc="300" dirty="0" smtClean="0">
              <a:effectLst/>
              <a:latin typeface="Comic Sans MS" pitchFamily="66" charset="0"/>
            </a:rPr>
            <a:t>ΑΥΤΗ Η ΑΝΗΣΥΧΙΑ ΠΡΟΚΑΛΕΙ ΠΕΡΙΣΣΟΤΕΡΟ ΑΓΧΟΣ ΚΑΙ ΑΥΤΟ ΜΕ ΤΗ ΣΕΙΡΑ ΤΟΥ ΦΕΡΝΕΙ ΠΕΡΙΣΣΟΤΕΡΑ ΣΩΜΑΤΙΚΑ ΣΥΜΠΤΩΜΑΤΑ</a:t>
          </a:r>
          <a:endParaRPr lang="el-GR" sz="1600" b="1" spc="300" dirty="0">
            <a:effectLst/>
            <a:latin typeface="Comic Sans MS" pitchFamily="66" charset="0"/>
          </a:endParaRPr>
        </a:p>
      </dgm:t>
    </dgm:pt>
    <dgm:pt modelId="{5E92FCD5-7F30-4C15-8379-A0C6049B05F2}" type="parTrans" cxnId="{72B42892-1558-4A95-8D27-43B382D856E5}">
      <dgm:prSet/>
      <dgm:spPr/>
      <dgm:t>
        <a:bodyPr/>
        <a:lstStyle/>
        <a:p>
          <a:endParaRPr lang="el-GR"/>
        </a:p>
      </dgm:t>
    </dgm:pt>
    <dgm:pt modelId="{20970E15-23C6-46ED-A0CB-0E6511F8873B}" type="sibTrans" cxnId="{72B42892-1558-4A95-8D27-43B382D856E5}">
      <dgm:prSet/>
      <dgm:spPr/>
      <dgm:t>
        <a:bodyPr/>
        <a:lstStyle/>
        <a:p>
          <a:endParaRPr lang="el-GR"/>
        </a:p>
      </dgm:t>
    </dgm:pt>
    <dgm:pt modelId="{7C26201F-DE50-4ECB-9680-36511FAA43E9}" type="pres">
      <dgm:prSet presAssocID="{92ED55F7-3C3E-42D6-882C-6CAF6A3C0451}" presName="cycle" presStyleCnt="0">
        <dgm:presLayoutVars>
          <dgm:dir/>
          <dgm:resizeHandles val="exact"/>
        </dgm:presLayoutVars>
      </dgm:prSet>
      <dgm:spPr/>
      <dgm:t>
        <a:bodyPr/>
        <a:lstStyle/>
        <a:p>
          <a:endParaRPr lang="el-GR"/>
        </a:p>
      </dgm:t>
    </dgm:pt>
    <dgm:pt modelId="{E9692E24-1778-4E28-8C8F-2F602F50A589}" type="pres">
      <dgm:prSet presAssocID="{A20F6666-7292-4C95-85FE-34ED049FFA3F}" presName="node" presStyleLbl="node1" presStyleIdx="0" presStyleCnt="3" custAng="0" custScaleX="97969" custScaleY="80067" custRadScaleRad="82130" custRadScaleInc="15668">
        <dgm:presLayoutVars>
          <dgm:bulletEnabled val="1"/>
        </dgm:presLayoutVars>
      </dgm:prSet>
      <dgm:spPr/>
      <dgm:t>
        <a:bodyPr/>
        <a:lstStyle/>
        <a:p>
          <a:endParaRPr lang="el-GR"/>
        </a:p>
      </dgm:t>
    </dgm:pt>
    <dgm:pt modelId="{EB299634-BC58-4EBA-BA2C-DF4CC0CEDE87}" type="pres">
      <dgm:prSet presAssocID="{0F85CF36-CF66-4375-BB37-2F0B16318214}" presName="sibTrans" presStyleLbl="sibTrans2D1" presStyleIdx="0" presStyleCnt="3" custScaleX="148533" custLinFactNeighborX="32776" custLinFactNeighborY="-2959"/>
      <dgm:spPr/>
      <dgm:t>
        <a:bodyPr/>
        <a:lstStyle/>
        <a:p>
          <a:endParaRPr lang="el-GR"/>
        </a:p>
      </dgm:t>
    </dgm:pt>
    <dgm:pt modelId="{EC637BAE-5B7B-41FF-AAAC-7B758EBD55CB}" type="pres">
      <dgm:prSet presAssocID="{0F85CF36-CF66-4375-BB37-2F0B16318214}" presName="connectorText" presStyleLbl="sibTrans2D1" presStyleIdx="0" presStyleCnt="3"/>
      <dgm:spPr/>
      <dgm:t>
        <a:bodyPr/>
        <a:lstStyle/>
        <a:p>
          <a:endParaRPr lang="el-GR"/>
        </a:p>
      </dgm:t>
    </dgm:pt>
    <dgm:pt modelId="{90F890B4-035B-434B-8651-907297218258}" type="pres">
      <dgm:prSet presAssocID="{9AA48E10-724B-4B98-B702-14AF8F04CC59}" presName="node" presStyleLbl="node1" presStyleIdx="1" presStyleCnt="3" custAng="0" custScaleX="134740" custScaleY="95471" custRadScaleRad="139077" custRadScaleInc="-26174">
        <dgm:presLayoutVars>
          <dgm:bulletEnabled val="1"/>
        </dgm:presLayoutVars>
      </dgm:prSet>
      <dgm:spPr/>
      <dgm:t>
        <a:bodyPr/>
        <a:lstStyle/>
        <a:p>
          <a:endParaRPr lang="el-GR"/>
        </a:p>
      </dgm:t>
    </dgm:pt>
    <dgm:pt modelId="{6F9F4333-F915-45A3-B46B-DB7DB84A4512}" type="pres">
      <dgm:prSet presAssocID="{5CC3AB6B-FF00-4901-93FE-F1B6D9037EF8}" presName="sibTrans" presStyleLbl="sibTrans2D1" presStyleIdx="1" presStyleCnt="3"/>
      <dgm:spPr/>
      <dgm:t>
        <a:bodyPr/>
        <a:lstStyle/>
        <a:p>
          <a:endParaRPr lang="el-GR"/>
        </a:p>
      </dgm:t>
    </dgm:pt>
    <dgm:pt modelId="{16945DFA-E633-4319-A587-7CA5E753200E}" type="pres">
      <dgm:prSet presAssocID="{5CC3AB6B-FF00-4901-93FE-F1B6D9037EF8}" presName="connectorText" presStyleLbl="sibTrans2D1" presStyleIdx="1" presStyleCnt="3"/>
      <dgm:spPr/>
      <dgm:t>
        <a:bodyPr/>
        <a:lstStyle/>
        <a:p>
          <a:endParaRPr lang="el-GR"/>
        </a:p>
      </dgm:t>
    </dgm:pt>
    <dgm:pt modelId="{EF926475-EF97-4D58-AD6E-3ACE25B99763}" type="pres">
      <dgm:prSet presAssocID="{6677679C-E2A0-494C-87C4-AF977F316277}" presName="node" presStyleLbl="node1" presStyleIdx="2" presStyleCnt="3" custScaleX="151762" custScaleY="142689" custRadScaleRad="134064" custRadScaleInc="33767">
        <dgm:presLayoutVars>
          <dgm:bulletEnabled val="1"/>
        </dgm:presLayoutVars>
      </dgm:prSet>
      <dgm:spPr/>
      <dgm:t>
        <a:bodyPr/>
        <a:lstStyle/>
        <a:p>
          <a:endParaRPr lang="el-GR"/>
        </a:p>
      </dgm:t>
    </dgm:pt>
    <dgm:pt modelId="{0FE217C5-19A7-4114-95A0-750F9236687E}" type="pres">
      <dgm:prSet presAssocID="{20970E15-23C6-46ED-A0CB-0E6511F8873B}" presName="sibTrans" presStyleLbl="sibTrans2D1" presStyleIdx="2" presStyleCnt="3" custScaleX="136121"/>
      <dgm:spPr/>
      <dgm:t>
        <a:bodyPr/>
        <a:lstStyle/>
        <a:p>
          <a:endParaRPr lang="el-GR"/>
        </a:p>
      </dgm:t>
    </dgm:pt>
    <dgm:pt modelId="{4CC35401-6DD6-4E0C-9B0A-A19AF63E3203}" type="pres">
      <dgm:prSet presAssocID="{20970E15-23C6-46ED-A0CB-0E6511F8873B}" presName="connectorText" presStyleLbl="sibTrans2D1" presStyleIdx="2" presStyleCnt="3"/>
      <dgm:spPr/>
      <dgm:t>
        <a:bodyPr/>
        <a:lstStyle/>
        <a:p>
          <a:endParaRPr lang="el-GR"/>
        </a:p>
      </dgm:t>
    </dgm:pt>
  </dgm:ptLst>
  <dgm:cxnLst>
    <dgm:cxn modelId="{EAE8A03C-6059-45EA-B45E-81550DC578E0}" srcId="{92ED55F7-3C3E-42D6-882C-6CAF6A3C0451}" destId="{9AA48E10-724B-4B98-B702-14AF8F04CC59}" srcOrd="1" destOrd="0" parTransId="{9B24CF6D-807B-4CD9-BF1B-8F5F1DADBFE7}" sibTransId="{5CC3AB6B-FF00-4901-93FE-F1B6D9037EF8}"/>
    <dgm:cxn modelId="{72B42892-1558-4A95-8D27-43B382D856E5}" srcId="{92ED55F7-3C3E-42D6-882C-6CAF6A3C0451}" destId="{6677679C-E2A0-494C-87C4-AF977F316277}" srcOrd="2" destOrd="0" parTransId="{5E92FCD5-7F30-4C15-8379-A0C6049B05F2}" sibTransId="{20970E15-23C6-46ED-A0CB-0E6511F8873B}"/>
    <dgm:cxn modelId="{87B4E1AA-147D-423B-97CA-43107288C459}" type="presOf" srcId="{92ED55F7-3C3E-42D6-882C-6CAF6A3C0451}" destId="{7C26201F-DE50-4ECB-9680-36511FAA43E9}" srcOrd="0" destOrd="0" presId="urn:microsoft.com/office/officeart/2005/8/layout/cycle2"/>
    <dgm:cxn modelId="{65DDCCFD-7091-4432-AE72-CB55E9A5850A}" type="presOf" srcId="{0F85CF36-CF66-4375-BB37-2F0B16318214}" destId="{EC637BAE-5B7B-41FF-AAAC-7B758EBD55CB}" srcOrd="1" destOrd="0" presId="urn:microsoft.com/office/officeart/2005/8/layout/cycle2"/>
    <dgm:cxn modelId="{2DCC30CF-DFDA-4711-9174-390A05B19694}" type="presOf" srcId="{6677679C-E2A0-494C-87C4-AF977F316277}" destId="{EF926475-EF97-4D58-AD6E-3ACE25B99763}" srcOrd="0" destOrd="0" presId="urn:microsoft.com/office/officeart/2005/8/layout/cycle2"/>
    <dgm:cxn modelId="{28280EA2-E3D6-431A-B646-C4BDFE446EAA}" type="presOf" srcId="{A20F6666-7292-4C95-85FE-34ED049FFA3F}" destId="{E9692E24-1778-4E28-8C8F-2F602F50A589}" srcOrd="0" destOrd="0" presId="urn:microsoft.com/office/officeart/2005/8/layout/cycle2"/>
    <dgm:cxn modelId="{EB414D1C-385D-491A-B6CF-F609723051A0}" type="presOf" srcId="{5CC3AB6B-FF00-4901-93FE-F1B6D9037EF8}" destId="{6F9F4333-F915-45A3-B46B-DB7DB84A4512}" srcOrd="0" destOrd="0" presId="urn:microsoft.com/office/officeart/2005/8/layout/cycle2"/>
    <dgm:cxn modelId="{D1BD28F2-863E-4D4A-AD58-1678F445E279}" srcId="{92ED55F7-3C3E-42D6-882C-6CAF6A3C0451}" destId="{A20F6666-7292-4C95-85FE-34ED049FFA3F}" srcOrd="0" destOrd="0" parTransId="{D87BDC41-5C61-4A73-8344-3E7E3DEC1815}" sibTransId="{0F85CF36-CF66-4375-BB37-2F0B16318214}"/>
    <dgm:cxn modelId="{926E6DC8-F5D4-4784-A058-6E1738089811}" type="presOf" srcId="{0F85CF36-CF66-4375-BB37-2F0B16318214}" destId="{EB299634-BC58-4EBA-BA2C-DF4CC0CEDE87}" srcOrd="0" destOrd="0" presId="urn:microsoft.com/office/officeart/2005/8/layout/cycle2"/>
    <dgm:cxn modelId="{CDB657D7-0C5B-47EC-993B-7F9813459621}" type="presOf" srcId="{9AA48E10-724B-4B98-B702-14AF8F04CC59}" destId="{90F890B4-035B-434B-8651-907297218258}" srcOrd="0" destOrd="0" presId="urn:microsoft.com/office/officeart/2005/8/layout/cycle2"/>
    <dgm:cxn modelId="{6B197781-24BC-49D6-8B29-9B853D03D805}" type="presOf" srcId="{20970E15-23C6-46ED-A0CB-0E6511F8873B}" destId="{0FE217C5-19A7-4114-95A0-750F9236687E}" srcOrd="0" destOrd="0" presId="urn:microsoft.com/office/officeart/2005/8/layout/cycle2"/>
    <dgm:cxn modelId="{91031CD4-8820-4AD7-BEBF-679519D6EE01}" type="presOf" srcId="{5CC3AB6B-FF00-4901-93FE-F1B6D9037EF8}" destId="{16945DFA-E633-4319-A587-7CA5E753200E}" srcOrd="1" destOrd="0" presId="urn:microsoft.com/office/officeart/2005/8/layout/cycle2"/>
    <dgm:cxn modelId="{22FB5857-DF47-41E9-A706-5F51D8A50DC4}" type="presOf" srcId="{20970E15-23C6-46ED-A0CB-0E6511F8873B}" destId="{4CC35401-6DD6-4E0C-9B0A-A19AF63E3203}" srcOrd="1" destOrd="0" presId="urn:microsoft.com/office/officeart/2005/8/layout/cycle2"/>
    <dgm:cxn modelId="{6EECA25A-0530-4EE2-A4FB-C1A310A2FBCA}" type="presParOf" srcId="{7C26201F-DE50-4ECB-9680-36511FAA43E9}" destId="{E9692E24-1778-4E28-8C8F-2F602F50A589}" srcOrd="0" destOrd="0" presId="urn:microsoft.com/office/officeart/2005/8/layout/cycle2"/>
    <dgm:cxn modelId="{42ACC3EB-43F0-4753-8476-26D09EF94774}" type="presParOf" srcId="{7C26201F-DE50-4ECB-9680-36511FAA43E9}" destId="{EB299634-BC58-4EBA-BA2C-DF4CC0CEDE87}" srcOrd="1" destOrd="0" presId="urn:microsoft.com/office/officeart/2005/8/layout/cycle2"/>
    <dgm:cxn modelId="{8E12F45E-A672-4A78-A162-967CD9893E54}" type="presParOf" srcId="{EB299634-BC58-4EBA-BA2C-DF4CC0CEDE87}" destId="{EC637BAE-5B7B-41FF-AAAC-7B758EBD55CB}" srcOrd="0" destOrd="0" presId="urn:microsoft.com/office/officeart/2005/8/layout/cycle2"/>
    <dgm:cxn modelId="{CC6BB296-EE8E-4446-9A82-F1291259A58A}" type="presParOf" srcId="{7C26201F-DE50-4ECB-9680-36511FAA43E9}" destId="{90F890B4-035B-434B-8651-907297218258}" srcOrd="2" destOrd="0" presId="urn:microsoft.com/office/officeart/2005/8/layout/cycle2"/>
    <dgm:cxn modelId="{98428CAE-04E3-460D-9B06-74EA9EFE8322}" type="presParOf" srcId="{7C26201F-DE50-4ECB-9680-36511FAA43E9}" destId="{6F9F4333-F915-45A3-B46B-DB7DB84A4512}" srcOrd="3" destOrd="0" presId="urn:microsoft.com/office/officeart/2005/8/layout/cycle2"/>
    <dgm:cxn modelId="{BBC5F368-6ED9-4DDC-9546-3F0530F2DC7D}" type="presParOf" srcId="{6F9F4333-F915-45A3-B46B-DB7DB84A4512}" destId="{16945DFA-E633-4319-A587-7CA5E753200E}" srcOrd="0" destOrd="0" presId="urn:microsoft.com/office/officeart/2005/8/layout/cycle2"/>
    <dgm:cxn modelId="{B9FB3C2B-9DB1-4F45-8C6A-2436F9D7B0F6}" type="presParOf" srcId="{7C26201F-DE50-4ECB-9680-36511FAA43E9}" destId="{EF926475-EF97-4D58-AD6E-3ACE25B99763}" srcOrd="4" destOrd="0" presId="urn:microsoft.com/office/officeart/2005/8/layout/cycle2"/>
    <dgm:cxn modelId="{C3CDCFE3-6734-4415-A594-3E290DD630EB}" type="presParOf" srcId="{7C26201F-DE50-4ECB-9680-36511FAA43E9}" destId="{0FE217C5-19A7-4114-95A0-750F9236687E}" srcOrd="5" destOrd="0" presId="urn:microsoft.com/office/officeart/2005/8/layout/cycle2"/>
    <dgm:cxn modelId="{E3F32B77-9A26-4545-B9F1-4A8A89447AF1}" type="presParOf" srcId="{0FE217C5-19A7-4114-95A0-750F9236687E}" destId="{4CC35401-6DD6-4E0C-9B0A-A19AF63E320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92E24-1778-4E28-8C8F-2F602F50A589}">
      <dsp:nvSpPr>
        <dsp:cNvPr id="0" name=""/>
        <dsp:cNvSpPr/>
      </dsp:nvSpPr>
      <dsp:spPr>
        <a:xfrm>
          <a:off x="3528393" y="360038"/>
          <a:ext cx="2238097" cy="1829127"/>
        </a:xfrm>
        <a:prstGeom prst="ellipse">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el-GR" sz="1400" b="1" kern="1200" dirty="0" smtClean="0">
              <a:latin typeface="Comic Sans MS" pitchFamily="66" charset="0"/>
            </a:rPr>
            <a:t>Τα σωματικά συμπτώματα του άγχους είναι αυτά που μας τρομάζουν συνήθως πιο πολύ. </a:t>
          </a:r>
          <a:endParaRPr lang="el-GR" sz="1400" b="1" kern="1200" dirty="0">
            <a:latin typeface="Comic Sans MS" pitchFamily="66" charset="0"/>
          </a:endParaRPr>
        </a:p>
      </dsp:txBody>
      <dsp:txXfrm>
        <a:off x="3856155" y="627907"/>
        <a:ext cx="1582573" cy="1293389"/>
      </dsp:txXfrm>
    </dsp:sp>
    <dsp:sp modelId="{EB299634-BC58-4EBA-BA2C-DF4CC0CEDE87}">
      <dsp:nvSpPr>
        <dsp:cNvPr id="0" name=""/>
        <dsp:cNvSpPr/>
      </dsp:nvSpPr>
      <dsp:spPr>
        <a:xfrm rot="2628559">
          <a:off x="5506988" y="1907807"/>
          <a:ext cx="809768" cy="77101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l-GR" sz="3500" kern="1200"/>
        </a:p>
      </dsp:txBody>
      <dsp:txXfrm>
        <a:off x="5539180" y="1981948"/>
        <a:ext cx="578463" cy="462611"/>
      </dsp:txXfrm>
    </dsp:sp>
    <dsp:sp modelId="{90F890B4-035B-434B-8651-907297218258}">
      <dsp:nvSpPr>
        <dsp:cNvPr id="0" name=""/>
        <dsp:cNvSpPr/>
      </dsp:nvSpPr>
      <dsp:spPr>
        <a:xfrm>
          <a:off x="5490822" y="2469512"/>
          <a:ext cx="3078129" cy="2181031"/>
        </a:xfrm>
        <a:prstGeom prst="ellipse">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l-GR" sz="1600" kern="1200" dirty="0" smtClean="0">
              <a:latin typeface="Comic Sans MS" pitchFamily="66" charset="0"/>
            </a:rPr>
            <a:t>ΝΟΜΙΖΟΥΜΕ ΟΤΙ ΚΙΝΔΥΝΕΥΕΙ Η ΣΩΜΑΤΙΚΗ ΜΑΣ ΥΓΕΙΑ ΚΑΙ ΟΤΙ ΒΡΙΣΚΟΜΑΣΤΕ ΣΕ ΚΙΝΔΥΝΟ. </a:t>
          </a:r>
          <a:endParaRPr lang="el-GR" sz="1600" kern="1200" dirty="0">
            <a:latin typeface="Comic Sans MS" pitchFamily="66" charset="0"/>
          </a:endParaRPr>
        </a:p>
      </dsp:txBody>
      <dsp:txXfrm>
        <a:off x="5941604" y="2788917"/>
        <a:ext cx="2176565" cy="1542221"/>
      </dsp:txXfrm>
    </dsp:sp>
    <dsp:sp modelId="{6F9F4333-F915-45A3-B46B-DB7DB84A4512}">
      <dsp:nvSpPr>
        <dsp:cNvPr id="0" name=""/>
        <dsp:cNvSpPr/>
      </dsp:nvSpPr>
      <dsp:spPr>
        <a:xfrm rot="10950720">
          <a:off x="3994787" y="3064617"/>
          <a:ext cx="1059935" cy="77101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l-GR" sz="3500" kern="1200"/>
        </a:p>
      </dsp:txBody>
      <dsp:txXfrm rot="10800000">
        <a:off x="4225981" y="3223889"/>
        <a:ext cx="828630" cy="462611"/>
      </dsp:txXfrm>
    </dsp:sp>
    <dsp:sp modelId="{EF926475-EF97-4D58-AD6E-3ACE25B99763}">
      <dsp:nvSpPr>
        <dsp:cNvPr id="0" name=""/>
        <dsp:cNvSpPr/>
      </dsp:nvSpPr>
      <dsp:spPr>
        <a:xfrm>
          <a:off x="30694" y="1699156"/>
          <a:ext cx="3466996" cy="3259724"/>
        </a:xfrm>
        <a:prstGeom prst="ellipse">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l-GR" sz="1600" b="1" kern="1200" spc="300" dirty="0" smtClean="0">
              <a:effectLst/>
              <a:latin typeface="Comic Sans MS" pitchFamily="66" charset="0"/>
            </a:rPr>
            <a:t>ΑΥΤΗ Η ΑΝΗΣΥΧΙΑ ΠΡΟΚΑΛΕΙ ΠΕΡΙΣΣΟΤΕΡΟ ΑΓΧΟΣ ΚΑΙ ΑΥΤΟ ΜΕ ΤΗ ΣΕΙΡΑ ΤΟΥ ΦΕΡΝΕΙ ΠΕΡΙΣΣΟΤΕΡΑ ΣΩΜΑΤΙΚΑ ΣΥΜΠΤΩΜΑΤΑ</a:t>
          </a:r>
          <a:endParaRPr lang="el-GR" sz="1600" b="1" kern="1200" spc="300" dirty="0">
            <a:effectLst/>
            <a:latin typeface="Comic Sans MS" pitchFamily="66" charset="0"/>
          </a:endParaRPr>
        </a:p>
      </dsp:txBody>
      <dsp:txXfrm>
        <a:off x="538424" y="2176532"/>
        <a:ext cx="2451536" cy="2304972"/>
      </dsp:txXfrm>
    </dsp:sp>
    <dsp:sp modelId="{0FE217C5-19A7-4114-95A0-750F9236687E}">
      <dsp:nvSpPr>
        <dsp:cNvPr id="0" name=""/>
        <dsp:cNvSpPr/>
      </dsp:nvSpPr>
      <dsp:spPr>
        <a:xfrm rot="19471728">
          <a:off x="3173467" y="1731630"/>
          <a:ext cx="583050" cy="77101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l-GR" sz="3500" kern="1200"/>
        </a:p>
      </dsp:txBody>
      <dsp:txXfrm>
        <a:off x="3189698" y="1936584"/>
        <a:ext cx="408135" cy="46261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6A433876-7D5D-41EE-8710-4FDADEBC675A}" type="datetimeFigureOut">
              <a:rPr lang="el-GR" smtClean="0"/>
              <a:t>15/5/2017</a:t>
            </a:fld>
            <a:endParaRPr lang="el-GR"/>
          </a:p>
        </p:txBody>
      </p:sp>
      <p:sp>
        <p:nvSpPr>
          <p:cNvPr id="4" name="Θέση υποσέλιδου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92DACB7B-4E71-45FC-A656-F263A78DDA31}" type="slidenum">
              <a:rPr lang="el-GR" smtClean="0"/>
              <a:t>‹#›</a:t>
            </a:fld>
            <a:endParaRPr lang="el-GR"/>
          </a:p>
        </p:txBody>
      </p:sp>
    </p:spTree>
    <p:extLst>
      <p:ext uri="{BB962C8B-B14F-4D97-AF65-F5344CB8AC3E}">
        <p14:creationId xmlns:p14="http://schemas.microsoft.com/office/powerpoint/2010/main" val="21743918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38AD98C4-C17D-4E7D-BDFE-7311A2DE9E51}" type="datetimeFigureOut">
              <a:rPr lang="el-GR" smtClean="0"/>
              <a:t>15/5/2017</a:t>
            </a:fld>
            <a:endParaRPr lang="el-GR"/>
          </a:p>
        </p:txBody>
      </p:sp>
      <p:sp>
        <p:nvSpPr>
          <p:cNvPr id="4" name="Θέση εικόνας διαφάνειας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724400"/>
            <a:ext cx="5486400" cy="44767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9448800"/>
            <a:ext cx="2971800" cy="496888"/>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9448800"/>
            <a:ext cx="2971800" cy="496888"/>
          </a:xfrm>
          <a:prstGeom prst="rect">
            <a:avLst/>
          </a:prstGeom>
        </p:spPr>
        <p:txBody>
          <a:bodyPr vert="horz" lIns="91440" tIns="45720" rIns="91440" bIns="45720" rtlCol="0" anchor="b"/>
          <a:lstStyle>
            <a:lvl1pPr algn="r">
              <a:defRPr sz="1200"/>
            </a:lvl1pPr>
          </a:lstStyle>
          <a:p>
            <a:fld id="{FFAEF8A4-0E28-4591-8121-0B9C18261482}" type="slidenum">
              <a:rPr lang="el-GR" smtClean="0"/>
              <a:t>‹#›</a:t>
            </a:fld>
            <a:endParaRPr lang="el-GR"/>
          </a:p>
        </p:txBody>
      </p:sp>
    </p:spTree>
    <p:extLst>
      <p:ext uri="{BB962C8B-B14F-4D97-AF65-F5344CB8AC3E}">
        <p14:creationId xmlns:p14="http://schemas.microsoft.com/office/powerpoint/2010/main" val="3613357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FAEF8A4-0E28-4591-8121-0B9C18261482}" type="slidenum">
              <a:rPr lang="el-GR" smtClean="0"/>
              <a:t>17</a:t>
            </a:fld>
            <a:endParaRPr lang="el-GR"/>
          </a:p>
        </p:txBody>
      </p:sp>
    </p:spTree>
    <p:extLst>
      <p:ext uri="{BB962C8B-B14F-4D97-AF65-F5344CB8AC3E}">
        <p14:creationId xmlns:p14="http://schemas.microsoft.com/office/powerpoint/2010/main" val="238149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94CB0FD-854D-48B3-9A76-1293101F310B}"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94CB0FD-854D-48B3-9A76-1293101F310B}"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694CB0FD-854D-48B3-9A76-1293101F310B}"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694CB0FD-854D-48B3-9A76-1293101F310B}"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94CB0FD-854D-48B3-9A76-1293101F310B}"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85E48349-C528-4FAF-94D5-93A5A17D6349}" type="datetimeFigureOut">
              <a:rPr lang="el-GR" smtClean="0"/>
              <a:pPr/>
              <a:t>15/5/2017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94CB0FD-854D-48B3-9A76-1293101F310B}"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694CB0FD-854D-48B3-9A76-1293101F310B}"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694CB0FD-854D-48B3-9A76-1293101F310B}"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694CB0FD-854D-48B3-9A76-1293101F310B}"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94CB0FD-854D-48B3-9A76-1293101F310B}"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85E48349-C528-4FAF-94D5-93A5A17D6349}" type="datetimeFigureOut">
              <a:rPr lang="el-GR" smtClean="0"/>
              <a:pPr/>
              <a:t>15/5/2017</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694CB0FD-854D-48B3-9A76-1293101F310B}"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85E48349-C528-4FAF-94D5-93A5A17D6349}" type="datetimeFigureOut">
              <a:rPr lang="el-GR" smtClean="0"/>
              <a:pPr/>
              <a:t>15/5/2017</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5E48349-C528-4FAF-94D5-93A5A17D6349}" type="datetimeFigureOut">
              <a:rPr lang="el-GR" smtClean="0"/>
              <a:pPr/>
              <a:t>15/5/2017</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94CB0FD-854D-48B3-9A76-1293101F310B}"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1026" name="Picture 2" descr="C:\Users\Giota\Desktop\new logo_only graphi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1412776"/>
            <a:ext cx="2455122" cy="836713"/>
          </a:xfrm>
          <a:prstGeom prst="rect">
            <a:avLst/>
          </a:prstGeom>
          <a:noFill/>
          <a:extLst>
            <a:ext uri="{909E8E84-426E-40DD-AFC4-6F175D3DCCD1}">
              <a14:hiddenFill xmlns:a14="http://schemas.microsoft.com/office/drawing/2010/main">
                <a:solidFill>
                  <a:srgbClr val="FFFFFF"/>
                </a:solidFill>
              </a14:hiddenFill>
            </a:ext>
          </a:extLst>
        </p:spPr>
      </p:pic>
      <p:sp>
        <p:nvSpPr>
          <p:cNvPr id="3" name="2 - Υπότιτλος"/>
          <p:cNvSpPr>
            <a:spLocks noGrp="1"/>
          </p:cNvSpPr>
          <p:nvPr>
            <p:ph type="subTitle" idx="1"/>
          </p:nvPr>
        </p:nvSpPr>
        <p:spPr>
          <a:xfrm>
            <a:off x="251520" y="476672"/>
            <a:ext cx="7488832" cy="4896544"/>
          </a:xfrm>
        </p:spPr>
        <p:txBody>
          <a:bodyPr anchor="t">
            <a:noAutofit/>
          </a:bodyPr>
          <a:lstStyle/>
          <a:p>
            <a:pPr algn="l"/>
            <a:r>
              <a:rPr lang="el-GR" sz="3600" b="0" cap="none" dirty="0" smtClean="0">
                <a:solidFill>
                  <a:schemeClr val="bg2">
                    <a:lumMod val="10000"/>
                  </a:schemeClr>
                </a:solidFill>
                <a:latin typeface="Comic Sans MS" pitchFamily="66" charset="0"/>
              </a:rPr>
              <a:t>Κινητή Μονάδα Ψυχικής Υγείας Νομού Φωκίδας </a:t>
            </a:r>
            <a:endParaRPr lang="en-US" sz="3600" b="0" cap="none" dirty="0" smtClean="0">
              <a:solidFill>
                <a:schemeClr val="bg2">
                  <a:lumMod val="10000"/>
                </a:schemeClr>
              </a:solidFill>
              <a:latin typeface="Comic Sans MS" pitchFamily="66" charset="0"/>
            </a:endParaRPr>
          </a:p>
          <a:p>
            <a:pPr algn="ctr"/>
            <a:endParaRPr lang="el-GR" sz="2400" b="1" dirty="0" smtClean="0">
              <a:latin typeface="Comic Sans MS" pitchFamily="66" charset="0"/>
            </a:endParaRPr>
          </a:p>
          <a:p>
            <a:pPr algn="ctr"/>
            <a:endParaRPr lang="el-GR" sz="2400" dirty="0" smtClean="0">
              <a:latin typeface="Comic Sans MS" pitchFamily="66" charset="0"/>
            </a:endParaRPr>
          </a:p>
          <a:p>
            <a:pPr algn="r"/>
            <a:endParaRPr lang="el-GR" sz="2400" b="0" i="1" spc="300" dirty="0" smtClean="0">
              <a:latin typeface="Comic Sans MS" pitchFamily="66" charset="0"/>
            </a:endParaRPr>
          </a:p>
          <a:p>
            <a:pPr algn="r"/>
            <a:endParaRPr lang="el-GR" sz="2400" b="0" i="1" spc="300" dirty="0" smtClean="0">
              <a:latin typeface="Comic Sans MS" pitchFamily="66" charset="0"/>
            </a:endParaRPr>
          </a:p>
          <a:p>
            <a:pPr algn="r"/>
            <a:r>
              <a:rPr lang="el-GR" sz="2400" b="0" i="1" spc="300" dirty="0" smtClean="0">
                <a:solidFill>
                  <a:schemeClr val="bg2">
                    <a:lumMod val="10000"/>
                  </a:schemeClr>
                </a:solidFill>
                <a:effectLst>
                  <a:outerShdw blurRad="38100" dist="38100" dir="2700000" algn="tl">
                    <a:srgbClr val="000000">
                      <a:alpha val="43137"/>
                    </a:srgbClr>
                  </a:outerShdw>
                </a:effectLst>
                <a:latin typeface="Comic Sans MS" pitchFamily="66" charset="0"/>
              </a:rPr>
              <a:t>ΤΗΣ ΕΤΑΙΡΙΑΣ ΚΟΙΝΩΝΙΚΗΣ ΨΥΧΙΑΤΡΙΚΗΣ ΚΑΙ ΨΥΧΙΚΗΣ ΥΓΕΙΑΣ</a:t>
            </a:r>
          </a:p>
          <a:p>
            <a:pPr algn="r"/>
            <a:r>
              <a:rPr lang="el-GR" sz="1800" b="0" spc="-150" dirty="0" smtClean="0">
                <a:solidFill>
                  <a:schemeClr val="bg2">
                    <a:lumMod val="10000"/>
                  </a:schemeClr>
                </a:solidFill>
                <a:latin typeface="Comic Sans MS" pitchFamily="66" charset="0"/>
              </a:rPr>
              <a:t>«</a:t>
            </a:r>
            <a:r>
              <a:rPr lang="el-GR" sz="1800" b="0" spc="-150" dirty="0" err="1" smtClean="0">
                <a:solidFill>
                  <a:schemeClr val="bg2">
                    <a:lumMod val="10000"/>
                  </a:schemeClr>
                </a:solidFill>
                <a:latin typeface="Comic Sans MS" pitchFamily="66" charset="0"/>
              </a:rPr>
              <a:t>Θεματικη</a:t>
            </a:r>
            <a:r>
              <a:rPr lang="el-GR" sz="1800" b="0" spc="-150" dirty="0" smtClean="0">
                <a:solidFill>
                  <a:schemeClr val="bg2">
                    <a:lumMod val="10000"/>
                  </a:schemeClr>
                </a:solidFill>
                <a:latin typeface="Comic Sans MS" pitchFamily="66" charset="0"/>
              </a:rPr>
              <a:t> </a:t>
            </a:r>
            <a:r>
              <a:rPr lang="el-GR" sz="1800" b="0" spc="-150" dirty="0" err="1" smtClean="0">
                <a:solidFill>
                  <a:schemeClr val="bg2">
                    <a:lumMod val="10000"/>
                  </a:schemeClr>
                </a:solidFill>
                <a:latin typeface="Comic Sans MS" pitchFamily="66" charset="0"/>
              </a:rPr>
              <a:t>εβδομαδα</a:t>
            </a:r>
            <a:r>
              <a:rPr lang="el-GR" sz="1800" b="0" spc="-150" dirty="0" smtClean="0">
                <a:solidFill>
                  <a:schemeClr val="bg2">
                    <a:lumMod val="10000"/>
                  </a:schemeClr>
                </a:solidFill>
                <a:latin typeface="Comic Sans MS" pitchFamily="66" charset="0"/>
              </a:rPr>
              <a:t>» </a:t>
            </a:r>
          </a:p>
          <a:p>
            <a:pPr algn="r"/>
            <a:r>
              <a:rPr lang="el-GR" sz="1800" b="0" spc="-150" dirty="0" smtClean="0">
                <a:solidFill>
                  <a:schemeClr val="bg2">
                    <a:lumMod val="10000"/>
                  </a:schemeClr>
                </a:solidFill>
                <a:latin typeface="Comic Sans MS" pitchFamily="66" charset="0"/>
              </a:rPr>
              <a:t>Γραβιά, 11/05/2017</a:t>
            </a:r>
            <a:r>
              <a:rPr lang="el-GR" sz="2400" b="0" i="1" spc="300" dirty="0" smtClean="0">
                <a:solidFill>
                  <a:schemeClr val="bg2">
                    <a:lumMod val="10000"/>
                  </a:schemeClr>
                </a:solidFill>
                <a:latin typeface="Comic Sans MS" pitchFamily="66" charset="0"/>
              </a:rPr>
              <a:t> </a:t>
            </a:r>
          </a:p>
          <a:p>
            <a:pPr algn="r"/>
            <a:endParaRPr lang="el-GR" sz="2400" b="0" i="1" spc="300" dirty="0">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 Θέση κειμένου"/>
          <p:cNvSpPr>
            <a:spLocks noGrp="1"/>
          </p:cNvSpPr>
          <p:nvPr>
            <p:ph type="body" idx="1"/>
          </p:nvPr>
        </p:nvSpPr>
        <p:spPr>
          <a:xfrm>
            <a:off x="467544" y="1340768"/>
            <a:ext cx="3744416" cy="4752528"/>
          </a:xfrm>
        </p:spPr>
        <p:txBody>
          <a:bodyPr numCol="1" anchor="t">
            <a:noAutofit/>
          </a:bodyPr>
          <a:lstStyle/>
          <a:p>
            <a:pPr algn="ctr"/>
            <a:r>
              <a:rPr lang="el-GR" sz="2000" b="0" dirty="0">
                <a:solidFill>
                  <a:schemeClr val="accent1">
                    <a:lumMod val="50000"/>
                  </a:schemeClr>
                </a:solidFill>
                <a:latin typeface="Comic Sans MS" pitchFamily="66" charset="0"/>
              </a:rPr>
              <a:t>Μύθος 1. Το άγχος των εξετάσεων είναι ίδιο για όλους όσοι το βιώνουν. </a:t>
            </a:r>
            <a:r>
              <a:rPr lang="el-GR" sz="2000" b="0" dirty="0" smtClean="0">
                <a:solidFill>
                  <a:schemeClr val="accent1">
                    <a:lumMod val="50000"/>
                  </a:schemeClr>
                </a:solidFill>
                <a:latin typeface="Comic Sans MS" pitchFamily="66" charset="0"/>
              </a:rPr>
              <a:t/>
            </a:r>
            <a:br>
              <a:rPr lang="el-GR" sz="2000" b="0" dirty="0" smtClean="0">
                <a:solidFill>
                  <a:schemeClr val="accent1">
                    <a:lumMod val="50000"/>
                  </a:schemeClr>
                </a:solidFill>
                <a:latin typeface="Comic Sans MS" pitchFamily="66" charset="0"/>
              </a:rPr>
            </a:br>
            <a:endParaRPr lang="el-GR" sz="1400" b="0" spc="300" dirty="0">
              <a:solidFill>
                <a:schemeClr val="bg2">
                  <a:lumMod val="50000"/>
                </a:schemeClr>
              </a:solidFill>
              <a:latin typeface="Comic Sans MS" pitchFamily="66" charset="0"/>
            </a:endParaRPr>
          </a:p>
          <a:p>
            <a:r>
              <a:rPr lang="el-GR" sz="1600" b="0" spc="300" dirty="0" smtClean="0">
                <a:solidFill>
                  <a:schemeClr val="bg2">
                    <a:lumMod val="50000"/>
                  </a:schemeClr>
                </a:solidFill>
                <a:latin typeface="Comic Sans MS" pitchFamily="66" charset="0"/>
              </a:rPr>
              <a:t>ΚΑΘΕΝΑΣ ΒΙΩΝΕΙ ΤΗΝ ΕΞΕΤΑΣΤΙΚΗ ΔΙΑΔΙΚΑΣΙΑ ΜΕ ΔΙΑΦΟΡΕΤΙΚΟ ΤΡΟΠΟ. ΓΙΑ ΚΑΠΟΙΟΝ ΤΟ ΑΓΧΟΣ ΜΠΟΡΕΙ ΝΑ ΛΕΙΤΟΥΡΓΗΣΕΙ ΘΕΤΙΚΑ ΚΑΙ ΔΗΜΙΟΥΡΓΙΚΑ, ΓΙΑ ΚΑΠΟΙΟΝ ΑΛΛΟΝ ΟΜΩΣ ΜΠΟΡΕΙ ΝΑ ΛΕΙΤΟΥΡΓΗΣΕΙ ΚΑΤΑΣΤΑΛΤΙΚΑ ΟΔΗΓΩΝΤΑΣ ΤΟΝ ΣΤΗΝ ΑΠΟΤΥΧΙΑ.</a:t>
            </a:r>
            <a:endParaRPr lang="el-GR" sz="1800" b="0" spc="300" dirty="0">
              <a:solidFill>
                <a:schemeClr val="bg2">
                  <a:lumMod val="50000"/>
                </a:schemeClr>
              </a:solidFill>
            </a:endParaRPr>
          </a:p>
        </p:txBody>
      </p:sp>
      <p:sp>
        <p:nvSpPr>
          <p:cNvPr id="16" name="15 - Θέση κειμένου"/>
          <p:cNvSpPr>
            <a:spLocks noGrp="1"/>
          </p:cNvSpPr>
          <p:nvPr>
            <p:ph type="body" sz="half" idx="3"/>
          </p:nvPr>
        </p:nvSpPr>
        <p:spPr>
          <a:xfrm>
            <a:off x="4860032" y="1340768"/>
            <a:ext cx="3960440" cy="4608512"/>
          </a:xfrm>
        </p:spPr>
        <p:txBody>
          <a:bodyPr>
            <a:normAutofit fontScale="92500" lnSpcReduction="10000"/>
          </a:bodyPr>
          <a:lstStyle/>
          <a:p>
            <a:r>
              <a:rPr lang="el-GR" sz="2100" b="0" dirty="0" smtClean="0">
                <a:solidFill>
                  <a:schemeClr val="accent1">
                    <a:lumMod val="50000"/>
                  </a:schemeClr>
                </a:solidFill>
                <a:latin typeface="Comic Sans MS" pitchFamily="66" charset="0"/>
              </a:rPr>
              <a:t>Μύθος 2. Δε μπορείς να αποφύγεις το άγχος των εξετάσεων σε κάθε δοκιμασία που περνάμε είναι λογικό να ενυπάρχει κάποιο ποσοστό άγχους. </a:t>
            </a:r>
          </a:p>
          <a:p>
            <a:endParaRPr lang="el-GR" sz="1700" b="0" spc="300" dirty="0" smtClean="0">
              <a:solidFill>
                <a:schemeClr val="bg2">
                  <a:lumMod val="50000"/>
                </a:schemeClr>
              </a:solidFill>
              <a:latin typeface="Comic Sans MS" pitchFamily="66" charset="0"/>
            </a:endParaRPr>
          </a:p>
          <a:p>
            <a:r>
              <a:rPr lang="el-GR" sz="1900" b="0" spc="300" dirty="0" smtClean="0">
                <a:solidFill>
                  <a:schemeClr val="bg2">
                    <a:lumMod val="50000"/>
                  </a:schemeClr>
                </a:solidFill>
                <a:latin typeface="Comic Sans MS" pitchFamily="66" charset="0"/>
              </a:rPr>
              <a:t>ΤΟ ΑΓΧΟΣ ΤΩΝ ΕΞΕΤΑΣΕΩΝ ΠΡΟΚΕΙΜΕΝΟΥ ΝΑ ΜΗΝ ΤΑΛΑΙΠΩΡΕΙ ΤΟ ΑΤΟΜΟ ΕΙΝΑΙ ΩΦΕΛΙΜΟ ΝΑ ΕΧΕΙ ΟΡΓΑΝΩΣΕΙ ΕΚ ΤΩΝ ΠΡΟΤΕΡΩΝ  ΤΗ ΖΩΗ ΤΟΥ, ΤΗ ΣΚΕΨΗ, ΤΟ ΣΥΝΑΙΣΘΗΜΑ ΚΑΙ ΤΟ ΧΡΟΝΟ ΤΟΥ ΜΕ ΤΡΟΠΟ ΑΠΟΤΕΛΕΣΜΑΤΙΚΟ.</a:t>
            </a:r>
            <a:endParaRPr lang="el-GR" sz="2100" b="0" spc="300" dirty="0">
              <a:solidFill>
                <a:schemeClr val="bg2">
                  <a:lumMod val="50000"/>
                </a:schemeClr>
              </a:solidFill>
            </a:endParaRPr>
          </a:p>
        </p:txBody>
      </p:sp>
      <p:sp>
        <p:nvSpPr>
          <p:cNvPr id="7" name="6 - Τίτλος"/>
          <p:cNvSpPr>
            <a:spLocks noGrp="1"/>
          </p:cNvSpPr>
          <p:nvPr>
            <p:ph type="title"/>
          </p:nvPr>
        </p:nvSpPr>
        <p:spPr>
          <a:xfrm>
            <a:off x="301752" y="228600"/>
            <a:ext cx="8534400" cy="896144"/>
          </a:xfrm>
        </p:spPr>
        <p:txBody>
          <a:bodyPr>
            <a:normAutofit fontScale="90000"/>
          </a:bodyPr>
          <a:lstStyle/>
          <a:p>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sz="1800" dirty="0" smtClean="0">
                <a:solidFill>
                  <a:schemeClr val="tx2">
                    <a:lumMod val="75000"/>
                  </a:schemeClr>
                </a:solidFill>
              </a:rPr>
              <a:t/>
            </a:r>
            <a:br>
              <a:rPr lang="el-GR" sz="1800" dirty="0" smtClean="0">
                <a:solidFill>
                  <a:schemeClr val="tx2">
                    <a:lumMod val="75000"/>
                  </a:schemeClr>
                </a:solidFill>
              </a:rPr>
            </a:br>
            <a:r>
              <a:rPr lang="el-GR" b="1" dirty="0" smtClean="0">
                <a:latin typeface="Comic Sans MS" pitchFamily="66" charset="0"/>
              </a:rPr>
              <a:t/>
            </a:r>
            <a:br>
              <a:rPr lang="el-GR" b="1" dirty="0" smtClean="0">
                <a:latin typeface="Comic Sans MS" pitchFamily="66" charset="0"/>
              </a:rPr>
            </a:br>
            <a:r>
              <a:rPr lang="el-GR" sz="3600" b="1" dirty="0" smtClean="0">
                <a:solidFill>
                  <a:schemeClr val="tx2">
                    <a:lumMod val="75000"/>
                  </a:schemeClr>
                </a:solidFill>
                <a:latin typeface="Comic Sans MS" pitchFamily="66" charset="0"/>
              </a:rPr>
              <a:t> </a:t>
            </a:r>
            <a:br>
              <a:rPr lang="el-GR" sz="3600" b="1" dirty="0" smtClean="0">
                <a:solidFill>
                  <a:schemeClr val="tx2">
                    <a:lumMod val="75000"/>
                  </a:schemeClr>
                </a:solidFill>
                <a:latin typeface="Comic Sans MS" pitchFamily="66" charset="0"/>
              </a:rPr>
            </a:br>
            <a:r>
              <a:rPr lang="el-GR" sz="3600" b="1" dirty="0" smtClean="0">
                <a:solidFill>
                  <a:schemeClr val="tx2">
                    <a:lumMod val="75000"/>
                  </a:schemeClr>
                </a:solidFill>
                <a:latin typeface="Comic Sans MS" pitchFamily="66" charset="0"/>
              </a:rPr>
              <a:t/>
            </a:r>
            <a:br>
              <a:rPr lang="el-GR" sz="3600" b="1" dirty="0" smtClean="0">
                <a:solidFill>
                  <a:schemeClr val="tx2">
                    <a:lumMod val="75000"/>
                  </a:schemeClr>
                </a:solidFill>
                <a:latin typeface="Comic Sans MS" pitchFamily="66" charset="0"/>
              </a:rPr>
            </a:br>
            <a:r>
              <a:rPr lang="el-GR" sz="3600" b="1" dirty="0" smtClean="0">
                <a:solidFill>
                  <a:schemeClr val="tx2">
                    <a:lumMod val="75000"/>
                  </a:schemeClr>
                </a:solidFill>
                <a:latin typeface="Comic Sans MS" pitchFamily="66" charset="0"/>
              </a:rPr>
              <a:t> 4 </a:t>
            </a:r>
            <a:r>
              <a:rPr lang="el-GR" sz="2700" b="1" dirty="0" smtClean="0">
                <a:solidFill>
                  <a:schemeClr val="tx2">
                    <a:lumMod val="75000"/>
                  </a:schemeClr>
                </a:solidFill>
                <a:latin typeface="Comic Sans MS" pitchFamily="66" charset="0"/>
              </a:rPr>
              <a:t>ΜΥΘΟΙ και ΑΛΗΘΕΙΕΣ ΓΙΑ ΤΟ ΑΓΧΟΣ ΤΩΝ ΕΞΕΤΑΣΕΩΝ</a:t>
            </a:r>
            <a:endParaRPr lang="el-GR"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κειμένου"/>
          <p:cNvSpPr>
            <a:spLocks noGrp="1"/>
          </p:cNvSpPr>
          <p:nvPr>
            <p:ph type="body" idx="1"/>
          </p:nvPr>
        </p:nvSpPr>
        <p:spPr>
          <a:xfrm>
            <a:off x="301752" y="1379984"/>
            <a:ext cx="4040188" cy="4569296"/>
          </a:xfrm>
        </p:spPr>
        <p:txBody>
          <a:bodyPr anchor="t"/>
          <a:lstStyle/>
          <a:p>
            <a:r>
              <a:rPr lang="el-GR" sz="2000" b="0" dirty="0" smtClean="0">
                <a:solidFill>
                  <a:schemeClr val="accent1">
                    <a:lumMod val="50000"/>
                  </a:schemeClr>
                </a:solidFill>
                <a:latin typeface="Comic Sans MS" pitchFamily="66" charset="0"/>
              </a:rPr>
              <a:t>Μύθος 3. Ακόμα και οι πιο διαδεδομένες τεχνικές θα πρέπει να προσαρμοστούν στις προσωπικές ανάγκες και ιδιαιτερότητες κάθε ατόμου. </a:t>
            </a:r>
          </a:p>
          <a:p>
            <a:endParaRPr lang="el-GR" sz="2000" b="0" dirty="0" smtClean="0">
              <a:solidFill>
                <a:schemeClr val="accent1">
                  <a:lumMod val="50000"/>
                </a:schemeClr>
              </a:solidFill>
              <a:latin typeface="Comic Sans MS" pitchFamily="66" charset="0"/>
            </a:endParaRPr>
          </a:p>
          <a:p>
            <a:r>
              <a:rPr lang="el-GR" sz="1600" b="0" spc="300" dirty="0" smtClean="0">
                <a:solidFill>
                  <a:schemeClr val="bg2">
                    <a:lumMod val="50000"/>
                  </a:schemeClr>
                </a:solidFill>
                <a:latin typeface="Comic Sans MS" pitchFamily="66" charset="0"/>
              </a:rPr>
              <a:t>ΤΟ ΑΓΧΟΣ ΒΙΩΝΕΤΑΙ ΑΠΟ ΤΟΝ ΚΑΘΕΝΑ ΔΙΑΦΟΡΕΤΙΚΑ ΚΑΙ ΔΙΑΦΟΡΕΤΙΚΑ ΘΑ ΠΡΕΠΕΙ ΝΑ ΕΦΑΡΜΟΣΤΟΥΝ ΣΤΟΝ ΚΑΘΕΝΑ ΟΙ ΔΙΑΦΟΡΕΣ ΤΕΧΝΙΚΕΣ.</a:t>
            </a:r>
            <a:endParaRPr lang="el-GR" sz="1600" b="0" spc="300" dirty="0">
              <a:solidFill>
                <a:schemeClr val="bg2">
                  <a:lumMod val="50000"/>
                </a:schemeClr>
              </a:solidFill>
              <a:latin typeface="Comic Sans MS" pitchFamily="66" charset="0"/>
            </a:endParaRPr>
          </a:p>
        </p:txBody>
      </p:sp>
      <p:sp>
        <p:nvSpPr>
          <p:cNvPr id="3" name="2 - Θέση κειμένου"/>
          <p:cNvSpPr>
            <a:spLocks noGrp="1"/>
          </p:cNvSpPr>
          <p:nvPr>
            <p:ph type="body" sz="half" idx="3"/>
          </p:nvPr>
        </p:nvSpPr>
        <p:spPr>
          <a:xfrm>
            <a:off x="4791330" y="1379984"/>
            <a:ext cx="4041775" cy="4569296"/>
          </a:xfrm>
        </p:spPr>
        <p:txBody>
          <a:bodyPr>
            <a:normAutofit fontScale="85000" lnSpcReduction="20000"/>
          </a:bodyPr>
          <a:lstStyle/>
          <a:p>
            <a:r>
              <a:rPr lang="el-GR" sz="2400" b="0" dirty="0" smtClean="0">
                <a:solidFill>
                  <a:schemeClr val="accent1">
                    <a:lumMod val="50000"/>
                  </a:schemeClr>
                </a:solidFill>
                <a:latin typeface="Comic Sans MS" pitchFamily="66" charset="0"/>
                <a:ea typeface="+mj-ea"/>
                <a:cs typeface="+mj-cs"/>
              </a:rPr>
              <a:t>Μύθος 4</a:t>
            </a:r>
            <a:r>
              <a:rPr lang="el-GR" sz="2400" dirty="0" smtClean="0">
                <a:solidFill>
                  <a:schemeClr val="accent1">
                    <a:lumMod val="50000"/>
                  </a:schemeClr>
                </a:solidFill>
                <a:latin typeface="Comic Sans MS" pitchFamily="66" charset="0"/>
                <a:ea typeface="+mj-ea"/>
                <a:cs typeface="+mj-cs"/>
              </a:rPr>
              <a:t>. </a:t>
            </a:r>
            <a:r>
              <a:rPr lang="el-GR" sz="2400" b="0" dirty="0" smtClean="0">
                <a:solidFill>
                  <a:schemeClr val="accent1">
                    <a:lumMod val="50000"/>
                  </a:schemeClr>
                </a:solidFill>
                <a:latin typeface="Comic Sans MS" pitchFamily="66" charset="0"/>
                <a:ea typeface="+mj-ea"/>
                <a:cs typeface="+mj-cs"/>
              </a:rPr>
              <a:t>Μόνο η ύπαρξη σημαντικών συμπτωμάτων άγχους αξίζει την προσοχή μας.</a:t>
            </a:r>
          </a:p>
          <a:p>
            <a:r>
              <a:rPr lang="el-GR" sz="2400" b="0" dirty="0" smtClean="0">
                <a:solidFill>
                  <a:srgbClr val="646B86">
                    <a:lumMod val="75000"/>
                  </a:srgbClr>
                </a:solidFill>
                <a:latin typeface="Comic Sans MS" pitchFamily="66" charset="0"/>
                <a:ea typeface="+mj-ea"/>
                <a:cs typeface="+mj-cs"/>
              </a:rPr>
              <a:t/>
            </a:r>
            <a:br>
              <a:rPr lang="el-GR" sz="2400" b="0" dirty="0" smtClean="0">
                <a:solidFill>
                  <a:srgbClr val="646B86">
                    <a:lumMod val="75000"/>
                  </a:srgbClr>
                </a:solidFill>
                <a:latin typeface="Comic Sans MS" pitchFamily="66" charset="0"/>
                <a:ea typeface="+mj-ea"/>
                <a:cs typeface="+mj-cs"/>
              </a:rPr>
            </a:br>
            <a:r>
              <a:rPr lang="el-GR" sz="1900" b="0" spc="300" dirty="0" smtClean="0">
                <a:solidFill>
                  <a:schemeClr val="bg2">
                    <a:lumMod val="50000"/>
                  </a:schemeClr>
                </a:solidFill>
                <a:latin typeface="Comic Sans MS" pitchFamily="66" charset="0"/>
              </a:rPr>
              <a:t>ΑΚΟΜΑ ΚΑΙ Η ΕΚΔΗΛΩΣΗ ΑΠΛΩΝ ΣΥΜΠΤΩΜΑΤΩΝ ΑΓΧΟΥΣ ΑΞΙΖΟΥΝ ΤΗΣ ΠΡΟΣΟΧΗΣ ΜΑΣ. Ο ΠΟΝΟΚΕΦΑΛΟΣ, Η ΑΝΟΡΕΞΙΑ, Η ΖΑΛΗ, Η ΝΑΥΤΙΑ, ΚΑΙ ΑΛΛΑ ΣΥΜΠΤΩΜΑΤΑ, ΟΠΩΣ Η ΔΥΣΚΟΛΙΑ ΣΥΓΚΕΝΤΡΩΣΗΣ ΚΑΙ Η </a:t>
            </a:r>
            <a:r>
              <a:rPr lang="el-GR" sz="1900" b="0" spc="300" dirty="0" smtClean="0">
                <a:solidFill>
                  <a:schemeClr val="bg2">
                    <a:lumMod val="50000"/>
                  </a:schemeClr>
                </a:solidFill>
                <a:latin typeface="Comic Sans MS" pitchFamily="66" charset="0"/>
              </a:rPr>
              <a:t>ΑΫΠΝΙΑ, </a:t>
            </a:r>
            <a:r>
              <a:rPr lang="el-GR" sz="1900" b="0" spc="300" dirty="0" smtClean="0">
                <a:solidFill>
                  <a:schemeClr val="bg2">
                    <a:lumMod val="50000"/>
                  </a:schemeClr>
                </a:solidFill>
                <a:latin typeface="Comic Sans MS" pitchFamily="66" charset="0"/>
              </a:rPr>
              <a:t>ΕΙΝΑΙ ΚΑΛΟ ΝΑ ΑΝΤΙΜΕΤΩΠΙΖΟΝΤΑΙ ΕΓΚΑΙΡΑ ΟΥΤΩΣ ΩΣΤΕ ΝΑ ΜΗΝ ΠΡΟΚΑΛΕΣΟΥΝ ΠΕΡΙΣΣΟΤΕΡΕΣ ΚΑΙ ΣΟΒΑΡΟΤΕΡΕΣ ΚΑΤΑΣΤΑΣΕΙΣ.</a:t>
            </a:r>
          </a:p>
        </p:txBody>
      </p:sp>
      <p:sp>
        <p:nvSpPr>
          <p:cNvPr id="6" name="5 - Τίτλος"/>
          <p:cNvSpPr>
            <a:spLocks noGrp="1"/>
          </p:cNvSpPr>
          <p:nvPr>
            <p:ph type="title"/>
          </p:nvPr>
        </p:nvSpPr>
        <p:spPr>
          <a:xfrm>
            <a:off x="395536" y="260648"/>
            <a:ext cx="8280920" cy="726904"/>
          </a:xfrm>
        </p:spPr>
        <p:txBody>
          <a:bodyPr>
            <a:normAutofit fontScale="90000"/>
          </a:bodyPr>
          <a:lstStyle/>
          <a:p>
            <a:r>
              <a:rPr lang="el-GR" sz="4400" b="1" dirty="0" smtClean="0">
                <a:solidFill>
                  <a:schemeClr val="tx2">
                    <a:lumMod val="75000"/>
                  </a:schemeClr>
                </a:solidFill>
                <a:latin typeface="Comic Sans MS" pitchFamily="66" charset="0"/>
              </a:rPr>
              <a:t> </a:t>
            </a:r>
            <a:br>
              <a:rPr lang="el-GR" sz="4400" b="1" dirty="0" smtClean="0">
                <a:solidFill>
                  <a:schemeClr val="tx2">
                    <a:lumMod val="75000"/>
                  </a:schemeClr>
                </a:solidFill>
                <a:latin typeface="Comic Sans MS" pitchFamily="66" charset="0"/>
              </a:rPr>
            </a:br>
            <a:r>
              <a:rPr lang="el-GR" sz="4400" b="1" dirty="0" smtClean="0">
                <a:solidFill>
                  <a:schemeClr val="tx2">
                    <a:lumMod val="75000"/>
                  </a:schemeClr>
                </a:solidFill>
                <a:latin typeface="Comic Sans MS" pitchFamily="66" charset="0"/>
              </a:rPr>
              <a:t/>
            </a:r>
            <a:br>
              <a:rPr lang="el-GR" sz="4400" b="1" dirty="0" smtClean="0">
                <a:solidFill>
                  <a:schemeClr val="tx2">
                    <a:lumMod val="75000"/>
                  </a:schemeClr>
                </a:solidFill>
                <a:latin typeface="Comic Sans MS" pitchFamily="66" charset="0"/>
              </a:rPr>
            </a:br>
            <a:r>
              <a:rPr lang="el-GR" sz="4400" b="1" dirty="0" smtClean="0">
                <a:solidFill>
                  <a:schemeClr val="tx2">
                    <a:lumMod val="75000"/>
                  </a:schemeClr>
                </a:solidFill>
                <a:latin typeface="Comic Sans MS" pitchFamily="66" charset="0"/>
              </a:rPr>
              <a:t/>
            </a:r>
            <a:br>
              <a:rPr lang="el-GR" sz="4400" b="1" dirty="0" smtClean="0">
                <a:solidFill>
                  <a:schemeClr val="tx2">
                    <a:lumMod val="75000"/>
                  </a:schemeClr>
                </a:solidFill>
                <a:latin typeface="Comic Sans MS" pitchFamily="66" charset="0"/>
              </a:rPr>
            </a:br>
            <a:r>
              <a:rPr lang="el-GR" sz="4400" b="1" dirty="0" smtClean="0">
                <a:solidFill>
                  <a:schemeClr val="tx2">
                    <a:lumMod val="75000"/>
                  </a:schemeClr>
                </a:solidFill>
                <a:latin typeface="Comic Sans MS" pitchFamily="66" charset="0"/>
              </a:rPr>
              <a:t/>
            </a:r>
            <a:br>
              <a:rPr lang="el-GR" sz="4400" b="1" dirty="0" smtClean="0">
                <a:solidFill>
                  <a:schemeClr val="tx2">
                    <a:lumMod val="75000"/>
                  </a:schemeClr>
                </a:solidFill>
                <a:latin typeface="Comic Sans MS" pitchFamily="66" charset="0"/>
              </a:rPr>
            </a:br>
            <a:r>
              <a:rPr lang="el-GR" sz="4400" b="1" dirty="0" smtClean="0">
                <a:solidFill>
                  <a:schemeClr val="tx2">
                    <a:lumMod val="75000"/>
                  </a:schemeClr>
                </a:solidFill>
                <a:latin typeface="Comic Sans MS" pitchFamily="66" charset="0"/>
              </a:rPr>
              <a:t/>
            </a:r>
            <a:br>
              <a:rPr lang="el-GR" sz="4400" b="1" dirty="0" smtClean="0">
                <a:solidFill>
                  <a:schemeClr val="tx2">
                    <a:lumMod val="75000"/>
                  </a:schemeClr>
                </a:solidFill>
                <a:latin typeface="Comic Sans MS" pitchFamily="66" charset="0"/>
              </a:rPr>
            </a:br>
            <a:r>
              <a:rPr lang="el-GR" sz="4400" b="1" dirty="0" smtClean="0">
                <a:solidFill>
                  <a:schemeClr val="tx2">
                    <a:lumMod val="75000"/>
                  </a:schemeClr>
                </a:solidFill>
                <a:latin typeface="Comic Sans MS" pitchFamily="66" charset="0"/>
              </a:rPr>
              <a:t/>
            </a:r>
            <a:br>
              <a:rPr lang="el-GR" sz="4400" b="1" dirty="0" smtClean="0">
                <a:solidFill>
                  <a:schemeClr val="tx2">
                    <a:lumMod val="75000"/>
                  </a:schemeClr>
                </a:solidFill>
                <a:latin typeface="Comic Sans MS" pitchFamily="66" charset="0"/>
              </a:rPr>
            </a:br>
            <a:r>
              <a:rPr lang="el-GR" sz="3600" b="1" dirty="0" smtClean="0">
                <a:solidFill>
                  <a:schemeClr val="tx2">
                    <a:lumMod val="75000"/>
                  </a:schemeClr>
                </a:solidFill>
                <a:latin typeface="Comic Sans MS" pitchFamily="66" charset="0"/>
              </a:rPr>
              <a:t>4 </a:t>
            </a:r>
            <a:r>
              <a:rPr lang="el-GR" sz="2200" b="1" dirty="0" smtClean="0">
                <a:solidFill>
                  <a:schemeClr val="tx2">
                    <a:lumMod val="75000"/>
                  </a:schemeClr>
                </a:solidFill>
                <a:latin typeface="Comic Sans MS" pitchFamily="66" charset="0"/>
              </a:rPr>
              <a:t>ΜΥΘΟΙ και ΑΛΗΘΕΙΕΣ ΓΙΑ ΤΟ ΑΓΧΟΣ ΤΩΝ ΕΞΕΤΑΣΕΩΝ</a:t>
            </a:r>
            <a:endParaRPr lang="el-GR" sz="3600" b="1" dirty="0" smtClean="0">
              <a:solidFill>
                <a:schemeClr val="tx2">
                  <a:lumMod val="75000"/>
                </a:schemeClr>
              </a:solidFill>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Εικόνα" descr="0d442934b403a4a277afb4ffae5a8af9.jpg"/>
          <p:cNvPicPr>
            <a:picLocks noChangeAspect="1"/>
          </p:cNvPicPr>
          <p:nvPr/>
        </p:nvPicPr>
        <p:blipFill>
          <a:blip r:embed="rId2" cstate="print"/>
          <a:stretch>
            <a:fillRect/>
          </a:stretch>
        </p:blipFill>
        <p:spPr>
          <a:xfrm>
            <a:off x="2967037" y="2636912"/>
            <a:ext cx="3209925" cy="3744416"/>
          </a:xfrm>
          <a:prstGeom prst="rect">
            <a:avLst/>
          </a:prstGeom>
        </p:spPr>
      </p:pic>
      <p:sp>
        <p:nvSpPr>
          <p:cNvPr id="2" name="1 - Τίτλος"/>
          <p:cNvSpPr>
            <a:spLocks noGrp="1"/>
          </p:cNvSpPr>
          <p:nvPr>
            <p:ph type="title"/>
          </p:nvPr>
        </p:nvSpPr>
        <p:spPr>
          <a:xfrm>
            <a:off x="323528" y="404664"/>
            <a:ext cx="8352928" cy="5256584"/>
          </a:xfrm>
        </p:spPr>
        <p:txBody>
          <a:bodyPr anchor="t">
            <a:normAutofit fontScale="90000"/>
          </a:bodyPr>
          <a:lstStyle/>
          <a:p>
            <a:r>
              <a:rPr lang="el-GR" sz="2700" dirty="0" smtClean="0">
                <a:solidFill>
                  <a:schemeClr val="tx2">
                    <a:lumMod val="75000"/>
                  </a:schemeClr>
                </a:solidFill>
              </a:rPr>
              <a:t/>
            </a:r>
            <a:br>
              <a:rPr lang="el-GR" sz="2700" dirty="0" smtClean="0">
                <a:solidFill>
                  <a:schemeClr val="tx2">
                    <a:lumMod val="75000"/>
                  </a:schemeClr>
                </a:solidFill>
              </a:rPr>
            </a:br>
            <a:r>
              <a:rPr lang="el-GR" sz="2700" dirty="0" smtClean="0">
                <a:solidFill>
                  <a:schemeClr val="tx2">
                    <a:lumMod val="75000"/>
                  </a:schemeClr>
                </a:solidFill>
              </a:rPr>
              <a:t/>
            </a:r>
            <a:br>
              <a:rPr lang="el-GR" sz="2700" dirty="0" smtClean="0">
                <a:solidFill>
                  <a:schemeClr val="tx2">
                    <a:lumMod val="75000"/>
                  </a:schemeClr>
                </a:solidFill>
              </a:rPr>
            </a:br>
            <a:r>
              <a:rPr lang="el-GR" sz="2700" b="1" dirty="0" smtClean="0">
                <a:solidFill>
                  <a:schemeClr val="tx2">
                    <a:lumMod val="75000"/>
                  </a:schemeClr>
                </a:solidFill>
                <a:latin typeface="Comic Sans MS" pitchFamily="66" charset="0"/>
              </a:rPr>
              <a:t> </a:t>
            </a:r>
            <a:br>
              <a:rPr lang="el-GR" sz="2700" b="1" dirty="0" smtClean="0">
                <a:solidFill>
                  <a:schemeClr val="tx2">
                    <a:lumMod val="75000"/>
                  </a:schemeClr>
                </a:solidFill>
                <a:latin typeface="Comic Sans MS" pitchFamily="66" charset="0"/>
              </a:rPr>
            </a:br>
            <a:r>
              <a:rPr lang="el-GR" sz="3100" b="1" dirty="0" smtClean="0">
                <a:solidFill>
                  <a:schemeClr val="tx2">
                    <a:lumMod val="75000"/>
                  </a:schemeClr>
                </a:solidFill>
                <a:latin typeface="Comic Sans MS" pitchFamily="66" charset="0"/>
              </a:rPr>
              <a:t>ΑΝΤΙΜΕΤΩΠΙΣΗ ΤΟΥ ΑΓΧΟΥΣ ΤΩΝ ΕΞΕΤΑΣΕΩΝ </a:t>
            </a:r>
            <a:r>
              <a:rPr lang="el-GR" sz="3100" dirty="0" smtClean="0">
                <a:solidFill>
                  <a:schemeClr val="tx2">
                    <a:lumMod val="75000"/>
                  </a:schemeClr>
                </a:solidFill>
              </a:rPr>
              <a:t/>
            </a:r>
            <a:br>
              <a:rPr lang="el-GR" sz="3100" dirty="0" smtClean="0">
                <a:solidFill>
                  <a:schemeClr val="tx2">
                    <a:lumMod val="75000"/>
                  </a:schemeClr>
                </a:solidFill>
              </a:rPr>
            </a:br>
            <a:r>
              <a:rPr lang="el-GR" sz="2700" dirty="0" smtClean="0">
                <a:solidFill>
                  <a:schemeClr val="tx2">
                    <a:lumMod val="75000"/>
                  </a:schemeClr>
                </a:solidFill>
              </a:rPr>
              <a:t/>
            </a:r>
            <a:br>
              <a:rPr lang="el-GR" sz="2700" dirty="0" smtClean="0">
                <a:solidFill>
                  <a:schemeClr val="tx2">
                    <a:lumMod val="75000"/>
                  </a:schemeClr>
                </a:solidFill>
              </a:rPr>
            </a:br>
            <a:r>
              <a:rPr lang="el-GR" sz="2700" dirty="0" smtClean="0">
                <a:solidFill>
                  <a:schemeClr val="tx2">
                    <a:lumMod val="75000"/>
                  </a:schemeClr>
                </a:solidFill>
              </a:rPr>
              <a:t/>
            </a:r>
            <a:br>
              <a:rPr lang="el-GR" sz="2700" dirty="0" smtClean="0">
                <a:solidFill>
                  <a:schemeClr val="tx2">
                    <a:lumMod val="75000"/>
                  </a:schemeClr>
                </a:solidFill>
              </a:rPr>
            </a:br>
            <a:r>
              <a:rPr lang="el-GR" sz="2700" dirty="0" smtClean="0">
                <a:solidFill>
                  <a:schemeClr val="tx2">
                    <a:lumMod val="75000"/>
                  </a:schemeClr>
                </a:solidFill>
              </a:rPr>
              <a:t/>
            </a:r>
            <a:br>
              <a:rPr lang="el-GR" sz="2700" dirty="0" smtClean="0">
                <a:solidFill>
                  <a:schemeClr val="tx2">
                    <a:lumMod val="75000"/>
                  </a:schemeClr>
                </a:solidFill>
              </a:rPr>
            </a:br>
            <a:r>
              <a:rPr lang="el-GR" sz="2700" dirty="0" smtClean="0">
                <a:solidFill>
                  <a:schemeClr val="tx2">
                    <a:lumMod val="75000"/>
                  </a:schemeClr>
                </a:solidFill>
              </a:rPr>
              <a:t/>
            </a:r>
            <a:br>
              <a:rPr lang="el-GR" sz="2700" dirty="0" smtClean="0">
                <a:solidFill>
                  <a:schemeClr val="tx2">
                    <a:lumMod val="75000"/>
                  </a:schemeClr>
                </a:solidFill>
              </a:rPr>
            </a:br>
            <a:r>
              <a:rPr lang="el-GR" sz="2700" dirty="0" smtClean="0">
                <a:solidFill>
                  <a:schemeClr val="tx2">
                    <a:lumMod val="75000"/>
                  </a:schemeClr>
                </a:solidFill>
              </a:rPr>
              <a:t/>
            </a:r>
            <a:br>
              <a:rPr lang="el-GR" sz="2700" dirty="0" smtClean="0">
                <a:solidFill>
                  <a:schemeClr val="tx2">
                    <a:lumMod val="75000"/>
                  </a:schemeClr>
                </a:solidFill>
              </a:rPr>
            </a:br>
            <a:r>
              <a:rPr lang="el-GR" sz="2700" dirty="0" smtClean="0">
                <a:solidFill>
                  <a:schemeClr val="tx2">
                    <a:lumMod val="75000"/>
                  </a:schemeClr>
                </a:solidFill>
              </a:rPr>
              <a:t/>
            </a:r>
            <a:br>
              <a:rPr lang="el-GR" sz="2700" dirty="0" smtClean="0">
                <a:solidFill>
                  <a:schemeClr val="tx2">
                    <a:lumMod val="75000"/>
                  </a:schemeClr>
                </a:solidFill>
              </a:rPr>
            </a:br>
            <a:r>
              <a:rPr lang="el-GR" sz="2700" dirty="0" smtClean="0">
                <a:solidFill>
                  <a:schemeClr val="tx2">
                    <a:lumMod val="75000"/>
                  </a:schemeClr>
                </a:solidFill>
              </a:rPr>
              <a:t/>
            </a:r>
            <a:br>
              <a:rPr lang="el-GR" sz="2700" dirty="0" smtClean="0">
                <a:solidFill>
                  <a:schemeClr val="tx2">
                    <a:lumMod val="75000"/>
                  </a:schemeClr>
                </a:solidFill>
              </a:rPr>
            </a:br>
            <a:endParaRPr lang="el-GR" dirty="0">
              <a:solidFill>
                <a:schemeClr val="tx2">
                  <a:lumMod val="75000"/>
                </a:schemeClr>
              </a:solidFill>
            </a:endParaRPr>
          </a:p>
        </p:txBody>
      </p:sp>
      <p:sp>
        <p:nvSpPr>
          <p:cNvPr id="9" name="8 - Ήλιος"/>
          <p:cNvSpPr/>
          <p:nvPr/>
        </p:nvSpPr>
        <p:spPr>
          <a:xfrm>
            <a:off x="755576" y="1556792"/>
            <a:ext cx="360040" cy="36004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Ήλιος"/>
          <p:cNvSpPr/>
          <p:nvPr/>
        </p:nvSpPr>
        <p:spPr>
          <a:xfrm>
            <a:off x="5724128" y="1988840"/>
            <a:ext cx="360040" cy="36004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332656"/>
            <a:ext cx="8534400" cy="758952"/>
          </a:xfrm>
        </p:spPr>
        <p:txBody>
          <a:bodyPr>
            <a:noAutofit/>
          </a:bodyPr>
          <a:lstStyle/>
          <a:p>
            <a:r>
              <a:rPr lang="el-GR" sz="2400" cap="none" spc="300" dirty="0" smtClean="0">
                <a:latin typeface="Comic Sans MS" pitchFamily="66" charset="0"/>
              </a:rPr>
              <a:t/>
            </a:r>
            <a:br>
              <a:rPr lang="el-GR" sz="2400" cap="none" spc="300" dirty="0" smtClean="0">
                <a:latin typeface="Comic Sans MS" pitchFamily="66" charset="0"/>
              </a:rPr>
            </a:br>
            <a:r>
              <a:rPr lang="el-GR" sz="2400" spc="300" dirty="0" smtClean="0">
                <a:solidFill>
                  <a:schemeClr val="tx2">
                    <a:lumMod val="75000"/>
                  </a:schemeClr>
                </a:solidFill>
                <a:latin typeface="Comic Sans MS" pitchFamily="66" charset="0"/>
              </a:rPr>
              <a:t> </a:t>
            </a:r>
            <a:r>
              <a:rPr lang="el-GR" sz="2800" spc="300" dirty="0" smtClean="0">
                <a:solidFill>
                  <a:schemeClr val="tx2">
                    <a:lumMod val="75000"/>
                  </a:schemeClr>
                </a:solidFill>
                <a:latin typeface="Comic Sans MS" pitchFamily="66" charset="0"/>
              </a:rPr>
              <a:t>Κατά την προετοιμασία για την εξεταστική δοκιμασία:</a:t>
            </a:r>
            <a:endParaRPr lang="el-GR" sz="2800" cap="none" spc="300" dirty="0">
              <a:latin typeface="Comic Sans MS" pitchFamily="66" charset="0"/>
            </a:endParaRPr>
          </a:p>
        </p:txBody>
      </p:sp>
      <p:sp>
        <p:nvSpPr>
          <p:cNvPr id="3" name="2 - Θέση περιεχομένου"/>
          <p:cNvSpPr>
            <a:spLocks noGrp="1"/>
          </p:cNvSpPr>
          <p:nvPr>
            <p:ph sz="quarter" idx="1"/>
          </p:nvPr>
        </p:nvSpPr>
        <p:spPr>
          <a:xfrm>
            <a:off x="301752" y="1412776"/>
            <a:ext cx="8503920" cy="4572000"/>
          </a:xfrm>
        </p:spPr>
        <p:txBody>
          <a:bodyPr>
            <a:noAutofit/>
          </a:bodyPr>
          <a:lstStyle/>
          <a:p>
            <a:pPr>
              <a:buNone/>
            </a:pPr>
            <a:r>
              <a:rPr lang="el-GR" sz="2800" b="1" dirty="0" smtClean="0">
                <a:solidFill>
                  <a:schemeClr val="tx2">
                    <a:lumMod val="75000"/>
                  </a:schemeClr>
                </a:solidFill>
                <a:latin typeface="Comic Sans MS" pitchFamily="66" charset="0"/>
              </a:rPr>
              <a:t>  </a:t>
            </a:r>
            <a:r>
              <a:rPr lang="el-GR" sz="2400" b="1" dirty="0" smtClean="0">
                <a:solidFill>
                  <a:schemeClr val="tx2">
                    <a:lumMod val="75000"/>
                  </a:schemeClr>
                </a:solidFill>
                <a:latin typeface="Comic Sans MS" pitchFamily="66" charset="0"/>
              </a:rPr>
              <a:t>Η προετοιμασία είναι ίσως ο κυριότερος παράγοντας εξασφάλισης μιας ικανοποιητικής επίδοσης. </a:t>
            </a:r>
          </a:p>
          <a:p>
            <a:pPr>
              <a:buNone/>
            </a:pPr>
            <a:r>
              <a:rPr lang="el-GR" sz="2400" dirty="0" smtClean="0">
                <a:solidFill>
                  <a:schemeClr val="tx2">
                    <a:lumMod val="75000"/>
                  </a:schemeClr>
                </a:solidFill>
                <a:latin typeface="Comic Sans MS" pitchFamily="66" charset="0"/>
              </a:rPr>
              <a:t>   Ο μαθητής καλό είναι να σκεφτεί γιατί συμμετέχει στις εξετάσεις, ποιός είναι ο στόχος του και κατά πόσο η επίδοσή του στα μαθήματα είναι ικανή να επηρεάσει την εικόνα που έχει για τον εαυτό του. </a:t>
            </a:r>
            <a:endParaRPr lang="el-GR" sz="2400" dirty="0" smtClean="0">
              <a:solidFill>
                <a:schemeClr val="tx2">
                  <a:lumMod val="75000"/>
                </a:schemeClr>
              </a:solidFill>
              <a:latin typeface="Comic Sans MS" pitchFamily="66" charset="0"/>
            </a:endParaRPr>
          </a:p>
          <a:p>
            <a:pPr>
              <a:buNone/>
            </a:pPr>
            <a:endParaRPr lang="el-GR" sz="800" dirty="0" smtClean="0">
              <a:solidFill>
                <a:schemeClr val="tx2">
                  <a:lumMod val="75000"/>
                </a:schemeClr>
              </a:solidFill>
              <a:latin typeface="Comic Sans MS" pitchFamily="66" charset="0"/>
            </a:endParaRPr>
          </a:p>
          <a:p>
            <a:pPr>
              <a:buNone/>
            </a:pPr>
            <a:r>
              <a:rPr lang="el-GR" sz="2400" dirty="0" smtClean="0">
                <a:solidFill>
                  <a:schemeClr val="tx2">
                    <a:lumMod val="75000"/>
                  </a:schemeClr>
                </a:solidFill>
                <a:latin typeface="Comic Sans MS" pitchFamily="66" charset="0"/>
              </a:rPr>
              <a:t>   Εάν συμμετέχει γιατί ενδιαφέρεται να μάθει και να προχωρήσει εκπαιδευτικά και εάν γνωρίζει ότι η αξία του δεν μπορεί να επηρεαστεί από την επιτυχία ή μη μιας εξεταστικής δοκιμασίας, ΤΟΤΕ έχει εξασφαλίσει τις πρώτες σημαντικές προϋποθέσεις για τον έλεγχο του άγχους του.</a:t>
            </a:r>
            <a:endParaRPr lang="el-GR" sz="2400" dirty="0"/>
          </a:p>
        </p:txBody>
      </p:sp>
      <p:sp>
        <p:nvSpPr>
          <p:cNvPr id="6" name="5 - Επεξήγηση με σύννεφο"/>
          <p:cNvSpPr/>
          <p:nvPr/>
        </p:nvSpPr>
        <p:spPr>
          <a:xfrm>
            <a:off x="5364088" y="3429000"/>
            <a:ext cx="1080120" cy="504056"/>
          </a:xfrm>
          <a:prstGeom prst="cloudCallout">
            <a:avLst/>
          </a:prstGeom>
          <a:solidFill>
            <a:schemeClr val="accent1">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Γελαστό πρόσωπο"/>
          <p:cNvSpPr/>
          <p:nvPr/>
        </p:nvSpPr>
        <p:spPr>
          <a:xfrm>
            <a:off x="2522247" y="5805264"/>
            <a:ext cx="576064" cy="504056"/>
          </a:xfrm>
          <a:prstGeom prst="smileyFace">
            <a:avLst/>
          </a:prstGeom>
          <a:solidFill>
            <a:schemeClr val="accent1">
              <a:lumMod val="20000"/>
              <a:lumOff val="80000"/>
            </a:schemeClr>
          </a:solidFill>
          <a:ln>
            <a:solidFill>
              <a:schemeClr val="bg2">
                <a:lumMod val="25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Θέση περιεχομένου" descr="4bf17607d4e7a3bf196b7b114ffbe0ea.jpg"/>
          <p:cNvPicPr>
            <a:picLocks noGrp="1" noChangeAspect="1"/>
          </p:cNvPicPr>
          <p:nvPr>
            <p:ph sz="half" idx="2"/>
          </p:nvPr>
        </p:nvPicPr>
        <p:blipFill>
          <a:blip r:embed="rId2" cstate="print"/>
          <a:stretch>
            <a:fillRect/>
          </a:stretch>
        </p:blipFill>
        <p:spPr>
          <a:xfrm>
            <a:off x="4771081" y="1628800"/>
            <a:ext cx="4193406" cy="4752528"/>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 name="1 - Τίτλος"/>
          <p:cNvSpPr>
            <a:spLocks noGrp="1"/>
          </p:cNvSpPr>
          <p:nvPr>
            <p:ph type="title"/>
          </p:nvPr>
        </p:nvSpPr>
        <p:spPr/>
        <p:txBody>
          <a:bodyPr>
            <a:normAutofit fontScale="90000"/>
          </a:bodyPr>
          <a:lstStyle/>
          <a:p>
            <a:r>
              <a:rPr lang="el-GR" sz="2800" spc="300" dirty="0" smtClean="0">
                <a:solidFill>
                  <a:schemeClr val="tx2">
                    <a:lumMod val="75000"/>
                  </a:schemeClr>
                </a:solidFill>
                <a:latin typeface="Comic Sans MS" pitchFamily="66" charset="0"/>
              </a:rPr>
              <a:t>Κατά την προετοιμασία για την εξεταστική δοκιμασία:</a:t>
            </a:r>
            <a:endParaRPr lang="el-GR" sz="2800" dirty="0">
              <a:solidFill>
                <a:schemeClr val="tx2">
                  <a:lumMod val="75000"/>
                </a:schemeClr>
              </a:solidFill>
              <a:latin typeface="Comic Sans MS" pitchFamily="66" charset="0"/>
            </a:endParaRPr>
          </a:p>
        </p:txBody>
      </p:sp>
      <p:sp>
        <p:nvSpPr>
          <p:cNvPr id="4" name="3 - Θέση περιεχομένου"/>
          <p:cNvSpPr>
            <a:spLocks noGrp="1"/>
          </p:cNvSpPr>
          <p:nvPr>
            <p:ph sz="half" idx="1"/>
          </p:nvPr>
        </p:nvSpPr>
        <p:spPr>
          <a:xfrm>
            <a:off x="323528" y="1556792"/>
            <a:ext cx="4038600" cy="4681728"/>
          </a:xfrm>
        </p:spPr>
        <p:txBody>
          <a:bodyPr anchor="ctr">
            <a:normAutofit fontScale="92500" lnSpcReduction="10000"/>
          </a:bodyPr>
          <a:lstStyle/>
          <a:p>
            <a:pPr algn="r">
              <a:buNone/>
            </a:pPr>
            <a:r>
              <a:rPr lang="el-GR" sz="2400" dirty="0" smtClean="0">
                <a:solidFill>
                  <a:schemeClr val="tx2">
                    <a:lumMod val="75000"/>
                  </a:schemeClr>
                </a:solidFill>
                <a:latin typeface="Comic Sans MS" pitchFamily="66" charset="0"/>
              </a:rPr>
              <a:t>   Κατά τη φάση αυτή θα χρειαστεί να αναλογιστεί εάν το πρόγραμμα και ο τρόπος μελέτης που ακολουθεί λειτουργούν ενισχυτικά στην ικανότητα να συγκεντρώνεται και να αφομοιώνει όσα μελετά. Η καλή οργάνωση του χρόνου αλλά και η αξιοποίηση διαλλειμάτων με ευχάριστες δραστηριότητες μπορούν να επιφέρουν μόνο θετικό αποτέλεσμα.</a:t>
            </a:r>
            <a:endParaRPr lang="el-GR" dirty="0"/>
          </a:p>
        </p:txBody>
      </p:sp>
      <p:sp>
        <p:nvSpPr>
          <p:cNvPr id="6" name="5 - Αστέρι 4 ακτινών"/>
          <p:cNvSpPr/>
          <p:nvPr/>
        </p:nvSpPr>
        <p:spPr>
          <a:xfrm>
            <a:off x="154567" y="1412776"/>
            <a:ext cx="792088" cy="936104"/>
          </a:xfrm>
          <a:prstGeom prst="star4">
            <a:avLst/>
          </a:prstGeom>
          <a:solidFill>
            <a:schemeClr val="accent2">
              <a:lumMod val="7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987824" y="5013176"/>
            <a:ext cx="5879951" cy="1296144"/>
          </a:xfrm>
        </p:spPr>
        <p:txBody>
          <a:bodyPr>
            <a:noAutofit/>
          </a:bodyPr>
          <a:lstStyle/>
          <a:p>
            <a:r>
              <a:rPr lang="el-GR" sz="1800" cap="none" dirty="0" smtClean="0">
                <a:solidFill>
                  <a:schemeClr val="tx2">
                    <a:lumMod val="75000"/>
                  </a:schemeClr>
                </a:solidFill>
                <a:latin typeface="Comic Sans MS" pitchFamily="66" charset="0"/>
              </a:rPr>
              <a:t/>
            </a:r>
            <a:br>
              <a:rPr lang="el-GR" sz="1800" cap="none"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t>
            </a:r>
            <a:r>
              <a:rPr lang="el-GR" sz="2000" dirty="0" smtClean="0">
                <a:solidFill>
                  <a:schemeClr val="tx2">
                    <a:lumMod val="75000"/>
                  </a:schemeClr>
                </a:solidFill>
                <a:latin typeface="Comic Sans MS" pitchFamily="66" charset="0"/>
              </a:rPr>
              <a:t>1</a:t>
            </a:r>
            <a:r>
              <a:rPr lang="el-GR" sz="1800" dirty="0" smtClean="0">
                <a:solidFill>
                  <a:schemeClr val="tx2">
                    <a:lumMod val="75000"/>
                  </a:schemeClr>
                </a:solidFill>
                <a:latin typeface="Comic Sans MS" pitchFamily="66" charset="0"/>
              </a:rPr>
              <a:t>)Καλό είναι να βρούμε ποια σκέψη μας δημιουργεί άγχος </a:t>
            </a:r>
            <a:r>
              <a:rPr lang="el-GR" sz="1800" dirty="0" err="1" smtClean="0">
                <a:solidFill>
                  <a:schemeClr val="tx2">
                    <a:lumMod val="75000"/>
                  </a:schemeClr>
                </a:solidFill>
                <a:latin typeface="Comic Sans MS" pitchFamily="66" charset="0"/>
              </a:rPr>
              <a:t>π.χ</a:t>
            </a:r>
            <a:r>
              <a:rPr lang="el-GR" sz="1800" dirty="0" smtClean="0">
                <a:solidFill>
                  <a:schemeClr val="tx2">
                    <a:lumMod val="75000"/>
                  </a:schemeClr>
                </a:solidFill>
                <a:latin typeface="Comic Sans MS" pitchFamily="66" charset="0"/>
              </a:rPr>
              <a:t> «Αν δεν γράψω καλά θα απογοητεύσω τους ανθρώπους που με αγαπάνε».</a:t>
            </a:r>
            <a:r>
              <a:rPr lang="el-GR" sz="1800" dirty="0" smtClean="0">
                <a:solidFill>
                  <a:schemeClr val="tx2">
                    <a:lumMod val="75000"/>
                  </a:schemeClr>
                </a:solidFill>
              </a:rPr>
              <a:t/>
            </a:r>
            <a:br>
              <a:rPr lang="el-GR" sz="1800" dirty="0" smtClean="0">
                <a:solidFill>
                  <a:schemeClr val="tx2">
                    <a:lumMod val="75000"/>
                  </a:schemeClr>
                </a:solidFill>
              </a:rPr>
            </a:br>
            <a:r>
              <a:rPr lang="el-GR" sz="1800" cap="none" dirty="0" smtClean="0">
                <a:solidFill>
                  <a:schemeClr val="tx2">
                    <a:lumMod val="75000"/>
                  </a:schemeClr>
                </a:solidFill>
                <a:latin typeface="Comic Sans MS" pitchFamily="66" charset="0"/>
              </a:rPr>
              <a:t/>
            </a:r>
            <a:br>
              <a:rPr lang="el-GR" sz="1800" cap="none"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r>
              <a:rPr lang="el-GR" sz="1800" dirty="0" smtClean="0">
                <a:solidFill>
                  <a:schemeClr val="tx2">
                    <a:lumMod val="75000"/>
                  </a:schemeClr>
                </a:solidFill>
                <a:latin typeface="Comic Sans MS" pitchFamily="66" charset="0"/>
              </a:rPr>
              <a:t/>
            </a:r>
            <a:br>
              <a:rPr lang="el-GR" sz="1800" dirty="0" smtClean="0">
                <a:solidFill>
                  <a:schemeClr val="tx2">
                    <a:lumMod val="75000"/>
                  </a:schemeClr>
                </a:solidFill>
                <a:latin typeface="Comic Sans MS" pitchFamily="66" charset="0"/>
              </a:rPr>
            </a:br>
            <a:endParaRPr lang="el-GR" sz="1800" dirty="0">
              <a:solidFill>
                <a:schemeClr val="tx2">
                  <a:lumMod val="75000"/>
                </a:schemeClr>
              </a:solidFill>
            </a:endParaRPr>
          </a:p>
        </p:txBody>
      </p:sp>
      <p:pic>
        <p:nvPicPr>
          <p:cNvPr id="9" name="8 - Θέση εικόνας" descr="4aa7d4303f1c069da207c05854ee48d2.jpg"/>
          <p:cNvPicPr>
            <a:picLocks noGrp="1" noChangeAspect="1"/>
          </p:cNvPicPr>
          <p:nvPr>
            <p:ph type="pic" idx="1"/>
          </p:nvPr>
        </p:nvPicPr>
        <p:blipFill>
          <a:blip r:embed="rId2" cstate="print"/>
          <a:srcRect t="28124" b="28124"/>
          <a:stretch>
            <a:fillRect/>
          </a:stretch>
        </p:blipFill>
        <p:spPr>
          <a:xfrm>
            <a:off x="2987824" y="620688"/>
            <a:ext cx="5867400" cy="46910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2 - Θέση περιεχομένου"/>
          <p:cNvSpPr>
            <a:spLocks noGrp="1"/>
          </p:cNvSpPr>
          <p:nvPr>
            <p:ph type="body" sz="half" idx="2"/>
          </p:nvPr>
        </p:nvSpPr>
        <p:spPr/>
        <p:txBody>
          <a:bodyPr anchor="ctr"/>
          <a:lstStyle/>
          <a:p>
            <a:r>
              <a:rPr lang="el-GR" b="1" spc="300" dirty="0" smtClean="0">
                <a:solidFill>
                  <a:schemeClr val="bg2">
                    <a:lumMod val="10000"/>
                  </a:schemeClr>
                </a:solidFill>
                <a:latin typeface="Comic Sans MS" pitchFamily="66" charset="0"/>
              </a:rPr>
              <a:t>ΚΑΘΕ ΦΟΡΑ ΠΟΥ ΝΙΩΘΟΥΜΕ ΤΟ ΑΓΧΟΣ ΠΡΙΝ ΤΙΣ ΕΞΕΤΑΣΕΙΣ ΝΑ ΜΑΣ ΔΙΑΚΑΤΕΧΕΙ ΜΠΟΡΟΥΜΕ ΝΑ ΑΚΟΛΟΥΘΟΥΜΕ ΜΙΑ ΣΕΙΡΑ ΑΠΟ ΒΗΜΑΤΑ ΚΑΙ ΝΑ ΝΙΩΘΟΥΜΕ ΚΑΛΥΤΕΡΑ. </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2128"/>
          </a:xfrm>
        </p:spPr>
        <p:txBody>
          <a:bodyPr>
            <a:noAutofit/>
          </a:bodyPr>
          <a:lstStyle/>
          <a:p>
            <a:r>
              <a:rPr lang="el-GR" sz="2400" cap="none" dirty="0" smtClean="0">
                <a:solidFill>
                  <a:schemeClr val="tx2">
                    <a:lumMod val="75000"/>
                  </a:schemeClr>
                </a:solidFill>
                <a:latin typeface="Comic Sans MS" pitchFamily="66" charset="0"/>
              </a:rPr>
              <a:t/>
            </a:r>
            <a:br>
              <a:rPr lang="el-GR" sz="2400" cap="none" dirty="0" smtClean="0">
                <a:solidFill>
                  <a:schemeClr val="tx2">
                    <a:lumMod val="75000"/>
                  </a:schemeClr>
                </a:solidFill>
                <a:latin typeface="Comic Sans MS" pitchFamily="66" charset="0"/>
              </a:rPr>
            </a:br>
            <a:r>
              <a:rPr lang="el-GR" sz="3200" b="1" dirty="0" smtClean="0">
                <a:solidFill>
                  <a:schemeClr val="tx2">
                    <a:lumMod val="75000"/>
                  </a:schemeClr>
                </a:solidFill>
                <a:latin typeface="Comic Sans MS" pitchFamily="66" charset="0"/>
              </a:rPr>
              <a:t>ΘΕΤΙΚΕΣ ΣΚΕΨΕΙΣ</a:t>
            </a:r>
            <a:endParaRPr lang="el-GR" sz="2400" b="1" cap="none" dirty="0">
              <a:solidFill>
                <a:schemeClr val="tx2">
                  <a:lumMod val="75000"/>
                </a:schemeClr>
              </a:solidFill>
              <a:latin typeface="Comic Sans MS" pitchFamily="66" charset="0"/>
            </a:endParaRPr>
          </a:p>
        </p:txBody>
      </p:sp>
      <p:sp>
        <p:nvSpPr>
          <p:cNvPr id="3" name="2 - Θέση περιεχομένου"/>
          <p:cNvSpPr>
            <a:spLocks noGrp="1"/>
          </p:cNvSpPr>
          <p:nvPr>
            <p:ph sz="quarter" idx="1"/>
          </p:nvPr>
        </p:nvSpPr>
        <p:spPr>
          <a:xfrm>
            <a:off x="301752" y="1700808"/>
            <a:ext cx="8503920" cy="4680520"/>
          </a:xfrm>
        </p:spPr>
        <p:txBody>
          <a:bodyPr>
            <a:normAutofit fontScale="62500" lnSpcReduction="20000"/>
          </a:bodyPr>
          <a:lstStyle/>
          <a:p>
            <a:pPr algn="just">
              <a:buNone/>
            </a:pPr>
            <a:r>
              <a:rPr lang="el-GR" sz="2800" dirty="0" smtClean="0">
                <a:solidFill>
                  <a:schemeClr val="tx2">
                    <a:lumMod val="75000"/>
                  </a:schemeClr>
                </a:solidFill>
                <a:latin typeface="Comic Sans MS" pitchFamily="66" charset="0"/>
              </a:rPr>
              <a:t>   </a:t>
            </a:r>
            <a:r>
              <a:rPr lang="el-GR" sz="2800" dirty="0" smtClean="0">
                <a:solidFill>
                  <a:schemeClr val="tx2">
                    <a:lumMod val="75000"/>
                  </a:schemeClr>
                </a:solidFill>
                <a:latin typeface="Comic Sans MS" pitchFamily="66" charset="0"/>
              </a:rPr>
              <a:t> </a:t>
            </a:r>
            <a:r>
              <a:rPr lang="el-GR" sz="2800" u="sng" dirty="0" smtClean="0">
                <a:solidFill>
                  <a:schemeClr val="tx2">
                    <a:lumMod val="75000"/>
                  </a:schemeClr>
                </a:solidFill>
                <a:latin typeface="Comic Sans MS" pitchFamily="66" charset="0"/>
              </a:rPr>
              <a:t>Αν </a:t>
            </a:r>
            <a:r>
              <a:rPr lang="el-GR" sz="2800" u="sng" dirty="0" smtClean="0">
                <a:solidFill>
                  <a:schemeClr val="tx2">
                    <a:lumMod val="75000"/>
                  </a:schemeClr>
                </a:solidFill>
                <a:latin typeface="Comic Sans MS" pitchFamily="66" charset="0"/>
              </a:rPr>
              <a:t>βρούμε τις σκέψεις που μας οδηγούν στο άγχος θα μπορέσουμε να </a:t>
            </a:r>
            <a:r>
              <a:rPr lang="el-GR" sz="2800" u="sng" dirty="0" smtClean="0">
                <a:solidFill>
                  <a:schemeClr val="tx2">
                    <a:lumMod val="75000"/>
                  </a:schemeClr>
                </a:solidFill>
                <a:latin typeface="Comic Sans MS" pitchFamily="66" charset="0"/>
              </a:rPr>
              <a:t>τις αντικαταστήσουμε </a:t>
            </a:r>
            <a:r>
              <a:rPr lang="el-GR" sz="2800" u="sng" dirty="0" smtClean="0">
                <a:solidFill>
                  <a:schemeClr val="tx2">
                    <a:lumMod val="75000"/>
                  </a:schemeClr>
                </a:solidFill>
                <a:latin typeface="Comic Sans MS" pitchFamily="66" charset="0"/>
              </a:rPr>
              <a:t>με θετικές: </a:t>
            </a:r>
          </a:p>
          <a:p>
            <a:pPr algn="just">
              <a:buNone/>
            </a:pPr>
            <a:r>
              <a:rPr lang="el-GR" sz="2800" spc="300" dirty="0" smtClean="0">
                <a:solidFill>
                  <a:schemeClr val="tx2">
                    <a:lumMod val="75000"/>
                  </a:schemeClr>
                </a:solidFill>
                <a:latin typeface="Comic Sans MS" pitchFamily="66" charset="0"/>
              </a:rPr>
              <a:t>  «θα προσπαθήσω να πάω στις εξετάσεις όσο καλύτερα προετοιμασμένος γίνεται και θα κάνω το καλύτερο που μπορώ» </a:t>
            </a:r>
            <a:r>
              <a:rPr lang="el-GR" sz="2600" dirty="0" smtClean="0">
                <a:solidFill>
                  <a:schemeClr val="tx2">
                    <a:lumMod val="75000"/>
                  </a:schemeClr>
                </a:solidFill>
                <a:latin typeface="Comic Sans MS" pitchFamily="66" charset="0"/>
              </a:rPr>
              <a:t>Η΄</a:t>
            </a:r>
          </a:p>
          <a:p>
            <a:pPr algn="just">
              <a:buNone/>
            </a:pPr>
            <a:r>
              <a:rPr lang="el-GR" sz="2600" dirty="0" smtClean="0">
                <a:solidFill>
                  <a:schemeClr val="tx2">
                    <a:lumMod val="75000"/>
                  </a:schemeClr>
                </a:solidFill>
                <a:latin typeface="Comic Sans MS" pitchFamily="66" charset="0"/>
              </a:rPr>
              <a:t> </a:t>
            </a:r>
            <a:r>
              <a:rPr lang="el-GR" sz="2600" dirty="0" smtClean="0">
                <a:solidFill>
                  <a:schemeClr val="tx2">
                    <a:lumMod val="75000"/>
                  </a:schemeClr>
                </a:solidFill>
                <a:latin typeface="Comic Sans MS" pitchFamily="66" charset="0"/>
              </a:rPr>
              <a:t>   «</a:t>
            </a:r>
            <a:r>
              <a:rPr lang="el-GR" sz="2600" dirty="0" smtClean="0">
                <a:solidFill>
                  <a:schemeClr val="tx2">
                    <a:lumMod val="75000"/>
                  </a:schemeClr>
                </a:solidFill>
                <a:latin typeface="Comic Sans MS" pitchFamily="66" charset="0"/>
              </a:rPr>
              <a:t>ΕΧΩ ΕΜΠΙΣΤΟΣΥΝΗ ΣΤΙΣ ΔΥΝΑΜΕΙΣ ΜΟΥ ΚΑΙ ΘΑ ΑΝΤΙΜΕΤΩΠΙΣΩ ΤΑ ΘΕΜΑΤΑ ΜΕ ΨΥΧΡΑΙΜΙΑ» </a:t>
            </a:r>
            <a:r>
              <a:rPr lang="el-GR" sz="2600" dirty="0" smtClean="0">
                <a:solidFill>
                  <a:schemeClr val="tx2">
                    <a:lumMod val="75000"/>
                  </a:schemeClr>
                </a:solidFill>
                <a:latin typeface="Comic Sans MS" pitchFamily="66" charset="0"/>
              </a:rPr>
              <a:t> </a:t>
            </a:r>
            <a:r>
              <a:rPr lang="el-GR" sz="2800" dirty="0" smtClean="0">
                <a:solidFill>
                  <a:schemeClr val="tx2">
                    <a:lumMod val="75000"/>
                  </a:schemeClr>
                </a:solidFill>
                <a:latin typeface="Comic Sans MS" pitchFamily="66" charset="0"/>
              </a:rPr>
              <a:t>ή</a:t>
            </a:r>
            <a:endParaRPr lang="el-GR" sz="2800" dirty="0" smtClean="0">
              <a:solidFill>
                <a:schemeClr val="tx2">
                  <a:lumMod val="75000"/>
                </a:schemeClr>
              </a:solidFill>
              <a:latin typeface="Comic Sans MS" pitchFamily="66" charset="0"/>
            </a:endParaRPr>
          </a:p>
          <a:p>
            <a:pPr algn="just">
              <a:buNone/>
            </a:pPr>
            <a:r>
              <a:rPr lang="el-GR" sz="2800" i="1" dirty="0" smtClean="0">
                <a:solidFill>
                  <a:schemeClr val="tx2">
                    <a:lumMod val="75000"/>
                  </a:schemeClr>
                </a:solidFill>
                <a:latin typeface="Comic Sans MS" pitchFamily="66" charset="0"/>
              </a:rPr>
              <a:t>    «</a:t>
            </a:r>
            <a:r>
              <a:rPr lang="el-GR" sz="2800" i="1" dirty="0" smtClean="0">
                <a:solidFill>
                  <a:schemeClr val="tx2">
                    <a:lumMod val="75000"/>
                  </a:schemeClr>
                </a:solidFill>
                <a:latin typeface="Comic Sans MS" pitchFamily="66" charset="0"/>
              </a:rPr>
              <a:t>δε θα αφήσω το φόβο να με κυριέψει – θα ηρεμήσω και θα προσπαθήσω για το καλύτερο» </a:t>
            </a:r>
            <a:r>
              <a:rPr lang="el-GR" sz="2800" i="1" dirty="0" smtClean="0">
                <a:solidFill>
                  <a:schemeClr val="tx2">
                    <a:lumMod val="75000"/>
                  </a:schemeClr>
                </a:solidFill>
                <a:latin typeface="Comic Sans MS" pitchFamily="66" charset="0"/>
              </a:rPr>
              <a:t> </a:t>
            </a:r>
            <a:r>
              <a:rPr lang="el-GR" sz="2800" dirty="0" smtClean="0">
                <a:solidFill>
                  <a:schemeClr val="tx2">
                    <a:lumMod val="75000"/>
                  </a:schemeClr>
                </a:solidFill>
                <a:latin typeface="Comic Sans MS" pitchFamily="66" charset="0"/>
              </a:rPr>
              <a:t>ή</a:t>
            </a:r>
            <a:endParaRPr lang="el-GR" sz="2800" dirty="0" smtClean="0">
              <a:solidFill>
                <a:schemeClr val="tx2">
                  <a:lumMod val="75000"/>
                </a:schemeClr>
              </a:solidFill>
              <a:latin typeface="Comic Sans MS" pitchFamily="66" charset="0"/>
            </a:endParaRPr>
          </a:p>
          <a:p>
            <a:pPr algn="just">
              <a:buNone/>
            </a:pPr>
            <a:r>
              <a:rPr lang="el-GR" sz="2800" dirty="0" smtClean="0">
                <a:solidFill>
                  <a:schemeClr val="tx2">
                    <a:lumMod val="75000"/>
                  </a:schemeClr>
                </a:solidFill>
                <a:latin typeface="Comic Sans MS" pitchFamily="66" charset="0"/>
              </a:rPr>
              <a:t>    </a:t>
            </a:r>
            <a:r>
              <a:rPr lang="el-GR" sz="2800" b="1" spc="300" dirty="0" smtClean="0">
                <a:solidFill>
                  <a:schemeClr val="tx2">
                    <a:lumMod val="75000"/>
                  </a:schemeClr>
                </a:solidFill>
                <a:latin typeface="Comic Sans MS" pitchFamily="66" charset="0"/>
              </a:rPr>
              <a:t>«ότι και να γίνει οι δικοί μου θα συνεχίσουν να είναι δίπλα μου και να με αγαπούν».</a:t>
            </a:r>
          </a:p>
          <a:p>
            <a:pPr algn="just">
              <a:buNone/>
            </a:pPr>
            <a:r>
              <a:rPr lang="el-GR" sz="2800" dirty="0" smtClean="0">
                <a:solidFill>
                  <a:schemeClr val="tx2">
                    <a:lumMod val="75000"/>
                  </a:schemeClr>
                </a:solidFill>
                <a:latin typeface="Comic Sans MS" pitchFamily="66" charset="0"/>
              </a:rPr>
              <a:t/>
            </a:r>
            <a:br>
              <a:rPr lang="el-GR" sz="2800" dirty="0" smtClean="0">
                <a:solidFill>
                  <a:schemeClr val="tx2">
                    <a:lumMod val="75000"/>
                  </a:schemeClr>
                </a:solidFill>
                <a:latin typeface="Comic Sans MS" pitchFamily="66" charset="0"/>
              </a:rPr>
            </a:br>
            <a:r>
              <a:rPr lang="el-GR" sz="2800" spc="300" dirty="0" smtClean="0">
                <a:solidFill>
                  <a:schemeClr val="tx2">
                    <a:lumMod val="75000"/>
                  </a:schemeClr>
                </a:solidFill>
                <a:latin typeface="Comic Sans MS" pitchFamily="66" charset="0"/>
              </a:rPr>
              <a:t>Ίσως οι αρνητικές σκέψεις θελήσουν να κυριαρχήσουν και πάλι. Εμείς όμως, πιστοί στην επιλογή μας να χρησιμοποιήσουμε τις θετικές σκέψεις, δε θα υποκύψουμε και θα θυμόμαστε ότι οι εξετάσεις και ταυτόχρονα η εισαγωγή σε κάποια σχολή είναι μια πολύ καλή προοπτική, αλλά δεν είναι η μόνη….</a:t>
            </a:r>
            <a:endParaRPr lang="el-GR" spc="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latin typeface="Comic Sans MS" pitchFamily="66" charset="0"/>
              </a:rPr>
              <a:t>ΝΑ ΘΥΜΑΣΑΙ</a:t>
            </a:r>
            <a:r>
              <a:rPr lang="en-US" sz="3200" b="1" dirty="0" smtClean="0">
                <a:latin typeface="Comic Sans MS" pitchFamily="66" charset="0"/>
              </a:rPr>
              <a:t> :</a:t>
            </a:r>
            <a:endParaRPr lang="el-GR" sz="3200" b="1" dirty="0">
              <a:latin typeface="Comic Sans MS" pitchFamily="66" charset="0"/>
            </a:endParaRPr>
          </a:p>
        </p:txBody>
      </p:sp>
      <p:sp>
        <p:nvSpPr>
          <p:cNvPr id="3" name="2 - Θέση περιεχομένου"/>
          <p:cNvSpPr>
            <a:spLocks noGrp="1"/>
          </p:cNvSpPr>
          <p:nvPr>
            <p:ph sz="quarter" idx="1"/>
          </p:nvPr>
        </p:nvSpPr>
        <p:spPr>
          <a:xfrm>
            <a:off x="301752" y="1556792"/>
            <a:ext cx="8503920" cy="4542256"/>
          </a:xfrm>
        </p:spPr>
        <p:txBody>
          <a:bodyPr/>
          <a:lstStyle/>
          <a:p>
            <a:pPr>
              <a:buNone/>
            </a:pPr>
            <a:r>
              <a:rPr lang="en-US" dirty="0" smtClean="0">
                <a:solidFill>
                  <a:schemeClr val="tx2">
                    <a:lumMod val="50000"/>
                  </a:schemeClr>
                </a:solidFill>
                <a:latin typeface="Comic Sans MS" pitchFamily="66" charset="0"/>
              </a:rPr>
              <a:t>    </a:t>
            </a:r>
            <a:r>
              <a:rPr lang="el-GR" dirty="0" smtClean="0">
                <a:solidFill>
                  <a:schemeClr val="tx2">
                    <a:lumMod val="50000"/>
                  </a:schemeClr>
                </a:solidFill>
                <a:latin typeface="Comic Sans MS" pitchFamily="66" charset="0"/>
              </a:rPr>
              <a:t>«Ταράττει τους ανθρώπους ου τα πράγματα, αλλά τα περί των πραγμάτων δόγματα»</a:t>
            </a:r>
            <a:br>
              <a:rPr lang="el-GR" dirty="0" smtClean="0">
                <a:solidFill>
                  <a:schemeClr val="tx2">
                    <a:lumMod val="50000"/>
                  </a:schemeClr>
                </a:solidFill>
                <a:latin typeface="Comic Sans MS" pitchFamily="66" charset="0"/>
              </a:rPr>
            </a:br>
            <a:r>
              <a:rPr lang="el-GR" dirty="0" smtClean="0">
                <a:solidFill>
                  <a:schemeClr val="tx2">
                    <a:lumMod val="50000"/>
                  </a:schemeClr>
                </a:solidFill>
                <a:latin typeface="Comic Sans MS" pitchFamily="66" charset="0"/>
              </a:rPr>
              <a:t/>
            </a:r>
            <a:br>
              <a:rPr lang="el-GR" dirty="0" smtClean="0">
                <a:solidFill>
                  <a:schemeClr val="tx2">
                    <a:lumMod val="50000"/>
                  </a:schemeClr>
                </a:solidFill>
                <a:latin typeface="Comic Sans MS" pitchFamily="66" charset="0"/>
              </a:rPr>
            </a:br>
            <a:r>
              <a:rPr lang="el-GR" dirty="0" smtClean="0">
                <a:solidFill>
                  <a:schemeClr val="tx2">
                    <a:lumMod val="50000"/>
                  </a:schemeClr>
                </a:solidFill>
                <a:latin typeface="Comic Sans MS" pitchFamily="66" charset="0"/>
              </a:rPr>
              <a:t>(δηλ. οι άνθρωποι ταράζονται όχι από αυτά που συμβαίνουν</a:t>
            </a:r>
            <a:r>
              <a:rPr lang="en-US" dirty="0" smtClean="0">
                <a:solidFill>
                  <a:schemeClr val="tx2">
                    <a:lumMod val="50000"/>
                  </a:schemeClr>
                </a:solidFill>
                <a:latin typeface="Comic Sans MS" pitchFamily="66" charset="0"/>
              </a:rPr>
              <a:t>,</a:t>
            </a:r>
            <a:r>
              <a:rPr lang="el-GR" dirty="0" smtClean="0">
                <a:solidFill>
                  <a:schemeClr val="tx2">
                    <a:lumMod val="50000"/>
                  </a:schemeClr>
                </a:solidFill>
                <a:latin typeface="Comic Sans MS" pitchFamily="66" charset="0"/>
              </a:rPr>
              <a:t> αλλά από την άποψή τους για αυτά που συμβαίνουν)</a:t>
            </a:r>
            <a:endParaRPr lang="en-US" dirty="0" smtClean="0">
              <a:solidFill>
                <a:schemeClr val="tx2">
                  <a:lumMod val="50000"/>
                </a:schemeClr>
              </a:solidFill>
              <a:latin typeface="Comic Sans MS" pitchFamily="66" charset="0"/>
            </a:endParaRPr>
          </a:p>
          <a:p>
            <a:pPr>
              <a:buNone/>
            </a:pPr>
            <a:endParaRPr lang="en-US" dirty="0" smtClean="0">
              <a:solidFill>
                <a:schemeClr val="tx2">
                  <a:lumMod val="50000"/>
                </a:schemeClr>
              </a:solidFill>
              <a:latin typeface="Comic Sans MS" pitchFamily="66" charset="0"/>
            </a:endParaRPr>
          </a:p>
          <a:p>
            <a:pPr>
              <a:buNone/>
            </a:pPr>
            <a:r>
              <a:rPr lang="el-GR" dirty="0" smtClean="0">
                <a:solidFill>
                  <a:schemeClr val="tx2">
                    <a:lumMod val="50000"/>
                  </a:schemeClr>
                </a:solidFill>
              </a:rPr>
              <a:t/>
            </a:r>
            <a:br>
              <a:rPr lang="el-GR" dirty="0" smtClean="0">
                <a:solidFill>
                  <a:schemeClr val="tx2">
                    <a:lumMod val="50000"/>
                  </a:schemeClr>
                </a:solidFill>
              </a:rPr>
            </a:br>
            <a:endParaRPr lang="el-GR" dirty="0">
              <a:solidFill>
                <a:schemeClr val="tx2">
                  <a:lumMod val="50000"/>
                </a:schemeClr>
              </a:solidFill>
            </a:endParaRPr>
          </a:p>
        </p:txBody>
      </p:sp>
      <p:sp>
        <p:nvSpPr>
          <p:cNvPr id="4" name="3 - Αστέρι 5 ακτινών"/>
          <p:cNvSpPr/>
          <p:nvPr/>
        </p:nvSpPr>
        <p:spPr>
          <a:xfrm>
            <a:off x="395536" y="1556792"/>
            <a:ext cx="360040" cy="432048"/>
          </a:xfrm>
          <a:prstGeom prst="star5">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Αστέρι 5 ακτινών"/>
          <p:cNvSpPr/>
          <p:nvPr/>
        </p:nvSpPr>
        <p:spPr>
          <a:xfrm>
            <a:off x="5796136" y="1988840"/>
            <a:ext cx="360040" cy="432048"/>
          </a:xfrm>
          <a:prstGeom prst="star5">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6" name="5 - Εικόνα" descr="301bb67477bc96301f4fca6b73662114.jpg"/>
          <p:cNvPicPr>
            <a:picLocks noChangeAspect="1"/>
          </p:cNvPicPr>
          <p:nvPr/>
        </p:nvPicPr>
        <p:blipFill>
          <a:blip r:embed="rId3" cstate="print"/>
          <a:stretch>
            <a:fillRect/>
          </a:stretch>
        </p:blipFill>
        <p:spPr>
          <a:xfrm>
            <a:off x="3603398" y="4077072"/>
            <a:ext cx="5361090" cy="23042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Ευχαριστούμε για την προσοχή σας.</a:t>
            </a:r>
            <a:endParaRPr lang="el-GR" dirty="0"/>
          </a:p>
        </p:txBody>
      </p:sp>
      <p:pic>
        <p:nvPicPr>
          <p:cNvPr id="5" name="4 - Θέση περιεχομένου" descr="c7a16c25864a26923a3f046c21ecd41d.jpg"/>
          <p:cNvPicPr>
            <a:picLocks noGrp="1" noChangeAspect="1"/>
          </p:cNvPicPr>
          <p:nvPr>
            <p:ph sz="quarter" idx="1"/>
          </p:nvPr>
        </p:nvPicPr>
        <p:blipFill>
          <a:blip r:embed="rId2" cstate="print"/>
          <a:stretch>
            <a:fillRect/>
          </a:stretch>
        </p:blipFill>
        <p:spPr>
          <a:xfrm>
            <a:off x="2707085" y="1527175"/>
            <a:ext cx="3665116" cy="4572000"/>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043608" y="3356992"/>
            <a:ext cx="7219528" cy="1654423"/>
          </a:xfrm>
        </p:spPr>
        <p:txBody>
          <a:bodyPr anchor="ctr">
            <a:normAutofit/>
          </a:bodyPr>
          <a:lstStyle/>
          <a:p>
            <a:r>
              <a:rPr lang="en-US" sz="4000" dirty="0" smtClean="0">
                <a:solidFill>
                  <a:schemeClr val="bg2">
                    <a:lumMod val="25000"/>
                  </a:schemeClr>
                </a:solidFill>
                <a:latin typeface="Comic Sans MS" pitchFamily="66" charset="0"/>
              </a:rPr>
              <a:t>“</a:t>
            </a:r>
            <a:r>
              <a:rPr lang="el-GR" sz="4000" dirty="0" smtClean="0">
                <a:solidFill>
                  <a:schemeClr val="bg2">
                    <a:lumMod val="25000"/>
                  </a:schemeClr>
                </a:solidFill>
                <a:latin typeface="Comic Sans MS" pitchFamily="66" charset="0"/>
              </a:rPr>
              <a:t>ΤΙ ΕΙΝΑΙ ΤΟ ΑΓΧΟΣ</a:t>
            </a:r>
            <a:r>
              <a:rPr lang="en-US" sz="4000" dirty="0" smtClean="0">
                <a:solidFill>
                  <a:schemeClr val="bg2">
                    <a:lumMod val="25000"/>
                  </a:schemeClr>
                </a:solidFill>
                <a:latin typeface="Comic Sans MS" pitchFamily="66" charset="0"/>
              </a:rPr>
              <a:t>”</a:t>
            </a:r>
            <a:br>
              <a:rPr lang="en-US" sz="4000" dirty="0" smtClean="0">
                <a:solidFill>
                  <a:schemeClr val="bg2">
                    <a:lumMod val="25000"/>
                  </a:schemeClr>
                </a:solidFill>
                <a:latin typeface="Comic Sans MS" pitchFamily="66" charset="0"/>
              </a:rPr>
            </a:br>
            <a:r>
              <a:rPr lang="el-GR" sz="2400" i="1" dirty="0" smtClean="0">
                <a:solidFill>
                  <a:schemeClr val="bg2">
                    <a:lumMod val="25000"/>
                  </a:schemeClr>
                </a:solidFill>
                <a:latin typeface="Calibri" pitchFamily="34" charset="0"/>
              </a:rPr>
              <a:t>Μαρία Μπαλωμένου, Φλωρεντία </a:t>
            </a:r>
            <a:r>
              <a:rPr lang="el-GR" sz="2400" i="1" dirty="0" err="1" smtClean="0">
                <a:solidFill>
                  <a:schemeClr val="bg2">
                    <a:lumMod val="25000"/>
                  </a:schemeClr>
                </a:solidFill>
                <a:latin typeface="Calibri" pitchFamily="34" charset="0"/>
              </a:rPr>
              <a:t>Γεωργοσοπούλου</a:t>
            </a:r>
            <a:r>
              <a:rPr lang="el-GR" sz="2400" i="1" dirty="0" smtClean="0">
                <a:solidFill>
                  <a:schemeClr val="bg2">
                    <a:lumMod val="25000"/>
                  </a:schemeClr>
                </a:solidFill>
                <a:latin typeface="Calibri" pitchFamily="34" charset="0"/>
              </a:rPr>
              <a:t>, Γιώτα Κούκου</a:t>
            </a:r>
            <a:endParaRPr lang="el-GR" sz="4000" i="1" dirty="0">
              <a:solidFill>
                <a:schemeClr val="bg2">
                  <a:lumMod val="25000"/>
                </a:schemeClr>
              </a:solidFill>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dirty="0" smtClean="0">
                <a:latin typeface="Comic Sans MS" pitchFamily="66" charset="0"/>
              </a:rPr>
              <a:t>ΤΙ ΕΙΝΑΙ</a:t>
            </a:r>
            <a:r>
              <a:rPr lang="en-US" sz="3600" dirty="0" smtClean="0">
                <a:latin typeface="Comic Sans MS" pitchFamily="66" charset="0"/>
              </a:rPr>
              <a:t>;</a:t>
            </a:r>
            <a:endParaRPr lang="el-GR" dirty="0"/>
          </a:p>
        </p:txBody>
      </p:sp>
      <p:sp>
        <p:nvSpPr>
          <p:cNvPr id="3" name="2 - Θέση περιεχομένου"/>
          <p:cNvSpPr>
            <a:spLocks noGrp="1"/>
          </p:cNvSpPr>
          <p:nvPr>
            <p:ph sz="quarter" idx="1"/>
          </p:nvPr>
        </p:nvSpPr>
        <p:spPr/>
        <p:txBody>
          <a:bodyPr anchor="ctr"/>
          <a:lstStyle/>
          <a:p>
            <a:pPr algn="ctr">
              <a:buFont typeface="Wingdings" pitchFamily="2" charset="2"/>
              <a:buChar char="ü"/>
            </a:pPr>
            <a:r>
              <a:rPr lang="el-GR" dirty="0" smtClean="0">
                <a:solidFill>
                  <a:schemeClr val="bg2">
                    <a:lumMod val="25000"/>
                  </a:schemeClr>
                </a:solidFill>
                <a:latin typeface="Comic Sans MS" pitchFamily="66" charset="0"/>
              </a:rPr>
              <a:t>Πολλές είναι οι λέξεις που περιγράφουν με λεπτές αποχρώσεις τα συναισθηματικά ή ψυχικά συμπτώματα του άγχους, όπως ανησυχία, εκνευρισμός, δυσφορία, ταραχή, υπερένταση, στενοχώρια, αναστάτωση, αγωνία, έννοια, νευρικότητα ή αίσθημα ότι κάτι κακό θα συμβεί.</a:t>
            </a:r>
            <a:endParaRPr lang="el-GR" dirty="0">
              <a:solidFill>
                <a:schemeClr val="bg2">
                  <a:lumMod val="2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dirty="0" smtClean="0">
                <a:latin typeface="Comic Sans MS" pitchFamily="66" charset="0"/>
              </a:rPr>
              <a:t>ΠΩΣ ΝΙΩΘΟΥΜΕ ΤΟ ΑΓΧΟΣ ΣΤΟ ΣΩΜΑ ΜΑΣ</a:t>
            </a:r>
            <a:r>
              <a:rPr lang="en-US" sz="2400" dirty="0" smtClean="0">
                <a:latin typeface="Comic Sans MS" pitchFamily="66" charset="0"/>
              </a:rPr>
              <a:t>; </a:t>
            </a:r>
            <a:endParaRPr lang="el-GR" sz="2800" dirty="0">
              <a:latin typeface="Comic Sans MS" pitchFamily="66" charset="0"/>
            </a:endParaRPr>
          </a:p>
        </p:txBody>
      </p:sp>
      <p:sp>
        <p:nvSpPr>
          <p:cNvPr id="3" name="2 - Θέση περιεχομένου"/>
          <p:cNvSpPr>
            <a:spLocks noGrp="1"/>
          </p:cNvSpPr>
          <p:nvPr>
            <p:ph sz="quarter" idx="1"/>
          </p:nvPr>
        </p:nvSpPr>
        <p:spPr>
          <a:xfrm>
            <a:off x="301752" y="1340768"/>
            <a:ext cx="8518720" cy="5040560"/>
          </a:xfrm>
        </p:spPr>
        <p:txBody>
          <a:bodyPr anchor="ctr">
            <a:normAutofit fontScale="47500" lnSpcReduction="20000"/>
          </a:bodyPr>
          <a:lstStyle/>
          <a:p>
            <a:pPr algn="ctr">
              <a:buBlip>
                <a:blip r:embed="rId2"/>
              </a:buBlip>
            </a:pPr>
            <a:r>
              <a:rPr lang="en-US" sz="2800" dirty="0" smtClean="0">
                <a:solidFill>
                  <a:schemeClr val="bg2">
                    <a:lumMod val="25000"/>
                  </a:schemeClr>
                </a:solidFill>
                <a:latin typeface="Comic Sans MS" pitchFamily="66" charset="0"/>
              </a:rPr>
              <a:t> </a:t>
            </a:r>
            <a:r>
              <a:rPr lang="el-GR" sz="4900" dirty="0" smtClean="0">
                <a:solidFill>
                  <a:schemeClr val="bg2">
                    <a:lumMod val="25000"/>
                  </a:schemeClr>
                </a:solidFill>
                <a:latin typeface="Comic Sans MS" pitchFamily="66" charset="0"/>
              </a:rPr>
              <a:t>ταχυπαλμίες</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τρεμούλα</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 πονοκέφαλος</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πόνος ή πλάκωμα στο στήθος</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κόμπος στο λαιμό</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 δύσπνοια</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 φούντωμα και εξάψεις ή κρυάδες και ρίγη</a:t>
            </a:r>
            <a:endParaRPr lang="en-US" sz="4900" dirty="0" smtClean="0">
              <a:solidFill>
                <a:schemeClr val="bg2">
                  <a:lumMod val="25000"/>
                </a:schemeClr>
              </a:solidFill>
              <a:latin typeface="Comic Sans MS" pitchFamily="66" charset="0"/>
            </a:endParaRPr>
          </a:p>
          <a:p>
            <a:pPr algn="ctr">
              <a:buBlip>
                <a:blip r:embed="rId2"/>
              </a:buBlip>
            </a:pPr>
            <a:r>
              <a:rPr lang="el-GR" sz="4900" dirty="0" err="1" smtClean="0">
                <a:solidFill>
                  <a:schemeClr val="bg2">
                    <a:lumMod val="25000"/>
                  </a:schemeClr>
                </a:solidFill>
                <a:latin typeface="Comic Sans MS" pitchFamily="66" charset="0"/>
              </a:rPr>
              <a:t>Κοντανάσεμα</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ναυτία και ζαλάδες</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τάση για λιποθυμία</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μουδιάσματα και μυρμηγκιά</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Ξηροστομία</a:t>
            </a:r>
            <a:endParaRPr lang="en-US" sz="4900" dirty="0" smtClean="0">
              <a:solidFill>
                <a:schemeClr val="bg2">
                  <a:lumMod val="25000"/>
                </a:schemeClr>
              </a:solidFill>
              <a:latin typeface="Comic Sans MS" pitchFamily="66" charset="0"/>
            </a:endParaRPr>
          </a:p>
          <a:p>
            <a:pPr algn="ctr">
              <a:buBlip>
                <a:blip r:embed="rId2"/>
              </a:buBlip>
            </a:pPr>
            <a:r>
              <a:rPr lang="el-GR" sz="4900" dirty="0" smtClean="0">
                <a:solidFill>
                  <a:schemeClr val="bg2">
                    <a:lumMod val="25000"/>
                  </a:schemeClr>
                </a:solidFill>
                <a:latin typeface="Comic Sans MS" pitchFamily="66" charset="0"/>
              </a:rPr>
              <a:t>διάρροια ή συχνουρία</a:t>
            </a:r>
            <a:endParaRPr lang="el-GR" sz="4900" dirty="0">
              <a:solidFill>
                <a:schemeClr val="bg2">
                  <a:lumMod val="2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latin typeface="Comic Sans MS" pitchFamily="66" charset="0"/>
              </a:rPr>
              <a:t>ΠΩΣ ΝΙΩΘΟΥΜΕ ΤΟ ΑΓΧΟΣ ΣΤΟ ΣΩΜΑ ΜΑΣ</a:t>
            </a:r>
            <a:r>
              <a:rPr lang="en-US" sz="2400" dirty="0" smtClean="0">
                <a:latin typeface="Comic Sans MS" pitchFamily="66" charset="0"/>
              </a:rPr>
              <a:t>; </a:t>
            </a:r>
            <a:endParaRPr lang="el-GR" sz="2400" cap="none" dirty="0">
              <a:latin typeface="Comic Sans MS" pitchFamily="66" charset="0"/>
            </a:endParaRPr>
          </a:p>
        </p:txBody>
      </p:sp>
      <p:graphicFrame>
        <p:nvGraphicFramePr>
          <p:cNvPr id="4" name="3 - Θέση περιεχομένου"/>
          <p:cNvGraphicFramePr>
            <a:graphicFrameLocks noGrp="1"/>
          </p:cNvGraphicFramePr>
          <p:nvPr>
            <p:ph sz="quarter" idx="1"/>
            <p:extLst>
              <p:ext uri="{D42A27DB-BD31-4B8C-83A1-F6EECF244321}">
                <p14:modId xmlns:p14="http://schemas.microsoft.com/office/powerpoint/2010/main" val="3641835097"/>
              </p:ext>
            </p:extLst>
          </p:nvPr>
        </p:nvGraphicFramePr>
        <p:xfrm>
          <a:off x="251520" y="1412776"/>
          <a:ext cx="856895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b="1" cap="none" dirty="0" smtClean="0">
                <a:solidFill>
                  <a:schemeClr val="accent4">
                    <a:lumMod val="75000"/>
                  </a:schemeClr>
                </a:solidFill>
                <a:latin typeface="Comic Sans MS" pitchFamily="66" charset="0"/>
              </a:rPr>
              <a:t>Το άγχος είναι πάντα πολύ δυσάρεστο αλλά σπανίως είναι επικίνδυνο. </a:t>
            </a:r>
            <a:endParaRPr lang="el-GR" b="1" cap="none" dirty="0">
              <a:solidFill>
                <a:schemeClr val="accent4">
                  <a:lumMod val="75000"/>
                </a:schemeClr>
              </a:solidFill>
              <a:latin typeface="Comic Sans MS" pitchFamily="66" charset="0"/>
            </a:endParaRPr>
          </a:p>
        </p:txBody>
      </p:sp>
      <p:pic>
        <p:nvPicPr>
          <p:cNvPr id="4" name="3 - Εικόνα" descr="PieroFornasettiPlates.jpg"/>
          <p:cNvPicPr>
            <a:picLocks noChangeAspect="1"/>
          </p:cNvPicPr>
          <p:nvPr/>
        </p:nvPicPr>
        <p:blipFill>
          <a:blip r:embed="rId2" cstate="print"/>
          <a:stretch>
            <a:fillRect/>
          </a:stretch>
        </p:blipFill>
        <p:spPr>
          <a:xfrm>
            <a:off x="1979712" y="2780928"/>
            <a:ext cx="5184576" cy="355326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Εικόνα" descr="2b35ca572f677901df1e6e93d1c92782.jpg"/>
          <p:cNvPicPr>
            <a:picLocks noChangeAspect="1"/>
          </p:cNvPicPr>
          <p:nvPr/>
        </p:nvPicPr>
        <p:blipFill>
          <a:blip r:embed="rId2" cstate="print"/>
          <a:stretch>
            <a:fillRect/>
          </a:stretch>
        </p:blipFill>
        <p:spPr>
          <a:xfrm>
            <a:off x="4822463" y="1556792"/>
            <a:ext cx="4070017" cy="4680520"/>
          </a:xfrm>
          <a:prstGeom prst="rect">
            <a:avLst/>
          </a:prstGeom>
        </p:spPr>
      </p:pic>
      <p:sp>
        <p:nvSpPr>
          <p:cNvPr id="4" name="3 - Τίτλος"/>
          <p:cNvSpPr>
            <a:spLocks noGrp="1"/>
          </p:cNvSpPr>
          <p:nvPr>
            <p:ph type="title"/>
          </p:nvPr>
        </p:nvSpPr>
        <p:spPr>
          <a:xfrm>
            <a:off x="323528" y="228600"/>
            <a:ext cx="8352928" cy="824136"/>
          </a:xfrm>
        </p:spPr>
        <p:txBody>
          <a:bodyPr>
            <a:normAutofit fontScale="90000"/>
          </a:bodyPr>
          <a:lstStyle/>
          <a:p>
            <a:r>
              <a:rPr lang="el-GR" b="1" dirty="0" smtClean="0">
                <a:latin typeface="Comic Sans MS" pitchFamily="66" charset="0"/>
              </a:rPr>
              <a:t/>
            </a:r>
            <a:br>
              <a:rPr lang="el-GR" b="1" dirty="0" smtClean="0">
                <a:latin typeface="Comic Sans MS" pitchFamily="66" charset="0"/>
              </a:rPr>
            </a:br>
            <a:r>
              <a:rPr lang="el-GR" b="1" dirty="0" smtClean="0">
                <a:latin typeface="Comic Sans MS" pitchFamily="66" charset="0"/>
              </a:rPr>
              <a:t/>
            </a:r>
            <a:br>
              <a:rPr lang="el-GR" b="1" dirty="0" smtClean="0">
                <a:latin typeface="Comic Sans MS" pitchFamily="66" charset="0"/>
              </a:rPr>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sz="3600" b="1" dirty="0" smtClean="0">
                <a:latin typeface="Comic Sans MS" pitchFamily="66" charset="0"/>
              </a:rPr>
              <a:t>Γιατί έχω άγχος στις εξετάσεις</a:t>
            </a:r>
            <a:r>
              <a:rPr lang="en-US" sz="3600" b="1" dirty="0" smtClean="0">
                <a:latin typeface="Comic Sans MS" pitchFamily="66" charset="0"/>
              </a:rPr>
              <a:t>;</a:t>
            </a:r>
            <a:endParaRPr lang="el-GR" sz="3600" b="1" dirty="0"/>
          </a:p>
        </p:txBody>
      </p:sp>
      <p:sp>
        <p:nvSpPr>
          <p:cNvPr id="5" name="4 - Θέση περιεχομένου"/>
          <p:cNvSpPr>
            <a:spLocks noGrp="1"/>
          </p:cNvSpPr>
          <p:nvPr>
            <p:ph sz="quarter" idx="1"/>
          </p:nvPr>
        </p:nvSpPr>
        <p:spPr>
          <a:xfrm>
            <a:off x="179512" y="1527048"/>
            <a:ext cx="8590728" cy="4782272"/>
          </a:xfrm>
        </p:spPr>
        <p:txBody>
          <a:bodyPr numCol="2" anchor="ctr"/>
          <a:lstStyle/>
          <a:p>
            <a:pPr algn="just">
              <a:buNone/>
            </a:pPr>
            <a:r>
              <a:rPr lang="en-US" sz="2400" dirty="0" smtClean="0">
                <a:solidFill>
                  <a:schemeClr val="tx2">
                    <a:lumMod val="75000"/>
                  </a:schemeClr>
                </a:solidFill>
                <a:latin typeface="Comic Sans MS" pitchFamily="66" charset="0"/>
              </a:rPr>
              <a:t>   </a:t>
            </a:r>
            <a:r>
              <a:rPr lang="el-GR" sz="2400" dirty="0" smtClean="0">
                <a:solidFill>
                  <a:schemeClr val="tx2">
                    <a:lumMod val="75000"/>
                  </a:schemeClr>
                </a:solidFill>
                <a:latin typeface="Comic Sans MS" pitchFamily="66" charset="0"/>
              </a:rPr>
              <a:t>Όταν οι εξετάσεις εμφανίζονται ως η μοναδική ευκαιρία για το άτομο να αποδείξει στους γύρω του ή και στον ίδιο τον εαυτό του την ικανότητα και την αξία του, τότε εμφανίζεται το άγχος.</a:t>
            </a:r>
            <a:endParaRPr lang="en-US" sz="2400" dirty="0" smtClean="0">
              <a:solidFill>
                <a:schemeClr val="tx2">
                  <a:lumMod val="75000"/>
                </a:schemeClr>
              </a:solidFill>
              <a:latin typeface="Comic Sans MS" pitchFamily="66" charset="0"/>
            </a:endParaRPr>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1c3beef2567ee8cb01a4ccb7b18ec6c8.jpg"/>
          <p:cNvPicPr>
            <a:picLocks noChangeAspect="1"/>
          </p:cNvPicPr>
          <p:nvPr/>
        </p:nvPicPr>
        <p:blipFill>
          <a:blip r:embed="rId2" cstate="print"/>
          <a:stretch>
            <a:fillRect/>
          </a:stretch>
        </p:blipFill>
        <p:spPr>
          <a:xfrm>
            <a:off x="4860032" y="1412776"/>
            <a:ext cx="4104456" cy="4968552"/>
          </a:xfrm>
          <a:prstGeom prst="rect">
            <a:avLst/>
          </a:prstGeom>
        </p:spPr>
      </p:pic>
      <p:sp>
        <p:nvSpPr>
          <p:cNvPr id="2" name="1 - Τίτλος"/>
          <p:cNvSpPr>
            <a:spLocks noGrp="1"/>
          </p:cNvSpPr>
          <p:nvPr>
            <p:ph type="title"/>
          </p:nvPr>
        </p:nvSpPr>
        <p:spPr/>
        <p:txBody>
          <a:bodyPr>
            <a:noAutofit/>
          </a:bodyPr>
          <a:lstStyle/>
          <a:p>
            <a:r>
              <a:rPr lang="el-GR" sz="2800" b="1" dirty="0" smtClean="0">
                <a:latin typeface="Comic Sans MS" pitchFamily="66" charset="0"/>
              </a:rPr>
              <a:t>Γιατί έχω άγχος στις εξετάσεις</a:t>
            </a:r>
            <a:r>
              <a:rPr lang="en-US" sz="2800" b="1" dirty="0" smtClean="0">
                <a:latin typeface="Comic Sans MS" pitchFamily="66" charset="0"/>
              </a:rPr>
              <a:t>;</a:t>
            </a:r>
            <a:endParaRPr lang="el-GR" sz="2800" cap="none" dirty="0">
              <a:latin typeface="Comic Sans MS" pitchFamily="66" charset="0"/>
            </a:endParaRPr>
          </a:p>
        </p:txBody>
      </p:sp>
      <p:sp>
        <p:nvSpPr>
          <p:cNvPr id="3" name="2 - Θέση περιεχομένου"/>
          <p:cNvSpPr>
            <a:spLocks noGrp="1"/>
          </p:cNvSpPr>
          <p:nvPr>
            <p:ph sz="quarter" idx="1"/>
          </p:nvPr>
        </p:nvSpPr>
        <p:spPr>
          <a:xfrm>
            <a:off x="301752" y="1527048"/>
            <a:ext cx="8503920" cy="4998296"/>
          </a:xfrm>
        </p:spPr>
        <p:txBody>
          <a:bodyPr numCol="2"/>
          <a:lstStyle/>
          <a:p>
            <a:pPr algn="just">
              <a:buFont typeface="Comic Sans MS" pitchFamily="66" charset="0"/>
              <a:buChar char="∞"/>
            </a:pPr>
            <a:r>
              <a:rPr lang="el-GR" sz="2400" dirty="0" smtClean="0">
                <a:solidFill>
                  <a:schemeClr val="tx2">
                    <a:lumMod val="75000"/>
                  </a:schemeClr>
                </a:solidFill>
                <a:latin typeface="Comic Sans MS" pitchFamily="66" charset="0"/>
              </a:rPr>
              <a:t>Ο φόβος μήπως απογοητεύσω τους σημαντικούς άλλους της ζωής μου και η ανασφάλεια μήπως διαψεύσω τις προσδοκίες που έχω για τον εαυτό μου, προκαλούν μια σειρά από αρνητικές σκέψεις, οι οποίες με τη σειρά τους ενισχύουν το άγχος που νιώθω, με αποτέλεσμα  να νομίζω ότι μάλλον δεν θα τα καταφέρω.</a:t>
            </a:r>
            <a:endParaRPr lang="el-GR" dirty="0">
              <a:solidFill>
                <a:schemeClr val="tx2">
                  <a:lumMod val="7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chor="t">
            <a:normAutofit fontScale="90000"/>
          </a:bodyPr>
          <a:lstStyle/>
          <a:p>
            <a:pPr algn="l"/>
            <a:r>
              <a:rPr lang="el-GR" sz="3100" cap="none" dirty="0" smtClean="0">
                <a:latin typeface="Comic Sans MS" pitchFamily="66" charset="0"/>
              </a:rPr>
              <a:t/>
            </a:r>
            <a:br>
              <a:rPr lang="el-GR" sz="3100" cap="none" dirty="0" smtClean="0">
                <a:latin typeface="Comic Sans MS" pitchFamily="66" charset="0"/>
              </a:rPr>
            </a:br>
            <a:r>
              <a:rPr lang="el-GR" sz="3100" cap="none" dirty="0" smtClean="0">
                <a:latin typeface="Comic Sans MS" pitchFamily="66" charset="0"/>
              </a:rPr>
              <a:t/>
            </a:r>
            <a:br>
              <a:rPr lang="el-GR" sz="3100" cap="none" dirty="0" smtClean="0">
                <a:latin typeface="Comic Sans MS" pitchFamily="66" charset="0"/>
              </a:rPr>
            </a:br>
            <a:r>
              <a:rPr lang="el-GR" sz="3100" dirty="0" smtClean="0">
                <a:latin typeface="Comic Sans MS" pitchFamily="66" charset="0"/>
              </a:rPr>
              <a:t/>
            </a:r>
            <a:br>
              <a:rPr lang="el-GR" sz="3100" dirty="0" smtClean="0">
                <a:latin typeface="Comic Sans MS" pitchFamily="66" charset="0"/>
              </a:rPr>
            </a:br>
            <a:endParaRPr lang="el-GR" dirty="0"/>
          </a:p>
        </p:txBody>
      </p:sp>
      <p:sp>
        <p:nvSpPr>
          <p:cNvPr id="7" name="6 - Θέση κειμένου"/>
          <p:cNvSpPr>
            <a:spLocks noGrp="1"/>
          </p:cNvSpPr>
          <p:nvPr>
            <p:ph type="body" idx="2"/>
          </p:nvPr>
        </p:nvSpPr>
        <p:spPr>
          <a:xfrm>
            <a:off x="381000" y="836712"/>
            <a:ext cx="2362200" cy="5289451"/>
          </a:xfrm>
        </p:spPr>
        <p:txBody>
          <a:bodyPr numCol="1" anchor="ctr">
            <a:normAutofit lnSpcReduction="10000"/>
          </a:bodyPr>
          <a:lstStyle/>
          <a:p>
            <a:r>
              <a:rPr lang="el-GR" sz="1800" spc="-150" dirty="0" smtClean="0">
                <a:latin typeface="Comic Sans MS" pitchFamily="66" charset="0"/>
              </a:rPr>
              <a:t>ΕΚΕΙΝΟ ΠΟΥ ΧΡΕΙΑΖΕΤΑΙ ΝΑ ΘΥΜΑΣΤΕ – ΥΠΟΨΗΦΙΟΙ/ΕΣ &amp; ΓΟΝΕΙΣ ΕΙΝΑΙ ΟΤΙ, ΜΕΧΡΙ ΕΝΟΣ ΣΗΜΕΙΟΥ, ΤΟ ΑΓΧΟΣ ΕΙΝΑΙ ΦΥΣΙΟΛΟΓΙΚΟ ΚΑΙ ΔΗΜΙΟΥΡΓΙΚΟ. </a:t>
            </a:r>
            <a:br>
              <a:rPr lang="el-GR" sz="1800" spc="-150" dirty="0" smtClean="0">
                <a:latin typeface="Comic Sans MS" pitchFamily="66" charset="0"/>
              </a:rPr>
            </a:br>
            <a:r>
              <a:rPr lang="el-GR" sz="1800" spc="-150" dirty="0" smtClean="0">
                <a:latin typeface="Comic Sans MS" pitchFamily="66" charset="0"/>
              </a:rPr>
              <a:t>ΜΑΣ ΚΙΝΗΤΟΠΟΙΕΙ ΣΕ ΔΥΣΚΟΛΕΣ ΣΤΙΓΜΕΣ ΤΗΣ ΖΩΗΣ ΜΑΣ ΝΑ ΚΑΤΑΒΑΛΟΥΜΕ ΤΟ ΜΕΓΙΣΤΟ ΤΩΝ ΠΡΟΣΠΑΘΕΙΩΝ ΜΑΣ ΠΡΟΚΕΙΜΕΝΟΥ ΝΑ ΕΠΙΤΥΧΟΥΜΕ ΤΟΝ ΣΤΟΧΟ ΜΑΣ.</a:t>
            </a:r>
            <a:endParaRPr lang="el-GR" spc="-150" dirty="0"/>
          </a:p>
        </p:txBody>
      </p:sp>
      <p:sp>
        <p:nvSpPr>
          <p:cNvPr id="6" name="5 - Θέση περιεχομένου"/>
          <p:cNvSpPr>
            <a:spLocks noGrp="1"/>
          </p:cNvSpPr>
          <p:nvPr>
            <p:ph sz="quarter" idx="1"/>
          </p:nvPr>
        </p:nvSpPr>
        <p:spPr/>
        <p:style>
          <a:lnRef idx="1">
            <a:schemeClr val="accent5"/>
          </a:lnRef>
          <a:fillRef idx="2">
            <a:schemeClr val="accent5"/>
          </a:fillRef>
          <a:effectRef idx="1">
            <a:schemeClr val="accent5"/>
          </a:effectRef>
          <a:fontRef idx="minor">
            <a:schemeClr val="dk1"/>
          </a:fontRef>
        </p:style>
        <p:txBody>
          <a:bodyPr anchor="ctr"/>
          <a:lstStyle/>
          <a:p>
            <a:pPr>
              <a:buNone/>
            </a:pPr>
            <a:r>
              <a:rPr lang="el-GR" dirty="0" smtClean="0">
                <a:latin typeface="Comic Sans MS" pitchFamily="66" charset="0"/>
              </a:rPr>
              <a:t>  </a:t>
            </a:r>
          </a:p>
          <a:p>
            <a:pPr>
              <a:buNone/>
            </a:pPr>
            <a:endParaRPr lang="el-GR" dirty="0" smtClean="0">
              <a:latin typeface="Comic Sans MS" pitchFamily="66" charset="0"/>
            </a:endParaRPr>
          </a:p>
          <a:p>
            <a:pPr algn="ctr">
              <a:buNone/>
            </a:pPr>
            <a:r>
              <a:rPr lang="el-GR" sz="2000" dirty="0" smtClean="0">
                <a:latin typeface="Comic Sans MS" pitchFamily="66" charset="0"/>
              </a:rPr>
              <a:t>Το άγχος γίνεται επικίνδυνο και μπορεί να κάνει κακό, μόνο όταν δεν μπορούμε πια να το ελέγξουμε, γιατί τότε:</a:t>
            </a:r>
            <a:br>
              <a:rPr lang="el-GR" sz="2000" dirty="0" smtClean="0">
                <a:latin typeface="Comic Sans MS" pitchFamily="66" charset="0"/>
              </a:rPr>
            </a:br>
            <a:r>
              <a:rPr lang="el-GR" sz="2000" b="1" dirty="0" smtClean="0">
                <a:latin typeface="Comic Sans MS" pitchFamily="66" charset="0"/>
              </a:rPr>
              <a:t>1.Περιορίζει την πραγματική μας ικανότητα για επίδοση και</a:t>
            </a:r>
            <a:br>
              <a:rPr lang="el-GR" sz="2000" b="1" dirty="0" smtClean="0">
                <a:latin typeface="Comic Sans MS" pitchFamily="66" charset="0"/>
              </a:rPr>
            </a:br>
            <a:r>
              <a:rPr lang="el-GR" sz="2000" b="1" dirty="0" smtClean="0">
                <a:latin typeface="Comic Sans MS" pitchFamily="66" charset="0"/>
              </a:rPr>
              <a:t>2.Μας κάνει να υποφέρουμε.</a:t>
            </a:r>
            <a:r>
              <a:rPr lang="el-GR" sz="3200" b="1" dirty="0" smtClean="0"/>
              <a:t/>
            </a:r>
            <a:br>
              <a:rPr lang="el-GR" sz="3200" b="1" dirty="0" smtClean="0"/>
            </a:br>
            <a:endParaRPr lang="el-GR" sz="2000" b="1" dirty="0"/>
          </a:p>
        </p:txBody>
      </p:sp>
      <p:sp>
        <p:nvSpPr>
          <p:cNvPr id="11" name="10 - Ελεύθερη σχεδίαση"/>
          <p:cNvSpPr/>
          <p:nvPr/>
        </p:nvSpPr>
        <p:spPr>
          <a:xfrm>
            <a:off x="3489037" y="4913745"/>
            <a:ext cx="5484090" cy="1087582"/>
          </a:xfrm>
          <a:custGeom>
            <a:avLst/>
            <a:gdLst>
              <a:gd name="connsiteX0" fmla="*/ 3632199 w 5484090"/>
              <a:gd name="connsiteY0" fmla="*/ 628073 h 1087582"/>
              <a:gd name="connsiteX1" fmla="*/ 4754418 w 5484090"/>
              <a:gd name="connsiteY1" fmla="*/ 18473 h 1087582"/>
              <a:gd name="connsiteX2" fmla="*/ 30018 w 5484090"/>
              <a:gd name="connsiteY2" fmla="*/ 738910 h 1087582"/>
              <a:gd name="connsiteX3" fmla="*/ 4934527 w 5484090"/>
              <a:gd name="connsiteY3" fmla="*/ 1002146 h 1087582"/>
              <a:gd name="connsiteX4" fmla="*/ 3327399 w 5484090"/>
              <a:gd name="connsiteY4" fmla="*/ 544946 h 1087582"/>
              <a:gd name="connsiteX5" fmla="*/ 4615872 w 5484090"/>
              <a:gd name="connsiteY5" fmla="*/ 60037 h 1087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4090" h="1087582">
                <a:moveTo>
                  <a:pt x="3632199" y="628073"/>
                </a:moveTo>
                <a:cubicBezTo>
                  <a:pt x="4493490" y="314036"/>
                  <a:pt x="5354781" y="0"/>
                  <a:pt x="4754418" y="18473"/>
                </a:cubicBezTo>
                <a:cubicBezTo>
                  <a:pt x="4154055" y="36946"/>
                  <a:pt x="0" y="574965"/>
                  <a:pt x="30018" y="738910"/>
                </a:cubicBezTo>
                <a:cubicBezTo>
                  <a:pt x="60036" y="902855"/>
                  <a:pt x="4384964" y="1034473"/>
                  <a:pt x="4934527" y="1002146"/>
                </a:cubicBezTo>
                <a:cubicBezTo>
                  <a:pt x="5484090" y="969819"/>
                  <a:pt x="3380508" y="701964"/>
                  <a:pt x="3327399" y="544946"/>
                </a:cubicBezTo>
                <a:cubicBezTo>
                  <a:pt x="3274290" y="387928"/>
                  <a:pt x="5049981" y="1087582"/>
                  <a:pt x="4615872" y="60037"/>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498</TotalTime>
  <Words>736</Words>
  <Application>Microsoft Office PowerPoint</Application>
  <PresentationFormat>Προβολή στην οθόνη (4:3)</PresentationFormat>
  <Paragraphs>74</Paragraphs>
  <Slides>18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Δημοτικός</vt:lpstr>
      <vt:lpstr>Παρουσίαση του PowerPoint</vt:lpstr>
      <vt:lpstr>“ΤΙ ΕΙΝΑΙ ΤΟ ΑΓΧΟΣ” Μαρία Μπαλωμένου, Φλωρεντία Γεωργοσοπούλου, Γιώτα Κούκου</vt:lpstr>
      <vt:lpstr>ΤΙ ΕΙΝΑΙ;</vt:lpstr>
      <vt:lpstr>ΠΩΣ ΝΙΩΘΟΥΜΕ ΤΟ ΑΓΧΟΣ ΣΤΟ ΣΩΜΑ ΜΑΣ; </vt:lpstr>
      <vt:lpstr>ΠΩΣ ΝΙΩΘΟΥΜΕ ΤΟ ΑΓΧΟΣ ΣΤΟ ΣΩΜΑ ΜΑΣ; </vt:lpstr>
      <vt:lpstr>Το άγχος είναι πάντα πολύ δυσάρεστο αλλά σπανίως είναι επικίνδυνο. </vt:lpstr>
      <vt:lpstr>       Γιατί έχω άγχος στις εξετάσεις;</vt:lpstr>
      <vt:lpstr>Γιατί έχω άγχος στις εξετάσεις;</vt:lpstr>
      <vt:lpstr>   </vt:lpstr>
      <vt:lpstr>               4 ΜΥΘΟΙ και ΑΛΗΘΕΙΕΣ ΓΙΑ ΤΟ ΑΓΧΟΣ ΤΩΝ ΕΞΕΤΑΣΕΩΝ</vt:lpstr>
      <vt:lpstr>       4 ΜΥΘΟΙ και ΑΛΗΘΕΙΕΣ ΓΙΑ ΤΟ ΑΓΧΟΣ ΤΩΝ ΕΞΕΤΑΣΕΩΝ</vt:lpstr>
      <vt:lpstr>    ΑΝΤΙΜΕΤΩΠΙΣΗ ΤΟΥ ΑΓΧΟΥΣ ΤΩΝ ΕΞΕΤΑΣΕΩΝ         </vt:lpstr>
      <vt:lpstr>  Κατά την προετοιμασία για την εξεταστική δοκιμασία:</vt:lpstr>
      <vt:lpstr>Κατά την προετοιμασία για την εξεταστική δοκιμασία:</vt:lpstr>
      <vt:lpstr>  1)Καλό είναι να βρούμε ποια σκέψη μας δημιουργεί άγχος π.χ «Αν δεν γράψω καλά θα απογοητεύσω τους ανθρώπους που με αγαπάνε».                  </vt:lpstr>
      <vt:lpstr> ΘΕΤΙΚΕΣ ΣΚΕΨΕΙΣ</vt:lpstr>
      <vt:lpstr>ΝΑ ΘΥΜΑΣΑΙ :</vt:lpstr>
      <vt:lpstr>Ευχαριστούμε για την προσοχή σας.</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user23</dc:creator>
  <cp:lastModifiedBy>ekps4</cp:lastModifiedBy>
  <cp:revision>87</cp:revision>
  <cp:lastPrinted>2017-05-11T09:44:50Z</cp:lastPrinted>
  <dcterms:created xsi:type="dcterms:W3CDTF">2017-05-08T19:33:46Z</dcterms:created>
  <dcterms:modified xsi:type="dcterms:W3CDTF">2017-05-15T08:20:22Z</dcterms:modified>
</cp:coreProperties>
</file>