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notesSlides/notesSlide1.xml" ContentType="application/vnd.openxmlformats-officedocument.presentationml.notesSlide+xml"/>
  <Override PartName="/ppt/theme/themeOverride40.xml" ContentType="application/vnd.openxmlformats-officedocument.themeOverride+xml"/>
  <Override PartName="/ppt/notesSlides/notesSlide2.xml" ContentType="application/vnd.openxmlformats-officedocument.presentationml.notesSlide+xml"/>
  <Override PartName="/ppt/theme/themeOverride41.xml" ContentType="application/vnd.openxmlformats-officedocument.themeOverride+xml"/>
  <Override PartName="/ppt/notesSlides/notesSlide3.xml" ContentType="application/vnd.openxmlformats-officedocument.presentationml.notesSlide+xml"/>
  <Override PartName="/ppt/theme/themeOverride42.xml" ContentType="application/vnd.openxmlformats-officedocument.themeOverride+xml"/>
  <Override PartName="/ppt/notesSlides/notesSlide4.xml" ContentType="application/vnd.openxmlformats-officedocument.presentationml.notesSlide+xml"/>
  <Override PartName="/ppt/theme/themeOverride43.xml" ContentType="application/vnd.openxmlformats-officedocument.themeOverride+xml"/>
  <Override PartName="/ppt/notesSlides/notesSlide5.xml" ContentType="application/vnd.openxmlformats-officedocument.presentationml.notesSlide+xml"/>
  <Override PartName="/ppt/theme/themeOverride44.xml" ContentType="application/vnd.openxmlformats-officedocument.themeOverride+xml"/>
  <Override PartName="/ppt/notesSlides/notesSlide6.xml" ContentType="application/vnd.openxmlformats-officedocument.presentationml.notesSlide+xml"/>
  <Override PartName="/ppt/theme/themeOverride45.xml" ContentType="application/vnd.openxmlformats-officedocument.themeOverride+xml"/>
  <Override PartName="/ppt/notesSlides/notesSlide7.xml" ContentType="application/vnd.openxmlformats-officedocument.presentationml.notesSlide+xml"/>
  <Override PartName="/ppt/theme/themeOverride46.xml" ContentType="application/vnd.openxmlformats-officedocument.themeOverride+xml"/>
  <Override PartName="/ppt/notesSlides/notesSlide8.xml" ContentType="application/vnd.openxmlformats-officedocument.presentationml.notesSlide+xml"/>
  <Override PartName="/ppt/theme/themeOverride47.xml" ContentType="application/vnd.openxmlformats-officedocument.themeOverride+xml"/>
  <Override PartName="/ppt/notesSlides/notesSlide9.xml" ContentType="application/vnd.openxmlformats-officedocument.presentationml.notesSlide+xml"/>
  <Override PartName="/ppt/theme/themeOverride48.xml" ContentType="application/vnd.openxmlformats-officedocument.themeOverride+xml"/>
  <Override PartName="/ppt/notesSlides/notesSlide10.xml" ContentType="application/vnd.openxmlformats-officedocument.presentationml.notesSlide+xml"/>
  <Override PartName="/ppt/theme/themeOverride49.xml" ContentType="application/vnd.openxmlformats-officedocument.themeOverride+xml"/>
  <Override PartName="/ppt/notesSlides/notesSlide11.xml" ContentType="application/vnd.openxmlformats-officedocument.presentationml.notesSlide+xml"/>
  <Override PartName="/ppt/theme/themeOverride50.xml" ContentType="application/vnd.openxmlformats-officedocument.themeOverride+xml"/>
  <Override PartName="/ppt/notesSlides/notesSlide12.xml" ContentType="application/vnd.openxmlformats-officedocument.presentationml.notesSlide+xml"/>
  <Override PartName="/ppt/theme/themeOverride51.xml" ContentType="application/vnd.openxmlformats-officedocument.themeOverride+xml"/>
  <Override PartName="/ppt/notesSlides/notesSlide13.xml" ContentType="application/vnd.openxmlformats-officedocument.presentationml.notesSlide+xml"/>
  <Override PartName="/ppt/theme/themeOverride52.xml" ContentType="application/vnd.openxmlformats-officedocument.themeOverr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5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9" r:id="rId19"/>
    <p:sldId id="274" r:id="rId20"/>
    <p:sldId id="276" r:id="rId21"/>
    <p:sldId id="277" r:id="rId22"/>
    <p:sldId id="273" r:id="rId23"/>
    <p:sldId id="275" r:id="rId24"/>
    <p:sldId id="278" r:id="rId25"/>
    <p:sldId id="280" r:id="rId26"/>
    <p:sldId id="281" r:id="rId27"/>
    <p:sldId id="282" r:id="rId28"/>
    <p:sldId id="283" r:id="rId29"/>
    <p:sldId id="284" r:id="rId30"/>
    <p:sldId id="285" r:id="rId31"/>
    <p:sldId id="286" r:id="rId32"/>
    <p:sldId id="287" r:id="rId33"/>
    <p:sldId id="288" r:id="rId34"/>
    <p:sldId id="289" r:id="rId35"/>
    <p:sldId id="293" r:id="rId36"/>
    <p:sldId id="290" r:id="rId37"/>
    <p:sldId id="291" r:id="rId38"/>
    <p:sldId id="292"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CB618A-22FF-4C54-858A-E7A3409A6E2F}" type="datetimeFigureOut">
              <a:rPr lang="el-GR" smtClean="0"/>
              <a:t>12/5/2022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7CC30E-C68B-4158-85F8-99EE386997D1}" type="slidenum">
              <a:rPr lang="el-GR" smtClean="0"/>
              <a:t>‹#›</a:t>
            </a:fld>
            <a:endParaRPr lang="el-GR"/>
          </a:p>
        </p:txBody>
      </p:sp>
    </p:spTree>
    <p:extLst>
      <p:ext uri="{BB962C8B-B14F-4D97-AF65-F5344CB8AC3E}">
        <p14:creationId xmlns:p14="http://schemas.microsoft.com/office/powerpoint/2010/main" val="2704389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 6">
            <a:extLst>
              <a:ext uri="{FF2B5EF4-FFF2-40B4-BE49-F238E27FC236}">
                <a16:creationId xmlns:a16="http://schemas.microsoft.com/office/drawing/2014/main" id="{85C23E91-C0C0-4B34-A738-B6B3695C70FC}"/>
              </a:ext>
            </a:extLst>
          </p:cNvPr>
          <p:cNvSpPr txBox="1">
            <a:spLocks noGrp="1"/>
          </p:cNvSpPr>
          <p:nvPr>
            <p:ph type="sldNum" sz="quarter" idx="5"/>
          </p:nvPr>
        </p:nvSpPr>
        <p:spPr>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B4C749A4-F2CC-4E07-A67F-5EAACBDAF626}" type="slidenum">
              <a:rPr kumimoji="0" lang="el-GR" sz="1400" b="0" i="0" u="none" strike="noStrike" kern="1200" cap="none" spc="0" normalizeH="0" baseline="0" noProof="0">
                <a:ln>
                  <a:noFill/>
                </a:ln>
                <a:solidFill>
                  <a:prstClr val="black"/>
                </a:solidFill>
                <a:effectLst/>
                <a:uLnTx/>
                <a:uFillTx/>
                <a:latin typeface="Times New Roman"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41</a:t>
            </a:fld>
            <a:endParaRPr kumimoji="0" lang="el-GR" sz="1400" b="0" i="0" u="none" strike="noStrike" kern="1200" cap="none" spc="0" normalizeH="0" baseline="0" noProof="0">
              <a:ln>
                <a:noFill/>
              </a:ln>
              <a:solidFill>
                <a:prstClr val="black"/>
              </a:solidFill>
              <a:effectLst/>
              <a:uLnTx/>
              <a:uFillTx/>
              <a:latin typeface="Times New Roman" pitchFamily="18"/>
              <a:cs typeface="Tahoma" pitchFamily="2"/>
            </a:endParaRPr>
          </a:p>
        </p:txBody>
      </p:sp>
      <p:sp>
        <p:nvSpPr>
          <p:cNvPr id="2" name="Θέση εικόνας διαφάνειας 1">
            <a:extLst>
              <a:ext uri="{FF2B5EF4-FFF2-40B4-BE49-F238E27FC236}">
                <a16:creationId xmlns:a16="http://schemas.microsoft.com/office/drawing/2014/main" id="{7775757C-6778-4A72-AE91-5BEC1D9CE11B}"/>
              </a:ext>
            </a:extLst>
          </p:cNvPr>
          <p:cNvSpPr>
            <a:spLocks noGrp="1" noRot="1" noChangeAspect="1" noResize="1"/>
          </p:cNvSpPr>
          <p:nvPr>
            <p:ph type="sldImg"/>
          </p:nvPr>
        </p:nvSpPr>
        <p:spPr>
          <a:xfrm>
            <a:off x="217488" y="812800"/>
            <a:ext cx="7123112" cy="4008438"/>
          </a:xfrm>
          <a:solidFill>
            <a:srgbClr val="729FCF"/>
          </a:solidFill>
          <a:ln w="25400">
            <a:solidFill>
              <a:srgbClr val="3465A4"/>
            </a:solidFill>
            <a:prstDash val="solid"/>
          </a:ln>
        </p:spPr>
      </p:sp>
      <p:sp>
        <p:nvSpPr>
          <p:cNvPr id="3" name=" 2">
            <a:extLst>
              <a:ext uri="{FF2B5EF4-FFF2-40B4-BE49-F238E27FC236}">
                <a16:creationId xmlns:a16="http://schemas.microsoft.com/office/drawing/2014/main" id="{F6A66F9A-441C-428F-ACA6-7468292BC7F4}"/>
              </a:ext>
            </a:extLst>
          </p:cNvPr>
          <p:cNvSpPr txBox="1">
            <a:spLocks noGrp="1"/>
          </p:cNvSpPr>
          <p:nvPr>
            <p:ph type="body" sz="quarter" idx="1"/>
          </p:nvPr>
        </p:nvSpPr>
        <p:spPr/>
        <p:txBody>
          <a:bodyPr/>
          <a:lstStyle/>
          <a:p>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 6">
            <a:extLst>
              <a:ext uri="{FF2B5EF4-FFF2-40B4-BE49-F238E27FC236}">
                <a16:creationId xmlns:a16="http://schemas.microsoft.com/office/drawing/2014/main" id="{11EF2FEF-5DF9-4602-9935-C99C505D69AB}"/>
              </a:ext>
            </a:extLst>
          </p:cNvPr>
          <p:cNvSpPr txBox="1">
            <a:spLocks noGrp="1"/>
          </p:cNvSpPr>
          <p:nvPr>
            <p:ph type="sldNum" sz="quarter" idx="5"/>
          </p:nvPr>
        </p:nvSpPr>
        <p:spPr>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25BFCAEE-B544-4F6F-8CEC-1428669DE70C}" type="slidenum">
              <a:rPr kumimoji="0" lang="el-GR" sz="1400" b="0" i="0" u="none" strike="noStrike" kern="1200" cap="none" spc="0" normalizeH="0" baseline="0" noProof="0">
                <a:ln>
                  <a:noFill/>
                </a:ln>
                <a:solidFill>
                  <a:prstClr val="black"/>
                </a:solidFill>
                <a:effectLst/>
                <a:uLnTx/>
                <a:uFillTx/>
                <a:latin typeface="Times New Roman"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50</a:t>
            </a:fld>
            <a:endParaRPr kumimoji="0" lang="el-GR" sz="1400" b="0" i="0" u="none" strike="noStrike" kern="1200" cap="none" spc="0" normalizeH="0" baseline="0" noProof="0">
              <a:ln>
                <a:noFill/>
              </a:ln>
              <a:solidFill>
                <a:prstClr val="black"/>
              </a:solidFill>
              <a:effectLst/>
              <a:uLnTx/>
              <a:uFillTx/>
              <a:latin typeface="Times New Roman" pitchFamily="18"/>
              <a:cs typeface="Tahoma" pitchFamily="2"/>
            </a:endParaRPr>
          </a:p>
        </p:txBody>
      </p:sp>
      <p:sp>
        <p:nvSpPr>
          <p:cNvPr id="2" name="Θέση εικόνας διαφάνειας 1">
            <a:extLst>
              <a:ext uri="{FF2B5EF4-FFF2-40B4-BE49-F238E27FC236}">
                <a16:creationId xmlns:a16="http://schemas.microsoft.com/office/drawing/2014/main" id="{33180237-2B85-4693-97D2-12D8AA1ACD12}"/>
              </a:ext>
            </a:extLst>
          </p:cNvPr>
          <p:cNvSpPr>
            <a:spLocks noGrp="1" noRot="1" noChangeAspect="1" noResize="1"/>
          </p:cNvSpPr>
          <p:nvPr>
            <p:ph type="sldImg"/>
          </p:nvPr>
        </p:nvSpPr>
        <p:spPr>
          <a:xfrm>
            <a:off x="217488" y="812800"/>
            <a:ext cx="7123112" cy="4008438"/>
          </a:xfrm>
          <a:solidFill>
            <a:srgbClr val="729FCF"/>
          </a:solidFill>
          <a:ln w="25400">
            <a:solidFill>
              <a:srgbClr val="3465A4"/>
            </a:solidFill>
            <a:prstDash val="solid"/>
          </a:ln>
        </p:spPr>
      </p:sp>
      <p:sp>
        <p:nvSpPr>
          <p:cNvPr id="3" name=" 2">
            <a:extLst>
              <a:ext uri="{FF2B5EF4-FFF2-40B4-BE49-F238E27FC236}">
                <a16:creationId xmlns:a16="http://schemas.microsoft.com/office/drawing/2014/main" id="{94139565-7A85-451C-A4C6-CB8D9190EE5B}"/>
              </a:ext>
            </a:extLst>
          </p:cNvPr>
          <p:cNvSpPr txBox="1">
            <a:spLocks noGrp="1"/>
          </p:cNvSpPr>
          <p:nvPr>
            <p:ph type="body" sz="quarter" idx="1"/>
          </p:nvPr>
        </p:nvSpPr>
        <p:spPr/>
        <p:txBody>
          <a:bodyPr/>
          <a:lstStyle/>
          <a:p>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 6">
            <a:extLst>
              <a:ext uri="{FF2B5EF4-FFF2-40B4-BE49-F238E27FC236}">
                <a16:creationId xmlns:a16="http://schemas.microsoft.com/office/drawing/2014/main" id="{2A47FFD9-793C-405D-865C-1EC61FD9093D}"/>
              </a:ext>
            </a:extLst>
          </p:cNvPr>
          <p:cNvSpPr txBox="1">
            <a:spLocks noGrp="1"/>
          </p:cNvSpPr>
          <p:nvPr>
            <p:ph type="sldNum" sz="quarter" idx="5"/>
          </p:nvPr>
        </p:nvSpPr>
        <p:spPr>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8F9645E0-2C3C-4680-9440-D787CCD2AECF}" type="slidenum">
              <a:rPr kumimoji="0" lang="el-GR" sz="1400" b="0" i="0" u="none" strike="noStrike" kern="1200" cap="none" spc="0" normalizeH="0" baseline="0" noProof="0">
                <a:ln>
                  <a:noFill/>
                </a:ln>
                <a:solidFill>
                  <a:prstClr val="black"/>
                </a:solidFill>
                <a:effectLst/>
                <a:uLnTx/>
                <a:uFillTx/>
                <a:latin typeface="Times New Roman"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51</a:t>
            </a:fld>
            <a:endParaRPr kumimoji="0" lang="el-GR" sz="1400" b="0" i="0" u="none" strike="noStrike" kern="1200" cap="none" spc="0" normalizeH="0" baseline="0" noProof="0">
              <a:ln>
                <a:noFill/>
              </a:ln>
              <a:solidFill>
                <a:prstClr val="black"/>
              </a:solidFill>
              <a:effectLst/>
              <a:uLnTx/>
              <a:uFillTx/>
              <a:latin typeface="Times New Roman" pitchFamily="18"/>
              <a:cs typeface="Tahoma" pitchFamily="2"/>
            </a:endParaRPr>
          </a:p>
        </p:txBody>
      </p:sp>
      <p:sp>
        <p:nvSpPr>
          <p:cNvPr id="2" name="Θέση εικόνας διαφάνειας 1">
            <a:extLst>
              <a:ext uri="{FF2B5EF4-FFF2-40B4-BE49-F238E27FC236}">
                <a16:creationId xmlns:a16="http://schemas.microsoft.com/office/drawing/2014/main" id="{F56623F0-103E-45AA-9506-7C75A1012B1E}"/>
              </a:ext>
            </a:extLst>
          </p:cNvPr>
          <p:cNvSpPr>
            <a:spLocks noGrp="1" noRot="1" noChangeAspect="1" noResize="1"/>
          </p:cNvSpPr>
          <p:nvPr>
            <p:ph type="sldImg"/>
          </p:nvPr>
        </p:nvSpPr>
        <p:spPr>
          <a:xfrm>
            <a:off x="217488" y="812800"/>
            <a:ext cx="7123112" cy="4008438"/>
          </a:xfrm>
          <a:solidFill>
            <a:srgbClr val="729FCF"/>
          </a:solidFill>
          <a:ln w="25400">
            <a:solidFill>
              <a:srgbClr val="3465A4"/>
            </a:solidFill>
            <a:prstDash val="solid"/>
          </a:ln>
        </p:spPr>
      </p:sp>
      <p:sp>
        <p:nvSpPr>
          <p:cNvPr id="3" name=" 2">
            <a:extLst>
              <a:ext uri="{FF2B5EF4-FFF2-40B4-BE49-F238E27FC236}">
                <a16:creationId xmlns:a16="http://schemas.microsoft.com/office/drawing/2014/main" id="{047402E0-CB3F-4554-9BB4-31D55ED06F4E}"/>
              </a:ext>
            </a:extLst>
          </p:cNvPr>
          <p:cNvSpPr txBox="1">
            <a:spLocks noGrp="1"/>
          </p:cNvSpPr>
          <p:nvPr>
            <p:ph type="body" sz="quarter" idx="1"/>
          </p:nvPr>
        </p:nvSpPr>
        <p:spPr/>
        <p:txBody>
          <a:bodyPr/>
          <a:lstStyle/>
          <a:p>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 6">
            <a:extLst>
              <a:ext uri="{FF2B5EF4-FFF2-40B4-BE49-F238E27FC236}">
                <a16:creationId xmlns:a16="http://schemas.microsoft.com/office/drawing/2014/main" id="{5BFDDB82-D95A-4729-925F-BD15471E01E2}"/>
              </a:ext>
            </a:extLst>
          </p:cNvPr>
          <p:cNvSpPr txBox="1">
            <a:spLocks noGrp="1"/>
          </p:cNvSpPr>
          <p:nvPr>
            <p:ph type="sldNum" sz="quarter" idx="5"/>
          </p:nvPr>
        </p:nvSpPr>
        <p:spPr>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435E72B0-CF2D-44FD-A43F-86453AD10503}" type="slidenum">
              <a:rPr kumimoji="0" lang="el-GR" sz="1400" b="0" i="0" u="none" strike="noStrike" kern="1200" cap="none" spc="0" normalizeH="0" baseline="0" noProof="0">
                <a:ln>
                  <a:noFill/>
                </a:ln>
                <a:solidFill>
                  <a:prstClr val="black"/>
                </a:solidFill>
                <a:effectLst/>
                <a:uLnTx/>
                <a:uFillTx/>
                <a:latin typeface="Times New Roman"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52</a:t>
            </a:fld>
            <a:endParaRPr kumimoji="0" lang="el-GR" sz="1400" b="0" i="0" u="none" strike="noStrike" kern="1200" cap="none" spc="0" normalizeH="0" baseline="0" noProof="0">
              <a:ln>
                <a:noFill/>
              </a:ln>
              <a:solidFill>
                <a:prstClr val="black"/>
              </a:solidFill>
              <a:effectLst/>
              <a:uLnTx/>
              <a:uFillTx/>
              <a:latin typeface="Times New Roman" pitchFamily="18"/>
              <a:cs typeface="Tahoma" pitchFamily="2"/>
            </a:endParaRPr>
          </a:p>
        </p:txBody>
      </p:sp>
      <p:sp>
        <p:nvSpPr>
          <p:cNvPr id="2" name="Θέση εικόνας διαφάνειας 1">
            <a:extLst>
              <a:ext uri="{FF2B5EF4-FFF2-40B4-BE49-F238E27FC236}">
                <a16:creationId xmlns:a16="http://schemas.microsoft.com/office/drawing/2014/main" id="{3ABA4126-45EF-427E-9B87-AB58728282F9}"/>
              </a:ext>
            </a:extLst>
          </p:cNvPr>
          <p:cNvSpPr>
            <a:spLocks noGrp="1" noRot="1" noChangeAspect="1" noResize="1"/>
          </p:cNvSpPr>
          <p:nvPr>
            <p:ph type="sldImg"/>
          </p:nvPr>
        </p:nvSpPr>
        <p:spPr>
          <a:xfrm>
            <a:off x="217488" y="812800"/>
            <a:ext cx="7123112" cy="4008438"/>
          </a:xfrm>
          <a:solidFill>
            <a:srgbClr val="729FCF"/>
          </a:solidFill>
          <a:ln w="25400">
            <a:solidFill>
              <a:srgbClr val="3465A4"/>
            </a:solidFill>
            <a:prstDash val="solid"/>
          </a:ln>
        </p:spPr>
      </p:sp>
      <p:sp>
        <p:nvSpPr>
          <p:cNvPr id="3" name=" 2">
            <a:extLst>
              <a:ext uri="{FF2B5EF4-FFF2-40B4-BE49-F238E27FC236}">
                <a16:creationId xmlns:a16="http://schemas.microsoft.com/office/drawing/2014/main" id="{B4EBFB6E-C09A-42F4-BB5A-15A1C53D3F0A}"/>
              </a:ext>
            </a:extLst>
          </p:cNvPr>
          <p:cNvSpPr txBox="1">
            <a:spLocks noGrp="1"/>
          </p:cNvSpPr>
          <p:nvPr>
            <p:ph type="body" sz="quarter" idx="1"/>
          </p:nvPr>
        </p:nvSpPr>
        <p:spPr/>
        <p:txBody>
          <a:bodyPr/>
          <a:lstStyle/>
          <a:p>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 6">
            <a:extLst>
              <a:ext uri="{FF2B5EF4-FFF2-40B4-BE49-F238E27FC236}">
                <a16:creationId xmlns:a16="http://schemas.microsoft.com/office/drawing/2014/main" id="{EDD4DB2E-E8BA-4199-9030-E2C30E4422E0}"/>
              </a:ext>
            </a:extLst>
          </p:cNvPr>
          <p:cNvSpPr txBox="1">
            <a:spLocks noGrp="1"/>
          </p:cNvSpPr>
          <p:nvPr>
            <p:ph type="sldNum" sz="quarter" idx="5"/>
          </p:nvPr>
        </p:nvSpPr>
        <p:spPr>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D0848313-6851-4092-B463-E1FFAF57F739}" type="slidenum">
              <a:rPr kumimoji="0" lang="el-GR" sz="1400" b="0" i="0" u="none" strike="noStrike" kern="1200" cap="none" spc="0" normalizeH="0" baseline="0" noProof="0">
                <a:ln>
                  <a:noFill/>
                </a:ln>
                <a:solidFill>
                  <a:prstClr val="black"/>
                </a:solidFill>
                <a:effectLst/>
                <a:uLnTx/>
                <a:uFillTx/>
                <a:latin typeface="Times New Roman"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53</a:t>
            </a:fld>
            <a:endParaRPr kumimoji="0" lang="el-GR" sz="1400" b="0" i="0" u="none" strike="noStrike" kern="1200" cap="none" spc="0" normalizeH="0" baseline="0" noProof="0">
              <a:ln>
                <a:noFill/>
              </a:ln>
              <a:solidFill>
                <a:prstClr val="black"/>
              </a:solidFill>
              <a:effectLst/>
              <a:uLnTx/>
              <a:uFillTx/>
              <a:latin typeface="Times New Roman" pitchFamily="18"/>
              <a:cs typeface="Tahoma" pitchFamily="2"/>
            </a:endParaRPr>
          </a:p>
        </p:txBody>
      </p:sp>
      <p:sp>
        <p:nvSpPr>
          <p:cNvPr id="2" name="Θέση εικόνας διαφάνειας 1">
            <a:extLst>
              <a:ext uri="{FF2B5EF4-FFF2-40B4-BE49-F238E27FC236}">
                <a16:creationId xmlns:a16="http://schemas.microsoft.com/office/drawing/2014/main" id="{590DE1D2-283B-42FD-BE6C-BCD49419BAEB}"/>
              </a:ext>
            </a:extLst>
          </p:cNvPr>
          <p:cNvSpPr>
            <a:spLocks noGrp="1" noRot="1" noChangeAspect="1" noResize="1"/>
          </p:cNvSpPr>
          <p:nvPr>
            <p:ph type="sldImg"/>
          </p:nvPr>
        </p:nvSpPr>
        <p:spPr>
          <a:xfrm>
            <a:off x="217488" y="812800"/>
            <a:ext cx="7123112" cy="4008438"/>
          </a:xfrm>
          <a:solidFill>
            <a:srgbClr val="729FCF"/>
          </a:solidFill>
          <a:ln w="25400">
            <a:solidFill>
              <a:srgbClr val="3465A4"/>
            </a:solidFill>
            <a:prstDash val="solid"/>
          </a:ln>
        </p:spPr>
      </p:sp>
      <p:sp>
        <p:nvSpPr>
          <p:cNvPr id="3" name=" 2">
            <a:extLst>
              <a:ext uri="{FF2B5EF4-FFF2-40B4-BE49-F238E27FC236}">
                <a16:creationId xmlns:a16="http://schemas.microsoft.com/office/drawing/2014/main" id="{E288C4E9-9907-454C-B5CB-208B8BF3122A}"/>
              </a:ext>
            </a:extLst>
          </p:cNvPr>
          <p:cNvSpPr txBox="1">
            <a:spLocks noGrp="1"/>
          </p:cNvSpPr>
          <p:nvPr>
            <p:ph type="body" sz="quarter" idx="1"/>
          </p:nvPr>
        </p:nvSpPr>
        <p:spPr/>
        <p:txBody>
          <a:bodyPr/>
          <a:lstStyle/>
          <a:p>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 6">
            <a:extLst>
              <a:ext uri="{FF2B5EF4-FFF2-40B4-BE49-F238E27FC236}">
                <a16:creationId xmlns:a16="http://schemas.microsoft.com/office/drawing/2014/main" id="{3895C731-768F-47EF-A4CB-EC361AE32D21}"/>
              </a:ext>
            </a:extLst>
          </p:cNvPr>
          <p:cNvSpPr txBox="1">
            <a:spLocks noGrp="1"/>
          </p:cNvSpPr>
          <p:nvPr>
            <p:ph type="sldNum" sz="quarter" idx="5"/>
          </p:nvPr>
        </p:nvSpPr>
        <p:spPr>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776B78AD-71BD-4C4D-83B4-93B9ADD09313}" type="slidenum">
              <a:rPr kumimoji="0" lang="el-GR" sz="1400" b="0" i="0" u="none" strike="noStrike" kern="1200" cap="none" spc="0" normalizeH="0" baseline="0" noProof="0">
                <a:ln>
                  <a:noFill/>
                </a:ln>
                <a:solidFill>
                  <a:prstClr val="black"/>
                </a:solidFill>
                <a:effectLst/>
                <a:uLnTx/>
                <a:uFillTx/>
                <a:latin typeface="Times New Roman"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54</a:t>
            </a:fld>
            <a:endParaRPr kumimoji="0" lang="el-GR" sz="1400" b="0" i="0" u="none" strike="noStrike" kern="1200" cap="none" spc="0" normalizeH="0" baseline="0" noProof="0">
              <a:ln>
                <a:noFill/>
              </a:ln>
              <a:solidFill>
                <a:prstClr val="black"/>
              </a:solidFill>
              <a:effectLst/>
              <a:uLnTx/>
              <a:uFillTx/>
              <a:latin typeface="Times New Roman" pitchFamily="18"/>
              <a:cs typeface="Tahoma" pitchFamily="2"/>
            </a:endParaRPr>
          </a:p>
        </p:txBody>
      </p:sp>
      <p:sp>
        <p:nvSpPr>
          <p:cNvPr id="2" name="Θέση εικόνας διαφάνειας 1">
            <a:extLst>
              <a:ext uri="{FF2B5EF4-FFF2-40B4-BE49-F238E27FC236}">
                <a16:creationId xmlns:a16="http://schemas.microsoft.com/office/drawing/2014/main" id="{7FC6E56F-442F-4EEC-88E6-A3ABDBF05127}"/>
              </a:ext>
            </a:extLst>
          </p:cNvPr>
          <p:cNvSpPr>
            <a:spLocks noGrp="1" noRot="1" noChangeAspect="1" noResize="1"/>
          </p:cNvSpPr>
          <p:nvPr>
            <p:ph type="sldImg"/>
          </p:nvPr>
        </p:nvSpPr>
        <p:spPr>
          <a:xfrm>
            <a:off x="217488" y="812800"/>
            <a:ext cx="7123112" cy="4008438"/>
          </a:xfrm>
          <a:solidFill>
            <a:srgbClr val="729FCF"/>
          </a:solidFill>
          <a:ln w="25400">
            <a:solidFill>
              <a:srgbClr val="3465A4"/>
            </a:solidFill>
            <a:prstDash val="solid"/>
          </a:ln>
        </p:spPr>
      </p:sp>
      <p:sp>
        <p:nvSpPr>
          <p:cNvPr id="3" name=" 2">
            <a:extLst>
              <a:ext uri="{FF2B5EF4-FFF2-40B4-BE49-F238E27FC236}">
                <a16:creationId xmlns:a16="http://schemas.microsoft.com/office/drawing/2014/main" id="{C8F07FB3-73E4-4C61-ADDE-0ADCBE85B2FA}"/>
              </a:ext>
            </a:extLst>
          </p:cNvPr>
          <p:cNvSpPr txBox="1">
            <a:spLocks noGrp="1"/>
          </p:cNvSpPr>
          <p:nvPr>
            <p:ph type="body" sz="quarter" idx="1"/>
          </p:nvPr>
        </p:nvSpPr>
        <p:spPr/>
        <p:txBody>
          <a:bodyPr/>
          <a:lstStyle/>
          <a:p>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 6">
            <a:extLst>
              <a:ext uri="{FF2B5EF4-FFF2-40B4-BE49-F238E27FC236}">
                <a16:creationId xmlns:a16="http://schemas.microsoft.com/office/drawing/2014/main" id="{843C8888-14F5-4F16-9035-F510A9FA98EA}"/>
              </a:ext>
            </a:extLst>
          </p:cNvPr>
          <p:cNvSpPr txBox="1">
            <a:spLocks noGrp="1"/>
          </p:cNvSpPr>
          <p:nvPr>
            <p:ph type="sldNum" sz="quarter" idx="5"/>
          </p:nvPr>
        </p:nvSpPr>
        <p:spPr>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E15607C3-66AC-4FA1-9F97-7732D5E0E6E6}" type="slidenum">
              <a:rPr kumimoji="0" lang="el-GR" sz="1400" b="0" i="0" u="none" strike="noStrike" kern="1200" cap="none" spc="0" normalizeH="0" baseline="0" noProof="0">
                <a:ln>
                  <a:noFill/>
                </a:ln>
                <a:solidFill>
                  <a:prstClr val="black"/>
                </a:solidFill>
                <a:effectLst/>
                <a:uLnTx/>
                <a:uFillTx/>
                <a:latin typeface="Times New Roman"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42</a:t>
            </a:fld>
            <a:endParaRPr kumimoji="0" lang="el-GR" sz="1400" b="0" i="0" u="none" strike="noStrike" kern="1200" cap="none" spc="0" normalizeH="0" baseline="0" noProof="0">
              <a:ln>
                <a:noFill/>
              </a:ln>
              <a:solidFill>
                <a:prstClr val="black"/>
              </a:solidFill>
              <a:effectLst/>
              <a:uLnTx/>
              <a:uFillTx/>
              <a:latin typeface="Times New Roman" pitchFamily="18"/>
              <a:cs typeface="Tahoma" pitchFamily="2"/>
            </a:endParaRPr>
          </a:p>
        </p:txBody>
      </p:sp>
      <p:sp>
        <p:nvSpPr>
          <p:cNvPr id="2" name="Θέση εικόνας διαφάνειας 1">
            <a:extLst>
              <a:ext uri="{FF2B5EF4-FFF2-40B4-BE49-F238E27FC236}">
                <a16:creationId xmlns:a16="http://schemas.microsoft.com/office/drawing/2014/main" id="{136BD9C8-F209-4C42-B7DB-DC6D7B5A74FE}"/>
              </a:ext>
            </a:extLst>
          </p:cNvPr>
          <p:cNvSpPr>
            <a:spLocks noGrp="1" noRot="1" noChangeAspect="1" noResize="1"/>
          </p:cNvSpPr>
          <p:nvPr>
            <p:ph type="sldImg"/>
          </p:nvPr>
        </p:nvSpPr>
        <p:spPr>
          <a:xfrm>
            <a:off x="217488" y="812800"/>
            <a:ext cx="7123112" cy="4008438"/>
          </a:xfrm>
          <a:solidFill>
            <a:srgbClr val="729FCF"/>
          </a:solidFill>
          <a:ln w="25400">
            <a:solidFill>
              <a:srgbClr val="3465A4"/>
            </a:solidFill>
            <a:prstDash val="solid"/>
          </a:ln>
        </p:spPr>
      </p:sp>
      <p:sp>
        <p:nvSpPr>
          <p:cNvPr id="3" name=" 2">
            <a:extLst>
              <a:ext uri="{FF2B5EF4-FFF2-40B4-BE49-F238E27FC236}">
                <a16:creationId xmlns:a16="http://schemas.microsoft.com/office/drawing/2014/main" id="{6EF8ABDF-5D05-4841-8F78-DCECA024E9C7}"/>
              </a:ext>
            </a:extLst>
          </p:cNvPr>
          <p:cNvSpPr txBox="1">
            <a:spLocks noGrp="1"/>
          </p:cNvSpPr>
          <p:nvPr>
            <p:ph type="body" sz="quarter" idx="1"/>
          </p:nvPr>
        </p:nvSpPr>
        <p:spPr/>
        <p:txBody>
          <a:bodyPr/>
          <a:lstStyle/>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 6">
            <a:extLst>
              <a:ext uri="{FF2B5EF4-FFF2-40B4-BE49-F238E27FC236}">
                <a16:creationId xmlns:a16="http://schemas.microsoft.com/office/drawing/2014/main" id="{CD4FF068-9DD4-4328-952A-AF7BDAA0D74B}"/>
              </a:ext>
            </a:extLst>
          </p:cNvPr>
          <p:cNvSpPr txBox="1">
            <a:spLocks noGrp="1"/>
          </p:cNvSpPr>
          <p:nvPr>
            <p:ph type="sldNum" sz="quarter" idx="5"/>
          </p:nvPr>
        </p:nvSpPr>
        <p:spPr>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9D9B16B4-FB71-4AB3-906F-5114B1BC6AC9}" type="slidenum">
              <a:rPr kumimoji="0" lang="el-GR" sz="1400" b="0" i="0" u="none" strike="noStrike" kern="1200" cap="none" spc="0" normalizeH="0" baseline="0" noProof="0">
                <a:ln>
                  <a:noFill/>
                </a:ln>
                <a:solidFill>
                  <a:prstClr val="black"/>
                </a:solidFill>
                <a:effectLst/>
                <a:uLnTx/>
                <a:uFillTx/>
                <a:latin typeface="Times New Roman"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43</a:t>
            </a:fld>
            <a:endParaRPr kumimoji="0" lang="el-GR" sz="1400" b="0" i="0" u="none" strike="noStrike" kern="1200" cap="none" spc="0" normalizeH="0" baseline="0" noProof="0">
              <a:ln>
                <a:noFill/>
              </a:ln>
              <a:solidFill>
                <a:prstClr val="black"/>
              </a:solidFill>
              <a:effectLst/>
              <a:uLnTx/>
              <a:uFillTx/>
              <a:latin typeface="Times New Roman" pitchFamily="18"/>
              <a:cs typeface="Tahoma" pitchFamily="2"/>
            </a:endParaRPr>
          </a:p>
        </p:txBody>
      </p:sp>
      <p:sp>
        <p:nvSpPr>
          <p:cNvPr id="2" name="Θέση εικόνας διαφάνειας 1">
            <a:extLst>
              <a:ext uri="{FF2B5EF4-FFF2-40B4-BE49-F238E27FC236}">
                <a16:creationId xmlns:a16="http://schemas.microsoft.com/office/drawing/2014/main" id="{60CC45EB-07C0-40EC-B012-C9C2D75DCEBA}"/>
              </a:ext>
            </a:extLst>
          </p:cNvPr>
          <p:cNvSpPr>
            <a:spLocks noGrp="1" noRot="1" noChangeAspect="1" noResize="1"/>
          </p:cNvSpPr>
          <p:nvPr>
            <p:ph type="sldImg"/>
          </p:nvPr>
        </p:nvSpPr>
        <p:spPr>
          <a:xfrm>
            <a:off x="217488" y="812800"/>
            <a:ext cx="7123112" cy="4008438"/>
          </a:xfrm>
          <a:solidFill>
            <a:srgbClr val="729FCF"/>
          </a:solidFill>
          <a:ln w="25400">
            <a:solidFill>
              <a:srgbClr val="3465A4"/>
            </a:solidFill>
            <a:prstDash val="solid"/>
          </a:ln>
        </p:spPr>
      </p:sp>
      <p:sp>
        <p:nvSpPr>
          <p:cNvPr id="3" name=" 2">
            <a:extLst>
              <a:ext uri="{FF2B5EF4-FFF2-40B4-BE49-F238E27FC236}">
                <a16:creationId xmlns:a16="http://schemas.microsoft.com/office/drawing/2014/main" id="{B5EA09BA-BFCE-4E51-8AF5-B1A866043543}"/>
              </a:ext>
            </a:extLst>
          </p:cNvPr>
          <p:cNvSpPr txBox="1">
            <a:spLocks noGrp="1"/>
          </p:cNvSpPr>
          <p:nvPr>
            <p:ph type="body" sz="quarter" idx="1"/>
          </p:nvPr>
        </p:nvSpPr>
        <p:spPr/>
        <p:txBody>
          <a:bodyPr/>
          <a:lstStyle/>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 6">
            <a:extLst>
              <a:ext uri="{FF2B5EF4-FFF2-40B4-BE49-F238E27FC236}">
                <a16:creationId xmlns:a16="http://schemas.microsoft.com/office/drawing/2014/main" id="{76FDB4E2-F697-46BB-92B4-92E6D43CF53E}"/>
              </a:ext>
            </a:extLst>
          </p:cNvPr>
          <p:cNvSpPr txBox="1">
            <a:spLocks noGrp="1"/>
          </p:cNvSpPr>
          <p:nvPr>
            <p:ph type="sldNum" sz="quarter" idx="5"/>
          </p:nvPr>
        </p:nvSpPr>
        <p:spPr>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EF37AA29-60F1-4F96-9939-F5A6A43CEC86}" type="slidenum">
              <a:rPr kumimoji="0" lang="el-GR" sz="1400" b="0" i="0" u="none" strike="noStrike" kern="1200" cap="none" spc="0" normalizeH="0" baseline="0" noProof="0">
                <a:ln>
                  <a:noFill/>
                </a:ln>
                <a:solidFill>
                  <a:prstClr val="black"/>
                </a:solidFill>
                <a:effectLst/>
                <a:uLnTx/>
                <a:uFillTx/>
                <a:latin typeface="Times New Roman"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44</a:t>
            </a:fld>
            <a:endParaRPr kumimoji="0" lang="el-GR" sz="1400" b="0" i="0" u="none" strike="noStrike" kern="1200" cap="none" spc="0" normalizeH="0" baseline="0" noProof="0">
              <a:ln>
                <a:noFill/>
              </a:ln>
              <a:solidFill>
                <a:prstClr val="black"/>
              </a:solidFill>
              <a:effectLst/>
              <a:uLnTx/>
              <a:uFillTx/>
              <a:latin typeface="Times New Roman" pitchFamily="18"/>
              <a:cs typeface="Tahoma" pitchFamily="2"/>
            </a:endParaRPr>
          </a:p>
        </p:txBody>
      </p:sp>
      <p:sp>
        <p:nvSpPr>
          <p:cNvPr id="2" name="Θέση εικόνας διαφάνειας 1">
            <a:extLst>
              <a:ext uri="{FF2B5EF4-FFF2-40B4-BE49-F238E27FC236}">
                <a16:creationId xmlns:a16="http://schemas.microsoft.com/office/drawing/2014/main" id="{D5621C8F-4908-4FCA-B115-A4CD901C79D7}"/>
              </a:ext>
            </a:extLst>
          </p:cNvPr>
          <p:cNvSpPr>
            <a:spLocks noGrp="1" noRot="1" noChangeAspect="1" noResize="1"/>
          </p:cNvSpPr>
          <p:nvPr>
            <p:ph type="sldImg"/>
          </p:nvPr>
        </p:nvSpPr>
        <p:spPr>
          <a:xfrm>
            <a:off x="217488" y="812800"/>
            <a:ext cx="7123112" cy="4008438"/>
          </a:xfrm>
          <a:solidFill>
            <a:srgbClr val="729FCF"/>
          </a:solidFill>
          <a:ln w="25400">
            <a:solidFill>
              <a:srgbClr val="3465A4"/>
            </a:solidFill>
            <a:prstDash val="solid"/>
          </a:ln>
        </p:spPr>
      </p:sp>
      <p:sp>
        <p:nvSpPr>
          <p:cNvPr id="3" name=" 2">
            <a:extLst>
              <a:ext uri="{FF2B5EF4-FFF2-40B4-BE49-F238E27FC236}">
                <a16:creationId xmlns:a16="http://schemas.microsoft.com/office/drawing/2014/main" id="{D6B694D7-FCA7-4233-A9FA-E1AB10101D84}"/>
              </a:ext>
            </a:extLst>
          </p:cNvPr>
          <p:cNvSpPr txBox="1">
            <a:spLocks noGrp="1"/>
          </p:cNvSpPr>
          <p:nvPr>
            <p:ph type="body" sz="quarter" idx="1"/>
          </p:nvPr>
        </p:nvSpPr>
        <p:spPr/>
        <p:txBody>
          <a:bodyPr/>
          <a:lstStyle/>
          <a:p>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 6">
            <a:extLst>
              <a:ext uri="{FF2B5EF4-FFF2-40B4-BE49-F238E27FC236}">
                <a16:creationId xmlns:a16="http://schemas.microsoft.com/office/drawing/2014/main" id="{B9BF2822-51E2-4794-87B8-9959A9F1480C}"/>
              </a:ext>
            </a:extLst>
          </p:cNvPr>
          <p:cNvSpPr txBox="1">
            <a:spLocks noGrp="1"/>
          </p:cNvSpPr>
          <p:nvPr>
            <p:ph type="sldNum" sz="quarter" idx="5"/>
          </p:nvPr>
        </p:nvSpPr>
        <p:spPr>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E7213310-FD04-4F5C-9F11-1211E24DEFE1}" type="slidenum">
              <a:rPr kumimoji="0" lang="el-GR" sz="1400" b="0" i="0" u="none" strike="noStrike" kern="1200" cap="none" spc="0" normalizeH="0" baseline="0" noProof="0">
                <a:ln>
                  <a:noFill/>
                </a:ln>
                <a:solidFill>
                  <a:prstClr val="black"/>
                </a:solidFill>
                <a:effectLst/>
                <a:uLnTx/>
                <a:uFillTx/>
                <a:latin typeface="Times New Roman"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45</a:t>
            </a:fld>
            <a:endParaRPr kumimoji="0" lang="el-GR" sz="1400" b="0" i="0" u="none" strike="noStrike" kern="1200" cap="none" spc="0" normalizeH="0" baseline="0" noProof="0">
              <a:ln>
                <a:noFill/>
              </a:ln>
              <a:solidFill>
                <a:prstClr val="black"/>
              </a:solidFill>
              <a:effectLst/>
              <a:uLnTx/>
              <a:uFillTx/>
              <a:latin typeface="Times New Roman" pitchFamily="18"/>
              <a:cs typeface="Tahoma" pitchFamily="2"/>
            </a:endParaRPr>
          </a:p>
        </p:txBody>
      </p:sp>
      <p:sp>
        <p:nvSpPr>
          <p:cNvPr id="2" name="Θέση εικόνας διαφάνειας 1">
            <a:extLst>
              <a:ext uri="{FF2B5EF4-FFF2-40B4-BE49-F238E27FC236}">
                <a16:creationId xmlns:a16="http://schemas.microsoft.com/office/drawing/2014/main" id="{34C39851-891A-440A-98B3-4048E05BAEC1}"/>
              </a:ext>
            </a:extLst>
          </p:cNvPr>
          <p:cNvSpPr>
            <a:spLocks noGrp="1" noRot="1" noChangeAspect="1" noResize="1"/>
          </p:cNvSpPr>
          <p:nvPr>
            <p:ph type="sldImg"/>
          </p:nvPr>
        </p:nvSpPr>
        <p:spPr>
          <a:xfrm>
            <a:off x="217488" y="812800"/>
            <a:ext cx="7123112" cy="4008438"/>
          </a:xfrm>
          <a:solidFill>
            <a:srgbClr val="729FCF"/>
          </a:solidFill>
          <a:ln w="25400">
            <a:solidFill>
              <a:srgbClr val="3465A4"/>
            </a:solidFill>
            <a:prstDash val="solid"/>
          </a:ln>
        </p:spPr>
      </p:sp>
      <p:sp>
        <p:nvSpPr>
          <p:cNvPr id="3" name=" 2">
            <a:extLst>
              <a:ext uri="{FF2B5EF4-FFF2-40B4-BE49-F238E27FC236}">
                <a16:creationId xmlns:a16="http://schemas.microsoft.com/office/drawing/2014/main" id="{4AE2A98D-9039-4F05-8E77-6976080221BA}"/>
              </a:ext>
            </a:extLst>
          </p:cNvPr>
          <p:cNvSpPr txBox="1">
            <a:spLocks noGrp="1"/>
          </p:cNvSpPr>
          <p:nvPr>
            <p:ph type="body" sz="quarter" idx="1"/>
          </p:nvPr>
        </p:nvSpPr>
        <p:spPr/>
        <p:txBody>
          <a:bodyPr/>
          <a:lstStyle/>
          <a:p>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 6">
            <a:extLst>
              <a:ext uri="{FF2B5EF4-FFF2-40B4-BE49-F238E27FC236}">
                <a16:creationId xmlns:a16="http://schemas.microsoft.com/office/drawing/2014/main" id="{9B374226-5692-4A3F-BBFE-37F00C5A2578}"/>
              </a:ext>
            </a:extLst>
          </p:cNvPr>
          <p:cNvSpPr txBox="1">
            <a:spLocks noGrp="1"/>
          </p:cNvSpPr>
          <p:nvPr>
            <p:ph type="sldNum" sz="quarter" idx="5"/>
          </p:nvPr>
        </p:nvSpPr>
        <p:spPr>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E0751BC2-50AB-4B70-8F7A-156527C51D53}" type="slidenum">
              <a:rPr kumimoji="0" lang="el-GR" sz="1400" b="0" i="0" u="none" strike="noStrike" kern="1200" cap="none" spc="0" normalizeH="0" baseline="0" noProof="0">
                <a:ln>
                  <a:noFill/>
                </a:ln>
                <a:solidFill>
                  <a:prstClr val="black"/>
                </a:solidFill>
                <a:effectLst/>
                <a:uLnTx/>
                <a:uFillTx/>
                <a:latin typeface="Times New Roman"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46</a:t>
            </a:fld>
            <a:endParaRPr kumimoji="0" lang="el-GR" sz="1400" b="0" i="0" u="none" strike="noStrike" kern="1200" cap="none" spc="0" normalizeH="0" baseline="0" noProof="0">
              <a:ln>
                <a:noFill/>
              </a:ln>
              <a:solidFill>
                <a:prstClr val="black"/>
              </a:solidFill>
              <a:effectLst/>
              <a:uLnTx/>
              <a:uFillTx/>
              <a:latin typeface="Times New Roman" pitchFamily="18"/>
              <a:cs typeface="Tahoma" pitchFamily="2"/>
            </a:endParaRPr>
          </a:p>
        </p:txBody>
      </p:sp>
      <p:sp>
        <p:nvSpPr>
          <p:cNvPr id="2" name="Θέση εικόνας διαφάνειας 1">
            <a:extLst>
              <a:ext uri="{FF2B5EF4-FFF2-40B4-BE49-F238E27FC236}">
                <a16:creationId xmlns:a16="http://schemas.microsoft.com/office/drawing/2014/main" id="{518D27B1-8B21-4C0E-ABC4-3FB1D65684C9}"/>
              </a:ext>
            </a:extLst>
          </p:cNvPr>
          <p:cNvSpPr>
            <a:spLocks noGrp="1" noRot="1" noChangeAspect="1" noResize="1"/>
          </p:cNvSpPr>
          <p:nvPr>
            <p:ph type="sldImg"/>
          </p:nvPr>
        </p:nvSpPr>
        <p:spPr>
          <a:xfrm>
            <a:off x="217488" y="812800"/>
            <a:ext cx="7123112" cy="4008438"/>
          </a:xfrm>
          <a:solidFill>
            <a:srgbClr val="729FCF"/>
          </a:solidFill>
          <a:ln w="25400">
            <a:solidFill>
              <a:srgbClr val="3465A4"/>
            </a:solidFill>
            <a:prstDash val="solid"/>
          </a:ln>
        </p:spPr>
      </p:sp>
      <p:sp>
        <p:nvSpPr>
          <p:cNvPr id="3" name=" 2">
            <a:extLst>
              <a:ext uri="{FF2B5EF4-FFF2-40B4-BE49-F238E27FC236}">
                <a16:creationId xmlns:a16="http://schemas.microsoft.com/office/drawing/2014/main" id="{97B0E6AF-8A6C-4EE7-863A-83C9A8BF2068}"/>
              </a:ext>
            </a:extLst>
          </p:cNvPr>
          <p:cNvSpPr txBox="1">
            <a:spLocks noGrp="1"/>
          </p:cNvSpPr>
          <p:nvPr>
            <p:ph type="body" sz="quarter" idx="1"/>
          </p:nvPr>
        </p:nvSpPr>
        <p:spPr/>
        <p:txBody>
          <a:bodyPr/>
          <a:lstStyle/>
          <a:p>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 6">
            <a:extLst>
              <a:ext uri="{FF2B5EF4-FFF2-40B4-BE49-F238E27FC236}">
                <a16:creationId xmlns:a16="http://schemas.microsoft.com/office/drawing/2014/main" id="{E0004330-EAA6-4F68-9D39-1319CA974A03}"/>
              </a:ext>
            </a:extLst>
          </p:cNvPr>
          <p:cNvSpPr txBox="1">
            <a:spLocks noGrp="1"/>
          </p:cNvSpPr>
          <p:nvPr>
            <p:ph type="sldNum" sz="quarter" idx="5"/>
          </p:nvPr>
        </p:nvSpPr>
        <p:spPr>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21BC42CD-DD8A-4A16-8F34-A4BB10A5E740}" type="slidenum">
              <a:rPr kumimoji="0" lang="el-GR" sz="1400" b="0" i="0" u="none" strike="noStrike" kern="1200" cap="none" spc="0" normalizeH="0" baseline="0" noProof="0">
                <a:ln>
                  <a:noFill/>
                </a:ln>
                <a:solidFill>
                  <a:prstClr val="black"/>
                </a:solidFill>
                <a:effectLst/>
                <a:uLnTx/>
                <a:uFillTx/>
                <a:latin typeface="Times New Roman"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47</a:t>
            </a:fld>
            <a:endParaRPr kumimoji="0" lang="el-GR" sz="1400" b="0" i="0" u="none" strike="noStrike" kern="1200" cap="none" spc="0" normalizeH="0" baseline="0" noProof="0">
              <a:ln>
                <a:noFill/>
              </a:ln>
              <a:solidFill>
                <a:prstClr val="black"/>
              </a:solidFill>
              <a:effectLst/>
              <a:uLnTx/>
              <a:uFillTx/>
              <a:latin typeface="Times New Roman" pitchFamily="18"/>
              <a:cs typeface="Tahoma" pitchFamily="2"/>
            </a:endParaRPr>
          </a:p>
        </p:txBody>
      </p:sp>
      <p:sp>
        <p:nvSpPr>
          <p:cNvPr id="2" name="Θέση εικόνας διαφάνειας 1">
            <a:extLst>
              <a:ext uri="{FF2B5EF4-FFF2-40B4-BE49-F238E27FC236}">
                <a16:creationId xmlns:a16="http://schemas.microsoft.com/office/drawing/2014/main" id="{13D428D0-EA87-485E-A5D4-09A36AD5DCB8}"/>
              </a:ext>
            </a:extLst>
          </p:cNvPr>
          <p:cNvSpPr>
            <a:spLocks noGrp="1" noRot="1" noChangeAspect="1" noResize="1"/>
          </p:cNvSpPr>
          <p:nvPr>
            <p:ph type="sldImg"/>
          </p:nvPr>
        </p:nvSpPr>
        <p:spPr>
          <a:xfrm>
            <a:off x="217488" y="812800"/>
            <a:ext cx="7123112" cy="4008438"/>
          </a:xfrm>
          <a:solidFill>
            <a:srgbClr val="729FCF"/>
          </a:solidFill>
          <a:ln w="25400">
            <a:solidFill>
              <a:srgbClr val="3465A4"/>
            </a:solidFill>
            <a:prstDash val="solid"/>
          </a:ln>
        </p:spPr>
      </p:sp>
      <p:sp>
        <p:nvSpPr>
          <p:cNvPr id="3" name=" 2">
            <a:extLst>
              <a:ext uri="{FF2B5EF4-FFF2-40B4-BE49-F238E27FC236}">
                <a16:creationId xmlns:a16="http://schemas.microsoft.com/office/drawing/2014/main" id="{39C3D7AE-2130-4606-B821-8DC345D42146}"/>
              </a:ext>
            </a:extLst>
          </p:cNvPr>
          <p:cNvSpPr txBox="1">
            <a:spLocks noGrp="1"/>
          </p:cNvSpPr>
          <p:nvPr>
            <p:ph type="body" sz="quarter" idx="1"/>
          </p:nvPr>
        </p:nvSpPr>
        <p:spPr/>
        <p:txBody>
          <a:bodyPr/>
          <a:lstStyle/>
          <a:p>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 6">
            <a:extLst>
              <a:ext uri="{FF2B5EF4-FFF2-40B4-BE49-F238E27FC236}">
                <a16:creationId xmlns:a16="http://schemas.microsoft.com/office/drawing/2014/main" id="{441E9A2C-60DA-4CC5-926B-B46BB7D41DE1}"/>
              </a:ext>
            </a:extLst>
          </p:cNvPr>
          <p:cNvSpPr txBox="1">
            <a:spLocks noGrp="1"/>
          </p:cNvSpPr>
          <p:nvPr>
            <p:ph type="sldNum" sz="quarter" idx="5"/>
          </p:nvPr>
        </p:nvSpPr>
        <p:spPr>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FB7FA87C-18DA-44C4-A0D6-412ABF78F645}" type="slidenum">
              <a:rPr kumimoji="0" lang="el-GR" sz="1400" b="0" i="0" u="none" strike="noStrike" kern="1200" cap="none" spc="0" normalizeH="0" baseline="0" noProof="0">
                <a:ln>
                  <a:noFill/>
                </a:ln>
                <a:solidFill>
                  <a:prstClr val="black"/>
                </a:solidFill>
                <a:effectLst/>
                <a:uLnTx/>
                <a:uFillTx/>
                <a:latin typeface="Times New Roman"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48</a:t>
            </a:fld>
            <a:endParaRPr kumimoji="0" lang="el-GR" sz="1400" b="0" i="0" u="none" strike="noStrike" kern="1200" cap="none" spc="0" normalizeH="0" baseline="0" noProof="0">
              <a:ln>
                <a:noFill/>
              </a:ln>
              <a:solidFill>
                <a:prstClr val="black"/>
              </a:solidFill>
              <a:effectLst/>
              <a:uLnTx/>
              <a:uFillTx/>
              <a:latin typeface="Times New Roman" pitchFamily="18"/>
              <a:cs typeface="Tahoma" pitchFamily="2"/>
            </a:endParaRPr>
          </a:p>
        </p:txBody>
      </p:sp>
      <p:sp>
        <p:nvSpPr>
          <p:cNvPr id="2" name="Θέση εικόνας διαφάνειας 1">
            <a:extLst>
              <a:ext uri="{FF2B5EF4-FFF2-40B4-BE49-F238E27FC236}">
                <a16:creationId xmlns:a16="http://schemas.microsoft.com/office/drawing/2014/main" id="{17796584-952D-4988-A0D7-A6F0188938C5}"/>
              </a:ext>
            </a:extLst>
          </p:cNvPr>
          <p:cNvSpPr>
            <a:spLocks noGrp="1" noRot="1" noChangeAspect="1" noResize="1"/>
          </p:cNvSpPr>
          <p:nvPr>
            <p:ph type="sldImg"/>
          </p:nvPr>
        </p:nvSpPr>
        <p:spPr>
          <a:xfrm>
            <a:off x="217488" y="812800"/>
            <a:ext cx="7123112" cy="4008438"/>
          </a:xfrm>
          <a:solidFill>
            <a:srgbClr val="729FCF"/>
          </a:solidFill>
          <a:ln w="25400">
            <a:solidFill>
              <a:srgbClr val="3465A4"/>
            </a:solidFill>
            <a:prstDash val="solid"/>
          </a:ln>
        </p:spPr>
      </p:sp>
      <p:sp>
        <p:nvSpPr>
          <p:cNvPr id="3" name=" 2">
            <a:extLst>
              <a:ext uri="{FF2B5EF4-FFF2-40B4-BE49-F238E27FC236}">
                <a16:creationId xmlns:a16="http://schemas.microsoft.com/office/drawing/2014/main" id="{25DDDF3F-6443-4058-BBC6-13C8819F3B3B}"/>
              </a:ext>
            </a:extLst>
          </p:cNvPr>
          <p:cNvSpPr txBox="1">
            <a:spLocks noGrp="1"/>
          </p:cNvSpPr>
          <p:nvPr>
            <p:ph type="body" sz="quarter" idx="1"/>
          </p:nvPr>
        </p:nvSpPr>
        <p:spPr/>
        <p:txBody>
          <a:bodyPr/>
          <a:lstStyle/>
          <a:p>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 6">
            <a:extLst>
              <a:ext uri="{FF2B5EF4-FFF2-40B4-BE49-F238E27FC236}">
                <a16:creationId xmlns:a16="http://schemas.microsoft.com/office/drawing/2014/main" id="{C41C7AAA-2215-4F63-A9DF-4D9725C15180}"/>
              </a:ext>
            </a:extLst>
          </p:cNvPr>
          <p:cNvSpPr txBox="1">
            <a:spLocks noGrp="1"/>
          </p:cNvSpPr>
          <p:nvPr>
            <p:ph type="sldNum" sz="quarter" idx="5"/>
          </p:nvPr>
        </p:nvSpPr>
        <p:spPr>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536B2ED0-9F9A-4D45-8A4F-8AFA6CA6EFBD}" type="slidenum">
              <a:rPr kumimoji="0" lang="el-GR" sz="1400" b="0" i="0" u="none" strike="noStrike" kern="1200" cap="none" spc="0" normalizeH="0" baseline="0" noProof="0">
                <a:ln>
                  <a:noFill/>
                </a:ln>
                <a:solidFill>
                  <a:prstClr val="black"/>
                </a:solidFill>
                <a:effectLst/>
                <a:uLnTx/>
                <a:uFillTx/>
                <a:latin typeface="Times New Roman"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49</a:t>
            </a:fld>
            <a:endParaRPr kumimoji="0" lang="el-GR" sz="1400" b="0" i="0" u="none" strike="noStrike" kern="1200" cap="none" spc="0" normalizeH="0" baseline="0" noProof="0">
              <a:ln>
                <a:noFill/>
              </a:ln>
              <a:solidFill>
                <a:prstClr val="black"/>
              </a:solidFill>
              <a:effectLst/>
              <a:uLnTx/>
              <a:uFillTx/>
              <a:latin typeface="Times New Roman" pitchFamily="18"/>
              <a:cs typeface="Tahoma" pitchFamily="2"/>
            </a:endParaRPr>
          </a:p>
        </p:txBody>
      </p:sp>
      <p:sp>
        <p:nvSpPr>
          <p:cNvPr id="2" name="Θέση εικόνας διαφάνειας 1">
            <a:extLst>
              <a:ext uri="{FF2B5EF4-FFF2-40B4-BE49-F238E27FC236}">
                <a16:creationId xmlns:a16="http://schemas.microsoft.com/office/drawing/2014/main" id="{89B6A08F-B414-406A-BCEF-EF161BE77E22}"/>
              </a:ext>
            </a:extLst>
          </p:cNvPr>
          <p:cNvSpPr>
            <a:spLocks noGrp="1" noRot="1" noChangeAspect="1" noResize="1"/>
          </p:cNvSpPr>
          <p:nvPr>
            <p:ph type="sldImg"/>
          </p:nvPr>
        </p:nvSpPr>
        <p:spPr>
          <a:xfrm>
            <a:off x="217488" y="812800"/>
            <a:ext cx="7123112" cy="4008438"/>
          </a:xfrm>
          <a:solidFill>
            <a:srgbClr val="729FCF"/>
          </a:solidFill>
          <a:ln w="25400">
            <a:solidFill>
              <a:srgbClr val="3465A4"/>
            </a:solidFill>
            <a:prstDash val="solid"/>
          </a:ln>
        </p:spPr>
      </p:sp>
      <p:sp>
        <p:nvSpPr>
          <p:cNvPr id="3" name=" 2">
            <a:extLst>
              <a:ext uri="{FF2B5EF4-FFF2-40B4-BE49-F238E27FC236}">
                <a16:creationId xmlns:a16="http://schemas.microsoft.com/office/drawing/2014/main" id="{2AAC2DC2-C713-4C2A-91CD-CF5DA23E3054}"/>
              </a:ext>
            </a:extLst>
          </p:cNvPr>
          <p:cNvSpPr txBox="1">
            <a:spLocks noGrp="1"/>
          </p:cNvSpPr>
          <p:nvPr>
            <p:ph type="body" sz="quarter" idx="1"/>
          </p:nvPr>
        </p:nvSpPr>
        <p:spPr/>
        <p:txBody>
          <a:bodyP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chemeClr val="tx1"/>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a:t>Κάντε κλικ για να επεξεργαστείτε τον υπότιτλο του υποδείγματος</a:t>
            </a:r>
            <a:endParaRPr lang="en-US" dirty="0"/>
          </a:p>
        </p:txBody>
      </p:sp>
      <p:sp>
        <p:nvSpPr>
          <p:cNvPr id="7" name="Date Placeholder 6"/>
          <p:cNvSpPr>
            <a:spLocks noGrp="1"/>
          </p:cNvSpPr>
          <p:nvPr>
            <p:ph type="dt" sz="half" idx="10"/>
          </p:nvPr>
        </p:nvSpPr>
        <p:spPr/>
        <p:txBody>
          <a:bodyPr/>
          <a:lstStyle/>
          <a:p>
            <a:fld id="{57BB6A2A-B56B-46AA-B55C-8A9007A2E042}" type="datetimeFigureOut">
              <a:rPr lang="el-GR" smtClean="0"/>
              <a:t>12/5/2022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1F309A35-0A9A-40AC-860C-02948D0948A8}" type="slidenum">
              <a:rPr lang="el-GR" smtClean="0"/>
              <a:t>‹#›</a:t>
            </a:fld>
            <a:endParaRPr lang="el-GR"/>
          </a:p>
        </p:txBody>
      </p:sp>
    </p:spTree>
    <p:extLst>
      <p:ext uri="{BB962C8B-B14F-4D97-AF65-F5344CB8AC3E}">
        <p14:creationId xmlns:p14="http://schemas.microsoft.com/office/powerpoint/2010/main" val="193264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57BB6A2A-B56B-46AA-B55C-8A9007A2E042}" type="datetimeFigureOut">
              <a:rPr lang="el-GR" smtClean="0"/>
              <a:t>12/5/2022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F309A35-0A9A-40AC-860C-02948D0948A8}" type="slidenum">
              <a:rPr lang="el-GR" smtClean="0"/>
              <a:t>‹#›</a:t>
            </a:fld>
            <a:endParaRPr lang="el-GR"/>
          </a:p>
        </p:txBody>
      </p:sp>
    </p:spTree>
    <p:extLst>
      <p:ext uri="{BB962C8B-B14F-4D97-AF65-F5344CB8AC3E}">
        <p14:creationId xmlns:p14="http://schemas.microsoft.com/office/powerpoint/2010/main" val="183727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57BB6A2A-B56B-46AA-B55C-8A9007A2E042}" type="datetimeFigureOut">
              <a:rPr lang="el-GR" smtClean="0"/>
              <a:t>12/5/2022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F309A35-0A9A-40AC-860C-02948D0948A8}" type="slidenum">
              <a:rPr lang="el-GR" smtClean="0"/>
              <a:t>‹#›</a:t>
            </a:fld>
            <a:endParaRPr lang="el-GR"/>
          </a:p>
        </p:txBody>
      </p:sp>
    </p:spTree>
    <p:extLst>
      <p:ext uri="{BB962C8B-B14F-4D97-AF65-F5344CB8AC3E}">
        <p14:creationId xmlns:p14="http://schemas.microsoft.com/office/powerpoint/2010/main" val="825681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57BB6A2A-B56B-46AA-B55C-8A9007A2E042}" type="datetimeFigureOut">
              <a:rPr lang="el-GR" smtClean="0"/>
              <a:t>12/5/2022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F309A35-0A9A-40AC-860C-02948D0948A8}" type="slidenum">
              <a:rPr lang="el-GR" smtClean="0"/>
              <a:t>‹#›</a:t>
            </a:fld>
            <a:endParaRPr lang="el-GR"/>
          </a:p>
        </p:txBody>
      </p:sp>
    </p:spTree>
    <p:extLst>
      <p:ext uri="{BB962C8B-B14F-4D97-AF65-F5344CB8AC3E}">
        <p14:creationId xmlns:p14="http://schemas.microsoft.com/office/powerpoint/2010/main" val="786666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tx1"/>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57BB6A2A-B56B-46AA-B55C-8A9007A2E042}" type="datetimeFigureOut">
              <a:rPr lang="el-GR" smtClean="0"/>
              <a:t>12/5/2022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F309A35-0A9A-40AC-860C-02948D0948A8}" type="slidenum">
              <a:rPr lang="el-GR" smtClean="0"/>
              <a:t>‹#›</a:t>
            </a:fld>
            <a:endParaRPr lang="el-GR"/>
          </a:p>
        </p:txBody>
      </p:sp>
    </p:spTree>
    <p:extLst>
      <p:ext uri="{BB962C8B-B14F-4D97-AF65-F5344CB8AC3E}">
        <p14:creationId xmlns:p14="http://schemas.microsoft.com/office/powerpoint/2010/main" val="2007622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57BB6A2A-B56B-46AA-B55C-8A9007A2E042}" type="datetimeFigureOut">
              <a:rPr lang="el-GR" smtClean="0"/>
              <a:t>12/5/2022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F309A35-0A9A-40AC-860C-02948D0948A8}" type="slidenum">
              <a:rPr lang="el-GR" smtClean="0"/>
              <a:t>‹#›</a:t>
            </a:fld>
            <a:endParaRPr lang="el-GR"/>
          </a:p>
        </p:txBody>
      </p:sp>
    </p:spTree>
    <p:extLst>
      <p:ext uri="{BB962C8B-B14F-4D97-AF65-F5344CB8AC3E}">
        <p14:creationId xmlns:p14="http://schemas.microsoft.com/office/powerpoint/2010/main" val="295790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57BB6A2A-B56B-46AA-B55C-8A9007A2E042}" type="datetimeFigureOut">
              <a:rPr lang="el-GR" smtClean="0"/>
              <a:t>12/5/2022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1F309A35-0A9A-40AC-860C-02948D0948A8}" type="slidenum">
              <a:rPr lang="el-GR" smtClean="0"/>
              <a:t>‹#›</a:t>
            </a:fld>
            <a:endParaRPr lang="el-GR"/>
          </a:p>
        </p:txBody>
      </p:sp>
    </p:spTree>
    <p:extLst>
      <p:ext uri="{BB962C8B-B14F-4D97-AF65-F5344CB8AC3E}">
        <p14:creationId xmlns:p14="http://schemas.microsoft.com/office/powerpoint/2010/main" val="1998005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57BB6A2A-B56B-46AA-B55C-8A9007A2E042}" type="datetimeFigureOut">
              <a:rPr lang="el-GR" smtClean="0"/>
              <a:t>12/5/2022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1F309A35-0A9A-40AC-860C-02948D0948A8}" type="slidenum">
              <a:rPr lang="el-GR" smtClean="0"/>
              <a:t>‹#›</a:t>
            </a:fld>
            <a:endParaRPr lang="el-GR"/>
          </a:p>
        </p:txBody>
      </p:sp>
    </p:spTree>
    <p:extLst>
      <p:ext uri="{BB962C8B-B14F-4D97-AF65-F5344CB8AC3E}">
        <p14:creationId xmlns:p14="http://schemas.microsoft.com/office/powerpoint/2010/main" val="150254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BB6A2A-B56B-46AA-B55C-8A9007A2E042}" type="datetimeFigureOut">
              <a:rPr lang="el-GR" smtClean="0"/>
              <a:t>12/5/2022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1F309A35-0A9A-40AC-860C-02948D0948A8}" type="slidenum">
              <a:rPr lang="el-GR" smtClean="0"/>
              <a:t>‹#›</a:t>
            </a:fld>
            <a:endParaRPr lang="el-GR"/>
          </a:p>
        </p:txBody>
      </p:sp>
    </p:spTree>
    <p:extLst>
      <p:ext uri="{BB962C8B-B14F-4D97-AF65-F5344CB8AC3E}">
        <p14:creationId xmlns:p14="http://schemas.microsoft.com/office/powerpoint/2010/main" val="2000089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l-GR"/>
              <a:t>Στυλ κειμένου υποδείγματος</a:t>
            </a:r>
          </a:p>
        </p:txBody>
      </p:sp>
      <p:sp>
        <p:nvSpPr>
          <p:cNvPr id="5" name="Date Placeholder 4"/>
          <p:cNvSpPr>
            <a:spLocks noGrp="1"/>
          </p:cNvSpPr>
          <p:nvPr>
            <p:ph type="dt" sz="half" idx="10"/>
          </p:nvPr>
        </p:nvSpPr>
        <p:spPr/>
        <p:txBody>
          <a:bodyPr/>
          <a:lstStyle/>
          <a:p>
            <a:fld id="{57BB6A2A-B56B-46AA-B55C-8A9007A2E042}" type="datetimeFigureOut">
              <a:rPr lang="el-GR" smtClean="0"/>
              <a:t>12/5/2022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1F309A35-0A9A-40AC-860C-02948D0948A8}" type="slidenum">
              <a:rPr lang="el-GR" smtClean="0"/>
              <a:t>‹#›</a:t>
            </a:fld>
            <a:endParaRPr lang="el-GR"/>
          </a:p>
        </p:txBody>
      </p:sp>
    </p:spTree>
    <p:extLst>
      <p:ext uri="{BB962C8B-B14F-4D97-AF65-F5344CB8AC3E}">
        <p14:creationId xmlns:p14="http://schemas.microsoft.com/office/powerpoint/2010/main" val="1506705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chemeClr val="tx1"/>
                </a:solidFill>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20000"/>
              <a:lumOff val="80000"/>
            </a:schemeClr>
          </a:solidFill>
        </p:spPr>
        <p:txBody>
          <a:bodyPr anchor="t"/>
          <a:lstStyle>
            <a:lvl1pPr marL="0" indent="0" algn="ctr">
              <a:spcBef>
                <a:spcPts val="800"/>
              </a:spcBef>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Date Placeholder 8"/>
          <p:cNvSpPr>
            <a:spLocks noGrp="1"/>
          </p:cNvSpPr>
          <p:nvPr>
            <p:ph type="dt" sz="half" idx="10"/>
          </p:nvPr>
        </p:nvSpPr>
        <p:spPr/>
        <p:txBody>
          <a:bodyPr/>
          <a:lstStyle/>
          <a:p>
            <a:fld id="{57BB6A2A-B56B-46AA-B55C-8A9007A2E042}" type="datetimeFigureOut">
              <a:rPr lang="el-GR" smtClean="0"/>
              <a:t>12/5/2022</a:t>
            </a:fld>
            <a:endParaRPr lang="el-GR"/>
          </a:p>
        </p:txBody>
      </p:sp>
      <p:sp>
        <p:nvSpPr>
          <p:cNvPr id="10" name="Footer Placeholder 9"/>
          <p:cNvSpPr>
            <a:spLocks noGrp="1"/>
          </p:cNvSpPr>
          <p:nvPr>
            <p:ph type="ftr" sz="quarter" idx="11"/>
          </p:nvPr>
        </p:nvSpPr>
        <p:spPr/>
        <p:txBody>
          <a:bodyPr/>
          <a:lstStyle/>
          <a:p>
            <a:endParaRPr lang="el-GR"/>
          </a:p>
        </p:txBody>
      </p:sp>
      <p:sp>
        <p:nvSpPr>
          <p:cNvPr id="11" name="Slide Number Placeholder 10"/>
          <p:cNvSpPr>
            <a:spLocks noGrp="1"/>
          </p:cNvSpPr>
          <p:nvPr>
            <p:ph type="sldNum" sz="quarter" idx="12"/>
          </p:nvPr>
        </p:nvSpPr>
        <p:spPr/>
        <p:txBody>
          <a:bodyPr/>
          <a:lstStyle/>
          <a:p>
            <a:fld id="{1F309A35-0A9A-40AC-860C-02948D0948A8}" type="slidenum">
              <a:rPr lang="el-GR" smtClean="0"/>
              <a:t>‹#›</a:t>
            </a:fld>
            <a:endParaRPr lang="el-GR"/>
          </a:p>
        </p:txBody>
      </p:sp>
    </p:spTree>
    <p:extLst>
      <p:ext uri="{BB962C8B-B14F-4D97-AF65-F5344CB8AC3E}">
        <p14:creationId xmlns:p14="http://schemas.microsoft.com/office/powerpoint/2010/main" val="2597335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57BB6A2A-B56B-46AA-B55C-8A9007A2E042}" type="datetimeFigureOut">
              <a:rPr lang="el-GR" smtClean="0"/>
              <a:t>12/5/2022</a:t>
            </a:fld>
            <a:endParaRPr lang="el-GR"/>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l-GR"/>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tx1">
                    <a:alpha val="20000"/>
                  </a:schemeClr>
                </a:solidFill>
                <a:latin typeface="+mj-lt"/>
              </a:defRPr>
            </a:lvl1pPr>
          </a:lstStyle>
          <a:p>
            <a:fld id="{1F309A35-0A9A-40AC-860C-02948D0948A8}" type="slidenum">
              <a:rPr lang="el-GR" smtClean="0"/>
              <a:t>‹#›</a:t>
            </a:fld>
            <a:endParaRPr lang="el-GR"/>
          </a:p>
        </p:txBody>
      </p:sp>
    </p:spTree>
    <p:extLst>
      <p:ext uri="{BB962C8B-B14F-4D97-AF65-F5344CB8AC3E}">
        <p14:creationId xmlns:p14="http://schemas.microsoft.com/office/powerpoint/2010/main" val="3299076896"/>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5000"/>
        </a:lnSpc>
        <a:spcBef>
          <a:spcPct val="0"/>
        </a:spcBef>
        <a:buNone/>
        <a:defRPr sz="5400" kern="1200" spc="-12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accent1"/>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75000"/>
              <a:lumOff val="2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65000"/>
              <a:lumOff val="3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0.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1.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3.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4.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5.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6.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8.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9.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0.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1.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3.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4.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5.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6.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7.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8.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hemeOverride" Target="../theme/themeOverride39.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hemeOverride" Target="../theme/themeOverride40.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hemeOverride" Target="../theme/themeOverride41.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hemeOverride" Target="../theme/themeOverride4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hemeOverride" Target="../theme/themeOverride43.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hemeOverride" Target="../theme/themeOverride44.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hemeOverride" Target="../theme/themeOverride45.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hemeOverride" Target="../theme/themeOverride46.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hemeOverride" Target="../theme/themeOverride47.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hemeOverride" Target="../theme/themeOverride48.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hemeOverride" Target="../theme/themeOverride49.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hemeOverride" Target="../theme/themeOverride50.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hemeOverride" Target="../theme/themeOverride51.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hemeOverride" Target="../theme/themeOverride5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C81141-F775-4BA7-92B2-5C606C1E9269}"/>
              </a:ext>
            </a:extLst>
          </p:cNvPr>
          <p:cNvSpPr>
            <a:spLocks noGrp="1"/>
          </p:cNvSpPr>
          <p:nvPr>
            <p:ph type="ctrTitle"/>
          </p:nvPr>
        </p:nvSpPr>
        <p:spPr>
          <a:xfrm>
            <a:off x="603504" y="770467"/>
            <a:ext cx="10782300" cy="2905794"/>
          </a:xfrm>
        </p:spPr>
        <p:txBody>
          <a:bodyPr/>
          <a:lstStyle/>
          <a:p>
            <a:pPr algn="ctr"/>
            <a:r>
              <a:rPr lang="el-GR" sz="7200" dirty="0"/>
              <a:t>Σύμπτωμα -</a:t>
            </a:r>
            <a:br>
              <a:rPr lang="el-GR" sz="7200" dirty="0"/>
            </a:br>
            <a:r>
              <a:rPr lang="el-GR" sz="7200" dirty="0"/>
              <a:t>Κατανόηση της Ψυχοπαθολογίας</a:t>
            </a:r>
          </a:p>
        </p:txBody>
      </p:sp>
      <p:sp>
        <p:nvSpPr>
          <p:cNvPr id="3" name="Υπότιτλος 2">
            <a:extLst>
              <a:ext uri="{FF2B5EF4-FFF2-40B4-BE49-F238E27FC236}">
                <a16:creationId xmlns:a16="http://schemas.microsoft.com/office/drawing/2014/main" id="{74484322-E064-4163-93E4-5DD568F1396A}"/>
              </a:ext>
            </a:extLst>
          </p:cNvPr>
          <p:cNvSpPr>
            <a:spLocks noGrp="1"/>
          </p:cNvSpPr>
          <p:nvPr>
            <p:ph type="subTitle" idx="1"/>
          </p:nvPr>
        </p:nvSpPr>
        <p:spPr>
          <a:xfrm>
            <a:off x="667512" y="4366726"/>
            <a:ext cx="9228201" cy="1720807"/>
          </a:xfrm>
        </p:spPr>
        <p:txBody>
          <a:bodyPr>
            <a:normAutofit/>
          </a:bodyPr>
          <a:lstStyle/>
          <a:p>
            <a:r>
              <a:rPr lang="el-GR" sz="2400" dirty="0"/>
              <a:t>Αρετή </a:t>
            </a:r>
            <a:r>
              <a:rPr lang="el-GR" sz="2400" dirty="0" err="1"/>
              <a:t>Αυγερινάκη</a:t>
            </a:r>
            <a:endParaRPr lang="el-GR" sz="2400" dirty="0"/>
          </a:p>
          <a:p>
            <a:r>
              <a:rPr lang="el-GR" sz="2400" dirty="0"/>
              <a:t>Βαλεντίνη Μπόχτσου</a:t>
            </a:r>
          </a:p>
          <a:p>
            <a:r>
              <a:rPr lang="el-GR" sz="2400" dirty="0"/>
              <a:t>Μανώλης </a:t>
            </a:r>
            <a:r>
              <a:rPr lang="el-GR" sz="2400" dirty="0" err="1"/>
              <a:t>Στεφανουδάκης</a:t>
            </a:r>
            <a:r>
              <a:rPr lang="el-GR" sz="2400" dirty="0"/>
              <a:t> </a:t>
            </a:r>
          </a:p>
        </p:txBody>
      </p:sp>
      <p:sp>
        <p:nvSpPr>
          <p:cNvPr id="4" name="TextBox 3">
            <a:extLst>
              <a:ext uri="{FF2B5EF4-FFF2-40B4-BE49-F238E27FC236}">
                <a16:creationId xmlns:a16="http://schemas.microsoft.com/office/drawing/2014/main" id="{4FCF45B6-F6D7-48F1-88BF-72C583A26909}"/>
              </a:ext>
            </a:extLst>
          </p:cNvPr>
          <p:cNvSpPr txBox="1"/>
          <p:nvPr/>
        </p:nvSpPr>
        <p:spPr>
          <a:xfrm>
            <a:off x="6169992" y="4903609"/>
            <a:ext cx="5215812" cy="830997"/>
          </a:xfrm>
          <a:prstGeom prst="rect">
            <a:avLst/>
          </a:prstGeom>
          <a:noFill/>
        </p:spPr>
        <p:txBody>
          <a:bodyPr wrap="square" rtlCol="0">
            <a:spAutoFit/>
          </a:bodyPr>
          <a:lstStyle/>
          <a:p>
            <a:r>
              <a:rPr lang="el-GR" sz="2400" dirty="0">
                <a:latin typeface="+mj-lt"/>
              </a:rPr>
              <a:t>Εκπαιδευτικό Κλινικής Κατάρτισης</a:t>
            </a:r>
          </a:p>
          <a:p>
            <a:r>
              <a:rPr lang="el-GR" sz="2400" dirty="0" err="1">
                <a:latin typeface="+mj-lt"/>
              </a:rPr>
              <a:t>Εκπ</a:t>
            </a:r>
            <a:r>
              <a:rPr lang="el-GR" sz="2400" dirty="0">
                <a:latin typeface="+mj-lt"/>
              </a:rPr>
              <a:t>. Έτος 2021-2022</a:t>
            </a:r>
          </a:p>
        </p:txBody>
      </p:sp>
    </p:spTree>
    <p:extLst>
      <p:ext uri="{BB962C8B-B14F-4D97-AF65-F5344CB8AC3E}">
        <p14:creationId xmlns:p14="http://schemas.microsoft.com/office/powerpoint/2010/main" val="1824954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76D2E4-A441-4E48-B6B5-F7EDB4988407}"/>
              </a:ext>
            </a:extLst>
          </p:cNvPr>
          <p:cNvSpPr>
            <a:spLocks noGrp="1"/>
          </p:cNvSpPr>
          <p:nvPr>
            <p:ph type="title"/>
          </p:nvPr>
        </p:nvSpPr>
        <p:spPr/>
        <p:txBody>
          <a:bodyPr/>
          <a:lstStyle/>
          <a:p>
            <a:r>
              <a:rPr lang="el-GR" dirty="0"/>
              <a:t>Γενετική ή δυναμική κατανόηση</a:t>
            </a:r>
          </a:p>
        </p:txBody>
      </p:sp>
      <p:sp>
        <p:nvSpPr>
          <p:cNvPr id="3" name="Θέση περιεχομένου 2">
            <a:extLst>
              <a:ext uri="{FF2B5EF4-FFF2-40B4-BE49-F238E27FC236}">
                <a16:creationId xmlns:a16="http://schemas.microsoft.com/office/drawing/2014/main" id="{58149DB8-5BD0-406F-98D5-320562E3D00A}"/>
              </a:ext>
            </a:extLst>
          </p:cNvPr>
          <p:cNvSpPr>
            <a:spLocks noGrp="1"/>
          </p:cNvSpPr>
          <p:nvPr>
            <p:ph idx="1"/>
          </p:nvPr>
        </p:nvSpPr>
        <p:spPr>
          <a:xfrm>
            <a:off x="676656" y="2304661"/>
            <a:ext cx="10753725" cy="4236098"/>
          </a:xfrm>
        </p:spPr>
        <p:txBody>
          <a:bodyPr>
            <a:normAutofit lnSpcReduction="10000"/>
          </a:bodyPr>
          <a:lstStyle/>
          <a:p>
            <a:r>
              <a:rPr lang="el-GR" sz="2800" dirty="0">
                <a:solidFill>
                  <a:schemeClr val="tx1"/>
                </a:solidFill>
              </a:rPr>
              <a:t>Περιλαμβάνει 2 κινήσεις που αποσκοπούν στην κατανόηση της καταγωγής αυτού του στιγμιαίου βιώματος.</a:t>
            </a:r>
          </a:p>
          <a:p>
            <a:r>
              <a:rPr lang="el-GR" sz="2800" dirty="0">
                <a:solidFill>
                  <a:schemeClr val="tx1"/>
                </a:solidFill>
              </a:rPr>
              <a:t>Πρόκειται για μια ανασύνταξη της βιογραφίας του ατόμου το οποίο αφορά, η οποία έχει πρώτα έναν αυθόρμητο και, δεύτερον, έναν μεθοδικό χαρακτήρα. </a:t>
            </a:r>
          </a:p>
          <a:p>
            <a:r>
              <a:rPr lang="el-GR" sz="2800" dirty="0">
                <a:solidFill>
                  <a:schemeClr val="tx1"/>
                </a:solidFill>
              </a:rPr>
              <a:t>Κάθε φορά που κατανοούμε έναν άνθρωπο, σχηματίζεται μέσα μας μια εικόνα για τα γεγονότα που προηγήθηκαν και οδήγησαν στο βίωμα της δεδομένης στιγμής. </a:t>
            </a:r>
          </a:p>
          <a:p>
            <a:r>
              <a:rPr lang="el-GR" sz="2800" dirty="0">
                <a:solidFill>
                  <a:schemeClr val="tx1"/>
                </a:solidFill>
              </a:rPr>
              <a:t>Αυτό συντίθεται από προβολές δικών μας βιωμάτων και γεγονότων ζωής, φανταζόμαστε δηλαδή τι θα μπορούσε να είχε οδηγήσει εμάς σ’ ένα ανάλογο βίωμα. </a:t>
            </a:r>
          </a:p>
        </p:txBody>
      </p:sp>
    </p:spTree>
    <p:extLst>
      <p:ext uri="{BB962C8B-B14F-4D97-AF65-F5344CB8AC3E}">
        <p14:creationId xmlns:p14="http://schemas.microsoft.com/office/powerpoint/2010/main" val="2434532134"/>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A2EBFF-FC64-4F97-AC56-50145574D923}"/>
              </a:ext>
            </a:extLst>
          </p:cNvPr>
          <p:cNvSpPr>
            <a:spLocks noGrp="1"/>
          </p:cNvSpPr>
          <p:nvPr>
            <p:ph type="title"/>
          </p:nvPr>
        </p:nvSpPr>
        <p:spPr>
          <a:xfrm>
            <a:off x="657606" y="251036"/>
            <a:ext cx="10772775" cy="1658198"/>
          </a:xfrm>
        </p:spPr>
        <p:txBody>
          <a:bodyPr/>
          <a:lstStyle/>
          <a:p>
            <a:r>
              <a:rPr lang="el-GR" dirty="0"/>
              <a:t>Γενετική ή δυναμική κατανόηση</a:t>
            </a:r>
          </a:p>
        </p:txBody>
      </p:sp>
      <p:sp>
        <p:nvSpPr>
          <p:cNvPr id="3" name="Θέση περιεχομένου 2">
            <a:extLst>
              <a:ext uri="{FF2B5EF4-FFF2-40B4-BE49-F238E27FC236}">
                <a16:creationId xmlns:a16="http://schemas.microsoft.com/office/drawing/2014/main" id="{3C07D2A6-2162-4CA9-9D3B-F290EA6FE89C}"/>
              </a:ext>
            </a:extLst>
          </p:cNvPr>
          <p:cNvSpPr>
            <a:spLocks noGrp="1"/>
          </p:cNvSpPr>
          <p:nvPr>
            <p:ph idx="1"/>
          </p:nvPr>
        </p:nvSpPr>
        <p:spPr>
          <a:xfrm>
            <a:off x="657606" y="1545907"/>
            <a:ext cx="10753725" cy="3766185"/>
          </a:xfrm>
        </p:spPr>
        <p:txBody>
          <a:bodyPr>
            <a:noAutofit/>
          </a:bodyPr>
          <a:lstStyle/>
          <a:p>
            <a:r>
              <a:rPr lang="el-GR" sz="2800" dirty="0">
                <a:solidFill>
                  <a:schemeClr val="tx1"/>
                </a:solidFill>
              </a:rPr>
              <a:t>Συγχρόνως, εκκινεί μια μεθοδική προσπάθεια αποκατάστασης της ιστορικής συνέχειας και αλήθειας, όταν με ερωτήσεις ή άλλες μεθόδους αναπλάθουμε τα γεγονότα, τα βιώματα, τις εξωτερικές συνθήκες και τον εσωτερικό τους αντίκτυπο στο δεδομένο άτομο. Είναι συγχρόνως αυτό που φανταζόμαστε και αυτό που ανακαλύπτουμε σε μία αμοιβαία πορεία υποστήριξης και εμπλουτισμού. </a:t>
            </a:r>
          </a:p>
          <a:p>
            <a:r>
              <a:rPr lang="el-GR" sz="2800" dirty="0">
                <a:solidFill>
                  <a:schemeClr val="tx1"/>
                </a:solidFill>
              </a:rPr>
              <a:t>Η γενετική κατανόηση έχει πάντα έναν δυναμικό χαρακτήρα, εφόσον δεν πρόκειται για την αποτύπωση μίας στιγμής, αλλά για μία σύνθεση στοιχείων που συνεχώς εμπλουτίζεται και τροποποιείται όσο συρρέουν νέα δεδομένα. </a:t>
            </a:r>
          </a:p>
          <a:p>
            <a:r>
              <a:rPr lang="el-GR" sz="2800" dirty="0">
                <a:solidFill>
                  <a:schemeClr val="tx1"/>
                </a:solidFill>
              </a:rPr>
              <a:t>Έτσι, δημιουργείται η αίσθηση ότι ψυχικά γεγονότα δημιουργούνται από άλλα, το ψυχολογικό από το ψυχολογικό, που είναι η βάση της κατανόησης και της ψυχοπαθολογίας </a:t>
            </a:r>
          </a:p>
        </p:txBody>
      </p:sp>
    </p:spTree>
    <p:extLst>
      <p:ext uri="{BB962C8B-B14F-4D97-AF65-F5344CB8AC3E}">
        <p14:creationId xmlns:p14="http://schemas.microsoft.com/office/powerpoint/2010/main" val="3280788855"/>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663A34-8B15-4C2D-A34C-1DC57FD1C49C}"/>
              </a:ext>
            </a:extLst>
          </p:cNvPr>
          <p:cNvSpPr>
            <a:spLocks noGrp="1"/>
          </p:cNvSpPr>
          <p:nvPr>
            <p:ph type="title"/>
          </p:nvPr>
        </p:nvSpPr>
        <p:spPr/>
        <p:txBody>
          <a:bodyPr/>
          <a:lstStyle/>
          <a:p>
            <a:r>
              <a:rPr lang="el-GR" dirty="0"/>
              <a:t>Κατανόηση	</a:t>
            </a:r>
          </a:p>
        </p:txBody>
      </p:sp>
      <p:sp>
        <p:nvSpPr>
          <p:cNvPr id="3" name="Θέση περιεχομένου 2">
            <a:extLst>
              <a:ext uri="{FF2B5EF4-FFF2-40B4-BE49-F238E27FC236}">
                <a16:creationId xmlns:a16="http://schemas.microsoft.com/office/drawing/2014/main" id="{A3DC3D5E-30AA-4665-9C43-810EF381F6E6}"/>
              </a:ext>
            </a:extLst>
          </p:cNvPr>
          <p:cNvSpPr>
            <a:spLocks noGrp="1"/>
          </p:cNvSpPr>
          <p:nvPr>
            <p:ph idx="1"/>
          </p:nvPr>
        </p:nvSpPr>
        <p:spPr>
          <a:xfrm>
            <a:off x="676656" y="2463282"/>
            <a:ext cx="10753725" cy="3314583"/>
          </a:xfrm>
        </p:spPr>
        <p:txBody>
          <a:bodyPr>
            <a:noAutofit/>
          </a:bodyPr>
          <a:lstStyle/>
          <a:p>
            <a:r>
              <a:rPr lang="el-GR" sz="3000" dirty="0">
                <a:solidFill>
                  <a:schemeClr val="tx1"/>
                </a:solidFill>
              </a:rPr>
              <a:t>Φυσικά, νέα δεδομένα προστίθενται διαρκώς, όσο συνεχίζουμε να τα φανταζόμαστε και να τα αναζητούμε μεθοδικά.</a:t>
            </a:r>
          </a:p>
          <a:p>
            <a:r>
              <a:rPr lang="el-GR" sz="3000" dirty="0">
                <a:solidFill>
                  <a:schemeClr val="tx1"/>
                </a:solidFill>
              </a:rPr>
              <a:t>Τότε δημιουργείται η αίσθηση ενός ατελείωτου χαρακτήρα της κατανόησης, ότι η κατανόηση δηλαδή είναι μία ασταθής διαδικασία που κάθε στιγμή τροποποιείται και αλλάζει. </a:t>
            </a:r>
          </a:p>
          <a:p>
            <a:r>
              <a:rPr lang="el-GR" sz="3000" dirty="0">
                <a:solidFill>
                  <a:schemeClr val="tx1"/>
                </a:solidFill>
              </a:rPr>
              <a:t>Επίσης, ότι η κατανόηση θα έχει πάντα έναν υποκειμενικό χαρακτήρα, εφόσον θα υπεισέρχεται ο προσωπικός τρόπος που φαντάζεται τα πράγματα αυτός που κατανοεί και ότι είναι πάντα ένα ζητούμενο ο βαθμός αντικειμενικότητάς της.  </a:t>
            </a:r>
          </a:p>
        </p:txBody>
      </p:sp>
    </p:spTree>
    <p:extLst>
      <p:ext uri="{BB962C8B-B14F-4D97-AF65-F5344CB8AC3E}">
        <p14:creationId xmlns:p14="http://schemas.microsoft.com/office/powerpoint/2010/main" val="376794010"/>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4B9EBB8-37BD-4109-9178-9120F83E3331}"/>
              </a:ext>
            </a:extLst>
          </p:cNvPr>
          <p:cNvSpPr>
            <a:spLocks noGrp="1"/>
          </p:cNvSpPr>
          <p:nvPr>
            <p:ph type="title"/>
          </p:nvPr>
        </p:nvSpPr>
        <p:spPr/>
        <p:txBody>
          <a:bodyPr/>
          <a:lstStyle/>
          <a:p>
            <a:r>
              <a:rPr lang="el-GR" dirty="0"/>
              <a:t>Τι γίνεται με το κλινικό έργο;</a:t>
            </a:r>
          </a:p>
        </p:txBody>
      </p:sp>
      <p:sp>
        <p:nvSpPr>
          <p:cNvPr id="3" name="Θέση περιεχομένου 2">
            <a:extLst>
              <a:ext uri="{FF2B5EF4-FFF2-40B4-BE49-F238E27FC236}">
                <a16:creationId xmlns:a16="http://schemas.microsoft.com/office/drawing/2014/main" id="{6B538ACC-7AA4-42C1-B89E-C5DF9213E1D9}"/>
              </a:ext>
            </a:extLst>
          </p:cNvPr>
          <p:cNvSpPr>
            <a:spLocks noGrp="1"/>
          </p:cNvSpPr>
          <p:nvPr>
            <p:ph idx="1"/>
          </p:nvPr>
        </p:nvSpPr>
        <p:spPr/>
        <p:txBody>
          <a:bodyPr>
            <a:normAutofit/>
          </a:bodyPr>
          <a:lstStyle/>
          <a:p>
            <a:pPr marL="0" indent="0">
              <a:buNone/>
            </a:pPr>
            <a:r>
              <a:rPr lang="el-GR" sz="3200" dirty="0">
                <a:solidFill>
                  <a:schemeClr val="tx1"/>
                </a:solidFill>
              </a:rPr>
              <a:t>Θέλουμε να στηρίζεται σε αντικειμενικό έδαφος</a:t>
            </a:r>
          </a:p>
          <a:p>
            <a:pPr marL="0" indent="0">
              <a:buNone/>
            </a:pPr>
            <a:r>
              <a:rPr lang="el-GR" sz="3200" dirty="0">
                <a:solidFill>
                  <a:schemeClr val="tx1"/>
                </a:solidFill>
              </a:rPr>
              <a:t>2 όροι που έχουν χρησιμοποιηθεί για να προσδώσουν αντικειμενικότητα στις υποκειμενικές εκδοχές της κατανόησης</a:t>
            </a:r>
          </a:p>
          <a:p>
            <a:pPr marL="0" indent="0">
              <a:buNone/>
            </a:pPr>
            <a:r>
              <a:rPr lang="el-GR" sz="3200" dirty="0" err="1">
                <a:solidFill>
                  <a:schemeClr val="tx1"/>
                </a:solidFill>
              </a:rPr>
              <a:t>Προφάνεια</a:t>
            </a:r>
            <a:r>
              <a:rPr lang="el-GR" sz="3200" dirty="0">
                <a:solidFill>
                  <a:schemeClr val="tx1"/>
                </a:solidFill>
              </a:rPr>
              <a:t> (</a:t>
            </a:r>
            <a:r>
              <a:rPr lang="en-US" sz="3200" dirty="0">
                <a:solidFill>
                  <a:schemeClr val="tx1"/>
                </a:solidFill>
              </a:rPr>
              <a:t>Jaspers, 1973)</a:t>
            </a:r>
            <a:endParaRPr lang="el-GR" sz="3200" dirty="0">
              <a:solidFill>
                <a:schemeClr val="tx1"/>
              </a:solidFill>
            </a:endParaRPr>
          </a:p>
          <a:p>
            <a:pPr marL="0" indent="0">
              <a:buNone/>
            </a:pPr>
            <a:r>
              <a:rPr lang="el-GR" sz="3200" dirty="0">
                <a:solidFill>
                  <a:schemeClr val="tx1"/>
                </a:solidFill>
              </a:rPr>
              <a:t>Έθος</a:t>
            </a:r>
            <a:r>
              <a:rPr lang="en-US" sz="3200" dirty="0">
                <a:solidFill>
                  <a:schemeClr val="tx1"/>
                </a:solidFill>
              </a:rPr>
              <a:t> (1993)</a:t>
            </a:r>
          </a:p>
          <a:p>
            <a:pPr marL="0" indent="0">
              <a:buNone/>
            </a:pPr>
            <a:r>
              <a:rPr lang="el-GR" sz="3200" dirty="0">
                <a:solidFill>
                  <a:schemeClr val="tx1"/>
                </a:solidFill>
              </a:rPr>
              <a:t> </a:t>
            </a:r>
          </a:p>
        </p:txBody>
      </p:sp>
    </p:spTree>
    <p:extLst>
      <p:ext uri="{BB962C8B-B14F-4D97-AF65-F5344CB8AC3E}">
        <p14:creationId xmlns:p14="http://schemas.microsoft.com/office/powerpoint/2010/main" val="1569356689"/>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669980-F503-4D01-B723-E02F73EC9375}"/>
              </a:ext>
            </a:extLst>
          </p:cNvPr>
          <p:cNvSpPr>
            <a:spLocks noGrp="1"/>
          </p:cNvSpPr>
          <p:nvPr>
            <p:ph type="title"/>
          </p:nvPr>
        </p:nvSpPr>
        <p:spPr/>
        <p:txBody>
          <a:bodyPr/>
          <a:lstStyle/>
          <a:p>
            <a:r>
              <a:rPr lang="el-GR" dirty="0" err="1"/>
              <a:t>Προφάνεια</a:t>
            </a:r>
            <a:endParaRPr lang="el-GR" dirty="0"/>
          </a:p>
        </p:txBody>
      </p:sp>
      <p:sp>
        <p:nvSpPr>
          <p:cNvPr id="3" name="Θέση περιεχομένου 2">
            <a:extLst>
              <a:ext uri="{FF2B5EF4-FFF2-40B4-BE49-F238E27FC236}">
                <a16:creationId xmlns:a16="http://schemas.microsoft.com/office/drawing/2014/main" id="{48EFAA5C-EB70-4A37-A89C-39831AB8AF6C}"/>
              </a:ext>
            </a:extLst>
          </p:cNvPr>
          <p:cNvSpPr>
            <a:spLocks noGrp="1"/>
          </p:cNvSpPr>
          <p:nvPr>
            <p:ph idx="1"/>
          </p:nvPr>
        </p:nvSpPr>
        <p:spPr/>
        <p:txBody>
          <a:bodyPr>
            <a:normAutofit/>
          </a:bodyPr>
          <a:lstStyle/>
          <a:p>
            <a:r>
              <a:rPr lang="el-GR" sz="2800" dirty="0">
                <a:solidFill>
                  <a:schemeClr val="tx1"/>
                </a:solidFill>
              </a:rPr>
              <a:t>Αναφέρεται στην προσπάθειά μας να παρουσιάσουμε με σαφή, μεθοδικό και τελικά προφανή τρόπο, ποια στοιχεία της εσωτερικής και της εξωτερικής πραγματικότητας του άλλου μας οδήγησαν στην κατανόηση της βιωματικής του κατάστασης, σε μία προσπάθεια να αποτυπώσουμε τι αντιλαμβανόμαστε και τι φανταζόμαστε, τι θεωρούμε δηλαδή υποκειμενικό και τι αντικειμενικό στην κρίση μας. </a:t>
            </a:r>
          </a:p>
          <a:p>
            <a:r>
              <a:rPr lang="el-GR" sz="2800" dirty="0">
                <a:solidFill>
                  <a:schemeClr val="tx1"/>
                </a:solidFill>
              </a:rPr>
              <a:t>Αυτή η αναλυτική στάση, με έμφαση και ευαισθησία στη σχέση υποκειμενικών και αντικειμενικών πλευρών της κατανόησης, μας δίνει την αίσθηση και τον αντικειμενικό χαρακτήρα της </a:t>
            </a:r>
            <a:r>
              <a:rPr lang="el-GR" sz="2800" dirty="0" err="1">
                <a:solidFill>
                  <a:schemeClr val="tx1"/>
                </a:solidFill>
              </a:rPr>
              <a:t>προφάνειας</a:t>
            </a:r>
            <a:r>
              <a:rPr lang="el-GR" sz="2800" dirty="0">
                <a:solidFill>
                  <a:schemeClr val="tx1"/>
                </a:solidFill>
              </a:rPr>
              <a:t>.  </a:t>
            </a:r>
          </a:p>
        </p:txBody>
      </p:sp>
    </p:spTree>
    <p:extLst>
      <p:ext uri="{BB962C8B-B14F-4D97-AF65-F5344CB8AC3E}">
        <p14:creationId xmlns:p14="http://schemas.microsoft.com/office/powerpoint/2010/main" val="1454820623"/>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ADD412-12C8-4B11-A97B-67D33FF44053}"/>
              </a:ext>
            </a:extLst>
          </p:cNvPr>
          <p:cNvSpPr>
            <a:spLocks noGrp="1"/>
          </p:cNvSpPr>
          <p:nvPr>
            <p:ph type="title"/>
          </p:nvPr>
        </p:nvSpPr>
        <p:spPr/>
        <p:txBody>
          <a:bodyPr/>
          <a:lstStyle/>
          <a:p>
            <a:r>
              <a:rPr lang="el-GR" dirty="0"/>
              <a:t>Έθος </a:t>
            </a:r>
          </a:p>
        </p:txBody>
      </p:sp>
      <p:sp>
        <p:nvSpPr>
          <p:cNvPr id="3" name="Θέση περιεχομένου 2">
            <a:extLst>
              <a:ext uri="{FF2B5EF4-FFF2-40B4-BE49-F238E27FC236}">
                <a16:creationId xmlns:a16="http://schemas.microsoft.com/office/drawing/2014/main" id="{2F321EBE-708E-4BE5-9F12-67BF2A945633}"/>
              </a:ext>
            </a:extLst>
          </p:cNvPr>
          <p:cNvSpPr>
            <a:spLocks noGrp="1"/>
          </p:cNvSpPr>
          <p:nvPr>
            <p:ph idx="1"/>
          </p:nvPr>
        </p:nvSpPr>
        <p:spPr/>
        <p:txBody>
          <a:bodyPr>
            <a:normAutofit/>
          </a:bodyPr>
          <a:lstStyle/>
          <a:p>
            <a:r>
              <a:rPr lang="el-GR" sz="2800" dirty="0">
                <a:solidFill>
                  <a:schemeClr val="tx1"/>
                </a:solidFill>
              </a:rPr>
              <a:t>Αναφέρεται σε μια ανάλογη διαδικασία υποστήριξης της κατανόησης και των δυνατοτήτων της να προσεγγίσει μια αντικειμενική κρίση, στην περίπτωσή της όμως η έμφαση δεν τίθεται στην ιδεατή πλευρά των πραγμάτων, αλλά σε αυτό που έχει εγγραφεί μέσα στις συνήθειες και στον τρόπο αντίδρασης ενός ατόμου της δεδομένης κουλτούρας και πολιτισμού και αποτελεί κεκτημένο αυτής της κοινωνίας. </a:t>
            </a:r>
          </a:p>
          <a:p>
            <a:endParaRPr lang="el-GR" sz="2800" dirty="0">
              <a:solidFill>
                <a:schemeClr val="tx1"/>
              </a:solidFill>
            </a:endParaRPr>
          </a:p>
        </p:txBody>
      </p:sp>
    </p:spTree>
    <p:extLst>
      <p:ext uri="{BB962C8B-B14F-4D97-AF65-F5344CB8AC3E}">
        <p14:creationId xmlns:p14="http://schemas.microsoft.com/office/powerpoint/2010/main" val="1407345398"/>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A16304-2C24-48E9-9088-28CB95E6462D}"/>
              </a:ext>
            </a:extLst>
          </p:cNvPr>
          <p:cNvSpPr>
            <a:spLocks noGrp="1"/>
          </p:cNvSpPr>
          <p:nvPr>
            <p:ph type="title"/>
          </p:nvPr>
        </p:nvSpPr>
        <p:spPr/>
        <p:txBody>
          <a:bodyPr/>
          <a:lstStyle/>
          <a:p>
            <a:r>
              <a:rPr lang="el-GR" dirty="0"/>
              <a:t>Βίωμα</a:t>
            </a:r>
          </a:p>
        </p:txBody>
      </p:sp>
      <p:sp>
        <p:nvSpPr>
          <p:cNvPr id="3" name="Θέση περιεχομένου 2">
            <a:extLst>
              <a:ext uri="{FF2B5EF4-FFF2-40B4-BE49-F238E27FC236}">
                <a16:creationId xmlns:a16="http://schemas.microsoft.com/office/drawing/2014/main" id="{41165100-B751-4AC3-9D63-CFDA0843F81B}"/>
              </a:ext>
            </a:extLst>
          </p:cNvPr>
          <p:cNvSpPr>
            <a:spLocks noGrp="1"/>
          </p:cNvSpPr>
          <p:nvPr>
            <p:ph idx="1"/>
          </p:nvPr>
        </p:nvSpPr>
        <p:spPr>
          <a:xfrm>
            <a:off x="676656" y="2011680"/>
            <a:ext cx="10753725" cy="4346787"/>
          </a:xfrm>
        </p:spPr>
        <p:txBody>
          <a:bodyPr>
            <a:normAutofit lnSpcReduction="10000"/>
          </a:bodyPr>
          <a:lstStyle/>
          <a:p>
            <a:pPr marL="0" indent="0">
              <a:buNone/>
            </a:pPr>
            <a:r>
              <a:rPr lang="el-GR" sz="2800" dirty="0">
                <a:solidFill>
                  <a:schemeClr val="tx1"/>
                </a:solidFill>
              </a:rPr>
              <a:t>Είναι η μονάδα αναφοράς στην ψυχική ζωή του ατόμου</a:t>
            </a:r>
          </a:p>
          <a:p>
            <a:pPr marL="0" indent="0">
              <a:buNone/>
            </a:pPr>
            <a:r>
              <a:rPr lang="el-GR" sz="2800" dirty="0">
                <a:solidFill>
                  <a:schemeClr val="tx1"/>
                </a:solidFill>
              </a:rPr>
              <a:t>Η αφετηρία συγκρότησης της υποκειμενικότητάς του</a:t>
            </a:r>
          </a:p>
          <a:p>
            <a:pPr marL="0" indent="0">
              <a:buNone/>
            </a:pPr>
            <a:r>
              <a:rPr lang="el-GR" sz="2800" dirty="0">
                <a:solidFill>
                  <a:schemeClr val="tx1"/>
                </a:solidFill>
              </a:rPr>
              <a:t>Στο υποκειμενικό βίωμα συναρθρώνονται τα αισθητηριακά δεδομένα, οι αναπαραστάσεις, τα συναισθήματα, το γνωστικό περιεχόμενο. </a:t>
            </a:r>
          </a:p>
          <a:p>
            <a:pPr marL="0" indent="0">
              <a:buNone/>
            </a:pPr>
            <a:r>
              <a:rPr lang="el-GR" sz="2800" dirty="0">
                <a:solidFill>
                  <a:schemeClr val="tx1"/>
                </a:solidFill>
              </a:rPr>
              <a:t>Στο κλινικό έργο αναζητούμε την αντικειμενική έκφραση στη διαδικασία της κατανόησης.</a:t>
            </a:r>
          </a:p>
          <a:p>
            <a:pPr marL="0" indent="0">
              <a:buNone/>
            </a:pPr>
            <a:r>
              <a:rPr lang="el-GR" sz="2800" dirty="0">
                <a:solidFill>
                  <a:schemeClr val="tx1"/>
                </a:solidFill>
              </a:rPr>
              <a:t>Προϋποθέτει ότι εστιάζουμε σε ένα μέρος της ροής του χρόνου εκείνα τα στοιχεία που προέρχονται από διαφορετικές πλευρές του βίου, έχουν όμως μια δομική σχέση και συνοχή τη δεδομένη περίοδο και συμβάλλουν σε αυτό που το άτομο βιώνει ως υποκειμενικότητά του τη δεδομένη στιγμή. </a:t>
            </a:r>
          </a:p>
        </p:txBody>
      </p:sp>
    </p:spTree>
    <p:extLst>
      <p:ext uri="{BB962C8B-B14F-4D97-AF65-F5344CB8AC3E}">
        <p14:creationId xmlns:p14="http://schemas.microsoft.com/office/powerpoint/2010/main" val="2533189539"/>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2061F0-018D-4935-AC4A-1B34C3AC81EC}"/>
              </a:ext>
            </a:extLst>
          </p:cNvPr>
          <p:cNvSpPr>
            <a:spLocks noGrp="1"/>
          </p:cNvSpPr>
          <p:nvPr>
            <p:ph type="title"/>
          </p:nvPr>
        </p:nvSpPr>
        <p:spPr/>
        <p:txBody>
          <a:bodyPr/>
          <a:lstStyle/>
          <a:p>
            <a:r>
              <a:rPr lang="el-GR" dirty="0"/>
              <a:t>Βίωμα	</a:t>
            </a:r>
          </a:p>
        </p:txBody>
      </p:sp>
      <p:sp>
        <p:nvSpPr>
          <p:cNvPr id="3" name="Θέση περιεχομένου 2">
            <a:extLst>
              <a:ext uri="{FF2B5EF4-FFF2-40B4-BE49-F238E27FC236}">
                <a16:creationId xmlns:a16="http://schemas.microsoft.com/office/drawing/2014/main" id="{50FA0BE3-5451-4133-B140-1AB30EF555ED}"/>
              </a:ext>
            </a:extLst>
          </p:cNvPr>
          <p:cNvSpPr>
            <a:spLocks noGrp="1"/>
          </p:cNvSpPr>
          <p:nvPr>
            <p:ph idx="1"/>
          </p:nvPr>
        </p:nvSpPr>
        <p:spPr/>
        <p:txBody>
          <a:bodyPr>
            <a:noAutofit/>
          </a:bodyPr>
          <a:lstStyle/>
          <a:p>
            <a:r>
              <a:rPr lang="el-GR" sz="3000" dirty="0">
                <a:solidFill>
                  <a:schemeClr val="tx1"/>
                </a:solidFill>
              </a:rPr>
              <a:t>Καταλαμβάνει τον εσωτερικό κόσμο μας και συγχρόνως αποδίδεται ως έκφραση και </a:t>
            </a:r>
            <a:r>
              <a:rPr lang="el-GR" sz="3000" dirty="0" err="1">
                <a:solidFill>
                  <a:schemeClr val="tx1"/>
                </a:solidFill>
              </a:rPr>
              <a:t>συνεκφραζόμενα</a:t>
            </a:r>
            <a:r>
              <a:rPr lang="el-GR" sz="3000" dirty="0">
                <a:solidFill>
                  <a:schemeClr val="tx1"/>
                </a:solidFill>
              </a:rPr>
              <a:t>. </a:t>
            </a:r>
          </a:p>
          <a:p>
            <a:r>
              <a:rPr lang="el-GR" sz="3000" dirty="0">
                <a:solidFill>
                  <a:schemeClr val="tx1"/>
                </a:solidFill>
              </a:rPr>
              <a:t>Η έκφραση αποδίδει τον εσωτερικό κόσμο και συγχρόνως </a:t>
            </a:r>
            <a:r>
              <a:rPr lang="el-GR" sz="3000" dirty="0" err="1">
                <a:solidFill>
                  <a:schemeClr val="tx1"/>
                </a:solidFill>
              </a:rPr>
              <a:t>συνδιαμορφώνεται</a:t>
            </a:r>
            <a:r>
              <a:rPr lang="el-GR" sz="3000" dirty="0">
                <a:solidFill>
                  <a:schemeClr val="tx1"/>
                </a:solidFill>
              </a:rPr>
              <a:t> από την επίδραση του άλλου, του παρόντος και αυτού που φανταζόμαστε. </a:t>
            </a:r>
          </a:p>
          <a:p>
            <a:r>
              <a:rPr lang="el-GR" sz="3000" dirty="0">
                <a:solidFill>
                  <a:schemeClr val="tx1"/>
                </a:solidFill>
              </a:rPr>
              <a:t>Ουσιαστικά, καταλαβαίνουμε τους άλλους μέσω των βιωματικών δυνατοτήτων του εαυτού μας, μέσω της αναλογικής σκέψης ότι τα εκφραστικά μέσα του άλλου αντιστοιχούν στα δικά μας με το αντίστοιχο εσωτερικό βίωμα. </a:t>
            </a:r>
          </a:p>
        </p:txBody>
      </p:sp>
    </p:spTree>
    <p:extLst>
      <p:ext uri="{BB962C8B-B14F-4D97-AF65-F5344CB8AC3E}">
        <p14:creationId xmlns:p14="http://schemas.microsoft.com/office/powerpoint/2010/main" val="2361014047"/>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7AC9BE-EE75-486D-ABBF-A5AEBD049D5D}"/>
              </a:ext>
            </a:extLst>
          </p:cNvPr>
          <p:cNvSpPr>
            <a:spLocks noGrp="1"/>
          </p:cNvSpPr>
          <p:nvPr>
            <p:ph type="title"/>
          </p:nvPr>
        </p:nvSpPr>
        <p:spPr/>
        <p:txBody>
          <a:bodyPr/>
          <a:lstStyle/>
          <a:p>
            <a:pPr algn="ctr"/>
            <a:r>
              <a:rPr lang="el-GR" dirty="0"/>
              <a:t>Η κατανόηση στην ανθρώπινη συνάντηση και στη νόσο</a:t>
            </a:r>
          </a:p>
        </p:txBody>
      </p:sp>
      <p:sp>
        <p:nvSpPr>
          <p:cNvPr id="3" name="Θέση περιεχομένου 2">
            <a:extLst>
              <a:ext uri="{FF2B5EF4-FFF2-40B4-BE49-F238E27FC236}">
                <a16:creationId xmlns:a16="http://schemas.microsoft.com/office/drawing/2014/main" id="{82A73F09-5A0D-41C7-8646-908F8ABA73AC}"/>
              </a:ext>
            </a:extLst>
          </p:cNvPr>
          <p:cNvSpPr>
            <a:spLocks noGrp="1"/>
          </p:cNvSpPr>
          <p:nvPr>
            <p:ph idx="1"/>
          </p:nvPr>
        </p:nvSpPr>
        <p:spPr>
          <a:xfrm>
            <a:off x="676656" y="2481943"/>
            <a:ext cx="10753725" cy="3295922"/>
          </a:xfrm>
        </p:spPr>
        <p:txBody>
          <a:bodyPr>
            <a:noAutofit/>
          </a:bodyPr>
          <a:lstStyle/>
          <a:p>
            <a:pPr marL="0" indent="0">
              <a:buNone/>
            </a:pPr>
            <a:r>
              <a:rPr lang="el-GR" sz="3200" dirty="0">
                <a:solidFill>
                  <a:schemeClr val="tx1"/>
                </a:solidFill>
              </a:rPr>
              <a:t>Πονώ: Η λέξη μαζί με τα εκφραστικά μέσα που τη συνοδεύουν οδηγούν αυτόν που βρίσκεται στη διαδικασία της κατανόησης σε ένα αντίστοιχο δικό του βίωμα, όπου ο ίδιος θα είχε χρησιμοποιήσει τα ίδια γλωσσικά και εκφραστικά μέσα. Η αξιοπιστία αυτής της αντιστοιχίας στηρίζεται στη δυνατότητα της μνημονικής ανάκλησης του ανάλογου βιώματος στον κατανοούντα και στις δυνατότητες αναβίωσης που αυτό προσφέρει. </a:t>
            </a:r>
          </a:p>
          <a:p>
            <a:pPr marL="0" indent="0">
              <a:buNone/>
            </a:pPr>
            <a:r>
              <a:rPr lang="el-GR" sz="3200" dirty="0">
                <a:solidFill>
                  <a:schemeClr val="tx1"/>
                </a:solidFill>
              </a:rPr>
              <a:t>Αυτή είναι η ουσία της κατανόησης. </a:t>
            </a:r>
          </a:p>
        </p:txBody>
      </p:sp>
    </p:spTree>
    <p:extLst>
      <p:ext uri="{BB962C8B-B14F-4D97-AF65-F5344CB8AC3E}">
        <p14:creationId xmlns:p14="http://schemas.microsoft.com/office/powerpoint/2010/main" val="3310368756"/>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DB5E51F-778D-4B28-B5FF-7ABAA03B6D25}"/>
              </a:ext>
            </a:extLst>
          </p:cNvPr>
          <p:cNvSpPr>
            <a:spLocks noGrp="1"/>
          </p:cNvSpPr>
          <p:nvPr>
            <p:ph type="title"/>
          </p:nvPr>
        </p:nvSpPr>
        <p:spPr>
          <a:xfrm>
            <a:off x="638174" y="256937"/>
            <a:ext cx="10772775" cy="750769"/>
          </a:xfrm>
        </p:spPr>
        <p:txBody>
          <a:bodyPr>
            <a:normAutofit fontScale="90000"/>
          </a:bodyPr>
          <a:lstStyle/>
          <a:p>
            <a:r>
              <a:rPr lang="el-GR" dirty="0"/>
              <a:t>Κατανοώ</a:t>
            </a:r>
          </a:p>
        </p:txBody>
      </p:sp>
      <p:sp>
        <p:nvSpPr>
          <p:cNvPr id="3" name="Θέση περιεχομένου 2">
            <a:extLst>
              <a:ext uri="{FF2B5EF4-FFF2-40B4-BE49-F238E27FC236}">
                <a16:creationId xmlns:a16="http://schemas.microsoft.com/office/drawing/2014/main" id="{94A414BF-3FA3-4D67-84EB-5230A7883603}"/>
              </a:ext>
            </a:extLst>
          </p:cNvPr>
          <p:cNvSpPr>
            <a:spLocks noGrp="1"/>
          </p:cNvSpPr>
          <p:nvPr>
            <p:ph idx="1"/>
          </p:nvPr>
        </p:nvSpPr>
        <p:spPr>
          <a:xfrm>
            <a:off x="527366" y="1339876"/>
            <a:ext cx="10753725" cy="3766185"/>
          </a:xfrm>
        </p:spPr>
        <p:txBody>
          <a:bodyPr>
            <a:noAutofit/>
          </a:bodyPr>
          <a:lstStyle/>
          <a:p>
            <a:r>
              <a:rPr lang="el-GR" sz="3000" dirty="0">
                <a:solidFill>
                  <a:schemeClr val="tx1"/>
                </a:solidFill>
              </a:rPr>
              <a:t>Απευθύνω την προσοχή μου σε κάποιον, εγκαθιστώ μια σχέση μαζί του </a:t>
            </a:r>
          </a:p>
          <a:p>
            <a:r>
              <a:rPr lang="el-GR" sz="3000" dirty="0">
                <a:solidFill>
                  <a:schemeClr val="tx1"/>
                </a:solidFill>
              </a:rPr>
              <a:t>Η κατανόηση εντάσσεται στη σχέση, της δίνει περιεχόμενο και είναι προϊόν του ενδιαφέροντος, της προσοχής που απευθύνει το υποκείμενο στον άλλον</a:t>
            </a:r>
          </a:p>
          <a:p>
            <a:r>
              <a:rPr lang="el-GR" sz="3000" dirty="0">
                <a:solidFill>
                  <a:schemeClr val="tx1"/>
                </a:solidFill>
              </a:rPr>
              <a:t>Ζητούμενο είναι πάντα το εάν είναι εφικτή μια κατανόηση ελεύθερη από τα </a:t>
            </a:r>
            <a:r>
              <a:rPr lang="el-GR" sz="3000" dirty="0" err="1">
                <a:solidFill>
                  <a:schemeClr val="tx1"/>
                </a:solidFill>
              </a:rPr>
              <a:t>εγωσυντονιστικά</a:t>
            </a:r>
            <a:r>
              <a:rPr lang="el-GR" sz="3000" dirty="0">
                <a:solidFill>
                  <a:schemeClr val="tx1"/>
                </a:solidFill>
              </a:rPr>
              <a:t> στοιχεία του κατανοούντος</a:t>
            </a:r>
          </a:p>
          <a:p>
            <a:r>
              <a:rPr lang="el-GR" sz="3000" dirty="0">
                <a:solidFill>
                  <a:schemeClr val="tx1"/>
                </a:solidFill>
              </a:rPr>
              <a:t>Σημαίνει ότι δίνω μια θέση στην προσωπική μου προοπτική, στον τρόπο θέασης εαυτού και κόσμου, υπερβαίνοντας το προσωπικό συμφέρον και τις προσωπικές μου δεσμεύσεις. </a:t>
            </a:r>
          </a:p>
          <a:p>
            <a:r>
              <a:rPr lang="el-GR" sz="3000" dirty="0">
                <a:solidFill>
                  <a:schemeClr val="tx1"/>
                </a:solidFill>
              </a:rPr>
              <a:t>Διασφαλίζονται τα κοινά και ομολογημένα συμφέροντα και οι δεσμεύσεις είναι κοινά αποδεκτές. </a:t>
            </a:r>
          </a:p>
        </p:txBody>
      </p:sp>
    </p:spTree>
    <p:extLst>
      <p:ext uri="{BB962C8B-B14F-4D97-AF65-F5344CB8AC3E}">
        <p14:creationId xmlns:p14="http://schemas.microsoft.com/office/powerpoint/2010/main" val="364284892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AB416D-7B60-4B57-807D-D578B6FC81CB}"/>
              </a:ext>
            </a:extLst>
          </p:cNvPr>
          <p:cNvSpPr>
            <a:spLocks noGrp="1"/>
          </p:cNvSpPr>
          <p:nvPr>
            <p:ph type="title"/>
          </p:nvPr>
        </p:nvSpPr>
        <p:spPr/>
        <p:txBody>
          <a:bodyPr/>
          <a:lstStyle/>
          <a:p>
            <a:pPr algn="ctr"/>
            <a:r>
              <a:rPr lang="el-GR" dirty="0"/>
              <a:t>Η έννοια της κατανόησης στην ψυχοπαθολογία – Ι. </a:t>
            </a:r>
            <a:r>
              <a:rPr lang="el-GR" dirty="0" err="1"/>
              <a:t>Βαρτζόπουλος</a:t>
            </a:r>
            <a:endParaRPr lang="el-GR" dirty="0"/>
          </a:p>
        </p:txBody>
      </p:sp>
      <p:pic>
        <p:nvPicPr>
          <p:cNvPr id="5" name="Θέση περιεχομένου 4">
            <a:extLst>
              <a:ext uri="{FF2B5EF4-FFF2-40B4-BE49-F238E27FC236}">
                <a16:creationId xmlns:a16="http://schemas.microsoft.com/office/drawing/2014/main" id="{ACBAF7AC-0C63-4EDD-85B2-15610C0E08A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24863" y="3090863"/>
            <a:ext cx="3767137" cy="3767137"/>
          </a:xfrm>
        </p:spPr>
      </p:pic>
      <p:pic>
        <p:nvPicPr>
          <p:cNvPr id="7" name="Εικόνα 6">
            <a:extLst>
              <a:ext uri="{FF2B5EF4-FFF2-40B4-BE49-F238E27FC236}">
                <a16:creationId xmlns:a16="http://schemas.microsoft.com/office/drawing/2014/main" id="{AAADC3C6-D559-4662-A9C8-1D6BCC57BF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000"/>
            <a:ext cx="2743200" cy="3810000"/>
          </a:xfrm>
          <a:prstGeom prst="rect">
            <a:avLst/>
          </a:prstGeom>
        </p:spPr>
      </p:pic>
      <p:sp>
        <p:nvSpPr>
          <p:cNvPr id="8" name="TextBox 7">
            <a:extLst>
              <a:ext uri="{FF2B5EF4-FFF2-40B4-BE49-F238E27FC236}">
                <a16:creationId xmlns:a16="http://schemas.microsoft.com/office/drawing/2014/main" id="{E42A50A5-702E-44C3-B96E-6FFCC82AB3D7}"/>
              </a:ext>
            </a:extLst>
          </p:cNvPr>
          <p:cNvSpPr txBox="1"/>
          <p:nvPr/>
        </p:nvSpPr>
        <p:spPr>
          <a:xfrm>
            <a:off x="3265714" y="3090863"/>
            <a:ext cx="4480560" cy="3477875"/>
          </a:xfrm>
          <a:prstGeom prst="rect">
            <a:avLst/>
          </a:prstGeom>
          <a:noFill/>
        </p:spPr>
        <p:txBody>
          <a:bodyPr wrap="square" rtlCol="0">
            <a:spAutoFit/>
          </a:bodyPr>
          <a:lstStyle/>
          <a:p>
            <a:pPr marL="285750" indent="-285750" algn="just">
              <a:buFont typeface="Arial" panose="020B0604020202020204" pitchFamily="34" charset="0"/>
              <a:buChar char="•"/>
            </a:pPr>
            <a:r>
              <a:rPr lang="el-GR" sz="2000" dirty="0"/>
              <a:t>Από την εποχή του Ιπποκράτη αναζητούνται </a:t>
            </a:r>
            <a:r>
              <a:rPr lang="el-GR" sz="2000" b="1" dirty="0"/>
              <a:t>οι προϋποθέσεις </a:t>
            </a:r>
            <a:r>
              <a:rPr lang="el-GR" sz="2000" dirty="0"/>
              <a:t>με τις οποίες </a:t>
            </a:r>
            <a:r>
              <a:rPr lang="el-GR" sz="2000" b="1" dirty="0"/>
              <a:t>η θεραπεία θα προσφέρεται με τον καλύτερο τρόπο στον πάσχοντα</a:t>
            </a:r>
            <a:r>
              <a:rPr lang="el-GR" sz="2000" dirty="0"/>
              <a:t>, ώστε να λαμβάνει </a:t>
            </a:r>
            <a:r>
              <a:rPr lang="el-GR" sz="2000" b="1" dirty="0"/>
              <a:t>τη μεγαλύτερη δυνατή ωφέλεια με τη μικρότερη σωματική ή ψυχική επιβάρυνση</a:t>
            </a:r>
            <a:r>
              <a:rPr lang="el-GR" sz="2000" dirty="0"/>
              <a:t>. </a:t>
            </a:r>
          </a:p>
          <a:p>
            <a:pPr marL="285750" indent="-285750" algn="just">
              <a:buFont typeface="Arial" panose="020B0604020202020204" pitchFamily="34" charset="0"/>
              <a:buChar char="•"/>
            </a:pPr>
            <a:r>
              <a:rPr lang="el-GR" sz="2000" dirty="0"/>
              <a:t>Η αναζήτηση της υποκείμενης αιτίας και της αντίστοιχης θεραπείας κάθε νόσου ήταν ένα βασικό βήμα προς αυτήν την κατεύθυνση.</a:t>
            </a:r>
          </a:p>
        </p:txBody>
      </p:sp>
    </p:spTree>
    <p:extLst>
      <p:ext uri="{BB962C8B-B14F-4D97-AF65-F5344CB8AC3E}">
        <p14:creationId xmlns:p14="http://schemas.microsoft.com/office/powerpoint/2010/main" val="2829266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1BFC76-756D-44B9-A109-C2292F96A00E}"/>
              </a:ext>
            </a:extLst>
          </p:cNvPr>
          <p:cNvSpPr>
            <a:spLocks noGrp="1"/>
          </p:cNvSpPr>
          <p:nvPr>
            <p:ph type="title"/>
          </p:nvPr>
        </p:nvSpPr>
        <p:spPr/>
        <p:txBody>
          <a:bodyPr/>
          <a:lstStyle/>
          <a:p>
            <a:r>
              <a:rPr lang="el-GR" dirty="0"/>
              <a:t>Κατανόηση της τρέλας</a:t>
            </a:r>
          </a:p>
        </p:txBody>
      </p:sp>
      <p:sp>
        <p:nvSpPr>
          <p:cNvPr id="3" name="Θέση περιεχομένου 2">
            <a:extLst>
              <a:ext uri="{FF2B5EF4-FFF2-40B4-BE49-F238E27FC236}">
                <a16:creationId xmlns:a16="http://schemas.microsoft.com/office/drawing/2014/main" id="{B01A9445-5D7F-4AA4-A1D9-E2BB194F6181}"/>
              </a:ext>
            </a:extLst>
          </p:cNvPr>
          <p:cNvSpPr>
            <a:spLocks noGrp="1"/>
          </p:cNvSpPr>
          <p:nvPr>
            <p:ph idx="1"/>
          </p:nvPr>
        </p:nvSpPr>
        <p:spPr>
          <a:xfrm>
            <a:off x="676656" y="2011680"/>
            <a:ext cx="10753725" cy="4519749"/>
          </a:xfrm>
        </p:spPr>
        <p:txBody>
          <a:bodyPr>
            <a:normAutofit lnSpcReduction="10000"/>
          </a:bodyPr>
          <a:lstStyle/>
          <a:p>
            <a:pPr marL="0" indent="0">
              <a:buNone/>
            </a:pPr>
            <a:r>
              <a:rPr lang="el-GR" sz="3000" dirty="0">
                <a:solidFill>
                  <a:schemeClr val="tx1"/>
                </a:solidFill>
              </a:rPr>
              <a:t>Θέτει με ιδιαίτερη ένταση ανάλογα ερωτήματα</a:t>
            </a:r>
          </a:p>
          <a:p>
            <a:pPr marL="0" indent="0">
              <a:buNone/>
            </a:pPr>
            <a:r>
              <a:rPr lang="el-GR" sz="3000" dirty="0">
                <a:solidFill>
                  <a:schemeClr val="tx1"/>
                </a:solidFill>
              </a:rPr>
              <a:t>Ο ορισμός της τρέλας είναι η αδυναμία υιοθέτησης των κοινών συμφερόντων, ενός κοινού πλαισίου αναφοράς.</a:t>
            </a:r>
          </a:p>
          <a:p>
            <a:pPr marL="0" indent="0">
              <a:buNone/>
            </a:pPr>
            <a:r>
              <a:rPr lang="el-GR" sz="3000" dirty="0">
                <a:solidFill>
                  <a:schemeClr val="tx1"/>
                </a:solidFill>
              </a:rPr>
              <a:t>Η εφαρμογή όλων των αποδεκτών κανόνων κατανόησης αποτυγχάνει στα πρώτα βήματά της, όταν αντικείμενό της είναι το παραλήρημα και οι ψευδαισθήσεις</a:t>
            </a:r>
          </a:p>
          <a:p>
            <a:pPr marL="0" indent="0">
              <a:buNone/>
            </a:pPr>
            <a:r>
              <a:rPr lang="el-GR" sz="3000" dirty="0">
                <a:solidFill>
                  <a:schemeClr val="tx1"/>
                </a:solidFill>
              </a:rPr>
              <a:t>Από τότε που αναγορεύθηκε σε νόσο, έπαψε η προσπάθεια κατανόησης, πλέον άρχισε η προσπάθεια θεραπείας</a:t>
            </a:r>
          </a:p>
          <a:p>
            <a:pPr marL="0" indent="0">
              <a:buNone/>
            </a:pPr>
            <a:r>
              <a:rPr lang="el-GR" sz="3000" dirty="0">
                <a:solidFill>
                  <a:schemeClr val="tx1"/>
                </a:solidFill>
              </a:rPr>
              <a:t>Οι βιωματικές ανάγκες των κοντινών προσώπων των τρελών συντήρησαν το εγχείρημα της κατανόησης ζωντανό</a:t>
            </a:r>
            <a:endParaRPr lang="el-GR" dirty="0"/>
          </a:p>
        </p:txBody>
      </p:sp>
    </p:spTree>
    <p:extLst>
      <p:ext uri="{BB962C8B-B14F-4D97-AF65-F5344CB8AC3E}">
        <p14:creationId xmlns:p14="http://schemas.microsoft.com/office/powerpoint/2010/main" val="2062243038"/>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6E1C79F-8482-4EA7-8D2F-6E3C6A938409}"/>
              </a:ext>
            </a:extLst>
          </p:cNvPr>
          <p:cNvSpPr>
            <a:spLocks noGrp="1"/>
          </p:cNvSpPr>
          <p:nvPr>
            <p:ph type="title"/>
          </p:nvPr>
        </p:nvSpPr>
        <p:spPr/>
        <p:txBody>
          <a:bodyPr/>
          <a:lstStyle/>
          <a:p>
            <a:r>
              <a:rPr lang="el-GR" dirty="0"/>
              <a:t>Τρέλα και ψυχανάλυση</a:t>
            </a:r>
          </a:p>
        </p:txBody>
      </p:sp>
      <p:sp>
        <p:nvSpPr>
          <p:cNvPr id="3" name="Θέση περιεχομένου 2">
            <a:extLst>
              <a:ext uri="{FF2B5EF4-FFF2-40B4-BE49-F238E27FC236}">
                <a16:creationId xmlns:a16="http://schemas.microsoft.com/office/drawing/2014/main" id="{9A3A75ED-15F5-4186-9F59-253B3BD28EDB}"/>
              </a:ext>
            </a:extLst>
          </p:cNvPr>
          <p:cNvSpPr>
            <a:spLocks noGrp="1"/>
          </p:cNvSpPr>
          <p:nvPr>
            <p:ph idx="1"/>
          </p:nvPr>
        </p:nvSpPr>
        <p:spPr>
          <a:xfrm>
            <a:off x="676656" y="2011680"/>
            <a:ext cx="10753725" cy="4536077"/>
          </a:xfrm>
        </p:spPr>
        <p:txBody>
          <a:bodyPr>
            <a:normAutofit/>
          </a:bodyPr>
          <a:lstStyle/>
          <a:p>
            <a:pPr marL="0" indent="0">
              <a:buNone/>
            </a:pPr>
            <a:r>
              <a:rPr lang="el-GR" dirty="0">
                <a:solidFill>
                  <a:schemeClr val="tx1"/>
                </a:solidFill>
              </a:rPr>
              <a:t>Προσφέρει ένα εννοιολογικό πλαίσιο κατανόησης της διαμόρφωσης του Εγώ και των διαταραχών της λειτουργίας του</a:t>
            </a:r>
          </a:p>
          <a:p>
            <a:pPr marL="0" indent="0">
              <a:buNone/>
            </a:pPr>
            <a:r>
              <a:rPr lang="el-GR" dirty="0">
                <a:solidFill>
                  <a:schemeClr val="tx1"/>
                </a:solidFill>
              </a:rPr>
              <a:t>Ο τρελός δεν είναι πλέον διαφορετικός ως προς τη φύση του, αλλά ομοούσιος. </a:t>
            </a:r>
          </a:p>
          <a:p>
            <a:pPr marL="0" indent="0">
              <a:buNone/>
            </a:pPr>
            <a:r>
              <a:rPr lang="el-GR" dirty="0">
                <a:solidFill>
                  <a:schemeClr val="tx1"/>
                </a:solidFill>
              </a:rPr>
              <a:t>Η ψυχανάλυση ανθρωποποιεί την τρέλα, της αποδίδει ανθρώπινη υπόσταση εφόσον ανακαλύπτει στη φύση της μηχανισμούς κοινούς σε όλους τους ανθρώπους, από την εκτροπή των οποίων προκύπτει η τρέλα. </a:t>
            </a:r>
          </a:p>
          <a:p>
            <a:pPr marL="0" indent="0">
              <a:buNone/>
            </a:pPr>
            <a:r>
              <a:rPr lang="el-GR" dirty="0">
                <a:solidFill>
                  <a:schemeClr val="tx1"/>
                </a:solidFill>
              </a:rPr>
              <a:t>Η χειραφέτηση της κατανόησης από την εξήγηση ήταν μια κίνηση υπέρ του ανθρώπου, καθώς διαφυλάχθηκαν ουσιαστικά στοιχεία της ανθρώπινης συνθήκης που θα συνθλιβόταν στην ποσοτικοποίηση των μετρήσεων. </a:t>
            </a:r>
          </a:p>
          <a:p>
            <a:pPr marL="0" indent="0">
              <a:buNone/>
            </a:pPr>
            <a:r>
              <a:rPr lang="el-GR" dirty="0">
                <a:solidFill>
                  <a:schemeClr val="tx1"/>
                </a:solidFill>
              </a:rPr>
              <a:t>Η κατανόηση προσφέρει στον άνθρωπο, αλλά δεν τον προφυλάσσει από εκτροπές όπως ο πόλεμος ή η διασάλευση της σχέσης με τη φύση.  </a:t>
            </a:r>
          </a:p>
        </p:txBody>
      </p:sp>
    </p:spTree>
    <p:extLst>
      <p:ext uri="{BB962C8B-B14F-4D97-AF65-F5344CB8AC3E}">
        <p14:creationId xmlns:p14="http://schemas.microsoft.com/office/powerpoint/2010/main" val="299225137"/>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A828E1-EB54-47F1-A0B2-894504A64E84}"/>
              </a:ext>
            </a:extLst>
          </p:cNvPr>
          <p:cNvSpPr>
            <a:spLocks noGrp="1"/>
          </p:cNvSpPr>
          <p:nvPr>
            <p:ph type="title"/>
          </p:nvPr>
        </p:nvSpPr>
        <p:spPr/>
        <p:txBody>
          <a:bodyPr/>
          <a:lstStyle/>
          <a:p>
            <a:r>
              <a:rPr lang="el-GR" dirty="0"/>
              <a:t>Κύρια σημεία</a:t>
            </a:r>
          </a:p>
        </p:txBody>
      </p:sp>
      <p:sp>
        <p:nvSpPr>
          <p:cNvPr id="3" name="Θέση περιεχομένου 2">
            <a:extLst>
              <a:ext uri="{FF2B5EF4-FFF2-40B4-BE49-F238E27FC236}">
                <a16:creationId xmlns:a16="http://schemas.microsoft.com/office/drawing/2014/main" id="{F4BCAB32-9EC7-4B9F-9A70-C781F4C37FC3}"/>
              </a:ext>
            </a:extLst>
          </p:cNvPr>
          <p:cNvSpPr>
            <a:spLocks noGrp="1"/>
          </p:cNvSpPr>
          <p:nvPr>
            <p:ph idx="1"/>
          </p:nvPr>
        </p:nvSpPr>
        <p:spPr/>
        <p:txBody>
          <a:bodyPr>
            <a:noAutofit/>
          </a:bodyPr>
          <a:lstStyle/>
          <a:p>
            <a:r>
              <a:rPr lang="el-GR" sz="3000" dirty="0">
                <a:solidFill>
                  <a:schemeClr val="tx1"/>
                </a:solidFill>
              </a:rPr>
              <a:t>Η κατανόηση είναι μία αυθόρμητη δυνατότητα του ανθρώπου και ένα από τα ιδιαίτερα χαρακτηριστικά του</a:t>
            </a:r>
          </a:p>
          <a:p>
            <a:r>
              <a:rPr lang="el-GR" sz="3000" dirty="0">
                <a:solidFill>
                  <a:schemeClr val="tx1"/>
                </a:solidFill>
              </a:rPr>
              <a:t>Η στατική κατανόηση αναφέρεται στην εντύπωση της συγκεκριμένης στιγμής, χωρίς γνώση της βιογραφίας</a:t>
            </a:r>
          </a:p>
          <a:p>
            <a:r>
              <a:rPr lang="el-GR" sz="3000" dirty="0">
                <a:solidFill>
                  <a:schemeClr val="tx1"/>
                </a:solidFill>
              </a:rPr>
              <a:t>Η δυναμική κατανόηση συμπεριλαμβάνει το παρελθόν και το μέλλον του ατόμου, δηλαδή το παρελθόν του και τις προσδοκίες του από το μέλλον</a:t>
            </a:r>
          </a:p>
          <a:p>
            <a:r>
              <a:rPr lang="el-GR" sz="3000" dirty="0">
                <a:solidFill>
                  <a:schemeClr val="tx1"/>
                </a:solidFill>
              </a:rPr>
              <a:t>Η άσκηση της στατικής και δυναμικής κατανόησης με συνεπή τρόπο μάς προσφέρει το αίσθημα της «</a:t>
            </a:r>
            <a:r>
              <a:rPr lang="el-GR" sz="3000" dirty="0" err="1">
                <a:solidFill>
                  <a:schemeClr val="tx1"/>
                </a:solidFill>
              </a:rPr>
              <a:t>προφάνειας</a:t>
            </a:r>
            <a:r>
              <a:rPr lang="el-GR" sz="3000" dirty="0">
                <a:solidFill>
                  <a:schemeClr val="tx1"/>
                </a:solidFill>
              </a:rPr>
              <a:t>» της αλήθειας της</a:t>
            </a:r>
          </a:p>
          <a:p>
            <a:endParaRPr lang="el-GR" sz="3000" dirty="0">
              <a:solidFill>
                <a:schemeClr val="tx1"/>
              </a:solidFill>
            </a:endParaRPr>
          </a:p>
        </p:txBody>
      </p:sp>
    </p:spTree>
    <p:extLst>
      <p:ext uri="{BB962C8B-B14F-4D97-AF65-F5344CB8AC3E}">
        <p14:creationId xmlns:p14="http://schemas.microsoft.com/office/powerpoint/2010/main" val="1060882169"/>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A828E1-EB54-47F1-A0B2-894504A64E84}"/>
              </a:ext>
            </a:extLst>
          </p:cNvPr>
          <p:cNvSpPr>
            <a:spLocks noGrp="1"/>
          </p:cNvSpPr>
          <p:nvPr>
            <p:ph type="title"/>
          </p:nvPr>
        </p:nvSpPr>
        <p:spPr/>
        <p:txBody>
          <a:bodyPr/>
          <a:lstStyle/>
          <a:p>
            <a:r>
              <a:rPr lang="el-GR" dirty="0"/>
              <a:t>Κύρια σημεία</a:t>
            </a:r>
          </a:p>
        </p:txBody>
      </p:sp>
      <p:sp>
        <p:nvSpPr>
          <p:cNvPr id="3" name="Θέση περιεχομένου 2">
            <a:extLst>
              <a:ext uri="{FF2B5EF4-FFF2-40B4-BE49-F238E27FC236}">
                <a16:creationId xmlns:a16="http://schemas.microsoft.com/office/drawing/2014/main" id="{F4BCAB32-9EC7-4B9F-9A70-C781F4C37FC3}"/>
              </a:ext>
            </a:extLst>
          </p:cNvPr>
          <p:cNvSpPr>
            <a:spLocks noGrp="1"/>
          </p:cNvSpPr>
          <p:nvPr>
            <p:ph idx="1"/>
          </p:nvPr>
        </p:nvSpPr>
        <p:spPr/>
        <p:txBody>
          <a:bodyPr>
            <a:normAutofit/>
          </a:bodyPr>
          <a:lstStyle/>
          <a:p>
            <a:r>
              <a:rPr lang="el-GR" sz="2800" dirty="0">
                <a:solidFill>
                  <a:schemeClr val="tx1"/>
                </a:solidFill>
              </a:rPr>
              <a:t>Το αίσθημα βεβαιότητας που μας προσφέρει η </a:t>
            </a:r>
            <a:r>
              <a:rPr lang="el-GR" sz="2800" dirty="0" err="1">
                <a:solidFill>
                  <a:schemeClr val="tx1"/>
                </a:solidFill>
              </a:rPr>
              <a:t>προφάνεια</a:t>
            </a:r>
            <a:r>
              <a:rPr lang="el-GR" sz="2800" dirty="0">
                <a:solidFill>
                  <a:schemeClr val="tx1"/>
                </a:solidFill>
              </a:rPr>
              <a:t> στηρίζεται στην αναγωγή της στον ιδεατό τύπο και στο έθος</a:t>
            </a:r>
          </a:p>
          <a:p>
            <a:r>
              <a:rPr lang="el-GR" sz="2800" dirty="0">
                <a:solidFill>
                  <a:schemeClr val="tx1"/>
                </a:solidFill>
              </a:rPr>
              <a:t>Η κατανόηση οδηγεί στην εσωτερική αναπαράσταση του βιώματος του άλλου</a:t>
            </a:r>
          </a:p>
          <a:p>
            <a:r>
              <a:rPr lang="el-GR" sz="2800" dirty="0">
                <a:solidFill>
                  <a:schemeClr val="tx1"/>
                </a:solidFill>
              </a:rPr>
              <a:t>Στη διαδικασία της κατανόησης καταλαβαίνουμε πώς προκύπτει το ψυχολογικό από το ψυχολογικό </a:t>
            </a:r>
          </a:p>
          <a:p>
            <a:r>
              <a:rPr lang="el-GR" sz="2800" dirty="0">
                <a:solidFill>
                  <a:schemeClr val="tx1"/>
                </a:solidFill>
              </a:rPr>
              <a:t>Η ολοκλήρωση των επιμέρους βιωμάτων στη βιογραφία δίνει το ολοκληρωμένο περιεχόμενό της στην κατανόηση</a:t>
            </a:r>
          </a:p>
          <a:p>
            <a:endParaRPr lang="el-GR" sz="2800" dirty="0">
              <a:solidFill>
                <a:schemeClr val="tx1"/>
              </a:solidFill>
            </a:endParaRPr>
          </a:p>
        </p:txBody>
      </p:sp>
    </p:spTree>
    <p:extLst>
      <p:ext uri="{BB962C8B-B14F-4D97-AF65-F5344CB8AC3E}">
        <p14:creationId xmlns:p14="http://schemas.microsoft.com/office/powerpoint/2010/main" val="2435084216"/>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67A9AC-FF62-4BE9-83EB-3D4E2E327998}"/>
              </a:ext>
            </a:extLst>
          </p:cNvPr>
          <p:cNvSpPr>
            <a:spLocks noGrp="1"/>
          </p:cNvSpPr>
          <p:nvPr>
            <p:ph type="title"/>
          </p:nvPr>
        </p:nvSpPr>
        <p:spPr/>
        <p:txBody>
          <a:bodyPr/>
          <a:lstStyle/>
          <a:p>
            <a:r>
              <a:rPr lang="el-GR" dirty="0"/>
              <a:t>Εισαγωγή στην Ψυχανάλυση</a:t>
            </a:r>
            <a:br>
              <a:rPr lang="el-GR" dirty="0"/>
            </a:br>
            <a:r>
              <a:rPr lang="el-GR" dirty="0"/>
              <a:t>Το Νόημα των Συμπτωμάτων</a:t>
            </a:r>
          </a:p>
        </p:txBody>
      </p:sp>
      <p:sp>
        <p:nvSpPr>
          <p:cNvPr id="3" name="Θέση περιεχομένου 2">
            <a:extLst>
              <a:ext uri="{FF2B5EF4-FFF2-40B4-BE49-F238E27FC236}">
                <a16:creationId xmlns:a16="http://schemas.microsoft.com/office/drawing/2014/main" id="{8EBB65AE-20F4-42EC-9A3F-76E96679AC54}"/>
              </a:ext>
            </a:extLst>
          </p:cNvPr>
          <p:cNvSpPr>
            <a:spLocks noGrp="1"/>
          </p:cNvSpPr>
          <p:nvPr>
            <p:ph idx="1"/>
          </p:nvPr>
        </p:nvSpPr>
        <p:spPr>
          <a:xfrm>
            <a:off x="676656" y="2157730"/>
            <a:ext cx="10753725" cy="4406355"/>
          </a:xfrm>
        </p:spPr>
        <p:txBody>
          <a:bodyPr>
            <a:normAutofit lnSpcReduction="10000"/>
          </a:bodyPr>
          <a:lstStyle/>
          <a:p>
            <a:r>
              <a:rPr lang="el-GR" sz="3000" dirty="0">
                <a:solidFill>
                  <a:schemeClr val="tx1"/>
                </a:solidFill>
              </a:rPr>
              <a:t>Το σύμπτωμα είναι πλούσιο νοήματος και συνδέεται με τα βιώματα του ασθενούς</a:t>
            </a:r>
          </a:p>
          <a:p>
            <a:r>
              <a:rPr lang="el-GR" sz="3000" dirty="0">
                <a:solidFill>
                  <a:schemeClr val="tx1"/>
                </a:solidFill>
              </a:rPr>
              <a:t>Ο </a:t>
            </a:r>
            <a:r>
              <a:rPr lang="en-US" sz="3000" dirty="0">
                <a:solidFill>
                  <a:schemeClr val="tx1"/>
                </a:solidFill>
              </a:rPr>
              <a:t>Breuer </a:t>
            </a:r>
            <a:r>
              <a:rPr lang="el-GR" sz="3000" dirty="0">
                <a:solidFill>
                  <a:schemeClr val="tx1"/>
                </a:solidFill>
              </a:rPr>
              <a:t>ήταν ο πρώτος που αποκάλυψε το νόημα των νευρωτικών συμπτωμάτων μέσα από την περίπτωση της Άννας Ο. </a:t>
            </a:r>
          </a:p>
          <a:p>
            <a:r>
              <a:rPr lang="el-GR" sz="3000" dirty="0">
                <a:solidFill>
                  <a:schemeClr val="tx1"/>
                </a:solidFill>
              </a:rPr>
              <a:t>Ανεξάρτητα ο </a:t>
            </a:r>
            <a:r>
              <a:rPr lang="en-US" sz="3000" dirty="0">
                <a:solidFill>
                  <a:schemeClr val="tx1"/>
                </a:solidFill>
              </a:rPr>
              <a:t>P. Janet </a:t>
            </a:r>
            <a:r>
              <a:rPr lang="el-GR" sz="3000" dirty="0">
                <a:solidFill>
                  <a:schemeClr val="tx1"/>
                </a:solidFill>
              </a:rPr>
              <a:t>έδωσε την ίδια απόδειξη, διατυπώνοντας ότι τα νευρωτικά συμπτώματα ήταν εκδηλώσεις υποσυνείδητων ιδεών που κυρίευαν τους ασθενείς.</a:t>
            </a:r>
          </a:p>
          <a:p>
            <a:r>
              <a:rPr lang="el-GR" sz="3000" dirty="0">
                <a:solidFill>
                  <a:schemeClr val="tx1"/>
                </a:solidFill>
              </a:rPr>
              <a:t>Ο </a:t>
            </a:r>
            <a:r>
              <a:rPr lang="en-US" sz="3000" dirty="0" err="1">
                <a:solidFill>
                  <a:schemeClr val="tx1"/>
                </a:solidFill>
              </a:rPr>
              <a:t>Leuret</a:t>
            </a:r>
            <a:r>
              <a:rPr lang="el-GR" sz="3000" dirty="0">
                <a:solidFill>
                  <a:schemeClr val="tx1"/>
                </a:solidFill>
              </a:rPr>
              <a:t> νωρίτερα είχε εκφράσει την άποψη ότι ακόμη και το παραλήρημα έπρεπε να αναγνωριστεί ως πλήρες νοήματος, αν κατανοούσαμε πώς να το μεταφράσουμε</a:t>
            </a:r>
          </a:p>
        </p:txBody>
      </p:sp>
    </p:spTree>
    <p:extLst>
      <p:ext uri="{BB962C8B-B14F-4D97-AF65-F5344CB8AC3E}">
        <p14:creationId xmlns:p14="http://schemas.microsoft.com/office/powerpoint/2010/main" val="1310546561"/>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1D30D7-EA45-4773-A05B-F61421548893}"/>
              </a:ext>
            </a:extLst>
          </p:cNvPr>
          <p:cNvSpPr>
            <a:spLocks noGrp="1"/>
          </p:cNvSpPr>
          <p:nvPr>
            <p:ph type="title"/>
          </p:nvPr>
        </p:nvSpPr>
        <p:spPr/>
        <p:txBody>
          <a:bodyPr/>
          <a:lstStyle/>
          <a:p>
            <a:r>
              <a:rPr lang="el-GR" dirty="0"/>
              <a:t>Το Νόημα των Συμπτωμάτων</a:t>
            </a:r>
          </a:p>
        </p:txBody>
      </p:sp>
      <p:sp>
        <p:nvSpPr>
          <p:cNvPr id="3" name="Θέση περιεχομένου 2">
            <a:extLst>
              <a:ext uri="{FF2B5EF4-FFF2-40B4-BE49-F238E27FC236}">
                <a16:creationId xmlns:a16="http://schemas.microsoft.com/office/drawing/2014/main" id="{6892F148-F4FC-46EA-B6A1-4D935296CC15}"/>
              </a:ext>
            </a:extLst>
          </p:cNvPr>
          <p:cNvSpPr>
            <a:spLocks noGrp="1"/>
          </p:cNvSpPr>
          <p:nvPr>
            <p:ph idx="1"/>
          </p:nvPr>
        </p:nvSpPr>
        <p:spPr>
          <a:xfrm>
            <a:off x="676656" y="2011680"/>
            <a:ext cx="10753725" cy="4346787"/>
          </a:xfrm>
        </p:spPr>
        <p:txBody>
          <a:bodyPr>
            <a:normAutofit fontScale="92500" lnSpcReduction="20000"/>
          </a:bodyPr>
          <a:lstStyle/>
          <a:p>
            <a:r>
              <a:rPr lang="el-GR" sz="3000" dirty="0">
                <a:solidFill>
                  <a:schemeClr val="tx1"/>
                </a:solidFill>
              </a:rPr>
              <a:t>Ψυχαναγκαστική νεύρωση σε αντιδιαστολή με την υστερία: Η ΨΝ δεν είναι τόσο επιδεικτικά θορυβώδης, σχεδόν ποτέ δεν παρουσιάζει σωματικές εκδηλώσεις και όλα της τα συμπτώματα βρίσκονται στο ψυχικό πεδίο</a:t>
            </a:r>
          </a:p>
          <a:p>
            <a:r>
              <a:rPr lang="el-GR" sz="3000" dirty="0">
                <a:solidFill>
                  <a:schemeClr val="tx1"/>
                </a:solidFill>
              </a:rPr>
              <a:t>Οι ασθενείς ασχολούνται με σκέψεις που δεν τους ενδιαφέρουν, αισθάνονται παρορμήσεις ξένες και ωθούνται σε πράξεις που, ενώ η εκτέλεσή τους δεν τους δίνει καμία απόλαυση, η παράλειψή τους τους είναι τελείως αδύνατη. </a:t>
            </a:r>
          </a:p>
          <a:p>
            <a:r>
              <a:rPr lang="el-GR" sz="3000" dirty="0">
                <a:solidFill>
                  <a:schemeClr val="tx1"/>
                </a:solidFill>
              </a:rPr>
              <a:t>Ο ψυχαναγκασμός μπορεί να μετατίθεται, αλλά δεν αίρεται</a:t>
            </a:r>
          </a:p>
          <a:p>
            <a:r>
              <a:rPr lang="el-GR" sz="3000" dirty="0">
                <a:solidFill>
                  <a:schemeClr val="tx1"/>
                </a:solidFill>
              </a:rPr>
              <a:t>Ο ψυχαναγκαστικά νευρωτικός ήταν αρχικά πολύ δραστήριος χαρακτήρας, συχνά εξαιρετικά ισχυρογνώμων και κατά κανόνα προικισμένος με άνω του ΜΟ νοημοσύνη. Με υψηλό ηθικό ανάστημα, πολύ ευσυνείδητος και ασυνήθιστα ορθός</a:t>
            </a:r>
          </a:p>
          <a:p>
            <a:endParaRPr lang="el-GR" sz="3000" dirty="0">
              <a:solidFill>
                <a:schemeClr val="tx1"/>
              </a:solidFill>
            </a:endParaRPr>
          </a:p>
        </p:txBody>
      </p:sp>
    </p:spTree>
    <p:extLst>
      <p:ext uri="{BB962C8B-B14F-4D97-AF65-F5344CB8AC3E}">
        <p14:creationId xmlns:p14="http://schemas.microsoft.com/office/powerpoint/2010/main" val="2568713969"/>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EE9ACD3-F970-4166-9527-B085FA299BE9}"/>
              </a:ext>
            </a:extLst>
          </p:cNvPr>
          <p:cNvSpPr>
            <a:spLocks noGrp="1"/>
          </p:cNvSpPr>
          <p:nvPr>
            <p:ph type="title"/>
          </p:nvPr>
        </p:nvSpPr>
        <p:spPr/>
        <p:txBody>
          <a:bodyPr>
            <a:normAutofit/>
          </a:bodyPr>
          <a:lstStyle/>
          <a:p>
            <a:pPr algn="ctr"/>
            <a:r>
              <a:rPr lang="el-GR" sz="5000" dirty="0"/>
              <a:t>Οι τρόποι σχηματισμού των συμπτωμάτων</a:t>
            </a:r>
          </a:p>
        </p:txBody>
      </p:sp>
      <p:sp>
        <p:nvSpPr>
          <p:cNvPr id="3" name="Θέση περιεχομένου 2">
            <a:extLst>
              <a:ext uri="{FF2B5EF4-FFF2-40B4-BE49-F238E27FC236}">
                <a16:creationId xmlns:a16="http://schemas.microsoft.com/office/drawing/2014/main" id="{AECFFCC7-4106-4A7A-A415-80219C992CEC}"/>
              </a:ext>
            </a:extLst>
          </p:cNvPr>
          <p:cNvSpPr>
            <a:spLocks noGrp="1"/>
          </p:cNvSpPr>
          <p:nvPr>
            <p:ph idx="1"/>
          </p:nvPr>
        </p:nvSpPr>
        <p:spPr>
          <a:xfrm>
            <a:off x="676656" y="2011680"/>
            <a:ext cx="10753725" cy="4346787"/>
          </a:xfrm>
        </p:spPr>
        <p:txBody>
          <a:bodyPr>
            <a:normAutofit lnSpcReduction="10000"/>
          </a:bodyPr>
          <a:lstStyle/>
          <a:p>
            <a:r>
              <a:rPr lang="el-GR" sz="3000" dirty="0">
                <a:solidFill>
                  <a:schemeClr val="tx1"/>
                </a:solidFill>
              </a:rPr>
              <a:t>Για τον μη ειδικό, αυτό που σχηματίζει την ουσία της ασθένειας είναι τα συμπτώματα, ενώ θεραπεία γι’ αυτόν είναι η άρση των συμπτωμάτων</a:t>
            </a:r>
          </a:p>
          <a:p>
            <a:r>
              <a:rPr lang="el-GR" sz="3000" dirty="0">
                <a:solidFill>
                  <a:schemeClr val="tx1"/>
                </a:solidFill>
              </a:rPr>
              <a:t>Ο γιατρός προσέχει να διαχωρίσει τα συμπτώματα από την ασθένεια και λέει ότι ο παραμερισμός των συμπτωμάτων δε συνεπάγεται ακόμη </a:t>
            </a:r>
          </a:p>
          <a:p>
            <a:r>
              <a:rPr lang="el-GR" sz="3000" dirty="0">
                <a:solidFill>
                  <a:schemeClr val="tx1"/>
                </a:solidFill>
              </a:rPr>
              <a:t>Αυτό που παραμένει μετά την απομάκρυνση των συμπτωμάτων είναι απλώς η ικανότητα σχηματισμού νέων συμπτωμάτων</a:t>
            </a:r>
          </a:p>
          <a:p>
            <a:r>
              <a:rPr lang="el-GR" sz="3000" dirty="0">
                <a:solidFill>
                  <a:schemeClr val="tx1"/>
                </a:solidFill>
              </a:rPr>
              <a:t>Έτσι, η εξιχνίαση των συμπτωμάτων έχει την ίδια σημασία με την κατανόηση της ασθένειας </a:t>
            </a:r>
          </a:p>
        </p:txBody>
      </p:sp>
    </p:spTree>
    <p:extLst>
      <p:ext uri="{BB962C8B-B14F-4D97-AF65-F5344CB8AC3E}">
        <p14:creationId xmlns:p14="http://schemas.microsoft.com/office/powerpoint/2010/main" val="1115478518"/>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16ABE9-5648-4B73-A2B7-64F4AF16A2F1}"/>
              </a:ext>
            </a:extLst>
          </p:cNvPr>
          <p:cNvSpPr>
            <a:spLocks noGrp="1"/>
          </p:cNvSpPr>
          <p:nvPr>
            <p:ph type="title"/>
          </p:nvPr>
        </p:nvSpPr>
        <p:spPr/>
        <p:txBody>
          <a:bodyPr>
            <a:normAutofit/>
          </a:bodyPr>
          <a:lstStyle/>
          <a:p>
            <a:pPr algn="ctr"/>
            <a:r>
              <a:rPr lang="el-GR" sz="5000" dirty="0"/>
              <a:t>Οι τρόποι σχηματισμού των συμπτωμάτων</a:t>
            </a:r>
          </a:p>
        </p:txBody>
      </p:sp>
      <p:sp>
        <p:nvSpPr>
          <p:cNvPr id="3" name="Θέση περιεχομένου 2">
            <a:extLst>
              <a:ext uri="{FF2B5EF4-FFF2-40B4-BE49-F238E27FC236}">
                <a16:creationId xmlns:a16="http://schemas.microsoft.com/office/drawing/2014/main" id="{083DB75D-21E7-4473-AF2B-45CBE317E707}"/>
              </a:ext>
            </a:extLst>
          </p:cNvPr>
          <p:cNvSpPr>
            <a:spLocks noGrp="1"/>
          </p:cNvSpPr>
          <p:nvPr>
            <p:ph idx="1"/>
          </p:nvPr>
        </p:nvSpPr>
        <p:spPr>
          <a:xfrm>
            <a:off x="676656" y="2011680"/>
            <a:ext cx="10753725" cy="4346787"/>
          </a:xfrm>
        </p:spPr>
        <p:txBody>
          <a:bodyPr>
            <a:normAutofit fontScale="92500" lnSpcReduction="10000"/>
          </a:bodyPr>
          <a:lstStyle/>
          <a:p>
            <a:r>
              <a:rPr lang="el-GR" sz="3000" dirty="0">
                <a:solidFill>
                  <a:schemeClr val="tx1"/>
                </a:solidFill>
              </a:rPr>
              <a:t>Η κύρια ζημιά των συμπτωμάτων έγκειται στην ψυχική δαπάνη που απαιτούν τα ίδια και στην ψυχική δαπάνη που απαιτείται για την καταπολέμησή τους. </a:t>
            </a:r>
          </a:p>
          <a:p>
            <a:r>
              <a:rPr lang="el-GR" sz="3000" dirty="0">
                <a:solidFill>
                  <a:schemeClr val="tx1"/>
                </a:solidFill>
              </a:rPr>
              <a:t>Αυτές οι 2 δαπάνες ενδέχεται σε περιπτώσεις ύπαρξης πολλών συμπτωμάτων να έχουν ως αποτέλεσμα μια εξαιρετική πτώχευση του ατόμου σε διαθέσιμη ψυχική ενέργεια και συνεπώς μια παράλυσή του σε σχέση με όλα τα σημαντικά καθήκοντα της ζωής του. </a:t>
            </a:r>
          </a:p>
          <a:p>
            <a:r>
              <a:rPr lang="el-GR" sz="3000" dirty="0">
                <a:solidFill>
                  <a:schemeClr val="tx1"/>
                </a:solidFill>
              </a:rPr>
              <a:t>Αν φύγουμε, όμως, από την ποσοτική πτυχή και μείνουμε στη θεωρητική, μπορούμε εύκολα να πούμε ότι όλοι μας είμαστε νευρωτικοί, καθώς οι όροι σχηματισμού των συμπτωμάτων μπορούν να αποδειχθούν και στους κανονικούς.  </a:t>
            </a:r>
          </a:p>
        </p:txBody>
      </p:sp>
    </p:spTree>
    <p:extLst>
      <p:ext uri="{BB962C8B-B14F-4D97-AF65-F5344CB8AC3E}">
        <p14:creationId xmlns:p14="http://schemas.microsoft.com/office/powerpoint/2010/main" val="1314386830"/>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A836B1-85ED-400C-BBB9-678E05E5E665}"/>
              </a:ext>
            </a:extLst>
          </p:cNvPr>
          <p:cNvSpPr>
            <a:spLocks noGrp="1"/>
          </p:cNvSpPr>
          <p:nvPr>
            <p:ph type="title"/>
          </p:nvPr>
        </p:nvSpPr>
        <p:spPr/>
        <p:txBody>
          <a:bodyPr/>
          <a:lstStyle/>
          <a:p>
            <a:r>
              <a:rPr kumimoji="0" lang="el-GR" sz="5000" b="0" i="0" u="none" strike="noStrike" kern="1200" cap="none" spc="-120" normalizeH="0" baseline="0" noProof="0" dirty="0">
                <a:ln>
                  <a:noFill/>
                </a:ln>
                <a:solidFill>
                  <a:prstClr val="white">
                    <a:lumMod val="75000"/>
                    <a:lumOff val="25000"/>
                  </a:prstClr>
                </a:solidFill>
                <a:effectLst/>
                <a:uLnTx/>
                <a:uFillTx/>
                <a:latin typeface="Calibri Light" panose="020F0302020204030204"/>
                <a:ea typeface="+mj-ea"/>
                <a:cs typeface="+mj-cs"/>
              </a:rPr>
              <a:t>Οι τρόποι σχηματισμού των συμπτωμάτων</a:t>
            </a:r>
            <a:endParaRPr lang="el-GR" dirty="0"/>
          </a:p>
        </p:txBody>
      </p:sp>
      <p:sp>
        <p:nvSpPr>
          <p:cNvPr id="3" name="Θέση περιεχομένου 2">
            <a:extLst>
              <a:ext uri="{FF2B5EF4-FFF2-40B4-BE49-F238E27FC236}">
                <a16:creationId xmlns:a16="http://schemas.microsoft.com/office/drawing/2014/main" id="{6B42ACED-1EFE-496D-A0E9-B0AC777DD947}"/>
              </a:ext>
            </a:extLst>
          </p:cNvPr>
          <p:cNvSpPr>
            <a:spLocks noGrp="1"/>
          </p:cNvSpPr>
          <p:nvPr>
            <p:ph idx="1"/>
          </p:nvPr>
        </p:nvSpPr>
        <p:spPr>
          <a:xfrm>
            <a:off x="676656" y="2011680"/>
            <a:ext cx="10753725" cy="4346787"/>
          </a:xfrm>
        </p:spPr>
        <p:txBody>
          <a:bodyPr>
            <a:normAutofit fontScale="92500" lnSpcReduction="20000"/>
          </a:bodyPr>
          <a:lstStyle/>
          <a:p>
            <a:r>
              <a:rPr lang="el-GR" sz="3000" dirty="0">
                <a:solidFill>
                  <a:schemeClr val="tx1"/>
                </a:solidFill>
              </a:rPr>
              <a:t>Τα συμπτώματα είναι αποτέλεσμα μιας σύγκρουσης η οποία ξεσπά ως ένα νέο είδος ικανοποίησης της </a:t>
            </a:r>
            <a:r>
              <a:rPr lang="en-US" sz="3000" dirty="0">
                <a:solidFill>
                  <a:schemeClr val="tx1"/>
                </a:solidFill>
              </a:rPr>
              <a:t>libido</a:t>
            </a:r>
          </a:p>
          <a:p>
            <a:r>
              <a:rPr lang="el-GR" sz="3000" dirty="0">
                <a:solidFill>
                  <a:schemeClr val="tx1"/>
                </a:solidFill>
              </a:rPr>
              <a:t>Το σύμπτωμα αποτελεί το σημείο συνάντησης και συμβιβασμού τρόπον τινά των συγκρουόμενων δυνάμεων</a:t>
            </a:r>
          </a:p>
          <a:p>
            <a:r>
              <a:rPr lang="el-GR" sz="3000" dirty="0">
                <a:solidFill>
                  <a:schemeClr val="tx1"/>
                </a:solidFill>
              </a:rPr>
              <a:t>Αυτός είναι και ο λόγος που το σύμπτωμα είναι τόσο ανθεκτικό, υποστηρίζεται και από τις 2 πλευρές</a:t>
            </a:r>
          </a:p>
          <a:p>
            <a:r>
              <a:rPr lang="el-GR" sz="3000" dirty="0">
                <a:solidFill>
                  <a:schemeClr val="tx1"/>
                </a:solidFill>
              </a:rPr>
              <a:t>Από τη μια βρίσκεται η ανικανοποίητη </a:t>
            </a:r>
            <a:r>
              <a:rPr lang="en-US" sz="3000" dirty="0">
                <a:solidFill>
                  <a:schemeClr val="tx1"/>
                </a:solidFill>
              </a:rPr>
              <a:t>libido </a:t>
            </a:r>
            <a:r>
              <a:rPr lang="el-GR" sz="3000" dirty="0">
                <a:solidFill>
                  <a:schemeClr val="tx1"/>
                </a:solidFill>
              </a:rPr>
              <a:t>και από την άλλη η πραγματικότητα. Αν η πραγματικότητα παραμένει αμείλικτη, ακόμη και όταν η </a:t>
            </a:r>
            <a:r>
              <a:rPr lang="en-US" sz="3000" dirty="0">
                <a:solidFill>
                  <a:schemeClr val="tx1"/>
                </a:solidFill>
              </a:rPr>
              <a:t>libido </a:t>
            </a:r>
            <a:r>
              <a:rPr lang="el-GR" sz="3000" dirty="0">
                <a:solidFill>
                  <a:schemeClr val="tx1"/>
                </a:solidFill>
              </a:rPr>
              <a:t>είναι πρόθυμη να αποδεχθεί κάποιο άλλο αντικείμενο στη θέση του παραιτημένου, τελικά η ίδια θα αναγκαστεί να πάρει το δρόμο της παλινδρόμησης και της απόπειρας ικανοποίησης σε μία από τις ήδη ξεπερασμένες οργανώσεις ή σε ένα από τα εγκαταλελειμμένα αντικείμενα </a:t>
            </a:r>
          </a:p>
          <a:p>
            <a:endParaRPr lang="el-GR" sz="3000" dirty="0">
              <a:solidFill>
                <a:schemeClr val="tx1"/>
              </a:solidFill>
            </a:endParaRPr>
          </a:p>
        </p:txBody>
      </p:sp>
    </p:spTree>
    <p:extLst>
      <p:ext uri="{BB962C8B-B14F-4D97-AF65-F5344CB8AC3E}">
        <p14:creationId xmlns:p14="http://schemas.microsoft.com/office/powerpoint/2010/main" val="4210889779"/>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D357FF-FB32-4A04-A632-DF413AD9C9E3}"/>
              </a:ext>
            </a:extLst>
          </p:cNvPr>
          <p:cNvSpPr>
            <a:spLocks noGrp="1"/>
          </p:cNvSpPr>
          <p:nvPr>
            <p:ph type="title"/>
          </p:nvPr>
        </p:nvSpPr>
        <p:spPr/>
        <p:txBody>
          <a:bodyPr/>
          <a:lstStyle/>
          <a:p>
            <a:pPr algn="ctr"/>
            <a:r>
              <a:rPr kumimoji="0" lang="el-GR" sz="5000" b="0" i="0" u="none" strike="noStrike" kern="1200" cap="none" spc="-120" normalizeH="0" baseline="0" noProof="0" dirty="0">
                <a:ln>
                  <a:noFill/>
                </a:ln>
                <a:solidFill>
                  <a:prstClr val="white">
                    <a:lumMod val="75000"/>
                    <a:lumOff val="25000"/>
                  </a:prstClr>
                </a:solidFill>
                <a:effectLst/>
                <a:uLnTx/>
                <a:uFillTx/>
                <a:latin typeface="Calibri Light" panose="020F0302020204030204"/>
                <a:ea typeface="+mj-ea"/>
                <a:cs typeface="+mj-cs"/>
              </a:rPr>
              <a:t>Οι τρόποι σχηματισμού των συμπτωμάτων</a:t>
            </a:r>
            <a:endParaRPr lang="el-GR" dirty="0"/>
          </a:p>
        </p:txBody>
      </p:sp>
      <p:sp>
        <p:nvSpPr>
          <p:cNvPr id="3" name="Θέση περιεχομένου 2">
            <a:extLst>
              <a:ext uri="{FF2B5EF4-FFF2-40B4-BE49-F238E27FC236}">
                <a16:creationId xmlns:a16="http://schemas.microsoft.com/office/drawing/2014/main" id="{F925B098-7E94-4224-94D3-B5308070A77A}"/>
              </a:ext>
            </a:extLst>
          </p:cNvPr>
          <p:cNvSpPr>
            <a:spLocks noGrp="1"/>
          </p:cNvSpPr>
          <p:nvPr>
            <p:ph idx="1"/>
          </p:nvPr>
        </p:nvSpPr>
        <p:spPr>
          <a:xfrm>
            <a:off x="676656" y="2011680"/>
            <a:ext cx="10753725" cy="4165185"/>
          </a:xfrm>
        </p:spPr>
        <p:txBody>
          <a:bodyPr>
            <a:normAutofit fontScale="92500" lnSpcReduction="20000"/>
          </a:bodyPr>
          <a:lstStyle/>
          <a:p>
            <a:r>
              <a:rPr lang="el-GR" sz="3000" dirty="0">
                <a:solidFill>
                  <a:schemeClr val="tx1"/>
                </a:solidFill>
              </a:rPr>
              <a:t>Καθώς η </a:t>
            </a:r>
            <a:r>
              <a:rPr lang="en-US" sz="3000" dirty="0">
                <a:solidFill>
                  <a:schemeClr val="tx1"/>
                </a:solidFill>
              </a:rPr>
              <a:t>libido </a:t>
            </a:r>
            <a:r>
              <a:rPr lang="el-GR" sz="3000" dirty="0">
                <a:solidFill>
                  <a:schemeClr val="tx1"/>
                </a:solidFill>
              </a:rPr>
              <a:t>επενδύει ρέοντας προς τα πίσω, ξεφεύγει από το Εγώ και τους νόμους του – το οποίο </a:t>
            </a:r>
            <a:r>
              <a:rPr lang="el-GR" sz="3000" dirty="0" err="1">
                <a:solidFill>
                  <a:schemeClr val="tx1"/>
                </a:solidFill>
              </a:rPr>
              <a:t>ειρήσθω</a:t>
            </a:r>
            <a:r>
              <a:rPr lang="el-GR" sz="3000" dirty="0">
                <a:solidFill>
                  <a:schemeClr val="tx1"/>
                </a:solidFill>
              </a:rPr>
              <a:t> εν </a:t>
            </a:r>
            <a:r>
              <a:rPr lang="el-GR" sz="3000" dirty="0" err="1">
                <a:solidFill>
                  <a:schemeClr val="tx1"/>
                </a:solidFill>
              </a:rPr>
              <a:t>παρόδω</a:t>
            </a:r>
            <a:r>
              <a:rPr lang="el-GR" sz="3000" dirty="0">
                <a:solidFill>
                  <a:schemeClr val="tx1"/>
                </a:solidFill>
              </a:rPr>
              <a:t> είχε φροντίσει να τακτοποιήσει απωθώντας τις καθηλώσεις – και παραιτείται από τους καλούς τρόπους που έλαβε υπό την επιρροή του Εγώ (π.χ. να περιμένει υπομονετικά για να ικανοποιηθεί).</a:t>
            </a:r>
          </a:p>
          <a:p>
            <a:r>
              <a:rPr lang="el-GR" sz="3000" dirty="0">
                <a:solidFill>
                  <a:schemeClr val="tx1"/>
                </a:solidFill>
              </a:rPr>
              <a:t>Η </a:t>
            </a:r>
            <a:r>
              <a:rPr lang="en-US" sz="3000" dirty="0">
                <a:solidFill>
                  <a:schemeClr val="tx1"/>
                </a:solidFill>
              </a:rPr>
              <a:t>libido</a:t>
            </a:r>
            <a:r>
              <a:rPr lang="el-GR" sz="3000" dirty="0">
                <a:solidFill>
                  <a:schemeClr val="tx1"/>
                </a:solidFill>
              </a:rPr>
              <a:t> μπροστά στο φόβο της διπλής αποτυχίας, να ικανοποιηθεί και να επικριθεί, ξαναβρίσκει τον «κακό» χαρακτήρα της, τον ανυπότακτο. Έτσι μεταφέρει την ενέργειά της στα σκοτάδια του ασυνειδήτου, με αγαπημένους μηχανισμούς τη συμπύκνωση και τη μετάθεση (συνθήκη ονείρου </a:t>
            </a:r>
            <a:r>
              <a:rPr lang="el-GR" sz="3000" dirty="0" err="1">
                <a:solidFill>
                  <a:schemeClr val="tx1"/>
                </a:solidFill>
              </a:rPr>
              <a:t>κλπ</a:t>
            </a:r>
            <a:r>
              <a:rPr lang="el-GR" sz="3000" dirty="0">
                <a:solidFill>
                  <a:schemeClr val="tx1"/>
                </a:solidFill>
              </a:rPr>
              <a:t>).</a:t>
            </a:r>
          </a:p>
          <a:p>
            <a:r>
              <a:rPr lang="el-GR" sz="3000" dirty="0">
                <a:solidFill>
                  <a:schemeClr val="tx1"/>
                </a:solidFill>
              </a:rPr>
              <a:t>Απέναντί της όμως παραμένει το Εγώ, το οποίο την αναγκάζει να επιλέξει εκείνη την έκφραση που μπορεί να γίνει και δική του έκφραση. </a:t>
            </a:r>
          </a:p>
        </p:txBody>
      </p:sp>
    </p:spTree>
    <p:extLst>
      <p:ext uri="{BB962C8B-B14F-4D97-AF65-F5344CB8AC3E}">
        <p14:creationId xmlns:p14="http://schemas.microsoft.com/office/powerpoint/2010/main" val="469425927"/>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7CC29B3-AAD2-497B-8B91-E71237C26112}"/>
              </a:ext>
            </a:extLst>
          </p:cNvPr>
          <p:cNvSpPr>
            <a:spLocks noGrp="1"/>
          </p:cNvSpPr>
          <p:nvPr>
            <p:ph type="title"/>
          </p:nvPr>
        </p:nvSpPr>
        <p:spPr/>
        <p:txBody>
          <a:bodyPr/>
          <a:lstStyle/>
          <a:p>
            <a:r>
              <a:rPr lang="el-GR" dirty="0"/>
              <a:t>Θεραπευτής </a:t>
            </a:r>
          </a:p>
        </p:txBody>
      </p:sp>
      <p:sp>
        <p:nvSpPr>
          <p:cNvPr id="3" name="Θέση περιεχομένου 2">
            <a:extLst>
              <a:ext uri="{FF2B5EF4-FFF2-40B4-BE49-F238E27FC236}">
                <a16:creationId xmlns:a16="http://schemas.microsoft.com/office/drawing/2014/main" id="{9FC31116-BA57-4DFE-A25D-6837C8E92BF5}"/>
              </a:ext>
            </a:extLst>
          </p:cNvPr>
          <p:cNvSpPr>
            <a:spLocks noGrp="1"/>
          </p:cNvSpPr>
          <p:nvPr>
            <p:ph idx="1"/>
          </p:nvPr>
        </p:nvSpPr>
        <p:spPr>
          <a:xfrm>
            <a:off x="676656" y="2011680"/>
            <a:ext cx="10753725" cy="4346787"/>
          </a:xfrm>
        </p:spPr>
        <p:txBody>
          <a:bodyPr>
            <a:normAutofit/>
          </a:bodyPr>
          <a:lstStyle/>
          <a:p>
            <a:pPr algn="just">
              <a:buFont typeface="Arial" panose="020B0604020202020204" pitchFamily="34" charset="0"/>
              <a:buChar char="•"/>
            </a:pPr>
            <a:r>
              <a:rPr lang="el-GR" sz="3200" dirty="0">
                <a:solidFill>
                  <a:schemeClr val="tx1"/>
                </a:solidFill>
              </a:rPr>
              <a:t> Ασκεί  το έργο του σε ήρεμη ψυχική κατάσταση, ώστε να είναι σε θέση να λειτουργήσει αντικειμενικά, χωρίς να επηρεάζεται από οποιαδήποτε υποκειμενική δυσφορία και παρενόχληση</a:t>
            </a:r>
          </a:p>
          <a:p>
            <a:pPr algn="just">
              <a:buFont typeface="Arial" panose="020B0604020202020204" pitchFamily="34" charset="0"/>
              <a:buChar char="•"/>
            </a:pPr>
            <a:r>
              <a:rPr lang="el-GR" sz="3200" dirty="0">
                <a:solidFill>
                  <a:schemeClr val="tx1"/>
                </a:solidFill>
              </a:rPr>
              <a:t> Βασική αρχή είναι ότι ο θεραπευτής αφιερώνει στον ασθενή το σύνολο των νοητικών και συναισθηματικών του δυνάμεων, παράλληλα με τις επιστημονικές του γνώσεις, τις οποίες είναι εξίσου καθήκον του να ανανεώνει και να εμπλουτίζει, ώστε να είναι σε θέση να επιλέγει την κατάλληλη θεραπεία, ανεπηρέαστος από κάθε υποκειμενικό περισπασμό. </a:t>
            </a:r>
          </a:p>
        </p:txBody>
      </p:sp>
    </p:spTree>
    <p:extLst>
      <p:ext uri="{BB962C8B-B14F-4D97-AF65-F5344CB8AC3E}">
        <p14:creationId xmlns:p14="http://schemas.microsoft.com/office/powerpoint/2010/main" val="2285181962"/>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AC8044D-BC4E-436C-B5C6-C6631DA88F4A}"/>
              </a:ext>
            </a:extLst>
          </p:cNvPr>
          <p:cNvSpPr>
            <a:spLocks noGrp="1"/>
          </p:cNvSpPr>
          <p:nvPr>
            <p:ph type="title"/>
          </p:nvPr>
        </p:nvSpPr>
        <p:spPr/>
        <p:txBody>
          <a:bodyPr/>
          <a:lstStyle/>
          <a:p>
            <a:r>
              <a:rPr lang="el-GR" dirty="0"/>
              <a:t>… Σύμπτωμα</a:t>
            </a:r>
          </a:p>
        </p:txBody>
      </p:sp>
      <p:sp>
        <p:nvSpPr>
          <p:cNvPr id="3" name="Θέση περιεχομένου 2">
            <a:extLst>
              <a:ext uri="{FF2B5EF4-FFF2-40B4-BE49-F238E27FC236}">
                <a16:creationId xmlns:a16="http://schemas.microsoft.com/office/drawing/2014/main" id="{BB6ED2D0-3D29-44DD-B018-133DB3376CBE}"/>
              </a:ext>
            </a:extLst>
          </p:cNvPr>
          <p:cNvSpPr>
            <a:spLocks noGrp="1"/>
          </p:cNvSpPr>
          <p:nvPr>
            <p:ph idx="1"/>
          </p:nvPr>
        </p:nvSpPr>
        <p:spPr>
          <a:xfrm>
            <a:off x="657224" y="2310259"/>
            <a:ext cx="10753725" cy="3766185"/>
          </a:xfrm>
        </p:spPr>
        <p:txBody>
          <a:bodyPr>
            <a:normAutofit/>
          </a:bodyPr>
          <a:lstStyle/>
          <a:p>
            <a:r>
              <a:rPr lang="el-GR" sz="3000" dirty="0">
                <a:solidFill>
                  <a:schemeClr val="tx1"/>
                </a:solidFill>
              </a:rPr>
              <a:t>Είναι το πολλαπλά παραμορφωμένο παράγωγο της ασυνείδητης </a:t>
            </a:r>
            <a:r>
              <a:rPr lang="el-GR" sz="3000" dirty="0" err="1">
                <a:solidFill>
                  <a:schemeClr val="tx1"/>
                </a:solidFill>
              </a:rPr>
              <a:t>λιμπιντικής</a:t>
            </a:r>
            <a:r>
              <a:rPr lang="el-GR" sz="3000" dirty="0">
                <a:solidFill>
                  <a:schemeClr val="tx1"/>
                </a:solidFill>
              </a:rPr>
              <a:t> εκπλήρωσης της επιθυμίας, μια έντεχνα επιλεγμένη αμφισημία με 2 σημασίες διαμετρικά αντίθετες μεταξύ τους. </a:t>
            </a:r>
          </a:p>
          <a:p>
            <a:endParaRPr lang="el-GR" sz="3000" dirty="0">
              <a:solidFill>
                <a:schemeClr val="tx1"/>
              </a:solidFill>
            </a:endParaRPr>
          </a:p>
          <a:p>
            <a:r>
              <a:rPr lang="el-GR" sz="2000" dirty="0">
                <a:solidFill>
                  <a:schemeClr val="tx1"/>
                </a:solidFill>
              </a:rPr>
              <a:t>Πρόκληση της νεύρωσης= Προδιάθεση λόγω λίμπιντο + Τυχαία βιώματα του ενήλικα (τραυματικά)</a:t>
            </a:r>
          </a:p>
        </p:txBody>
      </p:sp>
      <p:sp>
        <p:nvSpPr>
          <p:cNvPr id="5" name="TextBox 4">
            <a:extLst>
              <a:ext uri="{FF2B5EF4-FFF2-40B4-BE49-F238E27FC236}">
                <a16:creationId xmlns:a16="http://schemas.microsoft.com/office/drawing/2014/main" id="{49D3036F-53A9-4D55-8CB5-C674B9BE567C}"/>
              </a:ext>
            </a:extLst>
          </p:cNvPr>
          <p:cNvSpPr txBox="1"/>
          <p:nvPr/>
        </p:nvSpPr>
        <p:spPr>
          <a:xfrm>
            <a:off x="2934476" y="5570376"/>
            <a:ext cx="3825551" cy="369332"/>
          </a:xfrm>
          <a:prstGeom prst="rect">
            <a:avLst/>
          </a:prstGeom>
          <a:noFill/>
        </p:spPr>
        <p:txBody>
          <a:bodyPr wrap="square" rtlCol="0">
            <a:spAutoFit/>
          </a:bodyPr>
          <a:lstStyle/>
          <a:p>
            <a:r>
              <a:rPr lang="el-GR" dirty="0"/>
              <a:t>Σεξ. Ιδιοσυστασία       Παιδικά Βιώματα</a:t>
            </a:r>
          </a:p>
        </p:txBody>
      </p:sp>
      <p:cxnSp>
        <p:nvCxnSpPr>
          <p:cNvPr id="9" name="Ευθεία γραμμή σύνδεσης 8">
            <a:extLst>
              <a:ext uri="{FF2B5EF4-FFF2-40B4-BE49-F238E27FC236}">
                <a16:creationId xmlns:a16="http://schemas.microsoft.com/office/drawing/2014/main" id="{DFA9D3F1-A3D3-4AA9-885F-B0B907F1436C}"/>
              </a:ext>
            </a:extLst>
          </p:cNvPr>
          <p:cNvCxnSpPr>
            <a:cxnSpLocks/>
          </p:cNvCxnSpPr>
          <p:nvPr/>
        </p:nvCxnSpPr>
        <p:spPr>
          <a:xfrm>
            <a:off x="4926563" y="4544008"/>
            <a:ext cx="0" cy="5225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Ευθεία γραμμή σύνδεσης 12">
            <a:extLst>
              <a:ext uri="{FF2B5EF4-FFF2-40B4-BE49-F238E27FC236}">
                <a16:creationId xmlns:a16="http://schemas.microsoft.com/office/drawing/2014/main" id="{CAE7EA29-2D6E-414A-947B-98C1C58A1D4E}"/>
              </a:ext>
            </a:extLst>
          </p:cNvPr>
          <p:cNvCxnSpPr>
            <a:cxnSpLocks/>
          </p:cNvCxnSpPr>
          <p:nvPr/>
        </p:nvCxnSpPr>
        <p:spPr>
          <a:xfrm>
            <a:off x="3722914" y="5066522"/>
            <a:ext cx="2354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Ευθεία γραμμή σύνδεσης 15">
            <a:extLst>
              <a:ext uri="{FF2B5EF4-FFF2-40B4-BE49-F238E27FC236}">
                <a16:creationId xmlns:a16="http://schemas.microsoft.com/office/drawing/2014/main" id="{61F3DC7C-AC27-4308-8804-59519FFA2C33}"/>
              </a:ext>
            </a:extLst>
          </p:cNvPr>
          <p:cNvCxnSpPr/>
          <p:nvPr/>
        </p:nvCxnSpPr>
        <p:spPr>
          <a:xfrm>
            <a:off x="3722914" y="5066522"/>
            <a:ext cx="0" cy="5038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a:extLst>
              <a:ext uri="{FF2B5EF4-FFF2-40B4-BE49-F238E27FC236}">
                <a16:creationId xmlns:a16="http://schemas.microsoft.com/office/drawing/2014/main" id="{9286DDE9-2AC4-4EF4-A684-E07D06880620}"/>
              </a:ext>
            </a:extLst>
          </p:cNvPr>
          <p:cNvCxnSpPr>
            <a:cxnSpLocks/>
          </p:cNvCxnSpPr>
          <p:nvPr/>
        </p:nvCxnSpPr>
        <p:spPr>
          <a:xfrm>
            <a:off x="3722914" y="5066522"/>
            <a:ext cx="0" cy="5038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Ευθεία γραμμή σύνδεσης 21">
            <a:extLst>
              <a:ext uri="{FF2B5EF4-FFF2-40B4-BE49-F238E27FC236}">
                <a16:creationId xmlns:a16="http://schemas.microsoft.com/office/drawing/2014/main" id="{027D66CE-98C6-4D3C-A527-9B73AA045FE1}"/>
              </a:ext>
            </a:extLst>
          </p:cNvPr>
          <p:cNvCxnSpPr>
            <a:cxnSpLocks/>
          </p:cNvCxnSpPr>
          <p:nvPr/>
        </p:nvCxnSpPr>
        <p:spPr>
          <a:xfrm>
            <a:off x="6077338" y="5066522"/>
            <a:ext cx="0" cy="52251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7350558"/>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FF18A9-F033-4C6A-AF3F-7CDD55476499}"/>
              </a:ext>
            </a:extLst>
          </p:cNvPr>
          <p:cNvSpPr>
            <a:spLocks noGrp="1"/>
          </p:cNvSpPr>
          <p:nvPr>
            <p:ph type="title"/>
          </p:nvPr>
        </p:nvSpPr>
        <p:spPr/>
        <p:txBody>
          <a:bodyPr/>
          <a:lstStyle/>
          <a:p>
            <a:r>
              <a:rPr kumimoji="0" lang="el-GR" sz="5400" b="0" i="0" u="none" strike="noStrike" kern="1200" cap="none" spc="-120" normalizeH="0" baseline="0" noProof="0" dirty="0">
                <a:ln>
                  <a:noFill/>
                </a:ln>
                <a:solidFill>
                  <a:prstClr val="white">
                    <a:lumMod val="75000"/>
                    <a:lumOff val="25000"/>
                  </a:prstClr>
                </a:solidFill>
                <a:effectLst/>
                <a:uLnTx/>
                <a:uFillTx/>
                <a:latin typeface="Calibri Light" panose="020F0302020204030204"/>
                <a:ea typeface="+mj-ea"/>
                <a:cs typeface="+mj-cs"/>
              </a:rPr>
              <a:t>… Σύμπτωμα</a:t>
            </a:r>
            <a:endParaRPr lang="el-GR" dirty="0"/>
          </a:p>
        </p:txBody>
      </p:sp>
      <p:sp>
        <p:nvSpPr>
          <p:cNvPr id="3" name="Θέση περιεχομένου 2">
            <a:extLst>
              <a:ext uri="{FF2B5EF4-FFF2-40B4-BE49-F238E27FC236}">
                <a16:creationId xmlns:a16="http://schemas.microsoft.com/office/drawing/2014/main" id="{2C555B9D-CE39-4604-BA5F-7DCF2CE4AFF7}"/>
              </a:ext>
            </a:extLst>
          </p:cNvPr>
          <p:cNvSpPr>
            <a:spLocks noGrp="1"/>
          </p:cNvSpPr>
          <p:nvPr>
            <p:ph idx="1"/>
          </p:nvPr>
        </p:nvSpPr>
        <p:spPr>
          <a:xfrm>
            <a:off x="676656" y="2011680"/>
            <a:ext cx="10753725" cy="4603724"/>
          </a:xfrm>
        </p:spPr>
        <p:txBody>
          <a:bodyPr>
            <a:normAutofit lnSpcReduction="10000"/>
          </a:bodyPr>
          <a:lstStyle/>
          <a:p>
            <a:r>
              <a:rPr lang="el-GR" sz="3000" dirty="0">
                <a:solidFill>
                  <a:schemeClr val="tx1"/>
                </a:solidFill>
              </a:rPr>
              <a:t>Θα ήταν λάθος να αποδώσουμε την παθογόνο δράση στα παιδικά βιώματα. Η παθογένεια ενυπάρχει μέσα στην ίδια την παλινδρομική κίνηση, σα μια χιονοστιβάδα προς το παρελθόν</a:t>
            </a:r>
          </a:p>
          <a:p>
            <a:r>
              <a:rPr lang="el-GR" sz="3000" dirty="0">
                <a:solidFill>
                  <a:schemeClr val="tx1"/>
                </a:solidFill>
              </a:rPr>
              <a:t>Ταυτόχρονα, καλό είναι να κρατάμε στη σκέψη μας τις παιδικές νευρώσεις, τις συχνότατες αγχώδεις υστερίες της παιδικής ηλικίας που τιθασεύονται από τις αυθεντίες της διαπαιδαγώγησης, αποτελούν όμως μια πολύ καλή ρίζα για τις νευρώσεις της ενήλικης ζωής. Αυτή η ρίζα έλκει ως </a:t>
            </a:r>
            <a:r>
              <a:rPr lang="el-GR" sz="3000" dirty="0" err="1">
                <a:solidFill>
                  <a:schemeClr val="tx1"/>
                </a:solidFill>
              </a:rPr>
              <a:t>λιμπιντικός</a:t>
            </a:r>
            <a:r>
              <a:rPr lang="el-GR" sz="3000" dirty="0">
                <a:solidFill>
                  <a:schemeClr val="tx1"/>
                </a:solidFill>
              </a:rPr>
              <a:t> μαγνήτης. </a:t>
            </a:r>
          </a:p>
          <a:p>
            <a:r>
              <a:rPr lang="el-GR" sz="3000" dirty="0">
                <a:solidFill>
                  <a:schemeClr val="tx1"/>
                </a:solidFill>
              </a:rPr>
              <a:t>Ο </a:t>
            </a:r>
            <a:r>
              <a:rPr lang="en-US" sz="3000" dirty="0">
                <a:solidFill>
                  <a:schemeClr val="tx1"/>
                </a:solidFill>
              </a:rPr>
              <a:t>Freud </a:t>
            </a:r>
            <a:r>
              <a:rPr lang="el-GR" sz="3000" dirty="0">
                <a:solidFill>
                  <a:schemeClr val="tx1"/>
                </a:solidFill>
              </a:rPr>
              <a:t>σημειώνει ότι είναι αμφίβολο το πόσο εκτεταμένη μπορεί να είναι η πρόληψη στην παιδική ηλικία, ώστε να είναι ωφέλιμη ως προς την πρόληψη των νευρώσεων</a:t>
            </a:r>
          </a:p>
        </p:txBody>
      </p:sp>
    </p:spTree>
    <p:extLst>
      <p:ext uri="{BB962C8B-B14F-4D97-AF65-F5344CB8AC3E}">
        <p14:creationId xmlns:p14="http://schemas.microsoft.com/office/powerpoint/2010/main" val="1648886287"/>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127C7DD-196F-4860-AF83-ABB2BA377F55}"/>
              </a:ext>
            </a:extLst>
          </p:cNvPr>
          <p:cNvSpPr>
            <a:spLocks noGrp="1"/>
          </p:cNvSpPr>
          <p:nvPr>
            <p:ph type="title"/>
          </p:nvPr>
        </p:nvSpPr>
        <p:spPr/>
        <p:txBody>
          <a:bodyPr/>
          <a:lstStyle/>
          <a:p>
            <a:r>
              <a:rPr lang="el-GR" dirty="0"/>
              <a:t>Τι κάνει ο νευρωτικός λοιπόν;</a:t>
            </a:r>
          </a:p>
        </p:txBody>
      </p:sp>
      <p:sp>
        <p:nvSpPr>
          <p:cNvPr id="3" name="Θέση περιεχομένου 2">
            <a:extLst>
              <a:ext uri="{FF2B5EF4-FFF2-40B4-BE49-F238E27FC236}">
                <a16:creationId xmlns:a16="http://schemas.microsoft.com/office/drawing/2014/main" id="{8C9DB1A6-5E09-4D3F-AB01-43A007F942F7}"/>
              </a:ext>
            </a:extLst>
          </p:cNvPr>
          <p:cNvSpPr>
            <a:spLocks noGrp="1"/>
          </p:cNvSpPr>
          <p:nvPr>
            <p:ph idx="1"/>
          </p:nvPr>
        </p:nvSpPr>
        <p:spPr/>
        <p:txBody>
          <a:bodyPr>
            <a:normAutofit lnSpcReduction="10000"/>
          </a:bodyPr>
          <a:lstStyle/>
          <a:p>
            <a:r>
              <a:rPr lang="el-GR" sz="3000" dirty="0">
                <a:solidFill>
                  <a:schemeClr val="tx1"/>
                </a:solidFill>
              </a:rPr>
              <a:t>Ψάχνει μέσα στην ιστορία της ζωής του μέχρι να βρει μια τέτοια εποχή, ακόμη κι αν γυρίσει πολύ πίσω, στη βρεφική ηλικία, όπως τη θυμάται ή τη φαντάζεται βάσει μεταγενέστερων ερεθισμάτων. </a:t>
            </a:r>
          </a:p>
          <a:p>
            <a:r>
              <a:rPr lang="el-GR" sz="3000" dirty="0">
                <a:solidFill>
                  <a:schemeClr val="tx1"/>
                </a:solidFill>
              </a:rPr>
              <a:t>Το σύμπτωμα επαναλαμβάνει εκείνο το πρώτο παιδικό είδος ικανοποίησης, παραμορφωμένο από τη λογοκρισία της σύγκρουσης, στραμμένο σε αίσθηση οδύνης και αναμεμειγμένο με στοιχεία από την αφορμή της ασθένειας. </a:t>
            </a:r>
          </a:p>
          <a:p>
            <a:r>
              <a:rPr lang="el-GR" sz="3000" dirty="0">
                <a:solidFill>
                  <a:schemeClr val="tx1"/>
                </a:solidFill>
              </a:rPr>
              <a:t>Άγνωστο προς το άτομο, βιώνεται ως οδύνη και δημιουργεί παράπονα.</a:t>
            </a:r>
          </a:p>
        </p:txBody>
      </p:sp>
    </p:spTree>
    <p:extLst>
      <p:ext uri="{BB962C8B-B14F-4D97-AF65-F5344CB8AC3E}">
        <p14:creationId xmlns:p14="http://schemas.microsoft.com/office/powerpoint/2010/main" val="60548612"/>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684E5A-2974-46DA-9B47-B175D4BC89F1}"/>
              </a:ext>
            </a:extLst>
          </p:cNvPr>
          <p:cNvSpPr>
            <a:spLocks noGrp="1"/>
          </p:cNvSpPr>
          <p:nvPr>
            <p:ph type="title"/>
          </p:nvPr>
        </p:nvSpPr>
        <p:spPr/>
        <p:txBody>
          <a:bodyPr/>
          <a:lstStyle/>
          <a:p>
            <a:r>
              <a:rPr kumimoji="0" lang="el-GR" sz="5400" b="0" i="0" u="none" strike="noStrike" kern="1200" cap="none" spc="-120" normalizeH="0" baseline="0" noProof="0" dirty="0">
                <a:ln>
                  <a:noFill/>
                </a:ln>
                <a:solidFill>
                  <a:prstClr val="white">
                    <a:lumMod val="75000"/>
                    <a:lumOff val="25000"/>
                  </a:prstClr>
                </a:solidFill>
                <a:effectLst/>
                <a:uLnTx/>
                <a:uFillTx/>
                <a:latin typeface="Calibri Light" panose="020F0302020204030204"/>
                <a:ea typeface="+mj-ea"/>
                <a:cs typeface="+mj-cs"/>
              </a:rPr>
              <a:t>Τι κάνει ο νευρωτικός λοιπόν;</a:t>
            </a:r>
            <a:endParaRPr lang="el-GR" dirty="0"/>
          </a:p>
        </p:txBody>
      </p:sp>
      <p:sp>
        <p:nvSpPr>
          <p:cNvPr id="3" name="Θέση περιεχομένου 2">
            <a:extLst>
              <a:ext uri="{FF2B5EF4-FFF2-40B4-BE49-F238E27FC236}">
                <a16:creationId xmlns:a16="http://schemas.microsoft.com/office/drawing/2014/main" id="{3C7D59E7-2F65-44F5-A14B-3052C3372EDD}"/>
              </a:ext>
            </a:extLst>
          </p:cNvPr>
          <p:cNvSpPr>
            <a:spLocks noGrp="1"/>
          </p:cNvSpPr>
          <p:nvPr>
            <p:ph idx="1"/>
          </p:nvPr>
        </p:nvSpPr>
        <p:spPr/>
        <p:txBody>
          <a:bodyPr>
            <a:normAutofit fontScale="92500"/>
          </a:bodyPr>
          <a:lstStyle/>
          <a:p>
            <a:r>
              <a:rPr lang="el-GR" sz="3000" dirty="0">
                <a:solidFill>
                  <a:schemeClr val="tx1"/>
                </a:solidFill>
              </a:rPr>
              <a:t>Δε μας ενδιαφέρει τόσο αν τα παιδικά βιώματα συνδέονται με πραγματικά ή </a:t>
            </a:r>
            <a:r>
              <a:rPr lang="el-GR" sz="3000" dirty="0" err="1">
                <a:solidFill>
                  <a:schemeClr val="tx1"/>
                </a:solidFill>
              </a:rPr>
              <a:t>φαντασιωσικά</a:t>
            </a:r>
            <a:r>
              <a:rPr lang="el-GR" sz="3000" dirty="0">
                <a:solidFill>
                  <a:schemeClr val="tx1"/>
                </a:solidFill>
              </a:rPr>
              <a:t> γεγονότα, μας ενδιαφέρει όμως η ψυχική πραγματικότητα γύρω από αυτά και ο καθοριστικός της ρόλος. </a:t>
            </a:r>
          </a:p>
          <a:p>
            <a:r>
              <a:rPr lang="el-GR" sz="3000" dirty="0">
                <a:solidFill>
                  <a:schemeClr val="tx1"/>
                </a:solidFill>
              </a:rPr>
              <a:t>Γεγονότα που επανέρχονται συνεχώς στην ιστορία των νεανικών χρόνων των νευρωτικών είναι: η παρακολούθηση της συνουσίας των γονιών, η αποπλάνηση από έναν ενήλικα και η απειλή του ευνουχισμού. </a:t>
            </a:r>
          </a:p>
          <a:p>
            <a:r>
              <a:rPr lang="el-GR" sz="3000" dirty="0">
                <a:solidFill>
                  <a:schemeClr val="tx1"/>
                </a:solidFill>
              </a:rPr>
              <a:t>Η ενδιάμεση κατάσταση πριν το σχηματισμό των συμπτωμάτων είναι η υποχώρηση της </a:t>
            </a:r>
            <a:r>
              <a:rPr lang="en-US" sz="3000" dirty="0">
                <a:solidFill>
                  <a:schemeClr val="tx1"/>
                </a:solidFill>
              </a:rPr>
              <a:t>libido </a:t>
            </a:r>
            <a:r>
              <a:rPr lang="el-GR" sz="3000" dirty="0">
                <a:solidFill>
                  <a:schemeClr val="tx1"/>
                </a:solidFill>
              </a:rPr>
              <a:t>στη φαντασίωση, η εσωστρέφεια. Ο εσωστρεφής δεν είναι ακόμη νευρωτικός, βρίσκεται όμως σε μια ασταθή κατάσταση. </a:t>
            </a:r>
          </a:p>
        </p:txBody>
      </p:sp>
    </p:spTree>
    <p:extLst>
      <p:ext uri="{BB962C8B-B14F-4D97-AF65-F5344CB8AC3E}">
        <p14:creationId xmlns:p14="http://schemas.microsoft.com/office/powerpoint/2010/main" val="170875191"/>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FD82A84-8101-47CD-B7B9-14BDF6244116}"/>
              </a:ext>
            </a:extLst>
          </p:cNvPr>
          <p:cNvSpPr>
            <a:spLocks noGrp="1"/>
          </p:cNvSpPr>
          <p:nvPr>
            <p:ph type="title"/>
          </p:nvPr>
        </p:nvSpPr>
        <p:spPr>
          <a:xfrm>
            <a:off x="657224" y="499533"/>
            <a:ext cx="10772775" cy="909389"/>
          </a:xfrm>
        </p:spPr>
        <p:txBody>
          <a:bodyPr/>
          <a:lstStyle/>
          <a:p>
            <a:r>
              <a:rPr lang="el-GR" dirty="0"/>
              <a:t>Υπάρχει σωτηρία;</a:t>
            </a:r>
          </a:p>
        </p:txBody>
      </p:sp>
      <p:sp>
        <p:nvSpPr>
          <p:cNvPr id="3" name="Θέση περιεχομένου 2">
            <a:extLst>
              <a:ext uri="{FF2B5EF4-FFF2-40B4-BE49-F238E27FC236}">
                <a16:creationId xmlns:a16="http://schemas.microsoft.com/office/drawing/2014/main" id="{C5816870-5E20-4018-8099-EDBECE9142BA}"/>
              </a:ext>
            </a:extLst>
          </p:cNvPr>
          <p:cNvSpPr>
            <a:spLocks noGrp="1"/>
          </p:cNvSpPr>
          <p:nvPr>
            <p:ph idx="1"/>
          </p:nvPr>
        </p:nvSpPr>
        <p:spPr>
          <a:xfrm>
            <a:off x="545256" y="1576873"/>
            <a:ext cx="10753725" cy="3704253"/>
          </a:xfrm>
        </p:spPr>
        <p:txBody>
          <a:bodyPr>
            <a:noAutofit/>
          </a:bodyPr>
          <a:lstStyle/>
          <a:p>
            <a:r>
              <a:rPr lang="el-GR" sz="2800" dirty="0">
                <a:solidFill>
                  <a:schemeClr val="tx1"/>
                </a:solidFill>
              </a:rPr>
              <a:t>Ο δρόμος της επιστροφής από τη φαντασίωση στην πραγματικότητα είναι η τέχνη. Ο καλλιτέχνης καταφέρνει να επεξεργαστεί τα ονειροπολήματά του με τέτοιο τρόπο που να χάσουν τα πολύ προσωπικά στοιχεία που απωθούν τους ξένους και να μπορούν και οι άλλοι να τα απολαύσουν. Διαμορφώνει ένα υλικό μέχρι να το κάνει πιστό αντίγραφο της φανταστικής παράστασης και μετά συνδέει με την απεικόνιση αυτή τόση ηδονή, που μέσα από αυτήν αίρονται οι απωθήσεις. </a:t>
            </a:r>
          </a:p>
          <a:p>
            <a:r>
              <a:rPr lang="el-GR" sz="2800" dirty="0">
                <a:solidFill>
                  <a:schemeClr val="tx1"/>
                </a:solidFill>
              </a:rPr>
              <a:t>Αν τα πετύχει αυτά, επιτρέπει στους άλλους να βρουν με τη σειρά τους παρηγοριά και ανακούφιση από τις δικές τους απρόσιτες πηγές ηδονής, κερδίζει την ευγνωμοσύνη και το θαυμασμό τους και τελικά καταφέρνει να αποκτήσει αυτό που μόνο </a:t>
            </a:r>
            <a:r>
              <a:rPr lang="el-GR" sz="2800" dirty="0" err="1">
                <a:solidFill>
                  <a:schemeClr val="tx1"/>
                </a:solidFill>
              </a:rPr>
              <a:t>φαντασιωσικά</a:t>
            </a:r>
            <a:r>
              <a:rPr lang="el-GR" sz="2800" dirty="0">
                <a:solidFill>
                  <a:schemeClr val="tx1"/>
                </a:solidFill>
              </a:rPr>
              <a:t> είχε καταφέρει: τιμή, δύναμη και αγάπη. </a:t>
            </a:r>
          </a:p>
          <a:p>
            <a:endParaRPr lang="el-GR" sz="2800" dirty="0"/>
          </a:p>
        </p:txBody>
      </p:sp>
    </p:spTree>
    <p:extLst>
      <p:ext uri="{BB962C8B-B14F-4D97-AF65-F5344CB8AC3E}">
        <p14:creationId xmlns:p14="http://schemas.microsoft.com/office/powerpoint/2010/main" val="2329337399"/>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B9389D-49F8-4B02-B96D-72A7595D54EE}"/>
              </a:ext>
            </a:extLst>
          </p:cNvPr>
          <p:cNvSpPr>
            <a:spLocks noGrp="1"/>
          </p:cNvSpPr>
          <p:nvPr>
            <p:ph type="title"/>
          </p:nvPr>
        </p:nvSpPr>
        <p:spPr/>
        <p:txBody>
          <a:bodyPr/>
          <a:lstStyle/>
          <a:p>
            <a:pPr algn="ctr"/>
            <a:r>
              <a:rPr lang="el-GR" dirty="0"/>
              <a:t>Χρόνια Παραληρητικά Σύνδρομα</a:t>
            </a:r>
          </a:p>
        </p:txBody>
      </p:sp>
      <p:sp>
        <p:nvSpPr>
          <p:cNvPr id="3" name="Θέση περιεχομένου 2">
            <a:extLst>
              <a:ext uri="{FF2B5EF4-FFF2-40B4-BE49-F238E27FC236}">
                <a16:creationId xmlns:a16="http://schemas.microsoft.com/office/drawing/2014/main" id="{E52E6149-4DE4-4305-9B13-1309E72972F0}"/>
              </a:ext>
            </a:extLst>
          </p:cNvPr>
          <p:cNvSpPr>
            <a:spLocks noGrp="1"/>
          </p:cNvSpPr>
          <p:nvPr>
            <p:ph idx="1"/>
          </p:nvPr>
        </p:nvSpPr>
        <p:spPr>
          <a:xfrm>
            <a:off x="676656" y="2011680"/>
            <a:ext cx="10753725" cy="4492359"/>
          </a:xfrm>
        </p:spPr>
        <p:txBody>
          <a:bodyPr>
            <a:normAutofit lnSpcReduction="10000"/>
          </a:bodyPr>
          <a:lstStyle/>
          <a:p>
            <a:r>
              <a:rPr lang="el-GR" sz="3000" dirty="0">
                <a:solidFill>
                  <a:schemeClr val="tx1"/>
                </a:solidFill>
              </a:rPr>
              <a:t>Στη σύγχρονη θεώρησή του, το παραλήρημα αποτελεί έκφραση των ψυχικών συγκρούσεων και αντίδραση σε ένα ή περισσότερα γεγονότα ζωής («παρανοϊκοί σχηματισμοί»)</a:t>
            </a:r>
          </a:p>
          <a:p>
            <a:r>
              <a:rPr lang="el-GR" sz="3000" dirty="0">
                <a:solidFill>
                  <a:schemeClr val="tx1"/>
                </a:solidFill>
              </a:rPr>
              <a:t>Άλλοτε θεωρείται προβολή των υποσυνείδητων επιθυμιών του ατόμου πάνω στην πραγματικότητα, την οποία </a:t>
            </a:r>
            <a:r>
              <a:rPr lang="el-GR" sz="3000" dirty="0" err="1">
                <a:solidFill>
                  <a:schemeClr val="tx1"/>
                </a:solidFill>
              </a:rPr>
              <a:t>αυτομεταμορφώνει</a:t>
            </a:r>
            <a:r>
              <a:rPr lang="el-GR" sz="3000" dirty="0">
                <a:solidFill>
                  <a:schemeClr val="tx1"/>
                </a:solidFill>
              </a:rPr>
              <a:t> ή απαρνείται σύμφωνα με τις απαιτήσεις των φαντασιώσεών του. </a:t>
            </a:r>
          </a:p>
          <a:p>
            <a:r>
              <a:rPr lang="el-GR" sz="3000" dirty="0">
                <a:solidFill>
                  <a:schemeClr val="tx1"/>
                </a:solidFill>
              </a:rPr>
              <a:t>Ο </a:t>
            </a:r>
            <a:r>
              <a:rPr lang="en-US" sz="3000" dirty="0">
                <a:solidFill>
                  <a:schemeClr val="tx1"/>
                </a:solidFill>
              </a:rPr>
              <a:t>Freud </a:t>
            </a:r>
            <a:r>
              <a:rPr lang="el-GR" sz="3000" dirty="0">
                <a:solidFill>
                  <a:schemeClr val="tx1"/>
                </a:solidFill>
              </a:rPr>
              <a:t>ήταν ο πρώτος που υπογράμμισε τη διόγκωση του ναρκισσισμού στις ψυχώσεις. Συνέδεσε την ανικανότητα του ατόμου να συνάψει </a:t>
            </a:r>
            <a:r>
              <a:rPr lang="el-GR" sz="3000" dirty="0" err="1">
                <a:solidFill>
                  <a:schemeClr val="tx1"/>
                </a:solidFill>
              </a:rPr>
              <a:t>αντικειμενοτρόπες</a:t>
            </a:r>
            <a:r>
              <a:rPr lang="el-GR" sz="3000" dirty="0">
                <a:solidFill>
                  <a:schemeClr val="tx1"/>
                </a:solidFill>
              </a:rPr>
              <a:t> σχέσεις με την </a:t>
            </a:r>
            <a:r>
              <a:rPr lang="el-GR" sz="3000" dirty="0" err="1">
                <a:solidFill>
                  <a:schemeClr val="tx1"/>
                </a:solidFill>
              </a:rPr>
              <a:t>υπερεπένδυση</a:t>
            </a:r>
            <a:r>
              <a:rPr lang="el-GR" sz="3000" dirty="0">
                <a:solidFill>
                  <a:schemeClr val="tx1"/>
                </a:solidFill>
              </a:rPr>
              <a:t> στο Εγώ. </a:t>
            </a:r>
          </a:p>
          <a:p>
            <a:r>
              <a:rPr lang="el-GR" sz="3000" dirty="0">
                <a:solidFill>
                  <a:schemeClr val="tx1"/>
                </a:solidFill>
              </a:rPr>
              <a:t>«Απουσία αντικειμένου» και όχι «απώλεια αντικειμένου» </a:t>
            </a:r>
          </a:p>
        </p:txBody>
      </p:sp>
    </p:spTree>
    <p:extLst>
      <p:ext uri="{BB962C8B-B14F-4D97-AF65-F5344CB8AC3E}">
        <p14:creationId xmlns:p14="http://schemas.microsoft.com/office/powerpoint/2010/main" val="2411305643"/>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357443-A5E9-4914-9CF0-81870BBDCC53}"/>
              </a:ext>
            </a:extLst>
          </p:cNvPr>
          <p:cNvSpPr>
            <a:spLocks noGrp="1"/>
          </p:cNvSpPr>
          <p:nvPr>
            <p:ph type="title"/>
          </p:nvPr>
        </p:nvSpPr>
        <p:spPr/>
        <p:txBody>
          <a:bodyPr/>
          <a:lstStyle/>
          <a:p>
            <a:r>
              <a:rPr lang="en-US" dirty="0"/>
              <a:t>Klein </a:t>
            </a:r>
            <a:endParaRPr lang="el-GR" dirty="0"/>
          </a:p>
        </p:txBody>
      </p:sp>
      <p:sp>
        <p:nvSpPr>
          <p:cNvPr id="3" name="Θέση περιεχομένου 2">
            <a:extLst>
              <a:ext uri="{FF2B5EF4-FFF2-40B4-BE49-F238E27FC236}">
                <a16:creationId xmlns:a16="http://schemas.microsoft.com/office/drawing/2014/main" id="{5AD51E6D-DA6D-44D8-BA4D-7C11A60D0C6C}"/>
              </a:ext>
            </a:extLst>
          </p:cNvPr>
          <p:cNvSpPr>
            <a:spLocks noGrp="1"/>
          </p:cNvSpPr>
          <p:nvPr>
            <p:ph idx="1"/>
          </p:nvPr>
        </p:nvSpPr>
        <p:spPr>
          <a:xfrm>
            <a:off x="676656" y="2011680"/>
            <a:ext cx="10753725" cy="4346787"/>
          </a:xfrm>
        </p:spPr>
        <p:txBody>
          <a:bodyPr>
            <a:normAutofit/>
          </a:bodyPr>
          <a:lstStyle/>
          <a:p>
            <a:pPr marL="0" indent="0">
              <a:buNone/>
            </a:pPr>
            <a:r>
              <a:rPr lang="el-GR" sz="3000" dirty="0">
                <a:solidFill>
                  <a:schemeClr val="tx1"/>
                </a:solidFill>
              </a:rPr>
              <a:t>Είπε ότι ο φόβος που αισθάνθηκε το άτομο για τις επιθετικές και καταστροφικές του </a:t>
            </a:r>
            <a:r>
              <a:rPr lang="el-GR" sz="3000" dirty="0" err="1">
                <a:solidFill>
                  <a:schemeClr val="tx1"/>
                </a:solidFill>
              </a:rPr>
              <a:t>ενορμήσεις</a:t>
            </a:r>
            <a:r>
              <a:rPr lang="el-GR" sz="3000" dirty="0">
                <a:solidFill>
                  <a:schemeClr val="tx1"/>
                </a:solidFill>
              </a:rPr>
              <a:t> προς τη μητέρα ευθύνεται για την απουσία αντικειμένου και του συνακόλουθου άγχους. </a:t>
            </a:r>
          </a:p>
          <a:p>
            <a:pPr marL="0" indent="0">
              <a:buNone/>
            </a:pPr>
            <a:r>
              <a:rPr lang="el-GR" sz="3000" dirty="0">
                <a:solidFill>
                  <a:schemeClr val="tx1"/>
                </a:solidFill>
              </a:rPr>
              <a:t>Οι επιθετικές </a:t>
            </a:r>
            <a:r>
              <a:rPr lang="el-GR" sz="3000" dirty="0" err="1">
                <a:solidFill>
                  <a:schemeClr val="tx1"/>
                </a:solidFill>
              </a:rPr>
              <a:t>ενορμήσεις</a:t>
            </a:r>
            <a:r>
              <a:rPr lang="el-GR" sz="3000" dirty="0">
                <a:solidFill>
                  <a:schemeClr val="tx1"/>
                </a:solidFill>
              </a:rPr>
              <a:t> προβάλλονται προς τα έξω και αποδίδονται σε διώκτες που λειτουργούν ως υποκατάστατα της μητρικής εικόνας. </a:t>
            </a:r>
          </a:p>
          <a:p>
            <a:pPr marL="0" indent="0">
              <a:buNone/>
            </a:pPr>
            <a:r>
              <a:rPr lang="el-GR" sz="3000" dirty="0">
                <a:solidFill>
                  <a:schemeClr val="tx1"/>
                </a:solidFill>
              </a:rPr>
              <a:t>Ο διχασμός του υποκειμένου (του Εγώ) συνεπάγεται το διαχωρισμό των καλών εσωτερικών αντικειμένων από τα κακά εξωτερικά αντικείμενα. </a:t>
            </a:r>
          </a:p>
        </p:txBody>
      </p:sp>
    </p:spTree>
    <p:extLst>
      <p:ext uri="{BB962C8B-B14F-4D97-AF65-F5344CB8AC3E}">
        <p14:creationId xmlns:p14="http://schemas.microsoft.com/office/powerpoint/2010/main" val="2591763316"/>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7DBBA8-96E5-4A5D-8D50-C950655CD9E1}"/>
              </a:ext>
            </a:extLst>
          </p:cNvPr>
          <p:cNvSpPr>
            <a:spLocks noGrp="1"/>
          </p:cNvSpPr>
          <p:nvPr>
            <p:ph type="title"/>
          </p:nvPr>
        </p:nvSpPr>
        <p:spPr/>
        <p:txBody>
          <a:bodyPr/>
          <a:lstStyle/>
          <a:p>
            <a:r>
              <a:rPr lang="en-US" dirty="0"/>
              <a:t>Nacht - </a:t>
            </a:r>
            <a:r>
              <a:rPr lang="en-US" dirty="0" err="1"/>
              <a:t>Racamier</a:t>
            </a:r>
            <a:endParaRPr lang="el-GR" dirty="0"/>
          </a:p>
        </p:txBody>
      </p:sp>
      <p:sp>
        <p:nvSpPr>
          <p:cNvPr id="3" name="Θέση περιεχομένου 2">
            <a:extLst>
              <a:ext uri="{FF2B5EF4-FFF2-40B4-BE49-F238E27FC236}">
                <a16:creationId xmlns:a16="http://schemas.microsoft.com/office/drawing/2014/main" id="{2B57637A-F691-4630-9DE7-F6116D8C3CF2}"/>
              </a:ext>
            </a:extLst>
          </p:cNvPr>
          <p:cNvSpPr>
            <a:spLocks noGrp="1"/>
          </p:cNvSpPr>
          <p:nvPr>
            <p:ph idx="1"/>
          </p:nvPr>
        </p:nvSpPr>
        <p:spPr/>
        <p:txBody>
          <a:bodyPr>
            <a:normAutofit lnSpcReduction="10000"/>
          </a:bodyPr>
          <a:lstStyle/>
          <a:p>
            <a:r>
              <a:rPr lang="el-GR" sz="3000" dirty="0">
                <a:solidFill>
                  <a:schemeClr val="tx1"/>
                </a:solidFill>
              </a:rPr>
              <a:t>Υπογράμμισαν τη λειτουργική αξία του παραληρήματος</a:t>
            </a:r>
          </a:p>
          <a:p>
            <a:r>
              <a:rPr lang="el-GR" sz="3000" dirty="0">
                <a:solidFill>
                  <a:schemeClr val="tx1"/>
                </a:solidFill>
              </a:rPr>
              <a:t>Η εμφάνιση του επιτρέπει την άρνηση της πραγματικότητας, τη χαλάρωση και εξωτερίκευση των εσωτερικών εντάσεων και τέλος τον προσπορισμό αντισταθμιστικών </a:t>
            </a:r>
            <a:r>
              <a:rPr lang="el-GR" sz="3000" dirty="0" err="1">
                <a:solidFill>
                  <a:schemeClr val="tx1"/>
                </a:solidFill>
              </a:rPr>
              <a:t>λιβιδινικών</a:t>
            </a:r>
            <a:r>
              <a:rPr lang="el-GR" sz="3000" dirty="0">
                <a:solidFill>
                  <a:schemeClr val="tx1"/>
                </a:solidFill>
              </a:rPr>
              <a:t> ικανοποιήσεων</a:t>
            </a:r>
          </a:p>
          <a:p>
            <a:r>
              <a:rPr lang="el-GR" sz="3000" dirty="0">
                <a:solidFill>
                  <a:schemeClr val="tx1"/>
                </a:solidFill>
              </a:rPr>
              <a:t>Οι παραπάνω προσεγγίσεις, ωστόσο, δεν απαντούν πάντα στο «γιατί» της ύπαρξης του παραληρήματος </a:t>
            </a:r>
          </a:p>
          <a:p>
            <a:r>
              <a:rPr lang="el-GR" sz="3000" dirty="0">
                <a:solidFill>
                  <a:schemeClr val="tx1"/>
                </a:solidFill>
              </a:rPr>
              <a:t>Η αιτία πολλών χρόνιων παραληρημάτων παραμένει ακατανόητη, έστω κι αν ορισμένες καταστάσεις ευνοούν την ανάδυση και εγκατάστασή τους. </a:t>
            </a:r>
          </a:p>
        </p:txBody>
      </p:sp>
    </p:spTree>
    <p:extLst>
      <p:ext uri="{BB962C8B-B14F-4D97-AF65-F5344CB8AC3E}">
        <p14:creationId xmlns:p14="http://schemas.microsoft.com/office/powerpoint/2010/main" val="3991846084"/>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00CA0F-20F8-4312-B905-0E1CB128F7C5}"/>
              </a:ext>
            </a:extLst>
          </p:cNvPr>
          <p:cNvSpPr>
            <a:spLocks noGrp="1"/>
          </p:cNvSpPr>
          <p:nvPr>
            <p:ph type="title"/>
          </p:nvPr>
        </p:nvSpPr>
        <p:spPr/>
        <p:txBody>
          <a:bodyPr/>
          <a:lstStyle/>
          <a:p>
            <a:r>
              <a:rPr lang="el-GR" dirty="0" err="1"/>
              <a:t>Παραληρημα</a:t>
            </a:r>
            <a:r>
              <a:rPr lang="el-GR" dirty="0"/>
              <a:t> - Οργανωτικά</a:t>
            </a:r>
          </a:p>
        </p:txBody>
      </p:sp>
      <p:sp>
        <p:nvSpPr>
          <p:cNvPr id="3" name="Θέση περιεχομένου 2">
            <a:extLst>
              <a:ext uri="{FF2B5EF4-FFF2-40B4-BE49-F238E27FC236}">
                <a16:creationId xmlns:a16="http://schemas.microsoft.com/office/drawing/2014/main" id="{76AD1307-EAA4-461D-B32E-69FA8E24E25A}"/>
              </a:ext>
            </a:extLst>
          </p:cNvPr>
          <p:cNvSpPr>
            <a:spLocks noGrp="1"/>
          </p:cNvSpPr>
          <p:nvPr>
            <p:ph idx="1"/>
          </p:nvPr>
        </p:nvSpPr>
        <p:spPr>
          <a:xfrm>
            <a:off x="676656" y="2359742"/>
            <a:ext cx="10753725" cy="3418123"/>
          </a:xfrm>
        </p:spPr>
        <p:txBody>
          <a:bodyPr>
            <a:normAutofit/>
          </a:bodyPr>
          <a:lstStyle/>
          <a:p>
            <a:r>
              <a:rPr lang="el-GR" sz="3400" dirty="0">
                <a:solidFill>
                  <a:schemeClr val="tx1"/>
                </a:solidFill>
              </a:rPr>
              <a:t>Είναι ατομικό</a:t>
            </a:r>
          </a:p>
          <a:p>
            <a:r>
              <a:rPr lang="el-GR" sz="3400" dirty="0">
                <a:solidFill>
                  <a:schemeClr val="tx1"/>
                </a:solidFill>
              </a:rPr>
              <a:t>Αντιπροσωπεύει μια υποκειμενική και ακλόνητη εκτίμηση της πραγματικότητας. Τόσο η εμπειρία όσο και η λογική απόδειξη είναι ανίκανες να την τροποποιήσουν</a:t>
            </a:r>
          </a:p>
          <a:p>
            <a:endParaRPr lang="el-GR" sz="3400" dirty="0">
              <a:solidFill>
                <a:schemeClr val="tx1"/>
              </a:solidFill>
            </a:endParaRPr>
          </a:p>
        </p:txBody>
      </p:sp>
    </p:spTree>
    <p:extLst>
      <p:ext uri="{BB962C8B-B14F-4D97-AF65-F5344CB8AC3E}">
        <p14:creationId xmlns:p14="http://schemas.microsoft.com/office/powerpoint/2010/main" val="199006722"/>
      </p:ext>
    </p:extLst>
  </p:cSld>
  <p:clrMapOvr>
    <a:overrideClrMapping bg1="dk1" tx1="lt1" bg2="dk2" tx2="lt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7EB7D16-1617-426F-ABFE-620D384AE8DE}"/>
              </a:ext>
            </a:extLst>
          </p:cNvPr>
          <p:cNvSpPr>
            <a:spLocks noGrp="1"/>
          </p:cNvSpPr>
          <p:nvPr>
            <p:ph type="title"/>
          </p:nvPr>
        </p:nvSpPr>
        <p:spPr/>
        <p:txBody>
          <a:bodyPr/>
          <a:lstStyle/>
          <a:p>
            <a:r>
              <a:rPr lang="el-GR" dirty="0"/>
              <a:t>Παραλήρημα - Μηχανισμοί</a:t>
            </a:r>
          </a:p>
        </p:txBody>
      </p:sp>
      <p:sp>
        <p:nvSpPr>
          <p:cNvPr id="3" name="Θέση περιεχομένου 2">
            <a:extLst>
              <a:ext uri="{FF2B5EF4-FFF2-40B4-BE49-F238E27FC236}">
                <a16:creationId xmlns:a16="http://schemas.microsoft.com/office/drawing/2014/main" id="{E5BAB580-CB83-478A-9E44-9CF8E6F07A06}"/>
              </a:ext>
            </a:extLst>
          </p:cNvPr>
          <p:cNvSpPr>
            <a:spLocks noGrp="1"/>
          </p:cNvSpPr>
          <p:nvPr>
            <p:ph idx="1"/>
          </p:nvPr>
        </p:nvSpPr>
        <p:spPr/>
        <p:txBody>
          <a:bodyPr>
            <a:normAutofit/>
          </a:bodyPr>
          <a:lstStyle/>
          <a:p>
            <a:r>
              <a:rPr lang="el-GR" sz="3000" dirty="0">
                <a:solidFill>
                  <a:schemeClr val="tx1"/>
                </a:solidFill>
              </a:rPr>
              <a:t>Διαστρεβλωμένη λειτουργία της κρίσης (παρερμηνείες)</a:t>
            </a:r>
          </a:p>
          <a:p>
            <a:r>
              <a:rPr lang="el-GR" sz="3000" dirty="0">
                <a:solidFill>
                  <a:schemeClr val="tx1"/>
                </a:solidFill>
              </a:rPr>
              <a:t>Αντιληπτικές διαταραχές</a:t>
            </a:r>
          </a:p>
          <a:p>
            <a:r>
              <a:rPr lang="el-GR" sz="3000" dirty="0" err="1">
                <a:solidFill>
                  <a:schemeClr val="tx1"/>
                </a:solidFill>
              </a:rPr>
              <a:t>Υπερλειτουργία</a:t>
            </a:r>
            <a:r>
              <a:rPr lang="el-GR" sz="3000" dirty="0">
                <a:solidFill>
                  <a:schemeClr val="tx1"/>
                </a:solidFill>
              </a:rPr>
              <a:t> της φαντασίας (μυθοπλασία)</a:t>
            </a:r>
          </a:p>
          <a:p>
            <a:r>
              <a:rPr lang="el-GR" sz="3000" dirty="0">
                <a:solidFill>
                  <a:schemeClr val="tx1"/>
                </a:solidFill>
              </a:rPr>
              <a:t>Αίσθηση παραβίασης του εσωτερικού κόσμου, αλλοτρίωσης και εξωτερικού ελέγχου της ψυχικής ζωής</a:t>
            </a:r>
          </a:p>
          <a:p>
            <a:r>
              <a:rPr lang="el-GR" sz="3000" dirty="0">
                <a:solidFill>
                  <a:schemeClr val="tx1"/>
                </a:solidFill>
              </a:rPr>
              <a:t>Αιφνίδιες διαισθήσεις </a:t>
            </a:r>
          </a:p>
          <a:p>
            <a:endParaRPr lang="el-GR" sz="3000" dirty="0">
              <a:solidFill>
                <a:schemeClr val="tx1"/>
              </a:solidFill>
            </a:endParaRPr>
          </a:p>
        </p:txBody>
      </p:sp>
    </p:spTree>
    <p:extLst>
      <p:ext uri="{BB962C8B-B14F-4D97-AF65-F5344CB8AC3E}">
        <p14:creationId xmlns:p14="http://schemas.microsoft.com/office/powerpoint/2010/main" val="3493876537"/>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C2B23F-6974-4CCA-8CAF-9D313D71403F}"/>
              </a:ext>
            </a:extLst>
          </p:cNvPr>
          <p:cNvSpPr>
            <a:spLocks noGrp="1"/>
          </p:cNvSpPr>
          <p:nvPr>
            <p:ph type="title"/>
          </p:nvPr>
        </p:nvSpPr>
        <p:spPr/>
        <p:txBody>
          <a:bodyPr/>
          <a:lstStyle/>
          <a:p>
            <a:r>
              <a:rPr lang="el-GR" dirty="0"/>
              <a:t>Θεραπευτής </a:t>
            </a:r>
          </a:p>
        </p:txBody>
      </p:sp>
      <p:sp>
        <p:nvSpPr>
          <p:cNvPr id="3" name="Θέση περιεχομένου 2">
            <a:extLst>
              <a:ext uri="{FF2B5EF4-FFF2-40B4-BE49-F238E27FC236}">
                <a16:creationId xmlns:a16="http://schemas.microsoft.com/office/drawing/2014/main" id="{585FF34C-50F8-4EB9-8571-77FEC606DE06}"/>
              </a:ext>
            </a:extLst>
          </p:cNvPr>
          <p:cNvSpPr>
            <a:spLocks noGrp="1"/>
          </p:cNvSpPr>
          <p:nvPr>
            <p:ph idx="1"/>
          </p:nvPr>
        </p:nvSpPr>
        <p:spPr>
          <a:xfrm>
            <a:off x="676656" y="2556588"/>
            <a:ext cx="10753725" cy="3530703"/>
          </a:xfrm>
        </p:spPr>
        <p:txBody>
          <a:bodyPr>
            <a:normAutofit/>
          </a:bodyPr>
          <a:lstStyle/>
          <a:p>
            <a:pPr marL="91440" marR="0" lvl="0" indent="-91440" algn="l" defTabSz="914400" rtl="0" eaLnBrk="1" fontAlgn="auto" latinLnBrk="0" hangingPunct="1">
              <a:lnSpc>
                <a:spcPct val="85000"/>
              </a:lnSpc>
              <a:spcBef>
                <a:spcPts val="1300"/>
              </a:spcBef>
              <a:spcAft>
                <a:spcPts val="0"/>
              </a:spcAft>
              <a:buClrTx/>
              <a:buSzTx/>
              <a:buFont typeface="Arial" panose="020B0604020202020204" pitchFamily="34" charset="0"/>
              <a:buChar char="•"/>
              <a:tabLst/>
              <a:defRPr/>
            </a:pPr>
            <a:r>
              <a:rPr kumimoji="0" lang="el-GR" sz="3200" b="0" i="0" u="none" strike="noStrike" kern="1200" cap="none" spc="0" normalizeH="0" baseline="0" noProof="0" dirty="0">
                <a:ln>
                  <a:noFill/>
                </a:ln>
                <a:solidFill>
                  <a:prstClr val="white"/>
                </a:solidFill>
                <a:effectLst/>
                <a:uLnTx/>
                <a:uFillTx/>
                <a:latin typeface="Calibri Light" panose="020F0302020204030204"/>
                <a:ea typeface="+mn-ea"/>
                <a:cs typeface="+mn-cs"/>
              </a:rPr>
              <a:t> Πρόκειται για μια άσκηση ηθικής ακεραιότητας και επιστημονικής επάρκειας, η οποία είναι στάση ζωής.</a:t>
            </a:r>
          </a:p>
          <a:p>
            <a:pPr marL="91440" marR="0" lvl="0" indent="-91440" algn="l" defTabSz="914400" rtl="0" eaLnBrk="1" fontAlgn="auto" latinLnBrk="0" hangingPunct="1">
              <a:lnSpc>
                <a:spcPct val="85000"/>
              </a:lnSpc>
              <a:spcBef>
                <a:spcPts val="1300"/>
              </a:spcBef>
              <a:spcAft>
                <a:spcPts val="0"/>
              </a:spcAft>
              <a:buClrTx/>
              <a:buSzTx/>
              <a:buFont typeface="Arial" panose="020B0604020202020204" pitchFamily="34" charset="0"/>
              <a:buChar char="•"/>
              <a:tabLst/>
              <a:defRPr/>
            </a:pPr>
            <a:r>
              <a:rPr lang="el-GR" sz="3200" dirty="0">
                <a:solidFill>
                  <a:prstClr val="white"/>
                </a:solidFill>
                <a:latin typeface="Calibri Light" panose="020F0302020204030204"/>
              </a:rPr>
              <a:t> Ο διαχωρισμός των ψυχικών νόσων έθεσε επιπλέον καθήκοντα σε αυτούς που ασκούν το θεραπευτικό έργο. </a:t>
            </a:r>
          </a:p>
          <a:p>
            <a:pPr marL="91440" marR="0" lvl="0" indent="-91440" algn="l" defTabSz="914400" rtl="0" eaLnBrk="1" fontAlgn="auto" latinLnBrk="0" hangingPunct="1">
              <a:lnSpc>
                <a:spcPct val="85000"/>
              </a:lnSpc>
              <a:spcBef>
                <a:spcPts val="1300"/>
              </a:spcBef>
              <a:spcAft>
                <a:spcPts val="0"/>
              </a:spcAft>
              <a:buClrTx/>
              <a:buSzTx/>
              <a:buFont typeface="Arial" panose="020B0604020202020204" pitchFamily="34" charset="0"/>
              <a:buChar char="•"/>
              <a:tabLst/>
              <a:defRPr/>
            </a:pPr>
            <a:r>
              <a:rPr lang="el-GR" sz="3200" dirty="0">
                <a:solidFill>
                  <a:prstClr val="white"/>
                </a:solidFill>
                <a:latin typeface="Calibri Light" panose="020F0302020204030204"/>
              </a:rPr>
              <a:t> Ο ψυχικά πάσχων δικαιούται ό,τι και ο κάθε σωματικά πάσχων</a:t>
            </a:r>
          </a:p>
          <a:p>
            <a:endParaRPr lang="el-GR" dirty="0"/>
          </a:p>
        </p:txBody>
      </p:sp>
    </p:spTree>
    <p:extLst>
      <p:ext uri="{BB962C8B-B14F-4D97-AF65-F5344CB8AC3E}">
        <p14:creationId xmlns:p14="http://schemas.microsoft.com/office/powerpoint/2010/main" val="2123387844"/>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495183-B9F7-491A-9577-A38985320938}"/>
              </a:ext>
            </a:extLst>
          </p:cNvPr>
          <p:cNvSpPr>
            <a:spLocks noGrp="1"/>
          </p:cNvSpPr>
          <p:nvPr>
            <p:ph type="title"/>
          </p:nvPr>
        </p:nvSpPr>
        <p:spPr/>
        <p:txBody>
          <a:bodyPr/>
          <a:lstStyle/>
          <a:p>
            <a:r>
              <a:rPr lang="el-GR" dirty="0"/>
              <a:t>Παραλήρημα – Συχνότερες μορφές</a:t>
            </a:r>
          </a:p>
        </p:txBody>
      </p:sp>
      <p:sp>
        <p:nvSpPr>
          <p:cNvPr id="3" name="Θέση περιεχομένου 2">
            <a:extLst>
              <a:ext uri="{FF2B5EF4-FFF2-40B4-BE49-F238E27FC236}">
                <a16:creationId xmlns:a16="http://schemas.microsoft.com/office/drawing/2014/main" id="{C0A75C39-0FB9-4BF0-B342-036044DD4DFA}"/>
              </a:ext>
            </a:extLst>
          </p:cNvPr>
          <p:cNvSpPr>
            <a:spLocks noGrp="1"/>
          </p:cNvSpPr>
          <p:nvPr>
            <p:ph idx="1"/>
          </p:nvPr>
        </p:nvSpPr>
        <p:spPr/>
        <p:txBody>
          <a:bodyPr>
            <a:normAutofit/>
          </a:bodyPr>
          <a:lstStyle/>
          <a:p>
            <a:r>
              <a:rPr lang="el-GR" sz="3000" dirty="0">
                <a:solidFill>
                  <a:schemeClr val="tx1"/>
                </a:solidFill>
              </a:rPr>
              <a:t>Ιδέες δίωξης</a:t>
            </a:r>
          </a:p>
          <a:p>
            <a:r>
              <a:rPr lang="el-GR" sz="3000" dirty="0">
                <a:solidFill>
                  <a:schemeClr val="tx1"/>
                </a:solidFill>
              </a:rPr>
              <a:t>Ιδέες επίδρασης</a:t>
            </a:r>
          </a:p>
          <a:p>
            <a:r>
              <a:rPr lang="el-GR" sz="3000" dirty="0">
                <a:solidFill>
                  <a:schemeClr val="tx1"/>
                </a:solidFill>
              </a:rPr>
              <a:t>Ιδέες μεγαλείου</a:t>
            </a:r>
          </a:p>
          <a:p>
            <a:r>
              <a:rPr lang="el-GR" sz="3000" dirty="0">
                <a:solidFill>
                  <a:schemeClr val="tx1"/>
                </a:solidFill>
              </a:rPr>
              <a:t>Μυστικιστικές ιδέες</a:t>
            </a:r>
          </a:p>
          <a:p>
            <a:r>
              <a:rPr lang="el-GR" sz="3000" dirty="0">
                <a:solidFill>
                  <a:schemeClr val="tx1"/>
                </a:solidFill>
              </a:rPr>
              <a:t>Υποχονδριακές ιδέες</a:t>
            </a:r>
          </a:p>
          <a:p>
            <a:r>
              <a:rPr lang="el-GR" sz="3000" dirty="0">
                <a:solidFill>
                  <a:schemeClr val="tx1"/>
                </a:solidFill>
              </a:rPr>
              <a:t>Ιδέες μηδενισμού ή άρνησης</a:t>
            </a:r>
          </a:p>
        </p:txBody>
      </p:sp>
    </p:spTree>
    <p:extLst>
      <p:ext uri="{BB962C8B-B14F-4D97-AF65-F5344CB8AC3E}">
        <p14:creationId xmlns:p14="http://schemas.microsoft.com/office/powerpoint/2010/main" val="215823497"/>
      </p:ext>
    </p:extLst>
  </p:cSld>
  <p:clrMapOvr>
    <a:overrideClrMapping bg1="dk1" tx1="lt1" bg2="dk2" tx2="lt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 1">
            <a:extLst>
              <a:ext uri="{FF2B5EF4-FFF2-40B4-BE49-F238E27FC236}">
                <a16:creationId xmlns:a16="http://schemas.microsoft.com/office/drawing/2014/main" id="{1EFCA118-9FD0-4847-B492-3A137B714D2D}"/>
              </a:ext>
            </a:extLst>
          </p:cNvPr>
          <p:cNvSpPr txBox="1">
            <a:spLocks noGrp="1"/>
          </p:cNvSpPr>
          <p:nvPr>
            <p:ph type="title" idx="4294967295"/>
          </p:nvPr>
        </p:nvSpPr>
        <p:spPr>
          <a:xfrm>
            <a:off x="636890" y="273050"/>
            <a:ext cx="10971213" cy="1144588"/>
          </a:xfrm>
        </p:spPr>
        <p:txBody>
          <a:bodyPr>
            <a:normAutofit fontScale="90000"/>
          </a:bodyPr>
          <a:lstStyle/>
          <a:p>
            <a:pPr lvl="0" algn="ctr"/>
            <a:r>
              <a:rPr lang="el-GR" dirty="0" err="1">
                <a:solidFill>
                  <a:schemeClr val="tx1"/>
                </a:solidFill>
              </a:rPr>
              <a:t>Συγχυτικές</a:t>
            </a:r>
            <a:r>
              <a:rPr lang="el-GR" dirty="0">
                <a:solidFill>
                  <a:schemeClr val="tx1"/>
                </a:solidFill>
              </a:rPr>
              <a:t> Καταστάσεις</a:t>
            </a:r>
            <a:br>
              <a:rPr lang="el-GR" dirty="0">
                <a:solidFill>
                  <a:schemeClr val="tx1"/>
                </a:solidFill>
              </a:rPr>
            </a:br>
            <a:r>
              <a:rPr lang="el-GR" dirty="0">
                <a:solidFill>
                  <a:schemeClr val="tx1"/>
                </a:solidFill>
              </a:rPr>
              <a:t>ΔΙΑΝΟΗΤΙΚΗ ΣΥΓΧΥΣΗ</a:t>
            </a:r>
          </a:p>
        </p:txBody>
      </p:sp>
      <p:sp>
        <p:nvSpPr>
          <p:cNvPr id="3" name=" 2">
            <a:extLst>
              <a:ext uri="{FF2B5EF4-FFF2-40B4-BE49-F238E27FC236}">
                <a16:creationId xmlns:a16="http://schemas.microsoft.com/office/drawing/2014/main" id="{0A74F036-C354-4513-9081-DFF1BE3DF153}"/>
              </a:ext>
            </a:extLst>
          </p:cNvPr>
          <p:cNvSpPr txBox="1">
            <a:spLocks noGrp="1"/>
          </p:cNvSpPr>
          <p:nvPr>
            <p:ph type="body" idx="4294967295"/>
          </p:nvPr>
        </p:nvSpPr>
        <p:spPr>
          <a:xfrm>
            <a:off x="1478778" y="1955697"/>
            <a:ext cx="8229600" cy="3978275"/>
          </a:xfrm>
        </p:spPr>
        <p:txBody>
          <a:bodyPr>
            <a:normAutofit/>
          </a:bodyPr>
          <a:lstStyle/>
          <a:p>
            <a:pPr lvl="0">
              <a:buSzPct val="45000"/>
              <a:buFont typeface="StarSymbol"/>
              <a:buChar char="●"/>
            </a:pPr>
            <a:r>
              <a:rPr lang="el-GR" sz="3000" dirty="0">
                <a:solidFill>
                  <a:schemeClr val="tx1"/>
                </a:solidFill>
                <a:latin typeface="+mn-lt"/>
              </a:rPr>
              <a:t>Είναι ένα μη ειδικό σύνδρομο.</a:t>
            </a:r>
          </a:p>
          <a:p>
            <a:pPr lvl="0">
              <a:buSzPct val="45000"/>
              <a:buFont typeface="StarSymbol"/>
              <a:buChar char="●"/>
            </a:pPr>
            <a:r>
              <a:rPr lang="el-GR" sz="3000" dirty="0">
                <a:solidFill>
                  <a:schemeClr val="tx1"/>
                </a:solidFill>
                <a:latin typeface="+mn-lt"/>
              </a:rPr>
              <a:t>Αποτελεί εκδήλωση εγκεφαλικής δυσλειτουργίας</a:t>
            </a:r>
          </a:p>
          <a:p>
            <a:pPr lvl="0">
              <a:buSzPct val="45000"/>
              <a:buFont typeface="StarSymbol"/>
              <a:buChar char="●"/>
            </a:pPr>
            <a:r>
              <a:rPr lang="el-GR" sz="3000" dirty="0" err="1">
                <a:solidFill>
                  <a:schemeClr val="tx1"/>
                </a:solidFill>
                <a:latin typeface="+mn-lt"/>
              </a:rPr>
              <a:t>Εχει</a:t>
            </a:r>
            <a:r>
              <a:rPr lang="el-GR" sz="3000" dirty="0">
                <a:solidFill>
                  <a:schemeClr val="tx1"/>
                </a:solidFill>
                <a:latin typeface="+mn-lt"/>
              </a:rPr>
              <a:t> κυρίως τοξικά, μεταβολικά και </a:t>
            </a:r>
            <a:r>
              <a:rPr lang="el-GR" sz="3000" dirty="0" err="1">
                <a:solidFill>
                  <a:schemeClr val="tx1"/>
                </a:solidFill>
                <a:latin typeface="+mn-lt"/>
              </a:rPr>
              <a:t>μηνιγγο-εγγεφαλικά</a:t>
            </a:r>
            <a:r>
              <a:rPr lang="el-GR" sz="3000" dirty="0">
                <a:solidFill>
                  <a:schemeClr val="tx1"/>
                </a:solidFill>
                <a:latin typeface="+mn-lt"/>
              </a:rPr>
              <a:t> αίτια</a:t>
            </a:r>
          </a:p>
          <a:p>
            <a:pPr lvl="0">
              <a:buSzPct val="45000"/>
              <a:buFont typeface="StarSymbol"/>
              <a:buChar char="●"/>
            </a:pPr>
            <a:r>
              <a:rPr lang="el-GR" sz="3000" dirty="0">
                <a:solidFill>
                  <a:schemeClr val="tx1"/>
                </a:solidFill>
                <a:latin typeface="+mn-lt"/>
              </a:rPr>
              <a:t>Συνήθως είναι οξεία, παροδική και αναστρέψιμη</a:t>
            </a:r>
          </a:p>
          <a:p>
            <a:pPr lvl="0">
              <a:buSzPct val="45000"/>
              <a:buFont typeface="StarSymbol"/>
              <a:buChar char="●"/>
            </a:pPr>
            <a:r>
              <a:rPr lang="el-GR" sz="3000" dirty="0">
                <a:solidFill>
                  <a:schemeClr val="tx1"/>
                </a:solidFill>
                <a:latin typeface="+mn-lt"/>
              </a:rPr>
              <a:t>Ο προσδιορισμός των αιτιών οδηγεί στην κατάλληλη θεραπευτική αγωγή</a:t>
            </a:r>
          </a:p>
        </p:txBody>
      </p:sp>
    </p:spTree>
  </p:cSld>
  <p:clrMapOvr>
    <a:overrideClrMapping bg1="dk1" tx1="lt1" bg2="dk2" tx2="lt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 1">
            <a:extLst>
              <a:ext uri="{FF2B5EF4-FFF2-40B4-BE49-F238E27FC236}">
                <a16:creationId xmlns:a16="http://schemas.microsoft.com/office/drawing/2014/main" id="{99D5F925-EE29-4738-A621-7DEFE820231F}"/>
              </a:ext>
            </a:extLst>
          </p:cNvPr>
          <p:cNvSpPr txBox="1">
            <a:spLocks noGrp="1"/>
          </p:cNvSpPr>
          <p:nvPr>
            <p:ph type="title" idx="4294967295"/>
          </p:nvPr>
        </p:nvSpPr>
        <p:spPr>
          <a:xfrm>
            <a:off x="1981200" y="420534"/>
            <a:ext cx="8229600" cy="1144588"/>
          </a:xfrm>
        </p:spPr>
        <p:txBody>
          <a:bodyPr>
            <a:normAutofit fontScale="90000"/>
          </a:bodyPr>
          <a:lstStyle/>
          <a:p>
            <a:pPr lvl="0" algn="ctr"/>
            <a:r>
              <a:rPr lang="el-GR" dirty="0"/>
              <a:t>Α. ΣΗΜΕΙΟΛΟΓΙΑ ΤΩΝ ΣΥΓΧΥΤΙΚΩΝ ΚΑΤΑΣΤΑΣΕΩΝ</a:t>
            </a:r>
          </a:p>
        </p:txBody>
      </p:sp>
      <p:sp>
        <p:nvSpPr>
          <p:cNvPr id="3" name=" 2">
            <a:extLst>
              <a:ext uri="{FF2B5EF4-FFF2-40B4-BE49-F238E27FC236}">
                <a16:creationId xmlns:a16="http://schemas.microsoft.com/office/drawing/2014/main" id="{0DFC7F08-FAEE-4E91-ABFB-3AFEA719AFF1}"/>
              </a:ext>
            </a:extLst>
          </p:cNvPr>
          <p:cNvSpPr txBox="1">
            <a:spLocks noGrp="1"/>
          </p:cNvSpPr>
          <p:nvPr>
            <p:ph type="body" idx="4294967295"/>
          </p:nvPr>
        </p:nvSpPr>
        <p:spPr>
          <a:xfrm>
            <a:off x="1091381" y="2227006"/>
            <a:ext cx="9879832" cy="4357944"/>
          </a:xfrm>
        </p:spPr>
        <p:txBody>
          <a:bodyPr>
            <a:normAutofit/>
          </a:bodyPr>
          <a:lstStyle/>
          <a:p>
            <a:pPr lvl="0"/>
            <a:r>
              <a:rPr lang="el-GR" sz="3000" dirty="0">
                <a:solidFill>
                  <a:schemeClr val="tx1"/>
                </a:solidFill>
              </a:rPr>
              <a:t>Η ΔΙΑΝΟΗΤΙΚΗ ΣΥΓΧΥΣΗ ΕΚΔΗΛΩΝΕΤΑΙ:</a:t>
            </a:r>
          </a:p>
          <a:p>
            <a:pPr lvl="0">
              <a:buSzPct val="45000"/>
              <a:buFont typeface="StarSymbol"/>
              <a:buChar char="●"/>
            </a:pPr>
            <a:r>
              <a:rPr lang="el-GR" sz="3000" dirty="0">
                <a:solidFill>
                  <a:schemeClr val="tx1"/>
                </a:solidFill>
              </a:rPr>
              <a:t>Είτε κατά την πορεία μιας ήδη γνωστής πάθησης</a:t>
            </a:r>
          </a:p>
          <a:p>
            <a:pPr lvl="0">
              <a:buSzPct val="45000"/>
              <a:buFont typeface="StarSymbol"/>
              <a:buChar char="●"/>
            </a:pPr>
            <a:r>
              <a:rPr lang="el-GR" sz="3000" dirty="0">
                <a:solidFill>
                  <a:schemeClr val="tx1"/>
                </a:solidFill>
              </a:rPr>
              <a:t>Είτε ως επιπλοκή τραυματικού ή τοξικού κώματος</a:t>
            </a:r>
          </a:p>
          <a:p>
            <a:pPr lvl="0">
              <a:buSzPct val="45000"/>
              <a:buFont typeface="StarSymbol"/>
              <a:buChar char="●"/>
            </a:pPr>
            <a:r>
              <a:rPr lang="el-GR" sz="3000" dirty="0">
                <a:solidFill>
                  <a:schemeClr val="tx1"/>
                </a:solidFill>
              </a:rPr>
              <a:t>Είτε ως αρχικό σύμπτωμα μιας σωματικής πάθησης</a:t>
            </a:r>
          </a:p>
          <a:p>
            <a:pPr lvl="0">
              <a:buSzPct val="45000"/>
              <a:buFont typeface="StarSymbol"/>
              <a:buChar char="●"/>
            </a:pPr>
            <a:r>
              <a:rPr lang="el-GR" sz="3000" dirty="0">
                <a:solidFill>
                  <a:schemeClr val="tx1"/>
                </a:solidFill>
              </a:rPr>
              <a:t>Η εκδήλωσή της μπορεί να είναι αιφνίδια ή να προηγούνται πρόδρομα συμπτώματα</a:t>
            </a:r>
          </a:p>
        </p:txBody>
      </p:sp>
    </p:spTree>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 1">
            <a:extLst>
              <a:ext uri="{FF2B5EF4-FFF2-40B4-BE49-F238E27FC236}">
                <a16:creationId xmlns:a16="http://schemas.microsoft.com/office/drawing/2014/main" id="{81725498-D3FB-4AA3-84C4-89DBC06AA63A}"/>
              </a:ext>
            </a:extLst>
          </p:cNvPr>
          <p:cNvSpPr txBox="1">
            <a:spLocks noGrp="1"/>
          </p:cNvSpPr>
          <p:nvPr>
            <p:ph type="title" idx="4294967295"/>
          </p:nvPr>
        </p:nvSpPr>
        <p:spPr>
          <a:xfrm>
            <a:off x="610393" y="460375"/>
            <a:ext cx="10971213" cy="1144588"/>
          </a:xfrm>
        </p:spPr>
        <p:txBody>
          <a:bodyPr>
            <a:normAutofit fontScale="90000"/>
          </a:bodyPr>
          <a:lstStyle/>
          <a:p>
            <a:pPr lvl="0" algn="ctr"/>
            <a:r>
              <a:rPr lang="el-GR" dirty="0"/>
              <a:t>ΕΜΦΑΝΙΣΗ ΚΑΙ ΣΥΜΠΕΡΙΦΟΡΑ ΣΥΓΧΥΤΙΚΟΥ ΑΤΟΜΟΥ</a:t>
            </a:r>
          </a:p>
        </p:txBody>
      </p:sp>
      <p:sp>
        <p:nvSpPr>
          <p:cNvPr id="3" name=" 2">
            <a:extLst>
              <a:ext uri="{FF2B5EF4-FFF2-40B4-BE49-F238E27FC236}">
                <a16:creationId xmlns:a16="http://schemas.microsoft.com/office/drawing/2014/main" id="{757DB1F4-9847-4646-9CF5-3C3850EDCC05}"/>
              </a:ext>
            </a:extLst>
          </p:cNvPr>
          <p:cNvSpPr txBox="1">
            <a:spLocks noGrp="1"/>
          </p:cNvSpPr>
          <p:nvPr>
            <p:ph type="body" idx="4294967295"/>
          </p:nvPr>
        </p:nvSpPr>
        <p:spPr>
          <a:xfrm>
            <a:off x="610392" y="2106408"/>
            <a:ext cx="10971213" cy="3976687"/>
          </a:xfrm>
        </p:spPr>
        <p:txBody>
          <a:bodyPr>
            <a:normAutofit/>
          </a:bodyPr>
          <a:lstStyle/>
          <a:p>
            <a:pPr lvl="0"/>
            <a:r>
              <a:rPr lang="el-GR" sz="3200" dirty="0">
                <a:solidFill>
                  <a:schemeClr val="tx1"/>
                </a:solidFill>
              </a:rPr>
              <a:t>ΕΜΦΑΝΙΣΗ</a:t>
            </a:r>
          </a:p>
          <a:p>
            <a:pPr lvl="0">
              <a:buSzPct val="45000"/>
              <a:buFont typeface="StarSymbol"/>
              <a:buChar char="●"/>
            </a:pPr>
            <a:r>
              <a:rPr lang="el-GR" sz="3200" dirty="0">
                <a:solidFill>
                  <a:schemeClr val="tx1"/>
                </a:solidFill>
              </a:rPr>
              <a:t>Αποκομμένος από την πραγματικότητα, αποσβολωμένος, με αργές, διστακτικές κινήσεις, </a:t>
            </a:r>
            <a:r>
              <a:rPr lang="el-GR" sz="3200" dirty="0" err="1">
                <a:solidFill>
                  <a:schemeClr val="tx1"/>
                </a:solidFill>
              </a:rPr>
              <a:t>δυσαρθρικός</a:t>
            </a:r>
            <a:r>
              <a:rPr lang="el-GR" sz="3200" dirty="0">
                <a:solidFill>
                  <a:schemeClr val="tx1"/>
                </a:solidFill>
              </a:rPr>
              <a:t> κατά την ομιλία του, ενίοτε φαίνεται να </a:t>
            </a:r>
            <a:r>
              <a:rPr lang="el-GR" sz="3200" dirty="0" err="1">
                <a:solidFill>
                  <a:schemeClr val="tx1"/>
                </a:solidFill>
              </a:rPr>
              <a:t>εχει</a:t>
            </a:r>
            <a:r>
              <a:rPr lang="el-GR" sz="3200" dirty="0">
                <a:solidFill>
                  <a:schemeClr val="tx1"/>
                </a:solidFill>
              </a:rPr>
              <a:t> αλαλία.</a:t>
            </a:r>
          </a:p>
          <a:p>
            <a:pPr marL="0" lvl="0" indent="0">
              <a:buSzPct val="45000"/>
              <a:buNone/>
            </a:pPr>
            <a:r>
              <a:rPr lang="el-GR" sz="3200" dirty="0">
                <a:solidFill>
                  <a:schemeClr val="tx1"/>
                </a:solidFill>
              </a:rPr>
              <a:t>ΣΥΜΠΕΡΙΦΟΡΑ</a:t>
            </a:r>
          </a:p>
          <a:p>
            <a:pPr lvl="0">
              <a:buSzPct val="45000"/>
              <a:buFont typeface="StarSymbol"/>
              <a:buChar char="●"/>
            </a:pPr>
            <a:r>
              <a:rPr lang="el-GR" sz="3200" dirty="0">
                <a:solidFill>
                  <a:schemeClr val="tx1"/>
                </a:solidFill>
              </a:rPr>
              <a:t>Ευμετάβλητη συμπεριφορά. </a:t>
            </a:r>
            <a:r>
              <a:rPr lang="el-GR" sz="3200" dirty="0" err="1">
                <a:solidFill>
                  <a:schemeClr val="tx1"/>
                </a:solidFill>
              </a:rPr>
              <a:t>Αλλοτε</a:t>
            </a:r>
            <a:r>
              <a:rPr lang="el-GR" sz="3200" dirty="0">
                <a:solidFill>
                  <a:schemeClr val="tx1"/>
                </a:solidFill>
              </a:rPr>
              <a:t> αδρανής, άλλοτε προβάλλει αντίσταση, άλλοτε χαμένος σε μια ασυνάρτητη διέγερση.</a:t>
            </a:r>
          </a:p>
          <a:p>
            <a:pPr lvl="0">
              <a:buSzPct val="45000"/>
              <a:buFont typeface="StarSymbol"/>
              <a:buChar char="●"/>
            </a:pPr>
            <a:endParaRPr lang="el-GR" sz="3200" dirty="0">
              <a:solidFill>
                <a:schemeClr val="tx1"/>
              </a:solidFill>
            </a:endParaRPr>
          </a:p>
        </p:txBody>
      </p:sp>
    </p:spTree>
  </p:cSld>
  <p:clrMapOvr>
    <a:overrideClrMapping bg1="dk1" tx1="lt1" bg2="dk2" tx2="lt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 1">
            <a:extLst>
              <a:ext uri="{FF2B5EF4-FFF2-40B4-BE49-F238E27FC236}">
                <a16:creationId xmlns:a16="http://schemas.microsoft.com/office/drawing/2014/main" id="{E3CFB3A2-371C-430C-A332-28B670789057}"/>
              </a:ext>
            </a:extLst>
          </p:cNvPr>
          <p:cNvSpPr txBox="1">
            <a:spLocks noGrp="1"/>
          </p:cNvSpPr>
          <p:nvPr>
            <p:ph type="title" idx="4294967295"/>
          </p:nvPr>
        </p:nvSpPr>
        <p:spPr>
          <a:xfrm>
            <a:off x="610393" y="460375"/>
            <a:ext cx="10971213" cy="1144588"/>
          </a:xfrm>
        </p:spPr>
        <p:txBody>
          <a:bodyPr>
            <a:normAutofit/>
          </a:bodyPr>
          <a:lstStyle/>
          <a:p>
            <a:pPr lvl="0" algn="ctr"/>
            <a:r>
              <a:rPr lang="el-GR" sz="5000" dirty="0"/>
              <a:t>ΨΥΧΙΚΑ ΣΥΜΠΤΩΜΑΤΑ</a:t>
            </a:r>
          </a:p>
        </p:txBody>
      </p:sp>
      <p:sp>
        <p:nvSpPr>
          <p:cNvPr id="3" name=" 2">
            <a:extLst>
              <a:ext uri="{FF2B5EF4-FFF2-40B4-BE49-F238E27FC236}">
                <a16:creationId xmlns:a16="http://schemas.microsoft.com/office/drawing/2014/main" id="{6691FC4F-E178-45E1-BA82-98CD64073884}"/>
              </a:ext>
            </a:extLst>
          </p:cNvPr>
          <p:cNvSpPr txBox="1">
            <a:spLocks noGrp="1"/>
          </p:cNvSpPr>
          <p:nvPr>
            <p:ph type="body" idx="4294967295"/>
          </p:nvPr>
        </p:nvSpPr>
        <p:spPr>
          <a:xfrm>
            <a:off x="610392" y="2121157"/>
            <a:ext cx="10971213" cy="3976687"/>
          </a:xfrm>
        </p:spPr>
        <p:txBody>
          <a:bodyPr>
            <a:normAutofit/>
          </a:bodyPr>
          <a:lstStyle/>
          <a:p>
            <a:pPr lvl="0"/>
            <a:r>
              <a:rPr lang="el-GR" sz="3000" dirty="0">
                <a:solidFill>
                  <a:schemeClr val="tx1"/>
                </a:solidFill>
              </a:rPr>
              <a:t>ΤΟ ΒΑΘΟΣ ΤΗΣ ΣΥΓΧΥΣΗΣ κυμαίνεται από τη θόλωση μέχρι την εμβροντησία κωματώδους μορφής. Τα συμπτώματα που εμφανίζει είναι:</a:t>
            </a:r>
          </a:p>
          <a:p>
            <a:pPr lvl="0">
              <a:buSzPct val="45000"/>
              <a:buFont typeface="StarSymbol"/>
              <a:buChar char="●"/>
            </a:pPr>
            <a:r>
              <a:rPr lang="el-GR" sz="3000" dirty="0">
                <a:solidFill>
                  <a:schemeClr val="tx1"/>
                </a:solidFill>
              </a:rPr>
              <a:t>Ο </a:t>
            </a:r>
            <a:r>
              <a:rPr lang="el-GR" sz="3000" dirty="0" err="1">
                <a:solidFill>
                  <a:schemeClr val="tx1"/>
                </a:solidFill>
              </a:rPr>
              <a:t>χωροχρονικός</a:t>
            </a:r>
            <a:r>
              <a:rPr lang="el-GR" sz="3000" dirty="0">
                <a:solidFill>
                  <a:schemeClr val="tx1"/>
                </a:solidFill>
              </a:rPr>
              <a:t> αποπροσανατολισμός</a:t>
            </a:r>
          </a:p>
          <a:p>
            <a:pPr lvl="0">
              <a:buSzPct val="45000"/>
              <a:buFont typeface="StarSymbol"/>
              <a:buChar char="●"/>
            </a:pPr>
            <a:r>
              <a:rPr lang="el-GR" sz="3000" dirty="0">
                <a:solidFill>
                  <a:schemeClr val="tx1"/>
                </a:solidFill>
              </a:rPr>
              <a:t>Η βαθιά διαταραγμένη λειτουργία της μνήμης</a:t>
            </a:r>
          </a:p>
          <a:p>
            <a:pPr lvl="0">
              <a:buSzPct val="45000"/>
              <a:buFont typeface="StarSymbol"/>
              <a:buChar char="●"/>
            </a:pPr>
            <a:r>
              <a:rPr lang="el-GR" sz="3000" dirty="0">
                <a:solidFill>
                  <a:schemeClr val="tx1"/>
                </a:solidFill>
              </a:rPr>
              <a:t>Η διαταραχή του επιπέδου της συνείδησης. Ο βαθμός διαταραχής ποικίλλει. Συνήθως είναι εντονότερος το βράδυ.</a:t>
            </a:r>
          </a:p>
        </p:txBody>
      </p:sp>
    </p:spTree>
  </p:cSld>
  <p:clrMapOvr>
    <a:overrideClrMapping bg1="dk1" tx1="lt1" bg2="dk2" tx2="lt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 1">
            <a:extLst>
              <a:ext uri="{FF2B5EF4-FFF2-40B4-BE49-F238E27FC236}">
                <a16:creationId xmlns:a16="http://schemas.microsoft.com/office/drawing/2014/main" id="{AD4CE1D0-BF5F-45CE-88CD-D5D779105933}"/>
              </a:ext>
            </a:extLst>
          </p:cNvPr>
          <p:cNvSpPr txBox="1">
            <a:spLocks noGrp="1"/>
          </p:cNvSpPr>
          <p:nvPr>
            <p:ph type="title" idx="4294967295"/>
          </p:nvPr>
        </p:nvSpPr>
        <p:spPr>
          <a:xfrm>
            <a:off x="250723" y="273050"/>
            <a:ext cx="10971213" cy="1144588"/>
          </a:xfrm>
        </p:spPr>
        <p:txBody>
          <a:bodyPr/>
          <a:lstStyle/>
          <a:p>
            <a:pPr lvl="0" algn="ctr"/>
            <a:r>
              <a:rPr lang="el-GR" dirty="0"/>
              <a:t>Ο ΟΝΕΙΡΙΣΜΟΣ</a:t>
            </a:r>
          </a:p>
        </p:txBody>
      </p:sp>
      <p:sp>
        <p:nvSpPr>
          <p:cNvPr id="3" name=" 2">
            <a:extLst>
              <a:ext uri="{FF2B5EF4-FFF2-40B4-BE49-F238E27FC236}">
                <a16:creationId xmlns:a16="http://schemas.microsoft.com/office/drawing/2014/main" id="{4C82E752-1617-4D20-896F-7CDE9DA8D873}"/>
              </a:ext>
            </a:extLst>
          </p:cNvPr>
          <p:cNvSpPr txBox="1">
            <a:spLocks noGrp="1"/>
          </p:cNvSpPr>
          <p:nvPr>
            <p:ph type="body" idx="4294967295"/>
          </p:nvPr>
        </p:nvSpPr>
        <p:spPr>
          <a:xfrm>
            <a:off x="1370806" y="1849899"/>
            <a:ext cx="8229600" cy="3978275"/>
          </a:xfrm>
        </p:spPr>
        <p:txBody>
          <a:bodyPr>
            <a:normAutofit/>
          </a:bodyPr>
          <a:lstStyle/>
          <a:p>
            <a:pPr lvl="0"/>
            <a:r>
              <a:rPr lang="el-GR" sz="3000" dirty="0">
                <a:solidFill>
                  <a:schemeClr val="tx1"/>
                </a:solidFill>
              </a:rPr>
              <a:t>Είναι μια παθολογική κατάσταση ονείρων. Κατά τη διάρκειά της ο ασθενής βιώνει έντονες ονειρικές καταστάσεις. Περιλαμβάνει:</a:t>
            </a:r>
          </a:p>
          <a:p>
            <a:pPr lvl="0">
              <a:buSzPct val="45000"/>
              <a:buFont typeface="StarSymbol"/>
              <a:buChar char="●"/>
            </a:pPr>
            <a:r>
              <a:rPr lang="el-GR" sz="3000" dirty="0">
                <a:solidFill>
                  <a:schemeClr val="tx1"/>
                </a:solidFill>
              </a:rPr>
              <a:t>Οπτικές ψευδαισθήσεις</a:t>
            </a:r>
          </a:p>
          <a:p>
            <a:pPr lvl="0">
              <a:buSzPct val="45000"/>
              <a:buFont typeface="StarSymbol"/>
              <a:buChar char="●"/>
            </a:pPr>
            <a:r>
              <a:rPr lang="el-GR" sz="3000" dirty="0">
                <a:solidFill>
                  <a:schemeClr val="tx1"/>
                </a:solidFill>
              </a:rPr>
              <a:t>Άλλες αισθητηριακές ψευδαισθήσεις όπως ακουστικές, απτικές και </a:t>
            </a:r>
            <a:r>
              <a:rPr lang="el-GR" sz="3000" dirty="0" err="1">
                <a:solidFill>
                  <a:schemeClr val="tx1"/>
                </a:solidFill>
              </a:rPr>
              <a:t>κοιναισθητικές</a:t>
            </a:r>
            <a:endParaRPr lang="el-GR" sz="3000" dirty="0">
              <a:solidFill>
                <a:schemeClr val="tx1"/>
              </a:solidFill>
            </a:endParaRPr>
          </a:p>
          <a:p>
            <a:pPr lvl="0">
              <a:buSzPct val="45000"/>
              <a:buFont typeface="StarSymbol"/>
              <a:buChar char="●"/>
            </a:pPr>
            <a:r>
              <a:rPr lang="el-GR" sz="3000" dirty="0" err="1">
                <a:solidFill>
                  <a:schemeClr val="tx1"/>
                </a:solidFill>
              </a:rPr>
              <a:t>Παραλλήρημα</a:t>
            </a:r>
            <a:r>
              <a:rPr lang="el-GR" sz="3000" dirty="0">
                <a:solidFill>
                  <a:schemeClr val="tx1"/>
                </a:solidFill>
              </a:rPr>
              <a:t> το οποίο βιώνει ως πραγματικό.</a:t>
            </a:r>
          </a:p>
        </p:txBody>
      </p:sp>
    </p:spTree>
  </p:cSld>
  <p:clrMapOvr>
    <a:overrideClrMapping bg1="dk1" tx1="lt1" bg2="dk2" tx2="lt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 1">
            <a:extLst>
              <a:ext uri="{FF2B5EF4-FFF2-40B4-BE49-F238E27FC236}">
                <a16:creationId xmlns:a16="http://schemas.microsoft.com/office/drawing/2014/main" id="{E4F6823A-9C47-4E3C-8BB9-8047B4EF1129}"/>
              </a:ext>
            </a:extLst>
          </p:cNvPr>
          <p:cNvSpPr txBox="1">
            <a:spLocks noGrp="1"/>
          </p:cNvSpPr>
          <p:nvPr>
            <p:ph type="title" idx="4294967295"/>
          </p:nvPr>
        </p:nvSpPr>
        <p:spPr>
          <a:xfrm>
            <a:off x="610393" y="460375"/>
            <a:ext cx="10971213" cy="1144588"/>
          </a:xfrm>
        </p:spPr>
        <p:txBody>
          <a:bodyPr>
            <a:normAutofit fontScale="90000"/>
          </a:bodyPr>
          <a:lstStyle/>
          <a:p>
            <a:pPr lvl="0" algn="ctr"/>
            <a:r>
              <a:rPr lang="el-GR" dirty="0"/>
              <a:t>ΣΩΜΑΤΙΚΑ ΣΥΜΠΤΩΜΑΤΑ ΚΑΙ ΕΡΓΑΣΤΗΡΙΑΚΑ ΕΥΡΗΜΑΤΑ</a:t>
            </a:r>
          </a:p>
        </p:txBody>
      </p:sp>
      <p:sp>
        <p:nvSpPr>
          <p:cNvPr id="3" name=" 2">
            <a:extLst>
              <a:ext uri="{FF2B5EF4-FFF2-40B4-BE49-F238E27FC236}">
                <a16:creationId xmlns:a16="http://schemas.microsoft.com/office/drawing/2014/main" id="{39828D88-2939-4ED9-843B-896B0E86F1DB}"/>
              </a:ext>
            </a:extLst>
          </p:cNvPr>
          <p:cNvSpPr txBox="1">
            <a:spLocks noGrp="1"/>
          </p:cNvSpPr>
          <p:nvPr>
            <p:ph type="body" idx="4294967295"/>
          </p:nvPr>
        </p:nvSpPr>
        <p:spPr>
          <a:xfrm>
            <a:off x="914400" y="1944176"/>
            <a:ext cx="10971213" cy="3976687"/>
          </a:xfrm>
        </p:spPr>
        <p:txBody>
          <a:bodyPr>
            <a:normAutofit/>
          </a:bodyPr>
          <a:lstStyle/>
          <a:p>
            <a:pPr lvl="0">
              <a:buSzPct val="45000"/>
              <a:buFont typeface="StarSymbol"/>
              <a:buChar char="●"/>
            </a:pPr>
            <a:r>
              <a:rPr lang="el-GR" sz="3000" dirty="0">
                <a:solidFill>
                  <a:schemeClr val="tx1"/>
                </a:solidFill>
              </a:rPr>
              <a:t>ΕΜΦΑΝΙΖΟΝΤΑΙ αφυδάτωση, διαταραχές του σφυγμού και της θερμοκρασίας                                  </a:t>
            </a:r>
          </a:p>
          <a:p>
            <a:pPr lvl="0">
              <a:buSzPct val="45000"/>
              <a:buFont typeface="StarSymbol"/>
              <a:buChar char="●"/>
            </a:pPr>
            <a:r>
              <a:rPr lang="el-GR" sz="3000" dirty="0">
                <a:solidFill>
                  <a:schemeClr val="tx1"/>
                </a:solidFill>
              </a:rPr>
              <a:t>ΑΠΑΙΤΕΙΤΑΙ ΣΩΜΑΤΙΚΗ ΕΞΕΤΑΣΗ για έλεγχο</a:t>
            </a:r>
          </a:p>
          <a:p>
            <a:pPr lvl="0">
              <a:buSzPct val="45000"/>
              <a:buFont typeface="StarSymbol"/>
              <a:buChar char="●"/>
            </a:pPr>
            <a:r>
              <a:rPr lang="el-GR" sz="3000" dirty="0">
                <a:solidFill>
                  <a:schemeClr val="tx1"/>
                </a:solidFill>
              </a:rPr>
              <a:t>ηπατικής λειτουργίας, αναπνευστικού, καρδιαγγειακού και νευρικού συστήματος</a:t>
            </a:r>
          </a:p>
          <a:p>
            <a:pPr lvl="0">
              <a:buSzPct val="45000"/>
              <a:buFont typeface="StarSymbol"/>
              <a:buChar char="●"/>
            </a:pPr>
            <a:r>
              <a:rPr lang="el-GR" sz="3000" dirty="0">
                <a:solidFill>
                  <a:schemeClr val="tx1"/>
                </a:solidFill>
              </a:rPr>
              <a:t>ΕΙΝΑΙ ΑΠΑΡΑΙΤΗΤΕΣ εργαστηριακές εξετάσεις τόσο για την </a:t>
            </a:r>
            <a:r>
              <a:rPr lang="el-GR" sz="3000" dirty="0" err="1">
                <a:solidFill>
                  <a:schemeClr val="tx1"/>
                </a:solidFill>
              </a:rPr>
              <a:t>επιβεβαιωση</a:t>
            </a:r>
            <a:r>
              <a:rPr lang="el-GR" sz="3000" dirty="0">
                <a:solidFill>
                  <a:schemeClr val="tx1"/>
                </a:solidFill>
              </a:rPr>
              <a:t> της διάγνωσης όσο και για την παρακολούθηση της θεραπευτικής αγωγής</a:t>
            </a:r>
          </a:p>
          <a:p>
            <a:pPr lvl="0"/>
            <a:endParaRPr lang="el-GR" sz="3000" dirty="0">
              <a:solidFill>
                <a:schemeClr val="tx1"/>
              </a:solidFill>
            </a:endParaRPr>
          </a:p>
        </p:txBody>
      </p:sp>
    </p:spTree>
  </p:cSld>
  <p:clrMapOvr>
    <a:overrideClrMapping bg1="dk1" tx1="lt1" bg2="dk2" tx2="lt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 1">
            <a:extLst>
              <a:ext uri="{FF2B5EF4-FFF2-40B4-BE49-F238E27FC236}">
                <a16:creationId xmlns:a16="http://schemas.microsoft.com/office/drawing/2014/main" id="{75B3AE57-A983-41AD-AC17-48E83DF1928D}"/>
              </a:ext>
            </a:extLst>
          </p:cNvPr>
          <p:cNvSpPr txBox="1">
            <a:spLocks noGrp="1"/>
          </p:cNvSpPr>
          <p:nvPr>
            <p:ph type="title" idx="4294967295"/>
          </p:nvPr>
        </p:nvSpPr>
        <p:spPr>
          <a:xfrm>
            <a:off x="466531" y="263719"/>
            <a:ext cx="10971213" cy="1144588"/>
          </a:xfrm>
        </p:spPr>
        <p:txBody>
          <a:bodyPr/>
          <a:lstStyle/>
          <a:p>
            <a:pPr lvl="0" algn="ctr"/>
            <a:r>
              <a:rPr lang="el-GR" dirty="0"/>
              <a:t>Β. ΑΙΤΙΟΛΟΓΙΑ</a:t>
            </a:r>
          </a:p>
        </p:txBody>
      </p:sp>
      <p:sp>
        <p:nvSpPr>
          <p:cNvPr id="3" name=" 2">
            <a:extLst>
              <a:ext uri="{FF2B5EF4-FFF2-40B4-BE49-F238E27FC236}">
                <a16:creationId xmlns:a16="http://schemas.microsoft.com/office/drawing/2014/main" id="{97AF7A40-E332-41C6-845B-B2B5D3D7ABA2}"/>
              </a:ext>
            </a:extLst>
          </p:cNvPr>
          <p:cNvSpPr txBox="1">
            <a:spLocks noGrp="1"/>
          </p:cNvSpPr>
          <p:nvPr>
            <p:ph type="body" idx="4294967295"/>
          </p:nvPr>
        </p:nvSpPr>
        <p:spPr>
          <a:xfrm>
            <a:off x="796413" y="1973672"/>
            <a:ext cx="10971213" cy="3976687"/>
          </a:xfrm>
        </p:spPr>
        <p:txBody>
          <a:bodyPr>
            <a:normAutofit/>
          </a:bodyPr>
          <a:lstStyle/>
          <a:p>
            <a:pPr lvl="0"/>
            <a:r>
              <a:rPr lang="el-GR" sz="3000" dirty="0">
                <a:solidFill>
                  <a:schemeClr val="tx1"/>
                </a:solidFill>
              </a:rPr>
              <a:t>ΔΙΑΝΟΗΤΙΚΗ ΣΥΓΧΥΣΗ ΛΟΙΜΩΔΟΥΣ ΚΑΙ ΠΑΡΑΣΙΤΙΚΗΣ ΑΙΤΙΟΛΟΓΙΑΣ.</a:t>
            </a:r>
          </a:p>
          <a:p>
            <a:pPr lvl="0">
              <a:buSzPct val="45000"/>
              <a:buFont typeface="StarSymbol"/>
              <a:buChar char="●"/>
            </a:pPr>
            <a:r>
              <a:rPr lang="el-GR" sz="3000" dirty="0">
                <a:solidFill>
                  <a:schemeClr val="tx1"/>
                </a:solidFill>
              </a:rPr>
              <a:t>Μηνιγγίτιδες (πυώδης, λεμφοκυτταρικές, φυματιώδης μηνιγγίτιδα)</a:t>
            </a:r>
          </a:p>
          <a:p>
            <a:pPr lvl="0">
              <a:buSzPct val="45000"/>
              <a:buFont typeface="StarSymbol"/>
              <a:buChar char="●"/>
            </a:pPr>
            <a:r>
              <a:rPr lang="el-GR" sz="3000" dirty="0">
                <a:solidFill>
                  <a:schemeClr val="tx1"/>
                </a:solidFill>
              </a:rPr>
              <a:t>Καταστάσεις με υψηλό πυρετό όπως </a:t>
            </a:r>
            <a:r>
              <a:rPr lang="el-GR" sz="3000" dirty="0" err="1">
                <a:solidFill>
                  <a:schemeClr val="tx1"/>
                </a:solidFill>
              </a:rPr>
              <a:t>σηψαιμίες</a:t>
            </a:r>
            <a:r>
              <a:rPr lang="el-GR" sz="3000" dirty="0">
                <a:solidFill>
                  <a:schemeClr val="tx1"/>
                </a:solidFill>
              </a:rPr>
              <a:t>, τύφος </a:t>
            </a:r>
            <a:r>
              <a:rPr lang="el-GR" sz="3000" dirty="0" err="1">
                <a:solidFill>
                  <a:schemeClr val="tx1"/>
                </a:solidFill>
              </a:rPr>
              <a:t>κλπ</a:t>
            </a:r>
            <a:endParaRPr lang="el-GR" sz="3000" dirty="0">
              <a:solidFill>
                <a:schemeClr val="tx1"/>
              </a:solidFill>
            </a:endParaRPr>
          </a:p>
          <a:p>
            <a:pPr lvl="0">
              <a:buSzPct val="45000"/>
              <a:buFont typeface="StarSymbol"/>
              <a:buChar char="●"/>
            </a:pPr>
            <a:r>
              <a:rPr lang="el-GR" sz="3000" dirty="0" err="1">
                <a:solidFill>
                  <a:schemeClr val="tx1"/>
                </a:solidFill>
              </a:rPr>
              <a:t>Εγγεφαλίτιδες</a:t>
            </a:r>
            <a:endParaRPr lang="el-GR" sz="3000" dirty="0">
              <a:solidFill>
                <a:schemeClr val="tx1"/>
              </a:solidFill>
            </a:endParaRPr>
          </a:p>
          <a:p>
            <a:pPr lvl="0">
              <a:buSzPct val="45000"/>
              <a:buFont typeface="StarSymbol"/>
              <a:buChar char="●"/>
            </a:pPr>
            <a:r>
              <a:rPr lang="el-GR" sz="3000" dirty="0">
                <a:solidFill>
                  <a:schemeClr val="tx1"/>
                </a:solidFill>
              </a:rPr>
              <a:t>Ιογενείς λοιμώξεις</a:t>
            </a:r>
          </a:p>
          <a:p>
            <a:pPr lvl="0">
              <a:buSzPct val="45000"/>
              <a:buFont typeface="StarSymbol"/>
              <a:buChar char="●"/>
            </a:pPr>
            <a:r>
              <a:rPr lang="el-GR" sz="3000" dirty="0">
                <a:solidFill>
                  <a:schemeClr val="tx1"/>
                </a:solidFill>
              </a:rPr>
              <a:t>Παρασιτικές νόσοι π.χ. ελονοσία</a:t>
            </a:r>
          </a:p>
        </p:txBody>
      </p:sp>
    </p:spTree>
  </p:cSld>
  <p:clrMapOvr>
    <a:overrideClrMapping bg1="dk1" tx1="lt1" bg2="dk2" tx2="lt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 1">
            <a:extLst>
              <a:ext uri="{FF2B5EF4-FFF2-40B4-BE49-F238E27FC236}">
                <a16:creationId xmlns:a16="http://schemas.microsoft.com/office/drawing/2014/main" id="{AB7123E8-D956-410A-A8AE-46FE570FF8F4}"/>
              </a:ext>
            </a:extLst>
          </p:cNvPr>
          <p:cNvSpPr txBox="1">
            <a:spLocks noGrp="1"/>
          </p:cNvSpPr>
          <p:nvPr>
            <p:ph type="title" idx="4294967295"/>
          </p:nvPr>
        </p:nvSpPr>
        <p:spPr>
          <a:xfrm>
            <a:off x="339213" y="379591"/>
            <a:ext cx="10971213" cy="1144588"/>
          </a:xfrm>
        </p:spPr>
        <p:txBody>
          <a:bodyPr/>
          <a:lstStyle/>
          <a:p>
            <a:pPr lvl="0" algn="ctr"/>
            <a:r>
              <a:rPr lang="el-GR" dirty="0"/>
              <a:t>ΑΙΤΙΟΛΟΓΙΑ</a:t>
            </a:r>
          </a:p>
        </p:txBody>
      </p:sp>
      <p:sp>
        <p:nvSpPr>
          <p:cNvPr id="3" name=" 2">
            <a:extLst>
              <a:ext uri="{FF2B5EF4-FFF2-40B4-BE49-F238E27FC236}">
                <a16:creationId xmlns:a16="http://schemas.microsoft.com/office/drawing/2014/main" id="{DDE2905C-48F2-4289-8D45-0EB81A91FB28}"/>
              </a:ext>
            </a:extLst>
          </p:cNvPr>
          <p:cNvSpPr txBox="1">
            <a:spLocks noGrp="1"/>
          </p:cNvSpPr>
          <p:nvPr>
            <p:ph type="body" idx="4294967295"/>
          </p:nvPr>
        </p:nvSpPr>
        <p:spPr>
          <a:xfrm>
            <a:off x="610393" y="1929428"/>
            <a:ext cx="10971213" cy="3976687"/>
          </a:xfrm>
        </p:spPr>
        <p:txBody>
          <a:bodyPr>
            <a:normAutofit/>
          </a:bodyPr>
          <a:lstStyle/>
          <a:p>
            <a:pPr lvl="0"/>
            <a:r>
              <a:rPr lang="el-GR" sz="3000" dirty="0">
                <a:solidFill>
                  <a:schemeClr val="tx1"/>
                </a:solidFill>
              </a:rPr>
              <a:t>ΔΙΑΝΟΗΤΙΚΗ ΣΥΓΧΥΣΗ ΤΟΞΙΚΗΣ ΑΙΤΙΟΛΟΓΙΑΣ</a:t>
            </a:r>
          </a:p>
          <a:p>
            <a:pPr lvl="0"/>
            <a:r>
              <a:rPr lang="el-GR" sz="3000" dirty="0">
                <a:solidFill>
                  <a:schemeClr val="tx1"/>
                </a:solidFill>
              </a:rPr>
              <a:t>1ο. ΑΛΚΟΟΛΙΣΜΟΣ</a:t>
            </a:r>
          </a:p>
          <a:p>
            <a:pPr lvl="0">
              <a:buSzPct val="45000"/>
              <a:buFont typeface="StarSymbol"/>
              <a:buChar char="●"/>
            </a:pPr>
            <a:r>
              <a:rPr lang="el-GR" sz="3000" dirty="0">
                <a:solidFill>
                  <a:schemeClr val="tx1"/>
                </a:solidFill>
              </a:rPr>
              <a:t>Οξεία </a:t>
            </a:r>
            <a:r>
              <a:rPr lang="el-GR" sz="3000" dirty="0" err="1">
                <a:solidFill>
                  <a:schemeClr val="tx1"/>
                </a:solidFill>
              </a:rPr>
              <a:t>τοξίκωση</a:t>
            </a:r>
            <a:r>
              <a:rPr lang="el-GR" sz="3000" dirty="0">
                <a:solidFill>
                  <a:schemeClr val="tx1"/>
                </a:solidFill>
              </a:rPr>
              <a:t>. Οφείλεται σε βαριά ή παθολογικού χαρακτήρα μέθη. Υποχωρεί σε λίγες ώρες.</a:t>
            </a:r>
          </a:p>
          <a:p>
            <a:pPr lvl="0">
              <a:buSzPct val="45000"/>
              <a:buFont typeface="StarSymbol"/>
              <a:buChar char="●"/>
            </a:pPr>
            <a:r>
              <a:rPr lang="el-GR" sz="3000" dirty="0">
                <a:solidFill>
                  <a:schemeClr val="tx1"/>
                </a:solidFill>
              </a:rPr>
              <a:t>Χρόνια </a:t>
            </a:r>
            <a:r>
              <a:rPr lang="el-GR" sz="3000" dirty="0" err="1">
                <a:solidFill>
                  <a:schemeClr val="tx1"/>
                </a:solidFill>
              </a:rPr>
              <a:t>τοξίκωση</a:t>
            </a:r>
            <a:r>
              <a:rPr lang="el-GR" sz="3000" dirty="0">
                <a:solidFill>
                  <a:schemeClr val="tx1"/>
                </a:solidFill>
              </a:rPr>
              <a:t>. Κύριες αιτίες είναι η ηπατική εγκεφαλοπάθεια του </a:t>
            </a:r>
            <a:r>
              <a:rPr lang="el-GR" sz="3000" dirty="0" err="1">
                <a:solidFill>
                  <a:schemeClr val="tx1"/>
                </a:solidFill>
              </a:rPr>
              <a:t>κιρρωτικού</a:t>
            </a:r>
            <a:r>
              <a:rPr lang="el-GR" sz="3000" dirty="0">
                <a:solidFill>
                  <a:schemeClr val="tx1"/>
                </a:solidFill>
              </a:rPr>
              <a:t>, το τρομώδες παραλήρημα, η εγκεφαλοπάθεια από ένδεια βιταμίνης Β (σύνδρομο </a:t>
            </a:r>
            <a:r>
              <a:rPr lang="el-GR" sz="3000" dirty="0" err="1">
                <a:solidFill>
                  <a:schemeClr val="tx1"/>
                </a:solidFill>
              </a:rPr>
              <a:t>Wernicke-Korsakoff</a:t>
            </a:r>
            <a:r>
              <a:rPr lang="el-GR" sz="3000" dirty="0">
                <a:solidFill>
                  <a:schemeClr val="tx1"/>
                </a:solidFill>
              </a:rPr>
              <a:t>)</a:t>
            </a:r>
          </a:p>
        </p:txBody>
      </p:sp>
    </p:spTree>
  </p:cSld>
  <p:clrMapOvr>
    <a:overrideClrMapping bg1="dk1" tx1="lt1" bg2="dk2" tx2="lt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 1">
            <a:extLst>
              <a:ext uri="{FF2B5EF4-FFF2-40B4-BE49-F238E27FC236}">
                <a16:creationId xmlns:a16="http://schemas.microsoft.com/office/drawing/2014/main" id="{0C0254AF-FF9C-4347-A054-7A90524889DD}"/>
              </a:ext>
            </a:extLst>
          </p:cNvPr>
          <p:cNvSpPr txBox="1">
            <a:spLocks noGrp="1"/>
          </p:cNvSpPr>
          <p:nvPr>
            <p:ph type="title" idx="4294967295"/>
          </p:nvPr>
        </p:nvSpPr>
        <p:spPr>
          <a:xfrm>
            <a:off x="781665" y="612263"/>
            <a:ext cx="10971213" cy="1144588"/>
          </a:xfrm>
        </p:spPr>
        <p:txBody>
          <a:bodyPr/>
          <a:lstStyle/>
          <a:p>
            <a:pPr lvl="0" algn="ctr"/>
            <a:r>
              <a:rPr lang="el-GR" dirty="0">
                <a:solidFill>
                  <a:schemeClr val="tx1"/>
                </a:solidFill>
              </a:rPr>
              <a:t>ΑΙΤΙΟΛΟΓΙΑ</a:t>
            </a:r>
          </a:p>
        </p:txBody>
      </p:sp>
      <p:sp>
        <p:nvSpPr>
          <p:cNvPr id="3" name=" 2">
            <a:extLst>
              <a:ext uri="{FF2B5EF4-FFF2-40B4-BE49-F238E27FC236}">
                <a16:creationId xmlns:a16="http://schemas.microsoft.com/office/drawing/2014/main" id="{E2608E8A-553C-4505-B466-9B9BD802978A}"/>
              </a:ext>
            </a:extLst>
          </p:cNvPr>
          <p:cNvSpPr txBox="1">
            <a:spLocks noGrp="1"/>
          </p:cNvSpPr>
          <p:nvPr>
            <p:ph type="body" idx="4294967295"/>
          </p:nvPr>
        </p:nvSpPr>
        <p:spPr>
          <a:xfrm>
            <a:off x="781665" y="2269049"/>
            <a:ext cx="10397612" cy="3976688"/>
          </a:xfrm>
        </p:spPr>
        <p:txBody>
          <a:bodyPr>
            <a:noAutofit/>
          </a:bodyPr>
          <a:lstStyle/>
          <a:p>
            <a:pPr lvl="0"/>
            <a:r>
              <a:rPr lang="el-GR" sz="3000" dirty="0">
                <a:solidFill>
                  <a:schemeClr val="tx1"/>
                </a:solidFill>
              </a:rPr>
              <a:t>ΔΙΑΝΟΗΤΙΚΗ ΣΥΓΧΥΣΗ ΤΟΞΙΚΗΣ ΑΙΤΙΟΛΟΓΙΑΣ</a:t>
            </a:r>
          </a:p>
          <a:p>
            <a:pPr lvl="0"/>
            <a:r>
              <a:rPr lang="el-GR" sz="3000" dirty="0">
                <a:solidFill>
                  <a:schemeClr val="tx1"/>
                </a:solidFill>
              </a:rPr>
              <a:t>2ο. ΨΕΥΔΑΙΣΘΗΣΙΟΓΟΝΕΣ ΟΥΣΙΕΣ</a:t>
            </a:r>
          </a:p>
          <a:p>
            <a:pPr lvl="0">
              <a:buSzPct val="45000"/>
              <a:buFont typeface="StarSymbol"/>
              <a:buChar char="●"/>
            </a:pPr>
            <a:r>
              <a:rPr lang="el-GR" sz="3000" dirty="0" err="1">
                <a:solidFill>
                  <a:schemeClr val="tx1"/>
                </a:solidFill>
              </a:rPr>
              <a:t>Κοκκαϊνισμός</a:t>
            </a:r>
            <a:r>
              <a:rPr lang="el-GR" sz="3000" dirty="0">
                <a:solidFill>
                  <a:schemeClr val="tx1"/>
                </a:solidFill>
              </a:rPr>
              <a:t>, χρόνια </a:t>
            </a:r>
            <a:r>
              <a:rPr lang="el-GR" sz="3000" dirty="0" err="1">
                <a:solidFill>
                  <a:schemeClr val="tx1"/>
                </a:solidFill>
              </a:rPr>
              <a:t>τοξίκωση</a:t>
            </a:r>
            <a:r>
              <a:rPr lang="el-GR" sz="3000" dirty="0">
                <a:solidFill>
                  <a:schemeClr val="tx1"/>
                </a:solidFill>
              </a:rPr>
              <a:t> με </a:t>
            </a:r>
            <a:r>
              <a:rPr lang="el-GR" sz="3000" dirty="0" err="1">
                <a:solidFill>
                  <a:schemeClr val="tx1"/>
                </a:solidFill>
              </a:rPr>
              <a:t>χλωράλη</a:t>
            </a:r>
            <a:r>
              <a:rPr lang="el-GR" sz="3000" dirty="0">
                <a:solidFill>
                  <a:schemeClr val="tx1"/>
                </a:solidFill>
              </a:rPr>
              <a:t> ή αιθέρα, πτητικά διαλυτικά, </a:t>
            </a:r>
            <a:r>
              <a:rPr lang="el-GR" sz="3000" dirty="0" err="1">
                <a:solidFill>
                  <a:schemeClr val="tx1"/>
                </a:solidFill>
              </a:rPr>
              <a:t>πολυτοξικώσεις</a:t>
            </a:r>
            <a:r>
              <a:rPr lang="el-GR" sz="3000" dirty="0">
                <a:solidFill>
                  <a:schemeClr val="tx1"/>
                </a:solidFill>
              </a:rPr>
              <a:t> με αμφεταμίνες και βαρβιτουρικά, ηρωίνη κλπ.</a:t>
            </a:r>
          </a:p>
          <a:p>
            <a:pPr lvl="0">
              <a:buSzPct val="45000"/>
              <a:buFont typeface="StarSymbol"/>
              <a:buChar char="●"/>
            </a:pPr>
            <a:r>
              <a:rPr lang="el-GR" sz="3000" dirty="0">
                <a:solidFill>
                  <a:schemeClr val="tx1"/>
                </a:solidFill>
              </a:rPr>
              <a:t>Η χρόνια </a:t>
            </a:r>
            <a:r>
              <a:rPr lang="el-GR" sz="3000" dirty="0" err="1">
                <a:solidFill>
                  <a:schemeClr val="tx1"/>
                </a:solidFill>
              </a:rPr>
              <a:t>τοξίκωση</a:t>
            </a:r>
            <a:r>
              <a:rPr lang="el-GR" sz="3000" dirty="0">
                <a:solidFill>
                  <a:schemeClr val="tx1"/>
                </a:solidFill>
              </a:rPr>
              <a:t> με βαρβιτουρικά δημιουργεί </a:t>
            </a:r>
            <a:r>
              <a:rPr lang="el-GR" sz="3000" dirty="0" err="1">
                <a:solidFill>
                  <a:schemeClr val="tx1"/>
                </a:solidFill>
              </a:rPr>
              <a:t>υποσυγχυτικές</a:t>
            </a:r>
            <a:r>
              <a:rPr lang="el-GR" sz="3000" dirty="0">
                <a:solidFill>
                  <a:schemeClr val="tx1"/>
                </a:solidFill>
              </a:rPr>
              <a:t> καταστάσεις </a:t>
            </a:r>
            <a:r>
              <a:rPr lang="el-GR" sz="3000" dirty="0" err="1">
                <a:solidFill>
                  <a:schemeClr val="tx1"/>
                </a:solidFill>
              </a:rPr>
              <a:t>βαρβιτουρικής</a:t>
            </a:r>
            <a:r>
              <a:rPr lang="el-GR" sz="3000" dirty="0">
                <a:solidFill>
                  <a:schemeClr val="tx1"/>
                </a:solidFill>
              </a:rPr>
              <a:t> μέθης</a:t>
            </a:r>
          </a:p>
          <a:p>
            <a:pPr lvl="0">
              <a:buSzPct val="45000"/>
              <a:buFont typeface="StarSymbol"/>
              <a:buChar char="●"/>
            </a:pPr>
            <a:r>
              <a:rPr lang="el-GR" sz="3000" dirty="0">
                <a:solidFill>
                  <a:schemeClr val="tx1"/>
                </a:solidFill>
              </a:rPr>
              <a:t>Η αποτοξίνωση πρέπει να είναι προοδευτική και ελεγχόμενη</a:t>
            </a:r>
          </a:p>
        </p:txBody>
      </p:sp>
    </p:spTree>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D53DAF7-D124-47FB-81AB-5E49E7E23D16}"/>
              </a:ext>
            </a:extLst>
          </p:cNvPr>
          <p:cNvSpPr>
            <a:spLocks noGrp="1"/>
          </p:cNvSpPr>
          <p:nvPr>
            <p:ph type="title"/>
          </p:nvPr>
        </p:nvSpPr>
        <p:spPr/>
        <p:txBody>
          <a:bodyPr/>
          <a:lstStyle/>
          <a:p>
            <a:r>
              <a:rPr lang="el-GR" dirty="0"/>
              <a:t>Ο πάσχων</a:t>
            </a:r>
          </a:p>
        </p:txBody>
      </p:sp>
      <p:sp>
        <p:nvSpPr>
          <p:cNvPr id="3" name="Θέση περιεχομένου 2">
            <a:extLst>
              <a:ext uri="{FF2B5EF4-FFF2-40B4-BE49-F238E27FC236}">
                <a16:creationId xmlns:a16="http://schemas.microsoft.com/office/drawing/2014/main" id="{1CF02532-97A6-4396-BBC7-1E0B1F22C3D5}"/>
              </a:ext>
            </a:extLst>
          </p:cNvPr>
          <p:cNvSpPr>
            <a:spLocks noGrp="1"/>
          </p:cNvSpPr>
          <p:nvPr>
            <p:ph idx="1"/>
          </p:nvPr>
        </p:nvSpPr>
        <p:spPr>
          <a:xfrm>
            <a:off x="657224" y="2157731"/>
            <a:ext cx="10753725" cy="3374299"/>
          </a:xfrm>
        </p:spPr>
        <p:txBody>
          <a:bodyPr>
            <a:noAutofit/>
          </a:bodyPr>
          <a:lstStyle/>
          <a:p>
            <a:pPr>
              <a:buFont typeface="Arial" panose="020B0604020202020204" pitchFamily="34" charset="0"/>
              <a:buChar char="•"/>
              <a:defRPr/>
            </a:pPr>
            <a:r>
              <a:rPr kumimoji="0" lang="el-GR" sz="3000" b="0" i="0" u="none" strike="noStrike" kern="1200" cap="none" spc="0" normalizeH="0" baseline="0" noProof="0" dirty="0">
                <a:ln>
                  <a:noFill/>
                </a:ln>
                <a:solidFill>
                  <a:prstClr val="white"/>
                </a:solidFill>
                <a:effectLst/>
                <a:uLnTx/>
                <a:uFillTx/>
                <a:latin typeface="Calibri Light" panose="020F0302020204030204"/>
                <a:ea typeface="+mn-ea"/>
                <a:cs typeface="+mn-cs"/>
              </a:rPr>
              <a:t> </a:t>
            </a:r>
            <a:r>
              <a:rPr lang="el-GR" sz="3000" dirty="0">
                <a:solidFill>
                  <a:prstClr val="white"/>
                </a:solidFill>
              </a:rPr>
              <a:t>Ο σωματικά πάσχων αισθάνεται το σύμπτωμα ως ενοχλητικό και ξένο και υποφέρει από αυτό σε διαφορετικό κάθε φορά βαθμό, συχνά εξουθενωτικά</a:t>
            </a:r>
            <a:endParaRPr lang="el-GR" sz="3000" dirty="0"/>
          </a:p>
          <a:p>
            <a:pPr marL="91440" marR="0" lvl="0" indent="-91440" algn="l" defTabSz="914400" rtl="0" eaLnBrk="1" fontAlgn="auto" latinLnBrk="0" hangingPunct="1">
              <a:lnSpc>
                <a:spcPct val="85000"/>
              </a:lnSpc>
              <a:spcBef>
                <a:spcPts val="1300"/>
              </a:spcBef>
              <a:spcAft>
                <a:spcPts val="0"/>
              </a:spcAft>
              <a:buClrTx/>
              <a:buSzTx/>
              <a:buFont typeface="Arial" panose="020B0604020202020204" pitchFamily="34" charset="0"/>
              <a:buChar char="•"/>
              <a:tabLst/>
              <a:defRPr/>
            </a:pPr>
            <a:r>
              <a:rPr lang="el-GR" sz="3000" dirty="0">
                <a:solidFill>
                  <a:prstClr val="white"/>
                </a:solidFill>
                <a:latin typeface="Calibri Light" panose="020F0302020204030204"/>
              </a:rPr>
              <a:t> Για τον ψυχικά πάσχοντα συνήθως δεν ισχύει κάτι ανάλογο, θεωρεί το σύμπτωμα δικό του, κάτι που πάντα είχε ή δικαίως έχει. </a:t>
            </a:r>
          </a:p>
          <a:p>
            <a:pPr marL="91440" marR="0" lvl="0" indent="-91440" algn="l" defTabSz="914400" rtl="0" eaLnBrk="1" fontAlgn="auto" latinLnBrk="0" hangingPunct="1">
              <a:lnSpc>
                <a:spcPct val="85000"/>
              </a:lnSpc>
              <a:spcBef>
                <a:spcPts val="1300"/>
              </a:spcBef>
              <a:spcAft>
                <a:spcPts val="0"/>
              </a:spcAft>
              <a:buClrTx/>
              <a:buSzTx/>
              <a:buFont typeface="Arial" panose="020B0604020202020204" pitchFamily="34" charset="0"/>
              <a:buChar char="•"/>
              <a:tabLst/>
              <a:defRPr/>
            </a:pPr>
            <a:r>
              <a:rPr lang="el-GR" sz="3000" dirty="0">
                <a:solidFill>
                  <a:prstClr val="white"/>
                </a:solidFill>
                <a:latin typeface="Calibri Light" panose="020F0302020204030204"/>
              </a:rPr>
              <a:t> Αλλά και όταν το σύμπτωμα βιώνεται ως ενοχλητικό και ξένο, όπως το άγχος και οι φοβίες, ο ασθενής δεν επιθυμεί να «ξεριζωθεί» εντελώς το σύμπτωμά του, κάτι που ενδεχομένως είναι αναπόσπαστο στοιχείο της ταυτότητάς του ή τον προφυλάσσει από επικίνδυνες καταστάσεις.  </a:t>
            </a:r>
            <a:endParaRPr kumimoji="0" lang="el-GR" sz="3000" b="0" i="0" u="none" strike="noStrike" kern="1200" cap="none" spc="0" normalizeH="0" baseline="0" noProof="0" dirty="0">
              <a:ln>
                <a:noFill/>
              </a:ln>
              <a:solidFill>
                <a:prstClr val="white"/>
              </a:solidFill>
              <a:effectLst/>
              <a:uLnTx/>
              <a:uFillTx/>
              <a:latin typeface="Calibri Light" panose="020F0302020204030204"/>
              <a:ea typeface="+mn-ea"/>
              <a:cs typeface="+mn-cs"/>
            </a:endParaRPr>
          </a:p>
          <a:p>
            <a:endParaRPr lang="el-GR" sz="3000" dirty="0"/>
          </a:p>
        </p:txBody>
      </p:sp>
    </p:spTree>
    <p:extLst>
      <p:ext uri="{BB962C8B-B14F-4D97-AF65-F5344CB8AC3E}">
        <p14:creationId xmlns:p14="http://schemas.microsoft.com/office/powerpoint/2010/main" val="3910260213"/>
      </p:ext>
    </p:extLst>
  </p:cSld>
  <p:clrMapOvr>
    <a:overrideClrMapping bg1="dk1" tx1="lt1" bg2="dk2" tx2="lt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 1">
            <a:extLst>
              <a:ext uri="{FF2B5EF4-FFF2-40B4-BE49-F238E27FC236}">
                <a16:creationId xmlns:a16="http://schemas.microsoft.com/office/drawing/2014/main" id="{30AA6067-8DDC-42B5-816C-D78362494AAA}"/>
              </a:ext>
            </a:extLst>
          </p:cNvPr>
          <p:cNvSpPr txBox="1">
            <a:spLocks noGrp="1"/>
          </p:cNvSpPr>
          <p:nvPr>
            <p:ph type="title" idx="4294967295"/>
          </p:nvPr>
        </p:nvSpPr>
        <p:spPr>
          <a:xfrm>
            <a:off x="610393" y="391037"/>
            <a:ext cx="10971213" cy="1144588"/>
          </a:xfrm>
        </p:spPr>
        <p:txBody>
          <a:bodyPr/>
          <a:lstStyle/>
          <a:p>
            <a:pPr lvl="0" algn="ctr"/>
            <a:r>
              <a:rPr lang="el-GR" dirty="0"/>
              <a:t>ΑΙΤΙΟΛΟΓΙΑ</a:t>
            </a:r>
          </a:p>
        </p:txBody>
      </p:sp>
      <p:sp>
        <p:nvSpPr>
          <p:cNvPr id="3" name=" 2">
            <a:extLst>
              <a:ext uri="{FF2B5EF4-FFF2-40B4-BE49-F238E27FC236}">
                <a16:creationId xmlns:a16="http://schemas.microsoft.com/office/drawing/2014/main" id="{F9F5D3AD-6255-49D6-A640-7D56F3108D90}"/>
              </a:ext>
            </a:extLst>
          </p:cNvPr>
          <p:cNvSpPr txBox="1">
            <a:spLocks noGrp="1"/>
          </p:cNvSpPr>
          <p:nvPr>
            <p:ph type="body" idx="4294967295"/>
          </p:nvPr>
        </p:nvSpPr>
        <p:spPr>
          <a:xfrm>
            <a:off x="663677" y="1698626"/>
            <a:ext cx="9379975" cy="3976688"/>
          </a:xfrm>
        </p:spPr>
        <p:txBody>
          <a:bodyPr>
            <a:noAutofit/>
          </a:bodyPr>
          <a:lstStyle/>
          <a:p>
            <a:pPr lvl="0"/>
            <a:r>
              <a:rPr lang="el-GR" sz="3000" dirty="0">
                <a:solidFill>
                  <a:schemeClr val="tx1"/>
                </a:solidFill>
              </a:rPr>
              <a:t>ΔΙΑΝΟΗΤΙΚΗ ΣΥΓΧΥΣΗ ΤΟΞΙΚΗΣ ΑΙΤΙΟΛΟΓΙΑΣ</a:t>
            </a:r>
          </a:p>
          <a:p>
            <a:pPr lvl="0"/>
            <a:r>
              <a:rPr lang="el-GR" sz="3000" dirty="0">
                <a:solidFill>
                  <a:schemeClr val="tx1"/>
                </a:solidFill>
              </a:rPr>
              <a:t>3ο. ΦΑΡΜΑΚΕΥΤΙΚΕΣ ΤΟΞΙΚΩΣΕΙΣ</a:t>
            </a:r>
          </a:p>
          <a:p>
            <a:pPr lvl="0">
              <a:buSzPct val="45000"/>
              <a:buFont typeface="StarSymbol"/>
              <a:buChar char="●"/>
            </a:pPr>
            <a:r>
              <a:rPr lang="el-GR" sz="3000" dirty="0">
                <a:solidFill>
                  <a:schemeClr val="tx1"/>
                </a:solidFill>
              </a:rPr>
              <a:t>Εκούσια </a:t>
            </a:r>
            <a:r>
              <a:rPr lang="el-GR" sz="3000" dirty="0" err="1">
                <a:solidFill>
                  <a:schemeClr val="tx1"/>
                </a:solidFill>
              </a:rPr>
              <a:t>τοξίκωση</a:t>
            </a:r>
            <a:r>
              <a:rPr lang="el-GR" sz="3000" dirty="0">
                <a:solidFill>
                  <a:schemeClr val="tx1"/>
                </a:solidFill>
              </a:rPr>
              <a:t> με σκοπό την αυτοκτονία και φαρμακευτική </a:t>
            </a:r>
            <a:r>
              <a:rPr lang="el-GR" sz="3000" dirty="0" err="1">
                <a:solidFill>
                  <a:schemeClr val="tx1"/>
                </a:solidFill>
              </a:rPr>
              <a:t>τοξίκωση</a:t>
            </a:r>
            <a:r>
              <a:rPr lang="el-GR" sz="3000" dirty="0">
                <a:solidFill>
                  <a:schemeClr val="tx1"/>
                </a:solidFill>
              </a:rPr>
              <a:t> οφειλόμενη σε υπέρβαση δόσης</a:t>
            </a:r>
          </a:p>
          <a:p>
            <a:pPr lvl="0">
              <a:buSzPct val="45000"/>
              <a:buFont typeface="StarSymbol"/>
              <a:buChar char="●"/>
            </a:pPr>
            <a:r>
              <a:rPr lang="el-GR" sz="3000" dirty="0">
                <a:solidFill>
                  <a:schemeClr val="tx1"/>
                </a:solidFill>
              </a:rPr>
              <a:t>4ο. ΕΠΑΓΓΕΛΜΑΤΙΚΕΣ ΔΗΛΗΤΗΡΙΑΣΕΙΣ ΚΑΙ ΔΗΛΗΤΗΡΙΑΣΕΙΣ ΑΠΟ ΑΤΥΧΗΜΑΤΑ</a:t>
            </a:r>
          </a:p>
          <a:p>
            <a:pPr lvl="0">
              <a:buSzPct val="45000"/>
              <a:buFont typeface="StarSymbol"/>
              <a:buChar char="●"/>
            </a:pPr>
            <a:r>
              <a:rPr lang="el-GR" sz="3000" dirty="0">
                <a:solidFill>
                  <a:schemeClr val="tx1"/>
                </a:solidFill>
              </a:rPr>
              <a:t>Μονοξείδιο του άνθρακα, μανιτάρια, </a:t>
            </a:r>
            <a:r>
              <a:rPr lang="el-GR" sz="3000" dirty="0" err="1">
                <a:solidFill>
                  <a:schemeClr val="tx1"/>
                </a:solidFill>
              </a:rPr>
              <a:t>στρυχνοειδή</a:t>
            </a:r>
            <a:r>
              <a:rPr lang="el-GR" sz="3000" dirty="0">
                <a:solidFill>
                  <a:schemeClr val="tx1"/>
                </a:solidFill>
              </a:rPr>
              <a:t> φυτά, μόλυβδος, υδράργυρος κλπ.</a:t>
            </a:r>
          </a:p>
          <a:p>
            <a:pPr lvl="0" algn="l"/>
            <a:endParaRPr lang="el-GR" sz="3000" dirty="0">
              <a:solidFill>
                <a:schemeClr val="tx1"/>
              </a:solidFill>
            </a:endParaRPr>
          </a:p>
        </p:txBody>
      </p:sp>
    </p:spTree>
  </p:cSld>
  <p:clrMapOvr>
    <a:overrideClrMapping bg1="dk1" tx1="lt1" bg2="dk2" tx2="lt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 1">
            <a:extLst>
              <a:ext uri="{FF2B5EF4-FFF2-40B4-BE49-F238E27FC236}">
                <a16:creationId xmlns:a16="http://schemas.microsoft.com/office/drawing/2014/main" id="{593E8A70-6B90-414C-8DBE-A1A24BD9027A}"/>
              </a:ext>
            </a:extLst>
          </p:cNvPr>
          <p:cNvSpPr txBox="1">
            <a:spLocks noGrp="1"/>
          </p:cNvSpPr>
          <p:nvPr>
            <p:ph type="title" idx="4294967295"/>
          </p:nvPr>
        </p:nvSpPr>
        <p:spPr>
          <a:xfrm>
            <a:off x="811161" y="483085"/>
            <a:ext cx="10971213" cy="1144588"/>
          </a:xfrm>
        </p:spPr>
        <p:txBody>
          <a:bodyPr/>
          <a:lstStyle/>
          <a:p>
            <a:pPr lvl="0" algn="ctr"/>
            <a:r>
              <a:rPr lang="el-GR" dirty="0"/>
              <a:t>ΑΙΤΙΟΛΟΓΙΑ</a:t>
            </a:r>
          </a:p>
        </p:txBody>
      </p:sp>
      <p:sp>
        <p:nvSpPr>
          <p:cNvPr id="3" name=" 2">
            <a:extLst>
              <a:ext uri="{FF2B5EF4-FFF2-40B4-BE49-F238E27FC236}">
                <a16:creationId xmlns:a16="http://schemas.microsoft.com/office/drawing/2014/main" id="{67BCD281-E1DB-4CFE-9B0C-E58C5FF467AB}"/>
              </a:ext>
            </a:extLst>
          </p:cNvPr>
          <p:cNvSpPr txBox="1">
            <a:spLocks noGrp="1"/>
          </p:cNvSpPr>
          <p:nvPr>
            <p:ph type="body" idx="4294967295"/>
          </p:nvPr>
        </p:nvSpPr>
        <p:spPr>
          <a:xfrm>
            <a:off x="589934" y="1822962"/>
            <a:ext cx="10146891" cy="3978275"/>
          </a:xfrm>
        </p:spPr>
        <p:txBody>
          <a:bodyPr>
            <a:noAutofit/>
          </a:bodyPr>
          <a:lstStyle/>
          <a:p>
            <a:pPr lvl="0" algn="l"/>
            <a:r>
              <a:rPr lang="el-GR" sz="3000" dirty="0">
                <a:solidFill>
                  <a:schemeClr val="tx1"/>
                </a:solidFill>
              </a:rPr>
              <a:t>ΔΙΑΝΟΗΤΙΚΗ ΣΥΓΧΥΣΗ ΚΑΤΑ ΤΗΝ ΠΟΡΕΙΑ :</a:t>
            </a:r>
          </a:p>
          <a:p>
            <a:pPr lvl="0" algn="l">
              <a:buSzPct val="45000"/>
              <a:buFont typeface="StarSymbol"/>
              <a:buChar char="➔"/>
            </a:pPr>
            <a:r>
              <a:rPr lang="el-GR" sz="3000" dirty="0">
                <a:solidFill>
                  <a:schemeClr val="tx1"/>
                </a:solidFill>
              </a:rPr>
              <a:t>ΕΝΔΟΚΡΙΝΙΚΩΝ ΚΑΙ ΜΕΤΑΒΟΛΙΚΩΝ ΔΙΑΤΑΡΑΧΩΝ όπως ο διαβήτης, η νεφρική ανεπάρκεια, </a:t>
            </a:r>
            <a:r>
              <a:rPr lang="el-GR" sz="3000" dirty="0" err="1">
                <a:solidFill>
                  <a:schemeClr val="tx1"/>
                </a:solidFill>
              </a:rPr>
              <a:t>ενδοκρινοπάθειες</a:t>
            </a:r>
            <a:r>
              <a:rPr lang="el-GR" sz="3000" dirty="0">
                <a:solidFill>
                  <a:schemeClr val="tx1"/>
                </a:solidFill>
              </a:rPr>
              <a:t> </a:t>
            </a:r>
            <a:r>
              <a:rPr lang="el-GR" sz="3000" dirty="0" err="1">
                <a:solidFill>
                  <a:schemeClr val="tx1"/>
                </a:solidFill>
              </a:rPr>
              <a:t>π,χ</a:t>
            </a:r>
            <a:r>
              <a:rPr lang="el-GR" sz="3000" dirty="0">
                <a:solidFill>
                  <a:schemeClr val="tx1"/>
                </a:solidFill>
              </a:rPr>
              <a:t>, </a:t>
            </a:r>
            <a:r>
              <a:rPr lang="el-GR" sz="3000" dirty="0" err="1">
                <a:solidFill>
                  <a:schemeClr val="tx1"/>
                </a:solidFill>
              </a:rPr>
              <a:t>υπερθυροειδικές</a:t>
            </a:r>
            <a:r>
              <a:rPr lang="el-GR" sz="3000" dirty="0">
                <a:solidFill>
                  <a:schemeClr val="tx1"/>
                </a:solidFill>
              </a:rPr>
              <a:t> κρίσεις κλπ.</a:t>
            </a:r>
          </a:p>
          <a:p>
            <a:pPr lvl="0" algn="l">
              <a:buSzPct val="45000"/>
              <a:buFont typeface="StarSymbol"/>
              <a:buChar char="➔"/>
            </a:pPr>
            <a:r>
              <a:rPr lang="el-GR" sz="3000" dirty="0">
                <a:solidFill>
                  <a:schemeClr val="tx1"/>
                </a:solidFill>
              </a:rPr>
              <a:t> ΕΓΓΕΦΑΛΟΜΗΝΙΓΓΙΚΩΝ ΠΡΟΣΒΟΛΩΝ</a:t>
            </a:r>
          </a:p>
          <a:p>
            <a:pPr lvl="0" algn="l">
              <a:buSzPct val="45000"/>
              <a:buFont typeface="StarSymbol"/>
              <a:buChar char="●"/>
            </a:pPr>
            <a:r>
              <a:rPr lang="el-GR" sz="3000" dirty="0">
                <a:solidFill>
                  <a:schemeClr val="tx1"/>
                </a:solidFill>
              </a:rPr>
              <a:t> ΔΙΑΝΟΗΤΙΚΗ ΣΥΓΧΥΣΗ ΑΠΟ ΔΙΑΦΟΡΕΣ ΣΩΜΑΤΙΚΕΣ ΠΑΘΗΣΕΙΣ</a:t>
            </a:r>
          </a:p>
          <a:p>
            <a:pPr lvl="0" algn="l">
              <a:buSzPct val="45000"/>
              <a:buFont typeface="StarSymbol"/>
              <a:buChar char="●"/>
            </a:pPr>
            <a:r>
              <a:rPr lang="el-GR" sz="3000" dirty="0">
                <a:solidFill>
                  <a:schemeClr val="tx1"/>
                </a:solidFill>
              </a:rPr>
              <a:t>ΔΙΑΝΟΗΤΙΚΗ ΣΥΓΧΥΣΗ ΣΥΓΚΙΝΗΣΙΑΚΗΣ ΠΡΟΕΛΕΥΣΗΣ</a:t>
            </a:r>
          </a:p>
        </p:txBody>
      </p:sp>
    </p:spTree>
  </p:cSld>
  <p:clrMapOvr>
    <a:overrideClrMapping bg1="dk1" tx1="lt1" bg2="dk2" tx2="lt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 1">
            <a:extLst>
              <a:ext uri="{FF2B5EF4-FFF2-40B4-BE49-F238E27FC236}">
                <a16:creationId xmlns:a16="http://schemas.microsoft.com/office/drawing/2014/main" id="{D6007971-8A3D-49DB-BACE-169CCFA2D403}"/>
              </a:ext>
            </a:extLst>
          </p:cNvPr>
          <p:cNvSpPr txBox="1">
            <a:spLocks noGrp="1"/>
          </p:cNvSpPr>
          <p:nvPr>
            <p:ph type="title" idx="4294967295"/>
          </p:nvPr>
        </p:nvSpPr>
        <p:spPr>
          <a:xfrm>
            <a:off x="636890" y="320416"/>
            <a:ext cx="10971213" cy="1144588"/>
          </a:xfrm>
        </p:spPr>
        <p:txBody>
          <a:bodyPr/>
          <a:lstStyle/>
          <a:p>
            <a:pPr lvl="0" algn="ctr"/>
            <a:r>
              <a:rPr lang="el-GR" dirty="0"/>
              <a:t>Γ. ΕΞΕΛΙΞΗ</a:t>
            </a:r>
          </a:p>
        </p:txBody>
      </p:sp>
      <p:sp>
        <p:nvSpPr>
          <p:cNvPr id="3" name=" 2">
            <a:extLst>
              <a:ext uri="{FF2B5EF4-FFF2-40B4-BE49-F238E27FC236}">
                <a16:creationId xmlns:a16="http://schemas.microsoft.com/office/drawing/2014/main" id="{0DBEF652-70D0-4348-8B9F-84878CD71228}"/>
              </a:ext>
            </a:extLst>
          </p:cNvPr>
          <p:cNvSpPr txBox="1">
            <a:spLocks noGrp="1"/>
          </p:cNvSpPr>
          <p:nvPr>
            <p:ph type="body" idx="4294967295"/>
          </p:nvPr>
        </p:nvSpPr>
        <p:spPr>
          <a:xfrm>
            <a:off x="604684" y="2012130"/>
            <a:ext cx="10515600" cy="3978275"/>
          </a:xfrm>
        </p:spPr>
        <p:txBody>
          <a:bodyPr>
            <a:noAutofit/>
          </a:bodyPr>
          <a:lstStyle/>
          <a:p>
            <a:pPr lvl="0"/>
            <a:r>
              <a:rPr lang="el-GR" sz="3000" dirty="0">
                <a:solidFill>
                  <a:schemeClr val="tx1"/>
                </a:solidFill>
              </a:rPr>
              <a:t>Η διανοητική σύγχυση είναι σύμπτωμα εγκεφαλικής δυσλειτουργίας. Η πρόγνωση εξαρτάται από την υποκείμενη πάθηση.</a:t>
            </a:r>
          </a:p>
          <a:p>
            <a:pPr lvl="0">
              <a:buSzPct val="45000"/>
              <a:buFont typeface="StarSymbol"/>
              <a:buChar char="●"/>
            </a:pPr>
            <a:r>
              <a:rPr lang="el-GR" sz="3000" dirty="0">
                <a:solidFill>
                  <a:schemeClr val="tx1"/>
                </a:solidFill>
              </a:rPr>
              <a:t>Στις περισσότερες περιπτώσεις η ίαση επέρχεται με την βελτίωση της σωματικής κατάστασης</a:t>
            </a:r>
          </a:p>
          <a:p>
            <a:pPr lvl="0">
              <a:buSzPct val="45000"/>
              <a:buFont typeface="StarSymbol"/>
              <a:buChar char="●"/>
            </a:pPr>
            <a:r>
              <a:rPr lang="el-GR" sz="3000" dirty="0">
                <a:solidFill>
                  <a:schemeClr val="tx1"/>
                </a:solidFill>
              </a:rPr>
              <a:t>Μερικές φορές παρατηρείται διανοητική έκπτωση που μπορεί να συνοδεύεται από νευρολογικά σημεία.</a:t>
            </a:r>
          </a:p>
          <a:p>
            <a:pPr lvl="0">
              <a:buSzPct val="45000"/>
              <a:buFont typeface="StarSymbol"/>
              <a:buChar char="●"/>
            </a:pPr>
            <a:r>
              <a:rPr lang="el-GR" sz="3000" dirty="0">
                <a:solidFill>
                  <a:schemeClr val="tx1"/>
                </a:solidFill>
              </a:rPr>
              <a:t>Σπανιότατα εμφανίζεται το οξύ παραλήρημα. Χωρίς θεραπευτική αντιμετώπιση οδηγεί σε θάνατο.</a:t>
            </a:r>
          </a:p>
          <a:p>
            <a:pPr lvl="0">
              <a:buSzPct val="45000"/>
              <a:buFont typeface="StarSymbol"/>
              <a:buChar char="●"/>
            </a:pPr>
            <a:endParaRPr lang="el-GR" sz="3000" dirty="0">
              <a:solidFill>
                <a:schemeClr val="tx1"/>
              </a:solidFill>
            </a:endParaRPr>
          </a:p>
        </p:txBody>
      </p:sp>
      <p:sp>
        <p:nvSpPr>
          <p:cNvPr id="4" name="TextBox 3">
            <a:extLst>
              <a:ext uri="{FF2B5EF4-FFF2-40B4-BE49-F238E27FC236}">
                <a16:creationId xmlns:a16="http://schemas.microsoft.com/office/drawing/2014/main" id="{5BC69CF8-D62C-498B-9900-99D43359627B}"/>
              </a:ext>
            </a:extLst>
          </p:cNvPr>
          <p:cNvSpPr txBox="1"/>
          <p:nvPr/>
        </p:nvSpPr>
        <p:spPr>
          <a:xfrm>
            <a:off x="1478778" y="3138813"/>
            <a:ext cx="9287438" cy="605489"/>
          </a:xfrm>
          <a:prstGeom prst="rect">
            <a:avLst/>
          </a:prstGeom>
          <a:noFill/>
          <a:ln>
            <a:noFill/>
          </a:ln>
        </p:spPr>
        <p:txBody>
          <a:bodyPr vert="horz" wrap="none" lIns="81646" tIns="40823" rIns="81646" bIns="40823" anchorCtr="0" compatLnSpc="0"/>
          <a:lstStyle/>
          <a:p>
            <a:pPr defTabSz="829544" hangingPunct="0">
              <a:spcBef>
                <a:spcPts val="1080"/>
              </a:spcBef>
              <a:spcAft>
                <a:spcPts val="900"/>
              </a:spcAft>
            </a:pPr>
            <a:endParaRPr lang="el-GR" sz="907">
              <a:solidFill>
                <a:prstClr val="black"/>
              </a:solidFill>
              <a:latin typeface="Liberation Sans" pitchFamily="18"/>
              <a:ea typeface="Microsoft YaHei" pitchFamily="2"/>
              <a:cs typeface="Arial" pitchFamily="2"/>
            </a:endParaRPr>
          </a:p>
          <a:p>
            <a:pPr defTabSz="829544" hangingPunct="0">
              <a:spcBef>
                <a:spcPts val="1080"/>
              </a:spcBef>
              <a:spcAft>
                <a:spcPts val="900"/>
              </a:spcAft>
            </a:pPr>
            <a:endParaRPr lang="el-GR" sz="907">
              <a:solidFill>
                <a:prstClr val="black"/>
              </a:solidFill>
              <a:latin typeface="Liberation Sans" pitchFamily="18"/>
              <a:ea typeface="Microsoft YaHei" pitchFamily="2"/>
              <a:cs typeface="Arial" pitchFamily="2"/>
            </a:endParaRPr>
          </a:p>
        </p:txBody>
      </p:sp>
    </p:spTree>
  </p:cSld>
  <p:clrMapOvr>
    <a:overrideClrMapping bg1="dk1" tx1="lt1" bg2="dk2" tx2="lt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 1">
            <a:extLst>
              <a:ext uri="{FF2B5EF4-FFF2-40B4-BE49-F238E27FC236}">
                <a16:creationId xmlns:a16="http://schemas.microsoft.com/office/drawing/2014/main" id="{5DA61A51-5C51-4C8A-8520-5AC25185C1B9}"/>
              </a:ext>
            </a:extLst>
          </p:cNvPr>
          <p:cNvSpPr txBox="1">
            <a:spLocks noGrp="1"/>
          </p:cNvSpPr>
          <p:nvPr>
            <p:ph type="title" idx="4294967295"/>
          </p:nvPr>
        </p:nvSpPr>
        <p:spPr>
          <a:xfrm>
            <a:off x="2944762" y="460375"/>
            <a:ext cx="8229600" cy="1144588"/>
          </a:xfrm>
        </p:spPr>
        <p:txBody>
          <a:bodyPr/>
          <a:lstStyle/>
          <a:p>
            <a:pPr lvl="0"/>
            <a:r>
              <a:rPr lang="el-GR" dirty="0"/>
              <a:t>Δ. ΘΕΡΑΠΕΥΤΙΚΗ ΑΓΩΓΗ</a:t>
            </a:r>
          </a:p>
        </p:txBody>
      </p:sp>
      <p:sp>
        <p:nvSpPr>
          <p:cNvPr id="3" name=" 2">
            <a:extLst>
              <a:ext uri="{FF2B5EF4-FFF2-40B4-BE49-F238E27FC236}">
                <a16:creationId xmlns:a16="http://schemas.microsoft.com/office/drawing/2014/main" id="{0C875949-DB3A-4EDC-91DE-B5441A3FBE5F}"/>
              </a:ext>
            </a:extLst>
          </p:cNvPr>
          <p:cNvSpPr txBox="1">
            <a:spLocks noGrp="1"/>
          </p:cNvSpPr>
          <p:nvPr>
            <p:ph type="body" idx="4294967295"/>
          </p:nvPr>
        </p:nvSpPr>
        <p:spPr>
          <a:xfrm>
            <a:off x="781665" y="1796692"/>
            <a:ext cx="10971213" cy="3976687"/>
          </a:xfrm>
        </p:spPr>
        <p:txBody>
          <a:bodyPr>
            <a:normAutofit/>
          </a:bodyPr>
          <a:lstStyle/>
          <a:p>
            <a:pPr lvl="0" algn="just"/>
            <a:r>
              <a:rPr lang="el-GR" sz="3000" dirty="0">
                <a:solidFill>
                  <a:schemeClr val="tx1"/>
                </a:solidFill>
              </a:rPr>
              <a:t>Σε κάθε περίπτωση απαιτείται:</a:t>
            </a:r>
          </a:p>
          <a:p>
            <a:pPr lvl="0" algn="just">
              <a:buSzPct val="45000"/>
              <a:buFont typeface="StarSymbol"/>
              <a:buChar char="●"/>
            </a:pPr>
            <a:r>
              <a:rPr lang="el-GR" sz="3000" dirty="0">
                <a:solidFill>
                  <a:schemeClr val="tx1"/>
                </a:solidFill>
              </a:rPr>
              <a:t>Προσεχτική επιτήρηση και καθησυχασμός του ασθενούς</a:t>
            </a:r>
          </a:p>
          <a:p>
            <a:pPr lvl="0" algn="just">
              <a:buSzPct val="45000"/>
              <a:buFont typeface="StarSymbol"/>
              <a:buChar char="●"/>
            </a:pPr>
            <a:r>
              <a:rPr lang="el-GR" sz="3000" dirty="0">
                <a:solidFill>
                  <a:schemeClr val="tx1"/>
                </a:solidFill>
              </a:rPr>
              <a:t>Ικανοποιητικός φωτισμός και αποφυγή σκότους που </a:t>
            </a:r>
            <a:r>
              <a:rPr lang="el-GR" sz="3000" dirty="0" err="1">
                <a:solidFill>
                  <a:schemeClr val="tx1"/>
                </a:solidFill>
              </a:rPr>
              <a:t>ευννοεί</a:t>
            </a:r>
            <a:r>
              <a:rPr lang="el-GR" sz="3000" dirty="0">
                <a:solidFill>
                  <a:schemeClr val="tx1"/>
                </a:solidFill>
              </a:rPr>
              <a:t> τον ονειρισμό</a:t>
            </a:r>
          </a:p>
          <a:p>
            <a:pPr lvl="0" algn="just">
              <a:buSzPct val="45000"/>
              <a:buFont typeface="StarSymbol"/>
              <a:buChar char="●"/>
            </a:pPr>
            <a:r>
              <a:rPr lang="el-GR" sz="3000" dirty="0">
                <a:solidFill>
                  <a:schemeClr val="tx1"/>
                </a:solidFill>
              </a:rPr>
              <a:t>Μέτρα ασφάλειας για να αποφευχθούν ατυχήματα λόγω αποπροσανατολισμού</a:t>
            </a:r>
          </a:p>
          <a:p>
            <a:pPr lvl="0" algn="just">
              <a:buSzPct val="45000"/>
              <a:buFont typeface="StarSymbol"/>
              <a:buChar char="●"/>
            </a:pPr>
            <a:r>
              <a:rPr lang="el-GR" sz="3000" dirty="0">
                <a:solidFill>
                  <a:schemeClr val="tx1"/>
                </a:solidFill>
              </a:rPr>
              <a:t>Ενυδάτωση και διόρθωση των μεταβολικών διαταραχών</a:t>
            </a:r>
          </a:p>
        </p:txBody>
      </p:sp>
    </p:spTree>
  </p:cSld>
  <p:clrMapOvr>
    <a:overrideClrMapping bg1="dk1" tx1="lt1" bg2="dk2" tx2="lt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 1">
            <a:extLst>
              <a:ext uri="{FF2B5EF4-FFF2-40B4-BE49-F238E27FC236}">
                <a16:creationId xmlns:a16="http://schemas.microsoft.com/office/drawing/2014/main" id="{EF4A5538-1E46-489E-82FB-6BBEEC00A914}"/>
              </a:ext>
            </a:extLst>
          </p:cNvPr>
          <p:cNvSpPr txBox="1">
            <a:spLocks noGrp="1"/>
          </p:cNvSpPr>
          <p:nvPr>
            <p:ph type="title" idx="4294967295"/>
          </p:nvPr>
        </p:nvSpPr>
        <p:spPr>
          <a:xfrm>
            <a:off x="1981200" y="336549"/>
            <a:ext cx="8229600" cy="1144588"/>
          </a:xfrm>
        </p:spPr>
        <p:txBody>
          <a:bodyPr/>
          <a:lstStyle/>
          <a:p>
            <a:pPr lvl="0" algn="ctr"/>
            <a:r>
              <a:rPr lang="el-GR" dirty="0"/>
              <a:t>Δ. ΘΕΡΑΠΕΥΤΙΚΗ ΑΓΩΓΗ</a:t>
            </a:r>
          </a:p>
        </p:txBody>
      </p:sp>
      <p:sp>
        <p:nvSpPr>
          <p:cNvPr id="3" name=" 2">
            <a:extLst>
              <a:ext uri="{FF2B5EF4-FFF2-40B4-BE49-F238E27FC236}">
                <a16:creationId xmlns:a16="http://schemas.microsoft.com/office/drawing/2014/main" id="{00108318-0116-4A94-A79E-C101E34F88F5}"/>
              </a:ext>
            </a:extLst>
          </p:cNvPr>
          <p:cNvSpPr txBox="1">
            <a:spLocks noGrp="1"/>
          </p:cNvSpPr>
          <p:nvPr>
            <p:ph type="body" idx="4294967295"/>
          </p:nvPr>
        </p:nvSpPr>
        <p:spPr>
          <a:xfrm>
            <a:off x="958645" y="1481137"/>
            <a:ext cx="9252155" cy="4014071"/>
          </a:xfrm>
        </p:spPr>
        <p:txBody>
          <a:bodyPr>
            <a:noAutofit/>
          </a:bodyPr>
          <a:lstStyle/>
          <a:p>
            <a:pPr lvl="0" algn="l"/>
            <a:r>
              <a:rPr lang="el-GR" sz="3000" dirty="0">
                <a:solidFill>
                  <a:schemeClr val="tx1"/>
                </a:solidFill>
              </a:rPr>
              <a:t>Η ΘΕΡΑΠΕΥΤΙΚΗ ΑΓΩΓΗ είναι αιτιολογική και/ή </a:t>
            </a:r>
            <a:r>
              <a:rPr lang="el-GR" sz="3000" dirty="0" err="1">
                <a:solidFill>
                  <a:schemeClr val="tx1"/>
                </a:solidFill>
              </a:rPr>
              <a:t>συμπτωματική</a:t>
            </a:r>
            <a:r>
              <a:rPr lang="el-GR" sz="3000" dirty="0">
                <a:solidFill>
                  <a:schemeClr val="tx1"/>
                </a:solidFill>
              </a:rPr>
              <a:t>.</a:t>
            </a:r>
          </a:p>
          <a:p>
            <a:pPr lvl="0" algn="l">
              <a:buSzPct val="45000"/>
              <a:buFont typeface="StarSymbol"/>
              <a:buChar char="●"/>
            </a:pPr>
            <a:r>
              <a:rPr lang="el-GR" sz="3000" dirty="0">
                <a:solidFill>
                  <a:schemeClr val="tx1"/>
                </a:solidFill>
              </a:rPr>
              <a:t>Τα νευροληπτικά φάρμακα  χορηγούνται παρεντερικά  για γρήγορη </a:t>
            </a:r>
            <a:r>
              <a:rPr lang="el-GR" sz="3000" dirty="0" err="1">
                <a:solidFill>
                  <a:schemeClr val="tx1"/>
                </a:solidFill>
              </a:rPr>
              <a:t>συμπτωματική</a:t>
            </a:r>
            <a:r>
              <a:rPr lang="el-GR" sz="3000" dirty="0">
                <a:solidFill>
                  <a:schemeClr val="tx1"/>
                </a:solidFill>
              </a:rPr>
              <a:t> βελτίωση της διέγερσης και του ονειρισμού.</a:t>
            </a:r>
          </a:p>
          <a:p>
            <a:pPr lvl="0" algn="l">
              <a:buSzPct val="45000"/>
              <a:buFont typeface="StarSymbol"/>
              <a:buChar char="●"/>
            </a:pPr>
            <a:r>
              <a:rPr lang="el-GR" sz="3000" dirty="0">
                <a:solidFill>
                  <a:schemeClr val="tx1"/>
                </a:solidFill>
              </a:rPr>
              <a:t>Τα ηρεμιστικά σε υψηλές δόσεις είναι αποτελεσματικά για την αγωγή του τρομώδους παραληρήματος,</a:t>
            </a:r>
          </a:p>
          <a:p>
            <a:pPr lvl="0" algn="l">
              <a:buSzPct val="45000"/>
              <a:buFont typeface="StarSymbol"/>
              <a:buChar char="●"/>
            </a:pPr>
            <a:r>
              <a:rPr lang="el-GR" sz="3000" dirty="0">
                <a:solidFill>
                  <a:schemeClr val="tx1"/>
                </a:solidFill>
              </a:rPr>
              <a:t>Μερικές φορές χρησιμοποιείται η </a:t>
            </a:r>
            <a:r>
              <a:rPr lang="el-GR" sz="3000" dirty="0" err="1">
                <a:solidFill>
                  <a:schemeClr val="tx1"/>
                </a:solidFill>
              </a:rPr>
              <a:t>ηλεκτροσπασμοθεραπεία</a:t>
            </a:r>
            <a:r>
              <a:rPr lang="el-GR" sz="3000" dirty="0">
                <a:solidFill>
                  <a:schemeClr val="tx1"/>
                </a:solidFill>
              </a:rPr>
              <a:t> για την αντιμετώπιση καταστάσεων που εξελίσσονται προς το οξύ θανατηφόρο </a:t>
            </a:r>
            <a:r>
              <a:rPr lang="el-GR" sz="3000">
                <a:solidFill>
                  <a:schemeClr val="tx1"/>
                </a:solidFill>
              </a:rPr>
              <a:t>παραλήρημα.</a:t>
            </a:r>
            <a:endParaRPr lang="el-GR" sz="3000" dirty="0">
              <a:solidFill>
                <a:schemeClr val="tx1"/>
              </a:solidFill>
            </a:endParaRPr>
          </a:p>
          <a:p>
            <a:pPr lvl="0" algn="l"/>
            <a:endParaRPr lang="el-GR" sz="3000" dirty="0">
              <a:solidFill>
                <a:schemeClr val="tx1"/>
              </a:solidFill>
            </a:endParaRPr>
          </a:p>
          <a:p>
            <a:pPr lvl="0" algn="l"/>
            <a:endParaRPr lang="el-GR" sz="3000" dirty="0">
              <a:solidFill>
                <a:schemeClr val="tx1"/>
              </a:solidFill>
            </a:endParaRPr>
          </a:p>
        </p:txBody>
      </p:sp>
    </p:spTree>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F54C26-24FC-4A9B-BEB9-E2CC4534B1AD}"/>
              </a:ext>
            </a:extLst>
          </p:cNvPr>
          <p:cNvSpPr>
            <a:spLocks noGrp="1"/>
          </p:cNvSpPr>
          <p:nvPr>
            <p:ph type="title"/>
          </p:nvPr>
        </p:nvSpPr>
        <p:spPr>
          <a:xfrm>
            <a:off x="657606" y="381546"/>
            <a:ext cx="10772775" cy="1226028"/>
          </a:xfrm>
        </p:spPr>
        <p:txBody>
          <a:bodyPr/>
          <a:lstStyle/>
          <a:p>
            <a:r>
              <a:rPr lang="el-GR" dirty="0"/>
              <a:t>Θεραπευτής και πάσχων</a:t>
            </a:r>
          </a:p>
        </p:txBody>
      </p:sp>
      <p:sp>
        <p:nvSpPr>
          <p:cNvPr id="3" name="Θέση περιεχομένου 2">
            <a:extLst>
              <a:ext uri="{FF2B5EF4-FFF2-40B4-BE49-F238E27FC236}">
                <a16:creationId xmlns:a16="http://schemas.microsoft.com/office/drawing/2014/main" id="{C2D3575F-1886-4AAE-B407-263567CFE8CE}"/>
              </a:ext>
            </a:extLst>
          </p:cNvPr>
          <p:cNvSpPr>
            <a:spLocks noGrp="1"/>
          </p:cNvSpPr>
          <p:nvPr>
            <p:ph idx="1"/>
          </p:nvPr>
        </p:nvSpPr>
        <p:spPr>
          <a:xfrm>
            <a:off x="676656" y="1828800"/>
            <a:ext cx="10753725" cy="4793226"/>
          </a:xfrm>
        </p:spPr>
        <p:txBody>
          <a:bodyPr>
            <a:normAutofit/>
          </a:bodyPr>
          <a:lstStyle/>
          <a:p>
            <a:pPr>
              <a:buFont typeface="Arial" panose="020B0604020202020204" pitchFamily="34" charset="0"/>
              <a:buChar char="•"/>
              <a:defRPr/>
            </a:pPr>
            <a:r>
              <a:rPr kumimoji="0" lang="el-GR" sz="2400" b="0" i="0" u="none" strike="noStrike" kern="1200" cap="none" spc="0" normalizeH="0" baseline="0" noProof="0" dirty="0">
                <a:ln>
                  <a:noFill/>
                </a:ln>
                <a:solidFill>
                  <a:prstClr val="white"/>
                </a:solidFill>
                <a:effectLst/>
                <a:uLnTx/>
                <a:uFillTx/>
                <a:latin typeface="Calibri Light" panose="020F0302020204030204"/>
                <a:ea typeface="+mn-ea"/>
                <a:cs typeface="+mn-cs"/>
              </a:rPr>
              <a:t> </a:t>
            </a:r>
            <a:r>
              <a:rPr lang="el-GR" sz="2800" dirty="0">
                <a:solidFill>
                  <a:prstClr val="white"/>
                </a:solidFill>
              </a:rPr>
              <a:t>Παράλληλα με την άσκηση ήθους, τις γνώσεις και την αντικειμενική κρίση χρειάζεται και η κατανόηση του πάσχοντος.</a:t>
            </a:r>
          </a:p>
          <a:p>
            <a:pPr>
              <a:buFont typeface="Arial" panose="020B0604020202020204" pitchFamily="34" charset="0"/>
              <a:buChar char="•"/>
              <a:defRPr/>
            </a:pPr>
            <a:r>
              <a:rPr kumimoji="0" lang="el-GR" sz="2800" b="0" i="0" u="none" strike="noStrike" kern="1200" cap="none" spc="0" normalizeH="0" baseline="0" noProof="0" dirty="0">
                <a:ln>
                  <a:noFill/>
                </a:ln>
                <a:solidFill>
                  <a:prstClr val="white"/>
                </a:solidFill>
                <a:effectLst/>
                <a:uLnTx/>
                <a:uFillTx/>
                <a:latin typeface="Calibri Light" panose="020F0302020204030204"/>
                <a:ea typeface="+mn-ea"/>
                <a:cs typeface="+mn-cs"/>
              </a:rPr>
              <a:t> Ο ασθενής έχει την ανάγκη να αισθανθεί ότι ο </a:t>
            </a:r>
            <a:r>
              <a:rPr kumimoji="0" lang="el-GR" sz="2800" b="0" i="0" u="none" strike="noStrike" kern="1200" cap="none" spc="0" normalizeH="0" baseline="0" noProof="0" dirty="0" err="1">
                <a:ln>
                  <a:noFill/>
                </a:ln>
                <a:solidFill>
                  <a:prstClr val="white"/>
                </a:solidFill>
                <a:effectLst/>
                <a:uLnTx/>
                <a:uFillTx/>
                <a:latin typeface="Calibri Light" panose="020F0302020204030204"/>
                <a:ea typeface="+mn-ea"/>
                <a:cs typeface="+mn-cs"/>
              </a:rPr>
              <a:t>θερ</a:t>
            </a:r>
            <a:r>
              <a:rPr lang="el-GR" sz="2800" dirty="0" err="1">
                <a:solidFill>
                  <a:prstClr val="white"/>
                </a:solidFill>
                <a:latin typeface="Calibri Light" panose="020F0302020204030204"/>
              </a:rPr>
              <a:t>άπων</a:t>
            </a:r>
            <a:r>
              <a:rPr lang="el-GR" sz="2800" dirty="0">
                <a:solidFill>
                  <a:prstClr val="white"/>
                </a:solidFill>
                <a:latin typeface="Calibri Light" panose="020F0302020204030204"/>
              </a:rPr>
              <a:t> έχει μία καλή εικόνα του εσωτερικού του κόσμου, τι του συμβαίνει, πώς αισθάνεται, γιατί αισθάνεται όπως αισθάνεται, ότι έχει δηλαδή </a:t>
            </a:r>
            <a:r>
              <a:rPr lang="el-GR" sz="2800" dirty="0" err="1">
                <a:solidFill>
                  <a:prstClr val="white"/>
                </a:solidFill>
                <a:latin typeface="Calibri Light" panose="020F0302020204030204"/>
              </a:rPr>
              <a:t>ενσυναίσθηση</a:t>
            </a:r>
            <a:r>
              <a:rPr lang="el-GR" sz="2800" dirty="0">
                <a:solidFill>
                  <a:prstClr val="white"/>
                </a:solidFill>
                <a:latin typeface="Calibri Light" panose="020F0302020204030204"/>
              </a:rPr>
              <a:t> της κατάστασής του.</a:t>
            </a:r>
          </a:p>
          <a:p>
            <a:pPr>
              <a:buFont typeface="Arial" panose="020B0604020202020204" pitchFamily="34" charset="0"/>
              <a:buChar char="•"/>
              <a:defRPr/>
            </a:pPr>
            <a:r>
              <a:rPr lang="el-GR" sz="2800" dirty="0">
                <a:solidFill>
                  <a:prstClr val="white"/>
                </a:solidFill>
                <a:latin typeface="Calibri Light" panose="020F0302020204030204"/>
              </a:rPr>
              <a:t>  Σε αντίθεση με τον σωματικά πάσχοντα, που δεν έχει την ανάγκη ο γιατρός του να κατανοεί πόσο πολύ υποφέρει από τον πόνο, ο υποφέρων ψυχικά έχει την ανάγκη να αισθανθεί ότι ο άλλος τον καταλαβαίνει, τον κατανοεί, βάζει τον εαυτό του στη θέση του, αλλιώς πώς να εναποθέσει τον εαυτό του στα χέρια του;  </a:t>
            </a:r>
          </a:p>
          <a:p>
            <a:pPr>
              <a:buFont typeface="Arial" panose="020B0604020202020204" pitchFamily="34" charset="0"/>
              <a:buChar char="•"/>
              <a:defRPr/>
            </a:pPr>
            <a:endParaRPr lang="el-GR" sz="2400" dirty="0">
              <a:solidFill>
                <a:prstClr val="white"/>
              </a:solidFill>
            </a:endParaRPr>
          </a:p>
          <a:p>
            <a:pPr>
              <a:buFont typeface="Arial" panose="020B0604020202020204" pitchFamily="34" charset="0"/>
              <a:buChar char="•"/>
              <a:defRPr/>
            </a:pPr>
            <a:endParaRPr lang="el-GR" sz="2400" dirty="0"/>
          </a:p>
          <a:p>
            <a:endParaRPr lang="el-GR" dirty="0"/>
          </a:p>
          <a:p>
            <a:pPr>
              <a:buFont typeface="Arial" panose="020B0604020202020204" pitchFamily="34" charset="0"/>
              <a:buChar char="•"/>
              <a:defRPr/>
            </a:pPr>
            <a:endParaRPr lang="el-GR" sz="2400" dirty="0">
              <a:solidFill>
                <a:prstClr val="white"/>
              </a:solidFill>
            </a:endParaRPr>
          </a:p>
          <a:p>
            <a:pPr>
              <a:buFont typeface="Arial" panose="020B0604020202020204" pitchFamily="34" charset="0"/>
              <a:buChar char="•"/>
              <a:defRPr/>
            </a:pPr>
            <a:endParaRPr lang="el-GR" sz="2400" dirty="0"/>
          </a:p>
          <a:p>
            <a:endParaRPr lang="el-GR" dirty="0"/>
          </a:p>
        </p:txBody>
      </p:sp>
    </p:spTree>
    <p:extLst>
      <p:ext uri="{BB962C8B-B14F-4D97-AF65-F5344CB8AC3E}">
        <p14:creationId xmlns:p14="http://schemas.microsoft.com/office/powerpoint/2010/main" val="1137151762"/>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6F6B8A-E781-4593-A91C-25DD1B749EFB}"/>
              </a:ext>
            </a:extLst>
          </p:cNvPr>
          <p:cNvSpPr>
            <a:spLocks noGrp="1"/>
          </p:cNvSpPr>
          <p:nvPr>
            <p:ph type="title"/>
          </p:nvPr>
        </p:nvSpPr>
        <p:spPr>
          <a:xfrm>
            <a:off x="657224" y="499533"/>
            <a:ext cx="10772775" cy="1211280"/>
          </a:xfrm>
        </p:spPr>
        <p:txBody>
          <a:bodyPr/>
          <a:lstStyle/>
          <a:p>
            <a:r>
              <a:rPr lang="el-GR" dirty="0"/>
              <a:t>Κατανόηση - ερμηνεία</a:t>
            </a:r>
          </a:p>
        </p:txBody>
      </p:sp>
      <p:sp>
        <p:nvSpPr>
          <p:cNvPr id="3" name="Θέση περιεχομένου 2">
            <a:extLst>
              <a:ext uri="{FF2B5EF4-FFF2-40B4-BE49-F238E27FC236}">
                <a16:creationId xmlns:a16="http://schemas.microsoft.com/office/drawing/2014/main" id="{E88071BD-CDFB-43FC-9DDF-2809834AF368}"/>
              </a:ext>
            </a:extLst>
          </p:cNvPr>
          <p:cNvSpPr>
            <a:spLocks noGrp="1"/>
          </p:cNvSpPr>
          <p:nvPr>
            <p:ph idx="1"/>
          </p:nvPr>
        </p:nvSpPr>
        <p:spPr>
          <a:xfrm>
            <a:off x="676656" y="1917290"/>
            <a:ext cx="10753725" cy="4262284"/>
          </a:xfrm>
        </p:spPr>
        <p:txBody>
          <a:bodyPr>
            <a:noAutofit/>
          </a:bodyPr>
          <a:lstStyle/>
          <a:p>
            <a:pPr>
              <a:buFont typeface="Arial" panose="020B0604020202020204" pitchFamily="34" charset="0"/>
              <a:buChar char="•"/>
            </a:pPr>
            <a:r>
              <a:rPr lang="el-GR" sz="2800" dirty="0">
                <a:solidFill>
                  <a:schemeClr val="tx1"/>
                </a:solidFill>
              </a:rPr>
              <a:t> Τα ψυχικά φαινόμενα δεν υπόκεινται σε φυσικούς νόμους, αλλά συνθέτουν τη ζωή των ανθρώπων και καθορίζουν τη μοίρα τους. </a:t>
            </a:r>
          </a:p>
          <a:p>
            <a:pPr>
              <a:buFont typeface="Arial" panose="020B0604020202020204" pitchFamily="34" charset="0"/>
              <a:buChar char="•"/>
            </a:pPr>
            <a:r>
              <a:rPr lang="el-GR" sz="2800" dirty="0">
                <a:solidFill>
                  <a:schemeClr val="tx1"/>
                </a:solidFill>
              </a:rPr>
              <a:t> Η κατανόηση είναι μεθοδολογικό εργαλείο με το οποίο ερμηνεύουμε αυτά τα φαινόμενα. </a:t>
            </a:r>
          </a:p>
          <a:p>
            <a:pPr>
              <a:buFont typeface="Arial" panose="020B0604020202020204" pitchFamily="34" charset="0"/>
              <a:buChar char="•"/>
            </a:pPr>
            <a:r>
              <a:rPr lang="el-GR" sz="2800" dirty="0">
                <a:solidFill>
                  <a:schemeClr val="tx1"/>
                </a:solidFill>
              </a:rPr>
              <a:t> Με την ερμηνεία, που στηρίζεται στην κατανόηση, κατανοούμε την ιστορία, τις κοινωνικές εξελίξεις, τον πολιτισμό, όλα αυτά που δημιουργεί ο άνθρωπος και αποτελούν το βιωματικό του χώρο. </a:t>
            </a:r>
          </a:p>
          <a:p>
            <a:pPr>
              <a:buFont typeface="Arial" panose="020B0604020202020204" pitchFamily="34" charset="0"/>
              <a:buChar char="•"/>
            </a:pPr>
            <a:r>
              <a:rPr lang="el-GR" sz="2800" dirty="0">
                <a:solidFill>
                  <a:schemeClr val="tx1"/>
                </a:solidFill>
              </a:rPr>
              <a:t> Όλα τα φαινόμενα που εκφράζονται με ποσοτικούς όρους χρειάζονται εξήγηση. Υπάρχουν, όμως, πτυχές της ζωής που απαιτούν ποιοτική ανάλυση και τελικά απαιτούν την κατανόηση ως μέθοδο ανάλυσής τους. </a:t>
            </a:r>
          </a:p>
        </p:txBody>
      </p:sp>
    </p:spTree>
    <p:extLst>
      <p:ext uri="{BB962C8B-B14F-4D97-AF65-F5344CB8AC3E}">
        <p14:creationId xmlns:p14="http://schemas.microsoft.com/office/powerpoint/2010/main" val="2939458290"/>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1D2673-8C1A-4C3C-AC49-13E8F22E209A}"/>
              </a:ext>
            </a:extLst>
          </p:cNvPr>
          <p:cNvSpPr>
            <a:spLocks noGrp="1"/>
          </p:cNvSpPr>
          <p:nvPr>
            <p:ph type="title"/>
          </p:nvPr>
        </p:nvSpPr>
        <p:spPr>
          <a:xfrm>
            <a:off x="709612" y="233728"/>
            <a:ext cx="10772775" cy="1058679"/>
          </a:xfrm>
        </p:spPr>
        <p:txBody>
          <a:bodyPr/>
          <a:lstStyle/>
          <a:p>
            <a:pPr algn="ctr"/>
            <a:r>
              <a:rPr lang="el-GR" dirty="0"/>
              <a:t>Το περιεχόμενο της κατανόησης</a:t>
            </a:r>
          </a:p>
        </p:txBody>
      </p:sp>
      <p:sp>
        <p:nvSpPr>
          <p:cNvPr id="3" name="Θέση περιεχομένου 2">
            <a:extLst>
              <a:ext uri="{FF2B5EF4-FFF2-40B4-BE49-F238E27FC236}">
                <a16:creationId xmlns:a16="http://schemas.microsoft.com/office/drawing/2014/main" id="{FEF3162C-20CC-47EB-8CAD-D6E3B7361A35}"/>
              </a:ext>
            </a:extLst>
          </p:cNvPr>
          <p:cNvSpPr>
            <a:spLocks noGrp="1"/>
          </p:cNvSpPr>
          <p:nvPr>
            <p:ph idx="1"/>
          </p:nvPr>
        </p:nvSpPr>
        <p:spPr>
          <a:xfrm>
            <a:off x="676274" y="1799408"/>
            <a:ext cx="10753725" cy="3766185"/>
          </a:xfrm>
        </p:spPr>
        <p:txBody>
          <a:bodyPr>
            <a:noAutofit/>
          </a:bodyPr>
          <a:lstStyle/>
          <a:p>
            <a:pPr marL="0" indent="0">
              <a:buNone/>
            </a:pPr>
            <a:r>
              <a:rPr lang="el-GR" sz="2800" dirty="0">
                <a:solidFill>
                  <a:schemeClr val="tx1"/>
                </a:solidFill>
              </a:rPr>
              <a:t>Δε θεωρείται μία εν δυνάμει δυνατότητα του ανθρώπου, είναι ο τρόπος ύπαρξής του εντός του κόσμου και ο τρόπος της σχέσης του με τον εαυτό του και τον κόσμο.</a:t>
            </a:r>
          </a:p>
          <a:p>
            <a:pPr marL="0" indent="0">
              <a:buNone/>
            </a:pPr>
            <a:r>
              <a:rPr lang="el-GR" sz="2800" dirty="0">
                <a:solidFill>
                  <a:schemeClr val="tx1"/>
                </a:solidFill>
              </a:rPr>
              <a:t>Σε αυτήν την αυθόρμητη κίνηση προς τον εαυτό του και τον κόσμο, προβαίνει στη στατική κατανόηση αυτού που υπάρχει και συμβαίνει κάθε στιγμή. </a:t>
            </a:r>
          </a:p>
          <a:p>
            <a:pPr marL="0" indent="0" algn="just">
              <a:buNone/>
            </a:pPr>
            <a:r>
              <a:rPr lang="el-GR" sz="2800" dirty="0">
                <a:solidFill>
                  <a:schemeClr val="tx1"/>
                </a:solidFill>
              </a:rPr>
              <a:t>Στατική κατανόηση είναι η ενεστωτική (αυτό που συμβαίνει τη δεδομένη στιγμή) ανάπλαση εντός μας αυτού, που συμβαίνει στους άλλους, ώστε να δημιουργηθεί η εσωτερική εικόνα μας. </a:t>
            </a:r>
          </a:p>
          <a:p>
            <a:pPr marL="0" indent="0" algn="just">
              <a:buNone/>
            </a:pPr>
            <a:r>
              <a:rPr lang="el-GR" sz="2800" dirty="0">
                <a:solidFill>
                  <a:schemeClr val="tx1"/>
                </a:solidFill>
              </a:rPr>
              <a:t>Συγχρόνως, έχουμε τη δημιουργία μιας εσωτερικής εικόνας για τον εαυτό μας σε σχέση με την αναπαράσταση των άλλων εντός μας. </a:t>
            </a:r>
          </a:p>
        </p:txBody>
      </p:sp>
    </p:spTree>
    <p:extLst>
      <p:ext uri="{BB962C8B-B14F-4D97-AF65-F5344CB8AC3E}">
        <p14:creationId xmlns:p14="http://schemas.microsoft.com/office/powerpoint/2010/main" val="2933007550"/>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7623C82-25CC-4AFA-A5B2-C20391194EAD}"/>
              </a:ext>
            </a:extLst>
          </p:cNvPr>
          <p:cNvSpPr>
            <a:spLocks noGrp="1"/>
          </p:cNvSpPr>
          <p:nvPr>
            <p:ph type="title"/>
          </p:nvPr>
        </p:nvSpPr>
        <p:spPr>
          <a:xfrm>
            <a:off x="657224" y="499533"/>
            <a:ext cx="10772775" cy="986367"/>
          </a:xfrm>
        </p:spPr>
        <p:txBody>
          <a:bodyPr/>
          <a:lstStyle/>
          <a:p>
            <a:r>
              <a:rPr kumimoji="0" lang="el-GR" sz="5400" b="0" i="0" u="none" strike="noStrike" kern="1200" cap="none" spc="-120" normalizeH="0" baseline="0" noProof="0" dirty="0">
                <a:ln>
                  <a:noFill/>
                </a:ln>
                <a:solidFill>
                  <a:prstClr val="white">
                    <a:lumMod val="75000"/>
                    <a:lumOff val="25000"/>
                  </a:prstClr>
                </a:solidFill>
                <a:effectLst/>
                <a:uLnTx/>
                <a:uFillTx/>
                <a:latin typeface="Calibri Light" panose="020F0302020204030204"/>
                <a:ea typeface="+mj-ea"/>
                <a:cs typeface="+mj-cs"/>
              </a:rPr>
              <a:t>Το περιεχόμενο της κατανόησης</a:t>
            </a:r>
            <a:endParaRPr lang="el-GR" dirty="0"/>
          </a:p>
        </p:txBody>
      </p:sp>
      <p:sp>
        <p:nvSpPr>
          <p:cNvPr id="3" name="Θέση περιεχομένου 2">
            <a:extLst>
              <a:ext uri="{FF2B5EF4-FFF2-40B4-BE49-F238E27FC236}">
                <a16:creationId xmlns:a16="http://schemas.microsoft.com/office/drawing/2014/main" id="{F36F117B-D607-44A3-87EF-6D7A2FC361C1}"/>
              </a:ext>
            </a:extLst>
          </p:cNvPr>
          <p:cNvSpPr>
            <a:spLocks noGrp="1"/>
          </p:cNvSpPr>
          <p:nvPr>
            <p:ph idx="1"/>
          </p:nvPr>
        </p:nvSpPr>
        <p:spPr>
          <a:xfrm>
            <a:off x="657224" y="1959429"/>
            <a:ext cx="10753725" cy="3426551"/>
          </a:xfrm>
        </p:spPr>
        <p:txBody>
          <a:bodyPr>
            <a:noAutofit/>
          </a:bodyPr>
          <a:lstStyle/>
          <a:p>
            <a:r>
              <a:rPr lang="el-GR" sz="3200" dirty="0">
                <a:solidFill>
                  <a:schemeClr val="tx1"/>
                </a:solidFill>
              </a:rPr>
              <a:t>Επιμέρους κινήσεις αυτής της διαδικασίας είναι η «</a:t>
            </a:r>
            <a:r>
              <a:rPr lang="el-GR" sz="3200" b="1" dirty="0">
                <a:solidFill>
                  <a:schemeClr val="tx1"/>
                </a:solidFill>
              </a:rPr>
              <a:t>μετάθεση μας εντός του άλλου</a:t>
            </a:r>
            <a:r>
              <a:rPr lang="el-GR" sz="3200" dirty="0">
                <a:solidFill>
                  <a:schemeClr val="tx1"/>
                </a:solidFill>
              </a:rPr>
              <a:t>», να φανταστούμε δηλαδή αυτό που του συμβαίνει με δικούς μας όρους, η «</a:t>
            </a:r>
            <a:r>
              <a:rPr lang="el-GR" sz="3200" b="1" dirty="0">
                <a:solidFill>
                  <a:schemeClr val="tx1"/>
                </a:solidFill>
              </a:rPr>
              <a:t>αναπλαστική κατανόηση</a:t>
            </a:r>
            <a:r>
              <a:rPr lang="el-GR" sz="3200" dirty="0">
                <a:solidFill>
                  <a:schemeClr val="tx1"/>
                </a:solidFill>
              </a:rPr>
              <a:t>», να πλάθουμε δηλ. μέσα μας αυτό που θεωρούμε ότι του συμβαίνει και η «</a:t>
            </a:r>
            <a:r>
              <a:rPr lang="el-GR" sz="3200" b="1" dirty="0">
                <a:solidFill>
                  <a:schemeClr val="tx1"/>
                </a:solidFill>
              </a:rPr>
              <a:t>συναισθηματική συνήχηση</a:t>
            </a:r>
            <a:r>
              <a:rPr lang="el-GR" sz="3200" dirty="0">
                <a:solidFill>
                  <a:schemeClr val="tx1"/>
                </a:solidFill>
              </a:rPr>
              <a:t>», δηλαδή η απόπειρα να συναισθανθούμε αυτό που ο άλλος αισθάνεται. </a:t>
            </a:r>
          </a:p>
          <a:p>
            <a:r>
              <a:rPr lang="el-GR" sz="3200" dirty="0">
                <a:solidFill>
                  <a:schemeClr val="tx1"/>
                </a:solidFill>
              </a:rPr>
              <a:t>Η κατανόηση, λοιπόν, έχει μια διάσταση αυτογνωσίας και μία διάσταση επικοινωνίας και μας δείχνει πώς οι δύο αυτοί τρόποι να βιώνουμε τον εαυτό μας ανάγονται σε μία κοινή υποκείμενη διαδικασία.    </a:t>
            </a:r>
          </a:p>
          <a:p>
            <a:endParaRPr lang="el-GR" sz="3200" dirty="0"/>
          </a:p>
        </p:txBody>
      </p:sp>
    </p:spTree>
    <p:extLst>
      <p:ext uri="{BB962C8B-B14F-4D97-AF65-F5344CB8AC3E}">
        <p14:creationId xmlns:p14="http://schemas.microsoft.com/office/powerpoint/2010/main" val="2941678514"/>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Μητροπολιτικό">
  <a:themeElements>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fontScheme name="Μητροπολιτικό">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Μητροπολιτικό">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5118000A-40C1-40FE-8820-365222333493}"/>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10.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11.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12.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13.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14.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15.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16.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17.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18.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19.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2.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20.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21.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22.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23.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24.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25.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26.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27.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28.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29.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3.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30.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31.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32.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33.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34.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35.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36.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37.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38.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39.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4.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40.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41.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42.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43.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44.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45.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46.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47.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48.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49.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5.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50.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51.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52.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6.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7.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8.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ppt/theme/themeOverride9.xml><?xml version="1.0" encoding="utf-8"?>
<a:themeOverride xmlns:a="http://schemas.openxmlformats.org/drawingml/2006/main">
  <a:clrScheme name="Μητροπολιτικό">
    <a:dk1>
      <a:sysClr val="windowText" lastClr="000000"/>
    </a:dk1>
    <a:lt1>
      <a:sysClr val="window" lastClr="FFFFFF"/>
    </a:lt1>
    <a:dk2>
      <a:srgbClr val="143B33"/>
    </a:dk2>
    <a:lt2>
      <a:srgbClr val="BFD4C6"/>
    </a:lt2>
    <a:accent1>
      <a:srgbClr val="549E39"/>
    </a:accent1>
    <a:accent2>
      <a:srgbClr val="C7D157"/>
    </a:accent2>
    <a:accent3>
      <a:srgbClr val="F08F1C"/>
    </a:accent3>
    <a:accent4>
      <a:srgbClr val="D05745"/>
    </a:accent4>
    <a:accent5>
      <a:srgbClr val="558569"/>
    </a:accent5>
    <a:accent6>
      <a:srgbClr val="5E99A4"/>
    </a:accent6>
    <a:hlink>
      <a:srgbClr val="00AAD8"/>
    </a:hlink>
    <a:folHlink>
      <a:srgbClr val="6B6B6F"/>
    </a:folHlink>
  </a:clrScheme>
</a:themeOverride>
</file>

<file path=docProps/app.xml><?xml version="1.0" encoding="utf-8"?>
<Properties xmlns="http://schemas.openxmlformats.org/officeDocument/2006/extended-properties" xmlns:vt="http://schemas.openxmlformats.org/officeDocument/2006/docPropsVTypes">
  <Template/>
  <TotalTime>813</TotalTime>
  <Words>3966</Words>
  <Application>Microsoft Office PowerPoint</Application>
  <PresentationFormat>Ευρεία οθόνη</PresentationFormat>
  <Paragraphs>276</Paragraphs>
  <Slides>54</Slides>
  <Notes>14</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54</vt:i4>
      </vt:variant>
    </vt:vector>
  </HeadingPairs>
  <TitlesOfParts>
    <vt:vector size="61" baseType="lpstr">
      <vt:lpstr>Arial</vt:lpstr>
      <vt:lpstr>Calibri</vt:lpstr>
      <vt:lpstr>Calibri Light</vt:lpstr>
      <vt:lpstr>Liberation Sans</vt:lpstr>
      <vt:lpstr>StarSymbol</vt:lpstr>
      <vt:lpstr>Times New Roman</vt:lpstr>
      <vt:lpstr>Μητροπολιτικό</vt:lpstr>
      <vt:lpstr>Σύμπτωμα - Κατανόηση της Ψυχοπαθολογίας</vt:lpstr>
      <vt:lpstr>Η έννοια της κατανόησης στην ψυχοπαθολογία – Ι. Βαρτζόπουλος</vt:lpstr>
      <vt:lpstr>Θεραπευτής </vt:lpstr>
      <vt:lpstr>Θεραπευτής </vt:lpstr>
      <vt:lpstr>Ο πάσχων</vt:lpstr>
      <vt:lpstr>Θεραπευτής και πάσχων</vt:lpstr>
      <vt:lpstr>Κατανόηση - ερμηνεία</vt:lpstr>
      <vt:lpstr>Το περιεχόμενο της κατανόησης</vt:lpstr>
      <vt:lpstr>Το περιεχόμενο της κατανόησης</vt:lpstr>
      <vt:lpstr>Γενετική ή δυναμική κατανόηση</vt:lpstr>
      <vt:lpstr>Γενετική ή δυναμική κατανόηση</vt:lpstr>
      <vt:lpstr>Κατανόηση </vt:lpstr>
      <vt:lpstr>Τι γίνεται με το κλινικό έργο;</vt:lpstr>
      <vt:lpstr>Προφάνεια</vt:lpstr>
      <vt:lpstr>Έθος </vt:lpstr>
      <vt:lpstr>Βίωμα</vt:lpstr>
      <vt:lpstr>Βίωμα </vt:lpstr>
      <vt:lpstr>Η κατανόηση στην ανθρώπινη συνάντηση και στη νόσο</vt:lpstr>
      <vt:lpstr>Κατανοώ</vt:lpstr>
      <vt:lpstr>Κατανόηση της τρέλας</vt:lpstr>
      <vt:lpstr>Τρέλα και ψυχανάλυση</vt:lpstr>
      <vt:lpstr>Κύρια σημεία</vt:lpstr>
      <vt:lpstr>Κύρια σημεία</vt:lpstr>
      <vt:lpstr>Εισαγωγή στην Ψυχανάλυση Το Νόημα των Συμπτωμάτων</vt:lpstr>
      <vt:lpstr>Το Νόημα των Συμπτωμάτων</vt:lpstr>
      <vt:lpstr>Οι τρόποι σχηματισμού των συμπτωμάτων</vt:lpstr>
      <vt:lpstr>Οι τρόποι σχηματισμού των συμπτωμάτων</vt:lpstr>
      <vt:lpstr>Οι τρόποι σχηματισμού των συμπτωμάτων</vt:lpstr>
      <vt:lpstr>Οι τρόποι σχηματισμού των συμπτωμάτων</vt:lpstr>
      <vt:lpstr>… Σύμπτωμα</vt:lpstr>
      <vt:lpstr>… Σύμπτωμα</vt:lpstr>
      <vt:lpstr>Τι κάνει ο νευρωτικός λοιπόν;</vt:lpstr>
      <vt:lpstr>Τι κάνει ο νευρωτικός λοιπόν;</vt:lpstr>
      <vt:lpstr>Υπάρχει σωτηρία;</vt:lpstr>
      <vt:lpstr>Χρόνια Παραληρητικά Σύνδρομα</vt:lpstr>
      <vt:lpstr>Klein </vt:lpstr>
      <vt:lpstr>Nacht - Racamier</vt:lpstr>
      <vt:lpstr>Παραληρημα - Οργανωτικά</vt:lpstr>
      <vt:lpstr>Παραλήρημα - Μηχανισμοί</vt:lpstr>
      <vt:lpstr>Παραλήρημα – Συχνότερες μορφές</vt:lpstr>
      <vt:lpstr>Συγχυτικές Καταστάσεις ΔΙΑΝΟΗΤΙΚΗ ΣΥΓΧΥΣΗ</vt:lpstr>
      <vt:lpstr>Α. ΣΗΜΕΙΟΛΟΓΙΑ ΤΩΝ ΣΥΓΧΥΤΙΚΩΝ ΚΑΤΑΣΤΑΣΕΩΝ</vt:lpstr>
      <vt:lpstr>ΕΜΦΑΝΙΣΗ ΚΑΙ ΣΥΜΠΕΡΙΦΟΡΑ ΣΥΓΧΥΤΙΚΟΥ ΑΤΟΜΟΥ</vt:lpstr>
      <vt:lpstr>ΨΥΧΙΚΑ ΣΥΜΠΤΩΜΑΤΑ</vt:lpstr>
      <vt:lpstr>Ο ΟΝΕΙΡΙΣΜΟΣ</vt:lpstr>
      <vt:lpstr>ΣΩΜΑΤΙΚΑ ΣΥΜΠΤΩΜΑΤΑ ΚΑΙ ΕΡΓΑΣΤΗΡΙΑΚΑ ΕΥΡΗΜΑΤΑ</vt:lpstr>
      <vt:lpstr>Β. ΑΙΤΙΟΛΟΓΙΑ</vt:lpstr>
      <vt:lpstr>ΑΙΤΙΟΛΟΓΙΑ</vt:lpstr>
      <vt:lpstr>ΑΙΤΙΟΛΟΓΙΑ</vt:lpstr>
      <vt:lpstr>ΑΙΤΙΟΛΟΓΙΑ</vt:lpstr>
      <vt:lpstr>ΑΙΤΙΟΛΟΓΙΑ</vt:lpstr>
      <vt:lpstr>Γ. ΕΞΕΛΙΞΗ</vt:lpstr>
      <vt:lpstr>Δ. ΘΕΡΑΠΕΥΤΙΚΗ ΑΓΩΓΗ</vt:lpstr>
      <vt:lpstr>Δ. ΘΕΡΑΠΕΥΤΙΚΗ ΑΓΩΓΗ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Σύμπτωμα - Κατανόηση της Ψυχοπαθολογίας</dc:title>
  <dc:creator>Βαλεντίνη Μπόχτσου</dc:creator>
  <cp:lastModifiedBy>user</cp:lastModifiedBy>
  <cp:revision>6</cp:revision>
  <dcterms:created xsi:type="dcterms:W3CDTF">2022-04-27T08:41:57Z</dcterms:created>
  <dcterms:modified xsi:type="dcterms:W3CDTF">2022-05-12T12:08:21Z</dcterms:modified>
</cp:coreProperties>
</file>