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9" r:id="rId1"/>
  </p:sld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pPr/>
              <a:t>2/23/2019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087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2/23/2019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4132605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2/23/2019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293039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pPr/>
              <a:t>2/23/2019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370521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pPr/>
              <a:t>2/23/2019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9759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pPr/>
              <a:t>2/23/2019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365614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pPr/>
              <a:t>2/23/2019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2134602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pPr/>
              <a:t>2/23/2019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1222787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509A250-FF31-4206-8172-F9D3106AACB1}" type="datetimeFigureOut">
              <a:rPr lang="en-US" smtClean="0"/>
              <a:pPr/>
              <a:t>2/23/2019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653172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509A250-FF31-4206-8172-F9D3106AACB1}" type="datetimeFigureOut">
              <a:rPr lang="en-US" smtClean="0"/>
              <a:pPr/>
              <a:t>2/23/2019</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610893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pPr/>
              <a:t>2/23/2019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2089905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AAD347D-5ACD-4C99-B74B-A9C85AD731AF}" type="datetimeFigureOut">
              <a:rPr lang="en-US" smtClean="0"/>
              <a:pPr/>
              <a:t>2/23/2019</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02111984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6672321"/>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24829" y="1896122"/>
            <a:ext cx="8835861" cy="2217105"/>
          </a:xfrm>
        </p:spPr>
        <p:txBody>
          <a:bodyPr>
            <a:normAutofit fontScale="90000"/>
          </a:bodyPr>
          <a:lstStyle/>
          <a:p>
            <a:pPr algn="ctr">
              <a:lnSpc>
                <a:spcPct val="150000"/>
              </a:lnSpc>
            </a:pPr>
            <a:r>
              <a:rPr lang="el-GR" sz="4800" b="1" dirty="0" smtClean="0"/>
              <a:t>ΕΤΑΙΡΙΑ ΚΟΙΝΩΝΙΚΗΣ ΨΥΧΙΑΤΡΙΚΗΣ </a:t>
            </a:r>
            <a:r>
              <a:rPr lang="el-GR" sz="4800" b="1" dirty="0" smtClean="0"/>
              <a:t>&amp; </a:t>
            </a:r>
            <a:r>
              <a:rPr lang="el-GR" sz="4800" b="1" dirty="0" smtClean="0"/>
              <a:t/>
            </a:r>
            <a:br>
              <a:rPr lang="el-GR" sz="4800" b="1" dirty="0" smtClean="0"/>
            </a:br>
            <a:r>
              <a:rPr lang="el-GR" sz="4800" b="1" dirty="0" smtClean="0"/>
              <a:t>ΨΥΧΙΚΗΣ ΥΓΕΙΑΣ</a:t>
            </a:r>
            <a:endParaRPr lang="el-GR" sz="4800" b="1" dirty="0"/>
          </a:p>
        </p:txBody>
      </p:sp>
      <p:sp>
        <p:nvSpPr>
          <p:cNvPr id="3" name="Subtitle 2"/>
          <p:cNvSpPr>
            <a:spLocks noGrp="1"/>
          </p:cNvSpPr>
          <p:nvPr>
            <p:ph type="subTitle" idx="1"/>
          </p:nvPr>
        </p:nvSpPr>
        <p:spPr>
          <a:xfrm>
            <a:off x="3089190" y="4382531"/>
            <a:ext cx="7409256" cy="1667540"/>
          </a:xfrm>
        </p:spPr>
        <p:txBody>
          <a:bodyPr>
            <a:noAutofit/>
          </a:bodyPr>
          <a:lstStyle/>
          <a:p>
            <a:pPr algn="ctr">
              <a:lnSpc>
                <a:spcPct val="150000"/>
              </a:lnSpc>
            </a:pPr>
            <a:r>
              <a:rPr lang="el-GR" sz="1400" b="1" dirty="0" smtClean="0">
                <a:latin typeface="Verdana" pitchFamily="34" charset="0"/>
                <a:ea typeface="Verdana" pitchFamily="34" charset="0"/>
                <a:cs typeface="Verdana" pitchFamily="34" charset="0"/>
              </a:rPr>
              <a:t>ΚΙΝΗΤΗ ΜΟΝΑΔΑ ΓΙΑ ΨΥΧΟΚΟΙΝΩΝΙΚΗ ΠΑΡΕΜΒΑΣΗ ΣΕ ΠΡΟΣΦΥΓΕΣ</a:t>
            </a:r>
          </a:p>
          <a:p>
            <a:pPr algn="ctr">
              <a:lnSpc>
                <a:spcPct val="150000"/>
              </a:lnSpc>
            </a:pPr>
            <a:r>
              <a:rPr lang="el-GR" sz="1400" b="1" dirty="0" smtClean="0">
                <a:latin typeface="Verdana" pitchFamily="34" charset="0"/>
                <a:ea typeface="Verdana" pitchFamily="34" charset="0"/>
                <a:cs typeface="Verdana" pitchFamily="34" charset="0"/>
              </a:rPr>
              <a:t>ΝΙΚΗ ΔΑΡΜΟΓΙΑΝΝΗ</a:t>
            </a:r>
          </a:p>
          <a:p>
            <a:pPr algn="ctr">
              <a:lnSpc>
                <a:spcPct val="150000"/>
              </a:lnSpc>
            </a:pPr>
            <a:r>
              <a:rPr lang="el-GR" sz="1400" b="1" dirty="0" smtClean="0">
                <a:latin typeface="Verdana" pitchFamily="34" charset="0"/>
                <a:ea typeface="Verdana" pitchFamily="34" charset="0"/>
                <a:cs typeface="Verdana" pitchFamily="34" charset="0"/>
              </a:rPr>
              <a:t>ΨΥΧΟΘΕΡΑΠΕΥΤΡΙΑ-ΣΥΝΤΟΝΙΣΤΡΙΑ ΤΗΣ ΟΜΑΔΑΣ</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Tree>
    <p:extLst>
      <p:ext uri="{BB962C8B-B14F-4D97-AF65-F5344CB8AC3E}">
        <p14:creationId xmlns:p14="http://schemas.microsoft.com/office/powerpoint/2010/main" val="159983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fontScale="92500" lnSpcReduction="10000"/>
          </a:bodyPr>
          <a:lstStyle/>
          <a:p>
            <a:pPr algn="ctr"/>
            <a:r>
              <a:rPr lang="el-GR" sz="2200" b="1" dirty="0"/>
              <a:t>ΜΕΘΟΔΟΛΟΓΙΑ ΣΤΙΣ ΠΑΡΕΜΒΑΣΕΙΣ:</a:t>
            </a:r>
            <a:endParaRPr lang="el-GR" sz="2200" dirty="0"/>
          </a:p>
          <a:p>
            <a:pPr lvl="0" algn="just">
              <a:buFont typeface="Wingdings" panose="05000000000000000000" pitchFamily="2" charset="2"/>
              <a:buChar char="v"/>
            </a:pPr>
            <a:r>
              <a:rPr lang="el-GR" b="1" dirty="0"/>
              <a:t>Σταθερή και συνεπής παρουσία</a:t>
            </a:r>
            <a:r>
              <a:rPr lang="el-GR" dirty="0"/>
              <a:t> των θεραπευτών στους χώρους των </a:t>
            </a:r>
            <a:r>
              <a:rPr lang="el-GR" dirty="0" err="1"/>
              <a:t>ωφελουμένων</a:t>
            </a:r>
            <a:r>
              <a:rPr lang="el-GR" dirty="0"/>
              <a:t> για τη δημιουργία σχέσης εμπιστοσύνης, ακόμη και όταν ακυρώνονταν οι παρεμβάσεις.</a:t>
            </a:r>
          </a:p>
          <a:p>
            <a:pPr lvl="0" algn="just">
              <a:buFont typeface="Wingdings" panose="05000000000000000000" pitchFamily="2" charset="2"/>
              <a:buChar char="v"/>
            </a:pPr>
            <a:r>
              <a:rPr lang="el-GR" b="1" dirty="0"/>
              <a:t>Διαφορετικές ειδικότητες στη διεπιστημονική ομάδα</a:t>
            </a:r>
            <a:r>
              <a:rPr lang="el-GR" dirty="0"/>
              <a:t> για την καλύτερη πλαισίωση κάθε περιστατικού και κάλυψη ευρέος  φάσματος αναγκών. Για παράδειγμα, η  ύπαρξη ψυχιάτρου με δυνατότητα </a:t>
            </a:r>
            <a:r>
              <a:rPr lang="el-GR" dirty="0" err="1"/>
              <a:t>συνταγογράφησης</a:t>
            </a:r>
            <a:r>
              <a:rPr lang="el-GR" dirty="0"/>
              <a:t> ήταν επιτακτική ανάγκη, ενώ η ύπαρξη εικαστικού θεραπευτή και λογοθεραπευτή έδωσε τη δυνατότητα για πιο ολιστικές παρεμβάσεις</a:t>
            </a:r>
            <a:r>
              <a:rPr lang="el-GR" dirty="0" smtClean="0"/>
              <a:t>.</a:t>
            </a:r>
            <a:r>
              <a:rPr lang="el-GR" b="1" dirty="0"/>
              <a:t> </a:t>
            </a:r>
            <a:endParaRPr lang="el-GR" b="1" dirty="0" smtClean="0"/>
          </a:p>
          <a:p>
            <a:pPr lvl="0" algn="just">
              <a:buFont typeface="Wingdings" panose="05000000000000000000" pitchFamily="2" charset="2"/>
              <a:buChar char="v"/>
            </a:pPr>
            <a:r>
              <a:rPr lang="el-GR" b="1" dirty="0" smtClean="0"/>
              <a:t>Κλινική </a:t>
            </a:r>
            <a:r>
              <a:rPr lang="el-GR" b="1" dirty="0"/>
              <a:t>εποπτεία και συνάντηση της διεπιστημονικής ομάδας σε τακτική βάση,</a:t>
            </a:r>
            <a:r>
              <a:rPr lang="el-GR" dirty="0"/>
              <a:t> προκειμένου για την καλύτερη αντιμετώπιση των περιπτώσεων, αλλά και για αποφυγή επαγγελματικής εξουθένωσης και διαχείριση των δυναμικών της ομάδας.</a:t>
            </a:r>
          </a:p>
          <a:p>
            <a:pPr lvl="0" algn="just">
              <a:buFont typeface="Wingdings" panose="05000000000000000000" pitchFamily="2" charset="2"/>
              <a:buChar char="v"/>
            </a:pPr>
            <a:r>
              <a:rPr lang="el-GR" b="1" dirty="0"/>
              <a:t>Αγωγή Κοινότητας</a:t>
            </a:r>
            <a:r>
              <a:rPr lang="el-GR" dirty="0"/>
              <a:t> ως απαραίτητο «εργαλείο» ευαισθητοποίησης της Κοινωνίας, των Φορέων, αλλά και των επιμέρους επαγγελματιών που έρχονται σε επαφή με πρόσφυγες και επιπλέον, ως «εργαλείο» εντοπισμού και ταυτοποίησης ευάλωτων περιπτώσεων είναι καθοριστικής σημασίας. </a:t>
            </a:r>
          </a:p>
          <a:p>
            <a:pPr lvl="0"/>
            <a:endParaRPr lang="el-GR" dirty="0" smtClean="0"/>
          </a:p>
          <a:p>
            <a:pPr lvl="0"/>
            <a:endParaRPr lang="el-GR" dirty="0"/>
          </a:p>
          <a:p>
            <a:pPr>
              <a:lnSpc>
                <a:spcPct val="150000"/>
              </a:lnSpc>
            </a:pPr>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Tree>
    <p:extLst>
      <p:ext uri="{BB962C8B-B14F-4D97-AF65-F5344CB8AC3E}">
        <p14:creationId xmlns:p14="http://schemas.microsoft.com/office/powerpoint/2010/main" val="23093543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lstStyle/>
          <a:p>
            <a:pPr lvl="0" algn="just">
              <a:buFont typeface="Wingdings" panose="05000000000000000000" pitchFamily="2" charset="2"/>
              <a:buChar char="v"/>
            </a:pPr>
            <a:r>
              <a:rPr lang="el-GR" b="1" dirty="0"/>
              <a:t>Διασύνδεση μεταξύ των φορέων</a:t>
            </a:r>
            <a:r>
              <a:rPr lang="el-GR" dirty="0"/>
              <a:t>. Στην περίπτωσή μας, η ΕΚΨ &amp;ΨΥ επεδίωξε την προσωπική επικοινωνία με τις ομάδες των </a:t>
            </a:r>
            <a:r>
              <a:rPr lang="el-GR" dirty="0" smtClean="0"/>
              <a:t>δομών </a:t>
            </a:r>
            <a:r>
              <a:rPr lang="el-GR" dirty="0"/>
              <a:t>στέγασης ή με τα πρόσωπα αναφοράς των προσφύγων με </a:t>
            </a:r>
            <a:r>
              <a:rPr lang="el-GR" b="1" dirty="0"/>
              <a:t>σκοπό τη δημιουργία ενός κοινού πλάνου δράσης για τον εξυπηρετούμενο</a:t>
            </a:r>
            <a:r>
              <a:rPr lang="el-GR" dirty="0"/>
              <a:t>. Αυτή η πρακτική οδήγησε στην </a:t>
            </a:r>
            <a:r>
              <a:rPr lang="el-GR" b="1" dirty="0"/>
              <a:t>ολιστική αντιμετώπιση των αναγκών</a:t>
            </a:r>
            <a:r>
              <a:rPr lang="el-GR" dirty="0"/>
              <a:t>, αλλά και </a:t>
            </a:r>
            <a:r>
              <a:rPr lang="el-GR" b="1" dirty="0"/>
              <a:t>στη δημιουργία ενός δικτύου υποστήριξης</a:t>
            </a:r>
            <a:r>
              <a:rPr lang="el-GR" dirty="0"/>
              <a:t> τόσο για τους πρόσφυγες, όσο και για τους ίδιους τους επαγγελματίες.</a:t>
            </a:r>
          </a:p>
          <a:p>
            <a:pPr lvl="0" algn="just">
              <a:buFont typeface="Wingdings" panose="05000000000000000000" pitchFamily="2" charset="2"/>
              <a:buChar char="v"/>
            </a:pPr>
            <a:r>
              <a:rPr lang="el-GR" b="1" dirty="0"/>
              <a:t>Η παρέμβαση των υπηρεσιών με στόχο την υποστήριξη στις εξατομικευμένες ανάγκες των ατόμων (</a:t>
            </a:r>
            <a:r>
              <a:rPr lang="en-US" b="1" dirty="0"/>
              <a:t>need oriented</a:t>
            </a:r>
            <a:r>
              <a:rPr lang="el-GR" b="1" dirty="0"/>
              <a:t>) και όχι τον προσανατολισμό των ατόμων προς τις υπηρεσίες και τα προγράμματα που υλοποιεί ο κάθε Φορέας (</a:t>
            </a:r>
            <a:r>
              <a:rPr lang="en-US" b="1" dirty="0"/>
              <a:t>service oriented</a:t>
            </a:r>
            <a:r>
              <a:rPr lang="el-GR" b="1" dirty="0"/>
              <a:t>)</a:t>
            </a:r>
            <a:r>
              <a:rPr lang="el-GR" dirty="0"/>
              <a:t> αναδεικνύει την σημασία της πολυπλοκότητας των παρεμβάσεων, αλλά και την ευελιξία των υπηρεσιών στις πραγματικές και διαπιστωμένες ανάγκες των ατόμων. Για παράδειγμα, η </a:t>
            </a:r>
            <a:r>
              <a:rPr lang="el-GR" dirty="0" smtClean="0"/>
              <a:t>Κινητή Μονάδα πραγματοποίησε </a:t>
            </a:r>
            <a:r>
              <a:rPr lang="el-GR" dirty="0"/>
              <a:t>μεταξύ άλλων και </a:t>
            </a:r>
            <a:r>
              <a:rPr lang="el-GR" b="1" dirty="0"/>
              <a:t>περίθαλψη στο σπίτι του ασθενούς</a:t>
            </a:r>
            <a:r>
              <a:rPr lang="el-GR" dirty="0"/>
              <a:t>, αλλά είχε και σταθερό χώρο (ΚΗΨΥΑΚ) για να παρέχει </a:t>
            </a:r>
            <a:r>
              <a:rPr lang="el-GR" dirty="0" smtClean="0"/>
              <a:t>υπηρεσίες και αυτό αποτέλεσε </a:t>
            </a:r>
            <a:r>
              <a:rPr lang="el-GR" b="1" dirty="0" smtClean="0"/>
              <a:t>ευέλικτο </a:t>
            </a:r>
            <a:r>
              <a:rPr lang="el-GR" b="1" dirty="0"/>
              <a:t>σχήμα με μεγάλη αποτελεσματικότητα. </a:t>
            </a:r>
            <a:endParaRPr lang="el-GR" dirty="0"/>
          </a:p>
          <a:p>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Tree>
    <p:extLst>
      <p:ext uri="{BB962C8B-B14F-4D97-AF65-F5344CB8AC3E}">
        <p14:creationId xmlns:p14="http://schemas.microsoft.com/office/powerpoint/2010/main" val="30998438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fontScale="92500" lnSpcReduction="20000"/>
          </a:bodyPr>
          <a:lstStyle/>
          <a:p>
            <a:pPr algn="ctr"/>
            <a:r>
              <a:rPr lang="el-GR" sz="2200" b="1" dirty="0"/>
              <a:t>ΤΙ ΑΠΟΚΟΜΙΣΑΜΕ ΑΠΟ ΤΗΝ ΕΜΠΕΙΡΙΑ ΜΑΣ</a:t>
            </a:r>
            <a:r>
              <a:rPr lang="el-GR" b="1" dirty="0" smtClean="0"/>
              <a:t>:</a:t>
            </a:r>
            <a:r>
              <a:rPr lang="el-GR" dirty="0"/>
              <a:t> </a:t>
            </a:r>
          </a:p>
          <a:p>
            <a:pPr lvl="0" algn="just"/>
            <a:r>
              <a:rPr lang="el-GR" sz="2200" b="1" dirty="0"/>
              <a:t>Η διαβίωση των προσφύγων στην ενδοχώρα έχει βελτιωθεί σταδιακά</a:t>
            </a:r>
            <a:r>
              <a:rPr lang="el-GR" sz="2200" dirty="0"/>
              <a:t>, ενώ γίνονται συνεχείς προσπάθειες προς την κατεύθυνση αυτή. </a:t>
            </a:r>
            <a:endParaRPr lang="el-GR" sz="2200" dirty="0" smtClean="0"/>
          </a:p>
          <a:p>
            <a:pPr lvl="0" algn="just"/>
            <a:r>
              <a:rPr lang="el-GR" sz="2200" b="1" dirty="0" smtClean="0"/>
              <a:t>Στο </a:t>
            </a:r>
            <a:r>
              <a:rPr lang="el-GR" sz="2200" b="1" dirty="0"/>
              <a:t>κομμάτι όμως της ψυχικής υγείας και της ψυχοκοινωνικής αποκατάστασης χρειάζεται να γίνουν πολλά περισσότερα, </a:t>
            </a:r>
            <a:r>
              <a:rPr lang="el-GR" sz="2200" dirty="0"/>
              <a:t>καθώς η δυνατότητα πρόσβασης των προσφύγων σε υπηρεσίες ψυχοκοινωνικής αποκατάστασης είναι εξαιρετικά περιορισμένη για πολλούς λόγους. </a:t>
            </a:r>
            <a:endParaRPr lang="el-GR" sz="2200" dirty="0" smtClean="0"/>
          </a:p>
          <a:p>
            <a:pPr lvl="0" algn="just"/>
            <a:r>
              <a:rPr lang="el-GR" sz="2200" dirty="0" smtClean="0"/>
              <a:t>Ακόμα </a:t>
            </a:r>
            <a:r>
              <a:rPr lang="el-GR" sz="2200" dirty="0"/>
              <a:t>δηλαδή και αν κάποιος πρόσφυγας καταφέρει να έχει </a:t>
            </a:r>
            <a:r>
              <a:rPr lang="el-GR" sz="2200" b="1" dirty="0"/>
              <a:t>πρόσβαση</a:t>
            </a:r>
            <a:r>
              <a:rPr lang="el-GR" sz="2200" dirty="0"/>
              <a:t> στο δημόσιο σύστημα υγείας, θα αντιμετωπίσει ένα δεύτερο </a:t>
            </a:r>
            <a:r>
              <a:rPr lang="el-GR" sz="2200" dirty="0" smtClean="0"/>
              <a:t>εμπόδιο: </a:t>
            </a:r>
            <a:r>
              <a:rPr lang="el-GR" sz="2200" b="1" dirty="0" smtClean="0"/>
              <a:t>μεγάλη </a:t>
            </a:r>
            <a:r>
              <a:rPr lang="el-GR" sz="2200" b="1" dirty="0"/>
              <a:t>λίστα αναμονής. </a:t>
            </a:r>
            <a:endParaRPr lang="el-GR" sz="2200" b="1" dirty="0" smtClean="0"/>
          </a:p>
          <a:p>
            <a:pPr lvl="0" algn="just"/>
            <a:r>
              <a:rPr lang="el-GR" sz="2200" dirty="0" smtClean="0"/>
              <a:t>Επιπρόσθετα</a:t>
            </a:r>
            <a:r>
              <a:rPr lang="el-GR" sz="2200" dirty="0"/>
              <a:t>, στις περισσότερες υπηρεσίες </a:t>
            </a:r>
            <a:r>
              <a:rPr lang="el-GR" sz="2200" b="1" dirty="0"/>
              <a:t>δεν παρέχεται διερμηνεία</a:t>
            </a:r>
            <a:r>
              <a:rPr lang="el-GR" sz="2200" dirty="0"/>
              <a:t>, ενώ και αν ακόμη υπάρχει διερμηνέας σε ένα τμήμα, </a:t>
            </a:r>
            <a:r>
              <a:rPr lang="el-GR" sz="2200" b="1" dirty="0"/>
              <a:t>δεν υπάρχει διασύνδεση </a:t>
            </a:r>
            <a:r>
              <a:rPr lang="el-GR" sz="2200" dirty="0"/>
              <a:t>μεταξύ των τμημάτων για να εξασφαλιστεί η παρουσία του σε σταθερή βάση, σε κάποιο άλλο τμήμα. </a:t>
            </a:r>
            <a:endParaRPr lang="el-GR" sz="2200" dirty="0" smtClean="0"/>
          </a:p>
          <a:p>
            <a:pPr lvl="0" algn="just"/>
            <a:r>
              <a:rPr lang="el-GR" sz="2200" dirty="0" smtClean="0"/>
              <a:t>Για </a:t>
            </a:r>
            <a:r>
              <a:rPr lang="el-GR" sz="2200" dirty="0"/>
              <a:t>τον λόγο αυτό, η υπηρεσία της διερμηνείας επιβαρύνει τελικά τον ίδιο τον ωφελούμενο ή τον μη-κερδοσκοπικό οργανισμό που τον υποστηρίζει για τις κοινωνικές του ανάγκες.</a:t>
            </a:r>
          </a:p>
          <a:p>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Tree>
    <p:extLst>
      <p:ext uri="{BB962C8B-B14F-4D97-AF65-F5344CB8AC3E}">
        <p14:creationId xmlns:p14="http://schemas.microsoft.com/office/powerpoint/2010/main" val="23731388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lstStyle/>
          <a:p>
            <a:r>
              <a:rPr lang="en-GB" dirty="0"/>
              <a:t> </a:t>
            </a:r>
            <a:endParaRPr lang="el-GR" dirty="0"/>
          </a:p>
          <a:p>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Ορθογώνιο 4"/>
          <p:cNvSpPr/>
          <p:nvPr/>
        </p:nvSpPr>
        <p:spPr>
          <a:xfrm>
            <a:off x="1378039" y="2228045"/>
            <a:ext cx="9066727" cy="3464282"/>
          </a:xfrm>
          <a:prstGeom prst="rect">
            <a:avLst/>
          </a:prstGeom>
        </p:spPr>
        <p:txBody>
          <a:bodyPr wrap="square">
            <a:spAutoFit/>
          </a:bodyPr>
          <a:lstStyle/>
          <a:p>
            <a:pPr lvl="0" algn="just">
              <a:lnSpc>
                <a:spcPct val="115000"/>
              </a:lnSpc>
              <a:spcAft>
                <a:spcPts val="800"/>
              </a:spcAft>
            </a:pPr>
            <a:r>
              <a:rPr lang="el-GR" b="1" dirty="0">
                <a:latin typeface="Calibri" panose="020F0502020204030204" pitchFamily="34" charset="0"/>
                <a:ea typeface="Calibri" panose="020F0502020204030204" pitchFamily="34" charset="0"/>
                <a:cs typeface="Calibri" panose="020F0502020204030204" pitchFamily="34" charset="0"/>
              </a:rPr>
              <a:t>Οι χρηματοδοτήσεις είναι για μικρά διαστήματα και</a:t>
            </a:r>
            <a:r>
              <a:rPr lang="el-GR" dirty="0">
                <a:latin typeface="Calibri" panose="020F0502020204030204" pitchFamily="34" charset="0"/>
                <a:ea typeface="Calibri" panose="020F0502020204030204" pitchFamily="34" charset="0"/>
                <a:cs typeface="Calibri" panose="020F0502020204030204" pitchFamily="34" charset="0"/>
              </a:rPr>
              <a:t> για πολύ συγκεκριμένες παρεμβάσεις, καθιστώντας έτσι πολύ δύσκολη οποιαδήποτε ολιστική προσέγγιση και μάλιστα με κάποια συνέχεια στη φροντίδα των </a:t>
            </a:r>
            <a:r>
              <a:rPr lang="el-GR" dirty="0" err="1">
                <a:latin typeface="Calibri" panose="020F0502020204030204" pitchFamily="34" charset="0"/>
                <a:ea typeface="Calibri" panose="020F0502020204030204" pitchFamily="34" charset="0"/>
                <a:cs typeface="Calibri" panose="020F0502020204030204" pitchFamily="34" charset="0"/>
              </a:rPr>
              <a:t>ωφελουμένων</a:t>
            </a:r>
            <a:r>
              <a:rPr lang="el-GR" dirty="0">
                <a:latin typeface="Calibri" panose="020F0502020204030204" pitchFamily="34" charset="0"/>
                <a:ea typeface="Calibri" panose="020F0502020204030204" pitchFamily="34" charset="0"/>
                <a:cs typeface="Calibri" panose="020F0502020204030204" pitchFamily="34" charset="0"/>
              </a:rPr>
              <a:t>. </a:t>
            </a:r>
            <a:endParaRPr lang="el-GR" dirty="0" smtClean="0">
              <a:latin typeface="Calibri" panose="020F0502020204030204" pitchFamily="34" charset="0"/>
              <a:ea typeface="Calibri" panose="020F0502020204030204" pitchFamily="34" charset="0"/>
              <a:cs typeface="Calibri" panose="020F0502020204030204" pitchFamily="34" charset="0"/>
            </a:endParaRPr>
          </a:p>
          <a:p>
            <a:pPr lvl="0" algn="just">
              <a:lnSpc>
                <a:spcPct val="115000"/>
              </a:lnSpc>
              <a:spcAft>
                <a:spcPts val="800"/>
              </a:spcAft>
            </a:pPr>
            <a:r>
              <a:rPr lang="el-GR" dirty="0" smtClean="0">
                <a:latin typeface="Calibri" panose="020F0502020204030204" pitchFamily="34" charset="0"/>
                <a:ea typeface="Calibri" panose="020F0502020204030204" pitchFamily="34" charset="0"/>
                <a:cs typeface="Calibri" panose="020F0502020204030204" pitchFamily="34" charset="0"/>
              </a:rPr>
              <a:t>Παρατηρείται </a:t>
            </a:r>
            <a:r>
              <a:rPr lang="el-GR" dirty="0">
                <a:latin typeface="Calibri" panose="020F0502020204030204" pitchFamily="34" charset="0"/>
                <a:ea typeface="Calibri" panose="020F0502020204030204" pitchFamily="34" charset="0"/>
                <a:cs typeface="Calibri" panose="020F0502020204030204" pitchFamily="34" charset="0"/>
              </a:rPr>
              <a:t>λοιπόν το φαινόμενο, να ξεκινά η υποστήριξη ενός ατόμου ή μιας οικογένειας, να σταματά το πρόγραμμα, ο ωφελούμενος να παραπέμπεται σε άλλη υπηρεσία και αυτό να επαναλαμβάνεται αρκετές φορές. </a:t>
            </a:r>
            <a:endParaRPr lang="el-GR" dirty="0" smtClean="0">
              <a:latin typeface="Calibri" panose="020F0502020204030204" pitchFamily="34" charset="0"/>
              <a:ea typeface="Calibri" panose="020F0502020204030204" pitchFamily="34" charset="0"/>
              <a:cs typeface="Calibri" panose="020F0502020204030204" pitchFamily="34" charset="0"/>
            </a:endParaRPr>
          </a:p>
          <a:p>
            <a:pPr lvl="0" algn="just">
              <a:lnSpc>
                <a:spcPct val="115000"/>
              </a:lnSpc>
              <a:spcAft>
                <a:spcPts val="800"/>
              </a:spcAft>
            </a:pPr>
            <a:r>
              <a:rPr lang="el-GR" dirty="0" smtClean="0">
                <a:latin typeface="Calibri" panose="020F0502020204030204" pitchFamily="34" charset="0"/>
                <a:ea typeface="Calibri" panose="020F0502020204030204" pitchFamily="34" charset="0"/>
                <a:cs typeface="Calibri" panose="020F0502020204030204" pitchFamily="34" charset="0"/>
              </a:rPr>
              <a:t>Με </a:t>
            </a:r>
            <a:r>
              <a:rPr lang="el-GR" dirty="0">
                <a:latin typeface="Calibri" panose="020F0502020204030204" pitchFamily="34" charset="0"/>
                <a:ea typeface="Calibri" panose="020F0502020204030204" pitchFamily="34" charset="0"/>
                <a:cs typeface="Calibri" panose="020F0502020204030204" pitchFamily="34" charset="0"/>
              </a:rPr>
              <a:t>τον τρόπο αυτό, </a:t>
            </a:r>
            <a:r>
              <a:rPr lang="el-GR" b="1" dirty="0">
                <a:latin typeface="Calibri" panose="020F0502020204030204" pitchFamily="34" charset="0"/>
                <a:ea typeface="Calibri" panose="020F0502020204030204" pitchFamily="34" charset="0"/>
                <a:cs typeface="Calibri" panose="020F0502020204030204" pitchFamily="34" charset="0"/>
              </a:rPr>
              <a:t>μοιάζει να επαναλαμβάνεται το τραύμα της εγκατάλειψης και της αποσπασματικής βοήθειας, χωρίς καμία συνέχεια στη φροντίδα και δυνατότητα δημιουργίας ασφαλούς πλαισίου, που είναι ωστόσο καθοριστικός παράγοντας για την επανάκαμψη της ελπίδας και την ψυχική ενδυνάμωσή τους. </a:t>
            </a:r>
            <a:endParaRPr lang="el-G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84030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fontScale="92500" lnSpcReduction="20000"/>
          </a:bodyPr>
          <a:lstStyle/>
          <a:p>
            <a:pPr marL="0" indent="0" algn="just">
              <a:buNone/>
            </a:pPr>
            <a:r>
              <a:rPr lang="el-GR" b="1" dirty="0" smtClean="0">
                <a:ea typeface="Calibri" panose="020F0502020204030204" pitchFamily="34" charset="0"/>
              </a:rPr>
              <a:t>Η </a:t>
            </a:r>
            <a:r>
              <a:rPr lang="el-GR" b="1" dirty="0" smtClean="0">
                <a:ea typeface="Calibri" panose="020F0502020204030204" pitchFamily="34" charset="0"/>
              </a:rPr>
              <a:t>ασυνέχεια </a:t>
            </a:r>
            <a:r>
              <a:rPr lang="el-GR" b="1" dirty="0" smtClean="0">
                <a:ea typeface="Calibri" panose="020F0502020204030204" pitchFamily="34" charset="0"/>
              </a:rPr>
              <a:t>και η </a:t>
            </a:r>
            <a:r>
              <a:rPr lang="el-GR" b="1" dirty="0" err="1" smtClean="0">
                <a:ea typeface="Calibri" panose="020F0502020204030204" pitchFamily="34" charset="0"/>
              </a:rPr>
              <a:t>αλληλεπικάλυψη</a:t>
            </a:r>
            <a:r>
              <a:rPr lang="el-GR" b="1" dirty="0" smtClean="0">
                <a:ea typeface="Calibri" panose="020F0502020204030204" pitchFamily="34" charset="0"/>
              </a:rPr>
              <a:t> </a:t>
            </a:r>
            <a:r>
              <a:rPr lang="el-GR" dirty="0" smtClean="0">
                <a:ea typeface="Calibri" panose="020F0502020204030204" pitchFamily="34" charset="0"/>
              </a:rPr>
              <a:t>των υπηρεσιών, σε συνδυασμό </a:t>
            </a:r>
            <a:r>
              <a:rPr lang="el-GR" dirty="0" smtClean="0"/>
              <a:t>με τις </a:t>
            </a:r>
            <a:r>
              <a:rPr lang="el-GR" b="1" dirty="0" smtClean="0"/>
              <a:t>επαναλαμβανόμενες ματαιώσεις</a:t>
            </a:r>
            <a:r>
              <a:rPr lang="el-GR" dirty="0" smtClean="0"/>
              <a:t>, λειτουργούν επιβαρυντικά και για τους επαγγελματίες ψυχικής υγείας, με χαρακτηριστικότερο φαινόμενο αυτό </a:t>
            </a:r>
            <a:r>
              <a:rPr lang="el-GR" b="1" dirty="0" smtClean="0"/>
              <a:t>της επαγγελματικής εξουθένωσης</a:t>
            </a:r>
            <a:r>
              <a:rPr lang="el-GR" dirty="0" smtClean="0"/>
              <a:t>. </a:t>
            </a:r>
            <a:endParaRPr lang="el-GR" dirty="0" smtClean="0"/>
          </a:p>
          <a:p>
            <a:pPr marL="0" indent="0" algn="just">
              <a:buNone/>
            </a:pPr>
            <a:r>
              <a:rPr lang="el-GR" dirty="0" smtClean="0"/>
              <a:t>Το </a:t>
            </a:r>
            <a:r>
              <a:rPr lang="el-GR" dirty="0" smtClean="0"/>
              <a:t>πρόβλημα </a:t>
            </a:r>
            <a:r>
              <a:rPr lang="el-GR" dirty="0" smtClean="0"/>
              <a:t>επιτείνεται </a:t>
            </a:r>
            <a:r>
              <a:rPr lang="el-GR" dirty="0" smtClean="0"/>
              <a:t>και από την </a:t>
            </a:r>
            <a:r>
              <a:rPr lang="el-GR" b="1" dirty="0" smtClean="0"/>
              <a:t>έλλειψη συντονισμού </a:t>
            </a:r>
            <a:r>
              <a:rPr lang="el-GR" dirty="0" smtClean="0"/>
              <a:t>που υπάρχει τόσο μεταξύ των μη-κερδοσκοπικών οργανισμών που δραστηριοποιούνται στο πεδίο, όσο και μεταξύ αυτών και του  δημόσιου τομέα.</a:t>
            </a:r>
          </a:p>
          <a:p>
            <a:pPr marL="0" lvl="0" indent="0" algn="just">
              <a:buNone/>
            </a:pPr>
            <a:r>
              <a:rPr lang="el-GR" dirty="0"/>
              <a:t>Δ</a:t>
            </a:r>
            <a:r>
              <a:rPr lang="el-GR" dirty="0" smtClean="0"/>
              <a:t>ύσκολη και </a:t>
            </a:r>
            <a:r>
              <a:rPr lang="el-GR" dirty="0"/>
              <a:t>η </a:t>
            </a:r>
            <a:r>
              <a:rPr lang="el-GR" dirty="0" smtClean="0"/>
              <a:t>κατάσταση με </a:t>
            </a:r>
            <a:r>
              <a:rPr lang="el-GR" dirty="0"/>
              <a:t>την ένταξη των παιδιών προσφυγικού πληθυσμού στα ελληνικά σχολεία. </a:t>
            </a:r>
            <a:endParaRPr lang="el-GR" dirty="0" smtClean="0"/>
          </a:p>
          <a:p>
            <a:pPr marL="0" lvl="0" indent="0" algn="just">
              <a:buNone/>
            </a:pPr>
            <a:r>
              <a:rPr lang="el-GR" dirty="0" smtClean="0"/>
              <a:t>Χαρακτηριστικό παράδειγμα: </a:t>
            </a:r>
            <a:r>
              <a:rPr lang="el-GR" b="1" dirty="0"/>
              <a:t>Έ</a:t>
            </a:r>
            <a:r>
              <a:rPr lang="el-GR" b="1" dirty="0" smtClean="0"/>
              <a:t>λλειψη </a:t>
            </a:r>
            <a:r>
              <a:rPr lang="el-GR" b="1" dirty="0"/>
              <a:t>διερμηνέων στις τάξεις υποδοχής</a:t>
            </a:r>
            <a:r>
              <a:rPr lang="el-GR" dirty="0"/>
              <a:t>, </a:t>
            </a:r>
            <a:r>
              <a:rPr lang="el-GR" b="1" dirty="0"/>
              <a:t>καθώς και κατευθύνσεων και παροχής κατάλληλου υλικού στους δασκάλους. </a:t>
            </a:r>
            <a:r>
              <a:rPr lang="el-GR" dirty="0"/>
              <a:t>Η</a:t>
            </a:r>
            <a:r>
              <a:rPr lang="el-GR" dirty="0" smtClean="0"/>
              <a:t> </a:t>
            </a:r>
            <a:r>
              <a:rPr lang="el-GR" dirty="0"/>
              <a:t>ένταξη να γίνεται με </a:t>
            </a:r>
            <a:r>
              <a:rPr lang="el-GR" dirty="0" smtClean="0"/>
              <a:t>δυσκολία </a:t>
            </a:r>
            <a:r>
              <a:rPr lang="el-GR" dirty="0"/>
              <a:t>και </a:t>
            </a:r>
            <a:r>
              <a:rPr lang="el-GR" dirty="0" smtClean="0"/>
              <a:t>πολύ </a:t>
            </a:r>
            <a:r>
              <a:rPr lang="el-GR" dirty="0"/>
              <a:t>αργούς ρυθμούς, αλλά και η πρόοδος των υπολοίπων μαθητών </a:t>
            </a:r>
            <a:r>
              <a:rPr lang="el-GR" dirty="0" smtClean="0"/>
              <a:t>καθυστερεί</a:t>
            </a:r>
            <a:r>
              <a:rPr lang="el-GR" dirty="0"/>
              <a:t>. </a:t>
            </a:r>
            <a:r>
              <a:rPr lang="el-GR" dirty="0" smtClean="0"/>
              <a:t>Συντελείται υποβάθμιση </a:t>
            </a:r>
            <a:r>
              <a:rPr lang="el-GR" dirty="0"/>
              <a:t>υπηρεσιών </a:t>
            </a:r>
            <a:r>
              <a:rPr lang="el-GR" dirty="0" smtClean="0"/>
              <a:t>και </a:t>
            </a:r>
            <a:r>
              <a:rPr lang="el-GR" dirty="0"/>
              <a:t>απογοήτευση και </a:t>
            </a:r>
            <a:r>
              <a:rPr lang="el-GR" dirty="0" err="1"/>
              <a:t>αποεπένδυση</a:t>
            </a:r>
            <a:r>
              <a:rPr lang="el-GR" dirty="0"/>
              <a:t> των δασκάλων. </a:t>
            </a:r>
            <a:endParaRPr lang="el-GR" dirty="0" smtClean="0"/>
          </a:p>
          <a:p>
            <a:pPr marL="0" lvl="0" indent="0" algn="just">
              <a:buNone/>
            </a:pPr>
            <a:r>
              <a:rPr lang="el-GR" dirty="0" smtClean="0"/>
              <a:t>Ακόμη </a:t>
            </a:r>
            <a:r>
              <a:rPr lang="el-GR" dirty="0"/>
              <a:t>μεγαλύτερος κίνδυνος όμως </a:t>
            </a:r>
            <a:r>
              <a:rPr lang="el-GR" dirty="0" smtClean="0"/>
              <a:t>από </a:t>
            </a:r>
            <a:r>
              <a:rPr lang="el-GR" dirty="0"/>
              <a:t>τη μη ένταξη των </a:t>
            </a:r>
            <a:r>
              <a:rPr lang="el-GR" dirty="0" err="1"/>
              <a:t>μεγαλυτέρων</a:t>
            </a:r>
            <a:r>
              <a:rPr lang="el-GR" dirty="0"/>
              <a:t> σε ηλικία παιδιών και κυρίως των εφήβων, καθώς αυτό μπορεί να </a:t>
            </a:r>
            <a:r>
              <a:rPr lang="el-GR" dirty="0" smtClean="0"/>
              <a:t>οδηγήσει </a:t>
            </a:r>
            <a:r>
              <a:rPr lang="el-GR" dirty="0"/>
              <a:t>στην </a:t>
            </a:r>
            <a:r>
              <a:rPr lang="el-GR" b="1" dirty="0"/>
              <a:t>περιθωριοποίησή</a:t>
            </a:r>
            <a:r>
              <a:rPr lang="el-GR" dirty="0"/>
              <a:t> τους με δυσμενείς κοινωνικές προεκτάσεις. </a:t>
            </a:r>
            <a:endParaRPr lang="el-GR" dirty="0" smtClean="0"/>
          </a:p>
          <a:p>
            <a:pPr algn="just"/>
            <a:endParaRPr lang="el-GR" dirty="0" smtClean="0"/>
          </a:p>
          <a:p>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Tree>
    <p:extLst>
      <p:ext uri="{BB962C8B-B14F-4D97-AF65-F5344CB8AC3E}">
        <p14:creationId xmlns:p14="http://schemas.microsoft.com/office/powerpoint/2010/main" val="42935013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a:bodyPr>
          <a:lstStyle/>
          <a:p>
            <a:pPr lvl="0" algn="just">
              <a:lnSpc>
                <a:spcPct val="150000"/>
              </a:lnSpc>
            </a:pPr>
            <a:r>
              <a:rPr lang="el-GR" dirty="0"/>
              <a:t>Η μεθοδολογία που ακολουθήσαμε ήταν αυτή που ακολουθούμε σε όλες μας τις συνεργασίες, αν και αποδείχτηκε πολύ δύσκολο να μπούμε και να παραμείνουμε στο πεδίο. </a:t>
            </a:r>
            <a:endParaRPr lang="el-GR" dirty="0" smtClean="0"/>
          </a:p>
          <a:p>
            <a:pPr lvl="0" algn="just">
              <a:lnSpc>
                <a:spcPct val="150000"/>
              </a:lnSpc>
            </a:pPr>
            <a:r>
              <a:rPr lang="el-GR" dirty="0" smtClean="0"/>
              <a:t>Στο </a:t>
            </a:r>
            <a:r>
              <a:rPr lang="el-GR" dirty="0"/>
              <a:t>τέλος όμως, δεχτήκαμε πολύ θετική ανατροφοδότηση για την ποιότητα δουλειάς μας και τον επαγγελματισμό μας, τόσο από τους φορείς με τους οποίους συνεργαστήκαμε όσο και από τους ωφελούμενους. </a:t>
            </a:r>
            <a:endParaRPr lang="el-GR" dirty="0" smtClean="0"/>
          </a:p>
          <a:p>
            <a:pPr lvl="0" algn="just">
              <a:lnSpc>
                <a:spcPct val="150000"/>
              </a:lnSpc>
            </a:pPr>
            <a:r>
              <a:rPr lang="el-GR" dirty="0" smtClean="0"/>
              <a:t>Ακόμη </a:t>
            </a:r>
            <a:r>
              <a:rPr lang="el-GR" dirty="0"/>
              <a:t>και ο δύσκαμπτος </a:t>
            </a:r>
            <a:r>
              <a:rPr lang="en-US" dirty="0"/>
              <a:t>IRC</a:t>
            </a:r>
            <a:r>
              <a:rPr lang="el-GR" dirty="0"/>
              <a:t> παραδέχτηκε την ποιότητα των παρεχόμενων υπηρεσιών μας. </a:t>
            </a:r>
          </a:p>
          <a:p>
            <a:endParaRPr lang="el-GR" dirty="0" smtClean="0"/>
          </a:p>
          <a:p>
            <a:pPr algn="just"/>
            <a:endParaRPr lang="el-GR" dirty="0" smtClean="0"/>
          </a:p>
          <a:p>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Tree>
    <p:extLst>
      <p:ext uri="{BB962C8B-B14F-4D97-AF65-F5344CB8AC3E}">
        <p14:creationId xmlns:p14="http://schemas.microsoft.com/office/powerpoint/2010/main" val="9490299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a:bodyPr>
          <a:lstStyle/>
          <a:p>
            <a:endParaRPr lang="el-GR" dirty="0" smtClean="0"/>
          </a:p>
          <a:p>
            <a:pPr algn="just"/>
            <a:endParaRPr lang="el-GR" dirty="0" smtClean="0"/>
          </a:p>
          <a:p>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2" name="Ορθογώνιο 1"/>
          <p:cNvSpPr/>
          <p:nvPr/>
        </p:nvSpPr>
        <p:spPr>
          <a:xfrm>
            <a:off x="3048000" y="2049199"/>
            <a:ext cx="6096000" cy="3183628"/>
          </a:xfrm>
          <a:prstGeom prst="rect">
            <a:avLst/>
          </a:prstGeom>
        </p:spPr>
        <p:txBody>
          <a:bodyPr>
            <a:spAutoFit/>
          </a:bodyPr>
          <a:lstStyle/>
          <a:p>
            <a:pPr lvl="0" algn="ctr">
              <a:lnSpc>
                <a:spcPct val="200000"/>
              </a:lnSpc>
              <a:spcAft>
                <a:spcPts val="0"/>
              </a:spcAft>
            </a:pPr>
            <a:r>
              <a:rPr lang="el-GR" sz="5400" dirty="0">
                <a:latin typeface="Calibri" panose="020F0502020204030204" pitchFamily="34" charset="0"/>
                <a:ea typeface="Calibri" panose="020F0502020204030204" pitchFamily="34" charset="0"/>
                <a:cs typeface="Times New Roman" panose="02020603050405020304" pitchFamily="18" charset="0"/>
              </a:rPr>
              <a:t>Ε</a:t>
            </a:r>
            <a:r>
              <a:rPr lang="el-GR" sz="5400" dirty="0" smtClean="0">
                <a:latin typeface="Calibri" panose="020F0502020204030204" pitchFamily="34" charset="0"/>
                <a:ea typeface="Calibri" panose="020F0502020204030204" pitchFamily="34" charset="0"/>
                <a:cs typeface="Times New Roman" panose="02020603050405020304" pitchFamily="18" charset="0"/>
              </a:rPr>
              <a:t>υχαριστώ για την προσοχή σας!</a:t>
            </a:r>
            <a:endParaRPr lang="el-GR" sz="5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22599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5" name="4 - Θέση περιεχομένου"/>
          <p:cNvSpPr>
            <a:spLocks noGrp="1"/>
          </p:cNvSpPr>
          <p:nvPr>
            <p:ph idx="1"/>
          </p:nvPr>
        </p:nvSpPr>
        <p:spPr/>
        <p:txBody>
          <a:bodyPr>
            <a:normAutofit/>
          </a:bodyPr>
          <a:lstStyle/>
          <a:p>
            <a:pPr algn="ctr">
              <a:lnSpc>
                <a:spcPct val="150000"/>
              </a:lnSpc>
            </a:pPr>
            <a:r>
              <a:rPr lang="el-GR" sz="2400" dirty="0"/>
              <a:t>Η </a:t>
            </a:r>
            <a:r>
              <a:rPr lang="el-GR" sz="2400" b="1" dirty="0"/>
              <a:t>Εταιρία Κοινωνικής Ψυχιατρικής και Ψυχικής Υγείας (Ε.Κ.Ψ. &amp; Ψ.Υ.) </a:t>
            </a:r>
            <a:r>
              <a:rPr lang="el-GR" sz="2400" dirty="0"/>
              <a:t>σε συνεργασία με την </a:t>
            </a:r>
            <a:r>
              <a:rPr lang="el-GR" sz="2400" b="1" dirty="0"/>
              <a:t>International </a:t>
            </a:r>
            <a:r>
              <a:rPr lang="el-GR" sz="2400" b="1" dirty="0" err="1"/>
              <a:t>Rescue</a:t>
            </a:r>
            <a:r>
              <a:rPr lang="el-GR" sz="2400" b="1" dirty="0"/>
              <a:t> Committee (IRC)</a:t>
            </a:r>
            <a:r>
              <a:rPr lang="el-GR" sz="2400" dirty="0"/>
              <a:t> και χρηματοδότηση από τον </a:t>
            </a:r>
            <a:r>
              <a:rPr lang="el-GR" sz="2400" b="1" dirty="0"/>
              <a:t>Ευρωπαϊκό Χρηματοδοτικό Οργανισμό (</a:t>
            </a:r>
            <a:r>
              <a:rPr lang="en-US" sz="2400" b="1" dirty="0"/>
              <a:t>ECHO</a:t>
            </a:r>
            <a:r>
              <a:rPr lang="el-GR" sz="2400" b="1" dirty="0"/>
              <a:t>)</a:t>
            </a:r>
            <a:r>
              <a:rPr lang="el-GR" sz="2400" dirty="0"/>
              <a:t> υλοποίησε </a:t>
            </a:r>
            <a:r>
              <a:rPr lang="el-GR" sz="2400" dirty="0" smtClean="0"/>
              <a:t>πρόγραμμα </a:t>
            </a:r>
            <a:r>
              <a:rPr lang="el-GR" sz="2400" dirty="0"/>
              <a:t>ψυχοκοινωνικής υποστήριξης προσφύγων και μεταναστών στο Κέντρο της Αθήνας από τον </a:t>
            </a:r>
            <a:r>
              <a:rPr lang="el-GR" sz="2400" b="1" dirty="0"/>
              <a:t>Οκτώβριο του 2017 ως τον Δεκέμβριο του 2018</a:t>
            </a:r>
            <a:r>
              <a:rPr lang="el-GR" sz="2400" dirty="0"/>
              <a:t>, </a:t>
            </a:r>
            <a:r>
              <a:rPr lang="el-GR" sz="2400" dirty="0" smtClean="0"/>
              <a:t>έχοντας </a:t>
            </a:r>
            <a:r>
              <a:rPr lang="el-GR" sz="2400" dirty="0"/>
              <a:t>ξεκινήσει </a:t>
            </a:r>
            <a:r>
              <a:rPr lang="el-GR" sz="2400" dirty="0" smtClean="0"/>
              <a:t>προεργασία </a:t>
            </a:r>
            <a:r>
              <a:rPr lang="el-GR" sz="2400" dirty="0"/>
              <a:t>ήδη από τον </a:t>
            </a:r>
            <a:r>
              <a:rPr lang="el-GR" sz="2400" b="1" dirty="0"/>
              <a:t>Ιούνιο 2017</a:t>
            </a:r>
            <a:r>
              <a:rPr lang="el-GR" sz="2400" dirty="0"/>
              <a:t>. </a:t>
            </a:r>
            <a:endParaRPr lang="el-GR" sz="2400" dirty="0" smtClean="0"/>
          </a:p>
          <a:p>
            <a:pPr algn="ctr">
              <a:lnSpc>
                <a:spcPct val="150000"/>
              </a:lnSpc>
            </a:pPr>
            <a:endParaRPr lang="el-GR" sz="2400" dirty="0"/>
          </a:p>
        </p:txBody>
      </p:sp>
    </p:spTree>
    <p:extLst>
      <p:ext uri="{BB962C8B-B14F-4D97-AF65-F5344CB8AC3E}">
        <p14:creationId xmlns:p14="http://schemas.microsoft.com/office/powerpoint/2010/main" val="39938028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lstStyle/>
          <a:p>
            <a:endParaRPr lang="el-GR" dirty="0"/>
          </a:p>
          <a:p>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
        <p:nvSpPr>
          <p:cNvPr id="2" name="Ορθογώνιο 1"/>
          <p:cNvSpPr/>
          <p:nvPr/>
        </p:nvSpPr>
        <p:spPr>
          <a:xfrm>
            <a:off x="1506827" y="2029217"/>
            <a:ext cx="8976576" cy="3785652"/>
          </a:xfrm>
          <a:prstGeom prst="rect">
            <a:avLst/>
          </a:prstGeom>
        </p:spPr>
        <p:txBody>
          <a:bodyPr wrap="square">
            <a:spAutoFit/>
          </a:bodyPr>
          <a:lstStyle/>
          <a:p>
            <a:pPr algn="ctr">
              <a:lnSpc>
                <a:spcPct val="100000"/>
              </a:lnSpc>
            </a:pPr>
            <a:r>
              <a:rPr lang="el-GR" sz="2000" dirty="0"/>
              <a:t>Κατά τη διάρκεια του προγράμματος αυτού, διεπιστημονική ομάδα </a:t>
            </a:r>
            <a:r>
              <a:rPr lang="el-GR" sz="2000" dirty="0" smtClean="0"/>
              <a:t>με:</a:t>
            </a:r>
            <a:endParaRPr lang="el-GR" sz="2000" dirty="0" smtClean="0"/>
          </a:p>
          <a:p>
            <a:pPr marL="342900" indent="-342900">
              <a:lnSpc>
                <a:spcPct val="100000"/>
              </a:lnSpc>
              <a:buFont typeface="Wingdings" panose="05000000000000000000" pitchFamily="2" charset="2"/>
              <a:buChar char="§"/>
            </a:pPr>
            <a:r>
              <a:rPr lang="el-GR" sz="2000" b="1" dirty="0" smtClean="0"/>
              <a:t>ψυχίατρο </a:t>
            </a:r>
          </a:p>
          <a:p>
            <a:pPr marL="342900" indent="-342900">
              <a:lnSpc>
                <a:spcPct val="100000"/>
              </a:lnSpc>
              <a:buFont typeface="Wingdings" panose="05000000000000000000" pitchFamily="2" charset="2"/>
              <a:buChar char="§"/>
            </a:pPr>
            <a:r>
              <a:rPr lang="el-GR" sz="2000" b="1" dirty="0" smtClean="0"/>
              <a:t>ψυχολόγους</a:t>
            </a:r>
          </a:p>
          <a:p>
            <a:pPr marL="342900" indent="-342900">
              <a:lnSpc>
                <a:spcPct val="100000"/>
              </a:lnSpc>
              <a:buFont typeface="Wingdings" panose="05000000000000000000" pitchFamily="2" charset="2"/>
              <a:buChar char="§"/>
            </a:pPr>
            <a:r>
              <a:rPr lang="el-GR" sz="2000" b="1" dirty="0" smtClean="0"/>
              <a:t>λογοθεραπευτή </a:t>
            </a:r>
          </a:p>
          <a:p>
            <a:pPr marL="342900" indent="-342900">
              <a:lnSpc>
                <a:spcPct val="100000"/>
              </a:lnSpc>
              <a:buFont typeface="Wingdings" panose="05000000000000000000" pitchFamily="2" charset="2"/>
              <a:buChar char="§"/>
            </a:pPr>
            <a:r>
              <a:rPr lang="el-GR" sz="2000" b="1" dirty="0" smtClean="0"/>
              <a:t>εικαστική θεραπεύτρια </a:t>
            </a:r>
          </a:p>
          <a:p>
            <a:pPr marL="342900" indent="-342900">
              <a:lnSpc>
                <a:spcPct val="100000"/>
              </a:lnSpc>
              <a:buFont typeface="Wingdings" panose="05000000000000000000" pitchFamily="2" charset="2"/>
              <a:buChar char="§"/>
            </a:pPr>
            <a:r>
              <a:rPr lang="el-GR" sz="2000" b="1" dirty="0" smtClean="0"/>
              <a:t>κοινωνική λειτουργό </a:t>
            </a:r>
          </a:p>
          <a:p>
            <a:pPr marL="342900" indent="-342900">
              <a:lnSpc>
                <a:spcPct val="100000"/>
              </a:lnSpc>
              <a:buFont typeface="Wingdings" panose="05000000000000000000" pitchFamily="2" charset="2"/>
              <a:buChar char="§"/>
            </a:pPr>
            <a:r>
              <a:rPr lang="el-GR" sz="2000" b="1" dirty="0" smtClean="0"/>
              <a:t>διαπολιτισμικούς </a:t>
            </a:r>
            <a:r>
              <a:rPr lang="el-GR" sz="2000" b="1" dirty="0"/>
              <a:t>διαμεσολαβητές και </a:t>
            </a:r>
            <a:r>
              <a:rPr lang="el-GR" sz="2000" b="1" dirty="0" smtClean="0"/>
              <a:t>διερμηνείς</a:t>
            </a:r>
            <a:r>
              <a:rPr lang="el-GR" sz="2000" dirty="0" smtClean="0"/>
              <a:t> </a:t>
            </a:r>
            <a:endParaRPr lang="el-GR" sz="2000" dirty="0" smtClean="0"/>
          </a:p>
          <a:p>
            <a:pPr algn="ctr">
              <a:lnSpc>
                <a:spcPct val="100000"/>
              </a:lnSpc>
            </a:pPr>
            <a:r>
              <a:rPr lang="el-GR" sz="2000" dirty="0" smtClean="0"/>
              <a:t>παρείχε:</a:t>
            </a:r>
          </a:p>
          <a:p>
            <a:pPr algn="ctr">
              <a:lnSpc>
                <a:spcPct val="100000"/>
              </a:lnSpc>
            </a:pPr>
            <a:endParaRPr lang="el-GR" sz="2000" dirty="0" smtClean="0"/>
          </a:p>
          <a:p>
            <a:pPr marL="342900" indent="-342900">
              <a:lnSpc>
                <a:spcPct val="100000"/>
              </a:lnSpc>
              <a:buFont typeface="Wingdings" panose="05000000000000000000" pitchFamily="2" charset="2"/>
              <a:buChar char="§"/>
            </a:pPr>
            <a:r>
              <a:rPr lang="el-GR" sz="2000" b="1" dirty="0" smtClean="0"/>
              <a:t>ψυχιατρική φροντίδα </a:t>
            </a:r>
          </a:p>
          <a:p>
            <a:pPr marL="342900" indent="-342900">
              <a:lnSpc>
                <a:spcPct val="100000"/>
              </a:lnSpc>
              <a:buFont typeface="Wingdings" panose="05000000000000000000" pitchFamily="2" charset="2"/>
              <a:buChar char="§"/>
            </a:pPr>
            <a:r>
              <a:rPr lang="el-GR" sz="2000" b="1" dirty="0" smtClean="0"/>
              <a:t>βραχεία </a:t>
            </a:r>
            <a:r>
              <a:rPr lang="el-GR" sz="2000" b="1" dirty="0"/>
              <a:t>ψυχοθεραπεία και </a:t>
            </a:r>
            <a:r>
              <a:rPr lang="el-GR" sz="2000" b="1" dirty="0" smtClean="0"/>
              <a:t>συμβουλευτική</a:t>
            </a:r>
          </a:p>
          <a:p>
            <a:pPr marL="342900" indent="-342900">
              <a:lnSpc>
                <a:spcPct val="100000"/>
              </a:lnSpc>
              <a:buFont typeface="Wingdings" panose="05000000000000000000" pitchFamily="2" charset="2"/>
              <a:buChar char="§"/>
            </a:pPr>
            <a:r>
              <a:rPr lang="el-GR" sz="2000" b="1" dirty="0" smtClean="0"/>
              <a:t>θεραπευτικές </a:t>
            </a:r>
            <a:r>
              <a:rPr lang="el-GR" sz="2000" b="1" dirty="0"/>
              <a:t>δράσεις μέσω τέχνης και </a:t>
            </a:r>
            <a:r>
              <a:rPr lang="el-GR" sz="2000" b="1" dirty="0" err="1" smtClean="0"/>
              <a:t>λογοθεραπείας</a:t>
            </a:r>
            <a:r>
              <a:rPr lang="el-GR" sz="2000" b="1" dirty="0" smtClean="0"/>
              <a:t> </a:t>
            </a:r>
            <a:endParaRPr lang="el-GR" sz="2000" b="1" dirty="0"/>
          </a:p>
        </p:txBody>
      </p:sp>
    </p:spTree>
    <p:extLst>
      <p:ext uri="{BB962C8B-B14F-4D97-AF65-F5344CB8AC3E}">
        <p14:creationId xmlns:p14="http://schemas.microsoft.com/office/powerpoint/2010/main" val="1149394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a:bodyPr>
          <a:lstStyle/>
          <a:p>
            <a:pPr marL="0" indent="0" algn="just">
              <a:lnSpc>
                <a:spcPct val="100000"/>
              </a:lnSpc>
              <a:buNone/>
            </a:pPr>
            <a:r>
              <a:rPr lang="el-GR" dirty="0"/>
              <a:t>Οι υπηρεσίες προσφέρονταν σε </a:t>
            </a:r>
            <a:r>
              <a:rPr lang="el-GR" b="1" dirty="0"/>
              <a:t>παιδιά, εφήβους και ενήλικες</a:t>
            </a:r>
            <a:r>
              <a:rPr lang="el-GR" dirty="0"/>
              <a:t> μέσα από τη λειτουργία </a:t>
            </a:r>
            <a:r>
              <a:rPr lang="el-GR" b="1" dirty="0"/>
              <a:t>Κινητής Μονάδας </a:t>
            </a:r>
            <a:r>
              <a:rPr lang="el-GR" dirty="0"/>
              <a:t>σε δύο </a:t>
            </a:r>
            <a:r>
              <a:rPr lang="el-GR" b="1" dirty="0"/>
              <a:t>Κέντρα Ημερήσιας Φροντίδας </a:t>
            </a:r>
            <a:r>
              <a:rPr lang="el-GR" dirty="0"/>
              <a:t>και σε έναν </a:t>
            </a:r>
            <a:r>
              <a:rPr lang="el-GR" b="1" dirty="0"/>
              <a:t>ξενώνα προσωρινής διαμονής</a:t>
            </a:r>
            <a:r>
              <a:rPr lang="el-GR" dirty="0"/>
              <a:t>. </a:t>
            </a:r>
          </a:p>
          <a:p>
            <a:pPr marL="0" indent="0" algn="just">
              <a:buNone/>
            </a:pPr>
            <a:r>
              <a:rPr lang="el-GR" dirty="0" smtClean="0"/>
              <a:t>Σύμφωνα </a:t>
            </a:r>
            <a:r>
              <a:rPr lang="el-GR" dirty="0"/>
              <a:t>με τα στατιστικά </a:t>
            </a:r>
            <a:r>
              <a:rPr lang="el-GR" dirty="0" smtClean="0"/>
              <a:t>στοιχεία:</a:t>
            </a:r>
          </a:p>
          <a:p>
            <a:pPr algn="just">
              <a:lnSpc>
                <a:spcPct val="150000"/>
              </a:lnSpc>
              <a:buFont typeface="Wingdings" panose="05000000000000000000" pitchFamily="2" charset="2"/>
              <a:buChar char="v"/>
            </a:pPr>
            <a:r>
              <a:rPr lang="el-GR" dirty="0"/>
              <a:t>Π</a:t>
            </a:r>
            <a:r>
              <a:rPr lang="el-GR" dirty="0" smtClean="0"/>
              <a:t>αρείχαμε </a:t>
            </a:r>
            <a:r>
              <a:rPr lang="el-GR" dirty="0"/>
              <a:t>βοήθεια σε </a:t>
            </a:r>
            <a:r>
              <a:rPr lang="el-GR" b="1" dirty="0"/>
              <a:t>247 συνολικά άτομα</a:t>
            </a:r>
            <a:r>
              <a:rPr lang="el-GR" dirty="0"/>
              <a:t> </a:t>
            </a:r>
            <a:endParaRPr lang="el-GR" dirty="0" smtClean="0"/>
          </a:p>
          <a:p>
            <a:pPr algn="just">
              <a:lnSpc>
                <a:spcPct val="150000"/>
              </a:lnSpc>
              <a:buFont typeface="Wingdings" panose="05000000000000000000" pitchFamily="2" charset="2"/>
              <a:buChar char="v"/>
            </a:pPr>
            <a:r>
              <a:rPr lang="el-GR" dirty="0" smtClean="0"/>
              <a:t>κάνοντας </a:t>
            </a:r>
            <a:r>
              <a:rPr lang="el-GR" b="1" dirty="0"/>
              <a:t>901 ατομικές και ομαδικές συνεδρίες  </a:t>
            </a:r>
            <a:r>
              <a:rPr lang="el-GR" dirty="0" smtClean="0"/>
              <a:t>σε </a:t>
            </a:r>
            <a:r>
              <a:rPr lang="el-GR" dirty="0"/>
              <a:t>διάστημα </a:t>
            </a:r>
            <a:r>
              <a:rPr lang="el-GR" b="1" dirty="0"/>
              <a:t>14 μηνών.</a:t>
            </a:r>
            <a:r>
              <a:rPr lang="el-GR" dirty="0"/>
              <a:t> </a:t>
            </a:r>
            <a:endParaRPr lang="el-GR" dirty="0" smtClean="0"/>
          </a:p>
          <a:p>
            <a:pPr algn="just">
              <a:lnSpc>
                <a:spcPct val="150000"/>
              </a:lnSpc>
              <a:buFont typeface="Wingdings" panose="05000000000000000000" pitchFamily="2" charset="2"/>
              <a:buChar char="v"/>
            </a:pPr>
            <a:r>
              <a:rPr lang="el-GR" b="1" dirty="0" smtClean="0"/>
              <a:t>45</a:t>
            </a:r>
            <a:r>
              <a:rPr lang="el-GR" b="1" dirty="0"/>
              <a:t>%</a:t>
            </a:r>
            <a:r>
              <a:rPr lang="el-GR" dirty="0"/>
              <a:t> όσων έλαβαν υπηρεσίες ψυχικής υγείας </a:t>
            </a:r>
            <a:r>
              <a:rPr lang="el-GR" b="1" dirty="0"/>
              <a:t>ήταν παιδιά και έφηβοι</a:t>
            </a:r>
            <a:r>
              <a:rPr lang="el-GR" dirty="0"/>
              <a:t> και </a:t>
            </a:r>
            <a:endParaRPr lang="el-GR" dirty="0" smtClean="0"/>
          </a:p>
          <a:p>
            <a:pPr algn="just">
              <a:lnSpc>
                <a:spcPct val="150000"/>
              </a:lnSpc>
              <a:buFont typeface="Wingdings" panose="05000000000000000000" pitchFamily="2" charset="2"/>
              <a:buChar char="v"/>
            </a:pPr>
            <a:r>
              <a:rPr lang="el-GR" b="1" dirty="0" smtClean="0"/>
              <a:t>55</a:t>
            </a:r>
            <a:r>
              <a:rPr lang="el-GR" b="1" dirty="0"/>
              <a:t>% ενήλικες</a:t>
            </a:r>
            <a:r>
              <a:rPr lang="el-GR" dirty="0"/>
              <a:t>, εκ των οποίων </a:t>
            </a:r>
            <a:r>
              <a:rPr lang="el-GR" b="1" dirty="0"/>
              <a:t>55% άνδρες </a:t>
            </a:r>
            <a:r>
              <a:rPr lang="el-GR" dirty="0"/>
              <a:t>και </a:t>
            </a:r>
            <a:r>
              <a:rPr lang="el-GR" b="1" dirty="0"/>
              <a:t>45% γυναίκες</a:t>
            </a:r>
            <a:r>
              <a:rPr lang="el-GR" dirty="0"/>
              <a:t>. </a:t>
            </a:r>
            <a:endParaRPr lang="el-GR" dirty="0" smtClean="0"/>
          </a:p>
          <a:p>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Tree>
    <p:extLst>
      <p:ext uri="{BB962C8B-B14F-4D97-AF65-F5344CB8AC3E}">
        <p14:creationId xmlns:p14="http://schemas.microsoft.com/office/powerpoint/2010/main" val="11938823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a:bodyPr>
          <a:lstStyle/>
          <a:p>
            <a:pPr algn="just"/>
            <a:r>
              <a:rPr lang="el-GR" dirty="0"/>
              <a:t>Πρόκειται για ανθρώπους που αντιμετωπίζουν ψυχικές </a:t>
            </a:r>
            <a:r>
              <a:rPr lang="el-GR" dirty="0" smtClean="0"/>
              <a:t>δυσκολίες:</a:t>
            </a:r>
          </a:p>
          <a:p>
            <a:pPr algn="just">
              <a:buFont typeface="Wingdings" panose="05000000000000000000" pitchFamily="2" charset="2"/>
              <a:buChar char="v"/>
            </a:pPr>
            <a:r>
              <a:rPr lang="el-GR" dirty="0" smtClean="0"/>
              <a:t>λόγω </a:t>
            </a:r>
            <a:r>
              <a:rPr lang="el-GR" dirty="0"/>
              <a:t>του εκτοπισμού και της βίας </a:t>
            </a:r>
            <a:r>
              <a:rPr lang="el-GR" dirty="0" smtClean="0"/>
              <a:t>στη </a:t>
            </a:r>
            <a:r>
              <a:rPr lang="el-GR" dirty="0"/>
              <a:t>χώρα καταγωγής τους ή και κατά τη διάρκεια του ταξιδιού τους (πχ. σωματική και συναισθηματική κακοποίηση, βιασμό, </a:t>
            </a:r>
            <a:r>
              <a:rPr lang="el-GR" dirty="0" err="1"/>
              <a:t>μετατραυματικές</a:t>
            </a:r>
            <a:r>
              <a:rPr lang="el-GR" dirty="0"/>
              <a:t> διαταραχές</a:t>
            </a:r>
            <a:r>
              <a:rPr lang="el-GR" dirty="0" smtClean="0"/>
              <a:t>)</a:t>
            </a:r>
          </a:p>
          <a:p>
            <a:pPr algn="just">
              <a:buFont typeface="Wingdings" panose="05000000000000000000" pitchFamily="2" charset="2"/>
              <a:buChar char="v"/>
            </a:pPr>
            <a:r>
              <a:rPr lang="el-GR" dirty="0" smtClean="0"/>
              <a:t>που </a:t>
            </a:r>
            <a:r>
              <a:rPr lang="el-GR" dirty="0"/>
              <a:t>δεν έχουν φροντιστεί κατάλληλα (π.χ. διακοπή φαρμακευτικής αγωγής κατά το ταξίδι). </a:t>
            </a:r>
            <a:endParaRPr lang="el-GR" dirty="0" smtClean="0"/>
          </a:p>
          <a:p>
            <a:pPr algn="just">
              <a:buFont typeface="Wingdings" panose="05000000000000000000" pitchFamily="2" charset="2"/>
              <a:buChar char="v"/>
            </a:pPr>
            <a:r>
              <a:rPr lang="el-GR" b="1" dirty="0" smtClean="0"/>
              <a:t>29</a:t>
            </a:r>
            <a:r>
              <a:rPr lang="el-GR" b="1" dirty="0"/>
              <a:t>% εκδήλωσε δυσκολία προσαρμογής</a:t>
            </a:r>
            <a:r>
              <a:rPr lang="el-GR" dirty="0"/>
              <a:t> στο νέο περιβάλλον (π.χ. δυσκολίες στον ύπνο και τη διαχείριση της καθημερινότητας, αυτοτραυματισμούς</a:t>
            </a:r>
            <a:r>
              <a:rPr lang="el-GR" dirty="0" smtClean="0"/>
              <a:t>) </a:t>
            </a:r>
          </a:p>
          <a:p>
            <a:pPr algn="just">
              <a:buFont typeface="Wingdings" panose="05000000000000000000" pitchFamily="2" charset="2"/>
              <a:buChar char="v"/>
            </a:pPr>
            <a:r>
              <a:rPr lang="el-GR" b="1" dirty="0" smtClean="0"/>
              <a:t>17</a:t>
            </a:r>
            <a:r>
              <a:rPr lang="el-GR" b="1" dirty="0"/>
              <a:t>% εκδήλωσε συμπτώματα άγχους</a:t>
            </a:r>
            <a:r>
              <a:rPr lang="el-GR" dirty="0"/>
              <a:t> και </a:t>
            </a:r>
            <a:endParaRPr lang="el-GR" dirty="0" smtClean="0"/>
          </a:p>
          <a:p>
            <a:pPr algn="just">
              <a:buFont typeface="Wingdings" panose="05000000000000000000" pitchFamily="2" charset="2"/>
              <a:buChar char="v"/>
            </a:pPr>
            <a:r>
              <a:rPr lang="el-GR" b="1" dirty="0" smtClean="0"/>
              <a:t>15</a:t>
            </a:r>
            <a:r>
              <a:rPr lang="el-GR" b="1" dirty="0"/>
              <a:t>% εξέφρασε συναισθήματα θλίψης και απόγνωσης,</a:t>
            </a:r>
            <a:r>
              <a:rPr lang="el-GR" dirty="0"/>
              <a:t> συμπτωματολογία που οφείλεται στις παρούσες συνθήκες διαβίωσης και στην απουσία προοπτικής για το μέλλον.</a:t>
            </a:r>
          </a:p>
          <a:p>
            <a:pPr>
              <a:buFont typeface="Wingdings" panose="05000000000000000000" pitchFamily="2" charset="2"/>
              <a:buChar char="v"/>
            </a:pPr>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Tree>
    <p:extLst>
      <p:ext uri="{BB962C8B-B14F-4D97-AF65-F5344CB8AC3E}">
        <p14:creationId xmlns:p14="http://schemas.microsoft.com/office/powerpoint/2010/main" val="5792520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20524" y="2119368"/>
            <a:ext cx="10196187" cy="3933173"/>
          </a:xfrm>
        </p:spPr>
        <p:txBody>
          <a:bodyPr>
            <a:normAutofit/>
          </a:bodyPr>
          <a:lstStyle/>
          <a:p>
            <a:pPr algn="just">
              <a:lnSpc>
                <a:spcPct val="100000"/>
              </a:lnSpc>
              <a:buFont typeface="Wingdings" panose="05000000000000000000" pitchFamily="2" charset="2"/>
              <a:buChar char="q"/>
            </a:pPr>
            <a:r>
              <a:rPr lang="el-GR" dirty="0"/>
              <a:t>Από τον Ιούλιο του 2018  το πρόγραμμα διευρύνθηκε με την παροχή υπηρεσιών  και σε άτομα που διέμεναν σε διαμερίσματα υπό την αιγίδα της Ύπατης Αρμοστείας του ΟΗΕ (</a:t>
            </a:r>
            <a:r>
              <a:rPr lang="en-US" dirty="0"/>
              <a:t>UNCHR</a:t>
            </a:r>
            <a:r>
              <a:rPr lang="el-GR" dirty="0"/>
              <a:t>) αναλαμβάνοντας </a:t>
            </a:r>
            <a:r>
              <a:rPr lang="el-GR" b="1" dirty="0"/>
              <a:t>κατά περίπτωση και τη διαχείριση οξέων περιστατικών</a:t>
            </a:r>
            <a:r>
              <a:rPr lang="el-GR" dirty="0"/>
              <a:t>. </a:t>
            </a:r>
            <a:endParaRPr lang="el-GR" dirty="0" smtClean="0"/>
          </a:p>
          <a:p>
            <a:pPr algn="just">
              <a:lnSpc>
                <a:spcPct val="100000"/>
              </a:lnSpc>
              <a:buFont typeface="Wingdings" panose="05000000000000000000" pitchFamily="2" charset="2"/>
              <a:buChar char="q"/>
            </a:pPr>
            <a:r>
              <a:rPr lang="el-GR" dirty="0"/>
              <a:t>Ι</a:t>
            </a:r>
            <a:r>
              <a:rPr lang="el-GR" dirty="0" smtClean="0"/>
              <a:t>διαίτερη </a:t>
            </a:r>
            <a:r>
              <a:rPr lang="el-GR" dirty="0"/>
              <a:t>έμφαση δόθηκε </a:t>
            </a:r>
            <a:r>
              <a:rPr lang="el-GR" dirty="0" smtClean="0"/>
              <a:t>και </a:t>
            </a:r>
            <a:r>
              <a:rPr lang="el-GR" b="1" dirty="0" smtClean="0"/>
              <a:t>στην ένταξη </a:t>
            </a:r>
            <a:r>
              <a:rPr lang="el-GR" b="1" dirty="0"/>
              <a:t>παιδιών προσφύγων και ασυνόδευτων </a:t>
            </a:r>
            <a:r>
              <a:rPr lang="el-GR" b="1" dirty="0" smtClean="0"/>
              <a:t>ανηλίκων σε σχολεία.</a:t>
            </a:r>
            <a:r>
              <a:rPr lang="el-GR" dirty="0" smtClean="0"/>
              <a:t> </a:t>
            </a:r>
            <a:r>
              <a:rPr lang="el-GR" dirty="0"/>
              <a:t>Παράλληλα, έγινε </a:t>
            </a:r>
            <a:r>
              <a:rPr lang="el-GR" b="1" dirty="0"/>
              <a:t>ενημέρωση</a:t>
            </a:r>
            <a:r>
              <a:rPr lang="el-GR" dirty="0"/>
              <a:t> του προσωπικού των Κέντρων Ημέρας </a:t>
            </a:r>
            <a:r>
              <a:rPr lang="el-GR" b="1" dirty="0"/>
              <a:t>σε θέματα επιτροπείας ανηλίκων και προστασίας των δικαιωμάτων τους.</a:t>
            </a:r>
          </a:p>
          <a:p>
            <a:pPr algn="just">
              <a:lnSpc>
                <a:spcPct val="100000"/>
              </a:lnSpc>
              <a:buFont typeface="Wingdings" panose="05000000000000000000" pitchFamily="2" charset="2"/>
              <a:buChar char="q"/>
            </a:pPr>
            <a:r>
              <a:rPr lang="el-GR" dirty="0"/>
              <a:t>Μεγάλος βάρος δόθηκε, τέλος, </a:t>
            </a:r>
            <a:r>
              <a:rPr lang="el-GR" b="1" dirty="0"/>
              <a:t>στη διασύνδεση των φορέων που εργάζονται με πρόσφυγες στο πλαίσιο μιας ολιστικής παρέμβασης</a:t>
            </a:r>
            <a:r>
              <a:rPr lang="el-GR" dirty="0"/>
              <a:t> και αντιμετώπισης των αναγκών τους, </a:t>
            </a:r>
            <a:r>
              <a:rPr lang="el-GR" b="1" dirty="0"/>
              <a:t>όπως και στην παραπομπή περιστατικών που χρειάζονταν πιο μακρόχρονη παρακολούθηση </a:t>
            </a:r>
            <a:r>
              <a:rPr lang="el-GR" dirty="0"/>
              <a:t>και βοήθεια σε αρμόδιους φορείς για την παροχή των κατάλληλων υπηρεσιών.</a:t>
            </a:r>
          </a:p>
          <a:p>
            <a:pPr algn="just"/>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Tree>
    <p:extLst>
      <p:ext uri="{BB962C8B-B14F-4D97-AF65-F5344CB8AC3E}">
        <p14:creationId xmlns:p14="http://schemas.microsoft.com/office/powerpoint/2010/main" val="5435295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1888" y="1964822"/>
            <a:ext cx="10196187" cy="3933173"/>
          </a:xfrm>
        </p:spPr>
        <p:txBody>
          <a:bodyPr>
            <a:normAutofit lnSpcReduction="10000"/>
          </a:bodyPr>
          <a:lstStyle/>
          <a:p>
            <a:pPr marL="0" indent="0" algn="ctr">
              <a:buNone/>
            </a:pPr>
            <a:r>
              <a:rPr lang="el-GR" sz="2400" b="1" dirty="0"/>
              <a:t>ΜΕΘΟΔΟΛΟΓΙΑ </a:t>
            </a:r>
            <a:r>
              <a:rPr lang="el-GR" sz="2400" b="1" dirty="0" smtClean="0"/>
              <a:t>ΠΟΥ </a:t>
            </a:r>
            <a:r>
              <a:rPr lang="el-GR" sz="2400" b="1" dirty="0"/>
              <a:t>ΑΚΟΛΟΥΘΗΣΕ Ο ΦΟΡΕΑΣ ΣΤΗ ΣΥΝΕΡΓΑΣΙΑ ΜΕ </a:t>
            </a:r>
            <a:r>
              <a:rPr lang="en-US" sz="2400" b="1" dirty="0" smtClean="0"/>
              <a:t>IRC</a:t>
            </a:r>
            <a:endParaRPr lang="el-GR" sz="2400" b="1" dirty="0" smtClean="0"/>
          </a:p>
          <a:p>
            <a:pPr lvl="0" algn="just">
              <a:buFont typeface="Wingdings" panose="05000000000000000000" pitchFamily="2" charset="2"/>
              <a:buChar char="Ø"/>
            </a:pPr>
            <a:r>
              <a:rPr lang="el-GR" sz="2200" dirty="0" smtClean="0"/>
              <a:t>Πρώτη </a:t>
            </a:r>
            <a:r>
              <a:rPr lang="el-GR" sz="2200" dirty="0"/>
              <a:t>επικοινωνία και </a:t>
            </a:r>
            <a:r>
              <a:rPr lang="el-GR" sz="2200" dirty="0" smtClean="0"/>
              <a:t>επαφή σε </a:t>
            </a:r>
            <a:r>
              <a:rPr lang="el-GR" sz="2200" dirty="0"/>
              <a:t>ημερίδα για το προσφυγικό. Α</a:t>
            </a:r>
            <a:r>
              <a:rPr lang="el-GR" sz="2200" dirty="0" smtClean="0"/>
              <a:t>νταλλαγή </a:t>
            </a:r>
            <a:r>
              <a:rPr lang="el-GR" sz="2200" dirty="0"/>
              <a:t>στοιχείων επικοινωνίας και </a:t>
            </a:r>
            <a:r>
              <a:rPr lang="el-GR" sz="2200" dirty="0" smtClean="0"/>
              <a:t>ορισμός συνάντησης </a:t>
            </a:r>
            <a:r>
              <a:rPr lang="el-GR" sz="2200" dirty="0"/>
              <a:t>για διερεύνηση πιθανότητας συνεργασίας.</a:t>
            </a:r>
          </a:p>
          <a:p>
            <a:pPr lvl="0" algn="just">
              <a:buFont typeface="Wingdings" panose="05000000000000000000" pitchFamily="2" charset="2"/>
              <a:buChar char="Ø"/>
            </a:pPr>
            <a:r>
              <a:rPr lang="el-GR" sz="2200" dirty="0"/>
              <a:t>Στη συνάντηση που </a:t>
            </a:r>
            <a:r>
              <a:rPr lang="el-GR" sz="2200" dirty="0" smtClean="0"/>
              <a:t>ακολούθησε: </a:t>
            </a:r>
          </a:p>
          <a:p>
            <a:pPr lvl="0" algn="just">
              <a:buFont typeface="Wingdings" panose="05000000000000000000" pitchFamily="2" charset="2"/>
              <a:buChar char="Ø"/>
            </a:pPr>
            <a:r>
              <a:rPr lang="el-GR" sz="2200" b="1" dirty="0" smtClean="0"/>
              <a:t>‘Έγινε παρουσίαση εργασίας </a:t>
            </a:r>
            <a:r>
              <a:rPr lang="el-GR" sz="2200" b="1" dirty="0"/>
              <a:t>και </a:t>
            </a:r>
            <a:r>
              <a:rPr lang="el-GR" sz="2200" b="1" dirty="0" smtClean="0"/>
              <a:t>εμπειρίας </a:t>
            </a:r>
            <a:r>
              <a:rPr lang="el-GR" sz="2200" b="1" dirty="0"/>
              <a:t>κάθε φορέα. </a:t>
            </a:r>
            <a:endParaRPr lang="el-GR" sz="2200" b="1" dirty="0" smtClean="0"/>
          </a:p>
          <a:p>
            <a:pPr algn="just">
              <a:buFont typeface="Wingdings" panose="05000000000000000000" pitchFamily="2" charset="2"/>
              <a:buChar char="Ø"/>
            </a:pPr>
            <a:r>
              <a:rPr lang="el-GR" sz="2200" b="1" dirty="0" smtClean="0"/>
              <a:t>Ετοιμάστηκε </a:t>
            </a:r>
            <a:r>
              <a:rPr lang="el-GR" sz="2200" b="1" dirty="0"/>
              <a:t>και </a:t>
            </a:r>
            <a:r>
              <a:rPr lang="el-GR" sz="2200" b="1" dirty="0" smtClean="0"/>
              <a:t>παραδόθηκε υλικό </a:t>
            </a:r>
            <a:r>
              <a:rPr lang="el-GR" sz="2200" dirty="0"/>
              <a:t>που αφορούσε στο προφίλ του φορέα, των υπηρεσιών που προσφέρει, των αποτελεσμάτων της δουλειάς και των πόρων χρηματοδότησης. Μεγάλη έμφαση δόθηκε και στο ψυχαναλυτικό πρίσμα. </a:t>
            </a:r>
            <a:endParaRPr lang="el-GR" sz="2200" dirty="0" smtClean="0"/>
          </a:p>
          <a:p>
            <a:pPr marL="0" indent="0" algn="just">
              <a:buNone/>
            </a:pPr>
            <a:r>
              <a:rPr lang="el-GR" sz="2400" dirty="0" smtClean="0"/>
              <a:t>Γενικά </a:t>
            </a:r>
            <a:r>
              <a:rPr lang="el-GR" sz="2400" dirty="0"/>
              <a:t>ο τρόπος λειτουργίας των δύο φορέων ήταν εντελώς διαφορετικός και πολλές φορές διαμετρικά αντίθετος. </a:t>
            </a:r>
          </a:p>
          <a:p>
            <a:pPr lvl="0" algn="just">
              <a:buFont typeface="Wingdings" panose="05000000000000000000" pitchFamily="2" charset="2"/>
              <a:buChar char="Ø"/>
            </a:pPr>
            <a:endParaRPr lang="el-GR" sz="2200" dirty="0" smtClean="0"/>
          </a:p>
          <a:p>
            <a:pPr lvl="0" algn="just">
              <a:buFont typeface="Wingdings" panose="05000000000000000000" pitchFamily="2" charset="2"/>
              <a:buChar char="Ø"/>
            </a:pPr>
            <a:endParaRPr lang="el-GR" sz="2200" dirty="0" smtClean="0"/>
          </a:p>
          <a:p>
            <a:pPr algn="just">
              <a:buFont typeface="Wingdings" panose="05000000000000000000" pitchFamily="2" charset="2"/>
              <a:buChar char="Ø"/>
            </a:pPr>
            <a:endParaRPr lang="el-GR"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Tree>
    <p:extLst>
      <p:ext uri="{BB962C8B-B14F-4D97-AF65-F5344CB8AC3E}">
        <p14:creationId xmlns:p14="http://schemas.microsoft.com/office/powerpoint/2010/main" val="21018972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a:bodyPr>
          <a:lstStyle/>
          <a:p>
            <a:pPr algn="just"/>
            <a:r>
              <a:rPr lang="el-GR" dirty="0" smtClean="0"/>
              <a:t>Καθώς </a:t>
            </a:r>
            <a:r>
              <a:rPr lang="el-GR" dirty="0"/>
              <a:t>ο IRC κάνει σύντομες παρεμβάσεις συμπεριφοριστικού κυρίως τύπου, χρειάστηκε να γίνουν πολλές συναντήσεις για να μπορέσουμε να βρούμε κοινή γλώσσα. </a:t>
            </a:r>
            <a:r>
              <a:rPr lang="el-GR" b="1" dirty="0"/>
              <a:t>Αυτό επιτεύχθηκε μετά από πολλές παλινωδίες, μόλις τους τελευταίους 3-4 μήνες</a:t>
            </a:r>
            <a:r>
              <a:rPr lang="el-GR" b="1" dirty="0" smtClean="0"/>
              <a:t>.</a:t>
            </a:r>
            <a:endParaRPr lang="el-GR" dirty="0" smtClean="0"/>
          </a:p>
          <a:p>
            <a:pPr lvl="0" algn="just"/>
            <a:r>
              <a:rPr lang="el-GR" dirty="0"/>
              <a:t>Η</a:t>
            </a:r>
            <a:r>
              <a:rPr lang="el-GR" dirty="0" smtClean="0"/>
              <a:t> </a:t>
            </a:r>
            <a:r>
              <a:rPr lang="el-GR" dirty="0"/>
              <a:t>ΕΚΨ &amp;ΨΥ </a:t>
            </a:r>
            <a:r>
              <a:rPr lang="el-GR" b="1" dirty="0"/>
              <a:t>κάνει παρεμβάσεις ανοιχτού </a:t>
            </a:r>
            <a:r>
              <a:rPr lang="el-GR" b="1" dirty="0" smtClean="0"/>
              <a:t>τέλους</a:t>
            </a:r>
            <a:r>
              <a:rPr lang="el-GR" dirty="0" smtClean="0"/>
              <a:t>, </a:t>
            </a:r>
            <a:r>
              <a:rPr lang="en-US" b="1" dirty="0"/>
              <a:t>follow</a:t>
            </a:r>
            <a:r>
              <a:rPr lang="el-GR" b="1" dirty="0"/>
              <a:t>-</a:t>
            </a:r>
            <a:r>
              <a:rPr lang="en-US" b="1" dirty="0"/>
              <a:t>up</a:t>
            </a:r>
            <a:r>
              <a:rPr lang="el-GR" b="1" dirty="0"/>
              <a:t> των υποθέσεων </a:t>
            </a:r>
            <a:r>
              <a:rPr lang="el-GR" dirty="0"/>
              <a:t>και </a:t>
            </a:r>
            <a:r>
              <a:rPr lang="el-GR" b="1" dirty="0"/>
              <a:t>διασύνδεση ανάμεσα στους φορείς </a:t>
            </a:r>
            <a:r>
              <a:rPr lang="el-GR" dirty="0"/>
              <a:t>αλληλένδετη</a:t>
            </a:r>
            <a:r>
              <a:rPr lang="el-GR" b="1" dirty="0"/>
              <a:t> </a:t>
            </a:r>
            <a:r>
              <a:rPr lang="el-GR" dirty="0"/>
              <a:t>με</a:t>
            </a:r>
            <a:r>
              <a:rPr lang="el-GR" b="1" dirty="0"/>
              <a:t> αγωγή κοινότητας</a:t>
            </a:r>
            <a:r>
              <a:rPr lang="el-GR" dirty="0"/>
              <a:t>. Επίσης, </a:t>
            </a:r>
            <a:r>
              <a:rPr lang="el-GR" b="1" dirty="0"/>
              <a:t>«θεραπευτικές» πράξεις </a:t>
            </a:r>
            <a:r>
              <a:rPr lang="el-GR" dirty="0"/>
              <a:t>κάνουν και άνθρωποι χωρίς κάποια ειδίκευση, έχοντας λάβει εκπαίδευση από τον φορέα. </a:t>
            </a:r>
            <a:endParaRPr lang="el-GR" dirty="0" smtClean="0"/>
          </a:p>
          <a:p>
            <a:pPr lvl="0" algn="just"/>
            <a:r>
              <a:rPr lang="el-GR" dirty="0" smtClean="0"/>
              <a:t>Στον </a:t>
            </a:r>
            <a:r>
              <a:rPr lang="el-GR" dirty="0"/>
              <a:t>αντίποδα, στον </a:t>
            </a:r>
            <a:r>
              <a:rPr lang="en-US" dirty="0"/>
              <a:t>IRC</a:t>
            </a:r>
            <a:r>
              <a:rPr lang="el-GR" dirty="0"/>
              <a:t> οι παρεμβάσεις είναι </a:t>
            </a:r>
            <a:r>
              <a:rPr lang="el-GR" b="1" dirty="0"/>
              <a:t>σύντομες, δεν πάνε σε βάθος</a:t>
            </a:r>
            <a:r>
              <a:rPr lang="el-GR" dirty="0"/>
              <a:t>, </a:t>
            </a:r>
            <a:r>
              <a:rPr lang="el-GR" b="1" dirty="0"/>
              <a:t>δεν κάνουν </a:t>
            </a:r>
            <a:r>
              <a:rPr lang="en-US" b="1" dirty="0"/>
              <a:t>follow</a:t>
            </a:r>
            <a:r>
              <a:rPr lang="el-GR" b="1" dirty="0"/>
              <a:t>-</a:t>
            </a:r>
            <a:r>
              <a:rPr lang="en-US" b="1" dirty="0"/>
              <a:t>up</a:t>
            </a:r>
            <a:r>
              <a:rPr lang="el-GR" b="1" dirty="0"/>
              <a:t> των υποθέσεων </a:t>
            </a:r>
            <a:r>
              <a:rPr lang="el-GR" dirty="0"/>
              <a:t>(εφόσον λήγουν τα προγράμματά τους), είναι </a:t>
            </a:r>
            <a:r>
              <a:rPr lang="el-GR" b="1" dirty="0"/>
              <a:t>πολύ </a:t>
            </a:r>
            <a:r>
              <a:rPr lang="el-GR" b="1" dirty="0" err="1"/>
              <a:t>περιγεγραμμένες</a:t>
            </a:r>
            <a:r>
              <a:rPr lang="el-GR" b="1" dirty="0"/>
              <a:t> </a:t>
            </a:r>
            <a:r>
              <a:rPr lang="el-GR" dirty="0"/>
              <a:t>οι </a:t>
            </a:r>
            <a:r>
              <a:rPr lang="el-GR" b="1" dirty="0"/>
              <a:t>θέσεις εργασίας </a:t>
            </a:r>
            <a:r>
              <a:rPr lang="el-GR" dirty="0"/>
              <a:t>και έχουν </a:t>
            </a:r>
            <a:r>
              <a:rPr lang="el-GR" b="1" dirty="0"/>
              <a:t>ξεχωριστά και διακριτά τμήματα</a:t>
            </a:r>
            <a:r>
              <a:rPr lang="el-GR" dirty="0"/>
              <a:t>, με </a:t>
            </a:r>
            <a:r>
              <a:rPr lang="el-GR" b="1" dirty="0"/>
              <a:t>έμφαση</a:t>
            </a:r>
            <a:r>
              <a:rPr lang="el-GR" dirty="0"/>
              <a:t> στην </a:t>
            </a:r>
            <a:r>
              <a:rPr lang="el-GR" b="1" dirty="0"/>
              <a:t>αποτύπωση των στατιστικών, </a:t>
            </a:r>
            <a:r>
              <a:rPr lang="el-GR" dirty="0"/>
              <a:t>καθώς τους ενδιαφέρει πρωτίστως να αποδείξουν τη δουλειά τους στους χρηματοδότες</a:t>
            </a:r>
            <a:r>
              <a:rPr lang="el-GR" dirty="0" smtClean="0"/>
              <a:t>.</a:t>
            </a:r>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Tree>
    <p:extLst>
      <p:ext uri="{BB962C8B-B14F-4D97-AF65-F5344CB8AC3E}">
        <p14:creationId xmlns:p14="http://schemas.microsoft.com/office/powerpoint/2010/main" val="40731199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341" y="2029216"/>
            <a:ext cx="10196187" cy="3933173"/>
          </a:xfrm>
        </p:spPr>
        <p:txBody>
          <a:bodyPr>
            <a:normAutofit lnSpcReduction="10000"/>
          </a:bodyPr>
          <a:lstStyle/>
          <a:p>
            <a:pPr algn="just"/>
            <a:r>
              <a:rPr lang="el-GR" b="1" dirty="0"/>
              <a:t>Οι διαφορές αυτές</a:t>
            </a:r>
            <a:r>
              <a:rPr lang="el-GR" dirty="0"/>
              <a:t>, αλλά κυρίως η κακή προαίρεση από κάποια άτομα της ομάδας τους, σε συνδυασμό με τη συνεχή εναλλαγή προσώπων σε θέσεις κλειδιά (ενδεικτικό ότι άλλαξαν 3 </a:t>
            </a:r>
            <a:r>
              <a:rPr lang="en-US" dirty="0"/>
              <a:t>managers</a:t>
            </a:r>
            <a:r>
              <a:rPr lang="el-GR" dirty="0"/>
              <a:t>-ΕΥ σε διάστημα 14 μηνών και άλλοι τόσοι στο οικονομικό σκέλος</a:t>
            </a:r>
            <a:r>
              <a:rPr lang="el-GR" b="1" dirty="0"/>
              <a:t>), </a:t>
            </a:r>
            <a:r>
              <a:rPr lang="el-GR" b="1" dirty="0" smtClean="0"/>
              <a:t>έκαναν </a:t>
            </a:r>
            <a:r>
              <a:rPr lang="el-GR" b="1" dirty="0"/>
              <a:t>τη συνεργασία από δύσκολη ως ιδιαιτέρως </a:t>
            </a:r>
            <a:r>
              <a:rPr lang="el-GR" b="1" dirty="0" err="1"/>
              <a:t>αγχογόνα</a:t>
            </a:r>
            <a:r>
              <a:rPr lang="el-GR" b="1" dirty="0"/>
              <a:t> και επίπονη.</a:t>
            </a:r>
            <a:r>
              <a:rPr lang="el-GR" dirty="0"/>
              <a:t> </a:t>
            </a:r>
            <a:endParaRPr lang="el-GR" dirty="0" smtClean="0"/>
          </a:p>
          <a:p>
            <a:pPr algn="just"/>
            <a:r>
              <a:rPr lang="el-GR" dirty="0" smtClean="0"/>
              <a:t>Αν </a:t>
            </a:r>
            <a:r>
              <a:rPr lang="el-GR" dirty="0"/>
              <a:t>συνυπολογίσει κανείς και </a:t>
            </a:r>
            <a:r>
              <a:rPr lang="el-GR" b="1" dirty="0"/>
              <a:t>τον πληθυσμό στόχο </a:t>
            </a:r>
            <a:r>
              <a:rPr lang="el-GR" dirty="0"/>
              <a:t>με τον οποίο είχαμε να δουλέψουμε, τότε μπορεί να αντιληφθεί τις δυσκολίες και τον ψυχικό κάματο που αντιμετώπισε η ομάδα μας</a:t>
            </a:r>
            <a:r>
              <a:rPr lang="el-GR" dirty="0" smtClean="0"/>
              <a:t>.</a:t>
            </a:r>
          </a:p>
          <a:p>
            <a:pPr lvl="0" algn="just"/>
            <a:r>
              <a:rPr lang="el-GR" dirty="0"/>
              <a:t>Αρωγή σε όλο αυτό υπήρξε η</a:t>
            </a:r>
            <a:r>
              <a:rPr lang="el-GR" b="1" dirty="0"/>
              <a:t> εποπτεία</a:t>
            </a:r>
            <a:r>
              <a:rPr lang="el-GR" dirty="0"/>
              <a:t>, η </a:t>
            </a:r>
            <a:r>
              <a:rPr lang="el-GR" b="1" dirty="0"/>
              <a:t>συχνή επαφή με τα μέλη της ΣΕ και οι σχέσεις μεταξύ των μελών της ομάδας. </a:t>
            </a:r>
            <a:endParaRPr lang="el-GR" b="1" dirty="0" smtClean="0"/>
          </a:p>
          <a:p>
            <a:pPr lvl="0" algn="just"/>
            <a:r>
              <a:rPr lang="el-GR" dirty="0" smtClean="0"/>
              <a:t>Και </a:t>
            </a:r>
            <a:r>
              <a:rPr lang="el-GR" dirty="0"/>
              <a:t>όλα αυτά υπό το ψυχαναλυτικό </a:t>
            </a:r>
            <a:r>
              <a:rPr lang="el-GR" dirty="0" smtClean="0"/>
              <a:t>πρίσμα. </a:t>
            </a:r>
            <a:r>
              <a:rPr lang="el-GR" dirty="0"/>
              <a:t>Το ψυχαναλυτικό πρίσμα ήταν που μας επέτρεψε να επεξεργαστούμε και να αντιμετωπίσουμε τις </a:t>
            </a:r>
            <a:r>
              <a:rPr lang="el-GR" b="1" dirty="0"/>
              <a:t>ματαιώσεις</a:t>
            </a:r>
            <a:r>
              <a:rPr lang="el-GR" dirty="0"/>
              <a:t> και τις διαψεύσεις, να αντέξουμε τις υπερβολικές γραφειοκρατικές διαδικασίες του </a:t>
            </a:r>
            <a:r>
              <a:rPr lang="en-US" dirty="0"/>
              <a:t>IRC</a:t>
            </a:r>
            <a:r>
              <a:rPr lang="el-GR" dirty="0"/>
              <a:t>, καθώς και την </a:t>
            </a:r>
            <a:r>
              <a:rPr lang="el-GR" b="1" dirty="0"/>
              <a:t>επιθετικότητα  κάποιων στελεχών του, αλλά και </a:t>
            </a:r>
            <a:r>
              <a:rPr lang="el-GR" dirty="0"/>
              <a:t>την </a:t>
            </a:r>
            <a:r>
              <a:rPr lang="el-GR" b="1" dirty="0"/>
              <a:t>επιθετικότητα που εκδηλώθηκε εντός των ίδιων των πλαισίων της ομάδας μας</a:t>
            </a:r>
            <a:r>
              <a:rPr lang="el-GR" dirty="0"/>
              <a:t>.</a:t>
            </a:r>
          </a:p>
          <a:p>
            <a:endParaRPr lang="el-GR" dirty="0"/>
          </a:p>
          <a:p>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155954" cy="1438922"/>
          </a:xfrm>
          <a:prstGeom prst="rect">
            <a:avLst/>
          </a:prstGeom>
        </p:spPr>
      </p:pic>
    </p:spTree>
    <p:extLst>
      <p:ext uri="{BB962C8B-B14F-4D97-AF65-F5344CB8AC3E}">
        <p14:creationId xmlns:p14="http://schemas.microsoft.com/office/powerpoint/2010/main" val="3410182472"/>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475</TotalTime>
  <Words>1481</Words>
  <Application>Microsoft Office PowerPoint</Application>
  <PresentationFormat>Ευρεία οθόνη</PresentationFormat>
  <Paragraphs>75</Paragraphs>
  <Slides>16</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16</vt:i4>
      </vt:variant>
    </vt:vector>
  </HeadingPairs>
  <TitlesOfParts>
    <vt:vector size="22" baseType="lpstr">
      <vt:lpstr>Calibri</vt:lpstr>
      <vt:lpstr>Calibri Light</vt:lpstr>
      <vt:lpstr>Times New Roman</vt:lpstr>
      <vt:lpstr>Verdana</vt:lpstr>
      <vt:lpstr>Wingdings</vt:lpstr>
      <vt:lpstr>Retrospect</vt:lpstr>
      <vt:lpstr>ΕΤΑΙΡΙΑ ΚΟΙΝΩΝΙΚΗΣ ΨΥΧΙΑΤΡΙΚΗΣ &amp;  ΨΥΧΙΚΗΣ ΥΓΕΙΑΣ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Society of Social Psychiatry  &amp;  Mental Health</dc:title>
  <dc:creator>niki</dc:creator>
  <cp:lastModifiedBy>User</cp:lastModifiedBy>
  <cp:revision>41</cp:revision>
  <dcterms:created xsi:type="dcterms:W3CDTF">2017-03-02T11:49:47Z</dcterms:created>
  <dcterms:modified xsi:type="dcterms:W3CDTF">2019-02-23T17:29:14Z</dcterms:modified>
</cp:coreProperties>
</file>