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290" r:id="rId3"/>
    <p:sldId id="291" r:id="rId4"/>
    <p:sldId id="293" r:id="rId5"/>
    <p:sldId id="292" r:id="rId6"/>
    <p:sldId id="294" r:id="rId7"/>
    <p:sldId id="296" r:id="rId8"/>
    <p:sldId id="262" r:id="rId9"/>
    <p:sldId id="297" r:id="rId10"/>
    <p:sldId id="298" r:id="rId11"/>
    <p:sldId id="263" r:id="rId12"/>
    <p:sldId id="266" r:id="rId13"/>
    <p:sldId id="274" r:id="rId14"/>
    <p:sldId id="277" r:id="rId15"/>
    <p:sldId id="278" r:id="rId16"/>
    <p:sldId id="281" r:id="rId17"/>
    <p:sldId id="282" r:id="rId18"/>
    <p:sldId id="283" r:id="rId19"/>
    <p:sldId id="299" r:id="rId20"/>
    <p:sldId id="300" r:id="rId21"/>
    <p:sldId id="307" r:id="rId22"/>
    <p:sldId id="308" r:id="rId23"/>
    <p:sldId id="301" r:id="rId24"/>
    <p:sldId id="310" r:id="rId25"/>
    <p:sldId id="311" r:id="rId26"/>
    <p:sldId id="312" r:id="rId27"/>
    <p:sldId id="317" r:id="rId28"/>
    <p:sldId id="303" r:id="rId29"/>
    <p:sldId id="313" r:id="rId30"/>
    <p:sldId id="315" r:id="rId31"/>
    <p:sldId id="318" r:id="rId32"/>
    <p:sldId id="305" r:id="rId33"/>
    <p:sldId id="306" r:id="rId34"/>
    <p:sldId id="304" r:id="rId35"/>
    <p:sldId id="288"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2D6"/>
    <a:srgbClr val="247686"/>
    <a:srgbClr val="4E6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6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9F70A-DB9A-49C0-B2F6-FDDD284049B6}" type="datetimeFigureOut">
              <a:rPr lang="el-GR" smtClean="0"/>
              <a:t>02/06/2017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15AF6-EA79-44C4-8E57-A479376B3288}" type="slidenum">
              <a:rPr lang="el-GR" smtClean="0"/>
              <a:t>‹#›</a:t>
            </a:fld>
            <a:endParaRPr lang="el-GR"/>
          </a:p>
        </p:txBody>
      </p:sp>
    </p:spTree>
    <p:extLst>
      <p:ext uri="{BB962C8B-B14F-4D97-AF65-F5344CB8AC3E}">
        <p14:creationId xmlns:p14="http://schemas.microsoft.com/office/powerpoint/2010/main" val="212239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715AF6-EA79-44C4-8E57-A479376B3288}" type="slidenum">
              <a:rPr lang="el-GR" smtClean="0"/>
              <a:t>32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F9EA672D-4F9F-4368-8995-7F39A5DDAF3C}"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EA672D-4F9F-4368-8995-7F39A5DDAF3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EA672D-4F9F-4368-8995-7F39A5DDAF3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EA672D-4F9F-4368-8995-7F39A5DDAF3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EA672D-4F9F-4368-8995-7F39A5DDAF3C}"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9EA672D-4F9F-4368-8995-7F39A5DDAF3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9EA672D-4F9F-4368-8995-7F39A5DDAF3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9EA672D-4F9F-4368-8995-7F39A5DDAF3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9EA672D-4F9F-4368-8995-7F39A5DDAF3C}"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9EA672D-4F9F-4368-8995-7F39A5DDAF3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27B8D8E-150A-434F-B161-3EA8D838F699}" type="datetimeFigureOut">
              <a:rPr lang="en-GB" smtClean="0"/>
              <a:pPr/>
              <a:t>02/06/2017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9EA672D-4F9F-4368-8995-7F39A5DDAF3C}"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7B8D8E-150A-434F-B161-3EA8D838F699}" type="datetimeFigureOut">
              <a:rPr lang="en-GB" smtClean="0"/>
              <a:pPr/>
              <a:t>02/06/2017</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9EA672D-4F9F-4368-8995-7F39A5DDAF3C}"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png"/><Relationship Id="rId7"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facebook.com/plugins/video.php?href=https://www.facebook.com/DSHPositiveChoices/videos/vb.466099826890155/611537849013018/?type=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9" y="3857628"/>
            <a:ext cx="7992888" cy="2714644"/>
          </a:xfrm>
        </p:spPr>
        <p:txBody>
          <a:bodyPr>
            <a:normAutofit fontScale="90000"/>
          </a:bodyPr>
          <a:lstStyle/>
          <a:p>
            <a:r>
              <a:rPr lang="el-GR" sz="3600" b="1" dirty="0" smtClean="0">
                <a:solidFill>
                  <a:schemeClr val="accent1"/>
                </a:solidFill>
                <a:latin typeface="Calibri" pitchFamily="34" charset="0"/>
                <a:cs typeface="Calibri" pitchFamily="34" charset="0"/>
              </a:rPr>
              <a:t>Πρακτικές Ευαισθητοποίησης </a:t>
            </a:r>
            <a:br>
              <a:rPr lang="el-GR" sz="3600" b="1" dirty="0" smtClean="0">
                <a:solidFill>
                  <a:schemeClr val="accent1"/>
                </a:solidFill>
                <a:latin typeface="Calibri" pitchFamily="34" charset="0"/>
                <a:cs typeface="Calibri" pitchFamily="34" charset="0"/>
              </a:rPr>
            </a:br>
            <a:r>
              <a:rPr lang="el-GR" sz="3600" b="1" dirty="0" smtClean="0">
                <a:solidFill>
                  <a:schemeClr val="accent1"/>
                </a:solidFill>
                <a:latin typeface="Calibri" pitchFamily="34" charset="0"/>
                <a:cs typeface="Calibri" pitchFamily="34" charset="0"/>
              </a:rPr>
              <a:t>και Ενδυνάμωσης νέων </a:t>
            </a:r>
            <a:br>
              <a:rPr lang="el-GR" sz="3600" b="1" dirty="0" smtClean="0">
                <a:solidFill>
                  <a:schemeClr val="accent1"/>
                </a:solidFill>
                <a:latin typeface="Calibri" pitchFamily="34" charset="0"/>
                <a:cs typeface="Calibri" pitchFamily="34" charset="0"/>
              </a:rPr>
            </a:br>
            <a:r>
              <a:rPr lang="el-GR" sz="3600" b="1" dirty="0" smtClean="0">
                <a:solidFill>
                  <a:schemeClr val="accent1"/>
                </a:solidFill>
                <a:latin typeface="Calibri" pitchFamily="34" charset="0"/>
                <a:cs typeface="Calibri" pitchFamily="34" charset="0"/>
              </a:rPr>
              <a:t>που βρίσκονται σε κίνδυνο</a:t>
            </a:r>
            <a:r>
              <a:rPr lang="el-GR" sz="3600" b="1" dirty="0" smtClean="0">
                <a:solidFill>
                  <a:schemeClr val="accent1">
                    <a:lumMod val="60000"/>
                    <a:lumOff val="40000"/>
                  </a:schemeClr>
                </a:solidFill>
                <a:latin typeface="Calibri" pitchFamily="34" charset="0"/>
                <a:cs typeface="Calibri" pitchFamily="34" charset="0"/>
              </a:rPr>
              <a:t/>
            </a:r>
            <a:br>
              <a:rPr lang="el-GR" sz="3600" b="1" dirty="0" smtClean="0">
                <a:solidFill>
                  <a:schemeClr val="accent1">
                    <a:lumMod val="60000"/>
                    <a:lumOff val="40000"/>
                  </a:schemeClr>
                </a:solidFill>
                <a:latin typeface="Calibri" pitchFamily="34" charset="0"/>
                <a:cs typeface="Calibri" pitchFamily="34" charset="0"/>
              </a:rPr>
            </a:br>
            <a:r>
              <a:rPr lang="el-GR" sz="2400" dirty="0" smtClean="0">
                <a:solidFill>
                  <a:srgbClr val="00B0F0"/>
                </a:solidFill>
              </a:rPr>
              <a:t> </a:t>
            </a:r>
            <a:r>
              <a:rPr lang="el-GR" sz="2400" dirty="0" smtClean="0"/>
              <a:t/>
            </a:r>
            <a:br>
              <a:rPr lang="el-GR" sz="2400" dirty="0" smtClean="0"/>
            </a:br>
            <a:r>
              <a:rPr lang="el-GR" sz="2400" dirty="0" smtClean="0">
                <a:solidFill>
                  <a:schemeClr val="tx2"/>
                </a:solidFill>
                <a:latin typeface="Calibri" pitchFamily="34" charset="0"/>
              </a:rPr>
              <a:t>Ι. Καλλία, </a:t>
            </a:r>
            <a:r>
              <a:rPr lang="el-GR" sz="2400" u="sng" dirty="0" smtClean="0">
                <a:solidFill>
                  <a:schemeClr val="tx2"/>
                </a:solidFill>
                <a:latin typeface="Calibri" pitchFamily="34" charset="0"/>
              </a:rPr>
              <a:t>Δ. Παπαϊωάννου</a:t>
            </a:r>
            <a:r>
              <a:rPr lang="el-GR" sz="2400" dirty="0" smtClean="0">
                <a:solidFill>
                  <a:schemeClr val="tx2"/>
                </a:solidFill>
                <a:latin typeface="Calibri" pitchFamily="34" charset="0"/>
              </a:rPr>
              <a:t>, Α. Φραγκούλη, Κ. </a:t>
            </a:r>
            <a:r>
              <a:rPr lang="el-GR" sz="2400" dirty="0" err="1" smtClean="0">
                <a:solidFill>
                  <a:schemeClr val="tx2"/>
                </a:solidFill>
                <a:latin typeface="Calibri" pitchFamily="34" charset="0"/>
              </a:rPr>
              <a:t>Φύσσας</a:t>
            </a:r>
            <a:r>
              <a:rPr lang="el-GR" sz="2400" dirty="0" smtClean="0">
                <a:solidFill>
                  <a:schemeClr val="tx2"/>
                </a:solidFill>
                <a:latin typeface="Calibri" pitchFamily="34" charset="0"/>
              </a:rPr>
              <a:t>,</a:t>
            </a:r>
            <a:br>
              <a:rPr lang="el-GR" sz="2400" dirty="0" smtClean="0">
                <a:solidFill>
                  <a:schemeClr val="tx2"/>
                </a:solidFill>
                <a:latin typeface="Calibri" pitchFamily="34" charset="0"/>
              </a:rPr>
            </a:br>
            <a:r>
              <a:rPr lang="el-GR" sz="2400" dirty="0" smtClean="0">
                <a:solidFill>
                  <a:schemeClr val="tx2"/>
                </a:solidFill>
                <a:latin typeface="Calibri" pitchFamily="34" charset="0"/>
              </a:rPr>
              <a:t>Εταιρία Κοινωνικής </a:t>
            </a:r>
            <a:r>
              <a:rPr lang="el-GR" sz="2200" dirty="0" smtClean="0">
                <a:solidFill>
                  <a:schemeClr val="tx2"/>
                </a:solidFill>
                <a:latin typeface="Calibri" pitchFamily="34" charset="0"/>
              </a:rPr>
              <a:t>Ψυχιατρικής</a:t>
            </a:r>
            <a:r>
              <a:rPr lang="el-GR" sz="2400" dirty="0" smtClean="0">
                <a:solidFill>
                  <a:schemeClr val="tx2"/>
                </a:solidFill>
                <a:latin typeface="Calibri" pitchFamily="34" charset="0"/>
              </a:rPr>
              <a:t> και Ψυχικής Υγείας</a:t>
            </a:r>
            <a:br>
              <a:rPr lang="el-GR" sz="2400" dirty="0" smtClean="0">
                <a:solidFill>
                  <a:schemeClr val="tx2"/>
                </a:solidFill>
                <a:latin typeface="Calibri" pitchFamily="34" charset="0"/>
              </a:rPr>
            </a:br>
            <a:r>
              <a:rPr lang="el-GR" sz="2400" dirty="0" smtClean="0">
                <a:solidFill>
                  <a:schemeClr val="tx2"/>
                </a:solidFill>
                <a:latin typeface="Calibri" pitchFamily="34" charset="0"/>
              </a:rPr>
              <a:t>Γ. </a:t>
            </a:r>
            <a:r>
              <a:rPr lang="el-GR" sz="2400" dirty="0" err="1" smtClean="0">
                <a:solidFill>
                  <a:schemeClr val="tx2"/>
                </a:solidFill>
                <a:latin typeface="Calibri" pitchFamily="34" charset="0"/>
              </a:rPr>
              <a:t>Σκυλογιάννης</a:t>
            </a:r>
            <a:r>
              <a:rPr lang="el-GR" sz="2400" dirty="0" smtClean="0">
                <a:solidFill>
                  <a:schemeClr val="tx2"/>
                </a:solidFill>
                <a:latin typeface="Calibri" pitchFamily="34" charset="0"/>
              </a:rPr>
              <a:t>, Αριστοτέλειο Πανεπιστήμιο Θεσσαλονίκης</a:t>
            </a:r>
            <a:r>
              <a:rPr lang="el-GR" sz="2400" dirty="0" smtClean="0">
                <a:solidFill>
                  <a:schemeClr val="tx2"/>
                </a:solidFill>
              </a:rPr>
              <a:t/>
            </a:r>
            <a:br>
              <a:rPr lang="el-GR" sz="2400" dirty="0" smtClean="0">
                <a:solidFill>
                  <a:schemeClr val="tx2"/>
                </a:solidFill>
              </a:rPr>
            </a:br>
            <a:r>
              <a:rPr lang="el-GR" sz="2400" dirty="0" smtClean="0">
                <a:solidFill>
                  <a:schemeClr val="accent5">
                    <a:lumMod val="60000"/>
                    <a:lumOff val="40000"/>
                  </a:schemeClr>
                </a:solidFill>
              </a:rPr>
              <a:t> </a:t>
            </a:r>
            <a:r>
              <a:rPr lang="el-GR" sz="2400" dirty="0" smtClean="0"/>
              <a:t/>
            </a:r>
            <a:br>
              <a:rPr lang="el-GR" sz="2400" dirty="0" smtClean="0"/>
            </a:br>
            <a:r>
              <a:rPr lang="el-GR" sz="1800" dirty="0" smtClean="0">
                <a:latin typeface="Calibri" pitchFamily="34" charset="0"/>
              </a:rPr>
              <a:t>16ο Πανελλήνιο Συνέδριο Ψυχολογικής Έρευνας</a:t>
            </a:r>
            <a:br>
              <a:rPr lang="el-GR" sz="1800" dirty="0" smtClean="0">
                <a:latin typeface="Calibri" pitchFamily="34" charset="0"/>
              </a:rPr>
            </a:br>
            <a:r>
              <a:rPr lang="el-GR" sz="1800" dirty="0" smtClean="0">
                <a:latin typeface="Calibri" pitchFamily="34" charset="0"/>
              </a:rPr>
              <a:t>Άτομα, θεσμοί, κοινωνία: ο κόσμος της Ψυχολογίας</a:t>
            </a:r>
            <a:br>
              <a:rPr lang="el-GR" sz="1800" dirty="0" smtClean="0">
                <a:latin typeface="Calibri" pitchFamily="34" charset="0"/>
              </a:rPr>
            </a:br>
            <a:r>
              <a:rPr lang="el-GR" sz="1800" dirty="0" smtClean="0">
                <a:latin typeface="Calibri" pitchFamily="34" charset="0"/>
              </a:rPr>
              <a:t>Θεσσαλονίκη, 10 - 14 Μαΐου 2017</a:t>
            </a:r>
            <a:r>
              <a:rPr lang="el-GR" sz="2400" dirty="0" smtClean="0"/>
              <a:t/>
            </a:r>
            <a:br>
              <a:rPr lang="el-GR" sz="2400" dirty="0" smtClean="0"/>
            </a:br>
            <a:endParaRPr lang="en-GB" sz="2400" dirty="0">
              <a:latin typeface="Calibri" pitchFamily="34" charset="0"/>
            </a:endParaRPr>
          </a:p>
        </p:txBody>
      </p:sp>
      <p:pic>
        <p:nvPicPr>
          <p:cNvPr id="4" name="Picture 3" descr="DSHPC_LOGO.png"/>
          <p:cNvPicPr>
            <a:picLocks noChangeAspect="1"/>
          </p:cNvPicPr>
          <p:nvPr/>
        </p:nvPicPr>
        <p:blipFill>
          <a:blip r:embed="rId3" cstate="print"/>
          <a:stretch>
            <a:fillRect/>
          </a:stretch>
        </p:blipFill>
        <p:spPr>
          <a:xfrm>
            <a:off x="6578134" y="0"/>
            <a:ext cx="2857520" cy="1780687"/>
          </a:xfrm>
          <a:prstGeom prst="rect">
            <a:avLst/>
          </a:prstGeom>
        </p:spPr>
      </p:pic>
      <p:pic>
        <p:nvPicPr>
          <p:cNvPr id="7" name="Picture 4" descr="EU flag-Erasmus+_vect_POS.jpg"/>
          <p:cNvPicPr>
            <a:picLocks noChangeAspect="1"/>
          </p:cNvPicPr>
          <p:nvPr/>
        </p:nvPicPr>
        <p:blipFill>
          <a:blip r:embed="rId4" cstate="print"/>
          <a:stretch>
            <a:fillRect/>
          </a:stretch>
        </p:blipFill>
        <p:spPr>
          <a:xfrm>
            <a:off x="7010182" y="1371778"/>
            <a:ext cx="1993424" cy="817815"/>
          </a:xfrm>
          <a:prstGeom prst="rect">
            <a:avLst/>
          </a:prstGeom>
        </p:spPr>
      </p:pic>
      <p:pic>
        <p:nvPicPr>
          <p:cNvPr id="3" name="Εικόνα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0263" y="332657"/>
            <a:ext cx="2726214" cy="1243242"/>
          </a:xfrm>
          <a:prstGeom prst="rect">
            <a:avLst/>
          </a:prstGeom>
        </p:spPr>
      </p:pic>
      <p:graphicFrame>
        <p:nvGraphicFramePr>
          <p:cNvPr id="6" name="Αντικείμενο 5"/>
          <p:cNvGraphicFramePr>
            <a:graphicFrameLocks noChangeAspect="1"/>
          </p:cNvGraphicFramePr>
          <p:nvPr>
            <p:extLst>
              <p:ext uri="{D42A27DB-BD31-4B8C-83A1-F6EECF244321}">
                <p14:modId xmlns:p14="http://schemas.microsoft.com/office/powerpoint/2010/main" val="4174029273"/>
              </p:ext>
            </p:extLst>
          </p:nvPr>
        </p:nvGraphicFramePr>
        <p:xfrm>
          <a:off x="179512" y="332657"/>
          <a:ext cx="6121400" cy="1438275"/>
        </p:xfrm>
        <a:graphic>
          <a:graphicData uri="http://schemas.openxmlformats.org/presentationml/2006/ole">
            <mc:AlternateContent xmlns:mc="http://schemas.openxmlformats.org/markup-compatibility/2006">
              <mc:Choice xmlns:v="urn:schemas-microsoft-com:vml" Requires="v">
                <p:oleObj spid="_x0000_s1030" name="Document" r:id="rId7" imgW="6120855" imgH="1437517" progId="">
                  <p:embed/>
                </p:oleObj>
              </mc:Choice>
              <mc:Fallback>
                <p:oleObj name="Document" r:id="rId7" imgW="6120855" imgH="1437517"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32657"/>
                        <a:ext cx="6121400"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75656" y="116632"/>
            <a:ext cx="7498080" cy="1143000"/>
          </a:xfrm>
        </p:spPr>
        <p:txBody>
          <a:bodyPr>
            <a:normAutofit/>
          </a:bodyPr>
          <a:lstStyle/>
          <a:p>
            <a:pPr algn="ctr"/>
            <a:r>
              <a:rPr lang="el-GR" sz="3600" b="1" dirty="0" smtClean="0">
                <a:solidFill>
                  <a:schemeClr val="accent1">
                    <a:lumMod val="60000"/>
                    <a:lumOff val="40000"/>
                  </a:schemeClr>
                </a:solidFill>
                <a:latin typeface="Calibri" pitchFamily="34" charset="0"/>
                <a:cs typeface="Calibri" pitchFamily="34" charset="0"/>
              </a:rPr>
              <a:t>Εκπαίδευση </a:t>
            </a:r>
            <a:endParaRPr lang="el-GR" sz="3600" b="1" dirty="0">
              <a:solidFill>
                <a:schemeClr val="accent1">
                  <a:lumMod val="60000"/>
                  <a:lumOff val="40000"/>
                </a:schemeClr>
              </a:solidFill>
              <a:latin typeface="Calibri" pitchFamily="34" charset="0"/>
              <a:cs typeface="Calibri" pitchFamily="34" charset="0"/>
            </a:endParaRPr>
          </a:p>
        </p:txBody>
      </p:sp>
      <p:sp>
        <p:nvSpPr>
          <p:cNvPr id="3" name="2 - Θέση περιεχομένου"/>
          <p:cNvSpPr>
            <a:spLocks noGrp="1"/>
          </p:cNvSpPr>
          <p:nvPr>
            <p:ph idx="1"/>
          </p:nvPr>
        </p:nvSpPr>
        <p:spPr/>
        <p:txBody>
          <a:bodyPr>
            <a:normAutofit/>
          </a:bodyPr>
          <a:lstStyle/>
          <a:p>
            <a:pPr>
              <a:buFont typeface="Wingdings" pitchFamily="2" charset="2"/>
              <a:buChar char="q"/>
            </a:pPr>
            <a:r>
              <a:rPr lang="el-GR" sz="2000" dirty="0" smtClean="0">
                <a:solidFill>
                  <a:schemeClr val="bg2">
                    <a:lumMod val="10000"/>
                  </a:schemeClr>
                </a:solidFill>
              </a:rPr>
              <a:t>Οργάνωση 6 διακρατικών συναντήσεων, ο κάθε εταίρος οργάνωσε  1 στη χώρα του.</a:t>
            </a:r>
          </a:p>
          <a:p>
            <a:pPr>
              <a:buFont typeface="Wingdings" pitchFamily="2" charset="2"/>
              <a:buChar char="q"/>
            </a:pPr>
            <a:r>
              <a:rPr lang="el-GR" sz="2000" dirty="0" smtClean="0">
                <a:solidFill>
                  <a:schemeClr val="bg2">
                    <a:lumMod val="10000"/>
                  </a:schemeClr>
                </a:solidFill>
              </a:rPr>
              <a:t>Παράδοση 2 ημερήσιων σεμιναρίων - εργαστηρίων από κάθε εταίρο.</a:t>
            </a:r>
          </a:p>
          <a:p>
            <a:pPr>
              <a:buFont typeface="Wingdings" pitchFamily="2" charset="2"/>
              <a:buChar char="q"/>
            </a:pPr>
            <a:r>
              <a:rPr lang="el-GR" sz="2000" dirty="0" smtClean="0">
                <a:solidFill>
                  <a:schemeClr val="bg2">
                    <a:lumMod val="10000"/>
                  </a:schemeClr>
                </a:solidFill>
              </a:rPr>
              <a:t>Παράδοση συνολικά 72 σεμιναρίων - εργαστηρίων (12 κάθε εταίρος) .</a:t>
            </a:r>
          </a:p>
          <a:p>
            <a:pPr>
              <a:buFont typeface="Wingdings" pitchFamily="2" charset="2"/>
              <a:buChar char="q"/>
            </a:pPr>
            <a:r>
              <a:rPr lang="el-GR" sz="2000" dirty="0" smtClean="0">
                <a:solidFill>
                  <a:schemeClr val="bg2">
                    <a:lumMod val="10000"/>
                  </a:schemeClr>
                </a:solidFill>
              </a:rPr>
              <a:t>Κάθε σεμινάριο - εργαστήριο παραδόθηκε σε 1 τουλάχιστον ομάδα 10+ νέων.</a:t>
            </a:r>
          </a:p>
          <a:p>
            <a:pPr algn="just">
              <a:buNone/>
            </a:pPr>
            <a:endParaRPr lang="el-GR" sz="2000" dirty="0" smtClean="0">
              <a:solidFill>
                <a:schemeClr val="bg2">
                  <a:lumMod val="10000"/>
                </a:schemeClr>
              </a:solidFill>
            </a:endParaRPr>
          </a:p>
          <a:p>
            <a:pPr algn="just">
              <a:buNone/>
            </a:pPr>
            <a:r>
              <a:rPr lang="el-GR" sz="2000" dirty="0" smtClean="0">
                <a:solidFill>
                  <a:schemeClr val="bg2">
                    <a:lumMod val="10000"/>
                  </a:schemeClr>
                </a:solidFill>
                <a:effectLst>
                  <a:outerShdw blurRad="38100" dist="38100" dir="2700000" algn="tl">
                    <a:srgbClr val="000000">
                      <a:alpha val="43137"/>
                    </a:srgbClr>
                  </a:outerShdw>
                </a:effectLst>
              </a:rPr>
              <a:t>Στην πράξη…</a:t>
            </a:r>
          </a:p>
          <a:p>
            <a:pPr algn="just">
              <a:buNone/>
            </a:pPr>
            <a:r>
              <a:rPr lang="el-GR" sz="2000" dirty="0" smtClean="0">
                <a:solidFill>
                  <a:schemeClr val="bg2">
                    <a:lumMod val="10000"/>
                  </a:schemeClr>
                </a:solidFill>
              </a:rPr>
              <a:t>Στο πρόγραμμα συμμετείχαν 1000+ εκπαιδευτικοί και άτομα που</a:t>
            </a:r>
            <a:endParaRPr lang="en-US" sz="2000" dirty="0" smtClean="0">
              <a:solidFill>
                <a:schemeClr val="bg2">
                  <a:lumMod val="10000"/>
                </a:schemeClr>
              </a:solidFill>
            </a:endParaRPr>
          </a:p>
          <a:p>
            <a:pPr algn="just">
              <a:buNone/>
            </a:pPr>
            <a:r>
              <a:rPr lang="el-GR" sz="2000" dirty="0" smtClean="0">
                <a:solidFill>
                  <a:schemeClr val="bg2">
                    <a:lumMod val="10000"/>
                  </a:schemeClr>
                </a:solidFill>
              </a:rPr>
              <a:t>εργάζονται με νέους </a:t>
            </a:r>
            <a:r>
              <a:rPr lang="en-US" sz="2000" dirty="0" smtClean="0">
                <a:solidFill>
                  <a:schemeClr val="bg2">
                    <a:lumMod val="10000"/>
                  </a:schemeClr>
                </a:solidFill>
              </a:rPr>
              <a:t>- youth workers </a:t>
            </a:r>
            <a:r>
              <a:rPr lang="el-GR" sz="2000" dirty="0" smtClean="0">
                <a:solidFill>
                  <a:schemeClr val="bg2">
                    <a:lumMod val="10000"/>
                  </a:schemeClr>
                </a:solidFill>
              </a:rPr>
              <a:t>στην Ευρώπη. </a:t>
            </a:r>
          </a:p>
          <a:p>
            <a:pPr algn="just">
              <a:buNone/>
            </a:pPr>
            <a:r>
              <a:rPr lang="el-GR" sz="2400" b="1" dirty="0" smtClean="0">
                <a:solidFill>
                  <a:schemeClr val="accent1">
                    <a:lumMod val="60000"/>
                    <a:lumOff val="40000"/>
                  </a:schemeClr>
                </a:solidFill>
                <a:sym typeface="Symbol"/>
              </a:rPr>
              <a:t></a:t>
            </a:r>
            <a:r>
              <a:rPr lang="el-GR" sz="2000" dirty="0" smtClean="0">
                <a:solidFill>
                  <a:schemeClr val="bg2">
                    <a:lumMod val="10000"/>
                  </a:schemeClr>
                </a:solidFill>
                <a:sym typeface="Symbol"/>
              </a:rPr>
              <a:t> </a:t>
            </a:r>
            <a:r>
              <a:rPr lang="el-GR" sz="2000" dirty="0" smtClean="0">
                <a:solidFill>
                  <a:schemeClr val="bg2">
                    <a:lumMod val="10000"/>
                  </a:schemeClr>
                </a:solidFill>
              </a:rPr>
              <a:t>Επωφελήθηκαν από το πρόγραμμα πολλαπλάσιοι νέοι.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46"/>
          </a:xfrm>
        </p:spPr>
        <p:txBody>
          <a:bodyPr>
            <a:normAutofit/>
          </a:bodyPr>
          <a:lstStyle/>
          <a:p>
            <a:pPr algn="ctr"/>
            <a:r>
              <a:rPr lang="en-GB" sz="3200" b="1" dirty="0" smtClean="0">
                <a:solidFill>
                  <a:schemeClr val="accent1">
                    <a:lumMod val="60000"/>
                    <a:lumOff val="40000"/>
                  </a:schemeClr>
                </a:solidFill>
                <a:latin typeface="Calibri" pitchFamily="34" charset="0"/>
                <a:cs typeface="Calibri" pitchFamily="34" charset="0"/>
              </a:rPr>
              <a:t>DSH PC – </a:t>
            </a:r>
            <a:r>
              <a:rPr lang="el-GR" sz="3200" b="1" dirty="0">
                <a:solidFill>
                  <a:schemeClr val="accent1">
                    <a:lumMod val="60000"/>
                    <a:lumOff val="40000"/>
                  </a:schemeClr>
                </a:solidFill>
                <a:latin typeface="Calibri" pitchFamily="34" charset="0"/>
                <a:cs typeface="Calibri" pitchFamily="34" charset="0"/>
              </a:rPr>
              <a:t>Θ</a:t>
            </a:r>
            <a:r>
              <a:rPr lang="el-GR" sz="3200" b="1" dirty="0" smtClean="0">
                <a:solidFill>
                  <a:schemeClr val="accent1">
                    <a:lumMod val="60000"/>
                    <a:lumOff val="40000"/>
                  </a:schemeClr>
                </a:solidFill>
                <a:latin typeface="Calibri" pitchFamily="34" charset="0"/>
                <a:cs typeface="Calibri" pitchFamily="34" charset="0"/>
              </a:rPr>
              <a:t>εματολογία Σεμιναρίων</a:t>
            </a:r>
            <a:endParaRPr lang="en-GB" sz="3200" b="1" dirty="0">
              <a:solidFill>
                <a:schemeClr val="accent1">
                  <a:lumMod val="60000"/>
                  <a:lumOff val="40000"/>
                </a:schemeClr>
              </a:solidFill>
              <a:latin typeface="Calibri" pitchFamily="34" charset="0"/>
              <a:cs typeface="Calibri" pitchFamily="34" charset="0"/>
            </a:endParaRPr>
          </a:p>
        </p:txBody>
      </p:sp>
      <p:sp>
        <p:nvSpPr>
          <p:cNvPr id="3" name="Content Placeholder 2"/>
          <p:cNvSpPr>
            <a:spLocks noGrp="1"/>
          </p:cNvSpPr>
          <p:nvPr>
            <p:ph idx="1"/>
          </p:nvPr>
        </p:nvSpPr>
        <p:spPr>
          <a:xfrm>
            <a:off x="1691680" y="1214422"/>
            <a:ext cx="7242008" cy="5643578"/>
          </a:xfrm>
        </p:spPr>
        <p:txBody>
          <a:bodyPr>
            <a:noAutofit/>
          </a:bodyPr>
          <a:lstStyle/>
          <a:p>
            <a:pPr lvl="0"/>
            <a:r>
              <a:rPr lang="el-GR" sz="2000" b="1" dirty="0" smtClean="0">
                <a:latin typeface="Calibri" pitchFamily="34" charset="0"/>
              </a:rPr>
              <a:t>Διερευνώντας τη φροντίδα του εαυτού και τη συμπόνια</a:t>
            </a:r>
          </a:p>
          <a:p>
            <a:pPr>
              <a:buNone/>
            </a:pPr>
            <a:endParaRPr lang="el-GR" sz="2000" b="1" dirty="0" smtClean="0">
              <a:latin typeface="Calibri" pitchFamily="34" charset="0"/>
            </a:endParaRPr>
          </a:p>
          <a:p>
            <a:r>
              <a:rPr lang="el-GR" sz="2000" b="1" dirty="0" smtClean="0">
                <a:latin typeface="Calibri" pitchFamily="34" charset="0"/>
              </a:rPr>
              <a:t>Θέατρο του καταπιεσμένου </a:t>
            </a:r>
            <a:r>
              <a:rPr lang="en-US" sz="2000" b="1" dirty="0" smtClean="0">
                <a:latin typeface="Calibri" pitchFamily="34" charset="0"/>
              </a:rPr>
              <a:t>and image theatre</a:t>
            </a:r>
            <a:endParaRPr lang="en-GB" sz="2000" dirty="0" smtClean="0">
              <a:latin typeface="Calibri" pitchFamily="34" charset="0"/>
            </a:endParaRPr>
          </a:p>
          <a:p>
            <a:pPr lvl="0"/>
            <a:endParaRPr lang="el-GR" sz="2000" b="1" dirty="0" smtClean="0">
              <a:latin typeface="Calibri" pitchFamily="34" charset="0"/>
            </a:endParaRPr>
          </a:p>
          <a:p>
            <a:pPr lvl="0"/>
            <a:r>
              <a:rPr lang="el-GR" sz="2000" b="1" dirty="0" err="1" smtClean="0">
                <a:latin typeface="Calibri" pitchFamily="34" charset="0"/>
              </a:rPr>
              <a:t>Ψυχοεκπαίδευση</a:t>
            </a:r>
            <a:r>
              <a:rPr lang="el-GR" sz="2000" b="1" dirty="0" smtClean="0">
                <a:latin typeface="Calibri" pitchFamily="34" charset="0"/>
              </a:rPr>
              <a:t> σε θέματα κακοποίησης, κατανόηση των συναισθημάτων – η κρίση της εφηβείας</a:t>
            </a:r>
            <a:endParaRPr lang="en-GB" sz="2000" dirty="0" smtClean="0">
              <a:latin typeface="Calibri" pitchFamily="34" charset="0"/>
            </a:endParaRPr>
          </a:p>
          <a:p>
            <a:pPr>
              <a:buNone/>
            </a:pPr>
            <a:r>
              <a:rPr lang="en-GB" sz="2000" dirty="0" smtClean="0">
                <a:latin typeface="Calibri" pitchFamily="34" charset="0"/>
              </a:rPr>
              <a:t> </a:t>
            </a:r>
            <a:endParaRPr lang="el-GR" sz="2000" dirty="0" smtClean="0">
              <a:latin typeface="Calibri" pitchFamily="34" charset="0"/>
            </a:endParaRPr>
          </a:p>
          <a:p>
            <a:r>
              <a:rPr lang="el-GR" sz="2000" b="1" dirty="0" smtClean="0">
                <a:latin typeface="Calibri" pitchFamily="34" charset="0"/>
              </a:rPr>
              <a:t>Αιτιολογία και επιπτώσεις </a:t>
            </a:r>
            <a:r>
              <a:rPr lang="el-GR" sz="2000" b="1" dirty="0" err="1" smtClean="0">
                <a:latin typeface="Calibri" pitchFamily="34" charset="0"/>
              </a:rPr>
              <a:t>αλεξιθυμίας</a:t>
            </a:r>
            <a:endParaRPr lang="en-GB" sz="2000" dirty="0" smtClean="0">
              <a:latin typeface="Calibri" pitchFamily="34" charset="0"/>
            </a:endParaRPr>
          </a:p>
          <a:p>
            <a:pPr lvl="0"/>
            <a:endParaRPr lang="el-GR" sz="2000" b="1" dirty="0" smtClean="0">
              <a:latin typeface="Calibri" pitchFamily="34" charset="0"/>
            </a:endParaRPr>
          </a:p>
          <a:p>
            <a:pPr lvl="0"/>
            <a:r>
              <a:rPr lang="el-GR" sz="2000" b="1" dirty="0" smtClean="0">
                <a:latin typeface="Calibri" pitchFamily="34" charset="0"/>
              </a:rPr>
              <a:t>Η φωτογραφία και η παντομίμα ως τρόποι έκφρασης και κατανόησης των συναισθημάτων</a:t>
            </a:r>
            <a:endParaRPr lang="en-GB" sz="2600" dirty="0" smtClean="0">
              <a:latin typeface="Calibri" pitchFamily="34" charset="0"/>
            </a:endParaRPr>
          </a:p>
          <a:p>
            <a:pPr lvl="0"/>
            <a:endParaRPr lang="el-GR" sz="2000" b="1" dirty="0" smtClean="0">
              <a:latin typeface="Calibri" pitchFamily="34" charset="0"/>
            </a:endParaRPr>
          </a:p>
          <a:p>
            <a:pPr lvl="0"/>
            <a:r>
              <a:rPr lang="el-GR" sz="2000" b="1" dirty="0" smtClean="0">
                <a:latin typeface="Calibri" pitchFamily="34" charset="0"/>
              </a:rPr>
              <a:t>Διερεύνηση εαυτού και ομαδική έκφραση - κοινότητα και νέοι σε κίνδυνο: από τον κοινό φόβο στην κοινή κατανόηση</a:t>
            </a:r>
          </a:p>
          <a:p>
            <a:pPr>
              <a:buNone/>
            </a:pPr>
            <a:endParaRPr lang="en-GB" sz="1600" dirty="0" smtClean="0"/>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b="1" dirty="0" smtClean="0">
                <a:solidFill>
                  <a:schemeClr val="accent1">
                    <a:lumMod val="60000"/>
                    <a:lumOff val="40000"/>
                  </a:schemeClr>
                </a:solidFill>
                <a:latin typeface="Calibri" pitchFamily="34" charset="0"/>
                <a:cs typeface="Calibri" pitchFamily="34" charset="0"/>
              </a:rPr>
              <a:t>DSH PC  - </a:t>
            </a:r>
            <a:r>
              <a:rPr lang="el-GR" sz="3600" b="1" dirty="0" smtClean="0">
                <a:solidFill>
                  <a:schemeClr val="accent1">
                    <a:lumMod val="60000"/>
                    <a:lumOff val="40000"/>
                  </a:schemeClr>
                </a:solidFill>
                <a:latin typeface="Calibri" pitchFamily="34" charset="0"/>
                <a:cs typeface="Calibri" pitchFamily="34" charset="0"/>
              </a:rPr>
              <a:t>Σεμινάριο Λιθουανίας</a:t>
            </a:r>
            <a:br>
              <a:rPr lang="el-GR" sz="3600" b="1" dirty="0" smtClean="0">
                <a:solidFill>
                  <a:schemeClr val="accent1">
                    <a:lumMod val="60000"/>
                    <a:lumOff val="40000"/>
                  </a:schemeClr>
                </a:solidFill>
                <a:latin typeface="Calibri" pitchFamily="34" charset="0"/>
                <a:cs typeface="Calibri" pitchFamily="34" charset="0"/>
              </a:rPr>
            </a:br>
            <a:r>
              <a:rPr lang="el-GR" sz="3600" b="1" dirty="0" smtClean="0">
                <a:solidFill>
                  <a:schemeClr val="accent1">
                    <a:lumMod val="60000"/>
                    <a:lumOff val="40000"/>
                  </a:schemeClr>
                </a:solidFill>
                <a:latin typeface="Calibri" pitchFamily="34" charset="0"/>
                <a:cs typeface="Calibri" pitchFamily="34" charset="0"/>
              </a:rPr>
              <a:t>2η Διακρατική Συνάντηση</a:t>
            </a:r>
            <a:endParaRPr lang="en-GB" sz="3600" b="1" dirty="0">
              <a:solidFill>
                <a:schemeClr val="accent1">
                  <a:lumMod val="60000"/>
                  <a:lumOff val="40000"/>
                </a:schemeClr>
              </a:solidFill>
              <a:latin typeface="Calibri" pitchFamily="34" charset="0"/>
              <a:cs typeface="Calibri" pitchFamily="34" charset="0"/>
            </a:endParaRPr>
          </a:p>
        </p:txBody>
      </p:sp>
      <p:pic>
        <p:nvPicPr>
          <p:cNvPr id="2050" name="Picture 2" descr="C:\Users\GrahamNicholls\Desktop\Graham Backup\DESKTOP\FUNDING\ERASMUS+\DSH PC\DSH Positive Choices\CONFERENCE\Siauliai_2.jpg"/>
          <p:cNvPicPr>
            <a:picLocks noChangeAspect="1" noChangeArrowheads="1"/>
          </p:cNvPicPr>
          <p:nvPr/>
        </p:nvPicPr>
        <p:blipFill>
          <a:blip r:embed="rId2" cstate="print"/>
          <a:srcRect/>
          <a:stretch>
            <a:fillRect/>
          </a:stretch>
        </p:blipFill>
        <p:spPr bwMode="auto">
          <a:xfrm>
            <a:off x="1763688" y="1484784"/>
            <a:ext cx="6408712" cy="4806534"/>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b="1" dirty="0" smtClean="0">
                <a:solidFill>
                  <a:schemeClr val="accent1">
                    <a:lumMod val="60000"/>
                    <a:lumOff val="40000"/>
                  </a:schemeClr>
                </a:solidFill>
                <a:latin typeface="Calibri" pitchFamily="34" charset="0"/>
                <a:cs typeface="Calibri" pitchFamily="34" charset="0"/>
              </a:rPr>
              <a:t>DSH PC  - </a:t>
            </a:r>
            <a:r>
              <a:rPr lang="el-GR" sz="3600" b="1" dirty="0" smtClean="0">
                <a:solidFill>
                  <a:schemeClr val="accent1">
                    <a:lumMod val="60000"/>
                    <a:lumOff val="40000"/>
                  </a:schemeClr>
                </a:solidFill>
                <a:latin typeface="Calibri" pitchFamily="34" charset="0"/>
                <a:cs typeface="Calibri" pitchFamily="34" charset="0"/>
              </a:rPr>
              <a:t>Σεμινάριο</a:t>
            </a:r>
            <a:r>
              <a:rPr lang="en-GB" sz="3600" b="1" dirty="0" smtClean="0">
                <a:solidFill>
                  <a:schemeClr val="accent1">
                    <a:lumMod val="60000"/>
                    <a:lumOff val="40000"/>
                  </a:schemeClr>
                </a:solidFill>
                <a:latin typeface="Calibri" pitchFamily="34" charset="0"/>
                <a:cs typeface="Calibri" pitchFamily="34" charset="0"/>
              </a:rPr>
              <a:t> </a:t>
            </a:r>
            <a:r>
              <a:rPr lang="el-GR" sz="3600" b="1" dirty="0" smtClean="0">
                <a:solidFill>
                  <a:schemeClr val="accent1">
                    <a:lumMod val="60000"/>
                    <a:lumOff val="40000"/>
                  </a:schemeClr>
                </a:solidFill>
                <a:latin typeface="Calibri" pitchFamily="34" charset="0"/>
                <a:cs typeface="Calibri" pitchFamily="34" charset="0"/>
              </a:rPr>
              <a:t>Τουρκίας</a:t>
            </a:r>
            <a:br>
              <a:rPr lang="el-GR" sz="3600" b="1" dirty="0" smtClean="0">
                <a:solidFill>
                  <a:schemeClr val="accent1">
                    <a:lumMod val="60000"/>
                    <a:lumOff val="40000"/>
                  </a:schemeClr>
                </a:solidFill>
                <a:latin typeface="Calibri" pitchFamily="34" charset="0"/>
                <a:cs typeface="Calibri" pitchFamily="34" charset="0"/>
              </a:rPr>
            </a:br>
            <a:r>
              <a:rPr lang="el-GR" sz="3600" b="1" dirty="0" smtClean="0">
                <a:solidFill>
                  <a:schemeClr val="accent1">
                    <a:lumMod val="60000"/>
                    <a:lumOff val="40000"/>
                  </a:schemeClr>
                </a:solidFill>
                <a:latin typeface="Calibri" pitchFamily="34" charset="0"/>
                <a:cs typeface="Calibri" pitchFamily="34" charset="0"/>
              </a:rPr>
              <a:t>4η Διακρατική Συνάντηση</a:t>
            </a:r>
            <a:endParaRPr lang="en-GB" sz="3600" b="1" dirty="0">
              <a:solidFill>
                <a:schemeClr val="accent1">
                  <a:lumMod val="60000"/>
                  <a:lumOff val="40000"/>
                </a:schemeClr>
              </a:solidFill>
              <a:latin typeface="Calibri" pitchFamily="34" charset="0"/>
              <a:cs typeface="Calibri" pitchFamily="34" charset="0"/>
            </a:endParaRPr>
          </a:p>
        </p:txBody>
      </p:sp>
      <p:pic>
        <p:nvPicPr>
          <p:cNvPr id="8194" name="Picture 2" descr="C:\Users\GrahamNicholls\Desktop\Graham Backup\DESKTOP\FUNDING\ERASMUS+\DSH PC\DSH Positive Choices\CONFERENCE\Aksaray_3.jpg"/>
          <p:cNvPicPr>
            <a:picLocks noChangeAspect="1" noChangeArrowheads="1"/>
          </p:cNvPicPr>
          <p:nvPr/>
        </p:nvPicPr>
        <p:blipFill>
          <a:blip r:embed="rId2" cstate="print"/>
          <a:srcRect/>
          <a:stretch>
            <a:fillRect/>
          </a:stretch>
        </p:blipFill>
        <p:spPr bwMode="auto">
          <a:xfrm>
            <a:off x="1860376" y="1628800"/>
            <a:ext cx="6096000" cy="4572000"/>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b="1" dirty="0" smtClean="0">
                <a:solidFill>
                  <a:schemeClr val="accent1">
                    <a:lumMod val="60000"/>
                    <a:lumOff val="40000"/>
                  </a:schemeClr>
                </a:solidFill>
                <a:latin typeface="Calibri" pitchFamily="34" charset="0"/>
                <a:cs typeface="Calibri" pitchFamily="34" charset="0"/>
              </a:rPr>
              <a:t>DSH PC  -</a:t>
            </a:r>
            <a:r>
              <a:rPr lang="el-GR" sz="3600" b="1" dirty="0" smtClean="0">
                <a:solidFill>
                  <a:schemeClr val="accent1">
                    <a:lumMod val="60000"/>
                    <a:lumOff val="40000"/>
                  </a:schemeClr>
                </a:solidFill>
                <a:latin typeface="Calibri" pitchFamily="34" charset="0"/>
                <a:cs typeface="Calibri" pitchFamily="34" charset="0"/>
              </a:rPr>
              <a:t> Σεμινάριο Ρουμανίας</a:t>
            </a:r>
            <a:br>
              <a:rPr lang="el-GR" sz="3600" b="1" dirty="0" smtClean="0">
                <a:solidFill>
                  <a:schemeClr val="accent1">
                    <a:lumMod val="60000"/>
                    <a:lumOff val="40000"/>
                  </a:schemeClr>
                </a:solidFill>
                <a:latin typeface="Calibri" pitchFamily="34" charset="0"/>
                <a:cs typeface="Calibri" pitchFamily="34" charset="0"/>
              </a:rPr>
            </a:br>
            <a:r>
              <a:rPr lang="el-GR" sz="3600" b="1" dirty="0" smtClean="0">
                <a:solidFill>
                  <a:schemeClr val="accent1">
                    <a:lumMod val="60000"/>
                    <a:lumOff val="40000"/>
                  </a:schemeClr>
                </a:solidFill>
                <a:latin typeface="Calibri" pitchFamily="34" charset="0"/>
                <a:cs typeface="Calibri" pitchFamily="34" charset="0"/>
              </a:rPr>
              <a:t>5η Διακρατική Συνάντηση</a:t>
            </a:r>
            <a:endParaRPr lang="en-GB" sz="3600" b="1" dirty="0">
              <a:solidFill>
                <a:schemeClr val="accent1">
                  <a:lumMod val="60000"/>
                  <a:lumOff val="40000"/>
                </a:schemeClr>
              </a:solidFill>
              <a:latin typeface="Calibri" pitchFamily="34" charset="0"/>
              <a:cs typeface="Calibri" pitchFamily="34" charset="0"/>
            </a:endParaRPr>
          </a:p>
        </p:txBody>
      </p:sp>
      <p:pic>
        <p:nvPicPr>
          <p:cNvPr id="10242" name="Picture 2" descr="C:\Users\GrahamNicholls\Desktop\Graham Backup\DESKTOP\FUNDING\ERASMUS+\DSH PC\DSH Positive Choices\CONFERENCE\Suceava_4.jpg"/>
          <p:cNvPicPr>
            <a:picLocks noChangeAspect="1" noChangeArrowheads="1"/>
          </p:cNvPicPr>
          <p:nvPr/>
        </p:nvPicPr>
        <p:blipFill>
          <a:blip r:embed="rId2" cstate="print"/>
          <a:srcRect/>
          <a:stretch>
            <a:fillRect/>
          </a:stretch>
        </p:blipFill>
        <p:spPr bwMode="auto">
          <a:xfrm>
            <a:off x="1763688" y="1556792"/>
            <a:ext cx="6781800" cy="4521200"/>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b="1" dirty="0" smtClean="0">
                <a:solidFill>
                  <a:schemeClr val="accent1">
                    <a:lumMod val="60000"/>
                    <a:lumOff val="40000"/>
                  </a:schemeClr>
                </a:solidFill>
                <a:latin typeface="Calibri" pitchFamily="34" charset="0"/>
                <a:cs typeface="Calibri" pitchFamily="34" charset="0"/>
              </a:rPr>
              <a:t>DSH PC  - </a:t>
            </a:r>
            <a:r>
              <a:rPr lang="el-GR" sz="3600" b="1" dirty="0" smtClean="0">
                <a:solidFill>
                  <a:schemeClr val="accent1">
                    <a:lumMod val="60000"/>
                    <a:lumOff val="40000"/>
                  </a:schemeClr>
                </a:solidFill>
                <a:latin typeface="Calibri" pitchFamily="34" charset="0"/>
                <a:cs typeface="Calibri" pitchFamily="34" charset="0"/>
              </a:rPr>
              <a:t>Σεμινάριο Ρουμανίας</a:t>
            </a:r>
            <a:br>
              <a:rPr lang="el-GR" sz="3600" b="1" dirty="0" smtClean="0">
                <a:solidFill>
                  <a:schemeClr val="accent1">
                    <a:lumMod val="60000"/>
                    <a:lumOff val="40000"/>
                  </a:schemeClr>
                </a:solidFill>
                <a:latin typeface="Calibri" pitchFamily="34" charset="0"/>
                <a:cs typeface="Calibri" pitchFamily="34" charset="0"/>
              </a:rPr>
            </a:br>
            <a:r>
              <a:rPr lang="el-GR" sz="3600" b="1" dirty="0" smtClean="0">
                <a:solidFill>
                  <a:schemeClr val="accent1">
                    <a:lumMod val="60000"/>
                    <a:lumOff val="40000"/>
                  </a:schemeClr>
                </a:solidFill>
                <a:latin typeface="Calibri" pitchFamily="34" charset="0"/>
                <a:cs typeface="Calibri" pitchFamily="34" charset="0"/>
              </a:rPr>
              <a:t>5η Διακρατική Συνάντηση</a:t>
            </a:r>
            <a:endParaRPr lang="en-GB" sz="3600" b="1" dirty="0">
              <a:solidFill>
                <a:schemeClr val="accent1">
                  <a:lumMod val="60000"/>
                  <a:lumOff val="40000"/>
                </a:schemeClr>
              </a:solidFill>
              <a:latin typeface="Calibri" pitchFamily="34" charset="0"/>
              <a:cs typeface="Calibri" pitchFamily="34" charset="0"/>
            </a:endParaRPr>
          </a:p>
        </p:txBody>
      </p:sp>
      <p:pic>
        <p:nvPicPr>
          <p:cNvPr id="11266" name="Picture 2" descr="C:\Users\GrahamNicholls\Desktop\Graham Backup\DESKTOP\FUNDING\ERASMUS+\DSH PC\DSH Positive Choices\CONFERENCE\Suceava_1.jpg"/>
          <p:cNvPicPr>
            <a:picLocks noChangeAspect="1" noChangeArrowheads="1"/>
          </p:cNvPicPr>
          <p:nvPr/>
        </p:nvPicPr>
        <p:blipFill>
          <a:blip r:embed="rId2" cstate="print"/>
          <a:srcRect/>
          <a:stretch>
            <a:fillRect/>
          </a:stretch>
        </p:blipFill>
        <p:spPr bwMode="auto">
          <a:xfrm>
            <a:off x="1763688" y="1556792"/>
            <a:ext cx="6781800" cy="4521200"/>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b="1" dirty="0" smtClean="0">
                <a:solidFill>
                  <a:schemeClr val="accent1">
                    <a:lumMod val="60000"/>
                    <a:lumOff val="40000"/>
                  </a:schemeClr>
                </a:solidFill>
                <a:latin typeface="Calibri" pitchFamily="34" charset="0"/>
                <a:cs typeface="Calibri" pitchFamily="34" charset="0"/>
              </a:rPr>
              <a:t>DSH PC  - </a:t>
            </a:r>
            <a:r>
              <a:rPr lang="el-GR" sz="3600" b="1" dirty="0" smtClean="0">
                <a:solidFill>
                  <a:schemeClr val="accent1">
                    <a:lumMod val="60000"/>
                    <a:lumOff val="40000"/>
                  </a:schemeClr>
                </a:solidFill>
                <a:latin typeface="Calibri" pitchFamily="34" charset="0"/>
                <a:cs typeface="Calibri" pitchFamily="34" charset="0"/>
              </a:rPr>
              <a:t>Σεμινάριο Ελλάδας</a:t>
            </a:r>
            <a:br>
              <a:rPr lang="el-GR" sz="3600" b="1" dirty="0" smtClean="0">
                <a:solidFill>
                  <a:schemeClr val="accent1">
                    <a:lumMod val="60000"/>
                    <a:lumOff val="40000"/>
                  </a:schemeClr>
                </a:solidFill>
                <a:latin typeface="Calibri" pitchFamily="34" charset="0"/>
                <a:cs typeface="Calibri" pitchFamily="34" charset="0"/>
              </a:rPr>
            </a:br>
            <a:r>
              <a:rPr lang="el-GR" sz="3600" b="1" dirty="0" smtClean="0">
                <a:solidFill>
                  <a:schemeClr val="accent1">
                    <a:lumMod val="60000"/>
                    <a:lumOff val="40000"/>
                  </a:schemeClr>
                </a:solidFill>
                <a:latin typeface="Calibri" pitchFamily="34" charset="0"/>
                <a:cs typeface="Calibri" pitchFamily="34" charset="0"/>
              </a:rPr>
              <a:t>6η Διακρατική Συνάντηση</a:t>
            </a:r>
            <a:endParaRPr lang="en-GB" sz="3600" b="1" dirty="0">
              <a:solidFill>
                <a:schemeClr val="accent1">
                  <a:lumMod val="60000"/>
                  <a:lumOff val="40000"/>
                </a:schemeClr>
              </a:solidFill>
              <a:latin typeface="Calibri" pitchFamily="34" charset="0"/>
              <a:cs typeface="Calibri" pitchFamily="34" charset="0"/>
            </a:endParaRPr>
          </a:p>
        </p:txBody>
      </p:sp>
      <p:pic>
        <p:nvPicPr>
          <p:cNvPr id="13314" name="Picture 2" descr="C:\Users\GrahamNicholls\Desktop\Graham Backup\DESKTOP\FUNDING\ERASMUS+\DSH PC\DSH Positive Choices\CONFERENCE\Amfissa_8.jpg"/>
          <p:cNvPicPr>
            <a:picLocks noChangeAspect="1" noChangeArrowheads="1"/>
          </p:cNvPicPr>
          <p:nvPr/>
        </p:nvPicPr>
        <p:blipFill>
          <a:blip r:embed="rId2" cstate="print"/>
          <a:srcRect/>
          <a:stretch>
            <a:fillRect/>
          </a:stretch>
        </p:blipFill>
        <p:spPr bwMode="auto">
          <a:xfrm>
            <a:off x="1403648" y="1700808"/>
            <a:ext cx="7168796" cy="4032448"/>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b="1" dirty="0" smtClean="0">
                <a:solidFill>
                  <a:schemeClr val="accent1">
                    <a:lumMod val="60000"/>
                    <a:lumOff val="40000"/>
                  </a:schemeClr>
                </a:solidFill>
                <a:latin typeface="Calibri" pitchFamily="34" charset="0"/>
                <a:cs typeface="Calibri" pitchFamily="34" charset="0"/>
              </a:rPr>
              <a:t>DSH PC  -</a:t>
            </a:r>
            <a:r>
              <a:rPr lang="el-GR" sz="3600" b="1" dirty="0" smtClean="0">
                <a:solidFill>
                  <a:schemeClr val="accent1">
                    <a:lumMod val="60000"/>
                    <a:lumOff val="40000"/>
                  </a:schemeClr>
                </a:solidFill>
                <a:latin typeface="Calibri" pitchFamily="34" charset="0"/>
                <a:cs typeface="Calibri" pitchFamily="34" charset="0"/>
              </a:rPr>
              <a:t> Σεμινάριο Ελλάδας</a:t>
            </a:r>
            <a:br>
              <a:rPr lang="el-GR" sz="3600" b="1" dirty="0" smtClean="0">
                <a:solidFill>
                  <a:schemeClr val="accent1">
                    <a:lumMod val="60000"/>
                    <a:lumOff val="40000"/>
                  </a:schemeClr>
                </a:solidFill>
                <a:latin typeface="Calibri" pitchFamily="34" charset="0"/>
                <a:cs typeface="Calibri" pitchFamily="34" charset="0"/>
              </a:rPr>
            </a:br>
            <a:r>
              <a:rPr lang="el-GR" sz="3600" b="1" dirty="0" smtClean="0">
                <a:solidFill>
                  <a:schemeClr val="accent1">
                    <a:lumMod val="60000"/>
                    <a:lumOff val="40000"/>
                  </a:schemeClr>
                </a:solidFill>
                <a:latin typeface="Calibri" pitchFamily="34" charset="0"/>
                <a:cs typeface="Calibri" pitchFamily="34" charset="0"/>
              </a:rPr>
              <a:t>6η Διακρατική Συνάντηση</a:t>
            </a:r>
            <a:endParaRPr lang="en-GB" sz="3600" b="1" dirty="0">
              <a:solidFill>
                <a:schemeClr val="accent1">
                  <a:lumMod val="60000"/>
                  <a:lumOff val="40000"/>
                </a:schemeClr>
              </a:solidFill>
              <a:latin typeface="Calibri" pitchFamily="34" charset="0"/>
              <a:cs typeface="Calibri" pitchFamily="34" charset="0"/>
            </a:endParaRPr>
          </a:p>
        </p:txBody>
      </p:sp>
      <p:pic>
        <p:nvPicPr>
          <p:cNvPr id="14338" name="Picture 2" descr="C:\Users\GrahamNicholls\Desktop\Graham Backup\DESKTOP\FUNDING\ERASMUS+\DSH PC\DSH Positive Choices\CONFERENCE\Amfissa_5.jpg"/>
          <p:cNvPicPr>
            <a:picLocks noChangeAspect="1" noChangeArrowheads="1"/>
          </p:cNvPicPr>
          <p:nvPr/>
        </p:nvPicPr>
        <p:blipFill>
          <a:blip r:embed="rId2" cstate="print"/>
          <a:srcRect/>
          <a:stretch>
            <a:fillRect/>
          </a:stretch>
        </p:blipFill>
        <p:spPr bwMode="auto">
          <a:xfrm>
            <a:off x="1331639" y="1700808"/>
            <a:ext cx="7296811" cy="4104456"/>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1143008"/>
          </a:xfrm>
        </p:spPr>
        <p:txBody>
          <a:bodyPr>
            <a:normAutofit fontScale="90000"/>
          </a:bodyPr>
          <a:lstStyle/>
          <a:p>
            <a:pPr algn="ctr"/>
            <a:r>
              <a:rPr lang="en-GB" sz="3600" b="1" dirty="0" smtClean="0">
                <a:solidFill>
                  <a:schemeClr val="accent1">
                    <a:lumMod val="60000"/>
                    <a:lumOff val="40000"/>
                  </a:schemeClr>
                </a:solidFill>
                <a:latin typeface="Calibri" pitchFamily="34" charset="0"/>
              </a:rPr>
              <a:t>DSH PC  - </a:t>
            </a:r>
            <a:r>
              <a:rPr lang="el-GR" sz="3600" b="1" dirty="0" smtClean="0">
                <a:solidFill>
                  <a:schemeClr val="accent1">
                    <a:lumMod val="60000"/>
                    <a:lumOff val="40000"/>
                  </a:schemeClr>
                </a:solidFill>
                <a:latin typeface="Calibri" pitchFamily="34" charset="0"/>
              </a:rPr>
              <a:t>Σεμινάριο Ελλάδα</a:t>
            </a:r>
            <a:br>
              <a:rPr lang="el-GR" sz="3600" b="1" dirty="0" smtClean="0">
                <a:solidFill>
                  <a:schemeClr val="accent1">
                    <a:lumMod val="60000"/>
                    <a:lumOff val="40000"/>
                  </a:schemeClr>
                </a:solidFill>
                <a:latin typeface="Calibri" pitchFamily="34" charset="0"/>
              </a:rPr>
            </a:br>
            <a:r>
              <a:rPr lang="el-GR" sz="3600" b="1" dirty="0" smtClean="0">
                <a:solidFill>
                  <a:schemeClr val="accent1">
                    <a:lumMod val="60000"/>
                    <a:lumOff val="40000"/>
                  </a:schemeClr>
                </a:solidFill>
                <a:latin typeface="Calibri" pitchFamily="34" charset="0"/>
              </a:rPr>
              <a:t>6η Διακρατική Συνάντηση</a:t>
            </a:r>
            <a:endParaRPr lang="en-GB" sz="3600" b="1" dirty="0">
              <a:solidFill>
                <a:schemeClr val="accent1">
                  <a:lumMod val="60000"/>
                  <a:lumOff val="40000"/>
                </a:schemeClr>
              </a:solidFill>
              <a:latin typeface="Calibri" pitchFamily="34" charset="0"/>
            </a:endParaRPr>
          </a:p>
        </p:txBody>
      </p:sp>
      <p:pic>
        <p:nvPicPr>
          <p:cNvPr id="15362" name="Picture 2" descr="C:\Users\GrahamNicholls\Desktop\Graham Backup\DESKTOP\FUNDING\ERASMUS+\DSH PC\DSH Positive Choices\CONFERENCE\Amfissa_2.jpg"/>
          <p:cNvPicPr>
            <a:picLocks noChangeAspect="1" noChangeArrowheads="1"/>
          </p:cNvPicPr>
          <p:nvPr/>
        </p:nvPicPr>
        <p:blipFill>
          <a:blip r:embed="rId2" cstate="print"/>
          <a:srcRect/>
          <a:stretch>
            <a:fillRect/>
          </a:stretch>
        </p:blipFill>
        <p:spPr bwMode="auto">
          <a:xfrm>
            <a:off x="1691680" y="1268761"/>
            <a:ext cx="6528725" cy="4896544"/>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chemeClr val="accent1">
                    <a:lumMod val="60000"/>
                    <a:lumOff val="40000"/>
                  </a:schemeClr>
                </a:solidFill>
              </a:rPr>
              <a:t>Εφαρμογή του προγράμματος στην Ελλάδα</a:t>
            </a:r>
            <a:endParaRPr lang="el-GR" b="1" dirty="0">
              <a:solidFill>
                <a:schemeClr val="accent1">
                  <a:lumMod val="60000"/>
                  <a:lumOff val="40000"/>
                </a:schemeClr>
              </a:solidFill>
            </a:endParaRPr>
          </a:p>
        </p:txBody>
      </p:sp>
      <p:sp>
        <p:nvSpPr>
          <p:cNvPr id="3" name="2 - Θέση περιεχομένου"/>
          <p:cNvSpPr>
            <a:spLocks noGrp="1"/>
          </p:cNvSpPr>
          <p:nvPr>
            <p:ph idx="1"/>
          </p:nvPr>
        </p:nvSpPr>
        <p:spPr/>
        <p:txBody>
          <a:bodyPr/>
          <a:lstStyle/>
          <a:p>
            <a:pPr marL="82296" indent="0">
              <a:buNone/>
            </a:pPr>
            <a:endParaRPr lang="el-GR" sz="3000" dirty="0" smtClean="0">
              <a:latin typeface="Calibri" pitchFamily="34" charset="0"/>
            </a:endParaRPr>
          </a:p>
          <a:p>
            <a:pPr marL="82296" indent="0">
              <a:buNone/>
            </a:pPr>
            <a:r>
              <a:rPr lang="el-GR" sz="3000" dirty="0" smtClean="0">
                <a:latin typeface="Calibri" pitchFamily="34" charset="0"/>
              </a:rPr>
              <a:t>Το πρόγραμμα πραγματοποιήθηκε στην Αθήνα από την Ε.Κ.Ψ.&amp;Ψ.Υ. και στη Φωκίδα από τη Σχολή Καλών Τεχνών του Αριστοτελείου Πανεπιστημίου Θεσσαλονίκης και την Ε.Κ.Ψ.&amp;Ψ.Υ.</a:t>
            </a:r>
          </a:p>
          <a:p>
            <a:pPr marL="82296" indent="0">
              <a:buNone/>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1357290" y="476672"/>
            <a:ext cx="7498080" cy="1309254"/>
          </a:xfrm>
        </p:spPr>
        <p:txBody>
          <a:bodyPr>
            <a:noAutofit/>
          </a:bodyPr>
          <a:lstStyle/>
          <a:p>
            <a:r>
              <a:rPr lang="el-GR" sz="2000" dirty="0" smtClean="0"/>
              <a:t/>
            </a:r>
            <a:br>
              <a:rPr lang="el-GR" sz="2000" dirty="0" smtClean="0"/>
            </a:br>
            <a:r>
              <a:rPr lang="el-GR" sz="2800" b="1" dirty="0" smtClean="0">
                <a:solidFill>
                  <a:schemeClr val="accent1">
                    <a:lumMod val="60000"/>
                    <a:lumOff val="40000"/>
                  </a:schemeClr>
                </a:solidFill>
              </a:rPr>
              <a:t>Εισαγωγικά</a:t>
            </a:r>
            <a:r>
              <a:rPr lang="el-GR" sz="2800" b="1" dirty="0" smtClean="0"/>
              <a:t/>
            </a:r>
            <a:br>
              <a:rPr lang="el-GR" sz="2800" b="1" dirty="0" smtClean="0"/>
            </a:br>
            <a:r>
              <a:rPr lang="el-GR" sz="800" dirty="0" smtClean="0"/>
              <a:t/>
            </a:r>
            <a:br>
              <a:rPr lang="el-GR" sz="800" dirty="0" smtClean="0"/>
            </a:br>
            <a:r>
              <a:rPr lang="el-GR" sz="800" dirty="0"/>
              <a:t/>
            </a:r>
            <a:br>
              <a:rPr lang="el-GR" sz="800" dirty="0"/>
            </a:br>
            <a:r>
              <a:rPr lang="el-GR" sz="2000" dirty="0" smtClean="0">
                <a:latin typeface="Calibri" pitchFamily="34" charset="0"/>
              </a:rPr>
              <a:t>Η Εταιρία Κοινωνικής Ψυχιατρικής και Ψυχικής Υγείας (Ε.Κ.Ψ.&amp;Ψ.Υ.) είναι ένα επιστημονικό, μη κερδοσκοπικό σωματείο που ιδρύθηκε το 1981, δημιουργώντας τις ρίζες της από το 1964, από τον καθηγητή Ψυχιατρικής - Παιδοψυχιατρικής Παναγιώτη </a:t>
            </a:r>
            <a:r>
              <a:rPr lang="el-GR" sz="2000" dirty="0" err="1" smtClean="0">
                <a:latin typeface="Calibri" pitchFamily="34" charset="0"/>
              </a:rPr>
              <a:t>Σακελλαρόπο</a:t>
            </a:r>
            <a:r>
              <a:rPr lang="el-GR" sz="2000" dirty="0" err="1" smtClean="0"/>
              <a:t>υλο</a:t>
            </a:r>
            <a:r>
              <a:rPr lang="el-GR" sz="2000" dirty="0" smtClean="0"/>
              <a:t>.</a:t>
            </a:r>
            <a:br>
              <a:rPr lang="el-GR" sz="2000" dirty="0" smtClean="0"/>
            </a:br>
            <a:endParaRPr lang="el-GR" sz="2000" dirty="0"/>
          </a:p>
        </p:txBody>
      </p:sp>
      <p:sp>
        <p:nvSpPr>
          <p:cNvPr id="9" name="8 - Θέση περιεχομένου"/>
          <p:cNvSpPr>
            <a:spLocks noGrp="1"/>
          </p:cNvSpPr>
          <p:nvPr>
            <p:ph idx="1"/>
          </p:nvPr>
        </p:nvSpPr>
        <p:spPr>
          <a:xfrm>
            <a:off x="1403648" y="2348880"/>
            <a:ext cx="7498080" cy="3744104"/>
          </a:xfrm>
        </p:spPr>
        <p:txBody>
          <a:bodyPr>
            <a:noAutofit/>
          </a:bodyPr>
          <a:lstStyle/>
          <a:p>
            <a:r>
              <a:rPr lang="el-GR" sz="2000" dirty="0" smtClean="0">
                <a:latin typeface="Calibri" pitchFamily="34" charset="0"/>
              </a:rPr>
              <a:t>Παρέχει υπηρεσίες Ψυχικής Υγείας σε παιδιά, εφήβους και ενήλικες </a:t>
            </a:r>
          </a:p>
          <a:p>
            <a:r>
              <a:rPr lang="el-GR" sz="2000" dirty="0" smtClean="0">
                <a:latin typeface="Calibri" pitchFamily="34" charset="0"/>
              </a:rPr>
              <a:t>Έχει συμβάλλει στην Ψυχιατρική Μεταρρύθμιση της χώρας, βασιζόμενη στις αρχές της Κοινωνικής - Κοινοτικής Ψυχιατρικής. </a:t>
            </a:r>
          </a:p>
          <a:p>
            <a:r>
              <a:rPr lang="el-GR" sz="2000" dirty="0" smtClean="0">
                <a:latin typeface="Calibri" pitchFamily="34" charset="0"/>
              </a:rPr>
              <a:t>Λειτουργεί δομές σε Αττική, Φωκίδα, Φθιώτιδα και Έβρο.</a:t>
            </a:r>
          </a:p>
          <a:p>
            <a:r>
              <a:rPr lang="el-GR" sz="2000" dirty="0" smtClean="0">
                <a:latin typeface="Calibri" pitchFamily="34" charset="0"/>
              </a:rPr>
              <a:t>Επιδιώκει :</a:t>
            </a:r>
          </a:p>
          <a:p>
            <a:pPr lvl="1">
              <a:buFont typeface="Wingdings" pitchFamily="2" charset="2"/>
              <a:buChar char="ü"/>
            </a:pPr>
            <a:r>
              <a:rPr lang="el-GR" sz="1600" dirty="0" smtClean="0">
                <a:latin typeface="Calibri" pitchFamily="34" charset="0"/>
              </a:rPr>
              <a:t>την πρόληψη των ψυχικών διαταραχών</a:t>
            </a:r>
          </a:p>
          <a:p>
            <a:pPr lvl="1">
              <a:buFont typeface="Wingdings" pitchFamily="2" charset="2"/>
              <a:buChar char="ü"/>
            </a:pPr>
            <a:r>
              <a:rPr lang="el-GR" sz="1600" dirty="0" smtClean="0">
                <a:latin typeface="Calibri" pitchFamily="34" charset="0"/>
              </a:rPr>
              <a:t>τη διάγνωση</a:t>
            </a:r>
          </a:p>
          <a:p>
            <a:pPr lvl="1">
              <a:buFont typeface="Wingdings" pitchFamily="2" charset="2"/>
              <a:buChar char="ü"/>
            </a:pPr>
            <a:r>
              <a:rPr lang="el-GR" sz="1600" dirty="0" smtClean="0">
                <a:latin typeface="Calibri" pitchFamily="34" charset="0"/>
              </a:rPr>
              <a:t>την έγκαιρη αντιμετώπιση</a:t>
            </a:r>
          </a:p>
          <a:p>
            <a:pPr lvl="1">
              <a:buFont typeface="Wingdings" pitchFamily="2" charset="2"/>
              <a:buChar char="ü"/>
            </a:pPr>
            <a:r>
              <a:rPr lang="el-GR" sz="1600" dirty="0" smtClean="0">
                <a:latin typeface="Calibri" pitchFamily="34" charset="0"/>
              </a:rPr>
              <a:t>τη θεραπεία </a:t>
            </a:r>
          </a:p>
          <a:p>
            <a:pPr lvl="1">
              <a:buFont typeface="Wingdings" pitchFamily="2" charset="2"/>
              <a:buChar char="ü"/>
            </a:pPr>
            <a:r>
              <a:rPr lang="el-GR" sz="1600" dirty="0" smtClean="0">
                <a:latin typeface="Calibri" pitchFamily="34" charset="0"/>
              </a:rPr>
              <a:t>την κοινωνική και επαγγελματική αποκατάσταση ατόμων με ψυχοκοινωνικά προβλήματα</a:t>
            </a:r>
            <a:endParaRPr lang="el-GR" sz="1600" dirty="0">
              <a:latin typeface="Calibri" pitchFamily="34" charset="0"/>
            </a:endParaRPr>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5764389"/>
            <a:ext cx="2411249" cy="10996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142852"/>
            <a:ext cx="7498080" cy="1000132"/>
          </a:xfrm>
        </p:spPr>
        <p:txBody>
          <a:bodyPr>
            <a:normAutofit fontScale="90000"/>
          </a:bodyPr>
          <a:lstStyle/>
          <a:p>
            <a:pPr algn="ctr"/>
            <a:r>
              <a:rPr lang="el-GR" sz="4400" b="1" dirty="0" smtClean="0">
                <a:solidFill>
                  <a:schemeClr val="accent1">
                    <a:lumMod val="60000"/>
                    <a:lumOff val="40000"/>
                  </a:schemeClr>
                </a:solidFill>
                <a:latin typeface="Calibri" pitchFamily="34" charset="0"/>
                <a:cs typeface="Calibri" pitchFamily="34" charset="0"/>
              </a:rPr>
              <a:t/>
            </a:r>
            <a:br>
              <a:rPr lang="el-GR" sz="4400" b="1" dirty="0" smtClean="0">
                <a:solidFill>
                  <a:schemeClr val="accent1">
                    <a:lumMod val="60000"/>
                    <a:lumOff val="40000"/>
                  </a:schemeClr>
                </a:solidFill>
                <a:latin typeface="Calibri" pitchFamily="34" charset="0"/>
                <a:cs typeface="Calibri" pitchFamily="34" charset="0"/>
              </a:rPr>
            </a:br>
            <a:r>
              <a:rPr lang="el-GR" sz="4400" b="1" dirty="0" smtClean="0">
                <a:solidFill>
                  <a:schemeClr val="accent1">
                    <a:lumMod val="60000"/>
                    <a:lumOff val="40000"/>
                  </a:schemeClr>
                </a:solidFill>
                <a:latin typeface="Calibri" pitchFamily="34" charset="0"/>
                <a:cs typeface="Calibri" pitchFamily="34" charset="0"/>
              </a:rPr>
              <a:t> Αποτελέσματα Ι - Οι αριθμοί </a:t>
            </a:r>
            <a:br>
              <a:rPr lang="el-GR" sz="4400" b="1" dirty="0" smtClean="0">
                <a:solidFill>
                  <a:schemeClr val="accent1">
                    <a:lumMod val="60000"/>
                    <a:lumOff val="40000"/>
                  </a:schemeClr>
                </a:solidFill>
                <a:latin typeface="Calibri" pitchFamily="34" charset="0"/>
                <a:cs typeface="Calibri" pitchFamily="34" charset="0"/>
              </a:rPr>
            </a:br>
            <a:endParaRPr lang="el-GR" b="1" dirty="0">
              <a:solidFill>
                <a:schemeClr val="accent1">
                  <a:lumMod val="60000"/>
                  <a:lumOff val="40000"/>
                </a:schemeClr>
              </a:solidFill>
              <a:latin typeface="Calibri" pitchFamily="34" charset="0"/>
              <a:cs typeface="Calibri" pitchFamily="34" charset="0"/>
            </a:endParaRPr>
          </a:p>
        </p:txBody>
      </p:sp>
      <p:sp>
        <p:nvSpPr>
          <p:cNvPr id="3" name="2 - Θέση περιεχομένου"/>
          <p:cNvSpPr>
            <a:spLocks noGrp="1"/>
          </p:cNvSpPr>
          <p:nvPr>
            <p:ph idx="1"/>
          </p:nvPr>
        </p:nvSpPr>
        <p:spPr>
          <a:xfrm>
            <a:off x="1435608" y="1214422"/>
            <a:ext cx="7498080" cy="5033978"/>
          </a:xfrm>
        </p:spPr>
        <p:txBody>
          <a:bodyPr>
            <a:normAutofit fontScale="85000" lnSpcReduction="20000"/>
          </a:bodyPr>
          <a:lstStyle/>
          <a:p>
            <a:r>
              <a:rPr lang="el-GR" sz="2800" dirty="0" smtClean="0">
                <a:latin typeface="Calibri" pitchFamily="34" charset="0"/>
              </a:rPr>
              <a:t>Πραγματοποιήθηκαν 2 διακρατικές συναντήσεις (1 στην Αθήνα, 1 στη Φωκίδα).</a:t>
            </a:r>
          </a:p>
          <a:p>
            <a:r>
              <a:rPr lang="el-GR" sz="2800" dirty="0" smtClean="0">
                <a:latin typeface="Calibri" pitchFamily="34" charset="0"/>
              </a:rPr>
              <a:t>Στις διακρατικές συναντήσεις συμμετείχαν 13 συνεργάτες της Σχολής Καλών Τεχνών του Αριστοτελείου Πανεπιστημίου Θεσσαλονίκης και της Εταιρίας Κοινωνικής Ψυχιατρικής και Ψυχικής Υγείας.</a:t>
            </a:r>
          </a:p>
          <a:p>
            <a:r>
              <a:rPr lang="el-GR" sz="2800" dirty="0" smtClean="0">
                <a:latin typeface="Calibri" pitchFamily="34" charset="0"/>
              </a:rPr>
              <a:t>Το πρόγραμμα παρακολούθησαν 35 εργαζόμενοι με νέους  - </a:t>
            </a:r>
            <a:r>
              <a:rPr lang="en-US" sz="2800" dirty="0" smtClean="0">
                <a:latin typeface="Calibri" pitchFamily="34" charset="0"/>
              </a:rPr>
              <a:t>youth workers</a:t>
            </a:r>
            <a:r>
              <a:rPr lang="el-GR" sz="2800" dirty="0" smtClean="0">
                <a:latin typeface="Calibri" pitchFamily="34" charset="0"/>
              </a:rPr>
              <a:t> (10 στην Αθήνα, 25 στη Φωκίδα) </a:t>
            </a:r>
          </a:p>
          <a:p>
            <a:r>
              <a:rPr lang="el-GR" sz="2800" dirty="0" smtClean="0">
                <a:latin typeface="Calibri" pitchFamily="34" charset="0"/>
              </a:rPr>
              <a:t> Υλοποιήθηκαν 24 </a:t>
            </a:r>
            <a:r>
              <a:rPr lang="el-GR" sz="2800" dirty="0" err="1" smtClean="0">
                <a:latin typeface="Calibri" pitchFamily="34" charset="0"/>
              </a:rPr>
              <a:t>σεμιναριακές</a:t>
            </a:r>
            <a:r>
              <a:rPr lang="el-GR" sz="2800" dirty="0" smtClean="0">
                <a:latin typeface="Calibri" pitchFamily="34" charset="0"/>
              </a:rPr>
              <a:t> ημέρες (12 στην Αθήνα, 12 στη Φωκίδα).</a:t>
            </a:r>
          </a:p>
          <a:p>
            <a:r>
              <a:rPr lang="el-GR" sz="2800" dirty="0" smtClean="0">
                <a:latin typeface="Calibri" pitchFamily="34" charset="0"/>
              </a:rPr>
              <a:t> Δημιουργήθηκαν 28 ομάδες εφήβων (7 στην Αθήνα, 21 στη Φωκίδα).</a:t>
            </a:r>
          </a:p>
          <a:p>
            <a:r>
              <a:rPr lang="el-GR" sz="2800" dirty="0" smtClean="0">
                <a:latin typeface="Calibri" pitchFamily="34" charset="0"/>
              </a:rPr>
              <a:t> Συμμετείχαν συνολικά 418 έφηβοι .</a:t>
            </a:r>
          </a:p>
          <a:p>
            <a:r>
              <a:rPr lang="el-GR" sz="2800" dirty="0" smtClean="0">
                <a:latin typeface="Calibri" pitchFamily="34" charset="0"/>
              </a:rPr>
              <a:t>Πραγματοποιήθηκε ημερίδα στη Φωκίδα, στην οποία πήραν μέρος 100 έφηβοι, γονείς και εκπαιδευτικοί .</a:t>
            </a:r>
          </a:p>
          <a:p>
            <a:pPr algn="just"/>
            <a:endParaRPr lang="el-GR" sz="2800"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3"/>
          <p:cNvPicPr>
            <a:picLocks noChangeAspect="1"/>
          </p:cNvPicPr>
          <p:nvPr/>
        </p:nvPicPr>
        <p:blipFill>
          <a:blip r:embed="rId2" cstate="print"/>
          <a:srcRect/>
          <a:stretch>
            <a:fillRect/>
          </a:stretch>
        </p:blipFill>
        <p:spPr bwMode="auto">
          <a:xfrm>
            <a:off x="3557588" y="2625725"/>
            <a:ext cx="5351462" cy="4014788"/>
          </a:xfrm>
          <a:prstGeom prst="rect">
            <a:avLst/>
          </a:prstGeom>
          <a:noFill/>
          <a:ln w="9525">
            <a:noFill/>
            <a:miter lim="800000"/>
            <a:headEnd/>
            <a:tailEnd/>
          </a:ln>
        </p:spPr>
      </p:pic>
      <p:pic>
        <p:nvPicPr>
          <p:cNvPr id="7" name="Εικόνα 4"/>
          <p:cNvPicPr>
            <a:picLocks noChangeAspect="1"/>
          </p:cNvPicPr>
          <p:nvPr/>
        </p:nvPicPr>
        <p:blipFill>
          <a:blip r:embed="rId3" cstate="print"/>
          <a:srcRect/>
          <a:stretch>
            <a:fillRect/>
          </a:stretch>
        </p:blipFill>
        <p:spPr bwMode="auto">
          <a:xfrm>
            <a:off x="150813" y="149225"/>
            <a:ext cx="5376862" cy="4032250"/>
          </a:xfrm>
          <a:prstGeom prst="rect">
            <a:avLst/>
          </a:prstGeom>
          <a:noFill/>
          <a:ln w="9525">
            <a:noFill/>
            <a:miter lim="800000"/>
            <a:headEnd/>
            <a:tailEnd/>
          </a:ln>
        </p:spPr>
      </p:pic>
      <p:sp>
        <p:nvSpPr>
          <p:cNvPr id="16" name="15 - Θέση κειμένου"/>
          <p:cNvSpPr>
            <a:spLocks noGrp="1"/>
          </p:cNvSpPr>
          <p:nvPr>
            <p:ph type="body" sz="half" idx="2"/>
          </p:nvPr>
        </p:nvSpPr>
        <p:spPr>
          <a:xfrm>
            <a:off x="838200" y="4429132"/>
            <a:ext cx="2733668" cy="1133468"/>
          </a:xfrm>
        </p:spPr>
        <p:txBody>
          <a:bodyPr>
            <a:normAutofit/>
          </a:bodyPr>
          <a:lstStyle/>
          <a:p>
            <a:r>
              <a:rPr lang="el-GR" sz="2000" b="1" dirty="0" smtClean="0">
                <a:solidFill>
                  <a:schemeClr val="accent1">
                    <a:lumMod val="75000"/>
                  </a:schemeClr>
                </a:solidFill>
                <a:latin typeface="Calibri" pitchFamily="34" charset="0"/>
              </a:rPr>
              <a:t>1</a:t>
            </a:r>
            <a:r>
              <a:rPr lang="el-GR" sz="2000" b="1" baseline="30000" dirty="0" smtClean="0">
                <a:solidFill>
                  <a:schemeClr val="accent1">
                    <a:lumMod val="75000"/>
                  </a:schemeClr>
                </a:solidFill>
                <a:latin typeface="Calibri" pitchFamily="34" charset="0"/>
              </a:rPr>
              <a:t>ο</a:t>
            </a:r>
            <a:r>
              <a:rPr lang="el-GR" sz="2000" b="1" dirty="0" smtClean="0">
                <a:solidFill>
                  <a:schemeClr val="accent1">
                    <a:lumMod val="75000"/>
                  </a:schemeClr>
                </a:solidFill>
                <a:latin typeface="Calibri" pitchFamily="34" charset="0"/>
              </a:rPr>
              <a:t> Σεμινάριο  Εκπαιδευτών νέων - </a:t>
            </a:r>
            <a:r>
              <a:rPr lang="en-US" sz="2000" b="1" dirty="0" smtClean="0">
                <a:solidFill>
                  <a:schemeClr val="accent1">
                    <a:lumMod val="75000"/>
                  </a:schemeClr>
                </a:solidFill>
                <a:latin typeface="Calibri" pitchFamily="34" charset="0"/>
              </a:rPr>
              <a:t>Youth workers</a:t>
            </a:r>
            <a:endParaRPr lang="el-GR" sz="2000" b="1" dirty="0" smtClean="0">
              <a:solidFill>
                <a:schemeClr val="accent1">
                  <a:lumMod val="75000"/>
                </a:schemeClr>
              </a:solidFill>
              <a:latin typeface="Calibri" pitchFamily="34" charset="0"/>
            </a:endParaRPr>
          </a:p>
          <a:p>
            <a:r>
              <a:rPr lang="el-GR" sz="2000" b="1" dirty="0" smtClean="0">
                <a:solidFill>
                  <a:schemeClr val="accent1">
                    <a:lumMod val="75000"/>
                  </a:schemeClr>
                </a:solidFill>
                <a:latin typeface="Calibri" pitchFamily="34" charset="0"/>
              </a:rPr>
              <a:t>Φωκίδα</a:t>
            </a:r>
            <a:endParaRPr lang="el-GR" sz="2000" b="1" dirty="0">
              <a:solidFill>
                <a:schemeClr val="accent1">
                  <a:lumMod val="75000"/>
                </a:schemeClr>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16778"/>
            <a:ext cx="3810000" cy="1283396"/>
          </a:xfrm>
        </p:spPr>
        <p:txBody>
          <a:bodyPr/>
          <a:lstStyle/>
          <a:p>
            <a:endParaRPr lang="el-GR" dirty="0"/>
          </a:p>
        </p:txBody>
      </p:sp>
      <p:sp>
        <p:nvSpPr>
          <p:cNvPr id="7" name="6 - Θέση κειμένου"/>
          <p:cNvSpPr>
            <a:spLocks noGrp="1"/>
          </p:cNvSpPr>
          <p:nvPr>
            <p:ph type="body" idx="2"/>
          </p:nvPr>
        </p:nvSpPr>
        <p:spPr>
          <a:xfrm>
            <a:off x="642910" y="1406964"/>
            <a:ext cx="3643338" cy="950466"/>
          </a:xfrm>
        </p:spPr>
        <p:txBody>
          <a:bodyPr/>
          <a:lstStyle/>
          <a:p>
            <a:endParaRPr lang="el-GR" dirty="0"/>
          </a:p>
        </p:txBody>
      </p:sp>
      <p:pic>
        <p:nvPicPr>
          <p:cNvPr id="8" name="Εικόνα 5"/>
          <p:cNvPicPr>
            <a:picLocks noGrp="1" noChangeAspect="1"/>
          </p:cNvPicPr>
          <p:nvPr>
            <p:ph sz="half" idx="1"/>
          </p:nvPr>
        </p:nvPicPr>
        <p:blipFill>
          <a:blip r:embed="rId2" cstate="print"/>
          <a:srcRect/>
          <a:stretch>
            <a:fillRect/>
          </a:stretch>
        </p:blipFill>
        <p:spPr bwMode="auto">
          <a:xfrm>
            <a:off x="285720" y="2643182"/>
            <a:ext cx="8572560" cy="4214818"/>
          </a:xfrm>
          <a:prstGeom prst="rect">
            <a:avLst/>
          </a:prstGeom>
          <a:noFill/>
          <a:ln w="9525">
            <a:noFill/>
            <a:miter lim="800000"/>
            <a:headEnd/>
            <a:tailEnd/>
          </a:ln>
        </p:spPr>
      </p:pic>
      <p:pic>
        <p:nvPicPr>
          <p:cNvPr id="11" name="Εικόνα 6"/>
          <p:cNvPicPr>
            <a:picLocks noChangeAspect="1"/>
          </p:cNvPicPr>
          <p:nvPr/>
        </p:nvPicPr>
        <p:blipFill>
          <a:blip r:embed="rId3" cstate="print"/>
          <a:srcRect/>
          <a:stretch>
            <a:fillRect/>
          </a:stretch>
        </p:blipFill>
        <p:spPr bwMode="auto">
          <a:xfrm>
            <a:off x="4646612" y="142852"/>
            <a:ext cx="4211668" cy="2214578"/>
          </a:xfrm>
          <a:prstGeom prst="rect">
            <a:avLst/>
          </a:prstGeom>
          <a:noFill/>
          <a:ln w="9525">
            <a:noFill/>
            <a:miter lim="800000"/>
            <a:headEnd/>
            <a:tailEnd/>
          </a:ln>
        </p:spPr>
      </p:pic>
      <p:pic>
        <p:nvPicPr>
          <p:cNvPr id="12" name="Εικόνα 7"/>
          <p:cNvPicPr>
            <a:picLocks noChangeAspect="1"/>
          </p:cNvPicPr>
          <p:nvPr/>
        </p:nvPicPr>
        <p:blipFill>
          <a:blip r:embed="rId4" cstate="print"/>
          <a:srcRect/>
          <a:stretch>
            <a:fillRect/>
          </a:stretch>
        </p:blipFill>
        <p:spPr bwMode="auto">
          <a:xfrm>
            <a:off x="285720" y="142852"/>
            <a:ext cx="4122768" cy="2214578"/>
          </a:xfrm>
          <a:prstGeom prst="rect">
            <a:avLst/>
          </a:prstGeom>
          <a:noFill/>
          <a:ln w="9525">
            <a:noFill/>
            <a:miter lim="800000"/>
            <a:headEnd/>
            <a:tailEnd/>
          </a:ln>
        </p:spPr>
      </p:pic>
      <p:sp>
        <p:nvSpPr>
          <p:cNvPr id="13" name="15 - Θέση κειμένου"/>
          <p:cNvSpPr txBox="1">
            <a:spLocks/>
          </p:cNvSpPr>
          <p:nvPr/>
        </p:nvSpPr>
        <p:spPr>
          <a:xfrm>
            <a:off x="5715008" y="6072206"/>
            <a:ext cx="3143272" cy="785794"/>
          </a:xfrm>
          <a:prstGeom prst="rect">
            <a:avLst/>
          </a:prstGeom>
        </p:spPr>
        <p:txBody>
          <a:bodyPr>
            <a:normAutofit/>
          </a:bodyPr>
          <a:lstStyle/>
          <a:p>
            <a:pPr marL="4572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l-GR" sz="2000" b="1" i="0" u="none" strike="noStrike" kern="1200" cap="none" spc="0" normalizeH="0" baseline="0" noProof="0" dirty="0">
              <a:ln>
                <a:noFill/>
              </a:ln>
              <a:solidFill>
                <a:schemeClr val="accent1">
                  <a:lumMod val="75000"/>
                </a:schemeClr>
              </a:solidFill>
              <a:effectLst/>
              <a:uLnTx/>
              <a:uFillTx/>
              <a:latin typeface="Calibri" pitchFamily="34" charset="0"/>
              <a:ea typeface="+mn-ea"/>
              <a:cs typeface="+mn-cs"/>
            </a:endParaRPr>
          </a:p>
        </p:txBody>
      </p:sp>
      <p:sp>
        <p:nvSpPr>
          <p:cNvPr id="14" name="13 - Ορθογώνιο"/>
          <p:cNvSpPr/>
          <p:nvPr/>
        </p:nvSpPr>
        <p:spPr>
          <a:xfrm>
            <a:off x="285720" y="2357431"/>
            <a:ext cx="8572560" cy="369332"/>
          </a:xfrm>
          <a:prstGeom prst="rect">
            <a:avLst/>
          </a:prstGeom>
        </p:spPr>
        <p:txBody>
          <a:bodyPr wrap="square">
            <a:spAutoFit/>
          </a:bodyPr>
          <a:lstStyle/>
          <a:p>
            <a:pPr marL="45720" lvl="0">
              <a:buClr>
                <a:schemeClr val="accent1"/>
              </a:buClr>
              <a:buSzPct val="80000"/>
              <a:defRPr/>
            </a:pPr>
            <a:r>
              <a:rPr lang="el-GR" b="1" dirty="0" smtClean="0">
                <a:solidFill>
                  <a:srgbClr val="0070C0"/>
                </a:solidFill>
                <a:latin typeface="Calibri" pitchFamily="34" charset="0"/>
              </a:rPr>
              <a:t>2ο Σεμινάριο Εκπαιδευτών νέων - </a:t>
            </a:r>
            <a:r>
              <a:rPr lang="en-US" b="1" dirty="0" smtClean="0">
                <a:solidFill>
                  <a:srgbClr val="0070C0"/>
                </a:solidFill>
                <a:latin typeface="Calibri" pitchFamily="34" charset="0"/>
              </a:rPr>
              <a:t>Youth workers</a:t>
            </a:r>
            <a:r>
              <a:rPr lang="el-GR" b="1" dirty="0" smtClean="0">
                <a:solidFill>
                  <a:srgbClr val="0070C0"/>
                </a:solidFill>
                <a:latin typeface="Calibri" pitchFamily="34" charset="0"/>
              </a:rPr>
              <a:t> , Φωκίδα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116632"/>
            <a:ext cx="7498080" cy="1143000"/>
          </a:xfrm>
        </p:spPr>
        <p:txBody>
          <a:bodyPr>
            <a:normAutofit/>
          </a:bodyPr>
          <a:lstStyle/>
          <a:p>
            <a:pPr algn="ctr"/>
            <a:r>
              <a:rPr lang="el-GR" sz="4000" b="1" dirty="0" smtClean="0">
                <a:solidFill>
                  <a:schemeClr val="accent1">
                    <a:lumMod val="60000"/>
                    <a:lumOff val="40000"/>
                  </a:schemeClr>
                </a:solidFill>
                <a:latin typeface="Calibri" pitchFamily="34" charset="0"/>
              </a:rPr>
              <a:t>Αποτελέσματα ΙΙ</a:t>
            </a:r>
            <a:endParaRPr lang="el-GR" sz="4000" b="1" dirty="0">
              <a:solidFill>
                <a:schemeClr val="accent1">
                  <a:lumMod val="60000"/>
                  <a:lumOff val="40000"/>
                </a:schemeClr>
              </a:solidFill>
              <a:latin typeface="Calibri" pitchFamily="34" charset="0"/>
            </a:endParaRPr>
          </a:p>
        </p:txBody>
      </p:sp>
      <p:sp>
        <p:nvSpPr>
          <p:cNvPr id="3" name="2 - Θέση περιεχομένου"/>
          <p:cNvSpPr>
            <a:spLocks noGrp="1"/>
          </p:cNvSpPr>
          <p:nvPr>
            <p:ph idx="1"/>
          </p:nvPr>
        </p:nvSpPr>
        <p:spPr>
          <a:xfrm>
            <a:off x="1115616" y="1124744"/>
            <a:ext cx="7848872" cy="4800600"/>
          </a:xfrm>
        </p:spPr>
        <p:txBody>
          <a:bodyPr>
            <a:noAutofit/>
          </a:bodyPr>
          <a:lstStyle/>
          <a:p>
            <a:pPr>
              <a:spcBef>
                <a:spcPts val="0"/>
              </a:spcBef>
              <a:spcAft>
                <a:spcPts val="600"/>
              </a:spcAft>
            </a:pPr>
            <a:r>
              <a:rPr lang="el-GR" sz="2200" dirty="0" smtClean="0">
                <a:latin typeface="Calibri" pitchFamily="34" charset="0"/>
              </a:rPr>
              <a:t>Στην ομάδα των εκπαιδευτών νέων - </a:t>
            </a:r>
            <a:r>
              <a:rPr lang="en-US" sz="2200" dirty="0" smtClean="0">
                <a:latin typeface="Calibri" pitchFamily="34" charset="0"/>
              </a:rPr>
              <a:t>youth workers</a:t>
            </a:r>
            <a:r>
              <a:rPr lang="el-GR" sz="2200" dirty="0" smtClean="0">
                <a:latin typeface="Calibri" pitchFamily="34" charset="0"/>
              </a:rPr>
              <a:t> συμμετείχαν κυρίως εκπαιδευτικοί, ειδικοί ψυχικής υγείας, μέλη φορέων - συλλόγων της τοπικής κοινότητας που ασχολούνται με νέους.</a:t>
            </a:r>
          </a:p>
          <a:p>
            <a:pPr>
              <a:spcBef>
                <a:spcPts val="0"/>
              </a:spcBef>
              <a:spcAft>
                <a:spcPts val="600"/>
              </a:spcAft>
            </a:pPr>
            <a:r>
              <a:rPr lang="el-GR" sz="2200" dirty="0" smtClean="0">
                <a:latin typeface="Calibri" pitchFamily="34" charset="0"/>
              </a:rPr>
              <a:t>Το πρόγραμμα υλοποιήθηκε στα σχολεία της Δευτεροβάθμιας Εκπαίδευσης, κυρίως στα Γυμνάσια.</a:t>
            </a:r>
          </a:p>
          <a:p>
            <a:pPr>
              <a:spcBef>
                <a:spcPts val="0"/>
              </a:spcBef>
              <a:spcAft>
                <a:spcPts val="600"/>
              </a:spcAft>
            </a:pPr>
            <a:r>
              <a:rPr lang="el-GR" sz="2200" dirty="0" smtClean="0">
                <a:latin typeface="Calibri" pitchFamily="34" charset="0"/>
              </a:rPr>
              <a:t>Όσες φορές πραγματοποιήθηκε σε Λύκειο, οι μαθητές αγκάλιασαν το πρόγραμμα και ανέφεραν ότι ήταν σημαντικό γι’ αυτούς και τους βοήθησε να αντιμετωπίσουν το άγχος των εξετάσεων και το επιβαρυμένο πρόγραμμα. </a:t>
            </a:r>
          </a:p>
          <a:p>
            <a:pPr>
              <a:spcBef>
                <a:spcPts val="0"/>
              </a:spcBef>
              <a:spcAft>
                <a:spcPts val="600"/>
              </a:spcAft>
            </a:pPr>
            <a:r>
              <a:rPr lang="el-GR" sz="2200" dirty="0" smtClean="0">
                <a:latin typeface="Calibri" pitchFamily="34" charset="0"/>
              </a:rPr>
              <a:t>Οι ομάδες εφήβων πραγματοποιήθηκαν στον χώρο του σχολείου, σε διδακτικές ώρες, με έγκριση του Διευθυντή του σχολείου. </a:t>
            </a:r>
          </a:p>
          <a:p>
            <a:pPr>
              <a:spcBef>
                <a:spcPts val="0"/>
              </a:spcBef>
              <a:spcAft>
                <a:spcPts val="600"/>
              </a:spcAft>
            </a:pPr>
            <a:r>
              <a:rPr lang="el-GR" sz="2200" dirty="0" smtClean="0">
                <a:latin typeface="Calibri" pitchFamily="34" charset="0"/>
              </a:rPr>
              <a:t>Για να υλοποιηθεί το πρόγραμμα χρειάστηκε ειδική άδεια που παραχωρήθηκε στην Ε.Κ.Ψ.&amp;Ψ.Υ.  από το Υπουργείο Παιδείας.</a:t>
            </a:r>
            <a:r>
              <a:rPr lang="el-GR" sz="2200" b="1" dirty="0" smtClean="0">
                <a:latin typeface="Calibri" pitchFamily="34" charset="0"/>
              </a:rPr>
              <a:t> </a:t>
            </a:r>
            <a:endParaRPr lang="el-GR" sz="2200" dirty="0" smtClean="0">
              <a:latin typeface="Calibri" pitchFamily="34" charset="0"/>
            </a:endParaRPr>
          </a:p>
          <a:p>
            <a:pPr algn="just">
              <a:spcBef>
                <a:spcPts val="0"/>
              </a:spcBef>
              <a:spcAft>
                <a:spcPts val="600"/>
              </a:spcAft>
            </a:pPr>
            <a:endParaRPr lang="el-GR" sz="2200"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4"/>
          <p:cNvPicPr>
            <a:picLocks noChangeAspect="1"/>
          </p:cNvPicPr>
          <p:nvPr/>
        </p:nvPicPr>
        <p:blipFill>
          <a:blip r:embed="rId2" cstate="print"/>
          <a:srcRect/>
          <a:stretch>
            <a:fillRect/>
          </a:stretch>
        </p:blipFill>
        <p:spPr bwMode="auto">
          <a:xfrm>
            <a:off x="633413" y="214290"/>
            <a:ext cx="8193087" cy="5930923"/>
          </a:xfrm>
          <a:prstGeom prst="rect">
            <a:avLst/>
          </a:prstGeom>
          <a:noFill/>
          <a:ln w="9525">
            <a:noFill/>
            <a:miter lim="800000"/>
            <a:headEnd/>
            <a:tailEnd/>
          </a:ln>
        </p:spPr>
      </p:pic>
      <p:sp>
        <p:nvSpPr>
          <p:cNvPr id="3" name="2 - Τίτλος"/>
          <p:cNvSpPr>
            <a:spLocks noGrp="1"/>
          </p:cNvSpPr>
          <p:nvPr>
            <p:ph type="title"/>
          </p:nvPr>
        </p:nvSpPr>
        <p:spPr>
          <a:xfrm>
            <a:off x="457200" y="6143644"/>
            <a:ext cx="8229600" cy="571504"/>
          </a:xfrm>
        </p:spPr>
        <p:txBody>
          <a:bodyPr>
            <a:noAutofit/>
          </a:bodyPr>
          <a:lstStyle/>
          <a:p>
            <a:r>
              <a:rPr lang="el-GR" sz="3200" dirty="0" smtClean="0">
                <a:solidFill>
                  <a:schemeClr val="accent1">
                    <a:lumMod val="75000"/>
                  </a:schemeClr>
                </a:solidFill>
                <a:latin typeface="Calibri" pitchFamily="34" charset="0"/>
              </a:rPr>
              <a:t>Ομάδες εφήβων </a:t>
            </a:r>
            <a:endParaRPr lang="el-GR" sz="3200" dirty="0">
              <a:solidFill>
                <a:schemeClr val="accent1">
                  <a:lumMod val="75000"/>
                </a:schemeClr>
              </a:solidFill>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5"/>
          <p:cNvPicPr>
            <a:picLocks noChangeAspect="1"/>
          </p:cNvPicPr>
          <p:nvPr/>
        </p:nvPicPr>
        <p:blipFill>
          <a:blip r:embed="rId2" cstate="print"/>
          <a:srcRect/>
          <a:stretch>
            <a:fillRect/>
          </a:stretch>
        </p:blipFill>
        <p:spPr bwMode="auto">
          <a:xfrm>
            <a:off x="3195638" y="0"/>
            <a:ext cx="5948362" cy="4460875"/>
          </a:xfrm>
          <a:prstGeom prst="rect">
            <a:avLst/>
          </a:prstGeom>
          <a:noFill/>
          <a:ln w="9525">
            <a:noFill/>
            <a:miter lim="800000"/>
            <a:headEnd/>
            <a:tailEnd/>
          </a:ln>
        </p:spPr>
      </p:pic>
      <p:pic>
        <p:nvPicPr>
          <p:cNvPr id="3" name="Εικόνα 6"/>
          <p:cNvPicPr>
            <a:picLocks noChangeAspect="1"/>
          </p:cNvPicPr>
          <p:nvPr/>
        </p:nvPicPr>
        <p:blipFill>
          <a:blip r:embed="rId3" cstate="print"/>
          <a:srcRect/>
          <a:stretch>
            <a:fillRect/>
          </a:stretch>
        </p:blipFill>
        <p:spPr bwMode="auto">
          <a:xfrm>
            <a:off x="0" y="3071810"/>
            <a:ext cx="3857620" cy="378619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8"/>
          <p:cNvPicPr>
            <a:picLocks noChangeAspect="1"/>
          </p:cNvPicPr>
          <p:nvPr/>
        </p:nvPicPr>
        <p:blipFill>
          <a:blip r:embed="rId2" cstate="print"/>
          <a:srcRect/>
          <a:stretch>
            <a:fillRect/>
          </a:stretch>
        </p:blipFill>
        <p:spPr bwMode="auto">
          <a:xfrm>
            <a:off x="142844" y="0"/>
            <a:ext cx="4219606" cy="3271838"/>
          </a:xfrm>
          <a:prstGeom prst="rect">
            <a:avLst/>
          </a:prstGeom>
          <a:noFill/>
          <a:ln w="9525">
            <a:noFill/>
            <a:miter lim="800000"/>
            <a:headEnd/>
            <a:tailEnd/>
          </a:ln>
        </p:spPr>
      </p:pic>
      <p:pic>
        <p:nvPicPr>
          <p:cNvPr id="5" name="Εικόνα 3"/>
          <p:cNvPicPr>
            <a:picLocks noChangeAspect="1"/>
          </p:cNvPicPr>
          <p:nvPr/>
        </p:nvPicPr>
        <p:blipFill>
          <a:blip r:embed="rId3" cstate="print"/>
          <a:srcRect/>
          <a:stretch>
            <a:fillRect/>
          </a:stretch>
        </p:blipFill>
        <p:spPr bwMode="auto">
          <a:xfrm>
            <a:off x="4473575" y="0"/>
            <a:ext cx="4670425" cy="6858000"/>
          </a:xfrm>
          <a:prstGeom prst="rect">
            <a:avLst/>
          </a:prstGeom>
          <a:noFill/>
          <a:ln w="9525">
            <a:noFill/>
            <a:miter lim="800000"/>
            <a:headEnd/>
            <a:tailEnd/>
          </a:ln>
        </p:spPr>
      </p:pic>
      <p:pic>
        <p:nvPicPr>
          <p:cNvPr id="6" name="Εικόνα 6"/>
          <p:cNvPicPr>
            <a:picLocks noChangeAspect="1"/>
          </p:cNvPicPr>
          <p:nvPr/>
        </p:nvPicPr>
        <p:blipFill>
          <a:blip r:embed="rId4" cstate="print"/>
          <a:srcRect/>
          <a:stretch>
            <a:fillRect/>
          </a:stretch>
        </p:blipFill>
        <p:spPr bwMode="auto">
          <a:xfrm>
            <a:off x="0" y="3462338"/>
            <a:ext cx="4362450" cy="32718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srcRect/>
          <a:stretch>
            <a:fillRect/>
          </a:stretch>
        </p:blipFill>
        <p:spPr bwMode="auto">
          <a:xfrm>
            <a:off x="136418" y="142851"/>
            <a:ext cx="7534381" cy="3714777"/>
          </a:xfrm>
          <a:prstGeom prst="rect">
            <a:avLst/>
          </a:prstGeom>
          <a:noFill/>
          <a:ln w="9525">
            <a:noFill/>
            <a:miter lim="800000"/>
            <a:headEnd/>
            <a:tailEnd/>
          </a:ln>
        </p:spPr>
      </p:pic>
      <p:pic>
        <p:nvPicPr>
          <p:cNvPr id="5" name="Εικόνα 4"/>
          <p:cNvPicPr>
            <a:picLocks noChangeAspect="1"/>
          </p:cNvPicPr>
          <p:nvPr/>
        </p:nvPicPr>
        <p:blipFill>
          <a:blip r:embed="rId3" cstate="print"/>
          <a:srcRect/>
          <a:stretch>
            <a:fillRect/>
          </a:stretch>
        </p:blipFill>
        <p:spPr bwMode="auto">
          <a:xfrm>
            <a:off x="3205163" y="3592513"/>
            <a:ext cx="5803900" cy="32654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chemeClr val="accent1">
                    <a:lumMod val="60000"/>
                    <a:lumOff val="40000"/>
                  </a:schemeClr>
                </a:solidFill>
                <a:latin typeface="Calibri" pitchFamily="34" charset="0"/>
              </a:rPr>
              <a:t>Αποτελέσματα ΙΙΙ</a:t>
            </a:r>
            <a:endParaRPr lang="el-GR" sz="4000" b="1" dirty="0">
              <a:solidFill>
                <a:schemeClr val="accent1">
                  <a:lumMod val="60000"/>
                  <a:lumOff val="40000"/>
                </a:schemeClr>
              </a:solidFill>
              <a:latin typeface="Calibri" pitchFamily="34" charset="0"/>
            </a:endParaRPr>
          </a:p>
        </p:txBody>
      </p:sp>
      <p:sp>
        <p:nvSpPr>
          <p:cNvPr id="3" name="2 - Θέση περιεχομένου"/>
          <p:cNvSpPr>
            <a:spLocks noGrp="1"/>
          </p:cNvSpPr>
          <p:nvPr>
            <p:ph idx="1"/>
          </p:nvPr>
        </p:nvSpPr>
        <p:spPr/>
        <p:txBody>
          <a:bodyPr>
            <a:normAutofit fontScale="92500" lnSpcReduction="10000"/>
          </a:bodyPr>
          <a:lstStyle/>
          <a:p>
            <a:pPr lvl="0"/>
            <a:r>
              <a:rPr lang="el-GR" sz="2400" dirty="0" smtClean="0">
                <a:latin typeface="Calibri" pitchFamily="34" charset="0"/>
                <a:cs typeface="Calibri" pitchFamily="34" charset="0"/>
              </a:rPr>
              <a:t>Το πρόγραμμα εντάχθηκε πολύ καλά στις δράσεις πρόληψης και ευαισθητοποίησης της κοινότητας σε θέματα ψυχικής υγείας της Κινητής Μονάδας της ΕΚΨ&amp;ΨΥ.</a:t>
            </a:r>
          </a:p>
          <a:p>
            <a:pPr algn="just">
              <a:buNone/>
            </a:pPr>
            <a:endParaRPr lang="el-GR" sz="2400" dirty="0" smtClean="0">
              <a:latin typeface="Calibri" pitchFamily="34" charset="0"/>
            </a:endParaRPr>
          </a:p>
          <a:p>
            <a:pPr>
              <a:buNone/>
            </a:pPr>
            <a:r>
              <a:rPr lang="el-GR" sz="2400" dirty="0" smtClean="0">
                <a:latin typeface="Calibri" pitchFamily="34" charset="0"/>
              </a:rPr>
              <a:t>     Η Ε.Κ.Ψ.Ψ.Υ.  λειτουργεί Κινητή Μονάδα Ψυχικής Υγείας στη  Φωκίδα, η οποία επισκέπτεται 11 πόλεις - χωριά της περιοχής και παρέχει υπηρεσίες ψυχικής υγείας. </a:t>
            </a:r>
          </a:p>
          <a:p>
            <a:pPr marL="82296" indent="0" algn="just">
              <a:buNone/>
            </a:pPr>
            <a:endParaRPr lang="el-GR" sz="2400" dirty="0" smtClean="0">
              <a:latin typeface="Calibri" pitchFamily="34" charset="0"/>
            </a:endParaRPr>
          </a:p>
          <a:p>
            <a:pPr>
              <a:buNone/>
            </a:pPr>
            <a:r>
              <a:rPr lang="el-GR" sz="2400" dirty="0" smtClean="0">
                <a:latin typeface="Calibri" pitchFamily="34" charset="0"/>
              </a:rPr>
              <a:t>     Στο πλαίσιο της πρόληψης λειτουργεί ομάδες εφήβων στα σχολεία Δευτεροβάθμιας Εκπαίδευσης.</a:t>
            </a:r>
          </a:p>
          <a:p>
            <a:pPr marL="82296" indent="0">
              <a:buNone/>
            </a:pPr>
            <a:endParaRPr lang="el-GR" sz="2400" dirty="0" smtClean="0">
              <a:latin typeface="Calibri" pitchFamily="34" charset="0"/>
            </a:endParaRPr>
          </a:p>
          <a:p>
            <a:pPr>
              <a:buNone/>
            </a:pPr>
            <a:r>
              <a:rPr lang="el-GR" sz="2400" dirty="0" smtClean="0">
                <a:latin typeface="Calibri" pitchFamily="34" charset="0"/>
              </a:rPr>
              <a:t>     Αξιοποίησε το δίκτυο των κλιμακίων και πραγματοποίησε το πρόγραμμα σε συνεργασία με τους εκπαιδευτικούς και με τους ειδικούς ψυχικής υγείας.</a:t>
            </a:r>
          </a:p>
          <a:p>
            <a:pPr lvl="0" algn="just"/>
            <a:endParaRPr lang="el-GR" sz="2400" dirty="0" smtClean="0">
              <a:latin typeface="Calibri" pitchFamily="34" charset="0"/>
              <a:cs typeface="Calibri" pitchFamily="34" charset="0"/>
            </a:endParaRPr>
          </a:p>
          <a:p>
            <a:pPr lvl="0" algn="just"/>
            <a:endParaRPr lang="el-GR" sz="2400" dirty="0" smtClean="0">
              <a:latin typeface="Calibri" pitchFamily="34" charset="0"/>
              <a:cs typeface="Calibri" pitchFamily="34" charset="0"/>
            </a:endParaRPr>
          </a:p>
          <a:p>
            <a:pPr algn="just"/>
            <a:endParaRPr lang="el-GR" sz="2400" dirty="0">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dirty="0" smtClean="0">
                <a:solidFill>
                  <a:schemeClr val="accent1">
                    <a:lumMod val="60000"/>
                    <a:lumOff val="40000"/>
                  </a:schemeClr>
                </a:solidFill>
                <a:latin typeface="Calibri" pitchFamily="34" charset="0"/>
              </a:rPr>
              <a:t>Αποτελέσματα</a:t>
            </a:r>
            <a:r>
              <a:rPr lang="el-GR" sz="4400" b="1" dirty="0" smtClean="0">
                <a:solidFill>
                  <a:schemeClr val="accent1">
                    <a:lumMod val="60000"/>
                    <a:lumOff val="40000"/>
                  </a:schemeClr>
                </a:solidFill>
                <a:latin typeface="Calibri" pitchFamily="34" charset="0"/>
              </a:rPr>
              <a:t> Ι</a:t>
            </a:r>
            <a:r>
              <a:rPr lang="en-US" sz="4400" b="1" dirty="0" smtClean="0">
                <a:solidFill>
                  <a:schemeClr val="accent1">
                    <a:lumMod val="60000"/>
                    <a:lumOff val="40000"/>
                  </a:schemeClr>
                </a:solidFill>
                <a:latin typeface="Calibri" pitchFamily="34" charset="0"/>
              </a:rPr>
              <a:t>V</a:t>
            </a:r>
            <a:endParaRPr lang="el-GR" dirty="0"/>
          </a:p>
        </p:txBody>
      </p:sp>
      <p:sp>
        <p:nvSpPr>
          <p:cNvPr id="3" name="2 - Θέση περιεχομένου"/>
          <p:cNvSpPr>
            <a:spLocks noGrp="1"/>
          </p:cNvSpPr>
          <p:nvPr>
            <p:ph idx="1"/>
          </p:nvPr>
        </p:nvSpPr>
        <p:spPr/>
        <p:txBody>
          <a:bodyPr>
            <a:normAutofit/>
          </a:bodyPr>
          <a:lstStyle/>
          <a:p>
            <a:pPr lvl="0"/>
            <a:r>
              <a:rPr lang="el-GR" sz="2600" dirty="0" smtClean="0">
                <a:latin typeface="Calibri" pitchFamily="34" charset="0"/>
                <a:cs typeface="Calibri" pitchFamily="34" charset="0"/>
              </a:rPr>
              <a:t>Πλαισιώθηκε από τη Διεύθυνση Δευτεροβάθμιας εκπαίδευσης και αγκαλιάστηκε από τους εκπαιδευτικούς και τα σχολεία στα οποία εφαρμόστηκε.  </a:t>
            </a:r>
          </a:p>
          <a:p>
            <a:pPr lvl="0"/>
            <a:r>
              <a:rPr lang="el-GR" sz="2600" dirty="0" smtClean="0">
                <a:latin typeface="Calibri" pitchFamily="34" charset="0"/>
                <a:cs typeface="Calibri" pitchFamily="34" charset="0"/>
              </a:rPr>
              <a:t>Υπήρξε θετική ανταπόκριση τόσο από τους εκπαιδευτές όσο και από τους νέους. Ανέφεραν ότι ήταν κάτι διαφορετικό, το χάρηκαν, τους έκανε καλό και ήταν μια αφορμή οι νέοι να εκφραστούν και να μιλήσουν για τον εαυτό τους.</a:t>
            </a:r>
          </a:p>
          <a:p>
            <a:pPr lvl="0"/>
            <a:r>
              <a:rPr lang="el-GR" sz="2600" dirty="0" smtClean="0">
                <a:latin typeface="Calibri" pitchFamily="34" charset="0"/>
                <a:cs typeface="Calibri" pitchFamily="34" charset="0"/>
              </a:rPr>
              <a:t>Συχνά, οι εκπαιδευτές  εμπλούτισαν το υλικό με επιπλέον βιωματικές ασκήσεις.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285852" y="357166"/>
            <a:ext cx="7643866" cy="6186309"/>
          </a:xfrm>
          <a:prstGeom prst="rect">
            <a:avLst/>
          </a:prstGeom>
        </p:spPr>
        <p:txBody>
          <a:bodyPr wrap="square">
            <a:spAutoFit/>
          </a:bodyPr>
          <a:lstStyle/>
          <a:p>
            <a:r>
              <a:rPr lang="el-GR" dirty="0" smtClean="0">
                <a:latin typeface="Calibri" pitchFamily="34" charset="0"/>
              </a:rPr>
              <a:t>Λειτουργεί:</a:t>
            </a:r>
          </a:p>
          <a:p>
            <a:pPr marL="285750" indent="-285750">
              <a:buFont typeface="Wingdings" pitchFamily="2" charset="2"/>
              <a:buChar char="q"/>
            </a:pPr>
            <a:endParaRPr lang="el-GR" dirty="0" smtClean="0">
              <a:latin typeface="Calibri" pitchFamily="34" charset="0"/>
            </a:endParaRPr>
          </a:p>
          <a:p>
            <a:pPr marL="285750" lvl="0" indent="-285750">
              <a:buFont typeface="Wingdings" pitchFamily="2" charset="2"/>
              <a:buChar char="q"/>
            </a:pPr>
            <a:r>
              <a:rPr lang="el-GR" dirty="0" smtClean="0">
                <a:latin typeface="Calibri" pitchFamily="34" charset="0"/>
              </a:rPr>
              <a:t>Μονάδες Ψυχοκοινωνικής Αποκατάστασης (προστατευμένα διαμερίσματα και οικοτροφεία) - Αττική, Φωκίδα, Φθιώτιδα, Έβρο</a:t>
            </a:r>
          </a:p>
          <a:p>
            <a:pPr marL="285750" lvl="0" indent="-285750">
              <a:buFont typeface="Wingdings" pitchFamily="2" charset="2"/>
              <a:buChar char="q"/>
            </a:pPr>
            <a:endParaRPr lang="el-GR" dirty="0" smtClean="0">
              <a:latin typeface="Calibri" pitchFamily="34" charset="0"/>
            </a:endParaRPr>
          </a:p>
          <a:p>
            <a:pPr marL="285750" lvl="0" indent="-285750">
              <a:buFont typeface="Wingdings" pitchFamily="2" charset="2"/>
              <a:buChar char="q"/>
            </a:pPr>
            <a:r>
              <a:rPr lang="el-GR" dirty="0" smtClean="0">
                <a:latin typeface="Calibri" pitchFamily="34" charset="0"/>
              </a:rPr>
              <a:t>Κινητές Μονάδες Ψυχικής Υγείας -  Φωκίδα, Θράκη</a:t>
            </a:r>
          </a:p>
          <a:p>
            <a:pPr lvl="0"/>
            <a:endParaRPr lang="el-GR" dirty="0" smtClean="0">
              <a:latin typeface="Calibri" pitchFamily="34" charset="0"/>
            </a:endParaRPr>
          </a:p>
          <a:p>
            <a:pPr marL="285750" lvl="0" indent="-285750">
              <a:buFont typeface="Wingdings" pitchFamily="2" charset="2"/>
              <a:buChar char="q"/>
            </a:pPr>
            <a:r>
              <a:rPr lang="el-GR" dirty="0" smtClean="0">
                <a:latin typeface="Calibri" pitchFamily="34" charset="0"/>
              </a:rPr>
              <a:t>Κέντρο Ημέρας για παιδιά, εφήβους, ενήλικες -  Φωκίδα </a:t>
            </a:r>
          </a:p>
          <a:p>
            <a:pPr marL="285750" lvl="0" indent="-285750">
              <a:buFont typeface="Wingdings" pitchFamily="2" charset="2"/>
              <a:buChar char="q"/>
            </a:pPr>
            <a:endParaRPr lang="el-GR" dirty="0" smtClean="0">
              <a:latin typeface="Calibri" pitchFamily="34" charset="0"/>
            </a:endParaRPr>
          </a:p>
          <a:p>
            <a:pPr marL="285750" lvl="0" indent="-285750">
              <a:buFont typeface="Wingdings" pitchFamily="2" charset="2"/>
              <a:buChar char="q"/>
            </a:pPr>
            <a:r>
              <a:rPr lang="el-GR" dirty="0" smtClean="0">
                <a:latin typeface="Calibri" pitchFamily="34" charset="0"/>
              </a:rPr>
              <a:t>Κέντρο Ημέρας για την Ψυχολογική Υποστήριξη ασθενών με καρκίνο και Κέντρο Ημέρας </a:t>
            </a:r>
            <a:r>
              <a:rPr lang="en-US" dirty="0" smtClean="0">
                <a:latin typeface="Calibri" pitchFamily="34" charset="0"/>
              </a:rPr>
              <a:t>Follow up </a:t>
            </a:r>
            <a:r>
              <a:rPr lang="el-GR" dirty="0" smtClean="0">
                <a:latin typeface="Calibri" pitchFamily="34" charset="0"/>
              </a:rPr>
              <a:t>ενηλίκων  - Αττική </a:t>
            </a:r>
          </a:p>
          <a:p>
            <a:pPr marL="285750" lvl="0" indent="-285750">
              <a:buFont typeface="Wingdings" pitchFamily="2" charset="2"/>
              <a:buChar char="q"/>
            </a:pPr>
            <a:endParaRPr lang="el-GR" dirty="0">
              <a:latin typeface="Calibri" pitchFamily="34" charset="0"/>
            </a:endParaRPr>
          </a:p>
          <a:p>
            <a:pPr marL="285750" lvl="0" indent="-285750">
              <a:buFont typeface="Wingdings" pitchFamily="2" charset="2"/>
              <a:buChar char="q"/>
            </a:pPr>
            <a:r>
              <a:rPr lang="el-GR" dirty="0" smtClean="0">
                <a:latin typeface="Calibri" pitchFamily="34" charset="0"/>
              </a:rPr>
              <a:t>Προγράμματα  Προ και Επαγγελματικής Κατάρτισης</a:t>
            </a:r>
          </a:p>
          <a:p>
            <a:pPr marL="285750" lvl="0" indent="-285750">
              <a:buFont typeface="Wingdings" pitchFamily="2" charset="2"/>
              <a:buChar char="q"/>
            </a:pPr>
            <a:endParaRPr lang="el-GR" dirty="0" smtClean="0">
              <a:latin typeface="Calibri" pitchFamily="34" charset="0"/>
            </a:endParaRPr>
          </a:p>
          <a:p>
            <a:pPr marL="285750" indent="-285750"/>
            <a:r>
              <a:rPr lang="el-GR" dirty="0" smtClean="0">
                <a:latin typeface="Calibri" pitchFamily="34" charset="0"/>
              </a:rPr>
              <a:t>Δραστηριοποιείται στην ευαισθητοποίηση του πληθυσμού σε θέματα ψυχικής</a:t>
            </a:r>
          </a:p>
          <a:p>
            <a:pPr marL="285750" indent="-285750"/>
            <a:r>
              <a:rPr lang="el-GR" dirty="0" smtClean="0">
                <a:latin typeface="Calibri" pitchFamily="34" charset="0"/>
              </a:rPr>
              <a:t>υγείας και την άρση της προκατάληψης και του στίγματος για την ψυχική</a:t>
            </a:r>
          </a:p>
          <a:p>
            <a:pPr marL="285750" indent="-285750"/>
            <a:r>
              <a:rPr lang="el-GR" dirty="0" smtClean="0">
                <a:latin typeface="Calibri" pitchFamily="34" charset="0"/>
              </a:rPr>
              <a:t>ασθένεια. </a:t>
            </a:r>
          </a:p>
          <a:p>
            <a:pPr marL="285750" indent="-285750">
              <a:buFont typeface="Wingdings" pitchFamily="2" charset="2"/>
              <a:buChar char="q"/>
            </a:pPr>
            <a:endParaRPr lang="el-GR" dirty="0" smtClean="0">
              <a:latin typeface="Calibri" pitchFamily="34" charset="0"/>
            </a:endParaRPr>
          </a:p>
          <a:p>
            <a:pPr marL="285750" indent="-285750"/>
            <a:r>
              <a:rPr lang="el-GR" dirty="0" smtClean="0">
                <a:latin typeface="Calibri" pitchFamily="34" charset="0"/>
              </a:rPr>
              <a:t>Εργάζεται συστηματικά στην ευαισθητοποίηση σε θέματα ψυχικής υγείας στις</a:t>
            </a:r>
          </a:p>
          <a:p>
            <a:pPr marL="285750" indent="-285750"/>
            <a:r>
              <a:rPr lang="el-GR" dirty="0" smtClean="0">
                <a:latin typeface="Calibri" pitchFamily="34" charset="0"/>
              </a:rPr>
              <a:t>σχολικές κοινότητες και πραγματοποιεί δράσεις ενημέρωσης και</a:t>
            </a:r>
          </a:p>
          <a:p>
            <a:pPr marL="285750" indent="-285750"/>
            <a:r>
              <a:rPr lang="el-GR" dirty="0" smtClean="0">
                <a:latin typeface="Calibri" pitchFamily="34" charset="0"/>
              </a:rPr>
              <a:t>ευαισθητοποίησης μαθητών, εκπαιδευτικών και γονέων σε θέματα ψυχικής</a:t>
            </a:r>
          </a:p>
          <a:p>
            <a:pPr marL="285750" indent="-285750"/>
            <a:r>
              <a:rPr lang="el-GR" dirty="0" smtClean="0">
                <a:latin typeface="Calibri" pitchFamily="34" charset="0"/>
              </a:rPr>
              <a:t>υγείας.</a:t>
            </a:r>
            <a:endParaRPr lang="el-GR" dirty="0">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p:cNvPicPr>
            <a:picLocks noChangeAspect="1"/>
          </p:cNvPicPr>
          <p:nvPr/>
        </p:nvPicPr>
        <p:blipFill>
          <a:blip r:embed="rId2" cstate="print"/>
          <a:srcRect/>
          <a:stretch>
            <a:fillRect/>
          </a:stretch>
        </p:blipFill>
        <p:spPr bwMode="auto">
          <a:xfrm>
            <a:off x="0" y="0"/>
            <a:ext cx="9144000" cy="4521200"/>
          </a:xfrm>
          <a:prstGeom prst="rect">
            <a:avLst/>
          </a:prstGeom>
          <a:noFill/>
          <a:ln w="9525">
            <a:noFill/>
            <a:miter lim="800000"/>
            <a:headEnd/>
            <a:tailEnd/>
          </a:ln>
        </p:spPr>
      </p:pic>
      <p:pic>
        <p:nvPicPr>
          <p:cNvPr id="5" name="Εικόνα 5"/>
          <p:cNvPicPr>
            <a:picLocks noChangeAspect="1"/>
          </p:cNvPicPr>
          <p:nvPr/>
        </p:nvPicPr>
        <p:blipFill>
          <a:blip r:embed="rId3" cstate="print"/>
          <a:srcRect/>
          <a:stretch>
            <a:fillRect/>
          </a:stretch>
        </p:blipFill>
        <p:spPr bwMode="auto">
          <a:xfrm>
            <a:off x="4044950" y="3989388"/>
            <a:ext cx="5099050" cy="28686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3"/>
          <p:cNvPicPr>
            <a:picLocks noChangeAspect="1"/>
          </p:cNvPicPr>
          <p:nvPr/>
        </p:nvPicPr>
        <p:blipFill>
          <a:blip r:embed="rId2" cstate="print"/>
          <a:srcRect/>
          <a:stretch>
            <a:fillRect/>
          </a:stretch>
        </p:blipFill>
        <p:spPr bwMode="auto">
          <a:xfrm>
            <a:off x="0" y="1497013"/>
            <a:ext cx="9144000" cy="3836987"/>
          </a:xfrm>
          <a:prstGeom prst="rect">
            <a:avLst/>
          </a:prstGeom>
          <a:noFill/>
          <a:ln w="9525">
            <a:noFill/>
            <a:miter lim="800000"/>
            <a:headEnd/>
            <a:tailEnd/>
          </a:ln>
        </p:spPr>
      </p:pic>
      <p:sp>
        <p:nvSpPr>
          <p:cNvPr id="3" name="2 - Τίτλος"/>
          <p:cNvSpPr>
            <a:spLocks noGrp="1"/>
          </p:cNvSpPr>
          <p:nvPr>
            <p:ph type="title"/>
          </p:nvPr>
        </p:nvSpPr>
        <p:spPr>
          <a:xfrm>
            <a:off x="5572132" y="5786454"/>
            <a:ext cx="3361556" cy="857256"/>
          </a:xfrm>
        </p:spPr>
        <p:txBody>
          <a:bodyPr>
            <a:normAutofit/>
          </a:bodyPr>
          <a:lstStyle/>
          <a:p>
            <a:pPr algn="ctr"/>
            <a:r>
              <a:rPr lang="el-GR" sz="2400" dirty="0" smtClean="0">
                <a:latin typeface="Calibri" pitchFamily="34" charset="0"/>
              </a:rPr>
              <a:t>         Ημερίδα 2016    Φωκίδα</a:t>
            </a:r>
            <a:endParaRPr lang="el-GR" sz="2400" dirty="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solidFill>
                  <a:schemeClr val="accent1">
                    <a:lumMod val="60000"/>
                    <a:lumOff val="40000"/>
                  </a:schemeClr>
                </a:solidFill>
                <a:latin typeface="Calibri" pitchFamily="34" charset="0"/>
                <a:cs typeface="Calibri" pitchFamily="34" charset="0"/>
              </a:rPr>
              <a:t>Αποτελέσματα </a:t>
            </a:r>
            <a:r>
              <a:rPr lang="en-US" b="1" dirty="0" smtClean="0">
                <a:solidFill>
                  <a:schemeClr val="accent1">
                    <a:lumMod val="60000"/>
                    <a:lumOff val="40000"/>
                  </a:schemeClr>
                </a:solidFill>
                <a:latin typeface="Calibri" pitchFamily="34" charset="0"/>
                <a:cs typeface="Calibri" pitchFamily="34" charset="0"/>
              </a:rPr>
              <a:t>V</a:t>
            </a:r>
            <a:endParaRPr lang="el-GR" b="1" dirty="0">
              <a:solidFill>
                <a:schemeClr val="accent1">
                  <a:lumMod val="60000"/>
                  <a:lumOff val="40000"/>
                </a:schemeClr>
              </a:solidFill>
              <a:latin typeface="Calibri" pitchFamily="34" charset="0"/>
              <a:cs typeface="Calibri" pitchFamily="34" charset="0"/>
            </a:endParaRPr>
          </a:p>
        </p:txBody>
      </p:sp>
      <p:sp>
        <p:nvSpPr>
          <p:cNvPr id="3" name="Θέση περιεχομένου 2"/>
          <p:cNvSpPr>
            <a:spLocks noGrp="1"/>
          </p:cNvSpPr>
          <p:nvPr>
            <p:ph idx="1"/>
          </p:nvPr>
        </p:nvSpPr>
        <p:spPr/>
        <p:txBody>
          <a:bodyPr>
            <a:normAutofit fontScale="92500" lnSpcReduction="20000"/>
          </a:bodyPr>
          <a:lstStyle/>
          <a:p>
            <a:pPr marL="82296" indent="0">
              <a:buNone/>
            </a:pPr>
            <a:r>
              <a:rPr lang="el-GR" dirty="0" smtClean="0">
                <a:latin typeface="Calibri" pitchFamily="34" charset="0"/>
                <a:cs typeface="Calibri" pitchFamily="34" charset="0"/>
              </a:rPr>
              <a:t>Μάθαμε ακόμη</a:t>
            </a:r>
          </a:p>
          <a:p>
            <a:pPr lvl="0"/>
            <a:r>
              <a:rPr lang="el-GR" dirty="0" smtClean="0"/>
              <a:t>Το συναίσθημα της </a:t>
            </a:r>
            <a:r>
              <a:rPr lang="el-GR" dirty="0" err="1" smtClean="0"/>
              <a:t>ενσυναίσθησης</a:t>
            </a:r>
            <a:r>
              <a:rPr lang="el-GR" dirty="0" smtClean="0"/>
              <a:t> και της </a:t>
            </a:r>
            <a:r>
              <a:rPr lang="el-GR" dirty="0" err="1" smtClean="0"/>
              <a:t>συμπόνοιας</a:t>
            </a:r>
            <a:r>
              <a:rPr lang="el-GR" dirty="0" smtClean="0"/>
              <a:t>.</a:t>
            </a:r>
            <a:endParaRPr lang="en-GB" dirty="0" smtClean="0"/>
          </a:p>
          <a:p>
            <a:pPr lvl="0"/>
            <a:r>
              <a:rPr lang="el-GR" dirty="0" smtClean="0"/>
              <a:t>Να δίνουμε περισσότερο χρόνο σε όλους για να εκφράσουν τα συναισθήματά τους.</a:t>
            </a:r>
            <a:endParaRPr lang="en-GB" dirty="0" smtClean="0"/>
          </a:p>
          <a:p>
            <a:pPr lvl="0"/>
            <a:r>
              <a:rPr lang="el-GR" dirty="0" smtClean="0"/>
              <a:t>Την αξία της επικοινωνίας.</a:t>
            </a:r>
            <a:endParaRPr lang="en-GB" dirty="0" smtClean="0"/>
          </a:p>
          <a:p>
            <a:pPr lvl="0"/>
            <a:r>
              <a:rPr lang="el-GR" dirty="0" smtClean="0"/>
              <a:t>Τρόπους να βελτιώνουμε τα αποτελέσματα και να κινητοποιούμε τους άλλους.</a:t>
            </a:r>
            <a:endParaRPr lang="en-GB" dirty="0" smtClean="0"/>
          </a:p>
          <a:p>
            <a:r>
              <a:rPr lang="el-GR" dirty="0" smtClean="0"/>
              <a:t>Τα συστατικά της ενεργητικής ακρόασης.</a:t>
            </a:r>
          </a:p>
          <a:p>
            <a:r>
              <a:rPr lang="el-GR" dirty="0" smtClean="0"/>
              <a:t>Τη λειτουργία της πληροφορίας μέσω των σεμιναρίων - εργαστηρίων.</a:t>
            </a:r>
          </a:p>
          <a:p>
            <a:pPr lvl="0">
              <a:buNone/>
            </a:pPr>
            <a:endParaRPr lang="el-GR" dirty="0" smtClean="0"/>
          </a:p>
          <a:p>
            <a:pPr marL="82296" indent="0">
              <a:buNone/>
            </a:pPr>
            <a:endParaRPr lang="el-GR" dirty="0">
              <a:latin typeface="Calibri" pitchFamily="34" charset="0"/>
              <a:cs typeface="Calibri" pitchFamily="34" charset="0"/>
            </a:endParaRPr>
          </a:p>
        </p:txBody>
      </p:sp>
    </p:spTree>
    <p:extLst>
      <p:ext uri="{BB962C8B-B14F-4D97-AF65-F5344CB8AC3E}">
        <p14:creationId xmlns:p14="http://schemas.microsoft.com/office/powerpoint/2010/main" val="301204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solidFill>
                  <a:schemeClr val="accent1">
                    <a:lumMod val="60000"/>
                    <a:lumOff val="40000"/>
                  </a:schemeClr>
                </a:solidFill>
                <a:latin typeface="Calibri" pitchFamily="34" charset="0"/>
                <a:cs typeface="Calibri" pitchFamily="34" charset="0"/>
              </a:rPr>
              <a:t>Αποτελέσματα </a:t>
            </a:r>
            <a:r>
              <a:rPr lang="en-US" b="1" dirty="0" smtClean="0">
                <a:solidFill>
                  <a:schemeClr val="accent1">
                    <a:lumMod val="60000"/>
                    <a:lumOff val="40000"/>
                  </a:schemeClr>
                </a:solidFill>
                <a:latin typeface="Calibri" pitchFamily="34" charset="0"/>
                <a:cs typeface="Calibri" pitchFamily="34" charset="0"/>
              </a:rPr>
              <a:t>VI</a:t>
            </a:r>
            <a:endParaRPr lang="el-GR" b="1" dirty="0">
              <a:solidFill>
                <a:schemeClr val="accent1">
                  <a:lumMod val="60000"/>
                  <a:lumOff val="40000"/>
                </a:schemeClr>
              </a:solidFill>
              <a:latin typeface="Calibri" pitchFamily="34" charset="0"/>
              <a:cs typeface="Calibri" pitchFamily="34" charset="0"/>
            </a:endParaRPr>
          </a:p>
        </p:txBody>
      </p:sp>
      <p:sp>
        <p:nvSpPr>
          <p:cNvPr id="3" name="Θέση περιεχομένου 2"/>
          <p:cNvSpPr>
            <a:spLocks noGrp="1"/>
          </p:cNvSpPr>
          <p:nvPr>
            <p:ph idx="1"/>
          </p:nvPr>
        </p:nvSpPr>
        <p:spPr/>
        <p:txBody>
          <a:bodyPr>
            <a:normAutofit fontScale="92500" lnSpcReduction="10000"/>
          </a:bodyPr>
          <a:lstStyle/>
          <a:p>
            <a:pPr marL="82296" indent="0">
              <a:buNone/>
            </a:pPr>
            <a:r>
              <a:rPr lang="el-GR" sz="3000" b="1" dirty="0" smtClean="0">
                <a:solidFill>
                  <a:schemeClr val="accent5">
                    <a:lumMod val="75000"/>
                  </a:schemeClr>
                </a:solidFill>
                <a:latin typeface="Calibri" pitchFamily="34" charset="0"/>
                <a:cs typeface="Calibri" pitchFamily="34" charset="0"/>
              </a:rPr>
              <a:t>Η γνώμη των εφήβων</a:t>
            </a:r>
            <a:r>
              <a:rPr lang="el-GR" sz="2400" dirty="0" smtClean="0">
                <a:latin typeface="Calibri" pitchFamily="34" charset="0"/>
                <a:cs typeface="Calibri" pitchFamily="34" charset="0"/>
              </a:rPr>
              <a:t>:</a:t>
            </a:r>
            <a:endParaRPr lang="en-US" sz="2400" dirty="0" smtClean="0">
              <a:latin typeface="Calibri" pitchFamily="34" charset="0"/>
              <a:cs typeface="Calibri" pitchFamily="34" charset="0"/>
            </a:endParaRPr>
          </a:p>
          <a:p>
            <a:pPr marL="82296" indent="0"/>
            <a:r>
              <a:rPr lang="el-GR" sz="2400" dirty="0" smtClean="0">
                <a:solidFill>
                  <a:schemeClr val="accent5">
                    <a:lumMod val="75000"/>
                  </a:schemeClr>
                </a:solidFill>
                <a:latin typeface="Calibri" pitchFamily="34" charset="0"/>
                <a:cs typeface="Calibri" pitchFamily="34" charset="0"/>
              </a:rPr>
              <a:t> Έμαθα για τα συναισθήματά μου και πώς να τα χειρίζομαι.</a:t>
            </a:r>
          </a:p>
          <a:p>
            <a:pPr marL="82296" indent="0"/>
            <a:r>
              <a:rPr lang="el-GR" sz="2400" dirty="0" smtClean="0">
                <a:solidFill>
                  <a:schemeClr val="accent5">
                    <a:lumMod val="75000"/>
                  </a:schemeClr>
                </a:solidFill>
                <a:latin typeface="Calibri" pitchFamily="34" charset="0"/>
                <a:cs typeface="Calibri" pitchFamily="34" charset="0"/>
              </a:rPr>
              <a:t> Έμαθα να ελέγχω τα νεύρα μου. </a:t>
            </a:r>
          </a:p>
          <a:p>
            <a:pPr marL="82296" indent="0"/>
            <a:r>
              <a:rPr lang="el-GR" sz="2400" dirty="0" smtClean="0">
                <a:solidFill>
                  <a:schemeClr val="accent5">
                    <a:lumMod val="75000"/>
                  </a:schemeClr>
                </a:solidFill>
                <a:latin typeface="Calibri" pitchFamily="34" charset="0"/>
                <a:cs typeface="Calibri" pitchFamily="34" charset="0"/>
              </a:rPr>
              <a:t> Μου άρεσαν οι ασκήσεις χαλάρωσης.</a:t>
            </a:r>
          </a:p>
          <a:p>
            <a:pPr marL="82296" indent="0"/>
            <a:r>
              <a:rPr lang="el-GR" sz="2400" dirty="0" smtClean="0">
                <a:solidFill>
                  <a:schemeClr val="accent5">
                    <a:lumMod val="75000"/>
                  </a:schemeClr>
                </a:solidFill>
                <a:latin typeface="Calibri" pitchFamily="34" charset="0"/>
                <a:cs typeface="Calibri" pitchFamily="34" charset="0"/>
              </a:rPr>
              <a:t> Έμαθα περισσότερα για τους συμμαθητές μου.</a:t>
            </a:r>
          </a:p>
          <a:p>
            <a:pPr marL="82296" indent="0"/>
            <a:r>
              <a:rPr lang="el-GR" sz="2400" dirty="0" smtClean="0">
                <a:solidFill>
                  <a:schemeClr val="accent5">
                    <a:lumMod val="75000"/>
                  </a:schemeClr>
                </a:solidFill>
                <a:latin typeface="Calibri" pitchFamily="34" charset="0"/>
                <a:cs typeface="Calibri" pitchFamily="34" charset="0"/>
              </a:rPr>
              <a:t> Πέρασα μια χαρά.</a:t>
            </a:r>
          </a:p>
          <a:p>
            <a:pPr marL="82296" indent="0"/>
            <a:r>
              <a:rPr lang="el-GR" sz="2400" dirty="0" smtClean="0">
                <a:solidFill>
                  <a:schemeClr val="accent5">
                    <a:lumMod val="75000"/>
                  </a:schemeClr>
                </a:solidFill>
                <a:latin typeface="Calibri" pitchFamily="34" charset="0"/>
                <a:cs typeface="Calibri" pitchFamily="34" charset="0"/>
              </a:rPr>
              <a:t> Χάσαμε μάθημα.</a:t>
            </a:r>
          </a:p>
          <a:p>
            <a:pPr marL="82296" indent="0"/>
            <a:r>
              <a:rPr lang="el-GR" sz="2400" dirty="0" smtClean="0">
                <a:solidFill>
                  <a:schemeClr val="accent5">
                    <a:lumMod val="75000"/>
                  </a:schemeClr>
                </a:solidFill>
                <a:latin typeface="Calibri" pitchFamily="34" charset="0"/>
                <a:cs typeface="Calibri" pitchFamily="34" charset="0"/>
              </a:rPr>
              <a:t> Έμαθα αν κάτι με απασχολεί να μιλάω με κάποιον που εμπιστεύομαι, φίλο ή μέλος της οικογένειας.</a:t>
            </a:r>
          </a:p>
          <a:p>
            <a:pPr marL="82296" indent="0"/>
            <a:r>
              <a:rPr lang="el-GR" sz="2400" dirty="0" smtClean="0">
                <a:solidFill>
                  <a:schemeClr val="accent5">
                    <a:lumMod val="75000"/>
                  </a:schemeClr>
                </a:solidFill>
                <a:latin typeface="Calibri" pitchFamily="34" charset="0"/>
                <a:cs typeface="Calibri" pitchFamily="34" charset="0"/>
              </a:rPr>
              <a:t> Έμαθα να παρατηρώ τις σκέψεις μου.</a:t>
            </a:r>
          </a:p>
          <a:p>
            <a:pPr marL="82296" indent="0"/>
            <a:r>
              <a:rPr lang="el-GR" sz="2400" dirty="0" smtClean="0">
                <a:solidFill>
                  <a:schemeClr val="accent5">
                    <a:lumMod val="75000"/>
                  </a:schemeClr>
                </a:solidFill>
                <a:latin typeface="Calibri" pitchFamily="34" charset="0"/>
                <a:cs typeface="Calibri" pitchFamily="34" charset="0"/>
              </a:rPr>
              <a:t> Ηρεμούσα στις συναντήσεις.</a:t>
            </a:r>
          </a:p>
          <a:p>
            <a:pPr marL="82296" indent="0"/>
            <a:r>
              <a:rPr lang="el-GR" sz="2400" dirty="0" smtClean="0">
                <a:solidFill>
                  <a:schemeClr val="accent5">
                    <a:lumMod val="75000"/>
                  </a:schemeClr>
                </a:solidFill>
                <a:latin typeface="Calibri" pitchFamily="34" charset="0"/>
                <a:cs typeface="Calibri" pitchFamily="34" charset="0"/>
              </a:rPr>
              <a:t> Θα ήθελα περισσότερες συναντήσεις.</a:t>
            </a:r>
          </a:p>
          <a:p>
            <a:pPr marL="82296" indent="0"/>
            <a:endParaRPr lang="el-GR" sz="2000" dirty="0">
              <a:latin typeface="Calibri" pitchFamily="34" charset="0"/>
              <a:cs typeface="Calibri" pitchFamily="34" charset="0"/>
            </a:endParaRPr>
          </a:p>
        </p:txBody>
      </p:sp>
    </p:spTree>
    <p:extLst>
      <p:ext uri="{BB962C8B-B14F-4D97-AF65-F5344CB8AC3E}">
        <p14:creationId xmlns:p14="http://schemas.microsoft.com/office/powerpoint/2010/main" val="2476952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chemeClr val="accent1">
                    <a:lumMod val="60000"/>
                    <a:lumOff val="40000"/>
                  </a:schemeClr>
                </a:solidFill>
                <a:latin typeface="Calibri" pitchFamily="34" charset="0"/>
                <a:cs typeface="Calibri" pitchFamily="34" charset="0"/>
              </a:rPr>
              <a:t>Πολλαπλασιαστικός </a:t>
            </a:r>
            <a:br>
              <a:rPr lang="el-GR" b="1" dirty="0" smtClean="0">
                <a:solidFill>
                  <a:schemeClr val="accent1">
                    <a:lumMod val="60000"/>
                    <a:lumOff val="40000"/>
                  </a:schemeClr>
                </a:solidFill>
                <a:latin typeface="Calibri" pitchFamily="34" charset="0"/>
                <a:cs typeface="Calibri" pitchFamily="34" charset="0"/>
              </a:rPr>
            </a:br>
            <a:r>
              <a:rPr lang="el-GR" b="1" dirty="0" smtClean="0">
                <a:solidFill>
                  <a:schemeClr val="accent1">
                    <a:lumMod val="60000"/>
                    <a:lumOff val="40000"/>
                  </a:schemeClr>
                </a:solidFill>
                <a:latin typeface="Calibri" pitchFamily="34" charset="0"/>
                <a:cs typeface="Calibri" pitchFamily="34" charset="0"/>
              </a:rPr>
              <a:t>Χαρακτήρας Προγράμματος</a:t>
            </a:r>
            <a:endParaRPr lang="el-GR" b="1" dirty="0">
              <a:solidFill>
                <a:schemeClr val="accent1">
                  <a:lumMod val="60000"/>
                  <a:lumOff val="40000"/>
                </a:schemeClr>
              </a:solidFill>
              <a:latin typeface="Calibri" pitchFamily="34" charset="0"/>
              <a:cs typeface="Calibri" pitchFamily="34" charset="0"/>
            </a:endParaRPr>
          </a:p>
        </p:txBody>
      </p:sp>
      <p:sp>
        <p:nvSpPr>
          <p:cNvPr id="3" name="2 - Θέση περιεχομένου"/>
          <p:cNvSpPr>
            <a:spLocks noGrp="1"/>
          </p:cNvSpPr>
          <p:nvPr>
            <p:ph idx="1"/>
          </p:nvPr>
        </p:nvSpPr>
        <p:spPr>
          <a:xfrm>
            <a:off x="1435608" y="1500174"/>
            <a:ext cx="7498080" cy="5072098"/>
          </a:xfrm>
        </p:spPr>
        <p:txBody>
          <a:bodyPr>
            <a:normAutofit fontScale="85000" lnSpcReduction="20000"/>
          </a:bodyPr>
          <a:lstStyle/>
          <a:p>
            <a:pPr>
              <a:buNone/>
            </a:pPr>
            <a:r>
              <a:rPr lang="el-GR" sz="2800" b="1" dirty="0" smtClean="0">
                <a:solidFill>
                  <a:schemeClr val="bg2">
                    <a:lumMod val="10000"/>
                  </a:schemeClr>
                </a:solidFill>
              </a:rPr>
              <a:t>    </a:t>
            </a:r>
            <a:r>
              <a:rPr lang="el-GR" sz="2800" b="1" dirty="0" smtClean="0">
                <a:solidFill>
                  <a:schemeClr val="accent5">
                    <a:lumMod val="75000"/>
                  </a:schemeClr>
                </a:solidFill>
                <a:latin typeface="Calibri" pitchFamily="34" charset="0"/>
              </a:rPr>
              <a:t>Σχέδια για το μέλλον</a:t>
            </a:r>
            <a:r>
              <a:rPr lang="el-GR" sz="2800" b="1" dirty="0" smtClean="0">
                <a:solidFill>
                  <a:schemeClr val="bg2">
                    <a:lumMod val="10000"/>
                  </a:schemeClr>
                </a:solidFill>
                <a:latin typeface="Calibri" pitchFamily="34" charset="0"/>
              </a:rPr>
              <a:t>:</a:t>
            </a:r>
            <a:endParaRPr lang="el-GR" sz="2800" dirty="0" smtClean="0">
              <a:solidFill>
                <a:schemeClr val="bg2">
                  <a:lumMod val="10000"/>
                </a:schemeClr>
              </a:solidFill>
              <a:latin typeface="Calibri" pitchFamily="34" charset="0"/>
            </a:endParaRPr>
          </a:p>
          <a:p>
            <a:pPr lvl="0">
              <a:buNone/>
            </a:pPr>
            <a:r>
              <a:rPr lang="el-GR" sz="2800" dirty="0" smtClean="0">
                <a:solidFill>
                  <a:schemeClr val="bg2">
                    <a:lumMod val="10000"/>
                  </a:schemeClr>
                </a:solidFill>
                <a:latin typeface="Calibri" pitchFamily="34" charset="0"/>
              </a:rPr>
              <a:t>	</a:t>
            </a:r>
            <a:r>
              <a:rPr lang="el-GR" sz="2400" dirty="0" smtClean="0">
                <a:solidFill>
                  <a:schemeClr val="bg2">
                    <a:lumMod val="10000"/>
                  </a:schemeClr>
                </a:solidFill>
                <a:latin typeface="Calibri" pitchFamily="34" charset="0"/>
              </a:rPr>
              <a:t>Το υλικό (θεωρητικό υλικό και βιωματικές ασκήσεις) θα αξιοποιηθεί σε νέες ομάδες εκπαιδευτικών, γονέων, εργαζόμενων σε υπηρεσίες, εταιρίες κ.λπ. για επιμόρφωση, ενδυνάμωση και βελτίωση της ποιότητας ζωής των νέων</a:t>
            </a:r>
            <a:r>
              <a:rPr lang="el-GR" sz="2800" dirty="0" smtClean="0">
                <a:solidFill>
                  <a:schemeClr val="bg2">
                    <a:lumMod val="10000"/>
                  </a:schemeClr>
                </a:solidFill>
                <a:latin typeface="Calibri" pitchFamily="34" charset="0"/>
              </a:rPr>
              <a:t>. </a:t>
            </a:r>
          </a:p>
          <a:p>
            <a:pPr lvl="0">
              <a:buNone/>
            </a:pPr>
            <a:r>
              <a:rPr lang="el-GR" sz="2800" dirty="0" smtClean="0">
                <a:solidFill>
                  <a:schemeClr val="bg2">
                    <a:lumMod val="10000"/>
                  </a:schemeClr>
                </a:solidFill>
                <a:latin typeface="Calibri" pitchFamily="34" charset="0"/>
              </a:rPr>
              <a:t>    </a:t>
            </a:r>
            <a:r>
              <a:rPr lang="el-GR" sz="2800" b="1" dirty="0" smtClean="0">
                <a:solidFill>
                  <a:schemeClr val="accent5">
                    <a:lumMod val="75000"/>
                  </a:schemeClr>
                </a:solidFill>
                <a:latin typeface="Calibri" pitchFamily="34" charset="0"/>
              </a:rPr>
              <a:t>Προς το παρόν</a:t>
            </a:r>
            <a:r>
              <a:rPr lang="el-GR" sz="2800" dirty="0" smtClean="0">
                <a:solidFill>
                  <a:schemeClr val="bg2">
                    <a:lumMod val="10000"/>
                  </a:schemeClr>
                </a:solidFill>
                <a:latin typeface="Calibri" pitchFamily="34" charset="0"/>
              </a:rPr>
              <a:t>:</a:t>
            </a:r>
          </a:p>
          <a:p>
            <a:r>
              <a:rPr lang="el-GR" sz="2400" dirty="0" smtClean="0">
                <a:latin typeface="Calibri" pitchFamily="34" charset="0"/>
              </a:rPr>
              <a:t>Αξιοποίηση του υλικού στο πλαίσιο της Θεματικής Εβδομάδας</a:t>
            </a:r>
            <a:r>
              <a:rPr lang="en-US" sz="2400" dirty="0" smtClean="0">
                <a:latin typeface="Calibri" pitchFamily="34" charset="0"/>
              </a:rPr>
              <a:t> </a:t>
            </a:r>
            <a:r>
              <a:rPr lang="el-GR" sz="2400" dirty="0" smtClean="0">
                <a:latin typeface="Calibri" pitchFamily="34" charset="0"/>
              </a:rPr>
              <a:t>με θέμα: «</a:t>
            </a:r>
            <a:r>
              <a:rPr lang="el-GR" sz="2400" dirty="0" err="1" smtClean="0">
                <a:latin typeface="Calibri" pitchFamily="34" charset="0"/>
              </a:rPr>
              <a:t>Έμφυλες</a:t>
            </a:r>
            <a:r>
              <a:rPr lang="el-GR" sz="2400" dirty="0" smtClean="0">
                <a:latin typeface="Calibri" pitchFamily="34" charset="0"/>
              </a:rPr>
              <a:t> ταυτότητες» στα Γυμνάσια της Φωκίδας (Μάρτιος - Μάιος 2017)</a:t>
            </a:r>
          </a:p>
          <a:p>
            <a:r>
              <a:rPr lang="el-GR" sz="2400" dirty="0" smtClean="0">
                <a:latin typeface="Calibri" pitchFamily="34" charset="0"/>
              </a:rPr>
              <a:t>Εφαρμογή του Προγράμματος στα Ανοιχτά Σχολεία της Αθήνας, που περιλαμβάνει σεμινάρια - εργαστήρια για γονείς, εκπαιδευτικούς και μαθητές σε 2 σχολεία της Αθήνας.</a:t>
            </a:r>
          </a:p>
          <a:p>
            <a:r>
              <a:rPr lang="el-GR" sz="2400" dirty="0" smtClean="0">
                <a:latin typeface="Calibri" pitchFamily="34" charset="0"/>
              </a:rPr>
              <a:t>Οργάνωση Ημερίδας Εκπαιδευτικών στη Φωκίδα, Μάιος 2017, με στόχο την παρουσίαση του Προγράμματος </a:t>
            </a:r>
            <a:r>
              <a:rPr lang="en-US" sz="2400" dirty="0" smtClean="0">
                <a:latin typeface="Calibri" pitchFamily="34" charset="0"/>
              </a:rPr>
              <a:t>DSH </a:t>
            </a:r>
            <a:r>
              <a:rPr lang="el-GR" sz="2400" dirty="0" smtClean="0">
                <a:latin typeface="Calibri" pitchFamily="34" charset="0"/>
              </a:rPr>
              <a:t>-</a:t>
            </a:r>
            <a:r>
              <a:rPr lang="en-US" sz="2400" dirty="0" smtClean="0">
                <a:latin typeface="Calibri" pitchFamily="34" charset="0"/>
              </a:rPr>
              <a:t> PC</a:t>
            </a:r>
            <a:r>
              <a:rPr lang="el-GR" sz="2400" dirty="0" smtClean="0">
                <a:latin typeface="Calibri" pitchFamily="34" charset="0"/>
              </a:rPr>
              <a:t> και δημιουργία Σεμιναρίου Εκπαιδευτικών 2017 - 2018. </a:t>
            </a:r>
          </a:p>
          <a:p>
            <a:r>
              <a:rPr lang="el-GR" sz="2400" dirty="0" smtClean="0"/>
              <a:t> Προσαρμογή του υλικού και χρήση του σε ομάδες γονέων.</a:t>
            </a:r>
          </a:p>
          <a:p>
            <a:endParaRPr lang="el-GR" sz="2400" dirty="0" smtClean="0">
              <a:latin typeface="Calibri" pitchFamily="34" charset="0"/>
            </a:endParaRPr>
          </a:p>
          <a:p>
            <a:endParaRPr lang="el-GR" sz="2400" dirty="0">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accent1">
                    <a:lumMod val="60000"/>
                    <a:lumOff val="40000"/>
                  </a:schemeClr>
                </a:solidFill>
                <a:latin typeface="Calibri" pitchFamily="34" charset="0"/>
                <a:cs typeface="Calibri" pitchFamily="34" charset="0"/>
              </a:rPr>
              <a:t>DSH PC – </a:t>
            </a:r>
            <a:r>
              <a:rPr lang="el-GR" b="1" dirty="0" smtClean="0">
                <a:solidFill>
                  <a:schemeClr val="accent1">
                    <a:lumMod val="60000"/>
                    <a:lumOff val="40000"/>
                  </a:schemeClr>
                </a:solidFill>
                <a:latin typeface="Calibri" pitchFamily="34" charset="0"/>
                <a:cs typeface="Calibri" pitchFamily="34" charset="0"/>
              </a:rPr>
              <a:t>Η θέση των νέων</a:t>
            </a:r>
            <a:endParaRPr lang="en-GB" b="1" dirty="0">
              <a:solidFill>
                <a:schemeClr val="accent1">
                  <a:lumMod val="60000"/>
                  <a:lumOff val="40000"/>
                </a:schemeClr>
              </a:solidFill>
              <a:latin typeface="Calibri" pitchFamily="34" charset="0"/>
              <a:cs typeface="Calibri" pitchFamily="34" charset="0"/>
            </a:endParaRPr>
          </a:p>
        </p:txBody>
      </p:sp>
      <p:sp>
        <p:nvSpPr>
          <p:cNvPr id="3" name="Content Placeholder 2"/>
          <p:cNvSpPr>
            <a:spLocks noGrp="1"/>
          </p:cNvSpPr>
          <p:nvPr>
            <p:ph idx="1"/>
          </p:nvPr>
        </p:nvSpPr>
        <p:spPr/>
        <p:txBody>
          <a:bodyPr/>
          <a:lstStyle/>
          <a:p>
            <a:pPr>
              <a:buNone/>
            </a:pPr>
            <a:r>
              <a:rPr lang="el-GR" dirty="0" smtClean="0"/>
              <a:t>Βίντεο από τους νέους της Αθήνας</a:t>
            </a:r>
            <a:endParaRPr lang="en-GB" dirty="0" smtClean="0"/>
          </a:p>
          <a:p>
            <a:pPr>
              <a:buNone/>
            </a:pPr>
            <a:r>
              <a:rPr lang="el-GR" dirty="0" smtClean="0">
                <a:hlinkClick r:id="rId2"/>
              </a:rPr>
              <a:t>	</a:t>
            </a:r>
            <a:r>
              <a:rPr lang="en-GB" u="sng" dirty="0" smtClean="0">
                <a:hlinkClick r:id="rId2"/>
              </a:rPr>
              <a:t>https://www.facebook.com/plugins/video.php?href=https%3A%2F%2Fwww.facebook.com%2FDSHPositiveChoices%2Fvideos%2Fvb.466099826890155%2F611537849013018%2F%3Ftype%3D3</a:t>
            </a:r>
            <a:r>
              <a:rPr lang="en-GB" dirty="0" smtClean="0"/>
              <a:t> </a:t>
            </a:r>
          </a:p>
          <a:p>
            <a:pPr>
              <a:buNone/>
            </a:pPr>
            <a:endParaRPr lang="en-GB"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endParaRPr lang="en-GB" dirty="0"/>
          </a:p>
        </p:txBody>
      </p:sp>
      <p:sp>
        <p:nvSpPr>
          <p:cNvPr id="3" name="Content Placeholder 2"/>
          <p:cNvSpPr>
            <a:spLocks noGrp="1"/>
          </p:cNvSpPr>
          <p:nvPr>
            <p:ph idx="1"/>
          </p:nvPr>
        </p:nvSpPr>
        <p:spPr>
          <a:xfrm>
            <a:off x="1435608" y="857232"/>
            <a:ext cx="7498080" cy="5391168"/>
          </a:xfrm>
        </p:spPr>
        <p:txBody>
          <a:bodyPr>
            <a:normAutofit fontScale="92500" lnSpcReduction="10000"/>
          </a:bodyPr>
          <a:lstStyle/>
          <a:p>
            <a:pPr>
              <a:buNone/>
            </a:pPr>
            <a:r>
              <a:rPr lang="el-GR" sz="2400" dirty="0" smtClean="0">
                <a:latin typeface="Calibri" pitchFamily="34" charset="0"/>
              </a:rPr>
              <a:t>Το ταξίδι συνεχίζεται</a:t>
            </a:r>
            <a:r>
              <a:rPr lang="en-GB" sz="2400" dirty="0" smtClean="0">
                <a:latin typeface="Calibri" pitchFamily="34" charset="0"/>
              </a:rPr>
              <a:t>...</a:t>
            </a:r>
            <a:endParaRPr lang="el-GR" sz="2400" dirty="0" smtClean="0">
              <a:latin typeface="Calibri" pitchFamily="34" charset="0"/>
            </a:endParaRPr>
          </a:p>
          <a:p>
            <a:pPr>
              <a:buNone/>
            </a:pPr>
            <a:endParaRPr lang="en-GB" sz="2400" dirty="0" smtClean="0">
              <a:latin typeface="Calibri" pitchFamily="34" charset="0"/>
            </a:endParaRPr>
          </a:p>
          <a:p>
            <a:pPr>
              <a:buNone/>
            </a:pPr>
            <a:r>
              <a:rPr lang="el-GR" sz="2400" dirty="0" smtClean="0">
                <a:latin typeface="Calibri" pitchFamily="34" charset="0"/>
              </a:rPr>
              <a:t>Τα σεμινάρια συνεχίζονται σε όλες τις χώρες.</a:t>
            </a:r>
          </a:p>
          <a:p>
            <a:pPr>
              <a:buNone/>
            </a:pPr>
            <a:endParaRPr lang="el-GR" sz="2400" dirty="0" smtClean="0">
              <a:latin typeface="Calibri" pitchFamily="34" charset="0"/>
            </a:endParaRPr>
          </a:p>
          <a:p>
            <a:pPr>
              <a:buNone/>
            </a:pPr>
            <a:r>
              <a:rPr lang="el-GR" sz="2400" dirty="0" smtClean="0">
                <a:latin typeface="Calibri" pitchFamily="34" charset="0"/>
              </a:rPr>
              <a:t>Περισσότερες πληροφορίες για το </a:t>
            </a:r>
            <a:r>
              <a:rPr lang="en-US" sz="2400" dirty="0" smtClean="0">
                <a:latin typeface="Calibri" pitchFamily="34" charset="0"/>
              </a:rPr>
              <a:t>DSH Positive Choices</a:t>
            </a:r>
            <a:r>
              <a:rPr lang="el-GR" sz="2400" dirty="0" smtClean="0">
                <a:latin typeface="Calibri" pitchFamily="34" charset="0"/>
              </a:rPr>
              <a:t>:</a:t>
            </a:r>
            <a:endParaRPr lang="el-GR" sz="2400" u="sng" dirty="0" smtClean="0">
              <a:solidFill>
                <a:schemeClr val="accent6"/>
              </a:solidFill>
              <a:latin typeface="Calibri" pitchFamily="34" charset="0"/>
            </a:endParaRPr>
          </a:p>
          <a:p>
            <a:pPr>
              <a:buNone/>
            </a:pPr>
            <a:r>
              <a:rPr lang="en-US" sz="2400" b="1" dirty="0" smtClean="0">
                <a:solidFill>
                  <a:schemeClr val="accent6"/>
                </a:solidFill>
                <a:latin typeface="Calibri" pitchFamily="34" charset="0"/>
              </a:rPr>
              <a:t>www.dshpc.eu</a:t>
            </a:r>
          </a:p>
          <a:p>
            <a:pPr>
              <a:buNone/>
            </a:pPr>
            <a:r>
              <a:rPr lang="en-US" sz="2400" b="1" dirty="0" smtClean="0">
                <a:solidFill>
                  <a:schemeClr val="accent6"/>
                </a:solidFill>
                <a:latin typeface="Calibri" pitchFamily="34" charset="0"/>
              </a:rPr>
              <a:t>www.facebook.com/DSHPositiveChoices</a:t>
            </a:r>
          </a:p>
          <a:p>
            <a:pPr>
              <a:buNone/>
            </a:pPr>
            <a:endParaRPr lang="el-GR" sz="2400" dirty="0" smtClean="0">
              <a:latin typeface="Calibri" pitchFamily="34" charset="0"/>
            </a:endParaRPr>
          </a:p>
          <a:p>
            <a:pPr marL="82296" indent="0">
              <a:buNone/>
            </a:pPr>
            <a:r>
              <a:rPr lang="el-GR" sz="2400" dirty="0" smtClean="0">
                <a:latin typeface="Calibri" pitchFamily="34" charset="0"/>
              </a:rPr>
              <a:t>Περισσότερες πληροφορίες για την Εταιρία Κοινωνικής Ψυχιατρικής και Ψυχικής Υγείας: </a:t>
            </a:r>
            <a:endParaRPr lang="en-US" sz="2400" dirty="0" smtClean="0">
              <a:latin typeface="Calibri" pitchFamily="34" charset="0"/>
            </a:endParaRPr>
          </a:p>
          <a:p>
            <a:pPr marL="82296" indent="0">
              <a:buNone/>
            </a:pPr>
            <a:r>
              <a:rPr lang="en-US" sz="2400" b="1" dirty="0" smtClean="0">
                <a:solidFill>
                  <a:schemeClr val="accent6"/>
                </a:solidFill>
                <a:latin typeface="Calibri" pitchFamily="34" charset="0"/>
              </a:rPr>
              <a:t>www.ekpse.gr</a:t>
            </a:r>
            <a:endParaRPr lang="el-GR" sz="2400" b="1" dirty="0" smtClean="0">
              <a:solidFill>
                <a:schemeClr val="accent6"/>
              </a:solidFill>
              <a:latin typeface="Calibri" pitchFamily="34" charset="0"/>
            </a:endParaRPr>
          </a:p>
          <a:p>
            <a:endParaRPr lang="en-US" sz="2400" dirty="0" smtClean="0">
              <a:latin typeface="Calibri" pitchFamily="34" charset="0"/>
            </a:endParaRPr>
          </a:p>
          <a:p>
            <a:endParaRPr lang="en-US" sz="2400" dirty="0" smtClean="0">
              <a:latin typeface="Calibri" pitchFamily="34" charset="0"/>
            </a:endParaRPr>
          </a:p>
          <a:p>
            <a:pPr>
              <a:buNone/>
            </a:pPr>
            <a:r>
              <a:rPr lang="el-GR" sz="2400" dirty="0" smtClean="0">
                <a:latin typeface="Calibri" pitchFamily="34" charset="0"/>
              </a:rPr>
              <a:t>                                                                    Ευχαριστώ!</a:t>
            </a:r>
            <a:endParaRPr lang="en-GB" sz="2400" dirty="0">
              <a:latin typeface="Calibri" pitchFamily="34" charset="0"/>
            </a:endParaRP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187624" y="116632"/>
            <a:ext cx="7498080" cy="1143000"/>
          </a:xfrm>
        </p:spPr>
        <p:txBody>
          <a:bodyPr/>
          <a:lstStyle/>
          <a:p>
            <a:r>
              <a:rPr lang="el-GR" dirty="0" smtClean="0">
                <a:solidFill>
                  <a:schemeClr val="accent1">
                    <a:lumMod val="60000"/>
                    <a:lumOff val="40000"/>
                  </a:schemeClr>
                </a:solidFill>
                <a:latin typeface="Calibri" pitchFamily="34" charset="0"/>
                <a:cs typeface="Calibri" pitchFamily="34" charset="0"/>
              </a:rPr>
              <a:t>Ευρωπαϊκά Δεδομένα</a:t>
            </a:r>
            <a:endParaRPr lang="el-GR" dirty="0">
              <a:solidFill>
                <a:schemeClr val="accent1">
                  <a:lumMod val="60000"/>
                  <a:lumOff val="40000"/>
                </a:schemeClr>
              </a:solidFill>
              <a:latin typeface="Calibri" pitchFamily="34" charset="0"/>
              <a:cs typeface="Calibri" pitchFamily="34" charset="0"/>
            </a:endParaRPr>
          </a:p>
        </p:txBody>
      </p:sp>
      <p:sp>
        <p:nvSpPr>
          <p:cNvPr id="4" name="3 - Θέση περιεχομένου"/>
          <p:cNvSpPr>
            <a:spLocks noGrp="1"/>
          </p:cNvSpPr>
          <p:nvPr>
            <p:ph idx="1"/>
          </p:nvPr>
        </p:nvSpPr>
        <p:spPr>
          <a:xfrm>
            <a:off x="971600" y="1447800"/>
            <a:ext cx="7920880" cy="4800600"/>
          </a:xfrm>
        </p:spPr>
        <p:txBody>
          <a:bodyPr>
            <a:normAutofit fontScale="70000" lnSpcReduction="20000"/>
          </a:bodyPr>
          <a:lstStyle/>
          <a:p>
            <a:r>
              <a:rPr lang="el-GR" dirty="0" smtClean="0">
                <a:latin typeface="Calibri" pitchFamily="34" charset="0"/>
              </a:rPr>
              <a:t>Σύμφωνα με την Ευρωπαϊκή πλατφόρμα για την καταπολέμηση της φτώχειας και του </a:t>
            </a:r>
            <a:r>
              <a:rPr lang="el-GR" dirty="0" err="1" smtClean="0">
                <a:latin typeface="Calibri" pitchFamily="34" charset="0"/>
              </a:rPr>
              <a:t>κοινωνικούαποκλεισμού</a:t>
            </a:r>
            <a:r>
              <a:rPr lang="en-US" dirty="0" smtClean="0">
                <a:latin typeface="Calibri" pitchFamily="34" charset="0"/>
              </a:rPr>
              <a:t> </a:t>
            </a:r>
            <a:r>
              <a:rPr lang="el-GR" dirty="0" smtClean="0">
                <a:latin typeface="Calibri" pitchFamily="34" charset="0"/>
              </a:rPr>
              <a:t>-</a:t>
            </a:r>
            <a:r>
              <a:rPr lang="en-US" dirty="0" smtClean="0">
                <a:latin typeface="Calibri" pitchFamily="34" charset="0"/>
              </a:rPr>
              <a:t> </a:t>
            </a:r>
            <a:r>
              <a:rPr lang="el-GR" dirty="0" smtClean="0">
                <a:latin typeface="Calibri" pitchFamily="34" charset="0"/>
              </a:rPr>
              <a:t>Ευρώπη 2020</a:t>
            </a:r>
            <a:r>
              <a:rPr lang="en-US" dirty="0" smtClean="0">
                <a:latin typeface="Calibri" pitchFamily="34" charset="0"/>
              </a:rPr>
              <a:t>,</a:t>
            </a:r>
            <a:r>
              <a:rPr lang="el-GR" dirty="0" smtClean="0">
                <a:latin typeface="Calibri" pitchFamily="34" charset="0"/>
              </a:rPr>
              <a:t>  το 24% του πληθυσμού της ΕΕ (πάνω από 120 εκατομμύρια άτομα, περιλαμβάνεται το 27% των παιδιών -  εφήβων) κινδυνεύει από φτώχεια ή από κοινωνικό αποκλεισμό.</a:t>
            </a:r>
          </a:p>
          <a:p>
            <a:r>
              <a:rPr lang="el-GR" dirty="0" smtClean="0">
                <a:latin typeface="Calibri" pitchFamily="34" charset="0"/>
              </a:rPr>
              <a:t>Η ατζέντα Ευρώπη 2020 έχει σε υψηλή προτεραιότητα θέματα πρόωρης εγκατάλειψης του σχολείου και το χαμηλό μορφωτικό επίπεδο των νέων. </a:t>
            </a:r>
          </a:p>
          <a:p>
            <a:r>
              <a:rPr lang="el-GR" dirty="0" smtClean="0">
                <a:latin typeface="Calibri" pitchFamily="34" charset="0"/>
              </a:rPr>
              <a:t>Έρευνες έχουν δείξει ότι η ευάλωτη ομάδα παιδιών - εφήβων κινδυνεύει περισσότερο να αναπτύξει αυτοκαταστροφικές συμπεριφορές. </a:t>
            </a:r>
          </a:p>
          <a:p>
            <a:r>
              <a:rPr lang="el-GR" dirty="0" smtClean="0">
                <a:latin typeface="Calibri" pitchFamily="34" charset="0"/>
              </a:rPr>
              <a:t>Οι αυτοκαταστροφικές συμπεριφορές συνδέονται με τις διαταραχές προσωπικότητας και την «</a:t>
            </a:r>
            <a:r>
              <a:rPr lang="el-GR" dirty="0" err="1" smtClean="0">
                <a:latin typeface="Calibri" pitchFamily="34" charset="0"/>
              </a:rPr>
              <a:t>αλεξιθυμία</a:t>
            </a:r>
            <a:r>
              <a:rPr lang="el-GR" dirty="0" smtClean="0">
                <a:latin typeface="Calibri" pitchFamily="34" charset="0"/>
              </a:rPr>
              <a:t>», δυσκολία αναγνώρισης και έκφρασης συναισθημάτων</a:t>
            </a:r>
            <a:r>
              <a:rPr lang="el-GR" dirty="0" smtClean="0"/>
              <a:t>. </a:t>
            </a:r>
          </a:p>
          <a:p>
            <a:pPr algn="just"/>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187624" y="1004828"/>
            <a:ext cx="7498080" cy="5643602"/>
          </a:xfrm>
        </p:spPr>
        <p:txBody>
          <a:bodyPr>
            <a:normAutofit fontScale="90000"/>
          </a:bodyPr>
          <a:lstStyle/>
          <a:p>
            <a:r>
              <a:rPr lang="el-GR" sz="2400" dirty="0" smtClean="0">
                <a:latin typeface="Calibri" pitchFamily="34" charset="0"/>
              </a:rPr>
              <a:t/>
            </a:r>
            <a:br>
              <a:rPr lang="el-GR" sz="2400" dirty="0" smtClean="0">
                <a:latin typeface="Calibri" pitchFamily="34" charset="0"/>
              </a:rPr>
            </a:br>
            <a:r>
              <a:rPr lang="el-GR" sz="2400" dirty="0" smtClean="0">
                <a:latin typeface="Calibri" pitchFamily="34" charset="0"/>
              </a:rPr>
              <a:t>Τη διετία 2015 - 2017 </a:t>
            </a:r>
            <a:br>
              <a:rPr lang="el-GR" sz="2400" dirty="0" smtClean="0">
                <a:latin typeface="Calibri" pitchFamily="34" charset="0"/>
              </a:rPr>
            </a:br>
            <a:r>
              <a:rPr lang="el-GR" sz="2400" dirty="0" smtClean="0">
                <a:latin typeface="Calibri" pitchFamily="34" charset="0"/>
              </a:rPr>
              <a:t/>
            </a:r>
            <a:br>
              <a:rPr lang="el-GR" sz="2400" dirty="0" smtClean="0">
                <a:latin typeface="Calibri" pitchFamily="34" charset="0"/>
              </a:rPr>
            </a:br>
            <a:r>
              <a:rPr lang="el-GR" sz="2400" dirty="0" smtClean="0">
                <a:latin typeface="Calibri" pitchFamily="34" charset="0"/>
              </a:rPr>
              <a:t>η Εταιρία Κοινωνικής Ψυχιατρικής και Ψυχικής Υγείας  και</a:t>
            </a:r>
            <a:br>
              <a:rPr lang="el-GR" sz="2400" dirty="0" smtClean="0">
                <a:latin typeface="Calibri" pitchFamily="34" charset="0"/>
              </a:rPr>
            </a:br>
            <a:r>
              <a:rPr lang="el-GR" sz="2400" dirty="0" smtClean="0">
                <a:latin typeface="Calibri" pitchFamily="34" charset="0"/>
              </a:rPr>
              <a:t/>
            </a:r>
            <a:br>
              <a:rPr lang="el-GR" sz="2400" dirty="0" smtClean="0">
                <a:latin typeface="Calibri" pitchFamily="34" charset="0"/>
              </a:rPr>
            </a:br>
            <a:r>
              <a:rPr lang="el-GR" sz="2400" dirty="0" smtClean="0">
                <a:latin typeface="Calibri" pitchFamily="34" charset="0"/>
              </a:rPr>
              <a:t>η Σχολή Καλών Τεχνών του Αριστοτελείου Πανεπιστημίου Θεσσαλονίκης </a:t>
            </a:r>
            <a:br>
              <a:rPr lang="el-GR" sz="2400" dirty="0" smtClean="0">
                <a:latin typeface="Calibri" pitchFamily="34" charset="0"/>
              </a:rPr>
            </a:br>
            <a:r>
              <a:rPr lang="el-GR" sz="2400" dirty="0" smtClean="0">
                <a:latin typeface="Calibri" pitchFamily="34" charset="0"/>
              </a:rPr>
              <a:t/>
            </a:r>
            <a:br>
              <a:rPr lang="el-GR" sz="2400" dirty="0" smtClean="0">
                <a:latin typeface="Calibri" pitchFamily="34" charset="0"/>
              </a:rPr>
            </a:br>
            <a:r>
              <a:rPr lang="el-GR" sz="2400" dirty="0" smtClean="0">
                <a:latin typeface="Calibri" pitchFamily="34" charset="0"/>
              </a:rPr>
              <a:t>συνεργάστηκαν για την υλοποίηση του Ευρωπαϊκού Προγράμματος </a:t>
            </a:r>
            <a:br>
              <a:rPr lang="el-GR" sz="2400" dirty="0" smtClean="0">
                <a:latin typeface="Calibri" pitchFamily="34" charset="0"/>
              </a:rPr>
            </a:br>
            <a:r>
              <a:rPr lang="en-US" sz="2400" dirty="0" smtClean="0">
                <a:solidFill>
                  <a:schemeClr val="accent1">
                    <a:lumMod val="75000"/>
                  </a:schemeClr>
                </a:solidFill>
                <a:latin typeface="Calibri" pitchFamily="34" charset="0"/>
              </a:rPr>
              <a:t>Erasmus+</a:t>
            </a:r>
            <a:r>
              <a:rPr lang="el-GR" sz="2400" dirty="0" smtClean="0">
                <a:solidFill>
                  <a:schemeClr val="accent1">
                    <a:lumMod val="75000"/>
                  </a:schemeClr>
                </a:solidFill>
                <a:latin typeface="Calibri" pitchFamily="34" charset="0"/>
              </a:rPr>
              <a:t> </a:t>
            </a:r>
            <a:r>
              <a:rPr lang="en-US" sz="2400" dirty="0" smtClean="0">
                <a:solidFill>
                  <a:schemeClr val="accent1">
                    <a:lumMod val="75000"/>
                  </a:schemeClr>
                </a:solidFill>
                <a:latin typeface="Calibri" pitchFamily="34" charset="0"/>
              </a:rPr>
              <a:t>Deliberate Self</a:t>
            </a:r>
            <a:r>
              <a:rPr lang="el-GR" sz="2400" dirty="0" smtClean="0">
                <a:solidFill>
                  <a:schemeClr val="accent1">
                    <a:lumMod val="75000"/>
                  </a:schemeClr>
                </a:solidFill>
                <a:latin typeface="Calibri" pitchFamily="34" charset="0"/>
              </a:rPr>
              <a:t>-</a:t>
            </a:r>
            <a:r>
              <a:rPr lang="en-US" sz="2400" dirty="0" smtClean="0">
                <a:solidFill>
                  <a:schemeClr val="accent1">
                    <a:lumMod val="75000"/>
                  </a:schemeClr>
                </a:solidFill>
                <a:latin typeface="Calibri" pitchFamily="34" charset="0"/>
              </a:rPr>
              <a:t>Harm Positive Choices</a:t>
            </a:r>
            <a:r>
              <a:rPr lang="el-GR" sz="2400" dirty="0" smtClean="0">
                <a:solidFill>
                  <a:schemeClr val="accent1">
                    <a:lumMod val="75000"/>
                  </a:schemeClr>
                </a:solidFill>
                <a:latin typeface="Calibri" pitchFamily="34" charset="0"/>
              </a:rPr>
              <a:t> (</a:t>
            </a:r>
            <a:r>
              <a:rPr lang="en-US" sz="2400" dirty="0" smtClean="0">
                <a:solidFill>
                  <a:schemeClr val="accent1">
                    <a:lumMod val="75000"/>
                  </a:schemeClr>
                </a:solidFill>
                <a:latin typeface="Calibri" pitchFamily="34" charset="0"/>
              </a:rPr>
              <a:t>DSH</a:t>
            </a:r>
            <a:r>
              <a:rPr lang="el-GR" sz="2400" dirty="0" smtClean="0">
                <a:solidFill>
                  <a:schemeClr val="accent1">
                    <a:lumMod val="75000"/>
                  </a:schemeClr>
                </a:solidFill>
                <a:latin typeface="Calibri" pitchFamily="34" charset="0"/>
              </a:rPr>
              <a:t>- </a:t>
            </a:r>
            <a:r>
              <a:rPr lang="en-US" sz="2400" dirty="0" smtClean="0">
                <a:solidFill>
                  <a:schemeClr val="accent1">
                    <a:lumMod val="75000"/>
                  </a:schemeClr>
                </a:solidFill>
                <a:latin typeface="Calibri" pitchFamily="34" charset="0"/>
              </a:rPr>
              <a:t>PC</a:t>
            </a:r>
            <a:r>
              <a:rPr lang="el-GR" sz="2400" dirty="0" smtClean="0">
                <a:solidFill>
                  <a:schemeClr val="accent1">
                    <a:lumMod val="75000"/>
                  </a:schemeClr>
                </a:solidFill>
                <a:latin typeface="Calibri" pitchFamily="34" charset="0"/>
              </a:rPr>
              <a:t>, </a:t>
            </a:r>
            <a:br>
              <a:rPr lang="el-GR" sz="2400" dirty="0" smtClean="0">
                <a:solidFill>
                  <a:schemeClr val="accent1">
                    <a:lumMod val="75000"/>
                  </a:schemeClr>
                </a:solidFill>
                <a:latin typeface="Calibri" pitchFamily="34" charset="0"/>
              </a:rPr>
            </a:br>
            <a:r>
              <a:rPr lang="el-GR" sz="2400" dirty="0" smtClean="0">
                <a:solidFill>
                  <a:schemeClr val="accent1">
                    <a:lumMod val="75000"/>
                  </a:schemeClr>
                </a:solidFill>
                <a:latin typeface="Calibri" pitchFamily="34" charset="0"/>
              </a:rPr>
              <a:t>Αυτοπροστασία στην </a:t>
            </a:r>
            <a:r>
              <a:rPr lang="el-GR" sz="2400" dirty="0" err="1" smtClean="0">
                <a:solidFill>
                  <a:schemeClr val="accent1">
                    <a:lumMod val="75000"/>
                  </a:schemeClr>
                </a:solidFill>
                <a:latin typeface="Calibri" pitchFamily="34" charset="0"/>
              </a:rPr>
              <a:t>Αυτοκαταστροφικότητα</a:t>
            </a:r>
            <a:r>
              <a:rPr lang="el-GR" sz="2400" dirty="0" smtClean="0">
                <a:solidFill>
                  <a:schemeClr val="accent1">
                    <a:lumMod val="75000"/>
                  </a:schemeClr>
                </a:solidFill>
                <a:latin typeface="Calibri" pitchFamily="34" charset="0"/>
              </a:rPr>
              <a:t>: πρακτικές </a:t>
            </a:r>
            <a:r>
              <a:rPr lang="el-GR" sz="2400" dirty="0" err="1" smtClean="0">
                <a:solidFill>
                  <a:schemeClr val="accent1">
                    <a:lumMod val="75000"/>
                  </a:schemeClr>
                </a:solidFill>
                <a:latin typeface="Calibri" pitchFamily="34" charset="0"/>
              </a:rPr>
              <a:t>αυτοπρόληψης</a:t>
            </a:r>
            <a:r>
              <a:rPr lang="el-GR" sz="2400" dirty="0" smtClean="0">
                <a:solidFill>
                  <a:schemeClr val="accent1">
                    <a:lumMod val="75000"/>
                  </a:schemeClr>
                </a:solidFill>
                <a:latin typeface="Calibri" pitchFamily="34" charset="0"/>
              </a:rPr>
              <a:t>)</a:t>
            </a:r>
            <a:br>
              <a:rPr lang="el-GR" sz="2400" dirty="0" smtClean="0">
                <a:solidFill>
                  <a:schemeClr val="accent1">
                    <a:lumMod val="75000"/>
                  </a:schemeClr>
                </a:solidFill>
                <a:latin typeface="Calibri" pitchFamily="34" charset="0"/>
              </a:rPr>
            </a:br>
            <a:r>
              <a:rPr lang="el-GR" sz="2400" dirty="0" smtClean="0">
                <a:solidFill>
                  <a:schemeClr val="tx2"/>
                </a:solidFill>
                <a:latin typeface="Calibri" pitchFamily="34" charset="0"/>
              </a:rPr>
              <a:t>που αφορά την ευαισθητοποίηση και ενδυνάμωση νέων που βρίσκονται σε κίνδυνο.</a:t>
            </a:r>
            <a:r>
              <a:rPr lang="el-GR" sz="2400" dirty="0" smtClean="0">
                <a:latin typeface="Calibri" pitchFamily="34" charset="0"/>
              </a:rPr>
              <a:t/>
            </a:r>
            <a:br>
              <a:rPr lang="el-GR" sz="2400" dirty="0" smtClean="0">
                <a:latin typeface="Calibri" pitchFamily="34" charset="0"/>
              </a:rPr>
            </a:br>
            <a:endParaRPr lang="el-GR" sz="2400" dirty="0">
              <a:latin typeface="Calibri" pitchFamily="34" charset="0"/>
            </a:endParaRPr>
          </a:p>
        </p:txBody>
      </p:sp>
      <p:sp>
        <p:nvSpPr>
          <p:cNvPr id="2" name="TextBox 1"/>
          <p:cNvSpPr txBox="1"/>
          <p:nvPr/>
        </p:nvSpPr>
        <p:spPr>
          <a:xfrm>
            <a:off x="1043609" y="173831"/>
            <a:ext cx="8100392" cy="954107"/>
          </a:xfrm>
          <a:prstGeom prst="rect">
            <a:avLst/>
          </a:prstGeom>
          <a:noFill/>
        </p:spPr>
        <p:txBody>
          <a:bodyPr wrap="square" rtlCol="0">
            <a:spAutoFit/>
          </a:bodyPr>
          <a:lstStyle/>
          <a:p>
            <a:r>
              <a:rPr lang="el-GR" sz="2800" b="1" dirty="0" smtClean="0">
                <a:solidFill>
                  <a:schemeClr val="accent1">
                    <a:lumMod val="60000"/>
                    <a:lumOff val="40000"/>
                  </a:schemeClr>
                </a:solidFill>
                <a:latin typeface="Calibri" pitchFamily="34" charset="0"/>
                <a:cs typeface="Calibri" pitchFamily="34" charset="0"/>
              </a:rPr>
              <a:t>Πρόγραμμα </a:t>
            </a:r>
            <a:r>
              <a:rPr lang="en-US" sz="2800" b="1" dirty="0" smtClean="0">
                <a:solidFill>
                  <a:schemeClr val="accent1">
                    <a:lumMod val="60000"/>
                    <a:lumOff val="40000"/>
                  </a:schemeClr>
                </a:solidFill>
                <a:latin typeface="Calibri" pitchFamily="34" charset="0"/>
                <a:cs typeface="Calibri" pitchFamily="34" charset="0"/>
              </a:rPr>
              <a:t>Deliberate </a:t>
            </a:r>
            <a:r>
              <a:rPr lang="en-US" sz="2800" b="1" dirty="0" err="1" smtClean="0">
                <a:solidFill>
                  <a:schemeClr val="accent1">
                    <a:lumMod val="60000"/>
                    <a:lumOff val="40000"/>
                  </a:schemeClr>
                </a:solidFill>
                <a:latin typeface="Calibri" pitchFamily="34" charset="0"/>
                <a:cs typeface="Calibri" pitchFamily="34" charset="0"/>
              </a:rPr>
              <a:t>SelF</a:t>
            </a:r>
            <a:r>
              <a:rPr lang="en-US" sz="2800" b="1" dirty="0" smtClean="0">
                <a:solidFill>
                  <a:schemeClr val="accent1">
                    <a:lumMod val="60000"/>
                    <a:lumOff val="40000"/>
                  </a:schemeClr>
                </a:solidFill>
                <a:latin typeface="Calibri" pitchFamily="34" charset="0"/>
                <a:cs typeface="Calibri" pitchFamily="34" charset="0"/>
              </a:rPr>
              <a:t>-Harm Positive Choices  </a:t>
            </a:r>
            <a:endParaRPr lang="el-GR" sz="2800" b="1" dirty="0" smtClean="0">
              <a:solidFill>
                <a:schemeClr val="accent1">
                  <a:lumMod val="60000"/>
                  <a:lumOff val="40000"/>
                </a:schemeClr>
              </a:solidFill>
              <a:latin typeface="Calibri" pitchFamily="34" charset="0"/>
              <a:cs typeface="Calibri" pitchFamily="34" charset="0"/>
            </a:endParaRPr>
          </a:p>
          <a:p>
            <a:r>
              <a:rPr lang="el-GR" sz="2800" b="1" dirty="0" smtClean="0">
                <a:solidFill>
                  <a:schemeClr val="accent1">
                    <a:lumMod val="60000"/>
                    <a:lumOff val="40000"/>
                  </a:schemeClr>
                </a:solidFill>
                <a:latin typeface="Calibri" pitchFamily="34" charset="0"/>
                <a:cs typeface="Calibri" pitchFamily="34" charset="0"/>
              </a:rPr>
              <a:t>Πώς προέκυψε</a:t>
            </a:r>
            <a:endParaRPr lang="el-GR" sz="2800" b="1" dirty="0">
              <a:solidFill>
                <a:schemeClr val="accent1">
                  <a:lumMod val="60000"/>
                  <a:lumOff val="40000"/>
                </a:schemeClr>
              </a:solidFill>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800" dirty="0" smtClean="0">
                <a:solidFill>
                  <a:schemeClr val="accent1">
                    <a:lumMod val="60000"/>
                    <a:lumOff val="40000"/>
                  </a:schemeClr>
                </a:solidFill>
                <a:latin typeface="Calibri" pitchFamily="34" charset="0"/>
              </a:rPr>
              <a:t>Στόχος του Ευρωπαϊκού Προγράμματος </a:t>
            </a:r>
            <a:br>
              <a:rPr lang="el-GR" sz="2800" dirty="0" smtClean="0">
                <a:solidFill>
                  <a:schemeClr val="accent1">
                    <a:lumMod val="60000"/>
                    <a:lumOff val="40000"/>
                  </a:schemeClr>
                </a:solidFill>
                <a:latin typeface="Calibri" pitchFamily="34" charset="0"/>
              </a:rPr>
            </a:br>
            <a:r>
              <a:rPr lang="en-US" sz="2800" dirty="0" smtClean="0">
                <a:solidFill>
                  <a:schemeClr val="accent1">
                    <a:lumMod val="60000"/>
                    <a:lumOff val="40000"/>
                  </a:schemeClr>
                </a:solidFill>
                <a:latin typeface="Calibri" pitchFamily="34" charset="0"/>
              </a:rPr>
              <a:t>Deliberate Self-Harm Positive Choices (DSH- PC)</a:t>
            </a:r>
            <a:r>
              <a:rPr lang="el-GR" sz="2800" dirty="0" smtClean="0">
                <a:solidFill>
                  <a:schemeClr val="accent1">
                    <a:lumMod val="60000"/>
                    <a:lumOff val="40000"/>
                  </a:schemeClr>
                </a:solidFill>
              </a:rPr>
              <a:t/>
            </a:r>
            <a:br>
              <a:rPr lang="el-GR" sz="2800" dirty="0" smtClean="0">
                <a:solidFill>
                  <a:schemeClr val="accent1">
                    <a:lumMod val="60000"/>
                    <a:lumOff val="40000"/>
                  </a:schemeClr>
                </a:solidFill>
              </a:rPr>
            </a:br>
            <a:endParaRPr lang="el-GR" sz="2800" dirty="0">
              <a:solidFill>
                <a:schemeClr val="accent1">
                  <a:lumMod val="60000"/>
                  <a:lumOff val="40000"/>
                </a:schemeClr>
              </a:solidFill>
              <a:latin typeface="Calibri" pitchFamily="34" charset="0"/>
            </a:endParaRPr>
          </a:p>
        </p:txBody>
      </p:sp>
      <p:sp>
        <p:nvSpPr>
          <p:cNvPr id="3" name="2 - Θέση περιεχομένου"/>
          <p:cNvSpPr>
            <a:spLocks noGrp="1"/>
          </p:cNvSpPr>
          <p:nvPr>
            <p:ph idx="1"/>
          </p:nvPr>
        </p:nvSpPr>
        <p:spPr>
          <a:xfrm>
            <a:off x="1475656" y="1412776"/>
            <a:ext cx="7498080" cy="4800600"/>
          </a:xfrm>
        </p:spPr>
        <p:txBody>
          <a:bodyPr>
            <a:noAutofit/>
          </a:bodyPr>
          <a:lstStyle/>
          <a:p>
            <a:r>
              <a:rPr lang="el-GR" sz="1800" dirty="0" smtClean="0">
                <a:solidFill>
                  <a:schemeClr val="bg2">
                    <a:lumMod val="10000"/>
                  </a:schemeClr>
                </a:solidFill>
                <a:latin typeface="Calibri" pitchFamily="34" charset="0"/>
              </a:rPr>
              <a:t>Η δημιουργία, ενός εκπαιδευτικού υλικού: ένα σύνολο βέλτιστων πρακτικών μη τυπικής εκπαίδευσης που προκύπτει με τη συνέργεια όλων των εταίρων, καταθέτοντας ο καθένας το δικό του υλικό που υπήρξε αποτελεσματικό στην ευημερία και στήριξη των νέων στη χώρα του.</a:t>
            </a:r>
          </a:p>
          <a:p>
            <a:pPr marL="82296" indent="0">
              <a:buNone/>
            </a:pPr>
            <a:endParaRPr lang="el-GR" sz="1800" dirty="0" smtClean="0">
              <a:solidFill>
                <a:schemeClr val="bg2">
                  <a:lumMod val="10000"/>
                </a:schemeClr>
              </a:solidFill>
              <a:latin typeface="Calibri" pitchFamily="34" charset="0"/>
            </a:endParaRPr>
          </a:p>
          <a:p>
            <a:r>
              <a:rPr lang="el-GR" sz="1800" dirty="0" smtClean="0">
                <a:solidFill>
                  <a:schemeClr val="bg2">
                    <a:lumMod val="10000"/>
                  </a:schemeClr>
                </a:solidFill>
                <a:latin typeface="Calibri" pitchFamily="34" charset="0"/>
              </a:rPr>
              <a:t>Η άτυπη εκπαίδευση με το παραπάνω υλικό αφορά:</a:t>
            </a:r>
          </a:p>
          <a:p>
            <a:pPr lvl="1">
              <a:buFont typeface="Wingdings" pitchFamily="2" charset="2"/>
              <a:buChar char="ü"/>
            </a:pPr>
            <a:r>
              <a:rPr lang="el-GR" sz="1600" dirty="0" smtClean="0">
                <a:solidFill>
                  <a:schemeClr val="bg2">
                    <a:lumMod val="10000"/>
                  </a:schemeClr>
                </a:solidFill>
                <a:latin typeface="Calibri" pitchFamily="34" charset="0"/>
              </a:rPr>
              <a:t>Τους νέους για να αποκτήσουν συναισθηματική επίγνωση, εμπιστοσύνη στον εαυτό τους, αυτοεκτίμηση, αυτό-ενημερότητα, ψυχική ανθεκτικότητα, έλεγχο της ζωής τους. Το πρόγραμμα θέτει σε προτεραιότητα  νέους που βρίσκονται σε κίνδυνο. </a:t>
            </a:r>
          </a:p>
          <a:p>
            <a:pPr lvl="1">
              <a:buFont typeface="Wingdings" pitchFamily="2" charset="2"/>
              <a:buChar char="ü"/>
            </a:pPr>
            <a:r>
              <a:rPr lang="el-GR" sz="1600" dirty="0" smtClean="0">
                <a:solidFill>
                  <a:schemeClr val="bg2">
                    <a:lumMod val="10000"/>
                  </a:schemeClr>
                </a:solidFill>
                <a:latin typeface="Calibri" pitchFamily="34" charset="0"/>
              </a:rPr>
              <a:t>Τα άτομα της κοινότητας που εργάζονται - ασχολούνται με τους νέους (γονείς, εκπαιδευτικοί, γιατροί κ.λπ.) και στόχο έχει να αυξήσει την κατάρτισή τους στην κατανόηση των νέων, να «εκπαιδεύσει» σε νέες δεξιότητες  αναγνώρισης και διαχείρισης συμπτωμάτων </a:t>
            </a:r>
            <a:r>
              <a:rPr lang="el-GR" sz="1600" dirty="0" err="1" smtClean="0">
                <a:solidFill>
                  <a:schemeClr val="bg2">
                    <a:lumMod val="10000"/>
                  </a:schemeClr>
                </a:solidFill>
                <a:latin typeface="Calibri" pitchFamily="34" charset="0"/>
              </a:rPr>
              <a:t>αλεξιθυμίας</a:t>
            </a:r>
            <a:r>
              <a:rPr lang="el-GR" sz="1600" dirty="0" smtClean="0">
                <a:solidFill>
                  <a:schemeClr val="bg2">
                    <a:lumMod val="10000"/>
                  </a:schemeClr>
                </a:solidFill>
                <a:latin typeface="Calibri" pitchFamily="34" charset="0"/>
              </a:rPr>
              <a:t> και αυτοκαταστροφικής συμπεριφοράς και υποστήριξης των νέων σε αναζήτηση βοήθειας από επαγγελματία ψυχικής υγείας. </a:t>
            </a:r>
          </a:p>
          <a:p>
            <a:pPr algn="just"/>
            <a:endParaRPr lang="el-G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solidFill>
                  <a:schemeClr val="accent1">
                    <a:lumMod val="60000"/>
                    <a:lumOff val="40000"/>
                  </a:schemeClr>
                </a:solidFill>
                <a:latin typeface="Calibri" pitchFamily="34" charset="0"/>
              </a:rPr>
              <a:t>Χώρες</a:t>
            </a:r>
            <a:r>
              <a:rPr lang="en-US" sz="3600" dirty="0" smtClean="0">
                <a:solidFill>
                  <a:schemeClr val="accent1">
                    <a:lumMod val="60000"/>
                    <a:lumOff val="40000"/>
                  </a:schemeClr>
                </a:solidFill>
                <a:latin typeface="Calibri" pitchFamily="34" charset="0"/>
              </a:rPr>
              <a:t> </a:t>
            </a:r>
            <a:r>
              <a:rPr lang="el-GR" sz="3600" dirty="0" smtClean="0">
                <a:solidFill>
                  <a:schemeClr val="accent1">
                    <a:lumMod val="60000"/>
                    <a:lumOff val="40000"/>
                  </a:schemeClr>
                </a:solidFill>
                <a:latin typeface="Calibri" pitchFamily="34" charset="0"/>
              </a:rPr>
              <a:t>που συμμετείχαν:</a:t>
            </a:r>
            <a:r>
              <a:rPr lang="el-GR" dirty="0" smtClean="0">
                <a:solidFill>
                  <a:schemeClr val="accent1">
                    <a:lumMod val="60000"/>
                    <a:lumOff val="40000"/>
                  </a:schemeClr>
                </a:solidFill>
              </a:rPr>
              <a:t/>
            </a:r>
            <a:br>
              <a:rPr lang="el-GR" dirty="0" smtClean="0">
                <a:solidFill>
                  <a:schemeClr val="accent1">
                    <a:lumMod val="60000"/>
                    <a:lumOff val="40000"/>
                  </a:schemeClr>
                </a:solidFill>
              </a:rPr>
            </a:br>
            <a:endParaRPr lang="el-GR" dirty="0">
              <a:solidFill>
                <a:schemeClr val="accent1">
                  <a:lumMod val="60000"/>
                  <a:lumOff val="40000"/>
                </a:schemeClr>
              </a:solidFill>
            </a:endParaRPr>
          </a:p>
        </p:txBody>
      </p:sp>
      <p:sp>
        <p:nvSpPr>
          <p:cNvPr id="3" name="2 - Θέση περιεχομένου"/>
          <p:cNvSpPr>
            <a:spLocks noGrp="1"/>
          </p:cNvSpPr>
          <p:nvPr>
            <p:ph idx="1"/>
          </p:nvPr>
        </p:nvSpPr>
        <p:spPr/>
        <p:txBody>
          <a:bodyPr>
            <a:normAutofit/>
          </a:bodyPr>
          <a:lstStyle/>
          <a:p>
            <a:pPr lvl="0"/>
            <a:r>
              <a:rPr lang="el-GR" sz="2600" b="1" dirty="0" smtClean="0">
                <a:solidFill>
                  <a:schemeClr val="bg2">
                    <a:lumMod val="10000"/>
                  </a:schemeClr>
                </a:solidFill>
                <a:latin typeface="Calibri" pitchFamily="34" charset="0"/>
              </a:rPr>
              <a:t>Ηνωμένο Βασίλειο: </a:t>
            </a:r>
            <a:r>
              <a:rPr lang="en-US" sz="2600" dirty="0" smtClean="0">
                <a:solidFill>
                  <a:schemeClr val="bg2">
                    <a:lumMod val="10000"/>
                  </a:schemeClr>
                </a:solidFill>
                <a:latin typeface="Calibri" pitchFamily="34" charset="0"/>
              </a:rPr>
              <a:t>PADMA</a:t>
            </a:r>
            <a:r>
              <a:rPr lang="el-GR" sz="2600" dirty="0" smtClean="0">
                <a:solidFill>
                  <a:schemeClr val="bg2">
                    <a:lumMod val="10000"/>
                  </a:schemeClr>
                </a:solidFill>
                <a:latin typeface="Calibri" pitchFamily="34" charset="0"/>
              </a:rPr>
              <a:t> (</a:t>
            </a:r>
            <a:r>
              <a:rPr lang="en-US" sz="2600" dirty="0" smtClean="0">
                <a:solidFill>
                  <a:schemeClr val="bg2">
                    <a:lumMod val="10000"/>
                  </a:schemeClr>
                </a:solidFill>
                <a:latin typeface="Calibri" pitchFamily="34" charset="0"/>
              </a:rPr>
              <a:t>Plymouth Mind</a:t>
            </a:r>
            <a:r>
              <a:rPr lang="el-GR" sz="2600" dirty="0" smtClean="0">
                <a:solidFill>
                  <a:schemeClr val="bg2">
                    <a:lumMod val="10000"/>
                  </a:schemeClr>
                </a:solidFill>
                <a:latin typeface="Calibri" pitchFamily="34" charset="0"/>
              </a:rPr>
              <a:t>),                    συντονιστής</a:t>
            </a:r>
          </a:p>
          <a:p>
            <a:pPr lvl="0"/>
            <a:r>
              <a:rPr lang="el-GR" sz="2600" b="1" dirty="0" smtClean="0">
                <a:solidFill>
                  <a:schemeClr val="bg2">
                    <a:lumMod val="10000"/>
                  </a:schemeClr>
                </a:solidFill>
                <a:latin typeface="Calibri" pitchFamily="34" charset="0"/>
              </a:rPr>
              <a:t>Λιθουανία: </a:t>
            </a:r>
            <a:r>
              <a:rPr lang="en-US" sz="2600" dirty="0" smtClean="0">
                <a:solidFill>
                  <a:schemeClr val="bg2">
                    <a:lumMod val="10000"/>
                  </a:schemeClr>
                </a:solidFill>
                <a:latin typeface="Calibri" pitchFamily="34" charset="0"/>
              </a:rPr>
              <a:t>ZISPB</a:t>
            </a:r>
            <a:endParaRPr lang="el-GR" sz="2600" dirty="0" smtClean="0">
              <a:solidFill>
                <a:schemeClr val="bg2">
                  <a:lumMod val="10000"/>
                </a:schemeClr>
              </a:solidFill>
              <a:latin typeface="Calibri" pitchFamily="34" charset="0"/>
            </a:endParaRPr>
          </a:p>
          <a:p>
            <a:pPr lvl="0"/>
            <a:r>
              <a:rPr lang="el-GR" sz="2600" b="1" dirty="0" smtClean="0">
                <a:solidFill>
                  <a:schemeClr val="bg2">
                    <a:lumMod val="10000"/>
                  </a:schemeClr>
                </a:solidFill>
                <a:latin typeface="Calibri" pitchFamily="34" charset="0"/>
              </a:rPr>
              <a:t>Τουρκία: </a:t>
            </a:r>
            <a:r>
              <a:rPr lang="en-US" sz="2600" dirty="0" smtClean="0">
                <a:solidFill>
                  <a:schemeClr val="bg2">
                    <a:lumMod val="10000"/>
                  </a:schemeClr>
                </a:solidFill>
                <a:latin typeface="Calibri" pitchFamily="34" charset="0"/>
              </a:rPr>
              <a:t>BEHDER</a:t>
            </a:r>
            <a:endParaRPr lang="el-GR" sz="2600" dirty="0" smtClean="0">
              <a:solidFill>
                <a:schemeClr val="bg2">
                  <a:lumMod val="10000"/>
                </a:schemeClr>
              </a:solidFill>
              <a:latin typeface="Calibri" pitchFamily="34" charset="0"/>
            </a:endParaRPr>
          </a:p>
          <a:p>
            <a:pPr lvl="0"/>
            <a:r>
              <a:rPr lang="el-GR" sz="2600" b="1" dirty="0" smtClean="0">
                <a:solidFill>
                  <a:schemeClr val="bg2">
                    <a:lumMod val="10000"/>
                  </a:schemeClr>
                </a:solidFill>
                <a:latin typeface="Calibri" pitchFamily="34" charset="0"/>
              </a:rPr>
              <a:t>Ρουμανία: </a:t>
            </a:r>
            <a:r>
              <a:rPr lang="en-US" sz="2600" dirty="0" smtClean="0">
                <a:solidFill>
                  <a:schemeClr val="bg2">
                    <a:lumMod val="10000"/>
                  </a:schemeClr>
                </a:solidFill>
                <a:latin typeface="Calibri" pitchFamily="34" charset="0"/>
              </a:rPr>
              <a:t>BUCOVINA</a:t>
            </a:r>
            <a:endParaRPr lang="el-GR" sz="2600" dirty="0" smtClean="0">
              <a:solidFill>
                <a:schemeClr val="bg2">
                  <a:lumMod val="10000"/>
                </a:schemeClr>
              </a:solidFill>
              <a:latin typeface="Calibri" pitchFamily="34" charset="0"/>
            </a:endParaRPr>
          </a:p>
          <a:p>
            <a:pPr lvl="0"/>
            <a:r>
              <a:rPr lang="el-GR" sz="2600" b="1" dirty="0" smtClean="0">
                <a:solidFill>
                  <a:schemeClr val="bg2">
                    <a:lumMod val="10000"/>
                  </a:schemeClr>
                </a:solidFill>
                <a:latin typeface="Calibri" pitchFamily="34" charset="0"/>
              </a:rPr>
              <a:t>Ελλάδα: </a:t>
            </a:r>
            <a:r>
              <a:rPr lang="el-GR" sz="2600" dirty="0" smtClean="0">
                <a:solidFill>
                  <a:schemeClr val="bg2">
                    <a:lumMod val="10000"/>
                  </a:schemeClr>
                </a:solidFill>
                <a:latin typeface="Calibri" pitchFamily="34" charset="0"/>
              </a:rPr>
              <a:t>Σχολή Καλών Τεχνών του Αριστοτελείου Πανεπιστημίου Θεσσαλονίκης 			</a:t>
            </a:r>
          </a:p>
          <a:p>
            <a:pPr lvl="0"/>
            <a:r>
              <a:rPr lang="el-GR" sz="2600" b="1" dirty="0" smtClean="0">
                <a:solidFill>
                  <a:schemeClr val="bg2">
                    <a:lumMod val="10000"/>
                  </a:schemeClr>
                </a:solidFill>
                <a:latin typeface="Calibri" pitchFamily="34" charset="0"/>
              </a:rPr>
              <a:t>Ελλάδα</a:t>
            </a:r>
            <a:r>
              <a:rPr lang="el-GR" sz="3000" b="1" dirty="0" smtClean="0">
                <a:solidFill>
                  <a:schemeClr val="bg2">
                    <a:lumMod val="10000"/>
                  </a:schemeClr>
                </a:solidFill>
                <a:latin typeface="Calibri" pitchFamily="34" charset="0"/>
              </a:rPr>
              <a:t>: </a:t>
            </a:r>
            <a:r>
              <a:rPr lang="el-GR" sz="2600" dirty="0" smtClean="0">
                <a:solidFill>
                  <a:schemeClr val="bg2">
                    <a:lumMod val="10000"/>
                  </a:schemeClr>
                </a:solidFill>
                <a:latin typeface="Calibri" pitchFamily="34" charset="0"/>
              </a:rPr>
              <a:t>Εταιρία Κοινωνικής Ψυχιατρικής και Ψυχικής Υγείας</a:t>
            </a:r>
            <a:r>
              <a:rPr lang="el-GR" sz="2600" dirty="0" smtClean="0">
                <a:latin typeface="Calibri" pitchFamily="34" charset="0"/>
              </a:rPr>
              <a:t>	</a:t>
            </a:r>
            <a:r>
              <a:rPr lang="el-GR" sz="2600" i="1" dirty="0" smtClean="0">
                <a:latin typeface="Calibri" pitchFamily="34" charset="0"/>
              </a:rPr>
              <a:t>			</a:t>
            </a:r>
            <a:endParaRPr lang="el-GR" sz="2600" dirty="0" smtClean="0">
              <a:latin typeface="Calibri" pitchFamily="34" charset="0"/>
            </a:endParaRP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accent1">
                    <a:lumMod val="60000"/>
                    <a:lumOff val="40000"/>
                  </a:schemeClr>
                </a:solidFill>
              </a:rPr>
              <a:t>DSH Positive Choices Partners</a:t>
            </a:r>
            <a:endParaRPr lang="en-GB" dirty="0">
              <a:solidFill>
                <a:schemeClr val="accent1">
                  <a:lumMod val="60000"/>
                  <a:lumOff val="40000"/>
                </a:schemeClr>
              </a:solidFill>
            </a:endParaRPr>
          </a:p>
        </p:txBody>
      </p:sp>
      <p:pic>
        <p:nvPicPr>
          <p:cNvPr id="4" name="Picture 3" descr="partnership map.jpg"/>
          <p:cNvPicPr>
            <a:picLocks noChangeAspect="1"/>
          </p:cNvPicPr>
          <p:nvPr/>
        </p:nvPicPr>
        <p:blipFill>
          <a:blip r:embed="rId2" cstate="print"/>
          <a:stretch>
            <a:fillRect/>
          </a:stretch>
        </p:blipFill>
        <p:spPr>
          <a:xfrm>
            <a:off x="2132742" y="1196752"/>
            <a:ext cx="5679618" cy="5301208"/>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b="1" dirty="0" smtClean="0">
                <a:solidFill>
                  <a:schemeClr val="accent1">
                    <a:lumMod val="60000"/>
                    <a:lumOff val="40000"/>
                  </a:schemeClr>
                </a:solidFill>
                <a:latin typeface="Calibri" pitchFamily="34" charset="0"/>
                <a:cs typeface="Calibri" pitchFamily="34" charset="0"/>
              </a:rPr>
              <a:t>Δομή Προγράμματος</a:t>
            </a:r>
            <a:br>
              <a:rPr lang="el-GR" sz="3600" b="1" dirty="0" smtClean="0">
                <a:solidFill>
                  <a:schemeClr val="accent1">
                    <a:lumMod val="60000"/>
                    <a:lumOff val="40000"/>
                  </a:schemeClr>
                </a:solidFill>
                <a:latin typeface="Calibri" pitchFamily="34" charset="0"/>
                <a:cs typeface="Calibri" pitchFamily="34" charset="0"/>
              </a:rPr>
            </a:br>
            <a:endParaRPr lang="el-GR" sz="3600" b="1" dirty="0">
              <a:solidFill>
                <a:schemeClr val="accent1">
                  <a:lumMod val="60000"/>
                  <a:lumOff val="40000"/>
                </a:schemeClr>
              </a:solidFill>
              <a:latin typeface="Calibri" pitchFamily="34" charset="0"/>
              <a:cs typeface="Calibri" pitchFamily="34" charset="0"/>
            </a:endParaRPr>
          </a:p>
        </p:txBody>
      </p:sp>
      <p:sp>
        <p:nvSpPr>
          <p:cNvPr id="3" name="2 - Θέση περιεχομένου"/>
          <p:cNvSpPr>
            <a:spLocks noGrp="1"/>
          </p:cNvSpPr>
          <p:nvPr>
            <p:ph idx="1"/>
          </p:nvPr>
        </p:nvSpPr>
        <p:spPr/>
        <p:txBody>
          <a:bodyPr>
            <a:normAutofit lnSpcReduction="10000"/>
          </a:bodyPr>
          <a:lstStyle/>
          <a:p>
            <a:r>
              <a:rPr lang="el-GR" sz="2600" dirty="0" smtClean="0">
                <a:solidFill>
                  <a:schemeClr val="bg2">
                    <a:lumMod val="10000"/>
                  </a:schemeClr>
                </a:solidFill>
                <a:latin typeface="Calibri" pitchFamily="34" charset="0"/>
              </a:rPr>
              <a:t>Κάθε εταίρος φιλοξενεί τους υπόλοιπους εταίρους σε μια διακρατική συνάντηση 3 ημερών στη χώρα του και παραδίδει  2 ημερήσια σεμινάρια - εργαστήρια με υλικό που εφάρμοσε σε νέους στην χώρα του και αποτέλεσαν καλή πρακτική.</a:t>
            </a:r>
          </a:p>
          <a:p>
            <a:r>
              <a:rPr lang="el-GR" sz="2600" dirty="0" smtClean="0">
                <a:solidFill>
                  <a:schemeClr val="bg2">
                    <a:lumMod val="10000"/>
                  </a:schemeClr>
                </a:solidFill>
                <a:latin typeface="Calibri" pitchFamily="34" charset="0"/>
              </a:rPr>
              <a:t>Οι εταίροι  γυρνώντας στη χώρα τους μεταφράζουν το υλικό και το παραδίδουν σε τουλάχιστον 10+ άτομα που εργάζονται με νέους (εκπαιδευτές νέων - </a:t>
            </a:r>
            <a:r>
              <a:rPr lang="en-US" sz="2600" dirty="0" smtClean="0">
                <a:solidFill>
                  <a:schemeClr val="bg2">
                    <a:lumMod val="10000"/>
                  </a:schemeClr>
                </a:solidFill>
                <a:latin typeface="Calibri" pitchFamily="34" charset="0"/>
              </a:rPr>
              <a:t>youth workers</a:t>
            </a:r>
            <a:r>
              <a:rPr lang="el-GR" sz="2600" dirty="0" smtClean="0">
                <a:solidFill>
                  <a:schemeClr val="bg2">
                    <a:lumMod val="10000"/>
                  </a:schemeClr>
                </a:solidFill>
                <a:latin typeface="Calibri" pitchFamily="34" charset="0"/>
              </a:rPr>
              <a:t>) σε τοπικό επίπεδο.</a:t>
            </a:r>
          </a:p>
          <a:p>
            <a:r>
              <a:rPr lang="el-GR" sz="2600" dirty="0" smtClean="0">
                <a:solidFill>
                  <a:schemeClr val="bg2">
                    <a:lumMod val="10000"/>
                  </a:schemeClr>
                </a:solidFill>
                <a:latin typeface="Calibri" pitchFamily="34" charset="0"/>
              </a:rPr>
              <a:t>Οι εκπαιδευτές νέων - </a:t>
            </a:r>
            <a:r>
              <a:rPr lang="en-US" sz="2600" dirty="0" smtClean="0">
                <a:solidFill>
                  <a:schemeClr val="bg2">
                    <a:lumMod val="10000"/>
                  </a:schemeClr>
                </a:solidFill>
                <a:latin typeface="Calibri" pitchFamily="34" charset="0"/>
              </a:rPr>
              <a:t>youth</a:t>
            </a:r>
            <a:r>
              <a:rPr lang="el-GR" sz="2600" dirty="0" smtClean="0">
                <a:solidFill>
                  <a:schemeClr val="bg2">
                    <a:lumMod val="10000"/>
                  </a:schemeClr>
                </a:solidFill>
                <a:latin typeface="Calibri" pitchFamily="34" charset="0"/>
              </a:rPr>
              <a:t> </a:t>
            </a:r>
            <a:r>
              <a:rPr lang="en-US" sz="2600" dirty="0" smtClean="0">
                <a:solidFill>
                  <a:schemeClr val="bg2">
                    <a:lumMod val="10000"/>
                  </a:schemeClr>
                </a:solidFill>
                <a:latin typeface="Calibri" pitchFamily="34" charset="0"/>
              </a:rPr>
              <a:t>workers </a:t>
            </a:r>
            <a:r>
              <a:rPr lang="el-GR" sz="2600" dirty="0" smtClean="0">
                <a:solidFill>
                  <a:schemeClr val="bg2">
                    <a:lumMod val="10000"/>
                  </a:schemeClr>
                </a:solidFill>
                <a:latin typeface="Calibri" pitchFamily="34" charset="0"/>
              </a:rPr>
              <a:t>παραδίδουν το υλικό σε τουλάχιστον μία ομάδα 10+ νέων σε τοπικό επίπεδο.</a:t>
            </a:r>
          </a:p>
          <a:p>
            <a:endParaRPr lang="el-GR" sz="2800" dirty="0">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807</TotalTime>
  <Words>1385</Words>
  <Application>Microsoft Office PowerPoint</Application>
  <PresentationFormat>Προβολή στην οθόνη (4:3)</PresentationFormat>
  <Paragraphs>167</Paragraphs>
  <Slides>36</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36</vt:i4>
      </vt:variant>
    </vt:vector>
  </HeadingPairs>
  <TitlesOfParts>
    <vt:vector size="38" baseType="lpstr">
      <vt:lpstr>Solstice</vt:lpstr>
      <vt:lpstr>Document</vt:lpstr>
      <vt:lpstr>Πρακτικές Ευαισθητοποίησης  και Ενδυνάμωσης νέων  που βρίσκονται σε κίνδυνο   Ι. Καλλία, Δ. Παπαϊωάννου, Α. Φραγκούλη, Κ. Φύσσας, Εταιρία Κοινωνικής Ψυχιατρικής και Ψυχικής Υγείας Γ. Σκυλογιάννης, Αριστοτέλειο Πανεπιστήμιο Θεσσαλονίκης   16ο Πανελλήνιο Συνέδριο Ψυχολογικής Έρευνας Άτομα, θεσμοί, κοινωνία: ο κόσμος της Ψυχολογίας Θεσσαλονίκη, 10 - 14 Μαΐου 2017 </vt:lpstr>
      <vt:lpstr> Εισαγωγικά   Η Εταιρία Κοινωνικής Ψυχιατρικής και Ψυχικής Υγείας (Ε.Κ.Ψ.&amp;Ψ.Υ.) είναι ένα επιστημονικό, μη κερδοσκοπικό σωματείο που ιδρύθηκε το 1981, δημιουργώντας τις ρίζες της από το 1964, από τον καθηγητή Ψυχιατρικής - Παιδοψυχιατρικής Παναγιώτη Σακελλαρόπουλο. </vt:lpstr>
      <vt:lpstr>Παρουσίαση του PowerPoint</vt:lpstr>
      <vt:lpstr>Ευρωπαϊκά Δεδομένα</vt:lpstr>
      <vt:lpstr> Τη διετία 2015 - 2017   η Εταιρία Κοινωνικής Ψυχιατρικής και Ψυχικής Υγείας  και  η Σχολή Καλών Τεχνών του Αριστοτελείου Πανεπιστημίου Θεσσαλονίκης   συνεργάστηκαν για την υλοποίηση του Ευρωπαϊκού Προγράμματος  Erasmus+ Deliberate Self-Harm Positive Choices (DSH- PC,  Αυτοπροστασία στην Αυτοκαταστροφικότητα: πρακτικές αυτοπρόληψης) που αφορά την ευαισθητοποίηση και ενδυνάμωση νέων που βρίσκονται σε κίνδυνο. </vt:lpstr>
      <vt:lpstr>Στόχος του Ευρωπαϊκού Προγράμματος  Deliberate Self-Harm Positive Choices (DSH- PC) </vt:lpstr>
      <vt:lpstr>Χώρες που συμμετείχαν: </vt:lpstr>
      <vt:lpstr>DSH Positive Choices Partners</vt:lpstr>
      <vt:lpstr>Δομή Προγράμματος </vt:lpstr>
      <vt:lpstr>Εκπαίδευση </vt:lpstr>
      <vt:lpstr>DSH PC – Θεματολογία Σεμιναρίων</vt:lpstr>
      <vt:lpstr>DSH PC  - Σεμινάριο Λιθουανίας 2η Διακρατική Συνάντηση</vt:lpstr>
      <vt:lpstr>DSH PC  - Σεμινάριο Τουρκίας 4η Διακρατική Συνάντηση</vt:lpstr>
      <vt:lpstr>DSH PC  - Σεμινάριο Ρουμανίας 5η Διακρατική Συνάντηση</vt:lpstr>
      <vt:lpstr>DSH PC  - Σεμινάριο Ρουμανίας 5η Διακρατική Συνάντηση</vt:lpstr>
      <vt:lpstr>DSH PC  - Σεμινάριο Ελλάδας 6η Διακρατική Συνάντηση</vt:lpstr>
      <vt:lpstr>DSH PC  - Σεμινάριο Ελλάδας 6η Διακρατική Συνάντηση</vt:lpstr>
      <vt:lpstr>DSH PC  - Σεμινάριο Ελλάδα 6η Διακρατική Συνάντηση</vt:lpstr>
      <vt:lpstr>Εφαρμογή του προγράμματος στην Ελλάδα</vt:lpstr>
      <vt:lpstr>  Αποτελέσματα Ι - Οι αριθμοί  </vt:lpstr>
      <vt:lpstr>Παρουσίαση του PowerPoint</vt:lpstr>
      <vt:lpstr>Παρουσίαση του PowerPoint</vt:lpstr>
      <vt:lpstr>Αποτελέσματα ΙΙ</vt:lpstr>
      <vt:lpstr>Ομάδες εφήβων </vt:lpstr>
      <vt:lpstr>Παρουσίαση του PowerPoint</vt:lpstr>
      <vt:lpstr>Παρουσίαση του PowerPoint</vt:lpstr>
      <vt:lpstr>Παρουσίαση του PowerPoint</vt:lpstr>
      <vt:lpstr>Αποτελέσματα ΙΙΙ</vt:lpstr>
      <vt:lpstr>Αποτελέσματα ΙV</vt:lpstr>
      <vt:lpstr>Παρουσίαση του PowerPoint</vt:lpstr>
      <vt:lpstr>         Ημερίδα 2016    Φωκίδα</vt:lpstr>
      <vt:lpstr>Αποτελέσματα V</vt:lpstr>
      <vt:lpstr>Αποτελέσματα VI</vt:lpstr>
      <vt:lpstr>Πολλαπλασιαστικός  Χαρακτήρας Προγράμματος</vt:lpstr>
      <vt:lpstr>DSH PC – Η θέση των νέων</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DSH Positive Choices Siauliai Conference 15 March 2017</dc:title>
  <dc:creator>GrahamNicholls</dc:creator>
  <cp:lastModifiedBy>NIKI</cp:lastModifiedBy>
  <cp:revision>146</cp:revision>
  <dcterms:created xsi:type="dcterms:W3CDTF">2017-03-05T10:57:39Z</dcterms:created>
  <dcterms:modified xsi:type="dcterms:W3CDTF">2017-06-02T10:10:38Z</dcterms:modified>
</cp:coreProperties>
</file>