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9802475" cy="144002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535">
          <p15:clr>
            <a:srgbClr val="A4A3A4"/>
          </p15:clr>
        </p15:guide>
        <p15:guide id="2" pos="62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EF75DD-BDB9-41C6-96F4-48146E9DAFB9}">
  <a:tblStyle styleId="{60EF75DD-BDB9-41C6-96F4-48146E9DAF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1380" y="60"/>
      </p:cViewPr>
      <p:guideLst>
        <p:guide orient="horz" pos="4535"/>
        <p:guide pos="62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7bff4eab8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47bff4eab8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47cc8242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47cc8242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47bff4eab8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47bff4eab8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7bff4eab8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47bff4eab8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47bff4eab8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685800"/>
            <a:ext cx="4714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47bff4eab8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Διαφάνεια τίτλου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990124" y="480008"/>
            <a:ext cx="16832105" cy="960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990124" y="10080149"/>
            <a:ext cx="14851856" cy="19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None/>
              <a:defRPr b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9493059" y="10176151"/>
            <a:ext cx="309416" cy="422406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9493059" y="0"/>
            <a:ext cx="309416" cy="1017615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9877" y="12432371"/>
            <a:ext cx="3940851" cy="179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7742217" y="3360050"/>
            <a:ext cx="11070134" cy="9408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chemeClr val="dk1"/>
              </a:buClr>
              <a:buSzPts val="6800"/>
              <a:buNone/>
              <a:defRPr sz="6800"/>
            </a:lvl1pPr>
            <a:lvl2pPr marL="914400" lvl="1" indent="-609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6000"/>
              <a:buChar char="•"/>
              <a:defRPr sz="6000"/>
            </a:lvl2pPr>
            <a:lvl3pPr marL="1371600" lvl="2" indent="-552450" algn="l">
              <a:lnSpc>
                <a:spcPct val="100000"/>
              </a:lnSpc>
              <a:spcBef>
                <a:spcPts val="1020"/>
              </a:spcBef>
              <a:spcAft>
                <a:spcPts val="0"/>
              </a:spcAft>
              <a:buSzPts val="5100"/>
              <a:buChar char="•"/>
              <a:defRPr sz="5100"/>
            </a:lvl3pPr>
            <a:lvl4pPr marL="1828800" lvl="3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4pPr>
            <a:lvl5pPr marL="2286000" lvl="4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5pPr>
            <a:lvl6pPr marL="2743200" lvl="5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6pPr>
            <a:lvl7pPr marL="3200400" lvl="6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7pPr>
            <a:lvl8pPr marL="3657600" lvl="7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8pPr>
            <a:lvl9pPr marL="4114800" lvl="8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990125" y="3360050"/>
            <a:ext cx="6514878" cy="9408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1pPr>
            <a:lvl2pPr marL="914400" lvl="1" indent="-228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2600"/>
              <a:buNone/>
              <a:defRPr sz="2600"/>
            </a:lvl2pPr>
            <a:lvl3pPr marL="1371600" lvl="2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3pPr>
            <a:lvl4pPr marL="1828800" lvl="3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4pPr>
            <a:lvl5pPr marL="2286000" lvl="4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5pPr>
            <a:lvl6pPr marL="2743200" lvl="5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6pPr>
            <a:lvl7pPr marL="3200400" lvl="6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7pPr>
            <a:lvl8pPr marL="3657600" lvl="7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8pPr>
            <a:lvl9pPr marL="4114800" lvl="8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Εικόνα με λεζάντα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/>
          <p:nvPr/>
        </p:nvSpPr>
        <p:spPr>
          <a:xfrm>
            <a:off x="19493059" y="10176151"/>
            <a:ext cx="309416" cy="422406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2"/>
          <p:cNvSpPr>
            <a:spLocks noGrp="1"/>
          </p:cNvSpPr>
          <p:nvPr>
            <p:ph type="pic" idx="2"/>
          </p:nvPr>
        </p:nvSpPr>
        <p:spPr>
          <a:xfrm>
            <a:off x="-1" y="0"/>
            <a:ext cx="19492524" cy="1017615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R="0" lvl="0" algn="l" rtl="0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chemeClr val="dk1"/>
              </a:buClr>
              <a:buSzPts val="6800"/>
              <a:buFont typeface="Arial"/>
              <a:buNone/>
              <a:defRPr sz="6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2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5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>
            <a:off x="990124" y="12000178"/>
            <a:ext cx="17657207" cy="96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/>
            </a:lvl1pPr>
            <a:lvl2pPr marL="914400" lvl="1" indent="-228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2600"/>
              <a:buNone/>
              <a:defRPr sz="2600"/>
            </a:lvl2pPr>
            <a:lvl3pPr marL="1371600" lvl="2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3pPr>
            <a:lvl4pPr marL="1828800" lvl="3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4pPr>
            <a:lvl5pPr marL="2286000" lvl="4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5pPr>
            <a:lvl6pPr marL="2743200" lvl="5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6pPr>
            <a:lvl7pPr marL="3200400" lvl="6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7pPr>
            <a:lvl8pPr marL="3657600" lvl="7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8pPr>
            <a:lvl9pPr marL="4114800" lvl="8" indent="-22860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990124" y="10400154"/>
            <a:ext cx="17657207" cy="160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Arial"/>
              <a:buNone/>
              <a:defRPr sz="6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/>
          <p:nvPr/>
        </p:nvSpPr>
        <p:spPr>
          <a:xfrm>
            <a:off x="19493059" y="0"/>
            <a:ext cx="309416" cy="1017615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 rot="5400000">
            <a:off x="4649421" y="20760"/>
            <a:ext cx="9183470" cy="1650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 rot="5400000">
            <a:off x="10441149" y="4492322"/>
            <a:ext cx="12286848" cy="4455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 rot="5400000">
            <a:off x="1365015" y="201786"/>
            <a:ext cx="12286848" cy="1303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675017" y="1245916"/>
            <a:ext cx="18452332" cy="160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75017" y="3226528"/>
            <a:ext cx="18452332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/>
            </a:lvl1pPr>
            <a:lvl2pPr marL="914400" lvl="1" indent="-50165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Char char="•"/>
              <a:defRPr/>
            </a:lvl2pPr>
            <a:lvl3pPr marL="1371600" lvl="2" indent="-469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  <a:defRPr/>
            </a:lvl3pPr>
            <a:lvl4pPr marL="1828800" lvl="3" indent="-469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  <a:defRPr/>
            </a:lvl4pPr>
            <a:lvl5pPr marL="2286000" lvl="4" indent="-469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  <a:defRPr/>
            </a:lvl5pPr>
            <a:lvl6pPr marL="2743200" lvl="5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  <a:defRPr/>
            </a:lvl6pPr>
            <a:lvl7pPr marL="3200400" lvl="6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  <a:defRPr/>
            </a:lvl7pPr>
            <a:lvl8pPr marL="3657600" lvl="7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  <a:defRPr/>
            </a:lvl8pPr>
            <a:lvl9pPr marL="4114800" lvl="8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8347895" y="13055377"/>
            <a:ext cx="1188131" cy="110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524841" y="3302449"/>
            <a:ext cx="7128891" cy="134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marL="457200" lvl="0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None/>
              <a:defRPr sz="4300" b="1"/>
            </a:lvl2pPr>
            <a:lvl3pPr marL="1371600" lvl="2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None/>
              <a:defRPr sz="3800" b="1"/>
            </a:lvl3pPr>
            <a:lvl4pPr marL="1828800" lvl="3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4pPr>
            <a:lvl5pPr marL="2286000" lvl="4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5pPr>
            <a:lvl6pPr marL="2743200" lvl="5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6pPr>
            <a:lvl7pPr marL="3200400" lvl="6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7pPr>
            <a:lvl8pPr marL="3657600" lvl="7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8pPr>
            <a:lvl9pPr marL="4114800" lvl="8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3524841" y="4744146"/>
            <a:ext cx="7128891" cy="806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1pPr>
            <a:lvl2pPr marL="914400" lvl="1" indent="-50165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Char char="•"/>
              <a:defRPr sz="4300"/>
            </a:lvl2pPr>
            <a:lvl3pPr marL="1371600" lvl="2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3pPr>
            <a:lvl4pPr marL="1828800" lvl="3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4pPr>
            <a:lvl5pPr marL="2286000" lvl="4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5pPr>
            <a:lvl6pPr marL="2743200" lvl="5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6pPr>
            <a:lvl7pPr marL="3200400" lvl="6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7pPr>
            <a:lvl8pPr marL="3657600" lvl="7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8pPr>
            <a:lvl9pPr marL="4114800" lvl="8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3"/>
          </p:nvPr>
        </p:nvSpPr>
        <p:spPr>
          <a:xfrm>
            <a:off x="11029979" y="3302449"/>
            <a:ext cx="7128891" cy="134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marL="457200" lvl="0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None/>
              <a:defRPr sz="4300" b="1"/>
            </a:lvl2pPr>
            <a:lvl3pPr marL="1371600" lvl="2" indent="-2286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None/>
              <a:defRPr sz="3800" b="1"/>
            </a:lvl3pPr>
            <a:lvl4pPr marL="1828800" lvl="3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4pPr>
            <a:lvl5pPr marL="2286000" lvl="4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5pPr>
            <a:lvl6pPr marL="2743200" lvl="5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6pPr>
            <a:lvl7pPr marL="3200400" lvl="6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7pPr>
            <a:lvl8pPr marL="3657600" lvl="7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8pPr>
            <a:lvl9pPr marL="4114800" lvl="8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 b="1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4"/>
          </p:nvPr>
        </p:nvSpPr>
        <p:spPr>
          <a:xfrm>
            <a:off x="11029979" y="4744146"/>
            <a:ext cx="7128891" cy="806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1pPr>
            <a:lvl2pPr marL="914400" lvl="1" indent="-50165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4300"/>
              <a:buChar char="•"/>
              <a:defRPr sz="4300"/>
            </a:lvl2pPr>
            <a:lvl3pPr marL="1371600" lvl="2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3pPr>
            <a:lvl4pPr marL="1828800" lvl="3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4pPr>
            <a:lvl5pPr marL="2286000" lvl="4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5pPr>
            <a:lvl6pPr marL="2743200" lvl="5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6pPr>
            <a:lvl7pPr marL="3200400" lvl="6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7pPr>
            <a:lvl8pPr marL="3657600" lvl="7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8pPr>
            <a:lvl9pPr marL="4114800" lvl="8" indent="-4445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Char char="•"/>
              <a:defRPr sz="3400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990124" y="3680056"/>
            <a:ext cx="16502063" cy="918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75017" y="1245916"/>
            <a:ext cx="18452332" cy="160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75015" y="3226528"/>
            <a:ext cx="8662217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1pPr>
            <a:lvl2pPr marL="914400" lvl="1" indent="-4572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3600"/>
              <a:buChar char="•"/>
              <a:defRPr sz="3600"/>
            </a:lvl2pPr>
            <a:lvl3pPr marL="1371600" lvl="2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3pPr>
            <a:lvl4pPr marL="1828800" lvl="3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4pPr>
            <a:lvl5pPr marL="228600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5pPr>
            <a:lvl6pPr marL="2743200" lvl="5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6pPr>
            <a:lvl7pPr marL="3200400" lvl="6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7pPr>
            <a:lvl8pPr marL="3657600" lvl="7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8pPr>
            <a:lvl9pPr marL="4114800" lvl="8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10465012" y="3226528"/>
            <a:ext cx="8662217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1pPr>
            <a:lvl2pPr marL="914400" lvl="1" indent="-4572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3600"/>
              <a:buChar char="•"/>
              <a:defRPr sz="3600"/>
            </a:lvl2pPr>
            <a:lvl3pPr marL="1371600" lvl="2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3pPr>
            <a:lvl4pPr marL="1828800" lvl="3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4pPr>
            <a:lvl5pPr marL="228600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5pPr>
            <a:lvl6pPr marL="2743200" lvl="5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6pPr>
            <a:lvl7pPr marL="3200400" lvl="6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7pPr>
            <a:lvl8pPr marL="3657600" lvl="7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8pPr>
            <a:lvl9pPr marL="4114800" lvl="8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6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18347895" y="13055377"/>
            <a:ext cx="1188131" cy="110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990124" y="3040046"/>
            <a:ext cx="16832105" cy="9073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990124" y="480009"/>
            <a:ext cx="16832105" cy="224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marL="457200" lvl="0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2"/>
              </a:buClr>
              <a:buSzPts val="4300"/>
              <a:buNone/>
              <a:defRPr sz="4300" b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3800"/>
              <a:buNone/>
              <a:defRPr sz="3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3400"/>
              <a:buNone/>
              <a:defRPr sz="3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3531441" y="3306717"/>
            <a:ext cx="7128891" cy="950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1pPr>
            <a:lvl2pPr marL="914400" lvl="1" indent="-55245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5100"/>
              <a:buChar char="•"/>
              <a:defRPr sz="5100"/>
            </a:lvl2pPr>
            <a:lvl3pPr marL="1371600" lvl="2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3pPr>
            <a:lvl4pPr marL="1828800" lvl="3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4pPr>
            <a:lvl5pPr marL="2286000" lvl="4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5pPr>
            <a:lvl6pPr marL="2743200" lvl="5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6pPr>
            <a:lvl7pPr marL="3200400" lvl="6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7pPr>
            <a:lvl8pPr marL="3657600" lvl="7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8pPr>
            <a:lvl9pPr marL="4114800" lvl="8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11023378" y="3306717"/>
            <a:ext cx="7128891" cy="950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1pPr>
            <a:lvl2pPr marL="914400" lvl="1" indent="-552450" algn="l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SzPts val="5100"/>
              <a:buChar char="•"/>
              <a:defRPr sz="5100"/>
            </a:lvl2pPr>
            <a:lvl3pPr marL="1371600" lvl="2" indent="-50165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SzPts val="4300"/>
              <a:buChar char="•"/>
              <a:defRPr sz="4300"/>
            </a:lvl3pPr>
            <a:lvl4pPr marL="1828800" lvl="3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4pPr>
            <a:lvl5pPr marL="2286000" lvl="4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5pPr>
            <a:lvl6pPr marL="2743200" lvl="5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6pPr>
            <a:lvl7pPr marL="3200400" lvl="6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7pPr>
            <a:lvl8pPr marL="3657600" lvl="7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8pPr>
            <a:lvl9pPr marL="4114800" lvl="8" indent="-46990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800"/>
              <a:buChar char="•"/>
              <a:defRPr sz="38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90123" y="320672"/>
            <a:ext cx="12541567" cy="288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Arial"/>
              <a:buNone/>
              <a:defRPr sz="7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90124" y="3680056"/>
            <a:ext cx="16502063" cy="918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4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01650" algn="l" rtl="0">
              <a:lnSpc>
                <a:spcPct val="100000"/>
              </a:lnSpc>
              <a:spcBef>
                <a:spcPts val="1282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69900" algn="l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69900" algn="l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69900" algn="l" rtl="0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445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445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445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445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990124" y="12960194"/>
            <a:ext cx="7425928" cy="64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990124" y="13633536"/>
            <a:ext cx="7425928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 rot="-5400000">
            <a:off x="17860738" y="12346160"/>
            <a:ext cx="2762710" cy="79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19493059" y="0"/>
            <a:ext cx="309416" cy="288004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9493059" y="2880043"/>
            <a:ext cx="309416" cy="1152017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95425" tIns="97700" rIns="195425" bIns="97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hpc.e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ekpsath@otenet.gr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2916462" y="13938548"/>
            <a:ext cx="146613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Εταιρίας Κοινωνικής Ψυχιατρικής και Ψυχικής Υγείας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448" y="10416404"/>
            <a:ext cx="7723425" cy="352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2311250" y="296925"/>
            <a:ext cx="15871800" cy="69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Πιλοτικό Πρόγραμμα </a:t>
            </a:r>
            <a:r>
              <a:rPr lang="en-GB" sz="6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νδυνάμωσης/</a:t>
            </a:r>
            <a:r>
              <a:rPr lang="en-GB" sz="6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νίσχυσης της ψυχικής ανθεκτικότητας παιδιών &amp; εφήβων που ανήκουν σε ευπαθείς ομάδες </a:t>
            </a:r>
            <a:endParaRPr sz="60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2018-2019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98352" y="11361125"/>
            <a:ext cx="5803176" cy="303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Ευπαθείς κοινωνικές ομάδες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Περιορισμένη ή καθόλου πρόσβαση σε κοινωνικά και δημόσια αγαθά 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Υποβαθμισμένη ποιότητα ζωής (π.χ. στέγη, εργασία, ικανοποιητικό εισόδημα, εκπαίδευση, ιατρική περίθαλψη, κτλ. 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Άτομα με αναπηρία (ΑμεΑ) και πάσχοντες (σοβαρά παθολογικά προβλήματα, ψυχικές ασθένειες)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Άτομα από θρησκευτικές ή πολιτισμικές μειονότητες, πρόσφυγες και μετανάστες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Μονογονεϊκές οικογένειες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Ανήλικοι παραβάτες</a:t>
            </a:r>
            <a:endParaRPr sz="48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AutoNum type="arabicPeriod"/>
            </a:pPr>
            <a:r>
              <a:rPr lang="en-GB" sz="48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Πληγέντες από θεομηνίες και φυσικές καταστροφές (πυρόπληκτοι, σεισμοπαθείς, πλημμυροπαθείς)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Μεθοδολογία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GB" sz="5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GB" sz="55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Άτυπα βιωματικά εκπαιδευτικά σεμινάρια</a:t>
            </a:r>
            <a:endParaRPr sz="55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endParaRPr sz="55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GB" sz="5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Υλικό που δημιουργήθηκε στο πλαίσιο του ERASMUS +/Youth: " DSH-PC (1/4/2015 - 31/3/2017)</a:t>
            </a:r>
            <a:endParaRPr sz="55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GB" sz="5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</a:t>
            </a:r>
            <a:r>
              <a:rPr lang="en-GB" sz="55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http://www.dshpc.eu/</a:t>
            </a:r>
            <a:endParaRPr sz="55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0450" y="8926725"/>
            <a:ext cx="5030798" cy="503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775" y="232511"/>
            <a:ext cx="7240401" cy="1316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7426" y="3374454"/>
            <a:ext cx="11645076" cy="6026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Θεματολογία  (Μαθητές)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2" name="Google Shape;192;p27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Οι ψυχοπαιδαγωγικές παρεμβάσεις θα γίνονται με τη βοήθεια </a:t>
            </a:r>
            <a:r>
              <a:rPr lang="en-GB"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βιωματικών δραστηριοτήτων</a:t>
            </a: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κατά τη διάρκεια των οποίων θα δουλευτούν ενδεικτικά οι εξής-μεταξύ άλλων- ενότητες: </a:t>
            </a: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Καλλιέργεια και διατήρηση υγιών σχέσεων </a:t>
            </a: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Καλλιέργεια επικοινωνιακών δεξιοτήτων (π.χ. διαχείριση συγκρούσεων)</a:t>
            </a: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Αναγνώριση , έκφραση και διαχείριση συναισθημάτων (π.χ. άγχος εξετάσεων)</a:t>
            </a: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Ανάπτυξη θετικής αντίληψης και ενίσχυση αυτοσυναισθήματος</a:t>
            </a: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Εφηβεία: Συμπεριφορές, αντιλήψεις κι εξαρτήσεις</a:t>
            </a:r>
            <a:endParaRPr/>
          </a:p>
          <a:p>
            <a:pPr marL="589280" marR="0" lvl="0" indent="-533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AutoNum type="arabicPeriod"/>
            </a:pPr>
            <a:r>
              <a:rPr lang="en-GB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Χρήση διαδικτύου (π.χ. ασφαλής πλοήγηση, εθισμός)</a:t>
            </a:r>
            <a:endParaRPr/>
          </a:p>
          <a:p>
            <a:pPr marL="4572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533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58928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None/>
            </a:pP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endParaRPr sz="55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675017" y="1245916"/>
            <a:ext cx="18452332" cy="160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Θεματολογία</a:t>
            </a:r>
            <a:r>
              <a:rPr lang="en-GB"/>
              <a:t> (</a:t>
            </a: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εκπαιδευτικοί</a:t>
            </a:r>
            <a:r>
              <a:rPr lang="en-GB"/>
              <a:t>)</a:t>
            </a:r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body" idx="1"/>
          </p:nvPr>
        </p:nvSpPr>
        <p:spPr>
          <a:xfrm>
            <a:off x="675017" y="3226528"/>
            <a:ext cx="18452332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457200" marR="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AutoNum type="arabicPeriod"/>
            </a:pPr>
            <a:r>
              <a:rPr lang="en-GB" sz="4000" b="0">
                <a:latin typeface="Verdana"/>
                <a:ea typeface="Verdana"/>
                <a:cs typeface="Verdana"/>
                <a:sym typeface="Verdana"/>
              </a:rPr>
              <a:t>Μεμονωμένα βιωματικά  σεμινάρια επιμόρφωσης</a:t>
            </a:r>
            <a:endParaRPr sz="4000" b="0"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AutoNum type="arabicPeriod"/>
            </a:pPr>
            <a:r>
              <a:rPr lang="en-GB" sz="4000" b="0">
                <a:latin typeface="Verdana"/>
                <a:ea typeface="Verdana"/>
                <a:cs typeface="Verdana"/>
                <a:sym typeface="Verdana"/>
              </a:rPr>
              <a:t>Kύκλος βιωματικών σεμιναρίων (2-5 συναντήσεις)  θεματολογίας που προκύπτει από τις ανάγκες του σχολείου (π.χ. τεχνικές επικοινωνίας στη σχολική κοινότητα, εκπαίδευση στην αξιοποίηση τεχνικών βιωματικής εκπαίδευσης στις σχολικές τάξεις, διαχείριση πένθους)</a:t>
            </a:r>
            <a:endParaRPr sz="4000" b="0"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AutoNum type="arabicPeriod"/>
            </a:pPr>
            <a:r>
              <a:rPr lang="en-GB" sz="4000" b="0">
                <a:latin typeface="Verdana"/>
                <a:ea typeface="Verdana"/>
                <a:cs typeface="Verdana"/>
                <a:sym typeface="Verdana"/>
              </a:rPr>
              <a:t>Υποστήριξη εκπαιδευτικού έργου, εστιασμένη σε εκπαιδευτικούς που διαχειρίζονται συγκεκριμένα δύσκολα περιστατικά</a:t>
            </a:r>
            <a:endParaRPr sz="4000" b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 sz="5400" b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endParaRPr sz="4400" b="0"/>
          </a:p>
        </p:txBody>
      </p:sp>
      <p:pic>
        <p:nvPicPr>
          <p:cNvPr id="200" name="Google Shape;20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>
            <a:spLocks noGrp="1"/>
          </p:cNvSpPr>
          <p:nvPr>
            <p:ph type="title"/>
          </p:nvPr>
        </p:nvSpPr>
        <p:spPr>
          <a:xfrm>
            <a:off x="675017" y="1245916"/>
            <a:ext cx="18452332" cy="160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Θεματολογία</a:t>
            </a:r>
            <a:r>
              <a:rPr lang="en-GB"/>
              <a:t> (</a:t>
            </a: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Γονείς</a:t>
            </a:r>
            <a:r>
              <a:rPr lang="en-GB"/>
              <a:t>)</a:t>
            </a: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1"/>
          </p:nvPr>
        </p:nvSpPr>
        <p:spPr>
          <a:xfrm>
            <a:off x="675017" y="3226528"/>
            <a:ext cx="18452332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457200" marR="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AutoNum type="arabicPeriod"/>
            </a:pPr>
            <a:r>
              <a:rPr lang="en-GB" sz="4000" b="0">
                <a:latin typeface="Verdana"/>
                <a:ea typeface="Verdana"/>
                <a:cs typeface="Verdana"/>
                <a:sym typeface="Verdana"/>
              </a:rPr>
              <a:t>Μεμονωμένα σεμινάρια ενημέρωσης και ευαισθητοποίησης  με συγκεκριμένα θέματα ( π.χ. όρια, εθισμός στο διαδικτύο, σχολικός εκφοβισμός κ.ά.</a:t>
            </a:r>
            <a:endParaRPr sz="4000" b="0"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82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AutoNum type="arabicPeriod"/>
            </a:pPr>
            <a:r>
              <a:rPr lang="en-GB" sz="4000" b="0">
                <a:latin typeface="Verdana"/>
                <a:ea typeface="Verdana"/>
                <a:cs typeface="Verdana"/>
                <a:sym typeface="Verdana"/>
              </a:rPr>
              <a:t>Σχολές Γονέων με θεματολογία που καλύπτει βασικές ενότητες της ψυχοσυναισθηματικής εξέλιξης παιδιών κι εφήβων (5-10 συναντήσεις)</a:t>
            </a:r>
            <a:endParaRPr sz="4000" b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 sz="5400" b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 sz="5400" b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endParaRPr sz="5400" b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r>
              <a:rPr lang="en-GB" sz="5400" b="0"/>
              <a:t>                                                                          </a:t>
            </a:r>
            <a:endParaRPr/>
          </a:p>
        </p:txBody>
      </p:sp>
      <p:pic>
        <p:nvPicPr>
          <p:cNvPr id="207" name="Google Shape;20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Στόχοι (1)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3" name="Google Shape;213;p30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Πρόληψη, έγκαιρη παρέμβαση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και προαγωγή της παιδικής προστασίας με έμφαση σε παιδιά που ανήκουν σε ευπαθείς ομάδες.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Παροχή άτυπης εκπαίδευσης σε εκπαιδευτικούς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με σκοπό την προαγωγή της ψυχικής υγείας και την προώθηση της παιδικής και εφηβικής προστασίας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Ενημέρωση, ψυχοεκπαίδευση και υποστήριξη των γονέων 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που ανήκουν σε ευάλωτες ομάδες, ώστε να μπορέσουν να ανταποκριθούν στον γονεϊκό τους ρόλο αλλά και να αυξήσουν τη δική τους  ‘ψυχική ανθεκτικότητα’ .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90300" y="194338"/>
            <a:ext cx="2077225" cy="207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Στόχοι (2)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21" name="Google Shape;221;p31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Συμβουλευτική  των εκπαιδευτικών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ώστε να μπορέσουν να υποστηρίξουν με τη σειρά τους μαθητές τους.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Ενίσχυση της συνεργασίας μεταξύ των τριών ομάδων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στόχου παιδιά- έφηβοι, γονείς και εκπαιδευτικοί, υποστηριζόμενοι από ειδικούς όπου απαιτείται.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Πραγματοποίηση δράσεων δικτύωσης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και συνεργασίας με φορείς που δραστηριοποιούνται στο συγκεκριμένο πεδίο.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87375" y="431350"/>
            <a:ext cx="2077225" cy="207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675017" y="255316"/>
            <a:ext cx="18452400" cy="1603200"/>
          </a:xfrm>
          <a:prstGeom prst="rect">
            <a:avLst/>
          </a:prstGeom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Φάσεις</a:t>
            </a:r>
            <a:r>
              <a:rPr lang="en-GB"/>
              <a:t> </a:t>
            </a: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Υλοποίησης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2"/>
          <p:cNvSpPr/>
          <p:nvPr/>
        </p:nvSpPr>
        <p:spPr>
          <a:xfrm>
            <a:off x="858750" y="2040375"/>
            <a:ext cx="18018000" cy="25347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>
                <a:solidFill>
                  <a:schemeClr val="dk1"/>
                </a:solidFill>
              </a:rPr>
              <a:t>Διατύπωση αιτήματος από τη σχολική μονάδα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0" name="Google Shape;230;p32"/>
          <p:cNvSpPr/>
          <p:nvPr/>
        </p:nvSpPr>
        <p:spPr>
          <a:xfrm>
            <a:off x="858750" y="4402575"/>
            <a:ext cx="18018000" cy="28893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dk1"/>
                </a:solidFill>
              </a:rPr>
              <a:t>1-2 προκαταρκτικές συναντήσεις για τη διερεύνηση των αναγκών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231" name="Google Shape;231;p32"/>
          <p:cNvSpPr/>
          <p:nvPr/>
        </p:nvSpPr>
        <p:spPr>
          <a:xfrm>
            <a:off x="858750" y="7069575"/>
            <a:ext cx="18018000" cy="25347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dk1"/>
                </a:solidFill>
              </a:rPr>
              <a:t>Υλοποίηση δράσεων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232" name="Google Shape;232;p32"/>
          <p:cNvSpPr/>
          <p:nvPr/>
        </p:nvSpPr>
        <p:spPr>
          <a:xfrm>
            <a:off x="858750" y="9431775"/>
            <a:ext cx="18018000" cy="25347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dk1"/>
                </a:solidFill>
              </a:rPr>
              <a:t>Αξιολόγηση μέσω εντύπων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233" name="Google Shape;233;p32"/>
          <p:cNvSpPr/>
          <p:nvPr/>
        </p:nvSpPr>
        <p:spPr>
          <a:xfrm>
            <a:off x="858825" y="11792650"/>
            <a:ext cx="18018000" cy="2043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dk1"/>
                </a:solidFill>
              </a:rPr>
              <a:t>Συνάντηση ανατροφοδότησης (follow-up), 1-2 μήνες μετά την παρέμβαση</a:t>
            </a:r>
            <a:endParaRPr sz="43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Φάσεις υλοποίησης (μαθητές)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39" name="Google Shape;239;p33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Μια </a:t>
            </a: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προκαταρκτική συνάντηση με την εκπαιδευτική κοινότητα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για διευκρίνιση και αξιολόγηση του αιτήματος που θα καταλήγει στην καταγραφή των αναγκών των μαθητών που θα δεχτούν την παρέμβαση. 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(3) συναντήσεις ψυχοπαιδαγωγικής παρέμβασης δίωρης διάρκειας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με τα παιδιά ή τους εφήβους σε συγκεκριμένες τάξεις και τμήματα. 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Προβλέπεται μια (1) τουλάχιστο συνάντηση </a:t>
            </a: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απολογισμού- αξιολόγησης 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της παρέμβασης που πραγματοποιήθηκε. Η συγκεκριμένη συνάντηση θα πραγματοποιείται με τη συμμετοχή των εκπαιδευτικών του σχολείου και θα καταλήγει στις αναγκαίες παραπομπές και παρεμβάσεις που προτείνονται.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612200" y="431350"/>
            <a:ext cx="190815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52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Περιγραφή του πιλοτικού προγράμματος</a:t>
            </a:r>
            <a:endParaRPr sz="52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805850" y="26482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Eνίσχυση της ψυχικής ανθεκτικότητας των παιδιών και των εφήβων με 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σκοπό την πρόληψη και την προαγωγή της ψυχικής τους υγείας 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αλλά και σε θέματα παιδικής και εφηβικής προστασίας μέσα από την προσέγγιση των ευπαθών ομάδων.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8425" y="9018950"/>
            <a:ext cx="7300750" cy="486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Φάσεις υλοποίησης (γονείς)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Μία συνάντηση με το Σύλλογο Γονέων και Κηδεμόνων για την χαρτογράφηση των αναγκών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Δύο ομαδικές συναντήσεις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με γονείς δίωρης διάρκειας. Με βάση την χαρτογράφηση θα καθορίζεται η θεματολογία των συναντήσεων. Κάθε συνάντηση θα περιλαμβάνει δύο μέρη: θεωρητικό και βιωματικό. </a:t>
            </a: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Οι ομάδες θα συντονίζονται από δύο επαγγελματίες ψυχικής υγείας. </a:t>
            </a:r>
            <a:endParaRPr sz="3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Φάσεις υλοποίησης (εκπαιδευτικοί)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53" name="Google Shape;253;p35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Μία συμβουλευτική συνάντηση με το Σύλλογο των Διδασκόντων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για την χαρτογράφηση των αναγκών τους.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Επιλογή των θεμάτων που θα δουλευτούν με βάση τη χαρτογράφηση των αναγκών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Υλοποίηση </a:t>
            </a:r>
            <a:r>
              <a:rPr lang="en-GB" sz="3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δύο  άτυπων εκπαιδευτικών συναντήσεων</a:t>
            </a: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με τους εκπαιδευτικούς. Κάθε συνάντηση θα περιλαμβάνει δύο μέρη: θεωρητικό και βιωματικό. Οι ομάδες θα συντονίζονται από δύο επαγγελματίες ψυχικής υγείας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Κλείσιμο και αξιολόγηση της παρέμβασης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Char char="●"/>
            </a:pPr>
            <a:r>
              <a:rPr lang="en-GB"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Παραπομπές σε αρμόδιες υπηρεσίες ψυχικής υγείας της κοινότητας</a:t>
            </a: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Αξιολόγηση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60" name="Google Shape;260;p36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Για την αξιολόγηση των παρεμβάσεων θα χρησιμοποιηθούν </a:t>
            </a:r>
            <a:r>
              <a:rPr lang="en-GB"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ΑΝΩΝΥΜΑ ΚΑΙ ΕΜΠΙΣΤΕΥΤΙΚΑ </a:t>
            </a: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ερωτηματολόγια που θα καταγράφουν τη στάση των παιδιών, των γονέων και των εκπαιδευτικών σε συγκεκριμένους τομείς πριν την παρέμβαση και μετά την παρέμβαση.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●"/>
            </a:pP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 αριθμός των εργαστηρίων με τις τρεις ομάδες στόχου θα αποτελέσει άλλον ένα σημαντικό δείκτη αξιολόγησης του προγράμματος και μέτρησης του κοινωνικού αντίκτυπου.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62075" y="431350"/>
            <a:ext cx="2497928" cy="207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7"/>
          <p:cNvSpPr txBox="1">
            <a:spLocks noGrp="1"/>
          </p:cNvSpPr>
          <p:nvPr>
            <p:ph type="title"/>
          </p:nvPr>
        </p:nvSpPr>
        <p:spPr>
          <a:xfrm>
            <a:off x="1917291" y="2743200"/>
            <a:ext cx="161865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</a:pPr>
            <a:r>
              <a:rPr lang="en-GB" sz="48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Οι σχολικές μονάδες  που δεν θα ενταχθούν στο πιλοτικό πρόγραμμα, θα έχουν τη δυνατότητα συνεργασίας στο πλαίσιο του προγράμματος </a:t>
            </a:r>
            <a:endParaRPr sz="48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</a:pPr>
            <a:r>
              <a:rPr lang="en-GB" sz="3600">
                <a:solidFill>
                  <a:schemeClr val="dk1"/>
                </a:solidFill>
              </a:rPr>
              <a:t>«Εκπαιδευτικές δράσεις ευαισθητοποίησης της σχολικής κοινότητας σε θέματα Ψυχικής υγείας- ενδυνάμωσης της ψυχικής ανθεκτικότητας για μαθητές, εκπαιδευτικούς, γονείς»</a:t>
            </a:r>
            <a:endParaRPr sz="3600"/>
          </a:p>
        </p:txBody>
      </p:sp>
      <p:sp>
        <p:nvSpPr>
          <p:cNvPr id="268" name="Google Shape;268;p37"/>
          <p:cNvSpPr txBox="1">
            <a:spLocks noGrp="1"/>
          </p:cNvSpPr>
          <p:nvPr>
            <p:ph type="body" idx="2"/>
          </p:nvPr>
        </p:nvSpPr>
        <p:spPr>
          <a:xfrm>
            <a:off x="858752" y="6191275"/>
            <a:ext cx="4886100" cy="58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5425" tIns="97700" rIns="195425" bIns="97700" anchor="t" anchorCtr="0">
            <a:noAutofit/>
          </a:bodyPr>
          <a:lstStyle/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</a:pPr>
            <a:endParaRPr sz="3600" b="0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</a:pPr>
            <a:endParaRPr sz="3600" b="0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</a:pPr>
            <a:endParaRPr/>
          </a:p>
        </p:txBody>
      </p:sp>
      <p:graphicFrame>
        <p:nvGraphicFramePr>
          <p:cNvPr id="269" name="Google Shape;269;p37"/>
          <p:cNvGraphicFramePr/>
          <p:nvPr/>
        </p:nvGraphicFramePr>
        <p:xfrm>
          <a:off x="1424888" y="607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{60EF75DD-BDB9-41C6-96F4-48146E9DAFB9}</a:tableStyleId>
              </a:tblPr>
              <a:tblGrid>
                <a:gridCol w="877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1775">
                <a:tc>
                  <a:txBody>
                    <a:bodyPr/>
                    <a:lstStyle/>
                    <a:p>
                      <a:pPr marL="457200" lvl="0" indent="-228600" algn="ctr" rtl="0">
                        <a:spcBef>
                          <a:spcPts val="7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800"/>
                        <a:buFont typeface="Arial"/>
                        <a:buNone/>
                      </a:pPr>
                      <a:r>
                        <a:rPr lang="en-GB" sz="3800" b="1">
                          <a:solidFill>
                            <a:schemeClr val="dk1"/>
                          </a:solidFill>
                        </a:rPr>
                        <a:t>Ομοιότητες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28600" algn="ctr" rtl="0">
                        <a:spcBef>
                          <a:spcPts val="7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800"/>
                        <a:buFont typeface="Arial"/>
                        <a:buNone/>
                      </a:pPr>
                      <a:r>
                        <a:rPr lang="en-GB" sz="3800" b="1">
                          <a:solidFill>
                            <a:schemeClr val="dk1"/>
                          </a:solidFill>
                        </a:rPr>
                        <a:t>Διαφορές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0975">
                <a:tc>
                  <a:txBody>
                    <a:bodyPr/>
                    <a:lstStyle/>
                    <a:p>
                      <a:pPr marL="457200" lvl="0" indent="-2286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Κοινή μεθοδολογία</a:t>
                      </a:r>
                      <a:endParaRPr sz="3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28600" algn="l" rtl="0">
                        <a:spcBef>
                          <a:spcPts val="10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100"/>
                        <a:buFont typeface="Arial"/>
                        <a:buNone/>
                      </a:pP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Περιορισμένος Αριθμός παρεμβάσεων</a:t>
                      </a:r>
                      <a:endParaRPr sz="5100" b="1">
                        <a:solidFill>
                          <a:schemeClr val="dk1"/>
                        </a:solidFill>
                      </a:endParaRPr>
                    </a:p>
                    <a:p>
                      <a:pPr marL="228600" lvl="0" indent="0" algn="l" rtl="0">
                        <a:spcBef>
                          <a:spcPts val="10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100"/>
                        <a:buFont typeface="Arial"/>
                        <a:buNone/>
                      </a:pPr>
                      <a:endParaRPr sz="5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3575">
                <a:tc>
                  <a:txBody>
                    <a:bodyPr/>
                    <a:lstStyle/>
                    <a:p>
                      <a:pPr marL="457200" lvl="0" indent="-2286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300"/>
                        <a:buFont typeface="Arial"/>
                        <a:buNone/>
                      </a:pP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Φάσεις υλοποίησης</a:t>
                      </a:r>
                      <a:endParaRPr sz="5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28600" algn="l" rtl="0">
                        <a:spcBef>
                          <a:spcPts val="10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100"/>
                        <a:buFont typeface="Arial"/>
                        <a:buNone/>
                      </a:pPr>
                      <a:r>
                        <a:rPr lang="en-GB" sz="44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Συνεργασία με το σχολείο  αποκλειστικά στα πλαίσια της θεματικής εβδομάδας</a:t>
                      </a:r>
                      <a:endParaRPr sz="5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9675">
                <a:tc>
                  <a:txBody>
                    <a:bodyPr/>
                    <a:lstStyle/>
                    <a:p>
                      <a:pPr marL="457200" lvl="0" indent="-2286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Βιωματικές παρεμβάσεις με ενεργητική</a:t>
                      </a:r>
                      <a:endParaRPr sz="36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286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300"/>
                        <a:buFont typeface="Arial"/>
                        <a:buNone/>
                      </a:pPr>
                      <a:r>
                        <a:rPr lang="en-GB" sz="3600">
                          <a:solidFill>
                            <a:schemeClr val="dk1"/>
                          </a:solidFill>
                        </a:rPr>
                        <a:t>εμπλοκή του ακροατηρίου</a:t>
                      </a:r>
                      <a:endParaRPr sz="3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0" name="Google Shape;27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19327" y="122001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Η ομάδα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76" name="Google Shape;276;p38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-1143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Char char="●"/>
            </a:pPr>
            <a:r>
              <a:rPr lang="en-GB" sz="4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Η ομάδα που θα υλοποιήσει τις δράσεις αποτελείται από ψυχολόγους, παιδαγωγούς, λογοθεραπευτές, ειδικούς θεραπευτές (εικαστικό θεραπευτή, δραματοθεραπευτή κτλ) με κατάρτιση στις βιωματικές παρεμβάσεις και στη διαχείριση της δυναμικής των ομάδων. </a:t>
            </a: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150" y="7893950"/>
            <a:ext cx="12686051" cy="607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>
            <a:spLocks noGrp="1"/>
          </p:cNvSpPr>
          <p:nvPr>
            <p:ph type="title"/>
          </p:nvPr>
        </p:nvSpPr>
        <p:spPr>
          <a:xfrm>
            <a:off x="675029" y="381091"/>
            <a:ext cx="18452400" cy="1603200"/>
          </a:xfrm>
          <a:prstGeom prst="rect">
            <a:avLst/>
          </a:prstGeom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Η ομάδα μας (2)  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9"/>
          <p:cNvSpPr txBox="1"/>
          <p:nvPr/>
        </p:nvSpPr>
        <p:spPr>
          <a:xfrm>
            <a:off x="141975" y="12899325"/>
            <a:ext cx="35088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Φύσσας Κωνσταντίνος, ΜΑ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Ψυχοθεραπευτής </a:t>
            </a:r>
            <a:endParaRPr sz="3000"/>
          </a:p>
        </p:txBody>
      </p:sp>
      <p:pic>
        <p:nvPicPr>
          <p:cNvPr id="285" name="Google Shape;28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1937" y="8939074"/>
            <a:ext cx="2676720" cy="385194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9"/>
          <p:cNvSpPr txBox="1"/>
          <p:nvPr/>
        </p:nvSpPr>
        <p:spPr>
          <a:xfrm>
            <a:off x="3978575" y="12899325"/>
            <a:ext cx="44706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Καπή Φωτεινή, Δραματοθεραπεύτρια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Ψυχοπαιδαγωγός</a:t>
            </a:r>
            <a:endParaRPr sz="3000"/>
          </a:p>
        </p:txBody>
      </p:sp>
      <p:pic>
        <p:nvPicPr>
          <p:cNvPr id="287" name="Google Shape;28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775" y="8907801"/>
            <a:ext cx="2475472" cy="39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9"/>
          <p:cNvPicPr preferRelativeResize="0"/>
          <p:nvPr/>
        </p:nvPicPr>
        <p:blipFill rotWithShape="1">
          <a:blip r:embed="rId5">
            <a:alphaModFix/>
          </a:blip>
          <a:srcRect t="30300" r="23005" b="10886"/>
          <a:stretch/>
        </p:blipFill>
        <p:spPr>
          <a:xfrm>
            <a:off x="8001925" y="8858855"/>
            <a:ext cx="2836400" cy="3851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9"/>
          <p:cNvPicPr preferRelativeResize="0"/>
          <p:nvPr/>
        </p:nvPicPr>
        <p:blipFill rotWithShape="1">
          <a:blip r:embed="rId6">
            <a:alphaModFix/>
          </a:blip>
          <a:srcRect l="44903" t="20847" b="4325"/>
          <a:stretch/>
        </p:blipFill>
        <p:spPr>
          <a:xfrm>
            <a:off x="1284725" y="2074625"/>
            <a:ext cx="3108349" cy="422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9"/>
          <p:cNvPicPr preferRelativeResize="0"/>
          <p:nvPr/>
        </p:nvPicPr>
        <p:blipFill rotWithShape="1">
          <a:blip r:embed="rId7">
            <a:alphaModFix/>
          </a:blip>
          <a:srcRect l="22634" t="8231" r="5417"/>
          <a:stretch/>
        </p:blipFill>
        <p:spPr>
          <a:xfrm>
            <a:off x="15165275" y="2074600"/>
            <a:ext cx="3295400" cy="4203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9"/>
          <p:cNvPicPr preferRelativeResize="0"/>
          <p:nvPr/>
        </p:nvPicPr>
        <p:blipFill rotWithShape="1">
          <a:blip r:embed="rId8">
            <a:alphaModFix/>
          </a:blip>
          <a:srcRect l="11200" t="10414" r="9978" b="12615"/>
          <a:stretch/>
        </p:blipFill>
        <p:spPr>
          <a:xfrm>
            <a:off x="15831975" y="8850908"/>
            <a:ext cx="3295400" cy="3867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9"/>
          <p:cNvPicPr preferRelativeResize="0"/>
          <p:nvPr/>
        </p:nvPicPr>
        <p:blipFill rotWithShape="1">
          <a:blip r:embed="rId9">
            <a:alphaModFix/>
          </a:blip>
          <a:srcRect l="4975" t="8387" r="17288" b="15843"/>
          <a:stretch/>
        </p:blipFill>
        <p:spPr>
          <a:xfrm>
            <a:off x="12001588" y="8827570"/>
            <a:ext cx="2836399" cy="3914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9"/>
          <p:cNvPicPr preferRelativeResize="0"/>
          <p:nvPr/>
        </p:nvPicPr>
        <p:blipFill rotWithShape="1">
          <a:blip r:embed="rId10">
            <a:alphaModFix/>
          </a:blip>
          <a:srcRect l="8657" t="2835" r="5023" b="4494"/>
          <a:stretch/>
        </p:blipFill>
        <p:spPr>
          <a:xfrm>
            <a:off x="11167825" y="2087700"/>
            <a:ext cx="2836399" cy="405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9"/>
          <p:cNvPicPr preferRelativeResize="0"/>
          <p:nvPr/>
        </p:nvPicPr>
        <p:blipFill rotWithShape="1">
          <a:blip r:embed="rId11">
            <a:alphaModFix/>
          </a:blip>
          <a:srcRect l="10524" r="17142" b="1768"/>
          <a:stretch/>
        </p:blipFill>
        <p:spPr>
          <a:xfrm>
            <a:off x="5639350" y="2074600"/>
            <a:ext cx="3897900" cy="392102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9"/>
          <p:cNvSpPr txBox="1"/>
          <p:nvPr/>
        </p:nvSpPr>
        <p:spPr>
          <a:xfrm>
            <a:off x="11620750" y="12710800"/>
            <a:ext cx="41004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Βαρβάρα Τσουγκράνη, Ψυχολογος-Ειδική Παιδαγωγος</a:t>
            </a:r>
            <a:endParaRPr sz="3000"/>
          </a:p>
        </p:txBody>
      </p:sp>
      <p:sp>
        <p:nvSpPr>
          <p:cNvPr id="296" name="Google Shape;296;p39"/>
          <p:cNvSpPr txBox="1"/>
          <p:nvPr/>
        </p:nvSpPr>
        <p:spPr>
          <a:xfrm>
            <a:off x="10940750" y="6386226"/>
            <a:ext cx="41964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Βασιλική Γκουντούμη, Ψυχοπαιδαγωγός-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Διοικητικός</a:t>
            </a:r>
            <a:endParaRPr sz="3000"/>
          </a:p>
        </p:txBody>
      </p:sp>
      <p:sp>
        <p:nvSpPr>
          <p:cNvPr id="297" name="Google Shape;297;p39"/>
          <p:cNvSpPr txBox="1"/>
          <p:nvPr/>
        </p:nvSpPr>
        <p:spPr>
          <a:xfrm>
            <a:off x="14957625" y="6368025"/>
            <a:ext cx="38979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Μαρία Τσαλαπατάνη, Ψυχολόγος</a:t>
            </a:r>
            <a:endParaRPr sz="3000"/>
          </a:p>
        </p:txBody>
      </p:sp>
      <p:sp>
        <p:nvSpPr>
          <p:cNvPr id="298" name="Google Shape;298;p39"/>
          <p:cNvSpPr txBox="1"/>
          <p:nvPr/>
        </p:nvSpPr>
        <p:spPr>
          <a:xfrm>
            <a:off x="6385213" y="6386200"/>
            <a:ext cx="4470600" cy="11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Γιώτα Ιακωβάκη, Ψυχολόγος,Υπεύθυνη Εκπαίδευσης </a:t>
            </a:r>
            <a:r>
              <a:rPr lang="en-GB" sz="3000">
                <a:solidFill>
                  <a:srgbClr val="222222"/>
                </a:solidFill>
                <a:highlight>
                  <a:srgbClr val="FFFFFF"/>
                </a:highlight>
              </a:rPr>
              <a:t>ΕΚΨ&amp;ΨΥ</a:t>
            </a:r>
            <a:endParaRPr sz="3000"/>
          </a:p>
        </p:txBody>
      </p:sp>
      <p:sp>
        <p:nvSpPr>
          <p:cNvPr id="299" name="Google Shape;299;p39"/>
          <p:cNvSpPr txBox="1"/>
          <p:nvPr/>
        </p:nvSpPr>
        <p:spPr>
          <a:xfrm>
            <a:off x="15831925" y="12821650"/>
            <a:ext cx="3295500" cy="11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Εύη Κουρκούλη, Λογοθεραπεύτρια</a:t>
            </a:r>
            <a:endParaRPr sz="3000"/>
          </a:p>
        </p:txBody>
      </p:sp>
      <p:sp>
        <p:nvSpPr>
          <p:cNvPr id="300" name="Google Shape;300;p39"/>
          <p:cNvSpPr txBox="1"/>
          <p:nvPr/>
        </p:nvSpPr>
        <p:spPr>
          <a:xfrm>
            <a:off x="9286050" y="13272675"/>
            <a:ext cx="15901500" cy="18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9"/>
          <p:cNvSpPr txBox="1"/>
          <p:nvPr/>
        </p:nvSpPr>
        <p:spPr>
          <a:xfrm>
            <a:off x="7953875" y="13010175"/>
            <a:ext cx="3897900" cy="11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Νικολέττα Τουρλεντέ,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Ψυχολόγος</a:t>
            </a:r>
            <a:endParaRPr sz="3000"/>
          </a:p>
        </p:txBody>
      </p:sp>
      <p:sp>
        <p:nvSpPr>
          <p:cNvPr id="302" name="Google Shape;302;p39"/>
          <p:cNvSpPr txBox="1"/>
          <p:nvPr/>
        </p:nvSpPr>
        <p:spPr>
          <a:xfrm>
            <a:off x="837600" y="7796075"/>
            <a:ext cx="11598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9"/>
          <p:cNvSpPr txBox="1"/>
          <p:nvPr/>
        </p:nvSpPr>
        <p:spPr>
          <a:xfrm>
            <a:off x="0" y="6386213"/>
            <a:ext cx="63003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Δέσποινα Κατσούδα, 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222222"/>
                </a:solidFill>
                <a:highlight>
                  <a:srgbClr val="FFFFFF"/>
                </a:highlight>
              </a:rPr>
              <a:t>Ειδική Εκπαιδευτικός- ψυχοθεραπεύτρια. Υπεύθυνη Α.Κ &amp; Προγραμμάτων ευαισθητοποίησης ΕΚΨ&amp;ΨΥ</a:t>
            </a:r>
            <a:endParaRPr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0"/>
          <p:cNvSpPr txBox="1">
            <a:spLocks noGrp="1"/>
          </p:cNvSpPr>
          <p:nvPr>
            <p:ph type="title"/>
          </p:nvPr>
        </p:nvSpPr>
        <p:spPr>
          <a:xfrm>
            <a:off x="460425" y="312573"/>
            <a:ext cx="18452400" cy="1338600"/>
          </a:xfrm>
          <a:prstGeom prst="rect">
            <a:avLst/>
          </a:prstGeom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Η ομάδα μας (1)  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9" name="Google Shape;309;p40"/>
          <p:cNvPicPr preferRelativeResize="0"/>
          <p:nvPr/>
        </p:nvPicPr>
        <p:blipFill rotWithShape="1">
          <a:blip r:embed="rId3">
            <a:alphaModFix/>
          </a:blip>
          <a:srcRect l="15886" t="10668" r="-30264" b="-30271"/>
          <a:stretch/>
        </p:blipFill>
        <p:spPr>
          <a:xfrm>
            <a:off x="14246825" y="2182450"/>
            <a:ext cx="2753300" cy="397879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0"/>
          <p:cNvSpPr txBox="1"/>
          <p:nvPr/>
        </p:nvSpPr>
        <p:spPr>
          <a:xfrm>
            <a:off x="14246825" y="5599200"/>
            <a:ext cx="2129700" cy="2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Φύσσας Κωνσταντίνος, ΜΑ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Ψυχοθεραπευτής </a:t>
            </a:r>
            <a:endParaRPr sz="3000"/>
          </a:p>
        </p:txBody>
      </p:sp>
      <p:pic>
        <p:nvPicPr>
          <p:cNvPr id="311" name="Google Shape;31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77350" y="2120401"/>
            <a:ext cx="2473138" cy="3266448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0"/>
          <p:cNvSpPr txBox="1"/>
          <p:nvPr/>
        </p:nvSpPr>
        <p:spPr>
          <a:xfrm>
            <a:off x="16537225" y="5800725"/>
            <a:ext cx="2753400" cy="28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Καπή Φωτεινή, Δραματοθεραπεύτρια-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3000"/>
              <a:t>Ψυχοπαιδαγωγός</a:t>
            </a:r>
            <a:endParaRPr sz="3000"/>
          </a:p>
        </p:txBody>
      </p:sp>
      <p:pic>
        <p:nvPicPr>
          <p:cNvPr id="313" name="Google Shape;313;p40"/>
          <p:cNvPicPr preferRelativeResize="0"/>
          <p:nvPr/>
        </p:nvPicPr>
        <p:blipFill rotWithShape="1">
          <a:blip r:embed="rId5">
            <a:alphaModFix/>
          </a:blip>
          <a:srcRect l="18631" t="24253" r="22796"/>
          <a:stretch/>
        </p:blipFill>
        <p:spPr>
          <a:xfrm>
            <a:off x="460425" y="2182450"/>
            <a:ext cx="2753300" cy="35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0"/>
          <p:cNvPicPr preferRelativeResize="0"/>
          <p:nvPr/>
        </p:nvPicPr>
        <p:blipFill rotWithShape="1">
          <a:blip r:embed="rId6">
            <a:alphaModFix/>
          </a:blip>
          <a:srcRect t="8071" r="9453"/>
          <a:stretch/>
        </p:blipFill>
        <p:spPr>
          <a:xfrm>
            <a:off x="4065587" y="1764213"/>
            <a:ext cx="2129818" cy="39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10170274" y="2398287"/>
            <a:ext cx="4094176" cy="27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47250" y="1764225"/>
            <a:ext cx="3140645" cy="3978801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0"/>
          <p:cNvSpPr txBox="1"/>
          <p:nvPr/>
        </p:nvSpPr>
        <p:spPr>
          <a:xfrm>
            <a:off x="3610800" y="5800725"/>
            <a:ext cx="2753400" cy="28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r>
              <a:rPr lang="en-GB" sz="3000"/>
              <a:t>Βαρβάρα Τσουγκράνη, Ψυχολόγος-Ειδική Παιδαγωγός</a:t>
            </a:r>
            <a:endParaRPr sz="3000"/>
          </a:p>
        </p:txBody>
      </p:sp>
      <p:sp>
        <p:nvSpPr>
          <p:cNvPr id="318" name="Google Shape;318;p40"/>
          <p:cNvSpPr txBox="1"/>
          <p:nvPr/>
        </p:nvSpPr>
        <p:spPr>
          <a:xfrm>
            <a:off x="10738013" y="6161250"/>
            <a:ext cx="35088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Πόπη Τεμεκενίδου, Ψυχολόγος</a:t>
            </a:r>
            <a:endParaRPr sz="3000"/>
          </a:p>
        </p:txBody>
      </p:sp>
      <p:sp>
        <p:nvSpPr>
          <p:cNvPr id="319" name="Google Shape;319;p40"/>
          <p:cNvSpPr txBox="1"/>
          <p:nvPr/>
        </p:nvSpPr>
        <p:spPr>
          <a:xfrm>
            <a:off x="6863175" y="6041325"/>
            <a:ext cx="35088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 Εύη Κουρκούλη, Λογοθεραπεύτρια</a:t>
            </a:r>
            <a:endParaRPr sz="3000"/>
          </a:p>
        </p:txBody>
      </p:sp>
      <p:sp>
        <p:nvSpPr>
          <p:cNvPr id="320" name="Google Shape;320;p40"/>
          <p:cNvSpPr txBox="1"/>
          <p:nvPr/>
        </p:nvSpPr>
        <p:spPr>
          <a:xfrm>
            <a:off x="227075" y="6161250"/>
            <a:ext cx="3140700" cy="3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</a:rPr>
              <a:t>Δέσποινα Κατσούδα, 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222222"/>
                </a:solidFill>
                <a:highlight>
                  <a:srgbClr val="FFFFFF"/>
                </a:highlight>
              </a:rPr>
              <a:t>Ειδική Εκπαιδευτικός- ψυχοθεραπεύτρια.Υπεύθυνη Α.Κ &amp; Προγραμμάτων ευαισθητοποίησης ΕΚΨ&amp;ΨΥ</a:t>
            </a:r>
            <a:endParaRPr sz="3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321" name="Google Shape;321;p40"/>
          <p:cNvPicPr preferRelativeResize="0"/>
          <p:nvPr/>
        </p:nvPicPr>
        <p:blipFill rotWithShape="1">
          <a:blip r:embed="rId9">
            <a:alphaModFix/>
          </a:blip>
          <a:srcRect l="29541" t="11621" r="25881"/>
          <a:stretch/>
        </p:blipFill>
        <p:spPr>
          <a:xfrm>
            <a:off x="420775" y="10440525"/>
            <a:ext cx="2753299" cy="280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0"/>
          <p:cNvSpPr txBox="1"/>
          <p:nvPr/>
        </p:nvSpPr>
        <p:spPr>
          <a:xfrm>
            <a:off x="227075" y="13247025"/>
            <a:ext cx="36291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Ψυχοπαιδαγωγός - Διοικητικός</a:t>
            </a:r>
            <a:endParaRPr sz="3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Στοιχεία επικοινωνίας 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28" name="Google Shape;328;p41"/>
          <p:cNvSpPr txBox="1"/>
          <p:nvPr/>
        </p:nvSpPr>
        <p:spPr>
          <a:xfrm>
            <a:off x="805850" y="19624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7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Μελετίου Πηγά 22, 11636, Αθήνα</a:t>
            </a: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7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τηλ: 210-9221739, 210-9227611</a:t>
            </a: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7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φαξ: 210-9231210</a:t>
            </a: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7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email: </a:t>
            </a:r>
            <a:r>
              <a:rPr lang="en-GB" sz="7200" b="0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ekpsath@otenet.gr</a:t>
            </a: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www.ekpse.gr</a:t>
            </a: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143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Χρηματοδότηση του προγράμματος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2224" y="2995775"/>
            <a:ext cx="8026750" cy="420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9025" y="2034550"/>
            <a:ext cx="9327675" cy="1172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Διάρκεια του προγράμματος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805850" y="2648275"/>
            <a:ext cx="182589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7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Οκτώβριος 2018-Σεπτέμβριος 2019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1000" y="9746975"/>
            <a:ext cx="5279150" cy="33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114935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Ομάδα στόχος 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1080550" y="2648275"/>
            <a:ext cx="163461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15 τουλάχιστον σχολικές μονάδες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της Περιφέρειας Αττικής 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Μαθητές</a:t>
            </a:r>
            <a:endParaRPr sz="60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Γονείς </a:t>
            </a:r>
            <a:endParaRPr sz="60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Εκπαιδευτικοί </a:t>
            </a:r>
            <a:endParaRPr sz="60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100" y="5694650"/>
            <a:ext cx="10854000" cy="607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675017" y="1245916"/>
            <a:ext cx="18452332" cy="160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Κριτήρια</a:t>
            </a:r>
            <a:r>
              <a:rPr lang="en-GB"/>
              <a:t> </a:t>
            </a: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επιλογής σχολικής μονάδας</a:t>
            </a:r>
            <a:endParaRPr sz="6000" b="1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675017" y="3226528"/>
            <a:ext cx="18452332" cy="956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endParaRPr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-GB" sz="6000" b="0">
                <a:latin typeface="Verdana"/>
                <a:ea typeface="Verdana"/>
                <a:cs typeface="Verdana"/>
                <a:sym typeface="Verdana"/>
              </a:rPr>
              <a:t>Αριθμός μαθητών που ανήκουν σε ευπαθείς ομάδες</a:t>
            </a:r>
            <a:endParaRPr sz="6000" b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-GB" sz="6000" b="0">
                <a:latin typeface="Verdana"/>
                <a:ea typeface="Verdana"/>
                <a:cs typeface="Verdana"/>
                <a:sym typeface="Verdana"/>
              </a:rPr>
              <a:t>Μέγεθος σχολικής μονάδας</a:t>
            </a:r>
            <a:endParaRPr sz="6000" b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-GB" sz="6000" b="0">
                <a:latin typeface="Verdana"/>
                <a:ea typeface="Verdana"/>
                <a:cs typeface="Verdana"/>
                <a:sym typeface="Verdana"/>
              </a:rPr>
              <a:t>Διαθεσιμότητα σχολείου για τον απαιτούμενο αριθμό συναντήσεων</a:t>
            </a:r>
            <a:endParaRPr sz="6000" b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-GB" sz="6000" b="0">
                <a:latin typeface="Verdana"/>
                <a:ea typeface="Verdana"/>
                <a:cs typeface="Verdana"/>
                <a:sym typeface="Verdana"/>
              </a:rPr>
              <a:t>Συνεργασία με το Σύλλογο Γονέων και Κηδεμόνων</a:t>
            </a:r>
            <a:endParaRPr sz="6000" b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 sz="60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ial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r>
              <a:rPr lang="en-GB"/>
              <a:t>                                                                                                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Περιγραφή του πιλοτικού προγράμματος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805850" y="2648275"/>
            <a:ext cx="17518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Ομάδες υψηλού κινδύνου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όπως είναι παιδιά με ειδικές ικανότητες, καθώς και παιδιά προσφύγων, ανέργων, ψυχικά πασχόντων, ατόμων με αναπηρία κ.α.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Ιδιαίτερη έμφαση θα δοθεί στις 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πυρόπληκτες περιοχές της Αττικής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αναγνωρίζοντας τη μεγάλη αναγκαιότητα σε θέματα διαχείρισης 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πένθους και απώλειας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1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34226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Φιλοσοφία του προγράμματος (1)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612200" y="2648275"/>
            <a:ext cx="17410501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Υλοποίηση 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ολοκληρωμένων παρεμβάσεων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και η επέκτασή τους σε μεγαλύτερη κλίμακα αντιμετωπίζοντας ολιστικά τις ανάγκες των σχολικών μονάδων. 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Καθώς και την </a:t>
            </a:r>
            <a:r>
              <a:rPr lang="en-GB"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προαγωγή της ψυχοσυναισθηματικής στήριξης</a:t>
            </a:r>
            <a:r>
              <a:rPr lang="en-GB" sz="6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της αλληλεγγύης, της αμοιβαιότητας και της ομαλής ενσωμάτωσης των ευπαθών ομάδων. </a:t>
            </a: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612205" y="431354"/>
            <a:ext cx="184524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8750" tIns="268750" rIns="268750" bIns="268750" anchor="t" anchorCtr="0">
            <a:noAutofit/>
          </a:bodyPr>
          <a:lstStyle/>
          <a:p>
            <a:pPr marL="0" lvl="0" indent="34226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Φιλοσοφία του προγράμματος (2)</a:t>
            </a:r>
            <a:endParaRPr sz="6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8800" b="1">
              <a:solidFill>
                <a:srgbClr val="CC412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612200" y="2648275"/>
            <a:ext cx="174105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609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Char char="❏"/>
            </a:pPr>
            <a:r>
              <a:rPr lang="en-GB" sz="6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Αφουγκραζόμαστε τις ανάγκες του κάθε σχολείου και </a:t>
            </a:r>
            <a:r>
              <a:rPr lang="en-GB" sz="6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συνδημιουργούμε</a:t>
            </a:r>
            <a:r>
              <a:rPr lang="en-GB" sz="6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την κατάλληλη παρέμβαση.</a:t>
            </a:r>
            <a:endParaRPr sz="6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609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Char char="❏"/>
            </a:pPr>
            <a:r>
              <a:rPr lang="en-GB" sz="6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Συνεργασία με τον ψυχολόγο του σχολείου </a:t>
            </a:r>
            <a:r>
              <a:rPr lang="en-GB" sz="6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εφόσον υπάρχει- σε συνέχεια και υποστήριξη του έργου του και φυσικά με το διευθυντή και τους εμπλεκόμενους εκπαιδευτικούς.</a:t>
            </a:r>
            <a:endParaRPr sz="6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9827" y="12121547"/>
            <a:ext cx="4565150" cy="208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Απαραίτητο">
  <a:themeElements>
    <a:clrScheme name="Απαραίτητο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1233</Words>
  <Application>Microsoft Office PowerPoint</Application>
  <PresentationFormat>Custom</PresentationFormat>
  <Paragraphs>190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Impact</vt:lpstr>
      <vt:lpstr>Noto Sans Symbols</vt:lpstr>
      <vt:lpstr>Verdana</vt:lpstr>
      <vt:lpstr>Απαραίτητο</vt:lpstr>
      <vt:lpstr>PowerPoint Presentation</vt:lpstr>
      <vt:lpstr>Περιγραφή του πιλοτικού προγράμματος </vt:lpstr>
      <vt:lpstr>Χρηματοδότηση του προγράμματος </vt:lpstr>
      <vt:lpstr>Διάρκεια του προγράμματος  </vt:lpstr>
      <vt:lpstr>Ομάδα στόχος  </vt:lpstr>
      <vt:lpstr>Κριτήρια επιλογής σχολικής μονάδας</vt:lpstr>
      <vt:lpstr>Περιγραφή του πιλοτικού προγράμματος </vt:lpstr>
      <vt:lpstr>Φιλοσοφία του προγράμματος (1) </vt:lpstr>
      <vt:lpstr>Φιλοσοφία του προγράμματος (2) </vt:lpstr>
      <vt:lpstr>Ευπαθείς κοινωνικές ομάδες </vt:lpstr>
      <vt:lpstr>Μεθοδολογία  </vt:lpstr>
      <vt:lpstr>  </vt:lpstr>
      <vt:lpstr>Θεματολογία  (Μαθητές) </vt:lpstr>
      <vt:lpstr>Θεματολογία (εκπαιδευτικοί)</vt:lpstr>
      <vt:lpstr>Θεματολογία (Γονείς)</vt:lpstr>
      <vt:lpstr> Στόχοι (1)  </vt:lpstr>
      <vt:lpstr> Στόχοι (2) </vt:lpstr>
      <vt:lpstr>Φάσεις Υλοποίησης </vt:lpstr>
      <vt:lpstr> Φάσεις υλοποίησης (μαθητές)  </vt:lpstr>
      <vt:lpstr> Φάσεις υλοποίησης (γονείς)  </vt:lpstr>
      <vt:lpstr> Φάσεις υλοποίησης (εκπαιδευτικοί)  </vt:lpstr>
      <vt:lpstr>Αξιολόγηση  </vt:lpstr>
      <vt:lpstr>Οι σχολικές μονάδες  που δεν θα ενταχθούν στο πιλοτικό πρόγραμμα, θα έχουν τη δυνατότητα συνεργασίας στο πλαίσιο του προγράμματος  «Εκπαιδευτικές δράσεις ευαισθητοποίησης της σχολικής κοινότητας σε θέματα Ψυχικής υγείας- ενδυνάμωσης της ψυχικής ανθεκτικότητας για μαθητές, εκπαιδευτικούς, γονείς»</vt:lpstr>
      <vt:lpstr>Η ομάδα  </vt:lpstr>
      <vt:lpstr>Η ομάδα μας (2)    </vt:lpstr>
      <vt:lpstr>Η ομάδα μας (1)    </vt:lpstr>
      <vt:lpstr>Στοιχεία επικοινωνίας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giota.iakovaki</dc:creator>
  <cp:lastModifiedBy>Attiki Prefecture</cp:lastModifiedBy>
  <cp:revision>1</cp:revision>
  <dcterms:modified xsi:type="dcterms:W3CDTF">2018-11-26T13:09:07Z</dcterms:modified>
</cp:coreProperties>
</file>