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3"/>
  </p:notesMasterIdLst>
  <p:sldIdLst>
    <p:sldId id="256" r:id="rId2"/>
    <p:sldId id="257" r:id="rId3"/>
    <p:sldId id="258" r:id="rId4"/>
    <p:sldId id="259" r:id="rId5"/>
    <p:sldId id="260" r:id="rId6"/>
    <p:sldId id="261"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62" r:id="rId22"/>
    <p:sldId id="263" r:id="rId23"/>
    <p:sldId id="264" r:id="rId24"/>
    <p:sldId id="265" r:id="rId25"/>
    <p:sldId id="266" r:id="rId26"/>
    <p:sldId id="267" r:id="rId27"/>
    <p:sldId id="298" r:id="rId28"/>
    <p:sldId id="268" r:id="rId29"/>
    <p:sldId id="269" r:id="rId30"/>
    <p:sldId id="270" r:id="rId31"/>
    <p:sldId id="299" r:id="rId32"/>
    <p:sldId id="271" r:id="rId33"/>
    <p:sldId id="272" r:id="rId34"/>
    <p:sldId id="273" r:id="rId35"/>
    <p:sldId id="274" r:id="rId36"/>
    <p:sldId id="275" r:id="rId37"/>
    <p:sldId id="300" r:id="rId38"/>
    <p:sldId id="301" r:id="rId39"/>
    <p:sldId id="276" r:id="rId40"/>
    <p:sldId id="277" r:id="rId41"/>
    <p:sldId id="302" r:id="rId42"/>
    <p:sldId id="303" r:id="rId43"/>
    <p:sldId id="279" r:id="rId44"/>
    <p:sldId id="281" r:id="rId45"/>
    <p:sldId id="304" r:id="rId46"/>
    <p:sldId id="305" r:id="rId47"/>
    <p:sldId id="306" r:id="rId48"/>
    <p:sldId id="307" r:id="rId49"/>
    <p:sldId id="309" r:id="rId50"/>
    <p:sldId id="310" r:id="rId51"/>
    <p:sldId id="283" r:id="rId52"/>
  </p:sldIdLst>
  <p:sldSz cx="10080625" cy="7559675"/>
  <p:notesSz cx="7772400" cy="10058400"/>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icrosoft YaHei" charset="-122"/>
        <a:cs typeface="+mn-cs"/>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icrosoft YaHei" charset="-122"/>
        <a:cs typeface="+mn-cs"/>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icrosoft YaHei" charset="-122"/>
        <a:cs typeface="+mn-cs"/>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icrosoft YaHei" charset="-122"/>
        <a:cs typeface="+mn-cs"/>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tx1"/>
        </a:solidFill>
        <a:latin typeface="Arial" charset="0"/>
        <a:ea typeface="Microsoft YaHei" charset="-122"/>
        <a:cs typeface="+mn-cs"/>
      </a:defRPr>
    </a:lvl5pPr>
    <a:lvl6pPr marL="2286000" algn="l" defTabSz="914400" rtl="0" eaLnBrk="1" latinLnBrk="0" hangingPunct="1">
      <a:defRPr kern="1200">
        <a:solidFill>
          <a:schemeClr val="tx1"/>
        </a:solidFill>
        <a:latin typeface="Arial" charset="0"/>
        <a:ea typeface="Microsoft YaHei" charset="-122"/>
        <a:cs typeface="+mn-cs"/>
      </a:defRPr>
    </a:lvl6pPr>
    <a:lvl7pPr marL="2743200" algn="l" defTabSz="914400" rtl="0" eaLnBrk="1" latinLnBrk="0" hangingPunct="1">
      <a:defRPr kern="1200">
        <a:solidFill>
          <a:schemeClr val="tx1"/>
        </a:solidFill>
        <a:latin typeface="Arial" charset="0"/>
        <a:ea typeface="Microsoft YaHei" charset="-122"/>
        <a:cs typeface="+mn-cs"/>
      </a:defRPr>
    </a:lvl7pPr>
    <a:lvl8pPr marL="3200400" algn="l" defTabSz="914400" rtl="0" eaLnBrk="1" latinLnBrk="0" hangingPunct="1">
      <a:defRPr kern="1200">
        <a:solidFill>
          <a:schemeClr val="tx1"/>
        </a:solidFill>
        <a:latin typeface="Arial" charset="0"/>
        <a:ea typeface="Microsoft YaHei" charset="-122"/>
        <a:cs typeface="+mn-cs"/>
      </a:defRPr>
    </a:lvl8pPr>
    <a:lvl9pPr marL="3657600" algn="l" defTabSz="914400" rtl="0" eaLnBrk="1" latinLnBrk="0" hangingPunct="1">
      <a:defRPr kern="1200">
        <a:solidFill>
          <a:schemeClr val="tx1"/>
        </a:solidFill>
        <a:latin typeface="Arial" charset="0"/>
        <a:ea typeface="Microsoft YaHei"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4" y="-9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p:cNvSpPr>
          <p:nvPr>
            <p:ph type="sldImg"/>
          </p:nvPr>
        </p:nvSpPr>
        <p:spPr bwMode="auto">
          <a:xfrm>
            <a:off x="1371600" y="763588"/>
            <a:ext cx="5027613" cy="3770312"/>
          </a:xfrm>
          <a:prstGeom prst="rect">
            <a:avLst/>
          </a:prstGeom>
          <a:noFill/>
          <a:ln w="9525" cap="flat">
            <a:noFill/>
            <a:round/>
            <a:headEnd/>
            <a:tailEnd/>
          </a:ln>
          <a:effectLst/>
        </p:spPr>
      </p:sp>
      <p:sp>
        <p:nvSpPr>
          <p:cNvPr id="2050" name="Rectangle 2"/>
          <p:cNvSpPr>
            <a:spLocks noGrp="1" noChangeArrowheads="1"/>
          </p:cNvSpPr>
          <p:nvPr>
            <p:ph type="body"/>
          </p:nvPr>
        </p:nvSpPr>
        <p:spPr bwMode="auto">
          <a:xfrm>
            <a:off x="777875" y="4776788"/>
            <a:ext cx="6216650" cy="4524375"/>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endParaRPr lang="el-GR" smtClean="0"/>
          </a:p>
        </p:txBody>
      </p:sp>
      <p:sp>
        <p:nvSpPr>
          <p:cNvPr id="2051" name="Rectangle 3"/>
          <p:cNvSpPr>
            <a:spLocks noGrp="1" noChangeArrowheads="1"/>
          </p:cNvSpPr>
          <p:nvPr>
            <p:ph type="hdr"/>
          </p:nvPr>
        </p:nvSpPr>
        <p:spPr bwMode="auto">
          <a:xfrm>
            <a:off x="0" y="0"/>
            <a:ext cx="3371850" cy="501650"/>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2052" name="Rectangle 4"/>
          <p:cNvSpPr>
            <a:spLocks noGrp="1" noChangeArrowheads="1"/>
          </p:cNvSpPr>
          <p:nvPr>
            <p:ph type="dt"/>
          </p:nvPr>
        </p:nvSpPr>
        <p:spPr bwMode="auto">
          <a:xfrm>
            <a:off x="4398963" y="0"/>
            <a:ext cx="3371850" cy="501650"/>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2053" name="Rectangle 5"/>
          <p:cNvSpPr>
            <a:spLocks noGrp="1" noChangeArrowheads="1"/>
          </p:cNvSpPr>
          <p:nvPr>
            <p:ph type="ftr"/>
          </p:nvPr>
        </p:nvSpPr>
        <p:spPr bwMode="auto">
          <a:xfrm>
            <a:off x="0" y="9555163"/>
            <a:ext cx="3371850" cy="501650"/>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nSpc>
                <a:spcPct val="95000"/>
              </a:lnSpc>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2054" name="Rectangle 6"/>
          <p:cNvSpPr>
            <a:spLocks noGrp="1" noChangeArrowheads="1"/>
          </p:cNvSpPr>
          <p:nvPr>
            <p:ph type="sldNum"/>
          </p:nvPr>
        </p:nvSpPr>
        <p:spPr bwMode="auto">
          <a:xfrm>
            <a:off x="4398963" y="9555163"/>
            <a:ext cx="3371850" cy="501650"/>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gn="r">
              <a:lnSpc>
                <a:spcPct val="95000"/>
              </a:lnSpc>
              <a:tabLst>
                <a:tab pos="723900" algn="l"/>
                <a:tab pos="1447800" algn="l"/>
                <a:tab pos="2171700" algn="l"/>
                <a:tab pos="2895600" algn="l"/>
              </a:tabLst>
              <a:defRPr sz="1400">
                <a:solidFill>
                  <a:srgbClr val="000000"/>
                </a:solidFill>
                <a:latin typeface="Times New Roman" pitchFamily="16" charset="0"/>
              </a:defRPr>
            </a:lvl1pPr>
          </a:lstStyle>
          <a:p>
            <a:fld id="{0C8CE60B-6499-440B-B172-901244949369}"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658EF85-4C76-4213-843B-C16500515A8E}" type="slidenum">
              <a:rPr lang="en-US"/>
              <a:pPr/>
              <a:t>1</a:t>
            </a:fld>
            <a:endParaRPr lang="en-US"/>
          </a:p>
        </p:txBody>
      </p:sp>
      <p:sp>
        <p:nvSpPr>
          <p:cNvPr id="31745"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31746"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2A26BE5-6A02-47B8-B593-CD0D64E16B21}" type="slidenum">
              <a:rPr lang="en-US"/>
              <a:pPr/>
              <a:t>24</a:t>
            </a:fld>
            <a:endParaRPr lang="en-US"/>
          </a:p>
        </p:txBody>
      </p:sp>
      <p:sp>
        <p:nvSpPr>
          <p:cNvPr id="40961"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40962"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C567C1A-496B-48D8-A54D-46E849320B2F}" type="slidenum">
              <a:rPr lang="en-US"/>
              <a:pPr/>
              <a:t>25</a:t>
            </a:fld>
            <a:endParaRPr lang="en-US"/>
          </a:p>
        </p:txBody>
      </p:sp>
      <p:sp>
        <p:nvSpPr>
          <p:cNvPr id="41985"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41986"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C565B9B-4B0F-489B-A852-2B09F8B5A2F6}" type="slidenum">
              <a:rPr lang="en-US"/>
              <a:pPr/>
              <a:t>26</a:t>
            </a:fld>
            <a:endParaRPr lang="en-US"/>
          </a:p>
        </p:txBody>
      </p:sp>
      <p:sp>
        <p:nvSpPr>
          <p:cNvPr id="43009"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43010"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AA916A1-09E1-443F-A51D-AF23EF467993}" type="slidenum">
              <a:rPr lang="en-US"/>
              <a:pPr/>
              <a:t>28</a:t>
            </a:fld>
            <a:endParaRPr lang="en-US"/>
          </a:p>
        </p:txBody>
      </p:sp>
      <p:sp>
        <p:nvSpPr>
          <p:cNvPr id="4403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44034"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FDB87BD-3E9A-47C0-88C5-67E850166F6C}" type="slidenum">
              <a:rPr lang="en-US"/>
              <a:pPr/>
              <a:t>29</a:t>
            </a:fld>
            <a:endParaRPr lang="en-US"/>
          </a:p>
        </p:txBody>
      </p:sp>
      <p:sp>
        <p:nvSpPr>
          <p:cNvPr id="45057"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45058"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6771102-8736-4D3A-B785-48E15D9069E7}" type="slidenum">
              <a:rPr lang="en-US"/>
              <a:pPr/>
              <a:t>30</a:t>
            </a:fld>
            <a:endParaRPr lang="en-US"/>
          </a:p>
        </p:txBody>
      </p:sp>
      <p:sp>
        <p:nvSpPr>
          <p:cNvPr id="46081"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46082"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BA293E23-4257-4C89-823E-AAA514E0C1FF}" type="slidenum">
              <a:rPr lang="en-US"/>
              <a:pPr/>
              <a:t>32</a:t>
            </a:fld>
            <a:endParaRPr lang="en-US"/>
          </a:p>
        </p:txBody>
      </p:sp>
      <p:sp>
        <p:nvSpPr>
          <p:cNvPr id="47105"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47106"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58818C5-B243-4AC3-B8A3-DC74A060FEEC}" type="slidenum">
              <a:rPr lang="en-US"/>
              <a:pPr/>
              <a:t>33</a:t>
            </a:fld>
            <a:endParaRPr lang="en-US"/>
          </a:p>
        </p:txBody>
      </p:sp>
      <p:sp>
        <p:nvSpPr>
          <p:cNvPr id="48129"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48130"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82E22D3-CAB7-4A45-A994-2A24BD14F9CD}" type="slidenum">
              <a:rPr lang="en-US"/>
              <a:pPr/>
              <a:t>34</a:t>
            </a:fld>
            <a:endParaRPr lang="en-US"/>
          </a:p>
        </p:txBody>
      </p:sp>
      <p:sp>
        <p:nvSpPr>
          <p:cNvPr id="4915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49154"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472002D-796A-4C24-A6D3-3A5B0CAA5601}" type="slidenum">
              <a:rPr lang="en-US"/>
              <a:pPr/>
              <a:t>35</a:t>
            </a:fld>
            <a:endParaRPr lang="en-US"/>
          </a:p>
        </p:txBody>
      </p:sp>
      <p:sp>
        <p:nvSpPr>
          <p:cNvPr id="50177"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50178"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5F7A5CE-7BF3-4E0C-B018-E931C50B7626}" type="slidenum">
              <a:rPr lang="en-US"/>
              <a:pPr/>
              <a:t>2</a:t>
            </a:fld>
            <a:endParaRPr lang="en-US"/>
          </a:p>
        </p:txBody>
      </p:sp>
      <p:sp>
        <p:nvSpPr>
          <p:cNvPr id="32769"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32770"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A08C571-F0B9-40E9-A9F4-6D0AB3C8B99E}" type="slidenum">
              <a:rPr lang="en-US"/>
              <a:pPr/>
              <a:t>36</a:t>
            </a:fld>
            <a:endParaRPr lang="en-US"/>
          </a:p>
        </p:txBody>
      </p:sp>
      <p:sp>
        <p:nvSpPr>
          <p:cNvPr id="51201"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51202"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DE7E1077-8A5C-4ACA-ADE5-C20284B28775}" type="slidenum">
              <a:rPr lang="en-US"/>
              <a:pPr/>
              <a:t>39</a:t>
            </a:fld>
            <a:endParaRPr lang="en-US"/>
          </a:p>
        </p:txBody>
      </p:sp>
      <p:sp>
        <p:nvSpPr>
          <p:cNvPr id="52225"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52226"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ABCFF29-399C-4752-AC60-5E0A5533E69C}" type="slidenum">
              <a:rPr lang="en-US"/>
              <a:pPr/>
              <a:t>40</a:t>
            </a:fld>
            <a:endParaRPr lang="en-US"/>
          </a:p>
        </p:txBody>
      </p:sp>
      <p:sp>
        <p:nvSpPr>
          <p:cNvPr id="53249"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53250"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B338693-71F6-4709-94CF-3F72F1EA5524}" type="slidenum">
              <a:rPr lang="en-US"/>
              <a:pPr/>
              <a:t>43</a:t>
            </a:fld>
            <a:endParaRPr lang="en-US"/>
          </a:p>
        </p:txBody>
      </p:sp>
      <p:sp>
        <p:nvSpPr>
          <p:cNvPr id="55297"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55298"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1E9DC0A9-5B10-46EB-8C4A-AE389DA6A5F5}" type="slidenum">
              <a:rPr lang="en-US"/>
              <a:pPr/>
              <a:t>44</a:t>
            </a:fld>
            <a:endParaRPr lang="en-US"/>
          </a:p>
        </p:txBody>
      </p:sp>
      <p:sp>
        <p:nvSpPr>
          <p:cNvPr id="57345"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57346"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22CFE9D-CFA7-41E6-93EA-0C71AC6F2CBD}" type="slidenum">
              <a:rPr lang="en-US"/>
              <a:pPr/>
              <a:t>51</a:t>
            </a:fld>
            <a:endParaRPr lang="en-US"/>
          </a:p>
        </p:txBody>
      </p:sp>
      <p:sp>
        <p:nvSpPr>
          <p:cNvPr id="5939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59394"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5693B40-B7C6-41C8-A325-7F086C0FF43D}" type="slidenum">
              <a:rPr lang="en-US"/>
              <a:pPr/>
              <a:t>3</a:t>
            </a:fld>
            <a:endParaRPr lang="en-US"/>
          </a:p>
        </p:txBody>
      </p:sp>
      <p:sp>
        <p:nvSpPr>
          <p:cNvPr id="3379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33794"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3C32F94-9D67-45E3-845B-5148CEEA6690}" type="slidenum">
              <a:rPr lang="en-US"/>
              <a:pPr/>
              <a:t>4</a:t>
            </a:fld>
            <a:endParaRPr lang="en-US"/>
          </a:p>
        </p:txBody>
      </p:sp>
      <p:sp>
        <p:nvSpPr>
          <p:cNvPr id="34817"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34818"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BFA2C1C-D041-44C5-906F-842C725A3938}" type="slidenum">
              <a:rPr lang="en-US"/>
              <a:pPr/>
              <a:t>5</a:t>
            </a:fld>
            <a:endParaRPr lang="en-US"/>
          </a:p>
        </p:txBody>
      </p:sp>
      <p:sp>
        <p:nvSpPr>
          <p:cNvPr id="35841"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35842"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3177481F-C6D2-4552-80F3-91A4F2475F46}" type="slidenum">
              <a:rPr lang="en-US"/>
              <a:pPr/>
              <a:t>6</a:t>
            </a:fld>
            <a:endParaRPr lang="en-US"/>
          </a:p>
        </p:txBody>
      </p:sp>
      <p:sp>
        <p:nvSpPr>
          <p:cNvPr id="36865"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36866"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08CF7E0-D868-40FB-AB5C-105B3175E8D1}" type="slidenum">
              <a:rPr lang="en-US"/>
              <a:pPr/>
              <a:t>21</a:t>
            </a:fld>
            <a:endParaRPr lang="en-US"/>
          </a:p>
        </p:txBody>
      </p:sp>
      <p:sp>
        <p:nvSpPr>
          <p:cNvPr id="37889"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37890"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EEC2BC9D-0382-43C5-A8A6-ABB00A0769C8}" type="slidenum">
              <a:rPr lang="en-US"/>
              <a:pPr/>
              <a:t>22</a:t>
            </a:fld>
            <a:endParaRPr lang="en-US"/>
          </a:p>
        </p:txBody>
      </p:sp>
      <p:sp>
        <p:nvSpPr>
          <p:cNvPr id="38913"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38914"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AC58645-8BFB-419F-A002-B0D4DBB65F31}" type="slidenum">
              <a:rPr lang="en-US"/>
              <a:pPr/>
              <a:t>23</a:t>
            </a:fld>
            <a:endParaRPr lang="en-US"/>
          </a:p>
        </p:txBody>
      </p:sp>
      <p:sp>
        <p:nvSpPr>
          <p:cNvPr id="39937" name="Rectangle 1"/>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p:spPr>
      </p:sp>
      <p:sp>
        <p:nvSpPr>
          <p:cNvPr id="39938" name="Rectangle 2"/>
          <p:cNvSpPr txBox="1">
            <a:spLocks noGrp="1" noChangeArrowheads="1"/>
          </p:cNvSpPr>
          <p:nvPr>
            <p:ph type="body" idx="1"/>
          </p:nvPr>
        </p:nvSpPr>
        <p:spPr bwMode="auto">
          <a:xfrm>
            <a:off x="777875" y="4776788"/>
            <a:ext cx="6218238" cy="4525962"/>
          </a:xfrm>
          <a:prstGeom prst="rect">
            <a:avLst/>
          </a:prstGeom>
          <a:noFill/>
          <a:ln cap="flat">
            <a:round/>
            <a:headEnd/>
            <a:tailEnd/>
          </a:ln>
        </p:spPr>
        <p:txBody>
          <a:bodyPr wrap="none" anchor="ct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55650" y="2347913"/>
            <a:ext cx="8569325" cy="1620837"/>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idx="10"/>
          </p:nvPr>
        </p:nvSpPr>
        <p:spPr/>
        <p:txBody>
          <a:bodyPr/>
          <a:lstStyle>
            <a:lvl1pPr>
              <a:defRPr/>
            </a:lvl1pPr>
          </a:lstStyle>
          <a:p>
            <a:endParaRPr lang="en-US"/>
          </a:p>
        </p:txBody>
      </p:sp>
      <p:sp>
        <p:nvSpPr>
          <p:cNvPr id="5" name="4 - Θέση υποσέλιδου"/>
          <p:cNvSpPr>
            <a:spLocks noGrp="1"/>
          </p:cNvSpPr>
          <p:nvPr>
            <p:ph type="ftr" idx="11"/>
          </p:nvPr>
        </p:nvSpPr>
        <p:spPr/>
        <p:txBody>
          <a:bodyPr/>
          <a:lstStyle>
            <a:lvl1pPr>
              <a:defRPr/>
            </a:lvl1pPr>
          </a:lstStyle>
          <a:p>
            <a:endParaRPr lang="en-US"/>
          </a:p>
        </p:txBody>
      </p:sp>
      <p:sp>
        <p:nvSpPr>
          <p:cNvPr id="6" name="5 - Θέση αριθμού διαφάνειας"/>
          <p:cNvSpPr>
            <a:spLocks noGrp="1"/>
          </p:cNvSpPr>
          <p:nvPr>
            <p:ph type="sldNum" idx="12"/>
          </p:nvPr>
        </p:nvSpPr>
        <p:spPr/>
        <p:txBody>
          <a:bodyPr/>
          <a:lstStyle>
            <a:lvl1pPr>
              <a:defRPr/>
            </a:lvl1pPr>
          </a:lstStyle>
          <a:p>
            <a:fld id="{BD1D79F2-7859-4077-91D2-20F17B49ABA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idx="10"/>
          </p:nvPr>
        </p:nvSpPr>
        <p:spPr/>
        <p:txBody>
          <a:bodyPr/>
          <a:lstStyle>
            <a:lvl1pPr>
              <a:defRPr/>
            </a:lvl1pPr>
          </a:lstStyle>
          <a:p>
            <a:endParaRPr lang="en-US"/>
          </a:p>
        </p:txBody>
      </p:sp>
      <p:sp>
        <p:nvSpPr>
          <p:cNvPr id="5" name="4 - Θέση υποσέλιδου"/>
          <p:cNvSpPr>
            <a:spLocks noGrp="1"/>
          </p:cNvSpPr>
          <p:nvPr>
            <p:ph type="ftr" idx="11"/>
          </p:nvPr>
        </p:nvSpPr>
        <p:spPr/>
        <p:txBody>
          <a:bodyPr/>
          <a:lstStyle>
            <a:lvl1pPr>
              <a:defRPr/>
            </a:lvl1pPr>
          </a:lstStyle>
          <a:p>
            <a:endParaRPr lang="en-US"/>
          </a:p>
        </p:txBody>
      </p:sp>
      <p:sp>
        <p:nvSpPr>
          <p:cNvPr id="6" name="5 - Θέση αριθμού διαφάνειας"/>
          <p:cNvSpPr>
            <a:spLocks noGrp="1"/>
          </p:cNvSpPr>
          <p:nvPr>
            <p:ph type="sldNum" idx="12"/>
          </p:nvPr>
        </p:nvSpPr>
        <p:spPr/>
        <p:txBody>
          <a:bodyPr/>
          <a:lstStyle>
            <a:lvl1pPr>
              <a:defRPr/>
            </a:lvl1pPr>
          </a:lstStyle>
          <a:p>
            <a:fld id="{B80D2E92-6BA9-49C0-BF5E-CE30BAD7358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7305675" y="301625"/>
            <a:ext cx="2266950" cy="645477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03238" y="301625"/>
            <a:ext cx="6650037" cy="645477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idx="10"/>
          </p:nvPr>
        </p:nvSpPr>
        <p:spPr/>
        <p:txBody>
          <a:bodyPr/>
          <a:lstStyle>
            <a:lvl1pPr>
              <a:defRPr/>
            </a:lvl1pPr>
          </a:lstStyle>
          <a:p>
            <a:endParaRPr lang="en-US"/>
          </a:p>
        </p:txBody>
      </p:sp>
      <p:sp>
        <p:nvSpPr>
          <p:cNvPr id="5" name="4 - Θέση υποσέλιδου"/>
          <p:cNvSpPr>
            <a:spLocks noGrp="1"/>
          </p:cNvSpPr>
          <p:nvPr>
            <p:ph type="ftr" idx="11"/>
          </p:nvPr>
        </p:nvSpPr>
        <p:spPr/>
        <p:txBody>
          <a:bodyPr/>
          <a:lstStyle>
            <a:lvl1pPr>
              <a:defRPr/>
            </a:lvl1pPr>
          </a:lstStyle>
          <a:p>
            <a:endParaRPr lang="en-US"/>
          </a:p>
        </p:txBody>
      </p:sp>
      <p:sp>
        <p:nvSpPr>
          <p:cNvPr id="6" name="5 - Θέση αριθμού διαφάνειας"/>
          <p:cNvSpPr>
            <a:spLocks noGrp="1"/>
          </p:cNvSpPr>
          <p:nvPr>
            <p:ph type="sldNum" idx="12"/>
          </p:nvPr>
        </p:nvSpPr>
        <p:spPr/>
        <p:txBody>
          <a:bodyPr/>
          <a:lstStyle>
            <a:lvl1pPr>
              <a:defRPr/>
            </a:lvl1pPr>
          </a:lstStyle>
          <a:p>
            <a:fld id="{47D8CBCF-821B-45CE-BB2B-1F6871EDF59A}"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Προσαρμοσμένη διάταξη">
    <p:spTree>
      <p:nvGrpSpPr>
        <p:cNvPr id="1" name=""/>
        <p:cNvGrpSpPr/>
        <p:nvPr/>
      </p:nvGrpSpPr>
      <p:grpSpPr>
        <a:xfrm>
          <a:off x="0" y="0"/>
          <a:ext cx="0" cy="0"/>
          <a:chOff x="0" y="0"/>
          <a:chExt cx="0" cy="0"/>
        </a:xfrm>
      </p:grpSpPr>
      <p:sp>
        <p:nvSpPr>
          <p:cNvPr id="2" name="1 - Τίτλος"/>
          <p:cNvSpPr>
            <a:spLocks noGrp="1"/>
          </p:cNvSpPr>
          <p:nvPr>
            <p:ph type="title"/>
          </p:nvPr>
        </p:nvSpPr>
        <p:spPr>
          <a:xfrm>
            <a:off x="503238" y="301625"/>
            <a:ext cx="9069387" cy="1260475"/>
          </a:xfrm>
        </p:spPr>
        <p:txBody>
          <a:bodyPr/>
          <a:lstStyle/>
          <a:p>
            <a:r>
              <a:rPr lang="el-GR" smtClean="0"/>
              <a:t>Kλικ για επεξεργασία του τίτλου</a:t>
            </a:r>
            <a:endParaRPr lang="el-GR"/>
          </a:p>
        </p:txBody>
      </p:sp>
      <p:sp>
        <p:nvSpPr>
          <p:cNvPr id="3" name="2 - Θέση ημερομηνίας"/>
          <p:cNvSpPr>
            <a:spLocks noGrp="1"/>
          </p:cNvSpPr>
          <p:nvPr>
            <p:ph type="dt" idx="10"/>
          </p:nvPr>
        </p:nvSpPr>
        <p:spPr>
          <a:xfrm>
            <a:off x="503238" y="6886575"/>
            <a:ext cx="2346325" cy="519113"/>
          </a:xfrm>
        </p:spPr>
        <p:txBody>
          <a:bodyPr/>
          <a:lstStyle>
            <a:lvl1pPr>
              <a:defRPr/>
            </a:lvl1pPr>
          </a:lstStyle>
          <a:p>
            <a:endParaRPr lang="en-US"/>
          </a:p>
        </p:txBody>
      </p:sp>
      <p:sp>
        <p:nvSpPr>
          <p:cNvPr id="4" name="3 - Θέση υποσέλιδου"/>
          <p:cNvSpPr>
            <a:spLocks noGrp="1"/>
          </p:cNvSpPr>
          <p:nvPr>
            <p:ph type="ftr" idx="11"/>
          </p:nvPr>
        </p:nvSpPr>
        <p:spPr>
          <a:xfrm>
            <a:off x="3448050" y="6886575"/>
            <a:ext cx="3194050" cy="519113"/>
          </a:xfrm>
        </p:spPr>
        <p:txBody>
          <a:bodyPr/>
          <a:lstStyle>
            <a:lvl1pPr>
              <a:defRPr/>
            </a:lvl1pPr>
          </a:lstStyle>
          <a:p>
            <a:endParaRPr lang="en-US"/>
          </a:p>
        </p:txBody>
      </p:sp>
      <p:sp>
        <p:nvSpPr>
          <p:cNvPr id="5" name="4 - Θέση αριθμού διαφάνειας"/>
          <p:cNvSpPr>
            <a:spLocks noGrp="1"/>
          </p:cNvSpPr>
          <p:nvPr>
            <p:ph type="sldNum" idx="12"/>
          </p:nvPr>
        </p:nvSpPr>
        <p:spPr>
          <a:xfrm>
            <a:off x="7227888" y="6886575"/>
            <a:ext cx="2346325" cy="519113"/>
          </a:xfrm>
        </p:spPr>
        <p:txBody>
          <a:bodyPr/>
          <a:lstStyle>
            <a:lvl1pPr>
              <a:defRPr/>
            </a:lvl1pPr>
          </a:lstStyle>
          <a:p>
            <a:fld id="{6876B57E-A7A8-4575-A150-AEC8A386FE1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idx="10"/>
          </p:nvPr>
        </p:nvSpPr>
        <p:spPr/>
        <p:txBody>
          <a:bodyPr/>
          <a:lstStyle>
            <a:lvl1pPr>
              <a:defRPr/>
            </a:lvl1pPr>
          </a:lstStyle>
          <a:p>
            <a:endParaRPr lang="en-US"/>
          </a:p>
        </p:txBody>
      </p:sp>
      <p:sp>
        <p:nvSpPr>
          <p:cNvPr id="5" name="4 - Θέση υποσέλιδου"/>
          <p:cNvSpPr>
            <a:spLocks noGrp="1"/>
          </p:cNvSpPr>
          <p:nvPr>
            <p:ph type="ftr" idx="11"/>
          </p:nvPr>
        </p:nvSpPr>
        <p:spPr/>
        <p:txBody>
          <a:bodyPr/>
          <a:lstStyle>
            <a:lvl1pPr>
              <a:defRPr/>
            </a:lvl1pPr>
          </a:lstStyle>
          <a:p>
            <a:endParaRPr lang="en-US"/>
          </a:p>
        </p:txBody>
      </p:sp>
      <p:sp>
        <p:nvSpPr>
          <p:cNvPr id="6" name="5 - Θέση αριθμού διαφάνειας"/>
          <p:cNvSpPr>
            <a:spLocks noGrp="1"/>
          </p:cNvSpPr>
          <p:nvPr>
            <p:ph type="sldNum" idx="12"/>
          </p:nvPr>
        </p:nvSpPr>
        <p:spPr/>
        <p:txBody>
          <a:bodyPr/>
          <a:lstStyle>
            <a:lvl1pPr>
              <a:defRPr/>
            </a:lvl1pPr>
          </a:lstStyle>
          <a:p>
            <a:fld id="{AB4289C8-1D17-4EAF-B09D-D9667CC4C2E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96925" y="4857750"/>
            <a:ext cx="8567738" cy="15017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idx="10"/>
          </p:nvPr>
        </p:nvSpPr>
        <p:spPr/>
        <p:txBody>
          <a:bodyPr/>
          <a:lstStyle>
            <a:lvl1pPr>
              <a:defRPr/>
            </a:lvl1pPr>
          </a:lstStyle>
          <a:p>
            <a:endParaRPr lang="en-US"/>
          </a:p>
        </p:txBody>
      </p:sp>
      <p:sp>
        <p:nvSpPr>
          <p:cNvPr id="5" name="4 - Θέση υποσέλιδου"/>
          <p:cNvSpPr>
            <a:spLocks noGrp="1"/>
          </p:cNvSpPr>
          <p:nvPr>
            <p:ph type="ftr" idx="11"/>
          </p:nvPr>
        </p:nvSpPr>
        <p:spPr/>
        <p:txBody>
          <a:bodyPr/>
          <a:lstStyle>
            <a:lvl1pPr>
              <a:defRPr/>
            </a:lvl1pPr>
          </a:lstStyle>
          <a:p>
            <a:endParaRPr lang="en-US"/>
          </a:p>
        </p:txBody>
      </p:sp>
      <p:sp>
        <p:nvSpPr>
          <p:cNvPr id="6" name="5 - Θέση αριθμού διαφάνειας"/>
          <p:cNvSpPr>
            <a:spLocks noGrp="1"/>
          </p:cNvSpPr>
          <p:nvPr>
            <p:ph type="sldNum" idx="12"/>
          </p:nvPr>
        </p:nvSpPr>
        <p:spPr/>
        <p:txBody>
          <a:bodyPr/>
          <a:lstStyle>
            <a:lvl1pPr>
              <a:defRPr/>
            </a:lvl1pPr>
          </a:lstStyle>
          <a:p>
            <a:fld id="{75BB2BAC-ACA1-4060-BAD9-9DC5096B988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03238" y="1768475"/>
            <a:ext cx="4457700"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5113338" y="1768475"/>
            <a:ext cx="4459287"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idx="10"/>
          </p:nvPr>
        </p:nvSpPr>
        <p:spPr/>
        <p:txBody>
          <a:bodyPr/>
          <a:lstStyle>
            <a:lvl1pPr>
              <a:defRPr/>
            </a:lvl1pPr>
          </a:lstStyle>
          <a:p>
            <a:endParaRPr lang="en-US"/>
          </a:p>
        </p:txBody>
      </p:sp>
      <p:sp>
        <p:nvSpPr>
          <p:cNvPr id="6" name="5 - Θέση υποσέλιδου"/>
          <p:cNvSpPr>
            <a:spLocks noGrp="1"/>
          </p:cNvSpPr>
          <p:nvPr>
            <p:ph type="ftr" idx="11"/>
          </p:nvPr>
        </p:nvSpPr>
        <p:spPr/>
        <p:txBody>
          <a:bodyPr/>
          <a:lstStyle>
            <a:lvl1pPr>
              <a:defRPr/>
            </a:lvl1pPr>
          </a:lstStyle>
          <a:p>
            <a:endParaRPr lang="en-US"/>
          </a:p>
        </p:txBody>
      </p:sp>
      <p:sp>
        <p:nvSpPr>
          <p:cNvPr id="7" name="6 - Θέση αριθμού διαφάνειας"/>
          <p:cNvSpPr>
            <a:spLocks noGrp="1"/>
          </p:cNvSpPr>
          <p:nvPr>
            <p:ph type="sldNum" idx="12"/>
          </p:nvPr>
        </p:nvSpPr>
        <p:spPr/>
        <p:txBody>
          <a:bodyPr/>
          <a:lstStyle>
            <a:lvl1pPr>
              <a:defRPr/>
            </a:lvl1pPr>
          </a:lstStyle>
          <a:p>
            <a:fld id="{2F9011A0-5BCB-45C2-979B-424235F7934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04825" y="303213"/>
            <a:ext cx="9072563" cy="1258887"/>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idx="10"/>
          </p:nvPr>
        </p:nvSpPr>
        <p:spPr/>
        <p:txBody>
          <a:bodyPr/>
          <a:lstStyle>
            <a:lvl1pPr>
              <a:defRPr/>
            </a:lvl1pPr>
          </a:lstStyle>
          <a:p>
            <a:endParaRPr lang="en-US"/>
          </a:p>
        </p:txBody>
      </p:sp>
      <p:sp>
        <p:nvSpPr>
          <p:cNvPr id="8" name="7 - Θέση υποσέλιδου"/>
          <p:cNvSpPr>
            <a:spLocks noGrp="1"/>
          </p:cNvSpPr>
          <p:nvPr>
            <p:ph type="ftr" idx="11"/>
          </p:nvPr>
        </p:nvSpPr>
        <p:spPr/>
        <p:txBody>
          <a:bodyPr/>
          <a:lstStyle>
            <a:lvl1pPr>
              <a:defRPr/>
            </a:lvl1pPr>
          </a:lstStyle>
          <a:p>
            <a:endParaRPr lang="en-US"/>
          </a:p>
        </p:txBody>
      </p:sp>
      <p:sp>
        <p:nvSpPr>
          <p:cNvPr id="9" name="8 - Θέση αριθμού διαφάνειας"/>
          <p:cNvSpPr>
            <a:spLocks noGrp="1"/>
          </p:cNvSpPr>
          <p:nvPr>
            <p:ph type="sldNum" idx="12"/>
          </p:nvPr>
        </p:nvSpPr>
        <p:spPr/>
        <p:txBody>
          <a:bodyPr/>
          <a:lstStyle>
            <a:lvl1pPr>
              <a:defRPr/>
            </a:lvl1pPr>
          </a:lstStyle>
          <a:p>
            <a:fld id="{6C0E5C62-C287-4337-8217-6781AE7F39C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idx="10"/>
          </p:nvPr>
        </p:nvSpPr>
        <p:spPr/>
        <p:txBody>
          <a:bodyPr/>
          <a:lstStyle>
            <a:lvl1pPr>
              <a:defRPr/>
            </a:lvl1pPr>
          </a:lstStyle>
          <a:p>
            <a:endParaRPr lang="en-US"/>
          </a:p>
        </p:txBody>
      </p:sp>
      <p:sp>
        <p:nvSpPr>
          <p:cNvPr id="4" name="3 - Θέση υποσέλιδου"/>
          <p:cNvSpPr>
            <a:spLocks noGrp="1"/>
          </p:cNvSpPr>
          <p:nvPr>
            <p:ph type="ftr" idx="11"/>
          </p:nvPr>
        </p:nvSpPr>
        <p:spPr/>
        <p:txBody>
          <a:bodyPr/>
          <a:lstStyle>
            <a:lvl1pPr>
              <a:defRPr/>
            </a:lvl1pPr>
          </a:lstStyle>
          <a:p>
            <a:endParaRPr lang="en-US"/>
          </a:p>
        </p:txBody>
      </p:sp>
      <p:sp>
        <p:nvSpPr>
          <p:cNvPr id="5" name="4 - Θέση αριθμού διαφάνειας"/>
          <p:cNvSpPr>
            <a:spLocks noGrp="1"/>
          </p:cNvSpPr>
          <p:nvPr>
            <p:ph type="sldNum" idx="12"/>
          </p:nvPr>
        </p:nvSpPr>
        <p:spPr/>
        <p:txBody>
          <a:bodyPr/>
          <a:lstStyle>
            <a:lvl1pPr>
              <a:defRPr/>
            </a:lvl1pPr>
          </a:lstStyle>
          <a:p>
            <a:fld id="{7FCB3D90-E337-432F-A117-58843557204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idx="10"/>
          </p:nvPr>
        </p:nvSpPr>
        <p:spPr/>
        <p:txBody>
          <a:bodyPr/>
          <a:lstStyle>
            <a:lvl1pPr>
              <a:defRPr/>
            </a:lvl1pPr>
          </a:lstStyle>
          <a:p>
            <a:endParaRPr lang="en-US"/>
          </a:p>
        </p:txBody>
      </p:sp>
      <p:sp>
        <p:nvSpPr>
          <p:cNvPr id="3" name="2 - Θέση υποσέλιδου"/>
          <p:cNvSpPr>
            <a:spLocks noGrp="1"/>
          </p:cNvSpPr>
          <p:nvPr>
            <p:ph type="ftr" idx="11"/>
          </p:nvPr>
        </p:nvSpPr>
        <p:spPr/>
        <p:txBody>
          <a:bodyPr/>
          <a:lstStyle>
            <a:lvl1pPr>
              <a:defRPr/>
            </a:lvl1pPr>
          </a:lstStyle>
          <a:p>
            <a:endParaRPr lang="en-US"/>
          </a:p>
        </p:txBody>
      </p:sp>
      <p:sp>
        <p:nvSpPr>
          <p:cNvPr id="4" name="3 - Θέση αριθμού διαφάνειας"/>
          <p:cNvSpPr>
            <a:spLocks noGrp="1"/>
          </p:cNvSpPr>
          <p:nvPr>
            <p:ph type="sldNum" idx="12"/>
          </p:nvPr>
        </p:nvSpPr>
        <p:spPr/>
        <p:txBody>
          <a:bodyPr/>
          <a:lstStyle>
            <a:lvl1pPr>
              <a:defRPr/>
            </a:lvl1pPr>
          </a:lstStyle>
          <a:p>
            <a:fld id="{BF531C85-5DEB-4892-8ACE-D1642572E45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04825" y="301625"/>
            <a:ext cx="3316288" cy="1279525"/>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idx="10"/>
          </p:nvPr>
        </p:nvSpPr>
        <p:spPr/>
        <p:txBody>
          <a:bodyPr/>
          <a:lstStyle>
            <a:lvl1pPr>
              <a:defRPr/>
            </a:lvl1pPr>
          </a:lstStyle>
          <a:p>
            <a:endParaRPr lang="en-US"/>
          </a:p>
        </p:txBody>
      </p:sp>
      <p:sp>
        <p:nvSpPr>
          <p:cNvPr id="6" name="5 - Θέση υποσέλιδου"/>
          <p:cNvSpPr>
            <a:spLocks noGrp="1"/>
          </p:cNvSpPr>
          <p:nvPr>
            <p:ph type="ftr" idx="11"/>
          </p:nvPr>
        </p:nvSpPr>
        <p:spPr/>
        <p:txBody>
          <a:bodyPr/>
          <a:lstStyle>
            <a:lvl1pPr>
              <a:defRPr/>
            </a:lvl1pPr>
          </a:lstStyle>
          <a:p>
            <a:endParaRPr lang="en-US"/>
          </a:p>
        </p:txBody>
      </p:sp>
      <p:sp>
        <p:nvSpPr>
          <p:cNvPr id="7" name="6 - Θέση αριθμού διαφάνειας"/>
          <p:cNvSpPr>
            <a:spLocks noGrp="1"/>
          </p:cNvSpPr>
          <p:nvPr>
            <p:ph type="sldNum" idx="12"/>
          </p:nvPr>
        </p:nvSpPr>
        <p:spPr/>
        <p:txBody>
          <a:bodyPr/>
          <a:lstStyle>
            <a:lvl1pPr>
              <a:defRPr/>
            </a:lvl1pPr>
          </a:lstStyle>
          <a:p>
            <a:fld id="{A0357C37-1B32-440D-8964-6215F036573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976438" y="5291138"/>
            <a:ext cx="6048375" cy="625475"/>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idx="10"/>
          </p:nvPr>
        </p:nvSpPr>
        <p:spPr/>
        <p:txBody>
          <a:bodyPr/>
          <a:lstStyle>
            <a:lvl1pPr>
              <a:defRPr/>
            </a:lvl1pPr>
          </a:lstStyle>
          <a:p>
            <a:endParaRPr lang="en-US"/>
          </a:p>
        </p:txBody>
      </p:sp>
      <p:sp>
        <p:nvSpPr>
          <p:cNvPr id="6" name="5 - Θέση υποσέλιδου"/>
          <p:cNvSpPr>
            <a:spLocks noGrp="1"/>
          </p:cNvSpPr>
          <p:nvPr>
            <p:ph type="ftr" idx="11"/>
          </p:nvPr>
        </p:nvSpPr>
        <p:spPr/>
        <p:txBody>
          <a:bodyPr/>
          <a:lstStyle>
            <a:lvl1pPr>
              <a:defRPr/>
            </a:lvl1pPr>
          </a:lstStyle>
          <a:p>
            <a:endParaRPr lang="en-US"/>
          </a:p>
        </p:txBody>
      </p:sp>
      <p:sp>
        <p:nvSpPr>
          <p:cNvPr id="7" name="6 - Θέση αριθμού διαφάνειας"/>
          <p:cNvSpPr>
            <a:spLocks noGrp="1"/>
          </p:cNvSpPr>
          <p:nvPr>
            <p:ph type="sldNum" idx="12"/>
          </p:nvPr>
        </p:nvSpPr>
        <p:spPr/>
        <p:txBody>
          <a:bodyPr/>
          <a:lstStyle>
            <a:lvl1pPr>
              <a:defRPr/>
            </a:lvl1pPr>
          </a:lstStyle>
          <a:p>
            <a:fld id="{1112BB81-8118-4FD3-85F7-67D1F431649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503238" y="301625"/>
            <a:ext cx="9069387" cy="1260475"/>
          </a:xfrm>
          <a:prstGeom prst="rect">
            <a:avLst/>
          </a:prstGeom>
          <a:noFill/>
          <a:ln w="9525" cap="flat">
            <a:noFill/>
            <a:round/>
            <a:headEnd/>
            <a:tailEnd/>
          </a:ln>
          <a:effectLst/>
        </p:spPr>
        <p:txBody>
          <a:bodyPr vert="horz" wrap="square" lIns="0" tIns="0" rIns="0" bIns="0" numCol="1" anchor="ctr" anchorCtr="0" compatLnSpc="1">
            <a:prstTxWarp prst="textNoShape">
              <a:avLst/>
            </a:prstTxWarp>
          </a:bodyPr>
          <a:lstStyle/>
          <a:p>
            <a:pPr lvl="0"/>
            <a:r>
              <a:rPr lang="en-GB" smtClean="0"/>
              <a:t>Κάντε κλικ εδώ για την επεξεργασία της μορφής του κειμένου του τίτλου</a:t>
            </a:r>
          </a:p>
        </p:txBody>
      </p:sp>
      <p:sp>
        <p:nvSpPr>
          <p:cNvPr id="1026" name="Rectangle 2"/>
          <p:cNvSpPr>
            <a:spLocks noGrp="1" noChangeArrowheads="1"/>
          </p:cNvSpPr>
          <p:nvPr>
            <p:ph type="body" idx="1"/>
          </p:nvPr>
        </p:nvSpPr>
        <p:spPr bwMode="auto">
          <a:xfrm>
            <a:off x="503238" y="1768475"/>
            <a:ext cx="9069387" cy="4987925"/>
          </a:xfrm>
          <a:prstGeom prst="rect">
            <a:avLst/>
          </a:prstGeom>
          <a:noFill/>
          <a:ln w="9525" cap="flat">
            <a:noFill/>
            <a:round/>
            <a:headEnd/>
            <a:tailEnd/>
          </a:ln>
          <a:effectLst/>
        </p:spPr>
        <p:txBody>
          <a:bodyPr vert="horz" wrap="square" lIns="0" tIns="28224" rIns="0" bIns="0" numCol="1" anchor="t" anchorCtr="0" compatLnSpc="1">
            <a:prstTxWarp prst="textNoShape">
              <a:avLst/>
            </a:prstTxWarp>
          </a:bodyPr>
          <a:lstStyle/>
          <a:p>
            <a:pPr lvl="0"/>
            <a:r>
              <a:rPr lang="en-GB" smtClean="0"/>
              <a:t>Κάντε κλικ εδώ για την επεξεργασία της μορφής των κειμένων διάρθρωσης</a:t>
            </a:r>
          </a:p>
          <a:p>
            <a:pPr lvl="1"/>
            <a:r>
              <a:rPr lang="en-GB" smtClean="0"/>
              <a:t>Δεύτερο επίπεδο διάρθρωσης</a:t>
            </a:r>
          </a:p>
          <a:p>
            <a:pPr lvl="2"/>
            <a:r>
              <a:rPr lang="en-GB" smtClean="0"/>
              <a:t>Τρίτο επίπεδο διάρθρωσης</a:t>
            </a:r>
          </a:p>
          <a:p>
            <a:pPr lvl="3"/>
            <a:r>
              <a:rPr lang="en-GB" smtClean="0"/>
              <a:t>Τέταρτο επίπεδο διάρθρωσης</a:t>
            </a:r>
          </a:p>
          <a:p>
            <a:pPr lvl="4"/>
            <a:r>
              <a:rPr lang="en-GB" smtClean="0"/>
              <a:t>Πέμπτο επίπεδο διάρθρωσης</a:t>
            </a:r>
          </a:p>
          <a:p>
            <a:pPr lvl="4"/>
            <a:r>
              <a:rPr lang="en-GB" smtClean="0"/>
              <a:t>Έκτο επίπεδο διάρθρωσης</a:t>
            </a:r>
          </a:p>
          <a:p>
            <a:pPr lvl="4"/>
            <a:r>
              <a:rPr lang="en-GB" smtClean="0"/>
              <a:t>Έβδομο επίπεδο διάρθρωσης</a:t>
            </a:r>
          </a:p>
          <a:p>
            <a:pPr lvl="4"/>
            <a:r>
              <a:rPr lang="en-GB" smtClean="0"/>
              <a:t>Όγδοο επίπεδο διάρθρωσης</a:t>
            </a:r>
          </a:p>
          <a:p>
            <a:pPr lvl="4"/>
            <a:r>
              <a:rPr lang="en-GB" smtClean="0"/>
              <a:t>Ένατο επίπεδο διάρθρωσης</a:t>
            </a:r>
          </a:p>
        </p:txBody>
      </p:sp>
      <p:sp>
        <p:nvSpPr>
          <p:cNvPr id="1027" name="Rectangle 3"/>
          <p:cNvSpPr>
            <a:spLocks noGrp="1" noChangeArrowheads="1"/>
          </p:cNvSpPr>
          <p:nvPr>
            <p:ph type="dt"/>
          </p:nvPr>
        </p:nvSpPr>
        <p:spPr bwMode="auto">
          <a:xfrm>
            <a:off x="503238" y="6886575"/>
            <a:ext cx="2346325" cy="5191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Lst>
              <a:defRPr sz="1400">
                <a:solidFill>
                  <a:srgbClr val="000000"/>
                </a:solidFill>
                <a:latin typeface="Times New Roman" pitchFamily="16" charset="0"/>
              </a:defRPr>
            </a:lvl1pPr>
          </a:lstStyle>
          <a:p>
            <a:endParaRPr lang="en-US"/>
          </a:p>
        </p:txBody>
      </p:sp>
      <p:sp>
        <p:nvSpPr>
          <p:cNvPr id="1028" name="Rectangle 4"/>
          <p:cNvSpPr>
            <a:spLocks noGrp="1" noChangeArrowheads="1"/>
          </p:cNvSpPr>
          <p:nvPr>
            <p:ph type="ftr"/>
          </p:nvPr>
        </p:nvSpPr>
        <p:spPr bwMode="auto">
          <a:xfrm>
            <a:off x="3448050" y="6886575"/>
            <a:ext cx="3194050" cy="5191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ctr">
              <a:lnSpc>
                <a:spcPct val="95000"/>
              </a:lnSpc>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1029" name="Rectangle 5"/>
          <p:cNvSpPr>
            <a:spLocks noGrp="1" noChangeArrowheads="1"/>
          </p:cNvSpPr>
          <p:nvPr>
            <p:ph type="sldNum"/>
          </p:nvPr>
        </p:nvSpPr>
        <p:spPr bwMode="auto">
          <a:xfrm>
            <a:off x="7227888" y="6886575"/>
            <a:ext cx="2346325" cy="5191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Lst>
              <a:defRPr sz="1400">
                <a:solidFill>
                  <a:srgbClr val="000000"/>
                </a:solidFill>
                <a:latin typeface="Times New Roman" pitchFamily="16" charset="0"/>
              </a:defRPr>
            </a:lvl1pPr>
          </a:lstStyle>
          <a:p>
            <a:fld id="{2E8FB532-FA15-4847-93B3-D8797B18F55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marL="742950" indent="-285750" algn="ctr"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Microsoft YaHei" charset="-122"/>
        </a:defRPr>
      </a:lvl2pPr>
      <a:lvl3pPr marL="1143000" indent="-228600" algn="ctr"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Microsoft YaHei" charset="-122"/>
        </a:defRPr>
      </a:lvl3pPr>
      <a:lvl4pPr marL="1600200" indent="-228600" algn="ctr"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Microsoft YaHei" charset="-122"/>
        </a:defRPr>
      </a:lvl4pPr>
      <a:lvl5pPr marL="2057400" indent="-228600" algn="ctr"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Microsoft YaHei" charset="-122"/>
        </a:defRPr>
      </a:lvl5pPr>
      <a:lvl6pPr marL="2514600" indent="-228600" algn="ctr"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Microsoft YaHei" charset="-122"/>
        </a:defRPr>
      </a:lvl6pPr>
      <a:lvl7pPr marL="2971800" indent="-228600" algn="ctr"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Microsoft YaHei" charset="-122"/>
        </a:defRPr>
      </a:lvl7pPr>
      <a:lvl8pPr marL="3429000" indent="-228600" algn="ctr"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Microsoft YaHei" charset="-122"/>
        </a:defRPr>
      </a:lvl8pPr>
      <a:lvl9pPr marL="3886200" indent="-228600" algn="ctr"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Microsoft YaHei" charset="-122"/>
        </a:defRPr>
      </a:lvl9pPr>
    </p:titleStyle>
    <p:bodyStyle>
      <a:lvl1pPr marL="342900" indent="-342900" algn="l" defTabSz="457200" rtl="0" fontAlgn="base" hangingPunct="0">
        <a:lnSpc>
          <a:spcPct val="93000"/>
        </a:lnSpc>
        <a:spcBef>
          <a:spcPct val="0"/>
        </a:spcBef>
        <a:spcAft>
          <a:spcPts val="1413"/>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57200" rtl="0" fontAlgn="base" hangingPunct="0">
        <a:lnSpc>
          <a:spcPct val="93000"/>
        </a:lnSpc>
        <a:spcBef>
          <a:spcPct val="0"/>
        </a:spcBef>
        <a:spcAft>
          <a:spcPts val="1138"/>
        </a:spcAft>
        <a:buClr>
          <a:srgbClr val="000000"/>
        </a:buClr>
        <a:buSzPct val="100000"/>
        <a:buFont typeface="Times New Roman" pitchFamily="16" charset="0"/>
        <a:defRPr sz="2800">
          <a:solidFill>
            <a:srgbClr val="000000"/>
          </a:solidFill>
          <a:latin typeface="+mn-lt"/>
          <a:ea typeface="+mn-ea"/>
        </a:defRPr>
      </a:lvl2pPr>
      <a:lvl3pPr marL="1143000" indent="-228600" algn="l" defTabSz="457200" rtl="0" fontAlgn="base" hangingPunct="0">
        <a:lnSpc>
          <a:spcPct val="93000"/>
        </a:lnSpc>
        <a:spcBef>
          <a:spcPct val="0"/>
        </a:spcBef>
        <a:spcAft>
          <a:spcPts val="850"/>
        </a:spcAft>
        <a:buClr>
          <a:srgbClr val="000000"/>
        </a:buClr>
        <a:buSzPct val="100000"/>
        <a:buFont typeface="Times New Roman" pitchFamily="16" charset="0"/>
        <a:defRPr sz="2400">
          <a:solidFill>
            <a:srgbClr val="000000"/>
          </a:solidFill>
          <a:latin typeface="+mn-lt"/>
          <a:ea typeface="+mn-ea"/>
        </a:defRPr>
      </a:lvl3pPr>
      <a:lvl4pPr marL="1600200" indent="-228600" algn="l" defTabSz="457200" rtl="0" fontAlgn="base" hangingPunct="0">
        <a:lnSpc>
          <a:spcPct val="93000"/>
        </a:lnSpc>
        <a:spcBef>
          <a:spcPct val="0"/>
        </a:spcBef>
        <a:spcAft>
          <a:spcPts val="575"/>
        </a:spcAft>
        <a:buClr>
          <a:srgbClr val="000000"/>
        </a:buClr>
        <a:buSzPct val="100000"/>
        <a:buFont typeface="Times New Roman" pitchFamily="16" charset="0"/>
        <a:defRPr sz="2000">
          <a:solidFill>
            <a:srgbClr val="000000"/>
          </a:solidFill>
          <a:latin typeface="+mn-lt"/>
          <a:ea typeface="+mn-ea"/>
        </a:defRPr>
      </a:lvl4pPr>
      <a:lvl5pPr marL="20574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5pPr>
      <a:lvl6pPr marL="25146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6pPr>
      <a:lvl7pPr marL="29718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7pPr>
      <a:lvl8pPr marL="34290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8pPr>
      <a:lvl9pPr marL="3886200" indent="-228600" algn="l" defTabSz="457200"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503238" y="708003"/>
            <a:ext cx="9070975" cy="5857916"/>
          </a:xfrm>
          <a:ln/>
        </p:spPr>
        <p:txBody>
          <a:bodyPr tIns="38808"/>
          <a:lstStyle/>
          <a:p>
            <a:pPr marL="342900" indent="-341313">
              <a:spcAft>
                <a:spcPts val="1413"/>
              </a:spcAft>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dirty="0" err="1" smtClean="0"/>
              <a:t>Ψυχαναλυτική</a:t>
            </a:r>
            <a:r>
              <a:rPr lang="en-US" dirty="0" smtClean="0"/>
              <a:t> </a:t>
            </a:r>
            <a:r>
              <a:rPr lang="en-US" dirty="0" err="1" smtClean="0"/>
              <a:t>προσέγγιση</a:t>
            </a:r>
            <a:r>
              <a:rPr lang="en-US" dirty="0" smtClean="0"/>
              <a:t> </a:t>
            </a:r>
            <a:r>
              <a:rPr lang="en-US" dirty="0" err="1" smtClean="0"/>
              <a:t>της</a:t>
            </a:r>
            <a:r>
              <a:rPr lang="en-US" dirty="0" smtClean="0"/>
              <a:t> </a:t>
            </a:r>
            <a:r>
              <a:rPr lang="en-US" dirty="0" err="1" smtClean="0"/>
              <a:t>Σχιζοφρενικής</a:t>
            </a:r>
            <a:r>
              <a:rPr lang="en-US" dirty="0" smtClean="0"/>
              <a:t> </a:t>
            </a:r>
            <a:r>
              <a:rPr lang="en-US" dirty="0" err="1" smtClean="0"/>
              <a:t>Ψύχωσης</a:t>
            </a:r>
            <a:r>
              <a:rPr lang="en-US" dirty="0" smtClean="0"/>
              <a:t> </a:t>
            </a:r>
            <a:r>
              <a:rPr lang="en-US" dirty="0" smtClean="0"/>
              <a:t/>
            </a:r>
            <a:br>
              <a:rPr lang="en-US" dirty="0" smtClean="0"/>
            </a:br>
            <a:r>
              <a:rPr lang="en-US" dirty="0" smtClean="0"/>
              <a:t/>
            </a:r>
            <a:br>
              <a:rPr lang="en-US" dirty="0" smtClean="0"/>
            </a:br>
            <a:r>
              <a:rPr lang="en-US" sz="2400" dirty="0" err="1" smtClean="0"/>
              <a:t>Εκπαιδευτικό</a:t>
            </a:r>
            <a:r>
              <a:rPr lang="en-US" sz="2400" dirty="0" smtClean="0"/>
              <a:t> </a:t>
            </a:r>
            <a:r>
              <a:rPr lang="en-US" sz="2400" dirty="0" smtClean="0"/>
              <a:t/>
            </a:r>
            <a:br>
              <a:rPr lang="en-US" sz="2400" dirty="0" smtClean="0"/>
            </a:br>
            <a:r>
              <a:rPr lang="en-US" sz="2400" dirty="0" smtClean="0"/>
              <a:t>16/11/2019</a:t>
            </a:r>
            <a:br>
              <a:rPr lang="en-US" sz="2400" dirty="0" smtClean="0"/>
            </a:br>
            <a:r>
              <a:rPr lang="en-US" sz="2400" dirty="0" smtClean="0"/>
              <a:t/>
            </a:r>
            <a:br>
              <a:rPr lang="en-US" sz="2400" dirty="0" smtClean="0"/>
            </a:br>
            <a:r>
              <a:rPr lang="en-US" sz="2400" dirty="0" smtClean="0"/>
              <a:t/>
            </a:r>
            <a:br>
              <a:rPr lang="en-US" sz="2400" dirty="0" smtClean="0"/>
            </a:br>
            <a:r>
              <a:rPr lang="en-US" sz="2400" dirty="0" err="1" smtClean="0"/>
              <a:t>Πόπη</a:t>
            </a:r>
            <a:r>
              <a:rPr lang="en-US" sz="2400" dirty="0" smtClean="0"/>
              <a:t> Αντωνούδη – </a:t>
            </a:r>
            <a:r>
              <a:rPr lang="en-US" sz="2400" dirty="0" err="1" smtClean="0"/>
              <a:t>Νοσηλεύτρια</a:t>
            </a:r>
            <a:r>
              <a:rPr lang="en-US" sz="2400" dirty="0" smtClean="0"/>
              <a:t> </a:t>
            </a:r>
            <a:br>
              <a:rPr lang="en-US" sz="2400" dirty="0" smtClean="0"/>
            </a:br>
            <a:r>
              <a:rPr lang="en-US" sz="2400" dirty="0" err="1" smtClean="0"/>
              <a:t>Μαρία</a:t>
            </a:r>
            <a:r>
              <a:rPr lang="en-US" sz="2400" dirty="0" smtClean="0"/>
              <a:t> Παπασιδέρη – </a:t>
            </a:r>
            <a:r>
              <a:rPr lang="en-US" sz="2400" dirty="0" err="1" smtClean="0"/>
              <a:t>Ψυχολόγος</a:t>
            </a:r>
            <a:r>
              <a:rPr lang="en-US" sz="2400" dirty="0" smtClean="0"/>
              <a:t> </a:t>
            </a:r>
            <a:br>
              <a:rPr lang="en-US" sz="2400" dirty="0" smtClean="0"/>
            </a:br>
            <a:r>
              <a:rPr lang="en-US" sz="2400" dirty="0" err="1" smtClean="0"/>
              <a:t>Μανώλης</a:t>
            </a:r>
            <a:r>
              <a:rPr lang="en-US" sz="2400" dirty="0" smtClean="0"/>
              <a:t> </a:t>
            </a:r>
            <a:r>
              <a:rPr lang="en-US" sz="2400" dirty="0" err="1" smtClean="0"/>
              <a:t>Στεφανουδάκης</a:t>
            </a:r>
            <a:r>
              <a:rPr lang="en-US" sz="2400" dirty="0" smtClean="0"/>
              <a:t> – </a:t>
            </a:r>
            <a:r>
              <a:rPr lang="en-US" sz="2400" dirty="0" err="1" smtClean="0"/>
              <a:t>Ψυχολόγος</a:t>
            </a:r>
            <a:r>
              <a:rPr lang="en-US" sz="2400" dirty="0" smtClean="0"/>
              <a:t/>
            </a:r>
            <a:br>
              <a:rPr lang="en-US" sz="2400" dirty="0" smtClean="0"/>
            </a:br>
            <a:r>
              <a:rPr lang="en-US" sz="2400" dirty="0" err="1" smtClean="0"/>
              <a:t>Γιάννης</a:t>
            </a:r>
            <a:r>
              <a:rPr lang="en-US" sz="2400" dirty="0" smtClean="0"/>
              <a:t> </a:t>
            </a:r>
            <a:r>
              <a:rPr lang="en-US" sz="2400" dirty="0" err="1" smtClean="0"/>
              <a:t>Χιώνης</a:t>
            </a:r>
            <a:r>
              <a:rPr lang="en-US" sz="2400" dirty="0" smtClean="0"/>
              <a:t> – </a:t>
            </a:r>
            <a:r>
              <a:rPr lang="en-US" sz="2400" dirty="0" err="1" smtClean="0"/>
              <a:t>Γεν</a:t>
            </a:r>
            <a:r>
              <a:rPr lang="en-US" sz="2400" dirty="0" smtClean="0"/>
              <a:t>. </a:t>
            </a:r>
            <a:r>
              <a:rPr lang="en-US" sz="2400" dirty="0" err="1" smtClean="0"/>
              <a:t>Καθηκόντων</a:t>
            </a:r>
            <a:r>
              <a:rPr lang="en-US" sz="2400" dirty="0" smtClean="0"/>
              <a:t>  </a:t>
            </a:r>
            <a:r>
              <a:rPr lang="en-US" sz="2400" dirty="0" smtClean="0"/>
              <a:t> </a:t>
            </a:r>
            <a:r>
              <a:rPr lang="en-US" dirty="0" smtClean="0"/>
              <a:t/>
            </a:r>
            <a:br>
              <a:rPr lang="en-US" dirty="0" smtClean="0"/>
            </a:br>
            <a:endParaRPr lang="el-GR"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493689"/>
            <a:ext cx="9069387" cy="6262711"/>
          </a:xfrm>
        </p:spPr>
        <p:txBody>
          <a:bodyPr/>
          <a:lstStyle/>
          <a:p>
            <a:r>
              <a:rPr lang="el-GR" dirty="0" smtClean="0"/>
              <a:t>Ο άνθρωπος χτίζει μια σχέση με έναν άλλο άνθρωπο, η ύπαρξη μας εξαρτάται από την ύπαρξη, την παρουσία ή την απουσία του άλλου, έτσι </a:t>
            </a:r>
            <a:r>
              <a:rPr lang="el-GR" b="1" dirty="0" smtClean="0"/>
              <a:t>η ολοκληρωτική και ανά πάσα στιγμή ικανοποίηση της επιθυμίας είναι αδύνατη.</a:t>
            </a:r>
          </a:p>
          <a:p>
            <a:r>
              <a:rPr lang="el-GR" dirty="0" smtClean="0"/>
              <a:t>Και έτσι δημιουργείται </a:t>
            </a:r>
            <a:r>
              <a:rPr lang="el-GR" b="1" dirty="0" smtClean="0"/>
              <a:t>σύγκρουση</a:t>
            </a:r>
            <a:r>
              <a:rPr lang="el-GR" dirty="0" smtClean="0"/>
              <a:t>. </a:t>
            </a:r>
          </a:p>
          <a:p>
            <a:r>
              <a:rPr lang="el-GR" dirty="0" smtClean="0"/>
              <a:t>Η σύγκρουση διέπει τις σχέσεις, παρεμποδίζει τη διαδικασία ικανοποίησης της επιθυμίας προκαλώντας </a:t>
            </a:r>
            <a:r>
              <a:rPr lang="el-GR" b="1" dirty="0" smtClean="0"/>
              <a:t>άγχος</a:t>
            </a:r>
            <a:r>
              <a:rPr lang="el-GR" dirty="0" smtClean="0"/>
              <a:t>. </a:t>
            </a: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Συναίσθημα και Αναπαράσταση</a:t>
            </a:r>
            <a:endParaRPr lang="el-GR" b="1" dirty="0"/>
          </a:p>
        </p:txBody>
      </p:sp>
      <p:sp>
        <p:nvSpPr>
          <p:cNvPr id="3" name="2 - Θέση περιεχομένου"/>
          <p:cNvSpPr>
            <a:spLocks noGrp="1"/>
          </p:cNvSpPr>
          <p:nvPr>
            <p:ph idx="1"/>
          </p:nvPr>
        </p:nvSpPr>
        <p:spPr/>
        <p:txBody>
          <a:bodyPr/>
          <a:lstStyle/>
          <a:p>
            <a:pPr>
              <a:buFontTx/>
              <a:buChar char="-"/>
            </a:pPr>
            <a:r>
              <a:rPr lang="el-GR" sz="2800" dirty="0" smtClean="0"/>
              <a:t>Το </a:t>
            </a:r>
            <a:r>
              <a:rPr lang="el-GR" sz="2800" b="1" dirty="0" smtClean="0"/>
              <a:t>συναίσθημα</a:t>
            </a:r>
            <a:r>
              <a:rPr lang="el-GR" sz="2800" dirty="0" smtClean="0"/>
              <a:t> υποδηλώνει κάθε συναισθηματική κατάσταση, δυσάρεστη ή ευχάριστη και είναι η ποσοτική έκφραση της </a:t>
            </a:r>
            <a:r>
              <a:rPr lang="el-GR" sz="2800" dirty="0" err="1" smtClean="0"/>
              <a:t>ενορμητικής</a:t>
            </a:r>
            <a:r>
              <a:rPr lang="el-GR" sz="2800" dirty="0" smtClean="0"/>
              <a:t> ενέργειας και των παραλλαγών(;) της.</a:t>
            </a:r>
          </a:p>
          <a:p>
            <a:pPr>
              <a:buFontTx/>
              <a:buChar char="-"/>
            </a:pPr>
            <a:r>
              <a:rPr lang="el-GR" sz="2800" dirty="0" smtClean="0"/>
              <a:t>Η </a:t>
            </a:r>
            <a:r>
              <a:rPr lang="el-GR" sz="2800" b="1" dirty="0" smtClean="0"/>
              <a:t>αναπαράσταση</a:t>
            </a:r>
            <a:r>
              <a:rPr lang="el-GR" sz="2800" dirty="0" smtClean="0"/>
              <a:t> συνδέεται με ένα αντικείμενο, με τον εξωτερικό κόσμο, και πάνω σε αυτήν καθηλώνεται η ενόρμηση κατά την εξέλιξη της ιστορίας του υποκειμένου, και είναι με τη διαμεσολάβηση της αναπαράστασης που εγγράφεται η ενόρμηση στον εσωτερικό ψυχικό κόσμο. </a:t>
            </a:r>
            <a:endParaRPr lang="el-GR"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Ενόρμηση </a:t>
            </a:r>
            <a:endParaRPr lang="el-GR" dirty="0"/>
          </a:p>
        </p:txBody>
      </p:sp>
      <p:sp>
        <p:nvSpPr>
          <p:cNvPr id="3" name="2 - Θέση περιεχομένου"/>
          <p:cNvSpPr>
            <a:spLocks noGrp="1"/>
          </p:cNvSpPr>
          <p:nvPr>
            <p:ph idx="1"/>
          </p:nvPr>
        </p:nvSpPr>
        <p:spPr>
          <a:xfrm>
            <a:off x="503238" y="1422383"/>
            <a:ext cx="9069387" cy="5786478"/>
          </a:xfrm>
        </p:spPr>
        <p:txBody>
          <a:bodyPr/>
          <a:lstStyle/>
          <a:p>
            <a:r>
              <a:rPr lang="el-GR" dirty="0" smtClean="0"/>
              <a:t>Η ενόρμηση οδηγεί τον οργανισμό προς ένα σκοπό. Στόχο έχει να καταργήσει την κατάσταση εντάσεως που κυριαρχεί στην </a:t>
            </a:r>
            <a:r>
              <a:rPr lang="el-GR" dirty="0" err="1" smtClean="0"/>
              <a:t>ενορμητική</a:t>
            </a:r>
            <a:r>
              <a:rPr lang="el-GR" dirty="0" smtClean="0"/>
              <a:t> πηγή.</a:t>
            </a:r>
          </a:p>
          <a:p>
            <a:endParaRPr lang="el-GR" dirty="0"/>
          </a:p>
          <a:p>
            <a:r>
              <a:rPr lang="el-GR" sz="2800" dirty="0" smtClean="0"/>
              <a:t>Η ικανοποίηση της επιθυμίας αποτελεί μια πρωτογενή ψυχική διαδικασία, η οποία εξελίσσεται, συγκρούεται, αντιτίθεται και έρχεται σε αντιπαράθεση με την αρχή της πραγματικότητας. Το συνειδητό , είναι το τμήμα εκείνο του ψυχικού συστήματος που, έρχεται σε επαφή με τον εξωτερικό κόσμο, εμπλουτίζεται, εξελίσσεται, και μέσα από αυτή την επαφή συγκροτεί, </a:t>
            </a:r>
            <a:r>
              <a:rPr lang="el-GR" sz="2800" dirty="0"/>
              <a:t>ε</a:t>
            </a:r>
            <a:r>
              <a:rPr lang="el-GR" sz="2800" dirty="0" smtClean="0"/>
              <a:t>πικοινωνεί και συγκρούεται με το ασυνείδητο.  </a:t>
            </a:r>
            <a:endParaRPr lang="el-G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493689"/>
            <a:ext cx="9069387" cy="6262711"/>
          </a:xfrm>
        </p:spPr>
        <p:txBody>
          <a:bodyPr/>
          <a:lstStyle/>
          <a:p>
            <a:r>
              <a:rPr lang="el-GR" b="1" dirty="0" smtClean="0"/>
              <a:t>Το εγώ </a:t>
            </a:r>
            <a:r>
              <a:rPr lang="el-GR" dirty="0" smtClean="0"/>
              <a:t>είναι το επιμέρους ψυχικό σύστημα που επικοινωνεί απευθείας με την πραγματικότητα, βρίσκεται </a:t>
            </a:r>
            <a:r>
              <a:rPr lang="el-GR" b="1" dirty="0" smtClean="0"/>
              <a:t>στην υπηρεσία του υπερεγώ </a:t>
            </a:r>
            <a:r>
              <a:rPr lang="el-GR" dirty="0" smtClean="0"/>
              <a:t>και προσπαθεί να ικανοποιήσει τις επιθυμίες που ξεκινούν από το αυτό. </a:t>
            </a:r>
          </a:p>
          <a:p>
            <a:r>
              <a:rPr lang="el-GR" dirty="0" smtClean="0"/>
              <a:t>Όλες αυτές οι λειτουργίες συχνά είναι ασυμβίβαστες η μία με την άλλη και έτσι επέρχεται μια σύγκρουση. (παράδειγμα;) Σε αυτή τη </a:t>
            </a:r>
            <a:r>
              <a:rPr lang="el-GR" b="1" dirty="0" smtClean="0"/>
              <a:t>σύγκρουση</a:t>
            </a:r>
            <a:r>
              <a:rPr lang="el-GR" dirty="0" smtClean="0"/>
              <a:t> ακολουθεί πάντα μια αντίδραση, </a:t>
            </a:r>
            <a:r>
              <a:rPr lang="el-GR" b="1" dirty="0" smtClean="0"/>
              <a:t>μια άμυνα του εγώ</a:t>
            </a:r>
            <a:r>
              <a:rPr lang="el-GR" dirty="0" smtClean="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Η μητέρα</a:t>
            </a:r>
            <a:endParaRPr lang="el-GR" b="1" dirty="0"/>
          </a:p>
        </p:txBody>
      </p:sp>
      <p:sp>
        <p:nvSpPr>
          <p:cNvPr id="3" name="2 - Θέση περιεχομένου"/>
          <p:cNvSpPr>
            <a:spLocks noGrp="1"/>
          </p:cNvSpPr>
          <p:nvPr>
            <p:ph idx="1"/>
          </p:nvPr>
        </p:nvSpPr>
        <p:spPr>
          <a:xfrm>
            <a:off x="503238" y="1422383"/>
            <a:ext cx="9069387" cy="5334017"/>
          </a:xfrm>
        </p:spPr>
        <p:txBody>
          <a:bodyPr/>
          <a:lstStyle/>
          <a:p>
            <a:r>
              <a:rPr lang="el-GR" sz="2800" dirty="0" smtClean="0"/>
              <a:t>Αποτελεί το πρώτο αντικείμενο αγάπης, πάνω στο οποίο θα προκύψουν και οι πρώτες αναπαραστάσεις. </a:t>
            </a:r>
          </a:p>
          <a:p>
            <a:pPr>
              <a:buFontTx/>
              <a:buChar char="-"/>
            </a:pPr>
            <a:r>
              <a:rPr lang="el-GR" sz="2800" dirty="0" smtClean="0"/>
              <a:t>Θα δώσει τις πρώτες </a:t>
            </a:r>
            <a:r>
              <a:rPr lang="el-GR" sz="2800" b="1" dirty="0" smtClean="0"/>
              <a:t>ικανοποιήσεις</a:t>
            </a:r>
          </a:p>
          <a:p>
            <a:pPr>
              <a:buFontTx/>
              <a:buChar char="-"/>
            </a:pPr>
            <a:r>
              <a:rPr lang="el-GR" sz="2800" dirty="0" smtClean="0"/>
              <a:t>Τα πρώτα </a:t>
            </a:r>
            <a:r>
              <a:rPr lang="el-GR" sz="2800" b="1" dirty="0" smtClean="0"/>
              <a:t>δυσάρεστα συναισθήματα</a:t>
            </a:r>
          </a:p>
          <a:p>
            <a:r>
              <a:rPr lang="el-GR" sz="2800" dirty="0" smtClean="0"/>
              <a:t>Η ενόρμηση ζητά την ικανοποίησή της, αυτό όμως θέτει σαν προϋπόθεση τη </a:t>
            </a:r>
            <a:r>
              <a:rPr lang="el-GR" sz="2800" b="1" dirty="0" smtClean="0"/>
              <a:t>διαρκή παρουσία </a:t>
            </a:r>
            <a:r>
              <a:rPr lang="el-GR" sz="2800" dirty="0" smtClean="0"/>
              <a:t>του αντικειμένου (μητέρας) , κάτι το οποίο είναι </a:t>
            </a:r>
            <a:r>
              <a:rPr lang="el-GR" sz="2800" b="1" dirty="0" smtClean="0"/>
              <a:t>αδύνατο</a:t>
            </a:r>
            <a:r>
              <a:rPr lang="el-GR" sz="2800" dirty="0" smtClean="0"/>
              <a:t>. </a:t>
            </a:r>
          </a:p>
          <a:p>
            <a:r>
              <a:rPr lang="el-GR" sz="2800" dirty="0" smtClean="0"/>
              <a:t>Η απουσία της μητέρας, της μητρικής φροντίδας, θα δημιουργήσει την επιθυμία ανεύρεσής της που θα προκαλέσει ένα άγχος, άγχος χωρισμού.</a:t>
            </a:r>
            <a:endParaRPr lang="el-G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422251"/>
            <a:ext cx="9069387" cy="6334149"/>
          </a:xfrm>
        </p:spPr>
        <p:txBody>
          <a:bodyPr/>
          <a:lstStyle/>
          <a:p>
            <a:r>
              <a:rPr lang="el-GR" dirty="0" smtClean="0"/>
              <a:t>Το παιδί λοιπόν στην κατάσταση του «αβοήθητου» αποζητά το αντικείμενο, και μέσα στο κενό της απουσίας του αντικειμένου εκφράζει και δηλώνει την επιθυμία του.</a:t>
            </a:r>
          </a:p>
          <a:p>
            <a:r>
              <a:rPr lang="el-GR" dirty="0" smtClean="0"/>
              <a:t>Βλέπουμε πως </a:t>
            </a:r>
            <a:r>
              <a:rPr lang="el-GR" b="1" dirty="0" smtClean="0"/>
              <a:t>το άγχος αρθρώνεται με την απουσία ενός αντικειμένου. </a:t>
            </a:r>
          </a:p>
          <a:p>
            <a:r>
              <a:rPr lang="el-GR" dirty="0" smtClean="0"/>
              <a:t>(χωρισμός, απουσία, απώλεια, αποχωρισμός)</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Η ανάπτυξη του παιδιού</a:t>
            </a:r>
            <a:endParaRPr lang="el-GR" b="1" dirty="0"/>
          </a:p>
        </p:txBody>
      </p:sp>
      <p:sp>
        <p:nvSpPr>
          <p:cNvPr id="3" name="2 - Θέση περιεχομένου"/>
          <p:cNvSpPr>
            <a:spLocks noGrp="1"/>
          </p:cNvSpPr>
          <p:nvPr>
            <p:ph idx="1"/>
          </p:nvPr>
        </p:nvSpPr>
        <p:spPr>
          <a:xfrm>
            <a:off x="503238" y="1422383"/>
            <a:ext cx="9069387" cy="5334017"/>
          </a:xfrm>
        </p:spPr>
        <p:txBody>
          <a:bodyPr/>
          <a:lstStyle/>
          <a:p>
            <a:r>
              <a:rPr lang="el-GR" sz="2800" dirty="0" smtClean="0"/>
              <a:t>Ο παιδικός ψυχικός κόσμος, εξελίσσεται , βιώνει εμπειρίες ευχάριστες και δυσάρεστες. Η εξέλιξη συνδέεται με την ανακάλυψη του εξωτερικού κόσμου συμβαδίζοντας </a:t>
            </a:r>
            <a:r>
              <a:rPr lang="el-GR" sz="2800" b="1" dirty="0" smtClean="0"/>
              <a:t>με την ανεύρεση ικανοποιήσεων</a:t>
            </a:r>
            <a:r>
              <a:rPr lang="el-GR" sz="2800" dirty="0" smtClean="0"/>
              <a:t>, με συμβιβασμούς και </a:t>
            </a:r>
            <a:r>
              <a:rPr lang="el-GR" sz="2800" b="1" dirty="0" smtClean="0"/>
              <a:t>με την διαδικασία αναμονής απέναντι στην επιθυμία. </a:t>
            </a:r>
          </a:p>
          <a:p>
            <a:r>
              <a:rPr lang="el-GR" sz="2800" dirty="0" smtClean="0"/>
              <a:t>Έτσι μαθαίνει κανείς, προετοιμάζεται και αμύνεται ως προς την απώλεια και την ανεύρεση των αντικειμένων.</a:t>
            </a:r>
            <a:endParaRPr lang="el-G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422251"/>
            <a:ext cx="9069387" cy="6929486"/>
          </a:xfrm>
        </p:spPr>
        <p:txBody>
          <a:bodyPr/>
          <a:lstStyle/>
          <a:p>
            <a:r>
              <a:rPr lang="el-GR" sz="2800" dirty="0" smtClean="0"/>
              <a:t>Στη δυαδική σχέση μητέρας παιδιού εισβάλει ο εξωτερικός κόσμος, το τρίτο πρόσωπο, ο πατέρας, φορέας νέων ερεθισμάτων και εμπειριών, δημιουργεί την τριαδική ισορροπία.</a:t>
            </a:r>
          </a:p>
          <a:p>
            <a:r>
              <a:rPr lang="el-GR" sz="2800" dirty="0" smtClean="0"/>
              <a:t>Τώρα, η απουσία της μητέρας, μέσα στην  οποία δηλώνεται η επιθυμία ανεύρεσης της, αρχίζει και παίρνει νόημα, σηματοδοτείται γιατί υπάρχει το τρίτο πρόσωπο.</a:t>
            </a:r>
          </a:p>
          <a:p>
            <a:endParaRPr lang="el-GR" sz="2800" dirty="0"/>
          </a:p>
          <a:p>
            <a:r>
              <a:rPr lang="el-GR" sz="2800" dirty="0" smtClean="0"/>
              <a:t>Ο κάθε ένας, με τις προσωπικές εμπειρίες , με τον προσωπικό ψυχικό κόσμο, κληρονομιά, επηρεάζει αυτές τις σχέσεις και επηρεάζεται. Το παιδί, μέσα από τις αναπαραστάσεις αυτές, με την εσωτερίκευσή τους, κτίζει τον δικό του ψυχικό κόσμο. Ο κόσμος αυτός μπορεί να συνδεθεί με την έννοια του </a:t>
            </a:r>
            <a:r>
              <a:rPr lang="el-GR" sz="2800" dirty="0" err="1" smtClean="0"/>
              <a:t>ναρκισιμού</a:t>
            </a:r>
            <a:r>
              <a:rPr lang="el-GR" sz="2800" dirty="0" smtClean="0"/>
              <a:t>. </a:t>
            </a:r>
            <a:endParaRPr lang="el-G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68280" y="350813"/>
            <a:ext cx="9069387" cy="6715172"/>
          </a:xfrm>
        </p:spPr>
        <p:txBody>
          <a:bodyPr/>
          <a:lstStyle/>
          <a:p>
            <a:r>
              <a:rPr lang="el-GR" dirty="0" smtClean="0"/>
              <a:t>Ο πλούτος και η πλαστικότητα του εσωτερικού ψυχικού κόσμου εξαρτάται από τη δυναμική ανάμεσα στο ναρκισσισμό του υποκειμένου και τη δημιουργία σχέσεων με τον εξωτερικό κόσμο.</a:t>
            </a:r>
          </a:p>
          <a:p>
            <a:r>
              <a:rPr lang="el-GR" sz="2800" dirty="0" smtClean="0"/>
              <a:t>Το παιδί λοιπόν μέσα από τη σχέση με τη μητέρα θα γνωρίσει τις πρώτες εμπειρίες, θα διαφοροποιηθεί σιγά σιγά από αυτήν, θα χτίζει τη δική του προσωπικότητα και μέσα από την τριαδικότητα θα αναπτύξει την εικόνα της δικής του ταυτότητας, της σεξουαλικής ταυτότητας. </a:t>
            </a:r>
          </a:p>
          <a:p>
            <a:r>
              <a:rPr lang="el-GR" sz="2800" dirty="0" smtClean="0"/>
              <a:t>Ο κόσμος ποια θα πάρει τις διαστάσεις της αντικειμενικής πραγματικότητας, με τις απαγορεύσεις της και τις ικανοποιήσεις της.</a:t>
            </a:r>
            <a:r>
              <a:rPr lang="el-GR" dirty="0" smtClean="0"/>
              <a:t> </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279375"/>
            <a:ext cx="9069387" cy="6477025"/>
          </a:xfrm>
        </p:spPr>
        <p:txBody>
          <a:bodyPr/>
          <a:lstStyle/>
          <a:p>
            <a:r>
              <a:rPr lang="el-GR" sz="2800" dirty="0" smtClean="0"/>
              <a:t>Το φυσικό </a:t>
            </a:r>
            <a:r>
              <a:rPr lang="el-GR" sz="2800" dirty="0" err="1" smtClean="0"/>
              <a:t>φαινόµενο</a:t>
            </a:r>
            <a:r>
              <a:rPr lang="el-GR" sz="2800" dirty="0" smtClean="0"/>
              <a:t> της διαφοράς των φύλων και των γενεών, βιώνεται και οργανώνεται απ’ το παιδί µ</a:t>
            </a:r>
            <a:r>
              <a:rPr lang="el-GR" sz="2800" dirty="0" err="1" smtClean="0"/>
              <a:t>έσα</a:t>
            </a:r>
            <a:r>
              <a:rPr lang="el-GR" sz="2800" dirty="0" smtClean="0"/>
              <a:t> από την </a:t>
            </a:r>
            <a:r>
              <a:rPr lang="el-GR" sz="2800" dirty="0" err="1" smtClean="0"/>
              <a:t>εµπειρία</a:t>
            </a:r>
            <a:r>
              <a:rPr lang="el-GR" sz="2800" dirty="0" smtClean="0"/>
              <a:t> και το άγχος </a:t>
            </a:r>
            <a:r>
              <a:rPr lang="el-GR" sz="2800" dirty="0" err="1" smtClean="0"/>
              <a:t>ευνουχισµού</a:t>
            </a:r>
            <a:r>
              <a:rPr lang="el-GR" sz="2800" dirty="0" smtClean="0"/>
              <a:t>.</a:t>
            </a:r>
          </a:p>
          <a:p>
            <a:r>
              <a:rPr lang="el-GR" sz="2800" dirty="0"/>
              <a:t>Μ</a:t>
            </a:r>
            <a:r>
              <a:rPr lang="el-GR" sz="2800" dirty="0" smtClean="0"/>
              <a:t>έσα από την </a:t>
            </a:r>
            <a:r>
              <a:rPr lang="el-GR" sz="2800" dirty="0" err="1" smtClean="0"/>
              <a:t>εµπειρία</a:t>
            </a:r>
            <a:r>
              <a:rPr lang="el-GR" sz="2800" dirty="0" smtClean="0"/>
              <a:t> του άγχους </a:t>
            </a:r>
            <a:r>
              <a:rPr lang="el-GR" sz="2800" dirty="0" err="1" smtClean="0"/>
              <a:t>ευνουχισµού</a:t>
            </a:r>
            <a:r>
              <a:rPr lang="el-GR" sz="2800" dirty="0" smtClean="0"/>
              <a:t> και µ</a:t>
            </a:r>
            <a:r>
              <a:rPr lang="el-GR" sz="2800" dirty="0" err="1" smtClean="0"/>
              <a:t>έσα</a:t>
            </a:r>
            <a:r>
              <a:rPr lang="el-GR" sz="2800" dirty="0" smtClean="0"/>
              <a:t> από τους τρόπους </a:t>
            </a:r>
            <a:r>
              <a:rPr lang="el-GR" sz="2800" dirty="0" err="1" smtClean="0"/>
              <a:t>αντιµετώπισής</a:t>
            </a:r>
            <a:r>
              <a:rPr lang="el-GR" sz="2800" dirty="0" smtClean="0"/>
              <a:t> του ο άνθρωπος σαν ψυχικό όν οργανώνει και βρίσκει λύσεις, µε τις οποίες συναντά τους άλλους ανθρώπους, χτίζει και </a:t>
            </a:r>
            <a:r>
              <a:rPr lang="el-GR" sz="2800" dirty="0" err="1" smtClean="0"/>
              <a:t>δηµιουργεί</a:t>
            </a:r>
            <a:r>
              <a:rPr lang="el-GR" sz="2800" dirty="0" smtClean="0"/>
              <a:t> σχέσεις µ</a:t>
            </a:r>
            <a:r>
              <a:rPr lang="el-GR" sz="2800" dirty="0" err="1" smtClean="0"/>
              <a:t>αζί</a:t>
            </a:r>
            <a:r>
              <a:rPr lang="el-GR" sz="2800" dirty="0" smtClean="0"/>
              <a:t> τους, </a:t>
            </a:r>
            <a:r>
              <a:rPr lang="el-GR" sz="2800" dirty="0" err="1" smtClean="0"/>
              <a:t>δηµιουργεί</a:t>
            </a:r>
            <a:r>
              <a:rPr lang="el-GR" sz="2800" dirty="0" smtClean="0"/>
              <a:t> το περιβάλλον του, το </a:t>
            </a:r>
            <a:r>
              <a:rPr lang="el-GR" sz="2800" dirty="0" err="1" smtClean="0"/>
              <a:t>εµπλουτίζει</a:t>
            </a:r>
            <a:r>
              <a:rPr lang="el-GR" sz="2800" dirty="0" smtClean="0"/>
              <a:t> και </a:t>
            </a:r>
            <a:r>
              <a:rPr lang="el-GR" sz="2800" dirty="0" err="1" smtClean="0"/>
              <a:t>εµπλουτίζεται</a:t>
            </a:r>
            <a:r>
              <a:rPr lang="el-GR" sz="2800" dirty="0" smtClean="0"/>
              <a:t> από αυτό. </a:t>
            </a:r>
          </a:p>
          <a:p>
            <a:r>
              <a:rPr lang="el-GR" sz="2800" dirty="0" smtClean="0"/>
              <a:t>Το άγχος </a:t>
            </a:r>
            <a:r>
              <a:rPr lang="el-GR" sz="2800" dirty="0" err="1" smtClean="0"/>
              <a:t>ευνουχισµού</a:t>
            </a:r>
            <a:r>
              <a:rPr lang="el-GR" sz="2800" dirty="0" smtClean="0"/>
              <a:t> και οι τρόποι </a:t>
            </a:r>
            <a:r>
              <a:rPr lang="el-GR" sz="2800" dirty="0" err="1" smtClean="0"/>
              <a:t>αντιµετώπισής</a:t>
            </a:r>
            <a:r>
              <a:rPr lang="el-GR" sz="2800" dirty="0" smtClean="0"/>
              <a:t> του </a:t>
            </a:r>
            <a:r>
              <a:rPr lang="el-GR" sz="2800" dirty="0" err="1" smtClean="0"/>
              <a:t>σηµαίνει</a:t>
            </a:r>
            <a:r>
              <a:rPr lang="el-GR" sz="2800" dirty="0" smtClean="0"/>
              <a:t> ότι το παιδί αποδέχεται πως είναι διαφορετικό και, ίσως οδυνηρά, ανεξάρτητο από τους γονείς του, αυτό </a:t>
            </a:r>
            <a:r>
              <a:rPr lang="el-GR" sz="2800" dirty="0" err="1" smtClean="0"/>
              <a:t>όµως</a:t>
            </a:r>
            <a:r>
              <a:rPr lang="el-GR" sz="2800" dirty="0" smtClean="0"/>
              <a:t> του επιτρέπει να αντιδράσει, να στραφεί προς τον έξω </a:t>
            </a:r>
            <a:r>
              <a:rPr lang="el-GR" sz="2800" dirty="0" err="1" smtClean="0"/>
              <a:t>κόσµο</a:t>
            </a:r>
            <a:r>
              <a:rPr lang="el-GR" sz="2800"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503238" y="301625"/>
            <a:ext cx="9070975" cy="1262063"/>
          </a:xfrm>
          <a:ln/>
        </p:spPr>
        <p:txBody>
          <a:bodyPr tIns="38808"/>
          <a:lstStyle/>
          <a:p>
            <a:r>
              <a:rPr lang="en-US" dirty="0" err="1" smtClean="0"/>
              <a:t>Σχιζοφρένεια</a:t>
            </a:r>
            <a:r>
              <a:rPr lang="en-US" dirty="0" smtClean="0"/>
              <a:t> </a:t>
            </a:r>
            <a:br>
              <a:rPr lang="en-US" dirty="0" smtClean="0"/>
            </a:br>
            <a:endParaRPr lang="el-GR" dirty="0"/>
          </a:p>
        </p:txBody>
      </p:sp>
      <p:sp>
        <p:nvSpPr>
          <p:cNvPr id="4098" name="Rectangle 2"/>
          <p:cNvSpPr>
            <a:spLocks noGrp="1" noChangeArrowheads="1"/>
          </p:cNvSpPr>
          <p:nvPr>
            <p:ph type="body" idx="1"/>
          </p:nvPr>
        </p:nvSpPr>
        <p:spPr>
          <a:xfrm>
            <a:off x="503238" y="1768475"/>
            <a:ext cx="9070975" cy="4989513"/>
          </a:xfrm>
          <a:ln/>
        </p:spPr>
        <p:txBody>
          <a:bodyPr/>
          <a:lstStyle/>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dirty="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Σχίζω</a:t>
            </a:r>
            <a:r>
              <a:rPr lang="en-US" dirty="0"/>
              <a:t> </a:t>
            </a:r>
            <a:r>
              <a:rPr lang="en-US" dirty="0" err="1"/>
              <a:t>και</a:t>
            </a:r>
            <a:r>
              <a:rPr lang="en-US" dirty="0"/>
              <a:t> </a:t>
            </a:r>
            <a:r>
              <a:rPr lang="en-US" dirty="0" err="1"/>
              <a:t>φρην</a:t>
            </a:r>
            <a:r>
              <a:rPr lang="en-US" dirty="0"/>
              <a:t> </a:t>
            </a:r>
            <a:endParaRPr lang="en-US" dirty="0" smtClean="0"/>
          </a:p>
          <a:p>
            <a:pPr marL="431800" indent="-323850">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dirty="0" smtClean="0"/>
              <a:t>Δηλώνει μια ομάδα ψυχώσεων με το εξής κοινό χαρακτηριστικό :</a:t>
            </a:r>
            <a:endParaRPr lang="en-US" dirty="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dirty="0" smtClean="0"/>
              <a:t>Τη </a:t>
            </a:r>
            <a:r>
              <a:rPr lang="el-GR" dirty="0"/>
              <a:t>σ</a:t>
            </a:r>
            <a:r>
              <a:rPr lang="en-US" dirty="0" err="1" smtClean="0"/>
              <a:t>χάση</a:t>
            </a:r>
            <a:r>
              <a:rPr lang="en-US" dirty="0" smtClean="0"/>
              <a:t> </a:t>
            </a:r>
            <a:r>
              <a:rPr lang="en-US" dirty="0" err="1"/>
              <a:t>του</a:t>
            </a:r>
            <a:r>
              <a:rPr lang="en-US" dirty="0"/>
              <a:t> </a:t>
            </a:r>
            <a:r>
              <a:rPr lang="en-US" dirty="0" err="1"/>
              <a:t>Εγώ</a:t>
            </a:r>
            <a:r>
              <a:rPr lang="en-US" dirty="0"/>
              <a:t> (ή </a:t>
            </a:r>
            <a:r>
              <a:rPr lang="en-US" dirty="0" err="1"/>
              <a:t>Διχασμό</a:t>
            </a:r>
            <a:r>
              <a:rPr lang="en-US" dirty="0"/>
              <a:t> </a:t>
            </a:r>
            <a:r>
              <a:rPr lang="en-US" dirty="0" err="1"/>
              <a:t>του</a:t>
            </a:r>
            <a:r>
              <a:rPr lang="en-US" dirty="0"/>
              <a:t> </a:t>
            </a:r>
            <a:r>
              <a:rPr lang="en-US" dirty="0" err="1"/>
              <a:t>Εγώ</a:t>
            </a:r>
            <a:r>
              <a:rPr lang="en-US" dirty="0"/>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422251"/>
            <a:ext cx="9069387" cy="6334149"/>
          </a:xfrm>
        </p:spPr>
        <p:txBody>
          <a:bodyPr/>
          <a:lstStyle/>
          <a:p>
            <a:r>
              <a:rPr lang="el-GR" sz="2800" b="1" u="sng" dirty="0" err="1" smtClean="0"/>
              <a:t>΄Εξω</a:t>
            </a:r>
            <a:r>
              <a:rPr lang="el-GR" sz="2800" b="1" u="sng" dirty="0" smtClean="0"/>
              <a:t> </a:t>
            </a:r>
            <a:r>
              <a:rPr lang="el-GR" sz="2800" dirty="0" smtClean="0"/>
              <a:t>από τον στενό οικογενειακό κύκλο, θα </a:t>
            </a:r>
            <a:r>
              <a:rPr lang="el-GR" sz="2800" dirty="0" err="1" smtClean="0"/>
              <a:t>αφοµοιώσει</a:t>
            </a:r>
            <a:r>
              <a:rPr lang="el-GR" sz="2800" dirty="0" smtClean="0"/>
              <a:t> τα </a:t>
            </a:r>
            <a:r>
              <a:rPr lang="el-GR" sz="2800" dirty="0" err="1" smtClean="0"/>
              <a:t>ερεθίσµατά</a:t>
            </a:r>
            <a:r>
              <a:rPr lang="el-GR" sz="2800" dirty="0" smtClean="0"/>
              <a:t> του και αργότερα, στην εφηβεία, έχοντας </a:t>
            </a:r>
            <a:r>
              <a:rPr lang="el-GR" sz="2800" dirty="0" err="1" smtClean="0"/>
              <a:t>αναµείνει</a:t>
            </a:r>
            <a:r>
              <a:rPr lang="el-GR" sz="2800" dirty="0" smtClean="0"/>
              <a:t> τόσα χρόνια, θα µ</a:t>
            </a:r>
            <a:r>
              <a:rPr lang="el-GR" sz="2800" dirty="0" err="1" smtClean="0"/>
              <a:t>πορέσει</a:t>
            </a:r>
            <a:r>
              <a:rPr lang="el-GR" sz="2800" dirty="0" smtClean="0"/>
              <a:t> να εισβάλλει στη ζωή των ενηλίκων, προσπαθώντας µε τον δικό του τρόπο και τα δικά του µ</a:t>
            </a:r>
            <a:r>
              <a:rPr lang="el-GR" sz="2800" dirty="0" err="1" smtClean="0"/>
              <a:t>έσα</a:t>
            </a:r>
            <a:r>
              <a:rPr lang="el-GR" sz="2800" dirty="0" smtClean="0"/>
              <a:t> να </a:t>
            </a:r>
            <a:r>
              <a:rPr lang="el-GR" sz="2800" dirty="0" err="1" smtClean="0"/>
              <a:t>συµµετάσχει</a:t>
            </a:r>
            <a:r>
              <a:rPr lang="el-GR" sz="3600" b="1" dirty="0" smtClean="0"/>
              <a:t>. Όλη αυτή η πορεία είναι µ</a:t>
            </a:r>
            <a:r>
              <a:rPr lang="el-GR" sz="3600" b="1" dirty="0" err="1" smtClean="0"/>
              <a:t>ια</a:t>
            </a:r>
            <a:r>
              <a:rPr lang="el-GR" sz="3600" b="1" dirty="0" smtClean="0"/>
              <a:t> πορεία µε αρκετά </a:t>
            </a:r>
            <a:r>
              <a:rPr lang="el-GR" sz="3600" b="1" dirty="0" err="1" smtClean="0"/>
              <a:t>φαινόµενα</a:t>
            </a:r>
            <a:r>
              <a:rPr lang="el-GR" sz="3600" b="1" dirty="0" smtClean="0"/>
              <a:t> ψυχικού πόνου, τα οποία </a:t>
            </a:r>
            <a:r>
              <a:rPr lang="el-GR" sz="3600" b="1" dirty="0" err="1" smtClean="0"/>
              <a:t>όµως</a:t>
            </a:r>
            <a:r>
              <a:rPr lang="el-GR" sz="3600" b="1" dirty="0" smtClean="0"/>
              <a:t> στο βάθος είναι αναγκαία και απαραίτητα για το </a:t>
            </a:r>
            <a:r>
              <a:rPr lang="el-GR" sz="3600" b="1" dirty="0" err="1" smtClean="0"/>
              <a:t>χτίσιµο</a:t>
            </a:r>
            <a:r>
              <a:rPr lang="el-GR" sz="3600" b="1" dirty="0" smtClean="0"/>
              <a:t> της </a:t>
            </a:r>
            <a:r>
              <a:rPr lang="el-GR" sz="3600" b="1" dirty="0" err="1" smtClean="0"/>
              <a:t>γόνιµης</a:t>
            </a:r>
            <a:r>
              <a:rPr lang="el-GR" sz="3600" b="1" dirty="0" smtClean="0"/>
              <a:t> ψυχικής </a:t>
            </a:r>
            <a:r>
              <a:rPr lang="el-GR" sz="3600" b="1" dirty="0" err="1" smtClean="0"/>
              <a:t>πραγµατικότητας</a:t>
            </a:r>
            <a:r>
              <a:rPr lang="el-GR" sz="2800" dirty="0" smtClean="0"/>
              <a:t>, η οποία από τη µια είναι </a:t>
            </a:r>
            <a:r>
              <a:rPr lang="el-GR" sz="2800" dirty="0" err="1" smtClean="0"/>
              <a:t>έτοιµη</a:t>
            </a:r>
            <a:r>
              <a:rPr lang="el-GR" sz="2800" dirty="0" smtClean="0"/>
              <a:t> να δεχτεί τις επιδράσεις της εξωτερικής </a:t>
            </a:r>
            <a:r>
              <a:rPr lang="el-GR" sz="2800" dirty="0" err="1" smtClean="0"/>
              <a:t>πραγµατικότητας</a:t>
            </a:r>
            <a:r>
              <a:rPr lang="el-GR" sz="2800" dirty="0" smtClean="0"/>
              <a:t> κι απ’ την άλλη αποδέχεται την µ</a:t>
            </a:r>
            <a:r>
              <a:rPr lang="el-GR" sz="2800" dirty="0" err="1" smtClean="0"/>
              <a:t>οναξιά</a:t>
            </a:r>
            <a:r>
              <a:rPr lang="el-GR" sz="2800" dirty="0" smtClean="0"/>
              <a:t> της και την ανεξαρτησία της. </a:t>
            </a:r>
            <a:endParaRPr lang="el-G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xfrm>
            <a:off x="503238" y="1768475"/>
            <a:ext cx="9070975" cy="4989513"/>
          </a:xfrm>
          <a:ln/>
        </p:spPr>
        <p:txBody>
          <a:bodyPr/>
          <a:lstStyle/>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t>Ποια είναι όμως η ψυχωτική πραγματικότητα;;;</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b="1" dirty="0" err="1"/>
              <a:t>Μηχανισμός</a:t>
            </a:r>
            <a:r>
              <a:rPr lang="en-US" b="1" dirty="0"/>
              <a:t> </a:t>
            </a:r>
            <a:r>
              <a:rPr lang="en-US" b="1" dirty="0" err="1"/>
              <a:t>απόρρριψης</a:t>
            </a:r>
            <a:r>
              <a:rPr lang="en-US" b="1" dirty="0"/>
              <a:t> </a:t>
            </a:r>
          </a:p>
        </p:txBody>
      </p:sp>
      <p:sp>
        <p:nvSpPr>
          <p:cNvPr id="10242" name="Rectangle 2"/>
          <p:cNvSpPr>
            <a:spLocks noGrp="1" noChangeArrowheads="1"/>
          </p:cNvSpPr>
          <p:nvPr>
            <p:ph type="body" idx="1"/>
          </p:nvPr>
        </p:nvSpPr>
        <p:spPr>
          <a:xfrm>
            <a:off x="503238" y="1768475"/>
            <a:ext cx="9070975" cy="4989513"/>
          </a:xfrm>
          <a:ln/>
        </p:spPr>
        <p:txBody>
          <a:bodyPr/>
          <a:lstStyle/>
          <a:p>
            <a:r>
              <a:rPr lang="el-GR" dirty="0" smtClean="0"/>
              <a:t>Στα πρώτα ήδη </a:t>
            </a:r>
            <a:r>
              <a:rPr lang="el-GR" dirty="0" err="1" smtClean="0"/>
              <a:t>κείµενά</a:t>
            </a:r>
            <a:r>
              <a:rPr lang="el-GR" dirty="0" smtClean="0"/>
              <a:t> του, ο </a:t>
            </a:r>
            <a:r>
              <a:rPr lang="el-GR" dirty="0" err="1" smtClean="0"/>
              <a:t>Φρόϋντ</a:t>
            </a:r>
            <a:r>
              <a:rPr lang="el-GR" dirty="0" smtClean="0"/>
              <a:t> µ</a:t>
            </a:r>
            <a:r>
              <a:rPr lang="el-GR" dirty="0" err="1" smtClean="0"/>
              <a:t>ιλάει</a:t>
            </a:r>
            <a:r>
              <a:rPr lang="el-GR" dirty="0" smtClean="0"/>
              <a:t> για τον µ</a:t>
            </a:r>
            <a:r>
              <a:rPr lang="el-GR" dirty="0" err="1" smtClean="0"/>
              <a:t>ηχανισµό</a:t>
            </a:r>
            <a:r>
              <a:rPr lang="el-GR" dirty="0" smtClean="0"/>
              <a:t> της απόρριψης. Ο µ</a:t>
            </a:r>
            <a:r>
              <a:rPr lang="el-GR" dirty="0" err="1" smtClean="0"/>
              <a:t>ηχανισµός</a:t>
            </a:r>
            <a:r>
              <a:rPr lang="el-GR" dirty="0" smtClean="0"/>
              <a:t> αυτός συνίσταται στο ότι «το Εγώ απορρίπτει τη µη αποδεκτή αναπαράσταση µ</a:t>
            </a:r>
            <a:r>
              <a:rPr lang="el-GR" dirty="0" err="1" smtClean="0"/>
              <a:t>αζί</a:t>
            </a:r>
            <a:r>
              <a:rPr lang="el-GR" dirty="0" smtClean="0"/>
              <a:t> µε το αντίστοιχο </a:t>
            </a:r>
            <a:r>
              <a:rPr lang="el-GR" dirty="0" err="1" smtClean="0"/>
              <a:t>συναίσθηµα</a:t>
            </a:r>
            <a:r>
              <a:rPr lang="el-GR" dirty="0" smtClean="0"/>
              <a:t> και </a:t>
            </a:r>
            <a:r>
              <a:rPr lang="el-GR" dirty="0" err="1" smtClean="0"/>
              <a:t>συµπεριφέρεται</a:t>
            </a:r>
            <a:r>
              <a:rPr lang="el-GR" dirty="0" smtClean="0"/>
              <a:t> σαν η αναπαράσταση να µην είχε φτάσει ποτέ ως το Εγώ».</a:t>
            </a:r>
            <a:endParaRPr lang="el-GR"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b="1" dirty="0" err="1"/>
              <a:t>Απόρριψη</a:t>
            </a:r>
            <a:r>
              <a:rPr lang="en-US" b="1" dirty="0"/>
              <a:t> Vs </a:t>
            </a:r>
            <a:r>
              <a:rPr lang="en-US" b="1" dirty="0" err="1"/>
              <a:t>Απώθηση</a:t>
            </a:r>
            <a:r>
              <a:rPr lang="en-US" b="1" dirty="0"/>
              <a:t> </a:t>
            </a:r>
          </a:p>
        </p:txBody>
      </p:sp>
      <p:sp>
        <p:nvSpPr>
          <p:cNvPr id="11266" name="Rectangle 2"/>
          <p:cNvSpPr>
            <a:spLocks noGrp="1" noChangeArrowheads="1"/>
          </p:cNvSpPr>
          <p:nvPr>
            <p:ph type="body" idx="1"/>
          </p:nvPr>
        </p:nvSpPr>
        <p:spPr>
          <a:xfrm>
            <a:off x="253966" y="1422383"/>
            <a:ext cx="9285289" cy="5715040"/>
          </a:xfrm>
          <a:ln/>
        </p:spPr>
        <p:txBody>
          <a:bodyPr/>
          <a:lstStyle/>
          <a:p>
            <a:r>
              <a:rPr lang="el-GR" sz="2800" dirty="0" smtClean="0"/>
              <a:t>-Στην απώθηση, η </a:t>
            </a:r>
            <a:r>
              <a:rPr lang="el-GR" sz="2800" dirty="0" err="1" smtClean="0"/>
              <a:t>ασυµβίβαστη</a:t>
            </a:r>
            <a:r>
              <a:rPr lang="el-GR" sz="2800" dirty="0" smtClean="0"/>
              <a:t> για το Εγώ αναπαράσταση απωθείται στο ασυνείδητο και εγγράφεται σ’ αυτό.</a:t>
            </a:r>
          </a:p>
          <a:p>
            <a:r>
              <a:rPr lang="el-GR" sz="2800" dirty="0" smtClean="0"/>
              <a:t>-Στην ψύχωση, η απόρριψη ως άμυνα είναι ένας µ</a:t>
            </a:r>
            <a:r>
              <a:rPr lang="el-GR" sz="2800" dirty="0" err="1" smtClean="0"/>
              <a:t>ηχανισµός</a:t>
            </a:r>
            <a:r>
              <a:rPr lang="el-GR" sz="2800" dirty="0" smtClean="0"/>
              <a:t> απόλυτος, ριζικός, αυταρχικός. </a:t>
            </a:r>
          </a:p>
          <a:p>
            <a:r>
              <a:rPr lang="el-GR" sz="2800" dirty="0" smtClean="0"/>
              <a:t>Η αναπαράσταση που είναι απαράδεκτη και </a:t>
            </a:r>
            <a:r>
              <a:rPr lang="el-GR" sz="2800" dirty="0" err="1" smtClean="0"/>
              <a:t>ασυµβίβαστη</a:t>
            </a:r>
            <a:r>
              <a:rPr lang="el-GR" sz="2800" dirty="0" smtClean="0"/>
              <a:t> για την ισορροπία του Εγώ όχι µ</a:t>
            </a:r>
            <a:r>
              <a:rPr lang="el-GR" sz="2800" dirty="0" err="1" smtClean="0"/>
              <a:t>όνον</a:t>
            </a:r>
            <a:r>
              <a:rPr lang="el-GR" sz="2800" dirty="0" smtClean="0"/>
              <a:t> δεν εγγράφεται στον ψυχικό </a:t>
            </a:r>
            <a:r>
              <a:rPr lang="el-GR" sz="2800" dirty="0" err="1" smtClean="0"/>
              <a:t>κόσµο</a:t>
            </a:r>
            <a:r>
              <a:rPr lang="el-GR" sz="2800" dirty="0" smtClean="0"/>
              <a:t>, αλλά απορρίπτεται, καταλύεται, αποδιώχνεται προς τα έξω, δηλαδή προβάλλεται, στην εξωτερική </a:t>
            </a:r>
            <a:r>
              <a:rPr lang="el-GR" sz="2800" dirty="0" err="1" smtClean="0"/>
              <a:t>πραγµατικότητα</a:t>
            </a:r>
            <a:r>
              <a:rPr lang="el-GR" sz="2800" dirty="0" smtClean="0"/>
              <a:t>, αφήνοντας ένα κενό. Τη θέση αυτής της αναπαράστασης την παίρνει τώρα το </a:t>
            </a:r>
            <a:r>
              <a:rPr lang="el-GR" sz="2800" dirty="0" err="1" smtClean="0"/>
              <a:t>παραλήρηµα</a:t>
            </a:r>
            <a:r>
              <a:rPr lang="el-GR" sz="2800" dirty="0" smtClean="0"/>
              <a:t>, που έρχεται να καλύψει αυτό το κενό. </a:t>
            </a:r>
          </a:p>
          <a:p>
            <a:endParaRPr lang="el-GR"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503238" y="1768475"/>
            <a:ext cx="9070975" cy="4989513"/>
          </a:xfrm>
          <a:ln/>
        </p:spPr>
        <p:txBody>
          <a:bodyPr/>
          <a:lstStyle/>
          <a:p>
            <a:r>
              <a:rPr lang="el-GR" dirty="0" smtClean="0"/>
              <a:t>Αυτός είναι και ο βασικός µ</a:t>
            </a:r>
            <a:r>
              <a:rPr lang="el-GR" dirty="0" err="1" smtClean="0"/>
              <a:t>ηχανισµός</a:t>
            </a:r>
            <a:r>
              <a:rPr lang="el-GR" dirty="0" smtClean="0"/>
              <a:t> µέσω του οποίου διαταράσσονται οι σχέσεις του </a:t>
            </a:r>
            <a:r>
              <a:rPr lang="el-GR" dirty="0" err="1" smtClean="0"/>
              <a:t>υποκειµένου</a:t>
            </a:r>
            <a:r>
              <a:rPr lang="el-GR" dirty="0" smtClean="0"/>
              <a:t> µε την </a:t>
            </a:r>
            <a:r>
              <a:rPr lang="el-GR" dirty="0" err="1" smtClean="0"/>
              <a:t>πραγµατικότητα</a:t>
            </a:r>
            <a:r>
              <a:rPr lang="el-GR" dirty="0" smtClean="0"/>
              <a:t>, που καταλήγει όχι µ</a:t>
            </a:r>
            <a:r>
              <a:rPr lang="el-GR" dirty="0" err="1" smtClean="0"/>
              <a:t>όνον</a:t>
            </a:r>
            <a:r>
              <a:rPr lang="el-GR" dirty="0" smtClean="0"/>
              <a:t> σε δυσκολίες επαφής µε τον έξω </a:t>
            </a:r>
            <a:r>
              <a:rPr lang="el-GR" dirty="0" err="1" smtClean="0"/>
              <a:t>κόσµο</a:t>
            </a:r>
            <a:r>
              <a:rPr lang="el-GR" dirty="0" smtClean="0"/>
              <a:t>, αλλά και σε µια προοδευτική, λανθάνουσα καταστροφή του εσωτερικού ψυχικού </a:t>
            </a:r>
            <a:r>
              <a:rPr lang="el-GR" dirty="0" err="1" smtClean="0"/>
              <a:t>κόσµου</a:t>
            </a:r>
            <a:r>
              <a:rPr lang="el-GR" dirty="0" smtClean="0"/>
              <a:t>. </a:t>
            </a:r>
            <a:endParaRPr lang="el-GR"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503238" y="279376"/>
            <a:ext cx="9070975" cy="785818"/>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Νεύρωση</a:t>
            </a:r>
            <a:r>
              <a:rPr lang="en-US" dirty="0"/>
              <a:t> </a:t>
            </a:r>
          </a:p>
        </p:txBody>
      </p:sp>
      <p:sp>
        <p:nvSpPr>
          <p:cNvPr id="13314" name="Rectangle 2"/>
          <p:cNvSpPr>
            <a:spLocks noGrp="1" noChangeArrowheads="1"/>
          </p:cNvSpPr>
          <p:nvPr>
            <p:ph type="body" idx="1"/>
          </p:nvPr>
        </p:nvSpPr>
        <p:spPr>
          <a:xfrm>
            <a:off x="503238" y="1065193"/>
            <a:ext cx="9070975" cy="6286544"/>
          </a:xfrm>
          <a:ln/>
        </p:spPr>
        <p:txBody>
          <a:bodyPr/>
          <a:lstStyle/>
          <a:p>
            <a:r>
              <a:rPr lang="el-GR" sz="2400" dirty="0" smtClean="0"/>
              <a:t>Στη Νεύρωση, όταν η ικανοποίηση µ</a:t>
            </a:r>
            <a:r>
              <a:rPr lang="el-GR" sz="2400" dirty="0" err="1" smtClean="0"/>
              <a:t>ιας</a:t>
            </a:r>
            <a:r>
              <a:rPr lang="el-GR" sz="2400" dirty="0" smtClean="0"/>
              <a:t> </a:t>
            </a:r>
            <a:r>
              <a:rPr lang="el-GR" sz="2400" dirty="0" err="1" smtClean="0"/>
              <a:t>επιθυµίας</a:t>
            </a:r>
            <a:r>
              <a:rPr lang="el-GR" sz="2400" dirty="0" smtClean="0"/>
              <a:t> θεωρηθεί αδύνατη, γιατί συνδέεται µε µια </a:t>
            </a:r>
            <a:r>
              <a:rPr lang="el-GR" sz="2400" dirty="0" err="1" smtClean="0"/>
              <a:t>ασυµβίβαστη</a:t>
            </a:r>
            <a:r>
              <a:rPr lang="el-GR" sz="2400" dirty="0" smtClean="0"/>
              <a:t> για τις απαιτήσεις του Εγώ αναπαράσταση, για να µην </a:t>
            </a:r>
            <a:r>
              <a:rPr lang="el-GR" sz="2400" dirty="0" err="1" smtClean="0"/>
              <a:t>δηµιουργηθεί</a:t>
            </a:r>
            <a:r>
              <a:rPr lang="el-GR" sz="2400" dirty="0" smtClean="0"/>
              <a:t> άγχος, η αναπαράσταση αυτή απωθείται. Όταν η απώθηση δεν είναι απόλυτα </a:t>
            </a:r>
            <a:r>
              <a:rPr lang="el-GR" sz="2400" dirty="0" err="1" smtClean="0"/>
              <a:t>επιτυχηµένη</a:t>
            </a:r>
            <a:r>
              <a:rPr lang="el-GR" sz="2400" dirty="0" smtClean="0"/>
              <a:t>, το </a:t>
            </a:r>
            <a:r>
              <a:rPr lang="el-GR" sz="2400" dirty="0" err="1" smtClean="0"/>
              <a:t>απωθηµένο</a:t>
            </a:r>
            <a:r>
              <a:rPr lang="el-GR" sz="2400" dirty="0" smtClean="0"/>
              <a:t> υλικό προσπαθεί να ανοίξει </a:t>
            </a:r>
            <a:r>
              <a:rPr lang="el-GR" sz="2400" dirty="0" err="1" smtClean="0"/>
              <a:t>δρόµο</a:t>
            </a:r>
            <a:r>
              <a:rPr lang="el-GR" sz="2400" dirty="0" smtClean="0"/>
              <a:t> προς τη συνείδηση, έτσι ώστε η </a:t>
            </a:r>
            <a:r>
              <a:rPr lang="el-GR" sz="2400" dirty="0" err="1" smtClean="0"/>
              <a:t>επιθυµία</a:t>
            </a:r>
            <a:r>
              <a:rPr lang="el-GR" sz="2400" dirty="0" smtClean="0"/>
              <a:t> να ικανοποιηθεί. Τότε, το Εγώ ψάχνει και βρίσκει έναν </a:t>
            </a:r>
            <a:r>
              <a:rPr lang="el-GR" sz="2400" dirty="0" err="1" smtClean="0"/>
              <a:t>συµβιβασµό</a:t>
            </a:r>
            <a:r>
              <a:rPr lang="el-GR" sz="2400" dirty="0" smtClean="0"/>
              <a:t>. Ο </a:t>
            </a:r>
            <a:r>
              <a:rPr lang="el-GR" sz="2400" dirty="0" err="1" smtClean="0"/>
              <a:t>συµβιβασµός</a:t>
            </a:r>
            <a:r>
              <a:rPr lang="el-GR" sz="2400" dirty="0" smtClean="0"/>
              <a:t> αυτός εκδηλώνεται µε το νευρωτικό </a:t>
            </a:r>
            <a:r>
              <a:rPr lang="el-GR" sz="2400" dirty="0" err="1" smtClean="0"/>
              <a:t>σύµπτωµα</a:t>
            </a:r>
            <a:r>
              <a:rPr lang="el-GR" sz="2400" dirty="0" smtClean="0"/>
              <a:t>. Έτσι, και η </a:t>
            </a:r>
            <a:r>
              <a:rPr lang="el-GR" sz="2400" dirty="0" err="1" smtClean="0"/>
              <a:t>επιθυµία</a:t>
            </a:r>
            <a:r>
              <a:rPr lang="el-GR" sz="2400" dirty="0" smtClean="0"/>
              <a:t> εκφράζεται µ</a:t>
            </a:r>
            <a:r>
              <a:rPr lang="el-GR" sz="2400" dirty="0" err="1" smtClean="0"/>
              <a:t>έσα</a:t>
            </a:r>
            <a:r>
              <a:rPr lang="el-GR" sz="2400" dirty="0" smtClean="0"/>
              <a:t> από το </a:t>
            </a:r>
            <a:r>
              <a:rPr lang="el-GR" sz="2400" dirty="0" err="1" smtClean="0"/>
              <a:t>σύµπτωµα</a:t>
            </a:r>
            <a:r>
              <a:rPr lang="el-GR" sz="2400" dirty="0" smtClean="0"/>
              <a:t>, και το Εγώ δεν επέτρεψε την </a:t>
            </a:r>
            <a:r>
              <a:rPr lang="el-GR" sz="2400" dirty="0" err="1" smtClean="0"/>
              <a:t>πραγµατοποίησή</a:t>
            </a:r>
            <a:r>
              <a:rPr lang="el-GR" sz="2400" dirty="0" smtClean="0"/>
              <a:t> της, άρα δεν ήλθε σε αντίθεση µε την εξωτερική </a:t>
            </a:r>
            <a:r>
              <a:rPr lang="el-GR" sz="2400" dirty="0" err="1" smtClean="0"/>
              <a:t>πραγµατικότητα</a:t>
            </a:r>
            <a:r>
              <a:rPr lang="el-GR" sz="2400" dirty="0" smtClean="0"/>
              <a:t> ή το Υπερεγώ. Με τον τρόπο αυτό, ο νευρωτικός αποφεύγει την </a:t>
            </a:r>
            <a:r>
              <a:rPr lang="el-GR" sz="2400" dirty="0" err="1" smtClean="0"/>
              <a:t>πραγµατικότητα</a:t>
            </a:r>
            <a:r>
              <a:rPr lang="el-GR" sz="2400" dirty="0" smtClean="0"/>
              <a:t>, όταν του είναι δυσάρεστη. </a:t>
            </a:r>
            <a:r>
              <a:rPr lang="el-GR" b="1" dirty="0" smtClean="0"/>
              <a:t>Την αποφεύγει, δεν την χάνει, δεν την αλλάζει, κάνει σαν να µη θέλει να ξέρει γι’ αυτήν.</a:t>
            </a:r>
            <a:endParaRPr lang="el-GR" b="1"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503238" y="301626"/>
            <a:ext cx="9070975" cy="835006"/>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Ψύχωση</a:t>
            </a:r>
            <a:r>
              <a:rPr lang="en-US" dirty="0"/>
              <a:t> </a:t>
            </a:r>
          </a:p>
        </p:txBody>
      </p:sp>
      <p:sp>
        <p:nvSpPr>
          <p:cNvPr id="14338" name="Rectangle 2"/>
          <p:cNvSpPr>
            <a:spLocks noGrp="1" noChangeArrowheads="1"/>
          </p:cNvSpPr>
          <p:nvPr>
            <p:ph type="body" idx="1"/>
          </p:nvPr>
        </p:nvSpPr>
        <p:spPr>
          <a:xfrm>
            <a:off x="503238" y="1350945"/>
            <a:ext cx="9070975" cy="5407043"/>
          </a:xfrm>
          <a:ln/>
        </p:spPr>
        <p:txBody>
          <a:bodyPr/>
          <a:lstStyle/>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sz="2800" dirty="0" smtClean="0"/>
              <a:t>Στην Ψύχωση, η δυσάρεστη, </a:t>
            </a:r>
            <a:r>
              <a:rPr lang="el-GR" sz="2800" dirty="0" err="1" smtClean="0"/>
              <a:t>ασυµβίβαστη</a:t>
            </a:r>
            <a:r>
              <a:rPr lang="el-GR" sz="2800" dirty="0" smtClean="0"/>
              <a:t> αναπαράσταση, απορρίπτεται, και το Εγώ ξεκόβει, αποσπάται απ’ το </a:t>
            </a:r>
            <a:r>
              <a:rPr lang="el-GR" sz="2800" dirty="0" err="1" smtClean="0"/>
              <a:t>κοµµάτι</a:t>
            </a:r>
            <a:r>
              <a:rPr lang="el-GR" sz="2800" dirty="0" smtClean="0"/>
              <a:t> της </a:t>
            </a:r>
            <a:r>
              <a:rPr lang="el-GR" sz="2800" dirty="0" err="1" smtClean="0"/>
              <a:t>πραγµατικότητας</a:t>
            </a:r>
            <a:r>
              <a:rPr lang="el-GR" sz="2800" dirty="0" smtClean="0"/>
              <a:t> που συνδέεται µ’ αυτή την αναπαράσταση. </a:t>
            </a:r>
            <a:r>
              <a:rPr lang="el-GR" sz="2800" b="1" dirty="0" smtClean="0"/>
              <a:t>Την Απαρνείται</a:t>
            </a:r>
            <a:r>
              <a:rPr lang="el-GR" sz="2800" dirty="0" smtClean="0"/>
              <a:t>.</a:t>
            </a:r>
          </a:p>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sz="2800" dirty="0" smtClean="0"/>
              <a:t> Στο κενό της απάρνησης, στο κενό αυτού που έχει απορριφθεί, </a:t>
            </a:r>
            <a:r>
              <a:rPr lang="el-GR" sz="2800" dirty="0" err="1" smtClean="0"/>
              <a:t>εµφανίζεται</a:t>
            </a:r>
            <a:r>
              <a:rPr lang="el-GR" sz="2800" dirty="0" smtClean="0"/>
              <a:t> η ιστορία του </a:t>
            </a:r>
            <a:r>
              <a:rPr lang="el-GR" sz="2800" dirty="0" err="1" smtClean="0"/>
              <a:t>παραληρήµατος</a:t>
            </a:r>
            <a:r>
              <a:rPr lang="el-GR" sz="2800" dirty="0" smtClean="0"/>
              <a:t>, η εικόνα και τα λόγια της ψευδαίσθησης. </a:t>
            </a:r>
            <a:r>
              <a:rPr lang="el-GR" sz="2800" dirty="0" err="1" smtClean="0"/>
              <a:t>∆ηµιουργείται</a:t>
            </a:r>
            <a:r>
              <a:rPr lang="el-GR" sz="2800" dirty="0" smtClean="0"/>
              <a:t> έτσι µια καινούργια </a:t>
            </a:r>
            <a:r>
              <a:rPr lang="el-GR" sz="2800" dirty="0" err="1" smtClean="0"/>
              <a:t>πραγµατικότητα</a:t>
            </a:r>
            <a:r>
              <a:rPr lang="el-GR" sz="2800" dirty="0" smtClean="0"/>
              <a:t>, η </a:t>
            </a:r>
            <a:r>
              <a:rPr lang="el-GR" sz="2800" dirty="0" err="1" smtClean="0"/>
              <a:t>παραληρηµατική</a:t>
            </a:r>
            <a:r>
              <a:rPr lang="el-GR" sz="2800" dirty="0" smtClean="0"/>
              <a:t> «</a:t>
            </a:r>
            <a:r>
              <a:rPr lang="el-GR" sz="2800" dirty="0" err="1" smtClean="0"/>
              <a:t>πραγµατικότητα</a:t>
            </a:r>
            <a:r>
              <a:rPr lang="el-GR" sz="2800" dirty="0" smtClean="0"/>
              <a:t>». </a:t>
            </a:r>
            <a:r>
              <a:rPr lang="el-GR" sz="2800" b="1" dirty="0" smtClean="0"/>
              <a:t>Μέσα σ’ αυτήν ο ψυχωτικός σκηνοθετεί την ικανοποίηση της </a:t>
            </a:r>
            <a:r>
              <a:rPr lang="el-GR" sz="2800" b="1" dirty="0" err="1" smtClean="0"/>
              <a:t>επιθυµίας</a:t>
            </a:r>
            <a:r>
              <a:rPr lang="el-GR" sz="2800" b="1" dirty="0" smtClean="0"/>
              <a:t> του. </a:t>
            </a:r>
            <a:endParaRPr lang="en-US" sz="2800" b="1" dirty="0"/>
          </a:p>
          <a:p>
            <a:pPr marL="431800" indent="-323850">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Στη θέση του κενού µ</a:t>
            </a:r>
            <a:r>
              <a:rPr lang="el-GR" dirty="0" err="1" smtClean="0"/>
              <a:t>παίνει</a:t>
            </a:r>
            <a:r>
              <a:rPr lang="el-GR" dirty="0" smtClean="0"/>
              <a:t> τώρα η ψευδαίσθηση και το </a:t>
            </a:r>
            <a:r>
              <a:rPr lang="el-GR" dirty="0" err="1" smtClean="0"/>
              <a:t>παραλήρηµα</a:t>
            </a:r>
            <a:r>
              <a:rPr lang="el-GR" dirty="0" smtClean="0"/>
              <a:t> κι έτσι </a:t>
            </a:r>
            <a:r>
              <a:rPr lang="el-GR" dirty="0" err="1" smtClean="0"/>
              <a:t>δηµιουργείται</a:t>
            </a:r>
            <a:r>
              <a:rPr lang="el-GR" dirty="0" smtClean="0"/>
              <a:t> η εντύπωση ότι </a:t>
            </a:r>
            <a:r>
              <a:rPr lang="el-GR" b="1" dirty="0" smtClean="0"/>
              <a:t>το κενό κι ο </a:t>
            </a:r>
            <a:r>
              <a:rPr lang="el-GR" b="1" dirty="0" err="1" smtClean="0"/>
              <a:t>αποχωρισµός</a:t>
            </a:r>
            <a:r>
              <a:rPr lang="el-GR" b="1" dirty="0" smtClean="0"/>
              <a:t> δεν υπάρχουν.</a:t>
            </a:r>
            <a:endParaRPr lang="el-GR"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body" idx="1"/>
          </p:nvPr>
        </p:nvSpPr>
        <p:spPr>
          <a:xfrm>
            <a:off x="503238" y="350813"/>
            <a:ext cx="9070975" cy="6407175"/>
          </a:xfrm>
          <a:ln/>
        </p:spPr>
        <p:txBody>
          <a:bodyPr/>
          <a:lstStyle/>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sz="2800" dirty="0" smtClean="0"/>
              <a:t>Όπως </a:t>
            </a:r>
            <a:r>
              <a:rPr lang="el-GR" sz="2800" dirty="0" err="1" smtClean="0"/>
              <a:t>είδαµε</a:t>
            </a:r>
            <a:r>
              <a:rPr lang="el-GR" sz="2800" dirty="0" smtClean="0"/>
              <a:t>, η </a:t>
            </a:r>
            <a:r>
              <a:rPr lang="el-GR" sz="2800" dirty="0" err="1" smtClean="0"/>
              <a:t>επιθυµία</a:t>
            </a:r>
            <a:r>
              <a:rPr lang="el-GR" sz="2800" dirty="0" smtClean="0"/>
              <a:t> γεννιέται µ</a:t>
            </a:r>
            <a:r>
              <a:rPr lang="el-GR" sz="2800" dirty="0" err="1" smtClean="0"/>
              <a:t>έσα</a:t>
            </a:r>
            <a:r>
              <a:rPr lang="el-GR" sz="2800" dirty="0" smtClean="0"/>
              <a:t> από την έλλειψη, µ</a:t>
            </a:r>
            <a:r>
              <a:rPr lang="el-GR" sz="2800" dirty="0" err="1" smtClean="0"/>
              <a:t>έσα</a:t>
            </a:r>
            <a:r>
              <a:rPr lang="el-GR" sz="2800" dirty="0" smtClean="0"/>
              <a:t> από την απουσία κάποιου </a:t>
            </a:r>
            <a:r>
              <a:rPr lang="el-GR" sz="2800" dirty="0" err="1" smtClean="0"/>
              <a:t>αγαπηµένου</a:t>
            </a:r>
            <a:r>
              <a:rPr lang="el-GR" sz="2800" dirty="0" smtClean="0"/>
              <a:t> </a:t>
            </a:r>
            <a:r>
              <a:rPr lang="el-GR" sz="2800" dirty="0" err="1" smtClean="0"/>
              <a:t>αντικειµένου</a:t>
            </a:r>
            <a:r>
              <a:rPr lang="el-GR" sz="2800" dirty="0" smtClean="0"/>
              <a:t>, και το άγχος </a:t>
            </a:r>
            <a:r>
              <a:rPr lang="el-GR" sz="2800" dirty="0" err="1" smtClean="0"/>
              <a:t>εµφανίζεται</a:t>
            </a:r>
            <a:r>
              <a:rPr lang="el-GR" sz="2800" dirty="0" smtClean="0"/>
              <a:t> όταν το </a:t>
            </a:r>
            <a:r>
              <a:rPr lang="el-GR" sz="2800" dirty="0" err="1" smtClean="0"/>
              <a:t>αγαπηµένο</a:t>
            </a:r>
            <a:r>
              <a:rPr lang="el-GR" sz="2800" dirty="0" smtClean="0"/>
              <a:t> </a:t>
            </a:r>
            <a:r>
              <a:rPr lang="el-GR" sz="2800" dirty="0" err="1" smtClean="0"/>
              <a:t>αντικείµενο</a:t>
            </a:r>
            <a:r>
              <a:rPr lang="el-GR" sz="2800" dirty="0" smtClean="0"/>
              <a:t> </a:t>
            </a:r>
            <a:r>
              <a:rPr lang="el-GR" sz="2800" dirty="0" err="1" smtClean="0"/>
              <a:t>επιµένει</a:t>
            </a:r>
            <a:r>
              <a:rPr lang="el-GR" sz="2800" dirty="0" smtClean="0"/>
              <a:t> να </a:t>
            </a:r>
            <a:r>
              <a:rPr lang="el-GR" sz="2800" dirty="0" err="1" smtClean="0"/>
              <a:t>παραµένει</a:t>
            </a:r>
            <a:r>
              <a:rPr lang="el-GR" sz="2800" dirty="0" smtClean="0"/>
              <a:t> απόν.</a:t>
            </a:r>
            <a:endParaRPr lang="el-GR" dirty="0"/>
          </a:p>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b="1" u="sng" dirty="0" smtClean="0"/>
              <a:t>Πως λειτουργεί το σύμπτωμα;</a:t>
            </a:r>
          </a:p>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smtClean="0"/>
              <a:t>α)</a:t>
            </a:r>
            <a:r>
              <a:rPr lang="el-GR" dirty="0" smtClean="0"/>
              <a:t> </a:t>
            </a:r>
            <a:r>
              <a:rPr lang="el-GR" sz="2800" dirty="0" smtClean="0"/>
              <a:t>ως </a:t>
            </a:r>
            <a:r>
              <a:rPr lang="el-GR" sz="2800" dirty="0" err="1" smtClean="0"/>
              <a:t>άµυνα</a:t>
            </a:r>
            <a:r>
              <a:rPr lang="el-GR" sz="2800" dirty="0" smtClean="0"/>
              <a:t> κατά της ψυχωτικής </a:t>
            </a:r>
            <a:r>
              <a:rPr lang="el-GR" sz="2800" dirty="0" err="1" smtClean="0"/>
              <a:t>εκµηδένισης</a:t>
            </a:r>
            <a:r>
              <a:rPr lang="el-GR" sz="2800" dirty="0" smtClean="0"/>
              <a:t> και του ψυχωτικού άγχους.</a:t>
            </a:r>
            <a:endParaRPr lang="en-US" sz="2800" dirty="0"/>
          </a:p>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a:t>β</a:t>
            </a:r>
            <a:r>
              <a:rPr lang="en-US" dirty="0" smtClean="0"/>
              <a:t>)</a:t>
            </a:r>
            <a:r>
              <a:rPr lang="el-GR" dirty="0" smtClean="0"/>
              <a:t> </a:t>
            </a:r>
            <a:r>
              <a:rPr lang="el-GR" sz="2800" dirty="0" smtClean="0"/>
              <a:t>ως </a:t>
            </a:r>
            <a:r>
              <a:rPr lang="el-GR" sz="2800" dirty="0" err="1" smtClean="0"/>
              <a:t>συµβολισµός</a:t>
            </a:r>
            <a:r>
              <a:rPr lang="el-GR" sz="2800" dirty="0" smtClean="0"/>
              <a:t> που εκφράζει τις αρχαϊκές </a:t>
            </a:r>
            <a:r>
              <a:rPr lang="el-GR" sz="2800" dirty="0" err="1" smtClean="0"/>
              <a:t>ενορµητικές</a:t>
            </a:r>
            <a:r>
              <a:rPr lang="el-GR" sz="2800" dirty="0" smtClean="0"/>
              <a:t> απαιτήσεις. Κάθε </a:t>
            </a:r>
            <a:r>
              <a:rPr lang="el-GR" sz="2800" dirty="0" err="1" smtClean="0"/>
              <a:t>σύµπτωµα</a:t>
            </a:r>
            <a:r>
              <a:rPr lang="el-GR" sz="2800" dirty="0" smtClean="0"/>
              <a:t>, όσο παράδοξο και αν φαίνεται, κάθε </a:t>
            </a:r>
            <a:r>
              <a:rPr lang="el-GR" sz="2800" dirty="0" err="1" smtClean="0"/>
              <a:t>παραλήρηµα</a:t>
            </a:r>
            <a:r>
              <a:rPr lang="el-GR" sz="2800" dirty="0" smtClean="0"/>
              <a:t>, δεν είναι παράλογο, έχει τη δική του λογική, τον δικό του </a:t>
            </a:r>
            <a:r>
              <a:rPr lang="el-GR" sz="2800" dirty="0" err="1" smtClean="0"/>
              <a:t>συµβολισµό</a:t>
            </a:r>
            <a:r>
              <a:rPr lang="el-GR" sz="2800" dirty="0" smtClean="0"/>
              <a:t>. </a:t>
            </a:r>
            <a:endParaRPr lang="en-US" sz="2800" dirty="0"/>
          </a:p>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a:t>γ</a:t>
            </a:r>
            <a:r>
              <a:rPr lang="en-US" dirty="0" smtClean="0"/>
              <a:t>)</a:t>
            </a:r>
            <a:r>
              <a:rPr lang="el-GR" dirty="0" smtClean="0"/>
              <a:t> ως έκκληση προς τους άλλους. </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b="1" dirty="0"/>
              <a:t>Ο </a:t>
            </a:r>
            <a:r>
              <a:rPr lang="en-US" b="1" dirty="0" err="1"/>
              <a:t>ψυχωτικός</a:t>
            </a:r>
            <a:r>
              <a:rPr lang="en-US" b="1" dirty="0"/>
              <a:t> </a:t>
            </a:r>
          </a:p>
        </p:txBody>
      </p:sp>
      <p:sp>
        <p:nvSpPr>
          <p:cNvPr id="16386" name="Rectangle 2"/>
          <p:cNvSpPr>
            <a:spLocks noGrp="1" noChangeArrowheads="1"/>
          </p:cNvSpPr>
          <p:nvPr>
            <p:ph type="body" idx="1"/>
          </p:nvPr>
        </p:nvSpPr>
        <p:spPr>
          <a:xfrm>
            <a:off x="503238" y="1768475"/>
            <a:ext cx="9070975" cy="4989513"/>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Του</a:t>
            </a:r>
            <a:r>
              <a:rPr lang="en-US" dirty="0"/>
              <a:t> </a:t>
            </a:r>
            <a:r>
              <a:rPr lang="en-US" dirty="0" err="1"/>
              <a:t>είναι</a:t>
            </a:r>
            <a:r>
              <a:rPr lang="en-US" dirty="0"/>
              <a:t> </a:t>
            </a:r>
            <a:r>
              <a:rPr lang="en-US" dirty="0" err="1"/>
              <a:t>σχεδόν</a:t>
            </a:r>
            <a:r>
              <a:rPr lang="en-US" dirty="0"/>
              <a:t> </a:t>
            </a:r>
            <a:r>
              <a:rPr lang="en-US" dirty="0" err="1"/>
              <a:t>αδύνατο</a:t>
            </a:r>
            <a:r>
              <a:rPr lang="en-US" dirty="0"/>
              <a:t> </a:t>
            </a:r>
            <a:r>
              <a:rPr lang="en-US" dirty="0" err="1"/>
              <a:t>να</a:t>
            </a:r>
            <a:r>
              <a:rPr lang="en-US" dirty="0"/>
              <a:t> </a:t>
            </a:r>
            <a:r>
              <a:rPr lang="en-US" dirty="0" err="1" smtClean="0"/>
              <a:t>εγγράψει</a:t>
            </a:r>
            <a:r>
              <a:rPr lang="en-US" dirty="0" smtClean="0"/>
              <a:t> </a:t>
            </a:r>
            <a:r>
              <a:rPr lang="en-US" dirty="0" err="1" smtClean="0"/>
              <a:t>στον</a:t>
            </a:r>
            <a:r>
              <a:rPr lang="en-US" dirty="0" smtClean="0"/>
              <a:t> </a:t>
            </a:r>
            <a:r>
              <a:rPr lang="en-US" dirty="0" err="1"/>
              <a:t>εσωτερικό</a:t>
            </a:r>
            <a:r>
              <a:rPr lang="en-US" dirty="0"/>
              <a:t> </a:t>
            </a:r>
            <a:r>
              <a:rPr lang="en-US" dirty="0" err="1"/>
              <a:t>του</a:t>
            </a:r>
            <a:r>
              <a:rPr lang="en-US" dirty="0"/>
              <a:t> </a:t>
            </a:r>
            <a:r>
              <a:rPr lang="en-US" dirty="0" err="1"/>
              <a:t>ψυχικό</a:t>
            </a:r>
            <a:r>
              <a:rPr lang="en-US" dirty="0"/>
              <a:t> </a:t>
            </a:r>
            <a:r>
              <a:rPr lang="en-US" dirty="0" err="1"/>
              <a:t>κόσμο</a:t>
            </a:r>
            <a:r>
              <a:rPr lang="en-US" dirty="0"/>
              <a:t> </a:t>
            </a:r>
            <a:r>
              <a:rPr lang="en-US" dirty="0" err="1"/>
              <a:t>και</a:t>
            </a:r>
            <a:r>
              <a:rPr lang="en-US" dirty="0"/>
              <a:t> </a:t>
            </a:r>
            <a:r>
              <a:rPr lang="en-US" dirty="0" err="1"/>
              <a:t>να</a:t>
            </a:r>
            <a:r>
              <a:rPr lang="en-US" dirty="0"/>
              <a:t> </a:t>
            </a:r>
            <a:r>
              <a:rPr lang="en-US" dirty="0" err="1"/>
              <a:t>βιώσει</a:t>
            </a:r>
            <a:r>
              <a:rPr lang="en-US" dirty="0"/>
              <a:t> </a:t>
            </a:r>
            <a:r>
              <a:rPr lang="en-US" dirty="0" err="1"/>
              <a:t>την</a:t>
            </a:r>
            <a:r>
              <a:rPr lang="en-US" dirty="0"/>
              <a:t> </a:t>
            </a:r>
            <a:r>
              <a:rPr lang="en-US" dirty="0" err="1"/>
              <a:t>εμπειρία</a:t>
            </a:r>
            <a:r>
              <a:rPr lang="en-US" dirty="0"/>
              <a:t> </a:t>
            </a:r>
            <a:r>
              <a:rPr lang="en-US" dirty="0" err="1"/>
              <a:t>ευνουχισμού</a:t>
            </a:r>
            <a:endParaRPr lang="en-US" dirty="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Χάνει</a:t>
            </a:r>
            <a:r>
              <a:rPr lang="en-US" dirty="0"/>
              <a:t> </a:t>
            </a:r>
            <a:r>
              <a:rPr lang="en-US" dirty="0" err="1"/>
              <a:t>τα</a:t>
            </a:r>
            <a:r>
              <a:rPr lang="en-US" dirty="0"/>
              <a:t> </a:t>
            </a:r>
            <a:r>
              <a:rPr lang="en-US" dirty="0" err="1"/>
              <a:t>όρια</a:t>
            </a:r>
            <a:r>
              <a:rPr lang="en-US" dirty="0"/>
              <a:t> </a:t>
            </a:r>
            <a:r>
              <a:rPr lang="en-US" dirty="0" err="1"/>
              <a:t>της</a:t>
            </a:r>
            <a:r>
              <a:rPr lang="en-US" dirty="0"/>
              <a:t> </a:t>
            </a:r>
            <a:r>
              <a:rPr lang="en-US" dirty="0" err="1"/>
              <a:t>εξωτερικής</a:t>
            </a:r>
            <a:r>
              <a:rPr lang="en-US" dirty="0"/>
              <a:t> </a:t>
            </a:r>
            <a:r>
              <a:rPr lang="en-US" dirty="0" err="1"/>
              <a:t>πραγματικότητας</a:t>
            </a:r>
            <a:endParaRPr lang="en-US" dirty="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Αντιδρά</a:t>
            </a:r>
            <a:r>
              <a:rPr lang="en-US" dirty="0"/>
              <a:t> </a:t>
            </a:r>
            <a:r>
              <a:rPr lang="en-US" dirty="0" err="1"/>
              <a:t>με</a:t>
            </a:r>
            <a:r>
              <a:rPr lang="en-US" dirty="0"/>
              <a:t> </a:t>
            </a:r>
            <a:r>
              <a:rPr lang="en-US" dirty="0" err="1"/>
              <a:t>αίσθημα</a:t>
            </a:r>
            <a:r>
              <a:rPr lang="en-US" dirty="0"/>
              <a:t> </a:t>
            </a:r>
            <a:r>
              <a:rPr lang="en-US" dirty="0" err="1"/>
              <a:t>παντοδυναμίας</a:t>
            </a:r>
            <a:r>
              <a:rPr lang="en-US" dirty="0"/>
              <a:t> </a:t>
            </a:r>
            <a:r>
              <a:rPr lang="en-US" dirty="0" err="1"/>
              <a:t>κι</a:t>
            </a:r>
            <a:r>
              <a:rPr lang="en-US" dirty="0"/>
              <a:t> </a:t>
            </a:r>
            <a:r>
              <a:rPr lang="en-US" dirty="0" err="1"/>
              <a:t>άγχος</a:t>
            </a:r>
            <a:r>
              <a:rPr lang="en-US" dirty="0"/>
              <a:t> </a:t>
            </a:r>
            <a:r>
              <a:rPr lang="en-US" dirty="0" err="1"/>
              <a:t>αφάνισης</a:t>
            </a:r>
            <a:r>
              <a:rPr lang="en-US" dirty="0"/>
              <a:t> </a:t>
            </a:r>
            <a:r>
              <a:rPr lang="en-US" dirty="0" err="1"/>
              <a:t>και</a:t>
            </a:r>
            <a:r>
              <a:rPr lang="en-US" dirty="0"/>
              <a:t> </a:t>
            </a:r>
            <a:r>
              <a:rPr lang="en-US" dirty="0" err="1"/>
              <a:t>δίωξης</a:t>
            </a:r>
            <a:endParaRPr lang="en-US" dirty="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Ρήγματα</a:t>
            </a:r>
            <a:r>
              <a:rPr lang="en-US" dirty="0"/>
              <a:t> </a:t>
            </a:r>
            <a:r>
              <a:rPr lang="en-US" dirty="0" err="1"/>
              <a:t>στην</a:t>
            </a:r>
            <a:r>
              <a:rPr lang="en-US" dirty="0"/>
              <a:t> </a:t>
            </a:r>
            <a:r>
              <a:rPr lang="en-US" dirty="0" err="1"/>
              <a:t>ακεραιότητα</a:t>
            </a:r>
            <a:r>
              <a:rPr lang="en-US" dirty="0"/>
              <a:t> </a:t>
            </a:r>
            <a:r>
              <a:rPr lang="en-US" dirty="0" err="1"/>
              <a:t>και</a:t>
            </a:r>
            <a:r>
              <a:rPr lang="en-US" dirty="0"/>
              <a:t> </a:t>
            </a:r>
            <a:r>
              <a:rPr lang="en-US" dirty="0" err="1"/>
              <a:t>την</a:t>
            </a:r>
            <a:r>
              <a:rPr lang="en-US" dirty="0"/>
              <a:t> </a:t>
            </a:r>
            <a:r>
              <a:rPr lang="en-US" dirty="0" err="1"/>
              <a:t>εσωτερική</a:t>
            </a:r>
            <a:r>
              <a:rPr lang="en-US" dirty="0"/>
              <a:t> </a:t>
            </a:r>
            <a:r>
              <a:rPr lang="en-US" dirty="0" err="1"/>
              <a:t>ενότητα</a:t>
            </a:r>
            <a:r>
              <a:rPr lang="en-US" dirty="0"/>
              <a:t> </a:t>
            </a:r>
            <a:r>
              <a:rPr lang="en-US" dirty="0" err="1"/>
              <a:t>του</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503238" y="0"/>
            <a:ext cx="9070975" cy="177957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sz="3200" dirty="0" smtClean="0"/>
              <a:t>Ο όρος εισήχθη από τον Φρόυντ, για να υποδείξει ένα παράδοξο φαινόμενο, που παρατηρείται κυρίως στον </a:t>
            </a:r>
            <a:r>
              <a:rPr lang="el-GR" sz="3200" dirty="0" err="1" smtClean="0"/>
              <a:t>φετιχισµό</a:t>
            </a:r>
            <a:r>
              <a:rPr lang="el-GR" sz="3200" dirty="0" smtClean="0"/>
              <a:t> και στις ψυχώσεις</a:t>
            </a:r>
            <a:endParaRPr lang="en-US" sz="3200" dirty="0"/>
          </a:p>
        </p:txBody>
      </p:sp>
      <p:sp>
        <p:nvSpPr>
          <p:cNvPr id="5122" name="Rectangle 2"/>
          <p:cNvSpPr>
            <a:spLocks noGrp="1" noChangeArrowheads="1"/>
          </p:cNvSpPr>
          <p:nvPr>
            <p:ph type="body" idx="1"/>
          </p:nvPr>
        </p:nvSpPr>
        <p:spPr>
          <a:xfrm>
            <a:off x="503238" y="1768475"/>
            <a:ext cx="9070975" cy="4989513"/>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b="1" dirty="0" err="1"/>
              <a:t>Στο</a:t>
            </a:r>
            <a:r>
              <a:rPr lang="en-US" b="1" dirty="0"/>
              <a:t> </a:t>
            </a:r>
            <a:r>
              <a:rPr lang="en-US" b="1" dirty="0" err="1"/>
              <a:t>Εγώ</a:t>
            </a:r>
            <a:r>
              <a:rPr lang="en-US" b="1" dirty="0"/>
              <a:t> </a:t>
            </a:r>
            <a:r>
              <a:rPr lang="en-US" b="1" dirty="0" err="1"/>
              <a:t>συνυπάρχουν</a:t>
            </a:r>
            <a:r>
              <a:rPr lang="en-US" b="1" dirty="0"/>
              <a:t> </a:t>
            </a:r>
            <a:r>
              <a:rPr lang="en-US" b="1" dirty="0" err="1"/>
              <a:t>δύο</a:t>
            </a:r>
            <a:r>
              <a:rPr lang="en-US" b="1" dirty="0"/>
              <a:t> </a:t>
            </a:r>
            <a:r>
              <a:rPr lang="en-US" b="1" dirty="0" err="1"/>
              <a:t>διαφορετικές</a:t>
            </a:r>
            <a:r>
              <a:rPr lang="en-US" b="1" dirty="0"/>
              <a:t> </a:t>
            </a:r>
            <a:r>
              <a:rPr lang="en-US" b="1" dirty="0" err="1"/>
              <a:t>ψυχικές</a:t>
            </a:r>
            <a:r>
              <a:rPr lang="en-US" b="1" dirty="0"/>
              <a:t> </a:t>
            </a:r>
            <a:r>
              <a:rPr lang="en-US" b="1" dirty="0" err="1"/>
              <a:t>στάσεις</a:t>
            </a:r>
            <a:r>
              <a:rPr lang="en-US" b="1" dirty="0"/>
              <a:t> </a:t>
            </a:r>
            <a:r>
              <a:rPr lang="en-US" b="1" dirty="0" err="1"/>
              <a:t>σε</a:t>
            </a:r>
            <a:r>
              <a:rPr lang="en-US" b="1" dirty="0"/>
              <a:t> </a:t>
            </a:r>
            <a:r>
              <a:rPr lang="en-US" b="1" dirty="0" err="1"/>
              <a:t>σχέση</a:t>
            </a:r>
            <a:r>
              <a:rPr lang="en-US" b="1" dirty="0"/>
              <a:t> </a:t>
            </a:r>
            <a:r>
              <a:rPr lang="en-US" b="1" dirty="0" err="1"/>
              <a:t>με</a:t>
            </a:r>
            <a:r>
              <a:rPr lang="en-US" b="1" dirty="0"/>
              <a:t> </a:t>
            </a:r>
            <a:r>
              <a:rPr lang="en-US" b="1" dirty="0" err="1"/>
              <a:t>την</a:t>
            </a:r>
            <a:r>
              <a:rPr lang="en-US" b="1" dirty="0"/>
              <a:t> </a:t>
            </a:r>
            <a:r>
              <a:rPr lang="en-US" b="1" dirty="0" err="1"/>
              <a:t>εξωτερική</a:t>
            </a:r>
            <a:r>
              <a:rPr lang="en-US" b="1" dirty="0"/>
              <a:t> </a:t>
            </a:r>
            <a:r>
              <a:rPr lang="en-US" b="1" dirty="0" err="1"/>
              <a:t>πραγματικότητα</a:t>
            </a:r>
            <a:r>
              <a:rPr lang="en-US" b="1" dirty="0"/>
              <a:t>, </a:t>
            </a:r>
            <a:r>
              <a:rPr lang="en-US" b="1" dirty="0" err="1"/>
              <a:t>όταν</a:t>
            </a:r>
            <a:r>
              <a:rPr lang="en-US" b="1" dirty="0"/>
              <a:t> </a:t>
            </a:r>
            <a:r>
              <a:rPr lang="en-US" b="1" dirty="0" err="1"/>
              <a:t>αυτή</a:t>
            </a:r>
            <a:r>
              <a:rPr lang="en-US" b="1" dirty="0"/>
              <a:t> </a:t>
            </a:r>
            <a:r>
              <a:rPr lang="en-US" b="1" dirty="0" err="1"/>
              <a:t>αντιτίθεται</a:t>
            </a:r>
            <a:r>
              <a:rPr lang="en-US" b="1" dirty="0"/>
              <a:t> </a:t>
            </a:r>
            <a:r>
              <a:rPr lang="en-US" b="1" dirty="0" err="1"/>
              <a:t>σε</a:t>
            </a:r>
            <a:r>
              <a:rPr lang="en-US" b="1" dirty="0"/>
              <a:t> </a:t>
            </a:r>
            <a:r>
              <a:rPr lang="en-US" b="1" dirty="0" err="1"/>
              <a:t>ενορμητικές</a:t>
            </a:r>
            <a:r>
              <a:rPr lang="en-US" b="1" dirty="0"/>
              <a:t> </a:t>
            </a:r>
            <a:r>
              <a:rPr lang="en-US" b="1" dirty="0" err="1"/>
              <a:t>απαιτήσεις</a:t>
            </a:r>
            <a:r>
              <a:rPr lang="en-US" b="1" dirty="0"/>
              <a:t>. </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b="1" dirty="0"/>
              <a:t>Η </a:t>
            </a:r>
            <a:r>
              <a:rPr lang="en-US" b="1" dirty="0" err="1"/>
              <a:t>μία</a:t>
            </a:r>
            <a:r>
              <a:rPr lang="en-US" b="1" dirty="0"/>
              <a:t> </a:t>
            </a:r>
            <a:r>
              <a:rPr lang="en-US" b="1" dirty="0" err="1"/>
              <a:t>λαμβάνει</a:t>
            </a:r>
            <a:r>
              <a:rPr lang="en-US" b="1" dirty="0"/>
              <a:t> </a:t>
            </a:r>
            <a:r>
              <a:rPr lang="en-US" b="1" dirty="0" err="1"/>
              <a:t>υπόψη</a:t>
            </a:r>
            <a:r>
              <a:rPr lang="en-US" b="1" dirty="0"/>
              <a:t> </a:t>
            </a:r>
            <a:r>
              <a:rPr lang="en-US" dirty="0" err="1"/>
              <a:t>την</a:t>
            </a:r>
            <a:r>
              <a:rPr lang="en-US" dirty="0"/>
              <a:t> </a:t>
            </a:r>
            <a:r>
              <a:rPr lang="en-US" dirty="0" err="1"/>
              <a:t>πραγματικότητα</a:t>
            </a:r>
            <a:r>
              <a:rPr lang="en-US" dirty="0"/>
              <a:t>, </a:t>
            </a:r>
            <a:r>
              <a:rPr lang="en-US" b="1" dirty="0"/>
              <a:t>η </a:t>
            </a:r>
            <a:r>
              <a:rPr lang="en-US" b="1" dirty="0" err="1"/>
              <a:t>άλλη</a:t>
            </a:r>
            <a:r>
              <a:rPr lang="en-US" b="1" dirty="0"/>
              <a:t> </a:t>
            </a:r>
            <a:r>
              <a:rPr lang="en-US" b="1" dirty="0" err="1"/>
              <a:t>την</a:t>
            </a:r>
            <a:r>
              <a:rPr lang="en-US" b="1" dirty="0"/>
              <a:t> </a:t>
            </a:r>
            <a:r>
              <a:rPr lang="en-US" b="1" dirty="0" err="1"/>
              <a:t>αρνείται</a:t>
            </a:r>
            <a:r>
              <a:rPr lang="en-US" dirty="0"/>
              <a:t> (</a:t>
            </a:r>
            <a:r>
              <a:rPr lang="en-US" dirty="0" err="1"/>
              <a:t>την</a:t>
            </a:r>
            <a:r>
              <a:rPr lang="en-US" dirty="0"/>
              <a:t> </a:t>
            </a:r>
            <a:r>
              <a:rPr lang="en-US" dirty="0" err="1"/>
              <a:t>απορρίπτει</a:t>
            </a:r>
            <a:r>
              <a:rPr lang="en-US" dirty="0"/>
              <a:t>) </a:t>
            </a:r>
            <a:r>
              <a:rPr lang="en-US" dirty="0" err="1"/>
              <a:t>και</a:t>
            </a:r>
            <a:r>
              <a:rPr lang="en-US" dirty="0"/>
              <a:t> </a:t>
            </a:r>
            <a:r>
              <a:rPr lang="en-US" dirty="0" err="1"/>
              <a:t>βάζει</a:t>
            </a:r>
            <a:r>
              <a:rPr lang="en-US" dirty="0"/>
              <a:t> </a:t>
            </a:r>
            <a:r>
              <a:rPr lang="en-US" dirty="0" err="1"/>
              <a:t>στηθέση</a:t>
            </a:r>
            <a:r>
              <a:rPr lang="en-US" dirty="0"/>
              <a:t> </a:t>
            </a:r>
            <a:r>
              <a:rPr lang="en-US" dirty="0" err="1"/>
              <a:t>της</a:t>
            </a:r>
            <a:r>
              <a:rPr lang="en-US" dirty="0"/>
              <a:t> </a:t>
            </a:r>
            <a:r>
              <a:rPr lang="en-US" dirty="0" err="1"/>
              <a:t>παράγωγα</a:t>
            </a:r>
            <a:r>
              <a:rPr lang="en-US" dirty="0"/>
              <a:t> </a:t>
            </a:r>
            <a:r>
              <a:rPr lang="en-US" dirty="0" err="1"/>
              <a:t>της</a:t>
            </a:r>
            <a:r>
              <a:rPr lang="en-US" dirty="0"/>
              <a:t> </a:t>
            </a:r>
            <a:r>
              <a:rPr lang="en-US" dirty="0" err="1"/>
              <a:t>επιθυμίας</a:t>
            </a:r>
            <a:r>
              <a:rPr lang="en-US" dirty="0"/>
              <a:t>. </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Οι</a:t>
            </a:r>
            <a:r>
              <a:rPr lang="en-US" dirty="0"/>
              <a:t> </a:t>
            </a:r>
            <a:r>
              <a:rPr lang="en-US" dirty="0" err="1"/>
              <a:t>δύο</a:t>
            </a:r>
            <a:r>
              <a:rPr lang="en-US" dirty="0"/>
              <a:t> </a:t>
            </a:r>
            <a:r>
              <a:rPr lang="en-US" dirty="0" err="1"/>
              <a:t>αυτές</a:t>
            </a:r>
            <a:r>
              <a:rPr lang="en-US" dirty="0"/>
              <a:t> </a:t>
            </a:r>
            <a:r>
              <a:rPr lang="en-US" dirty="0" err="1"/>
              <a:t>στάσεις</a:t>
            </a:r>
            <a:r>
              <a:rPr lang="en-US" dirty="0"/>
              <a:t> </a:t>
            </a:r>
            <a:r>
              <a:rPr lang="en-US" dirty="0" err="1"/>
              <a:t>συμπαρατάσσονται</a:t>
            </a:r>
            <a:r>
              <a:rPr lang="en-US" dirty="0"/>
              <a:t> </a:t>
            </a:r>
            <a:r>
              <a:rPr lang="en-US" dirty="0" err="1"/>
              <a:t>χωρίς</a:t>
            </a:r>
            <a:r>
              <a:rPr lang="en-US" dirty="0"/>
              <a:t> </a:t>
            </a:r>
            <a:r>
              <a:rPr lang="en-US" dirty="0" err="1"/>
              <a:t>να</a:t>
            </a:r>
            <a:r>
              <a:rPr lang="en-US" dirty="0"/>
              <a:t> </a:t>
            </a:r>
            <a:r>
              <a:rPr lang="en-US" dirty="0" err="1"/>
              <a:t>αλληλοεπηρεάζονται</a:t>
            </a:r>
            <a:r>
              <a:rPr lang="en-US" dirty="0"/>
              <a:t>. </a:t>
            </a:r>
            <a:r>
              <a:rPr lang="el-GR" dirty="0" smtClean="0"/>
              <a:t>(;)</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1"/>
          </p:nvPr>
        </p:nvSpPr>
        <p:spPr>
          <a:xfrm>
            <a:off x="503238" y="1768475"/>
            <a:ext cx="9070975" cy="4989513"/>
          </a:xfrm>
          <a:ln/>
        </p:spPr>
        <p:txBody>
          <a:bodyPr/>
          <a:lstStyle/>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dirty="0" smtClean="0"/>
              <a:t>Η ψυχανάλυση γεννήθηκε µε την έννοια του </a:t>
            </a:r>
            <a:r>
              <a:rPr lang="el-GR" dirty="0" err="1" smtClean="0"/>
              <a:t>∆ιχασµού</a:t>
            </a:r>
            <a:r>
              <a:rPr lang="el-GR" dirty="0" smtClean="0"/>
              <a:t> </a:t>
            </a:r>
            <a:r>
              <a:rPr lang="el-GR" dirty="0" err="1" smtClean="0"/>
              <a:t>ανάµεσα</a:t>
            </a:r>
            <a:r>
              <a:rPr lang="el-GR" dirty="0" smtClean="0"/>
              <a:t> σε Συνειδητό και Ασυνείδητο. Η </a:t>
            </a:r>
            <a:r>
              <a:rPr lang="el-GR" b="1" dirty="0" smtClean="0"/>
              <a:t>Νεύρωση</a:t>
            </a:r>
            <a:r>
              <a:rPr lang="el-GR" dirty="0" smtClean="0"/>
              <a:t>, µε την </a:t>
            </a:r>
            <a:r>
              <a:rPr lang="el-GR" b="1" dirty="0" smtClean="0"/>
              <a:t>απώθηση</a:t>
            </a:r>
            <a:r>
              <a:rPr lang="el-GR" dirty="0" smtClean="0"/>
              <a:t>, σφραγίζει την γέννηση του ασυνειδήτου και άρα τον </a:t>
            </a:r>
            <a:r>
              <a:rPr lang="el-GR" dirty="0" err="1" smtClean="0"/>
              <a:t>διχασµό</a:t>
            </a:r>
            <a:r>
              <a:rPr lang="el-GR" dirty="0" smtClean="0"/>
              <a:t> συνειδητού-ασυνειδήτου. Η </a:t>
            </a:r>
            <a:r>
              <a:rPr lang="el-GR" b="1" dirty="0" smtClean="0"/>
              <a:t>Ψύχωση</a:t>
            </a:r>
            <a:r>
              <a:rPr lang="el-GR" dirty="0" smtClean="0"/>
              <a:t>, µε την απάρνηση, οδηγεί σε έναν άλλο </a:t>
            </a:r>
            <a:r>
              <a:rPr lang="el-GR" dirty="0" err="1" smtClean="0"/>
              <a:t>διχασµό</a:t>
            </a:r>
            <a:r>
              <a:rPr lang="el-GR" dirty="0" smtClean="0"/>
              <a:t>, τον </a:t>
            </a:r>
            <a:r>
              <a:rPr lang="el-GR" b="1" dirty="0" err="1" smtClean="0"/>
              <a:t>διχασµό</a:t>
            </a:r>
            <a:r>
              <a:rPr lang="el-GR" b="1" dirty="0" smtClean="0"/>
              <a:t> </a:t>
            </a:r>
            <a:r>
              <a:rPr lang="el-GR" b="1" smtClean="0"/>
              <a:t>του Εγώ</a:t>
            </a:r>
            <a:endParaRPr lang="en-US" b="1"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Νεύρωση</a:t>
            </a:r>
            <a:endParaRPr lang="el-GR" dirty="0"/>
          </a:p>
        </p:txBody>
      </p:sp>
      <p:sp>
        <p:nvSpPr>
          <p:cNvPr id="3" name="2 - Θέση περιεχομένου"/>
          <p:cNvSpPr>
            <a:spLocks noGrp="1"/>
          </p:cNvSpPr>
          <p:nvPr>
            <p:ph idx="1"/>
          </p:nvPr>
        </p:nvSpPr>
        <p:spPr/>
        <p:txBody>
          <a:bodyPr/>
          <a:lstStyle/>
          <a:p>
            <a:r>
              <a:rPr lang="el-GR" dirty="0" smtClean="0"/>
              <a:t>-Απώθηση</a:t>
            </a:r>
          </a:p>
          <a:p>
            <a:r>
              <a:rPr lang="el-GR" dirty="0" smtClean="0"/>
              <a:t>-διχασμός συνειδητού ασυνείδητου</a:t>
            </a: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t>Ψύχωση </a:t>
            </a:r>
          </a:p>
        </p:txBody>
      </p:sp>
      <p:sp>
        <p:nvSpPr>
          <p:cNvPr id="18434" name="Rectangle 2"/>
          <p:cNvSpPr>
            <a:spLocks noGrp="1" noChangeArrowheads="1"/>
          </p:cNvSpPr>
          <p:nvPr>
            <p:ph type="body" idx="1"/>
          </p:nvPr>
        </p:nvSpPr>
        <p:spPr>
          <a:xfrm>
            <a:off x="503238" y="1768475"/>
            <a:ext cx="9070975" cy="4989513"/>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Απάρνηση</a:t>
            </a:r>
            <a:r>
              <a:rPr lang="en-US" dirty="0"/>
              <a:t> </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Διχασμό</a:t>
            </a:r>
            <a:r>
              <a:rPr lang="en-US" dirty="0"/>
              <a:t> </a:t>
            </a:r>
            <a:r>
              <a:rPr lang="en-US" dirty="0" err="1"/>
              <a:t>του</a:t>
            </a:r>
            <a:r>
              <a:rPr lang="en-US" dirty="0"/>
              <a:t> </a:t>
            </a:r>
            <a:r>
              <a:rPr lang="en-US" dirty="0" err="1"/>
              <a:t>εγώ</a:t>
            </a:r>
            <a:r>
              <a:rPr lang="en-US" dirty="0"/>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503238" y="422251"/>
            <a:ext cx="9070975" cy="6335737"/>
          </a:xfrm>
          <a:ln/>
        </p:spPr>
        <p:txBody>
          <a:bodyPr/>
          <a:lstStyle/>
          <a:p>
            <a:pPr marL="431800" indent="-323850">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dirty="0" smtClean="0"/>
              <a:t>Όπως γίνεται µ</a:t>
            </a:r>
            <a:r>
              <a:rPr lang="el-GR" dirty="0" err="1" smtClean="0"/>
              <a:t>ετά</a:t>
            </a:r>
            <a:r>
              <a:rPr lang="el-GR" dirty="0" smtClean="0"/>
              <a:t> από όλα αυτά κατανοητό, το ψυχωτικό </a:t>
            </a:r>
            <a:r>
              <a:rPr lang="el-GR" dirty="0" err="1" smtClean="0"/>
              <a:t>υποκείµενο</a:t>
            </a:r>
            <a:r>
              <a:rPr lang="el-GR" dirty="0" smtClean="0"/>
              <a:t>, ζώντας κάτω από τη συνεχή επίθεση και την απειλή ενός </a:t>
            </a:r>
            <a:r>
              <a:rPr lang="el-GR" dirty="0" err="1" smtClean="0"/>
              <a:t>κόσµου</a:t>
            </a:r>
            <a:r>
              <a:rPr lang="el-GR" dirty="0" smtClean="0"/>
              <a:t> που του </a:t>
            </a:r>
            <a:r>
              <a:rPr lang="el-GR" dirty="0" err="1" smtClean="0"/>
              <a:t>υπενθυµίζει</a:t>
            </a:r>
            <a:r>
              <a:rPr lang="el-GR" dirty="0" smtClean="0"/>
              <a:t> ανυπόφορα </a:t>
            </a:r>
            <a:r>
              <a:rPr lang="el-GR" dirty="0" err="1" smtClean="0"/>
              <a:t>βιώµατα</a:t>
            </a:r>
            <a:r>
              <a:rPr lang="el-GR" dirty="0" smtClean="0"/>
              <a:t> και </a:t>
            </a:r>
            <a:r>
              <a:rPr lang="el-GR" dirty="0" err="1" smtClean="0"/>
              <a:t>συναισθήµατα</a:t>
            </a:r>
            <a:r>
              <a:rPr lang="el-GR" dirty="0" smtClean="0"/>
              <a:t>, αποτραβιέται </a:t>
            </a:r>
            <a:r>
              <a:rPr lang="el-GR" dirty="0" err="1" smtClean="0"/>
              <a:t>βαθµιαία</a:t>
            </a:r>
            <a:r>
              <a:rPr lang="el-GR" dirty="0" smtClean="0"/>
              <a:t> στην παραληρητική του </a:t>
            </a:r>
            <a:r>
              <a:rPr lang="el-GR" dirty="0" err="1" smtClean="0"/>
              <a:t>πραγµατικότητα</a:t>
            </a:r>
            <a:r>
              <a:rPr lang="el-GR" dirty="0" smtClean="0"/>
              <a:t>, αποσύρεται στον </a:t>
            </a:r>
            <a:r>
              <a:rPr lang="el-GR" dirty="0" err="1" smtClean="0"/>
              <a:t>ναρκισσισµό</a:t>
            </a:r>
            <a:r>
              <a:rPr lang="el-GR" dirty="0" smtClean="0"/>
              <a:t> του, στην κατάσταση δηλαδή εκείνη όπου κενό, </a:t>
            </a:r>
            <a:r>
              <a:rPr lang="el-GR" dirty="0" err="1" smtClean="0"/>
              <a:t>ρήγµατα</a:t>
            </a:r>
            <a:r>
              <a:rPr lang="el-GR" dirty="0" smtClean="0"/>
              <a:t> και απουσίες είναι ανύπαρκτα. </a:t>
            </a:r>
            <a:endParaRPr lang="en-US" dirty="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Για</a:t>
            </a:r>
            <a:r>
              <a:rPr lang="en-US" dirty="0"/>
              <a:t> </a:t>
            </a:r>
            <a:r>
              <a:rPr lang="en-US" dirty="0" err="1"/>
              <a:t>αυτό</a:t>
            </a:r>
            <a:r>
              <a:rPr lang="en-US" dirty="0"/>
              <a:t> </a:t>
            </a:r>
            <a:r>
              <a:rPr lang="en-US" dirty="0" err="1"/>
              <a:t>θεραπευτικός</a:t>
            </a:r>
            <a:r>
              <a:rPr lang="en-US" dirty="0"/>
              <a:t> </a:t>
            </a:r>
            <a:r>
              <a:rPr lang="en-US" dirty="0" err="1"/>
              <a:t>στόχος</a:t>
            </a:r>
            <a:r>
              <a:rPr lang="en-US" dirty="0"/>
              <a:t> : </a:t>
            </a:r>
            <a:r>
              <a:rPr lang="en-US" b="1" dirty="0" err="1"/>
              <a:t>δημιουργία</a:t>
            </a:r>
            <a:r>
              <a:rPr lang="en-US" b="1" dirty="0"/>
              <a:t> </a:t>
            </a:r>
            <a:r>
              <a:rPr lang="en-US" b="1" dirty="0" err="1"/>
              <a:t>σχέσης</a:t>
            </a:r>
            <a:r>
              <a:rPr lang="en-US" b="1" dirty="0"/>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b="1" dirty="0" err="1"/>
              <a:t>Οι</a:t>
            </a:r>
            <a:r>
              <a:rPr lang="en-US" b="1" dirty="0"/>
              <a:t> </a:t>
            </a:r>
            <a:r>
              <a:rPr lang="en-US" b="1" dirty="0" err="1"/>
              <a:t>θεραπευτικοί</a:t>
            </a:r>
            <a:r>
              <a:rPr lang="en-US" b="1" dirty="0"/>
              <a:t> </a:t>
            </a:r>
            <a:r>
              <a:rPr lang="en-US" b="1" dirty="0" err="1"/>
              <a:t>χειρισμοί</a:t>
            </a:r>
            <a:r>
              <a:rPr lang="en-US" b="1" dirty="0"/>
              <a:t> </a:t>
            </a:r>
            <a:r>
              <a:rPr lang="en-US" b="1" dirty="0" err="1" smtClean="0"/>
              <a:t>βασίζονται</a:t>
            </a:r>
            <a:r>
              <a:rPr lang="en-US" b="1" dirty="0" smtClean="0"/>
              <a:t>:</a:t>
            </a:r>
            <a:endParaRPr lang="en-US" b="1" dirty="0"/>
          </a:p>
        </p:txBody>
      </p:sp>
      <p:sp>
        <p:nvSpPr>
          <p:cNvPr id="20482" name="Rectangle 2"/>
          <p:cNvSpPr>
            <a:spLocks noGrp="1" noChangeArrowheads="1"/>
          </p:cNvSpPr>
          <p:nvPr>
            <p:ph type="body" idx="1"/>
          </p:nvPr>
        </p:nvSpPr>
        <p:spPr>
          <a:xfrm>
            <a:off x="503238" y="1768475"/>
            <a:ext cx="9070975" cy="4989513"/>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800" b="1" dirty="0" err="1" smtClean="0"/>
              <a:t>Κατανόηση</a:t>
            </a:r>
            <a:endParaRPr lang="el-GR" sz="2800" b="1" dirty="0" smtClean="0"/>
          </a:p>
          <a:p>
            <a:pPr marL="431800" indent="-323850">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800" dirty="0" smtClean="0"/>
              <a:t> </a:t>
            </a:r>
            <a:r>
              <a:rPr lang="el-GR" sz="2800" dirty="0" smtClean="0"/>
              <a:t>Μια κατά το δυνατόν </a:t>
            </a:r>
            <a:r>
              <a:rPr lang="el-GR" sz="2800" dirty="0" err="1" smtClean="0"/>
              <a:t>ολοκληρωµένη</a:t>
            </a:r>
            <a:r>
              <a:rPr lang="el-GR" sz="2800" dirty="0" smtClean="0"/>
              <a:t> θεραπευτική προσέγγιση του σχιζοφρενούς ασθενούς, θα πρέπει να </a:t>
            </a:r>
            <a:r>
              <a:rPr lang="el-GR" sz="2800" dirty="0" err="1" smtClean="0"/>
              <a:t>λαµβάνει</a:t>
            </a:r>
            <a:r>
              <a:rPr lang="el-GR" sz="2800" dirty="0" smtClean="0"/>
              <a:t> υπ’ όψιν της ό, τι µ</a:t>
            </a:r>
            <a:r>
              <a:rPr lang="el-GR" sz="2800" dirty="0" err="1" smtClean="0"/>
              <a:t>έχρι</a:t>
            </a:r>
            <a:r>
              <a:rPr lang="el-GR" sz="2800" dirty="0" smtClean="0"/>
              <a:t> τώρα ειπώθηκε για την </a:t>
            </a:r>
            <a:r>
              <a:rPr lang="el-GR" sz="2800" dirty="0" err="1" smtClean="0"/>
              <a:t>προβληµατική</a:t>
            </a:r>
            <a:r>
              <a:rPr lang="el-GR" sz="2800" dirty="0" smtClean="0"/>
              <a:t> του.</a:t>
            </a:r>
          </a:p>
          <a:p>
            <a:pPr marL="431800" indent="-323850">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sz="2800" dirty="0" smtClean="0"/>
              <a:t>-τι </a:t>
            </a:r>
            <a:r>
              <a:rPr lang="el-GR" sz="2800" dirty="0" err="1" smtClean="0"/>
              <a:t>συµβαίνει</a:t>
            </a:r>
            <a:r>
              <a:rPr lang="el-GR" sz="2800" dirty="0" smtClean="0"/>
              <a:t> βαθύτερα</a:t>
            </a:r>
          </a:p>
          <a:p>
            <a:pPr marL="431800" indent="-323850">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sz="2800" dirty="0" smtClean="0"/>
              <a:t>-ποιες είναι οι βαθύτερες ανάγκες του</a:t>
            </a:r>
          </a:p>
          <a:p>
            <a:pPr marL="431800" indent="-323850">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sz="2800" dirty="0" smtClean="0"/>
              <a:t>-ποιοι είναι οι </a:t>
            </a:r>
            <a:r>
              <a:rPr lang="el-GR" sz="2800" dirty="0" err="1" smtClean="0"/>
              <a:t>δρόµοι</a:t>
            </a:r>
            <a:r>
              <a:rPr lang="el-GR" sz="2800" dirty="0" smtClean="0"/>
              <a:t> µ</a:t>
            </a:r>
            <a:r>
              <a:rPr lang="el-GR" sz="2800" dirty="0" err="1" smtClean="0"/>
              <a:t>έσα</a:t>
            </a:r>
            <a:r>
              <a:rPr lang="el-GR" sz="2800" dirty="0" smtClean="0"/>
              <a:t> από τους οποίους το </a:t>
            </a:r>
            <a:r>
              <a:rPr lang="el-GR" sz="2800" dirty="0" err="1" smtClean="0"/>
              <a:t>συγκεκριµένο</a:t>
            </a:r>
            <a:r>
              <a:rPr lang="el-GR" sz="2800" dirty="0" smtClean="0"/>
              <a:t> </a:t>
            </a:r>
            <a:r>
              <a:rPr lang="el-GR" sz="2800" dirty="0" err="1" smtClean="0"/>
              <a:t>υποκείµενο</a:t>
            </a:r>
            <a:r>
              <a:rPr lang="el-GR" sz="2800" dirty="0" smtClean="0"/>
              <a:t> αναγκάστηκε να επιλέξει το </a:t>
            </a:r>
            <a:r>
              <a:rPr lang="el-GR" sz="2800" dirty="0" err="1" smtClean="0"/>
              <a:t>δρόµο</a:t>
            </a:r>
            <a:r>
              <a:rPr lang="el-GR" sz="2800" dirty="0" smtClean="0"/>
              <a:t> της ψύχωσης και του </a:t>
            </a:r>
            <a:r>
              <a:rPr lang="el-GR" sz="2800" dirty="0" err="1" smtClean="0"/>
              <a:t>παραληρήµατος</a:t>
            </a:r>
            <a:r>
              <a:rPr lang="el-GR" sz="2800" dirty="0" smtClean="0"/>
              <a:t>.</a:t>
            </a:r>
            <a:endParaRPr lang="en-US" sz="2800" dirty="0" smtClean="0"/>
          </a:p>
          <a:p>
            <a:pPr marL="431800" indent="-323850">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800" dirty="0" smtClean="0"/>
              <a:t>……………………………………………………………</a:t>
            </a:r>
            <a:endParaRPr lang="en-US" sz="28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b="1" dirty="0" err="1"/>
              <a:t>Πλαίσιο</a:t>
            </a:r>
            <a:r>
              <a:rPr lang="en-US" dirty="0"/>
              <a:t> </a:t>
            </a:r>
          </a:p>
        </p:txBody>
      </p:sp>
      <p:sp>
        <p:nvSpPr>
          <p:cNvPr id="21506" name="Rectangle 2"/>
          <p:cNvSpPr>
            <a:spLocks noGrp="1" noChangeArrowheads="1"/>
          </p:cNvSpPr>
          <p:nvPr>
            <p:ph type="body" idx="1"/>
          </p:nvPr>
        </p:nvSpPr>
        <p:spPr>
          <a:xfrm>
            <a:off x="503238" y="1350945"/>
            <a:ext cx="9070975" cy="5407043"/>
          </a:xfrm>
          <a:ln/>
        </p:spPr>
        <p:txBody>
          <a:bodyPr/>
          <a:lstStyle/>
          <a:p>
            <a:r>
              <a:rPr lang="el-GR" sz="2800" dirty="0" smtClean="0"/>
              <a:t>Είναι γνωστός σε όλους µας ο ρόλος του Θεραπευτικού Πλαισίου στην Ψυχανάλυση και στην Ψυχαναλυτική Ψυχοθεραπεία. Αποτελεί ακρογωνιαίο λίθο κάθε ψυχαναλυτικής διεργασίας και </a:t>
            </a:r>
            <a:r>
              <a:rPr lang="el-GR" sz="2800" dirty="0" err="1" smtClean="0"/>
              <a:t>διαµορφώνει</a:t>
            </a:r>
            <a:r>
              <a:rPr lang="el-GR" sz="2800" dirty="0" smtClean="0"/>
              <a:t> τις συνθήκες και το </a:t>
            </a:r>
            <a:r>
              <a:rPr lang="el-GR" sz="2800" dirty="0" err="1" smtClean="0"/>
              <a:t>κλίµα</a:t>
            </a:r>
            <a:r>
              <a:rPr lang="el-GR" sz="2800" dirty="0" smtClean="0"/>
              <a:t> µ</a:t>
            </a:r>
            <a:r>
              <a:rPr lang="el-GR" sz="2800" dirty="0" err="1" smtClean="0"/>
              <a:t>έσα</a:t>
            </a:r>
            <a:r>
              <a:rPr lang="el-GR" sz="2800" dirty="0" smtClean="0"/>
              <a:t> στο οποίο αναπτύσσεται, λειτουργεί και αναλύεται η Μεταβίβαση. </a:t>
            </a:r>
            <a:endParaRPr lang="el-GR" sz="28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b="1" dirty="0" err="1"/>
              <a:t>Μεταβίβαση</a:t>
            </a:r>
            <a:r>
              <a:rPr lang="en-US" dirty="0"/>
              <a:t> </a:t>
            </a:r>
          </a:p>
        </p:txBody>
      </p:sp>
      <p:sp>
        <p:nvSpPr>
          <p:cNvPr id="22530" name="Rectangle 2"/>
          <p:cNvSpPr>
            <a:spLocks noGrp="1" noChangeArrowheads="1"/>
          </p:cNvSpPr>
          <p:nvPr>
            <p:ph type="body" idx="1"/>
          </p:nvPr>
        </p:nvSpPr>
        <p:spPr>
          <a:xfrm>
            <a:off x="503238" y="1768475"/>
            <a:ext cx="9070975" cy="4989513"/>
          </a:xfrm>
          <a:ln/>
        </p:spPr>
        <p:txBody>
          <a:bodyPr/>
          <a:lstStyle/>
          <a:p>
            <a:r>
              <a:rPr lang="el-GR" dirty="0" smtClean="0"/>
              <a:t>Ο όρος Μεταβίβαση υποδηλώνει µια διεργασία, µέσω της οποία τα «</a:t>
            </a:r>
            <a:r>
              <a:rPr lang="el-GR" dirty="0" err="1" smtClean="0"/>
              <a:t>αντικείµενα</a:t>
            </a:r>
            <a:r>
              <a:rPr lang="el-GR" dirty="0" smtClean="0"/>
              <a:t>» επενδύονται µε έναν τέτοιο τρόπο ώστε </a:t>
            </a:r>
            <a:r>
              <a:rPr lang="el-GR" dirty="0" err="1" smtClean="0"/>
              <a:t>επανενεργοποιούνται</a:t>
            </a:r>
            <a:r>
              <a:rPr lang="el-GR" dirty="0" smtClean="0"/>
              <a:t> ασυνείδητες </a:t>
            </a:r>
            <a:r>
              <a:rPr lang="el-GR" dirty="0" err="1" smtClean="0"/>
              <a:t>επιθυµίες</a:t>
            </a:r>
            <a:r>
              <a:rPr lang="el-GR" dirty="0" smtClean="0"/>
              <a:t> και αποκτούν υπόσταση επίκαιρου γεγονότος.</a:t>
            </a:r>
            <a:endParaRPr lang="el-GR"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u="sng" dirty="0" smtClean="0"/>
              <a:t>Τι </a:t>
            </a:r>
            <a:r>
              <a:rPr lang="el-GR" u="sng" dirty="0" err="1" smtClean="0"/>
              <a:t>συµβαίνει</a:t>
            </a:r>
            <a:r>
              <a:rPr lang="el-GR" u="sng" dirty="0" smtClean="0"/>
              <a:t> </a:t>
            </a:r>
            <a:r>
              <a:rPr lang="el-GR" u="sng" dirty="0" err="1" smtClean="0"/>
              <a:t>όµως</a:t>
            </a:r>
            <a:r>
              <a:rPr lang="el-GR" u="sng" dirty="0" smtClean="0"/>
              <a:t> µε τον σχιζοφρενικό ασθενή; </a:t>
            </a:r>
            <a:endParaRPr lang="el-GR" u="sng" dirty="0"/>
          </a:p>
        </p:txBody>
      </p:sp>
      <p:sp>
        <p:nvSpPr>
          <p:cNvPr id="3" name="2 - Θέση περιεχομένου"/>
          <p:cNvSpPr>
            <a:spLocks noGrp="1"/>
          </p:cNvSpPr>
          <p:nvPr>
            <p:ph idx="1"/>
          </p:nvPr>
        </p:nvSpPr>
        <p:spPr>
          <a:xfrm>
            <a:off x="503238" y="1636697"/>
            <a:ext cx="9069387" cy="5643602"/>
          </a:xfrm>
        </p:spPr>
        <p:txBody>
          <a:bodyPr/>
          <a:lstStyle/>
          <a:p>
            <a:r>
              <a:rPr lang="el-GR" sz="2800" dirty="0" smtClean="0"/>
              <a:t>Ο σχιζοφρενής έχει απορρίψει κάθε έννοια απουσίας και </a:t>
            </a:r>
            <a:r>
              <a:rPr lang="el-GR" sz="2800" dirty="0" err="1" smtClean="0"/>
              <a:t>αποχωρισµού</a:t>
            </a:r>
            <a:r>
              <a:rPr lang="el-GR" sz="2800" dirty="0" smtClean="0"/>
              <a:t>, ουσιαστικά δεν έχει διαφοροποιηθεί από την αποκλειστική σχέση µ</a:t>
            </a:r>
            <a:r>
              <a:rPr lang="el-GR" sz="2800" dirty="0" err="1" smtClean="0"/>
              <a:t>ητέρας</a:t>
            </a:r>
            <a:r>
              <a:rPr lang="el-GR" sz="2800" dirty="0" smtClean="0"/>
              <a:t>-βρέφους, δεν έχει αναπτύξει την εικόνα της δικής του ταυτότητας, και δεν έχει αποδεχθεί τη µ</a:t>
            </a:r>
            <a:r>
              <a:rPr lang="el-GR" sz="2800" dirty="0" err="1" smtClean="0"/>
              <a:t>οναξιά</a:t>
            </a:r>
            <a:r>
              <a:rPr lang="el-GR" sz="2800" dirty="0" smtClean="0"/>
              <a:t> και την ανεξαρτησία µ</a:t>
            </a:r>
            <a:r>
              <a:rPr lang="el-GR" sz="2800" dirty="0" err="1" smtClean="0"/>
              <a:t>ιας</a:t>
            </a:r>
            <a:r>
              <a:rPr lang="el-GR" sz="2800" dirty="0" smtClean="0"/>
              <a:t> </a:t>
            </a:r>
            <a:r>
              <a:rPr lang="el-GR" sz="2800" dirty="0" err="1" smtClean="0"/>
              <a:t>γόνιµης</a:t>
            </a:r>
            <a:r>
              <a:rPr lang="el-GR" sz="2800" dirty="0" smtClean="0"/>
              <a:t> ψυχικής </a:t>
            </a:r>
            <a:r>
              <a:rPr lang="el-GR" sz="2800" dirty="0" err="1" smtClean="0"/>
              <a:t>πραγµατικότητας</a:t>
            </a:r>
            <a:r>
              <a:rPr lang="el-GR" sz="2800" dirty="0" smtClean="0"/>
              <a:t>.</a:t>
            </a:r>
          </a:p>
          <a:p>
            <a:r>
              <a:rPr lang="el-GR" sz="2800" dirty="0" smtClean="0"/>
              <a:t>µ</a:t>
            </a:r>
            <a:r>
              <a:rPr lang="el-GR" sz="2800" dirty="0" err="1" smtClean="0"/>
              <a:t>ια</a:t>
            </a:r>
            <a:r>
              <a:rPr lang="el-GR" sz="2800" dirty="0" smtClean="0"/>
              <a:t> από τις αναπαραστάσεις, η βασικότερη ίσως, που του είναι εξαιρετικά επώδυνη και για τούτο απαράδεκτη και </a:t>
            </a:r>
            <a:r>
              <a:rPr lang="el-GR" sz="2800" dirty="0" err="1" smtClean="0"/>
              <a:t>ασυµβίβαστη</a:t>
            </a:r>
            <a:r>
              <a:rPr lang="el-GR" sz="2800" dirty="0" smtClean="0"/>
              <a:t> για την ισορροπία του εγώ του, είναι </a:t>
            </a:r>
            <a:r>
              <a:rPr lang="el-GR" sz="2800" b="1" dirty="0" smtClean="0"/>
              <a:t>η αναπαράσταση της απουσίας</a:t>
            </a:r>
            <a:r>
              <a:rPr lang="el-GR" sz="2800" dirty="0" smtClean="0"/>
              <a:t>, αναπαράσταση που δεν εγγράφεται πλέον στον ψυχικό του </a:t>
            </a:r>
            <a:r>
              <a:rPr lang="el-GR" sz="2800" dirty="0" err="1" smtClean="0"/>
              <a:t>κόσµο</a:t>
            </a:r>
            <a:r>
              <a:rPr lang="el-GR" sz="2800" dirty="0" smtClean="0"/>
              <a:t> αλλά απορρίπτεται, την απαρνείται και τη θέση της την παίρνει το </a:t>
            </a:r>
            <a:r>
              <a:rPr lang="el-GR" sz="2800" dirty="0" err="1" smtClean="0"/>
              <a:t>παραλήρηµα</a:t>
            </a:r>
            <a:r>
              <a:rPr lang="el-GR" sz="2800" dirty="0" smtClean="0"/>
              <a:t>. </a:t>
            </a:r>
            <a:endParaRPr lang="el-GR"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u="sng" dirty="0" smtClean="0"/>
              <a:t>τι </a:t>
            </a:r>
            <a:r>
              <a:rPr lang="el-GR" u="sng" dirty="0" err="1" smtClean="0"/>
              <a:t>συµβαίνει</a:t>
            </a:r>
            <a:r>
              <a:rPr lang="el-GR" u="sng" dirty="0" smtClean="0"/>
              <a:t> µε τη µ</a:t>
            </a:r>
            <a:r>
              <a:rPr lang="el-GR" u="sng" dirty="0" err="1" smtClean="0"/>
              <a:t>εταβίβαση</a:t>
            </a:r>
            <a:r>
              <a:rPr lang="el-GR" u="sng" dirty="0" smtClean="0"/>
              <a:t> στον σχιζοφρενικό ασθενή;</a:t>
            </a:r>
            <a:endParaRPr lang="el-GR" u="sng" dirty="0"/>
          </a:p>
        </p:txBody>
      </p:sp>
      <p:sp>
        <p:nvSpPr>
          <p:cNvPr id="3" name="2 - Θέση περιεχομένου"/>
          <p:cNvSpPr>
            <a:spLocks noGrp="1"/>
          </p:cNvSpPr>
          <p:nvPr>
            <p:ph idx="1"/>
          </p:nvPr>
        </p:nvSpPr>
        <p:spPr/>
        <p:txBody>
          <a:bodyPr/>
          <a:lstStyle/>
          <a:p>
            <a:r>
              <a:rPr lang="el-GR" sz="2800" dirty="0" smtClean="0"/>
              <a:t>«</a:t>
            </a:r>
            <a:r>
              <a:rPr lang="el-GR" sz="2800" dirty="0" err="1" smtClean="0"/>
              <a:t>Αντικείµενα</a:t>
            </a:r>
            <a:r>
              <a:rPr lang="el-GR" sz="2800" dirty="0" smtClean="0"/>
              <a:t>» που «επενδύονται». </a:t>
            </a:r>
            <a:r>
              <a:rPr lang="el-GR" sz="2800" dirty="0" err="1" smtClean="0"/>
              <a:t>Αντικείµενο</a:t>
            </a:r>
            <a:r>
              <a:rPr lang="el-GR" sz="2800" dirty="0" smtClean="0"/>
              <a:t> </a:t>
            </a:r>
            <a:r>
              <a:rPr lang="el-GR" sz="2800" dirty="0" err="1" smtClean="0"/>
              <a:t>όµως</a:t>
            </a:r>
            <a:r>
              <a:rPr lang="el-GR" sz="2800" dirty="0" smtClean="0"/>
              <a:t> δεν </a:t>
            </a:r>
            <a:r>
              <a:rPr lang="el-GR" sz="2800" dirty="0" err="1" smtClean="0"/>
              <a:t>σηµαίνει</a:t>
            </a:r>
            <a:r>
              <a:rPr lang="el-GR" sz="2800" dirty="0" smtClean="0"/>
              <a:t> µ</a:t>
            </a:r>
            <a:r>
              <a:rPr lang="el-GR" sz="2800" dirty="0" err="1" smtClean="0"/>
              <a:t>όνον</a:t>
            </a:r>
            <a:r>
              <a:rPr lang="el-GR" sz="2800" dirty="0" smtClean="0"/>
              <a:t> παρουσία του </a:t>
            </a:r>
            <a:r>
              <a:rPr lang="el-GR" sz="2800" dirty="0" err="1" smtClean="0"/>
              <a:t>αντικειµένου</a:t>
            </a:r>
            <a:r>
              <a:rPr lang="el-GR" sz="2800" dirty="0" smtClean="0"/>
              <a:t> αλλά και απουσία του. Ο Ψυχαναλυτής ή ο Ψυχοθεραπευτής, όταν συζητούν και θεσπίζουν τους όρους του θεραπευτικού πλαισίου, </a:t>
            </a:r>
            <a:r>
              <a:rPr lang="el-GR" sz="2800" dirty="0" err="1" smtClean="0"/>
              <a:t>συµφωνούν</a:t>
            </a:r>
            <a:r>
              <a:rPr lang="el-GR" sz="2800" dirty="0" smtClean="0"/>
              <a:t> όχι µ</a:t>
            </a:r>
            <a:r>
              <a:rPr lang="el-GR" sz="2800" dirty="0" err="1" smtClean="0"/>
              <a:t>όνον</a:t>
            </a:r>
            <a:r>
              <a:rPr lang="el-GR" sz="2800" dirty="0" smtClean="0"/>
              <a:t> να συναντώνται, αλλά και να χωρίζουν. «</a:t>
            </a:r>
            <a:r>
              <a:rPr lang="el-GR" sz="2800" dirty="0" err="1" smtClean="0"/>
              <a:t>Χωρισµός</a:t>
            </a:r>
            <a:r>
              <a:rPr lang="el-GR" sz="2800" dirty="0" smtClean="0"/>
              <a:t>», </a:t>
            </a:r>
            <a:r>
              <a:rPr lang="el-GR" sz="2800" dirty="0" err="1" smtClean="0"/>
              <a:t>όµως</a:t>
            </a:r>
            <a:r>
              <a:rPr lang="el-GR" sz="2800" dirty="0" smtClean="0"/>
              <a:t>, «απουσία», για τον σχιζοφρενή «δεν υπάρχει». Κι όποτε η </a:t>
            </a:r>
            <a:r>
              <a:rPr lang="el-GR" sz="2800" dirty="0" err="1" smtClean="0"/>
              <a:t>πραγµατικότητα</a:t>
            </a:r>
            <a:r>
              <a:rPr lang="el-GR" sz="2800" dirty="0" smtClean="0"/>
              <a:t> τον αναγκάζει να βιώσει ανάλογα </a:t>
            </a:r>
            <a:r>
              <a:rPr lang="el-GR" sz="2800" dirty="0" err="1" smtClean="0"/>
              <a:t>συναισθήµατα</a:t>
            </a:r>
            <a:r>
              <a:rPr lang="el-GR" sz="2800" dirty="0" smtClean="0"/>
              <a:t>, </a:t>
            </a:r>
            <a:r>
              <a:rPr lang="el-GR" sz="2800" dirty="0" err="1" smtClean="0"/>
              <a:t>γλυστρά</a:t>
            </a:r>
            <a:r>
              <a:rPr lang="el-GR" sz="2800" dirty="0" smtClean="0"/>
              <a:t> στο </a:t>
            </a:r>
            <a:r>
              <a:rPr lang="el-GR" sz="2800" dirty="0" err="1" smtClean="0"/>
              <a:t>παραλήρηµα</a:t>
            </a:r>
            <a:r>
              <a:rPr lang="el-GR" sz="2800" dirty="0" smtClean="0"/>
              <a:t>. </a:t>
            </a:r>
            <a:endParaRPr lang="el-GR"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503238" y="207937"/>
            <a:ext cx="9070975" cy="1355751"/>
          </a:xfrm>
          <a:ln/>
        </p:spPr>
        <p:txBody>
          <a:bodyPr tIns="38808"/>
          <a:lstStyle/>
          <a:p>
            <a:r>
              <a:rPr lang="el-GR" dirty="0" smtClean="0"/>
              <a:t/>
            </a:r>
            <a:br>
              <a:rPr lang="el-GR" dirty="0" smtClean="0"/>
            </a:br>
            <a:r>
              <a:rPr lang="en-US" dirty="0" err="1" smtClean="0"/>
              <a:t>Στη</a:t>
            </a:r>
            <a:r>
              <a:rPr lang="en-US" dirty="0" smtClean="0"/>
              <a:t> </a:t>
            </a:r>
            <a:r>
              <a:rPr lang="en-US" dirty="0" err="1"/>
              <a:t>σχιζοφρένεια</a:t>
            </a:r>
            <a:r>
              <a:rPr lang="en-US" dirty="0"/>
              <a:t> </a:t>
            </a:r>
            <a:r>
              <a:rPr lang="en-US" dirty="0" err="1"/>
              <a:t>δεσπόζει</a:t>
            </a:r>
            <a:r>
              <a:rPr lang="en-US" dirty="0"/>
              <a:t> η </a:t>
            </a:r>
            <a:r>
              <a:rPr lang="en-US" dirty="0" err="1"/>
              <a:t>παθολογία</a:t>
            </a:r>
            <a:r>
              <a:rPr lang="en-US" dirty="0"/>
              <a:t> </a:t>
            </a:r>
            <a:r>
              <a:rPr lang="en-US" dirty="0" err="1"/>
              <a:t>του</a:t>
            </a:r>
            <a:r>
              <a:rPr lang="en-US" dirty="0"/>
              <a:t> </a:t>
            </a:r>
            <a:r>
              <a:rPr lang="en-US" dirty="0" err="1" smtClean="0"/>
              <a:t>πλαισίου</a:t>
            </a:r>
            <a:r>
              <a:rPr lang="el-GR" dirty="0" smtClean="0"/>
              <a:t>.</a:t>
            </a:r>
            <a:r>
              <a:rPr lang="en-US" dirty="0" smtClean="0"/>
              <a:t> </a:t>
            </a:r>
            <a:r>
              <a:rPr lang="en-US" dirty="0"/>
              <a:t/>
            </a:r>
            <a:br>
              <a:rPr lang="en-US" dirty="0"/>
            </a:br>
            <a:endParaRPr lang="el-GR" dirty="0"/>
          </a:p>
        </p:txBody>
      </p:sp>
      <p:sp>
        <p:nvSpPr>
          <p:cNvPr id="23554" name="Rectangle 2"/>
          <p:cNvSpPr>
            <a:spLocks noGrp="1" noChangeArrowheads="1"/>
          </p:cNvSpPr>
          <p:nvPr>
            <p:ph type="body" idx="1"/>
          </p:nvPr>
        </p:nvSpPr>
        <p:spPr>
          <a:xfrm>
            <a:off x="503238" y="1768475"/>
            <a:ext cx="9070975" cy="5583262"/>
          </a:xfrm>
          <a:ln/>
        </p:spPr>
        <p:txBody>
          <a:bodyPr/>
          <a:lstStyle/>
          <a:p>
            <a:r>
              <a:rPr lang="el-GR" dirty="0" smtClean="0"/>
              <a:t>ο σχιζοφρενής δυσκολεύεται πολύ να εγκαταστήσει µια γνήσια θεραπευτική σχέση µε έναν θεραπευτή, να επενδύσει σ’ αυτήν, να αναπτύξει γνήσια µ</a:t>
            </a:r>
            <a:r>
              <a:rPr lang="el-GR" dirty="0" err="1" smtClean="0"/>
              <a:t>εταβιβαστικά</a:t>
            </a:r>
            <a:r>
              <a:rPr lang="el-GR" dirty="0" smtClean="0"/>
              <a:t> </a:t>
            </a:r>
            <a:r>
              <a:rPr lang="el-GR" dirty="0" err="1" smtClean="0"/>
              <a:t>συναισθήµατα</a:t>
            </a:r>
            <a:r>
              <a:rPr lang="el-GR" dirty="0" smtClean="0"/>
              <a:t> προς τον θεραπευτή του.</a:t>
            </a:r>
          </a:p>
          <a:p>
            <a:r>
              <a:rPr lang="el-GR" dirty="0" smtClean="0"/>
              <a:t>κρατά αποστάσεις για να προφυλαχθεί από το </a:t>
            </a:r>
            <a:r>
              <a:rPr lang="el-GR" dirty="0" err="1" smtClean="0"/>
              <a:t>ενδεχόµενο</a:t>
            </a:r>
            <a:r>
              <a:rPr lang="el-GR" dirty="0" smtClean="0"/>
              <a:t> του </a:t>
            </a:r>
            <a:r>
              <a:rPr lang="el-GR" dirty="0" err="1" smtClean="0"/>
              <a:t>αποχωρισµού</a:t>
            </a:r>
            <a:r>
              <a:rPr lang="el-GR" dirty="0" smtClean="0"/>
              <a:t>, που, όταν </a:t>
            </a:r>
            <a:r>
              <a:rPr lang="el-GR" dirty="0" err="1" smtClean="0"/>
              <a:t>συµβεί</a:t>
            </a:r>
            <a:r>
              <a:rPr lang="el-GR" dirty="0" smtClean="0"/>
              <a:t> (και θα </a:t>
            </a:r>
            <a:r>
              <a:rPr lang="el-GR" dirty="0" err="1" smtClean="0"/>
              <a:t>συµβεί</a:t>
            </a:r>
            <a:r>
              <a:rPr lang="el-GR" dirty="0" smtClean="0"/>
              <a:t> </a:t>
            </a:r>
            <a:r>
              <a:rPr lang="el-GR" dirty="0" err="1" smtClean="0"/>
              <a:t>επανειληµένα</a:t>
            </a:r>
            <a:r>
              <a:rPr lang="el-GR" dirty="0" smtClean="0"/>
              <a:t> σ’ αυτή τη ζωή), νοιώθει τον </a:t>
            </a:r>
            <a:r>
              <a:rPr lang="el-GR" dirty="0" err="1" smtClean="0"/>
              <a:t>αφανισµό</a:t>
            </a:r>
            <a:r>
              <a:rPr lang="el-GR" dirty="0" smtClean="0"/>
              <a:t> τόσο του </a:t>
            </a:r>
            <a:r>
              <a:rPr lang="el-GR" dirty="0" err="1" smtClean="0"/>
              <a:t>αντικειµένου</a:t>
            </a:r>
            <a:r>
              <a:rPr lang="el-GR" dirty="0" smtClean="0"/>
              <a:t> όσο και του εαυτού, «χωρίς αυτόν/</a:t>
            </a:r>
            <a:r>
              <a:rPr lang="el-GR" dirty="0" err="1" smtClean="0"/>
              <a:t>ήν</a:t>
            </a:r>
            <a:r>
              <a:rPr lang="el-GR" dirty="0" smtClean="0"/>
              <a:t> δεν υπάρχω».</a:t>
            </a:r>
            <a:endParaRPr lang="el-GR"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b="1" dirty="0" err="1"/>
              <a:t>Διάσχιση</a:t>
            </a:r>
            <a:r>
              <a:rPr lang="en-US" b="1" dirty="0"/>
              <a:t> </a:t>
            </a:r>
            <a:r>
              <a:rPr lang="en-US" b="1" dirty="0" err="1"/>
              <a:t>του</a:t>
            </a:r>
            <a:r>
              <a:rPr lang="en-US" b="1" dirty="0"/>
              <a:t> </a:t>
            </a:r>
            <a:r>
              <a:rPr lang="en-US" b="1" dirty="0" err="1"/>
              <a:t>Εγώ</a:t>
            </a:r>
            <a:r>
              <a:rPr lang="en-US" b="1" dirty="0"/>
              <a:t> </a:t>
            </a:r>
          </a:p>
        </p:txBody>
      </p:sp>
      <p:sp>
        <p:nvSpPr>
          <p:cNvPr id="6146" name="Rectangle 2"/>
          <p:cNvSpPr>
            <a:spLocks noGrp="1" noChangeArrowheads="1"/>
          </p:cNvSpPr>
          <p:nvPr>
            <p:ph type="body" idx="1"/>
          </p:nvPr>
        </p:nvSpPr>
        <p:spPr>
          <a:xfrm>
            <a:off x="503238" y="1768475"/>
            <a:ext cx="9070975" cy="4989513"/>
          </a:xfrm>
          <a:ln/>
        </p:spPr>
        <p:txBody>
          <a:bodyPr/>
          <a:lstStyle/>
          <a:p>
            <a:pPr marL="431800" indent="-323850">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dirty="0" smtClean="0"/>
              <a:t>   Εκφράζει την </a:t>
            </a:r>
            <a:r>
              <a:rPr lang="el-GR" dirty="0"/>
              <a:t>α</a:t>
            </a:r>
            <a:r>
              <a:rPr lang="en-US" dirty="0" err="1" smtClean="0"/>
              <a:t>ποσάρθρωση</a:t>
            </a:r>
            <a:r>
              <a:rPr lang="en-US" dirty="0" smtClean="0"/>
              <a:t> </a:t>
            </a:r>
            <a:r>
              <a:rPr lang="en-US" dirty="0" err="1"/>
              <a:t>των</a:t>
            </a:r>
            <a:r>
              <a:rPr lang="en-US" dirty="0"/>
              <a:t> </a:t>
            </a:r>
            <a:r>
              <a:rPr lang="en-US" dirty="0" err="1"/>
              <a:t>διαφόρων</a:t>
            </a:r>
            <a:r>
              <a:rPr lang="en-US" dirty="0"/>
              <a:t> </a:t>
            </a:r>
            <a:r>
              <a:rPr lang="en-US" dirty="0" err="1"/>
              <a:t>τομέων</a:t>
            </a:r>
            <a:r>
              <a:rPr lang="en-US" dirty="0"/>
              <a:t> </a:t>
            </a:r>
            <a:r>
              <a:rPr lang="en-US" dirty="0" err="1"/>
              <a:t>της</a:t>
            </a:r>
            <a:r>
              <a:rPr lang="en-US" dirty="0"/>
              <a:t> </a:t>
            </a:r>
            <a:r>
              <a:rPr lang="en-US" dirty="0" err="1"/>
              <a:t>ψυχικής</a:t>
            </a:r>
            <a:r>
              <a:rPr lang="en-US" dirty="0"/>
              <a:t> </a:t>
            </a:r>
            <a:r>
              <a:rPr lang="en-US" dirty="0" err="1"/>
              <a:t>ζωής</a:t>
            </a:r>
            <a:r>
              <a:rPr lang="en-US" dirty="0"/>
              <a:t> </a:t>
            </a:r>
            <a:endParaRPr lang="el-GR" dirty="0" smtClean="0"/>
          </a:p>
          <a:p>
            <a:pPr marL="431800" indent="-323850">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smtClean="0"/>
              <a:t>(</a:t>
            </a:r>
            <a:r>
              <a:rPr lang="en-US" dirty="0" err="1"/>
              <a:t>νοημοσύνης</a:t>
            </a:r>
            <a:r>
              <a:rPr lang="en-US" dirty="0"/>
              <a:t>, </a:t>
            </a:r>
            <a:r>
              <a:rPr lang="en-US" dirty="0" err="1"/>
              <a:t>σκέψης</a:t>
            </a:r>
            <a:r>
              <a:rPr lang="en-US" dirty="0"/>
              <a:t>, </a:t>
            </a:r>
            <a:r>
              <a:rPr lang="en-US" dirty="0" err="1"/>
              <a:t>θυμικού</a:t>
            </a:r>
            <a:r>
              <a:rPr lang="en-US" dirty="0"/>
              <a:t>, </a:t>
            </a:r>
            <a:r>
              <a:rPr lang="en-US" dirty="0" err="1"/>
              <a:t>διαπροσωπικών</a:t>
            </a:r>
            <a:r>
              <a:rPr lang="en-US" dirty="0"/>
              <a:t> </a:t>
            </a:r>
            <a:r>
              <a:rPr lang="en-US" dirty="0" err="1"/>
              <a:t>σχέσεων</a:t>
            </a:r>
            <a:r>
              <a:rPr lang="en-US" dirty="0"/>
              <a:t> </a:t>
            </a:r>
            <a:r>
              <a:rPr lang="en-US" dirty="0" err="1"/>
              <a:t>και</a:t>
            </a:r>
            <a:r>
              <a:rPr lang="en-US" dirty="0"/>
              <a:t> </a:t>
            </a:r>
            <a:r>
              <a:rPr lang="en-US" dirty="0" err="1"/>
              <a:t>επίγνωσης</a:t>
            </a:r>
            <a:r>
              <a:rPr lang="en-US" dirty="0"/>
              <a:t> </a:t>
            </a:r>
            <a:r>
              <a:rPr lang="en-US" dirty="0" err="1"/>
              <a:t>της</a:t>
            </a:r>
            <a:r>
              <a:rPr lang="en-US" dirty="0"/>
              <a:t> </a:t>
            </a:r>
            <a:r>
              <a:rPr lang="en-US" dirty="0" err="1"/>
              <a:t>πραγματικότητας</a:t>
            </a:r>
            <a:r>
              <a:rPr lang="en-US" dirty="0"/>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Περσέας</a:t>
            </a:r>
            <a:r>
              <a:rPr lang="en-US" dirty="0"/>
              <a:t> </a:t>
            </a:r>
            <a:r>
              <a:rPr lang="en-US" dirty="0" err="1"/>
              <a:t>και</a:t>
            </a:r>
            <a:r>
              <a:rPr lang="en-US" dirty="0"/>
              <a:t> </a:t>
            </a:r>
            <a:r>
              <a:rPr lang="en-US" dirty="0" err="1"/>
              <a:t>Ανδρομέδα</a:t>
            </a:r>
            <a:r>
              <a:rPr lang="en-US" dirty="0"/>
              <a:t> </a:t>
            </a:r>
          </a:p>
        </p:txBody>
      </p:sp>
      <p:sp>
        <p:nvSpPr>
          <p:cNvPr id="24578" name="Rectangle 2"/>
          <p:cNvSpPr>
            <a:spLocks noGrp="1" noChangeArrowheads="1"/>
          </p:cNvSpPr>
          <p:nvPr>
            <p:ph type="body" idx="1"/>
          </p:nvPr>
        </p:nvSpPr>
        <p:spPr>
          <a:xfrm>
            <a:off x="503238" y="1768475"/>
            <a:ext cx="9070975" cy="4989513"/>
          </a:xfrm>
          <a:ln/>
        </p:spPr>
        <p:txBody>
          <a:bodyPr/>
          <a:lstStyle/>
          <a:p>
            <a:r>
              <a:rPr lang="el-GR" sz="2000" dirty="0" smtClean="0"/>
              <a:t>Ο Περσέας, είχε εξοριστεί από τη γενέτειρά του, το Άργος -όταν ήταν </a:t>
            </a:r>
            <a:r>
              <a:rPr lang="el-GR" sz="2000" dirty="0" err="1" smtClean="0"/>
              <a:t>ακόµα</a:t>
            </a:r>
            <a:r>
              <a:rPr lang="el-GR" sz="2000" dirty="0" smtClean="0"/>
              <a:t> βρέφος- από τον παππού του, βασιλιά Ακρίσιο, επειδή το Μαντείο είχε προειδοποιήσει τον βασιλιά ότι µια µ</a:t>
            </a:r>
            <a:r>
              <a:rPr lang="el-GR" sz="2000" dirty="0" err="1" smtClean="0"/>
              <a:t>έρα</a:t>
            </a:r>
            <a:r>
              <a:rPr lang="el-GR" sz="2000" dirty="0" smtClean="0"/>
              <a:t> θα τον σκότωνε ο εγγονός του. 9 Ο Περσέας και η µ</a:t>
            </a:r>
            <a:r>
              <a:rPr lang="el-GR" sz="2000" dirty="0" err="1" smtClean="0"/>
              <a:t>ητέρα</a:t>
            </a:r>
            <a:r>
              <a:rPr lang="el-GR" sz="2000" dirty="0" smtClean="0"/>
              <a:t> του, κόρη του Ακρισίου, </a:t>
            </a:r>
            <a:r>
              <a:rPr lang="el-GR" sz="2000" dirty="0" err="1" smtClean="0"/>
              <a:t>∆ανάη</a:t>
            </a:r>
            <a:r>
              <a:rPr lang="el-GR" sz="2000" dirty="0" smtClean="0"/>
              <a:t>, βρέθηκαν τυχαία σε ένα νησί, τη Σέριφο, που το εξουσίαζε ο </a:t>
            </a:r>
            <a:r>
              <a:rPr lang="el-GR" sz="2000" dirty="0" err="1" smtClean="0"/>
              <a:t>Πολυδεύκτης</a:t>
            </a:r>
            <a:r>
              <a:rPr lang="el-GR" sz="2000" dirty="0" smtClean="0"/>
              <a:t>. Ο </a:t>
            </a:r>
            <a:r>
              <a:rPr lang="el-GR" sz="2000" dirty="0" err="1" smtClean="0"/>
              <a:t>Πολυδεύκτης</a:t>
            </a:r>
            <a:r>
              <a:rPr lang="el-GR" sz="2000" dirty="0" smtClean="0"/>
              <a:t> ερωτεύτηκε τη </a:t>
            </a:r>
            <a:r>
              <a:rPr lang="el-GR" sz="2000" dirty="0" err="1" smtClean="0"/>
              <a:t>∆ανάη</a:t>
            </a:r>
            <a:r>
              <a:rPr lang="el-GR" sz="2000" dirty="0" smtClean="0"/>
              <a:t> κι απειλούσε να την πάρει µε τη βία, εκτός και αν ο Περσέας του έφερνε την κεφαλή της Μέδουσας (µ</a:t>
            </a:r>
            <a:r>
              <a:rPr lang="el-GR" sz="2000" dirty="0" err="1" smtClean="0"/>
              <a:t>έδειν</a:t>
            </a:r>
            <a:r>
              <a:rPr lang="el-GR" sz="2000" dirty="0" smtClean="0"/>
              <a:t> = κυβερνώ τυραννικά, µ</a:t>
            </a:r>
            <a:r>
              <a:rPr lang="el-GR" sz="2000" dirty="0" err="1" smtClean="0"/>
              <a:t>έδεα</a:t>
            </a:r>
            <a:r>
              <a:rPr lang="el-GR" sz="2000" dirty="0" smtClean="0"/>
              <a:t> = γυναικεία γεννητικά όργανα). Η Μέδουσα ήταν το φρικτό τέρας µε τα πύρινα µάτια και τα χάλκινα µ</a:t>
            </a:r>
            <a:r>
              <a:rPr lang="el-GR" sz="2000" dirty="0" err="1" smtClean="0"/>
              <a:t>αλλιά</a:t>
            </a:r>
            <a:r>
              <a:rPr lang="el-GR" sz="2000" dirty="0" smtClean="0"/>
              <a:t>, που µ</a:t>
            </a:r>
            <a:r>
              <a:rPr lang="el-GR" sz="2000" dirty="0" err="1" smtClean="0"/>
              <a:t>έσα</a:t>
            </a:r>
            <a:r>
              <a:rPr lang="el-GR" sz="2000" dirty="0" smtClean="0"/>
              <a:t> τους µπλέκονταν φίδια. Όσοι ατένιζαν το </a:t>
            </a:r>
            <a:r>
              <a:rPr lang="el-GR" sz="2000" dirty="0" err="1" smtClean="0"/>
              <a:t>βλέµµα</a:t>
            </a:r>
            <a:r>
              <a:rPr lang="el-GR" sz="2000" dirty="0" smtClean="0"/>
              <a:t> της πέτρωναν</a:t>
            </a:r>
            <a:r>
              <a:rPr lang="en-US" sz="2000" dirty="0" smtClean="0"/>
              <a:t>.</a:t>
            </a:r>
          </a:p>
          <a:p>
            <a:r>
              <a:rPr lang="el-GR" sz="2000" dirty="0" smtClean="0"/>
              <a:t>Ο Περσέας χωρίς </a:t>
            </a:r>
            <a:r>
              <a:rPr lang="el-GR" sz="2000" dirty="0" err="1" smtClean="0"/>
              <a:t>δισταγµό</a:t>
            </a:r>
            <a:r>
              <a:rPr lang="el-GR" sz="2000" dirty="0" smtClean="0"/>
              <a:t> ξεκίνησε για το επικίνδυνο ταξίδι. </a:t>
            </a:r>
            <a:r>
              <a:rPr lang="el-GR" sz="2000" dirty="0" err="1" smtClean="0"/>
              <a:t>Όµως</a:t>
            </a:r>
            <a:r>
              <a:rPr lang="el-GR" sz="2000" dirty="0" smtClean="0"/>
              <a:t>, σ’ αυτήν την αναζήτηση της Μέδουσας ήταν καλά </a:t>
            </a:r>
            <a:r>
              <a:rPr lang="el-GR" sz="2000" dirty="0" err="1" smtClean="0"/>
              <a:t>προετοιµασµένος</a:t>
            </a:r>
            <a:r>
              <a:rPr lang="el-GR" sz="2000" dirty="0" smtClean="0"/>
              <a:t>: Είχε ένα </a:t>
            </a:r>
            <a:r>
              <a:rPr lang="el-GR" sz="2000" dirty="0" err="1" smtClean="0"/>
              <a:t>ερµηνευτικό</a:t>
            </a:r>
            <a:r>
              <a:rPr lang="el-GR" sz="2000" dirty="0" smtClean="0"/>
              <a:t> δώρο, το κοφτερό σπαθί που του έδωσε ο </a:t>
            </a:r>
            <a:r>
              <a:rPr lang="el-GR" sz="2000" dirty="0" err="1" smtClean="0"/>
              <a:t>Ερµής</a:t>
            </a:r>
            <a:r>
              <a:rPr lang="el-GR" sz="2000" dirty="0" smtClean="0"/>
              <a:t>, ένα είδος περικεφαλαίας που µ</a:t>
            </a:r>
            <a:r>
              <a:rPr lang="el-GR" sz="2000" dirty="0" err="1" smtClean="0"/>
              <a:t>πορούσε</a:t>
            </a:r>
            <a:r>
              <a:rPr lang="el-GR" sz="2000" dirty="0" smtClean="0"/>
              <a:t> να τον κάνει αόρατο την κατάλληλη </a:t>
            </a:r>
            <a:r>
              <a:rPr lang="el-GR" sz="2000" dirty="0" err="1" smtClean="0"/>
              <a:t>στιγµή</a:t>
            </a:r>
            <a:r>
              <a:rPr lang="el-GR" sz="2000" dirty="0" smtClean="0"/>
              <a:t>, ένα </a:t>
            </a:r>
            <a:r>
              <a:rPr lang="el-GR" sz="2000" dirty="0" err="1" smtClean="0"/>
              <a:t>σακκίδιο</a:t>
            </a:r>
            <a:r>
              <a:rPr lang="el-GR" sz="2000" dirty="0" smtClean="0"/>
              <a:t>, όπου θα µ</a:t>
            </a:r>
            <a:r>
              <a:rPr lang="el-GR" sz="2000" dirty="0" err="1" smtClean="0"/>
              <a:t>πορούσε</a:t>
            </a:r>
            <a:r>
              <a:rPr lang="el-GR" sz="2000" dirty="0" smtClean="0"/>
              <a:t> να κρύψει την κεφαλή του τέρατος και να την «ξεχάσει» και, το </a:t>
            </a:r>
            <a:r>
              <a:rPr lang="el-GR" sz="2000" dirty="0" err="1" smtClean="0"/>
              <a:t>σηµαντικότερο</a:t>
            </a:r>
            <a:r>
              <a:rPr lang="el-GR" sz="2000" dirty="0" smtClean="0"/>
              <a:t> απ’ όλα, το θώρακα της Αθηνάς.</a:t>
            </a:r>
            <a:endParaRPr lang="el-GR" sz="20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279375"/>
            <a:ext cx="9069387" cy="7000924"/>
          </a:xfrm>
        </p:spPr>
        <p:txBody>
          <a:bodyPr/>
          <a:lstStyle/>
          <a:p>
            <a:r>
              <a:rPr lang="el-GR" sz="2000" dirty="0" smtClean="0"/>
              <a:t>Η θεά του είχε δώσει τον αστραφτερό θώρακα της πανοπλίας της για να τον </a:t>
            </a:r>
            <a:r>
              <a:rPr lang="el-GR" sz="2000" dirty="0" err="1" smtClean="0"/>
              <a:t>χρησιµοποιήσει</a:t>
            </a:r>
            <a:r>
              <a:rPr lang="el-GR" sz="2000" dirty="0" smtClean="0"/>
              <a:t> σαν ασπίδα. Έπρεπε να κοιτά το τέρας µ</a:t>
            </a:r>
            <a:r>
              <a:rPr lang="el-GR" sz="2000" dirty="0" err="1" smtClean="0"/>
              <a:t>όνον</a:t>
            </a:r>
            <a:r>
              <a:rPr lang="el-GR" sz="2000" dirty="0" smtClean="0"/>
              <a:t> µ</a:t>
            </a:r>
            <a:r>
              <a:rPr lang="el-GR" sz="2000" dirty="0" err="1" smtClean="0"/>
              <a:t>έσα</a:t>
            </a:r>
            <a:r>
              <a:rPr lang="el-GR" sz="2000" dirty="0" smtClean="0"/>
              <a:t> απ’ αυτόν, να ατενίζει την εικόνα της Μέδουσας µ</a:t>
            </a:r>
            <a:r>
              <a:rPr lang="el-GR" sz="2000" dirty="0" err="1" smtClean="0"/>
              <a:t>έσα</a:t>
            </a:r>
            <a:r>
              <a:rPr lang="el-GR" sz="2000" dirty="0" smtClean="0"/>
              <a:t> από τον καθρέφτη και όχι να την κοιτά κατευθείαν. Μ’ αυτόν τον τρόπο το </a:t>
            </a:r>
            <a:r>
              <a:rPr lang="el-GR" sz="2000" dirty="0" err="1" smtClean="0"/>
              <a:t>βλέµµα</a:t>
            </a:r>
            <a:r>
              <a:rPr lang="el-GR" sz="2000" dirty="0" smtClean="0"/>
              <a:t> που πέτρωνε τους ανθρώπους θα µ</a:t>
            </a:r>
            <a:r>
              <a:rPr lang="el-GR" sz="2000" dirty="0" err="1" smtClean="0"/>
              <a:t>πορούσε</a:t>
            </a:r>
            <a:r>
              <a:rPr lang="el-GR" sz="2000" dirty="0" smtClean="0"/>
              <a:t> να µ</a:t>
            </a:r>
            <a:r>
              <a:rPr lang="el-GR" sz="2000" dirty="0" err="1" smtClean="0"/>
              <a:t>εταµορφωθεί</a:t>
            </a:r>
            <a:r>
              <a:rPr lang="el-GR" sz="2000" dirty="0" smtClean="0"/>
              <a:t> σε µια εικόνα, µια αντανάκλαση, και θα έχανε έτσι την θανατηφόρα του </a:t>
            </a:r>
            <a:r>
              <a:rPr lang="el-GR" sz="2000" dirty="0" err="1" smtClean="0"/>
              <a:t>δύναµη</a:t>
            </a:r>
            <a:r>
              <a:rPr lang="el-GR" sz="2000" dirty="0" smtClean="0"/>
              <a:t>. </a:t>
            </a:r>
            <a:r>
              <a:rPr lang="el-GR" sz="2000" dirty="0" err="1" smtClean="0"/>
              <a:t>Εφοδιασµένος</a:t>
            </a:r>
            <a:r>
              <a:rPr lang="el-GR" sz="2000" dirty="0" smtClean="0"/>
              <a:t> µε όλα αυτά, ο Περσέας κατάφερε να καταβάλλει το σαδιστικό τέρας και να θάψει βαθειά στο </a:t>
            </a:r>
            <a:r>
              <a:rPr lang="el-GR" sz="2000" dirty="0" err="1" smtClean="0"/>
              <a:t>σακκίδιό</a:t>
            </a:r>
            <a:r>
              <a:rPr lang="el-GR" sz="2000" dirty="0" smtClean="0"/>
              <a:t> του την αποκρουστική κεφαλή του. </a:t>
            </a:r>
            <a:endParaRPr lang="en-US" sz="2000" dirty="0" smtClean="0"/>
          </a:p>
          <a:p>
            <a:r>
              <a:rPr lang="el-GR" sz="2000" dirty="0" smtClean="0"/>
              <a:t>Επιστρέφοντας, βρέθηκε εντελώς </a:t>
            </a:r>
            <a:r>
              <a:rPr lang="el-GR" sz="2000" dirty="0" err="1" smtClean="0"/>
              <a:t>απρόσµενα</a:t>
            </a:r>
            <a:r>
              <a:rPr lang="el-GR" sz="2000" dirty="0" smtClean="0"/>
              <a:t> σε µια παράξενη χώρα (την Αιθιοπία). Εκεί, είδε µια παρθένο </a:t>
            </a:r>
            <a:r>
              <a:rPr lang="el-GR" sz="2000" dirty="0" err="1" smtClean="0"/>
              <a:t>αλυσσοδεµένη</a:t>
            </a:r>
            <a:r>
              <a:rPr lang="el-GR" sz="2000" dirty="0" smtClean="0"/>
              <a:t> σ’ ένα βράχο, που την απειλούσε ένα άσπλαχνο θαλάσσιο ερπετό και η καρδιά του </a:t>
            </a:r>
            <a:r>
              <a:rPr lang="el-GR" sz="2000" dirty="0" err="1" smtClean="0"/>
              <a:t>γέµισε</a:t>
            </a:r>
            <a:r>
              <a:rPr lang="el-GR" sz="2000" dirty="0" smtClean="0"/>
              <a:t> από θλίψη γι’ αυτήν. Το </a:t>
            </a:r>
            <a:r>
              <a:rPr lang="el-GR" sz="2000" dirty="0" err="1" smtClean="0"/>
              <a:t>όνοµά</a:t>
            </a:r>
            <a:r>
              <a:rPr lang="el-GR" sz="2000" dirty="0" smtClean="0"/>
              <a:t> της ήταν </a:t>
            </a:r>
            <a:r>
              <a:rPr lang="el-GR" sz="2000" dirty="0" err="1" smtClean="0"/>
              <a:t>Ανδροµέδα</a:t>
            </a:r>
            <a:r>
              <a:rPr lang="el-GR" sz="2000" dirty="0" smtClean="0"/>
              <a:t>. Ο Περσέας την έσωσε από το κτήνος και φρόντισε τις πληγές της. Έπειτα επέστρεψε µε τη </a:t>
            </a:r>
            <a:r>
              <a:rPr lang="el-GR" sz="2000" dirty="0" err="1" smtClean="0"/>
              <a:t>∆ανάη</a:t>
            </a:r>
            <a:r>
              <a:rPr lang="el-GR" sz="2000" dirty="0" smtClean="0"/>
              <a:t> και την </a:t>
            </a:r>
            <a:r>
              <a:rPr lang="el-GR" sz="2000" dirty="0" err="1" smtClean="0"/>
              <a:t>Ανδροµέδα</a:t>
            </a:r>
            <a:r>
              <a:rPr lang="el-GR" sz="2000" dirty="0" smtClean="0"/>
              <a:t> στο Άργος, γυρεύοντας τη </a:t>
            </a:r>
            <a:r>
              <a:rPr lang="el-GR" sz="2000" dirty="0" err="1" smtClean="0"/>
              <a:t>συµφιλίωση</a:t>
            </a:r>
            <a:r>
              <a:rPr lang="el-GR" sz="2000" dirty="0" smtClean="0"/>
              <a:t> µε τον γέρο </a:t>
            </a:r>
            <a:r>
              <a:rPr lang="el-GR" sz="2000" dirty="0" err="1" smtClean="0"/>
              <a:t>πιά</a:t>
            </a:r>
            <a:r>
              <a:rPr lang="el-GR" sz="2000" dirty="0" smtClean="0"/>
              <a:t> βασιλιά Ακρίσιο. </a:t>
            </a:r>
            <a:r>
              <a:rPr lang="el-GR" sz="2000" dirty="0" err="1" smtClean="0"/>
              <a:t>Όµως</a:t>
            </a:r>
            <a:r>
              <a:rPr lang="el-GR" sz="2000" dirty="0" smtClean="0"/>
              <a:t>, ο Ακρίσιος είχε επισκεφθεί µια γειτονική πόλη (τη Λάρισα) για να παρακολουθήσει αγώνες, και ο Περσέας πήγε να τον αναζητήσει. Αδυνατώντας να αντισταθεί στον </a:t>
            </a:r>
            <a:r>
              <a:rPr lang="el-GR" sz="2000" dirty="0" err="1" smtClean="0"/>
              <a:t>πειρασµό</a:t>
            </a:r>
            <a:r>
              <a:rPr lang="el-GR" sz="2000" dirty="0" smtClean="0"/>
              <a:t>, πήρε µ</a:t>
            </a:r>
            <a:r>
              <a:rPr lang="el-GR" sz="2000" dirty="0" err="1" smtClean="0"/>
              <a:t>έρος</a:t>
            </a:r>
            <a:r>
              <a:rPr lang="el-GR" sz="2000" dirty="0" smtClean="0"/>
              <a:t> στον </a:t>
            </a:r>
            <a:r>
              <a:rPr lang="el-GR" sz="2000" dirty="0" err="1" smtClean="0"/>
              <a:t>συναγωνισµό</a:t>
            </a:r>
            <a:r>
              <a:rPr lang="el-GR" sz="2000" dirty="0" smtClean="0"/>
              <a:t> και πέταξε τον δίσκο µε όλη του τη </a:t>
            </a:r>
            <a:r>
              <a:rPr lang="el-GR" sz="2000" dirty="0" err="1" smtClean="0"/>
              <a:t>δύναµη</a:t>
            </a:r>
            <a:r>
              <a:rPr lang="el-GR" sz="2000" dirty="0" smtClean="0"/>
              <a:t>. </a:t>
            </a:r>
            <a:r>
              <a:rPr lang="el-GR" sz="2000" dirty="0" err="1" smtClean="0"/>
              <a:t>Όµως</a:t>
            </a:r>
            <a:r>
              <a:rPr lang="el-GR" sz="2000" dirty="0" smtClean="0"/>
              <a:t>, ο δίσκος ξέφυγε προς τη µ</a:t>
            </a:r>
            <a:r>
              <a:rPr lang="el-GR" sz="2000" dirty="0" err="1" smtClean="0"/>
              <a:t>εριά</a:t>
            </a:r>
            <a:r>
              <a:rPr lang="el-GR" sz="2000" dirty="0" smtClean="0"/>
              <a:t> των θεατών και σκότωσε τον βασιλιά Ακρίσιο που βρισκόταν εκεί. Ο </a:t>
            </a:r>
            <a:r>
              <a:rPr lang="el-GR" sz="2000" dirty="0" err="1" smtClean="0"/>
              <a:t>χρησµός</a:t>
            </a:r>
            <a:r>
              <a:rPr lang="el-GR" sz="2000" dirty="0" smtClean="0"/>
              <a:t> επαληθεύτηκε και ο Περσέας ανακηρύχτηκε Περσέας Τύραννος (βασιλιάς της Τίρυνθας και των Μυκηνών), εκπληρώνοντας τελικά το οιδιπόδειο </a:t>
            </a:r>
            <a:r>
              <a:rPr lang="el-GR" sz="2000" dirty="0" err="1" smtClean="0"/>
              <a:t>πεπρωµένο</a:t>
            </a:r>
            <a:r>
              <a:rPr lang="el-GR" sz="2000" dirty="0" smtClean="0"/>
              <a:t> του. </a:t>
            </a:r>
            <a:endParaRPr lang="en-US" sz="2000" dirty="0" smtClean="0"/>
          </a:p>
          <a:p>
            <a:endParaRPr lang="en-US" sz="20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279375"/>
            <a:ext cx="9069387" cy="6858048"/>
          </a:xfrm>
        </p:spPr>
        <p:txBody>
          <a:bodyPr/>
          <a:lstStyle/>
          <a:p>
            <a:r>
              <a:rPr lang="el-GR" sz="2000" dirty="0" smtClean="0"/>
              <a:t>Ο άξονας αυτού του µ</a:t>
            </a:r>
            <a:r>
              <a:rPr lang="el-GR" sz="2000" dirty="0" err="1" smtClean="0"/>
              <a:t>ύθου</a:t>
            </a:r>
            <a:r>
              <a:rPr lang="el-GR" sz="2000" dirty="0" smtClean="0"/>
              <a:t> είναι η προσφορά της ασπίδας-καθρέφτη από την Αθηνά, που θα έκανε τον Περσέα ικανό να τα βγάλει πέρα µε το φρικαλέο τέρας. Χάρη σ’ αυτόν τον αντανακλώντα θώρακα της Αθηνάς µ</a:t>
            </a:r>
            <a:r>
              <a:rPr lang="el-GR" sz="2000" dirty="0" err="1" smtClean="0"/>
              <a:t>πορούν</a:t>
            </a:r>
            <a:r>
              <a:rPr lang="el-GR" sz="2000" dirty="0" smtClean="0"/>
              <a:t> να </a:t>
            </a:r>
            <a:r>
              <a:rPr lang="el-GR" sz="2000" dirty="0" err="1" smtClean="0"/>
              <a:t>περιεχθούν</a:t>
            </a:r>
            <a:r>
              <a:rPr lang="el-GR" sz="2000" dirty="0" smtClean="0"/>
              <a:t> τα αρχαϊκά άγχη και η απειλητική όψη της Μέδουσας µ</a:t>
            </a:r>
            <a:r>
              <a:rPr lang="el-GR" sz="2000" dirty="0" err="1" smtClean="0"/>
              <a:t>πορεί</a:t>
            </a:r>
            <a:r>
              <a:rPr lang="el-GR" sz="2000" dirty="0" smtClean="0"/>
              <a:t> να µ</a:t>
            </a:r>
            <a:r>
              <a:rPr lang="el-GR" sz="2000" dirty="0" err="1" smtClean="0"/>
              <a:t>εταπλαστεί</a:t>
            </a:r>
            <a:r>
              <a:rPr lang="el-GR" sz="2000" dirty="0" smtClean="0"/>
              <a:t> σε µια ανεκτή δισδιάστατη εικόνα. Ο καθρέφτης προσφέρει ένα πλαίσιο, ένα είδος σκηνής θεάτρου, για την </a:t>
            </a:r>
            <a:r>
              <a:rPr lang="el-GR" sz="2000" dirty="0" err="1" smtClean="0"/>
              <a:t>ενστικτική</a:t>
            </a:r>
            <a:r>
              <a:rPr lang="el-GR" sz="2000" dirty="0" smtClean="0"/>
              <a:t> υπερδιέγερση που </a:t>
            </a:r>
            <a:r>
              <a:rPr lang="el-GR" sz="2000" dirty="0" err="1" smtClean="0"/>
              <a:t>κατακερµατίζει</a:t>
            </a:r>
            <a:r>
              <a:rPr lang="el-GR" sz="2000" dirty="0" smtClean="0"/>
              <a:t> και για τους εξωτερικούς </a:t>
            </a:r>
            <a:r>
              <a:rPr lang="el-GR" sz="2000" dirty="0" err="1" smtClean="0"/>
              <a:t>ερεθισµούς</a:t>
            </a:r>
            <a:r>
              <a:rPr lang="el-GR" sz="2000" dirty="0" smtClean="0"/>
              <a:t> που κατακλύζουν τον </a:t>
            </a:r>
            <a:r>
              <a:rPr lang="el-GR" sz="2000" dirty="0" err="1" smtClean="0"/>
              <a:t>οργανισµό</a:t>
            </a:r>
            <a:r>
              <a:rPr lang="el-GR" sz="2000" dirty="0" smtClean="0"/>
              <a:t>. Η ασπίδα αυτή, το πλαίσιο αυτό, λειτουργεί ως </a:t>
            </a:r>
            <a:r>
              <a:rPr lang="el-GR" sz="2000" dirty="0" err="1" smtClean="0"/>
              <a:t>διάµεσο</a:t>
            </a:r>
            <a:r>
              <a:rPr lang="el-GR" sz="2000" dirty="0" smtClean="0"/>
              <a:t> στοιχείο, ένα είδος ορίων, προβάλλει µια διαχωριστική επιφάνεια </a:t>
            </a:r>
            <a:r>
              <a:rPr lang="el-GR" sz="2000" dirty="0" err="1" smtClean="0"/>
              <a:t>ανάµεσα</a:t>
            </a:r>
            <a:r>
              <a:rPr lang="el-GR" sz="2000" dirty="0" smtClean="0"/>
              <a:t> στην </a:t>
            </a:r>
            <a:r>
              <a:rPr lang="el-GR" sz="2000" dirty="0" err="1" smtClean="0"/>
              <a:t>συγχωνευτική</a:t>
            </a:r>
            <a:r>
              <a:rPr lang="el-GR" sz="2000" dirty="0" smtClean="0"/>
              <a:t> µ</a:t>
            </a:r>
            <a:r>
              <a:rPr lang="el-GR" sz="2000" dirty="0" err="1" smtClean="0"/>
              <a:t>ητέρα</a:t>
            </a:r>
            <a:r>
              <a:rPr lang="el-GR" sz="2000" dirty="0" smtClean="0"/>
              <a:t> και το παιδί της, εισάγει µια διαφοροποιούσα </a:t>
            </a:r>
            <a:r>
              <a:rPr lang="el-GR" sz="2000" dirty="0" err="1" smtClean="0"/>
              <a:t>δύναµη</a:t>
            </a:r>
            <a:r>
              <a:rPr lang="el-GR" sz="2000" dirty="0" smtClean="0"/>
              <a:t> και καθιστά πιθανή τη διαγραφή ενός τριαδικού </a:t>
            </a:r>
            <a:r>
              <a:rPr lang="el-GR" sz="2000" dirty="0" err="1" smtClean="0"/>
              <a:t>σχηµατισµού</a:t>
            </a:r>
            <a:r>
              <a:rPr lang="el-GR" sz="2000" dirty="0" smtClean="0"/>
              <a:t> (παιδί-ασπίδα-</a:t>
            </a:r>
            <a:r>
              <a:rPr lang="el-GR" sz="2000" dirty="0" err="1" smtClean="0"/>
              <a:t>µητέρ</a:t>
            </a:r>
            <a:r>
              <a:rPr lang="el-GR" sz="2000" dirty="0" smtClean="0"/>
              <a:t>α). Αυτή η διαχωριστική επιφάνεια θα </a:t>
            </a:r>
            <a:r>
              <a:rPr lang="el-GR" sz="2000" dirty="0" err="1" smtClean="0"/>
              <a:t>χρησιµεύσει</a:t>
            </a:r>
            <a:r>
              <a:rPr lang="el-GR" sz="2000" dirty="0" smtClean="0"/>
              <a:t> και ως όριο </a:t>
            </a:r>
            <a:r>
              <a:rPr lang="el-GR" sz="2000" dirty="0" err="1" smtClean="0"/>
              <a:t>ανάµεσα</a:t>
            </a:r>
            <a:r>
              <a:rPr lang="el-GR" sz="2000" dirty="0" smtClean="0"/>
              <a:t> στο εσωτερικό και το εξωτερικό, τη φαντασία και την </a:t>
            </a:r>
            <a:r>
              <a:rPr lang="el-GR" sz="2000" dirty="0" err="1" smtClean="0"/>
              <a:t>πραγµατικότητα</a:t>
            </a:r>
            <a:r>
              <a:rPr lang="el-GR" sz="2000" dirty="0" smtClean="0"/>
              <a:t>, αλλά επίσης και ως επιφάνεια συναλλαγών και σχέσεων µε το </a:t>
            </a:r>
            <a:r>
              <a:rPr lang="el-GR" sz="2000" dirty="0" err="1" smtClean="0"/>
              <a:t>αντικείµενο</a:t>
            </a:r>
            <a:r>
              <a:rPr lang="el-GR" sz="2000" dirty="0" smtClean="0"/>
              <a:t>. Αυτός ο αντανακλών καθρέφτης είναι η επιφάνεια που επιτρέπει την εξερεύνηση της </a:t>
            </a:r>
            <a:r>
              <a:rPr lang="el-GR" sz="2000" dirty="0" err="1" smtClean="0"/>
              <a:t>πραγµατικότητας</a:t>
            </a:r>
            <a:r>
              <a:rPr lang="el-GR" sz="2000" dirty="0" smtClean="0"/>
              <a:t>, εσωτερικής και εξωτερικής. Η εσωτερίκευση του πλαισίου, ως </a:t>
            </a:r>
            <a:r>
              <a:rPr lang="el-GR" sz="2000" dirty="0" err="1" smtClean="0"/>
              <a:t>ενδιάµεσης</a:t>
            </a:r>
            <a:r>
              <a:rPr lang="el-GR" sz="2000" dirty="0" smtClean="0"/>
              <a:t> </a:t>
            </a:r>
            <a:r>
              <a:rPr lang="el-GR" sz="2000" dirty="0" err="1" smtClean="0"/>
              <a:t>δοµής</a:t>
            </a:r>
            <a:r>
              <a:rPr lang="el-GR" sz="2000" dirty="0" smtClean="0"/>
              <a:t> που η λειτουργία της είναι να διαφοροποιήσει και να µ</a:t>
            </a:r>
            <a:r>
              <a:rPr lang="el-GR" sz="2000" dirty="0" err="1" smtClean="0"/>
              <a:t>ετασχηµατίσει</a:t>
            </a:r>
            <a:r>
              <a:rPr lang="el-GR" sz="2000" dirty="0" smtClean="0"/>
              <a:t> τα αρχαϊκά άγχη, θα </a:t>
            </a:r>
            <a:r>
              <a:rPr lang="el-GR" sz="2000" dirty="0" err="1" smtClean="0"/>
              <a:t>ενδυναµώσει</a:t>
            </a:r>
            <a:r>
              <a:rPr lang="el-GR" sz="2000" dirty="0" smtClean="0"/>
              <a:t> το Εγώ του ασθενούς και θα το καθιερώσει ως όργανο </a:t>
            </a:r>
            <a:r>
              <a:rPr lang="el-GR" sz="2000" dirty="0" err="1" smtClean="0"/>
              <a:t>δηµιουργικότητας</a:t>
            </a:r>
            <a:r>
              <a:rPr lang="el-GR" sz="2000" dirty="0" smtClean="0"/>
              <a:t>. </a:t>
            </a:r>
            <a:endParaRPr lang="en-US" sz="2000" dirty="0" smtClean="0"/>
          </a:p>
          <a:p>
            <a:r>
              <a:rPr lang="el-GR" sz="2400" dirty="0" smtClean="0"/>
              <a:t>Οι απαραίτητες προϋποθέσεις γι’ αυτήν την διεργασία είναι συνεκτικότητα, η σταθερότητα και η συνέχεια του πλαισίου . </a:t>
            </a:r>
            <a:endParaRPr lang="en-US" sz="24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b="1" dirty="0" err="1"/>
              <a:t>Πλαίσιο</a:t>
            </a:r>
            <a:r>
              <a:rPr lang="en-US" b="1" dirty="0"/>
              <a:t> </a:t>
            </a:r>
            <a:r>
              <a:rPr lang="en-US" b="1" dirty="0" err="1"/>
              <a:t>θεραπείας</a:t>
            </a:r>
            <a:r>
              <a:rPr lang="en-US" b="1" dirty="0"/>
              <a:t> </a:t>
            </a:r>
            <a:r>
              <a:rPr lang="en-US" b="1" dirty="0" err="1"/>
              <a:t>ψυχωτικών</a:t>
            </a:r>
            <a:r>
              <a:rPr lang="en-US" b="1" dirty="0"/>
              <a:t> </a:t>
            </a:r>
          </a:p>
        </p:txBody>
      </p:sp>
      <p:sp>
        <p:nvSpPr>
          <p:cNvPr id="26626" name="Rectangle 2"/>
          <p:cNvSpPr>
            <a:spLocks noGrp="1" noChangeArrowheads="1"/>
          </p:cNvSpPr>
          <p:nvPr>
            <p:ph type="body" idx="1"/>
          </p:nvPr>
        </p:nvSpPr>
        <p:spPr>
          <a:xfrm>
            <a:off x="503238" y="1279507"/>
            <a:ext cx="9070975" cy="5478481"/>
          </a:xfrm>
          <a:ln/>
        </p:spPr>
        <p:txBody>
          <a:bodyPr/>
          <a:lstStyle/>
          <a:p>
            <a:pPr marL="431800" indent="-323850">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sz="2800" dirty="0" smtClean="0"/>
              <a:t>Ένας τρόπος εγκαθίδρυσης ενός λειτουργικού πλαισίου για την ψύχωση είναι η </a:t>
            </a:r>
            <a:r>
              <a:rPr lang="el-GR" sz="2800" dirty="0" err="1" smtClean="0"/>
              <a:t>δηµιουργία</a:t>
            </a:r>
            <a:r>
              <a:rPr lang="el-GR" sz="2800" dirty="0" smtClean="0"/>
              <a:t> µ</a:t>
            </a:r>
            <a:r>
              <a:rPr lang="el-GR" sz="2800" dirty="0" err="1" smtClean="0"/>
              <a:t>ιας</a:t>
            </a:r>
            <a:r>
              <a:rPr lang="el-GR" sz="2800" dirty="0" smtClean="0"/>
              <a:t> </a:t>
            </a:r>
            <a:r>
              <a:rPr lang="el-GR" sz="2800" dirty="0" err="1" smtClean="0"/>
              <a:t>δοµής</a:t>
            </a:r>
            <a:r>
              <a:rPr lang="el-GR" sz="2800" dirty="0" smtClean="0"/>
              <a:t>, ενός θεραπευτικού </a:t>
            </a:r>
            <a:r>
              <a:rPr lang="el-GR" sz="2800" dirty="0" err="1" smtClean="0"/>
              <a:t>σχήµατος</a:t>
            </a:r>
            <a:r>
              <a:rPr lang="el-GR" sz="2800" dirty="0" smtClean="0"/>
              <a:t>, µ</a:t>
            </a:r>
            <a:r>
              <a:rPr lang="el-GR" sz="2800" dirty="0" err="1" smtClean="0"/>
              <a:t>ιας</a:t>
            </a:r>
            <a:r>
              <a:rPr lang="el-GR" sz="2800" dirty="0" smtClean="0"/>
              <a:t> θεραπευτικής </a:t>
            </a:r>
            <a:r>
              <a:rPr lang="el-GR" sz="2800" dirty="0" err="1" smtClean="0"/>
              <a:t>οµάδας</a:t>
            </a:r>
            <a:r>
              <a:rPr lang="el-GR" sz="2800" dirty="0" smtClean="0"/>
              <a:t>, που λόγω της πολύπλευρης σύνθεσής της αλλά και της σταθερότητας που, ως </a:t>
            </a:r>
            <a:r>
              <a:rPr lang="el-GR" sz="2800" dirty="0" err="1" smtClean="0"/>
              <a:t>δοµή</a:t>
            </a:r>
            <a:r>
              <a:rPr lang="el-GR" sz="2800" dirty="0" smtClean="0"/>
              <a:t>, µ</a:t>
            </a:r>
            <a:r>
              <a:rPr lang="el-GR" sz="2800" dirty="0" err="1" smtClean="0"/>
              <a:t>πορεί</a:t>
            </a:r>
            <a:r>
              <a:rPr lang="el-GR" sz="2800" dirty="0" smtClean="0"/>
              <a:t> να έχει, µ</a:t>
            </a:r>
            <a:r>
              <a:rPr lang="el-GR" sz="2800" dirty="0" err="1" smtClean="0"/>
              <a:t>πορεί</a:t>
            </a:r>
            <a:r>
              <a:rPr lang="el-GR" sz="2800" dirty="0" smtClean="0"/>
              <a:t> καλύτερα να </a:t>
            </a:r>
            <a:r>
              <a:rPr lang="el-GR" sz="2800" dirty="0" err="1" smtClean="0"/>
              <a:t>αντιµετωπίσει</a:t>
            </a:r>
            <a:r>
              <a:rPr lang="el-GR" sz="2800" dirty="0" smtClean="0"/>
              <a:t> ως πλαίσιο την ψυχωτική-σχιζοφρενική διαταραχή. Τον ρόλο πλέον του ενός θεραπευτή τον </a:t>
            </a:r>
            <a:r>
              <a:rPr lang="el-GR" sz="2800" dirty="0" err="1" smtClean="0"/>
              <a:t>αναλαµβάνει</a:t>
            </a:r>
            <a:r>
              <a:rPr lang="el-GR" sz="2800" dirty="0" smtClean="0"/>
              <a:t> η θεραπευτική </a:t>
            </a:r>
            <a:r>
              <a:rPr lang="el-GR" sz="2800" dirty="0" err="1" smtClean="0"/>
              <a:t>οµάδα</a:t>
            </a:r>
            <a:r>
              <a:rPr lang="el-GR" sz="2800" dirty="0" smtClean="0"/>
              <a:t>. </a:t>
            </a:r>
            <a:r>
              <a:rPr lang="el-GR" sz="2800" b="1" dirty="0" smtClean="0"/>
              <a:t>Η µ</a:t>
            </a:r>
            <a:r>
              <a:rPr lang="el-GR" sz="2800" b="1" dirty="0" err="1" smtClean="0"/>
              <a:t>εταβίβαση</a:t>
            </a:r>
            <a:r>
              <a:rPr lang="el-GR" sz="2800" b="1" dirty="0" smtClean="0"/>
              <a:t> </a:t>
            </a:r>
            <a:r>
              <a:rPr lang="el-GR" sz="2800" dirty="0" smtClean="0"/>
              <a:t>πλέον δεν αναπτύσσεται προς το πρόσωπο ενός µ</a:t>
            </a:r>
            <a:r>
              <a:rPr lang="el-GR" sz="2800" dirty="0" err="1" smtClean="0"/>
              <a:t>όνον</a:t>
            </a:r>
            <a:r>
              <a:rPr lang="el-GR" sz="2800" dirty="0" smtClean="0"/>
              <a:t> θεραπευτή αλλά </a:t>
            </a:r>
            <a:r>
              <a:rPr lang="el-GR" sz="2800" b="1" dirty="0" smtClean="0"/>
              <a:t>προς τη </a:t>
            </a:r>
            <a:r>
              <a:rPr lang="el-GR" sz="2800" b="1" dirty="0" err="1" smtClean="0"/>
              <a:t>∆οµή</a:t>
            </a:r>
            <a:r>
              <a:rPr lang="el-GR" sz="2800" dirty="0" smtClean="0"/>
              <a:t> η οποία παρέχει τη θεραπεία.</a:t>
            </a:r>
            <a:endParaRPr lang="en-US" sz="2800" dirty="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1"/>
          </p:nvPr>
        </p:nvSpPr>
        <p:spPr>
          <a:xfrm>
            <a:off x="503238" y="350813"/>
            <a:ext cx="9070975" cy="6407175"/>
          </a:xfrm>
          <a:ln/>
        </p:spPr>
        <p:txBody>
          <a:bodyPr/>
          <a:lstStyle/>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sz="2800" b="1" dirty="0" smtClean="0"/>
              <a:t>Η </a:t>
            </a:r>
            <a:r>
              <a:rPr lang="el-GR" sz="2800" b="1" dirty="0" err="1" smtClean="0"/>
              <a:t>διαµόρφωση</a:t>
            </a:r>
            <a:r>
              <a:rPr lang="el-GR" sz="2800" b="1" dirty="0" smtClean="0"/>
              <a:t> λοιπόν ενός θεραπευτικού πλαισίου για την θεραπεία του σχιζοφρενούς ασθενούς </a:t>
            </a:r>
            <a:r>
              <a:rPr lang="el-GR" sz="2800" b="1" dirty="0" err="1" smtClean="0"/>
              <a:t>περιλαµβάνει</a:t>
            </a:r>
            <a:r>
              <a:rPr lang="el-GR" sz="2800" b="1" dirty="0" smtClean="0"/>
              <a:t> τη </a:t>
            </a:r>
            <a:r>
              <a:rPr lang="el-GR" sz="2800" b="1" dirty="0" err="1" smtClean="0"/>
              <a:t>δηµιουργία</a:t>
            </a:r>
            <a:r>
              <a:rPr lang="el-GR" sz="2800" b="1" dirty="0" smtClean="0"/>
              <a:t> µ</a:t>
            </a:r>
            <a:r>
              <a:rPr lang="el-GR" sz="2800" b="1" dirty="0" err="1" smtClean="0"/>
              <a:t>ιας</a:t>
            </a:r>
            <a:r>
              <a:rPr lang="el-GR" sz="2800" b="1" dirty="0" smtClean="0"/>
              <a:t> θεραπευτικής </a:t>
            </a:r>
            <a:r>
              <a:rPr lang="el-GR" sz="2800" b="1" dirty="0" err="1" smtClean="0"/>
              <a:t>οµάδας</a:t>
            </a:r>
            <a:r>
              <a:rPr lang="el-GR" sz="2800" dirty="0" smtClean="0"/>
              <a:t>, που, λειτουργώντας στα πλαίσια µ</a:t>
            </a:r>
            <a:r>
              <a:rPr lang="el-GR" sz="2800" dirty="0" err="1" smtClean="0"/>
              <a:t>ιάς</a:t>
            </a:r>
            <a:r>
              <a:rPr lang="el-GR" sz="2800" dirty="0" smtClean="0"/>
              <a:t> </a:t>
            </a:r>
            <a:r>
              <a:rPr lang="el-GR" sz="2800" dirty="0" err="1" smtClean="0"/>
              <a:t>οργανωµένης</a:t>
            </a:r>
            <a:r>
              <a:rPr lang="el-GR" sz="2800" dirty="0" smtClean="0"/>
              <a:t> </a:t>
            </a:r>
            <a:r>
              <a:rPr lang="el-GR" sz="2800" dirty="0" err="1" smtClean="0"/>
              <a:t>δοµής</a:t>
            </a:r>
            <a:r>
              <a:rPr lang="el-GR" sz="2800" dirty="0" smtClean="0"/>
              <a:t>, εκπροσωπεί </a:t>
            </a:r>
            <a:r>
              <a:rPr lang="el-GR" sz="2800" dirty="0" err="1" smtClean="0"/>
              <a:t>πιά</a:t>
            </a:r>
            <a:r>
              <a:rPr lang="el-GR" sz="2800" dirty="0" smtClean="0"/>
              <a:t> εκείνη το «</a:t>
            </a:r>
            <a:r>
              <a:rPr lang="el-GR" sz="2800" dirty="0" err="1" smtClean="0"/>
              <a:t>αντικείµενο</a:t>
            </a:r>
            <a:r>
              <a:rPr lang="el-GR" sz="2800" dirty="0" smtClean="0"/>
              <a:t>» προς το οποίο ο σχιζοφρενής επιτρέπει να αναπτυχθούν τα µ</a:t>
            </a:r>
            <a:r>
              <a:rPr lang="el-GR" sz="2800" dirty="0" err="1" smtClean="0"/>
              <a:t>εταβιβαστικά</a:t>
            </a:r>
            <a:r>
              <a:rPr lang="el-GR" sz="2800" dirty="0" smtClean="0"/>
              <a:t> του </a:t>
            </a:r>
            <a:r>
              <a:rPr lang="el-GR" sz="2800" dirty="0" err="1" smtClean="0"/>
              <a:t>συναισθήµατα</a:t>
            </a:r>
            <a:r>
              <a:rPr lang="el-GR" sz="2800" dirty="0" smtClean="0"/>
              <a:t>. Είναι πλέον </a:t>
            </a:r>
            <a:r>
              <a:rPr lang="el-GR" sz="2800" b="1" dirty="0" smtClean="0"/>
              <a:t>η </a:t>
            </a:r>
            <a:r>
              <a:rPr lang="el-GR" sz="2800" b="1" dirty="0" err="1" smtClean="0"/>
              <a:t>δοµή</a:t>
            </a:r>
            <a:r>
              <a:rPr lang="el-GR" sz="2800" b="1" dirty="0" smtClean="0"/>
              <a:t> </a:t>
            </a:r>
            <a:r>
              <a:rPr lang="el-GR" sz="2800" dirty="0" smtClean="0"/>
              <a:t>µε τους εκάστοτε θεραπευτές της που </a:t>
            </a:r>
            <a:r>
              <a:rPr lang="el-GR" sz="2800" b="1" dirty="0" err="1" smtClean="0"/>
              <a:t>αναλαµβάνει</a:t>
            </a:r>
            <a:r>
              <a:rPr lang="el-GR" sz="2800" b="1" dirty="0" smtClean="0"/>
              <a:t> να προσπαθήσει να αναπτύξει µια σχέση µε τον ψυχωτικό ασθενή </a:t>
            </a:r>
            <a:r>
              <a:rPr lang="el-GR" sz="2800" dirty="0" smtClean="0"/>
              <a:t>και να προσπαθήσει να τον βγάλει από τον ναρκισσιστικό του </a:t>
            </a:r>
            <a:r>
              <a:rPr lang="el-GR" sz="2800" dirty="0" err="1" smtClean="0"/>
              <a:t>κόσµο</a:t>
            </a:r>
            <a:r>
              <a:rPr lang="el-GR" sz="2800" dirty="0" smtClean="0"/>
              <a:t> και να τον βοηθήσει να ανοιχτεί προς τον εξωτερικό </a:t>
            </a:r>
            <a:r>
              <a:rPr lang="el-GR" sz="2800" dirty="0" err="1" smtClean="0"/>
              <a:t>κόσµο</a:t>
            </a:r>
            <a:r>
              <a:rPr lang="el-GR" sz="2800" dirty="0" smtClean="0"/>
              <a:t>. </a:t>
            </a:r>
            <a:r>
              <a:rPr lang="el-GR" sz="2800" b="1" dirty="0" smtClean="0"/>
              <a:t>Είναι αυτή η </a:t>
            </a:r>
            <a:r>
              <a:rPr lang="el-GR" sz="2800" b="1" dirty="0" err="1" smtClean="0"/>
              <a:t>δοµή</a:t>
            </a:r>
            <a:r>
              <a:rPr lang="el-GR" sz="2800" b="1" dirty="0" smtClean="0"/>
              <a:t> που θα </a:t>
            </a:r>
            <a:r>
              <a:rPr lang="el-GR" sz="2800" b="1" dirty="0" err="1" smtClean="0"/>
              <a:t>παρέξει</a:t>
            </a:r>
            <a:r>
              <a:rPr lang="el-GR" sz="2800" b="1" dirty="0" smtClean="0"/>
              <a:t> το θεραπευτικό πλαίσιο για να </a:t>
            </a:r>
            <a:r>
              <a:rPr lang="el-GR" sz="2800" b="1" dirty="0" err="1" smtClean="0"/>
              <a:t>αντιµετωπιστούν</a:t>
            </a:r>
            <a:r>
              <a:rPr lang="el-GR" sz="2800" b="1" dirty="0" smtClean="0"/>
              <a:t> οι τεράστιες ανάγκες του σχιζοφρενούς ασθενή</a:t>
            </a:r>
            <a:r>
              <a:rPr lang="el-GR" sz="2800" dirty="0" smtClean="0"/>
              <a:t>. </a:t>
            </a:r>
            <a:endParaRPr lang="en-US" sz="28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279375"/>
            <a:ext cx="9069387" cy="6929486"/>
          </a:xfrm>
        </p:spPr>
        <p:txBody>
          <a:bodyPr/>
          <a:lstStyle/>
          <a:p>
            <a:r>
              <a:rPr lang="el-GR" b="1" dirty="0" smtClean="0"/>
              <a:t>Η θεραπευτική σχέση </a:t>
            </a:r>
            <a:r>
              <a:rPr lang="el-GR" sz="2800" dirty="0" smtClean="0"/>
              <a:t>µε ένα σχιζοφρενή είναι, όπως γίνεται αντιληπτό από όλα αυτά, µια θεραπευτική </a:t>
            </a:r>
            <a:r>
              <a:rPr lang="el-GR" b="1" dirty="0" smtClean="0"/>
              <a:t>σχέση δια βίου</a:t>
            </a:r>
            <a:r>
              <a:rPr lang="el-GR" sz="2800" dirty="0" smtClean="0"/>
              <a:t>. </a:t>
            </a:r>
            <a:r>
              <a:rPr lang="el-GR" sz="2800" dirty="0" err="1" smtClean="0"/>
              <a:t>Αντιλαµβάνεται</a:t>
            </a:r>
            <a:r>
              <a:rPr lang="el-GR" sz="2800" dirty="0" smtClean="0"/>
              <a:t> κανείς πως µια </a:t>
            </a:r>
            <a:r>
              <a:rPr lang="el-GR" sz="2800" dirty="0" err="1" smtClean="0"/>
              <a:t>οργανωµένη</a:t>
            </a:r>
            <a:r>
              <a:rPr lang="el-GR" sz="2800" dirty="0" smtClean="0"/>
              <a:t> </a:t>
            </a:r>
            <a:r>
              <a:rPr lang="el-GR" sz="2800" dirty="0" err="1" smtClean="0"/>
              <a:t>δοµή</a:t>
            </a:r>
            <a:r>
              <a:rPr lang="el-GR" sz="2800" dirty="0" smtClean="0"/>
              <a:t> µ</a:t>
            </a:r>
            <a:r>
              <a:rPr lang="el-GR" sz="2800" dirty="0" err="1" smtClean="0"/>
              <a:t>πορεί</a:t>
            </a:r>
            <a:r>
              <a:rPr lang="el-GR" sz="2800" dirty="0" smtClean="0"/>
              <a:t> ευκολότερα από έναν µ</a:t>
            </a:r>
            <a:r>
              <a:rPr lang="el-GR" sz="2800" dirty="0" err="1" smtClean="0"/>
              <a:t>όνον</a:t>
            </a:r>
            <a:r>
              <a:rPr lang="el-GR" sz="2800" dirty="0" smtClean="0"/>
              <a:t> θεραπευτή να </a:t>
            </a:r>
            <a:r>
              <a:rPr lang="el-GR" sz="2800" dirty="0" err="1" smtClean="0"/>
              <a:t>παρέξει</a:t>
            </a:r>
            <a:r>
              <a:rPr lang="el-GR" sz="2800" dirty="0" smtClean="0"/>
              <a:t> µια τέτοια σχέση. Η οργάνωση αυτής της </a:t>
            </a:r>
            <a:r>
              <a:rPr lang="el-GR" sz="2800" dirty="0" err="1" smtClean="0"/>
              <a:t>δοµής</a:t>
            </a:r>
            <a:r>
              <a:rPr lang="el-GR" sz="2800" dirty="0" smtClean="0"/>
              <a:t> θα επιτρέψει τις </a:t>
            </a:r>
            <a:r>
              <a:rPr lang="el-GR" sz="2800" b="1" dirty="0" smtClean="0"/>
              <a:t>εναλλαγές των θεραπευτών</a:t>
            </a:r>
            <a:r>
              <a:rPr lang="el-GR" sz="2800" dirty="0" smtClean="0"/>
              <a:t>, την ανάπτυξη </a:t>
            </a:r>
            <a:r>
              <a:rPr lang="el-GR" sz="2800" b="1" dirty="0" err="1" smtClean="0"/>
              <a:t>συµπληρωµατικών</a:t>
            </a:r>
            <a:r>
              <a:rPr lang="el-GR" sz="2800" b="1" dirty="0" smtClean="0"/>
              <a:t> θεραπευτικών </a:t>
            </a:r>
            <a:r>
              <a:rPr lang="el-GR" sz="2800" b="1" dirty="0" err="1" smtClean="0"/>
              <a:t>σχηµάτων</a:t>
            </a:r>
            <a:r>
              <a:rPr lang="el-GR" sz="2800" dirty="0" smtClean="0"/>
              <a:t> για τις απαραίτητες για τη θεραπεία του σχιζοφρενούς </a:t>
            </a:r>
            <a:r>
              <a:rPr lang="el-GR" sz="2800" b="1" dirty="0" err="1" smtClean="0"/>
              <a:t>παρεµβάσεις</a:t>
            </a:r>
            <a:r>
              <a:rPr lang="el-GR" sz="2800" b="1" dirty="0" smtClean="0"/>
              <a:t> στην οικογένειά</a:t>
            </a:r>
            <a:r>
              <a:rPr lang="el-GR" sz="2800" dirty="0" smtClean="0"/>
              <a:t> του, την οργάνωση ενός </a:t>
            </a:r>
            <a:r>
              <a:rPr lang="el-GR" sz="2800" dirty="0" err="1" smtClean="0"/>
              <a:t>ολοκληρωµένου</a:t>
            </a:r>
            <a:r>
              <a:rPr lang="el-GR" sz="2800" dirty="0" smtClean="0"/>
              <a:t> </a:t>
            </a:r>
            <a:r>
              <a:rPr lang="el-GR" sz="2800" b="1" dirty="0" err="1" smtClean="0"/>
              <a:t>σχεδιασµού</a:t>
            </a:r>
            <a:r>
              <a:rPr lang="el-GR" sz="2800" b="1" dirty="0" smtClean="0"/>
              <a:t> για την </a:t>
            </a:r>
            <a:r>
              <a:rPr lang="el-GR" sz="2800" b="1" dirty="0" err="1" smtClean="0"/>
              <a:t>αντιµετώπιση</a:t>
            </a:r>
            <a:r>
              <a:rPr lang="el-GR" sz="2800" b="1" dirty="0" smtClean="0"/>
              <a:t> µ</a:t>
            </a:r>
            <a:r>
              <a:rPr lang="el-GR" sz="2800" b="1" dirty="0" err="1" smtClean="0"/>
              <a:t>ιας</a:t>
            </a:r>
            <a:r>
              <a:rPr lang="el-GR" sz="2800" b="1" dirty="0" smtClean="0"/>
              <a:t> </a:t>
            </a:r>
            <a:r>
              <a:rPr lang="el-GR" sz="2800" b="1" dirty="0" err="1" smtClean="0"/>
              <a:t>ενδεχόµενης</a:t>
            </a:r>
            <a:r>
              <a:rPr lang="el-GR" sz="2800" b="1" dirty="0" smtClean="0"/>
              <a:t> κρίσης</a:t>
            </a:r>
            <a:r>
              <a:rPr lang="el-GR" sz="2800" dirty="0" smtClean="0"/>
              <a:t>, ενός δηλαδή οξέος ψυχωτικού επεισοδίου, και για την αποτροπή στη φάση αυτή του </a:t>
            </a:r>
            <a:r>
              <a:rPr lang="el-GR" sz="2800" dirty="0" err="1" smtClean="0"/>
              <a:t>εγκλεισµού</a:t>
            </a:r>
            <a:r>
              <a:rPr lang="el-GR" sz="2800" dirty="0" smtClean="0"/>
              <a:t> και για την θεραπευτική απάντηση στα µ</a:t>
            </a:r>
            <a:r>
              <a:rPr lang="el-GR" sz="2800" dirty="0" err="1" smtClean="0"/>
              <a:t>εγάλα</a:t>
            </a:r>
            <a:r>
              <a:rPr lang="el-GR" sz="2800" dirty="0" smtClean="0"/>
              <a:t> </a:t>
            </a:r>
            <a:r>
              <a:rPr lang="el-GR" sz="2800" dirty="0" err="1" smtClean="0"/>
              <a:t>προβλήµατα</a:t>
            </a:r>
            <a:r>
              <a:rPr lang="el-GR" sz="2800" dirty="0" smtClean="0"/>
              <a:t> αποκατάστασης και επανένταξης που </a:t>
            </a:r>
            <a:r>
              <a:rPr lang="el-GR" sz="2800" dirty="0" err="1" smtClean="0"/>
              <a:t>αντιµετωπίζει</a:t>
            </a:r>
            <a:r>
              <a:rPr lang="el-GR" sz="2800" dirty="0" smtClean="0"/>
              <a:t> ο ψυχωτικός ασθενής</a:t>
            </a:r>
            <a:endParaRPr lang="en-US" sz="28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96842" y="279375"/>
            <a:ext cx="9501254" cy="6929486"/>
          </a:xfrm>
        </p:spPr>
        <p:txBody>
          <a:bodyPr/>
          <a:lstStyle/>
          <a:p>
            <a:r>
              <a:rPr lang="el-GR" sz="2400" dirty="0" smtClean="0"/>
              <a:t>Στο </a:t>
            </a:r>
            <a:r>
              <a:rPr lang="el-GR" sz="2400" dirty="0" err="1" smtClean="0"/>
              <a:t>σηµείο</a:t>
            </a:r>
            <a:r>
              <a:rPr lang="el-GR" sz="2400" dirty="0" smtClean="0"/>
              <a:t> αυτό θα πρέπει να τονιστεί πως η θεραπευτική αυτή </a:t>
            </a:r>
            <a:r>
              <a:rPr lang="el-GR" sz="2400" dirty="0" err="1" smtClean="0"/>
              <a:t>οµάδα</a:t>
            </a:r>
            <a:r>
              <a:rPr lang="el-GR" sz="2400" dirty="0" smtClean="0"/>
              <a:t> θα πρέπει συνεχώς να προσπαθεί να διευρύνει το θεραπευτικό πλαίσιο µε τέτοιο τρόπο που </a:t>
            </a:r>
            <a:r>
              <a:rPr lang="el-GR" b="1" dirty="0" smtClean="0"/>
              <a:t>να </a:t>
            </a:r>
            <a:r>
              <a:rPr lang="el-GR" b="1" dirty="0" err="1" smtClean="0"/>
              <a:t>περιλαµβάνει</a:t>
            </a:r>
            <a:r>
              <a:rPr lang="el-GR" b="1" dirty="0" smtClean="0"/>
              <a:t> και την κοινότητα</a:t>
            </a:r>
            <a:r>
              <a:rPr lang="el-GR" sz="2400" dirty="0" smtClean="0"/>
              <a:t> από την οποία ο σχιζοφρενής προέρχεται και στην οποία καλείται να ενταχθεί. Προφανής εδώ είναι ο ρόλος ενός </a:t>
            </a:r>
            <a:r>
              <a:rPr lang="el-GR" sz="2400" dirty="0" err="1" smtClean="0"/>
              <a:t>σηµαντικού</a:t>
            </a:r>
            <a:r>
              <a:rPr lang="el-GR" sz="2400" dirty="0" smtClean="0"/>
              <a:t> έργου που καλείται να φέρει εις πέρας ο θεραπευτής και η θεραπευτική </a:t>
            </a:r>
            <a:r>
              <a:rPr lang="el-GR" sz="2400" dirty="0" err="1" smtClean="0"/>
              <a:t>οµάδα</a:t>
            </a:r>
            <a:r>
              <a:rPr lang="el-GR" sz="2400" dirty="0" smtClean="0"/>
              <a:t>, το έργο </a:t>
            </a:r>
            <a:r>
              <a:rPr lang="el-GR" b="1" dirty="0" smtClean="0"/>
              <a:t>της αγωγής της κοινότητας</a:t>
            </a:r>
            <a:r>
              <a:rPr lang="el-GR" sz="2400" dirty="0" smtClean="0"/>
              <a:t>, εργασία που, όπως γίνεται αντιληπτό, εντάσσεται στον βασικό </a:t>
            </a:r>
            <a:r>
              <a:rPr lang="el-GR" sz="2400" dirty="0" err="1" smtClean="0"/>
              <a:t>σχεδιασµό</a:t>
            </a:r>
            <a:r>
              <a:rPr lang="el-GR" sz="2400" dirty="0" smtClean="0"/>
              <a:t> της θεραπείας του σχιζοφρενούς. Η προσπάθεια αυτή της ψυχιατρικής </a:t>
            </a:r>
            <a:r>
              <a:rPr lang="el-GR" sz="2400" dirty="0" err="1" smtClean="0"/>
              <a:t>οµάδας</a:t>
            </a:r>
            <a:r>
              <a:rPr lang="el-GR" sz="2400" dirty="0" smtClean="0"/>
              <a:t> στόχο θα πρέπει να έχει </a:t>
            </a:r>
            <a:r>
              <a:rPr lang="el-GR" sz="2400" b="1" dirty="0" smtClean="0"/>
              <a:t>τη διασφάλιση ενός «υπό έλεγχο» θεραπευτικού συνεχούς</a:t>
            </a:r>
            <a:r>
              <a:rPr lang="el-GR" sz="2400" dirty="0" smtClean="0"/>
              <a:t> για τον ψυχωτικό άρρωστο σε όλα τα στάδια της νόσου του. Ενός συνεχούς που αντιπαρατίθεται στον </a:t>
            </a:r>
            <a:r>
              <a:rPr lang="el-GR" sz="2400" dirty="0" err="1" smtClean="0"/>
              <a:t>κατακερµατισµό</a:t>
            </a:r>
            <a:r>
              <a:rPr lang="el-GR" sz="2400" dirty="0" smtClean="0"/>
              <a:t> της εσωτερικής και εξωτερικής </a:t>
            </a:r>
            <a:r>
              <a:rPr lang="el-GR" sz="2400" dirty="0" err="1" smtClean="0"/>
              <a:t>πραγµατικότητας</a:t>
            </a:r>
            <a:r>
              <a:rPr lang="el-GR" sz="2400" dirty="0" smtClean="0"/>
              <a:t>, όπως αυτή παρουσιάζεται στην ψυχωτική διεργασία. Και που το συνεχές αυτό έχει σαν στόχο επίσης να εξασφαλίσει µια ποιότητα ζωής ανάλογης µε τις προσωπικές ανάγκες και τις </a:t>
            </a:r>
            <a:r>
              <a:rPr lang="el-GR" sz="2400" dirty="0" err="1" smtClean="0"/>
              <a:t>προσαρµοστικές</a:t>
            </a:r>
            <a:r>
              <a:rPr lang="el-GR" sz="2400" dirty="0" smtClean="0"/>
              <a:t> ικανότητες του κάθε </a:t>
            </a:r>
            <a:r>
              <a:rPr lang="el-GR" sz="2400" dirty="0" err="1" smtClean="0"/>
              <a:t>ατόµου</a:t>
            </a:r>
            <a:r>
              <a:rPr lang="el-GR" sz="2400" dirty="0" smtClean="0"/>
              <a:t> µ</a:t>
            </a:r>
            <a:r>
              <a:rPr lang="el-GR" sz="2400" dirty="0" err="1" smtClean="0"/>
              <a:t>έσα</a:t>
            </a:r>
            <a:r>
              <a:rPr lang="el-GR" sz="2400" dirty="0" smtClean="0"/>
              <a:t> στον φυσικό του χώρο, την κοινωνική </a:t>
            </a:r>
            <a:r>
              <a:rPr lang="el-GR" sz="2400" dirty="0" err="1" smtClean="0"/>
              <a:t>οµάδα</a:t>
            </a:r>
            <a:endParaRPr lang="en-US"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350813"/>
            <a:ext cx="9069387" cy="6858048"/>
          </a:xfrm>
        </p:spPr>
        <p:txBody>
          <a:bodyPr/>
          <a:lstStyle/>
          <a:p>
            <a:pPr algn="ctr"/>
            <a:r>
              <a:rPr lang="el-GR" dirty="0" err="1" smtClean="0"/>
              <a:t>∆ύο</a:t>
            </a:r>
            <a:r>
              <a:rPr lang="el-GR" dirty="0" smtClean="0"/>
              <a:t> </a:t>
            </a:r>
            <a:r>
              <a:rPr lang="el-GR" dirty="0" err="1" smtClean="0"/>
              <a:t>σηµεία</a:t>
            </a:r>
            <a:r>
              <a:rPr lang="en-US" dirty="0" smtClean="0"/>
              <a:t> </a:t>
            </a:r>
            <a:r>
              <a:rPr lang="el-GR" dirty="0" smtClean="0"/>
              <a:t>σημαντικά να </a:t>
            </a:r>
            <a:r>
              <a:rPr lang="el-GR" dirty="0" err="1" smtClean="0"/>
              <a:t>ξανατονιστούν</a:t>
            </a:r>
            <a:r>
              <a:rPr lang="el-GR" dirty="0" smtClean="0"/>
              <a:t>:</a:t>
            </a:r>
          </a:p>
          <a:p>
            <a:r>
              <a:rPr lang="el-GR" dirty="0" smtClean="0"/>
              <a:t>-</a:t>
            </a:r>
            <a:r>
              <a:rPr lang="el-GR" sz="2800" dirty="0" smtClean="0"/>
              <a:t>Το πρώτο </a:t>
            </a:r>
            <a:r>
              <a:rPr lang="el-GR" sz="2800" dirty="0" err="1" smtClean="0"/>
              <a:t>σηµείο</a:t>
            </a:r>
            <a:r>
              <a:rPr lang="el-GR" sz="2800" dirty="0" smtClean="0"/>
              <a:t> είναι </a:t>
            </a:r>
            <a:r>
              <a:rPr lang="el-GR" sz="2800" b="1" dirty="0" smtClean="0"/>
              <a:t>η κατανόηση του </a:t>
            </a:r>
            <a:r>
              <a:rPr lang="el-GR" sz="2800" b="1" dirty="0" err="1" smtClean="0"/>
              <a:t>παραληρήµατος</a:t>
            </a:r>
            <a:r>
              <a:rPr lang="el-GR" sz="2800" dirty="0" smtClean="0"/>
              <a:t>, κατανόηση τόσο του </a:t>
            </a:r>
            <a:r>
              <a:rPr lang="el-GR" sz="2800" dirty="0" err="1" smtClean="0"/>
              <a:t>συµβολικού</a:t>
            </a:r>
            <a:r>
              <a:rPr lang="el-GR" sz="2800" dirty="0" smtClean="0"/>
              <a:t> του </a:t>
            </a:r>
            <a:r>
              <a:rPr lang="el-GR" sz="2800" dirty="0" err="1" smtClean="0"/>
              <a:t>περιεχοµένου</a:t>
            </a:r>
            <a:r>
              <a:rPr lang="el-GR" sz="2800" dirty="0" smtClean="0"/>
              <a:t>, όσο, και κυρίως, </a:t>
            </a:r>
            <a:r>
              <a:rPr lang="el-GR" sz="2800" b="1" dirty="0" smtClean="0"/>
              <a:t>του τι εξυπηρετεί το </a:t>
            </a:r>
            <a:r>
              <a:rPr lang="el-GR" sz="2800" b="1" dirty="0" err="1" smtClean="0"/>
              <a:t>παραλήρηµα</a:t>
            </a:r>
            <a:r>
              <a:rPr lang="el-GR" sz="2800" b="1" dirty="0" smtClean="0"/>
              <a:t> για την ψυχική </a:t>
            </a:r>
            <a:r>
              <a:rPr lang="el-GR" sz="2800" b="1" dirty="0" err="1" smtClean="0"/>
              <a:t>οικονοµία</a:t>
            </a:r>
            <a:r>
              <a:rPr lang="el-GR" sz="2800" b="1" dirty="0" smtClean="0"/>
              <a:t> του ασθενούς. </a:t>
            </a:r>
          </a:p>
          <a:p>
            <a:r>
              <a:rPr lang="el-GR" sz="2800" dirty="0" smtClean="0"/>
              <a:t>Το </a:t>
            </a:r>
            <a:r>
              <a:rPr lang="el-GR" sz="2800" dirty="0" err="1" smtClean="0"/>
              <a:t>παραλήρηµα</a:t>
            </a:r>
            <a:r>
              <a:rPr lang="el-GR" sz="2800" dirty="0" smtClean="0"/>
              <a:t> καλύπτει το κενό που αφήνει η προβολή της επώδυνης και απειλητικής αναπαράστασης προς τα έξω, καλύπτει ουσιαστικά το κενό της αίσθησης της απουσίας.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350813"/>
            <a:ext cx="9069387" cy="6405587"/>
          </a:xfrm>
        </p:spPr>
        <p:txBody>
          <a:bodyPr/>
          <a:lstStyle/>
          <a:p>
            <a:r>
              <a:rPr lang="el-GR" sz="2800" dirty="0" smtClean="0"/>
              <a:t>Με την θεραπευτική </a:t>
            </a:r>
            <a:r>
              <a:rPr lang="el-GR" sz="2800" dirty="0" err="1" smtClean="0"/>
              <a:t>παρέµβαση</a:t>
            </a:r>
            <a:r>
              <a:rPr lang="el-GR" sz="2800" dirty="0" smtClean="0"/>
              <a:t>, κυρίως µε την βοήθεια της </a:t>
            </a:r>
            <a:r>
              <a:rPr lang="el-GR" sz="2800" dirty="0" err="1" smtClean="0"/>
              <a:t>φαρµακευτικής</a:t>
            </a:r>
            <a:r>
              <a:rPr lang="el-GR" sz="2800" dirty="0" smtClean="0"/>
              <a:t> αγωγής, το </a:t>
            </a:r>
            <a:r>
              <a:rPr lang="el-GR" sz="2800" dirty="0" err="1" smtClean="0"/>
              <a:t>παραλήρηµα</a:t>
            </a:r>
            <a:r>
              <a:rPr lang="el-GR" sz="2800" dirty="0" smtClean="0"/>
              <a:t> υποχωρεί, ο ασθενής δεν παραληρεί πλέον, δεν έχει ψευδαισθήσεις, «βρίσκεται στην </a:t>
            </a:r>
            <a:r>
              <a:rPr lang="el-GR" sz="2800" dirty="0" err="1" smtClean="0"/>
              <a:t>πραγµατικότητα</a:t>
            </a:r>
            <a:r>
              <a:rPr lang="el-GR" sz="2800" dirty="0" smtClean="0"/>
              <a:t>». </a:t>
            </a:r>
          </a:p>
          <a:p>
            <a:r>
              <a:rPr lang="el-GR" sz="2800" u="sng" dirty="0" smtClean="0"/>
              <a:t>Και το κενό που κάλυπτε το </a:t>
            </a:r>
            <a:r>
              <a:rPr lang="el-GR" sz="2800" u="sng" dirty="0" err="1" smtClean="0"/>
              <a:t>παραλήρηµα</a:t>
            </a:r>
            <a:r>
              <a:rPr lang="el-GR" sz="2800" u="sng" dirty="0" smtClean="0"/>
              <a:t>; </a:t>
            </a:r>
          </a:p>
          <a:p>
            <a:r>
              <a:rPr lang="el-GR" sz="2800" dirty="0" smtClean="0"/>
              <a:t>Αυτό είναι και το </a:t>
            </a:r>
            <a:r>
              <a:rPr lang="el-GR" sz="2800" dirty="0" err="1" smtClean="0"/>
              <a:t>σηµείο</a:t>
            </a:r>
            <a:r>
              <a:rPr lang="el-GR" sz="2800" dirty="0" smtClean="0"/>
              <a:t> προσοχής στη θεραπεία. Με τι θα καλυφθεί αυτό το κενό. </a:t>
            </a:r>
            <a:r>
              <a:rPr lang="el-GR" b="1" dirty="0" smtClean="0"/>
              <a:t>Πόσο η θεραπευτική σχέση θα καταφέρει να αναπληρώσει το κενό αυτό</a:t>
            </a:r>
            <a:r>
              <a:rPr lang="el-GR" sz="2800" dirty="0" smtClean="0"/>
              <a:t>, είτε </a:t>
            </a:r>
            <a:r>
              <a:rPr lang="el-GR" sz="2800" dirty="0" err="1" smtClean="0"/>
              <a:t>εµποδίζοντας</a:t>
            </a:r>
            <a:r>
              <a:rPr lang="el-GR" sz="2800" dirty="0" smtClean="0"/>
              <a:t>, στο µ</a:t>
            </a:r>
            <a:r>
              <a:rPr lang="el-GR" sz="2800" dirty="0" err="1" smtClean="0"/>
              <a:t>έτρο</a:t>
            </a:r>
            <a:r>
              <a:rPr lang="el-GR" sz="2800" dirty="0" smtClean="0"/>
              <a:t> του δυνατού, την προβολή της αναπαράστασης της απουσίας προς τα έξω, είτε αντικαθιστώντας µε τη δική της </a:t>
            </a:r>
            <a:r>
              <a:rPr lang="el-GR" sz="2800" dirty="0" err="1" smtClean="0"/>
              <a:t>ελεγχόµενη</a:t>
            </a:r>
            <a:r>
              <a:rPr lang="el-GR" sz="2800" dirty="0" smtClean="0"/>
              <a:t> παρουσία το </a:t>
            </a:r>
            <a:r>
              <a:rPr lang="el-GR" sz="2800" dirty="0" err="1" smtClean="0"/>
              <a:t>βίωµα</a:t>
            </a:r>
            <a:r>
              <a:rPr lang="el-GR" sz="2800" dirty="0" smtClean="0"/>
              <a:t> της απουσίας της βασικής </a:t>
            </a:r>
            <a:r>
              <a:rPr lang="el-GR" sz="2800" dirty="0" err="1" smtClean="0"/>
              <a:t>αντικειµενοτρόπου</a:t>
            </a:r>
            <a:r>
              <a:rPr lang="el-GR" sz="2800" dirty="0" smtClean="0"/>
              <a:t> σχέσης. </a:t>
            </a:r>
            <a:endParaRPr lang="en-US" sz="28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422251"/>
            <a:ext cx="9069387" cy="6334149"/>
          </a:xfrm>
        </p:spPr>
        <p:txBody>
          <a:bodyPr/>
          <a:lstStyle/>
          <a:p>
            <a:r>
              <a:rPr lang="el-GR" sz="2800" dirty="0" smtClean="0"/>
              <a:t>Το δεύτερο </a:t>
            </a:r>
            <a:r>
              <a:rPr lang="el-GR" sz="2800" dirty="0" err="1" smtClean="0"/>
              <a:t>σηµείο</a:t>
            </a:r>
            <a:r>
              <a:rPr lang="el-GR" sz="2800" dirty="0" smtClean="0"/>
              <a:t> που είναι σημαντικό είναι ο </a:t>
            </a:r>
            <a:r>
              <a:rPr lang="el-GR" sz="2800" b="1" dirty="0" smtClean="0"/>
              <a:t>φόβος</a:t>
            </a:r>
            <a:r>
              <a:rPr lang="el-GR" sz="2800" dirty="0" smtClean="0"/>
              <a:t>.  </a:t>
            </a:r>
          </a:p>
          <a:p>
            <a:r>
              <a:rPr lang="el-GR" sz="2800" dirty="0" smtClean="0"/>
              <a:t>Ο φόβος του θεραπευτή, ο </a:t>
            </a:r>
            <a:r>
              <a:rPr lang="el-GR" sz="2800" dirty="0" err="1" smtClean="0"/>
              <a:t>αντιµεταβιβαστικός</a:t>
            </a:r>
            <a:r>
              <a:rPr lang="el-GR" sz="2800" dirty="0" smtClean="0"/>
              <a:t> φόβος, όπως θα τον </a:t>
            </a:r>
            <a:r>
              <a:rPr lang="el-GR" sz="2800" dirty="0" err="1" smtClean="0"/>
              <a:t>λέγαµε</a:t>
            </a:r>
            <a:r>
              <a:rPr lang="el-GR" sz="2800" dirty="0" smtClean="0"/>
              <a:t> µε την γλώσσα της ψυχανάλυσης. Ένας φόβος που </a:t>
            </a:r>
            <a:r>
              <a:rPr lang="el-GR" sz="2800" b="1" dirty="0" smtClean="0"/>
              <a:t>πηγάζει τόσο από τον ψυχωτικό</a:t>
            </a:r>
            <a:r>
              <a:rPr lang="el-GR" sz="2800" dirty="0" smtClean="0"/>
              <a:t>, και που προβάλλεται προς τον θεραπευτή και µέσω του µ</a:t>
            </a:r>
            <a:r>
              <a:rPr lang="el-GR" sz="2800" dirty="0" err="1" smtClean="0"/>
              <a:t>ηχανισµού</a:t>
            </a:r>
            <a:r>
              <a:rPr lang="el-GR" sz="2800" dirty="0" smtClean="0"/>
              <a:t> της </a:t>
            </a:r>
            <a:r>
              <a:rPr lang="el-GR" sz="2800" dirty="0" err="1" smtClean="0"/>
              <a:t>προβλητικής</a:t>
            </a:r>
            <a:r>
              <a:rPr lang="el-GR" sz="2800" dirty="0" smtClean="0"/>
              <a:t> ταυτοποίησης τον νοιώθει ο θεραπευτής ως δικό του φόβο</a:t>
            </a:r>
            <a:r>
              <a:rPr lang="el-GR" sz="2800" b="1" dirty="0" smtClean="0"/>
              <a:t>, όσο και από τον ίδιο τον θεραπευτή</a:t>
            </a:r>
            <a:r>
              <a:rPr lang="el-GR" sz="2800" dirty="0" smtClean="0"/>
              <a:t>, ένας φόβος γνήσιος, που είναι και πρωτογενώς δικός του φόβος, ο φόβος µ</a:t>
            </a:r>
            <a:r>
              <a:rPr lang="el-GR" sz="2800" dirty="0" err="1" smtClean="0"/>
              <a:t>προστά</a:t>
            </a:r>
            <a:r>
              <a:rPr lang="el-GR" sz="2800" dirty="0" smtClean="0"/>
              <a:t> στην τρέλα, στην ψύχωση, ένας φόβος που δεν µ</a:t>
            </a:r>
            <a:r>
              <a:rPr lang="el-GR" sz="2800" dirty="0" err="1" smtClean="0"/>
              <a:t>πορεί</a:t>
            </a:r>
            <a:r>
              <a:rPr lang="el-GR" sz="2800" dirty="0" smtClean="0"/>
              <a:t> παρά να γίνεται αντιληπτός µ</a:t>
            </a:r>
            <a:r>
              <a:rPr lang="el-GR" sz="2800" dirty="0" err="1" smtClean="0"/>
              <a:t>έσα</a:t>
            </a:r>
            <a:r>
              <a:rPr lang="el-GR" sz="2800" dirty="0" smtClean="0"/>
              <a:t> από µια τόσο στενή επαφή µε τα αρχαϊκά αυτά άγχη. </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a:xfrm>
            <a:off x="503238" y="1768475"/>
            <a:ext cx="9070975" cy="4989513"/>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a:t>Με</a:t>
            </a:r>
            <a:r>
              <a:rPr lang="en-US" dirty="0"/>
              <a:t> </a:t>
            </a:r>
            <a:r>
              <a:rPr lang="en-US" dirty="0" err="1"/>
              <a:t>γνώμονα</a:t>
            </a:r>
            <a:r>
              <a:rPr lang="en-US" dirty="0"/>
              <a:t> </a:t>
            </a:r>
            <a:r>
              <a:rPr lang="en-US" dirty="0" err="1"/>
              <a:t>την</a:t>
            </a:r>
            <a:r>
              <a:rPr lang="en-US" dirty="0"/>
              <a:t> </a:t>
            </a:r>
            <a:r>
              <a:rPr lang="en-US" dirty="0" err="1"/>
              <a:t>αποσυνθετική</a:t>
            </a:r>
            <a:r>
              <a:rPr lang="en-US" dirty="0"/>
              <a:t> </a:t>
            </a:r>
            <a:r>
              <a:rPr lang="en-US" dirty="0" err="1"/>
              <a:t>αυτή</a:t>
            </a:r>
            <a:r>
              <a:rPr lang="en-US" dirty="0"/>
              <a:t> </a:t>
            </a:r>
            <a:r>
              <a:rPr lang="en-US" dirty="0" err="1"/>
              <a:t>διαδικασία</a:t>
            </a:r>
            <a:r>
              <a:rPr lang="en-US" dirty="0"/>
              <a:t> </a:t>
            </a:r>
            <a:r>
              <a:rPr lang="en-US" dirty="0" err="1"/>
              <a:t>διακρίνουμε</a:t>
            </a:r>
            <a:r>
              <a:rPr lang="en-US" dirty="0"/>
              <a:t> </a:t>
            </a:r>
            <a:r>
              <a:rPr lang="en-US" dirty="0" err="1"/>
              <a:t>ένα</a:t>
            </a:r>
            <a:r>
              <a:rPr lang="en-US" dirty="0"/>
              <a:t> </a:t>
            </a:r>
            <a:r>
              <a:rPr lang="en-US" dirty="0" err="1"/>
              <a:t>σύνολο</a:t>
            </a:r>
            <a:r>
              <a:rPr lang="en-US" dirty="0"/>
              <a:t> </a:t>
            </a:r>
            <a:r>
              <a:rPr lang="en-US" dirty="0" err="1"/>
              <a:t>κλινικών</a:t>
            </a:r>
            <a:r>
              <a:rPr lang="en-US" dirty="0"/>
              <a:t> </a:t>
            </a:r>
            <a:r>
              <a:rPr lang="en-US" dirty="0" err="1"/>
              <a:t>συνδρόμων</a:t>
            </a:r>
            <a:r>
              <a:rPr lang="en-US" dirty="0"/>
              <a:t>. </a:t>
            </a:r>
            <a:r>
              <a:rPr lang="en-US" dirty="0" err="1"/>
              <a:t>Δεν</a:t>
            </a:r>
            <a:r>
              <a:rPr lang="en-US" dirty="0"/>
              <a:t> </a:t>
            </a:r>
            <a:r>
              <a:rPr lang="en-US" dirty="0" err="1"/>
              <a:t>υπάρχει</a:t>
            </a:r>
            <a:r>
              <a:rPr lang="en-US" dirty="0"/>
              <a:t> </a:t>
            </a:r>
            <a:r>
              <a:rPr lang="en-US" dirty="0" err="1"/>
              <a:t>μια</a:t>
            </a:r>
            <a:r>
              <a:rPr lang="en-US" dirty="0"/>
              <a:t> </a:t>
            </a:r>
            <a:r>
              <a:rPr lang="en-US" dirty="0" err="1"/>
              <a:t>ενιαία</a:t>
            </a:r>
            <a:r>
              <a:rPr lang="en-US" dirty="0"/>
              <a:t> </a:t>
            </a:r>
            <a:r>
              <a:rPr lang="en-US" dirty="0" err="1"/>
              <a:t>ενότητα</a:t>
            </a:r>
            <a:r>
              <a:rPr lang="en-US" dirty="0"/>
              <a:t> </a:t>
            </a:r>
            <a:r>
              <a:rPr lang="en-US" dirty="0" err="1"/>
              <a:t>Σχιζοφρένεια</a:t>
            </a:r>
            <a:r>
              <a:rPr lang="en-US" dirty="0"/>
              <a:t> </a:t>
            </a:r>
            <a:r>
              <a:rPr lang="en-US" dirty="0" err="1"/>
              <a:t>αλλά</a:t>
            </a:r>
            <a:r>
              <a:rPr lang="en-US" dirty="0"/>
              <a:t> </a:t>
            </a:r>
            <a:r>
              <a:rPr lang="en-US" dirty="0" err="1"/>
              <a:t>σχιζοφρενείς</a:t>
            </a:r>
            <a:r>
              <a:rPr lang="en-US" dirty="0"/>
              <a:t> </a:t>
            </a:r>
            <a:r>
              <a:rPr lang="en-US" dirty="0" err="1"/>
              <a:t>ασθενείς</a:t>
            </a:r>
            <a:r>
              <a:rPr lang="en-US" dirty="0"/>
              <a:t> </a:t>
            </a:r>
            <a:r>
              <a:rPr lang="en-US" dirty="0" err="1"/>
              <a:t>οι</a:t>
            </a:r>
            <a:r>
              <a:rPr lang="en-US" dirty="0"/>
              <a:t> </a:t>
            </a:r>
            <a:r>
              <a:rPr lang="en-US" dirty="0" err="1" smtClean="0"/>
              <a:t>οποίο</a:t>
            </a:r>
            <a:r>
              <a:rPr lang="el-GR" dirty="0" smtClean="0"/>
              <a:t>ι εκφράζουν την έντονη και δραματική ψυχική τους οδύνη με συμπτώματα διαφορετικά μεταξύ τους.</a:t>
            </a:r>
          </a:p>
          <a:p>
            <a:pPr marL="431800" indent="-323850">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dirty="0" smtClean="0"/>
              <a:t>Αποπροσωποποίηση, παραλήρημα, ψευδαισθήσεις, αυτιστική απόσυρση κ.α.  </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3238" y="279375"/>
            <a:ext cx="9069387" cy="6477025"/>
          </a:xfrm>
        </p:spPr>
        <p:txBody>
          <a:bodyPr/>
          <a:lstStyle/>
          <a:p>
            <a:r>
              <a:rPr lang="el-GR" sz="2800" b="1" dirty="0" smtClean="0"/>
              <a:t>Είναι πολύ </a:t>
            </a:r>
            <a:r>
              <a:rPr lang="el-GR" sz="2800" b="1" dirty="0" err="1" smtClean="0"/>
              <a:t>σηµαντική</a:t>
            </a:r>
            <a:r>
              <a:rPr lang="el-GR" sz="2800" b="1" dirty="0" smtClean="0"/>
              <a:t> η επίγνωση αυτού του φόβου. </a:t>
            </a:r>
            <a:r>
              <a:rPr lang="el-GR" sz="2800" dirty="0" smtClean="0"/>
              <a:t>Μια </a:t>
            </a:r>
            <a:r>
              <a:rPr lang="el-GR" sz="2800" dirty="0" err="1" smtClean="0"/>
              <a:t>παντοδύναµη</a:t>
            </a:r>
            <a:r>
              <a:rPr lang="el-GR" sz="2800" dirty="0" smtClean="0"/>
              <a:t> θεραπευτική στάση, µ</a:t>
            </a:r>
            <a:r>
              <a:rPr lang="el-GR" sz="2800" dirty="0" err="1" smtClean="0"/>
              <a:t>ια</a:t>
            </a:r>
            <a:r>
              <a:rPr lang="el-GR" sz="2800" dirty="0" smtClean="0"/>
              <a:t> στάση δηλαδή που κινδυνεύει να πάρει ο θεραπευτής (και που συνακόλουθα ευοδώνεται από την </a:t>
            </a:r>
            <a:r>
              <a:rPr lang="el-GR" sz="2800" dirty="0" err="1" smtClean="0"/>
              <a:t>επιθυµία</a:t>
            </a:r>
            <a:r>
              <a:rPr lang="el-GR" sz="2800" dirty="0" smtClean="0"/>
              <a:t> του ψυχωτικού, για τους λόγους που ήδη </a:t>
            </a:r>
            <a:r>
              <a:rPr lang="el-GR" sz="2800" dirty="0" err="1" smtClean="0"/>
              <a:t>αναφέραµε</a:t>
            </a:r>
            <a:r>
              <a:rPr lang="el-GR" sz="2800" dirty="0" smtClean="0"/>
              <a:t>, να τον αναλάβει ο θεραπευτής), </a:t>
            </a:r>
            <a:r>
              <a:rPr lang="el-GR" sz="2800" dirty="0" err="1" smtClean="0"/>
              <a:t>υπονοµεύει</a:t>
            </a:r>
            <a:r>
              <a:rPr lang="el-GR" sz="2800" dirty="0" smtClean="0"/>
              <a:t> βαθύτατα το θεραπευτικό έργο και συχνά µ</a:t>
            </a:r>
            <a:r>
              <a:rPr lang="el-GR" sz="2800" dirty="0" err="1" smtClean="0"/>
              <a:t>πορεί</a:t>
            </a:r>
            <a:r>
              <a:rPr lang="el-GR" sz="2800" dirty="0" smtClean="0"/>
              <a:t> να έχει </a:t>
            </a:r>
            <a:r>
              <a:rPr lang="el-GR" sz="2800" dirty="0" err="1" smtClean="0"/>
              <a:t>ακόµη</a:t>
            </a:r>
            <a:r>
              <a:rPr lang="el-GR" sz="2800" dirty="0" smtClean="0"/>
              <a:t> και ολέθρια </a:t>
            </a:r>
            <a:r>
              <a:rPr lang="el-GR" sz="2800" dirty="0" err="1" smtClean="0"/>
              <a:t>αποτελέσµατα</a:t>
            </a:r>
            <a:r>
              <a:rPr lang="el-GR" sz="2800" dirty="0" smtClean="0"/>
              <a:t>, τόσο για τον ίδιο τον άρρωστο όσο </a:t>
            </a:r>
            <a:r>
              <a:rPr lang="el-GR" sz="2800" dirty="0" err="1" smtClean="0"/>
              <a:t>ακόµη</a:t>
            </a:r>
            <a:r>
              <a:rPr lang="el-GR" sz="2800" dirty="0" smtClean="0"/>
              <a:t> και για τον θεραπευτή. </a:t>
            </a:r>
            <a:endParaRPr lang="en-US" sz="2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503238" y="301625"/>
            <a:ext cx="9070975" cy="1262063"/>
          </a:xfrm>
          <a:ln/>
        </p:spPr>
        <p:txBody>
          <a:bodyPr tIns="38808"/>
          <a:lstStyle/>
          <a:p>
            <a:endParaRPr lang="el-GR"/>
          </a:p>
        </p:txBody>
      </p:sp>
      <p:sp>
        <p:nvSpPr>
          <p:cNvPr id="30722" name="Rectangle 2"/>
          <p:cNvSpPr>
            <a:spLocks noGrp="1" noChangeArrowheads="1"/>
          </p:cNvSpPr>
          <p:nvPr>
            <p:ph type="body" idx="1"/>
          </p:nvPr>
        </p:nvSpPr>
        <p:spPr>
          <a:xfrm>
            <a:off x="503238" y="1768475"/>
            <a:ext cx="9070975" cy="4989513"/>
          </a:xfrm>
          <a:ln/>
        </p:spPr>
        <p:txBody>
          <a:bodyPr/>
          <a:lstStyle/>
          <a:p>
            <a:pPr marL="431800" indent="-323850">
              <a:buSzPct val="45000"/>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t>Ευχαριστούμε για την προσοχή σας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1"/>
          </p:nvPr>
        </p:nvSpPr>
        <p:spPr>
          <a:xfrm>
            <a:off x="503238" y="1768475"/>
            <a:ext cx="9070975" cy="4989513"/>
          </a:xfrm>
          <a:ln/>
        </p:spPr>
        <p:txBody>
          <a:bodyPr/>
          <a:lstStyle/>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sz="4000" b="1" u="sng" dirty="0" smtClean="0"/>
              <a:t>Πως φτάνουμε όμως μέχρι εδώ;</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dirty="0" smtClean="0"/>
              <a:t>Ποιοι είναι οι δρόμοι που οδηγούν στην απάρνηση της πραγματικότητας και στη δημιουργία μιας νέας;</a:t>
            </a:r>
            <a:endParaRPr lang="en-US" dirty="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l-GR" dirty="0" smtClean="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dirty="0" smtClean="0"/>
              <a:t>Για να απαντήσουμε θα πρέπει να ανατρέξουμε σε βασικές ψυχαναλυτικές έννοιες.</a:t>
            </a:r>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l-GR" dirty="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l-GR" dirty="0" smtClean="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l-GR" dirty="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l-GR" dirty="0" smtClean="0"/>
          </a:p>
          <a:p>
            <a:pPr marL="431800" indent="-323850">
              <a:buSzPct val="45000"/>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Ψυχανάλυση</a:t>
            </a:r>
            <a:r>
              <a:rPr lang="el-GR" dirty="0" smtClean="0"/>
              <a:t> </a:t>
            </a:r>
            <a:endParaRPr lang="el-GR" dirty="0"/>
          </a:p>
        </p:txBody>
      </p:sp>
      <p:sp>
        <p:nvSpPr>
          <p:cNvPr id="3" name="2 - Θέση περιεχομένου"/>
          <p:cNvSpPr>
            <a:spLocks noGrp="1"/>
          </p:cNvSpPr>
          <p:nvPr>
            <p:ph idx="1"/>
          </p:nvPr>
        </p:nvSpPr>
        <p:spPr/>
        <p:txBody>
          <a:bodyPr/>
          <a:lstStyle/>
          <a:p>
            <a:r>
              <a:rPr lang="el-GR" dirty="0" smtClean="0"/>
              <a:t>Ο Φρόυντ ονομάζει ψυχανάλυση τη διεργασία μέσω της οποίας έρχεται στη συνείδηση του αναλυόμενου το </a:t>
            </a:r>
            <a:r>
              <a:rPr lang="el-GR" dirty="0" err="1" smtClean="0"/>
              <a:t>απωθυμένο</a:t>
            </a:r>
            <a:r>
              <a:rPr lang="el-GR" dirty="0" smtClean="0"/>
              <a:t> σ αυτόν ψυχικό υλικό. </a:t>
            </a:r>
          </a:p>
          <a:p>
            <a:r>
              <a:rPr lang="el-GR" dirty="0" smtClean="0"/>
              <a:t>Ο ασθενής μαθαίνει και κατανοεί τα </a:t>
            </a:r>
            <a:r>
              <a:rPr lang="el-GR" dirty="0" err="1" smtClean="0"/>
              <a:t>ενορμητικά</a:t>
            </a:r>
            <a:r>
              <a:rPr lang="el-GR" dirty="0" smtClean="0"/>
              <a:t> του κίνητρα που βρίσκονται πίσω από τα συμπτώματα.</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	Απώθηση</a:t>
            </a:r>
            <a:endParaRPr lang="el-GR" b="1" dirty="0"/>
          </a:p>
        </p:txBody>
      </p:sp>
      <p:sp>
        <p:nvSpPr>
          <p:cNvPr id="3" name="2 - Θέση περιεχομένου"/>
          <p:cNvSpPr>
            <a:spLocks noGrp="1"/>
          </p:cNvSpPr>
          <p:nvPr>
            <p:ph idx="1"/>
          </p:nvPr>
        </p:nvSpPr>
        <p:spPr/>
        <p:txBody>
          <a:bodyPr/>
          <a:lstStyle/>
          <a:p>
            <a:r>
              <a:rPr lang="el-GR" dirty="0" smtClean="0"/>
              <a:t>Η ίδια η έννοια του ασυνείδητου εισάγει τον διχασμό του εσωτερικού ψυχικού κόσμου σε συνειδητό και ασυνείδητο.  Η διεργασία που τον προκαλεί είναι η απώθηση.</a:t>
            </a: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3238" y="422251"/>
            <a:ext cx="9069387" cy="1571636"/>
          </a:xfrm>
        </p:spPr>
        <p:txBody>
          <a:bodyPr/>
          <a:lstStyle/>
          <a:p>
            <a:r>
              <a:rPr lang="el-GR" sz="3600" u="sng" dirty="0" smtClean="0"/>
              <a:t>Πως όμως το συνειδητό υποκείμενο αναπτύσσει σχέση με τον εξωτερικό κόσμο;</a:t>
            </a:r>
            <a:r>
              <a:rPr lang="el-GR" u="sng" dirty="0" smtClean="0"/>
              <a:t/>
            </a:r>
            <a:br>
              <a:rPr lang="el-GR" u="sng" dirty="0" smtClean="0"/>
            </a:br>
            <a:endParaRPr lang="el-GR" u="sng" dirty="0"/>
          </a:p>
        </p:txBody>
      </p:sp>
      <p:sp>
        <p:nvSpPr>
          <p:cNvPr id="3" name="2 - Θέση περιεχομένου"/>
          <p:cNvSpPr>
            <a:spLocks noGrp="1"/>
          </p:cNvSpPr>
          <p:nvPr>
            <p:ph idx="1"/>
          </p:nvPr>
        </p:nvSpPr>
        <p:spPr>
          <a:xfrm>
            <a:off x="503238" y="2136763"/>
            <a:ext cx="9069387" cy="4619637"/>
          </a:xfrm>
        </p:spPr>
        <p:txBody>
          <a:bodyPr/>
          <a:lstStyle/>
          <a:p>
            <a:r>
              <a:rPr lang="el-GR" b="1" dirty="0" smtClean="0"/>
              <a:t>Αυτό που διακινεί τις ψυχικές διαδικασίες είναι η </a:t>
            </a:r>
            <a:r>
              <a:rPr lang="el-GR" sz="4800" b="1" dirty="0" smtClean="0"/>
              <a:t>επιθυμία</a:t>
            </a:r>
            <a:r>
              <a:rPr lang="el-GR" b="1" dirty="0" smtClean="0"/>
              <a:t>. </a:t>
            </a:r>
            <a:endParaRPr lang="el-GR" b="1" dirty="0"/>
          </a:p>
          <a:p>
            <a:r>
              <a:rPr lang="el-GR" b="1" dirty="0" smtClean="0"/>
              <a:t>Η επιθυμία </a:t>
            </a:r>
            <a:r>
              <a:rPr lang="el-GR" dirty="0" smtClean="0"/>
              <a:t>, μέσα από την ενόρμηση, </a:t>
            </a:r>
            <a:r>
              <a:rPr lang="el-GR" sz="3600" b="1" dirty="0" smtClean="0"/>
              <a:t>προσπαθεί να βρει μια διέξοδο για να εκφραστεί. </a:t>
            </a:r>
            <a:endParaRPr lang="el-GR" sz="36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Θέμα του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Θέμα του Office">
      <a:majorFont>
        <a:latin typeface="Arial"/>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ea typeface="Microsoft YaHei" charset="-122"/>
          </a:defRPr>
        </a:defPPr>
      </a:lstStyle>
    </a:lnDef>
  </a:objectDefaults>
  <a:extraClrSchemeLst>
    <a:extraClrScheme>
      <a:clrScheme name="Θέμα του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Θέμα του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Θέμα του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Θέμα του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Θέμα του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Θέμα του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Θέμα του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522</TotalTime>
  <Words>3965</Words>
  <Application>Microsoft Office PowerPoint</Application>
  <PresentationFormat>Προσαρμογή</PresentationFormat>
  <Paragraphs>164</Paragraphs>
  <Slides>51</Slides>
  <Notes>25</Notes>
  <HiddenSlides>0</HiddenSlides>
  <MMClips>0</MMClips>
  <ScaleCrop>false</ScaleCrop>
  <HeadingPairs>
    <vt:vector size="4" baseType="variant">
      <vt:variant>
        <vt:lpstr>Θέμα</vt:lpstr>
      </vt:variant>
      <vt:variant>
        <vt:i4>1</vt:i4>
      </vt:variant>
      <vt:variant>
        <vt:lpstr>Τίτλοι διαφανειών</vt:lpstr>
      </vt:variant>
      <vt:variant>
        <vt:i4>51</vt:i4>
      </vt:variant>
    </vt:vector>
  </HeadingPairs>
  <TitlesOfParts>
    <vt:vector size="52" baseType="lpstr">
      <vt:lpstr>Θέμα του Office</vt:lpstr>
      <vt:lpstr>Ψυχαναλυτική προσέγγιση της Σχιζοφρενικής Ψύχωσης   Εκπαιδευτικό  16/11/2019   Πόπη Αντωνούδη – Νοσηλεύτρια  Μαρία Παπασιδέρη – Ψυχολόγος  Μανώλης Στεφανουδάκης – Ψυχολόγος Γιάννης Χιώνης – Γεν. Καθηκόντων    </vt:lpstr>
      <vt:lpstr>Σχιζοφρένεια  </vt:lpstr>
      <vt:lpstr>Ο όρος εισήχθη από τον Φρόυντ, για να υποδείξει ένα παράδοξο φαινόμενο, που παρατηρείται κυρίως στον φετιχισµό και στις ψυχώσεις</vt:lpstr>
      <vt:lpstr>Διάσχιση του Εγώ </vt:lpstr>
      <vt:lpstr>Διαφάνεια 5</vt:lpstr>
      <vt:lpstr>Διαφάνεια 6</vt:lpstr>
      <vt:lpstr>Ψυχανάλυση </vt:lpstr>
      <vt:lpstr> Απώθηση</vt:lpstr>
      <vt:lpstr>Πως όμως το συνειδητό υποκείμενο αναπτύσσει σχέση με τον εξωτερικό κόσμο; </vt:lpstr>
      <vt:lpstr>Διαφάνεια 10</vt:lpstr>
      <vt:lpstr>Συναίσθημα και Αναπαράσταση</vt:lpstr>
      <vt:lpstr>Ενόρμηση </vt:lpstr>
      <vt:lpstr>Διαφάνεια 13</vt:lpstr>
      <vt:lpstr>Η μητέρα</vt:lpstr>
      <vt:lpstr>Διαφάνεια 15</vt:lpstr>
      <vt:lpstr>Η ανάπτυξη του παιδιού</vt:lpstr>
      <vt:lpstr>Διαφάνεια 17</vt:lpstr>
      <vt:lpstr>Διαφάνεια 18</vt:lpstr>
      <vt:lpstr>Διαφάνεια 19</vt:lpstr>
      <vt:lpstr>Διαφάνεια 20</vt:lpstr>
      <vt:lpstr>Διαφάνεια 21</vt:lpstr>
      <vt:lpstr>Μηχανισμός απόρρριψης </vt:lpstr>
      <vt:lpstr>Απόρριψη Vs Απώθηση </vt:lpstr>
      <vt:lpstr>Διαφάνεια 24</vt:lpstr>
      <vt:lpstr>Νεύρωση </vt:lpstr>
      <vt:lpstr>Ψύχωση </vt:lpstr>
      <vt:lpstr>Διαφάνεια 27</vt:lpstr>
      <vt:lpstr>Διαφάνεια 28</vt:lpstr>
      <vt:lpstr>Ο ψυχωτικός </vt:lpstr>
      <vt:lpstr>Διαφάνεια 30</vt:lpstr>
      <vt:lpstr>Νεύρωση</vt:lpstr>
      <vt:lpstr>Ψύχωση </vt:lpstr>
      <vt:lpstr>Διαφάνεια 33</vt:lpstr>
      <vt:lpstr>Οι θεραπευτικοί χειρισμοί βασίζονται:</vt:lpstr>
      <vt:lpstr>Πλαίσιο </vt:lpstr>
      <vt:lpstr>Μεταβίβαση </vt:lpstr>
      <vt:lpstr>Τι συµβαίνει όµως µε τον σχιζοφρενικό ασθενή; </vt:lpstr>
      <vt:lpstr>τι συµβαίνει µε τη µεταβίβαση στον σχιζοφρενικό ασθενή;</vt:lpstr>
      <vt:lpstr> Στη σχιζοφρένεια δεσπόζει η παθολογία του πλαισίου.  </vt:lpstr>
      <vt:lpstr>Περσέας και Ανδρομέδα </vt:lpstr>
      <vt:lpstr>Διαφάνεια 41</vt:lpstr>
      <vt:lpstr>Διαφάνεια 42</vt:lpstr>
      <vt:lpstr>Πλαίσιο θεραπείας ψυχωτικών </vt:lpstr>
      <vt:lpstr>Διαφάνεια 44</vt:lpstr>
      <vt:lpstr>Διαφάνεια 45</vt:lpstr>
      <vt:lpstr>Διαφάνεια 46</vt:lpstr>
      <vt:lpstr>Διαφάνεια 47</vt:lpstr>
      <vt:lpstr>Διαφάνεια 48</vt:lpstr>
      <vt:lpstr>Διαφάνεια 49</vt:lpstr>
      <vt:lpstr>Διαφάνεια 50</vt:lpstr>
      <vt:lpstr>Διαφάνεια 51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User-PC</dc:creator>
  <cp:lastModifiedBy>User-PC</cp:lastModifiedBy>
  <cp:revision>43</cp:revision>
  <cp:lastPrinted>2019-10-18T18:41:29Z</cp:lastPrinted>
  <dcterms:created xsi:type="dcterms:W3CDTF">2019-10-18T18:14:08Z</dcterms:created>
  <dcterms:modified xsi:type="dcterms:W3CDTF">2020-01-27T10:44:22Z</dcterms:modified>
</cp:coreProperties>
</file>