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05" autoAdjust="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F0F39FA-8B91-4ECA-8C2A-8E2DB04F2F47}" type="datetimeFigureOut">
              <a:rPr lang="el-GR" smtClean="0"/>
              <a:pPr/>
              <a:t>23/05/2018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5FA1DE-A3A9-4E0A-B870-C691BE36B30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endParaRPr lang="el-GR" sz="1800" dirty="0">
              <a:latin typeface="+mj-lt"/>
            </a:endParaRPr>
          </a:p>
          <a:p>
            <a:r>
              <a:rPr lang="el-GR" sz="1800" dirty="0" smtClean="0">
                <a:latin typeface="+mj-lt"/>
              </a:rPr>
              <a:t>Εταιρια κοινωνικησ ψυχιατρικησ και ψυχικησ υγειασ</a:t>
            </a:r>
            <a:r>
              <a:rPr lang="en-US" sz="1800" dirty="0" smtClean="0">
                <a:latin typeface="+mj-lt"/>
              </a:rPr>
              <a:t> </a:t>
            </a:r>
            <a:endParaRPr lang="el-GR" sz="1800" dirty="0" smtClean="0">
              <a:latin typeface="+mj-lt"/>
            </a:endParaRPr>
          </a:p>
          <a:p>
            <a:r>
              <a:rPr lang="el-GR" sz="1800" dirty="0" smtClean="0">
                <a:latin typeface="+mj-lt"/>
              </a:rPr>
              <a:t>ΝΟΜΟΣ ΦΩΚΙΔΑΣ – ΝομΟΣ ΦΘΙΩΤΙΔΑΣ</a:t>
            </a:r>
          </a:p>
          <a:p>
            <a:endParaRPr lang="el-GR" sz="1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134672" cy="208823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3100" dirty="0" smtClean="0">
                <a:cs typeface="Times New Roman" pitchFamily="18" charset="0"/>
              </a:rPr>
              <a:t>Η </a:t>
            </a:r>
            <a:r>
              <a:rPr lang="el-GR" sz="3100" dirty="0">
                <a:cs typeface="Times New Roman" pitchFamily="18" charset="0"/>
              </a:rPr>
              <a:t>ΨΥΧΟΚΟΙΝΩΝΙΚΗ ΑΠΟΚΑΤΑΣΤΑΣΗ ΣΤΗΝ ΠΡΑΞΗ</a:t>
            </a:r>
            <a:br>
              <a:rPr lang="el-GR" sz="3100" dirty="0">
                <a:cs typeface="Times New Roman" pitchFamily="18" charset="0"/>
              </a:rPr>
            </a:br>
            <a:r>
              <a:rPr lang="el-GR" sz="2200" dirty="0">
                <a:latin typeface="+mn-lt"/>
              </a:rPr>
              <a:t>Αργυροπούλου Ε., Κούκου Π., Γεωργίου Γ., Ράπτη Ξ., Φουσέκη Ι., Χατζοπούλου Ε.</a:t>
            </a:r>
            <a:endParaRPr lang="el-GR" sz="27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22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Θεωρητικό Πλαίσιο</a:t>
            </a:r>
            <a:endParaRPr lang="el-GR" sz="4000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5365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>
                <a:latin typeface="Calibri Light" pitchFamily="34" charset="0"/>
              </a:rPr>
              <a:t>Οι υπηρεσίες ψυχικής υγείας της Εταιρίας Κοινωνικής Ψυχιατρικής και Ψυχικής Υγείας (</a:t>
            </a:r>
            <a:r>
              <a:rPr lang="el-GR" dirty="0" smtClean="0">
                <a:latin typeface="Calibri Light" pitchFamily="34" charset="0"/>
              </a:rPr>
              <a:t>Ε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Κ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Ψ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&amp;Ψ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Υ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)</a:t>
            </a:r>
            <a:r>
              <a:rPr lang="en-US" dirty="0" smtClean="0">
                <a:latin typeface="Calibri Light" pitchFamily="34" charset="0"/>
              </a:rPr>
              <a:t>,</a:t>
            </a:r>
            <a:r>
              <a:rPr lang="el-GR" dirty="0" smtClean="0">
                <a:latin typeface="Calibri Light" pitchFamily="34" charset="0"/>
              </a:rPr>
              <a:t> </a:t>
            </a:r>
            <a:r>
              <a:rPr lang="el-GR" dirty="0">
                <a:latin typeface="Calibri Light" pitchFamily="34" charset="0"/>
              </a:rPr>
              <a:t>λειτουργούν στη βάση των αρχών της Κοινοτικής Ψυχιατρικής και της </a:t>
            </a:r>
            <a:r>
              <a:rPr lang="el-GR" dirty="0" smtClean="0">
                <a:latin typeface="Calibri Light" pitchFamily="34" charset="0"/>
              </a:rPr>
              <a:t>τομεοποίησης</a:t>
            </a:r>
            <a:r>
              <a:rPr lang="en-US" dirty="0" smtClean="0">
                <a:latin typeface="Calibri Light" pitchFamily="34" charset="0"/>
              </a:rPr>
              <a:t>,</a:t>
            </a:r>
            <a:r>
              <a:rPr lang="el-GR" dirty="0" smtClean="0">
                <a:latin typeface="Calibri Light" pitchFamily="34" charset="0"/>
              </a:rPr>
              <a:t> </a:t>
            </a:r>
            <a:r>
              <a:rPr lang="el-GR" dirty="0">
                <a:latin typeface="Calibri Light" pitchFamily="34" charset="0"/>
              </a:rPr>
              <a:t>με προτεραιότητα την πρωτοβάθμια φροντίδα ψυχικής υγείας και σε δεύτερο επίπεδο την παροχή υπηρεσιών ψυχοκοινωνικής αποκατάστασης και κοινωνικής επανένταξης. Σε αυτό το πλαίσιο, οι Μονάδες Ψυχοκοινωνικής Αποκατάστασης (</a:t>
            </a:r>
            <a:r>
              <a:rPr lang="el-GR" dirty="0" smtClean="0">
                <a:latin typeface="Calibri Light" pitchFamily="34" charset="0"/>
              </a:rPr>
              <a:t>Μ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Ψ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Α</a:t>
            </a:r>
            <a:r>
              <a:rPr lang="en-US" dirty="0" smtClean="0">
                <a:latin typeface="Calibri Light" pitchFamily="34" charset="0"/>
              </a:rPr>
              <a:t>.</a:t>
            </a:r>
            <a:r>
              <a:rPr lang="el-GR" dirty="0" smtClean="0">
                <a:latin typeface="Calibri Light" pitchFamily="34" charset="0"/>
              </a:rPr>
              <a:t>) </a:t>
            </a:r>
            <a:r>
              <a:rPr lang="el-GR" dirty="0">
                <a:latin typeface="Calibri Light" pitchFamily="34" charset="0"/>
              </a:rPr>
              <a:t>παρέχουν κοινοτικές υπηρεσίες διαβίωσης και φροντίδας σε ενοίκους με σοβαρά ψυχοκοινωνικά προβλήματα. </a:t>
            </a:r>
            <a:endParaRPr lang="el-GR" dirty="0" smtClean="0">
              <a:latin typeface="Calibri Light" pitchFamily="34" charset="0"/>
            </a:endParaRPr>
          </a:p>
          <a:p>
            <a:endParaRPr lang="el-GR" dirty="0">
              <a:latin typeface="Calibri Light" pitchFamily="34" charset="0"/>
            </a:endParaRPr>
          </a:p>
          <a:p>
            <a:endParaRPr lang="el-GR" dirty="0" smtClean="0">
              <a:latin typeface="Calibri Light" pitchFamily="34" charset="0"/>
            </a:endParaRPr>
          </a:p>
          <a:p>
            <a:pPr algn="just"/>
            <a:r>
              <a:rPr lang="el-GR" dirty="0" smtClean="0">
                <a:latin typeface="Calibri Light" pitchFamily="34" charset="0"/>
              </a:rPr>
              <a:t>Η </a:t>
            </a:r>
            <a:r>
              <a:rPr lang="el-GR" dirty="0">
                <a:latin typeface="Calibri Light" pitchFamily="34" charset="0"/>
              </a:rPr>
              <a:t>παρούσα εργασία πραγματεύεται την μετάβαση </a:t>
            </a:r>
            <a:r>
              <a:rPr lang="el-GR" dirty="0" smtClean="0">
                <a:latin typeface="Calibri Light" pitchFamily="34" charset="0"/>
              </a:rPr>
              <a:t>ενοίκου</a:t>
            </a:r>
            <a:r>
              <a:rPr lang="en-US" dirty="0" smtClean="0">
                <a:latin typeface="Calibri Light" pitchFamily="34" charset="0"/>
              </a:rPr>
              <a:t>, </a:t>
            </a:r>
            <a:r>
              <a:rPr lang="el-GR" dirty="0" smtClean="0">
                <a:latin typeface="Calibri Light" pitchFamily="34" charset="0"/>
              </a:rPr>
              <a:t>από </a:t>
            </a:r>
            <a:r>
              <a:rPr lang="el-GR" dirty="0">
                <a:latin typeface="Calibri Light" pitchFamily="34" charset="0"/>
              </a:rPr>
              <a:t>Προστατευμένο Διαμέρισμα στην οικογένειά του. Ο ένοικος είχε παραπεμφθεί στις υπηρεσίες </a:t>
            </a:r>
            <a:r>
              <a:rPr lang="el-GR" dirty="0" smtClean="0">
                <a:latin typeface="Calibri Light" pitchFamily="34" charset="0"/>
              </a:rPr>
              <a:t>της</a:t>
            </a:r>
            <a:r>
              <a:rPr lang="en-US" dirty="0" smtClean="0">
                <a:latin typeface="Calibri Light" pitchFamily="34" charset="0"/>
              </a:rPr>
              <a:t> </a:t>
            </a:r>
            <a:r>
              <a:rPr lang="el-GR" dirty="0" smtClean="0">
                <a:latin typeface="Calibri Light" pitchFamily="34" charset="0"/>
              </a:rPr>
              <a:t>Ε.Κ.Ψ.&amp;Ψ.Υ. του Νομού </a:t>
            </a:r>
            <a:r>
              <a:rPr lang="el-GR" dirty="0">
                <a:latin typeface="Calibri Light" pitchFamily="34" charset="0"/>
              </a:rPr>
              <a:t>Φωκίδας από Ψυχιατρικό </a:t>
            </a:r>
            <a:r>
              <a:rPr lang="el-GR" dirty="0" smtClean="0">
                <a:latin typeface="Calibri Light" pitchFamily="34" charset="0"/>
              </a:rPr>
              <a:t>Νοσοκομείο, </a:t>
            </a:r>
            <a:r>
              <a:rPr lang="el-GR" dirty="0">
                <a:latin typeface="Calibri Light" pitchFamily="34" charset="0"/>
              </a:rPr>
              <a:t>κατόπιν αιτήματος της οικογένειάς </a:t>
            </a:r>
            <a:r>
              <a:rPr lang="el-GR" dirty="0" smtClean="0">
                <a:latin typeface="Calibri Light" pitchFamily="34" charset="0"/>
              </a:rPr>
              <a:t>του, </a:t>
            </a:r>
            <a:r>
              <a:rPr lang="el-GR" dirty="0">
                <a:latin typeface="Calibri Light" pitchFamily="34" charset="0"/>
              </a:rPr>
              <a:t>με στόχο την συνέχεια στη φροντίδα και την ενδυνάμωσή του. </a:t>
            </a:r>
          </a:p>
        </p:txBody>
      </p:sp>
    </p:spTree>
    <p:extLst>
      <p:ext uri="{BB962C8B-B14F-4D97-AF65-F5344CB8AC3E}">
        <p14:creationId xmlns:p14="http://schemas.microsoft.com/office/powerpoint/2010/main" val="227979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Μεθοδολογία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424936" cy="4608512"/>
          </a:xfrm>
        </p:spPr>
        <p:txBody>
          <a:bodyPr/>
          <a:lstStyle/>
          <a:p>
            <a:pPr marL="0" indent="0" algn="ctr">
              <a:buNone/>
            </a:pPr>
            <a:r>
              <a:rPr lang="el-GR" u="sng" dirty="0" smtClean="0"/>
              <a:t>  </a:t>
            </a:r>
          </a:p>
          <a:p>
            <a:pPr marL="0" indent="0" algn="ctr">
              <a:buNone/>
            </a:pPr>
            <a:endParaRPr lang="el-GR" u="sng" dirty="0"/>
          </a:p>
        </p:txBody>
      </p:sp>
      <p:sp>
        <p:nvSpPr>
          <p:cNvPr id="9" name="Ορθογώνιο 8"/>
          <p:cNvSpPr/>
          <p:nvPr/>
        </p:nvSpPr>
        <p:spPr>
          <a:xfrm>
            <a:off x="323528" y="1484784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>
                <a:latin typeface="Calibri Light" pitchFamily="34" charset="0"/>
              </a:rPr>
              <a:t>Το Ατομικό Θεραπευτικό Πρόγραμμα (Α.Θ.Π.) του ενοίκου περιελάμβανε, εκπαίδευση σε βασικές δεξιότητες καθημερινής ζωής σε Οικοτροφείο και στην συνέχεια σε Προστατευμένο Διαμέρισμα στους άξονες </a:t>
            </a:r>
            <a:r>
              <a:rPr lang="en-US" dirty="0" smtClean="0">
                <a:latin typeface="Calibri Light" pitchFamily="34" charset="0"/>
              </a:rPr>
              <a:t>:</a:t>
            </a:r>
            <a:endParaRPr lang="el-GR" dirty="0" smtClean="0">
              <a:latin typeface="Calibri Light" pitchFamily="34" charset="0"/>
            </a:endParaRPr>
          </a:p>
          <a:p>
            <a:pPr algn="just"/>
            <a:endParaRPr lang="el-GR" dirty="0">
              <a:latin typeface="Calibri Light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Εκπαίδευση στην αυτοδιαχείριση και αυτονόμηση και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Ανάπτυξη κοινωνικών σχέσεων και ανάκτηση κοινωνικών ρόλων.</a:t>
            </a:r>
            <a:endParaRPr lang="en-US" dirty="0" smtClean="0">
              <a:latin typeface="Calibri Light" pitchFamily="34" charset="0"/>
            </a:endParaRPr>
          </a:p>
          <a:p>
            <a:pPr algn="just"/>
            <a:endParaRPr lang="el-GR" dirty="0" smtClean="0">
              <a:latin typeface="Calibri Light" pitchFamily="34" charset="0"/>
            </a:endParaRPr>
          </a:p>
          <a:p>
            <a:pPr algn="just"/>
            <a:r>
              <a:rPr lang="el-GR" dirty="0" smtClean="0">
                <a:latin typeface="Calibri Light" pitchFamily="34" charset="0"/>
              </a:rPr>
              <a:t>Ο συντονισμός του</a:t>
            </a:r>
            <a:r>
              <a:rPr lang="en-US" dirty="0" smtClean="0">
                <a:latin typeface="Calibri Light" pitchFamily="34" charset="0"/>
              </a:rPr>
              <a:t> </a:t>
            </a:r>
            <a:r>
              <a:rPr lang="el-GR" dirty="0" smtClean="0">
                <a:latin typeface="Calibri Light" pitchFamily="34" charset="0"/>
              </a:rPr>
              <a:t>Α.Θ.Π., υλοποιήθηκε από το Πρόσωπο Αναφοράς</a:t>
            </a:r>
            <a:r>
              <a:rPr lang="en-US" dirty="0" smtClean="0">
                <a:latin typeface="Calibri Light" pitchFamily="34" charset="0"/>
              </a:rPr>
              <a:t> </a:t>
            </a:r>
            <a:r>
              <a:rPr lang="el-GR" dirty="0" smtClean="0">
                <a:latin typeface="Calibri Light" pitchFamily="34" charset="0"/>
              </a:rPr>
              <a:t> σε συνεργασία με τον Επιστημονικό Υπεύθυνο και την Πολυκλαδική Θεραπευτική Ομάδα.</a:t>
            </a:r>
          </a:p>
          <a:p>
            <a:pPr algn="just"/>
            <a:endParaRPr lang="el-GR" dirty="0" smtClean="0">
              <a:latin typeface="Calibri Light" pitchFamily="34" charset="0"/>
            </a:endParaRPr>
          </a:p>
          <a:p>
            <a:pPr algn="just"/>
            <a:r>
              <a:rPr lang="el-GR" b="1" i="1" u="sng" dirty="0" smtClean="0">
                <a:latin typeface="Calibri Light" pitchFamily="34" charset="0"/>
              </a:rPr>
              <a:t>Βασικά εργαλεία</a:t>
            </a:r>
            <a:r>
              <a:rPr lang="en-US" dirty="0" smtClean="0">
                <a:latin typeface="Calibri Light" pitchFamily="34" charset="0"/>
              </a:rPr>
              <a:t>:</a:t>
            </a:r>
            <a:endParaRPr lang="el-GR" dirty="0" smtClean="0">
              <a:latin typeface="Calibri Light" pitchFamily="34" charset="0"/>
            </a:endParaRPr>
          </a:p>
          <a:p>
            <a:pPr algn="just"/>
            <a:endParaRPr lang="el-GR" dirty="0" smtClean="0">
              <a:latin typeface="Calibri Light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Μεθοδολογία Ενδυνάμωσης – Αυτονόμησης Μέλους Μέσω Συναισθηματικής Σχέσης,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Εικαστική Ψυχοθεραπεία και</a:t>
            </a:r>
            <a:endParaRPr lang="en-US" dirty="0" smtClean="0">
              <a:latin typeface="Calibri Light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Ψυχοεκπαίδευση οικογένειας.</a:t>
            </a:r>
          </a:p>
        </p:txBody>
      </p:sp>
    </p:spTree>
    <p:extLst>
      <p:ext uri="{BB962C8B-B14F-4D97-AF65-F5344CB8AC3E}">
        <p14:creationId xmlns:p14="http://schemas.microsoft.com/office/powerpoint/2010/main" val="150625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l-GR" dirty="0" smtClean="0"/>
          </a:p>
          <a:p>
            <a:pPr algn="ctr"/>
            <a:r>
              <a:rPr lang="el-GR" dirty="0" smtClean="0">
                <a:latin typeface="+mj-lt"/>
              </a:rPr>
              <a:t>Σχέδιο </a:t>
            </a:r>
            <a:r>
              <a:rPr lang="el-GR" dirty="0">
                <a:latin typeface="+mj-lt"/>
              </a:rPr>
              <a:t>Μετάβασης </a:t>
            </a:r>
          </a:p>
          <a:p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+mj-lt"/>
              </a:rPr>
              <a:t>Στάδια Μετάβασης</a:t>
            </a:r>
            <a:endParaRPr lang="el-GR" dirty="0">
              <a:latin typeface="+mj-l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l-GR" sz="1800" dirty="0" smtClean="0">
                <a:latin typeface="Calibri Light" pitchFamily="34" charset="0"/>
              </a:rPr>
              <a:t>Μετά </a:t>
            </a:r>
            <a:r>
              <a:rPr lang="el-GR" sz="1800" dirty="0">
                <a:latin typeface="Calibri Light" pitchFamily="34" charset="0"/>
              </a:rPr>
              <a:t>από αίτημα του ενοίκου και της οικογένειάς του καταρτίστηκε Σχέδιο Μετάβασης στο οικογενειακό περιβάλλον, διάρκειας 18 </a:t>
            </a:r>
            <a:r>
              <a:rPr lang="el-GR" sz="1800" dirty="0" smtClean="0">
                <a:latin typeface="Calibri Light" pitchFamily="34" charset="0"/>
              </a:rPr>
              <a:t>μηνών</a:t>
            </a:r>
          </a:p>
          <a:p>
            <a:pPr marL="0" indent="0">
              <a:buNone/>
            </a:pPr>
            <a:endParaRPr lang="en-US" sz="1800" dirty="0" smtClean="0">
              <a:latin typeface="Calibri Light" pitchFamily="34" charset="0"/>
            </a:endParaRPr>
          </a:p>
          <a:p>
            <a:pPr marL="0" indent="0">
              <a:buNone/>
            </a:pPr>
            <a:r>
              <a:rPr lang="el-GR" sz="1800" dirty="0" smtClean="0">
                <a:latin typeface="Calibri Light" pitchFamily="34" charset="0"/>
              </a:rPr>
              <a:t>      </a:t>
            </a:r>
            <a:r>
              <a:rPr lang="el-GR" sz="1800" b="1" i="1" u="sng" dirty="0" smtClean="0">
                <a:latin typeface="Calibri Light" pitchFamily="34" charset="0"/>
              </a:rPr>
              <a:t>Εμπλεκόμενα μέλη </a:t>
            </a:r>
            <a:r>
              <a:rPr lang="en-US" sz="1800" dirty="0" smtClean="0">
                <a:latin typeface="Calibri Light" pitchFamily="34" charset="0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el-GR" sz="1800" dirty="0" smtClean="0">
                <a:latin typeface="Calibri Light" pitchFamily="34" charset="0"/>
              </a:rPr>
              <a:t>Πολυκλαδική Ομάδα, </a:t>
            </a:r>
          </a:p>
          <a:p>
            <a:pPr>
              <a:buFont typeface="Wingdings" pitchFamily="2" charset="2"/>
              <a:buChar char="v"/>
            </a:pPr>
            <a:r>
              <a:rPr lang="el-GR" sz="1800" dirty="0" smtClean="0">
                <a:latin typeface="Calibri Light" pitchFamily="34" charset="0"/>
              </a:rPr>
              <a:t>Πρόσωπο Αναφοράς,</a:t>
            </a:r>
          </a:p>
          <a:p>
            <a:pPr>
              <a:buFont typeface="Wingdings" pitchFamily="2" charset="2"/>
              <a:buChar char="v"/>
            </a:pPr>
            <a:r>
              <a:rPr lang="el-GR" sz="1800" dirty="0" smtClean="0">
                <a:latin typeface="Calibri Light" pitchFamily="34" charset="0"/>
              </a:rPr>
              <a:t>Επιστημονικά Υπεύθυνος και</a:t>
            </a:r>
          </a:p>
          <a:p>
            <a:pPr>
              <a:buFont typeface="Wingdings" pitchFamily="2" charset="2"/>
              <a:buChar char="v"/>
            </a:pPr>
            <a:r>
              <a:rPr lang="el-GR" sz="1800" dirty="0" smtClean="0">
                <a:latin typeface="Calibri Light" pitchFamily="34" charset="0"/>
              </a:rPr>
              <a:t>Διατομεακή Συνεργασία με Υπηρεσίες της Δομής Φθιώτιδας</a:t>
            </a:r>
          </a:p>
          <a:p>
            <a:pPr>
              <a:buFont typeface="Wingdings" pitchFamily="2" charset="2"/>
              <a:buChar char="v"/>
            </a:pPr>
            <a:endParaRPr lang="en-US" sz="1400" dirty="0" smtClean="0">
              <a:latin typeface="Calibri Light" pitchFamily="34" charset="0"/>
            </a:endParaRPr>
          </a:p>
          <a:p>
            <a:pPr marL="0" indent="0">
              <a:buNone/>
            </a:pPr>
            <a:r>
              <a:rPr lang="el-GR" sz="1400" dirty="0" smtClean="0">
                <a:latin typeface="Calibri Light" pitchFamily="34" charset="0"/>
              </a:rPr>
              <a:t> </a:t>
            </a:r>
            <a:endParaRPr lang="el-GR" sz="1400" dirty="0">
              <a:latin typeface="Calibri Light" pitchFamily="34" charset="0"/>
            </a:endParaRP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l-GR" sz="2000" dirty="0" smtClean="0">
                <a:latin typeface="Calibri Light" pitchFamily="34" charset="0"/>
              </a:rPr>
              <a:t>Προετοιμασία </a:t>
            </a:r>
            <a:r>
              <a:rPr lang="el-GR" sz="2000" dirty="0">
                <a:latin typeface="Calibri Light" pitchFamily="34" charset="0"/>
              </a:rPr>
              <a:t>του </a:t>
            </a:r>
            <a:r>
              <a:rPr lang="el-GR" sz="2000" dirty="0" smtClean="0">
                <a:latin typeface="Calibri Light" pitchFamily="34" charset="0"/>
              </a:rPr>
              <a:t>ενοίκου</a:t>
            </a:r>
          </a:p>
          <a:p>
            <a:pPr marL="457200" indent="-457200">
              <a:buAutoNum type="arabicPeriod"/>
            </a:pPr>
            <a:r>
              <a:rPr lang="el-GR" sz="2000" dirty="0" smtClean="0">
                <a:latin typeface="Calibri Light" pitchFamily="34" charset="0"/>
              </a:rPr>
              <a:t>Συνεργασία των Μ.Ψ.Α. των Δομών Φωκίδας &amp;  Φθιώτιδας – Κοινό πλάνο μετάβασης</a:t>
            </a:r>
          </a:p>
          <a:p>
            <a:pPr marL="457200" indent="-457200">
              <a:buAutoNum type="arabicPeriod"/>
            </a:pPr>
            <a:r>
              <a:rPr lang="el-GR" sz="2000" dirty="0">
                <a:latin typeface="Calibri Light" pitchFamily="34" charset="0"/>
              </a:rPr>
              <a:t>Προετοιμασία της οικογένειας και δημιουργία σχέσης συνέχειας της φροντίδας με </a:t>
            </a:r>
            <a:r>
              <a:rPr lang="el-GR" sz="2000" dirty="0" smtClean="0">
                <a:latin typeface="Calibri Light" pitchFamily="34" charset="0"/>
              </a:rPr>
              <a:t>τις</a:t>
            </a:r>
            <a:r>
              <a:rPr lang="en-US" sz="2000" dirty="0" smtClean="0">
                <a:latin typeface="Calibri Light" pitchFamily="34" charset="0"/>
              </a:rPr>
              <a:t> </a:t>
            </a:r>
            <a:r>
              <a:rPr lang="el-GR" sz="2000" dirty="0" smtClean="0">
                <a:latin typeface="Calibri Light" pitchFamily="34" charset="0"/>
              </a:rPr>
              <a:t>Μ.Ψ.Α. Δομής Φθιώτιδας</a:t>
            </a:r>
            <a:endParaRPr lang="el-GR" sz="2000" dirty="0">
              <a:latin typeface="Calibri Light" pitchFamily="34" charset="0"/>
            </a:endParaRPr>
          </a:p>
          <a:p>
            <a:pPr marL="457200" indent="-457200">
              <a:buAutoNum type="arabicPeriod"/>
            </a:pPr>
            <a:r>
              <a:rPr lang="el-GR" sz="2000" dirty="0" smtClean="0">
                <a:latin typeface="Calibri Light" pitchFamily="34" charset="0"/>
              </a:rPr>
              <a:t>Εγκατάσταση στο </a:t>
            </a:r>
            <a:r>
              <a:rPr lang="el-GR" sz="2000" dirty="0">
                <a:latin typeface="Calibri Light" pitchFamily="34" charset="0"/>
              </a:rPr>
              <a:t>οικογενειακό περιβάλλον και παρακολούθηση της πορείας του (πρώην) </a:t>
            </a:r>
            <a:r>
              <a:rPr lang="el-GR" sz="2000" dirty="0" smtClean="0">
                <a:latin typeface="Calibri Light" pitchFamily="34" charset="0"/>
              </a:rPr>
              <a:t>ενοίκου</a:t>
            </a:r>
            <a:r>
              <a:rPr lang="en-US" sz="2000" dirty="0" smtClean="0">
                <a:latin typeface="Calibri Light" pitchFamily="34" charset="0"/>
              </a:rPr>
              <a:t> </a:t>
            </a:r>
            <a:r>
              <a:rPr lang="el-GR" sz="2000" dirty="0" smtClean="0">
                <a:latin typeface="Calibri Light" pitchFamily="34" charset="0"/>
              </a:rPr>
              <a:t>από την Δομή Φθιώτιδας</a:t>
            </a:r>
            <a:endParaRPr lang="el-GR" sz="2000" dirty="0">
              <a:latin typeface="Calibri Light" pitchFamily="34" charset="0"/>
            </a:endParaRPr>
          </a:p>
          <a:p>
            <a:pPr marL="457200" indent="-457200">
              <a:buAutoNum type="arabicPeriod"/>
            </a:pPr>
            <a:endParaRPr lang="el-GR" sz="2000" dirty="0" smtClean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Μεθοδολογία</a:t>
            </a:r>
          </a:p>
        </p:txBody>
      </p:sp>
    </p:spTree>
    <p:extLst>
      <p:ext uri="{BB962C8B-B14F-4D97-AF65-F5344CB8AC3E}">
        <p14:creationId xmlns:p14="http://schemas.microsoft.com/office/powerpoint/2010/main" val="163443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Συμπεράσματα</a:t>
            </a:r>
            <a:endParaRPr lang="el-GR" sz="4000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l-GR" dirty="0" smtClean="0">
              <a:latin typeface="Calibri Light" pitchFamily="34" charset="0"/>
            </a:endParaRPr>
          </a:p>
          <a:p>
            <a:pPr marL="0" indent="0" algn="ctr">
              <a:buNone/>
            </a:pPr>
            <a:r>
              <a:rPr lang="el-GR" b="1" i="1" u="sng" dirty="0" smtClean="0">
                <a:latin typeface="+mj-lt"/>
              </a:rPr>
              <a:t>Αποτελέσματα στον λήπτη υπηρεσιών ψυχικής υγείας</a:t>
            </a:r>
            <a:r>
              <a:rPr lang="en-US" dirty="0" smtClean="0">
                <a:latin typeface="+mj-lt"/>
              </a:rPr>
              <a:t>:</a:t>
            </a:r>
            <a:endParaRPr lang="el-GR" dirty="0" smtClean="0">
              <a:latin typeface="+mj-lt"/>
            </a:endParaRPr>
          </a:p>
          <a:p>
            <a:pPr algn="ctr">
              <a:buNone/>
            </a:pPr>
            <a:endParaRPr lang="en-US" dirty="0" smtClean="0">
              <a:latin typeface="Calibri Light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Ανάκτηση κοινωνικών ρόλων και αίσθημα ότι ανήκει στην κοινότητα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Ανάκτηση της αυτοπεποίθησης 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Συμμετοχή </a:t>
            </a:r>
            <a:r>
              <a:rPr lang="el-GR" dirty="0">
                <a:latin typeface="Calibri Light" pitchFamily="34" charset="0"/>
              </a:rPr>
              <a:t>στη </a:t>
            </a:r>
            <a:r>
              <a:rPr lang="el-GR" dirty="0" smtClean="0">
                <a:latin typeface="Calibri Light" pitchFamily="34" charset="0"/>
              </a:rPr>
              <a:t>λήψη </a:t>
            </a:r>
            <a:r>
              <a:rPr lang="el-GR" dirty="0">
                <a:latin typeface="Calibri Light" pitchFamily="34" charset="0"/>
              </a:rPr>
              <a:t>αποφάσεων</a:t>
            </a:r>
          </a:p>
          <a:p>
            <a:pPr>
              <a:buFont typeface="Wingdings" pitchFamily="2" charset="2"/>
              <a:buChar char="v"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l-GR" dirty="0" smtClean="0">
              <a:latin typeface="Calibri Light" pitchFamily="34" charset="0"/>
            </a:endParaRPr>
          </a:p>
          <a:p>
            <a:pPr marL="0" indent="0" algn="ctr">
              <a:buNone/>
            </a:pPr>
            <a:r>
              <a:rPr lang="el-GR" sz="2400" b="1" i="1" u="sng" dirty="0" smtClean="0">
                <a:latin typeface="+mj-lt"/>
              </a:rPr>
              <a:t>Ψυχοκοινωνική Αποκατάσταση και Ανάρρωση</a:t>
            </a:r>
            <a:r>
              <a:rPr lang="en-US" sz="2400" dirty="0" smtClean="0">
                <a:latin typeface="+mj-lt"/>
              </a:rPr>
              <a:t>:</a:t>
            </a:r>
            <a:r>
              <a:rPr lang="el-GR" sz="2400" dirty="0" smtClean="0">
                <a:latin typeface="+mj-lt"/>
              </a:rPr>
              <a:t> </a:t>
            </a:r>
          </a:p>
          <a:p>
            <a:pPr marL="0" indent="0" algn="ctr">
              <a:buNone/>
            </a:pPr>
            <a:endParaRPr lang="el-GR" dirty="0" smtClean="0">
              <a:latin typeface="Calibri Light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Κοινωνική </a:t>
            </a:r>
            <a:r>
              <a:rPr lang="el-GR" dirty="0">
                <a:latin typeface="Calibri Light" pitchFamily="34" charset="0"/>
              </a:rPr>
              <a:t>συμπερίληψη του ατόμου με όρους </a:t>
            </a:r>
            <a:r>
              <a:rPr lang="el-GR" dirty="0" smtClean="0">
                <a:latin typeface="Calibri Light" pitchFamily="34" charset="0"/>
              </a:rPr>
              <a:t>ισοτιμίας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Έμφαση σε λιγότερο </a:t>
            </a:r>
            <a:r>
              <a:rPr lang="el-GR" dirty="0">
                <a:latin typeface="Calibri Light" pitchFamily="34" charset="0"/>
              </a:rPr>
              <a:t>υποστηριζόμενα μοντέλα φροντίδας ή ακόμη και στην πλήρη </a:t>
            </a:r>
            <a:r>
              <a:rPr lang="el-GR" dirty="0" smtClean="0">
                <a:latin typeface="Calibri Light" pitchFamily="34" charset="0"/>
              </a:rPr>
              <a:t>αυτονόμηση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Καλή πρακτική</a:t>
            </a:r>
          </a:p>
          <a:p>
            <a:pPr>
              <a:buFont typeface="Wingdings" pitchFamily="2" charset="2"/>
              <a:buChar char="v"/>
            </a:pPr>
            <a:r>
              <a:rPr lang="el-GR" dirty="0" smtClean="0">
                <a:latin typeface="Calibri Light" pitchFamily="34" charset="0"/>
              </a:rPr>
              <a:t>Ένταξη σε οργανωμένη δραστηριότητα – επαγγελματική αποκατάσταση</a:t>
            </a:r>
          </a:p>
        </p:txBody>
      </p:sp>
    </p:spTree>
    <p:extLst>
      <p:ext uri="{BB962C8B-B14F-4D97-AF65-F5344CB8AC3E}">
        <p14:creationId xmlns:p14="http://schemas.microsoft.com/office/powerpoint/2010/main" val="335700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185</TotalTime>
  <Words>390</Words>
  <Application>Microsoft Office PowerPoint</Application>
  <PresentationFormat>Προβολή στην οθόνη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Δημοτικός</vt:lpstr>
      <vt:lpstr>Η ΨΥΧΟΚΟΙΝΩΝΙΚΗ ΑΠΟΚΑΤΑΣΤΑΣΗ ΣΤΗΝ ΠΡΑΞΗ Αργυροπούλου Ε., Κούκου Π., Γεωργίου Γ., Ράπτη Ξ., Φουσέκη Ι., Χατζοπούλου Ε.</vt:lpstr>
      <vt:lpstr>Θεωρητικό Πλαίσιο</vt:lpstr>
      <vt:lpstr>Μεθοδολογία</vt:lpstr>
      <vt:lpstr>Μεθοδολογία</vt:lpstr>
      <vt:lpstr>Συμπεράσματα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Giota</dc:creator>
  <cp:lastModifiedBy>NIKI</cp:lastModifiedBy>
  <cp:revision>32</cp:revision>
  <dcterms:created xsi:type="dcterms:W3CDTF">2018-05-03T11:06:03Z</dcterms:created>
  <dcterms:modified xsi:type="dcterms:W3CDTF">2018-05-23T12:01:50Z</dcterms:modified>
</cp:coreProperties>
</file>