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0" r:id="rId7"/>
    <p:sldId id="261" r:id="rId8"/>
    <p:sldId id="266" r:id="rId9"/>
    <p:sldId id="262" r:id="rId10"/>
    <p:sldId id="265" r:id="rId11"/>
    <p:sldId id="263"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117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6"/>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2F51EF2-7999-43BF-AAC1-6B78A75607FF}" type="datetimeFigureOut">
              <a:rPr lang="el-GR" smtClean="0"/>
              <a:pPr/>
              <a:t>02/06/2017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617E38-060F-411E-B36E-17F3BAED09F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2F51EF2-7999-43BF-AAC1-6B78A75607FF}" type="datetimeFigureOut">
              <a:rPr lang="el-GR" smtClean="0"/>
              <a:pPr/>
              <a:t>02/06/2017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617E38-060F-411E-B36E-17F3BAED09F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9"/>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2F51EF2-7999-43BF-AAC1-6B78A75607FF}" type="datetimeFigureOut">
              <a:rPr lang="el-GR" smtClean="0"/>
              <a:pPr/>
              <a:t>02/06/2017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617E38-060F-411E-B36E-17F3BAED09F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2F51EF2-7999-43BF-AAC1-6B78A75607FF}" type="datetimeFigureOut">
              <a:rPr lang="el-GR" smtClean="0"/>
              <a:pPr/>
              <a:t>02/06/2017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617E38-060F-411E-B36E-17F3BAED09F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2F51EF2-7999-43BF-AAC1-6B78A75607FF}" type="datetimeFigureOut">
              <a:rPr lang="el-GR" smtClean="0"/>
              <a:pPr/>
              <a:t>02/06/2017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617E38-060F-411E-B36E-17F3BAED09F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2F51EF2-7999-43BF-AAC1-6B78A75607FF}" type="datetimeFigureOut">
              <a:rPr lang="el-GR" smtClean="0"/>
              <a:pPr/>
              <a:t>02/06/2017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A617E38-060F-411E-B36E-17F3BAED09F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52F51EF2-7999-43BF-AAC1-6B78A75607FF}" type="datetimeFigureOut">
              <a:rPr lang="el-GR" smtClean="0"/>
              <a:pPr/>
              <a:t>02/06/2017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A617E38-060F-411E-B36E-17F3BAED09F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52F51EF2-7999-43BF-AAC1-6B78A75607FF}" type="datetimeFigureOut">
              <a:rPr lang="el-GR" smtClean="0"/>
              <a:pPr/>
              <a:t>02/06/2017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A617E38-060F-411E-B36E-17F3BAED09F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2F51EF2-7999-43BF-AAC1-6B78A75607FF}" type="datetimeFigureOut">
              <a:rPr lang="el-GR" smtClean="0"/>
              <a:pPr/>
              <a:t>02/06/2017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A617E38-060F-411E-B36E-17F3BAED09F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2F51EF2-7999-43BF-AAC1-6B78A75607FF}" type="datetimeFigureOut">
              <a:rPr lang="el-GR" smtClean="0"/>
              <a:pPr/>
              <a:t>02/06/2017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A617E38-060F-411E-B36E-17F3BAED09F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1"/>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2F51EF2-7999-43BF-AAC1-6B78A75607FF}" type="datetimeFigureOut">
              <a:rPr lang="el-GR" smtClean="0"/>
              <a:pPr/>
              <a:t>02/06/2017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A617E38-060F-411E-B36E-17F3BAED09F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51EF2-7999-43BF-AAC1-6B78A75607FF}" type="datetimeFigureOut">
              <a:rPr lang="el-GR" smtClean="0"/>
              <a:pPr/>
              <a:t>02/06/2017</a:t>
            </a:fld>
            <a:endParaRPr lang="el-GR"/>
          </a:p>
        </p:txBody>
      </p:sp>
      <p:sp>
        <p:nvSpPr>
          <p:cNvPr id="5" name="4 - Θέση υποσέλιδου"/>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17E38-060F-411E-B36E-17F3BAED09F8}"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576" y="188641"/>
            <a:ext cx="7772400" cy="1470025"/>
          </a:xfrm>
        </p:spPr>
        <p:txBody>
          <a:bodyPr>
            <a:normAutofit/>
          </a:bodyPr>
          <a:lstStyle/>
          <a:p>
            <a:r>
              <a:rPr lang="el-GR" sz="2800" dirty="0" smtClean="0"/>
              <a:t>ΕΡΩΣ ΚΑΙ ΨΥΧΗ</a:t>
            </a:r>
            <a:br>
              <a:rPr lang="el-GR" sz="2800" dirty="0" smtClean="0"/>
            </a:br>
            <a:r>
              <a:rPr lang="el-GR" sz="2800" dirty="0" smtClean="0"/>
              <a:t>ΑΠΟ ΤΟΝ ΜΥΘΟ ΣΤΗΝ ΠΡΟΟΠΤΙΚΗ</a:t>
            </a:r>
            <a:endParaRPr lang="el-GR" sz="2800" dirty="0"/>
          </a:p>
        </p:txBody>
      </p:sp>
      <p:sp>
        <p:nvSpPr>
          <p:cNvPr id="3" name="2 - Υπότιτλος"/>
          <p:cNvSpPr>
            <a:spLocks noGrp="1"/>
          </p:cNvSpPr>
          <p:nvPr>
            <p:ph type="subTitle" idx="1"/>
          </p:nvPr>
        </p:nvSpPr>
        <p:spPr>
          <a:xfrm>
            <a:off x="251520" y="2060848"/>
            <a:ext cx="8568952" cy="1752600"/>
          </a:xfrm>
        </p:spPr>
        <p:txBody>
          <a:bodyPr>
            <a:noAutofit/>
          </a:bodyPr>
          <a:lstStyle/>
          <a:p>
            <a:r>
              <a:rPr lang="el-GR" i="1" dirty="0" smtClean="0">
                <a:solidFill>
                  <a:schemeClr val="tx1"/>
                </a:solidFill>
              </a:rPr>
              <a:t>ΣΤΡΟΓΓΥΛΟ ΤΡΑΠΕΖΙ</a:t>
            </a:r>
          </a:p>
          <a:p>
            <a:endParaRPr lang="el-GR" sz="1400" dirty="0" smtClean="0">
              <a:solidFill>
                <a:schemeClr val="tx1"/>
              </a:solidFill>
            </a:endParaRPr>
          </a:p>
          <a:p>
            <a:r>
              <a:rPr lang="el-GR" b="1" dirty="0" smtClean="0">
                <a:solidFill>
                  <a:schemeClr val="tx1"/>
                </a:solidFill>
              </a:rPr>
              <a:t>«Η Διεπιστημονικότητα απέναντι </a:t>
            </a:r>
          </a:p>
          <a:p>
            <a:r>
              <a:rPr lang="el-GR" b="1" dirty="0" smtClean="0">
                <a:solidFill>
                  <a:schemeClr val="tx1"/>
                </a:solidFill>
              </a:rPr>
              <a:t>στις ανάγκες της κοινότητας»</a:t>
            </a:r>
          </a:p>
          <a:p>
            <a:r>
              <a:rPr lang="el-GR" sz="2600" dirty="0" smtClean="0">
                <a:solidFill>
                  <a:schemeClr val="tx1"/>
                </a:solidFill>
              </a:rPr>
              <a:t>Φραγκούλη Α., </a:t>
            </a:r>
            <a:r>
              <a:rPr lang="el-GR" sz="2600" dirty="0" err="1" smtClean="0">
                <a:solidFill>
                  <a:schemeClr val="tx1"/>
                </a:solidFill>
              </a:rPr>
              <a:t>Βουνάτσου</a:t>
            </a:r>
            <a:r>
              <a:rPr lang="el-GR" sz="2600" dirty="0" smtClean="0">
                <a:solidFill>
                  <a:schemeClr val="tx1"/>
                </a:solidFill>
              </a:rPr>
              <a:t> Γ., </a:t>
            </a:r>
            <a:r>
              <a:rPr lang="el-GR" sz="2600" dirty="0" err="1" smtClean="0">
                <a:solidFill>
                  <a:schemeClr val="tx1"/>
                </a:solidFill>
              </a:rPr>
              <a:t>Κασταμονίτου</a:t>
            </a:r>
            <a:r>
              <a:rPr lang="el-GR" sz="2600" dirty="0" smtClean="0">
                <a:solidFill>
                  <a:schemeClr val="tx1"/>
                </a:solidFill>
              </a:rPr>
              <a:t> Α., Φωτεινού Α.</a:t>
            </a:r>
            <a:endParaRPr lang="el-GR" sz="2600" dirty="0">
              <a:solidFill>
                <a:schemeClr val="tx1"/>
              </a:solidFill>
            </a:endParaRPr>
          </a:p>
        </p:txBody>
      </p:sp>
      <p:sp>
        <p:nvSpPr>
          <p:cNvPr id="4" name="3 - TextBox"/>
          <p:cNvSpPr txBox="1"/>
          <p:nvPr/>
        </p:nvSpPr>
        <p:spPr>
          <a:xfrm>
            <a:off x="2591272" y="5445225"/>
            <a:ext cx="6552728" cy="923330"/>
          </a:xfrm>
          <a:prstGeom prst="rect">
            <a:avLst/>
          </a:prstGeom>
          <a:noFill/>
        </p:spPr>
        <p:txBody>
          <a:bodyPr wrap="square" rtlCol="0">
            <a:spAutoFit/>
          </a:bodyPr>
          <a:lstStyle/>
          <a:p>
            <a:r>
              <a:rPr lang="el-GR" dirty="0" smtClean="0"/>
              <a:t>4</a:t>
            </a:r>
            <a:r>
              <a:rPr lang="el-GR" baseline="30000" dirty="0" smtClean="0"/>
              <a:t>ο</a:t>
            </a:r>
            <a:r>
              <a:rPr lang="el-GR" dirty="0" smtClean="0"/>
              <a:t> Πανευρωπαϊκό Συνέδριο </a:t>
            </a:r>
          </a:p>
          <a:p>
            <a:r>
              <a:rPr lang="el-GR" dirty="0" smtClean="0"/>
              <a:t>της Ένωσης </a:t>
            </a:r>
            <a:r>
              <a:rPr lang="el-GR" dirty="0" err="1" smtClean="0"/>
              <a:t>Δραματοθεραπευτών</a:t>
            </a:r>
            <a:r>
              <a:rPr lang="el-GR" dirty="0" smtClean="0"/>
              <a:t> και </a:t>
            </a:r>
            <a:r>
              <a:rPr lang="el-GR" dirty="0" err="1" smtClean="0"/>
              <a:t>Παιγνιοθεραπευτών</a:t>
            </a:r>
            <a:r>
              <a:rPr lang="el-GR" dirty="0" smtClean="0"/>
              <a:t> Ελλάδος </a:t>
            </a:r>
          </a:p>
          <a:p>
            <a:r>
              <a:rPr lang="el-GR" dirty="0" smtClean="0"/>
              <a:t>Αθήνα, 2-4 Δεκεμβρίου 2016</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404664"/>
            <a:ext cx="8352928" cy="5976663"/>
          </a:xfrm>
        </p:spPr>
        <p:txBody>
          <a:bodyPr>
            <a:normAutofit lnSpcReduction="10000"/>
          </a:bodyPr>
          <a:lstStyle/>
          <a:p>
            <a:pPr>
              <a:buNone/>
            </a:pPr>
            <a:r>
              <a:rPr lang="el-GR" dirty="0" smtClean="0"/>
              <a:t>    Εγώ λοιπόν κάλεσα τις </a:t>
            </a:r>
            <a:r>
              <a:rPr lang="el-GR" dirty="0" err="1" smtClean="0"/>
              <a:t>συναδέλφισσές</a:t>
            </a:r>
            <a:r>
              <a:rPr lang="el-GR" dirty="0" smtClean="0"/>
              <a:t> μου Αγγελική, Ανθή και </a:t>
            </a:r>
            <a:r>
              <a:rPr lang="el-GR" dirty="0" err="1" smtClean="0"/>
              <a:t>Γιασμίνα</a:t>
            </a:r>
            <a:r>
              <a:rPr lang="el-GR" dirty="0" smtClean="0"/>
              <a:t>, που δουλεύουν, και η Αγγελική μένει κιόλας στη γειτονιά μας, και μιλήσαμε, αφουγκραστήκαμε, </a:t>
            </a:r>
            <a:r>
              <a:rPr lang="el-GR" b="1" dirty="0" smtClean="0"/>
              <a:t>σκεφθήκαμε</a:t>
            </a:r>
            <a:r>
              <a:rPr lang="el-GR" dirty="0" smtClean="0"/>
              <a:t>, γύρω από τις απαντήσεις στα ερωτηματολόγια που κυκλοφορήσαμε στη γειτονιά. </a:t>
            </a:r>
          </a:p>
          <a:p>
            <a:pPr>
              <a:buNone/>
            </a:pPr>
            <a:endParaRPr lang="el-GR" dirty="0" smtClean="0"/>
          </a:p>
          <a:p>
            <a:pPr>
              <a:buNone/>
            </a:pPr>
            <a:r>
              <a:rPr lang="el-GR" dirty="0" smtClean="0"/>
              <a:t>    Θα μπορούσα να το κάνω </a:t>
            </a:r>
            <a:r>
              <a:rPr lang="el-GR" b="1" dirty="0" smtClean="0"/>
              <a:t>μόνη μου</a:t>
            </a:r>
            <a:r>
              <a:rPr lang="el-GR" dirty="0" smtClean="0"/>
              <a:t>. </a:t>
            </a:r>
          </a:p>
          <a:p>
            <a:pPr>
              <a:buNone/>
            </a:pPr>
            <a:r>
              <a:rPr lang="el-GR" dirty="0" smtClean="0"/>
              <a:t>    Δεν ήθελα όμως.</a:t>
            </a:r>
          </a:p>
          <a:p>
            <a:pPr>
              <a:buNone/>
            </a:pPr>
            <a:r>
              <a:rPr lang="el-GR" dirty="0" smtClean="0"/>
              <a:t>    Ήθελα να το </a:t>
            </a:r>
            <a:r>
              <a:rPr lang="el-GR" b="1" dirty="0" smtClean="0"/>
              <a:t>μοιραστώ</a:t>
            </a:r>
            <a:r>
              <a:rPr lang="el-GR" dirty="0" smtClean="0"/>
              <a:t>, </a:t>
            </a:r>
          </a:p>
          <a:p>
            <a:pPr>
              <a:buNone/>
            </a:pPr>
            <a:r>
              <a:rPr lang="el-GR" dirty="0" smtClean="0"/>
              <a:t>   ήθελα τη </a:t>
            </a:r>
            <a:r>
              <a:rPr lang="el-GR" b="1" dirty="0" err="1" smtClean="0"/>
              <a:t>συμμετοχικότητα</a:t>
            </a:r>
            <a:r>
              <a:rPr lang="el-GR" dirty="0" smtClean="0"/>
              <a:t>.  </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2656"/>
            <a:ext cx="8229600" cy="6525343"/>
          </a:xfrm>
        </p:spPr>
        <p:txBody>
          <a:bodyPr>
            <a:normAutofit fontScale="92500" lnSpcReduction="20000"/>
          </a:bodyPr>
          <a:lstStyle/>
          <a:p>
            <a:pPr>
              <a:buNone/>
            </a:pPr>
            <a:r>
              <a:rPr lang="el-GR" dirty="0" smtClean="0"/>
              <a:t>    Κάθε φορά που το άτομο βιώνει μια κρίση είναι σαν να ανοίγει ο ασκός του Αιόλου και να βγαίνουν στην επιφάνεια όλες του οι καθηλώσεις και οι δυσκολίες που ανέκυψαν στα προηγούμενα στάδια της ανάπτυξής του.</a:t>
            </a:r>
          </a:p>
          <a:p>
            <a:pPr>
              <a:buNone/>
            </a:pPr>
            <a:r>
              <a:rPr lang="el-GR" dirty="0"/>
              <a:t> </a:t>
            </a:r>
            <a:r>
              <a:rPr lang="el-GR" dirty="0" smtClean="0"/>
              <a:t>   Συναισθήματα όπως το άγχος, η ανασφάλεια, η αβεβαιότητα, κατακλύζουν το άτομο.</a:t>
            </a:r>
          </a:p>
          <a:p>
            <a:pPr>
              <a:buNone/>
            </a:pPr>
            <a:r>
              <a:rPr lang="el-GR" dirty="0"/>
              <a:t> </a:t>
            </a:r>
            <a:r>
              <a:rPr lang="el-GR" dirty="0" smtClean="0"/>
              <a:t>   Στη διάρκεια της κρίσης νιώθει ότι αποσταθεροποιούνται όλες του οι σταθερές.</a:t>
            </a:r>
          </a:p>
          <a:p>
            <a:pPr>
              <a:buNone/>
            </a:pPr>
            <a:r>
              <a:rPr lang="el-GR" dirty="0"/>
              <a:t> </a:t>
            </a:r>
            <a:r>
              <a:rPr lang="el-GR" dirty="0" smtClean="0"/>
              <a:t>   Αξίες και ιδανικά κλυδωνίζονται και το άτομο νιώθει μετέωρο στη δίνη της κρίσης.  Όσο μεγαλύτερη σε ένταση και διάρκεια είναι η κρίση, τόσο πιο έντονες είναι οι συνέπειές της. </a:t>
            </a:r>
          </a:p>
          <a:p>
            <a:pPr>
              <a:buNone/>
            </a:pPr>
            <a:r>
              <a:rPr lang="el-GR" dirty="0"/>
              <a:t> </a:t>
            </a:r>
            <a:r>
              <a:rPr lang="el-GR" dirty="0" smtClean="0"/>
              <a:t>   Ο τρόπος που το άτομο θα χειριστεί κάθε νέα κρίση, εξαρτάται από τον τρόπο που χειρίστηκε προηγούμενες κρίσεις. </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332656"/>
            <a:ext cx="8229600" cy="6192687"/>
          </a:xfrm>
        </p:spPr>
        <p:txBody>
          <a:bodyPr>
            <a:normAutofit/>
          </a:bodyPr>
          <a:lstStyle/>
          <a:p>
            <a:pPr>
              <a:spcBef>
                <a:spcPts val="0"/>
              </a:spcBef>
              <a:buNone/>
            </a:pPr>
            <a:r>
              <a:rPr lang="el-GR" dirty="0" smtClean="0"/>
              <a:t>     Στα </a:t>
            </a:r>
            <a:r>
              <a:rPr lang="el-GR" dirty="0"/>
              <a:t>πλαίσια Αγωγής Κοινότητας και της συμβουλευτικής πραγματοποιήθηκε την άνοιξη του 2014, στο Σύλλογο «Αρδηττός»  της κοινότητας Μετς -Αθήνα, ένας συνεκτικός κύκλος  θεωρητικών και βιωματικών συναντήσεων αφιερωμένος στην αντιμετώπιση θεμάτων που σχετίζονται με τη  «κρίση των σταδίων ανάπτυξης παιδιών και εφήβων» με στόχους:  τη  προαγωγή της ψυχικής υγείας, στους τομείς πρόληψης και θεραπείας ατόμων, οικογενειών, ομάδων και κοινοτήτων. </a:t>
            </a:r>
            <a:r>
              <a:rPr lang="el-GR" sz="2800" dirty="0" smtClean="0"/>
              <a:t> </a:t>
            </a:r>
            <a:endParaRPr lang="el-GR"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8229600" cy="5904655"/>
          </a:xfrm>
        </p:spPr>
        <p:txBody>
          <a:bodyPr>
            <a:normAutofit/>
          </a:bodyPr>
          <a:lstStyle/>
          <a:p>
            <a:pPr>
              <a:buNone/>
            </a:pPr>
            <a:r>
              <a:rPr lang="en-GB" dirty="0" smtClean="0"/>
              <a:t>    </a:t>
            </a:r>
            <a:r>
              <a:rPr lang="el-GR" dirty="0" smtClean="0"/>
              <a:t>Στην εργασία πήραν μέρος τέσσερις θεραπεύτριες που εργάστηκαν σαν «διεπιστημονική ομάδα» για τη σύνδεση των σχέσεων, τη διεύρυνση του διαλόγου, τη  σύνθεση του λόγου των ειδικών και την εξέλιξη των διαδικασιών με απώτερο στόχο:</a:t>
            </a:r>
            <a:endParaRPr lang="en-GB" dirty="0" smtClean="0"/>
          </a:p>
          <a:p>
            <a:pPr>
              <a:buNone/>
            </a:pPr>
            <a:r>
              <a:rPr lang="en-GB" dirty="0" smtClean="0"/>
              <a:t>    </a:t>
            </a:r>
            <a:r>
              <a:rPr lang="el-GR" dirty="0" smtClean="0"/>
              <a:t>τη διερεύνηση των αναγκών της κοινότητας, την αναζήτηση της μορφής και επιλογής των θεμάτων παρουσίασης, τη διασύνδεση και συλλογικότητα των κατοίκων της συγκεκριμένης κοινότητας.</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8229600" cy="6120680"/>
          </a:xfrm>
        </p:spPr>
        <p:txBody>
          <a:bodyPr>
            <a:normAutofit fontScale="55000" lnSpcReduction="20000"/>
          </a:bodyPr>
          <a:lstStyle/>
          <a:p>
            <a:pPr>
              <a:spcBef>
                <a:spcPts val="0"/>
              </a:spcBef>
              <a:buNone/>
            </a:pPr>
            <a:r>
              <a:rPr lang="el-GR" dirty="0" smtClean="0"/>
              <a:t>       </a:t>
            </a:r>
            <a:r>
              <a:rPr lang="el-GR" sz="3800" dirty="0" smtClean="0"/>
              <a:t>Χωρίς τότε να το γνωρίζουμε,  δώσαμε μια μορφή στην εργασία μας,  ανάλογη με τα ζητήματα που θέτει «επί τάπητος» ο Ε. </a:t>
            </a:r>
            <a:r>
              <a:rPr lang="el-GR" sz="3800" dirty="0" err="1" smtClean="0"/>
              <a:t>Κριαράς</a:t>
            </a:r>
            <a:r>
              <a:rPr lang="el-GR" sz="3800" dirty="0" smtClean="0"/>
              <a:t>, στη σύζευξη της ανάγκης  και της πράξης του </a:t>
            </a:r>
            <a:r>
              <a:rPr lang="el-GR" sz="3800" i="1" dirty="0" smtClean="0"/>
              <a:t> δέοντος  </a:t>
            </a:r>
            <a:r>
              <a:rPr lang="el-GR" sz="3800" dirty="0" smtClean="0"/>
              <a:t>όταν σχολιάζει,</a:t>
            </a:r>
            <a:r>
              <a:rPr lang="el-GR" sz="3800" i="1" dirty="0" smtClean="0"/>
              <a:t>  </a:t>
            </a:r>
            <a:r>
              <a:rPr lang="el-GR" sz="3800" dirty="0" smtClean="0"/>
              <a:t>αναφερόμενος στο λόγο των Σπαρτιατών ..  στην ήττα ναυμαχίας της </a:t>
            </a:r>
            <a:r>
              <a:rPr lang="el-GR" sz="3800" dirty="0" err="1" smtClean="0"/>
              <a:t>Κυζίκου</a:t>
            </a:r>
            <a:r>
              <a:rPr lang="el-GR" sz="3800" dirty="0" smtClean="0"/>
              <a:t>: «</a:t>
            </a:r>
          </a:p>
          <a:p>
            <a:pPr>
              <a:spcBef>
                <a:spcPts val="0"/>
              </a:spcBef>
              <a:buNone/>
            </a:pPr>
            <a:r>
              <a:rPr lang="el-GR" sz="3800" dirty="0"/>
              <a:t> </a:t>
            </a:r>
            <a:r>
              <a:rPr lang="el-GR" sz="3800" dirty="0" smtClean="0"/>
              <a:t>     Καταστράφηκαν τα πλοία. Ο </a:t>
            </a:r>
            <a:r>
              <a:rPr lang="el-GR" sz="3800" dirty="0" err="1" smtClean="0"/>
              <a:t>Μίνδαρος</a:t>
            </a:r>
            <a:r>
              <a:rPr lang="el-GR" sz="3800" dirty="0" smtClean="0"/>
              <a:t> σκοτώθηκε. Οι άνδρες πεινούν… τι πρέπει να πράξουμε; Να υπομένουμε; Μια λύση είναι … </a:t>
            </a:r>
          </a:p>
          <a:p>
            <a:pPr>
              <a:spcBef>
                <a:spcPts val="0"/>
              </a:spcBef>
              <a:buNone/>
            </a:pPr>
            <a:r>
              <a:rPr lang="el-GR" sz="3800" dirty="0"/>
              <a:t> </a:t>
            </a:r>
            <a:r>
              <a:rPr lang="el-GR" sz="3800" dirty="0" smtClean="0"/>
              <a:t>     Εσείς να μιλάτε. Να λέτε .. αυτό που πιστεύετε... Και να πληροφορείτε σωστά. Μη δέχεσθε να γίνετε όργανα του οποιουδήποτε. Εξαγοράζονται πλέον εύκολα οι άνθρωποι... διάβαζα καθημερινά…. εφημερίδες. Τώρα ….με κουράζει αυτή η ελαφρότητα... Το μόνο ιδανικό που απέμεινε είναι ίσως ο Έρωτας. Υπό την έννοια της αέναης επιδίωξης του ιδανικού...» </a:t>
            </a:r>
          </a:p>
          <a:p>
            <a:pPr>
              <a:spcBef>
                <a:spcPts val="0"/>
              </a:spcBef>
              <a:buNone/>
            </a:pPr>
            <a:r>
              <a:rPr lang="el-GR" sz="3800" dirty="0"/>
              <a:t> </a:t>
            </a:r>
            <a:r>
              <a:rPr lang="el-GR" sz="3800" dirty="0" smtClean="0"/>
              <a:t>     Οι τέσσερις  θεραπεύτριες σιώπησαν. </a:t>
            </a:r>
          </a:p>
          <a:p>
            <a:pPr>
              <a:spcBef>
                <a:spcPts val="0"/>
              </a:spcBef>
              <a:buNone/>
            </a:pPr>
            <a:r>
              <a:rPr lang="el-GR" sz="3800" dirty="0"/>
              <a:t> </a:t>
            </a:r>
            <a:r>
              <a:rPr lang="el-GR" sz="3800" dirty="0" smtClean="0"/>
              <a:t>     Η «μικρή κοινότητα» σιώπησε αφέθηκε να αναλογιστεί, πως να διαχειριστεί πιο παραγωγικά τα κρίσιμα ζητήματα της. </a:t>
            </a:r>
          </a:p>
          <a:p>
            <a:pPr>
              <a:spcBef>
                <a:spcPts val="0"/>
              </a:spcBef>
              <a:buNone/>
            </a:pPr>
            <a:r>
              <a:rPr lang="el-GR" sz="3800" dirty="0"/>
              <a:t> </a:t>
            </a:r>
            <a:r>
              <a:rPr lang="el-GR" sz="3800" dirty="0" smtClean="0"/>
              <a:t>     Η ομάδα των θεραπευτριών έχει περάσει πια απέναντι, ο χρυσός κλώνος ενώθηκε με το αργυρό κρίκο του παρελθόντος, του παρόντος και του μέλλοντος. Οι δεσμοί </a:t>
            </a:r>
            <a:r>
              <a:rPr lang="el-GR" sz="3800" dirty="0" err="1" smtClean="0"/>
              <a:t>γίναν</a:t>
            </a:r>
            <a:r>
              <a:rPr lang="el-GR" sz="3800" dirty="0" smtClean="0"/>
              <a:t>  νησίδα… μια πατρίδα … το γέννημα που έσπειραν έχει συλλεχθεί, προσμένοντας.. σαν νέος  σπόρος να αναγεννηθεί μέσα απ’ χέρια τους. </a:t>
            </a:r>
          </a:p>
          <a:p>
            <a:pPr>
              <a:spcBef>
                <a:spcPts val="0"/>
              </a:spcBef>
              <a:buNone/>
            </a:pPr>
            <a:r>
              <a:rPr lang="el-GR" sz="3800" dirty="0"/>
              <a:t> </a:t>
            </a:r>
            <a:r>
              <a:rPr lang="el-GR" sz="3800" dirty="0" smtClean="0"/>
              <a:t>     Ο ΛΟΓΟΣ τώρα δικός τους … μα και δικός σας.</a:t>
            </a:r>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i_i4ftwnt00_14aabaae0dea24bc"/>
          <p:cNvPicPr>
            <a:picLocks noChangeAspect="1" noChangeArrowheads="1"/>
          </p:cNvPicPr>
          <p:nvPr/>
        </p:nvPicPr>
        <p:blipFill>
          <a:blip r:embed="rId2" cstate="print"/>
          <a:srcRect/>
          <a:stretch>
            <a:fillRect/>
          </a:stretch>
        </p:blipFill>
        <p:spPr bwMode="auto">
          <a:xfrm>
            <a:off x="1547664" y="0"/>
            <a:ext cx="6624736"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i_i4fu1spg1_14aabae88d1375f5"/>
          <p:cNvPicPr>
            <a:picLocks noChangeAspect="1" noChangeArrowheads="1"/>
          </p:cNvPicPr>
          <p:nvPr/>
        </p:nvPicPr>
        <p:blipFill>
          <a:blip r:embed="rId2" cstate="print"/>
          <a:srcRect/>
          <a:stretch>
            <a:fillRect/>
          </a:stretch>
        </p:blipFill>
        <p:spPr bwMode="auto">
          <a:xfrm>
            <a:off x="1331641" y="0"/>
            <a:ext cx="6582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260649"/>
            <a:ext cx="8568952" cy="6597351"/>
          </a:xfrm>
        </p:spPr>
        <p:txBody>
          <a:bodyPr>
            <a:normAutofit/>
          </a:bodyPr>
          <a:lstStyle/>
          <a:p>
            <a:pPr>
              <a:buNone/>
            </a:pPr>
            <a:r>
              <a:rPr lang="el-GR" dirty="0" smtClean="0"/>
              <a:t>    </a:t>
            </a:r>
          </a:p>
          <a:p>
            <a:pPr>
              <a:buNone/>
            </a:pPr>
            <a:r>
              <a:rPr lang="el-GR" dirty="0" smtClean="0"/>
              <a:t>    Πως προέκυψε </a:t>
            </a:r>
            <a:r>
              <a:rPr lang="el-GR" b="1" dirty="0" smtClean="0"/>
              <a:t>η ιδέα </a:t>
            </a:r>
            <a:r>
              <a:rPr lang="el-GR" dirty="0" smtClean="0"/>
              <a:t>αυτού του σεμιναρίου.</a:t>
            </a:r>
          </a:p>
          <a:p>
            <a:pPr>
              <a:buNone/>
            </a:pPr>
            <a:r>
              <a:rPr lang="el-GR" dirty="0" smtClean="0"/>
              <a:t>    Μια μέρα, καθίσαμε με την Αθηνά, την Ελένη, την Άννα και συζητήσαμε για το πώς οι γονείς δεν ακουμπάνε στο σχολείο, δεν </a:t>
            </a:r>
            <a:r>
              <a:rPr lang="el-GR" dirty="0" err="1" smtClean="0"/>
              <a:t>ξαποστάζουν</a:t>
            </a:r>
            <a:r>
              <a:rPr lang="en-GB" dirty="0" smtClean="0"/>
              <a:t>, </a:t>
            </a:r>
            <a:r>
              <a:rPr lang="el-GR" dirty="0" smtClean="0"/>
              <a:t>δεν μιλάνε με τους εκπαιδευτικούς.</a:t>
            </a:r>
            <a:endParaRPr lang="en-GB" dirty="0" smtClean="0"/>
          </a:p>
          <a:p>
            <a:pPr>
              <a:buNone/>
            </a:pPr>
            <a:endParaRPr lang="el-GR" dirty="0" smtClean="0"/>
          </a:p>
          <a:p>
            <a:pPr>
              <a:buNone/>
            </a:pPr>
            <a:r>
              <a:rPr lang="el-GR" dirty="0"/>
              <a:t> </a:t>
            </a:r>
            <a:r>
              <a:rPr lang="el-GR" dirty="0" smtClean="0"/>
              <a:t>    Άρα, τι μπορούμε να κάνουμε στη γειτονιά μας, στο Σύλλογο «Αρδηττό».</a:t>
            </a:r>
            <a:endParaRPr lang="en-GB" dirty="0" smtClean="0"/>
          </a:p>
          <a:p>
            <a:pPr>
              <a:buNone/>
            </a:pPr>
            <a:endParaRPr lang="el-G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980729"/>
            <a:ext cx="8229600" cy="5145436"/>
          </a:xfrm>
        </p:spPr>
        <p:txBody>
          <a:bodyPr>
            <a:normAutofit/>
          </a:bodyPr>
          <a:lstStyle/>
          <a:p>
            <a:pPr>
              <a:buNone/>
            </a:pPr>
            <a:r>
              <a:rPr lang="el-GR" dirty="0" smtClean="0"/>
              <a:t>   Εντοπίσαμε </a:t>
            </a:r>
            <a:r>
              <a:rPr lang="el-GR" b="1" dirty="0" smtClean="0"/>
              <a:t>ανάγκες</a:t>
            </a:r>
            <a:r>
              <a:rPr lang="el-GR" dirty="0" smtClean="0"/>
              <a:t>. Μου ζήτησαν να </a:t>
            </a:r>
            <a:r>
              <a:rPr lang="el-GR" b="1" dirty="0" smtClean="0"/>
              <a:t>σκεφθώ</a:t>
            </a:r>
            <a:r>
              <a:rPr lang="el-GR" dirty="0" smtClean="0"/>
              <a:t> και να </a:t>
            </a:r>
            <a:r>
              <a:rPr lang="el-GR" b="1" dirty="0" smtClean="0"/>
              <a:t>προτείνω</a:t>
            </a:r>
            <a:r>
              <a:rPr lang="el-GR" dirty="0" smtClean="0"/>
              <a:t>. Έδωσα χρόνο στον εαυτό μου να σκεφθώ.  Δεν πήγα στα βιβλία μου, δεν πήγα στο </a:t>
            </a:r>
            <a:r>
              <a:rPr lang="el-GR" dirty="0" err="1" smtClean="0"/>
              <a:t>ίντερνετ</a:t>
            </a:r>
            <a:r>
              <a:rPr lang="el-GR" dirty="0" smtClean="0"/>
              <a:t>.</a:t>
            </a:r>
          </a:p>
          <a:p>
            <a:pPr>
              <a:buNone/>
            </a:pPr>
            <a:r>
              <a:rPr lang="el-GR" dirty="0" smtClean="0"/>
              <a:t>     Ξέρω ότι όλοι οι γονείς αυτό κάνουμε. Διαβάζουμε και αναζητούμε τις απαντήσεις από τα βιβλία, από το διαδίκτυο, από τις διαλέξεις. </a:t>
            </a:r>
          </a:p>
          <a:p>
            <a:pPr>
              <a:buNone/>
            </a:pPr>
            <a:r>
              <a:rPr lang="el-GR" dirty="0" smtClean="0"/>
              <a:t>    Καλό είναι, αλλά……</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260649"/>
            <a:ext cx="8229600" cy="6336704"/>
          </a:xfrm>
        </p:spPr>
        <p:txBody>
          <a:bodyPr>
            <a:normAutofit/>
          </a:bodyPr>
          <a:lstStyle/>
          <a:p>
            <a:pPr>
              <a:buNone/>
            </a:pPr>
            <a:r>
              <a:rPr lang="el-GR" b="1" dirty="0" smtClean="0"/>
              <a:t>    </a:t>
            </a:r>
          </a:p>
          <a:p>
            <a:pPr>
              <a:buNone/>
            </a:pPr>
            <a:r>
              <a:rPr lang="el-GR" b="1" dirty="0" smtClean="0"/>
              <a:t>    Τι δεν κάνουμε</a:t>
            </a:r>
            <a:r>
              <a:rPr lang="el-GR" dirty="0" smtClean="0"/>
              <a:t>; </a:t>
            </a:r>
          </a:p>
          <a:p>
            <a:pPr>
              <a:buNone/>
            </a:pPr>
            <a:endParaRPr lang="el-GR" dirty="0" smtClean="0"/>
          </a:p>
          <a:p>
            <a:pPr>
              <a:buNone/>
            </a:pPr>
            <a:r>
              <a:rPr lang="el-GR" dirty="0"/>
              <a:t> </a:t>
            </a:r>
            <a:r>
              <a:rPr lang="el-GR" dirty="0" smtClean="0"/>
              <a:t>   Να δώσουμε τον </a:t>
            </a:r>
            <a:r>
              <a:rPr lang="el-GR" b="1" dirty="0" smtClean="0"/>
              <a:t>χώρο και τον χρόνο</a:t>
            </a:r>
            <a:r>
              <a:rPr lang="el-GR" dirty="0" smtClean="0"/>
              <a:t> και να αφήσουμε την </a:t>
            </a:r>
            <a:r>
              <a:rPr lang="el-GR" b="1" dirty="0" smtClean="0"/>
              <a:t>καρδιά </a:t>
            </a:r>
            <a:r>
              <a:rPr lang="el-GR" dirty="0" smtClean="0"/>
              <a:t>μας να μιλήσει, να </a:t>
            </a:r>
            <a:r>
              <a:rPr lang="el-GR" b="1" dirty="0" smtClean="0"/>
              <a:t>αφουγκραστούμε</a:t>
            </a:r>
            <a:r>
              <a:rPr lang="el-GR" dirty="0" smtClean="0"/>
              <a:t> τον εαυτό μας, τις ανάγκες του, του συντρόφου, των παιδιών μας, της γειτονιάς μας, να </a:t>
            </a:r>
            <a:r>
              <a:rPr lang="el-GR" b="1" dirty="0" smtClean="0"/>
              <a:t>μιλήσουμε</a:t>
            </a:r>
            <a:r>
              <a:rPr lang="el-GR" dirty="0" smtClean="0"/>
              <a:t> μεταξύ μας και να επικοινωνήσουμε.</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582</Words>
  <Application>Microsoft Office PowerPoint</Application>
  <PresentationFormat>Προβολή στην οθόνη (4:3)</PresentationFormat>
  <Paragraphs>42</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ΕΡΩΣ ΚΑΙ ΨΥΧΗ ΑΠΟ ΤΟΝ ΜΥΘΟ ΣΤΗΝ ΠΡΟΟΠΤΙΚΗ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ΕΡΩΣ ΚΑΙ ΨΥΧΗ ΑΠΟ ΤΟΝ ΜΥΘΟ ΣΤΗΝ ΠΡΟΟΠΤΙΚΗ</dc:title>
  <dc:creator>Marina</dc:creator>
  <cp:lastModifiedBy>NIKI</cp:lastModifiedBy>
  <cp:revision>11</cp:revision>
  <dcterms:created xsi:type="dcterms:W3CDTF">2016-12-02T09:28:09Z</dcterms:created>
  <dcterms:modified xsi:type="dcterms:W3CDTF">2017-06-02T08:46:46Z</dcterms:modified>
</cp:coreProperties>
</file>