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  <p:sldMasterId id="2147483866" r:id="rId2"/>
  </p:sldMasterIdLst>
  <p:notesMasterIdLst>
    <p:notesMasterId r:id="rId20"/>
  </p:notesMasterIdLst>
  <p:sldIdLst>
    <p:sldId id="258" r:id="rId3"/>
    <p:sldId id="332" r:id="rId4"/>
    <p:sldId id="324" r:id="rId5"/>
    <p:sldId id="362" r:id="rId6"/>
    <p:sldId id="341" r:id="rId7"/>
    <p:sldId id="342" r:id="rId8"/>
    <p:sldId id="365" r:id="rId9"/>
    <p:sldId id="366" r:id="rId10"/>
    <p:sldId id="369" r:id="rId11"/>
    <p:sldId id="371" r:id="rId12"/>
    <p:sldId id="368" r:id="rId13"/>
    <p:sldId id="364" r:id="rId14"/>
    <p:sldId id="367" r:id="rId15"/>
    <p:sldId id="372" r:id="rId16"/>
    <p:sldId id="374" r:id="rId17"/>
    <p:sldId id="373" r:id="rId18"/>
    <p:sldId id="375" r:id="rId19"/>
  </p:sldIdLst>
  <p:sldSz cx="9144000" cy="6858000" type="screen4x3"/>
  <p:notesSz cx="6858000" cy="9144000"/>
  <p:defaultTextStyle>
    <a:defPPr>
      <a:defRPr lang="el-GR"/>
    </a:defPPr>
    <a:lvl1pPr marL="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8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58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39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ot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>
        <p:scale>
          <a:sx n="60" d="100"/>
          <a:sy n="60" d="100"/>
        </p:scale>
        <p:origin x="-1566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2EF48D-B56F-43C7-B4DA-593FEFC17308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24D26E-6270-4AB3-8D28-2B5E08BEB7E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0975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4D26E-6270-4AB3-8D28-2B5E08BEB7E1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586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7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1849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21691"/>
            <a:ext cx="8229600" cy="452596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  <p:pic>
        <p:nvPicPr>
          <p:cNvPr id="7" name="logo HIGGS.png"/>
          <p:cNvPicPr/>
          <p:nvPr userDrawn="1"/>
        </p:nvPicPr>
        <p:blipFill rotWithShape="1">
          <a:blip r:embed="rId2">
            <a:extLst/>
          </a:blip>
          <a:srcRect l="2300" t="3017" r="4821" b="11680"/>
          <a:stretch/>
        </p:blipFill>
        <p:spPr>
          <a:xfrm>
            <a:off x="7121600" y="5933600"/>
            <a:ext cx="1872000" cy="756000"/>
          </a:xfrm>
          <a:prstGeom prst="rect">
            <a:avLst/>
          </a:prstGeom>
          <a:solidFill>
            <a:schemeClr val="accent1">
              <a:alpha val="54000"/>
            </a:schemeClr>
          </a:solidFill>
          <a:ln w="12700">
            <a:miter lim="400000"/>
          </a:ln>
          <a:effectLst>
            <a:reflection endPos="0" dist="50800" dir="5400000" sy="-100000" algn="bl" rotWithShape="0"/>
          </a:effec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70" y="5949280"/>
            <a:ext cx="556406" cy="7416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3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6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1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180" indent="0">
              <a:buNone/>
              <a:defRPr sz="2000" b="1"/>
            </a:lvl2pPr>
            <a:lvl3pPr marL="914360" indent="0">
              <a:buNone/>
              <a:defRPr sz="1800" b="1"/>
            </a:lvl3pPr>
            <a:lvl4pPr marL="1371540" indent="0">
              <a:buNone/>
              <a:defRPr sz="1600" b="1"/>
            </a:lvl4pPr>
            <a:lvl5pPr marL="1828720" indent="0">
              <a:buNone/>
              <a:defRPr sz="1600" b="1"/>
            </a:lvl5pPr>
            <a:lvl6pPr marL="2285900" indent="0">
              <a:buNone/>
              <a:defRPr sz="1600" b="1"/>
            </a:lvl6pPr>
            <a:lvl7pPr marL="2743080" indent="0">
              <a:buNone/>
              <a:defRPr sz="1600" b="1"/>
            </a:lvl7pPr>
            <a:lvl8pPr marL="3200258" indent="0">
              <a:buNone/>
              <a:defRPr sz="1600" b="1"/>
            </a:lvl8pPr>
            <a:lvl9pPr marL="3657439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180" indent="0">
              <a:buNone/>
              <a:defRPr sz="2000" b="1"/>
            </a:lvl2pPr>
            <a:lvl3pPr marL="914360" indent="0">
              <a:buNone/>
              <a:defRPr sz="1800" b="1"/>
            </a:lvl3pPr>
            <a:lvl4pPr marL="1371540" indent="0">
              <a:buNone/>
              <a:defRPr sz="1600" b="1"/>
            </a:lvl4pPr>
            <a:lvl5pPr marL="1828720" indent="0">
              <a:buNone/>
              <a:defRPr sz="1600" b="1"/>
            </a:lvl5pPr>
            <a:lvl6pPr marL="2285900" indent="0">
              <a:buNone/>
              <a:defRPr sz="1600" b="1"/>
            </a:lvl6pPr>
            <a:lvl7pPr marL="2743080" indent="0">
              <a:buNone/>
              <a:defRPr sz="1600" b="1"/>
            </a:lvl7pPr>
            <a:lvl8pPr marL="3200258" indent="0">
              <a:buNone/>
              <a:defRPr sz="1600" b="1"/>
            </a:lvl8pPr>
            <a:lvl9pPr marL="3657439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2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41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360" rtl="0" eaLnBrk="1" latinLnBrk="0" hangingPunct="1">
              <a:spcBef>
                <a:spcPct val="0"/>
              </a:spcBef>
              <a:buNone/>
              <a:tabLst>
                <a:tab pos="3830470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180" indent="0">
              <a:buNone/>
              <a:defRPr sz="1200"/>
            </a:lvl2pPr>
            <a:lvl3pPr marL="914360" indent="0">
              <a:buNone/>
              <a:defRPr sz="1000"/>
            </a:lvl3pPr>
            <a:lvl4pPr marL="1371540" indent="0">
              <a:buNone/>
              <a:defRPr sz="900"/>
            </a:lvl4pPr>
            <a:lvl5pPr marL="1828720" indent="0">
              <a:buNone/>
              <a:defRPr sz="900"/>
            </a:lvl5pPr>
            <a:lvl6pPr marL="2285900" indent="0">
              <a:buNone/>
              <a:defRPr sz="900"/>
            </a:lvl6pPr>
            <a:lvl7pPr marL="2743080" indent="0">
              <a:buNone/>
              <a:defRPr sz="900"/>
            </a:lvl7pPr>
            <a:lvl8pPr marL="3200258" indent="0">
              <a:buNone/>
              <a:defRPr sz="900"/>
            </a:lvl8pPr>
            <a:lvl9pPr marL="3657439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180" indent="0">
              <a:buNone/>
              <a:defRPr sz="2800"/>
            </a:lvl2pPr>
            <a:lvl3pPr marL="914360" indent="0">
              <a:buNone/>
              <a:defRPr sz="2400"/>
            </a:lvl3pPr>
            <a:lvl4pPr marL="1371540" indent="0">
              <a:buNone/>
              <a:defRPr sz="2000"/>
            </a:lvl4pPr>
            <a:lvl5pPr marL="1828720" indent="0">
              <a:buNone/>
              <a:defRPr sz="2000"/>
            </a:lvl5pPr>
            <a:lvl6pPr marL="2285900" indent="0">
              <a:buNone/>
              <a:defRPr sz="2000"/>
            </a:lvl6pPr>
            <a:lvl7pPr marL="2743080" indent="0">
              <a:buNone/>
              <a:defRPr sz="2000"/>
            </a:lvl7pPr>
            <a:lvl8pPr marL="3200258" indent="0">
              <a:buNone/>
              <a:defRPr sz="2000"/>
            </a:lvl8pPr>
            <a:lvl9pPr marL="3657439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41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180" indent="0">
              <a:buNone/>
              <a:defRPr sz="1200"/>
            </a:lvl2pPr>
            <a:lvl3pPr marL="914360" indent="0">
              <a:buNone/>
              <a:defRPr sz="1000"/>
            </a:lvl3pPr>
            <a:lvl4pPr marL="1371540" indent="0">
              <a:buNone/>
              <a:defRPr sz="900"/>
            </a:lvl4pPr>
            <a:lvl5pPr marL="1828720" indent="0">
              <a:buNone/>
              <a:defRPr sz="900"/>
            </a:lvl5pPr>
            <a:lvl6pPr marL="2285900" indent="0">
              <a:buNone/>
              <a:defRPr sz="900"/>
            </a:lvl6pPr>
            <a:lvl7pPr marL="2743080" indent="0">
              <a:buNone/>
              <a:defRPr sz="900"/>
            </a:lvl7pPr>
            <a:lvl8pPr marL="3200258" indent="0">
              <a:buNone/>
              <a:defRPr sz="900"/>
            </a:lvl8pPr>
            <a:lvl9pPr marL="3657439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6" tIns="45718" rIns="91436" bIns="45718" rtlCol="0" anchor="b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10"/>
            <a:ext cx="2133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10"/>
            <a:ext cx="3481754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10"/>
            <a:ext cx="2133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iming>
    <p:tnLst>
      <p:par>
        <p:cTn id="1" dur="indefinite" restart="never" nodeType="tmRoot"/>
      </p:par>
    </p:tnLst>
  </p:timing>
  <p:txStyles>
    <p:titleStyle>
      <a:lvl1pPr algn="l" defTabSz="914360" rtl="0" eaLnBrk="1" latinLnBrk="0" hangingPunct="1">
        <a:spcBef>
          <a:spcPct val="0"/>
        </a:spcBef>
        <a:buNone/>
        <a:tabLst>
          <a:tab pos="3830470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08" indent="-274308" algn="l" defTabSz="91436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16" indent="-182872" algn="l" defTabSz="91436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0" indent="-228590" algn="l" defTabSz="91436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668" indent="-228590" algn="l" defTabSz="91436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976" indent="-228590" algn="l" defTabSz="91436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566" indent="-182872" algn="l" defTabSz="91436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156" indent="-182872" algn="l" defTabSz="91436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746" indent="-182872" algn="l" defTabSz="91436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336" indent="-182872" algn="l" defTabSz="91436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58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39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38"/>
          <p:cNvSpPr/>
          <p:nvPr userDrawn="1"/>
        </p:nvSpPr>
        <p:spPr>
          <a:xfrm>
            <a:off x="0" y="593"/>
            <a:ext cx="9209716" cy="6889750"/>
          </a:xfrm>
          <a:prstGeom prst="rect">
            <a:avLst/>
          </a:prstGeom>
          <a:solidFill>
            <a:srgbClr val="EC9B31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algn="ctr" defTabSz="245354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4000" kern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sym typeface="Gill Sans"/>
            </a:endParaRPr>
          </a:p>
        </p:txBody>
      </p:sp>
      <p:sp>
        <p:nvSpPr>
          <p:cNvPr id="8" name="Shape 39"/>
          <p:cNvSpPr/>
          <p:nvPr userDrawn="1"/>
        </p:nvSpPr>
        <p:spPr>
          <a:xfrm>
            <a:off x="2242813" y="4834869"/>
            <a:ext cx="4678973" cy="2739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>
            <a:lvl1pPr>
              <a:defRPr sz="3600">
                <a:solidFill>
                  <a:srgbClr val="23232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pPr algn="ctr" defTabSz="346694">
              <a:defRPr sz="1800">
                <a:solidFill>
                  <a:srgbClr val="000000"/>
                </a:solidFill>
              </a:defRPr>
            </a:pPr>
            <a:r>
              <a:rPr sz="1500" kern="0" dirty="0"/>
              <a:t>Higher Incubator Giving Growth and Sustainability</a:t>
            </a:r>
          </a:p>
        </p:txBody>
      </p:sp>
      <p:sp>
        <p:nvSpPr>
          <p:cNvPr id="9" name="Shape 40"/>
          <p:cNvSpPr/>
          <p:nvPr userDrawn="1"/>
        </p:nvSpPr>
        <p:spPr>
          <a:xfrm flipV="1">
            <a:off x="2433640" y="4730545"/>
            <a:ext cx="4298519" cy="206"/>
          </a:xfrm>
          <a:prstGeom prst="line">
            <a:avLst/>
          </a:prstGeom>
          <a:ln w="25400">
            <a:solidFill>
              <a:srgbClr val="232323"/>
            </a:solidFill>
            <a:miter lim="400000"/>
          </a:ln>
        </p:spPr>
        <p:txBody>
          <a:bodyPr lIns="0" tIns="0" rIns="0" bIns="0" anchor="ctr"/>
          <a:lstStyle/>
          <a:p>
            <a:pPr defTabSz="19201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ysClr val="windowText" lastClr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0" name="Shape 41"/>
          <p:cNvSpPr/>
          <p:nvPr userDrawn="1"/>
        </p:nvSpPr>
        <p:spPr>
          <a:xfrm flipV="1">
            <a:off x="2419352" y="5187952"/>
            <a:ext cx="4298519" cy="205"/>
          </a:xfrm>
          <a:prstGeom prst="line">
            <a:avLst/>
          </a:prstGeom>
          <a:ln w="25400">
            <a:solidFill>
              <a:srgbClr val="232323"/>
            </a:solidFill>
            <a:miter lim="400000"/>
          </a:ln>
        </p:spPr>
        <p:txBody>
          <a:bodyPr lIns="0" tIns="0" rIns="0" bIns="0" anchor="ctr"/>
          <a:lstStyle/>
          <a:p>
            <a:pPr defTabSz="19201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ysClr val="windowText" lastClr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pic>
        <p:nvPicPr>
          <p:cNvPr id="12" name="logo HIGGS.png"/>
          <p:cNvPicPr/>
          <p:nvPr userDrawn="1"/>
        </p:nvPicPr>
        <p:blipFill>
          <a:blip r:embed="rId3">
            <a:extLst/>
          </a:blip>
          <a:stretch>
            <a:fillRect/>
          </a:stretch>
        </p:blipFill>
        <p:spPr>
          <a:xfrm>
            <a:off x="2771800" y="2060848"/>
            <a:ext cx="3311664" cy="165455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048" y="6356821"/>
            <a:ext cx="2126816" cy="280569"/>
          </a:xfrm>
          <a:prstGeom prst="rect">
            <a:avLst/>
          </a:prstGeom>
        </p:spPr>
      </p:pic>
      <p:sp>
        <p:nvSpPr>
          <p:cNvPr id="14" name="Shape 864"/>
          <p:cNvSpPr/>
          <p:nvPr userDrawn="1"/>
        </p:nvSpPr>
        <p:spPr>
          <a:xfrm>
            <a:off x="1241851" y="6165304"/>
            <a:ext cx="2270832" cy="181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1336" tIns="21336" rIns="21336" bIns="21336" anchor="ctr">
            <a:spAutoFit/>
          </a:bodyPr>
          <a:lstStyle>
            <a:lvl1pPr>
              <a:defRPr sz="3600">
                <a:solidFill>
                  <a:srgbClr val="FFFFFF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pPr defTabSz="346694">
              <a:defRPr sz="1800">
                <a:solidFill>
                  <a:srgbClr val="000000"/>
                </a:solidFill>
              </a:defRPr>
            </a:pPr>
            <a:r>
              <a:rPr lang="en-US" sz="900" kern="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Founding Donor</a:t>
            </a:r>
            <a:r>
              <a:rPr lang="el-GR" sz="900" kern="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 / Ιδρυτικός Δωρητής</a:t>
            </a:r>
          </a:p>
        </p:txBody>
      </p:sp>
    </p:spTree>
    <p:extLst>
      <p:ext uri="{BB962C8B-B14F-4D97-AF65-F5344CB8AC3E}">
        <p14:creationId xmlns:p14="http://schemas.microsoft.com/office/powerpoint/2010/main" val="3061903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</p:sldLayoutIdLst>
  <p:timing>
    <p:tnLst>
      <p:par>
        <p:cTn id="1" dur="indefinite" restart="never" nodeType="tmRoot"/>
      </p:par>
    </p:tnLst>
  </p:timing>
  <p:txStyles>
    <p:titleStyle>
      <a:lvl1pPr algn="ctr" defTabSz="192016" rtl="0" eaLnBrk="1" latinLnBrk="0" hangingPunct="1">
        <a:spcBef>
          <a:spcPct val="0"/>
        </a:spcBef>
        <a:buNone/>
        <a:defRPr sz="1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4012" indent="-144012" algn="l" defTabSz="192016" rtl="0" eaLnBrk="1" latinLnBrk="0" hangingPunct="1">
        <a:spcBef>
          <a:spcPct val="20000"/>
        </a:spcBef>
        <a:buFont typeface="Arial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12025" indent="-120010" algn="l" defTabSz="192016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480039" indent="-96008" algn="l" defTabSz="192016" rtl="0" eaLnBrk="1" latinLnBrk="0" hangingPunct="1">
        <a:spcBef>
          <a:spcPct val="20000"/>
        </a:spcBef>
        <a:buFont typeface="Arial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54" indent="-96008" algn="l" defTabSz="192016" rtl="0" eaLnBrk="1" latinLnBrk="0" hangingPunct="1">
        <a:spcBef>
          <a:spcPct val="20000"/>
        </a:spcBef>
        <a:buFont typeface="Arial"/>
        <a:buChar char="–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864070" indent="-96008" algn="l" defTabSz="192016" rtl="0" eaLnBrk="1" latinLnBrk="0" hangingPunct="1">
        <a:spcBef>
          <a:spcPct val="20000"/>
        </a:spcBef>
        <a:buFont typeface="Arial"/>
        <a:buChar char="»"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056086" indent="-96008" algn="l" defTabSz="192016" rtl="0" eaLnBrk="1" latinLnBrk="0" hangingPunct="1">
        <a:spcBef>
          <a:spcPct val="20000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01" indent="-96008" algn="l" defTabSz="192016" rtl="0" eaLnBrk="1" latinLnBrk="0" hangingPunct="1">
        <a:spcBef>
          <a:spcPct val="20000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17" indent="-96008" algn="l" defTabSz="192016" rtl="0" eaLnBrk="1" latinLnBrk="0" hangingPunct="1">
        <a:spcBef>
          <a:spcPct val="20000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632132" indent="-96008" algn="l" defTabSz="192016" rtl="0" eaLnBrk="1" latinLnBrk="0" hangingPunct="1">
        <a:spcBef>
          <a:spcPct val="20000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192016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384032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46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768062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960078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152094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10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24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thehellenicinitiative.org/wp-content/uploads/2017/01/THI-white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225684"/>
            <a:ext cx="1354975" cy="491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234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8129028"/>
              </p:ext>
            </p:extLst>
          </p:nvPr>
        </p:nvGraphicFramePr>
        <p:xfrm>
          <a:off x="183157" y="387154"/>
          <a:ext cx="8853340" cy="53461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2180"/>
                <a:gridCol w="1460439"/>
                <a:gridCol w="2383533"/>
                <a:gridCol w="1362170"/>
                <a:gridCol w="2735018"/>
              </a:tblGrid>
              <a:tr h="62689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1450" algn="l"/>
                        </a:tabLst>
                      </a:pPr>
                      <a:r>
                        <a:rPr lang="el-GR" sz="2000" dirty="0">
                          <a:effectLst/>
                          <a:latin typeface="+mn-lt"/>
                        </a:rPr>
                        <a:t>Α/Α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+mn-lt"/>
                        </a:rPr>
                        <a:t>Κατηγορία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  <a:latin typeface="+mn-lt"/>
                        </a:rPr>
                        <a:t>Αμεσότητα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Εύρος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  <a:latin typeface="+mn-lt"/>
                        </a:rPr>
                        <a:t>Σχόλιο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</a:tr>
              <a:tr h="4701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+mn-lt"/>
                        </a:rPr>
                        <a:t>1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ΕΚΕ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Από</a:t>
                      </a:r>
                      <a:r>
                        <a:rPr lang="el-GR" sz="16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άμεσα έως 12+ μήνες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Circa </a:t>
                      </a:r>
                      <a:r>
                        <a:rPr lang="el-GR" sz="1600" dirty="0" smtClean="0">
                          <a:effectLst/>
                          <a:latin typeface="+mn-lt"/>
                        </a:rPr>
                        <a:t>5-10Κ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+mn-lt"/>
                        </a:rPr>
                        <a:t>Μπορεί να καθυστερήσουν τρομερά, χτίζεται</a:t>
                      </a:r>
                      <a:r>
                        <a:rPr lang="el-GR" sz="1600" baseline="0" dirty="0" smtClean="0">
                          <a:effectLst/>
                          <a:latin typeface="+mn-lt"/>
                        </a:rPr>
                        <a:t> σταδιακά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</a:tr>
              <a:tr h="9403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+mn-lt"/>
                        </a:rPr>
                        <a:t>2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+mn-lt"/>
                        </a:rPr>
                        <a:t>Ιδρύματα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+mn-lt"/>
                        </a:rPr>
                        <a:t>Αναλόγως ΔΣ, περίπου</a:t>
                      </a:r>
                      <a:r>
                        <a:rPr lang="el-GR" sz="1600" baseline="0" dirty="0" smtClean="0">
                          <a:effectLst/>
                          <a:latin typeface="+mn-lt"/>
                        </a:rPr>
                        <a:t> 2 μήνες</a:t>
                      </a:r>
                      <a:r>
                        <a:rPr lang="el-GR" sz="1600" dirty="0" smtClean="0">
                          <a:effectLst/>
                          <a:latin typeface="+mn-lt"/>
                        </a:rPr>
                        <a:t> 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ανοικτό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+mn-lt"/>
                        </a:rPr>
                        <a:t>Δυσκολία</a:t>
                      </a:r>
                      <a:r>
                        <a:rPr lang="el-GR" sz="1600" baseline="0" dirty="0" smtClean="0">
                          <a:effectLst/>
                          <a:latin typeface="+mn-lt"/>
                        </a:rPr>
                        <a:t> να πείσεις για σταθερές χρηματοδοτήσεις/λειτουργικά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</a:tr>
              <a:tr h="12537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3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+mn-lt"/>
                        </a:rPr>
                        <a:t>Ευρωπαϊκά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+mn-lt"/>
                        </a:rPr>
                        <a:t>9 μήνες μετά την κατάθεση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Έως</a:t>
                      </a:r>
                      <a:r>
                        <a:rPr lang="el-GR" sz="16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15Κ κατ’ έτος 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+mn-lt"/>
                        </a:rPr>
                        <a:t>Επαναλαμβανόμενα, ευκολία στη φάση Β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</a:tr>
              <a:tr h="9403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4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+mn-lt"/>
                        </a:rPr>
                        <a:t>Ιδιώτες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Άμεσα,</a:t>
                      </a:r>
                      <a:r>
                        <a:rPr lang="el-GR" sz="16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45-60 μέρες αν τρέχει καμπάνια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+mn-lt"/>
                        </a:rPr>
                        <a:t>Έως 10Κ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+mn-lt"/>
                        </a:rPr>
                        <a:t>Δωράκια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</a:tr>
              <a:tr h="10970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5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+mn-lt"/>
                        </a:rPr>
                        <a:t>Τιμολόγηση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Άμεσα?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+mn-lt"/>
                        </a:rPr>
                        <a:t>Εξαρτάται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+mn-lt"/>
                        </a:rPr>
                        <a:t>Απαραίτητο,</a:t>
                      </a:r>
                      <a:r>
                        <a:rPr lang="el-GR" sz="1600" baseline="0" dirty="0" smtClean="0">
                          <a:effectLst/>
                          <a:latin typeface="+mn-lt"/>
                        </a:rPr>
                        <a:t> ενισχύει και το 2</a:t>
                      </a:r>
                      <a:r>
                        <a:rPr lang="el-GR" sz="1600" baseline="30000" dirty="0" smtClean="0">
                          <a:effectLst/>
                          <a:latin typeface="+mn-lt"/>
                        </a:rPr>
                        <a:t>ο</a:t>
                      </a:r>
                      <a:r>
                        <a:rPr lang="el-GR" sz="1600" baseline="0" dirty="0" smtClean="0">
                          <a:effectLst/>
                          <a:latin typeface="+mn-lt"/>
                        </a:rPr>
                        <a:t> κανάλι!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901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Ανάλυση ετήσιου </a:t>
            </a:r>
            <a:r>
              <a:rPr lang="en-US" dirty="0" smtClean="0"/>
              <a:t>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Π.χ. 100.000 ευρώ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ΕΚΕ – 30%, 30.000 ευρώ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Ιδρύματα – 50%, 50.000 ευρώ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Ευρωπαϊκά – 10%, 10.000 ευρώ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Ιδιώτες – </a:t>
            </a:r>
            <a:r>
              <a:rPr lang="el-GR" dirty="0" smtClean="0"/>
              <a:t>crowd-funding – 10%, 10.000 ευρώ</a:t>
            </a: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62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44008" y="44624"/>
            <a:ext cx="4042792" cy="922114"/>
          </a:xfrm>
        </p:spPr>
        <p:txBody>
          <a:bodyPr>
            <a:normAutofit fontScale="90000"/>
          </a:bodyPr>
          <a:lstStyle/>
          <a:p>
            <a:r>
              <a:rPr lang="el-GR" dirty="0"/>
              <a:t>Επίπεδο Οργανισμού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3606477"/>
              </p:ext>
            </p:extLst>
          </p:nvPr>
        </p:nvGraphicFramePr>
        <p:xfrm>
          <a:off x="183157" y="1124744"/>
          <a:ext cx="8853340" cy="53285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2180"/>
                <a:gridCol w="2079101"/>
                <a:gridCol w="1764871"/>
                <a:gridCol w="1362170"/>
                <a:gridCol w="2735018"/>
              </a:tblGrid>
              <a:tr h="62689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1450" algn="l"/>
                        </a:tabLst>
                      </a:pPr>
                      <a:r>
                        <a:rPr lang="el-GR" sz="2000" dirty="0">
                          <a:effectLst/>
                          <a:latin typeface="+mn-lt"/>
                        </a:rPr>
                        <a:t>Α/Α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+mn-lt"/>
                        </a:rPr>
                        <a:t>Κατηγορία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+mn-lt"/>
                        </a:rPr>
                        <a:t>Ύψος Χρηματ.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+mn-lt"/>
                        </a:rPr>
                        <a:t>Αριθμός Χρηματ.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+mn-lt"/>
                        </a:rPr>
                        <a:t>% χρηματ. προς λειτουργ. δαπάνες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</a:tr>
              <a:tr h="4701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+mn-lt"/>
                        </a:rPr>
                        <a:t>1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</a:rPr>
                        <a:t>Ιδρύματα (λειτουργικά)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</a:rPr>
                        <a:t>50-80Κ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</a:rPr>
                        <a:t>έως 3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</a:rPr>
                        <a:t>100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</a:tr>
              <a:tr h="9403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+mn-lt"/>
                        </a:rPr>
                        <a:t>2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</a:rPr>
                        <a:t>Ιδρύματα (</a:t>
                      </a:r>
                      <a:r>
                        <a:rPr lang="en-US" sz="16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projects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)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40K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  <a:latin typeface="+mn-lt"/>
                        </a:rPr>
                        <a:t>έως 3</a:t>
                      </a:r>
                      <a:endParaRPr lang="en-US" sz="16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</a:rPr>
                        <a:t>60 (μεγάλο μέρος των έργων το αναλαμβάνει το προσωπικό του 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HIGGS</a:t>
                      </a:r>
                      <a:r>
                        <a:rPr lang="el-GR" sz="1600" dirty="0">
                          <a:effectLst/>
                          <a:latin typeface="+mn-lt"/>
                        </a:rPr>
                        <a:t>)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</a:tr>
              <a:tr h="12537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3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</a:rPr>
                        <a:t>Εταιρείες (ΕΚΕ)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</a:rPr>
                        <a:t>20Κ αρχικά</a:t>
                      </a:r>
                      <a:endParaRPr lang="en-US" sz="16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</a:rPr>
                        <a:t>40Κ μετά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</a:rPr>
                        <a:t>έως 4</a:t>
                      </a:r>
                      <a:endParaRPr lang="en-US" sz="16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</a:rPr>
                        <a:t>έως 6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</a:rPr>
                        <a:t>80 (το μεγαλύτερο μέρος των έργων το αναλαμβάνει το προσωπικό του 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HIGGS</a:t>
                      </a:r>
                      <a:r>
                        <a:rPr lang="el-GR" sz="1600" dirty="0">
                          <a:effectLst/>
                          <a:latin typeface="+mn-lt"/>
                        </a:rPr>
                        <a:t>)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</a:tr>
              <a:tr h="9403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4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</a:rPr>
                        <a:t>Εκπαιδευτικά προγράμματα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  <a:latin typeface="+mn-lt"/>
                        </a:rPr>
                        <a:t>20Κ</a:t>
                      </a:r>
                      <a:endParaRPr lang="en-US" sz="16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</a:rPr>
                        <a:t>έως 6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</a:rPr>
                        <a:t>75 στα γενικά</a:t>
                      </a:r>
                      <a:endParaRPr lang="en-US" sz="16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</a:rPr>
                        <a:t>90 στα ευρωπαϊκά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</a:tr>
              <a:tr h="10970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5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</a:rPr>
                        <a:t>Χρήση χώρου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  <a:latin typeface="+mn-lt"/>
                        </a:rPr>
                        <a:t>30Κ</a:t>
                      </a:r>
                      <a:endParaRPr lang="en-US" sz="16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</a:rPr>
                        <a:t> 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</a:rPr>
                        <a:t>100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18" marR="61718" marT="0" marB="0" anchor="ctr"/>
                </a:tc>
              </a:tr>
            </a:tbl>
          </a:graphicData>
        </a:graphic>
      </p:graphicFrame>
      <p:sp>
        <p:nvSpPr>
          <p:cNvPr id="4" name="Στρογγυλεμένο ορθογώνιο 7"/>
          <p:cNvSpPr/>
          <p:nvPr/>
        </p:nvSpPr>
        <p:spPr>
          <a:xfrm>
            <a:off x="179512" y="18864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dirty="0"/>
              <a:t>Πλάνο Βιωσιμότητας</a:t>
            </a:r>
          </a:p>
        </p:txBody>
      </p:sp>
    </p:spTree>
    <p:extLst>
      <p:ext uri="{BB962C8B-B14F-4D97-AF65-F5344CB8AC3E}">
        <p14:creationId xmlns:p14="http://schemas.microsoft.com/office/powerpoint/2010/main" val="2595266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βήματα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Ανίχνευση</a:t>
            </a:r>
          </a:p>
          <a:p>
            <a:endParaRPr lang="en-US" dirty="0"/>
          </a:p>
          <a:p>
            <a:r>
              <a:rPr lang="el-GR" dirty="0" smtClean="0"/>
              <a:t>Προτεραιοποίηση</a:t>
            </a:r>
          </a:p>
          <a:p>
            <a:endParaRPr lang="el-GR" dirty="0" smtClean="0"/>
          </a:p>
          <a:p>
            <a:r>
              <a:rPr lang="el-GR" dirty="0" smtClean="0"/>
              <a:t>Δημιουργία υλικού (έμφαση σε επόμενη συνάντηση)</a:t>
            </a:r>
            <a:endParaRPr lang="en-US" dirty="0"/>
          </a:p>
          <a:p>
            <a:endParaRPr lang="el-GR" dirty="0" smtClean="0"/>
          </a:p>
          <a:p>
            <a:r>
              <a:rPr lang="el-GR" dirty="0" smtClean="0"/>
              <a:t>Καταγραφή γνωριμιών / συναντήσεων / αποτελεσμάτων</a:t>
            </a:r>
            <a:endParaRPr lang="en-US" dirty="0"/>
          </a:p>
          <a:p>
            <a:endParaRPr lang="el-GR" dirty="0" smtClean="0"/>
          </a:p>
          <a:p>
            <a:r>
              <a:rPr lang="el-GR" dirty="0" smtClean="0"/>
              <a:t>Αναθεώρηση λιστών, επέκταση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14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Πως πάω και πότε;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Πολλαπλές προσπάθειες για ικανοποιητικό αποτέλεσμα, κρίσιμο στοιχείο το </a:t>
            </a:r>
            <a:r>
              <a:rPr lang="en-US" dirty="0" smtClean="0"/>
              <a:t>success rate!</a:t>
            </a:r>
            <a:r>
              <a:rPr lang="el-GR" dirty="0" smtClean="0"/>
              <a:t>	</a:t>
            </a:r>
          </a:p>
          <a:p>
            <a:endParaRPr lang="el-GR" dirty="0"/>
          </a:p>
          <a:p>
            <a:r>
              <a:rPr lang="el-GR" dirty="0" smtClean="0"/>
              <a:t>Διαρκής δραστηριοποίηση αλλά με </a:t>
            </a:r>
            <a:r>
              <a:rPr lang="en-US" dirty="0" smtClean="0"/>
              <a:t>picks </a:t>
            </a:r>
            <a:r>
              <a:rPr lang="el-GR" dirty="0" smtClean="0"/>
              <a:t>ανά κανάλι κατά περιόδους</a:t>
            </a:r>
          </a:p>
          <a:p>
            <a:pPr lvl="1"/>
            <a:r>
              <a:rPr lang="el-GR" dirty="0"/>
              <a:t>Ιούνιος/Ιούλιος</a:t>
            </a:r>
          </a:p>
          <a:p>
            <a:pPr lvl="1"/>
            <a:r>
              <a:rPr lang="el-GR" dirty="0"/>
              <a:t>Σεπτέμβριος</a:t>
            </a:r>
          </a:p>
          <a:p>
            <a:endParaRPr lang="el-GR" dirty="0" smtClean="0"/>
          </a:p>
          <a:p>
            <a:r>
              <a:rPr lang="el-GR" dirty="0" smtClean="0"/>
              <a:t>Ετοιμοπόλεμος – σημαντική προπαρασκευή του αναγκαίου υλικού (</a:t>
            </a:r>
            <a:r>
              <a:rPr lang="en-US" dirty="0" smtClean="0"/>
              <a:t>input </a:t>
            </a:r>
            <a:r>
              <a:rPr lang="el-GR" dirty="0" smtClean="0"/>
              <a:t>και από ομάδα)</a:t>
            </a:r>
            <a:endParaRPr lang="el-GR" dirty="0"/>
          </a:p>
          <a:p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135749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79876"/>
            <a:ext cx="4599123" cy="6563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93413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9512" y="260648"/>
            <a:ext cx="8352928" cy="56886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7992888" cy="541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4116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766" y="-30985"/>
            <a:ext cx="9159766" cy="6891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8646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Fundraising Plan</a:t>
            </a:r>
            <a:endParaRPr lang="el-GR" sz="2600" dirty="0"/>
          </a:p>
        </p:txBody>
      </p:sp>
      <p:sp>
        <p:nvSpPr>
          <p:cNvPr id="6" name="Θέση περιεχομένου 2"/>
          <p:cNvSpPr>
            <a:spLocks noGrp="1"/>
          </p:cNvSpPr>
          <p:nvPr>
            <p:ph sz="quarter" idx="4294967295"/>
          </p:nvPr>
        </p:nvSpPr>
        <p:spPr>
          <a:xfrm>
            <a:off x="539552" y="1340768"/>
            <a:ext cx="8280920" cy="347472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l-GR" sz="3200" dirty="0" smtClean="0">
                <a:solidFill>
                  <a:schemeClr val="tx1"/>
                </a:solidFill>
              </a:rPr>
              <a:t>Η ανέρευση πόρων αποτελεί νευραλγικό σημείο της λειτουργίας μιας ΜΚΟ</a:t>
            </a:r>
          </a:p>
          <a:p>
            <a:endParaRPr lang="el-GR" sz="3200" dirty="0" smtClean="0">
              <a:solidFill>
                <a:schemeClr val="tx1"/>
              </a:solidFill>
            </a:endParaRPr>
          </a:p>
          <a:p>
            <a:r>
              <a:rPr lang="el-GR" sz="3200" dirty="0" smtClean="0">
                <a:solidFill>
                  <a:schemeClr val="tx1"/>
                </a:solidFill>
              </a:rPr>
              <a:t>Για να λειτουργήσει ένα τμήμα ανεύρεσης πόρων χρειάζεται:</a:t>
            </a:r>
            <a:endParaRPr lang="en-US" sz="3200" dirty="0" smtClean="0">
              <a:solidFill>
                <a:schemeClr val="tx1"/>
              </a:solidFill>
            </a:endParaRPr>
          </a:p>
          <a:p>
            <a:endParaRPr lang="en-US" sz="3200" dirty="0">
              <a:solidFill>
                <a:schemeClr val="tx1"/>
              </a:solidFill>
            </a:endParaRPr>
          </a:p>
          <a:p>
            <a:pPr lvl="1"/>
            <a:r>
              <a:rPr lang="el-GR" sz="2800" dirty="0" smtClean="0"/>
              <a:t>Προκαθορισμένο ποσό στόχο κατ’ έτος</a:t>
            </a:r>
          </a:p>
          <a:p>
            <a:pPr lvl="1"/>
            <a:r>
              <a:rPr lang="el-GR" sz="2800" dirty="0" smtClean="0">
                <a:solidFill>
                  <a:schemeClr val="tx1"/>
                </a:solidFill>
              </a:rPr>
              <a:t>Πλαίσιο αναζήτησης πόρων</a:t>
            </a:r>
          </a:p>
          <a:p>
            <a:pPr lvl="1"/>
            <a:r>
              <a:rPr lang="el-GR" sz="2800" dirty="0" smtClean="0"/>
              <a:t>Βασικά προγράμματα προς υλοποίηση</a:t>
            </a:r>
            <a:endParaRPr lang="en-US" sz="2800" dirty="0">
              <a:solidFill>
                <a:schemeClr val="tx1"/>
              </a:solidFill>
            </a:endParaRPr>
          </a:p>
          <a:p>
            <a:endParaRPr lang="el-GR" sz="3200" dirty="0" smtClean="0">
              <a:solidFill>
                <a:schemeClr val="tx1"/>
              </a:solidFill>
            </a:endParaRPr>
          </a:p>
          <a:p>
            <a:endParaRPr lang="en-US" sz="3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l-GR" sz="3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880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dirty="0" smtClean="0"/>
              <a:t>Γνώση που προκύπτει</a:t>
            </a:r>
            <a:endParaRPr lang="el-GR" sz="2600" dirty="0"/>
          </a:p>
        </p:txBody>
      </p:sp>
      <p:sp>
        <p:nvSpPr>
          <p:cNvPr id="6" name="Θέση περιεχομένου 2"/>
          <p:cNvSpPr>
            <a:spLocks noGrp="1"/>
          </p:cNvSpPr>
          <p:nvPr>
            <p:ph sz="quarter" idx="4294967295"/>
          </p:nvPr>
        </p:nvSpPr>
        <p:spPr>
          <a:xfrm>
            <a:off x="1115616" y="1844824"/>
            <a:ext cx="6400800" cy="347472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l-GR" sz="3200" dirty="0" smtClean="0">
                <a:solidFill>
                  <a:schemeClr val="tx1"/>
                </a:solidFill>
              </a:rPr>
              <a:t>Ποια προγράμματα της οργάνωσης μπορούν να «τρέξουν»</a:t>
            </a:r>
          </a:p>
          <a:p>
            <a:r>
              <a:rPr lang="el-GR" sz="3200" dirty="0" smtClean="0">
                <a:solidFill>
                  <a:schemeClr val="tx1"/>
                </a:solidFill>
              </a:rPr>
              <a:t>Σε ποια κανάλια είναι περισσότερη ώριμη η οργάνωση να κεφαλαιοποιήσει τη φήμη της 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Success Rate</a:t>
            </a:r>
            <a:r>
              <a:rPr lang="el-GR" sz="3200" dirty="0" smtClean="0">
                <a:solidFill>
                  <a:schemeClr val="tx1"/>
                </a:solidFill>
              </a:rPr>
              <a:t> – ειδικά για ΕΚΕ</a:t>
            </a:r>
          </a:p>
        </p:txBody>
      </p:sp>
    </p:spTree>
    <p:extLst>
      <p:ext uri="{BB962C8B-B14F-4D97-AF65-F5344CB8AC3E}">
        <p14:creationId xmlns:p14="http://schemas.microsoft.com/office/powerpoint/2010/main" val="1471624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Γιατί να φτιάξω ένα πλάνο ανεύρεσης πόρων;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21691"/>
            <a:ext cx="8676456" cy="4525963"/>
          </a:xfrm>
        </p:spPr>
        <p:txBody>
          <a:bodyPr>
            <a:noAutofit/>
          </a:bodyPr>
          <a:lstStyle/>
          <a:p>
            <a:r>
              <a:rPr lang="el-GR" sz="2800" dirty="0" smtClean="0"/>
              <a:t>Οδηγός για την ανάπτυξη βεντάλιας χρηματοδοτήσεων </a:t>
            </a:r>
          </a:p>
          <a:p>
            <a:pPr lvl="1"/>
            <a:r>
              <a:rPr lang="el-GR" sz="2800" dirty="0" smtClean="0"/>
              <a:t>Καμία οργάνωση δεν πρέπει να στηρίζεται σε ένα μόνο κανάλι χρηματοδότησης – επιφέρει ευελιξία / ανεξαρτησία</a:t>
            </a:r>
            <a:endParaRPr lang="en-US" sz="2800" dirty="0"/>
          </a:p>
          <a:p>
            <a:r>
              <a:rPr lang="el-GR" sz="2800" dirty="0" smtClean="0"/>
              <a:t>Περισσότερες ευκαιρίες</a:t>
            </a:r>
          </a:p>
          <a:p>
            <a:r>
              <a:rPr lang="el-GR" sz="2800" dirty="0" smtClean="0"/>
              <a:t>Αύξηση της αποτελεσματικότητας της ομάδας</a:t>
            </a:r>
          </a:p>
          <a:p>
            <a:endParaRPr lang="el-GR" sz="2800" dirty="0"/>
          </a:p>
          <a:p>
            <a:r>
              <a:rPr lang="el-GR" sz="2800" dirty="0" smtClean="0"/>
              <a:t>Δείχνει τον τρόπο εργασίας και </a:t>
            </a:r>
            <a:r>
              <a:rPr lang="el-GR" sz="2800" dirty="0" smtClean="0">
                <a:solidFill>
                  <a:srgbClr val="FFC000"/>
                </a:solidFill>
              </a:rPr>
              <a:t>μειώνει την πιθανότητα να επέλθει οικονομική κρίση</a:t>
            </a:r>
            <a:r>
              <a:rPr lang="el-GR" sz="2800" dirty="0" smtClean="0"/>
              <a:t> στην οργάνωση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524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Fundraising Plan</a:t>
            </a:r>
            <a:endParaRPr lang="el-GR" sz="2600" dirty="0"/>
          </a:p>
        </p:txBody>
      </p:sp>
      <p:sp>
        <p:nvSpPr>
          <p:cNvPr id="6" name="Θέση περιεχομένου 2"/>
          <p:cNvSpPr>
            <a:spLocks noGrp="1"/>
          </p:cNvSpPr>
          <p:nvPr>
            <p:ph sz="quarter" idx="4294967295"/>
          </p:nvPr>
        </p:nvSpPr>
        <p:spPr>
          <a:xfrm>
            <a:off x="1115616" y="1484784"/>
            <a:ext cx="6400800" cy="347472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l-GR" sz="3200" dirty="0" smtClean="0">
                <a:solidFill>
                  <a:schemeClr val="tx1"/>
                </a:solidFill>
              </a:rPr>
              <a:t>Τι χρειάζεται να εξασφαλίσω</a:t>
            </a:r>
          </a:p>
          <a:p>
            <a:endParaRPr lang="el-GR" sz="3200" dirty="0">
              <a:solidFill>
                <a:schemeClr val="tx1"/>
              </a:solidFill>
            </a:endParaRPr>
          </a:p>
          <a:p>
            <a:r>
              <a:rPr lang="el-GR" sz="3200" dirty="0" smtClean="0">
                <a:solidFill>
                  <a:schemeClr val="tx1"/>
                </a:solidFill>
              </a:rPr>
              <a:t>Ποιες πηγές</a:t>
            </a:r>
          </a:p>
          <a:p>
            <a:endParaRPr lang="el-GR" sz="3200" dirty="0" smtClean="0">
              <a:solidFill>
                <a:schemeClr val="tx1"/>
              </a:solidFill>
            </a:endParaRPr>
          </a:p>
          <a:p>
            <a:r>
              <a:rPr lang="el-GR" sz="3200" dirty="0" smtClean="0">
                <a:solidFill>
                  <a:schemeClr val="tx1"/>
                </a:solidFill>
              </a:rPr>
              <a:t>Χρονικά ορόσημα</a:t>
            </a:r>
          </a:p>
          <a:p>
            <a:endParaRPr lang="el-GR" sz="3200" dirty="0">
              <a:solidFill>
                <a:schemeClr val="tx1"/>
              </a:solidFill>
            </a:endParaRPr>
          </a:p>
          <a:p>
            <a:pPr marL="365744" lvl="1" indent="0">
              <a:buNone/>
            </a:pPr>
            <a:r>
              <a:rPr lang="el-GR" sz="2800" dirty="0" smtClean="0"/>
              <a:t>Προσοχή! Πολλές φορές υπάρχουν </a:t>
            </a:r>
            <a:r>
              <a:rPr lang="el-GR" sz="2800" dirty="0" err="1" smtClean="0"/>
              <a:t>καθυστερήσεις…ειδικά</a:t>
            </a:r>
            <a:r>
              <a:rPr lang="el-GR" sz="2800" dirty="0" smtClean="0"/>
              <a:t> όσον αφορά </a:t>
            </a:r>
          </a:p>
          <a:p>
            <a:pPr marL="365744" lvl="1" indent="0">
              <a:buNone/>
            </a:pPr>
            <a:r>
              <a:rPr lang="el-GR" sz="2800" dirty="0" smtClean="0"/>
              <a:t>σε ταμειακές ροές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99326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736304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dirty="0" smtClean="0"/>
              <a:t>Προϋπολογισμός</a:t>
            </a:r>
            <a:endParaRPr lang="el-GR" sz="2600" dirty="0"/>
          </a:p>
        </p:txBody>
      </p:sp>
      <p:sp>
        <p:nvSpPr>
          <p:cNvPr id="6" name="Θέση περιεχομένου 2"/>
          <p:cNvSpPr>
            <a:spLocks noGrp="1"/>
          </p:cNvSpPr>
          <p:nvPr>
            <p:ph sz="quarter" idx="4294967295"/>
          </p:nvPr>
        </p:nvSpPr>
        <p:spPr>
          <a:xfrm>
            <a:off x="611560" y="1340768"/>
            <a:ext cx="8496944" cy="347472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l-GR" sz="3200" dirty="0" smtClean="0">
                <a:solidFill>
                  <a:schemeClr val="tx1"/>
                </a:solidFill>
              </a:rPr>
              <a:t>Ουσιαστικά τα έξοδα τα οποία αναμένουμε να έχουμε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l-GR" sz="3200" dirty="0" smtClean="0">
                <a:solidFill>
                  <a:schemeClr val="tx1"/>
                </a:solidFill>
              </a:rPr>
              <a:t>ανά έτος</a:t>
            </a:r>
          </a:p>
          <a:p>
            <a:r>
              <a:rPr lang="el-GR" sz="3200" dirty="0">
                <a:solidFill>
                  <a:schemeClr val="tx1"/>
                </a:solidFill>
              </a:rPr>
              <a:t>Κατηγορίες:</a:t>
            </a:r>
          </a:p>
          <a:p>
            <a:pPr lvl="1"/>
            <a:r>
              <a:rPr lang="el-GR" sz="2800" dirty="0"/>
              <a:t>Προσωπικό</a:t>
            </a:r>
          </a:p>
          <a:p>
            <a:pPr lvl="1"/>
            <a:r>
              <a:rPr lang="el-GR" sz="2800" dirty="0"/>
              <a:t>Εξοπλισμός</a:t>
            </a:r>
          </a:p>
          <a:p>
            <a:pPr lvl="1"/>
            <a:r>
              <a:rPr lang="el-GR" sz="2800" dirty="0"/>
              <a:t>Μετακινήσεις</a:t>
            </a:r>
          </a:p>
          <a:p>
            <a:pPr lvl="1"/>
            <a:r>
              <a:rPr lang="el-GR" sz="2800" dirty="0"/>
              <a:t>Υπεργολαβίες</a:t>
            </a:r>
          </a:p>
          <a:p>
            <a:r>
              <a:rPr lang="el-GR" sz="3200" dirty="0" smtClean="0">
                <a:solidFill>
                  <a:schemeClr val="tx1"/>
                </a:solidFill>
              </a:rPr>
              <a:t>Σημαντικό! Ο προϋπολογισμός δημιουργείται και ανά δράση</a:t>
            </a:r>
          </a:p>
        </p:txBody>
      </p:sp>
    </p:spTree>
    <p:extLst>
      <p:ext uri="{BB962C8B-B14F-4D97-AF65-F5344CB8AC3E}">
        <p14:creationId xmlns:p14="http://schemas.microsoft.com/office/powerpoint/2010/main" val="299326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πλάνο ανεύρεσης πόρων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Εξετάζει όλα τα διαθέσιμα κανάλια </a:t>
            </a:r>
          </a:p>
          <a:p>
            <a:endParaRPr lang="el-GR" sz="2800" dirty="0" smtClean="0"/>
          </a:p>
          <a:p>
            <a:r>
              <a:rPr lang="el-GR" sz="2800" dirty="0" smtClean="0"/>
              <a:t>Εντοπίζει σημεία βελτίωσης σε κάθε ένα κανάλι</a:t>
            </a:r>
          </a:p>
          <a:p>
            <a:endParaRPr lang="el-GR" sz="2800" dirty="0"/>
          </a:p>
          <a:p>
            <a:pPr lvl="1"/>
            <a:r>
              <a:rPr lang="el-GR" sz="2400" dirty="0" smtClean="0"/>
              <a:t>Π.χ. στην ιστοσελίδα σας μπορεί:</a:t>
            </a:r>
          </a:p>
          <a:p>
            <a:pPr lvl="2"/>
            <a:r>
              <a:rPr lang="el-GR" sz="2400" dirty="0" smtClean="0"/>
              <a:t>Να μην υπάρχει διαχωρισμός ανά κατηγορία χρηματοδότη</a:t>
            </a:r>
            <a:r>
              <a:rPr lang="en-US" sz="2400" dirty="0" smtClean="0"/>
              <a:t> (EKE)</a:t>
            </a:r>
            <a:endParaRPr lang="el-GR" sz="2400" dirty="0" smtClean="0"/>
          </a:p>
          <a:p>
            <a:pPr lvl="2"/>
            <a:endParaRPr lang="el-GR" sz="2400" dirty="0"/>
          </a:p>
          <a:p>
            <a:pPr lvl="2"/>
            <a:r>
              <a:rPr lang="el-GR" sz="2400" dirty="0" smtClean="0"/>
              <a:t>Να μην υπάρχει </a:t>
            </a:r>
            <a:r>
              <a:rPr lang="en-US" sz="2400" dirty="0" smtClean="0"/>
              <a:t>donate button (</a:t>
            </a:r>
            <a:r>
              <a:rPr lang="el-GR" sz="2400" dirty="0" smtClean="0"/>
              <a:t>ιδιώτες)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6515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κανάλια – ειδικά στοιχεία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dirty="0" smtClean="0"/>
              <a:t>ΕΚΕ</a:t>
            </a:r>
          </a:p>
          <a:p>
            <a:pPr lvl="1"/>
            <a:r>
              <a:rPr lang="el-GR" sz="2400" dirty="0" smtClean="0"/>
              <a:t>Μικρές σχετικά χρηματοδοτήσεις</a:t>
            </a:r>
          </a:p>
          <a:p>
            <a:pPr lvl="1"/>
            <a:r>
              <a:rPr lang="el-GR" sz="2400" dirty="0" smtClean="0"/>
              <a:t>Πιο εύκολα επαναλαμβανόμενες</a:t>
            </a:r>
          </a:p>
          <a:p>
            <a:pPr lvl="1"/>
            <a:r>
              <a:rPr lang="el-GR" sz="2400" dirty="0" smtClean="0"/>
              <a:t>Τράπεζες, μεγάλες εταιρείες</a:t>
            </a:r>
          </a:p>
          <a:p>
            <a:endParaRPr lang="el-GR" dirty="0"/>
          </a:p>
          <a:p>
            <a:r>
              <a:rPr lang="el-GR" dirty="0" smtClean="0"/>
              <a:t>Ιδρύματα</a:t>
            </a:r>
          </a:p>
          <a:p>
            <a:pPr lvl="1"/>
            <a:r>
              <a:rPr lang="en-US" sz="2400" dirty="0" smtClean="0"/>
              <a:t>Project based</a:t>
            </a:r>
          </a:p>
          <a:p>
            <a:pPr lvl="1"/>
            <a:r>
              <a:rPr lang="el-GR" sz="2400" dirty="0" smtClean="0"/>
              <a:t>Διαρκής αναζήτηση, ανανέωση προτάσεων</a:t>
            </a:r>
          </a:p>
          <a:p>
            <a:pPr lvl="1"/>
            <a:r>
              <a:rPr lang="el-GR" sz="2400" dirty="0" smtClean="0"/>
              <a:t>Αυξητική δυσκολία</a:t>
            </a:r>
            <a:endParaRPr lang="el-GR" sz="2400" dirty="0"/>
          </a:p>
          <a:p>
            <a:pPr lvl="1"/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81995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κανάλια – ειδικά στοιχεία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65744" lvl="1" indent="0">
              <a:buNone/>
            </a:pPr>
            <a:endParaRPr lang="el-GR" sz="2400" dirty="0"/>
          </a:p>
          <a:p>
            <a:r>
              <a:rPr lang="el-GR" dirty="0" smtClean="0"/>
              <a:t>Ευρωπαϊκά</a:t>
            </a:r>
          </a:p>
          <a:p>
            <a:pPr lvl="1"/>
            <a:r>
              <a:rPr lang="el-GR" sz="2400" dirty="0" smtClean="0"/>
              <a:t>Αρχική δυσκολία</a:t>
            </a:r>
          </a:p>
          <a:p>
            <a:pPr lvl="1"/>
            <a:r>
              <a:rPr lang="el-GR" sz="2400" dirty="0" smtClean="0"/>
              <a:t>Στόχευση όχι πάντα στο 100% των πραγματικών αναγκών</a:t>
            </a:r>
          </a:p>
          <a:p>
            <a:endParaRPr lang="el-GR" dirty="0"/>
          </a:p>
          <a:p>
            <a:r>
              <a:rPr lang="el-GR" dirty="0" smtClean="0"/>
              <a:t>Ιδιώτες – </a:t>
            </a:r>
            <a:r>
              <a:rPr lang="en-US" dirty="0" smtClean="0"/>
              <a:t>crowd-funding</a:t>
            </a:r>
            <a:endParaRPr lang="el-GR" dirty="0" smtClean="0"/>
          </a:p>
          <a:p>
            <a:pPr lvl="1"/>
            <a:r>
              <a:rPr lang="el-GR" sz="2400" dirty="0" smtClean="0"/>
              <a:t>Δίνουν ουσιαστική ανεξαρτησία</a:t>
            </a:r>
          </a:p>
          <a:p>
            <a:pPr lvl="1"/>
            <a:r>
              <a:rPr lang="el-GR" sz="2400" dirty="0" smtClean="0"/>
              <a:t>Ευρεία γκάμα</a:t>
            </a:r>
          </a:p>
          <a:p>
            <a:pPr lvl="1"/>
            <a:r>
              <a:rPr lang="el-GR" sz="2400" dirty="0" smtClean="0"/>
              <a:t>Αρχή ή ενίσχυ</a:t>
            </a:r>
            <a:r>
              <a:rPr lang="el-GR" sz="2400" dirty="0"/>
              <a:t>σ</a:t>
            </a:r>
            <a:r>
              <a:rPr lang="el-GR" sz="2400" dirty="0" smtClean="0"/>
              <a:t>η με καμπάνια</a:t>
            </a:r>
            <a:endParaRPr lang="en-US" sz="2400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54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Πλεκτό">
  <a:themeElements>
    <a:clrScheme name="Πλεκτό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Πλεκτό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3411</TotalTime>
  <Words>505</Words>
  <Application>Microsoft Office PowerPoint</Application>
  <PresentationFormat>On-screen Show (4:3)</PresentationFormat>
  <Paragraphs>161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Πλεκτό</vt:lpstr>
      <vt:lpstr>1_Custom Design</vt:lpstr>
      <vt:lpstr>PowerPoint Presentation</vt:lpstr>
      <vt:lpstr>PowerPoint Presentation</vt:lpstr>
      <vt:lpstr>PowerPoint Presentation</vt:lpstr>
      <vt:lpstr>Γιατί να φτιάξω ένα πλάνο ανεύρεσης πόρων;</vt:lpstr>
      <vt:lpstr>PowerPoint Presentation</vt:lpstr>
      <vt:lpstr>PowerPoint Presentation</vt:lpstr>
      <vt:lpstr>Το πλάνο ανεύρεσης πόρων</vt:lpstr>
      <vt:lpstr>Τα κανάλια – ειδικά στοιχεία</vt:lpstr>
      <vt:lpstr>Τα κανάλια – ειδικά στοιχεία</vt:lpstr>
      <vt:lpstr>PowerPoint Presentation</vt:lpstr>
      <vt:lpstr>Ανάλυση ετήσιου budget</vt:lpstr>
      <vt:lpstr>Επίπεδο Οργανισμού</vt:lpstr>
      <vt:lpstr>Τα βήματα</vt:lpstr>
      <vt:lpstr>Πως πάω και πότε;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Sot</dc:creator>
  <cp:lastModifiedBy>HIGGS</cp:lastModifiedBy>
  <cp:revision>63</cp:revision>
  <dcterms:created xsi:type="dcterms:W3CDTF">2016-03-21T20:19:51Z</dcterms:created>
  <dcterms:modified xsi:type="dcterms:W3CDTF">2018-10-30T08:25:13Z</dcterms:modified>
</cp:coreProperties>
</file>