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l-GR"/>
    </a:defPPr>
    <a:lvl1pPr algn="l" rtl="0" fontAlgn="base">
      <a:spcBef>
        <a:spcPct val="0"/>
      </a:spcBef>
      <a:spcAft>
        <a:spcPct val="0"/>
      </a:spcAft>
      <a:defRPr sz="3200" kern="1200">
        <a:solidFill>
          <a:schemeClr val="tx1"/>
        </a:solidFill>
        <a:latin typeface="Calibri" pitchFamily="34" charset="0"/>
        <a:ea typeface="+mn-ea"/>
        <a:cs typeface="Arial" charset="0"/>
      </a:defRPr>
    </a:lvl1pPr>
    <a:lvl2pPr marL="457200" algn="l" rtl="0" fontAlgn="base">
      <a:spcBef>
        <a:spcPct val="0"/>
      </a:spcBef>
      <a:spcAft>
        <a:spcPct val="0"/>
      </a:spcAft>
      <a:defRPr sz="3200" kern="1200">
        <a:solidFill>
          <a:schemeClr val="tx1"/>
        </a:solidFill>
        <a:latin typeface="Calibri" pitchFamily="34" charset="0"/>
        <a:ea typeface="+mn-ea"/>
        <a:cs typeface="Arial" charset="0"/>
      </a:defRPr>
    </a:lvl2pPr>
    <a:lvl3pPr marL="914400" algn="l" rtl="0" fontAlgn="base">
      <a:spcBef>
        <a:spcPct val="0"/>
      </a:spcBef>
      <a:spcAft>
        <a:spcPct val="0"/>
      </a:spcAft>
      <a:defRPr sz="3200" kern="1200">
        <a:solidFill>
          <a:schemeClr val="tx1"/>
        </a:solidFill>
        <a:latin typeface="Calibri" pitchFamily="34" charset="0"/>
        <a:ea typeface="+mn-ea"/>
        <a:cs typeface="Arial" charset="0"/>
      </a:defRPr>
    </a:lvl3pPr>
    <a:lvl4pPr marL="1371600" algn="l" rtl="0" fontAlgn="base">
      <a:spcBef>
        <a:spcPct val="0"/>
      </a:spcBef>
      <a:spcAft>
        <a:spcPct val="0"/>
      </a:spcAft>
      <a:defRPr sz="3200" kern="1200">
        <a:solidFill>
          <a:schemeClr val="tx1"/>
        </a:solidFill>
        <a:latin typeface="Calibri" pitchFamily="34" charset="0"/>
        <a:ea typeface="+mn-ea"/>
        <a:cs typeface="Arial" charset="0"/>
      </a:defRPr>
    </a:lvl4pPr>
    <a:lvl5pPr marL="1828800" algn="l" rtl="0" fontAlgn="base">
      <a:spcBef>
        <a:spcPct val="0"/>
      </a:spcBef>
      <a:spcAft>
        <a:spcPct val="0"/>
      </a:spcAft>
      <a:defRPr sz="3200" kern="1200">
        <a:solidFill>
          <a:schemeClr val="tx1"/>
        </a:solidFill>
        <a:latin typeface="Calibri" pitchFamily="34" charset="0"/>
        <a:ea typeface="+mn-ea"/>
        <a:cs typeface="Arial" charset="0"/>
      </a:defRPr>
    </a:lvl5pPr>
    <a:lvl6pPr marL="2286000" algn="l" defTabSz="914400" rtl="0" eaLnBrk="1" latinLnBrk="0" hangingPunct="1">
      <a:defRPr sz="3200" kern="1200">
        <a:solidFill>
          <a:schemeClr val="tx1"/>
        </a:solidFill>
        <a:latin typeface="Calibri" pitchFamily="34" charset="0"/>
        <a:ea typeface="+mn-ea"/>
        <a:cs typeface="Arial" charset="0"/>
      </a:defRPr>
    </a:lvl6pPr>
    <a:lvl7pPr marL="2743200" algn="l" defTabSz="914400" rtl="0" eaLnBrk="1" latinLnBrk="0" hangingPunct="1">
      <a:defRPr sz="3200" kern="1200">
        <a:solidFill>
          <a:schemeClr val="tx1"/>
        </a:solidFill>
        <a:latin typeface="Calibri" pitchFamily="34" charset="0"/>
        <a:ea typeface="+mn-ea"/>
        <a:cs typeface="Arial" charset="0"/>
      </a:defRPr>
    </a:lvl7pPr>
    <a:lvl8pPr marL="3200400" algn="l" defTabSz="914400" rtl="0" eaLnBrk="1" latinLnBrk="0" hangingPunct="1">
      <a:defRPr sz="3200" kern="1200">
        <a:solidFill>
          <a:schemeClr val="tx1"/>
        </a:solidFill>
        <a:latin typeface="Calibri" pitchFamily="34" charset="0"/>
        <a:ea typeface="+mn-ea"/>
        <a:cs typeface="Arial" charset="0"/>
      </a:defRPr>
    </a:lvl8pPr>
    <a:lvl9pPr marL="3657600" algn="l" defTabSz="914400" rtl="0" eaLnBrk="1" latinLnBrk="0" hangingPunct="1">
      <a:defRPr sz="3200"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426" y="5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15362" name="Rectangle 2"/>
          <p:cNvSpPr>
            <a:spLocks noGrp="1" noRot="1" noChangeArrowheads="1"/>
          </p:cNvSpPr>
          <p:nvPr>
            <p:ph type="ctrTitle"/>
          </p:nvPr>
        </p:nvSpPr>
        <p:spPr>
          <a:xfrm>
            <a:off x="685800" y="1981200"/>
            <a:ext cx="7772400" cy="1600200"/>
          </a:xfrm>
        </p:spPr>
        <p:txBody>
          <a:bodyPr/>
          <a:lstStyle>
            <a:lvl1pPr>
              <a:defRPr/>
            </a:lvl1pPr>
          </a:lstStyle>
          <a:p>
            <a:r>
              <a:rPr lang="el-GR"/>
              <a:t>Κάντε κλικ για επεξεργασία του τίτλου</a:t>
            </a:r>
          </a:p>
        </p:txBody>
      </p:sp>
      <p:sp>
        <p:nvSpPr>
          <p:cNvPr id="15363" name="Rectangle 3"/>
          <p:cNvSpPr>
            <a:spLocks noGrp="1" noRot="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l-GR"/>
              <a:t>Κάντε κλικ για να επεξεργαστείτε τον υπότιτλο του υποδείγματος</a:t>
            </a:r>
          </a:p>
        </p:txBody>
      </p:sp>
      <p:sp>
        <p:nvSpPr>
          <p:cNvPr id="4" name="Rectangle 4"/>
          <p:cNvSpPr>
            <a:spLocks noGrp="1" noChangeArrowheads="1"/>
          </p:cNvSpPr>
          <p:nvPr>
            <p:ph type="dt" sz="half" idx="10"/>
          </p:nvPr>
        </p:nvSpPr>
        <p:spPr>
          <a:ln/>
        </p:spPr>
        <p:txBody>
          <a:bodyPr/>
          <a:lstStyle>
            <a:lvl1pPr>
              <a:defRPr/>
            </a:lvl1pPr>
          </a:lstStyle>
          <a:p>
            <a:pPr>
              <a:defRPr/>
            </a:pPr>
            <a:endParaRPr lang="el-GR"/>
          </a:p>
        </p:txBody>
      </p:sp>
      <p:sp>
        <p:nvSpPr>
          <p:cNvPr id="5" name="Rectangle 5"/>
          <p:cNvSpPr>
            <a:spLocks noGrp="1" noChangeArrowheads="1"/>
          </p:cNvSpPr>
          <p:nvPr>
            <p:ph type="ftr" sz="quarter" idx="11"/>
          </p:nvPr>
        </p:nvSpPr>
        <p:spPr>
          <a:ln/>
        </p:spPr>
        <p:txBody>
          <a:bodyPr/>
          <a:lstStyle>
            <a:lvl1pPr>
              <a:defRPr/>
            </a:lvl1pPr>
          </a:lstStyle>
          <a:p>
            <a:pPr>
              <a:defRPr/>
            </a:pPr>
            <a:endParaRPr lang="el-GR"/>
          </a:p>
        </p:txBody>
      </p:sp>
      <p:sp>
        <p:nvSpPr>
          <p:cNvPr id="6" name="Rectangle 6"/>
          <p:cNvSpPr>
            <a:spLocks noGrp="1" noChangeArrowheads="1"/>
          </p:cNvSpPr>
          <p:nvPr>
            <p:ph type="sldNum" sz="quarter" idx="12"/>
          </p:nvPr>
        </p:nvSpPr>
        <p:spPr>
          <a:ln/>
        </p:spPr>
        <p:txBody>
          <a:bodyPr/>
          <a:lstStyle>
            <a:lvl1pPr>
              <a:defRPr/>
            </a:lvl1pPr>
          </a:lstStyle>
          <a:p>
            <a:pPr>
              <a:defRPr/>
            </a:pPr>
            <a:fld id="{75E80269-712F-47C9-A23A-532E58D17671}" type="slidenum">
              <a:rPr lang="el-GR"/>
              <a:pPr>
                <a:defRPr/>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4"/>
          <p:cNvSpPr>
            <a:spLocks noGrp="1" noChangeArrowheads="1"/>
          </p:cNvSpPr>
          <p:nvPr>
            <p:ph type="dt" sz="half" idx="10"/>
          </p:nvPr>
        </p:nvSpPr>
        <p:spPr>
          <a:ln/>
        </p:spPr>
        <p:txBody>
          <a:bodyPr/>
          <a:lstStyle>
            <a:lvl1pPr>
              <a:defRPr/>
            </a:lvl1pPr>
          </a:lstStyle>
          <a:p>
            <a:pPr>
              <a:defRPr/>
            </a:pPr>
            <a:endParaRPr lang="el-GR"/>
          </a:p>
        </p:txBody>
      </p:sp>
      <p:sp>
        <p:nvSpPr>
          <p:cNvPr id="5" name="Rectangle 5"/>
          <p:cNvSpPr>
            <a:spLocks noGrp="1" noChangeArrowheads="1"/>
          </p:cNvSpPr>
          <p:nvPr>
            <p:ph type="ftr" sz="quarter" idx="11"/>
          </p:nvPr>
        </p:nvSpPr>
        <p:spPr>
          <a:ln/>
        </p:spPr>
        <p:txBody>
          <a:bodyPr/>
          <a:lstStyle>
            <a:lvl1pPr>
              <a:defRPr/>
            </a:lvl1pPr>
          </a:lstStyle>
          <a:p>
            <a:pPr>
              <a:defRPr/>
            </a:pPr>
            <a:endParaRPr lang="el-GR"/>
          </a:p>
        </p:txBody>
      </p:sp>
      <p:sp>
        <p:nvSpPr>
          <p:cNvPr id="6" name="Rectangle 6"/>
          <p:cNvSpPr>
            <a:spLocks noGrp="1" noChangeArrowheads="1"/>
          </p:cNvSpPr>
          <p:nvPr>
            <p:ph type="sldNum" sz="quarter" idx="12"/>
          </p:nvPr>
        </p:nvSpPr>
        <p:spPr>
          <a:ln/>
        </p:spPr>
        <p:txBody>
          <a:bodyPr/>
          <a:lstStyle>
            <a:lvl1pPr>
              <a:defRPr/>
            </a:lvl1pPr>
          </a:lstStyle>
          <a:p>
            <a:pPr>
              <a:defRPr/>
            </a:pPr>
            <a:fld id="{7FBC67BF-66DE-4660-8A81-E67CC5C1F8D0}" type="slidenum">
              <a:rPr lang="el-GR"/>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707188" y="228600"/>
            <a:ext cx="2135187" cy="587057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301625" y="228600"/>
            <a:ext cx="6253163" cy="587057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4"/>
          <p:cNvSpPr>
            <a:spLocks noGrp="1" noChangeArrowheads="1"/>
          </p:cNvSpPr>
          <p:nvPr>
            <p:ph type="dt" sz="half" idx="10"/>
          </p:nvPr>
        </p:nvSpPr>
        <p:spPr>
          <a:ln/>
        </p:spPr>
        <p:txBody>
          <a:bodyPr/>
          <a:lstStyle>
            <a:lvl1pPr>
              <a:defRPr/>
            </a:lvl1pPr>
          </a:lstStyle>
          <a:p>
            <a:pPr>
              <a:defRPr/>
            </a:pPr>
            <a:endParaRPr lang="el-GR"/>
          </a:p>
        </p:txBody>
      </p:sp>
      <p:sp>
        <p:nvSpPr>
          <p:cNvPr id="5" name="Rectangle 5"/>
          <p:cNvSpPr>
            <a:spLocks noGrp="1" noChangeArrowheads="1"/>
          </p:cNvSpPr>
          <p:nvPr>
            <p:ph type="ftr" sz="quarter" idx="11"/>
          </p:nvPr>
        </p:nvSpPr>
        <p:spPr>
          <a:ln/>
        </p:spPr>
        <p:txBody>
          <a:bodyPr/>
          <a:lstStyle>
            <a:lvl1pPr>
              <a:defRPr/>
            </a:lvl1pPr>
          </a:lstStyle>
          <a:p>
            <a:pPr>
              <a:defRPr/>
            </a:pPr>
            <a:endParaRPr lang="el-GR"/>
          </a:p>
        </p:txBody>
      </p:sp>
      <p:sp>
        <p:nvSpPr>
          <p:cNvPr id="6" name="Rectangle 6"/>
          <p:cNvSpPr>
            <a:spLocks noGrp="1" noChangeArrowheads="1"/>
          </p:cNvSpPr>
          <p:nvPr>
            <p:ph type="sldNum" sz="quarter" idx="12"/>
          </p:nvPr>
        </p:nvSpPr>
        <p:spPr>
          <a:ln/>
        </p:spPr>
        <p:txBody>
          <a:bodyPr/>
          <a:lstStyle>
            <a:lvl1pPr>
              <a:defRPr/>
            </a:lvl1pPr>
          </a:lstStyle>
          <a:p>
            <a:pPr>
              <a:defRPr/>
            </a:pPr>
            <a:fld id="{012EF79E-E1B7-4DD9-80ED-02C61314760D}" type="slidenum">
              <a:rPr lang="el-GR"/>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4"/>
          <p:cNvSpPr>
            <a:spLocks noGrp="1" noChangeArrowheads="1"/>
          </p:cNvSpPr>
          <p:nvPr>
            <p:ph type="dt" sz="half" idx="10"/>
          </p:nvPr>
        </p:nvSpPr>
        <p:spPr>
          <a:ln/>
        </p:spPr>
        <p:txBody>
          <a:bodyPr/>
          <a:lstStyle>
            <a:lvl1pPr>
              <a:defRPr/>
            </a:lvl1pPr>
          </a:lstStyle>
          <a:p>
            <a:pPr>
              <a:defRPr/>
            </a:pPr>
            <a:endParaRPr lang="el-GR"/>
          </a:p>
        </p:txBody>
      </p:sp>
      <p:sp>
        <p:nvSpPr>
          <p:cNvPr id="5" name="Rectangle 5"/>
          <p:cNvSpPr>
            <a:spLocks noGrp="1" noChangeArrowheads="1"/>
          </p:cNvSpPr>
          <p:nvPr>
            <p:ph type="ftr" sz="quarter" idx="11"/>
          </p:nvPr>
        </p:nvSpPr>
        <p:spPr>
          <a:ln/>
        </p:spPr>
        <p:txBody>
          <a:bodyPr/>
          <a:lstStyle>
            <a:lvl1pPr>
              <a:defRPr/>
            </a:lvl1pPr>
          </a:lstStyle>
          <a:p>
            <a:pPr>
              <a:defRPr/>
            </a:pPr>
            <a:endParaRPr lang="el-GR"/>
          </a:p>
        </p:txBody>
      </p:sp>
      <p:sp>
        <p:nvSpPr>
          <p:cNvPr id="6" name="Rectangle 6"/>
          <p:cNvSpPr>
            <a:spLocks noGrp="1" noChangeArrowheads="1"/>
          </p:cNvSpPr>
          <p:nvPr>
            <p:ph type="sldNum" sz="quarter" idx="12"/>
          </p:nvPr>
        </p:nvSpPr>
        <p:spPr>
          <a:ln/>
        </p:spPr>
        <p:txBody>
          <a:bodyPr/>
          <a:lstStyle>
            <a:lvl1pPr>
              <a:defRPr/>
            </a:lvl1pPr>
          </a:lstStyle>
          <a:p>
            <a:pPr>
              <a:defRPr/>
            </a:pPr>
            <a:fld id="{E0093622-908C-4B56-9020-BD32D5C27966}" type="slidenum">
              <a:rPr lang="el-GR"/>
              <a:pPr>
                <a:defRP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p>
        </p:txBody>
      </p:sp>
      <p:sp>
        <p:nvSpPr>
          <p:cNvPr id="4" name="Rectangle 4"/>
          <p:cNvSpPr>
            <a:spLocks noGrp="1" noChangeArrowheads="1"/>
          </p:cNvSpPr>
          <p:nvPr>
            <p:ph type="dt" sz="half" idx="10"/>
          </p:nvPr>
        </p:nvSpPr>
        <p:spPr>
          <a:ln/>
        </p:spPr>
        <p:txBody>
          <a:bodyPr/>
          <a:lstStyle>
            <a:lvl1pPr>
              <a:defRPr/>
            </a:lvl1pPr>
          </a:lstStyle>
          <a:p>
            <a:pPr>
              <a:defRPr/>
            </a:pPr>
            <a:endParaRPr lang="el-GR"/>
          </a:p>
        </p:txBody>
      </p:sp>
      <p:sp>
        <p:nvSpPr>
          <p:cNvPr id="5" name="Rectangle 5"/>
          <p:cNvSpPr>
            <a:spLocks noGrp="1" noChangeArrowheads="1"/>
          </p:cNvSpPr>
          <p:nvPr>
            <p:ph type="ftr" sz="quarter" idx="11"/>
          </p:nvPr>
        </p:nvSpPr>
        <p:spPr>
          <a:ln/>
        </p:spPr>
        <p:txBody>
          <a:bodyPr/>
          <a:lstStyle>
            <a:lvl1pPr>
              <a:defRPr/>
            </a:lvl1pPr>
          </a:lstStyle>
          <a:p>
            <a:pPr>
              <a:defRPr/>
            </a:pPr>
            <a:endParaRPr lang="el-GR"/>
          </a:p>
        </p:txBody>
      </p:sp>
      <p:sp>
        <p:nvSpPr>
          <p:cNvPr id="6" name="Rectangle 6"/>
          <p:cNvSpPr>
            <a:spLocks noGrp="1" noChangeArrowheads="1"/>
          </p:cNvSpPr>
          <p:nvPr>
            <p:ph type="sldNum" sz="quarter" idx="12"/>
          </p:nvPr>
        </p:nvSpPr>
        <p:spPr>
          <a:ln/>
        </p:spPr>
        <p:txBody>
          <a:bodyPr/>
          <a:lstStyle>
            <a:lvl1pPr>
              <a:defRPr/>
            </a:lvl1pPr>
          </a:lstStyle>
          <a:p>
            <a:pPr>
              <a:defRPr/>
            </a:pPr>
            <a:fld id="{93387FAD-637E-4E93-AACB-E9E4373555B7}" type="slidenum">
              <a:rPr lang="el-GR"/>
              <a:pPr>
                <a:defRP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301625"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Rectangle 4"/>
          <p:cNvSpPr>
            <a:spLocks noGrp="1" noChangeArrowheads="1"/>
          </p:cNvSpPr>
          <p:nvPr>
            <p:ph type="dt" sz="half" idx="10"/>
          </p:nvPr>
        </p:nvSpPr>
        <p:spPr>
          <a:ln/>
        </p:spPr>
        <p:txBody>
          <a:bodyPr/>
          <a:lstStyle>
            <a:lvl1pPr>
              <a:defRPr/>
            </a:lvl1pPr>
          </a:lstStyle>
          <a:p>
            <a:pPr>
              <a:defRPr/>
            </a:pPr>
            <a:endParaRPr lang="el-GR"/>
          </a:p>
        </p:txBody>
      </p:sp>
      <p:sp>
        <p:nvSpPr>
          <p:cNvPr id="6" name="Rectangle 5"/>
          <p:cNvSpPr>
            <a:spLocks noGrp="1" noChangeArrowheads="1"/>
          </p:cNvSpPr>
          <p:nvPr>
            <p:ph type="ftr" sz="quarter" idx="11"/>
          </p:nvPr>
        </p:nvSpPr>
        <p:spPr>
          <a:ln/>
        </p:spPr>
        <p:txBody>
          <a:bodyPr/>
          <a:lstStyle>
            <a:lvl1pPr>
              <a:defRPr/>
            </a:lvl1pPr>
          </a:lstStyle>
          <a:p>
            <a:pPr>
              <a:defRPr/>
            </a:pPr>
            <a:endParaRPr lang="el-GR"/>
          </a:p>
        </p:txBody>
      </p:sp>
      <p:sp>
        <p:nvSpPr>
          <p:cNvPr id="7" name="Rectangle 6"/>
          <p:cNvSpPr>
            <a:spLocks noGrp="1" noChangeArrowheads="1"/>
          </p:cNvSpPr>
          <p:nvPr>
            <p:ph type="sldNum" sz="quarter" idx="12"/>
          </p:nvPr>
        </p:nvSpPr>
        <p:spPr>
          <a:ln/>
        </p:spPr>
        <p:txBody>
          <a:bodyPr/>
          <a:lstStyle>
            <a:lvl1pPr>
              <a:defRPr/>
            </a:lvl1pPr>
          </a:lstStyle>
          <a:p>
            <a:pPr>
              <a:defRPr/>
            </a:pPr>
            <a:fld id="{B0A74C47-8CB6-44CD-9D5B-12D511867212}" type="slidenum">
              <a:rPr lang="el-GR"/>
              <a:pPr>
                <a:defRP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Rectangle 4"/>
          <p:cNvSpPr>
            <a:spLocks noGrp="1" noChangeArrowheads="1"/>
          </p:cNvSpPr>
          <p:nvPr>
            <p:ph type="dt" sz="half" idx="10"/>
          </p:nvPr>
        </p:nvSpPr>
        <p:spPr>
          <a:ln/>
        </p:spPr>
        <p:txBody>
          <a:bodyPr/>
          <a:lstStyle>
            <a:lvl1pPr>
              <a:defRPr/>
            </a:lvl1pPr>
          </a:lstStyle>
          <a:p>
            <a:pPr>
              <a:defRPr/>
            </a:pPr>
            <a:endParaRPr lang="el-GR"/>
          </a:p>
        </p:txBody>
      </p:sp>
      <p:sp>
        <p:nvSpPr>
          <p:cNvPr id="8" name="Rectangle 5"/>
          <p:cNvSpPr>
            <a:spLocks noGrp="1" noChangeArrowheads="1"/>
          </p:cNvSpPr>
          <p:nvPr>
            <p:ph type="ftr" sz="quarter" idx="11"/>
          </p:nvPr>
        </p:nvSpPr>
        <p:spPr>
          <a:ln/>
        </p:spPr>
        <p:txBody>
          <a:bodyPr/>
          <a:lstStyle>
            <a:lvl1pPr>
              <a:defRPr/>
            </a:lvl1pPr>
          </a:lstStyle>
          <a:p>
            <a:pPr>
              <a:defRPr/>
            </a:pPr>
            <a:endParaRPr lang="el-GR"/>
          </a:p>
        </p:txBody>
      </p:sp>
      <p:sp>
        <p:nvSpPr>
          <p:cNvPr id="9" name="Rectangle 6"/>
          <p:cNvSpPr>
            <a:spLocks noGrp="1" noChangeArrowheads="1"/>
          </p:cNvSpPr>
          <p:nvPr>
            <p:ph type="sldNum" sz="quarter" idx="12"/>
          </p:nvPr>
        </p:nvSpPr>
        <p:spPr>
          <a:ln/>
        </p:spPr>
        <p:txBody>
          <a:bodyPr/>
          <a:lstStyle>
            <a:lvl1pPr>
              <a:defRPr/>
            </a:lvl1pPr>
          </a:lstStyle>
          <a:p>
            <a:pPr>
              <a:defRPr/>
            </a:pPr>
            <a:fld id="{07A381D5-5319-4055-B6F7-1096237B6757}" type="slidenum">
              <a:rPr lang="el-GR"/>
              <a:pPr>
                <a:defRP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Rectangle 4"/>
          <p:cNvSpPr>
            <a:spLocks noGrp="1" noChangeArrowheads="1"/>
          </p:cNvSpPr>
          <p:nvPr>
            <p:ph type="dt" sz="half" idx="10"/>
          </p:nvPr>
        </p:nvSpPr>
        <p:spPr>
          <a:ln/>
        </p:spPr>
        <p:txBody>
          <a:bodyPr/>
          <a:lstStyle>
            <a:lvl1pPr>
              <a:defRPr/>
            </a:lvl1pPr>
          </a:lstStyle>
          <a:p>
            <a:pPr>
              <a:defRPr/>
            </a:pPr>
            <a:endParaRPr lang="el-GR"/>
          </a:p>
        </p:txBody>
      </p:sp>
      <p:sp>
        <p:nvSpPr>
          <p:cNvPr id="4" name="Rectangle 5"/>
          <p:cNvSpPr>
            <a:spLocks noGrp="1" noChangeArrowheads="1"/>
          </p:cNvSpPr>
          <p:nvPr>
            <p:ph type="ftr" sz="quarter" idx="11"/>
          </p:nvPr>
        </p:nvSpPr>
        <p:spPr>
          <a:ln/>
        </p:spPr>
        <p:txBody>
          <a:bodyPr/>
          <a:lstStyle>
            <a:lvl1pPr>
              <a:defRPr/>
            </a:lvl1pPr>
          </a:lstStyle>
          <a:p>
            <a:pPr>
              <a:defRPr/>
            </a:pPr>
            <a:endParaRPr lang="el-GR"/>
          </a:p>
        </p:txBody>
      </p:sp>
      <p:sp>
        <p:nvSpPr>
          <p:cNvPr id="5" name="Rectangle 6"/>
          <p:cNvSpPr>
            <a:spLocks noGrp="1" noChangeArrowheads="1"/>
          </p:cNvSpPr>
          <p:nvPr>
            <p:ph type="sldNum" sz="quarter" idx="12"/>
          </p:nvPr>
        </p:nvSpPr>
        <p:spPr>
          <a:ln/>
        </p:spPr>
        <p:txBody>
          <a:bodyPr/>
          <a:lstStyle>
            <a:lvl1pPr>
              <a:defRPr/>
            </a:lvl1pPr>
          </a:lstStyle>
          <a:p>
            <a:pPr>
              <a:defRPr/>
            </a:pPr>
            <a:fld id="{C7791C4B-C6D1-46A6-A7D2-4390CA05DCE2}"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l-GR"/>
          </a:p>
        </p:txBody>
      </p:sp>
      <p:sp>
        <p:nvSpPr>
          <p:cNvPr id="3" name="Rectangle 5"/>
          <p:cNvSpPr>
            <a:spLocks noGrp="1" noChangeArrowheads="1"/>
          </p:cNvSpPr>
          <p:nvPr>
            <p:ph type="ftr" sz="quarter" idx="11"/>
          </p:nvPr>
        </p:nvSpPr>
        <p:spPr>
          <a:ln/>
        </p:spPr>
        <p:txBody>
          <a:bodyPr/>
          <a:lstStyle>
            <a:lvl1pPr>
              <a:defRPr/>
            </a:lvl1pPr>
          </a:lstStyle>
          <a:p>
            <a:pPr>
              <a:defRPr/>
            </a:pPr>
            <a:endParaRPr lang="el-GR"/>
          </a:p>
        </p:txBody>
      </p:sp>
      <p:sp>
        <p:nvSpPr>
          <p:cNvPr id="4" name="Rectangle 6"/>
          <p:cNvSpPr>
            <a:spLocks noGrp="1" noChangeArrowheads="1"/>
          </p:cNvSpPr>
          <p:nvPr>
            <p:ph type="sldNum" sz="quarter" idx="12"/>
          </p:nvPr>
        </p:nvSpPr>
        <p:spPr>
          <a:ln/>
        </p:spPr>
        <p:txBody>
          <a:bodyPr/>
          <a:lstStyle>
            <a:lvl1pPr>
              <a:defRPr/>
            </a:lvl1pPr>
          </a:lstStyle>
          <a:p>
            <a:pPr>
              <a:defRPr/>
            </a:pPr>
            <a:fld id="{D54C6C33-D4B6-4B9C-9C05-5623B49BA4DE}"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Rectangle 4"/>
          <p:cNvSpPr>
            <a:spLocks noGrp="1" noChangeArrowheads="1"/>
          </p:cNvSpPr>
          <p:nvPr>
            <p:ph type="dt" sz="half" idx="10"/>
          </p:nvPr>
        </p:nvSpPr>
        <p:spPr>
          <a:ln/>
        </p:spPr>
        <p:txBody>
          <a:bodyPr/>
          <a:lstStyle>
            <a:lvl1pPr>
              <a:defRPr/>
            </a:lvl1pPr>
          </a:lstStyle>
          <a:p>
            <a:pPr>
              <a:defRPr/>
            </a:pPr>
            <a:endParaRPr lang="el-GR"/>
          </a:p>
        </p:txBody>
      </p:sp>
      <p:sp>
        <p:nvSpPr>
          <p:cNvPr id="6" name="Rectangle 5"/>
          <p:cNvSpPr>
            <a:spLocks noGrp="1" noChangeArrowheads="1"/>
          </p:cNvSpPr>
          <p:nvPr>
            <p:ph type="ftr" sz="quarter" idx="11"/>
          </p:nvPr>
        </p:nvSpPr>
        <p:spPr>
          <a:ln/>
        </p:spPr>
        <p:txBody>
          <a:bodyPr/>
          <a:lstStyle>
            <a:lvl1pPr>
              <a:defRPr/>
            </a:lvl1pPr>
          </a:lstStyle>
          <a:p>
            <a:pPr>
              <a:defRPr/>
            </a:pPr>
            <a:endParaRPr lang="el-GR"/>
          </a:p>
        </p:txBody>
      </p:sp>
      <p:sp>
        <p:nvSpPr>
          <p:cNvPr id="7" name="Rectangle 6"/>
          <p:cNvSpPr>
            <a:spLocks noGrp="1" noChangeArrowheads="1"/>
          </p:cNvSpPr>
          <p:nvPr>
            <p:ph type="sldNum" sz="quarter" idx="12"/>
          </p:nvPr>
        </p:nvSpPr>
        <p:spPr>
          <a:ln/>
        </p:spPr>
        <p:txBody>
          <a:bodyPr/>
          <a:lstStyle>
            <a:lvl1pPr>
              <a:defRPr/>
            </a:lvl1pPr>
          </a:lstStyle>
          <a:p>
            <a:pPr>
              <a:defRPr/>
            </a:pPr>
            <a:fld id="{7C952EC4-A786-4FFE-838E-1C04242BD9CA}" type="slidenum">
              <a:rPr lang="el-GR"/>
              <a:pPr>
                <a:defRP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Rectangle 4"/>
          <p:cNvSpPr>
            <a:spLocks noGrp="1" noChangeArrowheads="1"/>
          </p:cNvSpPr>
          <p:nvPr>
            <p:ph type="dt" sz="half" idx="10"/>
          </p:nvPr>
        </p:nvSpPr>
        <p:spPr>
          <a:ln/>
        </p:spPr>
        <p:txBody>
          <a:bodyPr/>
          <a:lstStyle>
            <a:lvl1pPr>
              <a:defRPr/>
            </a:lvl1pPr>
          </a:lstStyle>
          <a:p>
            <a:pPr>
              <a:defRPr/>
            </a:pPr>
            <a:endParaRPr lang="el-GR"/>
          </a:p>
        </p:txBody>
      </p:sp>
      <p:sp>
        <p:nvSpPr>
          <p:cNvPr id="6" name="Rectangle 5"/>
          <p:cNvSpPr>
            <a:spLocks noGrp="1" noChangeArrowheads="1"/>
          </p:cNvSpPr>
          <p:nvPr>
            <p:ph type="ftr" sz="quarter" idx="11"/>
          </p:nvPr>
        </p:nvSpPr>
        <p:spPr>
          <a:ln/>
        </p:spPr>
        <p:txBody>
          <a:bodyPr/>
          <a:lstStyle>
            <a:lvl1pPr>
              <a:defRPr/>
            </a:lvl1pPr>
          </a:lstStyle>
          <a:p>
            <a:pPr>
              <a:defRPr/>
            </a:pPr>
            <a:endParaRPr lang="el-GR"/>
          </a:p>
        </p:txBody>
      </p:sp>
      <p:sp>
        <p:nvSpPr>
          <p:cNvPr id="7" name="Rectangle 6"/>
          <p:cNvSpPr>
            <a:spLocks noGrp="1" noChangeArrowheads="1"/>
          </p:cNvSpPr>
          <p:nvPr>
            <p:ph type="sldNum" sz="quarter" idx="12"/>
          </p:nvPr>
        </p:nvSpPr>
        <p:spPr>
          <a:ln/>
        </p:spPr>
        <p:txBody>
          <a:bodyPr/>
          <a:lstStyle>
            <a:lvl1pPr>
              <a:defRPr/>
            </a:lvl1pPr>
          </a:lstStyle>
          <a:p>
            <a:pPr>
              <a:defRPr/>
            </a:pPr>
            <a:fld id="{E601C0C7-2840-4422-A343-1D21BF4349D0}" type="slidenum">
              <a:rPr lang="el-GR"/>
              <a:pPr>
                <a:defRP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14338" name="Rectangle 2"/>
          <p:cNvSpPr>
            <a:spLocks noGrp="1" noRot="1" noChangeArrowheads="1"/>
          </p:cNvSpPr>
          <p:nvPr>
            <p:ph type="title"/>
          </p:nvPr>
        </p:nvSpPr>
        <p:spPr bwMode="auto">
          <a:xfrm>
            <a:off x="301625" y="228600"/>
            <a:ext cx="8510588" cy="13255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l-GR" smtClean="0"/>
              <a:t>Κάντε κλικ για επεξεργασία του τίτλου</a:t>
            </a:r>
          </a:p>
        </p:txBody>
      </p:sp>
      <p:sp>
        <p:nvSpPr>
          <p:cNvPr id="14339" name="Rectangle 3"/>
          <p:cNvSpPr>
            <a:spLocks noGrp="1" noRot="1" noChangeArrowheads="1"/>
          </p:cNvSpPr>
          <p:nvPr>
            <p:ph type="body" idx="1"/>
          </p:nvPr>
        </p:nvSpPr>
        <p:spPr bwMode="auto">
          <a:xfrm>
            <a:off x="301625" y="1676400"/>
            <a:ext cx="8540750" cy="4422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14340" name="Rectangle 4"/>
          <p:cNvSpPr>
            <a:spLocks noGrp="1" noChangeArrowheads="1"/>
          </p:cNvSpPr>
          <p:nvPr>
            <p:ph type="dt" sz="half" idx="2"/>
          </p:nvPr>
        </p:nvSpPr>
        <p:spPr bwMode="auto">
          <a:xfrm>
            <a:off x="3048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mn-lt"/>
              </a:defRPr>
            </a:lvl1pPr>
          </a:lstStyle>
          <a:p>
            <a:pPr>
              <a:defRPr/>
            </a:pPr>
            <a:endParaRPr lang="el-GR"/>
          </a:p>
        </p:txBody>
      </p:sp>
      <p:sp>
        <p:nvSpPr>
          <p:cNvPr id="1434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mn-lt"/>
              </a:defRPr>
            </a:lvl1pPr>
          </a:lstStyle>
          <a:p>
            <a:pPr>
              <a:defRPr/>
            </a:pPr>
            <a:endParaRPr lang="el-GR"/>
          </a:p>
        </p:txBody>
      </p:sp>
      <p:sp>
        <p:nvSpPr>
          <p:cNvPr id="14342" name="Rectangle 6"/>
          <p:cNvSpPr>
            <a:spLocks noGrp="1" noChangeArrowheads="1"/>
          </p:cNvSpPr>
          <p:nvPr>
            <p:ph type="sldNum" sz="quarter" idx="4"/>
          </p:nvPr>
        </p:nvSpPr>
        <p:spPr bwMode="auto">
          <a:xfrm>
            <a:off x="65532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mn-lt"/>
              </a:defRPr>
            </a:lvl1pPr>
          </a:lstStyle>
          <a:p>
            <a:pPr>
              <a:defRPr/>
            </a:pPr>
            <a:fld id="{A2F4926F-D601-4311-A1A6-AF2E49619EF6}" type="slidenum">
              <a:rPr lang="el-GR"/>
              <a:pPr>
                <a:defRPr/>
              </a:pPr>
              <a:t>‹#›</a:t>
            </a:fld>
            <a:endParaRPr lang="el-GR"/>
          </a:p>
        </p:txBody>
      </p:sp>
    </p:spTree>
  </p:cSld>
  <p:clrMap bg1="dk2" tx1="lt1" bg2="dk1" tx2="lt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Rot="1" noChangeArrowheads="1"/>
          </p:cNvSpPr>
          <p:nvPr>
            <p:ph type="ctrTitle"/>
          </p:nvPr>
        </p:nvSpPr>
        <p:spPr/>
        <p:txBody>
          <a:bodyPr/>
          <a:lstStyle/>
          <a:p>
            <a:pPr eaLnBrk="1" hangingPunct="1">
              <a:defRPr/>
            </a:pPr>
            <a:r>
              <a:rPr lang="el-GR" smtClean="0">
                <a:latin typeface="Calibri" pitchFamily="34" charset="0"/>
              </a:rPr>
              <a:t>ΑΚΟΥΣΙΑ ΝΟΣΗΛΕΙΑ</a:t>
            </a:r>
          </a:p>
        </p:txBody>
      </p:sp>
      <p:sp>
        <p:nvSpPr>
          <p:cNvPr id="2051" name="Rectangle 3"/>
          <p:cNvSpPr>
            <a:spLocks noGrp="1" noRot="1" noChangeArrowheads="1"/>
          </p:cNvSpPr>
          <p:nvPr>
            <p:ph type="subTitle" idx="1"/>
          </p:nvPr>
        </p:nvSpPr>
        <p:spPr/>
        <p:txBody>
          <a:bodyPr/>
          <a:lstStyle/>
          <a:p>
            <a:pPr algn="r" eaLnBrk="1" hangingPunct="1">
              <a:defRPr/>
            </a:pPr>
            <a:r>
              <a:rPr lang="el-GR" sz="2400" dirty="0" smtClean="0"/>
              <a:t>ΠΡΕΜΕΤΗ ΒΑΣΩ</a:t>
            </a:r>
          </a:p>
          <a:p>
            <a:pPr algn="r" eaLnBrk="1" hangingPunct="1">
              <a:defRPr/>
            </a:pPr>
            <a:r>
              <a:rPr lang="el-GR" sz="2400" dirty="0" smtClean="0"/>
              <a:t>ΤΖΑΝΕΤΟΥ ΒΑΣΙΑ</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eaLnBrk="1" hangingPunct="1"/>
            <a:r>
              <a:rPr lang="el-GR" sz="3200" smtClean="0">
                <a:latin typeface="Calibri" pitchFamily="34" charset="0"/>
              </a:rPr>
              <a:t>ΠΟΙΕΣ  ΕΙΝΑΙ ΟΙ ΣΥΝΘΗΚΕΣ ΝΟΣΗΛΕΙΑΣ;</a:t>
            </a:r>
          </a:p>
        </p:txBody>
      </p:sp>
      <p:sp>
        <p:nvSpPr>
          <p:cNvPr id="3" name="2 - Θέση περιεχομένου"/>
          <p:cNvSpPr>
            <a:spLocks noGrp="1"/>
          </p:cNvSpPr>
          <p:nvPr>
            <p:ph idx="1"/>
          </p:nvPr>
        </p:nvSpPr>
        <p:spPr/>
        <p:txBody>
          <a:bodyPr/>
          <a:lstStyle/>
          <a:p>
            <a:pPr eaLnBrk="1" hangingPunct="1"/>
            <a:r>
              <a:rPr lang="el-GR" sz="2000" smtClean="0">
                <a:latin typeface="Calibri" pitchFamily="34" charset="0"/>
              </a:rPr>
              <a:t>Ο ασθενής κατά την μεταφορά του στη μονάδα για ακούσια νοσηλεία πρέπει να ενημερώνεται αμέσως από τον διευθυντή ή άλλο αρμόδιο πρόσωπο για τα δικαιώματα του και ειδικότερα για το δικαίωμα του να ασκήσει ένδικο μέσο .</a:t>
            </a:r>
          </a:p>
          <a:p>
            <a:pPr eaLnBrk="1" hangingPunct="1"/>
            <a:endParaRPr lang="el-GR" sz="2000" smtClean="0">
              <a:latin typeface="Calibri" pitchFamily="34" charset="0"/>
            </a:endParaRPr>
          </a:p>
          <a:p>
            <a:pPr eaLnBrk="1" hangingPunct="1"/>
            <a:r>
              <a:rPr lang="el-GR" sz="2000" smtClean="0">
                <a:latin typeface="Calibri" pitchFamily="34" charset="0"/>
              </a:rPr>
              <a:t>Οι συνθήκες ακούσιας νοσηλείας πρέπει να εξυπηρετούν τις ανάγκες της θεραπείας , χωρίς να αποκλείονται οι άδειες, οι οργανωμένοι έξοδοι, ή η διαμονή σε χώρους που εποπτεύονται .</a:t>
            </a:r>
          </a:p>
          <a:p>
            <a:pPr eaLnBrk="1" hangingPunct="1"/>
            <a:endParaRPr lang="el-GR" sz="2000" smtClean="0">
              <a:latin typeface="Calibri" pitchFamily="34" charset="0"/>
            </a:endParaRPr>
          </a:p>
          <a:p>
            <a:pPr eaLnBrk="1" hangingPunct="1"/>
            <a:r>
              <a:rPr lang="el-GR" sz="2000" smtClean="0">
                <a:latin typeface="Calibri" pitchFamily="34" charset="0"/>
              </a:rPr>
              <a:t>Σε κάθε περίπτωση πρέπει να επιδεικνύεται σεβασμός προς την προσωπικότητα του ασθενή και οι περιορισμοί που επιβάλλονται στην ατομική ελευθερία να προσδιορίζονται μόνο από την κατάσταση της υγείας του ασθενή και τις ανάγκες νοσηλείας,  κάτι που δεν τηρείται στη πράξη.</a:t>
            </a:r>
          </a:p>
          <a:p>
            <a:pPr eaLnBrk="1" hangingPunct="1">
              <a:buFont typeface="Wingdings" pitchFamily="2" charset="2"/>
              <a:buNone/>
            </a:pPr>
            <a:endParaRPr lang="el-GR" sz="2000" smtClean="0">
              <a:latin typeface="Calibri"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01625" y="228600"/>
            <a:ext cx="8510588" cy="1200150"/>
          </a:xfrm>
        </p:spPr>
        <p:txBody>
          <a:bodyPr/>
          <a:lstStyle/>
          <a:p>
            <a:pPr eaLnBrk="1" hangingPunct="1"/>
            <a:r>
              <a:rPr lang="el-GR" sz="3200" smtClean="0">
                <a:latin typeface="Calibri" pitchFamily="34" charset="0"/>
              </a:rPr>
              <a:t>ΔΙΑΚΟΠΗ-ΔΙΑΡΚΕΙΑ-ΛΗΞΗ ΑΚΟΥΣΙΑΣ ΝΟΣΗΛΕΙΑΣ</a:t>
            </a:r>
          </a:p>
        </p:txBody>
      </p:sp>
      <p:sp>
        <p:nvSpPr>
          <p:cNvPr id="3" name="2 - Θέση περιεχομένου"/>
          <p:cNvSpPr>
            <a:spLocks noGrp="1"/>
          </p:cNvSpPr>
          <p:nvPr>
            <p:ph idx="1"/>
          </p:nvPr>
        </p:nvSpPr>
        <p:spPr>
          <a:xfrm>
            <a:off x="301625" y="1357313"/>
            <a:ext cx="8540750" cy="4741862"/>
          </a:xfrm>
        </p:spPr>
        <p:txBody>
          <a:bodyPr/>
          <a:lstStyle/>
          <a:p>
            <a:pPr eaLnBrk="1" hangingPunct="1"/>
            <a:r>
              <a:rPr lang="el-GR" sz="2000" smtClean="0">
                <a:latin typeface="Calibri" pitchFamily="34" charset="0"/>
              </a:rPr>
              <a:t>Η ακούσια νοσηλεία διακόπτεται όταν πάψουν να υπάρχουν οι προϋποθέσεις που οδήγησαν σε αυτήν. Ο επιστημονικός  διευθυντής της μονάδας οφείλει να χορηγήσει εξιτήριο στον ασθενή και να κοινοποιήσει σχετική έκθεση στον εισαγγελέα.</a:t>
            </a:r>
          </a:p>
          <a:p>
            <a:pPr eaLnBrk="1" hangingPunct="1"/>
            <a:r>
              <a:rPr lang="el-GR" sz="2000" smtClean="0">
                <a:latin typeface="Calibri" pitchFamily="34" charset="0"/>
              </a:rPr>
              <a:t>Η διάρκεια της δεν μπορεί να υπερβεί τους έξι μήνες. Μετά την πάροδο των τριών πρώτων μηνών ο επιστημονικός διευθυντής και ένας ακόμη ψυχίατρος υποβάλλουν σχετική έκθεση στον εισαγγελέα για την κατάσταση υγείας του προσώπου ,ωστόσο από έρευνες που πραγματοποιήθηκαν οι εκθέσεις αυτές δεν τηρούνται.</a:t>
            </a:r>
          </a:p>
          <a:p>
            <a:pPr eaLnBrk="1" hangingPunct="1"/>
            <a:r>
              <a:rPr lang="el-GR" sz="2000" smtClean="0">
                <a:latin typeface="Calibri" pitchFamily="34" charset="0"/>
              </a:rPr>
              <a:t>Οι συγγενείς του ασθενή έχουν δικαίωμα να ζητήσουν διακοπή της νοσηλείας μέσω αίτησης προς τον εισαγγελέα και αν δεν γίνει δεκτή να υποβάλλουν αίτηση μετά από τρείς μήνες .</a:t>
            </a:r>
          </a:p>
          <a:p>
            <a:pPr eaLnBrk="1" hangingPunct="1"/>
            <a:r>
              <a:rPr lang="el-GR" sz="2000" smtClean="0">
                <a:latin typeface="Calibri" pitchFamily="34" charset="0"/>
              </a:rPr>
              <a:t>Σε εξαιρετικές περιπτώσεις παράτασης πέρα των έξι μηνών, θα πρέπει να υπάρχει η σύμφωνη γνώμη τριών ψυχιάτρων ,ένας εκ των οποίων είναι ο θεράπων ιατρός και οι δυο άλλοι ορίζονται από τον εισαγγελέα.  </a:t>
            </a:r>
          </a:p>
          <a:p>
            <a:pPr eaLnBrk="1" hangingPunct="1"/>
            <a:endParaRPr lang="el-GR" sz="2000" smtClean="0">
              <a:latin typeface="Calibri"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eaLnBrk="1" hangingPunct="1"/>
            <a:r>
              <a:rPr lang="el-GR" sz="3200" smtClean="0">
                <a:latin typeface="Calibri" pitchFamily="34" charset="0"/>
              </a:rPr>
              <a:t>ΤΑ ΔΙΚΑΙΩΜΑΤΑ ΤΩΝ ΑΣΘΕΝΩΝ ΣΤΗ ΠΡΑΞΗ</a:t>
            </a:r>
          </a:p>
        </p:txBody>
      </p:sp>
      <p:sp>
        <p:nvSpPr>
          <p:cNvPr id="3" name="2 - Θέση περιεχομένου"/>
          <p:cNvSpPr>
            <a:spLocks noGrp="1"/>
          </p:cNvSpPr>
          <p:nvPr>
            <p:ph idx="1"/>
          </p:nvPr>
        </p:nvSpPr>
        <p:spPr/>
        <p:txBody>
          <a:bodyPr/>
          <a:lstStyle/>
          <a:p>
            <a:pPr eaLnBrk="1" hangingPunct="1">
              <a:defRPr/>
            </a:pPr>
            <a:r>
              <a:rPr lang="el-GR" sz="2000" dirty="0" smtClean="0"/>
              <a:t>Πολλές  διατάξεις του ν . 2071/92 δεν τηρούνται στη πράξη με αποτέλεσμα την καταστρατήγηση των δικαιωμάτων των ατόμων με προβλήματα ψυχικής υγείας.</a:t>
            </a:r>
          </a:p>
          <a:p>
            <a:pPr eaLnBrk="1" hangingPunct="1">
              <a:defRPr/>
            </a:pPr>
            <a:endParaRPr lang="el-GR" sz="2000" dirty="0" smtClean="0"/>
          </a:p>
          <a:p>
            <a:pPr eaLnBrk="1" hangingPunct="1">
              <a:defRPr/>
            </a:pPr>
            <a:r>
              <a:rPr lang="el-GR" sz="2000" dirty="0" smtClean="0"/>
              <a:t>Οι ασθενείς καθώς και οι συγγενείς τους μπορούν να προσφύγουν </a:t>
            </a:r>
          </a:p>
          <a:p>
            <a:pPr eaLnBrk="1" hangingPunct="1">
              <a:buClr>
                <a:schemeClr val="accent4">
                  <a:lumMod val="10000"/>
                </a:schemeClr>
              </a:buClr>
              <a:buFont typeface="Arial" pitchFamily="34" charset="0"/>
              <a:buChar char="•"/>
              <a:defRPr/>
            </a:pPr>
            <a:r>
              <a:rPr lang="el-GR" sz="2000" dirty="0" smtClean="0"/>
              <a:t>στον Συνήγορο του Πολίτη</a:t>
            </a:r>
          </a:p>
          <a:p>
            <a:pPr eaLnBrk="1" hangingPunct="1">
              <a:buClr>
                <a:schemeClr val="accent4">
                  <a:lumMod val="10000"/>
                </a:schemeClr>
              </a:buClr>
              <a:buFont typeface="Arial" pitchFamily="34" charset="0"/>
              <a:buChar char="•"/>
              <a:defRPr/>
            </a:pPr>
            <a:r>
              <a:rPr lang="el-GR" sz="2000" dirty="0" smtClean="0"/>
              <a:t>στην Ειδική Επιτροπή  Ελέγχου Προστασίας των Δικαιωμάτων των Ατόμων με Ψυχικές Διαταραχές</a:t>
            </a:r>
          </a:p>
          <a:p>
            <a:pPr eaLnBrk="1" hangingPunct="1">
              <a:buClr>
                <a:schemeClr val="accent4">
                  <a:lumMod val="10000"/>
                </a:schemeClr>
              </a:buClr>
              <a:buFont typeface="Arial" pitchFamily="34" charset="0"/>
              <a:buChar char="•"/>
              <a:defRPr/>
            </a:pPr>
            <a:endParaRPr lang="el-GR" sz="2000" dirty="0" smtClean="0"/>
          </a:p>
          <a:p>
            <a:pPr eaLnBrk="1" hangingPunct="1">
              <a:defRPr/>
            </a:pPr>
            <a:r>
              <a:rPr lang="el-GR" sz="2000" dirty="0" smtClean="0"/>
              <a:t>Αν κατά την νοσηλεία παραβιαστούν οι διατάξεις της Ευρωπαϊκής Σύμβασης  των Δικαιωμάτων του Ανθρώπου, ο ασθενής έχει δικαίωμα να προσφύγει στο Ευρωπαϊκό Δικαστήριο των Δικαιωμάτων του Ανθρώπου εφόσον δεν ικανοποιηθεί από τα Εθνικά δικαστήρια.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eaLnBrk="1" hangingPunct="1"/>
            <a:r>
              <a:rPr lang="el-GR" sz="3200" smtClean="0">
                <a:latin typeface="Calibri" pitchFamily="34" charset="0"/>
              </a:rPr>
              <a:t>Η εμπειρία της ακούσιας νοσηλείας</a:t>
            </a:r>
          </a:p>
        </p:txBody>
      </p:sp>
      <p:sp>
        <p:nvSpPr>
          <p:cNvPr id="3" name="2 - Θέση περιεχομένου"/>
          <p:cNvSpPr>
            <a:spLocks noGrp="1"/>
          </p:cNvSpPr>
          <p:nvPr>
            <p:ph idx="1"/>
          </p:nvPr>
        </p:nvSpPr>
        <p:spPr/>
        <p:txBody>
          <a:bodyPr/>
          <a:lstStyle/>
          <a:p>
            <a:pPr eaLnBrk="1" hangingPunct="1"/>
            <a:r>
              <a:rPr lang="el-GR" sz="2000" smtClean="0">
                <a:latin typeface="Calibri" pitchFamily="34" charset="0"/>
              </a:rPr>
              <a:t>Η ακούσια νοσηλεία περιγράφεται από τους ανθρώπους που την βίωσαν ως μια τραυματική εμπειρία .Η επιθετική-  τιμωρητική συμπεριφορά  βαθαίνει την απομόνωση και συνεπώς την απόσταση από την εξωτερική πραγματικότητα.</a:t>
            </a:r>
          </a:p>
          <a:p>
            <a:pPr eaLnBrk="1" hangingPunct="1"/>
            <a:r>
              <a:rPr lang="el-GR" sz="2000" smtClean="0">
                <a:latin typeface="Calibri" pitchFamily="34" charset="0"/>
              </a:rPr>
              <a:t>Η πρόληψη στην υγεία περιορίζει τις ακραίες εκδηλώσεις μιας νόσου , η ανάπτυξη της πρωτοβάθμιας φροντίδας στην ψυχική υγεία μπορεί να περιορίσει σημαντικά την χρήση ακούσιας νοσηλείας.</a:t>
            </a:r>
          </a:p>
          <a:p>
            <a:pPr eaLnBrk="1" hangingPunct="1"/>
            <a:r>
              <a:rPr lang="el-GR" sz="2000" smtClean="0">
                <a:latin typeface="Calibri" pitchFamily="34" charset="0"/>
              </a:rPr>
              <a:t>Η σταθερή και μακρόχρονη θεραπευτική σχέση και η εμπιστοσύνη που αναπτύσσεται μέσω αυτής βοηθάει στη βελτίωση της ψυχικής υγείας και δίνει τη δυνατότητα στο άτομο να επενδύσει στην υγεία του και να αντιμετωπίσει υπεύθυνα την ασθένεια του.</a:t>
            </a:r>
          </a:p>
          <a:p>
            <a:pPr eaLnBrk="1" hangingPunct="1"/>
            <a:endParaRPr lang="el-GR" sz="2000" smtClean="0">
              <a:latin typeface="Calibri"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ctrTitle"/>
          </p:nvPr>
        </p:nvSpPr>
        <p:spPr/>
        <p:txBody>
          <a:bodyPr/>
          <a:lstStyle/>
          <a:p>
            <a:pPr eaLnBrk="1" hangingPunct="1"/>
            <a:r>
              <a:rPr lang="el-GR" sz="3200" smtClean="0">
                <a:latin typeface="Calibri" pitchFamily="34" charset="0"/>
              </a:rPr>
              <a:t>Ευχαριστούμε για την προσοχή σας!</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Rot="1" noChangeArrowheads="1"/>
          </p:cNvSpPr>
          <p:nvPr>
            <p:ph type="title"/>
          </p:nvPr>
        </p:nvSpPr>
        <p:spPr/>
        <p:txBody>
          <a:bodyPr/>
          <a:lstStyle/>
          <a:p>
            <a:pPr eaLnBrk="1" hangingPunct="1">
              <a:defRPr/>
            </a:pPr>
            <a:r>
              <a:rPr lang="el-GR" sz="3200" smtClean="0">
                <a:latin typeface="Calibri" pitchFamily="34" charset="0"/>
              </a:rPr>
              <a:t>ΝΟΜΙΚΟ ΠΛΑΙΣΙΟ</a:t>
            </a:r>
          </a:p>
        </p:txBody>
      </p:sp>
      <p:sp>
        <p:nvSpPr>
          <p:cNvPr id="7171" name="Rectangle 3"/>
          <p:cNvSpPr>
            <a:spLocks noGrp="1" noRot="1" noChangeArrowheads="1"/>
          </p:cNvSpPr>
          <p:nvPr>
            <p:ph type="body" idx="1"/>
          </p:nvPr>
        </p:nvSpPr>
        <p:spPr/>
        <p:txBody>
          <a:bodyPr/>
          <a:lstStyle/>
          <a:p>
            <a:pPr eaLnBrk="1" hangingPunct="1">
              <a:defRPr/>
            </a:pPr>
            <a:r>
              <a:rPr lang="el-GR" sz="2400" smtClean="0">
                <a:latin typeface="Calibri" pitchFamily="34" charset="0"/>
              </a:rPr>
              <a:t>Η ακούσια νοσηλεία αρχικά οριζόταν από τον ν. ΨΜΒ/1862(περί συστάσεως Φρενοκομείων) έναν από τους μακροβιότερους νόμους ως «περισυλλογή και περίθαλψη φρενοπαθών»</a:t>
            </a:r>
          </a:p>
          <a:p>
            <a:pPr eaLnBrk="1" hangingPunct="1">
              <a:defRPr/>
            </a:pPr>
            <a:r>
              <a:rPr lang="el-GR" sz="2400" smtClean="0">
                <a:latin typeface="Calibri" pitchFamily="34" charset="0"/>
              </a:rPr>
              <a:t>Στη συνέχεια από το ν.δ. 104/1973(περί ψυχικής υγιεινής και περιθάλψεως των ψυχικώς πασχόντων) ως «εισαγωγή σε ψυχιατρικό νοσοκομείο ή κλινική»</a:t>
            </a:r>
          </a:p>
          <a:p>
            <a:pPr eaLnBrk="1" hangingPunct="1">
              <a:defRPr/>
            </a:pPr>
            <a:r>
              <a:rPr lang="el-GR" sz="2400" smtClean="0">
                <a:latin typeface="Calibri" pitchFamily="34" charset="0"/>
              </a:rPr>
              <a:t>Οι παραπάνω διατάξεις ίσχυσαν μέχρι την ψήφιση του ισχύοντος ν. 2071/1992 και το άρθρο 16 του ν. 2716/1999</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Rot="1" noChangeArrowheads="1"/>
          </p:cNvSpPr>
          <p:nvPr>
            <p:ph type="title"/>
          </p:nvPr>
        </p:nvSpPr>
        <p:spPr/>
        <p:txBody>
          <a:bodyPr/>
          <a:lstStyle/>
          <a:p>
            <a:pPr eaLnBrk="1" hangingPunct="1">
              <a:defRPr/>
            </a:pPr>
            <a:r>
              <a:rPr lang="el-GR" sz="3200" smtClean="0">
                <a:latin typeface="Calibri" pitchFamily="34" charset="0"/>
              </a:rPr>
              <a:t>ΝΟΜΙΚΟ ΠΛΑΙΣΙΟ</a:t>
            </a:r>
          </a:p>
        </p:txBody>
      </p:sp>
      <p:sp>
        <p:nvSpPr>
          <p:cNvPr id="17411" name="Rectangle 3"/>
          <p:cNvSpPr>
            <a:spLocks noGrp="1" noRot="1" noChangeArrowheads="1"/>
          </p:cNvSpPr>
          <p:nvPr>
            <p:ph type="body" idx="1"/>
          </p:nvPr>
        </p:nvSpPr>
        <p:spPr/>
        <p:txBody>
          <a:bodyPr/>
          <a:lstStyle/>
          <a:p>
            <a:pPr eaLnBrk="1" hangingPunct="1">
              <a:defRPr/>
            </a:pPr>
            <a:r>
              <a:rPr lang="el-GR" sz="2400" dirty="0" smtClean="0">
                <a:latin typeface="Calibri" pitchFamily="34" charset="0"/>
              </a:rPr>
              <a:t>Σύμφωνα με τον ν.ΨΜΒ/1862 δύο ήταν οι τρόποι εισαγωγής ενός «φρενοβλαβούς»</a:t>
            </a:r>
          </a:p>
          <a:p>
            <a:pPr eaLnBrk="1" hangingPunct="1">
              <a:defRPr/>
            </a:pPr>
            <a:r>
              <a:rPr lang="el-GR" sz="2400" dirty="0" smtClean="0">
                <a:latin typeface="Calibri" pitchFamily="34" charset="0"/>
              </a:rPr>
              <a:t>- α) εισαγωγή του μετά από αίτηση ιδιωτών (συγγενείς ή οικείοι)</a:t>
            </a:r>
          </a:p>
          <a:p>
            <a:pPr eaLnBrk="1" hangingPunct="1">
              <a:defRPr/>
            </a:pPr>
            <a:r>
              <a:rPr lang="el-GR" sz="2400" dirty="0" smtClean="0">
                <a:latin typeface="Calibri" pitchFamily="34" charset="0"/>
              </a:rPr>
              <a:t>-β) τοποθέτηση του στο νοσοκομείο μετά από διαταγή δημόσιας αρχής</a:t>
            </a:r>
          </a:p>
          <a:p>
            <a:pPr eaLnBrk="1" hangingPunct="1">
              <a:defRPr/>
            </a:pPr>
            <a:r>
              <a:rPr lang="el-GR" sz="2400" dirty="0" smtClean="0">
                <a:latin typeface="Calibri" pitchFamily="34" charset="0"/>
              </a:rPr>
              <a:t>Σύμφωνα με το </a:t>
            </a:r>
            <a:r>
              <a:rPr lang="el-GR" sz="2400" dirty="0" err="1" smtClean="0">
                <a:latin typeface="Calibri" pitchFamily="34" charset="0"/>
              </a:rPr>
              <a:t>ν.δ</a:t>
            </a:r>
            <a:r>
              <a:rPr lang="el-GR" sz="2400" dirty="0" smtClean="0">
                <a:latin typeface="Calibri" pitchFamily="34" charset="0"/>
              </a:rPr>
              <a:t>. 104/1973 οι τρόποι εισαγωγής είναι τρεις:</a:t>
            </a:r>
          </a:p>
          <a:p>
            <a:pPr eaLnBrk="1" hangingPunct="1">
              <a:defRPr/>
            </a:pPr>
            <a:r>
              <a:rPr lang="el-GR" sz="2400" dirty="0" smtClean="0">
                <a:latin typeface="Calibri" pitchFamily="34" charset="0"/>
              </a:rPr>
              <a:t>-α) εκούσια νοσηλεία</a:t>
            </a:r>
          </a:p>
          <a:p>
            <a:pPr eaLnBrk="1" hangingPunct="1">
              <a:defRPr/>
            </a:pPr>
            <a:r>
              <a:rPr lang="el-GR" sz="2400" dirty="0" smtClean="0">
                <a:latin typeface="Calibri" pitchFamily="34" charset="0"/>
              </a:rPr>
              <a:t>-β) ακούσια εισαγωγή</a:t>
            </a:r>
          </a:p>
          <a:p>
            <a:pPr eaLnBrk="1" hangingPunct="1">
              <a:defRPr/>
            </a:pPr>
            <a:r>
              <a:rPr lang="el-GR" sz="2400" dirty="0" smtClean="0">
                <a:latin typeface="Calibri" pitchFamily="34" charset="0"/>
              </a:rPr>
              <a:t>-γ) υποχρεωτική εισαγωγή «επικίνδυνων ψυχοπαθών», τα λεγόμενα εισαγγελικά</a:t>
            </a:r>
          </a:p>
          <a:p>
            <a:pPr eaLnBrk="1" hangingPunct="1">
              <a:defRPr/>
            </a:pPr>
            <a:endParaRPr lang="el-GR" sz="2400" dirty="0" smtClean="0">
              <a:latin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rrowheads="1"/>
          </p:cNvSpPr>
          <p:nvPr>
            <p:ph type="title"/>
          </p:nvPr>
        </p:nvSpPr>
        <p:spPr/>
        <p:txBody>
          <a:bodyPr/>
          <a:lstStyle/>
          <a:p>
            <a:pPr eaLnBrk="1" hangingPunct="1">
              <a:defRPr/>
            </a:pPr>
            <a:r>
              <a:rPr lang="el-GR" sz="3200" smtClean="0">
                <a:latin typeface="Calibri" pitchFamily="34" charset="0"/>
              </a:rPr>
              <a:t>ΤΙ ΕΙΝΑΙ Η ΑΚΟΥΣΙΑ ΝΟΣΗΛΕΙΑ</a:t>
            </a:r>
          </a:p>
        </p:txBody>
      </p:sp>
      <p:sp>
        <p:nvSpPr>
          <p:cNvPr id="18435" name="Rectangle 3"/>
          <p:cNvSpPr>
            <a:spLocks noGrp="1" noRot="1" noChangeArrowheads="1"/>
          </p:cNvSpPr>
          <p:nvPr>
            <p:ph type="body" idx="1"/>
          </p:nvPr>
        </p:nvSpPr>
        <p:spPr/>
        <p:txBody>
          <a:bodyPr/>
          <a:lstStyle/>
          <a:p>
            <a:pPr eaLnBrk="1" hangingPunct="1">
              <a:lnSpc>
                <a:spcPct val="90000"/>
              </a:lnSpc>
              <a:defRPr/>
            </a:pPr>
            <a:r>
              <a:rPr lang="el-GR" sz="2400" smtClean="0">
                <a:latin typeface="Calibri" pitchFamily="34" charset="0"/>
              </a:rPr>
              <a:t>Ακούσια νοσηλεία είναι η χωρίς τη συγκατάθεση του προσώπου εισαγωγή και η παραμονή του για θεραπεία σε κατάλληλη μονάδα ψυχικής υγείας</a:t>
            </a:r>
          </a:p>
          <a:p>
            <a:pPr eaLnBrk="1" hangingPunct="1">
              <a:lnSpc>
                <a:spcPct val="90000"/>
              </a:lnSpc>
              <a:defRPr/>
            </a:pPr>
            <a:r>
              <a:rPr lang="el-GR" sz="2400" smtClean="0">
                <a:latin typeface="Calibri" pitchFamily="34" charset="0"/>
              </a:rPr>
              <a:t>Προϋποθέσεις : </a:t>
            </a:r>
          </a:p>
          <a:p>
            <a:pPr eaLnBrk="1" hangingPunct="1">
              <a:lnSpc>
                <a:spcPct val="90000"/>
              </a:lnSpc>
              <a:defRPr/>
            </a:pPr>
            <a:r>
              <a:rPr lang="el-GR" sz="2400" smtClean="0">
                <a:latin typeface="Calibri" pitchFamily="34" charset="0"/>
              </a:rPr>
              <a:t>Ι α) το πρόσωπο να πάσχει από ψυχική διαταραχή</a:t>
            </a:r>
          </a:p>
          <a:p>
            <a:pPr eaLnBrk="1" hangingPunct="1">
              <a:lnSpc>
                <a:spcPct val="90000"/>
              </a:lnSpc>
              <a:defRPr/>
            </a:pPr>
            <a:r>
              <a:rPr lang="el-GR" sz="2400" smtClean="0">
                <a:latin typeface="Calibri" pitchFamily="34" charset="0"/>
              </a:rPr>
              <a:t>  β) να μην είναι ικανό να κρίνει για το συμφέρον της υγείας του</a:t>
            </a:r>
          </a:p>
          <a:p>
            <a:pPr eaLnBrk="1" hangingPunct="1">
              <a:lnSpc>
                <a:spcPct val="90000"/>
              </a:lnSpc>
              <a:defRPr/>
            </a:pPr>
            <a:r>
              <a:rPr lang="el-GR" sz="2400" smtClean="0">
                <a:latin typeface="Calibri" pitchFamily="34" charset="0"/>
              </a:rPr>
              <a:t>  γ) η έλλειψη νοσηλείας να έχει ως συνέπεια είτε να αποκλεισθεί η θεραπεία είτε να επιδεινωθεί η κατάσταση της υγείας του</a:t>
            </a:r>
          </a:p>
          <a:p>
            <a:pPr eaLnBrk="1" hangingPunct="1">
              <a:lnSpc>
                <a:spcPct val="90000"/>
              </a:lnSpc>
              <a:defRPr/>
            </a:pPr>
            <a:r>
              <a:rPr lang="el-GR" sz="2400" smtClean="0">
                <a:latin typeface="Calibri" pitchFamily="34" charset="0"/>
              </a:rPr>
              <a:t>ΙΙ η νοσηλεία να είναι απαραίτητη για να αποτραπούν πράξεις βίας κατά του ίδιου ή τρίτου</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rrowheads="1"/>
          </p:cNvSpPr>
          <p:nvPr>
            <p:ph type="title"/>
          </p:nvPr>
        </p:nvSpPr>
        <p:spPr/>
        <p:txBody>
          <a:bodyPr/>
          <a:lstStyle/>
          <a:p>
            <a:pPr eaLnBrk="1" hangingPunct="1">
              <a:defRPr/>
            </a:pPr>
            <a:r>
              <a:rPr lang="el-GR" sz="3200" smtClean="0">
                <a:latin typeface="Calibri" pitchFamily="34" charset="0"/>
              </a:rPr>
              <a:t>ΠΟΙΟΙ</a:t>
            </a:r>
            <a:r>
              <a:rPr lang="el-GR" smtClean="0"/>
              <a:t> </a:t>
            </a:r>
            <a:r>
              <a:rPr lang="el-GR" sz="3200" smtClean="0">
                <a:latin typeface="Calibri" pitchFamily="34" charset="0"/>
              </a:rPr>
              <a:t>ΜΠΟΡΟΥΝ ΝΑ ΖΗΤΗΣΟΥΝ ΤΗΝ ΑΚΟΥΣΙΑ ΝΟΣΗΛΕΙΑ</a:t>
            </a:r>
            <a:endParaRPr lang="el-GR" smtClean="0"/>
          </a:p>
        </p:txBody>
      </p:sp>
      <p:sp>
        <p:nvSpPr>
          <p:cNvPr id="19459" name="Rectangle 3"/>
          <p:cNvSpPr>
            <a:spLocks noGrp="1" noRot="1" noChangeArrowheads="1"/>
          </p:cNvSpPr>
          <p:nvPr>
            <p:ph type="body" idx="1"/>
          </p:nvPr>
        </p:nvSpPr>
        <p:spPr/>
        <p:txBody>
          <a:bodyPr/>
          <a:lstStyle/>
          <a:p>
            <a:pPr eaLnBrk="1" hangingPunct="1">
              <a:defRPr/>
            </a:pPr>
            <a:r>
              <a:rPr lang="el-GR" sz="2400" smtClean="0">
                <a:latin typeface="Calibri" pitchFamily="34" charset="0"/>
              </a:rPr>
              <a:t>Την νοσηλεία μπορούν να ζητήσουν με αίτηση στον εισαγγελέα πρωτοδικών του τόπου διαμονής </a:t>
            </a:r>
          </a:p>
          <a:p>
            <a:pPr eaLnBrk="1" hangingPunct="1">
              <a:defRPr/>
            </a:pPr>
            <a:r>
              <a:rPr lang="el-GR" sz="2400" smtClean="0">
                <a:latin typeface="Calibri" pitchFamily="34" charset="0"/>
              </a:rPr>
              <a:t>- ο σύζυγος, </a:t>
            </a:r>
          </a:p>
          <a:p>
            <a:pPr eaLnBrk="1" hangingPunct="1">
              <a:defRPr/>
            </a:pPr>
            <a:r>
              <a:rPr lang="el-GR" sz="2400" smtClean="0">
                <a:latin typeface="Calibri" pitchFamily="34" charset="0"/>
              </a:rPr>
              <a:t>- ένας συγγενείς σε ευθεία γραμμή απεριόριστα, </a:t>
            </a:r>
          </a:p>
          <a:p>
            <a:pPr eaLnBrk="1" hangingPunct="1">
              <a:defRPr/>
            </a:pPr>
            <a:r>
              <a:rPr lang="el-GR" sz="2400" smtClean="0">
                <a:latin typeface="Calibri" pitchFamily="34" charset="0"/>
              </a:rPr>
              <a:t>- ένας συγγενείς εκ πλαγίου μέχρι και το δεύτερο βαθμό</a:t>
            </a:r>
          </a:p>
          <a:p>
            <a:pPr eaLnBrk="1" hangingPunct="1">
              <a:defRPr/>
            </a:pPr>
            <a:r>
              <a:rPr lang="el-GR" sz="2400" smtClean="0">
                <a:latin typeface="Calibri" pitchFamily="34" charset="0"/>
              </a:rPr>
              <a:t>- όποιος έχει την επιμέλεια ή ο δικαστικός συμπαραστάτης</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rrowheads="1"/>
          </p:cNvSpPr>
          <p:nvPr>
            <p:ph type="title"/>
          </p:nvPr>
        </p:nvSpPr>
        <p:spPr/>
        <p:txBody>
          <a:bodyPr/>
          <a:lstStyle/>
          <a:p>
            <a:pPr eaLnBrk="1" hangingPunct="1">
              <a:defRPr/>
            </a:pPr>
            <a:r>
              <a:rPr lang="el-GR" sz="3200" smtClean="0">
                <a:latin typeface="Calibri" pitchFamily="34" charset="0"/>
              </a:rPr>
              <a:t>ΟΙ ΙΑΤΡΙΚΕΣ ΓΝΩΜΑΤΕΥΣΕΙΣ</a:t>
            </a:r>
          </a:p>
        </p:txBody>
      </p:sp>
      <p:sp>
        <p:nvSpPr>
          <p:cNvPr id="20483" name="Rectangle 3"/>
          <p:cNvSpPr>
            <a:spLocks noGrp="1" noRot="1" noChangeArrowheads="1"/>
          </p:cNvSpPr>
          <p:nvPr>
            <p:ph type="body" idx="1"/>
          </p:nvPr>
        </p:nvSpPr>
        <p:spPr/>
        <p:txBody>
          <a:bodyPr/>
          <a:lstStyle/>
          <a:p>
            <a:pPr eaLnBrk="1" hangingPunct="1">
              <a:defRPr/>
            </a:pPr>
            <a:r>
              <a:rPr lang="el-GR" sz="2400" smtClean="0">
                <a:latin typeface="Calibri" pitchFamily="34" charset="0"/>
              </a:rPr>
              <a:t>Σύμφωνα με τον νόμο την αίτηση πρέπει να συνοδεύουν αιτιολογημένες γραπτές γνωματεύσεις 2 ψυχιάτρων  ή αν δεν είναι δυνατόν να βρεθούν 1 ψυχιάτρου και 1 γιατρού παρεμφερούς ειδικότητας</a:t>
            </a:r>
          </a:p>
          <a:p>
            <a:pPr eaLnBrk="1" hangingPunct="1">
              <a:defRPr/>
            </a:pPr>
            <a:r>
              <a:rPr lang="el-GR" sz="2400" smtClean="0">
                <a:latin typeface="Calibri" pitchFamily="34" charset="0"/>
              </a:rPr>
              <a:t>Στην περίπτωση που την διαδικασία κινεί αυτεπάγγελτα ο εισαγγελέας ή που στην αίτηση αναφέρεται ότι ήταν ανέφικτη η εξέταση λόγω άρνησης του προσώπου να εξεταστεί, ο εισαγγελέας δικαιούται να διατάξει τη μεταφορά για εξέταση και σύνταξη των γνωματεύσεων σε δημόσια ψυχιατρική κλινική</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rrowheads="1"/>
          </p:cNvSpPr>
          <p:nvPr>
            <p:ph type="title"/>
          </p:nvPr>
        </p:nvSpPr>
        <p:spPr/>
        <p:txBody>
          <a:bodyPr/>
          <a:lstStyle/>
          <a:p>
            <a:pPr eaLnBrk="1" hangingPunct="1">
              <a:defRPr/>
            </a:pPr>
            <a:r>
              <a:rPr lang="el-GR" sz="3200" smtClean="0">
                <a:latin typeface="Calibri" pitchFamily="34" charset="0"/>
              </a:rPr>
              <a:t>Η ΜΕΤΑΦΟΡΑ ΤΩΝ ΑΣΘΕΝΩΝ ΑΠΟ ΤΗΝ ΑΣΤΥΝΟΜΙΑ</a:t>
            </a:r>
          </a:p>
        </p:txBody>
      </p:sp>
      <p:sp>
        <p:nvSpPr>
          <p:cNvPr id="21507" name="Rectangle 3"/>
          <p:cNvSpPr>
            <a:spLocks noGrp="1" noRot="1" noChangeArrowheads="1"/>
          </p:cNvSpPr>
          <p:nvPr>
            <p:ph type="body" idx="1"/>
          </p:nvPr>
        </p:nvSpPr>
        <p:spPr/>
        <p:txBody>
          <a:bodyPr/>
          <a:lstStyle/>
          <a:p>
            <a:pPr eaLnBrk="1" hangingPunct="1">
              <a:defRPr/>
            </a:pPr>
            <a:r>
              <a:rPr lang="el-GR" sz="2000" smtClean="0">
                <a:latin typeface="Calibri" pitchFamily="34" charset="0"/>
              </a:rPr>
              <a:t>Σύμφωνα με το νόμο στην περίπτωση που η διαδικασία κινείται αυτεπάγγελτα για εξέταση «η μεταφορά του διενεργείται υπό συνθήκες που εξασφαλίζουν το σεβασμό στην προσωπικότητα και την αξιοπρέπεια του ασθενή, η δε παραμονή του εκεί για τις αναγκαίες εξετάσεις δε μπορεί να διαρκέσει περισσότερο από 48 ώρες»</a:t>
            </a:r>
          </a:p>
          <a:p>
            <a:pPr eaLnBrk="1" hangingPunct="1">
              <a:defRPr/>
            </a:pPr>
            <a:r>
              <a:rPr lang="el-GR" sz="2000" smtClean="0">
                <a:latin typeface="Calibri" pitchFamily="34" charset="0"/>
              </a:rPr>
              <a:t>Σε ποσοστό 97% η μεταφορά των ασθενών έγινε και γίνεται από την αστυνομία. Η αδικαιολόγητη αυτή αντιμετώπιση των πασχόντων ως επικίνδυνων για τη δημόσια τάξη εκδηλώνεται με τη μεταγωγή με περιπολικό ή με κλούβα, τη δέσμευση με χειροπέδες και τη συνοδεία από αστυνομικό προσωπικό, ακόμα και αν η θέα των ένστολων επιτείνει την ταραχή τους ή επιδεινώνει την κατάσταση της υγείας τους.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p:txBody>
          <a:bodyPr/>
          <a:lstStyle/>
          <a:p>
            <a:pPr eaLnBrk="1" hangingPunct="1">
              <a:defRPr/>
            </a:pPr>
            <a:r>
              <a:rPr lang="el-GR" sz="3200" dirty="0" smtClean="0">
                <a:latin typeface="Calibri" pitchFamily="34" charset="0"/>
              </a:rPr>
              <a:t>Η ΜΕΤΑΦΟΡΑ ΤΩΝ ΑΣΘΕΝΩΝ ΑΠ</a:t>
            </a:r>
            <a:r>
              <a:rPr lang="en-US" sz="3200" dirty="0" smtClean="0">
                <a:latin typeface="Calibri" pitchFamily="34" charset="0"/>
              </a:rPr>
              <a:t>O</a:t>
            </a:r>
            <a:r>
              <a:rPr lang="el-GR" sz="3200" dirty="0" smtClean="0">
                <a:latin typeface="Calibri" pitchFamily="34" charset="0"/>
              </a:rPr>
              <a:t> ΤΗΝ ΑΣΤΥΝΟΜΙΑ </a:t>
            </a:r>
          </a:p>
        </p:txBody>
      </p:sp>
      <p:sp>
        <p:nvSpPr>
          <p:cNvPr id="22531" name="Rectangle 3"/>
          <p:cNvSpPr>
            <a:spLocks noGrp="1" noRot="1" noChangeArrowheads="1"/>
          </p:cNvSpPr>
          <p:nvPr>
            <p:ph type="body" idx="1"/>
          </p:nvPr>
        </p:nvSpPr>
        <p:spPr>
          <a:xfrm>
            <a:off x="301625" y="1412875"/>
            <a:ext cx="8540750" cy="4686300"/>
          </a:xfrm>
        </p:spPr>
        <p:txBody>
          <a:bodyPr/>
          <a:lstStyle/>
          <a:p>
            <a:pPr eaLnBrk="1" hangingPunct="1">
              <a:lnSpc>
                <a:spcPct val="90000"/>
              </a:lnSpc>
              <a:defRPr/>
            </a:pPr>
            <a:r>
              <a:rPr lang="el-GR" sz="2000" dirty="0" smtClean="0">
                <a:latin typeface="Calibri" pitchFamily="34" charset="0"/>
              </a:rPr>
              <a:t>Στη νομολογία πάντως των δικαστηρίων δε φαίνεται να υπάρχει αμφισβήτηση περί του θέματος «η πράξη του εισαγγελέα προς την αστυνομία δεν αποτελεί καταδιωκτικό έγγραφο αλλά παραγγελία διοικητικού χαρακτήρα. Η μεταφορά εκείνου που δεν επιθυμεί τη νοσηλεία του επιβάλει ενέργειες εκ μέρους της αστυνομίας που δεν έχουν το χαρακτήρα της σύλληψης αλλά οφείλουν να γίνουν με διακριτικότητα, με την καλύτερη δυνατή μεταχείριση και την αποφυγή δημοσιότητα ( </a:t>
            </a:r>
            <a:r>
              <a:rPr lang="el-GR" sz="2000" dirty="0" err="1" smtClean="0">
                <a:latin typeface="Calibri" pitchFamily="34" charset="0"/>
              </a:rPr>
              <a:t>Εισ</a:t>
            </a:r>
            <a:r>
              <a:rPr lang="el-GR" sz="2000" dirty="0" smtClean="0">
                <a:latin typeface="Calibri" pitchFamily="34" charset="0"/>
              </a:rPr>
              <a:t> ΑΠ 12/1999)</a:t>
            </a:r>
          </a:p>
          <a:p>
            <a:pPr eaLnBrk="1" hangingPunct="1">
              <a:lnSpc>
                <a:spcPct val="90000"/>
              </a:lnSpc>
              <a:defRPr/>
            </a:pPr>
            <a:r>
              <a:rPr lang="el-GR" sz="2000" dirty="0" smtClean="0">
                <a:latin typeface="Calibri" pitchFamily="34" charset="0"/>
              </a:rPr>
              <a:t>Αλλού γίνεται δεκτό ότι πρόκειται για «σύλληψη» επειδή «είναι σαφές ότι πρόκειται για παραγγελία με την οποία ζητείται η σύλληψη προσώπου και στηρίζεται σε ρητή διάταξη που φέρει χαρακτήρα εν ευρεία έννοια καταδιωκτικού εγγράφου και δικαιολογεί τη </a:t>
            </a:r>
            <a:r>
              <a:rPr lang="el-GR" sz="2000" dirty="0" err="1" smtClean="0">
                <a:latin typeface="Calibri" pitchFamily="34" charset="0"/>
              </a:rPr>
              <a:t>σύλληψη…έτσι</a:t>
            </a:r>
            <a:r>
              <a:rPr lang="el-GR" sz="2000" dirty="0" smtClean="0">
                <a:latin typeface="Calibri" pitchFamily="34" charset="0"/>
              </a:rPr>
              <a:t> εφόσον το πρόσωπο δεν προσέρχεται οικειοθελώς, τα προαναγγελθέντα αρμόδια αστυνομικά όργανα είναι υποχρεωμένα να ασκήσουν την προς τούτο αναγκαία βία ( </a:t>
            </a:r>
            <a:r>
              <a:rPr lang="el-GR" sz="2000" dirty="0" err="1" smtClean="0">
                <a:latin typeface="Calibri" pitchFamily="34" charset="0"/>
              </a:rPr>
              <a:t>Εισ</a:t>
            </a:r>
            <a:r>
              <a:rPr lang="el-GR" sz="2000" dirty="0" smtClean="0">
                <a:latin typeface="Calibri" pitchFamily="34" charset="0"/>
              </a:rPr>
              <a:t> ΑΠ 3899/2007)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rrowheads="1"/>
          </p:cNvSpPr>
          <p:nvPr>
            <p:ph type="title"/>
          </p:nvPr>
        </p:nvSpPr>
        <p:spPr/>
        <p:txBody>
          <a:bodyPr/>
          <a:lstStyle/>
          <a:p>
            <a:pPr eaLnBrk="1" hangingPunct="1">
              <a:defRPr/>
            </a:pPr>
            <a:r>
              <a:rPr lang="el-GR" sz="3200" smtClean="0">
                <a:latin typeface="Calibri" pitchFamily="34" charset="0"/>
              </a:rPr>
              <a:t>Ο ΡΟΛΟΣ ΤΟΥ ΕΙΣΑΓΓΕΛΕΑ ΚΑΙ Η ΑΠΟΦΑΣΗ ΤΟΥ ΔΙΚΑΣΤΗΡΙΟΥ</a:t>
            </a:r>
          </a:p>
        </p:txBody>
      </p:sp>
      <p:sp>
        <p:nvSpPr>
          <p:cNvPr id="23555" name="Rectangle 3"/>
          <p:cNvSpPr>
            <a:spLocks noGrp="1" noRot="1" noChangeArrowheads="1"/>
          </p:cNvSpPr>
          <p:nvPr>
            <p:ph type="body" idx="1"/>
          </p:nvPr>
        </p:nvSpPr>
        <p:spPr/>
        <p:txBody>
          <a:bodyPr/>
          <a:lstStyle/>
          <a:p>
            <a:pPr eaLnBrk="1" hangingPunct="1"/>
            <a:r>
              <a:rPr lang="el-GR" sz="2000" smtClean="0">
                <a:latin typeface="Calibri" pitchFamily="34" charset="0"/>
              </a:rPr>
              <a:t>Ο εισαγγελέας αφού πληρούνται οι τυπικές προϋποθέσεις, διατάσσει τη μεταφορά του προσώπου σε κατάλληλη μονάδα ψυχικής υγείας που υπάρχει στο «Τομέα ψυχικής υγείας» της κατοικίας του.</a:t>
            </a:r>
          </a:p>
          <a:p>
            <a:pPr eaLnBrk="1" hangingPunct="1"/>
            <a:r>
              <a:rPr lang="el-GR" sz="2000" smtClean="0">
                <a:latin typeface="Calibri" pitchFamily="34" charset="0"/>
              </a:rPr>
              <a:t>Στη συνέχεια οφείλει μέσα σε τρείς ημέρες να υποβάλει αίτημα στο αρμόδιο Μονομελές Πρωτοδικείο προκειμένου το τελευταίο να αποφασίσει για την ακούσια νοσηλεία. Το δικαστήριο οφείλει να συνεδριάσει μέσα σε δέκα ημέρες από την εισαγωγή της υπόθεσης  με την διαδικασία της εκούσιας νοσηλείας. Στη συνεδρίαση καλείται 48 ώρες πριν και ο ασθενής ο οποίος δικαιούται να παραστεί με δικηγόρο, ψυχίατρο ως και τεχνικό σύμβουλο. Η απόφαση του δικαστηρίου πρέπει να είναι ειδικά αιτιολογημένη και στην περίπτωση που γίνει δεκτή συνεχίζεται η παραμονή του ασθενή στην μονάδα ψυχικής υγείας, σε αντίθετη περίπτωση διατάσσεται η άμεση έξοδος του.</a:t>
            </a:r>
          </a:p>
          <a:p>
            <a:pPr eaLnBrk="1" hangingPunct="1"/>
            <a:r>
              <a:rPr lang="el-GR" sz="2000" smtClean="0">
                <a:latin typeface="Calibri" pitchFamily="34" charset="0"/>
              </a:rPr>
              <a:t>Η ακούσια νοσηλεία σε ιδιωτική κλινική δεν είναι νόμιμη</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Σύννεφα">
  <a:themeElements>
    <a:clrScheme name="Σύννεφα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fontScheme name="Σύννεφα">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Σύννεφα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clrMap bg1="dk2" tx1="lt1" bg2="dk1" tx2="lt2" accent1="accent1" accent2="accent2" accent3="accent3" accent4="accent4" accent5="accent5" accent6="accent6" hlink="hlink" folHlink="folHlink"/>
    </a:extraClrScheme>
    <a:extraClrScheme>
      <a:clrScheme name="Σύννεφα 2">
        <a:dk1>
          <a:srgbClr val="000066"/>
        </a:dk1>
        <a:lt1>
          <a:srgbClr val="FFFFFF"/>
        </a:lt1>
        <a:dk2>
          <a:srgbClr val="00A2DC"/>
        </a:dk2>
        <a:lt2>
          <a:srgbClr val="FFFFFF"/>
        </a:lt2>
        <a:accent1>
          <a:srgbClr val="0079A4"/>
        </a:accent1>
        <a:accent2>
          <a:srgbClr val="33CCCC"/>
        </a:accent2>
        <a:accent3>
          <a:srgbClr val="AACEEB"/>
        </a:accent3>
        <a:accent4>
          <a:srgbClr val="DADADA"/>
        </a:accent4>
        <a:accent5>
          <a:srgbClr val="AABECF"/>
        </a:accent5>
        <a:accent6>
          <a:srgbClr val="2DB9B9"/>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Σύννεφα 3">
        <a:dk1>
          <a:srgbClr val="010199"/>
        </a:dk1>
        <a:lt1>
          <a:srgbClr val="FFFFFF"/>
        </a:lt1>
        <a:dk2>
          <a:srgbClr val="000092"/>
        </a:dk2>
        <a:lt2>
          <a:srgbClr val="CCFFFF"/>
        </a:lt2>
        <a:accent1>
          <a:srgbClr val="66CCFF"/>
        </a:accent1>
        <a:accent2>
          <a:srgbClr val="2EBDBA"/>
        </a:accent2>
        <a:accent3>
          <a:srgbClr val="AAAAC7"/>
        </a:accent3>
        <a:accent4>
          <a:srgbClr val="DADADA"/>
        </a:accent4>
        <a:accent5>
          <a:srgbClr val="B8E2FF"/>
        </a:accent5>
        <a:accent6>
          <a:srgbClr val="29ABA8"/>
        </a:accent6>
        <a:hlink>
          <a:srgbClr val="66FFFF"/>
        </a:hlink>
        <a:folHlink>
          <a:srgbClr val="CC99FF"/>
        </a:folHlink>
      </a:clrScheme>
      <a:clrMap bg1="dk2" tx1="lt1" bg2="dk1" tx2="lt2" accent1="accent1" accent2="accent2" accent3="accent3" accent4="accent4" accent5="accent5" accent6="accent6" hlink="hlink" folHlink="folHlink"/>
    </a:extraClrScheme>
    <a:extraClrScheme>
      <a:clrScheme name="Σύννεφα 4">
        <a:dk1>
          <a:srgbClr val="000000"/>
        </a:dk1>
        <a:lt1>
          <a:srgbClr val="FFFFFF"/>
        </a:lt1>
        <a:dk2>
          <a:srgbClr val="006A67"/>
        </a:dk2>
        <a:lt2>
          <a:srgbClr val="FFFFCC"/>
        </a:lt2>
        <a:accent1>
          <a:srgbClr val="33CCCC"/>
        </a:accent1>
        <a:accent2>
          <a:srgbClr val="6D6FC7"/>
        </a:accent2>
        <a:accent3>
          <a:srgbClr val="AAB9B8"/>
        </a:accent3>
        <a:accent4>
          <a:srgbClr val="DADADA"/>
        </a:accent4>
        <a:accent5>
          <a:srgbClr val="ADE2E2"/>
        </a:accent5>
        <a:accent6>
          <a:srgbClr val="6264B4"/>
        </a:accent6>
        <a:hlink>
          <a:srgbClr val="00FFFF"/>
        </a:hlink>
        <a:folHlink>
          <a:srgbClr val="00CC66"/>
        </a:folHlink>
      </a:clrScheme>
      <a:clrMap bg1="dk2" tx1="lt1" bg2="dk1" tx2="lt2" accent1="accent1" accent2="accent2" accent3="accent3" accent4="accent4" accent5="accent5" accent6="accent6" hlink="hlink" folHlink="folHlink"/>
    </a:extraClrScheme>
    <a:extraClrScheme>
      <a:clrScheme name="Σύννεφα 5">
        <a:dk1>
          <a:srgbClr val="4D4D4D"/>
        </a:dk1>
        <a:lt1>
          <a:srgbClr val="FFFFFF"/>
        </a:lt1>
        <a:dk2>
          <a:srgbClr val="650BB7"/>
        </a:dk2>
        <a:lt2>
          <a:srgbClr val="FFFFFF"/>
        </a:lt2>
        <a:accent1>
          <a:srgbClr val="FF66FF"/>
        </a:accent1>
        <a:accent2>
          <a:srgbClr val="666699"/>
        </a:accent2>
        <a:accent3>
          <a:srgbClr val="B8AAD8"/>
        </a:accent3>
        <a:accent4>
          <a:srgbClr val="DADADA"/>
        </a:accent4>
        <a:accent5>
          <a:srgbClr val="FFB8FF"/>
        </a:accent5>
        <a:accent6>
          <a:srgbClr val="5C5C8A"/>
        </a:accent6>
        <a:hlink>
          <a:srgbClr val="E9E9FF"/>
        </a:hlink>
        <a:folHlink>
          <a:srgbClr val="CCECFF"/>
        </a:folHlink>
      </a:clrScheme>
      <a:clrMap bg1="dk2" tx1="lt1" bg2="dk1" tx2="lt2" accent1="accent1" accent2="accent2" accent3="accent3" accent4="accent4" accent5="accent5" accent6="accent6" hlink="hlink" folHlink="folHlink"/>
    </a:extraClrScheme>
    <a:extraClrScheme>
      <a:clrScheme name="Σύννεφα 6">
        <a:dk1>
          <a:srgbClr val="FFFFFF"/>
        </a:dk1>
        <a:lt1>
          <a:srgbClr val="FFFFFF"/>
        </a:lt1>
        <a:dk2>
          <a:srgbClr val="005000"/>
        </a:dk2>
        <a:lt2>
          <a:srgbClr val="DCEAAE"/>
        </a:lt2>
        <a:accent1>
          <a:srgbClr val="99CC00"/>
        </a:accent1>
        <a:accent2>
          <a:srgbClr val="6F801A"/>
        </a:accent2>
        <a:accent3>
          <a:srgbClr val="AAB3AA"/>
        </a:accent3>
        <a:accent4>
          <a:srgbClr val="DADADA"/>
        </a:accent4>
        <a:accent5>
          <a:srgbClr val="CAE2AA"/>
        </a:accent5>
        <a:accent6>
          <a:srgbClr val="647316"/>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Σύννεφα 7">
        <a:dk1>
          <a:srgbClr val="4F4F77"/>
        </a:dk1>
        <a:lt1>
          <a:srgbClr val="FFFFFF"/>
        </a:lt1>
        <a:dk2>
          <a:srgbClr val="7979A5"/>
        </a:dk2>
        <a:lt2>
          <a:srgbClr val="F3F3FF"/>
        </a:lt2>
        <a:accent1>
          <a:srgbClr val="5D5D8B"/>
        </a:accent1>
        <a:accent2>
          <a:srgbClr val="66CCFF"/>
        </a:accent2>
        <a:accent3>
          <a:srgbClr val="BEBECF"/>
        </a:accent3>
        <a:accent4>
          <a:srgbClr val="DADADA"/>
        </a:accent4>
        <a:accent5>
          <a:srgbClr val="B6B6C4"/>
        </a:accent5>
        <a:accent6>
          <a:srgbClr val="5CB9E7"/>
        </a:accent6>
        <a:hlink>
          <a:srgbClr val="CCECFF"/>
        </a:hlink>
        <a:folHlink>
          <a:srgbClr val="FFFFCC"/>
        </a:folHlink>
      </a:clrScheme>
      <a:clrMap bg1="dk2" tx1="lt1" bg2="dk1" tx2="lt2" accent1="accent1" accent2="accent2" accent3="accent3" accent4="accent4" accent5="accent5" accent6="accent6" hlink="hlink" folHlink="folHlink"/>
    </a:extraClrScheme>
    <a:extraClrScheme>
      <a:clrScheme name="Σύννεφα 8">
        <a:dk1>
          <a:srgbClr val="000000"/>
        </a:dk1>
        <a:lt1>
          <a:srgbClr val="B9B9B9"/>
        </a:lt1>
        <a:dk2>
          <a:srgbClr val="8A8472"/>
        </a:dk2>
        <a:lt2>
          <a:srgbClr val="4D4D4D"/>
        </a:lt2>
        <a:accent1>
          <a:srgbClr val="EDEEE2"/>
        </a:accent1>
        <a:accent2>
          <a:srgbClr val="7FAA7E"/>
        </a:accent2>
        <a:accent3>
          <a:srgbClr val="D9D9D9"/>
        </a:accent3>
        <a:accent4>
          <a:srgbClr val="000000"/>
        </a:accent4>
        <a:accent5>
          <a:srgbClr val="F4F5EE"/>
        </a:accent5>
        <a:accent6>
          <a:srgbClr val="729A72"/>
        </a:accent6>
        <a:hlink>
          <a:srgbClr val="008000"/>
        </a:hlink>
        <a:folHlink>
          <a:srgbClr val="989400"/>
        </a:folHlink>
      </a:clrScheme>
      <a:clrMap bg1="lt1" tx1="dk1" bg2="lt2" tx2="dk2" accent1="accent1" accent2="accent2" accent3="accent3" accent4="accent4" accent5="accent5" accent6="accent6" hlink="hlink" folHlink="folHlink"/>
    </a:extraClrScheme>
    <a:extraClrScheme>
      <a:clrScheme name="Σύννεφα 9">
        <a:dk1>
          <a:srgbClr val="000000"/>
        </a:dk1>
        <a:lt1>
          <a:srgbClr val="FEA24E"/>
        </a:lt1>
        <a:dk2>
          <a:srgbClr val="CC6600"/>
        </a:dk2>
        <a:lt2>
          <a:srgbClr val="808080"/>
        </a:lt2>
        <a:accent1>
          <a:srgbClr val="FBEECD"/>
        </a:accent1>
        <a:accent2>
          <a:srgbClr val="ECD044"/>
        </a:accent2>
        <a:accent3>
          <a:srgbClr val="FECEB2"/>
        </a:accent3>
        <a:accent4>
          <a:srgbClr val="000000"/>
        </a:accent4>
        <a:accent5>
          <a:srgbClr val="FDF5E3"/>
        </a:accent5>
        <a:accent6>
          <a:srgbClr val="D6BC3D"/>
        </a:accent6>
        <a:hlink>
          <a:srgbClr val="E42B00"/>
        </a:hlink>
        <a:folHlink>
          <a:srgbClr val="996633"/>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Clouds</Template>
  <TotalTime>261</TotalTime>
  <Words>1255</Words>
  <Application>Microsoft Office PowerPoint</Application>
  <PresentationFormat>Προβολή στην οθόνη (4:3)</PresentationFormat>
  <Paragraphs>65</Paragraphs>
  <Slides>14</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14</vt:i4>
      </vt:variant>
    </vt:vector>
  </HeadingPairs>
  <TitlesOfParts>
    <vt:vector size="15" baseType="lpstr">
      <vt:lpstr>Σύννεφα</vt:lpstr>
      <vt:lpstr>ΑΚΟΥΣΙΑ ΝΟΣΗΛΕΙΑ</vt:lpstr>
      <vt:lpstr>ΝΟΜΙΚΟ ΠΛΑΙΣΙΟ</vt:lpstr>
      <vt:lpstr>ΝΟΜΙΚΟ ΠΛΑΙΣΙΟ</vt:lpstr>
      <vt:lpstr>ΤΙ ΕΙΝΑΙ Η ΑΚΟΥΣΙΑ ΝΟΣΗΛΕΙΑ</vt:lpstr>
      <vt:lpstr>ΠΟΙΟΙ ΜΠΟΡΟΥΝ ΝΑ ΖΗΤΗΣΟΥΝ ΤΗΝ ΑΚΟΥΣΙΑ ΝΟΣΗΛΕΙΑ</vt:lpstr>
      <vt:lpstr>ΟΙ ΙΑΤΡΙΚΕΣ ΓΝΩΜΑΤΕΥΣΕΙΣ</vt:lpstr>
      <vt:lpstr>Η ΜΕΤΑΦΟΡΑ ΤΩΝ ΑΣΘΕΝΩΝ ΑΠΟ ΤΗΝ ΑΣΤΥΝΟΜΙΑ</vt:lpstr>
      <vt:lpstr>Η ΜΕΤΑΦΟΡΑ ΤΩΝ ΑΣΘΕΝΩΝ ΑΠO ΤΗΝ ΑΣΤΥΝΟΜΙΑ </vt:lpstr>
      <vt:lpstr>Ο ΡΟΛΟΣ ΤΟΥ ΕΙΣΑΓΓΕΛΕΑ ΚΑΙ Η ΑΠΟΦΑΣΗ ΤΟΥ ΔΙΚΑΣΤΗΡΙΟΥ</vt:lpstr>
      <vt:lpstr>ΠΟΙΕΣ  ΕΙΝΑΙ ΟΙ ΣΥΝΘΗΚΕΣ ΝΟΣΗΛΕΙΑΣ;</vt:lpstr>
      <vt:lpstr>ΔΙΑΚΟΠΗ-ΔΙΑΡΚΕΙΑ-ΛΗΞΗ ΑΚΟΥΣΙΑΣ ΝΟΣΗΛΕΙΑΣ</vt:lpstr>
      <vt:lpstr>ΤΑ ΔΙΚΑΙΩΜΑΤΑ ΤΩΝ ΑΣΘΕΝΩΝ ΣΤΗ ΠΡΑΞΗ</vt:lpstr>
      <vt:lpstr>Η εμπειρία της ακούσιας νοσηλείας</vt:lpstr>
      <vt:lpstr>Ευχαριστούμε για την προσοχή σας!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ΑΚΟΥΣΙΑ ΝΟΣΗΛΕΙΑ</dc:title>
  <dc:creator>user</dc:creator>
  <cp:lastModifiedBy>NIKI</cp:lastModifiedBy>
  <cp:revision>17</cp:revision>
  <dcterms:created xsi:type="dcterms:W3CDTF">2016-10-25T06:26:02Z</dcterms:created>
  <dcterms:modified xsi:type="dcterms:W3CDTF">2017-06-01T11:59:38Z</dcterms:modified>
</cp:coreProperties>
</file>