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69" r:id="rId14"/>
    <p:sldId id="270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C53306DB-F4EC-4D8A-97D7-6B88AB15B0B3}" type="datetimeFigureOut">
              <a:rPr lang="el-GR" smtClean="0"/>
              <a:t>21/5/2021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82C02F49-C207-47E9-8E39-05CD2776FD0F}" type="slidenum">
              <a:rPr lang="el-GR" smtClean="0"/>
              <a:t>‹#›</a:t>
            </a:fld>
            <a:endParaRPr lang="el-G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79276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ανοραμική 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306DB-F4EC-4D8A-97D7-6B88AB15B0B3}" type="datetimeFigureOut">
              <a:rPr lang="el-GR" smtClean="0"/>
              <a:t>21/5/2021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02F49-C207-47E9-8E39-05CD2776FD0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666811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306DB-F4EC-4D8A-97D7-6B88AB15B0B3}" type="datetimeFigureOut">
              <a:rPr lang="el-GR" smtClean="0"/>
              <a:t>21/5/2021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02F49-C207-47E9-8E39-05CD2776FD0F}" type="slidenum">
              <a:rPr lang="el-GR" smtClean="0"/>
              <a:t>‹#›</a:t>
            </a:fld>
            <a:endParaRPr lang="el-G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21028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306DB-F4EC-4D8A-97D7-6B88AB15B0B3}" type="datetimeFigureOut">
              <a:rPr lang="el-GR" smtClean="0"/>
              <a:t>21/5/2021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02F49-C207-47E9-8E39-05CD2776FD0F}" type="slidenum">
              <a:rPr lang="el-GR" smtClean="0"/>
              <a:t>‹#›</a:t>
            </a:fld>
            <a:endParaRPr lang="el-G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6944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306DB-F4EC-4D8A-97D7-6B88AB15B0B3}" type="datetimeFigureOut">
              <a:rPr lang="el-GR" smtClean="0"/>
              <a:t>21/5/2021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02F49-C207-47E9-8E39-05CD2776FD0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8282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 με φρά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306DB-F4EC-4D8A-97D7-6B88AB15B0B3}" type="datetimeFigureOut">
              <a:rPr lang="el-GR" smtClean="0"/>
              <a:t>21/5/2021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02F49-C207-47E9-8E39-05CD2776FD0F}" type="slidenum">
              <a:rPr lang="el-GR" smtClean="0"/>
              <a:t>‹#›</a:t>
            </a:fld>
            <a:endParaRPr lang="el-G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83038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ή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306DB-F4EC-4D8A-97D7-6B88AB15B0B3}" type="datetimeFigureOut">
              <a:rPr lang="el-GR" smtClean="0"/>
              <a:t>21/5/2021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02F49-C207-47E9-8E39-05CD2776FD0F}" type="slidenum">
              <a:rPr lang="el-GR" smtClean="0"/>
              <a:t>‹#›</a:t>
            </a:fld>
            <a:endParaRPr lang="el-G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24360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306DB-F4EC-4D8A-97D7-6B88AB15B0B3}" type="datetimeFigureOut">
              <a:rPr lang="el-GR" smtClean="0"/>
              <a:t>21/5/2021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02F49-C207-47E9-8E39-05CD2776FD0F}" type="slidenum">
              <a:rPr lang="el-GR" smtClean="0"/>
              <a:t>‹#›</a:t>
            </a:fld>
            <a:endParaRPr lang="el-G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49749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306DB-F4EC-4D8A-97D7-6B88AB15B0B3}" type="datetimeFigureOut">
              <a:rPr lang="el-GR" smtClean="0"/>
              <a:t>21/5/2021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02F49-C207-47E9-8E39-05CD2776FD0F}" type="slidenum">
              <a:rPr lang="el-GR" smtClean="0"/>
              <a:t>‹#›</a:t>
            </a:fld>
            <a:endParaRPr lang="el-G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7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306DB-F4EC-4D8A-97D7-6B88AB15B0B3}" type="datetimeFigureOut">
              <a:rPr lang="el-GR" smtClean="0"/>
              <a:t>21/5/2021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02F49-C207-47E9-8E39-05CD2776FD0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766772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306DB-F4EC-4D8A-97D7-6B88AB15B0B3}" type="datetimeFigureOut">
              <a:rPr lang="el-GR" smtClean="0"/>
              <a:t>21/5/2021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02F49-C207-47E9-8E39-05CD2776FD0F}" type="slidenum">
              <a:rPr lang="el-GR" smtClean="0"/>
              <a:t>‹#›</a:t>
            </a:fld>
            <a:endParaRPr lang="el-G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78706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306DB-F4EC-4D8A-97D7-6B88AB15B0B3}" type="datetimeFigureOut">
              <a:rPr lang="el-GR" smtClean="0"/>
              <a:t>21/5/2021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02F49-C207-47E9-8E39-05CD2776FD0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27329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306DB-F4EC-4D8A-97D7-6B88AB15B0B3}" type="datetimeFigureOut">
              <a:rPr lang="el-GR" smtClean="0"/>
              <a:t>21/5/2021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02F49-C207-47E9-8E39-05CD2776FD0F}" type="slidenum">
              <a:rPr lang="el-GR" smtClean="0"/>
              <a:t>‹#›</a:t>
            </a:fld>
            <a:endParaRPr lang="el-G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13266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306DB-F4EC-4D8A-97D7-6B88AB15B0B3}" type="datetimeFigureOut">
              <a:rPr lang="el-GR" smtClean="0"/>
              <a:t>21/5/2021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02F49-C207-47E9-8E39-05CD2776FD0F}" type="slidenum">
              <a:rPr lang="el-GR" smtClean="0"/>
              <a:t>‹#›</a:t>
            </a:fld>
            <a:endParaRPr lang="el-G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4449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306DB-F4EC-4D8A-97D7-6B88AB15B0B3}" type="datetimeFigureOut">
              <a:rPr lang="el-GR" smtClean="0"/>
              <a:t>21/5/2021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02F49-C207-47E9-8E39-05CD2776FD0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15369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306DB-F4EC-4D8A-97D7-6B88AB15B0B3}" type="datetimeFigureOut">
              <a:rPr lang="el-GR" smtClean="0"/>
              <a:t>21/5/2021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02F49-C207-47E9-8E39-05CD2776FD0F}" type="slidenum">
              <a:rPr lang="el-GR" smtClean="0"/>
              <a:t>‹#›</a:t>
            </a:fld>
            <a:endParaRPr lang="el-G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52855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306DB-F4EC-4D8A-97D7-6B88AB15B0B3}" type="datetimeFigureOut">
              <a:rPr lang="el-GR" smtClean="0"/>
              <a:t>21/5/2021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02F49-C207-47E9-8E39-05CD2776FD0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18483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53306DB-F4EC-4D8A-97D7-6B88AB15B0B3}" type="datetimeFigureOut">
              <a:rPr lang="el-GR" smtClean="0"/>
              <a:t>21/5/2021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2C02F49-C207-47E9-8E39-05CD2776FD0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85399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fif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2691E43-5567-4236-B39F-7446FE2F3D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92398" y="815927"/>
            <a:ext cx="6815669" cy="2570738"/>
          </a:xfrm>
        </p:spPr>
        <p:txBody>
          <a:bodyPr/>
          <a:lstStyle/>
          <a:p>
            <a:r>
              <a:rPr lang="el-GR" sz="4000" dirty="0"/>
              <a:t>Ψυχική Οικονομία και Δυναμική στις Οριακές Καταστάσεις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33945AA7-8992-4368-B762-F34B016C580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/>
              <a:t>Κεφ. 4 – Η ΜΕ ΕΛΠΙΔΑ ΑΝΑΜΟΝΗ ΤΩΝ ΟΡΙΑΚΩΝ</a:t>
            </a:r>
          </a:p>
          <a:p>
            <a:r>
              <a:rPr lang="el-GR" dirty="0"/>
              <a:t>4.4. Μια Επένδυση που γίνεται Αντικείμενο</a:t>
            </a:r>
          </a:p>
          <a:p>
            <a:r>
              <a:rPr lang="el-GR" dirty="0"/>
              <a:t>ΑΝΝΑ ΠΟΤΑΜΙΑΝΟΥ</a:t>
            </a:r>
          </a:p>
        </p:txBody>
      </p:sp>
    </p:spTree>
    <p:extLst>
      <p:ext uri="{BB962C8B-B14F-4D97-AF65-F5344CB8AC3E}">
        <p14:creationId xmlns:p14="http://schemas.microsoft.com/office/powerpoint/2010/main" val="6330364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1BC2247-4C34-4F03-97E8-3887F01194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ανάγκη το Κενό να ντυθεί όσο είναι ακόμα καιρός!</a:t>
            </a:r>
            <a:b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942CA04-BB8A-477E-9BD7-549D2DC93A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433710"/>
            <a:ext cx="9601196" cy="3812345"/>
          </a:xfrm>
        </p:spPr>
        <p:txBody>
          <a:bodyPr>
            <a:normAutofit fontScale="40000" lnSpcReduction="20000"/>
          </a:bodyPr>
          <a:lstStyle/>
          <a:p>
            <a:pPr marL="457200">
              <a:lnSpc>
                <a:spcPct val="107000"/>
              </a:lnSpc>
            </a:pPr>
            <a:endParaRPr lang="el-GR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</a:pPr>
            <a:r>
              <a:rPr lang="el-GR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Ανάδειξη </a:t>
            </a:r>
            <a:r>
              <a:rPr lang="el-GR" sz="4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ενδιάμεσων σχηματισμών του Εγώ </a:t>
            </a:r>
            <a:r>
              <a:rPr lang="el-GR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εκεί που το Αντικ. εγκαταλείπεται. </a:t>
            </a:r>
          </a:p>
          <a:p>
            <a:pPr marL="171450" indent="0">
              <a:lnSpc>
                <a:spcPct val="107000"/>
              </a:lnSpc>
              <a:buNone/>
            </a:pPr>
            <a:r>
              <a:rPr lang="el-GR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 - ) Αυτοί είναι: </a:t>
            </a:r>
            <a:r>
              <a:rPr lang="el-GR" sz="4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φτωχά </a:t>
            </a:r>
            <a:r>
              <a:rPr lang="el-GR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οργανωμένοι </a:t>
            </a:r>
            <a:r>
              <a:rPr lang="el-GR" sz="4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από άμυνες</a:t>
            </a:r>
            <a:r>
              <a:rPr lang="el-GR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l-GR" sz="4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δύσκολα</a:t>
            </a:r>
            <a:r>
              <a:rPr lang="el-GR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επενδύουν </a:t>
            </a:r>
            <a:r>
              <a:rPr lang="el-GR" sz="4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σταθερά</a:t>
            </a:r>
            <a:r>
              <a:rPr lang="el-GR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και με συνέχεια </a:t>
            </a:r>
            <a:r>
              <a:rPr lang="el-GR" sz="4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τα όριά τους</a:t>
            </a:r>
            <a:r>
              <a:rPr lang="el-GR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</a:p>
          <a:p>
            <a:pPr marL="171450" indent="0">
              <a:lnSpc>
                <a:spcPct val="107000"/>
              </a:lnSpc>
              <a:buNone/>
            </a:pPr>
            <a:r>
              <a:rPr lang="el-GR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(+ ) ωστόσο: δεν επιτρέπουν συγκρούσεις να διοχετεύονται στο σώμα ή στην εξωτερική πραγματικότητα. </a:t>
            </a:r>
          </a:p>
          <a:p>
            <a:pPr marL="171450" indent="0">
              <a:lnSpc>
                <a:spcPct val="107000"/>
              </a:lnSpc>
              <a:buNone/>
            </a:pPr>
            <a:r>
              <a:rPr lang="el-GR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Πως λειτουργεί το Α σε αυτές τις περιπτώσεις;  Παρόν για να συγκαλύπτει την απουσία του (συνθήκη μη αποχωρισμού), αλλά και ταυτόχρονα Απόν. Αν εκλείψουν οι ελπίδες, </a:t>
            </a:r>
            <a:r>
              <a:rPr lang="el-GR" sz="4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επενδύεται η απώλεια </a:t>
            </a:r>
            <a:r>
              <a:rPr lang="el-GR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(βίωμα επαναληπτικό μέσα σε ναρκισσιστική αιμορραγία) </a:t>
            </a:r>
          </a:p>
          <a:p>
            <a:pPr marL="457200">
              <a:lnSpc>
                <a:spcPct val="107000"/>
              </a:lnSpc>
            </a:pPr>
            <a:endParaRPr lang="el-GR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</a:pPr>
            <a:endParaRPr lang="el-GR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</a:pPr>
            <a:r>
              <a:rPr lang="el-GR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Άλλος κίνδυνος: να τεθούν οι αποεπενδύσεις στο εγώ ή στο </a:t>
            </a:r>
            <a:r>
              <a:rPr lang="el-GR" sz="4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Αντικείμ</a:t>
            </a:r>
            <a:r>
              <a:rPr lang="el-GR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αν μισήσει το Εγώ το Α με τρόπο ώστε </a:t>
            </a:r>
            <a:r>
              <a:rPr lang="el-GR" sz="4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να μη μπορεί να εισχωρήσει η ικανοποίηση μέσω της οδύνης (μαζοχισμός). </a:t>
            </a:r>
            <a:r>
              <a:rPr lang="el-GR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17145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793265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9C8D880-E6C7-406F-961D-4721717075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Μπροστά στην απειλή: το πέρασμα στην ελπίδα</a:t>
            </a:r>
            <a:endParaRPr lang="el-GR" sz="3600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068CC4A-D6D1-44A1-A2C1-26AC44AB71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>
              <a:lnSpc>
                <a:spcPct val="107000"/>
              </a:lnSpc>
            </a:pPr>
            <a:r>
              <a:rPr lang="el-G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Η Ελπίδα παίρνει τη θέση του Α. (εφόσον δε μπορεί να επενδυθεί το Α). </a:t>
            </a:r>
          </a:p>
          <a:p>
            <a:pPr marL="457200">
              <a:lnSpc>
                <a:spcPct val="107000"/>
              </a:lnSpc>
            </a:pPr>
            <a:r>
              <a:rPr lang="el-GR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ΘΕΣΗ: </a:t>
            </a:r>
            <a:r>
              <a:rPr lang="el-G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Η ελπίδα εδώ δεν είναι ελπίδα για κάτι, δεν έχει αντικείμενο, ελπίζω χωρίς να ξέρω τι ελπίζω. </a:t>
            </a:r>
          </a:p>
          <a:p>
            <a:pPr marL="171450" indent="0">
              <a:lnSpc>
                <a:spcPct val="107000"/>
              </a:lnSpc>
              <a:buNone/>
            </a:pPr>
            <a:r>
              <a:rPr lang="el-G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ΠΑΡΑΔΕΙΓΜΑ ΣΕΛ. 116 </a:t>
            </a:r>
          </a:p>
          <a:p>
            <a:pPr marL="457200">
              <a:lnSpc>
                <a:spcPct val="107000"/>
              </a:lnSpc>
              <a:spcAft>
                <a:spcPts val="800"/>
              </a:spcAft>
            </a:pP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606826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D7C5E94-E58B-47B2-BF56-C2ACB77D4E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Συναισθηματική Διαστροφή</a:t>
            </a:r>
            <a:r>
              <a:rPr lang="en-US" dirty="0"/>
              <a:t> – Christian David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13CDD28-C0AA-4501-B4F0-49AD49F4C7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457200">
              <a:lnSpc>
                <a:spcPct val="120000"/>
              </a:lnSpc>
            </a:pPr>
            <a:r>
              <a:rPr lang="el-GR" sz="2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Ερωτικοποίηση της ελπίδας (φετιχοποίηση); </a:t>
            </a:r>
            <a:r>
              <a:rPr lang="el-GR" sz="2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συναισθηματική διαστροφή;: </a:t>
            </a:r>
            <a:r>
              <a:rPr lang="el-GR" sz="2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αναζήτηση της ηδονής χωρίς σεξουαλική πράξη, που παραμένει στο ψυχικό πεδίο; Π.χ. προκαταρκτική ευχαρίστηση μόνο.   </a:t>
            </a:r>
          </a:p>
          <a:p>
            <a:pPr marL="457200">
              <a:lnSpc>
                <a:spcPct val="120000"/>
              </a:lnSpc>
            </a:pPr>
            <a:r>
              <a:rPr lang="el-GR" sz="2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Ρήγμα στην ερωτική επιθυμία</a:t>
            </a:r>
            <a:r>
              <a:rPr lang="el-GR" sz="2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Η σωματική ευχαρίστηση αποσύρεται από το συναισθηματικό παιχνίδι. Χωρίς σώμα…Η ευχαρίστηση αποκλειστικά στο ψυχικό πεδίο, φετιχισμός χωρίς φετίχ.  </a:t>
            </a:r>
          </a:p>
          <a:p>
            <a:pPr marL="457200">
              <a:lnSpc>
                <a:spcPct val="120000"/>
              </a:lnSpc>
            </a:pPr>
            <a:r>
              <a:rPr lang="el-GR" sz="2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Συνδέεται στενά η Σ.Δ. με τον </a:t>
            </a:r>
            <a:r>
              <a:rPr lang="el-GR" sz="2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ηθικό μαζοχισμό </a:t>
            </a:r>
            <a:r>
              <a:rPr lang="el-GR" sz="2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και με </a:t>
            </a:r>
            <a:r>
              <a:rPr lang="el-GR" sz="2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τη νοσταλγική διάθεση - </a:t>
            </a:r>
            <a:r>
              <a:rPr lang="el-GR" sz="2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επενδύουν το εν δυνάμει (σε στόχους και αντικείμενα της σεξ. ενορμήσεως). Όχι το ίδιο το Α, αλλά η υπάρχουσα εικόνα του εξωτερικευμένου Αντ της επιθυμίας. Π.χ. Αντί για συνειδητή αναζήτηση της ευχαρίστησης, ένας </a:t>
            </a:r>
            <a:r>
              <a:rPr lang="el-GR" sz="29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ηδυπαθής κυματισμός συναισθημάτων αντί της σκέψεως</a:t>
            </a:r>
            <a:r>
              <a:rPr lang="el-GR" sz="2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ως κυρίαρχος παράγοντας της ευχαρίστησης.  Το Υ σκηνοθέτης, τροφοδότης και τροποποιητής της ευχαριστήσεως κατά βούληση (</a:t>
            </a:r>
            <a:r>
              <a:rPr lang="en-US" sz="2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one man band</a:t>
            </a:r>
            <a:r>
              <a:rPr lang="el-GR" sz="2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!). </a:t>
            </a:r>
          </a:p>
          <a:p>
            <a:pPr marL="457200">
              <a:lnSpc>
                <a:spcPct val="120000"/>
              </a:lnSpc>
            </a:pPr>
            <a:r>
              <a:rPr lang="el-GR" sz="2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όλο αυτό μια </a:t>
            </a:r>
            <a:r>
              <a:rPr lang="el-GR" sz="2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απόπειρα κινήσεως τύπου διαστροφής με οργανωτική αξία</a:t>
            </a:r>
            <a:r>
              <a:rPr lang="el-GR" sz="2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(η από, απόσταση θεώρηση των αντικειμένων της επιθυμίας).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576554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5CD3288-DF44-4D39-8775-B46AC15D0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Αυτό ωστόσο που διακυβεύεται εδώ 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9BACBE0-76A2-4F12-9255-22BBF37770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457200">
              <a:lnSpc>
                <a:spcPct val="107000"/>
              </a:lnSpc>
            </a:pPr>
            <a:r>
              <a:rPr lang="el-G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είναι η επένδυση της ίδιας της διαδικασίας της Ελπίδας 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προκειμένου να συνεχιστεί η ψυχική ζωή. Είναι </a:t>
            </a:r>
            <a:r>
              <a:rPr lang="el-G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προσπάθεια του Εγώ για συνδέσεις.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457200">
              <a:lnSpc>
                <a:spcPct val="107000"/>
              </a:lnSpc>
            </a:pP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Όταν τα πάντα χάνονται, η συγκέντρωση των επενδύσεων σε ένα συναίσθημα που παίρνει τη θέση του απολεσθέντος Α σταματά την ελεύθερη εκροή. Δυνατότητα νέων συνδέσεων με αναπαραστάσεις, όπως συμβαίνει εντός της θεραπείας. Κάτι θερμό διασώζεται εκεί που υπάρχει κίνδυνος για παγετό από αποεπενδύσεις.</a:t>
            </a:r>
          </a:p>
          <a:p>
            <a:pPr marL="457200">
              <a:lnSpc>
                <a:spcPct val="107000"/>
              </a:lnSpc>
            </a:pP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Green 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λειτουργία που δομεί αντικείμενα. (αν υπάρχει χρόνος αναφορά). </a:t>
            </a:r>
          </a:p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Όταν Επένδυση στην ελπίδα: το Εγώ δεν καταρρέει ολοκληρωτικά </a:t>
            </a:r>
          </a:p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σωτηρία έξωθεν στου οριακούς: εξαιτίας του </a:t>
            </a:r>
            <a:r>
              <a:rPr lang="el-G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ναρκισσιστικού ρήγματος 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ποτέ δε μπορεί να υπάρξει πληρότητα εκ των έσω. Δεν ισχύει ωστόσο για όλες τις περιπτώσεις. Σε περιπτώσεις όπου το Εγώ έχει κάνει κάποιες εσωτερικές κτήσεις </a:t>
            </a:r>
            <a:r>
              <a:rPr lang="el-G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το «ελπίζειν» καθίσταται μια εστία όπου συντηρείται η φλόγα των ενορμήσεων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63137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Εικόνα 6">
            <a:extLst>
              <a:ext uri="{FF2B5EF4-FFF2-40B4-BE49-F238E27FC236}">
                <a16:creationId xmlns:a16="http://schemas.microsoft.com/office/drawing/2014/main" id="{EDCE2841-6096-4F5C-8F99-52FC898F35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23" y="601393"/>
            <a:ext cx="5291667" cy="5655213"/>
          </a:xfrm>
          <a:prstGeom prst="rect">
            <a:avLst/>
          </a:prstGeom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D79D0D83-F2AB-4AF9-A390-21201D9B56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6898" y="872198"/>
            <a:ext cx="4056918" cy="2327762"/>
          </a:xfrm>
          <a:prstGeom prst="rect">
            <a:avLst/>
          </a:prstGeom>
        </p:spPr>
      </p:pic>
      <p:pic>
        <p:nvPicPr>
          <p:cNvPr id="1026" name="Picture 2" descr="Ψυχανάλυση, μοναξιά, συλλογικότητες, φως | Η Εφημερίδα των Συντακτών">
            <a:extLst>
              <a:ext uri="{FF2B5EF4-FFF2-40B4-BE49-F238E27FC236}">
                <a16:creationId xmlns:a16="http://schemas.microsoft.com/office/drawing/2014/main" id="{55D964A5-6FAC-4DA4-98D7-1C4505B6B3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6898" y="3658040"/>
            <a:ext cx="4056918" cy="2461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70228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A5BBA09-55CB-4987-8EF5-89B1E430E5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Οι επενδύσεις…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571B31B-6C3A-4669-A74F-0E3B940FA5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>
              <a:lnSpc>
                <a:spcPct val="107000"/>
              </a:lnSpc>
            </a:pPr>
            <a:r>
              <a:rPr lang="el-GR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Έ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χουν νόημα για το Εγώ επειδή </a:t>
            </a:r>
            <a:r>
              <a:rPr lang="el-G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εξασφαλίζουν εσωτερικά αγαθά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457200">
              <a:lnSpc>
                <a:spcPct val="107000"/>
              </a:lnSpc>
            </a:pP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Η δυναμική που αναπτύσσεται σε σχέση με την </a:t>
            </a:r>
            <a:r>
              <a:rPr lang="el-G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ελπίδα 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συνδέεται πάντα με ένα </a:t>
            </a:r>
            <a:r>
              <a:rPr lang="el-G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Ιδεώδες του Εγώ 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το οποίο σχετίζεται με το </a:t>
            </a:r>
            <a:r>
              <a:rPr lang="el-G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Αντικείμενο,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ωστόσο με </a:t>
            </a:r>
            <a:r>
              <a:rPr lang="el-GR" sz="18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ναρκισσιστική χροιά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Υπάρχουν προσδοκίες για το </a:t>
            </a:r>
            <a:r>
              <a:rPr lang="el-G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Αντικείμενο το οποίο είναι πάντα εξιδανικευμένο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και με αυτό τον τρόπο </a:t>
            </a:r>
            <a:r>
              <a:rPr lang="el-G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αντανακλά μέρη του εαυτού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r>
              <a:rPr lang="el-GR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Οι ίδιες </a:t>
            </a:r>
            <a:r>
              <a:rPr lang="el-GR" sz="18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οι προσδοκίες </a:t>
            </a:r>
            <a:r>
              <a:rPr lang="el-GR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είναι πολύτιμες και γι’ αυτό συντηρούνται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Είναι πολύτιμες γιατί εξυπηρετούν και το κομμάτι του υποκειμένου σε σχέση με μια εξιδανίκευση η οποία προβάλλεται στο αντικείμενο ή το ίχνος του, με αποτέλεσμα </a:t>
            </a:r>
            <a:r>
              <a:rPr lang="el-G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η επιθυμία να διασώζεται 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στο έδαφος του ψυχισμού, εναντίον των παλινδρομήσεων.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359597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0E58ED1-A7EE-44C8-A10C-1CE6900130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Σημεία υπόψιν 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51B8FD9-D0FD-4400-9434-AFBCE0347D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b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l-GR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Α. Το αντικείμενο</a:t>
            </a:r>
            <a:r>
              <a:rPr lang="el-G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της ελπίδας </a:t>
            </a:r>
            <a:r>
              <a:rPr lang="el-GR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είναι έγκλειστο στο εγώ</a:t>
            </a:r>
            <a:r>
              <a:rPr lang="el-GR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el-G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συγχωνεύεται με το ιδεώδες</a:t>
            </a:r>
            <a:r>
              <a:rPr lang="el-G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του και </a:t>
            </a:r>
            <a:r>
              <a:rPr lang="el-GR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φαντασιώνεται κατά βούληση</a:t>
            </a:r>
            <a:r>
              <a:rPr lang="el-G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από το Εγώ. </a:t>
            </a:r>
            <a:r>
              <a:rPr lang="el-GR" sz="20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Παραγνωρίζονται οι Πραγματικότητες</a:t>
            </a:r>
            <a:r>
              <a:rPr lang="el-G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Υποκειμένου και Αντικειμένου και οτιδήποτε, κινείται ευθύγραμμα προς τα εκεί που κάνεις ελπίζει. Στους οριακούς </a:t>
            </a:r>
            <a:r>
              <a:rPr lang="el-GR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αυτό που ελπίζεται είναι η συνάντηση με το Όμοιο</a:t>
            </a:r>
            <a:r>
              <a:rPr lang="el-G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γι’ αυτό και η επανάληψη υπηρετεί αυτή τη διαδικασία.</a:t>
            </a:r>
          </a:p>
          <a:p>
            <a:br>
              <a:rPr lang="el-G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l-GR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Β. Υπόθεση</a:t>
            </a:r>
            <a:r>
              <a:rPr lang="el-G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αν το Εγώ υπεραγαπά τις </a:t>
            </a:r>
            <a:r>
              <a:rPr lang="el-GR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ελπίδες ως ενδόμυχες κτήσεις</a:t>
            </a:r>
            <a:r>
              <a:rPr lang="el-G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χειρίζεται </a:t>
            </a:r>
            <a:r>
              <a:rPr lang="el-G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την εξωτερική πραγματικότητα, </a:t>
            </a:r>
            <a:r>
              <a:rPr lang="el-G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ώστε είτε να τις </a:t>
            </a:r>
            <a:r>
              <a:rPr lang="el-GR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εκπληρώσει</a:t>
            </a:r>
            <a:r>
              <a:rPr lang="el-G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ή να τις </a:t>
            </a:r>
            <a:r>
              <a:rPr lang="el-GR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εγκαταλείψει</a:t>
            </a:r>
            <a:r>
              <a:rPr lang="el-G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349768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F3B6648-E02F-4F76-A4F3-78B53E1066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1" y="993593"/>
            <a:ext cx="9601196" cy="1303867"/>
          </a:xfrm>
        </p:spPr>
        <p:txBody>
          <a:bodyPr>
            <a:normAutofit fontScale="90000"/>
          </a:bodyPr>
          <a:lstStyle/>
          <a:p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…όμως:   έχουμε ασθενείς που αρνούνται ολόκληρο τμήματα της πραγματικότητας  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0A0509D-BCEF-459A-AE2C-68DA9A4D38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>
              <a:lnSpc>
                <a:spcPct val="107000"/>
              </a:lnSpc>
            </a:pP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Όταν</a:t>
            </a:r>
            <a:r>
              <a:rPr lang="el-GR" sz="18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δεν υπάρχουν επενδύσεις σε αντικείμενα κι εσωτερικά/εξωτερικά, </a:t>
            </a:r>
            <a:r>
              <a:rPr lang="el-G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η </a:t>
            </a:r>
            <a:r>
              <a:rPr lang="el-GR" sz="1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Ε</a:t>
            </a:r>
            <a:r>
              <a:rPr lang="el-G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λπίδα</a:t>
            </a:r>
            <a:r>
              <a:rPr lang="el-GR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μοιάζει περισσότερο για </a:t>
            </a:r>
            <a:r>
              <a:rPr lang="el-GR" sz="1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αντίβαρο στο μηδέν, </a:t>
            </a:r>
            <a:r>
              <a:rPr lang="el-GR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είναι 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ένα </a:t>
            </a:r>
            <a:r>
              <a:rPr lang="el-G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Ψυχικό μόρφωμα που προκύπτει από ένα μεγαλειώδη εαυτό 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στην ακραία εξιδανίκευσή του, </a:t>
            </a:r>
            <a:r>
              <a:rPr lang="el-GR" sz="1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τ</a:t>
            </a:r>
            <a:r>
              <a:rPr lang="el-G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ου οποίου αντανάκλαση είναι το αντικείμενο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457200">
              <a:lnSpc>
                <a:spcPct val="107000"/>
              </a:lnSpc>
            </a:pP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Δεν εγκαταλείπονται: ούτε ο μεγαλειώδης εαυτός ούτε το αντικείμενο που τον αντικατοπτρίζει. Σε αυτό το μόρφωμα </a:t>
            </a:r>
            <a:r>
              <a:rPr lang="el-G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υπάρχει σχέδιο ένωσης του εγώ με το ιδεώδες του.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Μιλάμε πάντα για ένα </a:t>
            </a:r>
            <a:r>
              <a:rPr lang="el-G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υπέρμετρο Ιδεώδες εγώ, μη εξελιγμένο μη διαφοροποιημένο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καθώς ποτίζεται έντονα από το ναρκισσισμό και οι μετασχηματισμοί δεν υπάρχουν.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182691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8D4F61D-41C7-41D2-94E4-404FA343AE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l-GR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Η ελπίδα σε αυτή την περίπτωση… </a:t>
            </a:r>
            <a:endParaRPr lang="el-GR" i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9D61DF1-0337-4705-AB33-01CB5A900C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Ακινητοποιεί, 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απολιθώνει το Αντικείμενο, δεν το εξελίσσει, δεν το μετασχηματίζει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Μιλούμε τότε για </a:t>
            </a:r>
            <a:r>
              <a:rPr lang="el-G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ψυχική κάθειρξη του αντικειμένου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Η </a:t>
            </a:r>
            <a:r>
              <a:rPr lang="el-G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Ελπίδα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παρουσιάζεται ως αναπαραγωγή ενός </a:t>
            </a:r>
            <a:r>
              <a:rPr lang="el-G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πυρηνικού τμήματος του υποκειμένου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πιασμένο από την μαντική παιδική παντοδυναμία. Αυτό το τμήμα περισφίγγεται καθώς είναι αγκιστρωμένο πρωτογενώς, χωρίς να μπαίνει στην προβληματική της πρωκτικότητας, κατακρατήσεις. </a:t>
            </a:r>
          </a:p>
          <a:p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Στην </a:t>
            </a:r>
            <a:r>
              <a:rPr lang="el-G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πρωτογενή πρωκτικότητα 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στόχος του υποκειμένου είναι: να περιλάβει ολοκληρωτικά το αντικείμενο ή να περιληφθεί από αυτό, ωστόσο προκύπτει </a:t>
            </a:r>
            <a:r>
              <a:rPr lang="el-G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το συναίσθημα του τρόμου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από την Φαντασίωση ότι </a:t>
            </a:r>
            <a:r>
              <a:rPr lang="el-GR" sz="18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το αντικείμενο μπορεί να εισβάλει στο εσωτερικό του υποκειμένου και να κάνει κατοχή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Η ανάγκη για </a:t>
            </a:r>
            <a:r>
              <a:rPr lang="el-G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συγχώνευση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με το πρωτογενές αντικείμενο παραμένει με τη μορφή της επιθυμίας για κατακράτηση του αντικειμένου. Η πρωκτική δραστηριότητα εμποδίζει την κατάργηση των ορίων.</a:t>
            </a:r>
            <a:b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859519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1AEFA02-CB8C-4BB8-97BE-CA18956D6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1" y="752622"/>
            <a:ext cx="9601196" cy="649720"/>
          </a:xfrm>
        </p:spPr>
        <p:txBody>
          <a:bodyPr>
            <a:normAutofit fontScale="90000"/>
          </a:bodyPr>
          <a:lstStyle/>
          <a:p>
            <a:r>
              <a:rPr lang="el-GR" dirty="0"/>
              <a:t>Αντίφαση…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EF8B15A-8CB7-4B11-8DF9-6AF8D7A03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1631853"/>
            <a:ext cx="9601196" cy="4473525"/>
          </a:xfrm>
        </p:spPr>
        <p:txBody>
          <a:bodyPr>
            <a:normAutofit fontScale="92500" lnSpcReduction="10000"/>
          </a:bodyPr>
          <a:lstStyle/>
          <a:p>
            <a:pPr marL="457200">
              <a:lnSpc>
                <a:spcPct val="107000"/>
              </a:lnSpc>
            </a:pPr>
            <a:r>
              <a:rPr lang="el-GR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Πως συνδυάζεται </a:t>
            </a:r>
            <a:r>
              <a:rPr lang="el-GR" sz="1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η ιδέα της εγκυστώσεών σε πρωκτό/ κόλπο</a:t>
            </a:r>
            <a:r>
              <a:rPr lang="el-GR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με το </a:t>
            </a:r>
            <a:r>
              <a:rPr lang="el-GR" sz="1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βίωμα του άγχους οριοθετήσεώς</a:t>
            </a:r>
            <a:r>
              <a:rPr lang="el-GR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l-GR" sz="1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του κενού, της ελλείψεως, της απουσίας εξωτερικών αντικειμένων και τις αιμορραγικής εκροής</a:t>
            </a:r>
            <a:r>
              <a:rPr lang="el-GR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το Εγώ που είναι συχνά στους οριακούς;</a:t>
            </a:r>
            <a:br>
              <a:rPr lang="el-GR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l-GR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l-GR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Η Αντίφαση καταργείται αν σκεφτούμε ότι υπάρχει μια </a:t>
            </a:r>
            <a:r>
              <a:rPr lang="el-GR" sz="1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εμμονή στην παιδική παντοδυναμία</a:t>
            </a:r>
            <a:r>
              <a:rPr lang="el-GR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που χαρακτηρίζεται </a:t>
            </a:r>
            <a:r>
              <a:rPr lang="el-GR" sz="19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από διχοτόμηση,</a:t>
            </a:r>
            <a:r>
              <a:rPr lang="el-GR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αλλά κι από </a:t>
            </a:r>
            <a:r>
              <a:rPr lang="el-GR" sz="1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μία εκκρεμότητα του «ούτε ναι ούτε όχι» νοητικής και συναισθηματικής υφής</a:t>
            </a:r>
            <a:r>
              <a:rPr lang="el-GR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καθώς επίσης υπάρχει και</a:t>
            </a:r>
          </a:p>
          <a:p>
            <a:pPr marL="457200">
              <a:lnSpc>
                <a:spcPct val="107000"/>
              </a:lnSpc>
            </a:pPr>
            <a:r>
              <a:rPr lang="el-GR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sz="1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η αφύπνιση της πρωτογενούς συλληπτικής πρωκτικότητας</a:t>
            </a:r>
            <a:r>
              <a:rPr lang="el-GR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όταν εμφανίζεται </a:t>
            </a:r>
            <a:r>
              <a:rPr lang="el-GR" sz="1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η απειλή ενός στερητικού βιώματος</a:t>
            </a:r>
            <a:r>
              <a:rPr lang="el-GR" sz="1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(συναγερμός).  </a:t>
            </a:r>
            <a:r>
              <a:rPr lang="el-GR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Επειδή η παντοδυναμία αποτυγχάνει, δεν επαρκεί,  γίνονται κινήσεις συλλήψεως, ακινητοποιήσεις, απολίθωσης ως προς το αντικείμενο που απαιτεί πολλή ενέργεια και  μαζικές επενδύσεις.</a:t>
            </a:r>
          </a:p>
          <a:p>
            <a:pPr marL="457200">
              <a:lnSpc>
                <a:spcPct val="107000"/>
              </a:lnSpc>
            </a:pPr>
            <a:r>
              <a:rPr lang="el-GR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sz="1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Η κατακράτηση </a:t>
            </a:r>
            <a:r>
              <a:rPr lang="el-GR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υποδεικνύει μια </a:t>
            </a:r>
            <a:r>
              <a:rPr lang="el-GR" sz="1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αποσυνδεδεμένη λιβιδώ</a:t>
            </a:r>
            <a:r>
              <a:rPr lang="el-GR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η οποία δεν επιτρέπει διαφοροποιήσεις. Δεν υπάρχει κινητικότητα της λίμπιντο, οι ανταλλαγές εξουδετερωμένες.</a:t>
            </a:r>
          </a:p>
          <a:p>
            <a:pPr marL="17145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333658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81AFE42-675A-4210-960E-CAE1A64C6F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Ανάκτηση του Αντικειμένου, Ψυχική Οικονομία και Προσδοκίες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5697A19-1833-4C3D-84AD-EEEDED2E4A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1"/>
            <a:ext cx="9601196" cy="3618785"/>
          </a:xfrm>
        </p:spPr>
        <p:txBody>
          <a:bodyPr>
            <a:normAutofit fontScale="92500" lnSpcReduction="10000"/>
          </a:bodyPr>
          <a:lstStyle/>
          <a:p>
            <a:pPr marL="457200">
              <a:lnSpc>
                <a:spcPct val="107000"/>
              </a:lnSpc>
            </a:pPr>
            <a:r>
              <a:rPr lang="el-G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Οι  </a:t>
            </a:r>
            <a:r>
              <a:rPr lang="el-GR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προσπάθειες ανακτήσεως του Α </a:t>
            </a:r>
            <a:r>
              <a:rPr lang="el-G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εν μέσω βιώματος απώλειάς του, γίνονται μαζικά, με αστάθεια, ενώ μαζικά γίνεται και η αποεπένδυση, Συνθήκη που υποδεικνύει απομίξεις των ενορμήσεων.</a:t>
            </a:r>
          </a:p>
          <a:p>
            <a:pPr marL="171450" indent="0">
              <a:lnSpc>
                <a:spcPct val="107000"/>
              </a:lnSpc>
              <a:buNone/>
            </a:pPr>
            <a:r>
              <a:rPr lang="el-G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el-G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Όσον αφορά στην ψυχική οικονομία</a:t>
            </a:r>
            <a:r>
              <a:rPr lang="el-GR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οι </a:t>
            </a:r>
            <a:r>
              <a:rPr lang="el-GR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Π</a:t>
            </a:r>
            <a:r>
              <a:rPr lang="el-GR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ροσδοκίες</a:t>
            </a:r>
            <a:r>
              <a:rPr lang="el-G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απαλλάσσουν την δέσμευση από το εξωτερικό ή εσωτερικό Αντικείμενο,  αλλά δεσμεύουν σε ένα ναρκισσιστικό αντικείμενο. Εφόσον το αντικείμενο εντοπιστεί </a:t>
            </a:r>
            <a:r>
              <a:rPr lang="el-GR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παραπέμπεται στο μέλλον και δε γίνεται ποτέ παρόν</a:t>
            </a:r>
            <a:r>
              <a:rPr lang="el-G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Υπάρχει ωστόσο ένα </a:t>
            </a:r>
            <a:r>
              <a:rPr lang="el-GR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νήμα, μια αναπαράσταση της μελλοντικής ανευρέσεως</a:t>
            </a:r>
            <a:r>
              <a:rPr lang="el-G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του. </a:t>
            </a:r>
          </a:p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el-G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Η ναρκισσιστική λίμπιντο δεν ευνοεί το αντικείμενο, αλλά χωρίς αυτό αγκαλιάζει το </a:t>
            </a:r>
            <a:r>
              <a:rPr lang="el-GR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κενό</a:t>
            </a:r>
            <a:r>
              <a:rPr lang="el-G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ή κινδυνεύει να πέσει στο κενό.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287247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835DC15-34E2-41FE-BB62-7F4DB8ED8A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801858"/>
            <a:ext cx="9601196" cy="1484141"/>
          </a:xfrm>
        </p:spPr>
        <p:txBody>
          <a:bodyPr>
            <a:normAutofit fontScale="90000"/>
          </a:bodyPr>
          <a:lstStyle/>
          <a:p>
            <a:br>
              <a:rPr lang="el-GR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l-GR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Κενό και ανεπαρκείς εσωτερικεύσεις </a:t>
            </a:r>
            <a:br>
              <a:rPr lang="el-GR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EBAE2D5-1ED5-4203-B31D-272CE4D11E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Οριακοί: Ταλαντεύσεις ανάμεσα στην </a:t>
            </a:r>
            <a:r>
              <a:rPr lang="el-GR" sz="2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απώλεια του αντικειμένου </a:t>
            </a:r>
            <a:r>
              <a:rPr lang="el-G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και </a:t>
            </a:r>
            <a:r>
              <a:rPr lang="el-GR" sz="2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ανάκτηση αυτού</a:t>
            </a:r>
            <a:r>
              <a:rPr lang="el-G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είναι ταλαντεύσεις ανάμεσα στην </a:t>
            </a:r>
            <a:r>
              <a:rPr lang="el-GR" sz="2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αποκατάσταση,</a:t>
            </a:r>
            <a:r>
              <a:rPr lang="el-G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στη </a:t>
            </a:r>
            <a:r>
              <a:rPr lang="el-GR" sz="2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φυλάκιση</a:t>
            </a:r>
            <a:r>
              <a:rPr lang="el-G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ή τον </a:t>
            </a:r>
            <a:r>
              <a:rPr lang="el-GR" sz="2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αφανισμό</a:t>
            </a:r>
            <a:r>
              <a:rPr lang="el-G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του: (λευκό, κενό μνήμης, με εγγραφή δεδομένων αντιλήψεως, διαγραφή ιχνών). </a:t>
            </a:r>
          </a:p>
          <a:p>
            <a:endParaRPr lang="el-G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l-G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Δηλαδή όλα τα προηγούμενα αποτελούν ανεπαρκείς εσωτερικεύσεις που οφείλονται σε άγχη εισβολής και αποχωρισμού.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274050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86AAD02-E755-47B2-AFDD-FEDB53B0B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Σχετικά με τις αναπαραστάσεις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1148CEB-4ACD-4C56-8DB6-29188880ED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>
              <a:lnSpc>
                <a:spcPct val="107000"/>
              </a:lnSpc>
            </a:pP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Αποκτούν νόημα μόνο</a:t>
            </a:r>
            <a:r>
              <a:rPr lang="el-G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όταν </a:t>
            </a:r>
            <a:r>
              <a:rPr lang="el-GR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ο ψυχισμός μπορεί να αντιταχθεί σε άμεσες εκφορτίσεις 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και </a:t>
            </a:r>
            <a:r>
              <a:rPr lang="el-GR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να αντέξει υπερεπενδύσεις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(π.χ. πάνω σε μνημονικά ίχνη). </a:t>
            </a:r>
          </a:p>
          <a:p>
            <a:pPr marL="457200">
              <a:lnSpc>
                <a:spcPct val="107000"/>
              </a:lnSpc>
            </a:pP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Στους </a:t>
            </a:r>
            <a:r>
              <a:rPr lang="el-G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οριακούς: 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οι αναπαραστάσεις δεν απορροφούν την ένταση λόγω μεγάλης διέγερσης. Είτε </a:t>
            </a:r>
            <a:r>
              <a:rPr lang="el-G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εκκενώνονται 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είτε </a:t>
            </a:r>
            <a:r>
              <a:rPr lang="el-G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ακινητοποιούνται 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υπό το φόβο της πλήρους κένωσης. Έτσι </a:t>
            </a:r>
            <a:r>
              <a:rPr lang="el-G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χάνεται η κινητικότητα. </a:t>
            </a:r>
          </a:p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Επίσης οι </a:t>
            </a:r>
            <a:r>
              <a:rPr lang="el-G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διχοτομήσεις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δεν επιτρέπουν στοιχεία της αντιλήψεως να εγγράψουν πληροφορίες χρήσιμες για αναπαραστάσεις</a:t>
            </a:r>
            <a:r>
              <a:rPr lang="el-G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Η καθήλωση στο απωλεσθέν Α 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αντιτίθεται σε υποκαταστάσεις (αναπαραστάσεις), με αποτέλεσμα </a:t>
            </a:r>
            <a:r>
              <a:rPr lang="el-G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διαρκείς ασυνέχειες της σκέψεως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5924046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Οργανικό">
  <a:themeElements>
    <a:clrScheme name="Οργανικό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Οργανικό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Οργανικό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97</TotalTime>
  <Words>1411</Words>
  <Application>Microsoft Office PowerPoint</Application>
  <PresentationFormat>Ευρεία οθόνη</PresentationFormat>
  <Paragraphs>62</Paragraphs>
  <Slides>14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14</vt:i4>
      </vt:variant>
    </vt:vector>
  </HeadingPairs>
  <TitlesOfParts>
    <vt:vector size="18" baseType="lpstr">
      <vt:lpstr>Arial</vt:lpstr>
      <vt:lpstr>Calibri</vt:lpstr>
      <vt:lpstr>Garamond</vt:lpstr>
      <vt:lpstr>Οργανικό</vt:lpstr>
      <vt:lpstr>Ψυχική Οικονομία και Δυναμική στις Οριακές Καταστάσεις</vt:lpstr>
      <vt:lpstr>Οι επενδύσεις…</vt:lpstr>
      <vt:lpstr>Σημεία υπόψιν </vt:lpstr>
      <vt:lpstr> …όμως:   έχουμε ασθενείς που αρνούνται ολόκληρο τμήματα της πραγματικότητας  </vt:lpstr>
      <vt:lpstr>Η ελπίδα σε αυτή την περίπτωση… </vt:lpstr>
      <vt:lpstr>Αντίφαση…</vt:lpstr>
      <vt:lpstr>Ανάκτηση του Αντικειμένου, Ψυχική Οικονομία και Προσδοκίες</vt:lpstr>
      <vt:lpstr> Κενό και ανεπαρκείς εσωτερικεύσεις   </vt:lpstr>
      <vt:lpstr>Σχετικά με τις αναπαραστάσεις</vt:lpstr>
      <vt:lpstr> ανάγκη το Κενό να ντυθεί όσο είναι ακόμα καιρός! </vt:lpstr>
      <vt:lpstr>Μπροστά στην απειλή: το πέρασμα στην ελπίδα</vt:lpstr>
      <vt:lpstr>Συναισθηματική Διαστροφή – Christian David</vt:lpstr>
      <vt:lpstr>Αυτό ωστόσο που διακυβεύεται εδώ 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antonis-laptop</dc:creator>
  <cp:lastModifiedBy>antonis-laptop</cp:lastModifiedBy>
  <cp:revision>16</cp:revision>
  <dcterms:created xsi:type="dcterms:W3CDTF">2021-05-20T22:08:00Z</dcterms:created>
  <dcterms:modified xsi:type="dcterms:W3CDTF">2021-05-20T23:45:16Z</dcterms:modified>
</cp:coreProperties>
</file>