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68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10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9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8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0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43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7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6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7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32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32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44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3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8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4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3306DB-F4EC-4D8A-97D7-6B88AB15B0B3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C02F49-C207-47E9-8E39-05CD2776FD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39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691E43-5567-4236-B39F-7446FE2F3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815927"/>
            <a:ext cx="6815669" cy="2570738"/>
          </a:xfrm>
        </p:spPr>
        <p:txBody>
          <a:bodyPr/>
          <a:lstStyle/>
          <a:p>
            <a:r>
              <a:rPr lang="el-GR" sz="4000" dirty="0"/>
              <a:t>Ψυχική Οικονομία και Δυναμική στις Οριακές Καταστάσεις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3945AA7-8992-4368-B762-F34B016C5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Κεφ. 4 – Η ΜΕ ΕΛΠΙΔΑ ΑΝΑΜΟΝΗ ΤΩΝ ΟΡΙΑΚΩΝ</a:t>
            </a:r>
          </a:p>
          <a:p>
            <a:r>
              <a:rPr lang="el-GR" dirty="0"/>
              <a:t>4.4. Μια Επένδυση που γίνεται Αντικείμενο</a:t>
            </a:r>
          </a:p>
          <a:p>
            <a:r>
              <a:rPr lang="el-GR" dirty="0"/>
              <a:t>ΑΝΝΑ ΠΟΤΑΜΙΑΝΟΥ</a:t>
            </a:r>
          </a:p>
        </p:txBody>
      </p:sp>
    </p:spTree>
    <p:extLst>
      <p:ext uri="{BB962C8B-B14F-4D97-AF65-F5344CB8AC3E}">
        <p14:creationId xmlns:p14="http://schemas.microsoft.com/office/powerpoint/2010/main" val="63303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C2247-4C34-4F03-97E8-3887F011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ανάγκη το Κενό να ντυθεί όσο είναι ακόμα καιρός!</a:t>
            </a:r>
            <a:b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42CA04-BB8A-477E-9BD7-549D2DC9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3710"/>
            <a:ext cx="9601196" cy="3812345"/>
          </a:xfrm>
        </p:spPr>
        <p:txBody>
          <a:bodyPr>
            <a:normAutofit fontScale="40000" lnSpcReduction="20000"/>
          </a:bodyPr>
          <a:lstStyle/>
          <a:p>
            <a:pPr marL="457200">
              <a:lnSpc>
                <a:spcPct val="107000"/>
              </a:lnSpc>
            </a:pP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Ανάδειξη </a:t>
            </a:r>
            <a:r>
              <a:rPr lang="el-G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ενδιάμεσων σχηματισμών του Εγώ 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εκεί που το Αντικ. εγκαταλείπεται. </a:t>
            </a:r>
          </a:p>
          <a:p>
            <a:pPr marL="171450" indent="0">
              <a:lnSpc>
                <a:spcPct val="107000"/>
              </a:lnSpc>
              <a:buNone/>
            </a:pP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- ) Αυτοί είναι: </a:t>
            </a:r>
            <a:r>
              <a:rPr lang="el-G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φτωχά 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οργανωμένοι </a:t>
            </a:r>
            <a:r>
              <a:rPr lang="el-G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άμυνες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δύσκολα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επενδύουν </a:t>
            </a:r>
            <a:r>
              <a:rPr lang="el-G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σταθερά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με συνέχεια </a:t>
            </a:r>
            <a:r>
              <a:rPr lang="el-G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όριά τους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171450" indent="0">
              <a:lnSpc>
                <a:spcPct val="107000"/>
              </a:lnSpc>
              <a:buNone/>
            </a:pP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(+ ) ωστόσο: δεν επιτρέπουν συγκρούσεις να διοχετεύονται στο σώμα ή στην εξωτερική πραγματικότητα. </a:t>
            </a:r>
          </a:p>
          <a:p>
            <a:pPr marL="171450" indent="0">
              <a:lnSpc>
                <a:spcPct val="107000"/>
              </a:lnSpc>
              <a:buNone/>
            </a:pP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Πως λειτουργεί το Α σε αυτές τις περιπτώσεις;  Παρόν για να συγκαλύπτει την απουσία του (συνθήκη μη αποχωρισμού), αλλά και ταυτόχρονα Απόν. Αν εκλείψουν οι ελπίδες, </a:t>
            </a:r>
            <a:r>
              <a:rPr lang="el-G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επενδύεται η απώλεια 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(βίωμα επαναληπτικό μέσα σε ναρκισσιστική αιμορραγία) </a:t>
            </a:r>
          </a:p>
          <a:p>
            <a:pPr marL="457200">
              <a:lnSpc>
                <a:spcPct val="107000"/>
              </a:lnSpc>
            </a:pP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Άλλος κίνδυνος: να τεθούν οι αποεπενδύσεις στο εγώ ή στο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Αντικείμ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αν μισήσει το Εγώ το Α με τρόπο ώστε </a:t>
            </a:r>
            <a:r>
              <a:rPr lang="el-G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μη μπορεί να εισχωρήσει η ικανοποίηση μέσω της οδύνης (μαζοχισμός). 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932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C8D880-E6C7-406F-961D-47217170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Μπροστά στην απειλή: το πέρασμα στην ελπίδα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68CC4A-D6D1-44A1-A2C1-26AC44AB7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Ελπίδα παίρνει τη θέση του Α. (εφόσον δε μπορεί να επενδυθεί το Α). </a:t>
            </a:r>
          </a:p>
          <a:p>
            <a:pPr marL="457200">
              <a:lnSpc>
                <a:spcPct val="107000"/>
              </a:lnSpc>
            </a:pPr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ΘΕΣΗ: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ελπίδα εδώ δεν είναι ελπίδα για κάτι, δεν έχει αντικείμενο, ελπίζω χωρίς να ξέρω τι ελπίζω. </a:t>
            </a:r>
          </a:p>
          <a:p>
            <a:pPr marL="171450" indent="0">
              <a:lnSpc>
                <a:spcPct val="107000"/>
              </a:lnSpc>
              <a:buNone/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ΠΑΡΑΔΕΙΓΜΑ ΣΕΛ. 116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068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7C5E94-E58B-47B2-BF56-C2ACB77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Συναισθηματική Διαστροφή</a:t>
            </a:r>
            <a:r>
              <a:rPr lang="en-US" dirty="0"/>
              <a:t> – Christian David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3CDD28-C0AA-4501-B4F0-49AD49F4C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>
              <a:lnSpc>
                <a:spcPct val="120000"/>
              </a:lnSpc>
            </a:pP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Ερωτικοποίηση της ελπίδας (φετιχοποίηση); </a:t>
            </a:r>
            <a:r>
              <a:rPr lang="el-GR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συναισθηματική διαστροφή;: </a:t>
            </a: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αναζήτηση της ηδονής χωρίς σεξουαλική πράξη, που παραμένει στο ψυχικό πεδίο; Π.χ. προκαταρκτική ευχαρίστηση μόνο.   </a:t>
            </a:r>
          </a:p>
          <a:p>
            <a:pPr marL="457200">
              <a:lnSpc>
                <a:spcPct val="120000"/>
              </a:lnSpc>
            </a:pPr>
            <a:r>
              <a:rPr lang="el-GR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Ρήγμα στην ερωτική επιθυμία</a:t>
            </a: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Η σωματική ευχαρίστηση αποσύρεται από το συναισθηματικό παιχνίδι. Χωρίς σώμα…Η ευχαρίστηση αποκλειστικά στο ψυχικό πεδίο, φετιχισμός χωρίς φετίχ.  </a:t>
            </a:r>
          </a:p>
          <a:p>
            <a:pPr marL="457200">
              <a:lnSpc>
                <a:spcPct val="120000"/>
              </a:lnSpc>
            </a:pP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Συνδέεται στενά η Σ.Δ. με τον </a:t>
            </a:r>
            <a:r>
              <a:rPr lang="el-GR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ηθικό μαζοχισμό </a:t>
            </a: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με </a:t>
            </a:r>
            <a:r>
              <a:rPr lang="el-GR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νοσταλγική διάθεση - </a:t>
            </a: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επενδύουν το εν δυνάμει (σε στόχους και αντικείμενα της σεξ. ενορμήσεως). Όχι το ίδιο το Α, αλλά η υπάρχουσα εικόνα του εξωτερικευμένου Αντ της επιθυμίας. Π.χ. Αντί για συνειδητή αναζήτηση της ευχαρίστησης, ένας </a:t>
            </a:r>
            <a:r>
              <a:rPr lang="el-GR" sz="2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ηδυπαθής κυματισμός συναισθημάτων αντί της σκέψεως</a:t>
            </a: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ως κυρίαρχος παράγοντας της ευχαρίστησης.  Το Υ σκηνοθέτης, τροφοδότης και τροποποιητής της ευχαριστήσεως κατά βούληση (</a:t>
            </a:r>
            <a:r>
              <a:rPr lang="en-U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man band</a:t>
            </a: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!). </a:t>
            </a:r>
          </a:p>
          <a:p>
            <a:pPr marL="457200">
              <a:lnSpc>
                <a:spcPct val="120000"/>
              </a:lnSpc>
            </a:pP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όλο αυτό μια </a:t>
            </a:r>
            <a:r>
              <a:rPr lang="el-GR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απόπειρα κινήσεως τύπου διαστροφής με οργανωτική αξία</a:t>
            </a:r>
            <a:r>
              <a:rPr lang="el-G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(η από, απόσταση θεώρηση των αντικειμένων της επιθυμίας).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765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D3288-DF44-4D39-8775-B46AC15D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ωστόσο που διακυβεύεται εδώ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BACBE0-76A2-4F12-9255-22BBF3777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>
              <a:lnSpc>
                <a:spcPct val="107000"/>
              </a:lnSpc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η επένδυση της ίδιας της διαδικασίας της Ελπίδας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προκειμένου να συνεχιστεί η ψυχική ζωή. Είναι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προσπάθεια του Εγώ για συνδέσεις.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τα πάντα χάνονται, η συγκέντρωση των επενδύσεων σε ένα συναίσθημα που παίρνει τη θέση του απολεσθέντος Α σταματά την ελεύθερη εκροή. Δυνατότητα νέων συνδέσεων με αναπαραστάσεις, όπως συμβαίνει εντός της θεραπείας. Κάτι θερμό διασώζεται εκεί που υπάρχει κίνδυνος για παγετό από αποεπενδύσεις.</a:t>
            </a:r>
          </a:p>
          <a:p>
            <a:pPr marL="457200">
              <a:lnSpc>
                <a:spcPct val="107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λειτουργία που δομεί αντικείμενα. (αν υπάρχει χρόνος αναφορά).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Επένδυση στην ελπίδα: το Εγώ δεν καταρρέει ολοκληρωτικά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σωτηρία έξωθεν στου οριακούς: εξαιτίας του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ναρκισσιστικού ρήγματος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ποτέ δε μπορεί να υπάρξει πληρότητα εκ των έσω. Δεν ισχύει ωστόσο για όλες τις περιπτώσεις. Σε περιπτώσεις όπου το Εγώ έχει κάνει κάποιες εσωτερικές κτήσεις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το «ελπίζειν» καθίσταται μια εστία όπου συντηρείται η φλόγα των ενορμήσεων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31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EDCE2841-6096-4F5C-8F99-52FC898F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3" y="601393"/>
            <a:ext cx="5291667" cy="565521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79D0D83-F2AB-4AF9-A390-21201D9B5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98" y="872198"/>
            <a:ext cx="4056918" cy="2327762"/>
          </a:xfrm>
          <a:prstGeom prst="rect">
            <a:avLst/>
          </a:prstGeom>
        </p:spPr>
      </p:pic>
      <p:pic>
        <p:nvPicPr>
          <p:cNvPr id="1026" name="Picture 2" descr="Ψυχανάλυση, μοναξιά, συλλογικότητες, φως | Η Εφημερίδα των Συντακτών">
            <a:extLst>
              <a:ext uri="{FF2B5EF4-FFF2-40B4-BE49-F238E27FC236}">
                <a16:creationId xmlns:a16="http://schemas.microsoft.com/office/drawing/2014/main" id="{55D964A5-6FAC-4DA4-98D7-1C4505B6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98" y="3658040"/>
            <a:ext cx="4056918" cy="24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2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BBA09-55CB-4987-8EF5-89B1E430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επενδύσεις…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71B31B-6C3A-4669-A74F-0E3B940FA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χουν νόημα για το Εγώ επειδή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εξασφαλίζουν εσωτερικά αγαθά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07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δυναμική που αναπτύσσεται σε σχέση με την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ελπίδα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συνδέεται πάντα με ένα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Ιδεώδες του Εγώ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οποίο σχετίζεται με το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Αντικείμενο,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ωστόσο με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ναρκισσιστική χροιά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Υπάρχουν προσδοκίες για το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Αντικείμενο το οποίο είναι πάντα εξιδανικευμένο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με αυτό τον τρόπο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αντανακλά μέρη του εαυτού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ίδιες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προσδοκίες 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πολύτιμες και γι’ αυτό συντηρούνται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Είναι πολύτιμες γιατί εξυπηρετούν και το κομμάτι του υποκειμένου σε σχέση με μια εξιδανίκευση η οποία προβάλλεται στο αντικείμενο ή το ίχνος του, με αποτέλεσμα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επιθυμία να διασώζεται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έδαφος του ψυχισμού, εναντίον των παλινδρομήσεων.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595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E58ED1-A7EE-44C8-A10C-1CE69001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Σημεία υπόψιν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1B8FD9-D0FD-4400-9434-AFBCE0347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Το αντικείμενο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της ελπίδας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έγκλειστο στο εγώ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συγχωνεύεται με το ιδεώδες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και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φαντασιώνεται κατά βούληση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το Εγώ. </a:t>
            </a:r>
            <a:r>
              <a:rPr lang="el-G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Παραγνωρίζονται οι Πραγματικότητες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Υποκειμένου και Αντικειμένου και οτιδήποτε, κινείται ευθύγραμμα προς τα εκεί που κάνεις ελπίζει. Στους οριακούς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που ελπίζεται είναι η συνάντηση με το Όμοιο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γι’ αυτό και η επανάληψη υπηρετεί αυτή τη διαδικασία.</a:t>
            </a:r>
          </a:p>
          <a:p>
            <a:b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 Υπόθεση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αν το Εγώ υπεραγαπά τις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ελπίδες ως ενδόμυχες κτήσεις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χειρίζεται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εξωτερική πραγματικότητα,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ώστε είτε να τις </a:t>
            </a:r>
            <a:r>
              <a:rPr lang="el-G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εκπληρώσει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ή να τις </a:t>
            </a:r>
            <a:r>
              <a:rPr lang="el-G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εγκαταλείψει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497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3B6648-E02F-4F76-A4F3-78B53E10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9359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…όμως:   έχουμε ασθενείς που αρνούνται ολόκληρο τμήματα της πραγματικότητας 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A0509D-BCEF-459A-AE2C-68DA9A4D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</a:t>
            </a:r>
            <a:r>
              <a:rPr lang="el-GR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δεν υπάρχουν επενδύσεις σε αντικείμενα κι εσωτερικά/εξωτερικά,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λπίδα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μοιάζει περισσότερο για 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αντίβαρο στο μηδέν,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Ψυχικό μόρφωμα που προκύπτει από ένα μεγαλειώδη εαυτό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ακραία εξιδανίκευσή του, 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ου οποίου αντανάκλαση είναι το αντικείμενο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07000"/>
              </a:lnSpc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Δεν εγκαταλείπονται: ούτε ο μεγαλειώδης εαυτός ούτε το αντικείμενο που τον αντικατοπτρίζει. Σε αυτό το μόρφωμα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υπάρχει σχέδιο ένωσης του εγώ με το ιδεώδες του.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Μιλάμε πάντα για ένα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υπέρμετρο Ιδεώδες εγώ, μη εξελιγμένο μη διαφοροποιημένο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καθώς ποτίζεται έντονα από το ναρκισσισμό και οι μετασχηματισμοί δεν υπάρχουν.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826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D4F61D-41C7-41D2-94E4-404FA343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ελπίδα σε αυτή την περίπτωση… </a:t>
            </a:r>
            <a:endParaRPr lang="el-GR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D61DF1-0337-4705-AB33-01CB5A900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Ακινητοποιεί,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απολιθώνει το Αντικείμενο, δεν το εξελίσσει, δεν το μετασχηματίζει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Μιλούμε τότε για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ψυχική κάθειρξη του αντικειμένου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Η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Ελπίδα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παρουσιάζεται ως αναπαραγωγή ενός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πυρηνικού τμήματος του υποκειμένου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πιασμένο από την μαντική παιδική παντοδυναμία. Αυτό το τμήμα περισφίγγεται καθώς είναι αγκιστρωμένο πρωτογενώς, χωρίς να μπαίνει στην προβληματική της πρωκτικότητας, κατακρατήσεις. </a:t>
            </a: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πρωτογενή πρωκτικότητα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στόχος του υποκειμένου είναι: να περιλάβει ολοκληρωτικά το αντικείμενο ή να περιληφθεί από αυτό, ωστόσο προκύπτει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συναίσθημα του τρόμου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την Φαντασίωση ότι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αντικείμενο μπορεί να εισβάλει στο εσωτερικό του υποκειμένου και να κάνει κατοχή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Η ανάγκη για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συγχώνευση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το πρωτογενές αντικείμενο παραμένει με τη μορφή της επιθυμίας για κατακράτηση του αντικειμένου. Η πρωκτική δραστηριότητα εμποδίζει την κατάργηση των ορίων.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595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AEFA02-CB8C-4BB8-97BE-CA18956D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52622"/>
            <a:ext cx="9601196" cy="649720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Αντίφαση…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F8B15A-8CB7-4B11-8DF9-6AF8D7A03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31853"/>
            <a:ext cx="9601196" cy="4473525"/>
          </a:xfrm>
        </p:spPr>
        <p:txBody>
          <a:bodyPr>
            <a:normAutofit fontScale="92500" lnSpcReduction="10000"/>
          </a:bodyPr>
          <a:lstStyle/>
          <a:p>
            <a:pPr marL="457200">
              <a:lnSpc>
                <a:spcPct val="107000"/>
              </a:lnSpc>
            </a:pP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Πως συνδυάζεται 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ιδέα της εγκυστώσεών σε πρωκτό/ κόλπο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το 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βίωμα του άγχους οριοθετήσεώς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κενού, της ελλείψεως, της απουσίας εξωτερικών αντικειμένων και τις αιμορραγικής εκροής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 Εγώ που είναι συχνά στους οριακούς;</a:t>
            </a:r>
            <a:b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Αντίφαση καταργείται αν σκεφτούμε ότι υπάρχει μια 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εμμονή στην παιδική παντοδυναμία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χαρακτηρίζεται </a:t>
            </a:r>
            <a:r>
              <a:rPr lang="el-GR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διχοτόμηση,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αλλά κι από 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μία εκκρεμότητα του «ούτε ναι ούτε όχι» νοητικής και συναισθηματικής υφής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καθώς επίσης υπάρχει και</a:t>
            </a:r>
          </a:p>
          <a:p>
            <a:pPr marL="457200">
              <a:lnSpc>
                <a:spcPct val="107000"/>
              </a:lnSpc>
            </a:pP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αφύπνιση της πρωτογενούς συλληπτικής πρωκτικότητας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όταν εμφανίζεται 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απειλή ενός στερητικού βιώματος</a:t>
            </a:r>
            <a:r>
              <a:rPr lang="el-G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(συναγερμός).  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Επειδή η παντοδυναμία αποτυγχάνει, δεν επαρκεί,  γίνονται κινήσεις συλλήψεως, ακινητοποιήσεις, απολίθωσης ως προς το αντικείμενο που απαιτεί πολλή ενέργεια και  μαζικές επενδύσεις.</a:t>
            </a:r>
          </a:p>
          <a:p>
            <a:pPr marL="457200">
              <a:lnSpc>
                <a:spcPct val="107000"/>
              </a:lnSpc>
            </a:pP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κατακράτηση 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υποδεικνύει μια 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αποσυνδεδεμένη λιβιδώ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η οποία δεν επιτρέπει διαφοροποιήσεις. Δεν υπάρχει κινητικότητα της λίμπιντο, οι ανταλλαγές εξουδετερωμένες.</a:t>
            </a:r>
          </a:p>
          <a:p>
            <a:pPr marL="1714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336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1AFE42-675A-4210-960E-CAE1A64C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Ανάκτηση του Αντικειμένου, Ψυχική Οικονομία και Προσδοκίες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697A19-1833-4C3D-84AD-EEEDED2E4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785"/>
          </a:xfrm>
        </p:spPr>
        <p:txBody>
          <a:bodyPr>
            <a:normAutofit fontScale="92500" lnSpcReduction="10000"/>
          </a:bodyPr>
          <a:lstStyle/>
          <a:p>
            <a:pPr marL="457200">
              <a:lnSpc>
                <a:spcPct val="107000"/>
              </a:lnSpc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προσπάθειες ανακτήσεως του Α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 μέσω βιώματος απώλειάς του, γίνονται μαζικά, με αστάθεια, ενώ μαζικά γίνεται και η αποεπένδυση, Συνθήκη που υποδεικνύει απομίξεις των ενορμήσεων.</a:t>
            </a:r>
          </a:p>
          <a:p>
            <a:pPr marL="171450" indent="0">
              <a:lnSpc>
                <a:spcPct val="107000"/>
              </a:lnSpc>
              <a:buNone/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Όσον αφορά στην ψυχική οικονομία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οι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ροσδοκίες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απαλλάσσουν την δέσμευση από το εξωτερικό ή εσωτερικό Αντικείμενο,  αλλά δεσμεύουν σε ένα ναρκισσιστικό αντικείμενο. Εφόσον το αντικείμενο εντοπιστεί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παραπέμπεται στο μέλλον και δε γίνεται ποτέ παρόν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Υπάρχει ωστόσο ένα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νήμα, μια αναπαράσταση της μελλοντικής ανευρέσεως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ναρκισσιστική λίμπιντο δεν ευνοεί το αντικείμενο, αλλά χωρίς αυτό αγκαλιάζει το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κενό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ή κινδυνεύει να πέσει στο κενό.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72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35DC15-34E2-41FE-BB62-7F4DB8ED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01858"/>
            <a:ext cx="9601196" cy="1484141"/>
          </a:xfrm>
        </p:spPr>
        <p:txBody>
          <a:bodyPr>
            <a:normAutofit fontScale="90000"/>
          </a:bodyPr>
          <a:lstStyle/>
          <a:p>
            <a:b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Κενό και ανεπαρκείς εσωτερικεύσεις </a:t>
            </a:r>
            <a:b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BAE2D5-1ED5-4203-B31D-272CE4D1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Οριακοί: Ταλαντεύσεις ανάμεσα στην </a:t>
            </a:r>
            <a:r>
              <a:rPr lang="el-G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απώλεια του αντικειμένου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ανάκτηση αυτού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είναι ταλαντεύσεις ανάμεσα στην </a:t>
            </a:r>
            <a:r>
              <a:rPr lang="el-G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αποκατάσταση,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στη </a:t>
            </a:r>
            <a:r>
              <a:rPr lang="el-G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φυλάκιση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ή τον </a:t>
            </a:r>
            <a:r>
              <a:rPr lang="el-G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αφανισμό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του: (λευκό, κενό μνήμης, με εγγραφή δεδομένων αντιλήψεως, διαγραφή ιχνών). 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Δηλαδή όλα τα προηγούμενα αποτελούν ανεπαρκείς εσωτερικεύσεις που οφείλονται σε άγχη εισβολής και αποχωρισμού.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740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6AAD02-E755-47B2-AFDD-FEDB53B0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Σχετικά με τις αναπαραστάσεις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148CEB-4ACD-4C56-8DB6-29188880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Αποκτούν νόημα μόνο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όταν 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ψυχισμός μπορεί να αντιταχθεί σε άμεσες εκφορτίσεις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αντέξει υπερεπενδύσεις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(π.χ. πάνω σε μνημονικά ίχνη). </a:t>
            </a:r>
          </a:p>
          <a:p>
            <a:pPr marL="457200">
              <a:lnSpc>
                <a:spcPct val="107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Στους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οριακούς: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αναπαραστάσεις δεν απορροφούν την ένταση λόγω μεγάλης διέγερσης. Είτε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εκκενώνονται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είτε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ακινητοποιούνται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υπό το φόβο της πλήρους κένωσης. Έτσι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χάνεται η κινητικότητα.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Επίσης οι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διχοτομήσεις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δεν επιτρέπουν στοιχεία της αντιλήψεως να εγγράψουν πληροφορίες χρήσιμες για αναπαραστάσεις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Η καθήλωση στο απωλεσθέν Α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αντιτίθεται σε υποκαταστάσεις (αναπαραστάσεις), με αποτέλεσμα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διαρκείς ασυνέχειες της σκέψεως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24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1411</Words>
  <Application>Microsoft Office PowerPoint</Application>
  <PresentationFormat>Ευρεία οθόνη</PresentationFormat>
  <Paragraphs>62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Οργανικό</vt:lpstr>
      <vt:lpstr>Ψυχική Οικονομία και Δυναμική στις Οριακές Καταστάσεις</vt:lpstr>
      <vt:lpstr>Οι επενδύσεις…</vt:lpstr>
      <vt:lpstr>Σημεία υπόψιν </vt:lpstr>
      <vt:lpstr> …όμως:   έχουμε ασθενείς που αρνούνται ολόκληρο τμήματα της πραγματικότητας  </vt:lpstr>
      <vt:lpstr>Η ελπίδα σε αυτή την περίπτωση… </vt:lpstr>
      <vt:lpstr>Αντίφαση…</vt:lpstr>
      <vt:lpstr>Ανάκτηση του Αντικειμένου, Ψυχική Οικονομία και Προσδοκίες</vt:lpstr>
      <vt:lpstr> Κενό και ανεπαρκείς εσωτερικεύσεις   </vt:lpstr>
      <vt:lpstr>Σχετικά με τις αναπαραστάσεις</vt:lpstr>
      <vt:lpstr> ανάγκη το Κενό να ντυθεί όσο είναι ακόμα καιρός! </vt:lpstr>
      <vt:lpstr>Μπροστά στην απειλή: το πέρασμα στην ελπίδα</vt:lpstr>
      <vt:lpstr>Συναισθηματική Διαστροφή – Christian David</vt:lpstr>
      <vt:lpstr>Αυτό ωστόσο που διακυβεύεται εδώ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antonis-laptop</dc:creator>
  <cp:lastModifiedBy>antonis-laptop</cp:lastModifiedBy>
  <cp:revision>16</cp:revision>
  <dcterms:created xsi:type="dcterms:W3CDTF">2021-05-20T22:08:00Z</dcterms:created>
  <dcterms:modified xsi:type="dcterms:W3CDTF">2021-05-20T23:45:16Z</dcterms:modified>
</cp:coreProperties>
</file>