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5" r:id="rId29"/>
    <p:sldId id="286" r:id="rId30"/>
    <p:sldId id="287" r:id="rId31"/>
    <p:sldId id="289" r:id="rId32"/>
    <p:sldId id="301" r:id="rId33"/>
    <p:sldId id="290" r:id="rId34"/>
    <p:sldId id="291" r:id="rId35"/>
    <p:sldId id="292" r:id="rId36"/>
    <p:sldId id="293" r:id="rId37"/>
    <p:sldId id="306" r:id="rId38"/>
    <p:sldId id="304" r:id="rId39"/>
    <p:sldId id="305" r:id="rId40"/>
    <p:sldId id="307" r:id="rId41"/>
    <p:sldId id="370" r:id="rId42"/>
    <p:sldId id="308" r:id="rId43"/>
    <p:sldId id="309" r:id="rId44"/>
    <p:sldId id="310" r:id="rId45"/>
    <p:sldId id="311" r:id="rId46"/>
    <p:sldId id="298" r:id="rId47"/>
    <p:sldId id="299" r:id="rId48"/>
    <p:sldId id="300" r:id="rId49"/>
    <p:sldId id="297" r:id="rId50"/>
    <p:sldId id="303" r:id="rId51"/>
    <p:sldId id="312" r:id="rId52"/>
    <p:sldId id="313" r:id="rId53"/>
    <p:sldId id="314" r:id="rId54"/>
    <p:sldId id="315" r:id="rId55"/>
    <p:sldId id="316" r:id="rId56"/>
    <p:sldId id="317" r:id="rId57"/>
    <p:sldId id="318" r:id="rId58"/>
    <p:sldId id="319" r:id="rId59"/>
    <p:sldId id="320" r:id="rId60"/>
    <p:sldId id="323" r:id="rId61"/>
    <p:sldId id="324" r:id="rId62"/>
    <p:sldId id="325" r:id="rId63"/>
    <p:sldId id="326" r:id="rId64"/>
    <p:sldId id="327" r:id="rId65"/>
    <p:sldId id="328" r:id="rId66"/>
    <p:sldId id="330" r:id="rId67"/>
    <p:sldId id="332" r:id="rId68"/>
    <p:sldId id="331" r:id="rId69"/>
    <p:sldId id="341" r:id="rId70"/>
    <p:sldId id="342" r:id="rId71"/>
    <p:sldId id="337" r:id="rId72"/>
    <p:sldId id="338" r:id="rId73"/>
    <p:sldId id="339" r:id="rId74"/>
    <p:sldId id="340" r:id="rId75"/>
    <p:sldId id="334" r:id="rId76"/>
    <p:sldId id="335" r:id="rId77"/>
    <p:sldId id="336" r:id="rId78"/>
    <p:sldId id="344" r:id="rId79"/>
    <p:sldId id="345" r:id="rId80"/>
    <p:sldId id="348" r:id="rId81"/>
    <p:sldId id="353" r:id="rId82"/>
    <p:sldId id="351" r:id="rId83"/>
    <p:sldId id="355" r:id="rId84"/>
    <p:sldId id="354" r:id="rId85"/>
    <p:sldId id="346" r:id="rId86"/>
    <p:sldId id="347" r:id="rId87"/>
    <p:sldId id="371" r:id="rId88"/>
    <p:sldId id="358" r:id="rId89"/>
    <p:sldId id="368" r:id="rId90"/>
    <p:sldId id="375" r:id="rId91"/>
    <p:sldId id="374" r:id="rId92"/>
    <p:sldId id="362" r:id="rId93"/>
    <p:sldId id="377" r:id="rId94"/>
    <p:sldId id="363" r:id="rId95"/>
    <p:sldId id="359" r:id="rId96"/>
    <p:sldId id="365" r:id="rId97"/>
    <p:sldId id="376" r:id="rId98"/>
    <p:sldId id="367" r:id="rId99"/>
    <p:sldId id="378" r:id="rId10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B6B6"/>
    <a:srgbClr val="B7B7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813AEA-3E14-4B6D-BE9F-2FC621C34686}" type="datetimeFigureOut">
              <a:rPr lang="el-GR" smtClean="0"/>
              <a:t>27/3/2024</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373D91-398E-4A21-AF97-32BF966FCF6F}" type="slidenum">
              <a:rPr lang="el-GR" smtClean="0"/>
              <a:t>‹#›</a:t>
            </a:fld>
            <a:endParaRPr lang="el-GR"/>
          </a:p>
        </p:txBody>
      </p:sp>
    </p:spTree>
    <p:extLst>
      <p:ext uri="{BB962C8B-B14F-4D97-AF65-F5344CB8AC3E}">
        <p14:creationId xmlns:p14="http://schemas.microsoft.com/office/powerpoint/2010/main" val="2067756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F373D91-398E-4A21-AF97-32BF966FCF6F}" type="slidenum">
              <a:rPr lang="el-GR" smtClean="0"/>
              <a:t>7</a:t>
            </a:fld>
            <a:endParaRPr lang="el-GR"/>
          </a:p>
        </p:txBody>
      </p:sp>
    </p:spTree>
    <p:extLst>
      <p:ext uri="{BB962C8B-B14F-4D97-AF65-F5344CB8AC3E}">
        <p14:creationId xmlns:p14="http://schemas.microsoft.com/office/powerpoint/2010/main" val="6070417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a:xfrm>
            <a:off x="2692397" y="5037663"/>
            <a:ext cx="5214635" cy="279400"/>
          </a:xfrm>
        </p:spPr>
        <p:txBody>
          <a:bodyPr/>
          <a:lstStyle/>
          <a:p>
            <a:endParaRPr lang="el-GR"/>
          </a:p>
        </p:txBody>
      </p:sp>
      <p:sp>
        <p:nvSpPr>
          <p:cNvPr id="6" name="Slide Number Placeholder 5"/>
          <p:cNvSpPr>
            <a:spLocks noGrp="1"/>
          </p:cNvSpPr>
          <p:nvPr>
            <p:ph type="sldNum" sz="quarter" idx="12"/>
          </p:nvPr>
        </p:nvSpPr>
        <p:spPr>
          <a:xfrm>
            <a:off x="8956900" y="5037663"/>
            <a:ext cx="551167" cy="279400"/>
          </a:xfrm>
        </p:spPr>
        <p:txBody>
          <a:bodyPr/>
          <a:lstStyle/>
          <a:p>
            <a:fld id="{DF782421-7B8F-4414-A606-A69ED31B1902}" type="slidenum">
              <a:rPr lang="el-GR" smtClean="0"/>
              <a:t>‹#›</a:t>
            </a:fld>
            <a:endParaRPr lang="el-G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1483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F16B5E0-2387-40DA-AB93-F0A7DDF5BECA}" type="datetimeFigureOut">
              <a:rPr lang="el-GR" smtClean="0"/>
              <a:t>27/3/2024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782421-7B8F-4414-A606-A69ED31B1902}" type="slidenum">
              <a:rPr lang="el-GR" smtClean="0"/>
              <a:t>‹#›</a:t>
            </a:fld>
            <a:endParaRPr lang="el-GR"/>
          </a:p>
        </p:txBody>
      </p:sp>
    </p:spTree>
    <p:extLst>
      <p:ext uri="{BB962C8B-B14F-4D97-AF65-F5344CB8AC3E}">
        <p14:creationId xmlns:p14="http://schemas.microsoft.com/office/powerpoint/2010/main" val="2922848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782421-7B8F-4414-A606-A69ED31B1902}" type="slidenum">
              <a:rPr lang="el-GR" smtClean="0"/>
              <a:t>‹#›</a:t>
            </a:fld>
            <a:endParaRPr lang="el-G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73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782421-7B8F-4414-A606-A69ED31B1902}" type="slidenum">
              <a:rPr lang="el-GR" smtClean="0"/>
              <a:t>‹#›</a:t>
            </a:fld>
            <a:endParaRPr lang="el-G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5830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782421-7B8F-4414-A606-A69ED31B1902}" type="slidenum">
              <a:rPr lang="el-GR" smtClean="0"/>
              <a:t>‹#›</a:t>
            </a:fld>
            <a:endParaRPr lang="el-GR"/>
          </a:p>
        </p:txBody>
      </p:sp>
    </p:spTree>
    <p:extLst>
      <p:ext uri="{BB962C8B-B14F-4D97-AF65-F5344CB8AC3E}">
        <p14:creationId xmlns:p14="http://schemas.microsoft.com/office/powerpoint/2010/main" val="4142216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782421-7B8F-4414-A606-A69ED31B1902}" type="slidenum">
              <a:rPr lang="el-GR" smtClean="0"/>
              <a:t>‹#›</a:t>
            </a:fld>
            <a:endParaRPr lang="el-G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7531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782421-7B8F-4414-A606-A69ED31B1902}" type="slidenum">
              <a:rPr lang="el-GR" smtClean="0"/>
              <a:t>‹#›</a:t>
            </a:fld>
            <a:endParaRPr lang="el-G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3435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782421-7B8F-4414-A606-A69ED31B1902}"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6206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782421-7B8F-4414-A606-A69ED31B1902}" type="slidenum">
              <a:rPr lang="el-GR" smtClean="0"/>
              <a:t>‹#›</a:t>
            </a:fld>
            <a:endParaRPr lang="el-G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3606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782421-7B8F-4414-A606-A69ED31B1902}" type="slidenum">
              <a:rPr lang="el-GR" smtClean="0"/>
              <a:t>‹#›</a:t>
            </a:fld>
            <a:endParaRPr lang="el-GR"/>
          </a:p>
        </p:txBody>
      </p:sp>
    </p:spTree>
    <p:extLst>
      <p:ext uri="{BB962C8B-B14F-4D97-AF65-F5344CB8AC3E}">
        <p14:creationId xmlns:p14="http://schemas.microsoft.com/office/powerpoint/2010/main" val="2145768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16B5E0-2387-40DA-AB93-F0A7DDF5BECA}"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782421-7B8F-4414-A606-A69ED31B1902}" type="slidenum">
              <a:rPr lang="el-GR" smtClean="0"/>
              <a:t>‹#›</a:t>
            </a:fld>
            <a:endParaRPr lang="el-G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4015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16B5E0-2387-40DA-AB93-F0A7DDF5BECA}" type="datetimeFigureOut">
              <a:rPr lang="el-GR" smtClean="0"/>
              <a:t>27/3/2024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782421-7B8F-4414-A606-A69ED31B1902}" type="slidenum">
              <a:rPr lang="el-GR" smtClean="0"/>
              <a:t>‹#›</a:t>
            </a:fld>
            <a:endParaRPr lang="el-GR"/>
          </a:p>
        </p:txBody>
      </p:sp>
    </p:spTree>
    <p:extLst>
      <p:ext uri="{BB962C8B-B14F-4D97-AF65-F5344CB8AC3E}">
        <p14:creationId xmlns:p14="http://schemas.microsoft.com/office/powerpoint/2010/main" val="211829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16B5E0-2387-40DA-AB93-F0A7DDF5BECA}" type="datetimeFigureOut">
              <a:rPr lang="el-GR" smtClean="0"/>
              <a:t>27/3/2024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F782421-7B8F-4414-A606-A69ED31B1902}" type="slidenum">
              <a:rPr lang="el-GR" smtClean="0"/>
              <a:t>‹#›</a:t>
            </a:fld>
            <a:endParaRPr lang="el-G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3731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16B5E0-2387-40DA-AB93-F0A7DDF5BECA}" type="datetimeFigureOut">
              <a:rPr lang="el-GR" smtClean="0"/>
              <a:t>27/3/2024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F782421-7B8F-4414-A606-A69ED31B1902}"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4355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16B5E0-2387-40DA-AB93-F0A7DDF5BECA}" type="datetimeFigureOut">
              <a:rPr lang="el-GR" smtClean="0"/>
              <a:t>27/3/2024</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F782421-7B8F-4414-A606-A69ED31B1902}" type="slidenum">
              <a:rPr lang="el-GR" smtClean="0"/>
              <a:t>‹#›</a:t>
            </a:fld>
            <a:endParaRPr lang="el-GR"/>
          </a:p>
        </p:txBody>
      </p:sp>
    </p:spTree>
    <p:extLst>
      <p:ext uri="{BB962C8B-B14F-4D97-AF65-F5344CB8AC3E}">
        <p14:creationId xmlns:p14="http://schemas.microsoft.com/office/powerpoint/2010/main" val="2517983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F16B5E0-2387-40DA-AB93-F0A7DDF5BECA}" type="datetimeFigureOut">
              <a:rPr lang="el-GR" smtClean="0"/>
              <a:t>27/3/2024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782421-7B8F-4414-A606-A69ED31B1902}" type="slidenum">
              <a:rPr lang="el-GR" smtClean="0"/>
              <a:t>‹#›</a:t>
            </a:fld>
            <a:endParaRPr lang="el-G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4644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F16B5E0-2387-40DA-AB93-F0A7DDF5BECA}" type="datetimeFigureOut">
              <a:rPr lang="el-GR" smtClean="0"/>
              <a:t>27/3/2024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782421-7B8F-4414-A606-A69ED31B1902}" type="slidenum">
              <a:rPr lang="el-GR" smtClean="0"/>
              <a:t>‹#›</a:t>
            </a:fld>
            <a:endParaRPr lang="el-GR"/>
          </a:p>
        </p:txBody>
      </p:sp>
    </p:spTree>
    <p:extLst>
      <p:ext uri="{BB962C8B-B14F-4D97-AF65-F5344CB8AC3E}">
        <p14:creationId xmlns:p14="http://schemas.microsoft.com/office/powerpoint/2010/main" val="864577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F16B5E0-2387-40DA-AB93-F0A7DDF5BECA}" type="datetimeFigureOut">
              <a:rPr lang="el-GR" smtClean="0"/>
              <a:t>27/3/2024</a:t>
            </a:fld>
            <a:endParaRPr lang="el-G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F782421-7B8F-4414-A606-A69ED31B1902}" type="slidenum">
              <a:rPr lang="el-GR" smtClean="0"/>
              <a:t>‹#›</a:t>
            </a:fld>
            <a:endParaRPr lang="el-GR"/>
          </a:p>
        </p:txBody>
      </p:sp>
    </p:spTree>
    <p:extLst>
      <p:ext uri="{BB962C8B-B14F-4D97-AF65-F5344CB8AC3E}">
        <p14:creationId xmlns:p14="http://schemas.microsoft.com/office/powerpoint/2010/main" val="15230231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4116341"/>
          </a:xfrm>
        </p:spPr>
        <p:txBody>
          <a:bodyPr>
            <a:normAutofit/>
          </a:bodyPr>
          <a:lstStyle/>
          <a:p>
            <a:r>
              <a:rPr lang="el-GR" i="1" dirty="0">
                <a:effectLst>
                  <a:outerShdw blurRad="38100" dist="38100" dir="2700000" algn="tl">
                    <a:srgbClr val="000000">
                      <a:alpha val="43137"/>
                    </a:srgbClr>
                  </a:outerShdw>
                </a:effectLst>
              </a:rPr>
              <a:t>Συμβουλευτική Γονέων: κατανοώντας βασικές έννοιες και ορισμούς </a:t>
            </a:r>
          </a:p>
        </p:txBody>
      </p:sp>
      <p:sp>
        <p:nvSpPr>
          <p:cNvPr id="3" name="Content Placeholder 2"/>
          <p:cNvSpPr>
            <a:spLocks noGrp="1"/>
          </p:cNvSpPr>
          <p:nvPr>
            <p:ph idx="1"/>
          </p:nvPr>
        </p:nvSpPr>
        <p:spPr>
          <a:xfrm>
            <a:off x="2022765" y="5638800"/>
            <a:ext cx="8873833" cy="1040632"/>
          </a:xfrm>
        </p:spPr>
        <p:txBody>
          <a:bodyPr>
            <a:normAutofit/>
          </a:bodyPr>
          <a:lstStyle/>
          <a:p>
            <a:pPr marL="0" indent="0">
              <a:buNone/>
            </a:pPr>
            <a:r>
              <a:rPr lang="el-GR" dirty="0"/>
              <a:t>Αργυροπούλου Ιωάννα, Ευπραξία Μπελντοβά, Νάσια Τζιμαρά</a:t>
            </a:r>
          </a:p>
        </p:txBody>
      </p:sp>
    </p:spTree>
    <p:extLst>
      <p:ext uri="{BB962C8B-B14F-4D97-AF65-F5344CB8AC3E}">
        <p14:creationId xmlns:p14="http://schemas.microsoft.com/office/powerpoint/2010/main" val="227654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831274" y="2556932"/>
            <a:ext cx="10640290" cy="3996268"/>
          </a:xfrm>
        </p:spPr>
        <p:txBody>
          <a:bodyPr>
            <a:normAutofit fontScale="92500"/>
          </a:bodyPr>
          <a:lstStyle/>
          <a:p>
            <a:r>
              <a:rPr lang="el-GR" sz="3000" dirty="0"/>
              <a:t>Αναφέρονται </a:t>
            </a:r>
            <a:r>
              <a:rPr lang="el-GR" sz="3000" b="1" dirty="0"/>
              <a:t>έξι στάδια γονεϊκότητας</a:t>
            </a:r>
            <a:r>
              <a:rPr lang="el-GR" sz="3000" dirty="0"/>
              <a:t> (</a:t>
            </a:r>
            <a:r>
              <a:rPr lang="el-GR" sz="3000" dirty="0" err="1"/>
              <a:t>Galinsky</a:t>
            </a:r>
            <a:r>
              <a:rPr lang="el-GR" sz="3000" dirty="0"/>
              <a:t>):</a:t>
            </a:r>
          </a:p>
          <a:p>
            <a:r>
              <a:rPr lang="el-GR" sz="3000" dirty="0"/>
              <a:t>Το 1ο στάδιο, το στάδιο της </a:t>
            </a:r>
            <a:r>
              <a:rPr lang="el-GR" sz="3000" b="1" u="sng" dirty="0"/>
              <a:t>διαμόρφωσης εικόνας </a:t>
            </a:r>
            <a:r>
              <a:rPr lang="el-GR" sz="3000" dirty="0"/>
              <a:t>(εγκυμοσύνη). Είναι η στιγμή που οι γονείς αρχίζουν να σκέφτονται και να συνθέτουν εικόνες για το τι πρόκειται να συμβεί στο μέλλον, για τη γέννηση και τη γονεϊκότητα. </a:t>
            </a:r>
          </a:p>
          <a:p>
            <a:r>
              <a:rPr lang="el-GR" sz="3000" dirty="0"/>
              <a:t>Οι μελλοντικοί γονείς φαντάζονται το παιδί που περιμένουν και τους ίδιους στο ρόλο των γονέων, ενώ παράλληλα προετοιμάζονται για μια αλλαγή στον ίδιο τους τον εαυτό, καθώς και σε άλλες σημαντικές ενήλικες σχέσεις τους.</a:t>
            </a:r>
          </a:p>
          <a:p>
            <a:pPr marL="0" indent="0">
              <a:buNone/>
            </a:pPr>
            <a:r>
              <a:rPr lang="el-GR" dirty="0"/>
              <a:t> </a:t>
            </a:r>
          </a:p>
        </p:txBody>
      </p:sp>
    </p:spTree>
    <p:extLst>
      <p:ext uri="{BB962C8B-B14F-4D97-AF65-F5344CB8AC3E}">
        <p14:creationId xmlns:p14="http://schemas.microsoft.com/office/powerpoint/2010/main" val="801267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900546" y="2556932"/>
            <a:ext cx="10404764" cy="3594486"/>
          </a:xfrm>
        </p:spPr>
        <p:txBody>
          <a:bodyPr>
            <a:normAutofit/>
          </a:bodyPr>
          <a:lstStyle/>
          <a:p>
            <a:r>
              <a:rPr lang="el-GR" sz="2800" dirty="0"/>
              <a:t>2</a:t>
            </a:r>
            <a:r>
              <a:rPr lang="el-GR" sz="2800" baseline="30000" dirty="0"/>
              <a:t>ο</a:t>
            </a:r>
            <a:r>
              <a:rPr lang="el-GR" sz="2800" dirty="0"/>
              <a:t>  στάδιο: </a:t>
            </a:r>
            <a:r>
              <a:rPr lang="el-GR" sz="2800" b="1" dirty="0"/>
              <a:t>το στάδιο της φροντίδας</a:t>
            </a:r>
            <a:r>
              <a:rPr lang="el-GR" sz="2800" dirty="0"/>
              <a:t>, (από τη γέννηση έως τα δύο χρόνια). </a:t>
            </a:r>
          </a:p>
          <a:p>
            <a:r>
              <a:rPr lang="el-GR" sz="2800" dirty="0"/>
              <a:t>Οι γονείς θέτουν προτεραιότητες και προγραμματίζουν τη ζωή τους με βάση τις ανάγκες του παιδιού. </a:t>
            </a:r>
          </a:p>
          <a:p>
            <a:r>
              <a:rPr lang="el-GR" sz="2800" dirty="0"/>
              <a:t>Συγκρίνουν τις εικόνες που είχαν σχηματίσει στο 1</a:t>
            </a:r>
            <a:r>
              <a:rPr lang="el-GR" sz="2800" baseline="30000" dirty="0"/>
              <a:t>ο</a:t>
            </a:r>
            <a:r>
              <a:rPr lang="el-GR" sz="2800" dirty="0"/>
              <a:t> στάδιο με την πραγματική εμπειρία που βιώνουν. </a:t>
            </a:r>
          </a:p>
        </p:txBody>
      </p:sp>
    </p:spTree>
    <p:extLst>
      <p:ext uri="{BB962C8B-B14F-4D97-AF65-F5344CB8AC3E}">
        <p14:creationId xmlns:p14="http://schemas.microsoft.com/office/powerpoint/2010/main" val="2080104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p:txBody>
          <a:bodyPr/>
          <a:lstStyle/>
          <a:p>
            <a:r>
              <a:rPr lang="el-GR" sz="2800" dirty="0"/>
              <a:t>Εδραιώνεται ο δεσμός τους με το παιδί και γίνεται ο </a:t>
            </a:r>
            <a:r>
              <a:rPr lang="el-GR" sz="2800" b="1" dirty="0"/>
              <a:t>συμβιβασμός</a:t>
            </a:r>
            <a:r>
              <a:rPr lang="el-GR" sz="2800" dirty="0"/>
              <a:t> του </a:t>
            </a:r>
            <a:r>
              <a:rPr lang="el-GR" sz="2800" b="1" dirty="0"/>
              <a:t>πραγματικού με το φανταστικό παιδί </a:t>
            </a:r>
            <a:r>
              <a:rPr lang="el-GR" sz="2800" dirty="0"/>
              <a:t>ή μπορεί να επέλθουν εσωτερικές συγκρούσεις. </a:t>
            </a:r>
          </a:p>
          <a:p>
            <a:r>
              <a:rPr lang="el-GR" sz="2800" dirty="0"/>
              <a:t>Οι αντιλήψεις των γονιών για τον εαυτό τους αλλάζουν, ενώ συχνά οδηγούνται σε </a:t>
            </a:r>
            <a:r>
              <a:rPr lang="el-GR" sz="2800" b="1" dirty="0"/>
              <a:t>ερωτήματα ταυτότητας</a:t>
            </a:r>
            <a:r>
              <a:rPr lang="el-GR" sz="2800" dirty="0"/>
              <a:t>: ποιες είναι οι προτεραιότητές μου; Πόσο χρόνο θα πρέπει να αφιερώνω στο παιδί και πόσο στις άλλες πτυχές της ζωής μου; </a:t>
            </a:r>
          </a:p>
          <a:p>
            <a:endParaRPr lang="el-GR" dirty="0"/>
          </a:p>
        </p:txBody>
      </p:sp>
    </p:spTree>
    <p:extLst>
      <p:ext uri="{BB962C8B-B14F-4D97-AF65-F5344CB8AC3E}">
        <p14:creationId xmlns:p14="http://schemas.microsoft.com/office/powerpoint/2010/main" val="1322630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858982" y="2556932"/>
            <a:ext cx="10543309" cy="3318936"/>
          </a:xfrm>
        </p:spPr>
        <p:txBody>
          <a:bodyPr>
            <a:normAutofit/>
          </a:bodyPr>
          <a:lstStyle/>
          <a:p>
            <a:r>
              <a:rPr lang="el-GR" sz="2800" dirty="0"/>
              <a:t>Το 3</a:t>
            </a:r>
            <a:r>
              <a:rPr lang="el-GR" sz="2800" baseline="30000" dirty="0"/>
              <a:t>ο</a:t>
            </a:r>
            <a:r>
              <a:rPr lang="el-GR" sz="2800" dirty="0"/>
              <a:t> στάδιο, το </a:t>
            </a:r>
            <a:r>
              <a:rPr lang="el-GR" sz="2800" b="1" u="sng" dirty="0"/>
              <a:t>στάδιο της εξουσίας </a:t>
            </a:r>
            <a:r>
              <a:rPr lang="el-GR" sz="2800" dirty="0"/>
              <a:t>(2</a:t>
            </a:r>
            <a:r>
              <a:rPr lang="el-GR" sz="2800" baseline="30000" dirty="0"/>
              <a:t>ο</a:t>
            </a:r>
            <a:r>
              <a:rPr lang="el-GR" sz="2800" dirty="0"/>
              <a:t> – 5</a:t>
            </a:r>
            <a:r>
              <a:rPr lang="el-GR" sz="2800" baseline="30000" dirty="0"/>
              <a:t>ο</a:t>
            </a:r>
            <a:r>
              <a:rPr lang="el-GR" sz="2800" dirty="0"/>
              <a:t> έτος). </a:t>
            </a:r>
          </a:p>
          <a:p>
            <a:r>
              <a:rPr lang="el-GR" sz="2800" dirty="0"/>
              <a:t>Το παιδί διευρύνει το περιβάλλον του και οι πρωταρχικές ευθύνες των γονιών είναι να φροντίζουν ώστε το παιδί να μην εκτίθεται σε κίνδυνο ενώ, ταυτόχρονα, του αφήνουν αρκετή ελευθερία να εξερευνά τον κόσμο. </a:t>
            </a:r>
          </a:p>
        </p:txBody>
      </p:sp>
    </p:spTree>
    <p:extLst>
      <p:ext uri="{BB962C8B-B14F-4D97-AF65-F5344CB8AC3E}">
        <p14:creationId xmlns:p14="http://schemas.microsoft.com/office/powerpoint/2010/main" val="1876055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p:txBody>
          <a:bodyPr/>
          <a:lstStyle/>
          <a:p>
            <a:pPr marL="0" indent="0">
              <a:buNone/>
            </a:pPr>
            <a:r>
              <a:rPr lang="el-GR" sz="2800" dirty="0"/>
              <a:t>Ένα σημαντικό θέμα για τους γονείς είναι πώς να θέσουν </a:t>
            </a:r>
            <a:r>
              <a:rPr lang="el-GR" sz="2800" b="1" dirty="0"/>
              <a:t>όρια</a:t>
            </a:r>
            <a:r>
              <a:rPr lang="el-GR" sz="2800" dirty="0"/>
              <a:t> και να χειρισθούν τις συγκρούσεις με το παιδί, να αποφύγουν τις διαμάχες που απορρέουν από την επιθυμία να επιβάλει ο καθένας τη θέλησή του και να προσαρμοστούν στις αλλαγές του παιδιού. </a:t>
            </a:r>
          </a:p>
          <a:p>
            <a:pPr marL="0" indent="0">
              <a:buNone/>
            </a:pPr>
            <a:r>
              <a:rPr lang="el-GR" sz="2800" dirty="0"/>
              <a:t>Σε αυτό το στάδιο, οι γονείς πρέπει να αποφασίσουν πόσο </a:t>
            </a:r>
            <a:r>
              <a:rPr lang="el-GR" sz="2800" b="1" dirty="0"/>
              <a:t>αυστηροί ή επιτρεπτικοί</a:t>
            </a:r>
            <a:r>
              <a:rPr lang="el-GR" sz="2800" dirty="0"/>
              <a:t> πρέπει να είναι, τι είδους κανόνες χρειάζονται και πώς να τους θέσουν και τι να κάνουν όταν παραβιαστούν οι κανόνες</a:t>
            </a:r>
            <a:r>
              <a:rPr lang="en-US" sz="2800" dirty="0"/>
              <a:t>.</a:t>
            </a:r>
            <a:endParaRPr lang="el-GR" sz="2800" dirty="0"/>
          </a:p>
          <a:p>
            <a:endParaRPr lang="el-GR" dirty="0"/>
          </a:p>
        </p:txBody>
      </p:sp>
    </p:spTree>
    <p:extLst>
      <p:ext uri="{BB962C8B-B14F-4D97-AF65-F5344CB8AC3E}">
        <p14:creationId xmlns:p14="http://schemas.microsoft.com/office/powerpoint/2010/main" val="1992923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775855" y="2459950"/>
            <a:ext cx="10640290" cy="3318936"/>
          </a:xfrm>
        </p:spPr>
        <p:txBody>
          <a:bodyPr>
            <a:noAutofit/>
          </a:bodyPr>
          <a:lstStyle/>
          <a:p>
            <a:r>
              <a:rPr lang="el-GR" sz="2800" dirty="0"/>
              <a:t>Το 4</a:t>
            </a:r>
            <a:r>
              <a:rPr lang="el-GR" sz="2800" baseline="30000" dirty="0"/>
              <a:t>ο</a:t>
            </a:r>
            <a:r>
              <a:rPr lang="el-GR" sz="2800" dirty="0"/>
              <a:t> στάδιο, το </a:t>
            </a:r>
            <a:r>
              <a:rPr lang="el-GR" sz="2800" b="1" dirty="0"/>
              <a:t>ερμηνευτικό στάδιο </a:t>
            </a:r>
            <a:r>
              <a:rPr lang="el-GR" sz="2800" dirty="0"/>
              <a:t>(6</a:t>
            </a:r>
            <a:r>
              <a:rPr lang="el-GR" sz="2800" baseline="30000" dirty="0"/>
              <a:t>ο</a:t>
            </a:r>
            <a:r>
              <a:rPr lang="el-GR" sz="2800" dirty="0"/>
              <a:t>-12</a:t>
            </a:r>
            <a:r>
              <a:rPr lang="el-GR" sz="2800" baseline="30000" dirty="0"/>
              <a:t>ο</a:t>
            </a:r>
            <a:r>
              <a:rPr lang="el-GR" sz="2800" dirty="0"/>
              <a:t> έτος). </a:t>
            </a:r>
          </a:p>
          <a:p>
            <a:r>
              <a:rPr lang="el-GR" sz="2800" dirty="0"/>
              <a:t>Οι γονείς καλούνται να </a:t>
            </a:r>
            <a:r>
              <a:rPr lang="el-GR" sz="2800" b="1" dirty="0"/>
              <a:t>εξηγήσουν</a:t>
            </a:r>
            <a:r>
              <a:rPr lang="el-GR" sz="2800" dirty="0"/>
              <a:t> τον κόσμο στο παιδί τους (την κοινωνία, το πολιτισμικό πλαίσιο, το φυσικό κόσμο). Να του παρέχουν κατάλληλες δεξιότητες ώστε να διαμορφώσει </a:t>
            </a:r>
            <a:r>
              <a:rPr lang="el-GR" sz="2800" b="1" dirty="0"/>
              <a:t>στάσεις,</a:t>
            </a:r>
            <a:r>
              <a:rPr lang="el-GR" sz="2800" dirty="0"/>
              <a:t> </a:t>
            </a:r>
            <a:r>
              <a:rPr lang="el-GR" sz="2800" b="1" dirty="0"/>
              <a:t>αυτό – εικόνα </a:t>
            </a:r>
            <a:r>
              <a:rPr lang="el-GR" sz="2800" dirty="0"/>
              <a:t>και </a:t>
            </a:r>
            <a:r>
              <a:rPr lang="el-GR" sz="2800" b="1" dirty="0"/>
              <a:t>αξίες</a:t>
            </a:r>
            <a:r>
              <a:rPr lang="el-GR" sz="2800" dirty="0"/>
              <a:t>. </a:t>
            </a:r>
          </a:p>
          <a:p>
            <a:r>
              <a:rPr lang="el-GR" sz="2800" dirty="0"/>
              <a:t>Οι γονείς μπορεί να ανησυχούν σχετικά με τον τρόπο που επιλέγουν να ερμηνεύσουν την πραγματικότητα, με τον τρόπο που επιλέγουν να απαντήσουν στις ερωτήσεις των παιδιών τους, καθώς και τι είδους γνώσεις, δεξιότητες και αξίες να προωθήσουν. </a:t>
            </a:r>
          </a:p>
        </p:txBody>
      </p:sp>
    </p:spTree>
    <p:extLst>
      <p:ext uri="{BB962C8B-B14F-4D97-AF65-F5344CB8AC3E}">
        <p14:creationId xmlns:p14="http://schemas.microsoft.com/office/powerpoint/2010/main" val="3451102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p:txBody>
          <a:bodyPr>
            <a:normAutofit/>
          </a:bodyPr>
          <a:lstStyle/>
          <a:p>
            <a:r>
              <a:rPr lang="el-GR" sz="2800" dirty="0"/>
              <a:t>Το 5</a:t>
            </a:r>
            <a:r>
              <a:rPr lang="el-GR" sz="2800" baseline="30000" dirty="0"/>
              <a:t>ο</a:t>
            </a:r>
            <a:r>
              <a:rPr lang="el-GR" sz="2800" dirty="0"/>
              <a:t> στάδιο, το </a:t>
            </a:r>
            <a:r>
              <a:rPr lang="el-GR" sz="2800" b="1" u="sng" dirty="0"/>
              <a:t>στάδιο της αλληλεξάρτησης </a:t>
            </a:r>
            <a:r>
              <a:rPr lang="el-GR" sz="2800" dirty="0"/>
              <a:t>(εφηβεία) όπου τα όρια και η επικοινωνία πρέπει να προσαρμοστούν στην αυξημένη αυτονομία και ωριμότητα του παιδιού. </a:t>
            </a:r>
          </a:p>
          <a:p>
            <a:r>
              <a:rPr lang="el-GR" sz="2800" dirty="0"/>
              <a:t>Τα θέματα που κυριάρχησαν στο στάδιο της εξουσίας έρχονται ξανά στο προσκήνιο, απαιτώντας νέες απαντήσεις</a:t>
            </a:r>
          </a:p>
        </p:txBody>
      </p:sp>
    </p:spTree>
    <p:extLst>
      <p:ext uri="{BB962C8B-B14F-4D97-AF65-F5344CB8AC3E}">
        <p14:creationId xmlns:p14="http://schemas.microsoft.com/office/powerpoint/2010/main" val="3873430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p:txBody>
          <a:bodyPr/>
          <a:lstStyle/>
          <a:p>
            <a:r>
              <a:rPr lang="el-GR" sz="2800" dirty="0"/>
              <a:t>Οι γονείς έχουν τις ίδιες ερωτήσεις σχετικά με τους κανόνες, την αυστηρότητα και την ανεκτικότητα, αλλά τώρα χρειάζονται </a:t>
            </a:r>
            <a:r>
              <a:rPr lang="el-GR" sz="2800" b="1" dirty="0"/>
              <a:t>διαφορετικές απαντήσεις</a:t>
            </a:r>
            <a:r>
              <a:rPr lang="el-GR" sz="2800" dirty="0"/>
              <a:t>. </a:t>
            </a:r>
          </a:p>
          <a:p>
            <a:r>
              <a:rPr lang="el-GR" sz="2800" dirty="0"/>
              <a:t>Καθώς το παιδί τους οδεύει προς την ενηλικίωση, οι γονείς πρέπει να αρχίσουν να σχηματίζουν </a:t>
            </a:r>
            <a:r>
              <a:rPr lang="el-GR" sz="2800" b="1" dirty="0"/>
              <a:t>ένα διαφορετικό είδος σχέσης</a:t>
            </a:r>
            <a:r>
              <a:rPr lang="el-GR" sz="2800" dirty="0"/>
              <a:t> μαζί του. </a:t>
            </a:r>
          </a:p>
          <a:p>
            <a:endParaRPr lang="el-GR" dirty="0"/>
          </a:p>
        </p:txBody>
      </p:sp>
    </p:spTree>
    <p:extLst>
      <p:ext uri="{BB962C8B-B14F-4D97-AF65-F5344CB8AC3E}">
        <p14:creationId xmlns:p14="http://schemas.microsoft.com/office/powerpoint/2010/main" val="2534209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831273" y="2473805"/>
            <a:ext cx="10515600" cy="3318936"/>
          </a:xfrm>
        </p:spPr>
        <p:txBody>
          <a:bodyPr>
            <a:noAutofit/>
          </a:bodyPr>
          <a:lstStyle/>
          <a:p>
            <a:r>
              <a:rPr lang="el-GR" sz="2800" dirty="0"/>
              <a:t>Το 6</a:t>
            </a:r>
            <a:r>
              <a:rPr lang="el-GR" sz="2800" baseline="30000" dirty="0"/>
              <a:t>ο</a:t>
            </a:r>
            <a:r>
              <a:rPr lang="el-GR" sz="2800" dirty="0"/>
              <a:t> στάδιο, το </a:t>
            </a:r>
            <a:r>
              <a:rPr lang="el-GR" sz="2800" b="1" u="sng" dirty="0"/>
              <a:t>στάδιο της αποχώρησης </a:t>
            </a:r>
            <a:r>
              <a:rPr lang="el-GR" sz="2800" dirty="0"/>
              <a:t>(ενηλικίωση) σηματοδοτείται από την αποχώρηση του παιδιού από το σπίτι και από την ανάληψη προσωπικής ευθύνης για τη ζωή του. Στόχος είναι η επίτευξη μιας </a:t>
            </a:r>
            <a:r>
              <a:rPr lang="el-GR" sz="2800" b="1" dirty="0"/>
              <a:t>ισορροπίας μεταξύ του αποχωρισμού από το παιδί και της συνέχισης της επικοινωνίας</a:t>
            </a:r>
            <a:r>
              <a:rPr lang="el-GR" sz="2800" dirty="0"/>
              <a:t>. </a:t>
            </a:r>
          </a:p>
          <a:p>
            <a:r>
              <a:rPr lang="el-GR" sz="2800" dirty="0"/>
              <a:t>Αυτό είναι ένα στάδιο </a:t>
            </a:r>
            <a:r>
              <a:rPr lang="el-GR" sz="2800" b="1" dirty="0"/>
              <a:t>αξιολόγησης</a:t>
            </a:r>
            <a:r>
              <a:rPr lang="el-GR" sz="2800" dirty="0"/>
              <a:t> και, συχνά, </a:t>
            </a:r>
            <a:r>
              <a:rPr lang="el-GR" sz="2800" b="1" dirty="0"/>
              <a:t>απώλειας</a:t>
            </a:r>
            <a:r>
              <a:rPr lang="el-GR" sz="2800" dirty="0"/>
              <a:t> για τους γονείς. Οι γονείς κρίνουν πόσο καλά τα έχουν πάει και πώς η εικόνα του παιδιού τους ταιριάζει με την πραγματικότητα. </a:t>
            </a:r>
          </a:p>
        </p:txBody>
      </p:sp>
    </p:spTree>
    <p:extLst>
      <p:ext uri="{BB962C8B-B14F-4D97-AF65-F5344CB8AC3E}">
        <p14:creationId xmlns:p14="http://schemas.microsoft.com/office/powerpoint/2010/main" val="3954956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p:txBody>
          <a:bodyPr>
            <a:normAutofit/>
          </a:bodyPr>
          <a:lstStyle/>
          <a:p>
            <a:r>
              <a:rPr lang="el-GR" sz="2800" dirty="0"/>
              <a:t>Επιπλέον, αξιολογούν τις εικόνες που είχαν σχηματίσει για την </a:t>
            </a:r>
            <a:r>
              <a:rPr lang="el-GR" sz="2800" b="1" dirty="0"/>
              <a:t>αποχώρηση</a:t>
            </a:r>
            <a:r>
              <a:rPr lang="el-GR" sz="2800" dirty="0"/>
              <a:t>, δηλαδή πότε και πόσο μακριά σκέφτηκαν ότι το παιδί τους θα μπορούσε να φτάσει. </a:t>
            </a:r>
          </a:p>
          <a:p>
            <a:r>
              <a:rPr lang="el-GR" sz="2800" dirty="0"/>
              <a:t>Επίσης, αξιολογούν κατά πόσο έχουν επιτύχει τη </a:t>
            </a:r>
            <a:r>
              <a:rPr lang="el-GR" sz="2800" b="1" dirty="0"/>
              <a:t>σχέση γονιού / ώριμου παιδιού</a:t>
            </a:r>
            <a:r>
              <a:rPr lang="el-GR" sz="2800" dirty="0"/>
              <a:t> που επιθυμούσαν και κάνουν τον απολογισμό των συνολικών επιτυχιών και αποτυχιών τους. </a:t>
            </a:r>
          </a:p>
        </p:txBody>
      </p:sp>
    </p:spTree>
    <p:extLst>
      <p:ext uri="{BB962C8B-B14F-4D97-AF65-F5344CB8AC3E}">
        <p14:creationId xmlns:p14="http://schemas.microsoft.com/office/powerpoint/2010/main" val="4103819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749686"/>
          </a:xfrm>
        </p:spPr>
        <p:txBody>
          <a:bodyPr>
            <a:normAutofit fontScale="90000"/>
          </a:bodyPr>
          <a:lstStyle/>
          <a:p>
            <a:r>
              <a:rPr lang="el-GR" b="1" dirty="0"/>
              <a:t>Συμβουλευτική Ψυχολογία</a:t>
            </a:r>
            <a:endParaRPr lang="el-GR" dirty="0"/>
          </a:p>
        </p:txBody>
      </p:sp>
      <p:sp>
        <p:nvSpPr>
          <p:cNvPr id="3" name="Content Placeholder 2"/>
          <p:cNvSpPr>
            <a:spLocks noGrp="1"/>
          </p:cNvSpPr>
          <p:nvPr>
            <p:ph idx="1"/>
          </p:nvPr>
        </p:nvSpPr>
        <p:spPr>
          <a:xfrm>
            <a:off x="1295400" y="2438400"/>
            <a:ext cx="9926781" cy="3810000"/>
          </a:xfrm>
        </p:spPr>
        <p:txBody>
          <a:bodyPr>
            <a:normAutofit/>
          </a:bodyPr>
          <a:lstStyle/>
          <a:p>
            <a:r>
              <a:rPr lang="el-GR" sz="2800" dirty="0"/>
              <a:t>Αποτελεί κλάδο της εφαρμοσμένης ψυχολογίας.</a:t>
            </a:r>
          </a:p>
          <a:p>
            <a:r>
              <a:rPr lang="el-GR" sz="2800" dirty="0"/>
              <a:t>Έχει ως στόχο να διευκολύνει τη δια βίου προσωπική και διαπροσωπική λειτουργικότητα, </a:t>
            </a:r>
          </a:p>
          <a:p>
            <a:r>
              <a:rPr lang="el-GR" sz="2800" dirty="0"/>
              <a:t>εστιάζοντας σε συναισθηματικές, κοινωνικές, επαγγελματικές και εκπαιδευτικές ανησυχίες.</a:t>
            </a:r>
          </a:p>
        </p:txBody>
      </p:sp>
    </p:spTree>
    <p:extLst>
      <p:ext uri="{BB962C8B-B14F-4D97-AF65-F5344CB8AC3E}">
        <p14:creationId xmlns:p14="http://schemas.microsoft.com/office/powerpoint/2010/main" val="1069049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Γονεϊκοί τύποι</a:t>
            </a:r>
          </a:p>
        </p:txBody>
      </p:sp>
      <p:sp>
        <p:nvSpPr>
          <p:cNvPr id="3" name="Content Placeholder 2"/>
          <p:cNvSpPr>
            <a:spLocks noGrp="1"/>
          </p:cNvSpPr>
          <p:nvPr>
            <p:ph idx="1"/>
          </p:nvPr>
        </p:nvSpPr>
        <p:spPr>
          <a:xfrm>
            <a:off x="983673" y="2556931"/>
            <a:ext cx="10155382" cy="3622195"/>
          </a:xfrm>
        </p:spPr>
        <p:txBody>
          <a:bodyPr>
            <a:normAutofit/>
          </a:bodyPr>
          <a:lstStyle/>
          <a:p>
            <a:pPr marL="0" indent="0">
              <a:buNone/>
            </a:pPr>
            <a:r>
              <a:rPr lang="el-GR" dirty="0"/>
              <a:t>1. </a:t>
            </a:r>
            <a:r>
              <a:rPr lang="el-GR" sz="2800" b="1" dirty="0"/>
              <a:t>αυταρχικός γονέας</a:t>
            </a:r>
            <a:r>
              <a:rPr lang="el-GR" sz="2800" dirty="0"/>
              <a:t>: ελεγκτικός, τιμωρητικός και μη στοργικός. Δίνει ιδιαίτερη έμφαση στην υπακοή, στον απόλυτο σεβασμό προς το πρόσωπο του.</a:t>
            </a:r>
          </a:p>
          <a:p>
            <a:pPr marL="0" indent="0">
              <a:buNone/>
            </a:pPr>
            <a:r>
              <a:rPr lang="el-GR" sz="2800" dirty="0"/>
              <a:t>2. </a:t>
            </a:r>
            <a:r>
              <a:rPr lang="el-GR" sz="2800" b="1" dirty="0"/>
              <a:t>ανεκτικός/επιτρεπτικός γονέας:</a:t>
            </a:r>
            <a:r>
              <a:rPr lang="el-GR" sz="2800" dirty="0"/>
              <a:t> δεν ασκεί έλεγχο, δεν τιμωρεί, αποδέχεται πλήρως τις ανάγκες και τις παρορμήσεις των παιδιών και αφήνεται στην αυτορρύθμιση των παιδιών. Δεν θέτει σαφή όρια και ακόμα και αν τα θέσει, αδυνατεί να τα εφαρμόσει δίνοντας διπλά μηνύματα</a:t>
            </a:r>
          </a:p>
        </p:txBody>
      </p:sp>
    </p:spTree>
    <p:extLst>
      <p:ext uri="{BB962C8B-B14F-4D97-AF65-F5344CB8AC3E}">
        <p14:creationId xmlns:p14="http://schemas.microsoft.com/office/powerpoint/2010/main" val="4058286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Γονεϊκοί τύποι</a:t>
            </a:r>
          </a:p>
        </p:txBody>
      </p:sp>
      <p:sp>
        <p:nvSpPr>
          <p:cNvPr id="3" name="Content Placeholder 2"/>
          <p:cNvSpPr>
            <a:spLocks noGrp="1"/>
          </p:cNvSpPr>
          <p:nvPr>
            <p:ph idx="1"/>
          </p:nvPr>
        </p:nvSpPr>
        <p:spPr/>
        <p:txBody>
          <a:bodyPr/>
          <a:lstStyle/>
          <a:p>
            <a:pPr marL="0" indent="0">
              <a:buNone/>
            </a:pPr>
            <a:r>
              <a:rPr lang="el-GR" dirty="0"/>
              <a:t>3. </a:t>
            </a:r>
            <a:r>
              <a:rPr lang="el-GR" sz="2800" b="1" dirty="0"/>
              <a:t>δημοκρατικός γονέας</a:t>
            </a:r>
            <a:r>
              <a:rPr lang="el-GR" sz="2800" dirty="0"/>
              <a:t>: συνδυάζει αρμονικά τον γονεϊκό έλεγχο και τη στοργή. Έχει υψηλές απαιτήσεις, ενώ παράλληλα, αναγνωρίζει το δικαίωμα του παιδιού να εκφράζει τη γνώμη του, ακόμα και αν δεν την αποδέχεται πλήρως. Χρησιμοποιεί ενεργητική ακρόαση, θέτει σαφή όρια και επιβραβεύει.</a:t>
            </a:r>
          </a:p>
          <a:p>
            <a:pPr marL="0" indent="0">
              <a:buNone/>
            </a:pPr>
            <a:r>
              <a:rPr lang="el-GR" sz="2800" dirty="0"/>
              <a:t>Ο αυταρχικός γονέας απαιτεί  και απορρίπτει, ο ανεκτικός δεν απαιτεί και αποδέχεται και ο δημοκρατικός απαιτεί και αποδέχεται. </a:t>
            </a:r>
          </a:p>
          <a:p>
            <a:endParaRPr lang="el-GR" dirty="0"/>
          </a:p>
        </p:txBody>
      </p:sp>
    </p:spTree>
    <p:extLst>
      <p:ext uri="{BB962C8B-B14F-4D97-AF65-F5344CB8AC3E}">
        <p14:creationId xmlns:p14="http://schemas.microsoft.com/office/powerpoint/2010/main" val="3482018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845127" y="2556932"/>
            <a:ext cx="10446328" cy="3733032"/>
          </a:xfrm>
        </p:spPr>
        <p:txBody>
          <a:bodyPr>
            <a:normAutofit lnSpcReduction="10000"/>
          </a:bodyPr>
          <a:lstStyle/>
          <a:p>
            <a:r>
              <a:rPr lang="el-GR" sz="2800" dirty="0"/>
              <a:t>Κατά τη περίοδο της εγκυμοσύνης οι γονείς πλάθουν σταδιακά στη φαντασία τους την εικόνα του αναμενόμενου παιδιού με βάση τα δικά τους πρότυπα και προσδοκίες και επενδύουν συναισθηματικά σε αυτό το «τέλειο» παιδί. </a:t>
            </a:r>
          </a:p>
          <a:p>
            <a:r>
              <a:rPr lang="el-GR" sz="2800" dirty="0"/>
              <a:t>Ένα παιδί, πριν να υπάρξει βιολογικά, </a:t>
            </a:r>
            <a:r>
              <a:rPr lang="el-GR" sz="2800" b="1" dirty="0"/>
              <a:t>υπάρχει στην επιθυμία των γονιών του, στο λόγο τους, στις συζητήσεις τους ανάμεσα στο οικείο περιβάλλον</a:t>
            </a:r>
            <a:r>
              <a:rPr lang="el-GR" sz="2800" dirty="0"/>
              <a:t>, γεγονός που προκαθορίζει κατά κάποιον τρόπο στο παιδί ένα ρόλο, μια θέση στην κοινωνία, του προσδίδει ήδη μια </a:t>
            </a:r>
            <a:r>
              <a:rPr lang="el-GR" sz="2800" b="1" dirty="0"/>
              <a:t>ταυτότητα</a:t>
            </a:r>
            <a:r>
              <a:rPr lang="el-GR" sz="2800" dirty="0"/>
              <a:t>.</a:t>
            </a:r>
          </a:p>
          <a:p>
            <a:endParaRPr lang="el-GR" dirty="0"/>
          </a:p>
        </p:txBody>
      </p:sp>
    </p:spTree>
    <p:extLst>
      <p:ext uri="{BB962C8B-B14F-4D97-AF65-F5344CB8AC3E}">
        <p14:creationId xmlns:p14="http://schemas.microsoft.com/office/powerpoint/2010/main" val="3223889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858982" y="2556932"/>
            <a:ext cx="10515600" cy="3318936"/>
          </a:xfrm>
        </p:spPr>
        <p:txBody>
          <a:bodyPr>
            <a:normAutofit/>
          </a:bodyPr>
          <a:lstStyle/>
          <a:p>
            <a:r>
              <a:rPr lang="el-GR" sz="2800" dirty="0"/>
              <a:t>Το παιδί δίνει την ευκαιρία στους γονείς να </a:t>
            </a:r>
            <a:r>
              <a:rPr lang="el-GR" sz="2800" b="1" dirty="0"/>
              <a:t>επαναλάβουν τη δική τους παιδική ηλικία</a:t>
            </a:r>
            <a:r>
              <a:rPr lang="el-GR" sz="2800" dirty="0"/>
              <a:t>, και να «ξαναφτιάξουν» μέσα από το παιδί τη δική τους ζωή, διορθώνοντας ό,τι φτιάχτηκε ή νομίζουν ό,τι φτιάχτηκε άσχημο στη δική τους ιστορία.</a:t>
            </a:r>
          </a:p>
          <a:p>
            <a:r>
              <a:rPr lang="el-GR" sz="2800" dirty="0"/>
              <a:t>Ονειρεύονται ένα παιδί που θα τους επιτρέψει να βιώσουν μια </a:t>
            </a:r>
            <a:r>
              <a:rPr lang="el-GR" sz="2800" b="1" dirty="0"/>
              <a:t>βελτιωμένη έκδοση του εαυτού τους</a:t>
            </a:r>
          </a:p>
        </p:txBody>
      </p:sp>
    </p:spTree>
    <p:extLst>
      <p:ext uri="{BB962C8B-B14F-4D97-AF65-F5344CB8AC3E}">
        <p14:creationId xmlns:p14="http://schemas.microsoft.com/office/powerpoint/2010/main" val="1034617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831274" y="2556931"/>
            <a:ext cx="10640290" cy="3663759"/>
          </a:xfrm>
        </p:spPr>
        <p:txBody>
          <a:bodyPr>
            <a:normAutofit lnSpcReduction="10000"/>
          </a:bodyPr>
          <a:lstStyle/>
          <a:p>
            <a:r>
              <a:rPr lang="el-GR" sz="2800" dirty="0"/>
              <a:t>Έτσι το παιδί αποκτά μια φαντασιακή διάσταση στη συνείδηση των γονιών του και στη θέση του πραγματικού παιδιού μπαίνει ένα </a:t>
            </a:r>
            <a:r>
              <a:rPr lang="el-GR" sz="2800" b="1" dirty="0"/>
              <a:t>ονειρικό παιδί</a:t>
            </a:r>
            <a:r>
              <a:rPr lang="el-GR" sz="2800" dirty="0"/>
              <a:t>, το οποίο έχει ως αποστολή την πραγματοποίηση των δικών τους χαμένων ονείρων. </a:t>
            </a:r>
          </a:p>
          <a:p>
            <a:r>
              <a:rPr lang="el-GR" sz="2800" dirty="0"/>
              <a:t>Κάθε γονέας φαντάζεται ότι θα έχει το «τέλειο» παιδί, σε συμπεριφορά, σε χαρακτήρα, σε ευφυία, σε επιδόσεις, σε εμφάνιση. </a:t>
            </a:r>
          </a:p>
          <a:p>
            <a:r>
              <a:rPr lang="el-GR" sz="2800" b="1" dirty="0"/>
              <a:t>Αυτό που διεκδικούν για το παιδί είναι στην πραγματικότητα αυτό που οι γονείς είχαν διεκδικήσει για τους εαυτούς τους όταν ήταν παιδιά</a:t>
            </a:r>
            <a:r>
              <a:rPr lang="el-GR" sz="2800" dirty="0"/>
              <a:t>.</a:t>
            </a:r>
          </a:p>
          <a:p>
            <a:endParaRPr lang="el-GR" dirty="0"/>
          </a:p>
        </p:txBody>
      </p:sp>
    </p:spTree>
    <p:extLst>
      <p:ext uri="{BB962C8B-B14F-4D97-AF65-F5344CB8AC3E}">
        <p14:creationId xmlns:p14="http://schemas.microsoft.com/office/powerpoint/2010/main" val="3645548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p:txBody>
          <a:bodyPr>
            <a:normAutofit/>
          </a:bodyPr>
          <a:lstStyle/>
          <a:p>
            <a:r>
              <a:rPr lang="el-GR" sz="2800" dirty="0"/>
              <a:t>Συνήθως, οι γονείς δεν γνωρίζουν ότι έχουν αυτές τις προσδοκίες ή ότι κρίνουν τη συμπεριφορά τους και τη συμπεριφορά του παιδιού βάση αυτών. </a:t>
            </a:r>
          </a:p>
          <a:p>
            <a:r>
              <a:rPr lang="el-GR" sz="2800" dirty="0"/>
              <a:t>Αλλά ακόμα και όταν οι επιθυμίες αυτές είναι ασυνείδητες, </a:t>
            </a:r>
            <a:r>
              <a:rPr lang="el-GR" sz="2800" b="1" dirty="0"/>
              <a:t>τις χρησιμοποιούν για να μετρήσουν τις επιτυχίες ή τις αποτυχίες τους ως γονείς. </a:t>
            </a:r>
          </a:p>
          <a:p>
            <a:pPr marL="0" indent="0">
              <a:buNone/>
            </a:pPr>
            <a:endParaRPr lang="el-GR" dirty="0"/>
          </a:p>
          <a:p>
            <a:endParaRPr lang="el-GR" dirty="0"/>
          </a:p>
        </p:txBody>
      </p:sp>
    </p:spTree>
    <p:extLst>
      <p:ext uri="{BB962C8B-B14F-4D97-AF65-F5344CB8AC3E}">
        <p14:creationId xmlns:p14="http://schemas.microsoft.com/office/powerpoint/2010/main" val="28508521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692727" y="2556932"/>
            <a:ext cx="10764982" cy="3594486"/>
          </a:xfrm>
        </p:spPr>
        <p:txBody>
          <a:bodyPr>
            <a:normAutofit lnSpcReduction="10000"/>
          </a:bodyPr>
          <a:lstStyle/>
          <a:p>
            <a:r>
              <a:rPr lang="el-GR" sz="2800" dirty="0"/>
              <a:t>Ωστόσο, η φαντασιακή κατασκευή του «ονειρικού» παιδιού </a:t>
            </a:r>
            <a:r>
              <a:rPr lang="el-GR" sz="2800" b="1" dirty="0"/>
              <a:t>συγκρούεται με το πραγματικό παιδί</a:t>
            </a:r>
            <a:r>
              <a:rPr lang="el-GR" sz="2800" dirty="0"/>
              <a:t>. Όταν ο ενήλικας βρίσκεται μπροστά σε ένα παιδί που δεν είναι σύμφωνο με την εικόνα αυτού που περίμενε, απογοητεύεται, θυμώνει. Ο γονιός πρέπει να «θανατώσει» μέσα του το ονειρικό παιδί, να συνειδητοποιήσει και να δεχτεί ότι δεν υπάρχει παρά μόνο στη φαντασίωση του. </a:t>
            </a:r>
          </a:p>
          <a:p>
            <a:r>
              <a:rPr lang="el-GR" sz="2800" dirty="0"/>
              <a:t>Αυτό θα γίνει σταδιακά. Άλλοτε πάλι</a:t>
            </a:r>
            <a:r>
              <a:rPr lang="en-US" sz="2800" dirty="0"/>
              <a:t>,</a:t>
            </a:r>
            <a:r>
              <a:rPr lang="el-GR" sz="2800" dirty="0"/>
              <a:t> δεν γίνεται ποτέ</a:t>
            </a:r>
            <a:r>
              <a:rPr lang="en-US" sz="2800" dirty="0"/>
              <a:t>,</a:t>
            </a:r>
            <a:r>
              <a:rPr lang="el-GR" sz="2800" dirty="0"/>
              <a:t> με αρνητικές συνέπειες για τις σχέσεις γονέων –παιδιού.</a:t>
            </a:r>
          </a:p>
          <a:p>
            <a:endParaRPr lang="el-GR" dirty="0"/>
          </a:p>
        </p:txBody>
      </p:sp>
    </p:spTree>
    <p:extLst>
      <p:ext uri="{BB962C8B-B14F-4D97-AF65-F5344CB8AC3E}">
        <p14:creationId xmlns:p14="http://schemas.microsoft.com/office/powerpoint/2010/main" val="720217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734291" y="2556932"/>
            <a:ext cx="10834254" cy="3649904"/>
          </a:xfrm>
        </p:spPr>
        <p:txBody>
          <a:bodyPr>
            <a:normAutofit lnSpcReduction="10000"/>
          </a:bodyPr>
          <a:lstStyle/>
          <a:p>
            <a:r>
              <a:rPr lang="el-GR" sz="2800" dirty="0"/>
              <a:t>Καθώς, λοιπόν, η καθημερινότητα διαφοροποιείται από το ιδανικό, είναι τότε που οι γονείς αρχίζουν να αισθάνονται την ανάγκη να αναζητήσουν τρόπους να κλείσει η ψαλίδα μεταξύ αυτού που είχαν ως νοερή εικόνα και αυτού που βιώνουν. </a:t>
            </a:r>
          </a:p>
          <a:p>
            <a:r>
              <a:rPr lang="el-GR" sz="2800" dirty="0"/>
              <a:t>Επειδή η επίτευξη των προσδοκιών και η υλοποίηση των επιθυμιών είναι ισχυροί παράγοντες κινητοποίησης του ανθρώπου, τα πρώτα βήματα αυτής της αναζήτησης κατευθύνονται προς τις </a:t>
            </a:r>
            <a:r>
              <a:rPr lang="el-GR" sz="2800" b="1" dirty="0"/>
              <a:t>κατάλληλες μεθόδους ανατροφής του «τέλειου» παιδιού. </a:t>
            </a:r>
          </a:p>
          <a:p>
            <a:endParaRPr lang="el-GR" dirty="0"/>
          </a:p>
        </p:txBody>
      </p:sp>
    </p:spTree>
    <p:extLst>
      <p:ext uri="{BB962C8B-B14F-4D97-AF65-F5344CB8AC3E}">
        <p14:creationId xmlns:p14="http://schemas.microsoft.com/office/powerpoint/2010/main" val="1332886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817418" y="2556931"/>
            <a:ext cx="10612582" cy="3705323"/>
          </a:xfrm>
        </p:spPr>
        <p:txBody>
          <a:bodyPr>
            <a:normAutofit lnSpcReduction="10000"/>
          </a:bodyPr>
          <a:lstStyle/>
          <a:p>
            <a:r>
              <a:rPr lang="el-GR" sz="2800" dirty="0"/>
              <a:t>Ψάχνουν, δηλαδή, τρόπους για να κατακτήσουν το αποδεκτό – προσδοκώμενο αποτέλεσμα αφού αυτό δεν έρχεται αυτόματα. Αυτή η αναζήτηση συνοδεύεται από 2 κεντρικά συναισθήματα: </a:t>
            </a:r>
          </a:p>
          <a:p>
            <a:r>
              <a:rPr lang="el-GR" sz="2800" b="1" dirty="0"/>
              <a:t>Άγχος</a:t>
            </a:r>
            <a:r>
              <a:rPr lang="el-GR" sz="2800" dirty="0"/>
              <a:t> να πάρουν τις σωστές αποφάσεις και να κάνουν ό,τι καλύτερο μπορούν για τα παιδιά τους, συνδυάζοντας παράλληλα και άλλους ρόλους, που κατέχουν μέσα στο κοινωνικό σύνολο, και </a:t>
            </a:r>
          </a:p>
          <a:p>
            <a:r>
              <a:rPr lang="el-GR" sz="2800" b="1" dirty="0"/>
              <a:t>Ενοχές</a:t>
            </a:r>
            <a:r>
              <a:rPr lang="el-GR" sz="2800" dirty="0"/>
              <a:t>, διότι αυτό, συχνά, τους προκαλεί την αίσθηση, ότι ποτέ δεν είναι επαρκείς. </a:t>
            </a:r>
          </a:p>
          <a:p>
            <a:endParaRPr lang="el-GR" sz="2800" dirty="0"/>
          </a:p>
          <a:p>
            <a:endParaRPr lang="el-GR" dirty="0"/>
          </a:p>
        </p:txBody>
      </p:sp>
    </p:spTree>
    <p:extLst>
      <p:ext uri="{BB962C8B-B14F-4D97-AF65-F5344CB8AC3E}">
        <p14:creationId xmlns:p14="http://schemas.microsoft.com/office/powerpoint/2010/main" val="485746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p:txBody>
          <a:bodyPr>
            <a:normAutofit/>
          </a:bodyPr>
          <a:lstStyle/>
          <a:p>
            <a:r>
              <a:rPr lang="el-GR" sz="2800" dirty="0"/>
              <a:t>Συχνά, συνειδητοποιούν ότι </a:t>
            </a:r>
            <a:r>
              <a:rPr lang="el-GR" sz="2800" b="1" dirty="0"/>
              <a:t>δεν έχουν αντοχές </a:t>
            </a:r>
            <a:r>
              <a:rPr lang="el-GR" sz="2800" dirty="0"/>
              <a:t>να αντιμετωπίσουν ρεαλιστικά τα ζητήματα που εγείρονται και αντιδρούν σπασμωδικά. </a:t>
            </a:r>
          </a:p>
          <a:p>
            <a:r>
              <a:rPr lang="el-GR" sz="2800" dirty="0"/>
              <a:t>Οι γονείς αντιμέτωποι με καταστάσεις που δεν μπορούν να χειριστούν </a:t>
            </a:r>
            <a:r>
              <a:rPr lang="el-GR" sz="2800" b="1" dirty="0"/>
              <a:t>απευθύνονται σε ειδικούς</a:t>
            </a:r>
            <a:r>
              <a:rPr lang="el-GR" sz="2800" dirty="0"/>
              <a:t>. </a:t>
            </a:r>
          </a:p>
        </p:txBody>
      </p:sp>
    </p:spTree>
    <p:extLst>
      <p:ext uri="{BB962C8B-B14F-4D97-AF65-F5344CB8AC3E}">
        <p14:creationId xmlns:p14="http://schemas.microsoft.com/office/powerpoint/2010/main" val="2876710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Ψυχολογία</a:t>
            </a:r>
            <a:endParaRPr lang="el-GR" dirty="0"/>
          </a:p>
        </p:txBody>
      </p:sp>
      <p:sp>
        <p:nvSpPr>
          <p:cNvPr id="3" name="Content Placeholder 2"/>
          <p:cNvSpPr>
            <a:spLocks noGrp="1"/>
          </p:cNvSpPr>
          <p:nvPr>
            <p:ph idx="1"/>
          </p:nvPr>
        </p:nvSpPr>
        <p:spPr/>
        <p:txBody>
          <a:bodyPr/>
          <a:lstStyle/>
          <a:p>
            <a:pPr marL="0" indent="0">
              <a:buNone/>
            </a:pPr>
            <a:r>
              <a:rPr lang="el-GR" sz="2800" dirty="0"/>
              <a:t>Η παροχή βοήθειας είναι, </a:t>
            </a:r>
          </a:p>
          <a:p>
            <a:r>
              <a:rPr lang="el-GR" sz="2800" dirty="0"/>
              <a:t>συνήθως, </a:t>
            </a:r>
            <a:r>
              <a:rPr lang="el-GR" sz="2800" b="1" dirty="0"/>
              <a:t>έμμεση</a:t>
            </a:r>
            <a:r>
              <a:rPr lang="el-GR" sz="2800" dirty="0"/>
              <a:t> και δεν αποσκοπεί στην άμεση παροχή έτοιμων συμβουλών και υποδείξεων στο άτομο, </a:t>
            </a:r>
          </a:p>
          <a:p>
            <a:r>
              <a:rPr lang="el-GR" sz="2800" dirty="0"/>
              <a:t>αλλά επιδιώκει τη </a:t>
            </a:r>
            <a:r>
              <a:rPr lang="el-GR" sz="2800" b="1" dirty="0"/>
              <a:t>δραστηριοποίηση</a:t>
            </a:r>
            <a:r>
              <a:rPr lang="el-GR" sz="2800" dirty="0"/>
              <a:t> του ατόμου και την </a:t>
            </a:r>
            <a:r>
              <a:rPr lang="el-GR" sz="2800" b="1" dirty="0"/>
              <a:t>ενεργοποίηση</a:t>
            </a:r>
            <a:r>
              <a:rPr lang="el-GR" sz="2800" dirty="0"/>
              <a:t> των δυνατοτήτων που διαθέτει ώστε να ξεπεράσει τα προβλήματα και τις δυσκολίες που συναντά. </a:t>
            </a:r>
          </a:p>
          <a:p>
            <a:endParaRPr lang="el-GR" dirty="0"/>
          </a:p>
        </p:txBody>
      </p:sp>
    </p:spTree>
    <p:extLst>
      <p:ext uri="{BB962C8B-B14F-4D97-AF65-F5344CB8AC3E}">
        <p14:creationId xmlns:p14="http://schemas.microsoft.com/office/powerpoint/2010/main" val="1057065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p>
        </p:txBody>
      </p:sp>
      <p:sp>
        <p:nvSpPr>
          <p:cNvPr id="3" name="Content Placeholder 2"/>
          <p:cNvSpPr>
            <a:spLocks noGrp="1"/>
          </p:cNvSpPr>
          <p:nvPr>
            <p:ph idx="1"/>
          </p:nvPr>
        </p:nvSpPr>
        <p:spPr/>
        <p:txBody>
          <a:bodyPr>
            <a:normAutofit/>
          </a:bodyPr>
          <a:lstStyle/>
          <a:p>
            <a:r>
              <a:rPr lang="el-GR" sz="2800" dirty="0"/>
              <a:t>Αφορά τη συνεργασία των γονέων με έναν ειδικό θεραπευτή με σκοπό να βοηθηθούν στην αναγνώριση και διαχείριση των δυσκολιών του παιδιού αλλά και των ιδίων. </a:t>
            </a:r>
          </a:p>
          <a:p>
            <a:r>
              <a:rPr lang="el-GR" sz="2800" dirty="0"/>
              <a:t>Μπορεί να είναι </a:t>
            </a:r>
            <a:r>
              <a:rPr lang="el-GR" sz="2800" b="1" dirty="0"/>
              <a:t>ατομική</a:t>
            </a:r>
            <a:r>
              <a:rPr lang="el-GR" sz="2800" dirty="0"/>
              <a:t> ή </a:t>
            </a:r>
            <a:r>
              <a:rPr lang="el-GR" sz="2800" b="1" dirty="0"/>
              <a:t>ομαδική</a:t>
            </a:r>
            <a:r>
              <a:rPr lang="el-GR" sz="2800" dirty="0"/>
              <a:t> και μπορεί να αφορά γονείς με απλές, </a:t>
            </a:r>
            <a:r>
              <a:rPr lang="el-GR" sz="2800" b="1" dirty="0"/>
              <a:t>καθημερινές δυσκολίες </a:t>
            </a:r>
            <a:r>
              <a:rPr lang="el-GR" sz="2800" dirty="0"/>
              <a:t>ή γονείς με παιδιά που έχουν </a:t>
            </a:r>
            <a:r>
              <a:rPr lang="el-GR" sz="2800" b="1" dirty="0"/>
              <a:t>ιδιαίτερες αναπτυξιακές και συμπεριφορικές ανάγκες</a:t>
            </a:r>
            <a:r>
              <a:rPr lang="el-GR" sz="2800" dirty="0"/>
              <a:t>.</a:t>
            </a:r>
          </a:p>
        </p:txBody>
      </p:sp>
    </p:spTree>
    <p:extLst>
      <p:ext uri="{BB962C8B-B14F-4D97-AF65-F5344CB8AC3E}">
        <p14:creationId xmlns:p14="http://schemas.microsoft.com/office/powerpoint/2010/main" val="3625522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r>
              <a:rPr lang="en-US" b="1" dirty="0"/>
              <a:t> (1)</a:t>
            </a:r>
            <a:endParaRPr lang="el-GR" b="1" dirty="0"/>
          </a:p>
        </p:txBody>
      </p:sp>
      <p:sp>
        <p:nvSpPr>
          <p:cNvPr id="3" name="Content Placeholder 2"/>
          <p:cNvSpPr>
            <a:spLocks noGrp="1"/>
          </p:cNvSpPr>
          <p:nvPr>
            <p:ph idx="1"/>
          </p:nvPr>
        </p:nvSpPr>
        <p:spPr>
          <a:xfrm>
            <a:off x="817418" y="2556931"/>
            <a:ext cx="10529455" cy="3525213"/>
          </a:xfrm>
        </p:spPr>
        <p:txBody>
          <a:bodyPr>
            <a:noAutofit/>
          </a:bodyPr>
          <a:lstStyle/>
          <a:p>
            <a:pPr marL="0" indent="0">
              <a:buNone/>
            </a:pPr>
            <a:r>
              <a:rPr lang="el-GR" sz="2600" dirty="0"/>
              <a:t>Οι επιμέρους της στόχοι ποικίλλουν ανάλογα με τις εκάστοτε ανάγκες καθώς και από το αναπτυξιακό στάδιο του παιδιού. Ωστόσο κάποιοι γενικοί στόχοι είναι:</a:t>
            </a:r>
          </a:p>
          <a:p>
            <a:r>
              <a:rPr lang="el-GR" sz="2600" dirty="0"/>
              <a:t>Η </a:t>
            </a:r>
            <a:r>
              <a:rPr lang="el-GR" sz="2600" b="1" dirty="0"/>
              <a:t>συνειδητοποίηση του γονεϊκού ρόλου </a:t>
            </a:r>
            <a:r>
              <a:rPr lang="el-GR" sz="2600" dirty="0"/>
              <a:t>και η</a:t>
            </a:r>
            <a:r>
              <a:rPr lang="el-GR" sz="2600" b="1" dirty="0"/>
              <a:t> ενίσχυση του</a:t>
            </a:r>
          </a:p>
          <a:p>
            <a:r>
              <a:rPr lang="el-GR" sz="2600" dirty="0"/>
              <a:t>Η </a:t>
            </a:r>
            <a:r>
              <a:rPr lang="el-GR" sz="2600" b="1" dirty="0"/>
              <a:t>ενδυνάμωση της σχέσης γονέα – παιδιού</a:t>
            </a:r>
          </a:p>
          <a:p>
            <a:r>
              <a:rPr lang="el-GR" sz="2600" dirty="0"/>
              <a:t>Η </a:t>
            </a:r>
            <a:r>
              <a:rPr lang="el-GR" sz="2600" b="1" dirty="0"/>
              <a:t>απόκτηση αυτοκριτικής, αυτογνωσίας και αυτοπεποίθησης </a:t>
            </a:r>
            <a:r>
              <a:rPr lang="el-GR" sz="2600" dirty="0"/>
              <a:t>(μεγαλύτερη ανοχή στις ματαιώσεις, μεγαλύτερη αποδοχή του εαυτού τους και κατ’  επέκταση των συμπεριφορών των παιδιών τους)</a:t>
            </a:r>
          </a:p>
          <a:p>
            <a:endParaRPr lang="el-GR" sz="2600" dirty="0"/>
          </a:p>
        </p:txBody>
      </p:sp>
    </p:spTree>
    <p:extLst>
      <p:ext uri="{BB962C8B-B14F-4D97-AF65-F5344CB8AC3E}">
        <p14:creationId xmlns:p14="http://schemas.microsoft.com/office/powerpoint/2010/main" val="854334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r>
              <a:rPr lang="en-US" b="1" dirty="0"/>
              <a:t> (2)</a:t>
            </a:r>
            <a:endParaRPr lang="el-GR" b="1" dirty="0"/>
          </a:p>
        </p:txBody>
      </p:sp>
      <p:sp>
        <p:nvSpPr>
          <p:cNvPr id="3" name="Content Placeholder 2"/>
          <p:cNvSpPr>
            <a:spLocks noGrp="1"/>
          </p:cNvSpPr>
          <p:nvPr>
            <p:ph idx="1"/>
          </p:nvPr>
        </p:nvSpPr>
        <p:spPr>
          <a:xfrm>
            <a:off x="955964" y="2556932"/>
            <a:ext cx="10293927" cy="3539068"/>
          </a:xfrm>
        </p:spPr>
        <p:txBody>
          <a:bodyPr>
            <a:normAutofit/>
          </a:bodyPr>
          <a:lstStyle/>
          <a:p>
            <a:r>
              <a:rPr lang="el-GR" sz="2800" dirty="0"/>
              <a:t>Η </a:t>
            </a:r>
            <a:r>
              <a:rPr lang="el-GR" sz="2800" b="1" dirty="0"/>
              <a:t>απενοχοποίηση</a:t>
            </a:r>
            <a:r>
              <a:rPr lang="el-GR" sz="2800" dirty="0"/>
              <a:t> (θέτοντας σε ρεαλιστικά πλαίσια το έργο και τις ανησυχίες τους),</a:t>
            </a:r>
          </a:p>
          <a:p>
            <a:r>
              <a:rPr lang="el-GR" sz="2800" dirty="0"/>
              <a:t>Η </a:t>
            </a:r>
            <a:r>
              <a:rPr lang="el-GR" sz="2800" b="1" dirty="0"/>
              <a:t>εκπαίδευση σε διάφορες δεξιότητες και τεχνικές επικοινωνίας </a:t>
            </a:r>
            <a:r>
              <a:rPr lang="el-GR" sz="2800" dirty="0"/>
              <a:t>με τα παιδιά. </a:t>
            </a:r>
          </a:p>
          <a:p>
            <a:r>
              <a:rPr lang="el-GR" sz="2800" dirty="0"/>
              <a:t>Η ενθάρρυνση να αξιοποιήσουν στην καθημερινότητά τους, όσα προκύπτουν μέσα από τη διάδραση με τον ειδικό και να βρουν τις οπτικές και τις λύσεις,</a:t>
            </a:r>
            <a:r>
              <a:rPr lang="el-GR" sz="2800" b="1" dirty="0"/>
              <a:t> </a:t>
            </a:r>
            <a:r>
              <a:rPr lang="el-GR" sz="2800" dirty="0"/>
              <a:t>που</a:t>
            </a:r>
            <a:r>
              <a:rPr lang="el-GR" sz="2800" b="1" dirty="0"/>
              <a:t> ταιριάζουν στη δική τους οικογένεια</a:t>
            </a:r>
            <a:r>
              <a:rPr lang="el-GR" sz="2800" dirty="0"/>
              <a:t>. </a:t>
            </a:r>
          </a:p>
          <a:p>
            <a:endParaRPr lang="el-GR" sz="2800" dirty="0"/>
          </a:p>
          <a:p>
            <a:endParaRPr lang="el-GR" dirty="0"/>
          </a:p>
          <a:p>
            <a:endParaRPr lang="el-GR" dirty="0"/>
          </a:p>
          <a:p>
            <a:endParaRPr lang="el-GR" dirty="0"/>
          </a:p>
        </p:txBody>
      </p:sp>
    </p:spTree>
    <p:extLst>
      <p:ext uri="{BB962C8B-B14F-4D97-AF65-F5344CB8AC3E}">
        <p14:creationId xmlns:p14="http://schemas.microsoft.com/office/powerpoint/2010/main" val="3868784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p>
        </p:txBody>
      </p:sp>
      <p:sp>
        <p:nvSpPr>
          <p:cNvPr id="3" name="Content Placeholder 2"/>
          <p:cNvSpPr>
            <a:spLocks noGrp="1"/>
          </p:cNvSpPr>
          <p:nvPr>
            <p:ph idx="1"/>
          </p:nvPr>
        </p:nvSpPr>
        <p:spPr>
          <a:xfrm>
            <a:off x="928256" y="2556930"/>
            <a:ext cx="10460180" cy="4190234"/>
          </a:xfrm>
        </p:spPr>
        <p:txBody>
          <a:bodyPr>
            <a:normAutofit/>
          </a:bodyPr>
          <a:lstStyle/>
          <a:p>
            <a:r>
              <a:rPr lang="el-GR" sz="2600" dirty="0"/>
              <a:t>Ρόλος της </a:t>
            </a:r>
            <a:r>
              <a:rPr lang="el-GR" sz="2600" b="1" dirty="0"/>
              <a:t>συμβουλευτικής </a:t>
            </a:r>
            <a:r>
              <a:rPr lang="el-GR" sz="2600" b="1" u="sng" dirty="0">
                <a:solidFill>
                  <a:srgbClr val="FF0000"/>
                </a:solidFill>
              </a:rPr>
              <a:t>δεν είναι </a:t>
            </a:r>
            <a:r>
              <a:rPr lang="el-GR" sz="2600" dirty="0"/>
              <a:t>να αποτελέσει πλαίσιο παρηγοριάς στις </a:t>
            </a:r>
            <a:r>
              <a:rPr lang="el-GR" sz="2600" dirty="0" err="1"/>
              <a:t>εκδραματισμένες</a:t>
            </a:r>
            <a:r>
              <a:rPr lang="el-GR" sz="2600" dirty="0"/>
              <a:t> δυσκολίες των γονέων, </a:t>
            </a:r>
          </a:p>
          <a:p>
            <a:r>
              <a:rPr lang="el-GR" sz="2600" dirty="0"/>
              <a:t>ρόλος του </a:t>
            </a:r>
            <a:r>
              <a:rPr lang="el-GR" sz="2600" b="1" dirty="0"/>
              <a:t>ειδικού</a:t>
            </a:r>
            <a:r>
              <a:rPr lang="el-GR" sz="2600" dirty="0"/>
              <a:t> </a:t>
            </a:r>
            <a:r>
              <a:rPr lang="el-GR" sz="2600" b="1" u="sng" dirty="0">
                <a:solidFill>
                  <a:srgbClr val="FF0000"/>
                </a:solidFill>
              </a:rPr>
              <a:t>δεν είναι </a:t>
            </a:r>
            <a:r>
              <a:rPr lang="el-GR" sz="2600" dirty="0"/>
              <a:t>να αποτελέσει τη σύμμαχο δύναμη καταπολέμησης των κακώς κειμένων και πεπραγμένων από πλευράς του παιδιού, </a:t>
            </a:r>
          </a:p>
          <a:p>
            <a:r>
              <a:rPr lang="el-GR" sz="2600" dirty="0"/>
              <a:t>ρόλος των </a:t>
            </a:r>
            <a:r>
              <a:rPr lang="el-GR" sz="2600" b="1" dirty="0"/>
              <a:t>γονέων</a:t>
            </a:r>
            <a:r>
              <a:rPr lang="el-GR" sz="2600" dirty="0"/>
              <a:t> </a:t>
            </a:r>
            <a:r>
              <a:rPr lang="el-GR" sz="2600" b="1" u="sng" dirty="0">
                <a:solidFill>
                  <a:srgbClr val="FF0000"/>
                </a:solidFill>
              </a:rPr>
              <a:t>δεν είναι </a:t>
            </a:r>
            <a:r>
              <a:rPr lang="el-GR" sz="2600" dirty="0"/>
              <a:t>να απαιτεί την πλήρη και άνευ όρων συμμόρφωση του παιδιού και ειδικού στις δικές του προσδοκίες, </a:t>
            </a:r>
          </a:p>
          <a:p>
            <a:r>
              <a:rPr lang="el-GR" sz="2600" dirty="0"/>
              <a:t>ρόλος του </a:t>
            </a:r>
            <a:r>
              <a:rPr lang="el-GR" sz="2600" b="1" dirty="0"/>
              <a:t>παιδιού</a:t>
            </a:r>
            <a:r>
              <a:rPr lang="el-GR" sz="2600" dirty="0"/>
              <a:t> </a:t>
            </a:r>
            <a:r>
              <a:rPr lang="el-GR" sz="2600" b="1" u="sng" dirty="0">
                <a:solidFill>
                  <a:srgbClr val="FF0000"/>
                </a:solidFill>
              </a:rPr>
              <a:t>δεν είναι </a:t>
            </a:r>
            <a:r>
              <a:rPr lang="el-GR" sz="2600" dirty="0"/>
              <a:t>να αποτελεί στόχο εναντίον του οποίου θα βάλλουν τα πανταχόθεν πυρά. </a:t>
            </a:r>
          </a:p>
        </p:txBody>
      </p:sp>
    </p:spTree>
    <p:extLst>
      <p:ext uri="{BB962C8B-B14F-4D97-AF65-F5344CB8AC3E}">
        <p14:creationId xmlns:p14="http://schemas.microsoft.com/office/powerpoint/2010/main" val="2615993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p>
        </p:txBody>
      </p:sp>
      <p:sp>
        <p:nvSpPr>
          <p:cNvPr id="3" name="Content Placeholder 2"/>
          <p:cNvSpPr>
            <a:spLocks noGrp="1"/>
          </p:cNvSpPr>
          <p:nvPr>
            <p:ph idx="1"/>
          </p:nvPr>
        </p:nvSpPr>
        <p:spPr>
          <a:xfrm>
            <a:off x="858982" y="2479963"/>
            <a:ext cx="10667999" cy="4170219"/>
          </a:xfrm>
        </p:spPr>
        <p:txBody>
          <a:bodyPr>
            <a:normAutofit/>
          </a:bodyPr>
          <a:lstStyle/>
          <a:p>
            <a:r>
              <a:rPr lang="el-GR" dirty="0"/>
              <a:t>Ρόλος της </a:t>
            </a:r>
            <a:r>
              <a:rPr lang="el-GR" b="1" dirty="0"/>
              <a:t>συμβουλευτικής </a:t>
            </a:r>
            <a:r>
              <a:rPr lang="el-GR" b="1" u="sng" dirty="0">
                <a:solidFill>
                  <a:srgbClr val="FF0000"/>
                </a:solidFill>
              </a:rPr>
              <a:t>είναι</a:t>
            </a:r>
            <a:r>
              <a:rPr lang="el-GR" dirty="0"/>
              <a:t> να αποτελέσει δίοδο προς μια νέα οπτική των καταστάσεων, </a:t>
            </a:r>
          </a:p>
          <a:p>
            <a:r>
              <a:rPr lang="el-GR" dirty="0"/>
              <a:t>ρόλος του </a:t>
            </a:r>
            <a:r>
              <a:rPr lang="el-GR" b="1" dirty="0"/>
              <a:t>ειδικού</a:t>
            </a:r>
            <a:r>
              <a:rPr lang="el-GR" dirty="0"/>
              <a:t> </a:t>
            </a:r>
            <a:r>
              <a:rPr lang="el-GR" b="1" u="sng" dirty="0">
                <a:solidFill>
                  <a:srgbClr val="FF0000"/>
                </a:solidFill>
              </a:rPr>
              <a:t>είναι</a:t>
            </a:r>
            <a:r>
              <a:rPr lang="el-GR" dirty="0"/>
              <a:t> να βοηθήσει το γονέα να προσεγγίσει αυτή την οπτική ώστε να καταφέρει να δει μέσα από τα μάτια του παιδιού του, </a:t>
            </a:r>
          </a:p>
          <a:p>
            <a:r>
              <a:rPr lang="el-GR" dirty="0"/>
              <a:t>ρόλος του </a:t>
            </a:r>
            <a:r>
              <a:rPr lang="el-GR" b="1" dirty="0"/>
              <a:t>γονέα</a:t>
            </a:r>
            <a:r>
              <a:rPr lang="el-GR" dirty="0"/>
              <a:t> </a:t>
            </a:r>
            <a:r>
              <a:rPr lang="el-GR" b="1" u="sng" dirty="0">
                <a:solidFill>
                  <a:srgbClr val="FF0000"/>
                </a:solidFill>
              </a:rPr>
              <a:t>είναι</a:t>
            </a:r>
            <a:r>
              <a:rPr lang="el-GR" dirty="0"/>
              <a:t> να έχει ευέλικτη σκέψη για να μπορεί να προσαρμόζεται σε ενδεχόμενες αλλαγές και να εγκαταλείπει άκαρπες θέσεις, </a:t>
            </a:r>
          </a:p>
          <a:p>
            <a:r>
              <a:rPr lang="el-GR" dirty="0"/>
              <a:t>ρόλος του </a:t>
            </a:r>
            <a:r>
              <a:rPr lang="el-GR" b="1" dirty="0"/>
              <a:t>παιδιού</a:t>
            </a:r>
            <a:r>
              <a:rPr lang="el-GR" dirty="0"/>
              <a:t> </a:t>
            </a:r>
            <a:r>
              <a:rPr lang="el-GR" b="1" u="sng" dirty="0">
                <a:solidFill>
                  <a:srgbClr val="FF0000"/>
                </a:solidFill>
              </a:rPr>
              <a:t>είναι</a:t>
            </a:r>
            <a:r>
              <a:rPr lang="el-GR" dirty="0"/>
              <a:t> να καταδεικνύεται πολύτιμος συνεργάτης και συνδετικός</a:t>
            </a:r>
            <a:r>
              <a:rPr lang="el-GR" b="1" dirty="0"/>
              <a:t> </a:t>
            </a:r>
            <a:r>
              <a:rPr lang="el-GR" dirty="0"/>
              <a:t>κρίκος</a:t>
            </a:r>
            <a:r>
              <a:rPr lang="el-GR" b="1" dirty="0"/>
              <a:t> </a:t>
            </a:r>
            <a:r>
              <a:rPr lang="el-GR" dirty="0"/>
              <a:t>όλων των προσπαθειών προς τη βελτίωση των συνθηκών που οδήγησαν τους γονείς στη συμβουλευτική.</a:t>
            </a:r>
          </a:p>
          <a:p>
            <a:endParaRPr lang="el-GR" dirty="0"/>
          </a:p>
        </p:txBody>
      </p:sp>
    </p:spTree>
    <p:extLst>
      <p:ext uri="{BB962C8B-B14F-4D97-AF65-F5344CB8AC3E}">
        <p14:creationId xmlns:p14="http://schemas.microsoft.com/office/powerpoint/2010/main" val="9472475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p>
        </p:txBody>
      </p:sp>
      <p:sp>
        <p:nvSpPr>
          <p:cNvPr id="3" name="Content Placeholder 2"/>
          <p:cNvSpPr>
            <a:spLocks noGrp="1"/>
          </p:cNvSpPr>
          <p:nvPr>
            <p:ph idx="1"/>
          </p:nvPr>
        </p:nvSpPr>
        <p:spPr>
          <a:xfrm>
            <a:off x="762000" y="2556931"/>
            <a:ext cx="10667999" cy="3705323"/>
          </a:xfrm>
        </p:spPr>
        <p:txBody>
          <a:bodyPr>
            <a:normAutofit/>
          </a:bodyPr>
          <a:lstStyle/>
          <a:p>
            <a:r>
              <a:rPr lang="el-GR" sz="2800" dirty="0"/>
              <a:t>Όταν αυτοί οι ρόλοι μπορέσουν να αποτελέσουν </a:t>
            </a:r>
            <a:r>
              <a:rPr lang="el-GR" sz="2800" b="1" dirty="0"/>
              <a:t>κοινώς αποδεκτό παρονομαστή</a:t>
            </a:r>
            <a:r>
              <a:rPr lang="el-GR" sz="2800" dirty="0"/>
              <a:t>, τότε όλη η διαδικασία μπορεί να ωφελήσει. </a:t>
            </a:r>
          </a:p>
          <a:p>
            <a:r>
              <a:rPr lang="el-GR" sz="2800" dirty="0"/>
              <a:t>Τα μεγαλύτερα οφέλη είναι αυτά που μπορεί να αποκομίσει ο γονέας βελτιώνοντας τα στοιχεία του γονεϊκού του ρόλου στη προσπάθεια να </a:t>
            </a:r>
            <a:r>
              <a:rPr lang="el-GR" sz="2800" b="1" dirty="0"/>
              <a:t>γνωρίσει και να αντιμετωπίσει με άλλο τρόπο το παιδί του και τη μεταξύ τους σχέση</a:t>
            </a:r>
            <a:r>
              <a:rPr lang="el-GR" sz="2800" dirty="0"/>
              <a:t>. </a:t>
            </a:r>
          </a:p>
          <a:p>
            <a:pPr marL="0" indent="0">
              <a:buNone/>
            </a:pPr>
            <a:endParaRPr lang="el-GR" dirty="0"/>
          </a:p>
        </p:txBody>
      </p:sp>
    </p:spTree>
    <p:extLst>
      <p:ext uri="{BB962C8B-B14F-4D97-AF65-F5344CB8AC3E}">
        <p14:creationId xmlns:p14="http://schemas.microsoft.com/office/powerpoint/2010/main" val="15300061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p>
        </p:txBody>
      </p:sp>
      <p:sp>
        <p:nvSpPr>
          <p:cNvPr id="3" name="Content Placeholder 2"/>
          <p:cNvSpPr>
            <a:spLocks noGrp="1"/>
          </p:cNvSpPr>
          <p:nvPr>
            <p:ph idx="1"/>
          </p:nvPr>
        </p:nvSpPr>
        <p:spPr>
          <a:xfrm>
            <a:off x="1295401" y="2556932"/>
            <a:ext cx="9968344" cy="3318936"/>
          </a:xfrm>
        </p:spPr>
        <p:txBody>
          <a:bodyPr>
            <a:normAutofit/>
          </a:bodyPr>
          <a:lstStyle/>
          <a:p>
            <a:r>
              <a:rPr lang="el-GR" sz="2800" dirty="0"/>
              <a:t>Η </a:t>
            </a:r>
            <a:r>
              <a:rPr lang="el-GR" sz="2800" b="1" dirty="0"/>
              <a:t>ματιά μέσα από το ρόλο του παιδιού </a:t>
            </a:r>
            <a:r>
              <a:rPr lang="el-GR" sz="2800" dirty="0"/>
              <a:t>είναι ικανή να απαντήσει σε πολλά ερωτήματα του γονέα και να προσφέρει ερμηνείες για συμπτώματα ή συμπεριφορές που έμοιαζαν ανεξήγητα ή αποδίδονταν αβίαστα σε χαρακτηριστικά όπως, το πείσμα, ο εγωισμός, η ανωριμότητα κτλ. </a:t>
            </a:r>
          </a:p>
          <a:p>
            <a:r>
              <a:rPr lang="el-GR" sz="2800" dirty="0"/>
              <a:t>Μια άλλη τύπου ανάγνωση επιτρέπει την βαθύτερη κατανόηση της πραγματικότητας και της αλήθειας που βιώνει το παιδί.</a:t>
            </a:r>
          </a:p>
          <a:p>
            <a:endParaRPr lang="el-GR" dirty="0"/>
          </a:p>
        </p:txBody>
      </p:sp>
    </p:spTree>
    <p:extLst>
      <p:ext uri="{BB962C8B-B14F-4D97-AF65-F5344CB8AC3E}">
        <p14:creationId xmlns:p14="http://schemas.microsoft.com/office/powerpoint/2010/main" val="2329763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p>
        </p:txBody>
      </p:sp>
      <p:sp>
        <p:nvSpPr>
          <p:cNvPr id="3" name="Content Placeholder 2"/>
          <p:cNvSpPr>
            <a:spLocks noGrp="1"/>
          </p:cNvSpPr>
          <p:nvPr>
            <p:ph idx="1"/>
          </p:nvPr>
        </p:nvSpPr>
        <p:spPr>
          <a:xfrm>
            <a:off x="942109" y="2556931"/>
            <a:ext cx="10349346" cy="3719177"/>
          </a:xfrm>
        </p:spPr>
        <p:txBody>
          <a:bodyPr>
            <a:normAutofit lnSpcReduction="10000"/>
          </a:bodyPr>
          <a:lstStyle/>
          <a:p>
            <a:pPr marL="0" indent="0">
              <a:buNone/>
            </a:pPr>
            <a:r>
              <a:rPr lang="el-GR" sz="2800" dirty="0"/>
              <a:t>Οφείλει να γίνει αντιληπτό από πλευράς των γονέων ότι το ζητούμενο δεν είναι η </a:t>
            </a:r>
            <a:r>
              <a:rPr lang="el-GR" sz="2800" b="1" dirty="0"/>
              <a:t>πρόσκαιρη υπερπήδηση </a:t>
            </a:r>
            <a:r>
              <a:rPr lang="el-GR" sz="2800" dirty="0"/>
              <a:t>του όποιου εμποδίου τους οδήγησε στη συμβουλευτική, αλλά με αφορμή αυτού </a:t>
            </a:r>
          </a:p>
          <a:p>
            <a:r>
              <a:rPr lang="el-GR" sz="2800" dirty="0"/>
              <a:t>αφ’ ενός να γνωρίσουν τις </a:t>
            </a:r>
            <a:r>
              <a:rPr lang="el-GR" sz="2800" b="1" dirty="0"/>
              <a:t>αιτίες</a:t>
            </a:r>
            <a:r>
              <a:rPr lang="el-GR" sz="2800" dirty="0"/>
              <a:t> δημιουργίας αντίστοιχων «προβλημάτων» και </a:t>
            </a:r>
          </a:p>
          <a:p>
            <a:r>
              <a:rPr lang="el-GR" sz="2800" dirty="0" err="1"/>
              <a:t>αφ</a:t>
            </a:r>
            <a:r>
              <a:rPr lang="el-GR" sz="2800" dirty="0"/>
              <a:t>΄ ετέρου να χτίσουν μια </a:t>
            </a:r>
            <a:r>
              <a:rPr lang="el-GR" sz="2800" b="1" dirty="0"/>
              <a:t>βάση σκέψης και τοποθέτησης</a:t>
            </a:r>
            <a:r>
              <a:rPr lang="el-GR" sz="2800" dirty="0"/>
              <a:t>, που θα τους επιτρέπει να βρίσκουν κάθε φορά τους καταλληλότερους τρόπους αντιμετώπισης τους.</a:t>
            </a:r>
          </a:p>
          <a:p>
            <a:endParaRPr lang="el-GR" sz="2600" dirty="0"/>
          </a:p>
        </p:txBody>
      </p:sp>
    </p:spTree>
    <p:extLst>
      <p:ext uri="{BB962C8B-B14F-4D97-AF65-F5344CB8AC3E}">
        <p14:creationId xmlns:p14="http://schemas.microsoft.com/office/powerpoint/2010/main" val="4204083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p>
        </p:txBody>
      </p:sp>
      <p:sp>
        <p:nvSpPr>
          <p:cNvPr id="3" name="Content Placeholder 2"/>
          <p:cNvSpPr>
            <a:spLocks noGrp="1"/>
          </p:cNvSpPr>
          <p:nvPr>
            <p:ph idx="1"/>
          </p:nvPr>
        </p:nvSpPr>
        <p:spPr/>
        <p:txBody>
          <a:bodyPr>
            <a:normAutofit/>
          </a:bodyPr>
          <a:lstStyle/>
          <a:p>
            <a:r>
              <a:rPr lang="el-GR" sz="2800" dirty="0"/>
              <a:t>Μέσω της συμβουλευτικής αναδεικνύεται ότι ο </a:t>
            </a:r>
            <a:r>
              <a:rPr lang="el-GR" sz="2800" b="1" dirty="0"/>
              <a:t>γονεϊκός ρόλος </a:t>
            </a:r>
            <a:r>
              <a:rPr lang="el-GR" sz="2800" dirty="0"/>
              <a:t>δεν είναι μια παγιωμένη και αποκρυσταλλωμένη ταυτότητα αλλά αντίθετα μια διαρκώς </a:t>
            </a:r>
            <a:r>
              <a:rPr lang="el-GR" sz="2800" b="1" dirty="0"/>
              <a:t>εξελισσόμενη ταυτότητα</a:t>
            </a:r>
            <a:r>
              <a:rPr lang="el-GR" sz="2800" dirty="0"/>
              <a:t> που οφείλει να αντέχει την αμφισβήτηση και την επαναδιαπραγμάτευση όπου κρίνεται απαραίτητο.</a:t>
            </a:r>
          </a:p>
          <a:p>
            <a:endParaRPr lang="el-GR" sz="2800" dirty="0"/>
          </a:p>
        </p:txBody>
      </p:sp>
    </p:spTree>
    <p:extLst>
      <p:ext uri="{BB962C8B-B14F-4D97-AF65-F5344CB8AC3E}">
        <p14:creationId xmlns:p14="http://schemas.microsoft.com/office/powerpoint/2010/main" val="18510009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p>
        </p:txBody>
      </p:sp>
      <p:sp>
        <p:nvSpPr>
          <p:cNvPr id="3" name="Content Placeholder 2"/>
          <p:cNvSpPr>
            <a:spLocks noGrp="1"/>
          </p:cNvSpPr>
          <p:nvPr>
            <p:ph idx="1"/>
          </p:nvPr>
        </p:nvSpPr>
        <p:spPr>
          <a:xfrm>
            <a:off x="845126" y="2556931"/>
            <a:ext cx="10487891" cy="3649905"/>
          </a:xfrm>
        </p:spPr>
        <p:txBody>
          <a:bodyPr>
            <a:normAutofit/>
          </a:bodyPr>
          <a:lstStyle/>
          <a:p>
            <a:pPr marL="0" indent="0">
              <a:buNone/>
            </a:pPr>
            <a:r>
              <a:rPr lang="el-GR" sz="2600" dirty="0"/>
              <a:t>Σημαντικά στοιχεία της συμβουλευτικής γονέων είναι: </a:t>
            </a:r>
          </a:p>
          <a:p>
            <a:r>
              <a:rPr lang="el-GR" sz="2600" dirty="0"/>
              <a:t>η </a:t>
            </a:r>
            <a:r>
              <a:rPr lang="el-GR" sz="2600" b="1" dirty="0"/>
              <a:t>προώθηση δεξιοτήτων αντιμετώπισης </a:t>
            </a:r>
            <a:r>
              <a:rPr lang="el-GR" sz="2600" dirty="0"/>
              <a:t>και</a:t>
            </a:r>
            <a:r>
              <a:rPr lang="el-GR" sz="2600" b="1" dirty="0"/>
              <a:t> επίλυσης προβλημάτων</a:t>
            </a:r>
            <a:r>
              <a:rPr lang="el-GR" sz="2600" dirty="0"/>
              <a:t>, </a:t>
            </a:r>
          </a:p>
          <a:p>
            <a:r>
              <a:rPr lang="el-GR" sz="2600" dirty="0"/>
              <a:t>η ενδυνάμωση των αλληλεπιδράσεων </a:t>
            </a:r>
            <a:r>
              <a:rPr lang="el-GR" sz="2600" b="1" dirty="0"/>
              <a:t>μέσω θετικών </a:t>
            </a:r>
            <a:r>
              <a:rPr lang="el-GR" sz="2600" dirty="0"/>
              <a:t>και</a:t>
            </a:r>
            <a:r>
              <a:rPr lang="el-GR" sz="2600" b="1" dirty="0"/>
              <a:t> παραγωγικών συμπεριφορών</a:t>
            </a:r>
            <a:r>
              <a:rPr lang="el-GR" sz="2600" dirty="0"/>
              <a:t>, </a:t>
            </a:r>
          </a:p>
          <a:p>
            <a:r>
              <a:rPr lang="el-GR" sz="2600" dirty="0"/>
              <a:t>η </a:t>
            </a:r>
            <a:r>
              <a:rPr lang="el-GR" sz="2600" b="1" dirty="0"/>
              <a:t>θετική ανατροφοδότηση </a:t>
            </a:r>
            <a:r>
              <a:rPr lang="el-GR" sz="2600" dirty="0"/>
              <a:t>των προσπάθειών των γονιών </a:t>
            </a:r>
          </a:p>
          <a:p>
            <a:pPr marL="0" indent="0">
              <a:buNone/>
            </a:pPr>
            <a:r>
              <a:rPr lang="el-GR" sz="2600" dirty="0"/>
              <a:t>Οι παρεμβάσεις βασίζονται στα </a:t>
            </a:r>
            <a:r>
              <a:rPr lang="el-GR" sz="2600" b="1" dirty="0"/>
              <a:t>δυνατά στοιχεία </a:t>
            </a:r>
            <a:r>
              <a:rPr lang="el-GR" sz="2600" dirty="0"/>
              <a:t>και τις ανάγκες της οικογένειας. </a:t>
            </a:r>
          </a:p>
          <a:p>
            <a:endParaRPr lang="el-GR" dirty="0"/>
          </a:p>
        </p:txBody>
      </p:sp>
    </p:spTree>
    <p:extLst>
      <p:ext uri="{BB962C8B-B14F-4D97-AF65-F5344CB8AC3E}">
        <p14:creationId xmlns:p14="http://schemas.microsoft.com/office/powerpoint/2010/main" val="1175264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Οικογένεια</a:t>
            </a:r>
          </a:p>
        </p:txBody>
      </p:sp>
      <p:sp>
        <p:nvSpPr>
          <p:cNvPr id="3" name="Content Placeholder 2"/>
          <p:cNvSpPr>
            <a:spLocks noGrp="1"/>
          </p:cNvSpPr>
          <p:nvPr>
            <p:ph idx="1"/>
          </p:nvPr>
        </p:nvSpPr>
        <p:spPr>
          <a:xfrm>
            <a:off x="1295402" y="2459951"/>
            <a:ext cx="9601196" cy="3318936"/>
          </a:xfrm>
        </p:spPr>
        <p:txBody>
          <a:bodyPr>
            <a:noAutofit/>
          </a:bodyPr>
          <a:lstStyle/>
          <a:p>
            <a:r>
              <a:rPr lang="el-GR" sz="2800" dirty="0"/>
              <a:t>Η ελληνική οικογένεια έχει περάσει από πολλές αλλαγές για να πάρει τη σημερινή της μορφή, σε μια εποχή που πολλοί επιστήμονες χαρακτηρίζουν </a:t>
            </a:r>
            <a:r>
              <a:rPr lang="el-GR" sz="2800" b="1" dirty="0"/>
              <a:t>εποχή κρίσης</a:t>
            </a:r>
            <a:r>
              <a:rPr lang="el-GR" sz="2800" dirty="0"/>
              <a:t>. </a:t>
            </a:r>
          </a:p>
          <a:p>
            <a:r>
              <a:rPr lang="el-GR" sz="2800" dirty="0"/>
              <a:t>Τόσο ο ρόλος της γυναίκας- συζύγου- μητέρας, όσο και ο ρόλος του άνδρα- συζύγου- πατέρα μεταβάλλονται και γίνονται όλο και πιο περίπλοκοι. </a:t>
            </a:r>
          </a:p>
        </p:txBody>
      </p:sp>
    </p:spTree>
    <p:extLst>
      <p:ext uri="{BB962C8B-B14F-4D97-AF65-F5344CB8AC3E}">
        <p14:creationId xmlns:p14="http://schemas.microsoft.com/office/powerpoint/2010/main" val="360365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p>
        </p:txBody>
      </p:sp>
      <p:sp>
        <p:nvSpPr>
          <p:cNvPr id="3" name="Content Placeholder 2"/>
          <p:cNvSpPr>
            <a:spLocks noGrp="1"/>
          </p:cNvSpPr>
          <p:nvPr>
            <p:ph idx="1"/>
          </p:nvPr>
        </p:nvSpPr>
        <p:spPr/>
        <p:txBody>
          <a:bodyPr>
            <a:normAutofit/>
          </a:bodyPr>
          <a:lstStyle/>
          <a:p>
            <a:r>
              <a:rPr lang="el-GR" sz="2800" dirty="0"/>
              <a:t>Επιπλέον η διαπραγμάτευση σχετικά με το γονικό ρόλο και τη σχέση γονιού - παιδιού, βοηθά το θεραπευόμενο να κατανοήσει και να ξεπεράσει εσωτερικές συγκρούσεις, προβλήματα που σχετίζονται με τις κοντινές σχέσεις, να δει αυτοματοποιημένα μοτίβα και άλυτα ζητήματα </a:t>
            </a:r>
            <a:r>
              <a:rPr lang="el-GR" sz="2800" b="1" dirty="0"/>
              <a:t>στη δική του αναπτυξιακή πορεία</a:t>
            </a:r>
            <a:r>
              <a:rPr lang="el-GR" sz="2800" dirty="0"/>
              <a:t>.</a:t>
            </a:r>
          </a:p>
        </p:txBody>
      </p:sp>
    </p:spTree>
    <p:extLst>
      <p:ext uri="{BB962C8B-B14F-4D97-AF65-F5344CB8AC3E}">
        <p14:creationId xmlns:p14="http://schemas.microsoft.com/office/powerpoint/2010/main" val="1726327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Συμβουλευτική Γονέων</a:t>
            </a:r>
            <a:endParaRPr lang="el-GR" dirty="0"/>
          </a:p>
        </p:txBody>
      </p:sp>
      <p:sp>
        <p:nvSpPr>
          <p:cNvPr id="3" name="Content Placeholder 2"/>
          <p:cNvSpPr>
            <a:spLocks noGrp="1"/>
          </p:cNvSpPr>
          <p:nvPr>
            <p:ph idx="1"/>
          </p:nvPr>
        </p:nvSpPr>
        <p:spPr>
          <a:xfrm>
            <a:off x="803564" y="2556932"/>
            <a:ext cx="10584872" cy="3594486"/>
          </a:xfrm>
        </p:spPr>
        <p:txBody>
          <a:bodyPr>
            <a:normAutofit/>
          </a:bodyPr>
          <a:lstStyle/>
          <a:p>
            <a:r>
              <a:rPr lang="el-GR" sz="2600" dirty="0"/>
              <a:t>Ο θεραπευτής καλείται να συνεργαστεί με ένα </a:t>
            </a:r>
            <a:r>
              <a:rPr lang="el-GR" sz="2600" b="1" dirty="0"/>
              <a:t>σύστημα</a:t>
            </a:r>
            <a:r>
              <a:rPr lang="el-GR" sz="2600" dirty="0"/>
              <a:t> και όχι με ένα άτομο. Κάθε στιγμή δουλεύει παράλληλα με το άτομο που βρίσκεται στο χώρο αλλά και με όλα τα μέλη της συγκεκριμένης οικογένειας. Εστιάζει στις </a:t>
            </a:r>
            <a:r>
              <a:rPr lang="el-GR" sz="2600" b="1" dirty="0"/>
              <a:t>αλληλεπιδράσεις</a:t>
            </a:r>
            <a:r>
              <a:rPr lang="el-GR" sz="2600" dirty="0"/>
              <a:t> και στο τρόπο που το κάθε μέλος βιώνει την πραγματικότητα της οικογένειας.</a:t>
            </a:r>
          </a:p>
          <a:p>
            <a:r>
              <a:rPr lang="el-GR" sz="2600" dirty="0"/>
              <a:t>Συστήνεται να συμμετέχουν και οι </a:t>
            </a:r>
            <a:r>
              <a:rPr lang="el-GR" sz="2600" b="1" dirty="0"/>
              <a:t>2 γονείς </a:t>
            </a:r>
            <a:r>
              <a:rPr lang="el-GR" sz="2600" dirty="0"/>
              <a:t>στη διαδικασία, ενώ ενίοτε, μπορεί να προσκληθούν και άλλα μέλη της στενής ή ευρύτερης οικογένειας (γιαγιά, παππούς, αδέλφια) που επηρεάζουν την πορεία της οικογενειακής ζωής. </a:t>
            </a:r>
          </a:p>
        </p:txBody>
      </p:sp>
    </p:spTree>
    <p:extLst>
      <p:ext uri="{BB962C8B-B14F-4D97-AF65-F5344CB8AC3E}">
        <p14:creationId xmlns:p14="http://schemas.microsoft.com/office/powerpoint/2010/main" val="25661581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p>
        </p:txBody>
      </p:sp>
      <p:sp>
        <p:nvSpPr>
          <p:cNvPr id="3" name="Content Placeholder 2"/>
          <p:cNvSpPr>
            <a:spLocks noGrp="1"/>
          </p:cNvSpPr>
          <p:nvPr>
            <p:ph idx="1"/>
          </p:nvPr>
        </p:nvSpPr>
        <p:spPr/>
        <p:txBody>
          <a:bodyPr>
            <a:normAutofit/>
          </a:bodyPr>
          <a:lstStyle/>
          <a:p>
            <a:pPr marL="0" indent="0">
              <a:buNone/>
            </a:pPr>
            <a:r>
              <a:rPr lang="el-GR" sz="2800" dirty="0"/>
              <a:t>Η παρουσία των γονέων στη συμβουλευτική δεν συνεπάγεται αυτόματα και την υιοθέτηση </a:t>
            </a:r>
            <a:r>
              <a:rPr lang="el-GR" sz="2800" b="1" dirty="0"/>
              <a:t>κατάλληλου αιτήματος ή ορθής στάσης </a:t>
            </a:r>
            <a:r>
              <a:rPr lang="el-GR" sz="2800" dirty="0"/>
              <a:t>απέναντι στον ειδικό. </a:t>
            </a:r>
          </a:p>
          <a:p>
            <a:pPr marL="0" indent="0">
              <a:buNone/>
            </a:pPr>
            <a:r>
              <a:rPr lang="el-GR" sz="2800" dirty="0"/>
              <a:t>Είναι πολύ σημαντικό το «πως» και το «γιατί» της προσέλευσης τους, αφενός γιατί φανερώνει τη </a:t>
            </a:r>
            <a:r>
              <a:rPr lang="el-GR" sz="2800" b="1" dirty="0"/>
              <a:t>νοοτροπία τους ως προς το γονεΐκό ρόλο </a:t>
            </a:r>
            <a:r>
              <a:rPr lang="el-GR" sz="2800" dirty="0"/>
              <a:t>και αφ’ ετέρου έχει άμεσο αντίκτυπο στη </a:t>
            </a:r>
            <a:r>
              <a:rPr lang="el-GR" sz="2800" b="1" dirty="0"/>
              <a:t>σχέση</a:t>
            </a:r>
            <a:r>
              <a:rPr lang="el-GR" sz="2800" dirty="0"/>
              <a:t> που θα δημιουργηθεί με τον ειδικό και στην </a:t>
            </a:r>
            <a:r>
              <a:rPr lang="el-GR" sz="2800" b="1" dirty="0"/>
              <a:t>πορεία της συνεργασίας </a:t>
            </a:r>
            <a:r>
              <a:rPr lang="el-GR" sz="2800" dirty="0"/>
              <a:t>τους.</a:t>
            </a:r>
          </a:p>
        </p:txBody>
      </p:sp>
    </p:spTree>
    <p:extLst>
      <p:ext uri="{BB962C8B-B14F-4D97-AF65-F5344CB8AC3E}">
        <p14:creationId xmlns:p14="http://schemas.microsoft.com/office/powerpoint/2010/main" val="16837753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endParaRPr lang="el-GR" dirty="0"/>
          </a:p>
        </p:txBody>
      </p:sp>
      <p:sp>
        <p:nvSpPr>
          <p:cNvPr id="3" name="Content Placeholder 2"/>
          <p:cNvSpPr>
            <a:spLocks noGrp="1"/>
          </p:cNvSpPr>
          <p:nvPr>
            <p:ph idx="1"/>
          </p:nvPr>
        </p:nvSpPr>
        <p:spPr>
          <a:xfrm>
            <a:off x="1039092" y="2556932"/>
            <a:ext cx="10238508" cy="3580632"/>
          </a:xfrm>
        </p:spPr>
        <p:txBody>
          <a:bodyPr>
            <a:normAutofit/>
          </a:bodyPr>
          <a:lstStyle/>
          <a:p>
            <a:r>
              <a:rPr lang="el-GR" sz="2600" dirty="0"/>
              <a:t>Υπάρχουν πολλές κατηγορίες γονέων που καλύπτουν όλο το φάσμα του συνεχούς όσο αφορά στη στάση και στη νοοτροπία τους. </a:t>
            </a:r>
          </a:p>
          <a:p>
            <a:r>
              <a:rPr lang="el-GR" sz="2600" dirty="0"/>
              <a:t>Υπάρχουν γονείς που αντιμετωπίσουν την όλη διαδικασία της συμβουλευτικής χωρίς να είναι εκ προοιμίου τοποθετημένοι σε παγιωμένες θέσεις «σωστής γονεϊκότητας», αλλά είναι </a:t>
            </a:r>
            <a:r>
              <a:rPr lang="el-GR" sz="2600" b="1" dirty="0"/>
              <a:t>δεκτικοί</a:t>
            </a:r>
            <a:r>
              <a:rPr lang="el-GR" sz="2600" dirty="0"/>
              <a:t> και </a:t>
            </a:r>
            <a:r>
              <a:rPr lang="el-GR" sz="2600" b="1" dirty="0"/>
              <a:t>πρόθυμοι</a:t>
            </a:r>
            <a:r>
              <a:rPr lang="el-GR" sz="2600" dirty="0"/>
              <a:t> να ακούσουν πράγματα που μπορεί να καταρρίψουν ή έστω να συγκρουστούν με τις ιδέες τους και όχι να επιβεβαιώσουν απαραίτητα τις ήδη υπάρχουσες.</a:t>
            </a:r>
          </a:p>
          <a:p>
            <a:endParaRPr lang="el-GR" dirty="0"/>
          </a:p>
        </p:txBody>
      </p:sp>
    </p:spTree>
    <p:extLst>
      <p:ext uri="{BB962C8B-B14F-4D97-AF65-F5344CB8AC3E}">
        <p14:creationId xmlns:p14="http://schemas.microsoft.com/office/powerpoint/2010/main" val="3440171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endParaRPr lang="el-GR" dirty="0"/>
          </a:p>
        </p:txBody>
      </p:sp>
      <p:sp>
        <p:nvSpPr>
          <p:cNvPr id="3" name="Content Placeholder 2"/>
          <p:cNvSpPr>
            <a:spLocks noGrp="1"/>
          </p:cNvSpPr>
          <p:nvPr>
            <p:ph idx="1"/>
          </p:nvPr>
        </p:nvSpPr>
        <p:spPr/>
        <p:txBody>
          <a:bodyPr>
            <a:normAutofit/>
          </a:bodyPr>
          <a:lstStyle/>
          <a:p>
            <a:r>
              <a:rPr lang="el-GR" sz="2800" dirty="0"/>
              <a:t>Υπάρχουν γονείς που αντιλαμβάνονται εγκαίρως ότι οι τρόποι επικοινωνίας που είχαν ή ήξεραν δεν είναι επαρκώς αποτελεσματικοί και αναζητούν τόσο να κατανοήσουν τις </a:t>
            </a:r>
            <a:r>
              <a:rPr lang="el-GR" sz="2800" b="1" dirty="0"/>
              <a:t>αιτίες</a:t>
            </a:r>
            <a:r>
              <a:rPr lang="el-GR" sz="2800" dirty="0"/>
              <a:t> όσο και να βρουν </a:t>
            </a:r>
            <a:r>
              <a:rPr lang="el-GR" sz="2800" b="1" dirty="0"/>
              <a:t>νέες διόδους επαφής </a:t>
            </a:r>
            <a:r>
              <a:rPr lang="el-GR" sz="2800" dirty="0"/>
              <a:t>με το παιδί τους. </a:t>
            </a:r>
          </a:p>
          <a:p>
            <a:r>
              <a:rPr lang="el-GR" sz="2800" dirty="0"/>
              <a:t>Υπό αυτό το πρίσμα το αίτημα τους προσανατολίζεται στο να </a:t>
            </a:r>
            <a:r>
              <a:rPr lang="el-GR" sz="2800" b="1" dirty="0"/>
              <a:t>προσαρμόσουν οι ίδιοι το γονεϊκό τους ρόλο</a:t>
            </a:r>
            <a:r>
              <a:rPr lang="el-GR" sz="2800" dirty="0"/>
              <a:t> και σε αυτό είναι που χρειάζονται τον ειδικό</a:t>
            </a:r>
            <a:r>
              <a:rPr lang="el-GR" dirty="0"/>
              <a:t>. </a:t>
            </a:r>
          </a:p>
        </p:txBody>
      </p:sp>
    </p:spTree>
    <p:extLst>
      <p:ext uri="{BB962C8B-B14F-4D97-AF65-F5344CB8AC3E}">
        <p14:creationId xmlns:p14="http://schemas.microsoft.com/office/powerpoint/2010/main" val="37927764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endParaRPr lang="el-GR" dirty="0"/>
          </a:p>
        </p:txBody>
      </p:sp>
      <p:sp>
        <p:nvSpPr>
          <p:cNvPr id="3" name="Content Placeholder 2"/>
          <p:cNvSpPr>
            <a:spLocks noGrp="1"/>
          </p:cNvSpPr>
          <p:nvPr>
            <p:ph idx="1"/>
          </p:nvPr>
        </p:nvSpPr>
        <p:spPr/>
        <p:txBody>
          <a:bodyPr>
            <a:normAutofit lnSpcReduction="10000"/>
          </a:bodyPr>
          <a:lstStyle/>
          <a:p>
            <a:r>
              <a:rPr lang="el-GR" sz="2800" dirty="0"/>
              <a:t>Αντίθετα υπάρχουν γονείς που επιθυμούν – και ως εκ τούτου ζητάνε – να είναι το </a:t>
            </a:r>
            <a:r>
              <a:rPr lang="el-GR" sz="2800" b="1" dirty="0"/>
              <a:t>παιδί που θα προσαρμοστεί στις δικές τους προσδοκίες</a:t>
            </a:r>
            <a:r>
              <a:rPr lang="el-GR" sz="2800" dirty="0"/>
              <a:t>, με συνέπεια η συμβολή του ειδικού να μεταφράζεται ως </a:t>
            </a:r>
            <a:r>
              <a:rPr lang="el-GR" sz="2800" b="1" dirty="0"/>
              <a:t>διορθωτική παρέμβαση</a:t>
            </a:r>
            <a:r>
              <a:rPr lang="el-GR" sz="2800" dirty="0"/>
              <a:t>. Η στάση τους, δηλαδή, χαρακτηρίζεται από την εντύπωση ενός επαγγελματία, ο οποίος αφού κατανοήσει και εγκρίνει τις απαιτήσεις τους, θα διαμορφώσει το παιδί ώστε να πορεύεται σύμφωνα με αυτές χωρίς να παρεκκλίνει των αποδεκτών πλαισίων.</a:t>
            </a:r>
          </a:p>
          <a:p>
            <a:endParaRPr lang="el-GR" dirty="0"/>
          </a:p>
        </p:txBody>
      </p:sp>
    </p:spTree>
    <p:extLst>
      <p:ext uri="{BB962C8B-B14F-4D97-AF65-F5344CB8AC3E}">
        <p14:creationId xmlns:p14="http://schemas.microsoft.com/office/powerpoint/2010/main" val="23050692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endParaRPr lang="el-GR" dirty="0"/>
          </a:p>
        </p:txBody>
      </p:sp>
      <p:sp>
        <p:nvSpPr>
          <p:cNvPr id="3" name="Content Placeholder 2"/>
          <p:cNvSpPr>
            <a:spLocks noGrp="1"/>
          </p:cNvSpPr>
          <p:nvPr>
            <p:ph idx="1"/>
          </p:nvPr>
        </p:nvSpPr>
        <p:spPr/>
        <p:txBody>
          <a:bodyPr>
            <a:normAutofit/>
          </a:bodyPr>
          <a:lstStyle/>
          <a:p>
            <a:r>
              <a:rPr lang="el-GR" sz="2800" dirty="0"/>
              <a:t>Το λεγόμενο </a:t>
            </a:r>
            <a:r>
              <a:rPr lang="el-GR" sz="2800" b="1" dirty="0"/>
              <a:t>«καλό του παιδιού</a:t>
            </a:r>
            <a:r>
              <a:rPr lang="el-GR" sz="2800" dirty="0"/>
              <a:t>», που εμφανίζεται ως αυτονόητο ζητούμενο, προσκρούει πολλές φορές σε </a:t>
            </a:r>
            <a:r>
              <a:rPr lang="el-GR" sz="2800" b="1" dirty="0"/>
              <a:t>αδύναμα ή μη αναγνωρισμένα κομμάτια του γονεϊκού ρόλου</a:t>
            </a:r>
            <a:r>
              <a:rPr lang="el-GR" sz="2800" dirty="0"/>
              <a:t>, τα οποία συνειδητά ή ασυνείδητα μπορεί να αποτελέσουν εμπόδια στην ευελιξία της σκέψης και στη προσαρμοστικότητα του γονέα. </a:t>
            </a:r>
            <a:endParaRPr lang="en-US" sz="2800" dirty="0"/>
          </a:p>
          <a:p>
            <a:endParaRPr lang="el-GR" dirty="0"/>
          </a:p>
        </p:txBody>
      </p:sp>
    </p:spTree>
    <p:extLst>
      <p:ext uri="{BB962C8B-B14F-4D97-AF65-F5344CB8AC3E}">
        <p14:creationId xmlns:p14="http://schemas.microsoft.com/office/powerpoint/2010/main" val="7295604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endParaRPr lang="el-GR" dirty="0"/>
          </a:p>
        </p:txBody>
      </p:sp>
      <p:sp>
        <p:nvSpPr>
          <p:cNvPr id="3" name="Content Placeholder 2"/>
          <p:cNvSpPr>
            <a:spLocks noGrp="1"/>
          </p:cNvSpPr>
          <p:nvPr>
            <p:ph idx="1"/>
          </p:nvPr>
        </p:nvSpPr>
        <p:spPr/>
        <p:txBody>
          <a:bodyPr>
            <a:normAutofit/>
          </a:bodyPr>
          <a:lstStyle/>
          <a:p>
            <a:r>
              <a:rPr lang="el-GR" sz="2800" dirty="0"/>
              <a:t>Και επειδή για το καθένα είναι πολύ δύσκολο να παραδεχτεί και να δουλέψει άβολες αλήθειες, όταν έρθει η στιγμή που λόγω καταστάσεων καθίσταται απαραίτητο να ειπωθούν και να ιδωθούν τα πράγματα αλλιώς, εγείρετε ως αυτόματος μηχανισμός άμυνας </a:t>
            </a:r>
            <a:r>
              <a:rPr lang="el-GR" sz="2800" b="1" dirty="0"/>
              <a:t>η μετάθεση της δουλειάς και της αλλαγής στην </a:t>
            </a:r>
            <a:r>
              <a:rPr lang="el-GR" sz="2800" b="1" dirty="0" err="1"/>
              <a:t>έτερη</a:t>
            </a:r>
            <a:r>
              <a:rPr lang="el-GR" sz="2800" b="1" dirty="0"/>
              <a:t> πλευρά</a:t>
            </a:r>
            <a:r>
              <a:rPr lang="el-GR" sz="2800" dirty="0"/>
              <a:t>.</a:t>
            </a:r>
          </a:p>
          <a:p>
            <a:endParaRPr lang="el-GR" dirty="0"/>
          </a:p>
        </p:txBody>
      </p:sp>
    </p:spTree>
    <p:extLst>
      <p:ext uri="{BB962C8B-B14F-4D97-AF65-F5344CB8AC3E}">
        <p14:creationId xmlns:p14="http://schemas.microsoft.com/office/powerpoint/2010/main" val="11215517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endParaRPr lang="el-GR" dirty="0"/>
          </a:p>
        </p:txBody>
      </p:sp>
      <p:sp>
        <p:nvSpPr>
          <p:cNvPr id="3" name="Content Placeholder 2"/>
          <p:cNvSpPr>
            <a:spLocks noGrp="1"/>
          </p:cNvSpPr>
          <p:nvPr>
            <p:ph idx="1"/>
          </p:nvPr>
        </p:nvSpPr>
        <p:spPr/>
        <p:txBody>
          <a:bodyPr/>
          <a:lstStyle/>
          <a:p>
            <a:r>
              <a:rPr lang="el-GR" sz="2800" dirty="0"/>
              <a:t>Στη περίπτωση της δυάδας γονέα – παιδιού το τελευταίο είναι ο αδύναμος κρίκος και ο πιο εύκολος στόχος εις βάρος του οποίου θα δημιουργηθούν οι περισσότερες απαιτήσεις αναλόγως ή και ανεξαρτήτως της αναπτυξιακής του φάσης.</a:t>
            </a:r>
          </a:p>
          <a:p>
            <a:pPr marL="0" indent="0">
              <a:buNone/>
            </a:pPr>
            <a:endParaRPr lang="el-GR" dirty="0"/>
          </a:p>
        </p:txBody>
      </p:sp>
    </p:spTree>
    <p:extLst>
      <p:ext uri="{BB962C8B-B14F-4D97-AF65-F5344CB8AC3E}">
        <p14:creationId xmlns:p14="http://schemas.microsoft.com/office/powerpoint/2010/main" val="561163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endParaRPr lang="el-GR" dirty="0"/>
          </a:p>
        </p:txBody>
      </p:sp>
      <p:sp>
        <p:nvSpPr>
          <p:cNvPr id="3" name="Content Placeholder 2"/>
          <p:cNvSpPr>
            <a:spLocks noGrp="1"/>
          </p:cNvSpPr>
          <p:nvPr>
            <p:ph idx="1"/>
          </p:nvPr>
        </p:nvSpPr>
        <p:spPr/>
        <p:txBody>
          <a:bodyPr/>
          <a:lstStyle/>
          <a:p>
            <a:r>
              <a:rPr lang="el-GR" sz="2800" dirty="0"/>
              <a:t>Ο ειδικός πρέπει να συστήσει στους γονείς την παραπάνω αλήθεια και να τους προτείνει να παραμερίσουν την προσδοκία - απαίτηση να είναι το παιδί αυτό που «διορθωθεί», προκειμένου να μπορέσουν να κατανοήσουν και να ερμηνεύσουν τα γεγονότα με τρόπο που να συμβάλει στην</a:t>
            </a:r>
            <a:r>
              <a:rPr lang="el-GR" sz="2800" b="1" dirty="0"/>
              <a:t> αναγνώριση των αναγκών του παιδιού</a:t>
            </a:r>
            <a:r>
              <a:rPr lang="el-GR" sz="2800" dirty="0"/>
              <a:t>.</a:t>
            </a:r>
          </a:p>
          <a:p>
            <a:endParaRPr lang="el-GR" dirty="0"/>
          </a:p>
        </p:txBody>
      </p:sp>
    </p:spTree>
    <p:extLst>
      <p:ext uri="{BB962C8B-B14F-4D97-AF65-F5344CB8AC3E}">
        <p14:creationId xmlns:p14="http://schemas.microsoft.com/office/powerpoint/2010/main" val="3989798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Οικογένεια</a:t>
            </a:r>
          </a:p>
        </p:txBody>
      </p:sp>
      <p:sp>
        <p:nvSpPr>
          <p:cNvPr id="3" name="Content Placeholder 2"/>
          <p:cNvSpPr>
            <a:spLocks noGrp="1"/>
          </p:cNvSpPr>
          <p:nvPr>
            <p:ph idx="1"/>
          </p:nvPr>
        </p:nvSpPr>
        <p:spPr/>
        <p:txBody>
          <a:bodyPr>
            <a:normAutofit/>
          </a:bodyPr>
          <a:lstStyle/>
          <a:p>
            <a:r>
              <a:rPr lang="el-GR" sz="2800" dirty="0"/>
              <a:t>Όλο αυτό έχει επιδράσει </a:t>
            </a:r>
          </a:p>
          <a:p>
            <a:r>
              <a:rPr lang="el-GR" sz="2800" dirty="0"/>
              <a:t>στην ποιότητα των σχέσεων μεταξύ του ζευγαριού, όπου μπαίνουν καινούργια </a:t>
            </a:r>
            <a:r>
              <a:rPr lang="el-GR" sz="2800" b="1" dirty="0"/>
              <a:t>χαρακτηριστικά</a:t>
            </a:r>
            <a:r>
              <a:rPr lang="el-GR" sz="2800" dirty="0"/>
              <a:t> και </a:t>
            </a:r>
            <a:r>
              <a:rPr lang="el-GR" sz="2800" b="1" dirty="0"/>
              <a:t>αιτήματα</a:t>
            </a:r>
            <a:r>
              <a:rPr lang="el-GR" sz="2800" dirty="0"/>
              <a:t> εκατέρωθεν.</a:t>
            </a:r>
          </a:p>
          <a:p>
            <a:r>
              <a:rPr lang="el-GR" sz="2800" dirty="0"/>
              <a:t>στο μοίρασμα των ευθυνών ως προς τα παιδιά και κατ΄ επέκταση στο </a:t>
            </a:r>
            <a:r>
              <a:rPr lang="el-GR" sz="2800" b="1" dirty="0"/>
              <a:t>γονικό ρόλο </a:t>
            </a:r>
            <a:r>
              <a:rPr lang="el-GR" sz="2800" dirty="0"/>
              <a:t>του πατέρα και της μητέρας. </a:t>
            </a:r>
          </a:p>
        </p:txBody>
      </p:sp>
    </p:spTree>
    <p:extLst>
      <p:ext uri="{BB962C8B-B14F-4D97-AF65-F5344CB8AC3E}">
        <p14:creationId xmlns:p14="http://schemas.microsoft.com/office/powerpoint/2010/main" val="2406888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endParaRPr lang="el-GR" dirty="0"/>
          </a:p>
        </p:txBody>
      </p:sp>
      <p:sp>
        <p:nvSpPr>
          <p:cNvPr id="3" name="Content Placeholder 2"/>
          <p:cNvSpPr>
            <a:spLocks noGrp="1"/>
          </p:cNvSpPr>
          <p:nvPr>
            <p:ph idx="1"/>
          </p:nvPr>
        </p:nvSpPr>
        <p:spPr/>
        <p:txBody>
          <a:bodyPr>
            <a:noAutofit/>
          </a:bodyPr>
          <a:lstStyle/>
          <a:p>
            <a:r>
              <a:rPr lang="el-GR" sz="2600" dirty="0"/>
              <a:t>Η συμβουλευτική ανοίγει έναν νέο τρόπο σκέψης που τους βοηθάει μεν να γνωρίσουν και να ερμηνεύσουν καλύτερα το παιδί τους, τους φέρνει όμως αντιμέτωπους με προκλήσεις που εγείρουν κλυδωνισμούς. </a:t>
            </a:r>
          </a:p>
          <a:p>
            <a:r>
              <a:rPr lang="el-GR" sz="2600" dirty="0"/>
              <a:t>Και αυτό γιατί ο κάθε γονέας ξεχωριστά πρέπει να αντέξει το να </a:t>
            </a:r>
            <a:r>
              <a:rPr lang="el-GR" sz="2600" b="1" dirty="0"/>
              <a:t>επανασυσταθεί</a:t>
            </a:r>
            <a:r>
              <a:rPr lang="el-GR" sz="2600" dirty="0"/>
              <a:t> – ως ένα σημείο – και εκ των υστέρων να </a:t>
            </a:r>
            <a:r>
              <a:rPr lang="el-GR" sz="2600" b="1" dirty="0"/>
              <a:t>επανασυστηθεί</a:t>
            </a:r>
            <a:r>
              <a:rPr lang="el-GR" sz="2600" dirty="0"/>
              <a:t> τόσο στον εαυτό του όσο και στο εγγύτερο ή ευρύτερο περιβάλλον προκειμένου να ανταπεξέλθει αποτελεσματικά στα νέα δεδομένα του ρόλου του. </a:t>
            </a:r>
          </a:p>
        </p:txBody>
      </p:sp>
    </p:spTree>
    <p:extLst>
      <p:ext uri="{BB962C8B-B14F-4D97-AF65-F5344CB8AC3E}">
        <p14:creationId xmlns:p14="http://schemas.microsoft.com/office/powerpoint/2010/main" val="28259187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endParaRPr lang="el-GR" dirty="0"/>
          </a:p>
        </p:txBody>
      </p:sp>
      <p:sp>
        <p:nvSpPr>
          <p:cNvPr id="3" name="Content Placeholder 2"/>
          <p:cNvSpPr>
            <a:spLocks noGrp="1"/>
          </p:cNvSpPr>
          <p:nvPr>
            <p:ph idx="1"/>
          </p:nvPr>
        </p:nvSpPr>
        <p:spPr>
          <a:xfrm>
            <a:off x="692726" y="2556931"/>
            <a:ext cx="10792691" cy="3663759"/>
          </a:xfrm>
        </p:spPr>
        <p:txBody>
          <a:bodyPr>
            <a:normAutofit/>
          </a:bodyPr>
          <a:lstStyle/>
          <a:p>
            <a:r>
              <a:rPr lang="el-GR" sz="2600" dirty="0"/>
              <a:t>Υπάρχουν και οι γονείς που αποδίδουν στον ειδικό μια </a:t>
            </a:r>
            <a:r>
              <a:rPr lang="el-GR" sz="2600" b="1" dirty="0"/>
              <a:t>«μαγική» ιδιότητα</a:t>
            </a:r>
            <a:r>
              <a:rPr lang="el-GR" sz="2600" dirty="0"/>
              <a:t>. Είναι συνήθως γονείς που αισθάνονται εξαντλημένοι από τη προσπάθεια διαπαιδαγώγησης ενός χαρακτηριζόμενου δύσκολου παιδιού και έχοντας δοκιμάσει, ανεπιτυχώς, «τα πάντα», καταλήγουν στον ειδικό, ως τον από μηχανής θεό. Αυτός θα εξαφανίσει το πρόβλημα και θα τους ανακουφίσει άμεσα. </a:t>
            </a:r>
          </a:p>
          <a:p>
            <a:r>
              <a:rPr lang="el-GR" sz="2600" dirty="0"/>
              <a:t>Στους γονείς αυτούς η δυνατότητα να προβούν σε αλλαγή νοοτροπίας του γονεϊκού ρόλου τους, συνήθως, καθορίζεται από το επίπεδο της κούρασης τους και την αυτοεικόνα που έχει δημιουργηθεί ως εκείνη τη στιγμή.</a:t>
            </a:r>
          </a:p>
          <a:p>
            <a:endParaRPr lang="el-GR" dirty="0"/>
          </a:p>
        </p:txBody>
      </p:sp>
    </p:spTree>
    <p:extLst>
      <p:ext uri="{BB962C8B-B14F-4D97-AF65-F5344CB8AC3E}">
        <p14:creationId xmlns:p14="http://schemas.microsoft.com/office/powerpoint/2010/main" val="2494767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p>
        </p:txBody>
      </p:sp>
      <p:sp>
        <p:nvSpPr>
          <p:cNvPr id="3" name="Content Placeholder 2"/>
          <p:cNvSpPr>
            <a:spLocks noGrp="1"/>
          </p:cNvSpPr>
          <p:nvPr>
            <p:ph idx="1"/>
          </p:nvPr>
        </p:nvSpPr>
        <p:spPr/>
        <p:txBody>
          <a:bodyPr>
            <a:normAutofit/>
          </a:bodyPr>
          <a:lstStyle/>
          <a:p>
            <a:r>
              <a:rPr lang="el-GR" sz="2800" dirty="0"/>
              <a:t>Ένα σημαντικό ζήτημα είναι αυτό της </a:t>
            </a:r>
            <a:r>
              <a:rPr lang="el-GR" sz="2800" b="1" dirty="0"/>
              <a:t>θεραπευτικής συμμαχίας </a:t>
            </a:r>
            <a:r>
              <a:rPr lang="el-GR" sz="2800" dirty="0"/>
              <a:t>και της </a:t>
            </a:r>
            <a:r>
              <a:rPr lang="el-GR" sz="2800" b="1" dirty="0"/>
              <a:t>δέσμευσης στη θεραπεία</a:t>
            </a:r>
            <a:r>
              <a:rPr lang="el-GR" sz="2800" dirty="0"/>
              <a:t>. </a:t>
            </a:r>
          </a:p>
          <a:p>
            <a:r>
              <a:rPr lang="el-GR" sz="2800" dirty="0"/>
              <a:t>Όπως ειπώθηκε προηγουμένως, συχνά οι γονείς οδηγούνται σε ειδικούς ψυχικής υγείας, με αφορμή ανησυχητικές συμπεριφορές των παιδιών. Σε αυτό το σημείο, πιθανόν οι γονείς να μην έχουν τη διάθεση να δεσμευτούν οι ίδιοι σε κάποια θεραπευτική παρέμβαση, θεωρώντας ότι το πρόβλημα αφορά αποκλειστικά τα παιδιά τους.</a:t>
            </a:r>
          </a:p>
          <a:p>
            <a:endParaRPr lang="el-GR" dirty="0"/>
          </a:p>
        </p:txBody>
      </p:sp>
    </p:spTree>
    <p:extLst>
      <p:ext uri="{BB962C8B-B14F-4D97-AF65-F5344CB8AC3E}">
        <p14:creationId xmlns:p14="http://schemas.microsoft.com/office/powerpoint/2010/main" val="41048665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Γονείς στη Συμβουλευτική</a:t>
            </a:r>
          </a:p>
        </p:txBody>
      </p:sp>
      <p:sp>
        <p:nvSpPr>
          <p:cNvPr id="3" name="Content Placeholder 2"/>
          <p:cNvSpPr>
            <a:spLocks noGrp="1"/>
          </p:cNvSpPr>
          <p:nvPr>
            <p:ph idx="1"/>
          </p:nvPr>
        </p:nvSpPr>
        <p:spPr/>
        <p:txBody>
          <a:bodyPr>
            <a:normAutofit/>
          </a:bodyPr>
          <a:lstStyle/>
          <a:p>
            <a:pPr marL="0" indent="0">
              <a:buNone/>
            </a:pPr>
            <a:r>
              <a:rPr lang="el-GR" sz="2800" dirty="0"/>
              <a:t>Οι </a:t>
            </a:r>
            <a:r>
              <a:rPr lang="el-GR" sz="2800" b="1" dirty="0"/>
              <a:t>δεσμευμένοι</a:t>
            </a:r>
            <a:r>
              <a:rPr lang="el-GR" sz="2800" dirty="0"/>
              <a:t> στη θεραπεία πελάτες: </a:t>
            </a:r>
          </a:p>
          <a:p>
            <a:r>
              <a:rPr lang="el-GR" sz="2800" dirty="0"/>
              <a:t>συνδέονται καλύτερα με τους θεραπευτές, </a:t>
            </a:r>
          </a:p>
          <a:p>
            <a:r>
              <a:rPr lang="el-GR" sz="2800" dirty="0"/>
              <a:t>συντονίζονται με τους στόχους της παρέμβασης, </a:t>
            </a:r>
          </a:p>
          <a:p>
            <a:r>
              <a:rPr lang="el-GR" sz="2800" dirty="0"/>
              <a:t>συμμετέχουν πιο ενεργά και </a:t>
            </a:r>
          </a:p>
          <a:p>
            <a:r>
              <a:rPr lang="el-GR" sz="2800" dirty="0"/>
              <a:t>παραμένουν στη θεραπεία για μεγαλύτερο διάστημα. </a:t>
            </a:r>
          </a:p>
          <a:p>
            <a:endParaRPr lang="el-GR" sz="2800" dirty="0"/>
          </a:p>
        </p:txBody>
      </p:sp>
    </p:spTree>
    <p:extLst>
      <p:ext uri="{BB962C8B-B14F-4D97-AF65-F5344CB8AC3E}">
        <p14:creationId xmlns:p14="http://schemas.microsoft.com/office/powerpoint/2010/main" val="21634044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Θεραπευτική Συμμαχία</a:t>
            </a:r>
          </a:p>
        </p:txBody>
      </p:sp>
      <p:sp>
        <p:nvSpPr>
          <p:cNvPr id="3" name="Content Placeholder 2"/>
          <p:cNvSpPr>
            <a:spLocks noGrp="1"/>
          </p:cNvSpPr>
          <p:nvPr>
            <p:ph idx="1"/>
          </p:nvPr>
        </p:nvSpPr>
        <p:spPr/>
        <p:txBody>
          <a:bodyPr>
            <a:normAutofit/>
          </a:bodyPr>
          <a:lstStyle/>
          <a:p>
            <a:pPr marL="0" indent="0">
              <a:buNone/>
            </a:pPr>
            <a:r>
              <a:rPr lang="el-GR" sz="2800" dirty="0"/>
              <a:t>Έχουν δοθεί 3 απαραίτητα </a:t>
            </a:r>
            <a:r>
              <a:rPr lang="el-GR" sz="2800" b="1" dirty="0"/>
              <a:t>χαρακτηριστικά</a:t>
            </a:r>
            <a:r>
              <a:rPr lang="el-GR" sz="2800" dirty="0"/>
              <a:t> στη θεραπευτική συμμαχία:</a:t>
            </a:r>
          </a:p>
          <a:p>
            <a:r>
              <a:rPr lang="el-GR" sz="2800" dirty="0"/>
              <a:t>τη συμφωνία στους θεραπευτικούς στόχους, </a:t>
            </a:r>
          </a:p>
          <a:p>
            <a:r>
              <a:rPr lang="el-GR" sz="2800" dirty="0"/>
              <a:t>τον καταμερισμό ρόλων μεταξύ θεραπευτή και θεραπευόμενου και </a:t>
            </a:r>
          </a:p>
          <a:p>
            <a:r>
              <a:rPr lang="el-GR" sz="2800" dirty="0"/>
              <a:t>το δεσμό που αναπτύσσεται μεταξύ τους</a:t>
            </a:r>
          </a:p>
          <a:p>
            <a:endParaRPr lang="el-GR" dirty="0"/>
          </a:p>
        </p:txBody>
      </p:sp>
    </p:spTree>
    <p:extLst>
      <p:ext uri="{BB962C8B-B14F-4D97-AF65-F5344CB8AC3E}">
        <p14:creationId xmlns:p14="http://schemas.microsoft.com/office/powerpoint/2010/main" val="38622044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Στάδια Συμβουλευτικής Γονέων</a:t>
            </a:r>
            <a:endParaRPr lang="el-GR" dirty="0"/>
          </a:p>
        </p:txBody>
      </p:sp>
      <p:sp>
        <p:nvSpPr>
          <p:cNvPr id="3" name="Content Placeholder 2"/>
          <p:cNvSpPr>
            <a:spLocks noGrp="1"/>
          </p:cNvSpPr>
          <p:nvPr>
            <p:ph idx="1"/>
          </p:nvPr>
        </p:nvSpPr>
        <p:spPr>
          <a:xfrm>
            <a:off x="831273" y="2556931"/>
            <a:ext cx="10584872" cy="3622195"/>
          </a:xfrm>
        </p:spPr>
        <p:txBody>
          <a:bodyPr>
            <a:normAutofit/>
          </a:bodyPr>
          <a:lstStyle/>
          <a:p>
            <a:pPr marL="0" indent="0">
              <a:buNone/>
            </a:pPr>
            <a:r>
              <a:rPr lang="el-GR" sz="2600" dirty="0"/>
              <a:t>Τα στάδια από τα οποία περνάει η συμβουλευτική διαδικασία είναι πέντε:</a:t>
            </a:r>
          </a:p>
          <a:p>
            <a:pPr marL="0" indent="0">
              <a:buNone/>
            </a:pPr>
            <a:r>
              <a:rPr lang="el-GR" sz="2600" b="1" dirty="0"/>
              <a:t>Στάδιο 1ο</a:t>
            </a:r>
            <a:r>
              <a:rPr lang="el-GR" sz="2600" dirty="0"/>
              <a:t> : περιλαμβάνει τη 1</a:t>
            </a:r>
            <a:r>
              <a:rPr lang="el-GR" sz="2600" baseline="30000" dirty="0"/>
              <a:t>η</a:t>
            </a:r>
            <a:r>
              <a:rPr lang="el-GR" sz="2600" dirty="0"/>
              <a:t> συνάντηση συμβούλου-γονέων, την εισαγωγή στη συμβουλευτική διαδικασία, τη θέσπιση του πλαισίου (όροι, δομή, απόρρητο), τη διερεύνηση του αιτήματος, τη λήψη ιστορικού, τη πιθανή συμπλήρωση ερωτηματολογίων, τον καθορισμό στόχων, τη θεραπευτική δέσμευση. </a:t>
            </a:r>
          </a:p>
          <a:p>
            <a:pPr marL="0" indent="0">
              <a:buNone/>
            </a:pPr>
            <a:r>
              <a:rPr lang="el-GR" sz="2600" dirty="0"/>
              <a:t>Ο θεραπευτής καθιστά σαφές ότι η επίτευξη των στόχων γίνεται συνεργατικά και συμμετέχουν ενεργά σε αυτήν και τα δύο μέρη. </a:t>
            </a:r>
          </a:p>
        </p:txBody>
      </p:sp>
    </p:spTree>
    <p:extLst>
      <p:ext uri="{BB962C8B-B14F-4D97-AF65-F5344CB8AC3E}">
        <p14:creationId xmlns:p14="http://schemas.microsoft.com/office/powerpoint/2010/main" val="5103166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Στάδια Συμβουλευτικής διαδικασίας</a:t>
            </a:r>
            <a:endParaRPr lang="el-GR" dirty="0"/>
          </a:p>
        </p:txBody>
      </p:sp>
      <p:sp>
        <p:nvSpPr>
          <p:cNvPr id="3" name="Content Placeholder 2"/>
          <p:cNvSpPr>
            <a:spLocks noGrp="1"/>
          </p:cNvSpPr>
          <p:nvPr>
            <p:ph idx="1"/>
          </p:nvPr>
        </p:nvSpPr>
        <p:spPr>
          <a:xfrm>
            <a:off x="886690" y="2556931"/>
            <a:ext cx="10598727" cy="3705323"/>
          </a:xfrm>
        </p:spPr>
        <p:txBody>
          <a:bodyPr>
            <a:normAutofit/>
          </a:bodyPr>
          <a:lstStyle/>
          <a:p>
            <a:pPr marL="0" indent="0">
              <a:buNone/>
            </a:pPr>
            <a:r>
              <a:rPr lang="el-GR" sz="2600" b="1" dirty="0"/>
              <a:t>Στάδιο 2ο</a:t>
            </a:r>
            <a:r>
              <a:rPr lang="el-GR" sz="2600" dirty="0"/>
              <a:t> : </a:t>
            </a:r>
            <a:r>
              <a:rPr lang="el-GR" sz="2600" b="1" dirty="0"/>
              <a:t>Καθορισμός της αδυναμίας-προβλήματος</a:t>
            </a:r>
            <a:r>
              <a:rPr lang="el-GR" sz="2600" dirty="0"/>
              <a:t>. </a:t>
            </a:r>
          </a:p>
          <a:p>
            <a:r>
              <a:rPr lang="el-GR" sz="2600" dirty="0"/>
              <a:t>Σε αυτό το στάδιο ο σύμβουλος μέσα από τις πληροφορίες που συλλέγει, βοηθά τους γονείς να αποσαφηνίσουν το πρόβλημα τους, καθώς επίσης, να αναγνωρίσουν τις σκέψεις και τα συναισθήματα τους, να αντιμετωπίσουν τις ασυμβατότητες της συμπεριφοράς, των συναισθημάτων και των σκέψεων τους. </a:t>
            </a:r>
          </a:p>
          <a:p>
            <a:r>
              <a:rPr lang="el-GR" sz="2600" dirty="0"/>
              <a:t>Είναι αναγκαίο να γίνει μια συλλογή δεδομένων για τη ζωή του κάθε γονέα και για τους τρόπους με τους οποίους κατανοεί και αντιλαμβάνεται διάφορες καταστάσεις.</a:t>
            </a:r>
          </a:p>
          <a:p>
            <a:endParaRPr lang="el-GR" dirty="0"/>
          </a:p>
        </p:txBody>
      </p:sp>
    </p:spTree>
    <p:extLst>
      <p:ext uri="{BB962C8B-B14F-4D97-AF65-F5344CB8AC3E}">
        <p14:creationId xmlns:p14="http://schemas.microsoft.com/office/powerpoint/2010/main" val="14440799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Στάδια Συμβουλευτικής διαδικασίας</a:t>
            </a:r>
            <a:endParaRPr lang="el-GR" dirty="0"/>
          </a:p>
        </p:txBody>
      </p:sp>
      <p:sp>
        <p:nvSpPr>
          <p:cNvPr id="3" name="Content Placeholder 2"/>
          <p:cNvSpPr>
            <a:spLocks noGrp="1"/>
          </p:cNvSpPr>
          <p:nvPr>
            <p:ph idx="1"/>
          </p:nvPr>
        </p:nvSpPr>
        <p:spPr>
          <a:xfrm>
            <a:off x="803564" y="2438401"/>
            <a:ext cx="10529454" cy="4045526"/>
          </a:xfrm>
        </p:spPr>
        <p:txBody>
          <a:bodyPr>
            <a:normAutofit/>
          </a:bodyPr>
          <a:lstStyle/>
          <a:p>
            <a:r>
              <a:rPr lang="el-GR" b="1" dirty="0"/>
              <a:t>Στάδιο 3ο : Καθορισμός στόχων</a:t>
            </a:r>
          </a:p>
          <a:p>
            <a:r>
              <a:rPr lang="el-GR" dirty="0"/>
              <a:t>Να απαντηθεί το ερώτημα σχετικά με το πώς πιστεύουν οι γονείς ότι μπορεί να λυθεί το πρόβλημα και πώς θα ήταν η ζωή τους και η ζωή της οικογένειας αν κατάφερναν να το ξεπεράσουν</a:t>
            </a:r>
          </a:p>
          <a:p>
            <a:r>
              <a:rPr lang="el-GR" dirty="0"/>
              <a:t>Οι στόχοι που θα τεθούν να είναι εφικτοί. Να μην ξεπερνούν τις δυνατότητες και τις ικανότητες της οικογένειας και να κινητοποιούν τους γονείς να καταβάλλουν προσπάθεια να τους επιτύχουν ώστε μην παραιτηθούν. </a:t>
            </a:r>
          </a:p>
          <a:p>
            <a:r>
              <a:rPr lang="el-GR" dirty="0"/>
              <a:t>Όταν επιτυγχάνεται ο σαφής καθορισμός τους, τότε αυξάνεται και η δέσμευση των δυο πλευρών (γονέων και θεραπευτή).</a:t>
            </a:r>
          </a:p>
          <a:p>
            <a:endParaRPr lang="el-GR" dirty="0"/>
          </a:p>
        </p:txBody>
      </p:sp>
    </p:spTree>
    <p:extLst>
      <p:ext uri="{BB962C8B-B14F-4D97-AF65-F5344CB8AC3E}">
        <p14:creationId xmlns:p14="http://schemas.microsoft.com/office/powerpoint/2010/main" val="21359300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Στάδια Συμβουλευτικής διαδικασίας</a:t>
            </a:r>
            <a:endParaRPr lang="el-GR" dirty="0"/>
          </a:p>
        </p:txBody>
      </p:sp>
      <p:sp>
        <p:nvSpPr>
          <p:cNvPr id="3" name="Content Placeholder 2"/>
          <p:cNvSpPr>
            <a:spLocks noGrp="1"/>
          </p:cNvSpPr>
          <p:nvPr>
            <p:ph idx="1"/>
          </p:nvPr>
        </p:nvSpPr>
        <p:spPr>
          <a:xfrm>
            <a:off x="831272" y="2556932"/>
            <a:ext cx="10557163" cy="3636050"/>
          </a:xfrm>
        </p:spPr>
        <p:txBody>
          <a:bodyPr>
            <a:normAutofit/>
          </a:bodyPr>
          <a:lstStyle/>
          <a:p>
            <a:r>
              <a:rPr lang="el-GR" sz="2600" b="1" dirty="0"/>
              <a:t>Στάδιο 4ο : Παραγωγή εναλλακτικών λύσεων </a:t>
            </a:r>
          </a:p>
          <a:p>
            <a:pPr marL="0" indent="0">
              <a:buNone/>
            </a:pPr>
            <a:r>
              <a:rPr lang="el-GR" sz="2600" dirty="0"/>
              <a:t>Διερευνώντας διάφορα πιθανά σενάρια, με τη συμβολή του θεραπευτή, οι γονείς θα μπορέσουν να αντιμετωπίσουν τις διάφορες δυσκολίες με τη χρήση εναλλακτικών λύσεων.</a:t>
            </a:r>
          </a:p>
          <a:p>
            <a:pPr marL="0" indent="0">
              <a:buNone/>
            </a:pPr>
            <a:r>
              <a:rPr lang="el-GR" sz="2600" dirty="0"/>
              <a:t>Στόχος της συμβουλευτικής διαδικασίας, σε αυτό το στάδιο, είναι </a:t>
            </a:r>
            <a:r>
              <a:rPr lang="el-GR" sz="2600" b="1" dirty="0"/>
              <a:t>οι ίδιοι οι γονείς </a:t>
            </a:r>
            <a:r>
              <a:rPr lang="el-GR" sz="2600" dirty="0"/>
              <a:t>να καταφέρουν να βρουν μόνοι τους την καταλληλότερη γι’ αυτούς λύση, με τον θεραπευτή να έχει ρόλο υποστηρικτικό και ενθαρρυντικό. </a:t>
            </a:r>
          </a:p>
        </p:txBody>
      </p:sp>
    </p:spTree>
    <p:extLst>
      <p:ext uri="{BB962C8B-B14F-4D97-AF65-F5344CB8AC3E}">
        <p14:creationId xmlns:p14="http://schemas.microsoft.com/office/powerpoint/2010/main" val="30304707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Στάδια Συμβουλευτικής διαδικασίας</a:t>
            </a:r>
            <a:endParaRPr lang="el-GR" dirty="0"/>
          </a:p>
        </p:txBody>
      </p:sp>
      <p:sp>
        <p:nvSpPr>
          <p:cNvPr id="3" name="Content Placeholder 2"/>
          <p:cNvSpPr>
            <a:spLocks noGrp="1"/>
          </p:cNvSpPr>
          <p:nvPr>
            <p:ph idx="1"/>
          </p:nvPr>
        </p:nvSpPr>
        <p:spPr>
          <a:xfrm>
            <a:off x="928255" y="2556932"/>
            <a:ext cx="9968342" cy="3318936"/>
          </a:xfrm>
        </p:spPr>
        <p:txBody>
          <a:bodyPr>
            <a:normAutofit/>
          </a:bodyPr>
          <a:lstStyle/>
          <a:p>
            <a:pPr marL="0" indent="0">
              <a:buNone/>
            </a:pPr>
            <a:r>
              <a:rPr lang="el-GR" sz="2600" b="1" dirty="0"/>
              <a:t>Στάδιο 5ο : Το αποτέλεσμα της συμβουλευτικής διαδικασίας</a:t>
            </a:r>
          </a:p>
          <a:p>
            <a:pPr marL="0" indent="0">
              <a:buNone/>
            </a:pPr>
            <a:r>
              <a:rPr lang="el-GR" sz="2600" dirty="0"/>
              <a:t> Για να θεωρηθεί επιτυχής μία συμβουλευτική διαδικασία, πρέπει οποιαδήποτε αλλαγή που επιτεύχθηκε, να μεταφερθεί από το συμβουλευτικό περιβάλλον στην καθημερινή ζωή. </a:t>
            </a:r>
          </a:p>
        </p:txBody>
      </p:sp>
    </p:spTree>
    <p:extLst>
      <p:ext uri="{BB962C8B-B14F-4D97-AF65-F5344CB8AC3E}">
        <p14:creationId xmlns:p14="http://schemas.microsoft.com/office/powerpoint/2010/main" val="2681603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Οικογένεια</a:t>
            </a:r>
          </a:p>
        </p:txBody>
      </p:sp>
      <p:sp>
        <p:nvSpPr>
          <p:cNvPr id="3" name="Content Placeholder 2"/>
          <p:cNvSpPr>
            <a:spLocks noGrp="1"/>
          </p:cNvSpPr>
          <p:nvPr>
            <p:ph idx="1"/>
          </p:nvPr>
        </p:nvSpPr>
        <p:spPr/>
        <p:txBody>
          <a:bodyPr>
            <a:normAutofit/>
          </a:bodyPr>
          <a:lstStyle/>
          <a:p>
            <a:pPr marL="0" indent="0">
              <a:buNone/>
            </a:pPr>
            <a:r>
              <a:rPr lang="el-GR" sz="2800" dirty="0"/>
              <a:t>Από εκεί που ο σύζυγος ήταν υπεύθυνος για τα οικονομικά της οικογένειας και η σύζυγος για τη σωστή ανατροφή των παιδιών, σήμερα ο ένας μπαίνει στα «χωράφια» του άλλου και αυτό δημιουργεί </a:t>
            </a:r>
          </a:p>
          <a:p>
            <a:r>
              <a:rPr lang="el-GR" sz="2800" b="1" dirty="0"/>
              <a:t>συγκρούσεις</a:t>
            </a:r>
            <a:r>
              <a:rPr lang="el-GR" sz="2800" dirty="0"/>
              <a:t>, μπερδέματα, αλλά και </a:t>
            </a:r>
          </a:p>
          <a:p>
            <a:r>
              <a:rPr lang="el-GR" sz="2800" b="1" dirty="0"/>
              <a:t>συνεργατική διάθεση</a:t>
            </a:r>
            <a:r>
              <a:rPr lang="el-GR" sz="2800" dirty="0"/>
              <a:t>, καθώς εμπλουτίζει τις εμπειρίες των γονέων μέσα στην οικογένεια. </a:t>
            </a:r>
          </a:p>
          <a:p>
            <a:endParaRPr lang="el-GR" dirty="0"/>
          </a:p>
        </p:txBody>
      </p:sp>
    </p:spTree>
    <p:extLst>
      <p:ext uri="{BB962C8B-B14F-4D97-AF65-F5344CB8AC3E}">
        <p14:creationId xmlns:p14="http://schemas.microsoft.com/office/powerpoint/2010/main" val="5054823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928254" y="2556932"/>
            <a:ext cx="10293927" cy="3318936"/>
          </a:xfrm>
        </p:spPr>
        <p:txBody>
          <a:bodyPr>
            <a:normAutofit lnSpcReduction="10000"/>
          </a:bodyPr>
          <a:lstStyle/>
          <a:p>
            <a:r>
              <a:rPr lang="el-GR" sz="2800" b="1" dirty="0"/>
              <a:t>Συμβουλευτική γονέων και βρεφική ηλικία</a:t>
            </a:r>
          </a:p>
          <a:p>
            <a:pPr marL="0" indent="0">
              <a:buNone/>
            </a:pPr>
            <a:r>
              <a:rPr lang="el-GR" sz="2800" dirty="0"/>
              <a:t>Ο ερχομός του παιδιού αλλάζει τις ισορροπίες, η δυάδα γίνεται τριάδα και γεννιέται η ταυτότητα του γονιού. </a:t>
            </a:r>
          </a:p>
          <a:p>
            <a:pPr marL="0" indent="0">
              <a:buNone/>
            </a:pPr>
            <a:r>
              <a:rPr lang="el-GR" sz="2800" dirty="0"/>
              <a:t>Ανεξάρτητα με το πόσο προετοιμασμένο είναι το ζευγάρι για αυτήν την αλλαγή, συνήθως κυριαρχούν μια ποικιλία συναισθημάτων, επαναπροσδιορίζονται οι ρόλοι και είναι πιθανό να προκύψουν εντάσεις και συγκρούσεις.</a:t>
            </a:r>
          </a:p>
        </p:txBody>
      </p:sp>
    </p:spTree>
    <p:extLst>
      <p:ext uri="{BB962C8B-B14F-4D97-AF65-F5344CB8AC3E}">
        <p14:creationId xmlns:p14="http://schemas.microsoft.com/office/powerpoint/2010/main" val="12797890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858982" y="2556932"/>
            <a:ext cx="10418618" cy="3318936"/>
          </a:xfrm>
        </p:spPr>
        <p:txBody>
          <a:bodyPr>
            <a:noAutofit/>
          </a:bodyPr>
          <a:lstStyle/>
          <a:p>
            <a:pPr marL="0" indent="0">
              <a:buNone/>
            </a:pPr>
            <a:r>
              <a:rPr lang="el-GR" sz="2800" dirty="0"/>
              <a:t>Επομένως, σε αυτήν την ηλικιακή φάση, μια κατηγοριοποίηση των αιτημάτων που συνήθως φέρνουν οι γονείς είναι: </a:t>
            </a:r>
          </a:p>
          <a:p>
            <a:r>
              <a:rPr lang="el-GR" sz="2800" dirty="0"/>
              <a:t>αλλαγή ισορροπιών στο σύστημα </a:t>
            </a:r>
          </a:p>
          <a:p>
            <a:r>
              <a:rPr lang="el-GR" sz="2800" dirty="0"/>
              <a:t>πως θα είμαι τέλειος γονιός: άγχος με τη νέα ταυτότητα</a:t>
            </a:r>
          </a:p>
          <a:p>
            <a:r>
              <a:rPr lang="el-GR" sz="2800" dirty="0"/>
              <a:t>άγχος και ερωτήσεις για την αναπτυξιακή πορεία του βρέφους</a:t>
            </a:r>
          </a:p>
          <a:p>
            <a:r>
              <a:rPr lang="el-GR" sz="2800" dirty="0"/>
              <a:t>διαχείριση καθημερινών αναγκών: φαγητό, ύπνος, πιπίλα, τουαλέτα</a:t>
            </a:r>
          </a:p>
        </p:txBody>
      </p:sp>
    </p:spTree>
    <p:extLst>
      <p:ext uri="{BB962C8B-B14F-4D97-AF65-F5344CB8AC3E}">
        <p14:creationId xmlns:p14="http://schemas.microsoft.com/office/powerpoint/2010/main" val="26380966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7694" y="1453187"/>
            <a:ext cx="9601196" cy="472595"/>
          </a:xfrm>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637310" y="2556932"/>
            <a:ext cx="10861964" cy="3318936"/>
          </a:xfrm>
        </p:spPr>
        <p:txBody>
          <a:bodyPr>
            <a:noAutofit/>
          </a:bodyPr>
          <a:lstStyle/>
          <a:p>
            <a:r>
              <a:rPr lang="el-GR" sz="2600" dirty="0"/>
              <a:t>Ο θεραπευτής διευκολύνει την </a:t>
            </a:r>
            <a:r>
              <a:rPr lang="el-GR" sz="2600" b="1" dirty="0"/>
              <a:t>έκφραση του βιώματος </a:t>
            </a:r>
            <a:r>
              <a:rPr lang="el-GR" sz="2600" dirty="0"/>
              <a:t>τους και τη διερεύνηση των </a:t>
            </a:r>
            <a:r>
              <a:rPr lang="el-GR" sz="2600" b="1" dirty="0"/>
              <a:t>προσδοκιών</a:t>
            </a:r>
            <a:r>
              <a:rPr lang="el-GR" sz="2600" dirty="0"/>
              <a:t> και </a:t>
            </a:r>
            <a:r>
              <a:rPr lang="el-GR" sz="2600" b="1" dirty="0"/>
              <a:t>ματαιώσεων</a:t>
            </a:r>
            <a:r>
              <a:rPr lang="el-GR" sz="2600" dirty="0"/>
              <a:t> τους, κρατώντας την ισορροπία μεταξύ του ζευγαριού. </a:t>
            </a:r>
          </a:p>
          <a:p>
            <a:r>
              <a:rPr lang="el-GR" sz="2600" dirty="0"/>
              <a:t>Είναι χρήσιμο να συζητηθεί η </a:t>
            </a:r>
            <a:r>
              <a:rPr lang="el-GR" sz="2600" b="1" dirty="0"/>
              <a:t>αλλαγή που επήλθε στο σύστημα</a:t>
            </a:r>
            <a:r>
              <a:rPr lang="el-GR" sz="2600" dirty="0"/>
              <a:t>, τονίζοντας την αναγκαιότητα προσαρμογής σε αυτήν. </a:t>
            </a:r>
          </a:p>
          <a:p>
            <a:r>
              <a:rPr lang="el-GR" sz="2600" dirty="0"/>
              <a:t>Το συμβουλευτικό δωμάτιο χρειάζεται να είναι ένας χώρος αποδοχής και κατανόησης όλων των συναισθημάτων και αναγκών, ώστε να πετύχουν και οι γονείς την αντίστοιχη αποδοχή και κατανόηση. </a:t>
            </a:r>
          </a:p>
        </p:txBody>
      </p:sp>
    </p:spTree>
    <p:extLst>
      <p:ext uri="{BB962C8B-B14F-4D97-AF65-F5344CB8AC3E}">
        <p14:creationId xmlns:p14="http://schemas.microsoft.com/office/powerpoint/2010/main" val="36293550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817418" y="2556931"/>
            <a:ext cx="10598727" cy="3608341"/>
          </a:xfrm>
        </p:spPr>
        <p:txBody>
          <a:bodyPr>
            <a:normAutofit/>
          </a:bodyPr>
          <a:lstStyle/>
          <a:p>
            <a:r>
              <a:rPr lang="el-GR" sz="2600" dirty="0"/>
              <a:t>Είναι σημαντικό να ακουστούν και να μειωθούν οι </a:t>
            </a:r>
            <a:r>
              <a:rPr lang="el-GR" sz="2600" b="1" dirty="0"/>
              <a:t>φόβοι</a:t>
            </a:r>
            <a:r>
              <a:rPr lang="el-GR" sz="2600" dirty="0"/>
              <a:t>, οι </a:t>
            </a:r>
            <a:r>
              <a:rPr lang="el-GR" sz="2600" b="1" dirty="0"/>
              <a:t>ανασφάλειες</a:t>
            </a:r>
            <a:r>
              <a:rPr lang="el-GR" sz="2600" dirty="0"/>
              <a:t> και οι </a:t>
            </a:r>
            <a:r>
              <a:rPr lang="el-GR" sz="2600" b="1" dirty="0"/>
              <a:t>ενοχές</a:t>
            </a:r>
            <a:r>
              <a:rPr lang="el-GR" sz="2600" dirty="0"/>
              <a:t> των γονέων. </a:t>
            </a:r>
          </a:p>
          <a:p>
            <a:r>
              <a:rPr lang="el-GR" sz="2600" dirty="0"/>
              <a:t>Η από κοινού αναζήτηση των δικών τους εμπειριών στην</a:t>
            </a:r>
            <a:r>
              <a:rPr lang="el-GR" sz="2600" b="1" dirty="0"/>
              <a:t> πατρική τους οικογένεια</a:t>
            </a:r>
            <a:r>
              <a:rPr lang="el-GR" sz="2600" dirty="0"/>
              <a:t>, θα δώσει την δυνατότητα να γίνουν συνδέσεις, να κατανοηθούν οι επιρροές τους, ώστε να καταλήξουν τι από όλα αυτά είναι χρήσιμα και τι όχι. </a:t>
            </a:r>
          </a:p>
          <a:p>
            <a:r>
              <a:rPr lang="el-GR" sz="2600" dirty="0"/>
              <a:t>Μέσα από τη συζήτηση οι γονείς θα καταλήξουν στην πιο ισορροπημένη και κατάλληλη, για τις αντοχές και τις αντιλήψεις τους, ανατροφή και φροντίδα του βρέφους.</a:t>
            </a:r>
          </a:p>
        </p:txBody>
      </p:sp>
    </p:spTree>
    <p:extLst>
      <p:ext uri="{BB962C8B-B14F-4D97-AF65-F5344CB8AC3E}">
        <p14:creationId xmlns:p14="http://schemas.microsoft.com/office/powerpoint/2010/main" val="39688164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858982" y="2556932"/>
            <a:ext cx="10487891" cy="3318936"/>
          </a:xfrm>
        </p:spPr>
        <p:txBody>
          <a:bodyPr>
            <a:noAutofit/>
          </a:bodyPr>
          <a:lstStyle/>
          <a:p>
            <a:r>
              <a:rPr lang="el-GR" sz="2800" dirty="0"/>
              <a:t>Όσο αφορά στη διαχείριση καθημερινών αναγκών (πιπίλα, το μπιμπερό, το φαγητό, κ.α.) για τον θεραπευτή χρειάζεται να είναι ξεκάθαρο ότι ο ρόλος του δεν είναι να αντικαταστήσει τον παιδίατρο. </a:t>
            </a:r>
          </a:p>
          <a:p>
            <a:r>
              <a:rPr lang="el-GR" sz="2800" dirty="0"/>
              <a:t>Οι γονείς μπορεί να έρχονται σε </a:t>
            </a:r>
            <a:r>
              <a:rPr lang="el-GR" sz="2800" b="1" dirty="0"/>
              <a:t>σύγχυση</a:t>
            </a:r>
            <a:r>
              <a:rPr lang="el-GR" sz="2800" dirty="0"/>
              <a:t> καθώς από τη μία δέχονται πολλά ερεθίσματα – «συμβουλές» από το περιβάλλον τους, από την άλλη μπορεί να </a:t>
            </a:r>
            <a:r>
              <a:rPr lang="el-GR" sz="2800" b="1" dirty="0"/>
              <a:t>διαφοροποιούνται οι απόψεις του ζευγαριού</a:t>
            </a:r>
            <a:r>
              <a:rPr lang="el-GR" sz="2800" dirty="0"/>
              <a:t> και αυτό να τους φέρνει σε σύγκρουση. </a:t>
            </a:r>
          </a:p>
        </p:txBody>
      </p:sp>
    </p:spTree>
    <p:extLst>
      <p:ext uri="{BB962C8B-B14F-4D97-AF65-F5344CB8AC3E}">
        <p14:creationId xmlns:p14="http://schemas.microsoft.com/office/powerpoint/2010/main" val="22001864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1011382" y="2556932"/>
            <a:ext cx="9885215" cy="3318936"/>
          </a:xfrm>
        </p:spPr>
        <p:txBody>
          <a:bodyPr/>
          <a:lstStyle/>
          <a:p>
            <a:r>
              <a:rPr lang="el-GR" sz="2800" dirty="0"/>
              <a:t>Ρόλος του θεραπευτή είναι να ασχοληθεί με το άγχος ή/και τις εντάσεις που φέρνουν αυτά τα θέματα σε κάθε γονιό χωριστά αλλά και στη σχέση τους και </a:t>
            </a:r>
            <a:r>
              <a:rPr lang="el-GR" sz="2800" b="1" u="sng" dirty="0"/>
              <a:t>όχι</a:t>
            </a:r>
            <a:r>
              <a:rPr lang="el-GR" sz="2800" dirty="0"/>
              <a:t> να </a:t>
            </a:r>
            <a:r>
              <a:rPr lang="el-GR" sz="2800" b="1" dirty="0"/>
              <a:t>δώσει συγκεκριμένες απαντήσεις – λύσεις. </a:t>
            </a:r>
          </a:p>
          <a:p>
            <a:r>
              <a:rPr lang="el-GR" sz="2800" dirty="0"/>
              <a:t>Παράλληλα, χρειάζεται να κατέχει κάποιες βασικές γνώσεις για την αναπτυξιακή πορεία του βρέφους – ώστε να μπορεί να παραπέμψει αν παρατηρήσει κάποια απόκλιση. </a:t>
            </a:r>
          </a:p>
          <a:p>
            <a:endParaRPr lang="el-GR" dirty="0"/>
          </a:p>
        </p:txBody>
      </p:sp>
    </p:spTree>
    <p:extLst>
      <p:ext uri="{BB962C8B-B14F-4D97-AF65-F5344CB8AC3E}">
        <p14:creationId xmlns:p14="http://schemas.microsoft.com/office/powerpoint/2010/main" val="5811440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879763" y="2626205"/>
            <a:ext cx="10564092" cy="3636050"/>
          </a:xfrm>
        </p:spPr>
        <p:txBody>
          <a:bodyPr>
            <a:normAutofit/>
          </a:bodyPr>
          <a:lstStyle/>
          <a:p>
            <a:r>
              <a:rPr lang="el-GR" sz="2800" b="1" dirty="0"/>
              <a:t>Συμβουλευτική γονέων και νηπιακή ηλικία </a:t>
            </a:r>
          </a:p>
          <a:p>
            <a:pPr marL="0" indent="0">
              <a:buNone/>
            </a:pPr>
            <a:r>
              <a:rPr lang="el-GR" sz="2800" dirty="0"/>
              <a:t>Η νηπιακή ηλικία είναι μια περίοδος αναταραχών για το σύστημα της οικογένειας. Καθώς το παιδί κατακλύζεται από την ορμή να γνωρίσει και κατακτήσει τον κόσμο, να διαφοροποιηθεί, εμφανίζονται οι εντάσεις και οι συγκρούσεις ανάμεσα σε αυτό που οι γονείς θέλουν από αυτό να γίνει, σε αυτό που το παιδί θέλει ενστικτωδώς να γίνει, και σε αυτό που μπορεί να γίνει, προσαρμοζόμενο στην πραγματικότητα ενός κοινωνικού πλαισίου. </a:t>
            </a:r>
          </a:p>
        </p:txBody>
      </p:sp>
    </p:spTree>
    <p:extLst>
      <p:ext uri="{BB962C8B-B14F-4D97-AF65-F5344CB8AC3E}">
        <p14:creationId xmlns:p14="http://schemas.microsoft.com/office/powerpoint/2010/main" val="12039562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p:txBody>
          <a:bodyPr/>
          <a:lstStyle/>
          <a:p>
            <a:r>
              <a:rPr lang="el-GR" sz="2800" dirty="0"/>
              <a:t>Οι δύο αντιμαχόμενες έννοιες είναι η </a:t>
            </a:r>
            <a:r>
              <a:rPr lang="el-GR" sz="2800" b="1" dirty="0"/>
              <a:t>επιθυμία</a:t>
            </a:r>
            <a:r>
              <a:rPr lang="el-GR" sz="2800" dirty="0"/>
              <a:t> και το </a:t>
            </a:r>
            <a:r>
              <a:rPr lang="el-GR" sz="2800" b="1" dirty="0"/>
              <a:t>πλαίσιο</a:t>
            </a:r>
            <a:r>
              <a:rPr lang="el-GR" sz="2800" dirty="0"/>
              <a:t> - </a:t>
            </a:r>
            <a:r>
              <a:rPr lang="el-GR" sz="2800" b="1" dirty="0"/>
              <a:t>όριο</a:t>
            </a:r>
            <a:r>
              <a:rPr lang="el-GR" sz="2800" dirty="0"/>
              <a:t>. </a:t>
            </a:r>
          </a:p>
          <a:p>
            <a:r>
              <a:rPr lang="el-GR" sz="2800" dirty="0"/>
              <a:t>Για τους γονείς, η πρόκληση είναι να διατηρήσουν μια ισορροπία ανάμεσα στην τάση του παιδιού να μεγαλώσει και στην αναγκαιότητα να προσφέρουν ένα προστατευτικό πλαίσιο, μέσα στο οποίο θα το κάνει.</a:t>
            </a:r>
          </a:p>
          <a:p>
            <a:endParaRPr lang="el-GR" dirty="0"/>
          </a:p>
        </p:txBody>
      </p:sp>
    </p:spTree>
    <p:extLst>
      <p:ext uri="{BB962C8B-B14F-4D97-AF65-F5344CB8AC3E}">
        <p14:creationId xmlns:p14="http://schemas.microsoft.com/office/powerpoint/2010/main" val="3616279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p:txBody>
          <a:bodyPr>
            <a:normAutofit/>
          </a:bodyPr>
          <a:lstStyle/>
          <a:p>
            <a:pPr marL="0" indent="0">
              <a:buNone/>
            </a:pPr>
            <a:r>
              <a:rPr lang="el-GR" sz="2800" dirty="0"/>
              <a:t>Βασικά θέματα που μπορεί να φέρνουν οι γονείς στη συμβουλευτική διαδικασία είναι: </a:t>
            </a:r>
          </a:p>
          <a:p>
            <a:r>
              <a:rPr lang="el-GR" sz="2800" b="1" dirty="0"/>
              <a:t>δυσκολίες στη διαχείριση των δύσκολων συναισθημάτων</a:t>
            </a:r>
            <a:r>
              <a:rPr lang="el-GR" sz="2800" dirty="0"/>
              <a:t>, π.χ. διαχείριση θυμού και εκνευρισμού παιδιού και γονέα </a:t>
            </a:r>
          </a:p>
          <a:p>
            <a:r>
              <a:rPr lang="el-GR" sz="2800" b="1" dirty="0"/>
              <a:t>αυτοεικόνα/αυτοεκτίμηση </a:t>
            </a:r>
            <a:r>
              <a:rPr lang="el-GR" sz="2800" dirty="0"/>
              <a:t>του παιδιού και ενίσχυσή τους </a:t>
            </a:r>
          </a:p>
          <a:p>
            <a:r>
              <a:rPr lang="el-GR" sz="2800" b="1" dirty="0"/>
              <a:t>όρια, κανόνες</a:t>
            </a:r>
          </a:p>
        </p:txBody>
      </p:sp>
    </p:spTree>
    <p:extLst>
      <p:ext uri="{BB962C8B-B14F-4D97-AF65-F5344CB8AC3E}">
        <p14:creationId xmlns:p14="http://schemas.microsoft.com/office/powerpoint/2010/main" val="27394119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1. Συμβουλευτική διαδικασία και διαχείριση δύσκολων συναισθημάτων</a:t>
            </a:r>
          </a:p>
        </p:txBody>
      </p:sp>
      <p:sp>
        <p:nvSpPr>
          <p:cNvPr id="3" name="Content Placeholder 2"/>
          <p:cNvSpPr>
            <a:spLocks noGrp="1"/>
          </p:cNvSpPr>
          <p:nvPr>
            <p:ph idx="1"/>
          </p:nvPr>
        </p:nvSpPr>
        <p:spPr>
          <a:xfrm>
            <a:off x="789709" y="2459949"/>
            <a:ext cx="10612582" cy="3663759"/>
          </a:xfrm>
        </p:spPr>
        <p:txBody>
          <a:bodyPr>
            <a:noAutofit/>
          </a:bodyPr>
          <a:lstStyle/>
          <a:p>
            <a:pPr marL="0" indent="0">
              <a:buNone/>
            </a:pPr>
            <a:r>
              <a:rPr lang="el-GR" sz="2600" dirty="0"/>
              <a:t>Το συναίσθημα έχει 3 διαστάσεις: βίωμα, έκφραση και διαχείριση. Είναι απαραίτητο να:</a:t>
            </a:r>
          </a:p>
          <a:p>
            <a:pPr marL="0" indent="0">
              <a:buNone/>
            </a:pPr>
            <a:r>
              <a:rPr lang="el-GR" sz="2600" b="1" dirty="0"/>
              <a:t>Βιώνω</a:t>
            </a:r>
            <a:r>
              <a:rPr lang="el-GR" sz="2600" dirty="0"/>
              <a:t>, δηλαδή, να αναγνωρίζω και να αποδέχομαι τα συναισθήματά μου (να ξέρω ανά πάσα στιγμή τι μου συμβαίνει, που βρίσκομαι συναισθηματικά) και να αναγνωρίζω με ποια ανάγκη ή εμπειρία της ζωής μου συνδέεται,</a:t>
            </a:r>
          </a:p>
          <a:p>
            <a:pPr marL="0" indent="0">
              <a:buNone/>
            </a:pPr>
            <a:r>
              <a:rPr lang="el-GR" sz="2600" b="1" dirty="0"/>
              <a:t>Εκφράζω</a:t>
            </a:r>
            <a:r>
              <a:rPr lang="el-GR" sz="2600" dirty="0"/>
              <a:t> αυθεντικά αυτό που νιώθω, παίρνοντας την ευθύνη για το συναίσθημά μου, και </a:t>
            </a:r>
          </a:p>
          <a:p>
            <a:pPr marL="0" indent="0">
              <a:buNone/>
            </a:pPr>
            <a:r>
              <a:rPr lang="el-GR" sz="2600" b="1" dirty="0"/>
              <a:t>Διαχειριστώ</a:t>
            </a:r>
            <a:r>
              <a:rPr lang="el-GR" sz="2600" dirty="0"/>
              <a:t> την ένταση του συναισθήματος που μπορεί να είναι κατακλυσμιαία. </a:t>
            </a:r>
          </a:p>
          <a:p>
            <a:pPr marL="0" indent="0">
              <a:buNone/>
            </a:pPr>
            <a:endParaRPr lang="el-GR" sz="2600" dirty="0"/>
          </a:p>
        </p:txBody>
      </p:sp>
    </p:spTree>
    <p:extLst>
      <p:ext uri="{BB962C8B-B14F-4D97-AF65-F5344CB8AC3E}">
        <p14:creationId xmlns:p14="http://schemas.microsoft.com/office/powerpoint/2010/main" val="2609446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Οικογένεια</a:t>
            </a:r>
          </a:p>
        </p:txBody>
      </p:sp>
      <p:sp>
        <p:nvSpPr>
          <p:cNvPr id="3" name="Content Placeholder 2"/>
          <p:cNvSpPr>
            <a:spLocks noGrp="1"/>
          </p:cNvSpPr>
          <p:nvPr>
            <p:ph idx="1"/>
          </p:nvPr>
        </p:nvSpPr>
        <p:spPr/>
        <p:txBody>
          <a:bodyPr/>
          <a:lstStyle/>
          <a:p>
            <a:r>
              <a:rPr lang="el-GR" sz="2800" dirty="0"/>
              <a:t>Και κάπως έτσι φτάνουμε στο σήμερα να συναντούμε στο γραφείο των ειδικών, </a:t>
            </a:r>
            <a:r>
              <a:rPr lang="el-GR" sz="2800" b="1" dirty="0"/>
              <a:t>πατέρες</a:t>
            </a:r>
            <a:r>
              <a:rPr lang="el-GR" sz="2800" dirty="0"/>
              <a:t> που αγωνιούν για τη σωστή ανατροφή και διαπαιδαγώγηση των παιδιών τους, θέτοντάς το ως κύρια προτεραιότητα τους και </a:t>
            </a:r>
          </a:p>
          <a:p>
            <a:r>
              <a:rPr lang="el-GR" sz="2800" b="1" dirty="0"/>
              <a:t>μητέρες</a:t>
            </a:r>
            <a:r>
              <a:rPr lang="el-GR" sz="2800" dirty="0"/>
              <a:t> που με τη σειρά τους αγωνιούν να ανταπεξέλθουν και να συνδυάσουν το γονικό τους ρόλο με μια καριέρα, την οποία θεωρούν βασικό σημείο αναφοράς για τη ζωή τους.</a:t>
            </a:r>
          </a:p>
          <a:p>
            <a:endParaRPr lang="el-GR" dirty="0"/>
          </a:p>
        </p:txBody>
      </p:sp>
    </p:spTree>
    <p:extLst>
      <p:ext uri="{BB962C8B-B14F-4D97-AF65-F5344CB8AC3E}">
        <p14:creationId xmlns:p14="http://schemas.microsoft.com/office/powerpoint/2010/main" val="16372382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διαδικασία και διαχείριση δύσκολων συναισθημάτων</a:t>
            </a:r>
          </a:p>
        </p:txBody>
      </p:sp>
      <p:sp>
        <p:nvSpPr>
          <p:cNvPr id="3" name="Content Placeholder 2"/>
          <p:cNvSpPr>
            <a:spLocks noGrp="1"/>
          </p:cNvSpPr>
          <p:nvPr>
            <p:ph idx="1"/>
          </p:nvPr>
        </p:nvSpPr>
        <p:spPr>
          <a:xfrm>
            <a:off x="886691" y="2556932"/>
            <a:ext cx="10418618" cy="3318936"/>
          </a:xfrm>
        </p:spPr>
        <p:txBody>
          <a:bodyPr>
            <a:normAutofit/>
          </a:bodyPr>
          <a:lstStyle/>
          <a:p>
            <a:pPr marL="0" indent="0">
              <a:buNone/>
            </a:pPr>
            <a:r>
              <a:rPr lang="el-GR" sz="2600" dirty="0"/>
              <a:t>Ο θεραπευτής χρειάζεται να δουλέψει σε όλα τα παραπάνω με τους γονείς, διευρύνοντας την αντίληψη, τη γνώση και τη δεξιότητά τους σχετικά με τα δικά τους συναισθήματα αλλά και αυτά των παιδιών τους. </a:t>
            </a:r>
          </a:p>
          <a:p>
            <a:pPr marL="0" indent="0">
              <a:buNone/>
            </a:pPr>
            <a:r>
              <a:rPr lang="el-GR" sz="2600" dirty="0"/>
              <a:t>Το θεμέλιο της συναισθηματικής αγωγής είναι η </a:t>
            </a:r>
            <a:r>
              <a:rPr lang="el-GR" sz="2600" b="1" dirty="0"/>
              <a:t>ενσυναίσθηση</a:t>
            </a:r>
            <a:r>
              <a:rPr lang="el-GR" sz="2600" dirty="0"/>
              <a:t> των γονέων, η ικανότητά τους, δηλαδή, να νιώσουν αυτό που βιώνει το παιδί, να βάλουν τον εαυτό τους στη θέση του παιδιού και, κατ’ επέκταση, να ανταποκριθούν ανάλογα.</a:t>
            </a:r>
          </a:p>
        </p:txBody>
      </p:sp>
    </p:spTree>
    <p:extLst>
      <p:ext uri="{BB962C8B-B14F-4D97-AF65-F5344CB8AC3E}">
        <p14:creationId xmlns:p14="http://schemas.microsoft.com/office/powerpoint/2010/main" val="3263322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a:t>2. Συμβουλευτική διαδικασία και όρια</a:t>
            </a:r>
          </a:p>
        </p:txBody>
      </p:sp>
      <p:sp>
        <p:nvSpPr>
          <p:cNvPr id="3" name="Content Placeholder 2"/>
          <p:cNvSpPr>
            <a:spLocks noGrp="1"/>
          </p:cNvSpPr>
          <p:nvPr>
            <p:ph idx="1"/>
          </p:nvPr>
        </p:nvSpPr>
        <p:spPr>
          <a:xfrm>
            <a:off x="900544" y="2556932"/>
            <a:ext cx="10432473" cy="3318936"/>
          </a:xfrm>
        </p:spPr>
        <p:txBody>
          <a:bodyPr>
            <a:normAutofit/>
          </a:bodyPr>
          <a:lstStyle/>
          <a:p>
            <a:pPr marL="0" indent="0">
              <a:buNone/>
            </a:pPr>
            <a:r>
              <a:rPr lang="el-GR" sz="2800" dirty="0"/>
              <a:t>Η οριοθέτηση είναι ένα θέμα που χρειάζεται να τεθεί ως βασικός πυλώνας της οικογενειακής σταθερότητας και να λειτουργήσει σε </a:t>
            </a:r>
            <a:r>
              <a:rPr lang="el-GR" sz="2800" b="1" dirty="0"/>
              <a:t>επίπεδο πρόληψης</a:t>
            </a:r>
            <a:r>
              <a:rPr lang="el-GR" sz="2800" dirty="0"/>
              <a:t>. </a:t>
            </a:r>
          </a:p>
          <a:p>
            <a:pPr marL="0" indent="0">
              <a:buNone/>
            </a:pPr>
            <a:r>
              <a:rPr lang="el-GR" sz="2800" dirty="0"/>
              <a:t>Συχνά, οι γονείς έρχονται στη συμβουλευτική όταν ήδη έχει εμφανιστεί θέμα στη συμπεριφορά του παιδιού και νιώθουν πως ό, τι και να δοκίμασαν, δεν πετυχαίνει. </a:t>
            </a:r>
          </a:p>
        </p:txBody>
      </p:sp>
    </p:spTree>
    <p:extLst>
      <p:ext uri="{BB962C8B-B14F-4D97-AF65-F5344CB8AC3E}">
        <p14:creationId xmlns:p14="http://schemas.microsoft.com/office/powerpoint/2010/main" val="42888138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a:t>Συμβουλευτική διαδικασία και όρια</a:t>
            </a:r>
          </a:p>
        </p:txBody>
      </p:sp>
      <p:sp>
        <p:nvSpPr>
          <p:cNvPr id="3" name="Content Placeholder 2"/>
          <p:cNvSpPr>
            <a:spLocks noGrp="1"/>
          </p:cNvSpPr>
          <p:nvPr>
            <p:ph idx="1"/>
          </p:nvPr>
        </p:nvSpPr>
        <p:spPr>
          <a:xfrm>
            <a:off x="748144" y="2556932"/>
            <a:ext cx="10626438" cy="3649904"/>
          </a:xfrm>
        </p:spPr>
        <p:txBody>
          <a:bodyPr/>
          <a:lstStyle/>
          <a:p>
            <a:r>
              <a:rPr lang="el-GR" sz="2600" dirty="0"/>
              <a:t>Ο θεραπευτής χρειάζεται να βοηθήσει τους γονείς να οργανώσουν ένα </a:t>
            </a:r>
            <a:r>
              <a:rPr lang="el-GR" sz="2600" b="1" dirty="0"/>
              <a:t>πλάνο οικογενειακών κανόνων</a:t>
            </a:r>
            <a:r>
              <a:rPr lang="el-GR" sz="2600" dirty="0"/>
              <a:t>, που θα ταιριάζει στη συγκεκριμένη οικογένεια, με στόχο την αρμονική οικογενειακή συνύπαρξη. </a:t>
            </a:r>
          </a:p>
          <a:p>
            <a:r>
              <a:rPr lang="el-GR" sz="2600" dirty="0"/>
              <a:t>Ο ρόλος του </a:t>
            </a:r>
            <a:r>
              <a:rPr lang="el-GR" sz="2600" b="1" u="sng" dirty="0"/>
              <a:t>δεν</a:t>
            </a:r>
            <a:r>
              <a:rPr lang="el-GR" sz="2600" dirty="0"/>
              <a:t> είναι να αναλάβει τη θέση ενός </a:t>
            </a:r>
            <a:r>
              <a:rPr lang="el-GR" sz="2600" b="1" dirty="0"/>
              <a:t>τρίτου γονέα </a:t>
            </a:r>
            <a:r>
              <a:rPr lang="el-GR" sz="2600" dirty="0"/>
              <a:t>ούτε να επιβάλλει κοινωνικά αποδεκτούς κανόνες ή/και την προσωπική του θέση. Χρειάζεται να διερευνήσει με τους γονείς το </a:t>
            </a:r>
            <a:r>
              <a:rPr lang="el-GR" sz="2600" b="1" dirty="0"/>
              <a:t>προσωπικό τους σύστημα αξιών</a:t>
            </a:r>
            <a:r>
              <a:rPr lang="el-GR" sz="2600" dirty="0"/>
              <a:t>, να τους βοηθήσει να κατανοήσουν τα </a:t>
            </a:r>
            <a:r>
              <a:rPr lang="el-GR" sz="2600" b="1" dirty="0"/>
              <a:t>προσωπικά τους όρια </a:t>
            </a:r>
            <a:r>
              <a:rPr lang="el-GR" sz="2600" dirty="0"/>
              <a:t>και να αντιμετωπίσουν τις πιθανές μεταξύ τους ασυμφωνίες. </a:t>
            </a:r>
          </a:p>
          <a:p>
            <a:endParaRPr lang="el-GR" dirty="0"/>
          </a:p>
        </p:txBody>
      </p:sp>
    </p:spTree>
    <p:extLst>
      <p:ext uri="{BB962C8B-B14F-4D97-AF65-F5344CB8AC3E}">
        <p14:creationId xmlns:p14="http://schemas.microsoft.com/office/powerpoint/2010/main" val="23839041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a:t>Συμβουλευτική διαδικασία και όρια</a:t>
            </a:r>
          </a:p>
        </p:txBody>
      </p:sp>
      <p:sp>
        <p:nvSpPr>
          <p:cNvPr id="3" name="Content Placeholder 2"/>
          <p:cNvSpPr>
            <a:spLocks noGrp="1"/>
          </p:cNvSpPr>
          <p:nvPr>
            <p:ph idx="1"/>
          </p:nvPr>
        </p:nvSpPr>
        <p:spPr>
          <a:xfrm>
            <a:off x="914400" y="2556932"/>
            <a:ext cx="10487891" cy="3636050"/>
          </a:xfrm>
        </p:spPr>
        <p:txBody>
          <a:bodyPr>
            <a:normAutofit/>
          </a:bodyPr>
          <a:lstStyle/>
          <a:p>
            <a:r>
              <a:rPr lang="el-GR" sz="2600" dirty="0"/>
              <a:t>Τα όρια χρειάζεται να μην είναι άκαμπτα.</a:t>
            </a:r>
          </a:p>
          <a:p>
            <a:r>
              <a:rPr lang="el-GR" sz="2600" dirty="0"/>
              <a:t>Τα όρια χρειάζεται να είναι σαφή και ξεκάθαρα,</a:t>
            </a:r>
          </a:p>
          <a:p>
            <a:r>
              <a:rPr lang="el-GR" sz="2600" dirty="0"/>
              <a:t>Τα όρια χρειάζεται να είναι σταθερά και να τηρούνται πάντα</a:t>
            </a:r>
          </a:p>
          <a:p>
            <a:r>
              <a:rPr lang="el-GR" sz="2600" dirty="0"/>
              <a:t>Τα όρια χρειάζεται να συμβαδίζουν με την εξέλιξη του παιδιού και να προσαρμόζονται στα χαρακτηριστικά της ηλικίας και τις ιδιαιτερότητες του χαρακτήρα του</a:t>
            </a:r>
          </a:p>
          <a:p>
            <a:r>
              <a:rPr lang="el-GR" sz="2600" dirty="0"/>
              <a:t>Είναι σημαντικό να συμφωνούν και οι δύο γονείς και να έχουν κοινή στάση</a:t>
            </a:r>
          </a:p>
        </p:txBody>
      </p:sp>
    </p:spTree>
    <p:extLst>
      <p:ext uri="{BB962C8B-B14F-4D97-AF65-F5344CB8AC3E}">
        <p14:creationId xmlns:p14="http://schemas.microsoft.com/office/powerpoint/2010/main" val="41073572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789709" y="2521527"/>
            <a:ext cx="10626436" cy="3588327"/>
          </a:xfrm>
        </p:spPr>
        <p:txBody>
          <a:bodyPr>
            <a:normAutofit/>
          </a:bodyPr>
          <a:lstStyle/>
          <a:p>
            <a:r>
              <a:rPr lang="el-GR" sz="2800" dirty="0"/>
              <a:t>Συχνά ένα νήπιο μπορεί να έχει μια ανεπιθύμητη συμπεριφορά ως αντανάκλαση του δυναμικού της οικογένειας. Για παράδειγμα, μπορεί να θέλει να τραβήξει την προσοχή των γονιών, να θέλει να βγάλει από την αδράνεια έναν καταθλιπτικό ή αδιάφορο γονέα, να θέλει να εκδικηθεί τους γονείς για τη δική τους συμπεριφορά, να νιώθει ότι δεν αξίζει και να παίρνει αυτόματα το ρόλο του «αρνητικού ήρωα» ή να ταυτίζεται με την αρνητική ταυτότητα που του έχουν προσδώσει οι γονείς. </a:t>
            </a:r>
          </a:p>
        </p:txBody>
      </p:sp>
    </p:spTree>
    <p:extLst>
      <p:ext uri="{BB962C8B-B14F-4D97-AF65-F5344CB8AC3E}">
        <p14:creationId xmlns:p14="http://schemas.microsoft.com/office/powerpoint/2010/main" val="37226944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3. Συμβουλευτική διαδικασία και αυτοεικόνα/αυτοεκτίμηση (1)</a:t>
            </a:r>
          </a:p>
        </p:txBody>
      </p:sp>
      <p:sp>
        <p:nvSpPr>
          <p:cNvPr id="3" name="Content Placeholder 2"/>
          <p:cNvSpPr>
            <a:spLocks noGrp="1"/>
          </p:cNvSpPr>
          <p:nvPr>
            <p:ph idx="1"/>
          </p:nvPr>
        </p:nvSpPr>
        <p:spPr>
          <a:xfrm>
            <a:off x="858982" y="2556932"/>
            <a:ext cx="10529453" cy="3318936"/>
          </a:xfrm>
        </p:spPr>
        <p:txBody>
          <a:bodyPr>
            <a:normAutofit/>
          </a:bodyPr>
          <a:lstStyle/>
          <a:p>
            <a:r>
              <a:rPr lang="el-GR" sz="2800" dirty="0"/>
              <a:t>Η οικογένεια αποτελεί τον πρώτο βασικό πυλώνα μέσα από τον οποίο χτίζεται τόσο η αυτοεικόνα όσο και η αυτοεκτίμηση του παιδιού. </a:t>
            </a:r>
          </a:p>
          <a:p>
            <a:r>
              <a:rPr lang="el-GR" sz="2800" dirty="0"/>
              <a:t>Ο θεραπευτής χρειάζεται να συζητήσει με τους γονείς για την γενικότερη ιδιοσυγκρασία του παιδιού, την συνολική μορφή διαπαιδαγώγησης, τις προσδοκίες των γονιών για το παιδί, την καθημερινή συμπεριφορά τους καθώς και τη σχέση που υπάρχει ανάμεσα στο ζευγάρι</a:t>
            </a:r>
          </a:p>
        </p:txBody>
      </p:sp>
    </p:spTree>
    <p:extLst>
      <p:ext uri="{BB962C8B-B14F-4D97-AF65-F5344CB8AC3E}">
        <p14:creationId xmlns:p14="http://schemas.microsoft.com/office/powerpoint/2010/main" val="41424443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διαδικασία και αυτοεικόνα/αυτοεκτίμηση (2)</a:t>
            </a:r>
          </a:p>
        </p:txBody>
      </p:sp>
      <p:sp>
        <p:nvSpPr>
          <p:cNvPr id="3" name="Content Placeholder 2"/>
          <p:cNvSpPr>
            <a:spLocks noGrp="1"/>
          </p:cNvSpPr>
          <p:nvPr>
            <p:ph idx="1"/>
          </p:nvPr>
        </p:nvSpPr>
        <p:spPr>
          <a:xfrm>
            <a:off x="803563" y="2556931"/>
            <a:ext cx="10654145" cy="3663759"/>
          </a:xfrm>
        </p:spPr>
        <p:txBody>
          <a:bodyPr>
            <a:normAutofit/>
          </a:bodyPr>
          <a:lstStyle/>
          <a:p>
            <a:r>
              <a:rPr lang="el-GR" sz="2600" dirty="0"/>
              <a:t>Ο θεραπευτής μπορεί να εισάγει </a:t>
            </a:r>
            <a:r>
              <a:rPr lang="el-GR" sz="2600" b="1" dirty="0"/>
              <a:t>χρήσιμους τρόπους σχετίζεσθε </a:t>
            </a:r>
            <a:r>
              <a:rPr lang="el-GR" sz="2600" dirty="0"/>
              <a:t>που μπορούν να ενισχύουν την αυτοεκτίμηση του παιδιού. Π.χ.  </a:t>
            </a:r>
          </a:p>
          <a:p>
            <a:r>
              <a:rPr lang="el-GR" sz="2600" dirty="0"/>
              <a:t>να εγκαταλείψουν την προσδοκία του τέλειου παιδιού</a:t>
            </a:r>
          </a:p>
          <a:p>
            <a:r>
              <a:rPr lang="el-GR" sz="2600" dirty="0"/>
              <a:t>να ενισχύσουν οι γονείς τη δικής τους αυτοεικόνα και αυτοεκτίμηση </a:t>
            </a:r>
          </a:p>
          <a:p>
            <a:r>
              <a:rPr lang="el-GR" sz="2600" dirty="0"/>
              <a:t>να το εμπιστεύονται, να το ενισχύουν θετικά, να το ενθαρρύνουν να πάρει πρωτοβουλίες και να ανακαλύψει τον εαυτό του </a:t>
            </a:r>
          </a:p>
          <a:p>
            <a:r>
              <a:rPr lang="el-GR" sz="2600" dirty="0"/>
              <a:t>να του αφήνουν χώρο, χρόνο και την ελευθερία να κάνει επιλογές</a:t>
            </a:r>
          </a:p>
        </p:txBody>
      </p:sp>
    </p:spTree>
    <p:extLst>
      <p:ext uri="{BB962C8B-B14F-4D97-AF65-F5344CB8AC3E}">
        <p14:creationId xmlns:p14="http://schemas.microsoft.com/office/powerpoint/2010/main" val="28184470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διαδικασία και αυτοεικόνα/αυτοεκτίμηση (3)</a:t>
            </a:r>
          </a:p>
        </p:txBody>
      </p:sp>
      <p:sp>
        <p:nvSpPr>
          <p:cNvPr id="3" name="Content Placeholder 2"/>
          <p:cNvSpPr>
            <a:spLocks noGrp="1"/>
          </p:cNvSpPr>
          <p:nvPr>
            <p:ph idx="1"/>
          </p:nvPr>
        </p:nvSpPr>
        <p:spPr>
          <a:xfrm>
            <a:off x="734290" y="2556932"/>
            <a:ext cx="10654145" cy="3691468"/>
          </a:xfrm>
        </p:spPr>
        <p:txBody>
          <a:bodyPr>
            <a:normAutofit lnSpcReduction="10000"/>
          </a:bodyPr>
          <a:lstStyle/>
          <a:p>
            <a:r>
              <a:rPr lang="el-GR" sz="2600" dirty="0"/>
              <a:t>να χρησιμοποιούν θετική ενίσχυση, επιβράβευση δηλαδή της επιθυμητής συμπεριφοράς, </a:t>
            </a:r>
          </a:p>
          <a:p>
            <a:r>
              <a:rPr lang="el-GR" sz="2600" dirty="0"/>
              <a:t>να οριοθετούν τη συμπεριφορά του με σαφήνεια και σταθερότητα,</a:t>
            </a:r>
          </a:p>
          <a:p>
            <a:r>
              <a:rPr lang="el-GR" sz="2600" dirty="0"/>
              <a:t>να εκφράζονται ανοιχτά τα συναισθήματα και να υπάρχει ανοικτή και ξεκάθαρη επικοινωνία</a:t>
            </a:r>
          </a:p>
          <a:p>
            <a:r>
              <a:rPr lang="el-GR" sz="2600" dirty="0"/>
              <a:t>να μην το μαλώνουν όταν κάνει κάτι λάθος, αλλά να το ενθαρρύνουν να βελτιώσει τη συμπεριφορά του, </a:t>
            </a:r>
          </a:p>
          <a:p>
            <a:r>
              <a:rPr lang="el-GR" sz="2600" dirty="0"/>
              <a:t>να μην χαρακτηρίζουν το παιδί αλλά τη συμπεριφορά</a:t>
            </a:r>
          </a:p>
          <a:p>
            <a:endParaRPr lang="el-GR" dirty="0"/>
          </a:p>
        </p:txBody>
      </p:sp>
    </p:spTree>
    <p:extLst>
      <p:ext uri="{BB962C8B-B14F-4D97-AF65-F5344CB8AC3E}">
        <p14:creationId xmlns:p14="http://schemas.microsoft.com/office/powerpoint/2010/main" val="3945631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803564" y="2556931"/>
            <a:ext cx="10612581" cy="3677613"/>
          </a:xfrm>
        </p:spPr>
        <p:txBody>
          <a:bodyPr>
            <a:normAutofit/>
          </a:bodyPr>
          <a:lstStyle/>
          <a:p>
            <a:pPr marL="0" indent="0">
              <a:buNone/>
            </a:pPr>
            <a:r>
              <a:rPr lang="el-GR" sz="2600" b="1" dirty="0"/>
              <a:t>Συμβουλευτική γονέων και σχολική ηλικία </a:t>
            </a:r>
          </a:p>
          <a:p>
            <a:r>
              <a:rPr lang="el-GR" sz="2600" dirty="0"/>
              <a:t>Τα θέματα διαπαιδαγώγησης που αναλύθηκαν στη νηπιακή ηλικία, δεν σταματούν εκεί. Αυτό που διαφοροποιείται είναι το </a:t>
            </a:r>
            <a:r>
              <a:rPr lang="el-GR" sz="2600" b="1" dirty="0"/>
              <a:t>περιεχόμενο των συμπεριφορικών αντιδράσεων </a:t>
            </a:r>
            <a:r>
              <a:rPr lang="el-GR" sz="2600" dirty="0"/>
              <a:t>του παιδιού. </a:t>
            </a:r>
          </a:p>
          <a:p>
            <a:r>
              <a:rPr lang="el-GR" sz="2600" dirty="0"/>
              <a:t>Στη σχολική ηλικία υπάρχουν και κάποια εξειδικευμένα αιτήματα που είναι τα εξής: διάβασμα, ειδικές μαθησιακές διαταραχές, ΔΕΠΥ, φοβίες.</a:t>
            </a:r>
          </a:p>
        </p:txBody>
      </p:sp>
    </p:spTree>
    <p:extLst>
      <p:ext uri="{BB962C8B-B14F-4D97-AF65-F5344CB8AC3E}">
        <p14:creationId xmlns:p14="http://schemas.microsoft.com/office/powerpoint/2010/main" val="6621379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900544" y="2556932"/>
            <a:ext cx="10418619" cy="3318936"/>
          </a:xfrm>
        </p:spPr>
        <p:txBody>
          <a:bodyPr>
            <a:normAutofit/>
          </a:bodyPr>
          <a:lstStyle/>
          <a:p>
            <a:r>
              <a:rPr lang="el-GR" sz="2800" b="1" dirty="0"/>
              <a:t>Συμβουλευτική γονέων και εφηβεία </a:t>
            </a:r>
          </a:p>
          <a:p>
            <a:r>
              <a:rPr lang="el-GR" sz="2800" dirty="0"/>
              <a:t>Η φυσιολογική πορεία της εφηβείας απαιτεί την </a:t>
            </a:r>
            <a:r>
              <a:rPr lang="el-GR" sz="2800" b="1" dirty="0"/>
              <a:t>εγκατάλειψη</a:t>
            </a:r>
            <a:r>
              <a:rPr lang="el-GR" sz="2800" dirty="0"/>
              <a:t> των δεσμών της παιδικής ηλικίας και την </a:t>
            </a:r>
            <a:r>
              <a:rPr lang="el-GR" sz="2800" b="1" dirty="0"/>
              <a:t>εύρεση νέων τρόπων ικανοποίησης και νέο είδος σχέσεων</a:t>
            </a:r>
            <a:r>
              <a:rPr lang="el-GR" sz="2800" dirty="0"/>
              <a:t>. </a:t>
            </a:r>
          </a:p>
          <a:p>
            <a:r>
              <a:rPr lang="el-GR" sz="2800" dirty="0"/>
              <a:t>Η συγκεκριμένη </a:t>
            </a:r>
            <a:r>
              <a:rPr lang="el-GR" sz="2800" b="1" dirty="0"/>
              <a:t>περίοδος διαφοροποίησης </a:t>
            </a:r>
            <a:r>
              <a:rPr lang="el-GR" sz="2800" dirty="0"/>
              <a:t>είναι δύσκολη, τόσο για τον έφηβο, όσο και για τους ίδιους τους γονείς. </a:t>
            </a:r>
          </a:p>
        </p:txBody>
      </p:sp>
    </p:spTree>
    <p:extLst>
      <p:ext uri="{BB962C8B-B14F-4D97-AF65-F5344CB8AC3E}">
        <p14:creationId xmlns:p14="http://schemas.microsoft.com/office/powerpoint/2010/main" val="2905099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a:xfrm>
            <a:off x="734291" y="2466109"/>
            <a:ext cx="10778836" cy="3768436"/>
          </a:xfrm>
        </p:spPr>
        <p:txBody>
          <a:bodyPr>
            <a:normAutofit lnSpcReduction="10000"/>
          </a:bodyPr>
          <a:lstStyle/>
          <a:p>
            <a:pPr marL="0" indent="0">
              <a:buNone/>
            </a:pPr>
            <a:r>
              <a:rPr lang="el-GR" sz="2800" dirty="0"/>
              <a:t>Η μετάβαση στο γονικό ρόλο, συνδέεται συχνά με </a:t>
            </a:r>
            <a:r>
              <a:rPr lang="el-GR" sz="2800" b="1" dirty="0"/>
              <a:t>θετικά συναισθήματα</a:t>
            </a:r>
            <a:r>
              <a:rPr lang="el-GR" sz="2800" dirty="0"/>
              <a:t> και επιφέρει πολλά θετικά αποτελέσματα, όπως: </a:t>
            </a:r>
          </a:p>
          <a:p>
            <a:r>
              <a:rPr lang="el-GR" sz="2800" dirty="0"/>
              <a:t>α) η εκπλήρωση των ισχυρών βιολογικών αναγκών για αναπαραγωγή, </a:t>
            </a:r>
          </a:p>
          <a:p>
            <a:r>
              <a:rPr lang="el-GR" sz="2800" dirty="0"/>
              <a:t>β) η εκπλήρωση των κοινωνικών προσδοκιών, </a:t>
            </a:r>
          </a:p>
          <a:p>
            <a:r>
              <a:rPr lang="el-GR" sz="2800" dirty="0"/>
              <a:t>γ) μια αίσθηση επιτεύγματος, </a:t>
            </a:r>
          </a:p>
          <a:p>
            <a:r>
              <a:rPr lang="el-GR" sz="2800" dirty="0"/>
              <a:t>δ) η συνέχεια της οικογένειας, </a:t>
            </a:r>
          </a:p>
          <a:p>
            <a:r>
              <a:rPr lang="el-GR" sz="2800" dirty="0"/>
              <a:t>ε)το σύμβολο σταθερότητας της σχέσης.</a:t>
            </a:r>
          </a:p>
          <a:p>
            <a:endParaRPr lang="el-GR" dirty="0"/>
          </a:p>
        </p:txBody>
      </p:sp>
    </p:spTree>
    <p:extLst>
      <p:ext uri="{BB962C8B-B14F-4D97-AF65-F5344CB8AC3E}">
        <p14:creationId xmlns:p14="http://schemas.microsoft.com/office/powerpoint/2010/main" val="42146146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914400" y="2556931"/>
            <a:ext cx="10404764" cy="3552923"/>
          </a:xfrm>
        </p:spPr>
        <p:txBody>
          <a:bodyPr>
            <a:normAutofit/>
          </a:bodyPr>
          <a:lstStyle/>
          <a:p>
            <a:pPr marL="0" indent="0">
              <a:buNone/>
            </a:pPr>
            <a:r>
              <a:rPr lang="el-GR" sz="2800" dirty="0"/>
              <a:t>Κατά την εφηβεία δεν αλλάζει μόνο ο έφηβος αλλά και οι γονείς, καθώς από γονείς παιδιού γίνονται </a:t>
            </a:r>
            <a:r>
              <a:rPr lang="el-GR" sz="2800" b="1" dirty="0"/>
              <a:t>γονείς εφήβου</a:t>
            </a:r>
            <a:r>
              <a:rPr lang="el-GR" sz="2800" dirty="0"/>
              <a:t>. </a:t>
            </a:r>
          </a:p>
          <a:p>
            <a:pPr marL="0" indent="0">
              <a:buNone/>
            </a:pPr>
            <a:r>
              <a:rPr lang="el-GR" sz="2800" dirty="0"/>
              <a:t>Αυτό προϋποθέτει και απαιτεί μια </a:t>
            </a:r>
            <a:r>
              <a:rPr lang="el-GR" sz="2800" b="1" dirty="0"/>
              <a:t>αλλαγή θέσης και στάσης, </a:t>
            </a:r>
            <a:r>
              <a:rPr lang="el-GR" sz="2800" dirty="0"/>
              <a:t>καθώς, ενώ πρέπει να είναι συνεχώς παρόντες στην ανάγκη του εφήβου, πρέπει, ταυτόχρονα, να δεχτούν να εκθρονιστούν, να ελαττώσουν την επιρροή τους και, σχεδόν, να μπουν στο περιθώριο. </a:t>
            </a:r>
          </a:p>
        </p:txBody>
      </p:sp>
    </p:spTree>
    <p:extLst>
      <p:ext uri="{BB962C8B-B14F-4D97-AF65-F5344CB8AC3E}">
        <p14:creationId xmlns:p14="http://schemas.microsoft.com/office/powerpoint/2010/main" val="35371890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762000" y="2556931"/>
            <a:ext cx="10654145" cy="3608341"/>
          </a:xfrm>
        </p:spPr>
        <p:txBody>
          <a:bodyPr>
            <a:normAutofit lnSpcReduction="10000"/>
          </a:bodyPr>
          <a:lstStyle/>
          <a:p>
            <a:pPr marL="0" indent="0">
              <a:buNone/>
            </a:pPr>
            <a:r>
              <a:rPr lang="el-GR" sz="2600" dirty="0"/>
              <a:t>Συμβαίνει συχνά, κάποιοι γονείς να μην εκχωρούν εξουσίες στο παιδί τους καθώς </a:t>
            </a:r>
            <a:r>
              <a:rPr lang="el-GR" sz="2600" b="1" dirty="0"/>
              <a:t>δε θέλουν ή δεν αντέχουν να παραιτηθούν από το ρόλο τους</a:t>
            </a:r>
            <a:r>
              <a:rPr lang="el-GR" sz="2600" dirty="0"/>
              <a:t>. </a:t>
            </a:r>
          </a:p>
          <a:p>
            <a:pPr marL="0" indent="0">
              <a:buNone/>
            </a:pPr>
            <a:r>
              <a:rPr lang="el-GR" sz="2600" dirty="0"/>
              <a:t>Άλλοι γονείς κάνουν ότι δεν βλέπουν την εφηβεία του παιδιού τους, επειδή </a:t>
            </a:r>
            <a:r>
              <a:rPr lang="el-GR" sz="2600" b="1" dirty="0"/>
              <a:t>φοβούνται</a:t>
            </a:r>
            <a:r>
              <a:rPr lang="el-GR" sz="2600" dirty="0"/>
              <a:t> ότι δεν θα μπορέσουν να ανταπεξέλθουν στον καινούργιο ρόλο. </a:t>
            </a:r>
          </a:p>
          <a:p>
            <a:pPr marL="0" indent="0">
              <a:buNone/>
            </a:pPr>
            <a:r>
              <a:rPr lang="el-GR" sz="2600" dirty="0"/>
              <a:t>Τέλος, κάποιοι </a:t>
            </a:r>
            <a:r>
              <a:rPr lang="el-GR" sz="2600" b="1" dirty="0"/>
              <a:t>αγωνιούν</a:t>
            </a:r>
            <a:r>
              <a:rPr lang="el-GR" sz="2600" dirty="0"/>
              <a:t> για το από εδώ και πέρα, με αποτέλεσμα να τρενάρουν την ελευθερία και τις πρωτοβουλίες, καθυστερώντας την ενηλικίωση.</a:t>
            </a:r>
          </a:p>
          <a:p>
            <a:pPr marL="0" indent="0">
              <a:buNone/>
            </a:pPr>
            <a:r>
              <a:rPr lang="el-GR" sz="2600" dirty="0"/>
              <a:t>Σε συνδυασμό με τις </a:t>
            </a:r>
            <a:r>
              <a:rPr lang="el-GR" sz="2600" b="1" dirty="0"/>
              <a:t>ταχύτατες κοινωνικές αλλαγές</a:t>
            </a:r>
            <a:r>
              <a:rPr lang="el-GR" sz="2600" dirty="0"/>
              <a:t> που επισυμβαίνουν, επηρεάζοντας το βίωμα της εφηβείας από εποχή σε εποχή </a:t>
            </a:r>
          </a:p>
          <a:p>
            <a:pPr marL="0" indent="0">
              <a:buNone/>
            </a:pPr>
            <a:endParaRPr lang="el-GR" dirty="0"/>
          </a:p>
          <a:p>
            <a:endParaRPr lang="el-GR" dirty="0"/>
          </a:p>
        </p:txBody>
      </p:sp>
    </p:spTree>
    <p:extLst>
      <p:ext uri="{BB962C8B-B14F-4D97-AF65-F5344CB8AC3E}">
        <p14:creationId xmlns:p14="http://schemas.microsoft.com/office/powerpoint/2010/main" val="31720677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endParaRPr lang="el-GR" dirty="0"/>
          </a:p>
        </p:txBody>
      </p:sp>
      <p:sp>
        <p:nvSpPr>
          <p:cNvPr id="3" name="Content Placeholder 2"/>
          <p:cNvSpPr>
            <a:spLocks noGrp="1"/>
          </p:cNvSpPr>
          <p:nvPr>
            <p:ph idx="1"/>
          </p:nvPr>
        </p:nvSpPr>
        <p:spPr>
          <a:xfrm>
            <a:off x="886691" y="2556932"/>
            <a:ext cx="10460182" cy="3539068"/>
          </a:xfrm>
        </p:spPr>
        <p:txBody>
          <a:bodyPr>
            <a:normAutofit fontScale="92500" lnSpcReduction="20000"/>
          </a:bodyPr>
          <a:lstStyle/>
          <a:p>
            <a:pPr marL="0" indent="0">
              <a:buNone/>
            </a:pPr>
            <a:r>
              <a:rPr lang="el-GR" sz="2800" dirty="0"/>
              <a:t>Οι γονείς δηλώνουν </a:t>
            </a:r>
            <a:r>
              <a:rPr lang="el-GR" sz="2800" b="1" dirty="0"/>
              <a:t>μπερδεμένοι</a:t>
            </a:r>
            <a:r>
              <a:rPr lang="el-GR" sz="2800" dirty="0"/>
              <a:t>, </a:t>
            </a:r>
            <a:r>
              <a:rPr lang="el-GR" sz="2800" b="1" dirty="0"/>
              <a:t>θυμωμένοι</a:t>
            </a:r>
            <a:r>
              <a:rPr lang="el-GR" sz="2800" dirty="0"/>
              <a:t> και την αίσθηση </a:t>
            </a:r>
            <a:r>
              <a:rPr lang="el-GR" sz="2800" b="1" dirty="0"/>
              <a:t>απώλειας ελέγχου </a:t>
            </a:r>
            <a:r>
              <a:rPr lang="el-GR" sz="2800" dirty="0"/>
              <a:t>στη ζωή τους. </a:t>
            </a:r>
          </a:p>
          <a:p>
            <a:pPr marL="0" indent="0">
              <a:buNone/>
            </a:pPr>
            <a:r>
              <a:rPr lang="el-GR" sz="2800" dirty="0"/>
              <a:t>Ορισμένοι γονείς βιώνουν συναισθήματα ανοίκειου </a:t>
            </a:r>
            <a:r>
              <a:rPr lang="el-GR" sz="2800" b="1" dirty="0"/>
              <a:t>φόβου</a:t>
            </a:r>
            <a:r>
              <a:rPr lang="el-GR" sz="2800" dirty="0"/>
              <a:t>, ο οποίος εγείρεται από συμπεριφορές, που για πρώτη φορά υιοθετούν οι έφηβοι, ενώ άλλοι αναφέρουν </a:t>
            </a:r>
            <a:r>
              <a:rPr lang="el-GR" sz="2800" b="1" dirty="0"/>
              <a:t>αγωνία</a:t>
            </a:r>
            <a:r>
              <a:rPr lang="el-GR" sz="2800" dirty="0"/>
              <a:t>, παρατηρώντας συμπεριφορές, που και οι ίδιοι θυμούνται από την εφηβεία τους, με τη διαφορά, ότι τώρα καλούνται να τις αντιμετωπίσουν από την πλευρά του γονέα. </a:t>
            </a:r>
          </a:p>
          <a:p>
            <a:pPr marL="0" indent="0">
              <a:buNone/>
            </a:pPr>
            <a:r>
              <a:rPr lang="el-GR" sz="2800" dirty="0"/>
              <a:t>Οι αλλαγές που επισυμβαίνουν αλλάζουν τη δυναμική της οικογένειας με έναν τρόπο, που οι γονείς συχνά αισθάνονται ανέτοιμοι να διαχειριστούν</a:t>
            </a:r>
          </a:p>
        </p:txBody>
      </p:sp>
    </p:spTree>
    <p:extLst>
      <p:ext uri="{BB962C8B-B14F-4D97-AF65-F5344CB8AC3E}">
        <p14:creationId xmlns:p14="http://schemas.microsoft.com/office/powerpoint/2010/main" val="33536741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endParaRPr lang="el-GR" dirty="0"/>
          </a:p>
        </p:txBody>
      </p:sp>
      <p:sp>
        <p:nvSpPr>
          <p:cNvPr id="3" name="Content Placeholder 2"/>
          <p:cNvSpPr>
            <a:spLocks noGrp="1"/>
          </p:cNvSpPr>
          <p:nvPr>
            <p:ph idx="1"/>
          </p:nvPr>
        </p:nvSpPr>
        <p:spPr/>
        <p:txBody>
          <a:bodyPr>
            <a:normAutofit/>
          </a:bodyPr>
          <a:lstStyle/>
          <a:p>
            <a:r>
              <a:rPr lang="el-GR" sz="2800" dirty="0"/>
              <a:t>Επιπροσθέτως εδώ συναντάμε </a:t>
            </a:r>
            <a:r>
              <a:rPr lang="el-GR" sz="2800" b="1" dirty="0"/>
              <a:t>«το σύνδρομο της άδειας φωλιάς», </a:t>
            </a:r>
            <a:r>
              <a:rPr lang="el-GR" sz="2800" dirty="0"/>
              <a:t>που βιώνεται από τους γονείς, οι οποίοι με αφορμή την επικείμενη απομάκρυνση των παιδιών τους από το σπίτι, αισθάνονται μοναξιά/ άγχος και νοσταλγία της προηγούμενης καθημερινότητας. </a:t>
            </a:r>
          </a:p>
          <a:p>
            <a:r>
              <a:rPr lang="el-GR" sz="2800" dirty="0"/>
              <a:t>Συχνά, ενώ λεκτικά εκφράζουν την επιθυμία για αυτονόμηση των παιδιών τους, σε ένα ασυνείδητο επίπεδο μπορεί να το φοβούνται ή ακόμα και να το απεύχονται. </a:t>
            </a:r>
          </a:p>
        </p:txBody>
      </p:sp>
    </p:spTree>
    <p:extLst>
      <p:ext uri="{BB962C8B-B14F-4D97-AF65-F5344CB8AC3E}">
        <p14:creationId xmlns:p14="http://schemas.microsoft.com/office/powerpoint/2010/main" val="303412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endParaRPr lang="el-GR" dirty="0"/>
          </a:p>
        </p:txBody>
      </p:sp>
      <p:sp>
        <p:nvSpPr>
          <p:cNvPr id="3" name="Content Placeholder 2"/>
          <p:cNvSpPr>
            <a:spLocks noGrp="1"/>
          </p:cNvSpPr>
          <p:nvPr>
            <p:ph idx="1"/>
          </p:nvPr>
        </p:nvSpPr>
        <p:spPr/>
        <p:txBody>
          <a:bodyPr>
            <a:normAutofit/>
          </a:bodyPr>
          <a:lstStyle/>
          <a:p>
            <a:pPr marL="0" indent="0">
              <a:buNone/>
            </a:pPr>
            <a:r>
              <a:rPr lang="el-GR" sz="2800" dirty="0"/>
              <a:t>Επιπροσθέτως συχνά, η εφηβεία συμπίπτει με την εξίσου κρίσιμη ηλικιακή φάση των γονέων, οι οποίοι διανύουν τα μέσα της ενήλικης ζωής τους. </a:t>
            </a:r>
          </a:p>
          <a:p>
            <a:pPr marL="0" indent="0">
              <a:buNone/>
            </a:pPr>
            <a:r>
              <a:rPr lang="el-GR" sz="2800" dirty="0"/>
              <a:t>Κάποια από τα προβλήματα που χαρακτηρίζουν αυτή τη φάση της οικογένειας είναι η διαπραγμάτευση των ορίων, η επικοινωνία, η έκφραση των συναισθημάτων, η συνοχή και η διαφοροποίηση μέσα στην οικογένεια. </a:t>
            </a:r>
          </a:p>
        </p:txBody>
      </p:sp>
    </p:spTree>
    <p:extLst>
      <p:ext uri="{BB962C8B-B14F-4D97-AF65-F5344CB8AC3E}">
        <p14:creationId xmlns:p14="http://schemas.microsoft.com/office/powerpoint/2010/main" val="10182483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900546" y="2556932"/>
            <a:ext cx="10432472" cy="3580632"/>
          </a:xfrm>
        </p:spPr>
        <p:txBody>
          <a:bodyPr>
            <a:noAutofit/>
          </a:bodyPr>
          <a:lstStyle/>
          <a:p>
            <a:pPr marL="0" indent="0">
              <a:buNone/>
            </a:pPr>
            <a:r>
              <a:rPr lang="el-GR" sz="2600" b="1" dirty="0"/>
              <a:t>Κυρίαρχα θέματα </a:t>
            </a:r>
            <a:r>
              <a:rPr lang="el-GR" sz="2600" dirty="0"/>
              <a:t>που προβληματίζουν τους γονείς εφήβων είναι: </a:t>
            </a:r>
          </a:p>
          <a:p>
            <a:r>
              <a:rPr lang="el-GR" sz="2600" dirty="0"/>
              <a:t>οι συναισθηματικές μεταπτώσεις, τα αμφιθυμικά και έντονα συναισθήματα, οι εκρήξεις θυμού, </a:t>
            </a:r>
          </a:p>
          <a:p>
            <a:r>
              <a:rPr lang="el-GR" sz="2600" dirty="0"/>
              <a:t>οι απότομες συμπεριφορές και η αντίδραση σε κάθε μορφή εξουσίας </a:t>
            </a:r>
          </a:p>
          <a:p>
            <a:r>
              <a:rPr lang="el-GR" sz="2600" dirty="0"/>
              <a:t>η σύναψη ερωτικών σχέσεων και η εξερεύνηση της σεξουαλικότητας </a:t>
            </a:r>
          </a:p>
          <a:p>
            <a:r>
              <a:rPr lang="el-GR" sz="2600" dirty="0"/>
              <a:t>η μειωμένη αυτοπεποίθηση και η ανάγκη ένταξης σε ομάδα ομοίων, </a:t>
            </a:r>
          </a:p>
          <a:p>
            <a:r>
              <a:rPr lang="el-GR" sz="2600" dirty="0"/>
              <a:t>κατάχρηση ουσιών, κατάθλιψη, διατροφικές διαταραχές</a:t>
            </a:r>
          </a:p>
        </p:txBody>
      </p:sp>
    </p:spTree>
    <p:extLst>
      <p:ext uri="{BB962C8B-B14F-4D97-AF65-F5344CB8AC3E}">
        <p14:creationId xmlns:p14="http://schemas.microsoft.com/office/powerpoint/2010/main" val="19729390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789709" y="2556932"/>
            <a:ext cx="10668000" cy="3318936"/>
          </a:xfrm>
        </p:spPr>
        <p:txBody>
          <a:bodyPr>
            <a:noAutofit/>
          </a:bodyPr>
          <a:lstStyle/>
          <a:p>
            <a:pPr marL="0" indent="0">
              <a:buNone/>
            </a:pPr>
            <a:r>
              <a:rPr lang="el-GR" sz="2600" dirty="0"/>
              <a:t>Σε γενικές γραμμές, κάποιες </a:t>
            </a:r>
            <a:r>
              <a:rPr lang="el-GR" sz="2600" b="1" dirty="0"/>
              <a:t>βασικές κατευθύνσεις </a:t>
            </a:r>
            <a:r>
              <a:rPr lang="el-GR" sz="2600" dirty="0"/>
              <a:t>προς το θεραπευτή που συνεργάζεται με γονείς εφήβων είναι: </a:t>
            </a:r>
          </a:p>
          <a:p>
            <a:r>
              <a:rPr lang="el-GR" sz="2600" dirty="0"/>
              <a:t>διαφοροποίηση των φυσιολογικών στοιχείων της εφηβείας από πιθανή παθολογία</a:t>
            </a:r>
          </a:p>
          <a:p>
            <a:r>
              <a:rPr lang="el-GR" sz="2600" dirty="0"/>
              <a:t>ψυχοεκπαίδευση στα χαρακτηριστικά της εφηβείας </a:t>
            </a:r>
          </a:p>
          <a:p>
            <a:r>
              <a:rPr lang="el-GR" sz="2600" dirty="0"/>
              <a:t>διερεύνηση του συστήματος επικοινωνίας, ορίων</a:t>
            </a:r>
            <a:r>
              <a:rPr lang="en-US" sz="2600" dirty="0"/>
              <a:t>,</a:t>
            </a:r>
            <a:r>
              <a:rPr lang="el-GR" sz="2600" dirty="0"/>
              <a:t> ανάπτυξης της αυτοεκτίμησης μέσα στην οικογένεια και ενίσχυση των δεξιοτήτων των γονέων </a:t>
            </a:r>
          </a:p>
          <a:p>
            <a:r>
              <a:rPr lang="el-GR" sz="2600" dirty="0"/>
              <a:t>ψυχοεκπαίδευση στην απογονεοποίηση</a:t>
            </a:r>
          </a:p>
        </p:txBody>
      </p:sp>
    </p:spTree>
    <p:extLst>
      <p:ext uri="{BB962C8B-B14F-4D97-AF65-F5344CB8AC3E}">
        <p14:creationId xmlns:p14="http://schemas.microsoft.com/office/powerpoint/2010/main" val="29123120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775855" y="2556932"/>
            <a:ext cx="10640290" cy="3649904"/>
          </a:xfrm>
        </p:spPr>
        <p:txBody>
          <a:bodyPr/>
          <a:lstStyle/>
          <a:p>
            <a:r>
              <a:rPr lang="el-GR" sz="2800" dirty="0"/>
              <a:t>Μια σημαντική πρόκληση για έναν θεραπευτή, που δουλεύει με τους γονείς ενός εφήβου, είναι να ενισχύσει την ισορροπία μεταξύ της οπτικής του εφήβου και των ανησυχιών που εγείρονται στο γονέα. </a:t>
            </a:r>
          </a:p>
          <a:p>
            <a:pPr marL="0" indent="0">
              <a:buNone/>
            </a:pPr>
            <a:endParaRPr lang="el-GR" dirty="0"/>
          </a:p>
        </p:txBody>
      </p:sp>
    </p:spTree>
    <p:extLst>
      <p:ext uri="{BB962C8B-B14F-4D97-AF65-F5344CB8AC3E}">
        <p14:creationId xmlns:p14="http://schemas.microsoft.com/office/powerpoint/2010/main" val="2289318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 (1)</a:t>
            </a:r>
          </a:p>
        </p:txBody>
      </p:sp>
      <p:sp>
        <p:nvSpPr>
          <p:cNvPr id="3" name="Content Placeholder 2"/>
          <p:cNvSpPr>
            <a:spLocks noGrp="1"/>
          </p:cNvSpPr>
          <p:nvPr>
            <p:ph idx="1"/>
          </p:nvPr>
        </p:nvSpPr>
        <p:spPr>
          <a:xfrm>
            <a:off x="872836" y="2556931"/>
            <a:ext cx="10598728" cy="3871578"/>
          </a:xfrm>
        </p:spPr>
        <p:txBody>
          <a:bodyPr>
            <a:normAutofit lnSpcReduction="10000"/>
          </a:bodyPr>
          <a:lstStyle/>
          <a:p>
            <a:pPr marL="0" indent="0">
              <a:buNone/>
            </a:pPr>
            <a:r>
              <a:rPr lang="el-GR" sz="2800" b="1" dirty="0"/>
              <a:t>Σκοπός της συμβουλευτικής </a:t>
            </a:r>
            <a:r>
              <a:rPr lang="el-GR" sz="2800" dirty="0"/>
              <a:t>γονέων εφήβων είναι: </a:t>
            </a:r>
          </a:p>
          <a:p>
            <a:r>
              <a:rPr lang="el-GR" sz="2800" dirty="0"/>
              <a:t>η τοποθέτηση των ζητημάτων σε ρεαλιστική βάση, κατανοώντας </a:t>
            </a:r>
            <a:r>
              <a:rPr lang="el-GR" sz="2800" b="1" dirty="0"/>
              <a:t>δυσλειτουργικά μοτίβα επικοινωνίας</a:t>
            </a:r>
            <a:r>
              <a:rPr lang="el-GR" sz="2800" dirty="0"/>
              <a:t>, </a:t>
            </a:r>
          </a:p>
          <a:p>
            <a:r>
              <a:rPr lang="el-GR" sz="2800" dirty="0"/>
              <a:t>η </a:t>
            </a:r>
            <a:r>
              <a:rPr lang="el-GR" sz="2800" b="1" dirty="0"/>
              <a:t>έκφραση και ανακούφιση συναισθημάτων </a:t>
            </a:r>
            <a:r>
              <a:rPr lang="el-GR" sz="2800" dirty="0"/>
              <a:t>ντροπής, ενοχής, θυμού, φόβου, που εγείρονται από την αλληλεπίδρασή με τους εφήβους.</a:t>
            </a:r>
          </a:p>
          <a:p>
            <a:r>
              <a:rPr lang="el-GR" sz="2800" dirty="0"/>
              <a:t>η </a:t>
            </a:r>
            <a:r>
              <a:rPr lang="el-GR" sz="2800" b="1" dirty="0"/>
              <a:t>σύνδεση με τα προσωπικά βιώματα των γονέων </a:t>
            </a:r>
            <a:r>
              <a:rPr lang="el-GR" sz="2800" dirty="0"/>
              <a:t>από την περίοδο της εφηβείας τους, ώστε να τους δοθεί τη δυνατότητα να κατανοήσουν και να έρθουν πιο κοντά στο βίωμα του παιδιού. </a:t>
            </a:r>
          </a:p>
          <a:p>
            <a:endParaRPr lang="el-GR" sz="2800" dirty="0"/>
          </a:p>
          <a:p>
            <a:endParaRPr lang="el-GR" sz="2800" dirty="0"/>
          </a:p>
        </p:txBody>
      </p:sp>
    </p:spTree>
    <p:extLst>
      <p:ext uri="{BB962C8B-B14F-4D97-AF65-F5344CB8AC3E}">
        <p14:creationId xmlns:p14="http://schemas.microsoft.com/office/powerpoint/2010/main" val="27895783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 (2)</a:t>
            </a:r>
          </a:p>
        </p:txBody>
      </p:sp>
      <p:sp>
        <p:nvSpPr>
          <p:cNvPr id="3" name="Content Placeholder 2"/>
          <p:cNvSpPr>
            <a:spLocks noGrp="1"/>
          </p:cNvSpPr>
          <p:nvPr>
            <p:ph idx="1"/>
          </p:nvPr>
        </p:nvSpPr>
        <p:spPr>
          <a:xfrm>
            <a:off x="900544" y="2556932"/>
            <a:ext cx="10584874" cy="3677614"/>
          </a:xfrm>
        </p:spPr>
        <p:txBody>
          <a:bodyPr>
            <a:normAutofit fontScale="47500" lnSpcReduction="20000"/>
          </a:bodyPr>
          <a:lstStyle/>
          <a:p>
            <a:r>
              <a:rPr lang="el-GR" sz="5900" dirty="0"/>
              <a:t>να ενθαρρύνει τους γονείς να αντιμετωπίζουν με σεβασμό και εμπιστοσύνη τους εφήβους, δημιουργώντας μαζί τους μια πιο </a:t>
            </a:r>
            <a:r>
              <a:rPr lang="el-GR" sz="5900" b="1" dirty="0"/>
              <a:t>ισότιμη σχέση</a:t>
            </a:r>
            <a:r>
              <a:rPr lang="el-GR" sz="5900" dirty="0"/>
              <a:t>.</a:t>
            </a:r>
          </a:p>
          <a:p>
            <a:r>
              <a:rPr lang="el-GR" sz="5900" dirty="0"/>
              <a:t>να ενισχύσει τους γονείς να παίρνουν </a:t>
            </a:r>
            <a:r>
              <a:rPr lang="el-GR" sz="5900" b="1" dirty="0"/>
              <a:t>σταθερές αποφάσεις</a:t>
            </a:r>
            <a:r>
              <a:rPr lang="el-GR" sz="5900" dirty="0"/>
              <a:t>, θέτοντας σαφή όρια και λαμβάνοντας υπ’ </a:t>
            </a:r>
            <a:r>
              <a:rPr lang="el-GR" sz="5900" dirty="0" err="1"/>
              <a:t>όψιν</a:t>
            </a:r>
            <a:r>
              <a:rPr lang="el-GR" sz="5900" dirty="0"/>
              <a:t> τις ανάγκες της σύγχρονης πραγματικότητας των εφήβων.</a:t>
            </a:r>
          </a:p>
          <a:p>
            <a:r>
              <a:rPr lang="el-GR" sz="5900" dirty="0"/>
              <a:t>να εμποδίσει τους γονείς να</a:t>
            </a:r>
            <a:r>
              <a:rPr lang="el-GR" sz="5900" b="1" dirty="0"/>
              <a:t> προβάλλουν</a:t>
            </a:r>
            <a:r>
              <a:rPr lang="el-GR" sz="5900" dirty="0"/>
              <a:t> στους εφήβους τις δικές τους επιθυμίες ή τα ανεκπλήρωτα όνειρα και να είναι έτοιμοι να αποδεχτούν τη νέα σχέση με τα παιδιά τους, που γίνονται πια ενήλικες. </a:t>
            </a:r>
          </a:p>
          <a:p>
            <a:pPr marL="0" indent="0">
              <a:buNone/>
            </a:pPr>
            <a:r>
              <a:rPr lang="el-GR" sz="2800" dirty="0"/>
              <a:t> </a:t>
            </a:r>
          </a:p>
          <a:p>
            <a:endParaRPr lang="el-GR" dirty="0"/>
          </a:p>
        </p:txBody>
      </p:sp>
    </p:spTree>
    <p:extLst>
      <p:ext uri="{BB962C8B-B14F-4D97-AF65-F5344CB8AC3E}">
        <p14:creationId xmlns:p14="http://schemas.microsoft.com/office/powerpoint/2010/main" val="554932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Γονεϊκότητα</a:t>
            </a:r>
          </a:p>
        </p:txBody>
      </p:sp>
      <p:sp>
        <p:nvSpPr>
          <p:cNvPr id="3" name="Content Placeholder 2"/>
          <p:cNvSpPr>
            <a:spLocks noGrp="1"/>
          </p:cNvSpPr>
          <p:nvPr>
            <p:ph idx="1"/>
          </p:nvPr>
        </p:nvSpPr>
        <p:spPr/>
        <p:txBody>
          <a:bodyPr>
            <a:normAutofit/>
          </a:bodyPr>
          <a:lstStyle/>
          <a:p>
            <a:r>
              <a:rPr lang="el-GR" sz="2800" dirty="0"/>
              <a:t>Όμως, επίσης, η μετάβαση στο γονικό ρόλο έχει χαρακτηριστεί ως μια από τις πιο </a:t>
            </a:r>
            <a:r>
              <a:rPr lang="el-GR" sz="2800" b="1" dirty="0"/>
              <a:t>απότομες αλλαγές </a:t>
            </a:r>
            <a:r>
              <a:rPr lang="el-GR" sz="2800" dirty="0"/>
              <a:t>στη ζωή ενός ατόμου σε προσωπικό, οικογενειακό και κοινωνικό επίπεδο.</a:t>
            </a:r>
          </a:p>
          <a:p>
            <a:r>
              <a:rPr lang="el-GR" sz="2800" dirty="0"/>
              <a:t>Η ανατροφή του παιδιού προϋποθέτει τη </a:t>
            </a:r>
            <a:r>
              <a:rPr lang="el-GR" sz="2800" b="1" dirty="0"/>
              <a:t>σταδιακή προσαρμογή </a:t>
            </a:r>
            <a:r>
              <a:rPr lang="el-GR" sz="2800" dirty="0"/>
              <a:t>στο ρόλο του γονέα και απαιτεί ικανότητες προσαρμογής, ανατροπής, και ευελιξίας τόσο στις σχέσεις των γονέων με το παιδί όσο και στη μεταξύ των γονέων σχέση.</a:t>
            </a:r>
          </a:p>
        </p:txBody>
      </p:sp>
    </p:spTree>
    <p:extLst>
      <p:ext uri="{BB962C8B-B14F-4D97-AF65-F5344CB8AC3E}">
        <p14:creationId xmlns:p14="http://schemas.microsoft.com/office/powerpoint/2010/main" val="21310557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 (3)</a:t>
            </a:r>
            <a:endParaRPr lang="el-GR" dirty="0"/>
          </a:p>
        </p:txBody>
      </p:sp>
      <p:sp>
        <p:nvSpPr>
          <p:cNvPr id="3" name="Content Placeholder 2"/>
          <p:cNvSpPr>
            <a:spLocks noGrp="1"/>
          </p:cNvSpPr>
          <p:nvPr>
            <p:ph idx="1"/>
          </p:nvPr>
        </p:nvSpPr>
        <p:spPr>
          <a:xfrm>
            <a:off x="775856" y="2556932"/>
            <a:ext cx="10640290" cy="3318936"/>
          </a:xfrm>
        </p:spPr>
        <p:txBody>
          <a:bodyPr/>
          <a:lstStyle/>
          <a:p>
            <a:r>
              <a:rPr lang="el-GR" sz="2800" dirty="0"/>
              <a:t>να αναζητήσουν, οι γονείς, τρόπους ώστε να επιλύουν λειτουργικά τις αναπόφευκτες διαφωνίες, χωρίς να κλιμακώνονται οι συγκρούσεις.</a:t>
            </a:r>
          </a:p>
          <a:p>
            <a:pPr marL="0" indent="0">
              <a:buNone/>
            </a:pPr>
            <a:r>
              <a:rPr lang="el-GR" sz="2800" dirty="0"/>
              <a:t>Είναι πολύ σημαντικό οι γονείς να αντέξουν τις επιθέσεις και να προσφέρουν το </a:t>
            </a:r>
            <a:r>
              <a:rPr lang="el-GR" sz="2800" b="1" dirty="0"/>
              <a:t>ασφαλές πλαίσιο </a:t>
            </a:r>
            <a:r>
              <a:rPr lang="el-GR" sz="2800" dirty="0"/>
              <a:t>ώστε ο έφηβος να επαναστατήσει εναντίον τους, συνειδητοποιώντας ότι η σύγκρουση ουσιαστικά συμβαίνει με τον ίδιο του τον εαυτό. </a:t>
            </a:r>
          </a:p>
          <a:p>
            <a:pPr marL="0" indent="0">
              <a:buNone/>
            </a:pPr>
            <a:endParaRPr lang="el-GR" dirty="0"/>
          </a:p>
        </p:txBody>
      </p:sp>
    </p:spTree>
    <p:extLst>
      <p:ext uri="{BB962C8B-B14F-4D97-AF65-F5344CB8AC3E}">
        <p14:creationId xmlns:p14="http://schemas.microsoft.com/office/powerpoint/2010/main" val="19255581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p>
        </p:txBody>
      </p:sp>
      <p:sp>
        <p:nvSpPr>
          <p:cNvPr id="3" name="Content Placeholder 2"/>
          <p:cNvSpPr>
            <a:spLocks noGrp="1"/>
          </p:cNvSpPr>
          <p:nvPr>
            <p:ph idx="1"/>
          </p:nvPr>
        </p:nvSpPr>
        <p:spPr>
          <a:xfrm>
            <a:off x="831273" y="2556931"/>
            <a:ext cx="10529454" cy="3636051"/>
          </a:xfrm>
        </p:spPr>
        <p:txBody>
          <a:bodyPr>
            <a:normAutofit/>
          </a:bodyPr>
          <a:lstStyle/>
          <a:p>
            <a:pPr marL="0" indent="0">
              <a:buNone/>
            </a:pPr>
            <a:r>
              <a:rPr lang="el-GR" sz="2800" dirty="0"/>
              <a:t>Αυτό που είναι λειτουργικό σε αυτή τη φάση, αν ο γονιός έρχεται αντιμέτωπος με την </a:t>
            </a:r>
            <a:r>
              <a:rPr lang="el-GR" sz="2800" b="1" dirty="0"/>
              <a:t>επιθετικότητα</a:t>
            </a:r>
            <a:r>
              <a:rPr lang="el-GR" sz="2800" dirty="0"/>
              <a:t> του εφήβου, είναι να σκεφτεί, ότι δεν πρόκειται για έναν προσωπικό πόλεμο. </a:t>
            </a:r>
          </a:p>
          <a:p>
            <a:pPr marL="0" indent="0">
              <a:buNone/>
            </a:pPr>
            <a:r>
              <a:rPr lang="el-GR" sz="2800" dirty="0"/>
              <a:t>Ο έφηβος δεν αντιτίθεται στον γονέα ως πρόσωπο, αλλά στο </a:t>
            </a:r>
            <a:r>
              <a:rPr lang="el-GR" sz="2800" b="1" dirty="0"/>
              <a:t>γονέα ως ρόλο</a:t>
            </a:r>
            <a:r>
              <a:rPr lang="el-GR" sz="2800" dirty="0"/>
              <a:t>.</a:t>
            </a:r>
          </a:p>
        </p:txBody>
      </p:sp>
    </p:spTree>
    <p:extLst>
      <p:ext uri="{BB962C8B-B14F-4D97-AF65-F5344CB8AC3E}">
        <p14:creationId xmlns:p14="http://schemas.microsoft.com/office/powerpoint/2010/main" val="28539553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endParaRPr lang="el-GR" dirty="0"/>
          </a:p>
        </p:txBody>
      </p:sp>
      <p:sp>
        <p:nvSpPr>
          <p:cNvPr id="3" name="Content Placeholder 2"/>
          <p:cNvSpPr>
            <a:spLocks noGrp="1"/>
          </p:cNvSpPr>
          <p:nvPr>
            <p:ph idx="1"/>
          </p:nvPr>
        </p:nvSpPr>
        <p:spPr>
          <a:xfrm>
            <a:off x="858982" y="2556932"/>
            <a:ext cx="10612582" cy="3649904"/>
          </a:xfrm>
        </p:spPr>
        <p:txBody>
          <a:bodyPr>
            <a:normAutofit/>
          </a:bodyPr>
          <a:lstStyle/>
          <a:p>
            <a:pPr marL="0" indent="0">
              <a:buNone/>
            </a:pPr>
            <a:r>
              <a:rPr lang="el-GR" sz="2800" dirty="0"/>
              <a:t>Οι γονείς εκπαιδεύονται να έρχονται σε </a:t>
            </a:r>
            <a:r>
              <a:rPr lang="el-GR" sz="2800" b="1" dirty="0"/>
              <a:t>επαφή</a:t>
            </a:r>
            <a:r>
              <a:rPr lang="el-GR" sz="2800" dirty="0"/>
              <a:t> με τα δικά τους συναισθήματα και να τα </a:t>
            </a:r>
            <a:r>
              <a:rPr lang="el-GR" sz="2800" b="1" dirty="0"/>
              <a:t>επικοινωνούν</a:t>
            </a:r>
            <a:r>
              <a:rPr lang="el-GR" sz="2800" dirty="0"/>
              <a:t> με λειτουργικό τρόπο στους εφήβους. </a:t>
            </a:r>
          </a:p>
          <a:p>
            <a:pPr marL="0" indent="0">
              <a:buNone/>
            </a:pPr>
            <a:r>
              <a:rPr lang="el-GR" sz="2800" dirty="0"/>
              <a:t>Αυτό δείχνει να ενισχύει τη </a:t>
            </a:r>
            <a:r>
              <a:rPr lang="el-GR" sz="2800" b="1" dirty="0"/>
              <a:t>συναισθηματική επαφή</a:t>
            </a:r>
            <a:r>
              <a:rPr lang="el-GR" sz="2800" dirty="0"/>
              <a:t>, η οποία εξελίσσει τη σχέση τους. </a:t>
            </a:r>
          </a:p>
        </p:txBody>
      </p:sp>
    </p:spTree>
    <p:extLst>
      <p:ext uri="{BB962C8B-B14F-4D97-AF65-F5344CB8AC3E}">
        <p14:creationId xmlns:p14="http://schemas.microsoft.com/office/powerpoint/2010/main" val="20172558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endParaRPr lang="el-GR" dirty="0"/>
          </a:p>
        </p:txBody>
      </p:sp>
      <p:sp>
        <p:nvSpPr>
          <p:cNvPr id="3" name="Content Placeholder 2"/>
          <p:cNvSpPr>
            <a:spLocks noGrp="1"/>
          </p:cNvSpPr>
          <p:nvPr>
            <p:ph idx="1"/>
          </p:nvPr>
        </p:nvSpPr>
        <p:spPr>
          <a:xfrm>
            <a:off x="831273" y="2556932"/>
            <a:ext cx="10474036" cy="3649904"/>
          </a:xfrm>
        </p:spPr>
        <p:txBody>
          <a:bodyPr/>
          <a:lstStyle/>
          <a:p>
            <a:pPr marL="0" indent="0">
              <a:buNone/>
            </a:pPr>
            <a:r>
              <a:rPr lang="el-GR" sz="2800" dirty="0"/>
              <a:t>Οι έφηβοι φαίνεται να λειτουργούν ως αποδέκτες, αλλά και ως πομποί αυτών των άμεσων επικοινωνιακών μηνυμάτων και αυτό δείχνει να τους ανακουφίζει ιδιαίτερα. Οι έφηβοι εμφανίζονται να </a:t>
            </a:r>
            <a:r>
              <a:rPr lang="el-GR" sz="2800" b="1" dirty="0"/>
              <a:t>μιλούν πιο ανοιχτά</a:t>
            </a:r>
            <a:r>
              <a:rPr lang="el-GR" sz="2800" dirty="0"/>
              <a:t>, χωρίς να φοβούνται τις αντιδράσεις των γονέων. </a:t>
            </a:r>
          </a:p>
          <a:p>
            <a:pPr marL="0" indent="0">
              <a:buNone/>
            </a:pPr>
            <a:r>
              <a:rPr lang="el-GR" sz="2800" dirty="0"/>
              <a:t>Από την άλλη πλευρά, όταν επιθυμούν να κρατήσουν για τον εαυτό τους πράγματα, οι γονείς φαίνεται ότι επιδεικνύουν σεβασμό και εμπιστοσύνη.</a:t>
            </a:r>
          </a:p>
          <a:p>
            <a:endParaRPr lang="el-GR" dirty="0"/>
          </a:p>
        </p:txBody>
      </p:sp>
    </p:spTree>
    <p:extLst>
      <p:ext uri="{BB962C8B-B14F-4D97-AF65-F5344CB8AC3E}">
        <p14:creationId xmlns:p14="http://schemas.microsoft.com/office/powerpoint/2010/main" val="39109781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Συμβουλευτική Γονέων και Αιτήματα ανά Ηλικιακή Ομάδα</a:t>
            </a:r>
            <a:endParaRPr lang="el-GR" dirty="0"/>
          </a:p>
        </p:txBody>
      </p:sp>
      <p:sp>
        <p:nvSpPr>
          <p:cNvPr id="3" name="Content Placeholder 2"/>
          <p:cNvSpPr>
            <a:spLocks noGrp="1"/>
          </p:cNvSpPr>
          <p:nvPr>
            <p:ph idx="1"/>
          </p:nvPr>
        </p:nvSpPr>
        <p:spPr>
          <a:xfrm>
            <a:off x="720436" y="2556931"/>
            <a:ext cx="10751128" cy="3940851"/>
          </a:xfrm>
        </p:spPr>
        <p:txBody>
          <a:bodyPr>
            <a:normAutofit lnSpcReduction="10000"/>
          </a:bodyPr>
          <a:lstStyle/>
          <a:p>
            <a:pPr marL="0" indent="0">
              <a:buNone/>
            </a:pPr>
            <a:r>
              <a:rPr lang="el-GR" sz="2800" dirty="0"/>
              <a:t>Φυσικά η παραπάνω διαδικασία φαίνεται να επιδρά και στην ομαλή διαχείριση των </a:t>
            </a:r>
            <a:r>
              <a:rPr lang="el-GR" sz="2800" b="1" dirty="0"/>
              <a:t>συγκρούσεων</a:t>
            </a:r>
            <a:r>
              <a:rPr lang="el-GR" sz="2800" dirty="0"/>
              <a:t>. Όταν δηλαδή η επικοινωνία γονέων- εφήβων χαρακτηρίζεται από αλληλοσεβασμό, οι εντάσεις και οι συγκρούσεις περιορίζονται. </a:t>
            </a:r>
          </a:p>
          <a:p>
            <a:pPr marL="0" indent="0">
              <a:buNone/>
            </a:pPr>
            <a:r>
              <a:rPr lang="el-GR" sz="2800" dirty="0"/>
              <a:t>Τα δύο βοηθητικά στοιχεία- κεκτημένα από τη συμβουλευτική είναι: </a:t>
            </a:r>
          </a:p>
          <a:p>
            <a:r>
              <a:rPr lang="el-GR" sz="2800" dirty="0"/>
              <a:t>η </a:t>
            </a:r>
            <a:r>
              <a:rPr lang="el-GR" sz="2800" b="1" dirty="0"/>
              <a:t>ενσυναίσθηση</a:t>
            </a:r>
            <a:r>
              <a:rPr lang="el-GR" sz="2800" dirty="0"/>
              <a:t> και </a:t>
            </a:r>
          </a:p>
          <a:p>
            <a:r>
              <a:rPr lang="el-GR" sz="2800" dirty="0"/>
              <a:t>η </a:t>
            </a:r>
            <a:r>
              <a:rPr lang="el-GR" sz="2800" b="1" dirty="0"/>
              <a:t>διατήρηση της θέσης τους ως γονείς</a:t>
            </a:r>
            <a:r>
              <a:rPr lang="el-GR" sz="2800" dirty="0"/>
              <a:t>, ακόμα κι όταν οι έφηβοι υιοθετούν ιδιαιτέρως προκλητικές συμπεριφορές.</a:t>
            </a:r>
          </a:p>
          <a:p>
            <a:endParaRPr lang="el-GR" dirty="0"/>
          </a:p>
        </p:txBody>
      </p:sp>
    </p:spTree>
    <p:extLst>
      <p:ext uri="{BB962C8B-B14F-4D97-AF65-F5344CB8AC3E}">
        <p14:creationId xmlns:p14="http://schemas.microsoft.com/office/powerpoint/2010/main" val="37887105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Αλλαγές στον έφηβο και στη σχέση γονέα- εφήβου</a:t>
            </a:r>
            <a:endParaRPr lang="el-GR" dirty="0"/>
          </a:p>
        </p:txBody>
      </p:sp>
      <p:sp>
        <p:nvSpPr>
          <p:cNvPr id="3" name="Content Placeholder 2"/>
          <p:cNvSpPr>
            <a:spLocks noGrp="1"/>
          </p:cNvSpPr>
          <p:nvPr>
            <p:ph idx="1"/>
          </p:nvPr>
        </p:nvSpPr>
        <p:spPr>
          <a:xfrm>
            <a:off x="789709" y="2556932"/>
            <a:ext cx="10612582" cy="3318936"/>
          </a:xfrm>
        </p:spPr>
        <p:txBody>
          <a:bodyPr>
            <a:normAutofit/>
          </a:bodyPr>
          <a:lstStyle/>
          <a:p>
            <a:r>
              <a:rPr lang="el-GR" sz="2800" dirty="0"/>
              <a:t>Οι έφηβοι, που μπαίνουν σε </a:t>
            </a:r>
            <a:r>
              <a:rPr lang="el-GR" sz="2800" b="1" dirty="0"/>
              <a:t>ψυχοθεραπεία</a:t>
            </a:r>
            <a:r>
              <a:rPr lang="el-GR" sz="2800" dirty="0"/>
              <a:t> σταδιακά φέρνουν αλλαγές, κάτι που καθιστά αναγκαία </a:t>
            </a:r>
            <a:r>
              <a:rPr lang="el-GR" sz="2800" b="1" dirty="0"/>
              <a:t>την παράλληλη υποστήριξη </a:t>
            </a:r>
            <a:r>
              <a:rPr lang="el-GR" sz="2800" dirty="0"/>
              <a:t>των γονέων, προκειμένου να κατανοήσουν και να ενισχύσουν την ενσωμάτωση αυτών των εξελίξεων μέσα στην οικογένεια.</a:t>
            </a:r>
          </a:p>
          <a:p>
            <a:r>
              <a:rPr lang="el-GR" sz="2800" dirty="0"/>
              <a:t>Όσο οι γονείς βλέπουν θετικές αλλαγές στους εφήβους, τόσο και εκείνοι ενισχύονται να αλληλεπιδράσουν δημιουργικά μαζί τους και το αντίστροφο.</a:t>
            </a:r>
          </a:p>
          <a:p>
            <a:endParaRPr lang="el-GR" dirty="0"/>
          </a:p>
        </p:txBody>
      </p:sp>
    </p:spTree>
    <p:extLst>
      <p:ext uri="{BB962C8B-B14F-4D97-AF65-F5344CB8AC3E}">
        <p14:creationId xmlns:p14="http://schemas.microsoft.com/office/powerpoint/2010/main" val="31484173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Αλλαγές στον έφηβο και στη σχέση γονέα- εφήβου</a:t>
            </a:r>
            <a:endParaRPr lang="el-GR" dirty="0"/>
          </a:p>
        </p:txBody>
      </p:sp>
      <p:sp>
        <p:nvSpPr>
          <p:cNvPr id="3" name="Content Placeholder 2"/>
          <p:cNvSpPr>
            <a:spLocks noGrp="1"/>
          </p:cNvSpPr>
          <p:nvPr>
            <p:ph idx="1"/>
          </p:nvPr>
        </p:nvSpPr>
        <p:spPr>
          <a:xfrm>
            <a:off x="817418" y="2556932"/>
            <a:ext cx="10543309" cy="3318936"/>
          </a:xfrm>
        </p:spPr>
        <p:txBody>
          <a:bodyPr>
            <a:normAutofit/>
          </a:bodyPr>
          <a:lstStyle/>
          <a:p>
            <a:pPr marL="0" indent="0">
              <a:buNone/>
            </a:pPr>
            <a:r>
              <a:rPr lang="el-GR" sz="2800" dirty="0"/>
              <a:t>Αυτό στο οποίο επικεντρώνονται οι περισσότεροι γονείς, μιλώντας για τα θετικά αποτελέσματα της συμβουλευτικής είναι το γεγονός ότι κατανοούν τον τρόπο με τον οποίο </a:t>
            </a:r>
            <a:r>
              <a:rPr lang="el-GR" sz="2800" b="1" dirty="0"/>
              <a:t>η δική τους στάση επηρεάζει τη στάση των εφήβων</a:t>
            </a:r>
            <a:r>
              <a:rPr lang="el-GR" sz="2800" dirty="0"/>
              <a:t>. Αυτό τους κινητοποιεί ιδιαιτέρως προς αλλαγές της δικής τους αντίληψης και συμπεριφοράς, προκειμένου να βελτιώσουν τη σχέση τους με τους εφήβους. </a:t>
            </a:r>
          </a:p>
          <a:p>
            <a:endParaRPr lang="el-GR" dirty="0"/>
          </a:p>
        </p:txBody>
      </p:sp>
    </p:spTree>
    <p:extLst>
      <p:ext uri="{BB962C8B-B14F-4D97-AF65-F5344CB8AC3E}">
        <p14:creationId xmlns:p14="http://schemas.microsoft.com/office/powerpoint/2010/main" val="31849625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Αλλαγές στον έφηβο και στη σχέση γονέα- εφήβου</a:t>
            </a:r>
            <a:endParaRPr lang="el-GR" dirty="0"/>
          </a:p>
        </p:txBody>
      </p:sp>
      <p:sp>
        <p:nvSpPr>
          <p:cNvPr id="3" name="Content Placeholder 2"/>
          <p:cNvSpPr>
            <a:spLocks noGrp="1"/>
          </p:cNvSpPr>
          <p:nvPr>
            <p:ph idx="1"/>
          </p:nvPr>
        </p:nvSpPr>
        <p:spPr/>
        <p:txBody>
          <a:bodyPr/>
          <a:lstStyle/>
          <a:p>
            <a:pPr marL="0" indent="0">
              <a:buNone/>
            </a:pPr>
            <a:r>
              <a:rPr lang="el-GR" sz="2800" dirty="0"/>
              <a:t>Ως προς αυτό οι γονείς εστιάζουν σε τρία σημεία, ως εποικοδομητικές αλλαγές: </a:t>
            </a:r>
          </a:p>
          <a:p>
            <a:r>
              <a:rPr lang="el-GR" sz="2800" dirty="0"/>
              <a:t>τη </a:t>
            </a:r>
            <a:r>
              <a:rPr lang="el-GR" sz="2800" b="1" dirty="0"/>
              <a:t>σταδιακή διαφοροποίηση των εφήβων από τους γονείς</a:t>
            </a:r>
            <a:r>
              <a:rPr lang="el-GR" sz="2800" dirty="0"/>
              <a:t>, </a:t>
            </a:r>
          </a:p>
          <a:p>
            <a:r>
              <a:rPr lang="el-GR" sz="2800" dirty="0"/>
              <a:t>την </a:t>
            </a:r>
            <a:r>
              <a:rPr lang="el-GR" sz="2800" b="1" dirty="0"/>
              <a:t>ενίσχυση της λειτουργικής επικοινωνίας μεταξύ τους </a:t>
            </a:r>
            <a:r>
              <a:rPr lang="el-GR" sz="2800" dirty="0"/>
              <a:t>και </a:t>
            </a:r>
          </a:p>
          <a:p>
            <a:r>
              <a:rPr lang="el-GR" sz="2800" dirty="0"/>
              <a:t>την </a:t>
            </a:r>
            <a:r>
              <a:rPr lang="el-GR" sz="2800" b="1" dirty="0"/>
              <a:t>ανακούφιση των συγκρούσεων</a:t>
            </a:r>
            <a:r>
              <a:rPr lang="el-GR" sz="2800" dirty="0"/>
              <a:t>.</a:t>
            </a:r>
          </a:p>
          <a:p>
            <a:endParaRPr lang="el-GR" dirty="0"/>
          </a:p>
        </p:txBody>
      </p:sp>
    </p:spTree>
    <p:extLst>
      <p:ext uri="{BB962C8B-B14F-4D97-AF65-F5344CB8AC3E}">
        <p14:creationId xmlns:p14="http://schemas.microsoft.com/office/powerpoint/2010/main" val="114164690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Συμβουλευτική γονέων</a:t>
            </a:r>
          </a:p>
        </p:txBody>
      </p:sp>
      <p:sp>
        <p:nvSpPr>
          <p:cNvPr id="3" name="Content Placeholder 2"/>
          <p:cNvSpPr>
            <a:spLocks noGrp="1"/>
          </p:cNvSpPr>
          <p:nvPr>
            <p:ph idx="1"/>
          </p:nvPr>
        </p:nvSpPr>
        <p:spPr>
          <a:xfrm>
            <a:off x="817418" y="2556932"/>
            <a:ext cx="10557164" cy="3649904"/>
          </a:xfrm>
        </p:spPr>
        <p:txBody>
          <a:bodyPr>
            <a:normAutofit/>
          </a:bodyPr>
          <a:lstStyle/>
          <a:p>
            <a:pPr marL="0" indent="0">
              <a:buNone/>
            </a:pPr>
            <a:r>
              <a:rPr lang="el-GR" sz="2800" dirty="0"/>
              <a:t>Ο Γάλλος ψυχίατρος και ψυχαναλυτής </a:t>
            </a:r>
            <a:r>
              <a:rPr lang="el-GR" sz="2800" dirty="0" err="1"/>
              <a:t>Andre</a:t>
            </a:r>
            <a:r>
              <a:rPr lang="el-GR" sz="2800" dirty="0"/>
              <a:t> </a:t>
            </a:r>
            <a:r>
              <a:rPr lang="el-GR" sz="2800" dirty="0" err="1"/>
              <a:t>Berge</a:t>
            </a:r>
            <a:r>
              <a:rPr lang="el-GR" sz="2800" dirty="0"/>
              <a:t> υποστηρίζει, ότι </a:t>
            </a:r>
            <a:r>
              <a:rPr lang="el-GR" sz="2800" b="1" i="1" dirty="0"/>
              <a:t>«ενώ ο σύγχρονος άνθρωπος θεωρεί υποχρέωσή του να προετοιμάζεται για όλα τα επαγγέλματα, δεν προετοιμάζεται για τα δύο σπουδαιότερα, του γονέα και του πολιτικού. Ο καθένας αισθάνεται έτοιμος να τα ασκήσει από τη μια στιγμή στην άλλη</a:t>
            </a:r>
            <a:r>
              <a:rPr lang="el-GR" sz="2800" dirty="0"/>
              <a:t>». </a:t>
            </a:r>
          </a:p>
          <a:p>
            <a:pPr marL="0" indent="0">
              <a:buNone/>
            </a:pPr>
            <a:r>
              <a:rPr lang="el-GR" sz="2800" dirty="0"/>
              <a:t>Η άποψη αυτή θέτει στο προσκήνιο γλαφυρά τη χρησιμότητα της συμβουλευτικής γονέων. </a:t>
            </a:r>
          </a:p>
        </p:txBody>
      </p:sp>
    </p:spTree>
    <p:extLst>
      <p:ext uri="{BB962C8B-B14F-4D97-AF65-F5344CB8AC3E}">
        <p14:creationId xmlns:p14="http://schemas.microsoft.com/office/powerpoint/2010/main" val="34507571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marL="0" indent="0" algn="ctr">
              <a:buNone/>
            </a:pPr>
            <a:r>
              <a:rPr lang="el-GR" sz="4400" dirty="0">
                <a:solidFill>
                  <a:schemeClr val="accent5">
                    <a:lumMod val="60000"/>
                    <a:lumOff val="4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Ευχαριστούμε πολύ για την προσοχή σας!!!</a:t>
            </a:r>
          </a:p>
        </p:txBody>
      </p:sp>
    </p:spTree>
    <p:extLst>
      <p:ext uri="{BB962C8B-B14F-4D97-AF65-F5344CB8AC3E}">
        <p14:creationId xmlns:p14="http://schemas.microsoft.com/office/powerpoint/2010/main" val="1437551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900</TotalTime>
  <Words>6511</Words>
  <Application>Microsoft Office PowerPoint</Application>
  <PresentationFormat>Ευρεία οθόνη</PresentationFormat>
  <Paragraphs>361</Paragraphs>
  <Slides>99</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99</vt:i4>
      </vt:variant>
    </vt:vector>
  </HeadingPairs>
  <TitlesOfParts>
    <vt:vector size="104" baseType="lpstr">
      <vt:lpstr>Arial</vt:lpstr>
      <vt:lpstr>Calibri</vt:lpstr>
      <vt:lpstr>Garamond</vt:lpstr>
      <vt:lpstr>Verdana</vt:lpstr>
      <vt:lpstr>Organic</vt:lpstr>
      <vt:lpstr>Συμβουλευτική Γονέων: κατανοώντας βασικές έννοιες και ορισμούς </vt:lpstr>
      <vt:lpstr>Συμβουλευτική Ψυχολογία</vt:lpstr>
      <vt:lpstr>Συμβουλευτική Ψυχολογία</vt:lpstr>
      <vt:lpstr>Οικογένεια</vt:lpstr>
      <vt:lpstr>Οικογένεια</vt:lpstr>
      <vt:lpstr>Οικογένεια</vt:lpstr>
      <vt:lpstr>Οικογένεια</vt:lpstr>
      <vt:lpstr>Γονεϊκότητα</vt:lpstr>
      <vt:lpstr>Γονεϊκότητα</vt:lpstr>
      <vt:lpstr>Γονεϊκότητα</vt:lpstr>
      <vt:lpstr>Γονεϊκότητα</vt:lpstr>
      <vt:lpstr>Γονεϊκότητα</vt:lpstr>
      <vt:lpstr>Γονεϊκότητα</vt:lpstr>
      <vt:lpstr>Γονεϊκότητα</vt:lpstr>
      <vt:lpstr>Γονεϊκότητα</vt:lpstr>
      <vt:lpstr>Γονεϊκότητα</vt:lpstr>
      <vt:lpstr>Γονεϊκότητα</vt:lpstr>
      <vt:lpstr>Γονεϊκότητα</vt:lpstr>
      <vt:lpstr>Γονεϊκότητα</vt:lpstr>
      <vt:lpstr>Γονεϊκοί τύποι</vt:lpstr>
      <vt:lpstr>Γονεϊκοί τύποι</vt:lpstr>
      <vt:lpstr>Γονεϊκότητα</vt:lpstr>
      <vt:lpstr>Γονεϊκότητα</vt:lpstr>
      <vt:lpstr>Γονεϊκότητα</vt:lpstr>
      <vt:lpstr>Γονεϊκότητα</vt:lpstr>
      <vt:lpstr>Γονεϊκότητα</vt:lpstr>
      <vt:lpstr>Γονεϊκότητα</vt:lpstr>
      <vt:lpstr>Γονεϊκότητα</vt:lpstr>
      <vt:lpstr>Γονεϊκότητα</vt:lpstr>
      <vt:lpstr>Συμβουλευτική γονέων</vt:lpstr>
      <vt:lpstr>Συμβουλευτική γονέων (1)</vt:lpstr>
      <vt:lpstr>Συμβουλευτική γονέων (2)</vt:lpstr>
      <vt:lpstr>Συμβουλευτική γονέων</vt:lpstr>
      <vt:lpstr>Συμβουλευτική γονέων</vt:lpstr>
      <vt:lpstr>Συμβουλευτική γονέων</vt:lpstr>
      <vt:lpstr>Συμβουλευτική γονέων</vt:lpstr>
      <vt:lpstr>Συμβουλευτική γονέων</vt:lpstr>
      <vt:lpstr>Συμβουλευτική γονέων</vt:lpstr>
      <vt:lpstr>Συμβουλευτική γονέων</vt:lpstr>
      <vt:lpstr>Συμβουλευτική γονέων</vt:lpstr>
      <vt:lpstr>Συμβουλευτική Γονέων</vt:lpstr>
      <vt:lpstr>Γονείς στη Συμβουλευτική</vt:lpstr>
      <vt:lpstr>Γονείς στη Συμβουλευτική</vt:lpstr>
      <vt:lpstr>Γονείς στη Συμβουλευτική</vt:lpstr>
      <vt:lpstr>Γονείς στη Συμβουλευτική</vt:lpstr>
      <vt:lpstr>Γονείς στη Συμβουλευτική</vt:lpstr>
      <vt:lpstr>Γονείς στη Συμβουλευτική</vt:lpstr>
      <vt:lpstr>Γονείς στη Συμβουλευτική</vt:lpstr>
      <vt:lpstr>Γονείς στη Συμβουλευτική</vt:lpstr>
      <vt:lpstr>Γονείς στη Συμβουλευτική</vt:lpstr>
      <vt:lpstr>Γονείς στη Συμβουλευτική</vt:lpstr>
      <vt:lpstr>Γονείς στη Συμβουλευτική</vt:lpstr>
      <vt:lpstr>Γονείς στη Συμβουλευτική</vt:lpstr>
      <vt:lpstr>Θεραπευτική Συμμαχία</vt:lpstr>
      <vt:lpstr>Στάδια Συμβουλευτικής Γονέων</vt:lpstr>
      <vt:lpstr>Στάδια Συμβουλευτικής διαδικασίας</vt:lpstr>
      <vt:lpstr>Στάδια Συμβουλευτικής διαδικασίας</vt:lpstr>
      <vt:lpstr>Στάδια Συμβουλευτικής διαδικασίας</vt:lpstr>
      <vt:lpstr>Στάδια Συμβουλευτικής διαδικασίας</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1. Συμβουλευτική διαδικασία και διαχείριση δύσκολων συναισθημάτων</vt:lpstr>
      <vt:lpstr>Συμβουλευτική διαδικασία και διαχείριση δύσκολων συναισθημάτων</vt:lpstr>
      <vt:lpstr>2. Συμβουλευτική διαδικασία και όρια</vt:lpstr>
      <vt:lpstr>Συμβουλευτική διαδικασία και όρια</vt:lpstr>
      <vt:lpstr>Συμβουλευτική διαδικασία και όρια</vt:lpstr>
      <vt:lpstr>Συμβουλευτική Γονέων και Αιτήματα ανά Ηλικιακή Ομάδα</vt:lpstr>
      <vt:lpstr>3. Συμβουλευτική διαδικασία και αυτοεικόνα/αυτοεκτίμηση (1)</vt:lpstr>
      <vt:lpstr>Συμβουλευτική διαδικασία και αυτοεικόνα/αυτοεκτίμηση (2)</vt:lpstr>
      <vt:lpstr>Συμβουλευτική διαδικασία και αυτοεικόνα/αυτοεκτίμηση (3)</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 (1)</vt:lpstr>
      <vt:lpstr>Συμβουλευτική Γονέων και Αιτήματα ανά Ηλικιακή Ομάδα (2)</vt:lpstr>
      <vt:lpstr>Συμβουλευτική Γονέων και Αιτήματα ανά Ηλικιακή Ομάδα (3)</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Συμβουλευτική Γονέων και Αιτήματα ανά Ηλικιακή Ομάδα</vt:lpstr>
      <vt:lpstr>Αλλαγές στον έφηβο και στη σχέση γονέα- εφήβου</vt:lpstr>
      <vt:lpstr>Αλλαγές στον έφηβο και στη σχέση γονέα- εφήβου</vt:lpstr>
      <vt:lpstr>Αλλαγές στον έφηβο και στη σχέση γονέα- εφήβου</vt:lpstr>
      <vt:lpstr>Συμβουλευτική γονέων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Συμβουλευτική Γονέων: κατανοώντας βασικές έννοιες και ορισμούς</dc:title>
  <dc:creator>ioanna</dc:creator>
  <cp:lastModifiedBy>kentro hmeras</cp:lastModifiedBy>
  <cp:revision>89</cp:revision>
  <dcterms:created xsi:type="dcterms:W3CDTF">2024-02-10T17:56:28Z</dcterms:created>
  <dcterms:modified xsi:type="dcterms:W3CDTF">2024-03-27T08:19:47Z</dcterms:modified>
</cp:coreProperties>
</file>