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80" r:id="rId2"/>
  </p:sldMasterIdLst>
  <p:notesMasterIdLst>
    <p:notesMasterId r:id="rId34"/>
  </p:notesMasterIdLst>
  <p:sldIdLst>
    <p:sldId id="256" r:id="rId3"/>
    <p:sldId id="257" r:id="rId4"/>
    <p:sldId id="261" r:id="rId5"/>
    <p:sldId id="262" r:id="rId6"/>
    <p:sldId id="260" r:id="rId7"/>
    <p:sldId id="263" r:id="rId8"/>
    <p:sldId id="283" r:id="rId9"/>
    <p:sldId id="284" r:id="rId10"/>
    <p:sldId id="285" r:id="rId11"/>
    <p:sldId id="286" r:id="rId12"/>
    <p:sldId id="287" r:id="rId13"/>
    <p:sldId id="264" r:id="rId14"/>
    <p:sldId id="265" r:id="rId15"/>
    <p:sldId id="266" r:id="rId16"/>
    <p:sldId id="268" r:id="rId17"/>
    <p:sldId id="269" r:id="rId18"/>
    <p:sldId id="270" r:id="rId19"/>
    <p:sldId id="271" r:id="rId20"/>
    <p:sldId id="272" r:id="rId21"/>
    <p:sldId id="273" r:id="rId22"/>
    <p:sldId id="274" r:id="rId23"/>
    <p:sldId id="275" r:id="rId24"/>
    <p:sldId id="278" r:id="rId25"/>
    <p:sldId id="276" r:id="rId26"/>
    <p:sldId id="279" r:id="rId27"/>
    <p:sldId id="280" r:id="rId28"/>
    <p:sldId id="281" r:id="rId29"/>
    <p:sldId id="282" r:id="rId30"/>
    <p:sldId id="277" r:id="rId31"/>
    <p:sldId id="258" r:id="rId32"/>
    <p:sldId id="259"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3238" autoAdjust="0"/>
  </p:normalViewPr>
  <p:slideViewPr>
    <p:cSldViewPr>
      <p:cViewPr varScale="1">
        <p:scale>
          <a:sx n="104" d="100"/>
          <a:sy n="104" d="100"/>
        </p:scale>
        <p:origin x="-137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743766-9B0F-4538-9089-C4D88E526782}" type="datetimeFigureOut">
              <a:rPr lang="el-GR" smtClean="0"/>
              <a:pPr/>
              <a:t>17/7/2018</a:t>
            </a:fld>
            <a:endParaRPr lang="el-GR" dirty="0"/>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5B50BF-6A2E-45A2-AA13-E943B835AF0B}" type="slidenum">
              <a:rPr lang="el-GR" smtClean="0"/>
              <a:pPr/>
              <a:t>‹#›</a:t>
            </a:fld>
            <a:endParaRPr lang="el-GR" dirty="0"/>
          </a:p>
        </p:txBody>
      </p:sp>
    </p:spTree>
    <p:extLst>
      <p:ext uri="{BB962C8B-B14F-4D97-AF65-F5344CB8AC3E}">
        <p14:creationId xmlns:p14="http://schemas.microsoft.com/office/powerpoint/2010/main" xmlns="" val="33001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2908F3-3CC6-4C24-90B7-F5C3FDB8B88C}" type="slidenum">
              <a:rPr lang="el-GR" altLang="el-GR">
                <a:solidFill>
                  <a:prstClr val="black"/>
                </a:solidFill>
              </a:rPr>
              <a:pPr/>
              <a:t>3</a:t>
            </a:fld>
            <a:endParaRPr lang="el-GR" altLang="el-GR" dirty="0">
              <a:solidFill>
                <a:prstClr val="black"/>
              </a:solidFill>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l-GR" alt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DA7BFA-93FD-4F48-B62D-6CAC5D157214}" type="slidenum">
              <a:rPr lang="el-GR" altLang="el-GR"/>
              <a:pPr/>
              <a:t>4</a:t>
            </a:fld>
            <a:endParaRPr lang="el-GR" altLang="el-GR" dirty="0"/>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l-GR" alt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Τίτλος 7"/>
          <p:cNvSpPr>
            <a:spLocks noGrp="1"/>
          </p:cNvSpPr>
          <p:nvPr>
            <p:ph type="ctrTitle"/>
          </p:nvPr>
        </p:nvSpPr>
        <p:spPr>
          <a:xfrm>
            <a:off x="2286000" y="3124200"/>
            <a:ext cx="6172200" cy="1894362"/>
          </a:xfrm>
        </p:spPr>
        <p:txBody>
          <a:bodyPr/>
          <a:lstStyle>
            <a:lvl1pPr>
              <a:defRPr b="1"/>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bwMode="auto">
          <a:xfrm rot="5400000">
            <a:off x="7764621" y="1174097"/>
            <a:ext cx="2286000" cy="381000"/>
          </a:xfrm>
        </p:spPr>
        <p:txBody>
          <a:bodyPr/>
          <a:lstStyle/>
          <a:p>
            <a:fld id="{8D83DDAC-C540-4253-AB29-11176BCFB559}" type="datetimeFigureOut">
              <a:rPr lang="el-GR" smtClean="0"/>
              <a:pPr/>
              <a:t>17/7/2018</a:t>
            </a:fld>
            <a:endParaRPr lang="el-GR" dirty="0"/>
          </a:p>
        </p:txBody>
      </p:sp>
      <p:sp>
        <p:nvSpPr>
          <p:cNvPr id="17" name="Θέση υποσέλιδου 16"/>
          <p:cNvSpPr>
            <a:spLocks noGrp="1"/>
          </p:cNvSpPr>
          <p:nvPr>
            <p:ph type="ftr" sz="quarter" idx="11"/>
          </p:nvPr>
        </p:nvSpPr>
        <p:spPr bwMode="auto">
          <a:xfrm rot="5400000">
            <a:off x="7077269" y="4181669"/>
            <a:ext cx="3657600" cy="384048"/>
          </a:xfrm>
        </p:spPr>
        <p:txBody>
          <a:bodyPr/>
          <a:lstStyle/>
          <a:p>
            <a:endParaRPr lang="el-GR" dirty="0"/>
          </a:p>
        </p:txBody>
      </p:sp>
      <p:sp>
        <p:nvSpPr>
          <p:cNvPr id="10" name="Ορθογώνιο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Ορθογώνιο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Ορθογώνιο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Ορθογώνιο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Ευθεία γραμμή σύνδεσης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Ευθεία γραμμή σύνδεσης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Ευθεία γραμμή σύνδεσης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Ευθεία γραμμή σύνδεσης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Ορθογώνιο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Έλλειψη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Έλλειψη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Έλλειψη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Θέση αριθμού διαφάνειας 28"/>
          <p:cNvSpPr>
            <a:spLocks noGrp="1"/>
          </p:cNvSpPr>
          <p:nvPr>
            <p:ph type="sldNum" sz="quarter" idx="12"/>
          </p:nvPr>
        </p:nvSpPr>
        <p:spPr bwMode="auto">
          <a:xfrm>
            <a:off x="1325544" y="4928702"/>
            <a:ext cx="609600" cy="517524"/>
          </a:xfrm>
        </p:spPr>
        <p:txBody>
          <a:bodyPr/>
          <a:lstStyle/>
          <a:p>
            <a:fld id="{11861839-CF9A-40EC-95C3-4C143067FF61}"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8D83DDAC-C540-4253-AB29-11176BCFB559}" type="datetimeFigureOut">
              <a:rPr lang="el-GR" smtClean="0"/>
              <a:pPr/>
              <a:t>17/7/2018</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11861839-CF9A-40EC-95C3-4C143067FF61}"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1676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8D83DDAC-C540-4253-AB29-11176BCFB559}" type="datetimeFigureOut">
              <a:rPr lang="el-GR" smtClean="0"/>
              <a:pPr/>
              <a:t>17/7/2018</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11861839-CF9A-40EC-95C3-4C143067FF61}" type="slidenum">
              <a:rPr lang="el-GR" smtClean="0"/>
              <a:pPr/>
              <a:t>‹#›</a:t>
            </a:fld>
            <a:endParaRPr lang="el-G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Τίτλος 7"/>
          <p:cNvSpPr>
            <a:spLocks noGrp="1"/>
          </p:cNvSpPr>
          <p:nvPr>
            <p:ph type="ctrTitle"/>
          </p:nvPr>
        </p:nvSpPr>
        <p:spPr>
          <a:xfrm>
            <a:off x="2286000" y="3124200"/>
            <a:ext cx="6172200" cy="1894362"/>
          </a:xfrm>
        </p:spPr>
        <p:txBody>
          <a:bodyPr/>
          <a:lstStyle>
            <a:lvl1pPr>
              <a:defRPr b="1"/>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bwMode="auto">
          <a:xfrm rot="5400000">
            <a:off x="7764621" y="1174097"/>
            <a:ext cx="2286000" cy="381000"/>
          </a:xfrm>
        </p:spPr>
        <p:txBody>
          <a:bodyPr/>
          <a:lstStyle/>
          <a:p>
            <a:endParaRPr lang="el-GR" altLang="el-GR" dirty="0">
              <a:solidFill>
                <a:srgbClr val="000000"/>
              </a:solidFill>
            </a:endParaRPr>
          </a:p>
        </p:txBody>
      </p:sp>
      <p:sp>
        <p:nvSpPr>
          <p:cNvPr id="17" name="Θέση υποσέλιδου 16"/>
          <p:cNvSpPr>
            <a:spLocks noGrp="1"/>
          </p:cNvSpPr>
          <p:nvPr>
            <p:ph type="ftr" sz="quarter" idx="11"/>
          </p:nvPr>
        </p:nvSpPr>
        <p:spPr bwMode="auto">
          <a:xfrm rot="5400000">
            <a:off x="7077269" y="4181669"/>
            <a:ext cx="3657600" cy="384048"/>
          </a:xfrm>
        </p:spPr>
        <p:txBody>
          <a:bodyPr/>
          <a:lstStyle/>
          <a:p>
            <a:endParaRPr lang="el-GR" altLang="el-GR" dirty="0">
              <a:solidFill>
                <a:srgbClr val="000000"/>
              </a:solidFill>
            </a:endParaRPr>
          </a:p>
        </p:txBody>
      </p:sp>
      <p:sp>
        <p:nvSpPr>
          <p:cNvPr id="10" name="Ορθογώνιο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Ορθογώνιο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Ορθογώνιο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Ορθογώνιο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Ευθεία γραμμή σύνδεσης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Ευθεία γραμμή σύνδεσης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Ευθεία γραμμή σύνδεσης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Ευθεία γραμμή σύνδεσης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Ορθογώνιο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Έλλειψη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Έλλειψη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Έλλειψη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Θέση αριθμού διαφάνειας 28"/>
          <p:cNvSpPr>
            <a:spLocks noGrp="1"/>
          </p:cNvSpPr>
          <p:nvPr>
            <p:ph type="sldNum" sz="quarter" idx="12"/>
          </p:nvPr>
        </p:nvSpPr>
        <p:spPr bwMode="auto">
          <a:xfrm>
            <a:off x="1325544" y="4928702"/>
            <a:ext cx="609600" cy="517524"/>
          </a:xfrm>
        </p:spPr>
        <p:txBody>
          <a:bodyPr/>
          <a:lstStyle/>
          <a:p>
            <a:fld id="{64036EB9-D6D5-4554-9573-D574BD5ED40A}" type="slidenum">
              <a:rPr lang="el-GR" altLang="el-GR" smtClean="0">
                <a:solidFill>
                  <a:srgbClr val="000000"/>
                </a:solidFill>
              </a:rPr>
              <a:pPr/>
              <a:t>‹#›</a:t>
            </a:fld>
            <a:endParaRPr lang="el-GR" altLang="el-GR" dirty="0">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8" name="Θέση περιεχομένου 7"/>
          <p:cNvSpPr>
            <a:spLocks noGrp="1"/>
          </p:cNvSpPr>
          <p:nvPr>
            <p:ph sz="quarter" idx="1"/>
          </p:nvPr>
        </p:nvSpPr>
        <p:spPr>
          <a:xfrm>
            <a:off x="457200" y="1600200"/>
            <a:ext cx="7467600" cy="48737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4"/>
          </p:nvPr>
        </p:nvSpPr>
        <p:spPr/>
        <p:txBody>
          <a:bodyPr rtlCol="0"/>
          <a:lstStyle/>
          <a:p>
            <a:endParaRPr lang="el-GR" altLang="el-GR" dirty="0">
              <a:solidFill>
                <a:srgbClr val="000000"/>
              </a:solidFill>
            </a:endParaRPr>
          </a:p>
        </p:txBody>
      </p:sp>
      <p:sp>
        <p:nvSpPr>
          <p:cNvPr id="9" name="Θέση αριθμού διαφάνειας 8"/>
          <p:cNvSpPr>
            <a:spLocks noGrp="1"/>
          </p:cNvSpPr>
          <p:nvPr>
            <p:ph type="sldNum" sz="quarter" idx="15"/>
          </p:nvPr>
        </p:nvSpPr>
        <p:spPr/>
        <p:txBody>
          <a:bodyPr rtlCol="0"/>
          <a:lstStyle/>
          <a:p>
            <a:fld id="{1C3C2607-517F-49D7-B48A-72E780288D0B}" type="slidenum">
              <a:rPr lang="el-GR" altLang="el-GR" smtClean="0">
                <a:solidFill>
                  <a:srgbClr val="000000"/>
                </a:solidFill>
              </a:rPr>
              <a:pPr/>
              <a:t>‹#›</a:t>
            </a:fld>
            <a:endParaRPr lang="el-GR" altLang="el-GR" dirty="0">
              <a:solidFill>
                <a:srgbClr val="000000"/>
              </a:solidFill>
            </a:endParaRPr>
          </a:p>
        </p:txBody>
      </p:sp>
      <p:sp>
        <p:nvSpPr>
          <p:cNvPr id="10" name="Θέση υποσέλιδου 9"/>
          <p:cNvSpPr>
            <a:spLocks noGrp="1"/>
          </p:cNvSpPr>
          <p:nvPr>
            <p:ph type="ftr" sz="quarter" idx="16"/>
          </p:nvPr>
        </p:nvSpPr>
        <p:spPr/>
        <p:txBody>
          <a:bodyPr rtlCol="0"/>
          <a:lstStyle/>
          <a:p>
            <a:endParaRPr lang="el-GR" altLang="el-GR" dirty="0">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bwMode="auto">
          <a:xfrm rot="5400000">
            <a:off x="7763256" y="1170432"/>
            <a:ext cx="2286000" cy="381000"/>
          </a:xfrm>
        </p:spPr>
        <p:txBody>
          <a:bodyPr/>
          <a:lstStyle/>
          <a:p>
            <a:endParaRPr lang="el-GR" altLang="el-GR" dirty="0">
              <a:solidFill>
                <a:srgbClr val="000000"/>
              </a:solidFill>
            </a:endParaRPr>
          </a:p>
        </p:txBody>
      </p:sp>
      <p:sp>
        <p:nvSpPr>
          <p:cNvPr id="5" name="Θέση υποσέλιδου 4"/>
          <p:cNvSpPr>
            <a:spLocks noGrp="1"/>
          </p:cNvSpPr>
          <p:nvPr>
            <p:ph type="ftr" sz="quarter" idx="11"/>
          </p:nvPr>
        </p:nvSpPr>
        <p:spPr bwMode="auto">
          <a:xfrm rot="5400000">
            <a:off x="7077456" y="4178808"/>
            <a:ext cx="3657600" cy="384048"/>
          </a:xfrm>
        </p:spPr>
        <p:txBody>
          <a:bodyPr/>
          <a:lstStyle/>
          <a:p>
            <a:endParaRPr lang="el-GR" altLang="el-GR" dirty="0">
              <a:solidFill>
                <a:srgbClr val="000000"/>
              </a:solidFill>
            </a:endParaRPr>
          </a:p>
        </p:txBody>
      </p:sp>
      <p:sp>
        <p:nvSpPr>
          <p:cNvPr id="9" name="Ορθογώνιο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Ορθογώνιο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Ορθογώνιο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Ορθογώνιο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Ευθεία γραμμή σύνδεσης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Ευθεία γραμμή σύνδεσης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Ευθεία γραμμή σύνδεσης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Ευθεία γραμμή σύνδεσης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Ορθογώνιο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Έλλειψη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Έλλειψη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Έλλειψη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Ευθεία γραμμή σύνδεσης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Θέση αριθμού διαφάνειας 5"/>
          <p:cNvSpPr>
            <a:spLocks noGrp="1"/>
          </p:cNvSpPr>
          <p:nvPr>
            <p:ph type="sldNum" sz="quarter" idx="12"/>
          </p:nvPr>
        </p:nvSpPr>
        <p:spPr bwMode="auto">
          <a:xfrm>
            <a:off x="1340616" y="4928702"/>
            <a:ext cx="609600" cy="517524"/>
          </a:xfrm>
        </p:spPr>
        <p:txBody>
          <a:bodyPr/>
          <a:lstStyle/>
          <a:p>
            <a:fld id="{79125B18-D2AC-42C8-9AFB-4C9CB89B1073}" type="slidenum">
              <a:rPr lang="el-GR" altLang="el-GR" smtClean="0">
                <a:solidFill>
                  <a:srgbClr val="000000"/>
                </a:solidFill>
              </a:rPr>
              <a:pPr/>
              <a:t>‹#›</a:t>
            </a:fld>
            <a:endParaRPr lang="el-GR" altLang="el-GR" dirty="0">
              <a:solidFill>
                <a:srgbClr val="000000"/>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endParaRPr lang="el-GR" altLang="el-GR" dirty="0">
              <a:solidFill>
                <a:srgbClr val="000000"/>
              </a:solidFill>
            </a:endParaRPr>
          </a:p>
        </p:txBody>
      </p:sp>
      <p:sp>
        <p:nvSpPr>
          <p:cNvPr id="6" name="Θέση υποσέλιδου 5"/>
          <p:cNvSpPr>
            <a:spLocks noGrp="1"/>
          </p:cNvSpPr>
          <p:nvPr>
            <p:ph type="ftr" sz="quarter" idx="11"/>
          </p:nvPr>
        </p:nvSpPr>
        <p:spPr/>
        <p:txBody>
          <a:bodyPr/>
          <a:lstStyle/>
          <a:p>
            <a:endParaRPr lang="el-GR" altLang="el-GR" dirty="0">
              <a:solidFill>
                <a:srgbClr val="000000"/>
              </a:solidFill>
            </a:endParaRPr>
          </a:p>
        </p:txBody>
      </p:sp>
      <p:sp>
        <p:nvSpPr>
          <p:cNvPr id="7" name="Θέση αριθμού διαφάνειας 6"/>
          <p:cNvSpPr>
            <a:spLocks noGrp="1"/>
          </p:cNvSpPr>
          <p:nvPr>
            <p:ph type="sldNum" sz="quarter" idx="12"/>
          </p:nvPr>
        </p:nvSpPr>
        <p:spPr/>
        <p:txBody>
          <a:bodyPr/>
          <a:lstStyle/>
          <a:p>
            <a:fld id="{1948D7D3-47B9-4691-AFFC-7F48E7A4831A}" type="slidenum">
              <a:rPr lang="el-GR" altLang="el-GR" smtClean="0">
                <a:solidFill>
                  <a:srgbClr val="000000"/>
                </a:solidFill>
              </a:rPr>
              <a:pPr/>
              <a:t>‹#›</a:t>
            </a:fld>
            <a:endParaRPr lang="el-GR" altLang="el-GR" dirty="0">
              <a:solidFill>
                <a:srgbClr val="000000"/>
              </a:solidFill>
            </a:endParaRPr>
          </a:p>
        </p:txBody>
      </p:sp>
      <p:sp>
        <p:nvSpPr>
          <p:cNvPr id="9" name="Θέση περιεχομένου 8"/>
          <p:cNvSpPr>
            <a:spLocks noGrp="1"/>
          </p:cNvSpPr>
          <p:nvPr>
            <p:ph sz="quarter" idx="1"/>
          </p:nvPr>
        </p:nvSpPr>
        <p:spPr>
          <a:xfrm>
            <a:off x="457200"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270248"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7543800" cy="1143000"/>
          </a:xfrm>
        </p:spPr>
        <p:txBody>
          <a:bodyPr anchor="b"/>
          <a:lstStyle>
            <a:lvl1pPr>
              <a:defRPr/>
            </a:lvl1pPr>
          </a:lstStyle>
          <a:p>
            <a:r>
              <a:rPr kumimoji="0" lang="el-GR" smtClean="0"/>
              <a:t>Στυλ κύριου τίτλου</a:t>
            </a:r>
            <a:endParaRPr kumimoji="0" lang="en-US"/>
          </a:p>
        </p:txBody>
      </p:sp>
      <p:sp>
        <p:nvSpPr>
          <p:cNvPr id="7" name="Θέση ημερομηνίας 6"/>
          <p:cNvSpPr>
            <a:spLocks noGrp="1"/>
          </p:cNvSpPr>
          <p:nvPr>
            <p:ph type="dt" sz="half" idx="10"/>
          </p:nvPr>
        </p:nvSpPr>
        <p:spPr/>
        <p:txBody>
          <a:bodyPr/>
          <a:lstStyle/>
          <a:p>
            <a:endParaRPr lang="el-GR" altLang="el-GR" dirty="0">
              <a:solidFill>
                <a:srgbClr val="000000"/>
              </a:solidFill>
            </a:endParaRPr>
          </a:p>
        </p:txBody>
      </p:sp>
      <p:sp>
        <p:nvSpPr>
          <p:cNvPr id="8" name="Θέση υποσέλιδου 7"/>
          <p:cNvSpPr>
            <a:spLocks noGrp="1"/>
          </p:cNvSpPr>
          <p:nvPr>
            <p:ph type="ftr" sz="quarter" idx="11"/>
          </p:nvPr>
        </p:nvSpPr>
        <p:spPr/>
        <p:txBody>
          <a:bodyPr/>
          <a:lstStyle/>
          <a:p>
            <a:endParaRPr lang="el-GR" altLang="el-GR" dirty="0">
              <a:solidFill>
                <a:srgbClr val="000000"/>
              </a:solidFill>
            </a:endParaRPr>
          </a:p>
        </p:txBody>
      </p:sp>
      <p:sp>
        <p:nvSpPr>
          <p:cNvPr id="9" name="Θέση αριθμού διαφάνειας 8"/>
          <p:cNvSpPr>
            <a:spLocks noGrp="1"/>
          </p:cNvSpPr>
          <p:nvPr>
            <p:ph type="sldNum" sz="quarter" idx="12"/>
          </p:nvPr>
        </p:nvSpPr>
        <p:spPr/>
        <p:txBody>
          <a:bodyPr/>
          <a:lstStyle/>
          <a:p>
            <a:fld id="{602BEDD7-AB3D-44B9-B9FB-840C585AAD65}" type="slidenum">
              <a:rPr lang="el-GR" altLang="el-GR" smtClean="0">
                <a:solidFill>
                  <a:srgbClr val="000000"/>
                </a:solidFill>
              </a:rPr>
              <a:pPr/>
              <a:t>‹#›</a:t>
            </a:fld>
            <a:endParaRPr lang="el-GR" altLang="el-GR" dirty="0">
              <a:solidFill>
                <a:srgbClr val="000000"/>
              </a:solidFill>
            </a:endParaRPr>
          </a:p>
        </p:txBody>
      </p:sp>
      <p:sp>
        <p:nvSpPr>
          <p:cNvPr id="11" name="Θέση περιεχομένου 10"/>
          <p:cNvSpPr>
            <a:spLocks noGrp="1"/>
          </p:cNvSpPr>
          <p:nvPr>
            <p:ph sz="quarter" idx="2"/>
          </p:nvPr>
        </p:nvSpPr>
        <p:spPr>
          <a:xfrm>
            <a:off x="457200"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371975"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κειμένου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4" name="Θέση κειμένου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6" name="Θέση ημερομηνίας 5"/>
          <p:cNvSpPr>
            <a:spLocks noGrp="1"/>
          </p:cNvSpPr>
          <p:nvPr>
            <p:ph type="dt" sz="half" idx="10"/>
          </p:nvPr>
        </p:nvSpPr>
        <p:spPr/>
        <p:txBody>
          <a:bodyPr rtlCol="0"/>
          <a:lstStyle/>
          <a:p>
            <a:endParaRPr lang="el-GR" altLang="el-GR" dirty="0">
              <a:solidFill>
                <a:srgbClr val="000000"/>
              </a:solidFill>
            </a:endParaRPr>
          </a:p>
        </p:txBody>
      </p:sp>
      <p:sp>
        <p:nvSpPr>
          <p:cNvPr id="7" name="Θέση αριθμού διαφάνειας 6"/>
          <p:cNvSpPr>
            <a:spLocks noGrp="1"/>
          </p:cNvSpPr>
          <p:nvPr>
            <p:ph type="sldNum" sz="quarter" idx="11"/>
          </p:nvPr>
        </p:nvSpPr>
        <p:spPr/>
        <p:txBody>
          <a:bodyPr rtlCol="0"/>
          <a:lstStyle/>
          <a:p>
            <a:fld id="{A3A6A72C-5116-416C-B15D-E44BE79D6844}" type="slidenum">
              <a:rPr lang="el-GR" altLang="el-GR" smtClean="0">
                <a:solidFill>
                  <a:srgbClr val="000000"/>
                </a:solidFill>
              </a:rPr>
              <a:pPr/>
              <a:t>‹#›</a:t>
            </a:fld>
            <a:endParaRPr lang="el-GR" altLang="el-GR" dirty="0">
              <a:solidFill>
                <a:srgbClr val="000000"/>
              </a:solidFill>
            </a:endParaRPr>
          </a:p>
        </p:txBody>
      </p:sp>
      <p:sp>
        <p:nvSpPr>
          <p:cNvPr id="8" name="Θέση υποσέλιδου 7"/>
          <p:cNvSpPr>
            <a:spLocks noGrp="1"/>
          </p:cNvSpPr>
          <p:nvPr>
            <p:ph type="ftr" sz="quarter" idx="12"/>
          </p:nvPr>
        </p:nvSpPr>
        <p:spPr/>
        <p:txBody>
          <a:bodyPr rtlCol="0"/>
          <a:lstStyle/>
          <a:p>
            <a:endParaRPr lang="el-GR" altLang="el-GR" dirty="0">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endParaRPr lang="el-GR" altLang="el-GR" dirty="0">
              <a:solidFill>
                <a:srgbClr val="000000"/>
              </a:solidFill>
            </a:endParaRPr>
          </a:p>
        </p:txBody>
      </p:sp>
      <p:sp>
        <p:nvSpPr>
          <p:cNvPr id="3" name="Θέση υποσέλιδου 2"/>
          <p:cNvSpPr>
            <a:spLocks noGrp="1"/>
          </p:cNvSpPr>
          <p:nvPr>
            <p:ph type="ftr" sz="quarter" idx="11"/>
          </p:nvPr>
        </p:nvSpPr>
        <p:spPr/>
        <p:txBody>
          <a:bodyPr/>
          <a:lstStyle/>
          <a:p>
            <a:endParaRPr lang="el-GR" altLang="el-GR" dirty="0">
              <a:solidFill>
                <a:srgbClr val="000000"/>
              </a:solidFill>
            </a:endParaRPr>
          </a:p>
        </p:txBody>
      </p:sp>
      <p:sp>
        <p:nvSpPr>
          <p:cNvPr id="4" name="Θέση αριθμού διαφάνειας 3"/>
          <p:cNvSpPr>
            <a:spLocks noGrp="1"/>
          </p:cNvSpPr>
          <p:nvPr>
            <p:ph type="sldNum" sz="quarter" idx="12"/>
          </p:nvPr>
        </p:nvSpPr>
        <p:spPr/>
        <p:txBody>
          <a:bodyPr/>
          <a:lstStyle/>
          <a:p>
            <a:fld id="{ADD2D15F-63AB-415C-B14E-458788C701AE}" type="slidenum">
              <a:rPr lang="el-GR" altLang="el-GR" smtClean="0">
                <a:solidFill>
                  <a:srgbClr val="000000"/>
                </a:solidFill>
              </a:rPr>
              <a:pPr/>
              <a:t>‹#›</a:t>
            </a:fld>
            <a:endParaRPr lang="el-GR" altLang="el-GR" dirty="0">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Τίτλο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Ευθεία γραμμή σύνδεσης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Ευθεία γραμμή σύνδεσης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Ορθογώνιο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Ευθεία γραμμή σύνδεσης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Έλλειψη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Θέση περιεχομένου 17"/>
          <p:cNvSpPr>
            <a:spLocks noGrp="1"/>
          </p:cNvSpPr>
          <p:nvPr>
            <p:ph sz="quarter" idx="1"/>
          </p:nvPr>
        </p:nvSpPr>
        <p:spPr>
          <a:xfrm>
            <a:off x="304800" y="274320"/>
            <a:ext cx="5638800" cy="6327648"/>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4"/>
          </p:nvPr>
        </p:nvSpPr>
        <p:spPr/>
        <p:txBody>
          <a:bodyPr rtlCol="0"/>
          <a:lstStyle/>
          <a:p>
            <a:endParaRPr lang="el-GR" altLang="el-GR" dirty="0">
              <a:solidFill>
                <a:srgbClr val="000000"/>
              </a:solidFill>
            </a:endParaRPr>
          </a:p>
        </p:txBody>
      </p:sp>
      <p:sp>
        <p:nvSpPr>
          <p:cNvPr id="22" name="Θέση αριθμού διαφάνειας 21"/>
          <p:cNvSpPr>
            <a:spLocks noGrp="1"/>
          </p:cNvSpPr>
          <p:nvPr>
            <p:ph type="sldNum" sz="quarter" idx="15"/>
          </p:nvPr>
        </p:nvSpPr>
        <p:spPr/>
        <p:txBody>
          <a:bodyPr rtlCol="0"/>
          <a:lstStyle/>
          <a:p>
            <a:fld id="{0D0606C3-196C-4125-B946-A9033F0E83D0}" type="slidenum">
              <a:rPr lang="el-GR" altLang="el-GR" smtClean="0">
                <a:solidFill>
                  <a:srgbClr val="000000"/>
                </a:solidFill>
              </a:rPr>
              <a:pPr/>
              <a:t>‹#›</a:t>
            </a:fld>
            <a:endParaRPr lang="el-GR" altLang="el-GR" dirty="0">
              <a:solidFill>
                <a:srgbClr val="000000"/>
              </a:solidFill>
            </a:endParaRPr>
          </a:p>
        </p:txBody>
      </p:sp>
      <p:sp>
        <p:nvSpPr>
          <p:cNvPr id="23" name="Θέση υποσέλιδου 22"/>
          <p:cNvSpPr>
            <a:spLocks noGrp="1"/>
          </p:cNvSpPr>
          <p:nvPr>
            <p:ph type="ftr" sz="quarter" idx="16"/>
          </p:nvPr>
        </p:nvSpPr>
        <p:spPr/>
        <p:txBody>
          <a:bodyPr rtlCol="0"/>
          <a:lstStyle/>
          <a:p>
            <a:endParaRPr lang="el-GR" altLang="el-GR" dirty="0">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8" name="Θέση περιεχομένου 7"/>
          <p:cNvSpPr>
            <a:spLocks noGrp="1"/>
          </p:cNvSpPr>
          <p:nvPr>
            <p:ph sz="quarter" idx="1"/>
          </p:nvPr>
        </p:nvSpPr>
        <p:spPr>
          <a:xfrm>
            <a:off x="457200" y="1600200"/>
            <a:ext cx="7467600" cy="48737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4"/>
          </p:nvPr>
        </p:nvSpPr>
        <p:spPr/>
        <p:txBody>
          <a:bodyPr rtlCol="0"/>
          <a:lstStyle/>
          <a:p>
            <a:fld id="{8D83DDAC-C540-4253-AB29-11176BCFB559}" type="datetimeFigureOut">
              <a:rPr lang="el-GR" smtClean="0"/>
              <a:pPr/>
              <a:t>17/7/2018</a:t>
            </a:fld>
            <a:endParaRPr lang="el-GR" dirty="0"/>
          </a:p>
        </p:txBody>
      </p:sp>
      <p:sp>
        <p:nvSpPr>
          <p:cNvPr id="9" name="Θέση αριθμού διαφάνειας 8"/>
          <p:cNvSpPr>
            <a:spLocks noGrp="1"/>
          </p:cNvSpPr>
          <p:nvPr>
            <p:ph type="sldNum" sz="quarter" idx="15"/>
          </p:nvPr>
        </p:nvSpPr>
        <p:spPr/>
        <p:txBody>
          <a:bodyPr rtlCol="0"/>
          <a:lstStyle/>
          <a:p>
            <a:fld id="{11861839-CF9A-40EC-95C3-4C143067FF61}" type="slidenum">
              <a:rPr lang="el-GR" smtClean="0"/>
              <a:pPr/>
              <a:t>‹#›</a:t>
            </a:fld>
            <a:endParaRPr lang="el-GR" dirty="0"/>
          </a:p>
        </p:txBody>
      </p:sp>
      <p:sp>
        <p:nvSpPr>
          <p:cNvPr id="10" name="Θέση υποσέλιδου 9"/>
          <p:cNvSpPr>
            <a:spLocks noGrp="1"/>
          </p:cNvSpPr>
          <p:nvPr>
            <p:ph type="ftr" sz="quarter" idx="16"/>
          </p:nvPr>
        </p:nvSpPr>
        <p:spPr/>
        <p:txBody>
          <a:bodyPr rtlCol="0"/>
          <a:lstStyle/>
          <a:p>
            <a:endParaRPr lang="el-G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Ευθεία γραμμή σύνδεσης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Έλλειψη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Τίτλος 1"/>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dirty="0"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10" name="Ευθεία γραμμή σύνδεσης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Ορθογώνιο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Ευθεία γραμμή σύνδεσης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Ευθεία γραμμή σύνδεσης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Θέση ημερομηνίας 16"/>
          <p:cNvSpPr>
            <a:spLocks noGrp="1"/>
          </p:cNvSpPr>
          <p:nvPr>
            <p:ph type="dt" sz="half" idx="10"/>
          </p:nvPr>
        </p:nvSpPr>
        <p:spPr/>
        <p:txBody>
          <a:bodyPr rtlCol="0"/>
          <a:lstStyle/>
          <a:p>
            <a:endParaRPr lang="el-GR" altLang="el-GR" dirty="0">
              <a:solidFill>
                <a:srgbClr val="000000"/>
              </a:solidFill>
            </a:endParaRPr>
          </a:p>
        </p:txBody>
      </p:sp>
      <p:sp>
        <p:nvSpPr>
          <p:cNvPr id="18" name="Θέση αριθμού διαφάνειας 17"/>
          <p:cNvSpPr>
            <a:spLocks noGrp="1"/>
          </p:cNvSpPr>
          <p:nvPr>
            <p:ph type="sldNum" sz="quarter" idx="11"/>
          </p:nvPr>
        </p:nvSpPr>
        <p:spPr/>
        <p:txBody>
          <a:bodyPr rtlCol="0"/>
          <a:lstStyle/>
          <a:p>
            <a:fld id="{6489945B-78A9-4825-B954-B241A77FC863}" type="slidenum">
              <a:rPr lang="el-GR" altLang="el-GR" smtClean="0">
                <a:solidFill>
                  <a:srgbClr val="000000"/>
                </a:solidFill>
              </a:rPr>
              <a:pPr/>
              <a:t>‹#›</a:t>
            </a:fld>
            <a:endParaRPr lang="el-GR" altLang="el-GR" dirty="0">
              <a:solidFill>
                <a:srgbClr val="000000"/>
              </a:solidFill>
            </a:endParaRPr>
          </a:p>
        </p:txBody>
      </p:sp>
      <p:sp>
        <p:nvSpPr>
          <p:cNvPr id="21" name="Θέση υποσέλιδου 20"/>
          <p:cNvSpPr>
            <a:spLocks noGrp="1"/>
          </p:cNvSpPr>
          <p:nvPr>
            <p:ph type="ftr" sz="quarter" idx="12"/>
          </p:nvPr>
        </p:nvSpPr>
        <p:spPr/>
        <p:txBody>
          <a:bodyPr rtlCol="0"/>
          <a:lstStyle/>
          <a:p>
            <a:endParaRPr lang="el-GR" altLang="el-GR" dirty="0">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endParaRPr lang="el-GR" altLang="el-GR" dirty="0">
              <a:solidFill>
                <a:srgbClr val="000000"/>
              </a:solidFill>
            </a:endParaRPr>
          </a:p>
        </p:txBody>
      </p:sp>
      <p:sp>
        <p:nvSpPr>
          <p:cNvPr id="5" name="Θέση υποσέλιδου 4"/>
          <p:cNvSpPr>
            <a:spLocks noGrp="1"/>
          </p:cNvSpPr>
          <p:nvPr>
            <p:ph type="ftr" sz="quarter" idx="11"/>
          </p:nvPr>
        </p:nvSpPr>
        <p:spPr/>
        <p:txBody>
          <a:bodyPr/>
          <a:lstStyle/>
          <a:p>
            <a:endParaRPr lang="el-GR" altLang="el-GR" dirty="0">
              <a:solidFill>
                <a:srgbClr val="000000"/>
              </a:solidFill>
            </a:endParaRPr>
          </a:p>
        </p:txBody>
      </p:sp>
      <p:sp>
        <p:nvSpPr>
          <p:cNvPr id="6" name="Θέση αριθμού διαφάνειας 5"/>
          <p:cNvSpPr>
            <a:spLocks noGrp="1"/>
          </p:cNvSpPr>
          <p:nvPr>
            <p:ph type="sldNum" sz="quarter" idx="12"/>
          </p:nvPr>
        </p:nvSpPr>
        <p:spPr/>
        <p:txBody>
          <a:bodyPr/>
          <a:lstStyle/>
          <a:p>
            <a:fld id="{1E600E17-AE85-41C2-989F-4FCAA4CF7AAC}" type="slidenum">
              <a:rPr lang="el-GR" altLang="el-GR" smtClean="0">
                <a:solidFill>
                  <a:srgbClr val="000000"/>
                </a:solidFill>
              </a:rPr>
              <a:pPr/>
              <a:t>‹#›</a:t>
            </a:fld>
            <a:endParaRPr lang="el-GR" altLang="el-GR" dirty="0">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1676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endParaRPr lang="el-GR" altLang="el-GR" dirty="0">
              <a:solidFill>
                <a:srgbClr val="000000"/>
              </a:solidFill>
            </a:endParaRPr>
          </a:p>
        </p:txBody>
      </p:sp>
      <p:sp>
        <p:nvSpPr>
          <p:cNvPr id="5" name="Θέση υποσέλιδου 4"/>
          <p:cNvSpPr>
            <a:spLocks noGrp="1"/>
          </p:cNvSpPr>
          <p:nvPr>
            <p:ph type="ftr" sz="quarter" idx="11"/>
          </p:nvPr>
        </p:nvSpPr>
        <p:spPr/>
        <p:txBody>
          <a:bodyPr/>
          <a:lstStyle/>
          <a:p>
            <a:endParaRPr lang="el-GR" altLang="el-GR" dirty="0">
              <a:solidFill>
                <a:srgbClr val="000000"/>
              </a:solidFill>
            </a:endParaRPr>
          </a:p>
        </p:txBody>
      </p:sp>
      <p:sp>
        <p:nvSpPr>
          <p:cNvPr id="6" name="Θέση αριθμού διαφάνειας 5"/>
          <p:cNvSpPr>
            <a:spLocks noGrp="1"/>
          </p:cNvSpPr>
          <p:nvPr>
            <p:ph type="sldNum" sz="quarter" idx="12"/>
          </p:nvPr>
        </p:nvSpPr>
        <p:spPr/>
        <p:txBody>
          <a:bodyPr/>
          <a:lstStyle/>
          <a:p>
            <a:fld id="{EE1B53C9-17C6-4200-B3F4-A55408ACAF2F}" type="slidenum">
              <a:rPr lang="el-GR" altLang="el-GR" smtClean="0">
                <a:solidFill>
                  <a:srgbClr val="000000"/>
                </a:solidFill>
              </a:rPr>
              <a:pPr/>
              <a:t>‹#›</a:t>
            </a:fld>
            <a:endParaRPr lang="el-GR" altLang="el-GR"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bwMode="auto">
          <a:xfrm rot="5400000">
            <a:off x="7763256" y="1170432"/>
            <a:ext cx="2286000" cy="381000"/>
          </a:xfrm>
        </p:spPr>
        <p:txBody>
          <a:bodyPr/>
          <a:lstStyle/>
          <a:p>
            <a:fld id="{8D83DDAC-C540-4253-AB29-11176BCFB559}" type="datetimeFigureOut">
              <a:rPr lang="el-GR" smtClean="0"/>
              <a:pPr/>
              <a:t>17/7/2018</a:t>
            </a:fld>
            <a:endParaRPr lang="el-GR" dirty="0"/>
          </a:p>
        </p:txBody>
      </p:sp>
      <p:sp>
        <p:nvSpPr>
          <p:cNvPr id="5" name="Θέση υποσέλιδου 4"/>
          <p:cNvSpPr>
            <a:spLocks noGrp="1"/>
          </p:cNvSpPr>
          <p:nvPr>
            <p:ph type="ftr" sz="quarter" idx="11"/>
          </p:nvPr>
        </p:nvSpPr>
        <p:spPr bwMode="auto">
          <a:xfrm rot="5400000">
            <a:off x="7077456" y="4178808"/>
            <a:ext cx="3657600" cy="384048"/>
          </a:xfrm>
        </p:spPr>
        <p:txBody>
          <a:bodyPr/>
          <a:lstStyle/>
          <a:p>
            <a:endParaRPr lang="el-GR" dirty="0"/>
          </a:p>
        </p:txBody>
      </p:sp>
      <p:sp>
        <p:nvSpPr>
          <p:cNvPr id="9" name="Ορθογώνιο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Ορθογώνιο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Ορθογώνιο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Ορθογώνιο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Ευθεία γραμμή σύνδεσης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Ευθεία γραμμή σύνδεσης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Ευθεία γραμμή σύνδεσης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Ευθεία γραμμή σύνδεσης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Ορθογώνιο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Έλλειψη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Έλλειψη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Έλλειψη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Ευθεία γραμμή σύνδεσης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Θέση αριθμού διαφάνειας 5"/>
          <p:cNvSpPr>
            <a:spLocks noGrp="1"/>
          </p:cNvSpPr>
          <p:nvPr>
            <p:ph type="sldNum" sz="quarter" idx="12"/>
          </p:nvPr>
        </p:nvSpPr>
        <p:spPr bwMode="auto">
          <a:xfrm>
            <a:off x="1340616" y="4928702"/>
            <a:ext cx="609600" cy="517524"/>
          </a:xfrm>
        </p:spPr>
        <p:txBody>
          <a:bodyPr/>
          <a:lstStyle/>
          <a:p>
            <a:fld id="{11861839-CF9A-40EC-95C3-4C143067FF61}"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8D83DDAC-C540-4253-AB29-11176BCFB559}" type="datetimeFigureOut">
              <a:rPr lang="el-GR" smtClean="0"/>
              <a:pPr/>
              <a:t>17/7/2018</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11861839-CF9A-40EC-95C3-4C143067FF61}" type="slidenum">
              <a:rPr lang="el-GR" smtClean="0"/>
              <a:pPr/>
              <a:t>‹#›</a:t>
            </a:fld>
            <a:endParaRPr lang="el-GR" dirty="0"/>
          </a:p>
        </p:txBody>
      </p:sp>
      <p:sp>
        <p:nvSpPr>
          <p:cNvPr id="9" name="Θέση περιεχομένου 8"/>
          <p:cNvSpPr>
            <a:spLocks noGrp="1"/>
          </p:cNvSpPr>
          <p:nvPr>
            <p:ph sz="quarter" idx="1"/>
          </p:nvPr>
        </p:nvSpPr>
        <p:spPr>
          <a:xfrm>
            <a:off x="457200"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270248"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7543800" cy="1143000"/>
          </a:xfrm>
        </p:spPr>
        <p:txBody>
          <a:bodyPr anchor="b"/>
          <a:lstStyle>
            <a:lvl1pPr>
              <a:defRPr/>
            </a:lvl1pPr>
          </a:lstStyle>
          <a:p>
            <a:r>
              <a:rPr kumimoji="0" lang="el-GR" smtClean="0"/>
              <a:t>Στυλ κύριου τίτλου</a:t>
            </a:r>
            <a:endParaRPr kumimoji="0" lang="en-US"/>
          </a:p>
        </p:txBody>
      </p:sp>
      <p:sp>
        <p:nvSpPr>
          <p:cNvPr id="7" name="Θέση ημερομηνίας 6"/>
          <p:cNvSpPr>
            <a:spLocks noGrp="1"/>
          </p:cNvSpPr>
          <p:nvPr>
            <p:ph type="dt" sz="half" idx="10"/>
          </p:nvPr>
        </p:nvSpPr>
        <p:spPr/>
        <p:txBody>
          <a:bodyPr/>
          <a:lstStyle/>
          <a:p>
            <a:fld id="{8D83DDAC-C540-4253-AB29-11176BCFB559}" type="datetimeFigureOut">
              <a:rPr lang="el-GR" smtClean="0"/>
              <a:pPr/>
              <a:t>17/7/2018</a:t>
            </a:fld>
            <a:endParaRPr lang="el-GR" dirty="0"/>
          </a:p>
        </p:txBody>
      </p:sp>
      <p:sp>
        <p:nvSpPr>
          <p:cNvPr id="8" name="Θέση υποσέλιδου 7"/>
          <p:cNvSpPr>
            <a:spLocks noGrp="1"/>
          </p:cNvSpPr>
          <p:nvPr>
            <p:ph type="ftr" sz="quarter" idx="11"/>
          </p:nvPr>
        </p:nvSpPr>
        <p:spPr/>
        <p:txBody>
          <a:bodyPr/>
          <a:lstStyle/>
          <a:p>
            <a:endParaRPr lang="el-GR" dirty="0"/>
          </a:p>
        </p:txBody>
      </p:sp>
      <p:sp>
        <p:nvSpPr>
          <p:cNvPr id="9" name="Θέση αριθμού διαφάνειας 8"/>
          <p:cNvSpPr>
            <a:spLocks noGrp="1"/>
          </p:cNvSpPr>
          <p:nvPr>
            <p:ph type="sldNum" sz="quarter" idx="12"/>
          </p:nvPr>
        </p:nvSpPr>
        <p:spPr/>
        <p:txBody>
          <a:bodyPr/>
          <a:lstStyle/>
          <a:p>
            <a:fld id="{11861839-CF9A-40EC-95C3-4C143067FF61}" type="slidenum">
              <a:rPr lang="el-GR" smtClean="0"/>
              <a:pPr/>
              <a:t>‹#›</a:t>
            </a:fld>
            <a:endParaRPr lang="el-GR" dirty="0"/>
          </a:p>
        </p:txBody>
      </p:sp>
      <p:sp>
        <p:nvSpPr>
          <p:cNvPr id="11" name="Θέση περιεχομένου 10"/>
          <p:cNvSpPr>
            <a:spLocks noGrp="1"/>
          </p:cNvSpPr>
          <p:nvPr>
            <p:ph sz="quarter" idx="2"/>
          </p:nvPr>
        </p:nvSpPr>
        <p:spPr>
          <a:xfrm>
            <a:off x="457200"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371975"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κειμένου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4" name="Θέση κειμένου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6" name="Θέση ημερομηνίας 5"/>
          <p:cNvSpPr>
            <a:spLocks noGrp="1"/>
          </p:cNvSpPr>
          <p:nvPr>
            <p:ph type="dt" sz="half" idx="10"/>
          </p:nvPr>
        </p:nvSpPr>
        <p:spPr/>
        <p:txBody>
          <a:bodyPr rtlCol="0"/>
          <a:lstStyle/>
          <a:p>
            <a:fld id="{8D83DDAC-C540-4253-AB29-11176BCFB559}" type="datetimeFigureOut">
              <a:rPr lang="el-GR" smtClean="0"/>
              <a:pPr/>
              <a:t>17/7/2018</a:t>
            </a:fld>
            <a:endParaRPr lang="el-GR" dirty="0"/>
          </a:p>
        </p:txBody>
      </p:sp>
      <p:sp>
        <p:nvSpPr>
          <p:cNvPr id="7" name="Θέση αριθμού διαφάνειας 6"/>
          <p:cNvSpPr>
            <a:spLocks noGrp="1"/>
          </p:cNvSpPr>
          <p:nvPr>
            <p:ph type="sldNum" sz="quarter" idx="11"/>
          </p:nvPr>
        </p:nvSpPr>
        <p:spPr/>
        <p:txBody>
          <a:bodyPr rtlCol="0"/>
          <a:lstStyle/>
          <a:p>
            <a:fld id="{11861839-CF9A-40EC-95C3-4C143067FF61}" type="slidenum">
              <a:rPr lang="el-GR" smtClean="0"/>
              <a:pPr/>
              <a:t>‹#›</a:t>
            </a:fld>
            <a:endParaRPr lang="el-GR" dirty="0"/>
          </a:p>
        </p:txBody>
      </p:sp>
      <p:sp>
        <p:nvSpPr>
          <p:cNvPr id="8" name="Θέση υποσέλιδου 7"/>
          <p:cNvSpPr>
            <a:spLocks noGrp="1"/>
          </p:cNvSpPr>
          <p:nvPr>
            <p:ph type="ftr" sz="quarter" idx="12"/>
          </p:nvPr>
        </p:nvSpPr>
        <p:spPr/>
        <p:txBody>
          <a:bodyPr rtlCol="0"/>
          <a:lstStyle/>
          <a:p>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D83DDAC-C540-4253-AB29-11176BCFB559}" type="datetimeFigureOut">
              <a:rPr lang="el-GR" smtClean="0"/>
              <a:pPr/>
              <a:t>17/7/2018</a:t>
            </a:fld>
            <a:endParaRPr lang="el-GR" dirty="0"/>
          </a:p>
        </p:txBody>
      </p:sp>
      <p:sp>
        <p:nvSpPr>
          <p:cNvPr id="3" name="Θέση υποσέλιδου 2"/>
          <p:cNvSpPr>
            <a:spLocks noGrp="1"/>
          </p:cNvSpPr>
          <p:nvPr>
            <p:ph type="ftr" sz="quarter" idx="11"/>
          </p:nvPr>
        </p:nvSpPr>
        <p:spPr/>
        <p:txBody>
          <a:bodyPr/>
          <a:lstStyle/>
          <a:p>
            <a:endParaRPr lang="el-GR" dirty="0"/>
          </a:p>
        </p:txBody>
      </p:sp>
      <p:sp>
        <p:nvSpPr>
          <p:cNvPr id="4" name="Θέση αριθμού διαφάνειας 3"/>
          <p:cNvSpPr>
            <a:spLocks noGrp="1"/>
          </p:cNvSpPr>
          <p:nvPr>
            <p:ph type="sldNum" sz="quarter" idx="12"/>
          </p:nvPr>
        </p:nvSpPr>
        <p:spPr/>
        <p:txBody>
          <a:bodyPr/>
          <a:lstStyle/>
          <a:p>
            <a:fld id="{11861839-CF9A-40EC-95C3-4C143067FF61}"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Τίτλο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Ευθεία γραμμή σύνδεσης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Ευθεία γραμμή σύνδεσης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Ορθογώνιο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Ευθεία γραμμή σύνδεσης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Έλλειψη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Θέση περιεχομένου 17"/>
          <p:cNvSpPr>
            <a:spLocks noGrp="1"/>
          </p:cNvSpPr>
          <p:nvPr>
            <p:ph sz="quarter" idx="1"/>
          </p:nvPr>
        </p:nvSpPr>
        <p:spPr>
          <a:xfrm>
            <a:off x="304800" y="274320"/>
            <a:ext cx="5638800" cy="6327648"/>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4"/>
          </p:nvPr>
        </p:nvSpPr>
        <p:spPr/>
        <p:txBody>
          <a:bodyPr rtlCol="0"/>
          <a:lstStyle/>
          <a:p>
            <a:fld id="{8D83DDAC-C540-4253-AB29-11176BCFB559}" type="datetimeFigureOut">
              <a:rPr lang="el-GR" smtClean="0"/>
              <a:pPr/>
              <a:t>17/7/2018</a:t>
            </a:fld>
            <a:endParaRPr lang="el-GR" dirty="0"/>
          </a:p>
        </p:txBody>
      </p:sp>
      <p:sp>
        <p:nvSpPr>
          <p:cNvPr id="22" name="Θέση αριθμού διαφάνειας 21"/>
          <p:cNvSpPr>
            <a:spLocks noGrp="1"/>
          </p:cNvSpPr>
          <p:nvPr>
            <p:ph type="sldNum" sz="quarter" idx="15"/>
          </p:nvPr>
        </p:nvSpPr>
        <p:spPr/>
        <p:txBody>
          <a:bodyPr rtlCol="0"/>
          <a:lstStyle/>
          <a:p>
            <a:fld id="{11861839-CF9A-40EC-95C3-4C143067FF61}" type="slidenum">
              <a:rPr lang="el-GR" smtClean="0"/>
              <a:pPr/>
              <a:t>‹#›</a:t>
            </a:fld>
            <a:endParaRPr lang="el-GR" dirty="0"/>
          </a:p>
        </p:txBody>
      </p:sp>
      <p:sp>
        <p:nvSpPr>
          <p:cNvPr id="23" name="Θέση υποσέλιδου 22"/>
          <p:cNvSpPr>
            <a:spLocks noGrp="1"/>
          </p:cNvSpPr>
          <p:nvPr>
            <p:ph type="ftr" sz="quarter" idx="16"/>
          </p:nvPr>
        </p:nvSpPr>
        <p:spPr/>
        <p:txBody>
          <a:bodyPr rtlCol="0"/>
          <a:lstStyle/>
          <a:p>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Ευθεία γραμμή σύνδεσης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Έλλειψη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Τίτλος 1"/>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dirty="0"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10" name="Ευθεία γραμμή σύνδεσης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Ορθογώνιο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Ευθεία γραμμή σύνδεσης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Ευθεία γραμμή σύνδεσης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Θέση ημερομηνίας 16"/>
          <p:cNvSpPr>
            <a:spLocks noGrp="1"/>
          </p:cNvSpPr>
          <p:nvPr>
            <p:ph type="dt" sz="half" idx="10"/>
          </p:nvPr>
        </p:nvSpPr>
        <p:spPr/>
        <p:txBody>
          <a:bodyPr rtlCol="0"/>
          <a:lstStyle/>
          <a:p>
            <a:fld id="{8D83DDAC-C540-4253-AB29-11176BCFB559}" type="datetimeFigureOut">
              <a:rPr lang="el-GR" smtClean="0"/>
              <a:pPr/>
              <a:t>17/7/2018</a:t>
            </a:fld>
            <a:endParaRPr lang="el-GR" dirty="0"/>
          </a:p>
        </p:txBody>
      </p:sp>
      <p:sp>
        <p:nvSpPr>
          <p:cNvPr id="18" name="Θέση αριθμού διαφάνειας 17"/>
          <p:cNvSpPr>
            <a:spLocks noGrp="1"/>
          </p:cNvSpPr>
          <p:nvPr>
            <p:ph type="sldNum" sz="quarter" idx="11"/>
          </p:nvPr>
        </p:nvSpPr>
        <p:spPr/>
        <p:txBody>
          <a:bodyPr rtlCol="0"/>
          <a:lstStyle/>
          <a:p>
            <a:fld id="{11861839-CF9A-40EC-95C3-4C143067FF61}" type="slidenum">
              <a:rPr lang="el-GR" smtClean="0"/>
              <a:pPr/>
              <a:t>‹#›</a:t>
            </a:fld>
            <a:endParaRPr lang="el-GR" dirty="0"/>
          </a:p>
        </p:txBody>
      </p:sp>
      <p:sp>
        <p:nvSpPr>
          <p:cNvPr id="21" name="Θέση υποσέλιδου 20"/>
          <p:cNvSpPr>
            <a:spLocks noGrp="1"/>
          </p:cNvSpPr>
          <p:nvPr>
            <p:ph type="ftr" sz="quarter" idx="12"/>
          </p:nvPr>
        </p:nvSpPr>
        <p:spPr/>
        <p:txBody>
          <a:bodyPr rtlCol="0"/>
          <a:lstStyle/>
          <a:p>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Ευθεία γραμμή σύνδεσης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Θέση τίτλου 21"/>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D83DDAC-C540-4253-AB29-11176BCFB559}" type="datetimeFigureOut">
              <a:rPr lang="el-GR" smtClean="0"/>
              <a:pPr/>
              <a:t>17/7/2018</a:t>
            </a:fld>
            <a:endParaRPr lang="el-GR" dirty="0"/>
          </a:p>
        </p:txBody>
      </p:sp>
      <p:sp>
        <p:nvSpPr>
          <p:cNvPr id="3" name="Θέση υποσέλιδου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dirty="0"/>
          </a:p>
        </p:txBody>
      </p:sp>
      <p:sp>
        <p:nvSpPr>
          <p:cNvPr id="7" name="Ευθεία γραμμή σύνδεσης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Ορθογώνιο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Ευθεία γραμμή σύνδεσης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Έλλειψη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Θέση αριθμού διαφάνειας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1861839-CF9A-40EC-95C3-4C143067FF61}"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Ευθεία γραμμή σύνδεσης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Θέση τίτλου 21"/>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D83DDAC-C540-4253-AB29-11176BCFB559}" type="datetimeFigureOut">
              <a:rPr lang="el-GR" smtClean="0"/>
              <a:pPr/>
              <a:t>17/7/2018</a:t>
            </a:fld>
            <a:endParaRPr lang="el-GR" dirty="0"/>
          </a:p>
        </p:txBody>
      </p:sp>
      <p:sp>
        <p:nvSpPr>
          <p:cNvPr id="3" name="Θέση υποσέλιδου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dirty="0"/>
          </a:p>
        </p:txBody>
      </p:sp>
      <p:sp>
        <p:nvSpPr>
          <p:cNvPr id="7" name="Ευθεία γραμμή σύνδεσης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Ορθογώνιο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Ευθεία γραμμή σύνδεσης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Έλλειψη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Θέση αριθμού διαφάνειας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1861839-CF9A-40EC-95C3-4C143067FF61}"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pPr algn="ctr"/>
            <a:r>
              <a:rPr lang="el-GR" dirty="0" smtClean="0">
                <a:latin typeface="Calibri Light" panose="020F0302020204030204" pitchFamily="34" charset="0"/>
                <a:cs typeface="Calibri Light" panose="020F0302020204030204" pitchFamily="34" charset="0"/>
              </a:rPr>
              <a:t>ΓΝΩΡΙΖΟΝΤΑΣ ΤΟΥΣ ΕΦΗΒΟΥΣ ΑΝΤΙΜΕΤΩΠΙΖΟΝΤΑΣ ΤΙΣ ΔΥΣΚΟΛΕΣ ΣΥΜΠΕΡΙΦΟΡΕΣ</a:t>
            </a:r>
            <a:endParaRPr lang="el-GR" dirty="0">
              <a:latin typeface="Calibri Light" panose="020F0302020204030204" pitchFamily="34" charset="0"/>
              <a:cs typeface="Calibri Light" panose="020F0302020204030204" pitchFamily="34" charset="0"/>
            </a:endParaRPr>
          </a:p>
        </p:txBody>
      </p:sp>
      <p:sp>
        <p:nvSpPr>
          <p:cNvPr id="3" name="Υπότιτλος 2"/>
          <p:cNvSpPr>
            <a:spLocks noGrp="1"/>
          </p:cNvSpPr>
          <p:nvPr>
            <p:ph type="subTitle" idx="1"/>
          </p:nvPr>
        </p:nvSpPr>
        <p:spPr/>
        <p:txBody>
          <a:bodyPr/>
          <a:lstStyle/>
          <a:p>
            <a:pPr algn="ctr"/>
            <a:r>
              <a:rPr lang="el-GR" dirty="0" smtClean="0">
                <a:latin typeface="Calibri Light" panose="020F0302020204030204" pitchFamily="34" charset="0"/>
                <a:cs typeface="Calibri Light" panose="020F0302020204030204" pitchFamily="34" charset="0"/>
              </a:rPr>
              <a:t>ΠΡΕΜΕΤΗ ΒΑΣΙΛΙΚΗ, </a:t>
            </a:r>
            <a:r>
              <a:rPr lang="en-US" dirty="0" smtClean="0">
                <a:latin typeface="Calibri Light" panose="020F0302020204030204" pitchFamily="34" charset="0"/>
                <a:cs typeface="Calibri Light" panose="020F0302020204030204" pitchFamily="34" charset="0"/>
              </a:rPr>
              <a:t>MSc </a:t>
            </a:r>
            <a:r>
              <a:rPr lang="el-GR" dirty="0" smtClean="0">
                <a:latin typeface="Calibri Light" panose="020F0302020204030204" pitchFamily="34" charset="0"/>
                <a:cs typeface="Calibri Light" panose="020F0302020204030204" pitchFamily="34" charset="0"/>
              </a:rPr>
              <a:t>ΨΥΧΟΛΟΓΟΣ</a:t>
            </a:r>
          </a:p>
          <a:p>
            <a:pPr algn="ctr"/>
            <a:r>
              <a:rPr lang="el-GR" dirty="0" smtClean="0">
                <a:latin typeface="Calibri Light" panose="020F0302020204030204" pitchFamily="34" charset="0"/>
                <a:cs typeface="Calibri Light" panose="020F0302020204030204" pitchFamily="34" charset="0"/>
              </a:rPr>
              <a:t>ΤΖΑΝΕΤΟΥ ΒΑΣΙΛΙΚΗ, </a:t>
            </a:r>
            <a:r>
              <a:rPr lang="en-US" dirty="0" smtClean="0">
                <a:latin typeface="Calibri Light" panose="020F0302020204030204" pitchFamily="34" charset="0"/>
                <a:cs typeface="Calibri Light" panose="020F0302020204030204" pitchFamily="34" charset="0"/>
              </a:rPr>
              <a:t>MSc </a:t>
            </a:r>
            <a:r>
              <a:rPr lang="el-GR" dirty="0" smtClean="0">
                <a:latin typeface="Calibri Light" panose="020F0302020204030204" pitchFamily="34" charset="0"/>
                <a:cs typeface="Calibri Light" panose="020F0302020204030204" pitchFamily="34" charset="0"/>
              </a:rPr>
              <a:t>ΚΟΙΝΩΝΙΚΗ ΑΝΘΡΩΠΟΛΟΓΟΣ</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502779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836712"/>
            <a:ext cx="8075240" cy="5637240"/>
          </a:xfrm>
        </p:spPr>
        <p:txBody>
          <a:bodyPr/>
          <a:lstStyle/>
          <a:p>
            <a:r>
              <a:rPr lang="el-GR" dirty="0" smtClean="0">
                <a:latin typeface="Calibri Light" panose="020F0302020204030204" pitchFamily="34" charset="0"/>
                <a:cs typeface="Calibri Light" panose="020F0302020204030204" pitchFamily="34" charset="0"/>
              </a:rPr>
              <a:t> </a:t>
            </a:r>
            <a:r>
              <a:rPr lang="el-GR" b="1" dirty="0">
                <a:latin typeface="Calibri Light" panose="020F0302020204030204" pitchFamily="34" charset="0"/>
                <a:cs typeface="Calibri Light" panose="020F0302020204030204" pitchFamily="34" charset="0"/>
              </a:rPr>
              <a:t>Έντονος θυμός </a:t>
            </a:r>
            <a:r>
              <a:rPr lang="el-GR" dirty="0">
                <a:latin typeface="Calibri Light" panose="020F0302020204030204" pitchFamily="34" charset="0"/>
                <a:cs typeface="Calibri Light" panose="020F0302020204030204" pitchFamily="34" charset="0"/>
              </a:rPr>
              <a:t>: έντονα ξεσπάσματα με λόγια ή με σωματική εκτόνωση. Σκοπός : να κερδίσει, να προκαλέσει , να πάρει περισσότερα. </a:t>
            </a:r>
            <a:endParaRPr lang="el-GR" dirty="0" smtClean="0">
              <a:latin typeface="Calibri Light" panose="020F0302020204030204" pitchFamily="34" charset="0"/>
              <a:cs typeface="Calibri Light" panose="020F0302020204030204" pitchFamily="34" charset="0"/>
            </a:endParaRPr>
          </a:p>
          <a:p>
            <a:r>
              <a:rPr lang="el-GR" b="1" dirty="0" smtClean="0">
                <a:latin typeface="Calibri Light" panose="020F0302020204030204" pitchFamily="34" charset="0"/>
                <a:cs typeface="Calibri Light" panose="020F0302020204030204" pitchFamily="34" charset="0"/>
              </a:rPr>
              <a:t> </a:t>
            </a:r>
            <a:r>
              <a:rPr lang="el-GR" b="1" dirty="0">
                <a:latin typeface="Calibri Light" panose="020F0302020204030204" pitchFamily="34" charset="0"/>
                <a:cs typeface="Calibri Light" panose="020F0302020204030204" pitchFamily="34" charset="0"/>
              </a:rPr>
              <a:t>Λύπη- μελαγχολία </a:t>
            </a:r>
            <a:r>
              <a:rPr lang="el-GR" dirty="0">
                <a:latin typeface="Calibri Light" panose="020F0302020204030204" pitchFamily="34" charset="0"/>
                <a:cs typeface="Calibri Light" panose="020F0302020204030204" pitchFamily="34" charset="0"/>
              </a:rPr>
              <a:t>: Τα έντονα επεισόδια θλίψης είναι συχνό φαινόμενο στην εφηβεία. Σκοπός : Να ελέγχει τους άλλους , να αποφεύγει την υπευθυνότητα, να τον λυπούνται, να πάρει εκδίκηση </a:t>
            </a:r>
            <a:r>
              <a:rPr lang="el-GR" dirty="0"/>
              <a:t>.</a:t>
            </a:r>
          </a:p>
        </p:txBody>
      </p:sp>
    </p:spTree>
    <p:extLst>
      <p:ext uri="{BB962C8B-B14F-4D97-AF65-F5344CB8AC3E}">
        <p14:creationId xmlns:p14="http://schemas.microsoft.com/office/powerpoint/2010/main" xmlns="" val="1137637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332656"/>
            <a:ext cx="7931224" cy="6141296"/>
          </a:xfrm>
        </p:spPr>
        <p:txBody>
          <a:bodyPr>
            <a:normAutofit lnSpcReduction="10000"/>
          </a:bodyPr>
          <a:lstStyle/>
          <a:p>
            <a:pPr algn="just"/>
            <a:r>
              <a:rPr lang="el-GR" b="1" dirty="0" smtClean="0">
                <a:latin typeface="Calibri Light" panose="020F0302020204030204" pitchFamily="34" charset="0"/>
                <a:cs typeface="Calibri Light" panose="020F0302020204030204" pitchFamily="34" charset="0"/>
              </a:rPr>
              <a:t>Επιθετικότητα: </a:t>
            </a:r>
            <a:r>
              <a:rPr lang="el-GR" dirty="0" smtClean="0">
                <a:latin typeface="Calibri Light" panose="020F0302020204030204" pitchFamily="34" charset="0"/>
                <a:cs typeface="Calibri Light" panose="020F0302020204030204" pitchFamily="34" charset="0"/>
              </a:rPr>
              <a:t>Η </a:t>
            </a:r>
            <a:r>
              <a:rPr lang="el-GR" dirty="0">
                <a:latin typeface="Calibri Light" panose="020F0302020204030204" pitchFamily="34" charset="0"/>
                <a:cs typeface="Calibri Light" panose="020F0302020204030204" pitchFamily="34" charset="0"/>
              </a:rPr>
              <a:t>έκφραση της επιθετικότητας είναι πολύ συνηθισμένη κατά την </a:t>
            </a:r>
            <a:r>
              <a:rPr lang="el-GR" dirty="0" smtClean="0">
                <a:latin typeface="Calibri Light" panose="020F0302020204030204" pitchFamily="34" charset="0"/>
                <a:cs typeface="Calibri Light" panose="020F0302020204030204" pitchFamily="34" charset="0"/>
              </a:rPr>
              <a:t>εφηβεία. Η </a:t>
            </a:r>
            <a:r>
              <a:rPr lang="el-GR" dirty="0">
                <a:latin typeface="Calibri Light" panose="020F0302020204030204" pitchFamily="34" charset="0"/>
                <a:cs typeface="Calibri Light" panose="020F0302020204030204" pitchFamily="34" charset="0"/>
              </a:rPr>
              <a:t>έκφραση της επιθετικότητας είναι πολύ συνηθισμένη κατά την εφηβεία. Ο έφηβος εκδηλώνει την άρνηση, την αμφισβήτηση, την περιφρόνηση του με τρόπο επιθετικό και συχνά προκλητικό δοκιμάζοντας έτσι την αντοχή του άλλου και τα όρια της ανοχής του και προσδιορίζοντας κατ’ επέκταση και τα δικά του όρια. Μ’ αυτή την έννοια η επιθετικότητα κατά την εφηβεία εντάσσεται στην διαδικασία προσαρμογής του εφήβου, καθώς και στην οριοθέτηση του εαυτού του απέναντι στους άλλους. Για τον έλεγχο της επιθετικότητας και την έκφραση της μέσα στο πλαίσιο του αποδεκτού και ανεκτού έχει σημασία ο τρόπος με τον οποίο θα την χειριστούν και θ’ απαντήσουν σ’ αυτήν οι άλλοι (γονείς, συνομήλικοι, δάσκαλοι, το ευρύτερο κοινωνικό σύνολο) Συχνά η παραπτωματικότητα των εφήβων είναι μόνο μια ακραία εκδήλωση της επιθετικότητας και δεν υποδηλώνει κατ’ ανάγκη την ύπαρξη ψυχοπαθολογίας</a:t>
            </a:r>
          </a:p>
        </p:txBody>
      </p:sp>
    </p:spTree>
    <p:extLst>
      <p:ext uri="{BB962C8B-B14F-4D97-AF65-F5344CB8AC3E}">
        <p14:creationId xmlns:p14="http://schemas.microsoft.com/office/powerpoint/2010/main" xmlns="" val="2875076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p:cNvSpPr>
            <a:spLocks noGrp="1"/>
          </p:cNvSpPr>
          <p:nvPr>
            <p:ph sz="quarter" idx="1"/>
          </p:nvPr>
        </p:nvSpPr>
        <p:spPr>
          <a:xfrm>
            <a:off x="457200" y="692696"/>
            <a:ext cx="7931224" cy="5781256"/>
          </a:xfrm>
        </p:spPr>
        <p:txBody>
          <a:bodyPr>
            <a:normAutofit/>
          </a:bodyPr>
          <a:lstStyle/>
          <a:p>
            <a:pPr algn="just"/>
            <a:r>
              <a:rPr lang="el-GR" sz="2800" dirty="0">
                <a:latin typeface="Calibri Light" panose="020F0302020204030204" pitchFamily="34" charset="0"/>
                <a:cs typeface="Calibri Light" panose="020F0302020204030204" pitchFamily="34" charset="0"/>
              </a:rPr>
              <a:t>Ο εκπαιδευτικός στο σχολικό πλαίσιο βρίσκεται μπροστά σε δύο έφηβους: τον έφηβο που έχει μπροστά του και τον έφηβο εκείνο που του θυμίζει τα δικά του βιώματα, τις δικές του αναμνήσεις, τα δικά του απωθημένα της εφηβικής του ηλικίας, με αποτέλεσμα να του προκαλούνται διάφορα συναισθήματα.</a:t>
            </a:r>
          </a:p>
        </p:txBody>
      </p:sp>
    </p:spTree>
    <p:extLst>
      <p:ext uri="{BB962C8B-B14F-4D97-AF65-F5344CB8AC3E}">
        <p14:creationId xmlns:p14="http://schemas.microsoft.com/office/powerpoint/2010/main" xmlns="" val="1664766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latin typeface="Calibri Light" panose="020F0302020204030204" pitchFamily="34" charset="0"/>
                <a:cs typeface="Calibri Light" panose="020F0302020204030204" pitchFamily="34" charset="0"/>
              </a:rPr>
              <a:t>προβληματα συμπεριφορασ </a:t>
            </a:r>
            <a:r>
              <a:rPr lang="el-GR" dirty="0">
                <a:latin typeface="Calibri Light" panose="020F0302020204030204" pitchFamily="34" charset="0"/>
                <a:cs typeface="Calibri Light" panose="020F0302020204030204" pitchFamily="34" charset="0"/>
              </a:rPr>
              <a:t>κατά την εφηβεία </a:t>
            </a:r>
          </a:p>
        </p:txBody>
      </p:sp>
      <p:sp>
        <p:nvSpPr>
          <p:cNvPr id="3" name="Θέση περιεχομένου 2"/>
          <p:cNvSpPr>
            <a:spLocks noGrp="1"/>
          </p:cNvSpPr>
          <p:nvPr>
            <p:ph sz="quarter" idx="1"/>
          </p:nvPr>
        </p:nvSpPr>
        <p:spPr>
          <a:xfrm>
            <a:off x="457200" y="1600200"/>
            <a:ext cx="8147248" cy="4873752"/>
          </a:xfrm>
        </p:spPr>
        <p:txBody>
          <a:bodyPr>
            <a:normAutofit/>
          </a:bodyPr>
          <a:lstStyle/>
          <a:p>
            <a:pPr marL="0" indent="0" algn="just">
              <a:buNone/>
            </a:pPr>
            <a:r>
              <a:rPr lang="el-GR" dirty="0">
                <a:latin typeface="Calibri Light" panose="020F0302020204030204" pitchFamily="34" charset="0"/>
                <a:cs typeface="Calibri Light" panose="020F0302020204030204" pitchFamily="34" charset="0"/>
              </a:rPr>
              <a:t>Τα προβλήματα συμπεριφοράς κατά την εφηβεία διακρίνονται σε </a:t>
            </a:r>
            <a:r>
              <a:rPr lang="el-GR" b="1" dirty="0" smtClean="0">
                <a:latin typeface="Calibri Light" panose="020F0302020204030204" pitchFamily="34" charset="0"/>
                <a:cs typeface="Calibri Light" panose="020F0302020204030204" pitchFamily="34" charset="0"/>
              </a:rPr>
              <a:t>εξωτερικευμένα </a:t>
            </a:r>
            <a:r>
              <a:rPr lang="el-GR" dirty="0" smtClean="0">
                <a:latin typeface="Calibri Light" panose="020F0302020204030204" pitchFamily="34" charset="0"/>
                <a:cs typeface="Calibri Light" panose="020F0302020204030204" pitchFamily="34" charset="0"/>
              </a:rPr>
              <a:t>και </a:t>
            </a:r>
            <a:r>
              <a:rPr lang="el-GR" b="1" dirty="0">
                <a:latin typeface="Calibri Light" panose="020F0302020204030204" pitchFamily="34" charset="0"/>
                <a:cs typeface="Calibri Light" panose="020F0302020204030204" pitchFamily="34" charset="0"/>
              </a:rPr>
              <a:t>εσωτερικευμένα</a:t>
            </a:r>
            <a:r>
              <a:rPr lang="el-GR" dirty="0">
                <a:latin typeface="Calibri Light" panose="020F0302020204030204" pitchFamily="34" charset="0"/>
                <a:cs typeface="Calibri Light" panose="020F0302020204030204" pitchFamily="34" charset="0"/>
              </a:rPr>
              <a:t>.</a:t>
            </a:r>
          </a:p>
          <a:p>
            <a:pPr marL="0" indent="0" algn="just">
              <a:buNone/>
            </a:pPr>
            <a:r>
              <a:rPr lang="el-GR" b="1" dirty="0">
                <a:latin typeface="Calibri Light" panose="020F0302020204030204" pitchFamily="34" charset="0"/>
                <a:cs typeface="Calibri Light" panose="020F0302020204030204" pitchFamily="34" charset="0"/>
              </a:rPr>
              <a:t>Εξωτερικευμένα</a:t>
            </a:r>
            <a:r>
              <a:rPr lang="el-GR" dirty="0">
                <a:latin typeface="Calibri Light" panose="020F0302020204030204" pitchFamily="34" charset="0"/>
                <a:cs typeface="Calibri Light" panose="020F0302020204030204" pitchFamily="34" charset="0"/>
              </a:rPr>
              <a:t> είναι τα προβλήματα στα οποία η συμπεριφορά είναι περισσότερο έκδηλη και έχει περισσότερες άμεσες αρνητικές επιπτώσεις για το άτομο και για την κοινωνία. </a:t>
            </a:r>
            <a:r>
              <a:rPr lang="el-GR" dirty="0" smtClean="0">
                <a:latin typeface="Calibri Light" panose="020F0302020204030204" pitchFamily="34" charset="0"/>
                <a:cs typeface="Calibri Light" panose="020F0302020204030204" pitchFamily="34" charset="0"/>
              </a:rPr>
              <a:t>Τέτοιας </a:t>
            </a:r>
            <a:r>
              <a:rPr lang="el-GR" dirty="0">
                <a:latin typeface="Calibri Light" panose="020F0302020204030204" pitchFamily="34" charset="0"/>
                <a:cs typeface="Calibri Light" panose="020F0302020204030204" pitchFamily="34" charset="0"/>
              </a:rPr>
              <a:t>μορφής προβλήματα η χρήση ουσιών, οι διαταραχές διαγωγής,  η σχολική αποτυχία και η </a:t>
            </a:r>
            <a:r>
              <a:rPr lang="el-GR" dirty="0" smtClean="0">
                <a:latin typeface="Calibri Light" panose="020F0302020204030204" pitchFamily="34" charset="0"/>
                <a:cs typeface="Calibri Light" panose="020F0302020204030204" pitchFamily="34" charset="0"/>
              </a:rPr>
              <a:t>παραβατικότητα.</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Στα </a:t>
            </a:r>
            <a:r>
              <a:rPr lang="el-GR" b="1" dirty="0">
                <a:latin typeface="Calibri Light" panose="020F0302020204030204" pitchFamily="34" charset="0"/>
                <a:cs typeface="Calibri Light" panose="020F0302020204030204" pitchFamily="34" charset="0"/>
              </a:rPr>
              <a:t>εσωτερικευμένα </a:t>
            </a:r>
            <a:r>
              <a:rPr lang="el-GR" dirty="0">
                <a:latin typeface="Calibri Light" panose="020F0302020204030204" pitchFamily="34" charset="0"/>
                <a:cs typeface="Calibri Light" panose="020F0302020204030204" pitchFamily="34" charset="0"/>
              </a:rPr>
              <a:t>προβλήματα , χαρακτηριστικό παράδειγμα των οποίων είναι </a:t>
            </a:r>
            <a:r>
              <a:rPr lang="el-GR" dirty="0" smtClean="0">
                <a:latin typeface="Calibri Light" panose="020F0302020204030204" pitchFamily="34" charset="0"/>
                <a:cs typeface="Calibri Light" panose="020F0302020204030204" pitchFamily="34" charset="0"/>
              </a:rPr>
              <a:t>οι συναισθηματικές </a:t>
            </a:r>
            <a:r>
              <a:rPr lang="el-GR" dirty="0">
                <a:latin typeface="Calibri Light" panose="020F0302020204030204" pitchFamily="34" charset="0"/>
                <a:cs typeface="Calibri Light" panose="020F0302020204030204" pitchFamily="34" charset="0"/>
              </a:rPr>
              <a:t>διαταραχές,  όπως η κατάθλιψη και το άγχος,  η συμπεριφορά μπορεί να</a:t>
            </a:r>
          </a:p>
          <a:p>
            <a:pPr marL="0" indent="0" algn="just">
              <a:buNone/>
            </a:pPr>
            <a:r>
              <a:rPr lang="el-GR" dirty="0">
                <a:latin typeface="Calibri Light" panose="020F0302020204030204" pitchFamily="34" charset="0"/>
                <a:cs typeface="Calibri Light" panose="020F0302020204030204" pitchFamily="34" charset="0"/>
              </a:rPr>
              <a:t>συγκαλύπτεται και να μη γίνεται εύκολα αντιληπτή .</a:t>
            </a:r>
          </a:p>
          <a:p>
            <a:pPr marL="0" indent="0">
              <a:buNone/>
            </a:pPr>
            <a:endParaRPr lang="el-GR" dirty="0"/>
          </a:p>
        </p:txBody>
      </p:sp>
    </p:spTree>
    <p:extLst>
      <p:ext uri="{BB962C8B-B14F-4D97-AF65-F5344CB8AC3E}">
        <p14:creationId xmlns:p14="http://schemas.microsoft.com/office/powerpoint/2010/main" xmlns="" val="693638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323528" y="87079"/>
            <a:ext cx="7467600" cy="1143000"/>
          </a:xfrm>
        </p:spPr>
        <p:txBody>
          <a:bodyPr>
            <a:normAutofit/>
          </a:bodyPr>
          <a:lstStyle/>
          <a:p>
            <a:pPr algn="ctr"/>
            <a:r>
              <a:rPr lang="el-GR" sz="3200" dirty="0">
                <a:latin typeface="Calibri Light" panose="020F0302020204030204" pitchFamily="34" charset="0"/>
                <a:cs typeface="Calibri Light" panose="020F0302020204030204" pitchFamily="34" charset="0"/>
              </a:rPr>
              <a:t>προβληματα συμπεριφορασ </a:t>
            </a:r>
            <a:r>
              <a:rPr lang="el-GR" sz="3200" dirty="0" smtClean="0">
                <a:latin typeface="Calibri Light" panose="020F0302020204030204" pitchFamily="34" charset="0"/>
                <a:cs typeface="Calibri Light" panose="020F0302020204030204" pitchFamily="34" charset="0"/>
              </a:rPr>
              <a:t>κατά </a:t>
            </a:r>
            <a:r>
              <a:rPr lang="el-GR" sz="3200" dirty="0">
                <a:latin typeface="Calibri Light" panose="020F0302020204030204" pitchFamily="34" charset="0"/>
                <a:cs typeface="Calibri Light" panose="020F0302020204030204" pitchFamily="34" charset="0"/>
              </a:rPr>
              <a:t>την εφηβεία  στην </a:t>
            </a:r>
            <a:r>
              <a:rPr lang="el-GR" sz="3200" dirty="0" smtClean="0">
                <a:latin typeface="Calibri Light" panose="020F0302020204030204" pitchFamily="34" charset="0"/>
                <a:cs typeface="Calibri Light" panose="020F0302020204030204" pitchFamily="34" charset="0"/>
              </a:rPr>
              <a:t>ταξη</a:t>
            </a:r>
            <a:endParaRPr lang="el-GR" sz="3200" dirty="0">
              <a:latin typeface="Calibri Light" panose="020F0302020204030204" pitchFamily="34" charset="0"/>
              <a:cs typeface="Calibri Light" panose="020F0302020204030204" pitchFamily="34" charset="0"/>
            </a:endParaRPr>
          </a:p>
        </p:txBody>
      </p:sp>
      <p:sp>
        <p:nvSpPr>
          <p:cNvPr id="5" name="Θέση περιεχομένου 4"/>
          <p:cNvSpPr>
            <a:spLocks noGrp="1"/>
          </p:cNvSpPr>
          <p:nvPr>
            <p:ph sz="quarter" idx="1"/>
          </p:nvPr>
        </p:nvSpPr>
        <p:spPr>
          <a:xfrm>
            <a:off x="457200" y="1600200"/>
            <a:ext cx="8003232" cy="4873752"/>
          </a:xfrm>
        </p:spPr>
        <p:txBody>
          <a:bodyPr>
            <a:noAutofit/>
          </a:bodyPr>
          <a:lstStyle/>
          <a:p>
            <a:pPr algn="just"/>
            <a:r>
              <a:rPr lang="el-GR" sz="2800" dirty="0" smtClean="0">
                <a:latin typeface="Calibri Light" pitchFamily="34" charset="0"/>
              </a:rPr>
              <a:t>Εννοούμε εκείνες τις μαθητικές συμπεριφορές που προβληματίζουν τους εκπαιδευτικούς, προκαλούν δυσχέρειες στο έργο τους και κατά κανόνα απαιτούν την παρέμβαση τους  προκειμένου να αντιμετωπιστούν.</a:t>
            </a:r>
          </a:p>
          <a:p>
            <a:pPr algn="just"/>
            <a:r>
              <a:rPr lang="el-GR" sz="2800" dirty="0" smtClean="0">
                <a:latin typeface="Calibri Light" pitchFamily="34" charset="0"/>
              </a:rPr>
              <a:t>Είναι οι </a:t>
            </a:r>
            <a:r>
              <a:rPr lang="el-GR" sz="2800" dirty="0">
                <a:latin typeface="Calibri Light" pitchFamily="34" charset="0"/>
              </a:rPr>
              <a:t>ενέργειες και οι στάσεις του παιδιού, οι οποίες δεν ταιριάζουν με την ηλικία του και σχετίζονται με σταθερά πρότυπα προκλητικής, αντικοινωνικής και επιθετικής συμπεριφοράς απέναντι στους άλλους (συνομηλίκους, γονείς, </a:t>
            </a:r>
            <a:r>
              <a:rPr lang="el-GR" sz="2800" dirty="0" smtClean="0">
                <a:latin typeface="Calibri Light" pitchFamily="34" charset="0"/>
              </a:rPr>
              <a:t>εκπαιδευτικούς </a:t>
            </a:r>
            <a:r>
              <a:rPr lang="el-GR" sz="2800" dirty="0">
                <a:latin typeface="Calibri Light" pitchFamily="34" charset="0"/>
              </a:rPr>
              <a:t>κτλ).</a:t>
            </a:r>
          </a:p>
        </p:txBody>
      </p:sp>
      <p:cxnSp>
        <p:nvCxnSpPr>
          <p:cNvPr id="9" name="Γωνιακή σύνδεση 8"/>
          <p:cNvCxnSpPr/>
          <p:nvPr/>
        </p:nvCxnSpPr>
        <p:spPr>
          <a:xfrm>
            <a:off x="2691051" y="622014"/>
            <a:ext cx="558583" cy="429396"/>
          </a:xfrm>
          <a:prstGeom prst="bentConnector3">
            <a:avLst>
              <a:gd name="adj1" fmla="val 45040"/>
            </a:avLst>
          </a:prstGeom>
          <a:ln w="28575">
            <a:solidFill>
              <a:schemeClr val="tx1">
                <a:lumMod val="85000"/>
                <a:lumOff val="15000"/>
              </a:schemeClr>
            </a:solidFill>
            <a:prstDash val="sysDot"/>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2786353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7467600" cy="1417638"/>
          </a:xfrm>
        </p:spPr>
        <p:txBody>
          <a:bodyPr>
            <a:normAutofit fontScale="90000"/>
          </a:bodyPr>
          <a:lstStyle/>
          <a:p>
            <a:pPr algn="ctr"/>
            <a:r>
              <a:rPr lang="el-GR" dirty="0" smtClean="0">
                <a:latin typeface="Calibri Light" panose="020F0302020204030204" pitchFamily="34" charset="0"/>
                <a:cs typeface="Calibri Light" panose="020F0302020204030204" pitchFamily="34" charset="0"/>
              </a:rPr>
              <a:t>ΣΥΝΗΘΕΙΣ ΜΟΡΦΕΣ ΠΡΟΒΛΗΜΑΤΙΚΗΣ ΣΥΜΠΕΡΙΦΟΡΑΣ</a:t>
            </a:r>
            <a:br>
              <a:rPr lang="el-GR" dirty="0" smtClean="0">
                <a:latin typeface="Calibri Light" panose="020F0302020204030204" pitchFamily="34" charset="0"/>
                <a:cs typeface="Calibri Light" panose="020F0302020204030204" pitchFamily="34" charset="0"/>
              </a:rPr>
            </a:b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457200" y="1124744"/>
            <a:ext cx="8229600" cy="5544616"/>
          </a:xfrm>
        </p:spPr>
        <p:txBody>
          <a:bodyPr>
            <a:normAutofit fontScale="77500" lnSpcReduction="20000"/>
          </a:bodyPr>
          <a:lstStyle/>
          <a:p>
            <a:pPr algn="just"/>
            <a:r>
              <a:rPr lang="el-GR" sz="3600" dirty="0" smtClean="0">
                <a:latin typeface="Calibri Light" panose="020F0302020204030204" pitchFamily="34" charset="0"/>
                <a:cs typeface="Calibri Light" panose="020F0302020204030204" pitchFamily="34" charset="0"/>
              </a:rPr>
              <a:t>Αυθάδεια</a:t>
            </a:r>
            <a:r>
              <a:rPr lang="el-GR" sz="3600" dirty="0">
                <a:latin typeface="Calibri Light" panose="020F0302020204030204" pitchFamily="34" charset="0"/>
                <a:cs typeface="Calibri Light" panose="020F0302020204030204" pitchFamily="34" charset="0"/>
              </a:rPr>
              <a:t>, θρασύτητα, άμεσες ή έμμεσες απειλές</a:t>
            </a:r>
          </a:p>
          <a:p>
            <a:pPr algn="just"/>
            <a:r>
              <a:rPr lang="el-GR" sz="3600" dirty="0" smtClean="0">
                <a:latin typeface="Calibri Light" panose="020F0302020204030204" pitchFamily="34" charset="0"/>
                <a:cs typeface="Calibri Light" panose="020F0302020204030204" pitchFamily="34" charset="0"/>
              </a:rPr>
              <a:t>Ανυπακοή προκλητικές </a:t>
            </a:r>
            <a:r>
              <a:rPr lang="el-GR" sz="3600" dirty="0">
                <a:latin typeface="Calibri Light" panose="020F0302020204030204" pitchFamily="34" charset="0"/>
                <a:cs typeface="Calibri Light" panose="020F0302020204030204" pitchFamily="34" charset="0"/>
              </a:rPr>
              <a:t>τάσεις και αντιδραστικότητα στον εκπαιδευτικό</a:t>
            </a:r>
            <a:endParaRPr lang="el-GR" sz="3600" dirty="0" smtClean="0">
              <a:latin typeface="Calibri Light" panose="020F0302020204030204" pitchFamily="34" charset="0"/>
              <a:cs typeface="Calibri Light" panose="020F0302020204030204" pitchFamily="34" charset="0"/>
            </a:endParaRPr>
          </a:p>
          <a:p>
            <a:pPr algn="just"/>
            <a:r>
              <a:rPr lang="el-GR" sz="3600" dirty="0" smtClean="0">
                <a:latin typeface="Calibri Light" panose="020F0302020204030204" pitchFamily="34" charset="0"/>
                <a:cs typeface="Calibri Light" panose="020F0302020204030204" pitchFamily="34" charset="0"/>
              </a:rPr>
              <a:t>Αδικαιολόγητες απουσίες, </a:t>
            </a:r>
            <a:r>
              <a:rPr lang="el-GR" sz="3600" dirty="0">
                <a:latin typeface="Calibri Light" panose="020F0302020204030204" pitchFamily="34" charset="0"/>
                <a:cs typeface="Calibri Light" panose="020F0302020204030204" pitchFamily="34" charset="0"/>
              </a:rPr>
              <a:t>σκασιαρχείο </a:t>
            </a:r>
            <a:r>
              <a:rPr lang="el-GR" sz="3600" dirty="0" smtClean="0">
                <a:latin typeface="Calibri Light" panose="020F0302020204030204" pitchFamily="34" charset="0"/>
                <a:cs typeface="Calibri Light" panose="020F0302020204030204" pitchFamily="34" charset="0"/>
              </a:rPr>
              <a:t>αργοπορημένη </a:t>
            </a:r>
            <a:r>
              <a:rPr lang="el-GR" sz="3600" dirty="0">
                <a:latin typeface="Calibri Light" panose="020F0302020204030204" pitchFamily="34" charset="0"/>
                <a:cs typeface="Calibri Light" panose="020F0302020204030204" pitchFamily="34" charset="0"/>
              </a:rPr>
              <a:t>προσέλευση στο </a:t>
            </a:r>
            <a:r>
              <a:rPr lang="el-GR" sz="3600" dirty="0" smtClean="0">
                <a:latin typeface="Calibri Light" panose="020F0302020204030204" pitchFamily="34" charset="0"/>
                <a:cs typeface="Calibri Light" panose="020F0302020204030204" pitchFamily="34" charset="0"/>
              </a:rPr>
              <a:t>μάθημα</a:t>
            </a:r>
          </a:p>
          <a:p>
            <a:pPr algn="just"/>
            <a:r>
              <a:rPr lang="el-GR" sz="3600" dirty="0">
                <a:latin typeface="Calibri Light" panose="020F0302020204030204" pitchFamily="34" charset="0"/>
                <a:cs typeface="Calibri Light" panose="020F0302020204030204" pitchFamily="34" charset="0"/>
              </a:rPr>
              <a:t>Διασπαστικές συμπεριφορές χωρίς </a:t>
            </a:r>
            <a:r>
              <a:rPr lang="el-GR" sz="3600" dirty="0" smtClean="0">
                <a:latin typeface="Calibri Light" panose="020F0302020204030204" pitchFamily="34" charset="0"/>
                <a:cs typeface="Calibri Light" panose="020F0302020204030204" pitchFamily="34" charset="0"/>
              </a:rPr>
              <a:t>επιθετικότητα Παίρνει </a:t>
            </a:r>
            <a:r>
              <a:rPr lang="el-GR" sz="3600" dirty="0">
                <a:latin typeface="Calibri Light" panose="020F0302020204030204" pitchFamily="34" charset="0"/>
                <a:cs typeface="Calibri Light" panose="020F0302020204030204" pitchFamily="34" charset="0"/>
              </a:rPr>
              <a:t>το λόγο </a:t>
            </a:r>
            <a:r>
              <a:rPr lang="el-GR" sz="3600" dirty="0" smtClean="0">
                <a:latin typeface="Calibri Light" panose="020F0302020204030204" pitchFamily="34" charset="0"/>
                <a:cs typeface="Calibri Light" panose="020F0302020204030204" pitchFamily="34" charset="0"/>
              </a:rPr>
              <a:t>αυθαίρετα </a:t>
            </a:r>
            <a:endParaRPr lang="el-GR" sz="3600" dirty="0">
              <a:latin typeface="Calibri Light" panose="020F0302020204030204" pitchFamily="34" charset="0"/>
              <a:cs typeface="Calibri Light" panose="020F0302020204030204" pitchFamily="34" charset="0"/>
            </a:endParaRPr>
          </a:p>
          <a:p>
            <a:pPr algn="just"/>
            <a:r>
              <a:rPr lang="el-GR" sz="3600" dirty="0">
                <a:latin typeface="Calibri Light" panose="020F0302020204030204" pitchFamily="34" charset="0"/>
                <a:cs typeface="Calibri Light" panose="020F0302020204030204" pitchFamily="34" charset="0"/>
              </a:rPr>
              <a:t>Σωματικές </a:t>
            </a:r>
            <a:r>
              <a:rPr lang="el-GR" sz="3600" dirty="0" smtClean="0">
                <a:latin typeface="Calibri Light" panose="020F0302020204030204" pitchFamily="34" charset="0"/>
                <a:cs typeface="Calibri Light" panose="020F0302020204030204" pitchFamily="34" charset="0"/>
              </a:rPr>
              <a:t>παρενοχλήσεις Άσκηση σωματικής </a:t>
            </a:r>
            <a:r>
              <a:rPr lang="el-GR" sz="3600" dirty="0">
                <a:latin typeface="Calibri Light" panose="020F0302020204030204" pitchFamily="34" charset="0"/>
                <a:cs typeface="Calibri Light" panose="020F0302020204030204" pitchFamily="34" charset="0"/>
              </a:rPr>
              <a:t>βίας</a:t>
            </a:r>
          </a:p>
          <a:p>
            <a:pPr algn="just"/>
            <a:r>
              <a:rPr lang="el-GR" sz="3600" dirty="0">
                <a:latin typeface="Calibri Light" panose="020F0302020204030204" pitchFamily="34" charset="0"/>
                <a:cs typeface="Calibri Light" panose="020F0302020204030204" pitchFamily="34" charset="0"/>
              </a:rPr>
              <a:t>Αντιγραφή, συχνά ψέματα</a:t>
            </a:r>
          </a:p>
          <a:p>
            <a:pPr algn="just"/>
            <a:r>
              <a:rPr lang="el-GR" sz="3600" dirty="0">
                <a:latin typeface="Calibri Light" panose="020F0302020204030204" pitchFamily="34" charset="0"/>
                <a:cs typeface="Calibri Light" panose="020F0302020204030204" pitchFamily="34" charset="0"/>
              </a:rPr>
              <a:t>Παρενόχληση άλλων μαθητών στην τάξη (φλυαρία, πείραγμα με αντικείμενα, αναιδή σχόλια... με σκοπό τη γελοιοποίηση</a:t>
            </a:r>
            <a:r>
              <a:rPr lang="el-GR" sz="3600" dirty="0" smtClean="0">
                <a:latin typeface="Calibri Light" panose="020F0302020204030204" pitchFamily="34" charset="0"/>
                <a:cs typeface="Calibri Light" panose="020F0302020204030204" pitchFamily="34" charset="0"/>
              </a:rPr>
              <a:t>)</a:t>
            </a:r>
          </a:p>
          <a:p>
            <a:pPr algn="just"/>
            <a:r>
              <a:rPr lang="el-GR" sz="3600" dirty="0" smtClean="0">
                <a:latin typeface="Calibri Light" panose="020F0302020204030204" pitchFamily="34" charset="0"/>
                <a:cs typeface="Calibri Light" panose="020F0302020204030204" pitchFamily="34" charset="0"/>
              </a:rPr>
              <a:t>Κλοπή αντικειμένων (συμμαθητών και προσωπικού) </a:t>
            </a:r>
          </a:p>
          <a:p>
            <a:pPr algn="just"/>
            <a:r>
              <a:rPr lang="el-GR" sz="3600" dirty="0" smtClean="0">
                <a:latin typeface="Calibri Light" panose="020F0302020204030204" pitchFamily="34" charset="0"/>
                <a:cs typeface="Calibri Light" panose="020F0302020204030204" pitchFamily="34" charset="0"/>
              </a:rPr>
              <a:t>Ρύπανση σχολικού περιβάλλοντος  </a:t>
            </a:r>
          </a:p>
          <a:p>
            <a:endParaRPr lang="el-GR" dirty="0"/>
          </a:p>
        </p:txBody>
      </p:sp>
    </p:spTree>
    <p:extLst>
      <p:ext uri="{BB962C8B-B14F-4D97-AF65-F5344CB8AC3E}">
        <p14:creationId xmlns:p14="http://schemas.microsoft.com/office/powerpoint/2010/main" xmlns="" val="21754031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p:cNvSpPr>
            <a:spLocks noGrp="1"/>
          </p:cNvSpPr>
          <p:nvPr>
            <p:ph sz="quarter" idx="1"/>
          </p:nvPr>
        </p:nvSpPr>
        <p:spPr>
          <a:xfrm>
            <a:off x="457200" y="188640"/>
            <a:ext cx="8075240" cy="6285312"/>
          </a:xfrm>
        </p:spPr>
        <p:txBody>
          <a:bodyPr>
            <a:normAutofit fontScale="92500" lnSpcReduction="20000"/>
          </a:bodyPr>
          <a:lstStyle/>
          <a:p>
            <a:pPr lvl="0">
              <a:buClr>
                <a:srgbClr val="B83D68"/>
              </a:buClr>
            </a:pPr>
            <a:endParaRPr lang="el-GR" sz="2300" dirty="0" smtClean="0">
              <a:solidFill>
                <a:prstClr val="black"/>
              </a:solidFill>
              <a:latin typeface="Calibri Light" panose="020F0302020204030204" pitchFamily="34" charset="0"/>
              <a:cs typeface="Calibri Light" panose="020F0302020204030204" pitchFamily="34" charset="0"/>
            </a:endParaRPr>
          </a:p>
          <a:p>
            <a:pPr lvl="0">
              <a:buClr>
                <a:srgbClr val="B83D68"/>
              </a:buClr>
            </a:pPr>
            <a:r>
              <a:rPr lang="el-GR" sz="3000" dirty="0">
                <a:solidFill>
                  <a:prstClr val="black"/>
                </a:solidFill>
                <a:latin typeface="Calibri Light" panose="020F0302020204030204" pitchFamily="34" charset="0"/>
                <a:cs typeface="Calibri Light" panose="020F0302020204030204" pitchFamily="34" charset="0"/>
              </a:rPr>
              <a:t>Άσκοπες μετακινήσεις στην </a:t>
            </a:r>
            <a:r>
              <a:rPr lang="el-GR" sz="3000" dirty="0" smtClean="0">
                <a:solidFill>
                  <a:prstClr val="black"/>
                </a:solidFill>
                <a:latin typeface="Calibri Light" panose="020F0302020204030204" pitchFamily="34" charset="0"/>
                <a:cs typeface="Calibri Light" panose="020F0302020204030204" pitchFamily="34" charset="0"/>
              </a:rPr>
              <a:t>τάξη</a:t>
            </a:r>
            <a:endParaRPr lang="el-GR" sz="3000" dirty="0">
              <a:solidFill>
                <a:prstClr val="black"/>
              </a:solidFill>
              <a:latin typeface="Calibri Light" panose="020F0302020204030204" pitchFamily="34" charset="0"/>
              <a:cs typeface="Calibri Light" panose="020F0302020204030204" pitchFamily="34" charset="0"/>
            </a:endParaRPr>
          </a:p>
          <a:p>
            <a:pPr lvl="0">
              <a:buClr>
                <a:srgbClr val="B83D68"/>
              </a:buClr>
            </a:pPr>
            <a:r>
              <a:rPr lang="el-GR" sz="3000" dirty="0">
                <a:solidFill>
                  <a:prstClr val="black"/>
                </a:solidFill>
                <a:latin typeface="Calibri Light" panose="020F0302020204030204" pitchFamily="34" charset="0"/>
                <a:cs typeface="Calibri Light" panose="020F0302020204030204" pitchFamily="34" charset="0"/>
              </a:rPr>
              <a:t>Αποφεύγει ή δυσκολεύεται να συνεργάζεται με άλλους (ομαδικές δραστηριότητες)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Αρνητική στάση προς τη γνώση</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Παθητική επιθετικότητα, επίμονη άρνηση συνεργασίας και συμμετοχής στην τάξη, επιλεκτική αλαλία</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Παρουσιάζει έλλειψη προσοχής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Έχει άγχος για αποτυχία στα μαθήματα</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Παρουσιάζει τάση για απομόνωση, δείχνει θλιμμένος, δυστυχισμένος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Δεν έχει αυτοπεποίθηση</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Είναι υπερβολικά ευαίσθητος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Παρουσιάζει συναισθηματική αστάθεια</a:t>
            </a:r>
          </a:p>
          <a:p>
            <a:endParaRPr lang="el-GR" dirty="0"/>
          </a:p>
        </p:txBody>
      </p:sp>
    </p:spTree>
    <p:extLst>
      <p:ext uri="{BB962C8B-B14F-4D97-AF65-F5344CB8AC3E}">
        <p14:creationId xmlns:p14="http://schemas.microsoft.com/office/powerpoint/2010/main" xmlns="" val="29557399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2060848"/>
            <a:ext cx="7467600" cy="1224136"/>
          </a:xfrm>
        </p:spPr>
        <p:txBody>
          <a:bodyPr>
            <a:normAutofit/>
          </a:bodyPr>
          <a:lstStyle/>
          <a:p>
            <a:pPr marL="0" indent="0" algn="ctr">
              <a:buNone/>
            </a:pPr>
            <a:r>
              <a:rPr lang="el-GR" sz="3200" b="1" dirty="0" smtClean="0">
                <a:latin typeface="Calibri Light" panose="020F0302020204030204" pitchFamily="34" charset="0"/>
                <a:cs typeface="Calibri Light" panose="020F0302020204030204" pitchFamily="34" charset="0"/>
              </a:rPr>
              <a:t>ΤΙ ΠΡΟΣΠΑΘΕΙ </a:t>
            </a:r>
            <a:r>
              <a:rPr lang="el-GR" sz="3200" b="1" dirty="0">
                <a:latin typeface="Calibri Light" panose="020F0302020204030204" pitchFamily="34" charset="0"/>
                <a:cs typeface="Calibri Light" panose="020F0302020204030204" pitchFamily="34" charset="0"/>
              </a:rPr>
              <a:t>ΝΑ </a:t>
            </a:r>
            <a:r>
              <a:rPr lang="el-GR" sz="3200" b="1" dirty="0" smtClean="0">
                <a:latin typeface="Calibri Light" panose="020F0302020204030204" pitchFamily="34" charset="0"/>
                <a:cs typeface="Calibri Light" panose="020F0302020204030204" pitchFamily="34" charset="0"/>
              </a:rPr>
              <a:t>ΕΚΦΡΑΣΕΙ ΕΝΑ </a:t>
            </a:r>
            <a:r>
              <a:rPr lang="el-GR" sz="3200" b="1" dirty="0">
                <a:latin typeface="Calibri Light" panose="020F0302020204030204" pitchFamily="34" charset="0"/>
                <a:cs typeface="Calibri Light" panose="020F0302020204030204" pitchFamily="34" charset="0"/>
              </a:rPr>
              <a:t>ΠΑΙΔΙ </a:t>
            </a:r>
          </a:p>
          <a:p>
            <a:pPr marL="0" indent="0" algn="ctr">
              <a:buNone/>
            </a:pPr>
            <a:r>
              <a:rPr lang="el-GR" sz="3200" b="1" dirty="0" smtClean="0">
                <a:latin typeface="Calibri Light" panose="020F0302020204030204" pitchFamily="34" charset="0"/>
                <a:cs typeface="Calibri Light" panose="020F0302020204030204" pitchFamily="34" charset="0"/>
              </a:rPr>
              <a:t>ΜΕΣΑ  ΑΠΟ ΜΙΑ  ΔΥΣΚΟΛΗ  ΣΥΜΠΕΡΙΦΟΡΑ;</a:t>
            </a:r>
            <a:endParaRPr lang="el-GR" sz="32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66949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85963" y="1076325"/>
            <a:ext cx="5172075" cy="4705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7774221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88640"/>
            <a:ext cx="8291264" cy="6285312"/>
          </a:xfrm>
        </p:spPr>
        <p:txBody>
          <a:bodyPr>
            <a:normAutofit/>
          </a:bodyPr>
          <a:lstStyle/>
          <a:p>
            <a:pPr algn="just"/>
            <a:r>
              <a:rPr lang="el-GR" sz="2800" dirty="0">
                <a:latin typeface="Calibri Light" panose="020F0302020204030204" pitchFamily="34" charset="0"/>
                <a:cs typeface="Calibri Light" panose="020F0302020204030204" pitchFamily="34" charset="0"/>
              </a:rPr>
              <a:t>Επιζήτηση της </a:t>
            </a:r>
            <a:r>
              <a:rPr lang="el-GR" sz="2800" dirty="0" smtClean="0">
                <a:latin typeface="Calibri Light" panose="020F0302020204030204" pitchFamily="34" charset="0"/>
                <a:cs typeface="Calibri Light" panose="020F0302020204030204" pitchFamily="34" charset="0"/>
              </a:rPr>
              <a:t>προσοχής</a:t>
            </a:r>
            <a:endParaRPr lang="en-US" sz="2800" dirty="0" smtClean="0">
              <a:latin typeface="Calibri Light" panose="020F0302020204030204" pitchFamily="34" charset="0"/>
              <a:cs typeface="Calibri Light" panose="020F0302020204030204" pitchFamily="34" charset="0"/>
            </a:endParaRPr>
          </a:p>
          <a:p>
            <a:pPr algn="just"/>
            <a:r>
              <a:rPr lang="el-GR" sz="2800" dirty="0" smtClean="0">
                <a:latin typeface="Calibri Light" panose="020F0302020204030204" pitchFamily="34" charset="0"/>
                <a:cs typeface="Calibri Light" panose="020F0302020204030204" pitchFamily="34" charset="0"/>
              </a:rPr>
              <a:t>Διέξοδος/αντίδραση </a:t>
            </a:r>
            <a:r>
              <a:rPr lang="el-GR" sz="2800" dirty="0">
                <a:latin typeface="Calibri Light" panose="020F0302020204030204" pitchFamily="34" charset="0"/>
                <a:cs typeface="Calibri Light" panose="020F0302020204030204" pitchFamily="34" charset="0"/>
              </a:rPr>
              <a:t>σε </a:t>
            </a:r>
            <a:r>
              <a:rPr lang="el-GR" sz="2800" dirty="0" smtClean="0">
                <a:latin typeface="Calibri Light" panose="020F0302020204030204" pitchFamily="34" charset="0"/>
                <a:cs typeface="Calibri Light" panose="020F0302020204030204" pitchFamily="34" charset="0"/>
              </a:rPr>
              <a:t>κάποιο είδος ματαίωσης </a:t>
            </a:r>
            <a:r>
              <a:rPr lang="el-GR" sz="2800" dirty="0">
                <a:latin typeface="Calibri Light" panose="020F0302020204030204" pitchFamily="34" charset="0"/>
                <a:cs typeface="Calibri Light" panose="020F0302020204030204" pitchFamily="34" charset="0"/>
              </a:rPr>
              <a:t>που έχει</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υποστεί</a:t>
            </a:r>
            <a:endParaRPr lang="en-US" sz="2800" dirty="0">
              <a:latin typeface="Calibri Light" panose="020F0302020204030204" pitchFamily="34" charset="0"/>
              <a:cs typeface="Calibri Light" panose="020F0302020204030204" pitchFamily="34" charset="0"/>
            </a:endParaRPr>
          </a:p>
          <a:p>
            <a:pPr algn="just"/>
            <a:r>
              <a:rPr lang="el-GR" sz="2800" dirty="0">
                <a:latin typeface="Calibri Light" panose="020F0302020204030204" pitchFamily="34" charset="0"/>
                <a:cs typeface="Calibri Light" panose="020F0302020204030204" pitchFamily="34" charset="0"/>
              </a:rPr>
              <a:t>ως αντίδραση σε συγκεκριμένες καταστάσεις, </a:t>
            </a:r>
            <a:r>
              <a:rPr lang="el-GR" sz="2800" dirty="0" smtClean="0">
                <a:latin typeface="Calibri Light" panose="020F0302020204030204" pitchFamily="34" charset="0"/>
                <a:cs typeface="Calibri Light" panose="020F0302020204030204" pitchFamily="34" charset="0"/>
              </a:rPr>
              <a:t>γεγονότα </a:t>
            </a:r>
            <a:r>
              <a:rPr lang="el-GR" sz="2800" dirty="0">
                <a:latin typeface="Calibri Light" panose="020F0302020204030204" pitchFamily="34" charset="0"/>
                <a:cs typeface="Calibri Light" panose="020F0302020204030204" pitchFamily="34" charset="0"/>
              </a:rPr>
              <a:t>ή </a:t>
            </a:r>
            <a:r>
              <a:rPr lang="el-GR" sz="2800" dirty="0" smtClean="0">
                <a:latin typeface="Calibri Light" panose="020F0302020204030204" pitchFamily="34" charset="0"/>
                <a:cs typeface="Calibri Light" panose="020F0302020204030204" pitchFamily="34" charset="0"/>
              </a:rPr>
              <a:t>ακόμη</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ενάντια </a:t>
            </a:r>
            <a:r>
              <a:rPr lang="el-GR" sz="2800" dirty="0">
                <a:latin typeface="Calibri Light" panose="020F0302020204030204" pitchFamily="34" charset="0"/>
                <a:cs typeface="Calibri Light" panose="020F0302020204030204" pitchFamily="34" charset="0"/>
              </a:rPr>
              <a:t>σε </a:t>
            </a:r>
            <a:r>
              <a:rPr lang="el-GR" sz="2800" dirty="0" smtClean="0">
                <a:latin typeface="Calibri Light" panose="020F0302020204030204" pitchFamily="34" charset="0"/>
                <a:cs typeface="Calibri Light" panose="020F0302020204030204" pitchFamily="34" charset="0"/>
              </a:rPr>
              <a:t>πρόσωπα </a:t>
            </a:r>
            <a:r>
              <a:rPr lang="el-GR" sz="2800" dirty="0">
                <a:latin typeface="Calibri Light" panose="020F0302020204030204" pitchFamily="34" charset="0"/>
                <a:cs typeface="Calibri Light" panose="020F0302020204030204" pitchFamily="34" charset="0"/>
              </a:rPr>
              <a:t>με τα οποία είχε αρνητικά ή </a:t>
            </a:r>
            <a:r>
              <a:rPr lang="el-GR" sz="2800" dirty="0" smtClean="0">
                <a:latin typeface="Calibri Light" panose="020F0302020204030204" pitchFamily="34" charset="0"/>
                <a:cs typeface="Calibri Light" panose="020F0302020204030204" pitchFamily="34" charset="0"/>
              </a:rPr>
              <a:t>τραυματικά βιώματα</a:t>
            </a:r>
            <a:endParaRPr lang="en-US" sz="2800" dirty="0" smtClean="0">
              <a:latin typeface="Calibri Light" panose="020F0302020204030204" pitchFamily="34" charset="0"/>
              <a:cs typeface="Calibri Light" panose="020F0302020204030204" pitchFamily="34" charset="0"/>
            </a:endParaRPr>
          </a:p>
          <a:p>
            <a:pPr lvl="0" algn="just">
              <a:buClr>
                <a:srgbClr val="B83D68"/>
              </a:buClr>
            </a:pPr>
            <a:r>
              <a:rPr lang="el-GR" sz="2800" dirty="0">
                <a:latin typeface="Calibri Light" panose="020F0302020204030204" pitchFamily="34" charset="0"/>
                <a:cs typeface="Calibri Light" panose="020F0302020204030204" pitchFamily="34" charset="0"/>
              </a:rPr>
              <a:t>για να εκτονώσει αρνητικά συναισθήματα (εντάσεις,</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άγχος, λύπη, θλίψη)</a:t>
            </a:r>
            <a:endParaRPr lang="en-US" sz="2800" dirty="0">
              <a:latin typeface="Calibri Light" panose="020F0302020204030204" pitchFamily="34" charset="0"/>
              <a:cs typeface="Calibri Light" panose="020F0302020204030204" pitchFamily="34" charset="0"/>
            </a:endParaRPr>
          </a:p>
          <a:p>
            <a:pPr lvl="0" algn="just">
              <a:buClr>
                <a:srgbClr val="B83D68"/>
              </a:buClr>
            </a:pPr>
            <a:r>
              <a:rPr lang="el-GR" sz="2800" dirty="0">
                <a:latin typeface="Calibri Light" panose="020F0302020204030204" pitchFamily="34" charset="0"/>
                <a:cs typeface="Calibri Light" panose="020F0302020204030204" pitchFamily="34" charset="0"/>
              </a:rPr>
              <a:t>για να ελέγξει τις προθέσεις /τα όρια των άλλων</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(«τεστ») (π.χ. δασκάλων)</a:t>
            </a:r>
            <a:endParaRPr lang="en-US" sz="2800" dirty="0">
              <a:latin typeface="Calibri Light" panose="020F0302020204030204" pitchFamily="34" charset="0"/>
              <a:cs typeface="Calibri Light" panose="020F0302020204030204" pitchFamily="34" charset="0"/>
            </a:endParaRPr>
          </a:p>
          <a:p>
            <a:pPr lvl="0" algn="just">
              <a:buClr>
                <a:srgbClr val="B83D68"/>
              </a:buClr>
            </a:pPr>
            <a:r>
              <a:rPr lang="el-GR" sz="2800" dirty="0">
                <a:latin typeface="Calibri Light" panose="020F0302020204030204" pitchFamily="34" charset="0"/>
                <a:cs typeface="Calibri Light" panose="020F0302020204030204" pitchFamily="34" charset="0"/>
              </a:rPr>
              <a:t>να υπονομεύσει την εξουσία των ενηλίκων</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(δασκάλων /καθηγητών).</a:t>
            </a:r>
            <a:r>
              <a:rPr lang="en-US" sz="2800" dirty="0">
                <a:latin typeface="Calibri Light" panose="020F0302020204030204" pitchFamily="34" charset="0"/>
                <a:cs typeface="Calibri Light" panose="020F0302020204030204" pitchFamily="34" charset="0"/>
              </a:rPr>
              <a:t> (Webster‐Stratton,1999)</a:t>
            </a:r>
          </a:p>
          <a:p>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579166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348880"/>
            <a:ext cx="7467600" cy="1152128"/>
          </a:xfrm>
        </p:spPr>
        <p:txBody>
          <a:bodyPr/>
          <a:lstStyle/>
          <a:p>
            <a:pPr algn="ctr"/>
            <a:r>
              <a:rPr lang="el-GR" dirty="0"/>
              <a:t> </a:t>
            </a:r>
            <a:r>
              <a:rPr lang="el-GR" dirty="0" smtClean="0">
                <a:latin typeface="Calibri Light" panose="020F0302020204030204" pitchFamily="34" charset="0"/>
                <a:cs typeface="Calibri Light" panose="020F0302020204030204" pitchFamily="34" charset="0"/>
              </a:rPr>
              <a:t>ΤΙ ΟΡΙΖΟΥΜΕ ΩΣ ΕΦΗΒΕΙΑ;</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592887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60648"/>
            <a:ext cx="7467600" cy="1008112"/>
          </a:xfrm>
        </p:spPr>
        <p:txBody>
          <a:bodyPr>
            <a:normAutofit/>
          </a:bodyPr>
          <a:lstStyle/>
          <a:p>
            <a:pPr algn="ctr"/>
            <a:r>
              <a:rPr lang="el-GR" dirty="0" smtClean="0">
                <a:latin typeface="Calibri Light" panose="020F0302020204030204" pitchFamily="34" charset="0"/>
                <a:cs typeface="Calibri Light" panose="020F0302020204030204" pitchFamily="34" charset="0"/>
              </a:rPr>
              <a:t>Στρατηγικέσ διαχειρισησ προβληματικησ συμπεριφορασ</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323528" y="1412776"/>
            <a:ext cx="8280920" cy="5445224"/>
          </a:xfrm>
        </p:spPr>
        <p:txBody>
          <a:bodyPr>
            <a:normAutofit/>
          </a:bodyPr>
          <a:lstStyle/>
          <a:p>
            <a:pPr marL="0" indent="0" algn="just">
              <a:buNone/>
            </a:pPr>
            <a:r>
              <a:rPr lang="el-GR" dirty="0" smtClean="0">
                <a:latin typeface="Calibri Light" panose="020F0302020204030204" pitchFamily="34" charset="0"/>
                <a:cs typeface="Calibri Light" panose="020F0302020204030204" pitchFamily="34" charset="0"/>
              </a:rPr>
              <a:t>Καταγραφή και ανάλυση της διασπαστικής συμπεριφοράς του μαθητή, προκειμένου να προσδιοριστεί τι την ενισχύει και τι την περιορίζει, ώστε να διαμορφωθεί κατάλληλος τρόπος διαχείρισης και τροποποίησής της από τον καθηγητή.</a:t>
            </a:r>
          </a:p>
          <a:p>
            <a:pPr algn="just"/>
            <a:r>
              <a:rPr lang="el-GR" b="1" dirty="0" smtClean="0">
                <a:latin typeface="Calibri Light" panose="020F0302020204030204" pitchFamily="34" charset="0"/>
                <a:cs typeface="Calibri Light" panose="020F0302020204030204" pitchFamily="34" charset="0"/>
              </a:rPr>
              <a:t>Βήμα 1: Καταγραφή μοτίβου διασπαστικής συμπεριφοράς του μαθητή:</a:t>
            </a:r>
          </a:p>
          <a:p>
            <a:pPr marL="0" indent="0" algn="just">
              <a:buNone/>
            </a:pPr>
            <a:r>
              <a:rPr lang="el-GR" dirty="0" smtClean="0">
                <a:latin typeface="Calibri Light" panose="020F0302020204030204" pitchFamily="34" charset="0"/>
                <a:cs typeface="Calibri Light" panose="020F0302020204030204" pitchFamily="34" charset="0"/>
              </a:rPr>
              <a:t>–Μπαίνει θορυβώντας στην τάξη (πόσο συχνά; ποιες ώρες;).</a:t>
            </a:r>
          </a:p>
          <a:p>
            <a:pPr marL="0" indent="0" algn="just">
              <a:buNone/>
            </a:pPr>
            <a:r>
              <a:rPr lang="el-GR" dirty="0" smtClean="0">
                <a:latin typeface="Calibri Light" panose="020F0302020204030204" pitchFamily="34" charset="0"/>
                <a:cs typeface="Calibri Light" panose="020F0302020204030204" pitchFamily="34" charset="0"/>
              </a:rPr>
              <a:t>–Έρχεται καθυστερημένος (πόσο συχνά;).</a:t>
            </a:r>
          </a:p>
          <a:p>
            <a:pPr marL="0" indent="0" algn="just">
              <a:buNone/>
            </a:pPr>
            <a:r>
              <a:rPr lang="el-GR" dirty="0" smtClean="0">
                <a:latin typeface="Calibri Light" panose="020F0302020204030204" pitchFamily="34" charset="0"/>
                <a:cs typeface="Calibri Light" panose="020F0302020204030204" pitchFamily="34" charset="0"/>
              </a:rPr>
              <a:t>–Δεν βγάζει τα βιβλία του-</a:t>
            </a:r>
            <a:r>
              <a:rPr lang="el-GR" dirty="0" smtClean="0">
                <a:solidFill>
                  <a:prstClr val="black"/>
                </a:solidFill>
                <a:latin typeface="Calibri Light" panose="020F0302020204030204" pitchFamily="34" charset="0"/>
                <a:cs typeface="Calibri Light" panose="020F0302020204030204" pitchFamily="34" charset="0"/>
              </a:rPr>
              <a:t> </a:t>
            </a:r>
            <a:r>
              <a:rPr lang="el-GR" dirty="0">
                <a:solidFill>
                  <a:prstClr val="black"/>
                </a:solidFill>
                <a:latin typeface="Calibri Light" panose="020F0302020204030204" pitchFamily="34" charset="0"/>
                <a:cs typeface="Calibri Light" panose="020F0302020204030204" pitchFamily="34" charset="0"/>
              </a:rPr>
              <a:t>ασχολείται με κάτι άλλο</a:t>
            </a:r>
            <a:r>
              <a:rPr lang="el-GR" dirty="0" smtClean="0">
                <a:latin typeface="Calibri Light" panose="020F0302020204030204" pitchFamily="34" charset="0"/>
                <a:cs typeface="Calibri Light" panose="020F0302020204030204" pitchFamily="34" charset="0"/>
              </a:rPr>
              <a:t>, ακόμη και όταν του το ζητάμε (με τι ακριβώς;)</a:t>
            </a:r>
          </a:p>
          <a:p>
            <a:pPr marL="0" indent="0" algn="just">
              <a:buNone/>
            </a:pPr>
            <a:r>
              <a:rPr lang="el-GR" dirty="0" smtClean="0">
                <a:latin typeface="Calibri Light" panose="020F0302020204030204" pitchFamily="34" charset="0"/>
                <a:cs typeface="Calibri Light" panose="020F0302020204030204" pitchFamily="34" charset="0"/>
              </a:rPr>
              <a:t>–Φωνάζει μέσα στην τάξη (πότε το κάνει αυτό;)</a:t>
            </a:r>
          </a:p>
          <a:p>
            <a:pPr marL="0" indent="0" algn="just">
              <a:buNone/>
            </a:pPr>
            <a:r>
              <a:rPr lang="el-GR" dirty="0" smtClean="0">
                <a:latin typeface="Calibri Light" panose="020F0302020204030204" pitchFamily="34" charset="0"/>
                <a:cs typeface="Calibri Light" panose="020F0302020204030204" pitchFamily="34" charset="0"/>
              </a:rPr>
              <a:t>–Κάνει προσβλητικές παρατηρήσεις προς συμμαθητές του ή και τον καθηγητή του (τι μορφή έχουν);</a:t>
            </a:r>
          </a:p>
        </p:txBody>
      </p:sp>
    </p:spTree>
    <p:extLst>
      <p:ext uri="{BB962C8B-B14F-4D97-AF65-F5344CB8AC3E}">
        <p14:creationId xmlns:p14="http://schemas.microsoft.com/office/powerpoint/2010/main" xmlns="" val="22348987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251520" y="404664"/>
            <a:ext cx="8064896" cy="6069288"/>
          </a:xfrm>
        </p:spPr>
        <p:txBody>
          <a:bodyPr>
            <a:normAutofit/>
          </a:bodyPr>
          <a:lstStyle/>
          <a:p>
            <a:pPr lvl="0" algn="just">
              <a:buClr>
                <a:srgbClr val="B83D68"/>
              </a:buClr>
            </a:pPr>
            <a:r>
              <a:rPr lang="el-GR" sz="2800" b="1" dirty="0">
                <a:latin typeface="Calibri Light" panose="020F0302020204030204" pitchFamily="34" charset="0"/>
                <a:cs typeface="Calibri Light" panose="020F0302020204030204" pitchFamily="34" charset="0"/>
              </a:rPr>
              <a:t>Βήμα 2: Καταγραφή των δικών μας αντιδράσεων</a:t>
            </a:r>
          </a:p>
          <a:p>
            <a:pPr algn="just"/>
            <a:r>
              <a:rPr lang="el-GR" sz="2800" b="1" dirty="0" smtClean="0">
                <a:latin typeface="Calibri Light" panose="020F0302020204030204" pitchFamily="34" charset="0"/>
                <a:cs typeface="Calibri Light" panose="020F0302020204030204" pitchFamily="34" charset="0"/>
              </a:rPr>
              <a:t>Βήμα 3: Καταγραφή των αντιδράσεων της τάξης</a:t>
            </a:r>
          </a:p>
          <a:p>
            <a:pPr marL="0" indent="0" algn="just">
              <a:buNone/>
            </a:pPr>
            <a:r>
              <a:rPr lang="el-GR" sz="2800" dirty="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  -Πώς αντιμετωπίζει η τάξη τις συμπεριφορές μαθητή και καθηγητή;  </a:t>
            </a:r>
          </a:p>
          <a:p>
            <a:pPr algn="just"/>
            <a:r>
              <a:rPr lang="el-GR" sz="2800" b="1" dirty="0" smtClean="0">
                <a:latin typeface="Calibri Light" panose="020F0302020204030204" pitchFamily="34" charset="0"/>
                <a:cs typeface="Calibri Light" panose="020F0302020204030204" pitchFamily="34" charset="0"/>
              </a:rPr>
              <a:t>Βήμα 4: Μελέτη της επίδρασης που έχει η επιβολή «ποινής» στον μαθητή</a:t>
            </a:r>
          </a:p>
          <a:p>
            <a:pPr algn="just">
              <a:buFont typeface="Wingdings" panose="05000000000000000000" pitchFamily="2" charset="2"/>
              <a:buChar char="v"/>
            </a:pPr>
            <a:r>
              <a:rPr lang="el-GR" sz="2800" dirty="0" smtClean="0">
                <a:latin typeface="Calibri Light" panose="020F0302020204030204" pitchFamily="34" charset="0"/>
                <a:cs typeface="Calibri Light" panose="020F0302020204030204" pitchFamily="34" charset="0"/>
              </a:rPr>
              <a:t>Πολλά πράγματα που είναι τιμωρίες μπορεί να ενισχύουν την διασπαστική συμπεριφορά του μαθητή. Αντίθετα άλλες συμπεριφορές  μπορεί να αποδειχθούν πιο δραστικές και αποτελεσματικές, όπως να τον αγνοήσει ή να μιλήσει στον γονέα του μαθητή.</a:t>
            </a:r>
            <a:endParaRPr lang="el-GR" sz="2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1336394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490066"/>
          </a:xfrm>
        </p:spPr>
        <p:txBody>
          <a:bodyPr>
            <a:normAutofit fontScale="90000"/>
          </a:bodyPr>
          <a:lstStyle/>
          <a:p>
            <a:pPr algn="ctr"/>
            <a:r>
              <a:rPr lang="el-GR" dirty="0"/>
              <a:t>Αντιμετώπιση </a:t>
            </a:r>
            <a:r>
              <a:rPr lang="el-GR" dirty="0" smtClean="0"/>
              <a:t> μικροπροβλημάτων</a:t>
            </a:r>
            <a:endParaRPr lang="el-GR" dirty="0"/>
          </a:p>
        </p:txBody>
      </p:sp>
      <p:sp>
        <p:nvSpPr>
          <p:cNvPr id="3" name="Θέση περιεχομένου 2"/>
          <p:cNvSpPr>
            <a:spLocks noGrp="1"/>
          </p:cNvSpPr>
          <p:nvPr>
            <p:ph sz="quarter" idx="1"/>
          </p:nvPr>
        </p:nvSpPr>
        <p:spPr>
          <a:xfrm>
            <a:off x="179512" y="1052736"/>
            <a:ext cx="7745288" cy="5805264"/>
          </a:xfrm>
        </p:spPr>
        <p:txBody>
          <a:bodyPr>
            <a:noAutofit/>
          </a:bodyPr>
          <a:lstStyle/>
          <a:p>
            <a:pPr algn="just"/>
            <a:r>
              <a:rPr lang="el-GR" b="1" dirty="0">
                <a:solidFill>
                  <a:srgbClr val="000000"/>
                </a:solidFill>
                <a:latin typeface="Calibri Light" panose="020F0302020204030204" pitchFamily="34" charset="0"/>
                <a:cs typeface="Calibri Light" panose="020F0302020204030204" pitchFamily="34" charset="0"/>
              </a:rPr>
              <a:t>ΜΗ ΛΕΚΤΙΚΕΣ </a:t>
            </a:r>
            <a:r>
              <a:rPr lang="el-GR" b="1" dirty="0" smtClean="0">
                <a:solidFill>
                  <a:srgbClr val="000000"/>
                </a:solidFill>
                <a:latin typeface="Calibri Light" panose="020F0302020204030204" pitchFamily="34" charset="0"/>
                <a:cs typeface="Calibri Light" panose="020F0302020204030204" pitchFamily="34" charset="0"/>
              </a:rPr>
              <a:t>ΠΑΡΕΜΒΑΣΕΙΣ</a:t>
            </a:r>
          </a:p>
          <a:p>
            <a:pPr marL="0" indent="0" algn="just">
              <a:buNone/>
            </a:pPr>
            <a:r>
              <a:rPr lang="el-GR" dirty="0">
                <a:latin typeface="Calibri Light" panose="020F0302020204030204" pitchFamily="34" charset="0"/>
                <a:cs typeface="Calibri Light" panose="020F0302020204030204" pitchFamily="34" charset="0"/>
              </a:rPr>
              <a:t>Αγνόηση-προσέλκυση </a:t>
            </a:r>
            <a:r>
              <a:rPr lang="el-GR" dirty="0" smtClean="0">
                <a:latin typeface="Calibri Light" panose="020F0302020204030204" pitchFamily="34" charset="0"/>
                <a:cs typeface="Calibri Light" panose="020F0302020204030204" pitchFamily="34" charset="0"/>
              </a:rPr>
              <a:t>προσοχής</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Μη </a:t>
            </a:r>
            <a:r>
              <a:rPr lang="el-GR" dirty="0" smtClean="0">
                <a:latin typeface="Calibri Light" panose="020F0302020204030204" pitchFamily="34" charset="0"/>
                <a:cs typeface="Calibri Light" panose="020F0302020204030204" pitchFamily="34" charset="0"/>
              </a:rPr>
              <a:t>λεκτική επιτίμηση</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Έλεγχος με </a:t>
            </a:r>
            <a:r>
              <a:rPr lang="el-GR" dirty="0" smtClean="0">
                <a:latin typeface="Calibri Light" panose="020F0302020204030204" pitchFamily="34" charset="0"/>
                <a:cs typeface="Calibri Light" panose="020F0302020204030204" pitchFamily="34" charset="0"/>
              </a:rPr>
              <a:t>εγγύτητα</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Με </a:t>
            </a:r>
            <a:r>
              <a:rPr lang="el-GR" dirty="0" smtClean="0">
                <a:latin typeface="Calibri Light" panose="020F0302020204030204" pitchFamily="34" charset="0"/>
                <a:cs typeface="Calibri Light" panose="020F0302020204030204" pitchFamily="34" charset="0"/>
              </a:rPr>
              <a:t>άγγιγμα</a:t>
            </a:r>
          </a:p>
          <a:p>
            <a:pPr algn="just"/>
            <a:r>
              <a:rPr lang="el-GR" b="1" dirty="0">
                <a:solidFill>
                  <a:srgbClr val="000000"/>
                </a:solidFill>
                <a:latin typeface="Calibri Light" panose="020F0302020204030204" pitchFamily="34" charset="0"/>
                <a:cs typeface="Calibri Light" panose="020F0302020204030204" pitchFamily="34" charset="0"/>
              </a:rPr>
              <a:t>ΛΕΚΤΙΚΕΣ ΠΑΡΕΜΒΑΣΕΙΣ</a:t>
            </a:r>
          </a:p>
          <a:p>
            <a:pPr marL="0" indent="0" algn="just">
              <a:buNone/>
            </a:pPr>
            <a:r>
              <a:rPr lang="el-GR" dirty="0">
                <a:latin typeface="Calibri Light" panose="020F0302020204030204" pitchFamily="34" charset="0"/>
                <a:cs typeface="Calibri Light" panose="020F0302020204030204" pitchFamily="34" charset="0"/>
              </a:rPr>
              <a:t>Έμμεση </a:t>
            </a:r>
            <a:r>
              <a:rPr lang="el-GR" dirty="0" smtClean="0">
                <a:latin typeface="Calibri Light" panose="020F0302020204030204" pitchFamily="34" charset="0"/>
                <a:cs typeface="Calibri Light" panose="020F0302020204030204" pitchFamily="34" charset="0"/>
              </a:rPr>
              <a:t>υπόδειξη</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Αναφορά </a:t>
            </a:r>
            <a:r>
              <a:rPr lang="el-GR" dirty="0" smtClean="0">
                <a:latin typeface="Calibri Light" panose="020F0302020204030204" pitchFamily="34" charset="0"/>
                <a:cs typeface="Calibri Light" panose="020F0302020204030204" pitchFamily="34" charset="0"/>
              </a:rPr>
              <a:t>ονόματος</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Υποβολή ερώτησης σε </a:t>
            </a:r>
            <a:r>
              <a:rPr lang="el-GR" dirty="0" smtClean="0">
                <a:latin typeface="Calibri Light" panose="020F0302020204030204" pitchFamily="34" charset="0"/>
                <a:cs typeface="Calibri Light" panose="020F0302020204030204" pitchFamily="34" charset="0"/>
              </a:rPr>
              <a:t>ατακτούντα</a:t>
            </a:r>
            <a:endParaRPr lang="el-GR" dirty="0">
              <a:latin typeface="Calibri Light" panose="020F0302020204030204" pitchFamily="34" charset="0"/>
              <a:cs typeface="Calibri Light" panose="020F0302020204030204" pitchFamily="34" charset="0"/>
            </a:endParaRPr>
          </a:p>
          <a:p>
            <a:pPr marL="0" indent="0" algn="just">
              <a:buNone/>
            </a:pPr>
            <a:r>
              <a:rPr lang="el-GR" dirty="0" smtClean="0">
                <a:latin typeface="Calibri Light" panose="020F0302020204030204" pitchFamily="34" charset="0"/>
                <a:cs typeface="Calibri Light" panose="020F0302020204030204" pitchFamily="34" charset="0"/>
              </a:rPr>
              <a:t>Χιούμορ</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Ανάδειξη επιπτώσεων</a:t>
            </a:r>
          </a:p>
          <a:p>
            <a:pPr marL="0" indent="0" algn="just">
              <a:buNone/>
            </a:pPr>
            <a:r>
              <a:rPr lang="el-GR" dirty="0" smtClean="0">
                <a:latin typeface="Calibri Light" panose="020F0302020204030204" pitchFamily="34" charset="0"/>
                <a:cs typeface="Calibri Light" panose="020F0302020204030204" pitchFamily="34" charset="0"/>
              </a:rPr>
              <a:t>Υπενθύμιση κανόνων</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Επίπληξη</a:t>
            </a:r>
          </a:p>
        </p:txBody>
      </p:sp>
    </p:spTree>
    <p:extLst>
      <p:ext uri="{BB962C8B-B14F-4D97-AF65-F5344CB8AC3E}">
        <p14:creationId xmlns:p14="http://schemas.microsoft.com/office/powerpoint/2010/main" xmlns="" val="16775748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363272" cy="1143000"/>
          </a:xfrm>
        </p:spPr>
        <p:txBody>
          <a:bodyPr/>
          <a:lstStyle/>
          <a:p>
            <a:pPr algn="ctr"/>
            <a:r>
              <a:rPr lang="el-GR" dirty="0" smtClean="0">
                <a:latin typeface="Calibri Light" panose="020F0302020204030204" pitchFamily="34" charset="0"/>
                <a:cs typeface="Calibri Light" panose="020F0302020204030204" pitchFamily="34" charset="0"/>
              </a:rPr>
              <a:t>διαφοροποιημενη  </a:t>
            </a:r>
            <a:r>
              <a:rPr lang="el-GR" dirty="0">
                <a:latin typeface="Calibri Light" panose="020F0302020204030204" pitchFamily="34" charset="0"/>
                <a:cs typeface="Calibri Light" panose="020F0302020204030204" pitchFamily="34" charset="0"/>
              </a:rPr>
              <a:t>οργάνωση τησ διδασκαλίασ</a:t>
            </a:r>
          </a:p>
        </p:txBody>
      </p:sp>
      <p:pic>
        <p:nvPicPr>
          <p:cNvPr id="1027" name="Picture 3"/>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14500" y="2641600"/>
            <a:ext cx="5521796" cy="311132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6" name="TextBox 5"/>
          <p:cNvSpPr txBox="1"/>
          <p:nvPr/>
        </p:nvSpPr>
        <p:spPr>
          <a:xfrm>
            <a:off x="179512" y="1959223"/>
            <a:ext cx="4065537" cy="830997"/>
          </a:xfrm>
          <a:prstGeom prst="rect">
            <a:avLst/>
          </a:prstGeom>
          <a:noFill/>
        </p:spPr>
        <p:txBody>
          <a:bodyPr wrap="none" rtlCol="0">
            <a:spAutoFit/>
          </a:bodyPr>
          <a:lstStyle/>
          <a:p>
            <a:r>
              <a:rPr lang="el-GR" sz="1600" dirty="0" smtClean="0">
                <a:latin typeface="Calibri Light" panose="020F0302020204030204" pitchFamily="34" charset="0"/>
                <a:cs typeface="Calibri Light" panose="020F0302020204030204" pitchFamily="34" charset="0"/>
              </a:rPr>
              <a:t>Για να διασφαλίσουμε ένα δίκαιο αποτέλεσμα </a:t>
            </a:r>
          </a:p>
          <a:p>
            <a:r>
              <a:rPr lang="el-GR" sz="1600" dirty="0" smtClean="0">
                <a:latin typeface="Calibri Light" panose="020F0302020204030204" pitchFamily="34" charset="0"/>
                <a:cs typeface="Calibri Light" panose="020F0302020204030204" pitchFamily="34" charset="0"/>
              </a:rPr>
              <a:t>θα θέσουμε σε όλους το ίδιο τεστ. Παρακαλώ </a:t>
            </a:r>
          </a:p>
          <a:p>
            <a:r>
              <a:rPr lang="el-GR" sz="1600" dirty="0" smtClean="0">
                <a:latin typeface="Calibri Light" panose="020F0302020204030204" pitchFamily="34" charset="0"/>
                <a:cs typeface="Calibri Light" panose="020F0302020204030204" pitchFamily="34" charset="0"/>
              </a:rPr>
              <a:t>σκαρφαλώστε όλοι στο δέντρο……..</a:t>
            </a:r>
            <a:endParaRPr lang="el-GR" sz="16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4705303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850106"/>
          </a:xfrm>
        </p:spPr>
        <p:txBody>
          <a:bodyPr/>
          <a:lstStyle/>
          <a:p>
            <a:pPr algn="ctr"/>
            <a:r>
              <a:rPr lang="el-GR" dirty="0"/>
              <a:t> </a:t>
            </a:r>
            <a:r>
              <a:rPr lang="el-GR" dirty="0" smtClean="0">
                <a:latin typeface="Calibri Light" panose="020F0302020204030204" pitchFamily="34" charset="0"/>
                <a:cs typeface="Calibri Light" panose="020F0302020204030204" pitchFamily="34" charset="0"/>
              </a:rPr>
              <a:t>διαφοροποιημένη  οργάνωση τησ διδασκαλίασ</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p:txBody>
          <a:bodyPr/>
          <a:lstStyle/>
          <a:p>
            <a:pPr marL="0" indent="0" algn="just">
              <a:buNone/>
            </a:pPr>
            <a:r>
              <a:rPr lang="el-GR" dirty="0"/>
              <a:t>«</a:t>
            </a:r>
            <a:r>
              <a:rPr lang="el-GR" dirty="0">
                <a:latin typeface="Calibri Light" panose="020F0302020204030204" pitchFamily="34" charset="0"/>
                <a:cs typeface="Calibri Light" panose="020F0302020204030204" pitchFamily="34" charset="0"/>
              </a:rPr>
              <a:t>Διαφοροποιημένη διδασκαλία είναι μια φιλοσοφία διδασκαλίας, </a:t>
            </a:r>
            <a:r>
              <a:rPr lang="el-GR" dirty="0" smtClean="0">
                <a:latin typeface="Calibri Light" panose="020F0302020204030204" pitchFamily="34" charset="0"/>
                <a:cs typeface="Calibri Light" panose="020F0302020204030204" pitchFamily="34" charset="0"/>
              </a:rPr>
              <a:t>η οποία </a:t>
            </a:r>
            <a:r>
              <a:rPr lang="el-GR" dirty="0">
                <a:latin typeface="Calibri Light" panose="020F0302020204030204" pitchFamily="34" charset="0"/>
                <a:cs typeface="Calibri Light" panose="020F0302020204030204" pitchFamily="34" charset="0"/>
              </a:rPr>
              <a:t>βασίζεται στην αρχή ότι οι εκπαιδευτικοί θα πρέπει </a:t>
            </a:r>
            <a:r>
              <a:rPr lang="el-GR" dirty="0" smtClean="0">
                <a:latin typeface="Calibri Light" panose="020F0302020204030204" pitchFamily="34" charset="0"/>
                <a:cs typeface="Calibri Light" panose="020F0302020204030204" pitchFamily="34" charset="0"/>
              </a:rPr>
              <a:t>να προσαρμόζουν </a:t>
            </a:r>
            <a:r>
              <a:rPr lang="el-GR" dirty="0">
                <a:latin typeface="Calibri Light" panose="020F0302020204030204" pitchFamily="34" charset="0"/>
                <a:cs typeface="Calibri Light" panose="020F0302020204030204" pitchFamily="34" charset="0"/>
              </a:rPr>
              <a:t>τη διδασκαλία τους στη διαφορετικότητα </a:t>
            </a:r>
            <a:r>
              <a:rPr lang="el-GR" dirty="0" smtClean="0">
                <a:latin typeface="Calibri Light" panose="020F0302020204030204" pitchFamily="34" charset="0"/>
                <a:cs typeface="Calibri Light" panose="020F0302020204030204" pitchFamily="34" charset="0"/>
              </a:rPr>
              <a:t>των μαθητών.</a:t>
            </a:r>
          </a:p>
          <a:p>
            <a:pPr marL="0" indent="0" algn="just">
              <a:buNone/>
            </a:pPr>
            <a:endParaRPr lang="el-GR" dirty="0" smtClean="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 Σημαντικά ζητήματα που χρειάζονται σκέψη:</a:t>
            </a:r>
          </a:p>
          <a:p>
            <a:pPr marL="0" indent="0" algn="just">
              <a:buNone/>
            </a:pPr>
            <a:r>
              <a:rPr lang="el-GR" dirty="0">
                <a:latin typeface="Calibri Light" panose="020F0302020204030204" pitchFamily="34" charset="0"/>
                <a:cs typeface="Calibri Light" panose="020F0302020204030204" pitchFamily="34" charset="0"/>
              </a:rPr>
              <a:t>■ Πώς μπορώ να διδάξω πιο αποτελεσματικά</a:t>
            </a:r>
            <a:r>
              <a:rPr lang="el-GR" dirty="0" smtClean="0">
                <a:latin typeface="Calibri Light" panose="020F0302020204030204" pitchFamily="34" charset="0"/>
                <a:cs typeface="Calibri Light" panose="020F0302020204030204" pitchFamily="34" charset="0"/>
              </a:rPr>
              <a:t>;</a:t>
            </a:r>
          </a:p>
          <a:p>
            <a:pPr marL="0" indent="0" algn="just">
              <a:buNone/>
            </a:pPr>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Πώς μπορώ να βοηθήσω;</a:t>
            </a:r>
          </a:p>
          <a:p>
            <a:pPr marL="0" indent="0" algn="just">
              <a:buNone/>
            </a:pPr>
            <a:r>
              <a:rPr lang="el-GR" dirty="0">
                <a:latin typeface="Calibri Light" panose="020F0302020204030204" pitchFamily="34" charset="0"/>
                <a:cs typeface="Calibri Light" panose="020F0302020204030204" pitchFamily="34" charset="0"/>
              </a:rPr>
              <a:t>■ Πώς μπορώ να κάνω πιο θετική τη στάση των μαθητών μου απέναντι στο σχολείο;</a:t>
            </a:r>
          </a:p>
          <a:p>
            <a:pPr marL="0" indent="0">
              <a:buNone/>
            </a:pPr>
            <a:endParaRPr lang="el-GR" dirty="0"/>
          </a:p>
        </p:txBody>
      </p:sp>
    </p:spTree>
    <p:extLst>
      <p:ext uri="{BB962C8B-B14F-4D97-AF65-F5344CB8AC3E}">
        <p14:creationId xmlns:p14="http://schemas.microsoft.com/office/powerpoint/2010/main" xmlns="" val="5697873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994122"/>
          </a:xfrm>
        </p:spPr>
        <p:txBody>
          <a:bodyPr/>
          <a:lstStyle/>
          <a:p>
            <a:pPr algn="ctr"/>
            <a:r>
              <a:rPr lang="el-GR" dirty="0" smtClean="0">
                <a:latin typeface="Calibri Light" panose="020F0302020204030204" pitchFamily="34" charset="0"/>
                <a:cs typeface="Calibri Light" panose="020F0302020204030204" pitchFamily="34" charset="0"/>
              </a:rPr>
              <a:t>Αιτίεσ </a:t>
            </a:r>
            <a:r>
              <a:rPr lang="el-GR" dirty="0">
                <a:latin typeface="Calibri Light" panose="020F0302020204030204" pitchFamily="34" charset="0"/>
                <a:cs typeface="Calibri Light" panose="020F0302020204030204" pitchFamily="34" charset="0"/>
              </a:rPr>
              <a:t>διαφορών ανάμεσα </a:t>
            </a:r>
            <a:r>
              <a:rPr lang="el-GR" dirty="0" smtClean="0">
                <a:latin typeface="Calibri Light" panose="020F0302020204030204" pitchFamily="34" charset="0"/>
                <a:cs typeface="Calibri Light" panose="020F0302020204030204" pitchFamily="34" charset="0"/>
              </a:rPr>
              <a:t>στουσ μαθητέσ:</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p:txBody>
          <a:bodyPr/>
          <a:lstStyle/>
          <a:p>
            <a:pPr algn="just"/>
            <a:r>
              <a:rPr lang="el-GR" dirty="0" smtClean="0">
                <a:latin typeface="Calibri Light" panose="020F0302020204030204" pitchFamily="34" charset="0"/>
                <a:cs typeface="Calibri Light" panose="020F0302020204030204" pitchFamily="34" charset="0"/>
              </a:rPr>
              <a:t>οι </a:t>
            </a:r>
            <a:r>
              <a:rPr lang="el-GR" dirty="0">
                <a:latin typeface="Calibri Light" panose="020F0302020204030204" pitchFamily="34" charset="0"/>
                <a:cs typeface="Calibri Light" panose="020F0302020204030204" pitchFamily="34" charset="0"/>
              </a:rPr>
              <a:t>προϋπάρχουσες γνώσεις – οικογενειακό περιβάλλον (λεξιλόγιο, σύστημα αξιών, γνώσεις)</a:t>
            </a:r>
          </a:p>
          <a:p>
            <a:pPr algn="just"/>
            <a:r>
              <a:rPr lang="el-GR" dirty="0">
                <a:latin typeface="Calibri Light" panose="020F0302020204030204" pitchFamily="34" charset="0"/>
                <a:cs typeface="Calibri Light" panose="020F0302020204030204" pitchFamily="34" charset="0"/>
              </a:rPr>
              <a:t>η γνωστική ικανότητα πχ η αντίληψη , η μνήμη το χρονικό διάστημα που ο μαθητής μένει συγκεντρωμένος</a:t>
            </a:r>
          </a:p>
          <a:p>
            <a:pPr algn="just"/>
            <a:r>
              <a:rPr lang="el-GR" dirty="0">
                <a:latin typeface="Calibri Light" panose="020F0302020204030204" pitchFamily="34" charset="0"/>
                <a:cs typeface="Calibri Light" panose="020F0302020204030204" pitchFamily="34" charset="0"/>
              </a:rPr>
              <a:t>Η διαφορετικότητα του χαρακτήρα</a:t>
            </a:r>
          </a:p>
          <a:p>
            <a:pPr algn="just"/>
            <a:r>
              <a:rPr lang="el-GR" dirty="0">
                <a:latin typeface="Calibri Light" panose="020F0302020204030204" pitchFamily="34" charset="0"/>
                <a:cs typeface="Calibri Light" panose="020F0302020204030204" pitchFamily="34" charset="0"/>
              </a:rPr>
              <a:t>Το φύλο</a:t>
            </a:r>
          </a:p>
          <a:p>
            <a:pPr algn="just"/>
            <a:r>
              <a:rPr lang="el-GR" dirty="0">
                <a:latin typeface="Calibri Light" panose="020F0302020204030204" pitchFamily="34" charset="0"/>
                <a:cs typeface="Calibri Light" panose="020F0302020204030204" pitchFamily="34" charset="0"/>
              </a:rPr>
              <a:t>Το εθνοτικό υπόβαθρο</a:t>
            </a:r>
          </a:p>
          <a:p>
            <a:endParaRPr lang="el-GR" dirty="0"/>
          </a:p>
        </p:txBody>
      </p:sp>
    </p:spTree>
    <p:extLst>
      <p:ext uri="{BB962C8B-B14F-4D97-AF65-F5344CB8AC3E}">
        <p14:creationId xmlns:p14="http://schemas.microsoft.com/office/powerpoint/2010/main" xmlns="" val="2919418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850106"/>
          </a:xfrm>
        </p:spPr>
        <p:txBody>
          <a:bodyPr>
            <a:normAutofit/>
          </a:bodyPr>
          <a:lstStyle/>
          <a:p>
            <a:pPr algn="ctr"/>
            <a:r>
              <a:rPr lang="el-GR" dirty="0">
                <a:latin typeface="Calibri Light" panose="020F0302020204030204" pitchFamily="34" charset="0"/>
                <a:cs typeface="Calibri Light" panose="020F0302020204030204" pitchFamily="34" charset="0"/>
              </a:rPr>
              <a:t>Τι μπορεί να διαφοροποιήσει ο/η </a:t>
            </a:r>
            <a:r>
              <a:rPr lang="el-GR" dirty="0" smtClean="0">
                <a:latin typeface="Calibri Light" panose="020F0302020204030204" pitchFamily="34" charset="0"/>
                <a:cs typeface="Calibri Light" panose="020F0302020204030204" pitchFamily="34" charset="0"/>
              </a:rPr>
              <a:t>εκπαιδευτικόσ </a:t>
            </a:r>
            <a:r>
              <a:rPr lang="el-GR" dirty="0"/>
              <a:t>:</a:t>
            </a:r>
          </a:p>
        </p:txBody>
      </p:sp>
      <p:sp>
        <p:nvSpPr>
          <p:cNvPr id="3" name="Θέση περιεχομένου 2"/>
          <p:cNvSpPr>
            <a:spLocks noGrp="1"/>
          </p:cNvSpPr>
          <p:nvPr>
            <p:ph sz="quarter" idx="1"/>
          </p:nvPr>
        </p:nvSpPr>
        <p:spPr>
          <a:xfrm>
            <a:off x="107504" y="1268760"/>
            <a:ext cx="8928992" cy="5589240"/>
          </a:xfrm>
        </p:spPr>
        <p:txBody>
          <a:bodyPr>
            <a:noAutofit/>
          </a:bodyPr>
          <a:lstStyle/>
          <a:p>
            <a:r>
              <a:rPr lang="el-GR" sz="2800" b="1" dirty="0" smtClean="0">
                <a:latin typeface="Calibri Light" panose="020F0302020204030204" pitchFamily="34" charset="0"/>
                <a:cs typeface="Calibri Light" panose="020F0302020204030204" pitchFamily="34" charset="0"/>
              </a:rPr>
              <a:t>Περιεχόμενο</a:t>
            </a:r>
            <a:r>
              <a:rPr lang="en-US" sz="2800" b="1"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Γνώσεις</a:t>
            </a:r>
            <a:r>
              <a:rPr lang="el-GR" sz="2800" dirty="0">
                <a:latin typeface="Calibri Light" panose="020F0302020204030204" pitchFamily="34" charset="0"/>
                <a:cs typeface="Calibri Light" panose="020F0302020204030204" pitchFamily="34" charset="0"/>
              </a:rPr>
              <a:t>, έννοιες και δεξιότητες που </a:t>
            </a:r>
            <a:r>
              <a:rPr lang="el-GR" sz="2800" dirty="0" smtClean="0">
                <a:latin typeface="Calibri Light" panose="020F0302020204030204" pitchFamily="34" charset="0"/>
                <a:cs typeface="Calibri Light" panose="020F0302020204030204" pitchFamily="34" charset="0"/>
              </a:rPr>
              <a:t>ο/η</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εκπαιδευτικός </a:t>
            </a:r>
            <a:r>
              <a:rPr lang="el-GR" sz="2800" dirty="0">
                <a:latin typeface="Calibri Light" panose="020F0302020204030204" pitchFamily="34" charset="0"/>
                <a:cs typeface="Calibri Light" panose="020F0302020204030204" pitchFamily="34" charset="0"/>
              </a:rPr>
              <a:t>επιδιώκει να μάθουν οι μαθητές/τριες και τα </a:t>
            </a:r>
            <a:r>
              <a:rPr lang="el-GR" sz="2800" dirty="0" smtClean="0">
                <a:latin typeface="Calibri Light" panose="020F0302020204030204" pitchFamily="34" charset="0"/>
                <a:cs typeface="Calibri Light" panose="020F0302020204030204" pitchFamily="34" charset="0"/>
              </a:rPr>
              <a:t>διδακτικά </a:t>
            </a:r>
            <a:r>
              <a:rPr lang="el-GR" sz="2800" dirty="0">
                <a:latin typeface="Calibri Light" panose="020F0302020204030204" pitchFamily="34" charset="0"/>
                <a:cs typeface="Calibri Light" panose="020F0302020204030204" pitchFamily="34" charset="0"/>
              </a:rPr>
              <a:t>μέσα (υλικά και μηχανισμοί) μέσω των οποίων </a:t>
            </a:r>
            <a:r>
              <a:rPr lang="el-GR" sz="2800" dirty="0" smtClean="0">
                <a:latin typeface="Calibri Light" panose="020F0302020204030204" pitchFamily="34" charset="0"/>
                <a:cs typeface="Calibri Light" panose="020F0302020204030204" pitchFamily="34" charset="0"/>
              </a:rPr>
              <a:t>επιτυγχάνεται </a:t>
            </a:r>
            <a:r>
              <a:rPr lang="el-GR" sz="2800" dirty="0">
                <a:latin typeface="Calibri Light" panose="020F0302020204030204" pitchFamily="34" charset="0"/>
                <a:cs typeface="Calibri Light" panose="020F0302020204030204" pitchFamily="34" charset="0"/>
              </a:rPr>
              <a:t>η μάθηση.</a:t>
            </a:r>
          </a:p>
          <a:p>
            <a:r>
              <a:rPr lang="el-GR" sz="2800" b="1" dirty="0" smtClean="0">
                <a:latin typeface="Calibri Light" panose="020F0302020204030204" pitchFamily="34" charset="0"/>
                <a:cs typeface="Calibri Light" panose="020F0302020204030204" pitchFamily="34" charset="0"/>
              </a:rPr>
              <a:t>Διαδικασία</a:t>
            </a:r>
            <a:r>
              <a:rPr lang="en-US" sz="2800" b="1" dirty="0" smtClean="0">
                <a:latin typeface="Calibri Light" panose="020F0302020204030204" pitchFamily="34" charset="0"/>
                <a:cs typeface="Calibri Light" panose="020F0302020204030204" pitchFamily="34" charset="0"/>
              </a:rPr>
              <a:t>.</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Δραστηριότητες </a:t>
            </a:r>
            <a:r>
              <a:rPr lang="el-GR" sz="2800" dirty="0">
                <a:latin typeface="Calibri Light" panose="020F0302020204030204" pitchFamily="34" charset="0"/>
                <a:cs typeface="Calibri Light" panose="020F0302020204030204" pitchFamily="34" charset="0"/>
              </a:rPr>
              <a:t>στις οποίες συμμετέχουν οι </a:t>
            </a:r>
          </a:p>
          <a:p>
            <a:pPr marL="0" indent="0">
              <a:buNone/>
            </a:pPr>
            <a:r>
              <a:rPr lang="el-GR" sz="2800" dirty="0">
                <a:latin typeface="Calibri Light" panose="020F0302020204030204" pitchFamily="34" charset="0"/>
                <a:cs typeface="Calibri Light" panose="020F0302020204030204" pitchFamily="34" charset="0"/>
              </a:rPr>
              <a:t>μαθητές/τριες, για να κατανοήσουν βασικές έννοιες και να </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χρησιμοποιήσουν </a:t>
            </a:r>
            <a:r>
              <a:rPr lang="el-GR" sz="2800" dirty="0">
                <a:latin typeface="Calibri Light" panose="020F0302020204030204" pitchFamily="34" charset="0"/>
                <a:cs typeface="Calibri Light" panose="020F0302020204030204" pitchFamily="34" charset="0"/>
              </a:rPr>
              <a:t>βασικές δεξιότητες.</a:t>
            </a:r>
          </a:p>
          <a:p>
            <a:r>
              <a:rPr lang="el-GR" sz="2800" b="1" dirty="0" smtClean="0">
                <a:latin typeface="Calibri Light" panose="020F0302020204030204" pitchFamily="34" charset="0"/>
                <a:cs typeface="Calibri Light" panose="020F0302020204030204" pitchFamily="34" charset="0"/>
              </a:rPr>
              <a:t>Αποτέλεσμα</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.Τρόπος </a:t>
            </a:r>
            <a:r>
              <a:rPr lang="el-GR" sz="2800" dirty="0">
                <a:latin typeface="Calibri Light" panose="020F0302020204030204" pitchFamily="34" charset="0"/>
                <a:cs typeface="Calibri Light" panose="020F0302020204030204" pitchFamily="34" charset="0"/>
              </a:rPr>
              <a:t>με τον οποίο δείχνουν οι μ</a:t>
            </a:r>
            <a:r>
              <a:rPr lang="el-GR" sz="2800" dirty="0" smtClean="0">
                <a:latin typeface="Calibri Light" panose="020F0302020204030204" pitchFamily="34" charset="0"/>
                <a:cs typeface="Calibri Light" panose="020F0302020204030204" pitchFamily="34" charset="0"/>
              </a:rPr>
              <a:t>αθητές</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τι έμαθαν και πώς μπορούν να διευρύνουν </a:t>
            </a:r>
            <a:r>
              <a:rPr lang="el-GR" sz="2800" dirty="0" smtClean="0">
                <a:latin typeface="Calibri Light" panose="020F0302020204030204" pitchFamily="34" charset="0"/>
                <a:cs typeface="Calibri Light" panose="020F0302020204030204" pitchFamily="34" charset="0"/>
              </a:rPr>
              <a:t>περαιτέρω </a:t>
            </a:r>
            <a:r>
              <a:rPr lang="el-GR" sz="2800" dirty="0">
                <a:latin typeface="Calibri Light" panose="020F0302020204030204" pitchFamily="34" charset="0"/>
                <a:cs typeface="Calibri Light" panose="020F0302020204030204" pitchFamily="34" charset="0"/>
              </a:rPr>
              <a:t>αυτό που έμαθαν.</a:t>
            </a:r>
          </a:p>
          <a:p>
            <a:r>
              <a:rPr lang="el-GR" sz="2800" b="1" dirty="0">
                <a:latin typeface="Calibri Light" panose="020F0302020204030204" pitchFamily="34" charset="0"/>
                <a:cs typeface="Calibri Light" panose="020F0302020204030204" pitchFamily="34" charset="0"/>
              </a:rPr>
              <a:t>Μαθησιακό </a:t>
            </a:r>
            <a:r>
              <a:rPr lang="el-GR" sz="2800" b="1" dirty="0" smtClean="0">
                <a:latin typeface="Calibri Light" panose="020F0302020204030204" pitchFamily="34" charset="0"/>
                <a:cs typeface="Calibri Light" panose="020F0302020204030204" pitchFamily="34" charset="0"/>
              </a:rPr>
              <a:t>περιβάλλον</a:t>
            </a:r>
            <a:r>
              <a:rPr lang="el-GR" sz="2800" dirty="0" smtClean="0">
                <a:latin typeface="Calibri Light" panose="020F0302020204030204" pitchFamily="34" charset="0"/>
                <a:cs typeface="Calibri Light" panose="020F0302020204030204" pitchFamily="34" charset="0"/>
              </a:rPr>
              <a:t> .Πώς </a:t>
            </a:r>
            <a:r>
              <a:rPr lang="el-GR" sz="2800" dirty="0">
                <a:latin typeface="Calibri Light" panose="020F0302020204030204" pitchFamily="34" charset="0"/>
                <a:cs typeface="Calibri Light" panose="020F0302020204030204" pitchFamily="34" charset="0"/>
              </a:rPr>
              <a:t>νιώθει και πώς δουλεύει η </a:t>
            </a:r>
          </a:p>
          <a:p>
            <a:pPr marL="0" indent="0">
              <a:buNone/>
            </a:pPr>
            <a:r>
              <a:rPr lang="el-GR" sz="2800" dirty="0" smtClean="0">
                <a:latin typeface="Calibri Light" panose="020F0302020204030204" pitchFamily="34" charset="0"/>
                <a:cs typeface="Calibri Light" panose="020F0302020204030204" pitchFamily="34" charset="0"/>
              </a:rPr>
              <a:t>   τάξη</a:t>
            </a:r>
            <a:r>
              <a:rPr lang="el-GR" sz="2800" dirty="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xmlns="" val="3849210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dirty="0">
                <a:latin typeface="Calibri Light" panose="020F0302020204030204" pitchFamily="34" charset="0"/>
                <a:cs typeface="Calibri Light" panose="020F0302020204030204" pitchFamily="34" charset="0"/>
              </a:rPr>
              <a:t>Τα πολλαπλά επίπεδα της </a:t>
            </a:r>
            <a:r>
              <a:rPr lang="el-GR" dirty="0" smtClean="0">
                <a:latin typeface="Calibri Light" panose="020F0302020204030204" pitchFamily="34" charset="0"/>
                <a:cs typeface="Calibri Light" panose="020F0302020204030204" pitchFamily="34" charset="0"/>
              </a:rPr>
              <a:t>διαφοροποιημένησ οργάνωσησ διδασκαλίασ</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457200" y="1600200"/>
            <a:ext cx="8003232" cy="4873752"/>
          </a:xfrm>
        </p:spPr>
        <p:txBody>
          <a:bodyPr>
            <a:normAutofit fontScale="92500"/>
          </a:bodyPr>
          <a:lstStyle/>
          <a:p>
            <a:pPr algn="just"/>
            <a:r>
              <a:rPr lang="el-GR" b="1" dirty="0" smtClean="0">
                <a:latin typeface="Calibri Light" panose="020F0302020204030204" pitchFamily="34" charset="0"/>
                <a:cs typeface="Calibri Light" panose="020F0302020204030204" pitchFamily="34" charset="0"/>
              </a:rPr>
              <a:t>Συγκρότηση </a:t>
            </a:r>
            <a:r>
              <a:rPr lang="el-GR" b="1" dirty="0">
                <a:latin typeface="Calibri Light" panose="020F0302020204030204" pitchFamily="34" charset="0"/>
                <a:cs typeface="Calibri Light" panose="020F0302020204030204" pitchFamily="34" charset="0"/>
              </a:rPr>
              <a:t>ομάδων ανάλογα με τα ενδιαφέροντα των μαθητών</a:t>
            </a:r>
          </a:p>
          <a:p>
            <a:pPr marL="0" indent="0" algn="just">
              <a:buNone/>
            </a:pPr>
            <a:r>
              <a:rPr lang="el-GR" dirty="0">
                <a:latin typeface="Calibri Light" panose="020F0302020204030204" pitchFamily="34" charset="0"/>
                <a:cs typeface="Calibri Light" panose="020F0302020204030204" pitchFamily="34" charset="0"/>
              </a:rPr>
              <a:t>Οι ομάδες οργανώνονται ομοιόμορφα και όλα τα μέλη μιας ομάδας έχουν κοινό στόχο. Τα μέλη κάθε ομάδας δεν χρειάζεται απαραίτητα να συνεργάζονται: μπορεί να αναλαμβάνουν διαφορετικές εργασίες, τις οποίες διεκπεραιώνει ο κάθε μαθητής χωριστά, ανεξάρτητα από τους υπόλοιπους. Σε αυτή την περίπτωση μπορούν να συγκροτηθούν μεγαλύτερες ομάδες.</a:t>
            </a:r>
          </a:p>
          <a:p>
            <a:pPr marL="0" indent="0" algn="just">
              <a:buNone/>
            </a:pPr>
            <a:r>
              <a:rPr lang="el-GR" dirty="0" smtClean="0">
                <a:latin typeface="Calibri Light" panose="020F0302020204030204" pitchFamily="34" charset="0"/>
                <a:cs typeface="Calibri Light" panose="020F0302020204030204" pitchFamily="34" charset="0"/>
              </a:rPr>
              <a:t>Ωστόσο</a:t>
            </a:r>
            <a:r>
              <a:rPr lang="el-GR" dirty="0">
                <a:latin typeface="Calibri Light" panose="020F0302020204030204" pitchFamily="34" charset="0"/>
                <a:cs typeface="Calibri Light" panose="020F0302020204030204" pitchFamily="34" charset="0"/>
              </a:rPr>
              <a:t>, αν για την ολοκλήρωση της εργασίας πρέπει να συνεργαστούν τα μέλη της ομάδας, οι ομάδες δεν πρέπει να έχουν περισσότερα από 3 έως 5 μέλη η καθεμιά. Αυτή η μορφή οργάνωσης ενδείκνυται κυρίως για να δουλεύετε με ιδιαίτερα προικισμένα παιδιά ή σε καταστάσεις στις οποίες κάποιοι μαθητές πρέπει να αναπληρώσουν κενά σε σχέση με την υπόλοιπη τάξη.</a:t>
            </a:r>
          </a:p>
        </p:txBody>
      </p:sp>
    </p:spTree>
    <p:extLst>
      <p:ext uri="{BB962C8B-B14F-4D97-AF65-F5344CB8AC3E}">
        <p14:creationId xmlns:p14="http://schemas.microsoft.com/office/powerpoint/2010/main" xmlns="" val="338546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251520" y="332656"/>
            <a:ext cx="8208912" cy="6141296"/>
          </a:xfrm>
        </p:spPr>
        <p:txBody>
          <a:bodyPr>
            <a:normAutofit/>
          </a:bodyPr>
          <a:lstStyle/>
          <a:p>
            <a:pPr algn="just"/>
            <a:r>
              <a:rPr lang="el-GR" b="1" dirty="0" smtClean="0">
                <a:latin typeface="Calibri Light" panose="020F0302020204030204" pitchFamily="34" charset="0"/>
                <a:cs typeface="Calibri Light" panose="020F0302020204030204" pitchFamily="34" charset="0"/>
              </a:rPr>
              <a:t>Διαφοροποίηση </a:t>
            </a:r>
            <a:r>
              <a:rPr lang="el-GR" b="1" dirty="0">
                <a:latin typeface="Calibri Light" panose="020F0302020204030204" pitchFamily="34" charset="0"/>
                <a:cs typeface="Calibri Light" panose="020F0302020204030204" pitchFamily="34" charset="0"/>
              </a:rPr>
              <a:t>ανάλογα με το περιεχόμενο</a:t>
            </a:r>
          </a:p>
          <a:p>
            <a:pPr marL="0" indent="0" algn="just">
              <a:buNone/>
            </a:pPr>
            <a:r>
              <a:rPr lang="el-GR" dirty="0">
                <a:latin typeface="Calibri Light" panose="020F0302020204030204" pitchFamily="34" charset="0"/>
                <a:cs typeface="Calibri Light" panose="020F0302020204030204" pitchFamily="34" charset="0"/>
              </a:rPr>
              <a:t>Οι μαθητές χωρίζονται σε ομοιογενείς ομάδες, ανάλογα με τις ικανότητές τους. Δεδομένου ότι τα μέλη των ομάδων εργάζονται ατομικά, δεν υπάρχει λόγος οι ομάδες να είναι μικρές (3-5 μαθητές). Κάθε μαθητής ασχολείται με την εργασία του ανεξάρτητα, με προσωποποιημένο ως ένα βαθμό τρόπο</a:t>
            </a:r>
            <a:r>
              <a:rPr lang="el-GR" dirty="0" smtClean="0">
                <a:latin typeface="Calibri Light" panose="020F0302020204030204" pitchFamily="34" charset="0"/>
                <a:cs typeface="Calibri Light" panose="020F0302020204030204" pitchFamily="34" charset="0"/>
              </a:rPr>
              <a:t>.</a:t>
            </a:r>
          </a:p>
          <a:p>
            <a:pPr algn="just"/>
            <a:r>
              <a:rPr lang="el-GR" b="1" dirty="0" smtClean="0">
                <a:latin typeface="Calibri Light" panose="020F0302020204030204" pitchFamily="34" charset="0"/>
                <a:cs typeface="Calibri Light" panose="020F0302020204030204" pitchFamily="34" charset="0"/>
              </a:rPr>
              <a:t>Διαφοροποίηση </a:t>
            </a:r>
            <a:r>
              <a:rPr lang="el-GR" b="1" dirty="0">
                <a:latin typeface="Calibri Light" panose="020F0302020204030204" pitchFamily="34" charset="0"/>
                <a:cs typeface="Calibri Light" panose="020F0302020204030204" pitchFamily="34" charset="0"/>
              </a:rPr>
              <a:t>στις γνωστικές απαιτήσεις</a:t>
            </a:r>
          </a:p>
          <a:p>
            <a:pPr marL="0" indent="0" algn="just">
              <a:buNone/>
            </a:pPr>
            <a:r>
              <a:rPr lang="el-GR" dirty="0">
                <a:latin typeface="Calibri Light" panose="020F0302020204030204" pitchFamily="34" charset="0"/>
                <a:cs typeface="Calibri Light" panose="020F0302020204030204" pitchFamily="34" charset="0"/>
              </a:rPr>
              <a:t>Αυτή η μορφή διαφοροποίησης διευκολύνει την ενσωμάτωση μαθητών με μαθησιακές ή άλλες δυσκολίες και δυσλειτουργίες. Οι μαθητές χωρίζονται σε ομάδες ανάλογα με τις ικανότητές τους. Οι απαιτήσεις, όσον αφορά την επίδοση των παιδιών αυτών, διαφέρουν από τις γενικές απαιτήσεις που υπάρχουν για την υπόλοιπη τάξη. Οι μαθητές αυτοί κάνουν τις εργασίες τους ανεξάρτητα ή σε συνεργασία με τα άλλα μέλη της ομάδας τους.</a:t>
            </a:r>
          </a:p>
        </p:txBody>
      </p:sp>
    </p:spTree>
    <p:extLst>
      <p:ext uri="{BB962C8B-B14F-4D97-AF65-F5344CB8AC3E}">
        <p14:creationId xmlns:p14="http://schemas.microsoft.com/office/powerpoint/2010/main" xmlns="" val="1036006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778098"/>
          </a:xfrm>
        </p:spPr>
        <p:txBody>
          <a:bodyPr/>
          <a:lstStyle/>
          <a:p>
            <a:pPr algn="ctr"/>
            <a:r>
              <a:rPr lang="el-GR" dirty="0">
                <a:latin typeface="Calibri Light" panose="020F0302020204030204" pitchFamily="34" charset="0"/>
                <a:cs typeface="Calibri Light" panose="020F0302020204030204" pitchFamily="34" charset="0"/>
              </a:rPr>
              <a:t>Τι δεν είναι διαφοροποίηση</a:t>
            </a:r>
          </a:p>
        </p:txBody>
      </p:sp>
      <p:sp>
        <p:nvSpPr>
          <p:cNvPr id="3" name="Θέση περιεχομένου 2"/>
          <p:cNvSpPr>
            <a:spLocks noGrp="1"/>
          </p:cNvSpPr>
          <p:nvPr>
            <p:ph sz="quarter" idx="1"/>
          </p:nvPr>
        </p:nvSpPr>
        <p:spPr>
          <a:xfrm>
            <a:off x="457200" y="1412776"/>
            <a:ext cx="8291264" cy="5061176"/>
          </a:xfrm>
        </p:spPr>
        <p:txBody>
          <a:bodyPr>
            <a:normAutofit/>
          </a:bodyPr>
          <a:lstStyle/>
          <a:p>
            <a:pPr algn="just"/>
            <a:r>
              <a:rPr lang="el-GR" dirty="0">
                <a:latin typeface="Calibri Light" panose="020F0302020204030204" pitchFamily="34" charset="0"/>
                <a:cs typeface="Calibri Light" panose="020F0302020204030204" pitchFamily="34" charset="0"/>
              </a:rPr>
              <a:t>Εξατομικευμένη διδασκαλία σε κάθε </a:t>
            </a:r>
            <a:r>
              <a:rPr lang="el-GR" dirty="0" smtClean="0">
                <a:latin typeface="Calibri Light" panose="020F0302020204030204" pitchFamily="34" charset="0"/>
                <a:cs typeface="Calibri Light" panose="020F0302020204030204" pitchFamily="34" charset="0"/>
              </a:rPr>
              <a:t>μαθητή</a:t>
            </a:r>
            <a:r>
              <a:rPr lang="en-US" dirty="0" smtClean="0">
                <a:latin typeface="Calibri Light" panose="020F0302020204030204" pitchFamily="34" charset="0"/>
                <a:cs typeface="Calibri Light" panose="020F0302020204030204" pitchFamily="34" charset="0"/>
              </a:rPr>
              <a:t>.</a:t>
            </a:r>
            <a:r>
              <a:rPr lang="el-GR" dirty="0" smtClean="0">
                <a:latin typeface="Calibri Light" panose="020F0302020204030204" pitchFamily="34" charset="0"/>
                <a:cs typeface="Calibri Light" panose="020F0302020204030204" pitchFamily="34" charset="0"/>
              </a:rPr>
              <a:t>Ο εκπαιδευτικός δεν προσπαθεί να διαφοροποιήσει το καθετί για κάθε μαθητή σε κάθε διδασκαλία </a:t>
            </a:r>
            <a:r>
              <a:rPr lang="en-US" dirty="0" smtClean="0">
                <a:latin typeface="Calibri Light" panose="020F0302020204030204" pitchFamily="34" charset="0"/>
                <a:cs typeface="Calibri Light" panose="020F0302020204030204" pitchFamily="34" charset="0"/>
              </a:rPr>
              <a:t> </a:t>
            </a:r>
            <a:endParaRPr lang="el-GR" dirty="0" smtClean="0">
              <a:latin typeface="Calibri Light" panose="020F0302020204030204" pitchFamily="34" charset="0"/>
              <a:cs typeface="Calibri Light" panose="020F0302020204030204" pitchFamily="34" charset="0"/>
            </a:endParaRPr>
          </a:p>
          <a:p>
            <a:pPr algn="just"/>
            <a:r>
              <a:rPr lang="el-GR" dirty="0" smtClean="0">
                <a:latin typeface="Calibri Light" panose="020F0302020204030204" pitchFamily="34" charset="0"/>
                <a:cs typeface="Calibri Light" panose="020F0302020204030204" pitchFamily="34" charset="0"/>
              </a:rPr>
              <a:t>Δεν αποτελεί</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απλοποίηση</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της</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ύλης</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για</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τους</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πιο</a:t>
            </a:r>
          </a:p>
          <a:p>
            <a:pPr marL="0" indent="0" algn="just">
              <a:buNone/>
            </a:pP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αδύνατους</a:t>
            </a:r>
            <a:r>
              <a:rPr lang="en-US" dirty="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μαθητές</a:t>
            </a:r>
            <a:endParaRPr lang="en-US" dirty="0" smtClean="0">
              <a:latin typeface="Calibri Light" panose="020F0302020204030204" pitchFamily="34" charset="0"/>
              <a:cs typeface="Calibri Light" panose="020F0302020204030204" pitchFamily="34" charset="0"/>
            </a:endParaRPr>
          </a:p>
          <a:p>
            <a:pPr algn="just"/>
            <a:r>
              <a:rPr lang="el-GR" dirty="0" smtClean="0">
                <a:latin typeface="Calibri Light" panose="020F0302020204030204" pitchFamily="34" charset="0"/>
                <a:cs typeface="Calibri Light" panose="020F0302020204030204" pitchFamily="34" charset="0"/>
              </a:rPr>
              <a:t>Υψηλότερες </a:t>
            </a:r>
            <a:r>
              <a:rPr lang="el-GR" dirty="0">
                <a:latin typeface="Calibri Light" panose="020F0302020204030204" pitchFamily="34" charset="0"/>
                <a:cs typeface="Calibri Light" panose="020F0302020204030204" pitchFamily="34" charset="0"/>
              </a:rPr>
              <a:t>προσδοκίες από τους «καλούς» μαθητές σε σχέση με τους μαθητές του μέσου όρου</a:t>
            </a:r>
          </a:p>
          <a:p>
            <a:pPr algn="just"/>
            <a:r>
              <a:rPr lang="el-GR" dirty="0" smtClean="0">
                <a:latin typeface="Calibri Light" panose="020F0302020204030204" pitchFamily="34" charset="0"/>
                <a:cs typeface="Calibri Light" panose="020F0302020204030204" pitchFamily="34" charset="0"/>
              </a:rPr>
              <a:t>Χαμηλότερες </a:t>
            </a:r>
            <a:r>
              <a:rPr lang="el-GR" dirty="0">
                <a:latin typeface="Calibri Light" panose="020F0302020204030204" pitchFamily="34" charset="0"/>
                <a:cs typeface="Calibri Light" panose="020F0302020204030204" pitchFamily="34" charset="0"/>
              </a:rPr>
              <a:t>προσδοκίες από τους μαθητές με Μ.Δ. σε σχέση με τους μαθητές του μέσου </a:t>
            </a:r>
            <a:r>
              <a:rPr lang="el-GR" dirty="0" smtClean="0">
                <a:latin typeface="Calibri Light" panose="020F0302020204030204" pitchFamily="34" charset="0"/>
                <a:cs typeface="Calibri Light" panose="020F0302020204030204" pitchFamily="34" charset="0"/>
              </a:rPr>
              <a:t>όρου</a:t>
            </a:r>
            <a:endParaRPr lang="en-US" dirty="0" smtClean="0">
              <a:latin typeface="Calibri Light" panose="020F0302020204030204" pitchFamily="34" charset="0"/>
              <a:cs typeface="Calibri Light" panose="020F0302020204030204" pitchFamily="34" charset="0"/>
            </a:endParaRPr>
          </a:p>
          <a:p>
            <a:pPr algn="just"/>
            <a:r>
              <a:rPr lang="el-GR" dirty="0">
                <a:latin typeface="Calibri Light" panose="020F0302020204030204" pitchFamily="34" charset="0"/>
                <a:cs typeface="Calibri Light" panose="020F0302020204030204" pitchFamily="34" charset="0"/>
              </a:rPr>
              <a:t>Χαοτική περισσότερη διδασκαλία των ίδιων πραγμάτων</a:t>
            </a:r>
          </a:p>
          <a:p>
            <a:endParaRPr lang="el-GR" dirty="0"/>
          </a:p>
          <a:p>
            <a:endParaRPr lang="el-GR" dirty="0"/>
          </a:p>
        </p:txBody>
      </p:sp>
    </p:spTree>
    <p:extLst>
      <p:ext uri="{BB962C8B-B14F-4D97-AF65-F5344CB8AC3E}">
        <p14:creationId xmlns:p14="http://schemas.microsoft.com/office/powerpoint/2010/main" xmlns="" val="2690975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1" name="Oval 119"/>
          <p:cNvSpPr>
            <a:spLocks noChangeArrowheads="1"/>
          </p:cNvSpPr>
          <p:nvPr/>
        </p:nvSpPr>
        <p:spPr bwMode="auto">
          <a:xfrm>
            <a:off x="3086100" y="3284984"/>
            <a:ext cx="3048000" cy="3048000"/>
          </a:xfrm>
          <a:prstGeom prst="ellipse">
            <a:avLst/>
          </a:prstGeom>
          <a:solidFill>
            <a:srgbClr val="3399FF">
              <a:alpha val="50000"/>
            </a:srgbClr>
          </a:solidFill>
          <a:ln w="9525">
            <a:solidFill>
              <a:srgbClr val="3399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l-GR" dirty="0">
              <a:solidFill>
                <a:srgbClr val="000000"/>
              </a:solidFill>
              <a:latin typeface="Arial" charset="0"/>
            </a:endParaRPr>
          </a:p>
        </p:txBody>
      </p:sp>
      <p:sp>
        <p:nvSpPr>
          <p:cNvPr id="8219" name="Rectangle 27"/>
          <p:cNvSpPr>
            <a:spLocks noChangeArrowheads="1"/>
          </p:cNvSpPr>
          <p:nvPr/>
        </p:nvSpPr>
        <p:spPr bwMode="auto">
          <a:xfrm>
            <a:off x="5969000" y="2309813"/>
            <a:ext cx="2717800" cy="6048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marL="342900" indent="-342900">
              <a:spcBef>
                <a:spcPct val="20000"/>
              </a:spcBef>
              <a:buChar char="•"/>
              <a:defRPr sz="2800">
                <a:solidFill>
                  <a:schemeClr val="tx1"/>
                </a:solidFill>
                <a:latin typeface="Comic Sans MS" pitchFamily="66" charset="0"/>
              </a:defRPr>
            </a:lvl1pPr>
            <a:lvl2pPr marL="742950" indent="-285750">
              <a:spcBef>
                <a:spcPct val="20000"/>
              </a:spcBef>
              <a:buChar char="–"/>
              <a:defRPr sz="2400">
                <a:solidFill>
                  <a:schemeClr val="tx1"/>
                </a:solidFill>
                <a:latin typeface="Comic Sans MS" pitchFamily="66" charset="0"/>
              </a:defRPr>
            </a:lvl2pPr>
            <a:lvl3pPr marL="1143000" indent="-228600">
              <a:spcBef>
                <a:spcPct val="20000"/>
              </a:spcBef>
              <a:buChar char="•"/>
              <a:defRPr sz="2000">
                <a:solidFill>
                  <a:schemeClr val="tx1"/>
                </a:solidFill>
                <a:latin typeface="Comic Sans MS" pitchFamily="66" charset="0"/>
              </a:defRPr>
            </a:lvl3pPr>
            <a:lvl4pPr marL="1600200" indent="-228600">
              <a:spcBef>
                <a:spcPct val="20000"/>
              </a:spcBef>
              <a:buChar char="–"/>
              <a:defRPr>
                <a:solidFill>
                  <a:schemeClr val="tx1"/>
                </a:solidFill>
                <a:latin typeface="Comic Sans MS" pitchFamily="66" charset="0"/>
              </a:defRPr>
            </a:lvl4pPr>
            <a:lvl5pPr marL="2057400" indent="-228600">
              <a:spcBef>
                <a:spcPct val="20000"/>
              </a:spcBef>
              <a:buChar char="»"/>
              <a:defRPr>
                <a:solidFill>
                  <a:schemeClr val="tx1"/>
                </a:solidFill>
                <a:latin typeface="Comic Sans MS" pitchFamily="66" charset="0"/>
              </a:defRPr>
            </a:lvl5pPr>
            <a:lvl6pPr marL="2514600" indent="-228600" fontAlgn="base">
              <a:spcBef>
                <a:spcPct val="20000"/>
              </a:spcBef>
              <a:spcAft>
                <a:spcPct val="0"/>
              </a:spcAft>
              <a:buChar char="»"/>
              <a:defRPr>
                <a:solidFill>
                  <a:schemeClr val="tx1"/>
                </a:solidFill>
                <a:latin typeface="Comic Sans MS" pitchFamily="66" charset="0"/>
              </a:defRPr>
            </a:lvl6pPr>
            <a:lvl7pPr marL="2971800" indent="-228600" fontAlgn="base">
              <a:spcBef>
                <a:spcPct val="20000"/>
              </a:spcBef>
              <a:spcAft>
                <a:spcPct val="0"/>
              </a:spcAft>
              <a:buChar char="»"/>
              <a:defRPr>
                <a:solidFill>
                  <a:schemeClr val="tx1"/>
                </a:solidFill>
                <a:latin typeface="Comic Sans MS" pitchFamily="66" charset="0"/>
              </a:defRPr>
            </a:lvl7pPr>
            <a:lvl8pPr marL="3429000" indent="-228600" fontAlgn="base">
              <a:spcBef>
                <a:spcPct val="20000"/>
              </a:spcBef>
              <a:spcAft>
                <a:spcPct val="0"/>
              </a:spcAft>
              <a:buChar char="»"/>
              <a:defRPr>
                <a:solidFill>
                  <a:schemeClr val="tx1"/>
                </a:solidFill>
                <a:latin typeface="Comic Sans MS" pitchFamily="66" charset="0"/>
              </a:defRPr>
            </a:lvl8pPr>
            <a:lvl9pPr marL="3886200" indent="-228600" fontAlgn="base">
              <a:spcBef>
                <a:spcPct val="20000"/>
              </a:spcBef>
              <a:spcAft>
                <a:spcPct val="0"/>
              </a:spcAft>
              <a:buChar char="»"/>
              <a:defRPr>
                <a:solidFill>
                  <a:schemeClr val="tx1"/>
                </a:solidFill>
                <a:latin typeface="Comic Sans MS" pitchFamily="66" charset="0"/>
              </a:defRPr>
            </a:lvl9pPr>
          </a:lstStyle>
          <a:p>
            <a:pPr algn="just" fontAlgn="base">
              <a:spcBef>
                <a:spcPct val="0"/>
              </a:spcBef>
              <a:spcAft>
                <a:spcPct val="0"/>
              </a:spcAft>
              <a:buFontTx/>
              <a:buNone/>
            </a:pPr>
            <a:endParaRPr lang="el-GR" altLang="el-GR" sz="1200" dirty="0">
              <a:solidFill>
                <a:srgbClr val="000000"/>
              </a:solidFill>
              <a:latin typeface="Arial Unicode MS" pitchFamily="34" charset="-128"/>
            </a:endParaRPr>
          </a:p>
        </p:txBody>
      </p:sp>
      <p:sp>
        <p:nvSpPr>
          <p:cNvPr id="8216" name="Rectangle 24"/>
          <p:cNvSpPr>
            <a:spLocks noChangeArrowheads="1"/>
          </p:cNvSpPr>
          <p:nvPr/>
        </p:nvSpPr>
        <p:spPr bwMode="auto">
          <a:xfrm>
            <a:off x="5969000" y="1946275"/>
            <a:ext cx="2717800" cy="3635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marL="342900" indent="-342900">
              <a:spcBef>
                <a:spcPct val="20000"/>
              </a:spcBef>
              <a:buChar char="•"/>
              <a:defRPr sz="2800">
                <a:solidFill>
                  <a:schemeClr val="tx1"/>
                </a:solidFill>
                <a:latin typeface="Comic Sans MS" pitchFamily="66" charset="0"/>
              </a:defRPr>
            </a:lvl1pPr>
            <a:lvl2pPr marL="742950" indent="-285750">
              <a:spcBef>
                <a:spcPct val="20000"/>
              </a:spcBef>
              <a:buChar char="–"/>
              <a:defRPr sz="2400">
                <a:solidFill>
                  <a:schemeClr val="tx1"/>
                </a:solidFill>
                <a:latin typeface="Comic Sans MS" pitchFamily="66" charset="0"/>
              </a:defRPr>
            </a:lvl2pPr>
            <a:lvl3pPr marL="1143000" indent="-228600">
              <a:spcBef>
                <a:spcPct val="20000"/>
              </a:spcBef>
              <a:buChar char="•"/>
              <a:defRPr sz="2000">
                <a:solidFill>
                  <a:schemeClr val="tx1"/>
                </a:solidFill>
                <a:latin typeface="Comic Sans MS" pitchFamily="66" charset="0"/>
              </a:defRPr>
            </a:lvl3pPr>
            <a:lvl4pPr marL="1600200" indent="-228600">
              <a:spcBef>
                <a:spcPct val="20000"/>
              </a:spcBef>
              <a:buChar char="–"/>
              <a:defRPr>
                <a:solidFill>
                  <a:schemeClr val="tx1"/>
                </a:solidFill>
                <a:latin typeface="Comic Sans MS" pitchFamily="66" charset="0"/>
              </a:defRPr>
            </a:lvl4pPr>
            <a:lvl5pPr marL="2057400" indent="-228600">
              <a:spcBef>
                <a:spcPct val="20000"/>
              </a:spcBef>
              <a:buChar char="»"/>
              <a:defRPr>
                <a:solidFill>
                  <a:schemeClr val="tx1"/>
                </a:solidFill>
                <a:latin typeface="Comic Sans MS" pitchFamily="66" charset="0"/>
              </a:defRPr>
            </a:lvl5pPr>
            <a:lvl6pPr marL="2514600" indent="-228600" fontAlgn="base">
              <a:spcBef>
                <a:spcPct val="20000"/>
              </a:spcBef>
              <a:spcAft>
                <a:spcPct val="0"/>
              </a:spcAft>
              <a:buChar char="»"/>
              <a:defRPr>
                <a:solidFill>
                  <a:schemeClr val="tx1"/>
                </a:solidFill>
                <a:latin typeface="Comic Sans MS" pitchFamily="66" charset="0"/>
              </a:defRPr>
            </a:lvl6pPr>
            <a:lvl7pPr marL="2971800" indent="-228600" fontAlgn="base">
              <a:spcBef>
                <a:spcPct val="20000"/>
              </a:spcBef>
              <a:spcAft>
                <a:spcPct val="0"/>
              </a:spcAft>
              <a:buChar char="»"/>
              <a:defRPr>
                <a:solidFill>
                  <a:schemeClr val="tx1"/>
                </a:solidFill>
                <a:latin typeface="Comic Sans MS" pitchFamily="66" charset="0"/>
              </a:defRPr>
            </a:lvl7pPr>
            <a:lvl8pPr marL="3429000" indent="-228600" fontAlgn="base">
              <a:spcBef>
                <a:spcPct val="20000"/>
              </a:spcBef>
              <a:spcAft>
                <a:spcPct val="0"/>
              </a:spcAft>
              <a:buChar char="»"/>
              <a:defRPr>
                <a:solidFill>
                  <a:schemeClr val="tx1"/>
                </a:solidFill>
                <a:latin typeface="Comic Sans MS" pitchFamily="66" charset="0"/>
              </a:defRPr>
            </a:lvl8pPr>
            <a:lvl9pPr marL="3886200" indent="-228600" fontAlgn="base">
              <a:spcBef>
                <a:spcPct val="20000"/>
              </a:spcBef>
              <a:spcAft>
                <a:spcPct val="0"/>
              </a:spcAft>
              <a:buChar char="»"/>
              <a:defRPr>
                <a:solidFill>
                  <a:schemeClr val="tx1"/>
                </a:solidFill>
                <a:latin typeface="Comic Sans MS" pitchFamily="66" charset="0"/>
              </a:defRPr>
            </a:lvl9pPr>
          </a:lstStyle>
          <a:p>
            <a:pPr algn="ctr" fontAlgn="base">
              <a:spcBef>
                <a:spcPct val="0"/>
              </a:spcBef>
              <a:spcAft>
                <a:spcPct val="0"/>
              </a:spcAft>
              <a:buFontTx/>
              <a:buNone/>
            </a:pPr>
            <a:endParaRPr lang="el-GR" altLang="el-GR" sz="1200" dirty="0">
              <a:solidFill>
                <a:srgbClr val="000000"/>
              </a:solidFill>
              <a:latin typeface="Arial Unicode MS" pitchFamily="34" charset="-128"/>
            </a:endParaRPr>
          </a:p>
        </p:txBody>
      </p:sp>
      <p:sp>
        <p:nvSpPr>
          <p:cNvPr id="8215" name="Rectangle 23"/>
          <p:cNvSpPr>
            <a:spLocks noChangeArrowheads="1"/>
          </p:cNvSpPr>
          <p:nvPr/>
        </p:nvSpPr>
        <p:spPr bwMode="auto">
          <a:xfrm>
            <a:off x="3251200" y="1946275"/>
            <a:ext cx="2717800" cy="3635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marL="342900" indent="-342900">
              <a:spcBef>
                <a:spcPct val="20000"/>
              </a:spcBef>
              <a:buChar char="•"/>
              <a:defRPr sz="2800">
                <a:solidFill>
                  <a:schemeClr val="tx1"/>
                </a:solidFill>
                <a:latin typeface="Comic Sans MS" pitchFamily="66" charset="0"/>
              </a:defRPr>
            </a:lvl1pPr>
            <a:lvl2pPr marL="742950" indent="-285750">
              <a:spcBef>
                <a:spcPct val="20000"/>
              </a:spcBef>
              <a:buChar char="–"/>
              <a:defRPr sz="2400">
                <a:solidFill>
                  <a:schemeClr val="tx1"/>
                </a:solidFill>
                <a:latin typeface="Comic Sans MS" pitchFamily="66" charset="0"/>
              </a:defRPr>
            </a:lvl2pPr>
            <a:lvl3pPr marL="1143000" indent="-228600">
              <a:spcBef>
                <a:spcPct val="20000"/>
              </a:spcBef>
              <a:buChar char="•"/>
              <a:defRPr sz="2000">
                <a:solidFill>
                  <a:schemeClr val="tx1"/>
                </a:solidFill>
                <a:latin typeface="Comic Sans MS" pitchFamily="66" charset="0"/>
              </a:defRPr>
            </a:lvl3pPr>
            <a:lvl4pPr marL="1600200" indent="-228600">
              <a:spcBef>
                <a:spcPct val="20000"/>
              </a:spcBef>
              <a:buChar char="–"/>
              <a:defRPr>
                <a:solidFill>
                  <a:schemeClr val="tx1"/>
                </a:solidFill>
                <a:latin typeface="Comic Sans MS" pitchFamily="66" charset="0"/>
              </a:defRPr>
            </a:lvl4pPr>
            <a:lvl5pPr marL="2057400" indent="-228600">
              <a:spcBef>
                <a:spcPct val="20000"/>
              </a:spcBef>
              <a:buChar char="»"/>
              <a:defRPr>
                <a:solidFill>
                  <a:schemeClr val="tx1"/>
                </a:solidFill>
                <a:latin typeface="Comic Sans MS" pitchFamily="66" charset="0"/>
              </a:defRPr>
            </a:lvl5pPr>
            <a:lvl6pPr marL="2514600" indent="-228600" fontAlgn="base">
              <a:spcBef>
                <a:spcPct val="20000"/>
              </a:spcBef>
              <a:spcAft>
                <a:spcPct val="0"/>
              </a:spcAft>
              <a:buChar char="»"/>
              <a:defRPr>
                <a:solidFill>
                  <a:schemeClr val="tx1"/>
                </a:solidFill>
                <a:latin typeface="Comic Sans MS" pitchFamily="66" charset="0"/>
              </a:defRPr>
            </a:lvl6pPr>
            <a:lvl7pPr marL="2971800" indent="-228600" fontAlgn="base">
              <a:spcBef>
                <a:spcPct val="20000"/>
              </a:spcBef>
              <a:spcAft>
                <a:spcPct val="0"/>
              </a:spcAft>
              <a:buChar char="»"/>
              <a:defRPr>
                <a:solidFill>
                  <a:schemeClr val="tx1"/>
                </a:solidFill>
                <a:latin typeface="Comic Sans MS" pitchFamily="66" charset="0"/>
              </a:defRPr>
            </a:lvl7pPr>
            <a:lvl8pPr marL="3429000" indent="-228600" fontAlgn="base">
              <a:spcBef>
                <a:spcPct val="20000"/>
              </a:spcBef>
              <a:spcAft>
                <a:spcPct val="0"/>
              </a:spcAft>
              <a:buChar char="»"/>
              <a:defRPr>
                <a:solidFill>
                  <a:schemeClr val="tx1"/>
                </a:solidFill>
                <a:latin typeface="Comic Sans MS" pitchFamily="66" charset="0"/>
              </a:defRPr>
            </a:lvl8pPr>
            <a:lvl9pPr marL="3886200" indent="-228600" fontAlgn="base">
              <a:spcBef>
                <a:spcPct val="20000"/>
              </a:spcBef>
              <a:spcAft>
                <a:spcPct val="0"/>
              </a:spcAft>
              <a:buChar char="»"/>
              <a:defRPr>
                <a:solidFill>
                  <a:schemeClr val="tx1"/>
                </a:solidFill>
                <a:latin typeface="Comic Sans MS" pitchFamily="66" charset="0"/>
              </a:defRPr>
            </a:lvl9pPr>
          </a:lstStyle>
          <a:p>
            <a:pPr algn="ctr" fontAlgn="base">
              <a:spcBef>
                <a:spcPct val="0"/>
              </a:spcBef>
              <a:spcAft>
                <a:spcPct val="0"/>
              </a:spcAft>
              <a:buFontTx/>
              <a:buNone/>
            </a:pPr>
            <a:endParaRPr lang="el-GR" altLang="el-GR" sz="1200" dirty="0">
              <a:solidFill>
                <a:srgbClr val="000000"/>
              </a:solidFill>
              <a:latin typeface="Arial Unicode MS" pitchFamily="34" charset="-128"/>
            </a:endParaRPr>
          </a:p>
        </p:txBody>
      </p:sp>
      <p:sp>
        <p:nvSpPr>
          <p:cNvPr id="8307" name="Text Box 115"/>
          <p:cNvSpPr txBox="1">
            <a:spLocks noChangeArrowheads="1"/>
          </p:cNvSpPr>
          <p:nvPr/>
        </p:nvSpPr>
        <p:spPr bwMode="auto">
          <a:xfrm>
            <a:off x="3086100" y="3667571"/>
            <a:ext cx="2514875" cy="23083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el-GR" altLang="el-GR" sz="2400" b="1" dirty="0">
                <a:solidFill>
                  <a:srgbClr val="000000"/>
                </a:solidFill>
              </a:rPr>
              <a:t> </a:t>
            </a:r>
            <a:r>
              <a:rPr lang="el-GR" altLang="el-GR" sz="2400" b="1" u="sng" dirty="0">
                <a:solidFill>
                  <a:srgbClr val="000000"/>
                </a:solidFill>
              </a:rPr>
              <a:t>πνευματικό </a:t>
            </a:r>
            <a:r>
              <a:rPr lang="el-GR" altLang="el-GR" sz="2400" b="1" dirty="0">
                <a:solidFill>
                  <a:srgbClr val="000000"/>
                </a:solidFill>
              </a:rPr>
              <a:t>επίπεδο</a:t>
            </a:r>
          </a:p>
          <a:p>
            <a:pPr algn="ctr" fontAlgn="base">
              <a:spcBef>
                <a:spcPct val="0"/>
              </a:spcBef>
              <a:spcAft>
                <a:spcPct val="0"/>
              </a:spcAft>
            </a:pPr>
            <a:endParaRPr lang="el-GR" altLang="el-GR" sz="2400" b="1" dirty="0">
              <a:solidFill>
                <a:srgbClr val="000000"/>
              </a:solidFill>
            </a:endParaRPr>
          </a:p>
          <a:p>
            <a:pPr algn="ctr" fontAlgn="base">
              <a:spcBef>
                <a:spcPct val="0"/>
              </a:spcBef>
              <a:spcAft>
                <a:spcPct val="0"/>
              </a:spcAft>
            </a:pPr>
            <a:r>
              <a:rPr lang="el-GR" altLang="el-GR" sz="2400" b="1" dirty="0">
                <a:solidFill>
                  <a:srgbClr val="000000"/>
                </a:solidFill>
              </a:rPr>
              <a:t>Ανάπτυξη αφηρημένης σκέψης</a:t>
            </a:r>
          </a:p>
        </p:txBody>
      </p:sp>
      <p:sp>
        <p:nvSpPr>
          <p:cNvPr id="8308" name="Oval 116"/>
          <p:cNvSpPr>
            <a:spLocks noChangeArrowheads="1"/>
          </p:cNvSpPr>
          <p:nvPr/>
        </p:nvSpPr>
        <p:spPr bwMode="auto">
          <a:xfrm>
            <a:off x="179512" y="2724923"/>
            <a:ext cx="3240360" cy="3250972"/>
          </a:xfrm>
          <a:prstGeom prst="ellipse">
            <a:avLst/>
          </a:prstGeom>
          <a:solidFill>
            <a:srgbClr val="F1823D">
              <a:alpha val="69000"/>
            </a:srgbClr>
          </a:solidFill>
          <a:ln w="9525" algn="ctr">
            <a:solidFill>
              <a:srgbClr val="F1823D"/>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el-GR" altLang="el-GR" sz="2400" b="1" u="sng" dirty="0">
                <a:solidFill>
                  <a:srgbClr val="000000"/>
                </a:solidFill>
              </a:rPr>
              <a:t>σωματικό</a:t>
            </a:r>
            <a:r>
              <a:rPr lang="el-GR" altLang="el-GR" sz="2400" b="1" dirty="0">
                <a:solidFill>
                  <a:srgbClr val="000000"/>
                </a:solidFill>
              </a:rPr>
              <a:t> </a:t>
            </a:r>
          </a:p>
          <a:p>
            <a:pPr algn="ctr" fontAlgn="base">
              <a:spcBef>
                <a:spcPct val="0"/>
              </a:spcBef>
              <a:spcAft>
                <a:spcPct val="0"/>
              </a:spcAft>
            </a:pPr>
            <a:r>
              <a:rPr lang="el-GR" altLang="el-GR" sz="2400" b="1" dirty="0" smtClean="0">
                <a:solidFill>
                  <a:srgbClr val="000000"/>
                </a:solidFill>
              </a:rPr>
              <a:t>επίπεδο</a:t>
            </a:r>
            <a:endParaRPr lang="el-GR" altLang="el-GR" sz="2400" b="1" dirty="0">
              <a:solidFill>
                <a:srgbClr val="000000"/>
              </a:solidFill>
            </a:endParaRPr>
          </a:p>
          <a:p>
            <a:pPr algn="ctr" fontAlgn="base">
              <a:spcBef>
                <a:spcPct val="0"/>
              </a:spcBef>
              <a:spcAft>
                <a:spcPct val="0"/>
              </a:spcAft>
            </a:pPr>
            <a:endParaRPr lang="el-GR" altLang="el-GR" sz="2400" b="1" dirty="0">
              <a:solidFill>
                <a:srgbClr val="000000"/>
              </a:solidFill>
            </a:endParaRPr>
          </a:p>
          <a:p>
            <a:pPr algn="ctr" fontAlgn="base">
              <a:spcBef>
                <a:spcPct val="0"/>
              </a:spcBef>
              <a:spcAft>
                <a:spcPct val="0"/>
              </a:spcAft>
            </a:pPr>
            <a:r>
              <a:rPr lang="el-GR" altLang="el-GR" sz="2400" b="1" dirty="0">
                <a:solidFill>
                  <a:srgbClr val="000000"/>
                </a:solidFill>
              </a:rPr>
              <a:t>Ορμονικές αλλαγές</a:t>
            </a:r>
          </a:p>
          <a:p>
            <a:pPr algn="ctr" fontAlgn="base">
              <a:spcBef>
                <a:spcPct val="0"/>
              </a:spcBef>
              <a:spcAft>
                <a:spcPct val="0"/>
              </a:spcAft>
            </a:pPr>
            <a:endParaRPr lang="el-GR" altLang="el-GR" sz="2400" b="1" dirty="0">
              <a:solidFill>
                <a:srgbClr val="000000"/>
              </a:solidFill>
            </a:endParaRPr>
          </a:p>
        </p:txBody>
      </p:sp>
      <p:sp>
        <p:nvSpPr>
          <p:cNvPr id="8309" name="Oval 117"/>
          <p:cNvSpPr>
            <a:spLocks noChangeArrowheads="1"/>
          </p:cNvSpPr>
          <p:nvPr/>
        </p:nvSpPr>
        <p:spPr bwMode="auto">
          <a:xfrm>
            <a:off x="5390723" y="3638600"/>
            <a:ext cx="3296077" cy="3219400"/>
          </a:xfrm>
          <a:prstGeom prst="ellipse">
            <a:avLst/>
          </a:prstGeom>
          <a:solidFill>
            <a:srgbClr val="FFFF00">
              <a:alpha val="62000"/>
            </a:srgbClr>
          </a:solidFill>
          <a:ln w="9525">
            <a:solidFill>
              <a:srgbClr val="EEFC3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l-GR" dirty="0">
              <a:solidFill>
                <a:srgbClr val="000000"/>
              </a:solidFill>
              <a:latin typeface="Arial" charset="0"/>
            </a:endParaRPr>
          </a:p>
        </p:txBody>
      </p:sp>
      <p:sp>
        <p:nvSpPr>
          <p:cNvPr id="8313" name="Text Box 121"/>
          <p:cNvSpPr txBox="1">
            <a:spLocks noChangeArrowheads="1"/>
          </p:cNvSpPr>
          <p:nvPr/>
        </p:nvSpPr>
        <p:spPr bwMode="auto">
          <a:xfrm>
            <a:off x="5390723" y="3851720"/>
            <a:ext cx="3198118" cy="26776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el-GR" altLang="el-GR" sz="2400" b="1" dirty="0">
                <a:solidFill>
                  <a:srgbClr val="000000"/>
                </a:solidFill>
              </a:rPr>
              <a:t> </a:t>
            </a:r>
            <a:r>
              <a:rPr lang="el-GR" altLang="el-GR" sz="2400" b="1" u="sng" dirty="0">
                <a:solidFill>
                  <a:srgbClr val="000000"/>
                </a:solidFill>
              </a:rPr>
              <a:t>ψυχολογικό</a:t>
            </a:r>
            <a:r>
              <a:rPr lang="el-GR" altLang="el-GR" sz="2400" b="1" dirty="0">
                <a:solidFill>
                  <a:srgbClr val="000000"/>
                </a:solidFill>
              </a:rPr>
              <a:t> επίπεδο</a:t>
            </a:r>
          </a:p>
          <a:p>
            <a:pPr algn="ctr" fontAlgn="base">
              <a:spcBef>
                <a:spcPct val="0"/>
              </a:spcBef>
              <a:spcAft>
                <a:spcPct val="0"/>
              </a:spcAft>
            </a:pPr>
            <a:endParaRPr lang="el-GR" altLang="el-GR" sz="2400" b="1" dirty="0">
              <a:solidFill>
                <a:srgbClr val="000000"/>
              </a:solidFill>
            </a:endParaRPr>
          </a:p>
          <a:p>
            <a:pPr algn="ctr" fontAlgn="base">
              <a:spcBef>
                <a:spcPct val="0"/>
              </a:spcBef>
              <a:spcAft>
                <a:spcPct val="0"/>
              </a:spcAft>
            </a:pPr>
            <a:r>
              <a:rPr lang="el-GR" altLang="el-GR" sz="2400" b="1" dirty="0">
                <a:solidFill>
                  <a:srgbClr val="000000"/>
                </a:solidFill>
              </a:rPr>
              <a:t>Αμφιθυμία: αντιπαράθεση λογικής και συναισθήματος</a:t>
            </a:r>
          </a:p>
        </p:txBody>
      </p:sp>
      <p:sp>
        <p:nvSpPr>
          <p:cNvPr id="8196" name="Rectangle 4"/>
          <p:cNvSpPr>
            <a:spLocks noChangeArrowheads="1"/>
          </p:cNvSpPr>
          <p:nvPr/>
        </p:nvSpPr>
        <p:spPr bwMode="auto">
          <a:xfrm>
            <a:off x="1600200" y="531168"/>
            <a:ext cx="27603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marL="0" indent="0" fontAlgn="base">
              <a:spcBef>
                <a:spcPct val="0"/>
              </a:spcBef>
              <a:spcAft>
                <a:spcPct val="0"/>
              </a:spcAft>
            </a:pPr>
            <a:r>
              <a:rPr lang="el-GR" altLang="el-GR" sz="2400" dirty="0" smtClean="0">
                <a:solidFill>
                  <a:srgbClr val="000000"/>
                </a:solidFill>
                <a:latin typeface="Comic Sans MS" pitchFamily="66" charset="0"/>
              </a:rPr>
              <a:t> </a:t>
            </a:r>
            <a:endParaRPr lang="el-GR" altLang="el-GR" sz="2400" dirty="0">
              <a:solidFill>
                <a:srgbClr val="000000"/>
              </a:solidFill>
              <a:latin typeface="Comic Sans MS" pitchFamily="66" charset="0"/>
            </a:endParaRPr>
          </a:p>
        </p:txBody>
      </p:sp>
      <p:sp>
        <p:nvSpPr>
          <p:cNvPr id="5" name="Ορθογώνιο 4"/>
          <p:cNvSpPr/>
          <p:nvPr/>
        </p:nvSpPr>
        <p:spPr>
          <a:xfrm>
            <a:off x="755576" y="392668"/>
            <a:ext cx="7488832" cy="1384995"/>
          </a:xfrm>
          <a:prstGeom prst="rect">
            <a:avLst/>
          </a:prstGeom>
        </p:spPr>
        <p:txBody>
          <a:bodyPr wrap="square">
            <a:spAutoFit/>
          </a:bodyPr>
          <a:lstStyle/>
          <a:p>
            <a:r>
              <a:rPr lang="el-GR" sz="2800" dirty="0">
                <a:latin typeface="Calibri Light" panose="020F0302020204030204" pitchFamily="34" charset="0"/>
                <a:cs typeface="Calibri Light" panose="020F0302020204030204" pitchFamily="34" charset="0"/>
              </a:rPr>
              <a:t>Είναι μία περίοδος </a:t>
            </a:r>
            <a:r>
              <a:rPr lang="el-GR" sz="2800" dirty="0" smtClean="0">
                <a:latin typeface="Calibri Light" panose="020F0302020204030204" pitchFamily="34" charset="0"/>
                <a:cs typeface="Calibri Light" panose="020F0302020204030204" pitchFamily="34" charset="0"/>
              </a:rPr>
              <a:t>σωματικής, συναισθηματικής</a:t>
            </a:r>
            <a:r>
              <a:rPr lang="el-GR" sz="2800" dirty="0">
                <a:latin typeface="Calibri Light" panose="020F0302020204030204" pitchFamily="34" charset="0"/>
                <a:cs typeface="Calibri Light" panose="020F0302020204030204" pitchFamily="34" charset="0"/>
              </a:rPr>
              <a:t>, ψυχολογικής, κοινωνικής και </a:t>
            </a:r>
            <a:r>
              <a:rPr lang="el-GR" sz="2800" dirty="0" smtClean="0">
                <a:latin typeface="Calibri Light" panose="020F0302020204030204" pitchFamily="34" charset="0"/>
                <a:cs typeface="Calibri Light" panose="020F0302020204030204" pitchFamily="34" charset="0"/>
              </a:rPr>
              <a:t>πνευματικής </a:t>
            </a:r>
            <a:r>
              <a:rPr lang="el-GR" sz="2800" dirty="0">
                <a:latin typeface="Calibri Light" panose="020F0302020204030204" pitchFamily="34" charset="0"/>
                <a:cs typeface="Calibri Light" panose="020F0302020204030204" pitchFamily="34" charset="0"/>
              </a:rPr>
              <a:t>ανάπτυξης.</a:t>
            </a:r>
          </a:p>
        </p:txBody>
      </p:sp>
    </p:spTree>
    <p:extLst>
      <p:ext uri="{BB962C8B-B14F-4D97-AF65-F5344CB8AC3E}">
        <p14:creationId xmlns:p14="http://schemas.microsoft.com/office/powerpoint/2010/main" xmlns="" val="61569503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706090"/>
          </a:xfrm>
        </p:spPr>
        <p:txBody>
          <a:bodyPr/>
          <a:lstStyle/>
          <a:p>
            <a:pPr algn="ctr"/>
            <a:r>
              <a:rPr lang="el-GR" dirty="0">
                <a:latin typeface="Calibri Light" panose="020F0302020204030204" pitchFamily="34" charset="0"/>
                <a:cs typeface="Calibri Light" panose="020F0302020204030204" pitchFamily="34" charset="0"/>
              </a:rPr>
              <a:t>ΕΝΑΣ ΜΑΘΗΤΗΣ ΜΙΛΑΕΙ ΣΤΟΝ ΚΑΘΗΓΗΤΗ ΤΟΥ</a:t>
            </a:r>
          </a:p>
        </p:txBody>
      </p:sp>
      <p:sp>
        <p:nvSpPr>
          <p:cNvPr id="3" name="Θέση περιεχομένου 2"/>
          <p:cNvSpPr>
            <a:spLocks noGrp="1"/>
          </p:cNvSpPr>
          <p:nvPr>
            <p:ph sz="quarter" idx="1"/>
          </p:nvPr>
        </p:nvSpPr>
        <p:spPr>
          <a:xfrm>
            <a:off x="179512" y="908720"/>
            <a:ext cx="8640960" cy="5832648"/>
          </a:xfrm>
        </p:spPr>
        <p:txBody>
          <a:bodyPr>
            <a:noAutofit/>
          </a:bodyPr>
          <a:lstStyle/>
          <a:p>
            <a:r>
              <a:rPr lang="el-GR" dirty="0" smtClean="0">
                <a:latin typeface="Calibri Light" panose="020F0302020204030204" pitchFamily="34" charset="0"/>
                <a:cs typeface="Calibri Light" panose="020F0302020204030204" pitchFamily="34" charset="0"/>
              </a:rPr>
              <a:t>Προσπαθήστε </a:t>
            </a:r>
            <a:r>
              <a:rPr lang="el-GR" dirty="0">
                <a:latin typeface="Calibri Light" panose="020F0302020204030204" pitchFamily="34" charset="0"/>
                <a:cs typeface="Calibri Light" panose="020F0302020204030204" pitchFamily="34" charset="0"/>
              </a:rPr>
              <a:t>να είστε ανθρώπινος και όχι μόνο μια μηχανή διδασκαλίας.</a:t>
            </a:r>
          </a:p>
          <a:p>
            <a:r>
              <a:rPr lang="el-GR" dirty="0" smtClean="0">
                <a:latin typeface="Calibri Light" panose="020F0302020204030204" pitchFamily="34" charset="0"/>
                <a:cs typeface="Calibri Light" panose="020F0302020204030204" pitchFamily="34" charset="0"/>
              </a:rPr>
              <a:t>Κάντε </a:t>
            </a:r>
            <a:r>
              <a:rPr lang="el-GR" dirty="0">
                <a:latin typeface="Calibri Light" panose="020F0302020204030204" pitchFamily="34" charset="0"/>
                <a:cs typeface="Calibri Light" panose="020F0302020204030204" pitchFamily="34" charset="0"/>
              </a:rPr>
              <a:t>με να νιώσω πως ενδιαφέρεστε για μένα θεωρώντας με σαν ένα ανθρώπινο πλάσμα και όχι σαν ένα αριθμό του βαθμολογίου σας.</a:t>
            </a:r>
          </a:p>
          <a:p>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Μη με κρίνετε μόνο από τους βαθμούς που πετυχαίνω με τις απαντήσεις μου, αλλά περισσότερο από την προσπάθεια που καταβάλλω. Δώστε μου ενθάρρυνση.</a:t>
            </a:r>
          </a:p>
          <a:p>
            <a:r>
              <a:rPr lang="el-GR" dirty="0" smtClean="0">
                <a:latin typeface="Calibri Light" panose="020F0302020204030204" pitchFamily="34" charset="0"/>
                <a:cs typeface="Calibri Light" panose="020F0302020204030204" pitchFamily="34" charset="0"/>
              </a:rPr>
              <a:t>Μη </a:t>
            </a:r>
            <a:r>
              <a:rPr lang="el-GR" dirty="0">
                <a:latin typeface="Calibri Light" panose="020F0302020204030204" pitchFamily="34" charset="0"/>
                <a:cs typeface="Calibri Light" panose="020F0302020204030204" pitchFamily="34" charset="0"/>
              </a:rPr>
              <a:t>με γελοιοποιείτε μπροστά στους συμμαθητές μου. Μια λέξη σας που θα ειπωθεί ιδιαιτέρως με σοβαρότητα και καλοσύνη θα φέρει μεγαλύτερο αποτέλεσμα.</a:t>
            </a:r>
          </a:p>
          <a:p>
            <a:r>
              <a:rPr lang="el-GR" dirty="0" smtClean="0">
                <a:latin typeface="Calibri Light" panose="020F0302020204030204" pitchFamily="34" charset="0"/>
                <a:cs typeface="Calibri Light" panose="020F0302020204030204" pitchFamily="34" charset="0"/>
              </a:rPr>
              <a:t>Βοηθήστε </a:t>
            </a:r>
            <a:r>
              <a:rPr lang="el-GR" dirty="0">
                <a:latin typeface="Calibri Light" panose="020F0302020204030204" pitchFamily="34" charset="0"/>
                <a:cs typeface="Calibri Light" panose="020F0302020204030204" pitchFamily="34" charset="0"/>
              </a:rPr>
              <a:t>με να μάθω να σκέπτομαι και να κρίνω μόνος μου και όχι να απομνημονεύω έτοιμες απαντήσεις. Να βρίσκω μόνος μου τις απαντήσεις, έστω κι αν αυτό είναι περισσότερο κουραστικό και για σας και για μένα.</a:t>
            </a:r>
          </a:p>
          <a:p>
            <a:pPr marL="0" indent="0">
              <a:buNone/>
            </a:pPr>
            <a:r>
              <a:rPr lang="el-GR" dirty="0" smtClean="0">
                <a:latin typeface="Calibri Light" panose="020F0302020204030204" pitchFamily="34" charset="0"/>
                <a:cs typeface="Calibri Light" panose="020F0302020204030204" pitchFamily="34" charset="0"/>
              </a:rPr>
              <a:t> </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110717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16632"/>
            <a:ext cx="8003232" cy="6357320"/>
          </a:xfrm>
        </p:spPr>
        <p:txBody>
          <a:bodyPr>
            <a:normAutofit/>
          </a:bodyPr>
          <a:lstStyle/>
          <a:p>
            <a:pPr algn="just"/>
            <a:r>
              <a:rPr lang="el-GR" dirty="0" smtClean="0">
                <a:latin typeface="Calibri Light" panose="020F0302020204030204" pitchFamily="34" charset="0"/>
                <a:cs typeface="Calibri Light" panose="020F0302020204030204" pitchFamily="34" charset="0"/>
              </a:rPr>
              <a:t>Ακούστε </a:t>
            </a:r>
            <a:r>
              <a:rPr lang="el-GR" dirty="0">
                <a:latin typeface="Calibri Light" panose="020F0302020204030204" pitchFamily="34" charset="0"/>
                <a:cs typeface="Calibri Light" panose="020F0302020204030204" pitchFamily="34" charset="0"/>
              </a:rPr>
              <a:t>πρόθυμα τις ερωτήσεις που κάνω με σοβαρότητα, έστω κι αν σας φαίνονται βλακώδεις. Με αυτή σας τη συμπεριφορά θα με μάθετε να ακούω τους άλλους προσεκτικά</a:t>
            </a:r>
            <a:r>
              <a:rPr lang="el-GR" dirty="0" smtClean="0">
                <a:latin typeface="Calibri Light" panose="020F0302020204030204" pitchFamily="34" charset="0"/>
                <a:cs typeface="Calibri Light" panose="020F0302020204030204" pitchFamily="34" charset="0"/>
              </a:rPr>
              <a:t>.</a:t>
            </a:r>
          </a:p>
          <a:p>
            <a:pPr algn="just"/>
            <a:r>
              <a:rPr lang="el-GR" dirty="0" smtClean="0">
                <a:latin typeface="Calibri Light" panose="020F0302020204030204" pitchFamily="34" charset="0"/>
                <a:cs typeface="Calibri Light" panose="020F0302020204030204" pitchFamily="34" charset="0"/>
              </a:rPr>
              <a:t>Μη </a:t>
            </a:r>
            <a:r>
              <a:rPr lang="el-GR" dirty="0">
                <a:latin typeface="Calibri Light" panose="020F0302020204030204" pitchFamily="34" charset="0"/>
                <a:cs typeface="Calibri Light" panose="020F0302020204030204" pitchFamily="34" charset="0"/>
              </a:rPr>
              <a:t>μου προβάλλετε άλλο συμμαθητή μου για παράδειγμα, έτσι υπάρχει φόβος να τον αντιπαθήσω.</a:t>
            </a:r>
          </a:p>
          <a:p>
            <a:pPr algn="just"/>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Όταν πετυχαίνω κάτι, μη με παρουσιάζετε σαν υπόδειγμα στους άλλους, αυτό με βάζει σε δύσκολη θέση. Σε μια τέτοια περίπτωση, θα χαρώ πολύ μ’ ένα καλό σας λόγο.</a:t>
            </a:r>
          </a:p>
          <a:p>
            <a:pPr algn="just"/>
            <a:r>
              <a:rPr lang="el-GR" dirty="0" smtClean="0">
                <a:latin typeface="Calibri Light" panose="020F0302020204030204" pitchFamily="34" charset="0"/>
                <a:cs typeface="Calibri Light" panose="020F0302020204030204" pitchFamily="34" charset="0"/>
              </a:rPr>
              <a:t>Μη </a:t>
            </a:r>
            <a:r>
              <a:rPr lang="el-GR" dirty="0">
                <a:latin typeface="Calibri Light" panose="020F0302020204030204" pitchFamily="34" charset="0"/>
                <a:cs typeface="Calibri Light" panose="020F0302020204030204" pitchFamily="34" charset="0"/>
              </a:rPr>
              <a:t>ζητάτε από μένα να θεωρώ τις σπουδές μου σαν την πιο μεγάλη απόλαυση της ζωής μου. Ειλικρινά δεν είναι κάτι τέτοιο για  μένα.</a:t>
            </a:r>
          </a:p>
          <a:p>
            <a:pPr algn="just"/>
            <a:r>
              <a:rPr lang="el-GR" dirty="0" smtClean="0">
                <a:latin typeface="Calibri Light" panose="020F0302020204030204" pitchFamily="34" charset="0"/>
                <a:cs typeface="Calibri Light" panose="020F0302020204030204" pitchFamily="34" charset="0"/>
              </a:rPr>
              <a:t>Να </a:t>
            </a:r>
            <a:r>
              <a:rPr lang="el-GR" dirty="0">
                <a:latin typeface="Calibri Light" panose="020F0302020204030204" pitchFamily="34" charset="0"/>
                <a:cs typeface="Calibri Light" panose="020F0302020204030204" pitchFamily="34" charset="0"/>
              </a:rPr>
              <a:t>έχετε απαιτήσεις από μένα, φτάνει να είστε δίκαιος. Γνωρίζω ότι είναι αναγκαίο, έστω κι αν επαναστατώ.</a:t>
            </a:r>
          </a:p>
          <a:p>
            <a:endParaRPr lang="el-GR" dirty="0"/>
          </a:p>
        </p:txBody>
      </p:sp>
    </p:spTree>
    <p:extLst>
      <p:ext uri="{BB962C8B-B14F-4D97-AF65-F5344CB8AC3E}">
        <p14:creationId xmlns:p14="http://schemas.microsoft.com/office/powerpoint/2010/main" xmlns="" val="1162907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1" name="Oval 65"/>
          <p:cNvSpPr>
            <a:spLocks noChangeArrowheads="1"/>
          </p:cNvSpPr>
          <p:nvPr/>
        </p:nvSpPr>
        <p:spPr bwMode="auto">
          <a:xfrm>
            <a:off x="2743200" y="457200"/>
            <a:ext cx="3048000" cy="3048000"/>
          </a:xfrm>
          <a:prstGeom prst="ellipse">
            <a:avLst/>
          </a:prstGeom>
          <a:solidFill>
            <a:srgbClr val="F1823D">
              <a:alpha val="69000"/>
            </a:srgbClr>
          </a:solidFill>
          <a:ln w="9525">
            <a:solidFill>
              <a:srgbClr val="F1823D"/>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eaLnBrk="1" hangingPunct="1"/>
            <a:endParaRPr lang="el-GR" altLang="el-GR" sz="2000" dirty="0">
              <a:latin typeface="Comic Sans MS" pitchFamily="66" charset="0"/>
            </a:endParaRPr>
          </a:p>
        </p:txBody>
      </p:sp>
      <p:sp>
        <p:nvSpPr>
          <p:cNvPr id="9282" name="Oval 66"/>
          <p:cNvSpPr>
            <a:spLocks noChangeArrowheads="1"/>
          </p:cNvSpPr>
          <p:nvPr/>
        </p:nvSpPr>
        <p:spPr bwMode="auto">
          <a:xfrm>
            <a:off x="1524000" y="2743200"/>
            <a:ext cx="3048000" cy="3048000"/>
          </a:xfrm>
          <a:prstGeom prst="ellipse">
            <a:avLst/>
          </a:prstGeom>
          <a:solidFill>
            <a:srgbClr val="FFFF00">
              <a:alpha val="62000"/>
            </a:srgbClr>
          </a:solidFill>
          <a:ln w="9525">
            <a:solidFill>
              <a:srgbClr val="EEFC3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dirty="0"/>
          </a:p>
        </p:txBody>
      </p:sp>
      <p:sp>
        <p:nvSpPr>
          <p:cNvPr id="9283" name="Oval 67"/>
          <p:cNvSpPr>
            <a:spLocks noChangeArrowheads="1"/>
          </p:cNvSpPr>
          <p:nvPr/>
        </p:nvSpPr>
        <p:spPr bwMode="auto">
          <a:xfrm>
            <a:off x="3962400" y="2743200"/>
            <a:ext cx="3048000" cy="3048000"/>
          </a:xfrm>
          <a:prstGeom prst="ellipse">
            <a:avLst/>
          </a:prstGeom>
          <a:solidFill>
            <a:srgbClr val="3399FF">
              <a:alpha val="50000"/>
            </a:srgbClr>
          </a:solidFill>
          <a:ln w="9525">
            <a:solidFill>
              <a:srgbClr val="3399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dirty="0"/>
          </a:p>
        </p:txBody>
      </p:sp>
      <p:sp>
        <p:nvSpPr>
          <p:cNvPr id="9284" name="Rectangle 68"/>
          <p:cNvSpPr>
            <a:spLocks noChangeArrowheads="1"/>
          </p:cNvSpPr>
          <p:nvPr/>
        </p:nvSpPr>
        <p:spPr bwMode="auto">
          <a:xfrm>
            <a:off x="3352800" y="2062163"/>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1" hangingPunct="1"/>
            <a:endParaRPr lang="el-GR" altLang="el-GR" sz="2400" dirty="0">
              <a:latin typeface="Comic Sans MS" pitchFamily="66" charset="0"/>
              <a:cs typeface="Times New Roman" pitchFamily="18" charset="0"/>
            </a:endParaRPr>
          </a:p>
        </p:txBody>
      </p:sp>
      <p:sp>
        <p:nvSpPr>
          <p:cNvPr id="9285" name="Text Box 69"/>
          <p:cNvSpPr txBox="1">
            <a:spLocks noChangeArrowheads="1"/>
          </p:cNvSpPr>
          <p:nvPr/>
        </p:nvSpPr>
        <p:spPr bwMode="auto">
          <a:xfrm>
            <a:off x="4495800" y="2895600"/>
            <a:ext cx="2743200" cy="281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fontAlgn="base">
              <a:spcBef>
                <a:spcPct val="20000"/>
              </a:spcBef>
              <a:spcAft>
                <a:spcPct val="0"/>
              </a:spcAft>
              <a:buChar char="»"/>
              <a:defRPr sz="2000">
                <a:solidFill>
                  <a:schemeClr val="tx1"/>
                </a:solidFill>
                <a:latin typeface="Comic Sans MS" pitchFamily="66" charset="0"/>
              </a:defRPr>
            </a:lvl6pPr>
            <a:lvl7pPr marL="2971800" indent="-228600" fontAlgn="base">
              <a:spcBef>
                <a:spcPct val="20000"/>
              </a:spcBef>
              <a:spcAft>
                <a:spcPct val="0"/>
              </a:spcAft>
              <a:buChar char="»"/>
              <a:defRPr sz="2000">
                <a:solidFill>
                  <a:schemeClr val="tx1"/>
                </a:solidFill>
                <a:latin typeface="Comic Sans MS" pitchFamily="66" charset="0"/>
              </a:defRPr>
            </a:lvl7pPr>
            <a:lvl8pPr marL="3429000" indent="-228600" fontAlgn="base">
              <a:spcBef>
                <a:spcPct val="20000"/>
              </a:spcBef>
              <a:spcAft>
                <a:spcPct val="0"/>
              </a:spcAft>
              <a:buChar char="»"/>
              <a:defRPr sz="2000">
                <a:solidFill>
                  <a:schemeClr val="tx1"/>
                </a:solidFill>
                <a:latin typeface="Comic Sans MS" pitchFamily="66" charset="0"/>
              </a:defRPr>
            </a:lvl8pPr>
            <a:lvl9pPr marL="3886200" indent="-228600" fontAlgn="base">
              <a:spcBef>
                <a:spcPct val="20000"/>
              </a:spcBef>
              <a:spcAft>
                <a:spcPct val="0"/>
              </a:spcAft>
              <a:buChar char="»"/>
              <a:defRPr sz="2000">
                <a:solidFill>
                  <a:schemeClr val="tx1"/>
                </a:solidFill>
                <a:latin typeface="Comic Sans MS" pitchFamily="66" charset="0"/>
              </a:defRPr>
            </a:lvl9pPr>
          </a:lstStyle>
          <a:p>
            <a:pPr eaLnBrk="1" hangingPunct="1">
              <a:buFontTx/>
              <a:buNone/>
            </a:pPr>
            <a:r>
              <a:rPr lang="el-GR" altLang="el-GR" sz="2400" b="1" dirty="0"/>
              <a:t>Υπαρξιακές αναζητήσεις</a:t>
            </a:r>
          </a:p>
          <a:p>
            <a:pPr eaLnBrk="1" hangingPunct="1">
              <a:buFontTx/>
              <a:buNone/>
            </a:pPr>
            <a:r>
              <a:rPr lang="el-GR" altLang="el-GR" sz="2400" b="1" dirty="0"/>
              <a:t>Αμφισβήτηση αξιών και κατεστημένου</a:t>
            </a:r>
          </a:p>
          <a:p>
            <a:pPr eaLnBrk="1" hangingPunct="1">
              <a:buFontTx/>
              <a:buNone/>
            </a:pPr>
            <a:r>
              <a:rPr lang="el-GR" altLang="el-GR" sz="2400" b="1" dirty="0"/>
              <a:t>Μεταφυσικές αγωνίες</a:t>
            </a:r>
          </a:p>
        </p:txBody>
      </p:sp>
      <p:sp>
        <p:nvSpPr>
          <p:cNvPr id="9286" name="Rectangle 70"/>
          <p:cNvSpPr>
            <a:spLocks noChangeArrowheads="1"/>
          </p:cNvSpPr>
          <p:nvPr/>
        </p:nvSpPr>
        <p:spPr bwMode="auto">
          <a:xfrm>
            <a:off x="1592263" y="3352800"/>
            <a:ext cx="2903537" cy="1773238"/>
          </a:xfrm>
          <a:prstGeom prst="rect">
            <a:avLst/>
          </a:prstGeom>
          <a:noFill/>
          <a:ln>
            <a:noFill/>
          </a:ln>
          <a:effectLst/>
          <a:extLst/>
        </p:spPr>
        <p:txBody>
          <a:bodyPr>
            <a:spAutoFit/>
          </a:bodyPr>
          <a:lstStyle/>
          <a:p>
            <a:pPr algn="ctr" eaLnBrk="1" hangingPunct="1">
              <a:spcBef>
                <a:spcPct val="30000"/>
              </a:spcBef>
            </a:pPr>
            <a:r>
              <a:rPr lang="el-GR" altLang="el-GR" sz="2400" b="1" dirty="0">
                <a:latin typeface="Comic Sans MS" pitchFamily="66" charset="0"/>
              </a:rPr>
              <a:t>Υπερευαισθησία </a:t>
            </a:r>
          </a:p>
          <a:p>
            <a:pPr algn="ctr" eaLnBrk="1" hangingPunct="1">
              <a:spcBef>
                <a:spcPct val="30000"/>
              </a:spcBef>
            </a:pPr>
            <a:r>
              <a:rPr lang="el-GR" altLang="el-GR" sz="2400" b="1" dirty="0">
                <a:latin typeface="Comic Sans MS" pitchFamily="66" charset="0"/>
              </a:rPr>
              <a:t>Άγχος </a:t>
            </a:r>
          </a:p>
          <a:p>
            <a:pPr algn="ctr" eaLnBrk="1" hangingPunct="1">
              <a:spcBef>
                <a:spcPct val="30000"/>
              </a:spcBef>
            </a:pPr>
            <a:r>
              <a:rPr lang="el-GR" altLang="el-GR" sz="2400" b="1" dirty="0">
                <a:latin typeface="Comic Sans MS" pitchFamily="66" charset="0"/>
              </a:rPr>
              <a:t>Συναισθηματική Απομόνωση</a:t>
            </a:r>
          </a:p>
        </p:txBody>
      </p:sp>
      <p:sp>
        <p:nvSpPr>
          <p:cNvPr id="9287" name="Rectangle 71"/>
          <p:cNvSpPr>
            <a:spLocks noChangeArrowheads="1"/>
          </p:cNvSpPr>
          <p:nvPr/>
        </p:nvSpPr>
        <p:spPr bwMode="auto">
          <a:xfrm>
            <a:off x="3111500" y="1676400"/>
            <a:ext cx="23241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1" hangingPunct="1"/>
            <a:r>
              <a:rPr lang="el-GR" altLang="el-GR" sz="2400" b="1" dirty="0">
                <a:latin typeface="Comic Sans MS" pitchFamily="66" charset="0"/>
              </a:rPr>
              <a:t>σεξουαλικότητα</a:t>
            </a:r>
          </a:p>
        </p:txBody>
      </p:sp>
      <p:grpSp>
        <p:nvGrpSpPr>
          <p:cNvPr id="9290" name="Group 74"/>
          <p:cNvGrpSpPr>
            <a:grpSpLocks/>
          </p:cNvGrpSpPr>
          <p:nvPr/>
        </p:nvGrpSpPr>
        <p:grpSpPr bwMode="auto">
          <a:xfrm rot="981741">
            <a:off x="6692468" y="2688947"/>
            <a:ext cx="1952625" cy="3822700"/>
            <a:chOff x="4038" y="2067"/>
            <a:chExt cx="1098" cy="2075"/>
          </a:xfrm>
        </p:grpSpPr>
        <p:sp>
          <p:nvSpPr>
            <p:cNvPr id="9291" name="AutoShape 75"/>
            <p:cNvSpPr>
              <a:spLocks noChangeAspect="1" noChangeArrowheads="1" noTextEdit="1"/>
            </p:cNvSpPr>
            <p:nvPr/>
          </p:nvSpPr>
          <p:spPr bwMode="auto">
            <a:xfrm flipH="1">
              <a:off x="4038" y="2067"/>
              <a:ext cx="1098" cy="2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l-GR" dirty="0"/>
            </a:p>
          </p:txBody>
        </p:sp>
        <p:sp>
          <p:nvSpPr>
            <p:cNvPr id="9292" name="Freeform 76"/>
            <p:cNvSpPr>
              <a:spLocks/>
            </p:cNvSpPr>
            <p:nvPr/>
          </p:nvSpPr>
          <p:spPr bwMode="auto">
            <a:xfrm flipH="1">
              <a:off x="4653" y="3170"/>
              <a:ext cx="11" cy="48"/>
            </a:xfrm>
            <a:custGeom>
              <a:avLst/>
              <a:gdLst>
                <a:gd name="T0" fmla="*/ 0 w 11"/>
                <a:gd name="T1" fmla="*/ 3 h 48"/>
                <a:gd name="T2" fmla="*/ 0 w 11"/>
                <a:gd name="T3" fmla="*/ 3 h 48"/>
                <a:gd name="T4" fmla="*/ 0 w 11"/>
                <a:gd name="T5" fmla="*/ 21 h 48"/>
                <a:gd name="T6" fmla="*/ 0 w 11"/>
                <a:gd name="T7" fmla="*/ 35 h 48"/>
                <a:gd name="T8" fmla="*/ 3 w 11"/>
                <a:gd name="T9" fmla="*/ 48 h 48"/>
                <a:gd name="T10" fmla="*/ 6 w 11"/>
                <a:gd name="T11" fmla="*/ 48 h 48"/>
                <a:gd name="T12" fmla="*/ 11 w 11"/>
                <a:gd name="T13" fmla="*/ 48 h 48"/>
                <a:gd name="T14" fmla="*/ 11 w 11"/>
                <a:gd name="T15" fmla="*/ 45 h 48"/>
                <a:gd name="T16" fmla="*/ 11 w 11"/>
                <a:gd name="T17" fmla="*/ 32 h 48"/>
                <a:gd name="T18" fmla="*/ 6 w 11"/>
                <a:gd name="T19" fmla="*/ 16 h 48"/>
                <a:gd name="T20" fmla="*/ 6 w 11"/>
                <a:gd name="T21" fmla="*/ 3 h 48"/>
                <a:gd name="T22" fmla="*/ 6 w 11"/>
                <a:gd name="T23" fmla="*/ 0 h 48"/>
                <a:gd name="T24" fmla="*/ 3 w 11"/>
                <a:gd name="T25" fmla="*/ 0 h 48"/>
                <a:gd name="T26" fmla="*/ 0 w 11"/>
                <a:gd name="T27" fmla="*/ 0 h 48"/>
                <a:gd name="T28" fmla="*/ 0 w 11"/>
                <a:gd name="T2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48">
                  <a:moveTo>
                    <a:pt x="0" y="3"/>
                  </a:moveTo>
                  <a:lnTo>
                    <a:pt x="0" y="3"/>
                  </a:lnTo>
                  <a:lnTo>
                    <a:pt x="0" y="21"/>
                  </a:lnTo>
                  <a:lnTo>
                    <a:pt x="0" y="35"/>
                  </a:lnTo>
                  <a:lnTo>
                    <a:pt x="3" y="48"/>
                  </a:lnTo>
                  <a:lnTo>
                    <a:pt x="6" y="48"/>
                  </a:lnTo>
                  <a:lnTo>
                    <a:pt x="11" y="48"/>
                  </a:lnTo>
                  <a:lnTo>
                    <a:pt x="11" y="45"/>
                  </a:lnTo>
                  <a:lnTo>
                    <a:pt x="11" y="32"/>
                  </a:lnTo>
                  <a:lnTo>
                    <a:pt x="6" y="16"/>
                  </a:lnTo>
                  <a:lnTo>
                    <a:pt x="6" y="3"/>
                  </a:lnTo>
                  <a:lnTo>
                    <a:pt x="6" y="0"/>
                  </a:lnTo>
                  <a:lnTo>
                    <a:pt x="3" y="0"/>
                  </a:lnTo>
                  <a:lnTo>
                    <a:pt x="0" y="0"/>
                  </a:lnTo>
                  <a:lnTo>
                    <a:pt x="0"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3" name="Freeform 77"/>
            <p:cNvSpPr>
              <a:spLocks/>
            </p:cNvSpPr>
            <p:nvPr/>
          </p:nvSpPr>
          <p:spPr bwMode="auto">
            <a:xfrm flipH="1">
              <a:off x="4549" y="3002"/>
              <a:ext cx="227" cy="168"/>
            </a:xfrm>
            <a:custGeom>
              <a:avLst/>
              <a:gdLst>
                <a:gd name="T0" fmla="*/ 16 w 219"/>
                <a:gd name="T1" fmla="*/ 109 h 168"/>
                <a:gd name="T2" fmla="*/ 16 w 219"/>
                <a:gd name="T3" fmla="*/ 109 h 168"/>
                <a:gd name="T4" fmla="*/ 22 w 219"/>
                <a:gd name="T5" fmla="*/ 109 h 168"/>
                <a:gd name="T6" fmla="*/ 19 w 219"/>
                <a:gd name="T7" fmla="*/ 96 h 168"/>
                <a:gd name="T8" fmla="*/ 22 w 219"/>
                <a:gd name="T9" fmla="*/ 77 h 168"/>
                <a:gd name="T10" fmla="*/ 27 w 219"/>
                <a:gd name="T11" fmla="*/ 64 h 168"/>
                <a:gd name="T12" fmla="*/ 33 w 219"/>
                <a:gd name="T13" fmla="*/ 51 h 168"/>
                <a:gd name="T14" fmla="*/ 47 w 219"/>
                <a:gd name="T15" fmla="*/ 40 h 168"/>
                <a:gd name="T16" fmla="*/ 58 w 219"/>
                <a:gd name="T17" fmla="*/ 24 h 168"/>
                <a:gd name="T18" fmla="*/ 75 w 219"/>
                <a:gd name="T19" fmla="*/ 13 h 168"/>
                <a:gd name="T20" fmla="*/ 94 w 219"/>
                <a:gd name="T21" fmla="*/ 8 h 168"/>
                <a:gd name="T22" fmla="*/ 111 w 219"/>
                <a:gd name="T23" fmla="*/ 0 h 168"/>
                <a:gd name="T24" fmla="*/ 133 w 219"/>
                <a:gd name="T25" fmla="*/ 0 h 168"/>
                <a:gd name="T26" fmla="*/ 150 w 219"/>
                <a:gd name="T27" fmla="*/ 0 h 168"/>
                <a:gd name="T28" fmla="*/ 166 w 219"/>
                <a:gd name="T29" fmla="*/ 3 h 168"/>
                <a:gd name="T30" fmla="*/ 186 w 219"/>
                <a:gd name="T31" fmla="*/ 11 h 168"/>
                <a:gd name="T32" fmla="*/ 200 w 219"/>
                <a:gd name="T33" fmla="*/ 21 h 168"/>
                <a:gd name="T34" fmla="*/ 211 w 219"/>
                <a:gd name="T35" fmla="*/ 32 h 168"/>
                <a:gd name="T36" fmla="*/ 216 w 219"/>
                <a:gd name="T37" fmla="*/ 45 h 168"/>
                <a:gd name="T38" fmla="*/ 219 w 219"/>
                <a:gd name="T39" fmla="*/ 64 h 168"/>
                <a:gd name="T40" fmla="*/ 219 w 219"/>
                <a:gd name="T41" fmla="*/ 77 h 168"/>
                <a:gd name="T42" fmla="*/ 216 w 219"/>
                <a:gd name="T43" fmla="*/ 96 h 168"/>
                <a:gd name="T44" fmla="*/ 211 w 219"/>
                <a:gd name="T45" fmla="*/ 109 h 168"/>
                <a:gd name="T46" fmla="*/ 200 w 219"/>
                <a:gd name="T47" fmla="*/ 125 h 168"/>
                <a:gd name="T48" fmla="*/ 186 w 219"/>
                <a:gd name="T49" fmla="*/ 139 h 168"/>
                <a:gd name="T50" fmla="*/ 166 w 219"/>
                <a:gd name="T51" fmla="*/ 149 h 168"/>
                <a:gd name="T52" fmla="*/ 150 w 219"/>
                <a:gd name="T53" fmla="*/ 160 h 168"/>
                <a:gd name="T54" fmla="*/ 133 w 219"/>
                <a:gd name="T55" fmla="*/ 163 h 168"/>
                <a:gd name="T56" fmla="*/ 119 w 219"/>
                <a:gd name="T57" fmla="*/ 168 h 168"/>
                <a:gd name="T58" fmla="*/ 86 w 219"/>
                <a:gd name="T59" fmla="*/ 168 h 168"/>
                <a:gd name="T60" fmla="*/ 72 w 219"/>
                <a:gd name="T61" fmla="*/ 163 h 168"/>
                <a:gd name="T62" fmla="*/ 58 w 219"/>
                <a:gd name="T63" fmla="*/ 157 h 168"/>
                <a:gd name="T64" fmla="*/ 47 w 219"/>
                <a:gd name="T65" fmla="*/ 149 h 168"/>
                <a:gd name="T66" fmla="*/ 39 w 219"/>
                <a:gd name="T67" fmla="*/ 141 h 168"/>
                <a:gd name="T68" fmla="*/ 30 w 219"/>
                <a:gd name="T69" fmla="*/ 147 h 168"/>
                <a:gd name="T70" fmla="*/ 19 w 219"/>
                <a:gd name="T71" fmla="*/ 149 h 168"/>
                <a:gd name="T72" fmla="*/ 8 w 219"/>
                <a:gd name="T73" fmla="*/ 147 h 168"/>
                <a:gd name="T74" fmla="*/ 3 w 219"/>
                <a:gd name="T75" fmla="*/ 141 h 168"/>
                <a:gd name="T76" fmla="*/ 0 w 219"/>
                <a:gd name="T77" fmla="*/ 139 h 168"/>
                <a:gd name="T78" fmla="*/ 0 w 219"/>
                <a:gd name="T79" fmla="*/ 131 h 168"/>
                <a:gd name="T80" fmla="*/ 3 w 219"/>
                <a:gd name="T81" fmla="*/ 125 h 168"/>
                <a:gd name="T82" fmla="*/ 5 w 219"/>
                <a:gd name="T83" fmla="*/ 117 h 168"/>
                <a:gd name="T84" fmla="*/ 16 w 219"/>
                <a:gd name="T85" fmla="*/ 10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9" h="168">
                  <a:moveTo>
                    <a:pt x="16" y="109"/>
                  </a:moveTo>
                  <a:lnTo>
                    <a:pt x="16" y="109"/>
                  </a:lnTo>
                  <a:lnTo>
                    <a:pt x="22" y="109"/>
                  </a:lnTo>
                  <a:lnTo>
                    <a:pt x="19" y="96"/>
                  </a:lnTo>
                  <a:lnTo>
                    <a:pt x="22" y="77"/>
                  </a:lnTo>
                  <a:lnTo>
                    <a:pt x="27" y="64"/>
                  </a:lnTo>
                  <a:lnTo>
                    <a:pt x="33" y="51"/>
                  </a:lnTo>
                  <a:lnTo>
                    <a:pt x="47" y="40"/>
                  </a:lnTo>
                  <a:lnTo>
                    <a:pt x="58" y="24"/>
                  </a:lnTo>
                  <a:lnTo>
                    <a:pt x="75" y="13"/>
                  </a:lnTo>
                  <a:lnTo>
                    <a:pt x="94" y="8"/>
                  </a:lnTo>
                  <a:lnTo>
                    <a:pt x="111" y="0"/>
                  </a:lnTo>
                  <a:lnTo>
                    <a:pt x="133" y="0"/>
                  </a:lnTo>
                  <a:lnTo>
                    <a:pt x="150" y="0"/>
                  </a:lnTo>
                  <a:lnTo>
                    <a:pt x="166" y="3"/>
                  </a:lnTo>
                  <a:lnTo>
                    <a:pt x="186" y="11"/>
                  </a:lnTo>
                  <a:lnTo>
                    <a:pt x="200" y="21"/>
                  </a:lnTo>
                  <a:lnTo>
                    <a:pt x="211" y="32"/>
                  </a:lnTo>
                  <a:lnTo>
                    <a:pt x="216" y="45"/>
                  </a:lnTo>
                  <a:lnTo>
                    <a:pt x="219" y="64"/>
                  </a:lnTo>
                  <a:lnTo>
                    <a:pt x="219" y="77"/>
                  </a:lnTo>
                  <a:lnTo>
                    <a:pt x="216" y="96"/>
                  </a:lnTo>
                  <a:lnTo>
                    <a:pt x="211" y="109"/>
                  </a:lnTo>
                  <a:lnTo>
                    <a:pt x="200" y="125"/>
                  </a:lnTo>
                  <a:lnTo>
                    <a:pt x="186" y="139"/>
                  </a:lnTo>
                  <a:lnTo>
                    <a:pt x="166" y="149"/>
                  </a:lnTo>
                  <a:lnTo>
                    <a:pt x="150" y="160"/>
                  </a:lnTo>
                  <a:lnTo>
                    <a:pt x="133" y="163"/>
                  </a:lnTo>
                  <a:lnTo>
                    <a:pt x="119" y="168"/>
                  </a:lnTo>
                  <a:lnTo>
                    <a:pt x="86" y="168"/>
                  </a:lnTo>
                  <a:lnTo>
                    <a:pt x="72" y="163"/>
                  </a:lnTo>
                  <a:lnTo>
                    <a:pt x="58" y="157"/>
                  </a:lnTo>
                  <a:lnTo>
                    <a:pt x="47" y="149"/>
                  </a:lnTo>
                  <a:lnTo>
                    <a:pt x="39" y="141"/>
                  </a:lnTo>
                  <a:lnTo>
                    <a:pt x="30" y="147"/>
                  </a:lnTo>
                  <a:lnTo>
                    <a:pt x="19" y="149"/>
                  </a:lnTo>
                  <a:lnTo>
                    <a:pt x="8" y="147"/>
                  </a:lnTo>
                  <a:lnTo>
                    <a:pt x="3" y="141"/>
                  </a:lnTo>
                  <a:lnTo>
                    <a:pt x="0" y="139"/>
                  </a:lnTo>
                  <a:lnTo>
                    <a:pt x="0" y="131"/>
                  </a:lnTo>
                  <a:lnTo>
                    <a:pt x="3" y="125"/>
                  </a:lnTo>
                  <a:lnTo>
                    <a:pt x="5" y="117"/>
                  </a:lnTo>
                  <a:lnTo>
                    <a:pt x="16" y="109"/>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4" name="Freeform 78"/>
            <p:cNvSpPr>
              <a:spLocks/>
            </p:cNvSpPr>
            <p:nvPr/>
          </p:nvSpPr>
          <p:spPr bwMode="auto">
            <a:xfrm flipH="1">
              <a:off x="4549" y="2999"/>
              <a:ext cx="138" cy="171"/>
            </a:xfrm>
            <a:custGeom>
              <a:avLst/>
              <a:gdLst>
                <a:gd name="T0" fmla="*/ 77 w 133"/>
                <a:gd name="T1" fmla="*/ 59 h 171"/>
                <a:gd name="T2" fmla="*/ 77 w 133"/>
                <a:gd name="T3" fmla="*/ 59 h 171"/>
                <a:gd name="T4" fmla="*/ 66 w 133"/>
                <a:gd name="T5" fmla="*/ 37 h 171"/>
                <a:gd name="T6" fmla="*/ 50 w 133"/>
                <a:gd name="T7" fmla="*/ 24 h 171"/>
                <a:gd name="T8" fmla="*/ 25 w 133"/>
                <a:gd name="T9" fmla="*/ 13 h 171"/>
                <a:gd name="T10" fmla="*/ 0 w 133"/>
                <a:gd name="T11" fmla="*/ 10 h 171"/>
                <a:gd name="T12" fmla="*/ 5 w 133"/>
                <a:gd name="T13" fmla="*/ 10 h 171"/>
                <a:gd name="T14" fmla="*/ 25 w 133"/>
                <a:gd name="T15" fmla="*/ 2 h 171"/>
                <a:gd name="T16" fmla="*/ 47 w 133"/>
                <a:gd name="T17" fmla="*/ 0 h 171"/>
                <a:gd name="T18" fmla="*/ 64 w 133"/>
                <a:gd name="T19" fmla="*/ 2 h 171"/>
                <a:gd name="T20" fmla="*/ 80 w 133"/>
                <a:gd name="T21" fmla="*/ 5 h 171"/>
                <a:gd name="T22" fmla="*/ 100 w 133"/>
                <a:gd name="T23" fmla="*/ 13 h 171"/>
                <a:gd name="T24" fmla="*/ 111 w 133"/>
                <a:gd name="T25" fmla="*/ 21 h 171"/>
                <a:gd name="T26" fmla="*/ 125 w 133"/>
                <a:gd name="T27" fmla="*/ 35 h 171"/>
                <a:gd name="T28" fmla="*/ 130 w 133"/>
                <a:gd name="T29" fmla="*/ 48 h 171"/>
                <a:gd name="T30" fmla="*/ 133 w 133"/>
                <a:gd name="T31" fmla="*/ 67 h 171"/>
                <a:gd name="T32" fmla="*/ 133 w 133"/>
                <a:gd name="T33" fmla="*/ 80 h 171"/>
                <a:gd name="T34" fmla="*/ 127 w 133"/>
                <a:gd name="T35" fmla="*/ 99 h 171"/>
                <a:gd name="T36" fmla="*/ 119 w 133"/>
                <a:gd name="T37" fmla="*/ 112 h 171"/>
                <a:gd name="T38" fmla="*/ 111 w 133"/>
                <a:gd name="T39" fmla="*/ 128 h 171"/>
                <a:gd name="T40" fmla="*/ 97 w 133"/>
                <a:gd name="T41" fmla="*/ 142 h 171"/>
                <a:gd name="T42" fmla="*/ 80 w 133"/>
                <a:gd name="T43" fmla="*/ 152 h 171"/>
                <a:gd name="T44" fmla="*/ 61 w 133"/>
                <a:gd name="T45" fmla="*/ 160 h 171"/>
                <a:gd name="T46" fmla="*/ 36 w 133"/>
                <a:gd name="T47" fmla="*/ 166 h 171"/>
                <a:gd name="T48" fmla="*/ 14 w 133"/>
                <a:gd name="T49" fmla="*/ 171 h 171"/>
                <a:gd name="T50" fmla="*/ 33 w 133"/>
                <a:gd name="T51" fmla="*/ 160 h 171"/>
                <a:gd name="T52" fmla="*/ 47 w 133"/>
                <a:gd name="T53" fmla="*/ 150 h 171"/>
                <a:gd name="T54" fmla="*/ 61 w 133"/>
                <a:gd name="T55" fmla="*/ 134 h 171"/>
                <a:gd name="T56" fmla="*/ 72 w 133"/>
                <a:gd name="T57" fmla="*/ 120 h 171"/>
                <a:gd name="T58" fmla="*/ 77 w 133"/>
                <a:gd name="T59" fmla="*/ 107 h 171"/>
                <a:gd name="T60" fmla="*/ 80 w 133"/>
                <a:gd name="T61" fmla="*/ 91 h 171"/>
                <a:gd name="T62" fmla="*/ 80 w 133"/>
                <a:gd name="T63" fmla="*/ 75 h 171"/>
                <a:gd name="T64" fmla="*/ 77 w 133"/>
                <a:gd name="T65" fmla="*/ 59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3" h="171">
                  <a:moveTo>
                    <a:pt x="77" y="59"/>
                  </a:moveTo>
                  <a:lnTo>
                    <a:pt x="77" y="59"/>
                  </a:lnTo>
                  <a:lnTo>
                    <a:pt x="66" y="37"/>
                  </a:lnTo>
                  <a:lnTo>
                    <a:pt x="50" y="24"/>
                  </a:lnTo>
                  <a:lnTo>
                    <a:pt x="25" y="13"/>
                  </a:lnTo>
                  <a:lnTo>
                    <a:pt x="0" y="10"/>
                  </a:lnTo>
                  <a:lnTo>
                    <a:pt x="5" y="10"/>
                  </a:lnTo>
                  <a:lnTo>
                    <a:pt x="25" y="2"/>
                  </a:lnTo>
                  <a:lnTo>
                    <a:pt x="47" y="0"/>
                  </a:lnTo>
                  <a:lnTo>
                    <a:pt x="64" y="2"/>
                  </a:lnTo>
                  <a:lnTo>
                    <a:pt x="80" y="5"/>
                  </a:lnTo>
                  <a:lnTo>
                    <a:pt x="100" y="13"/>
                  </a:lnTo>
                  <a:lnTo>
                    <a:pt x="111" y="21"/>
                  </a:lnTo>
                  <a:lnTo>
                    <a:pt x="125" y="35"/>
                  </a:lnTo>
                  <a:lnTo>
                    <a:pt x="130" y="48"/>
                  </a:lnTo>
                  <a:lnTo>
                    <a:pt x="133" y="67"/>
                  </a:lnTo>
                  <a:lnTo>
                    <a:pt x="133" y="80"/>
                  </a:lnTo>
                  <a:lnTo>
                    <a:pt x="127" y="99"/>
                  </a:lnTo>
                  <a:lnTo>
                    <a:pt x="119" y="112"/>
                  </a:lnTo>
                  <a:lnTo>
                    <a:pt x="111" y="128"/>
                  </a:lnTo>
                  <a:lnTo>
                    <a:pt x="97" y="142"/>
                  </a:lnTo>
                  <a:lnTo>
                    <a:pt x="80" y="152"/>
                  </a:lnTo>
                  <a:lnTo>
                    <a:pt x="61" y="160"/>
                  </a:lnTo>
                  <a:lnTo>
                    <a:pt x="36" y="166"/>
                  </a:lnTo>
                  <a:lnTo>
                    <a:pt x="14" y="171"/>
                  </a:lnTo>
                  <a:lnTo>
                    <a:pt x="33" y="160"/>
                  </a:lnTo>
                  <a:lnTo>
                    <a:pt x="47" y="150"/>
                  </a:lnTo>
                  <a:lnTo>
                    <a:pt x="61" y="134"/>
                  </a:lnTo>
                  <a:lnTo>
                    <a:pt x="72" y="120"/>
                  </a:lnTo>
                  <a:lnTo>
                    <a:pt x="77" y="107"/>
                  </a:lnTo>
                  <a:lnTo>
                    <a:pt x="80" y="91"/>
                  </a:lnTo>
                  <a:lnTo>
                    <a:pt x="80" y="75"/>
                  </a:lnTo>
                  <a:lnTo>
                    <a:pt x="77" y="59"/>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5" name="Freeform 79"/>
            <p:cNvSpPr>
              <a:spLocks/>
            </p:cNvSpPr>
            <p:nvPr/>
          </p:nvSpPr>
          <p:spPr bwMode="auto">
            <a:xfrm flipH="1">
              <a:off x="4583" y="3066"/>
              <a:ext cx="29" cy="18"/>
            </a:xfrm>
            <a:custGeom>
              <a:avLst/>
              <a:gdLst>
                <a:gd name="T0" fmla="*/ 0 w 28"/>
                <a:gd name="T1" fmla="*/ 13 h 18"/>
                <a:gd name="T2" fmla="*/ 0 w 28"/>
                <a:gd name="T3" fmla="*/ 13 h 18"/>
                <a:gd name="T4" fmla="*/ 2 w 28"/>
                <a:gd name="T5" fmla="*/ 18 h 18"/>
                <a:gd name="T6" fmla="*/ 8 w 28"/>
                <a:gd name="T7" fmla="*/ 18 h 18"/>
                <a:gd name="T8" fmla="*/ 25 w 28"/>
                <a:gd name="T9" fmla="*/ 13 h 18"/>
                <a:gd name="T10" fmla="*/ 28 w 28"/>
                <a:gd name="T11" fmla="*/ 11 h 18"/>
                <a:gd name="T12" fmla="*/ 28 w 28"/>
                <a:gd name="T13" fmla="*/ 3 h 18"/>
                <a:gd name="T14" fmla="*/ 25 w 28"/>
                <a:gd name="T15" fmla="*/ 0 h 18"/>
                <a:gd name="T16" fmla="*/ 19 w 28"/>
                <a:gd name="T17" fmla="*/ 0 h 18"/>
                <a:gd name="T18" fmla="*/ 2 w 28"/>
                <a:gd name="T19" fmla="*/ 8 h 18"/>
                <a:gd name="T20" fmla="*/ 0 w 28"/>
                <a:gd name="T21" fmla="*/ 11 h 18"/>
                <a:gd name="T22" fmla="*/ 0 w 28"/>
                <a:gd name="T23"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18">
                  <a:moveTo>
                    <a:pt x="0" y="13"/>
                  </a:moveTo>
                  <a:lnTo>
                    <a:pt x="0" y="13"/>
                  </a:lnTo>
                  <a:lnTo>
                    <a:pt x="2" y="18"/>
                  </a:lnTo>
                  <a:lnTo>
                    <a:pt x="8" y="18"/>
                  </a:lnTo>
                  <a:lnTo>
                    <a:pt x="25" y="13"/>
                  </a:lnTo>
                  <a:lnTo>
                    <a:pt x="28" y="11"/>
                  </a:lnTo>
                  <a:lnTo>
                    <a:pt x="28" y="3"/>
                  </a:lnTo>
                  <a:lnTo>
                    <a:pt x="25" y="0"/>
                  </a:lnTo>
                  <a:lnTo>
                    <a:pt x="19" y="0"/>
                  </a:lnTo>
                  <a:lnTo>
                    <a:pt x="2" y="8"/>
                  </a:lnTo>
                  <a:lnTo>
                    <a:pt x="0" y="11"/>
                  </a:lnTo>
                  <a:lnTo>
                    <a:pt x="0" y="13"/>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6" name="Freeform 80"/>
            <p:cNvSpPr>
              <a:spLocks/>
            </p:cNvSpPr>
            <p:nvPr/>
          </p:nvSpPr>
          <p:spPr bwMode="auto">
            <a:xfrm flipH="1">
              <a:off x="4553" y="3201"/>
              <a:ext cx="140" cy="340"/>
            </a:xfrm>
            <a:custGeom>
              <a:avLst/>
              <a:gdLst>
                <a:gd name="T0" fmla="*/ 42 w 135"/>
                <a:gd name="T1" fmla="*/ 254 h 340"/>
                <a:gd name="T2" fmla="*/ 42 w 135"/>
                <a:gd name="T3" fmla="*/ 254 h 340"/>
                <a:gd name="T4" fmla="*/ 20 w 135"/>
                <a:gd name="T5" fmla="*/ 169 h 340"/>
                <a:gd name="T6" fmla="*/ 6 w 135"/>
                <a:gd name="T7" fmla="*/ 99 h 340"/>
                <a:gd name="T8" fmla="*/ 0 w 135"/>
                <a:gd name="T9" fmla="*/ 32 h 340"/>
                <a:gd name="T10" fmla="*/ 11 w 135"/>
                <a:gd name="T11" fmla="*/ 14 h 340"/>
                <a:gd name="T12" fmla="*/ 25 w 135"/>
                <a:gd name="T13" fmla="*/ 3 h 340"/>
                <a:gd name="T14" fmla="*/ 39 w 135"/>
                <a:gd name="T15" fmla="*/ 0 h 340"/>
                <a:gd name="T16" fmla="*/ 50 w 135"/>
                <a:gd name="T17" fmla="*/ 0 h 340"/>
                <a:gd name="T18" fmla="*/ 66 w 135"/>
                <a:gd name="T19" fmla="*/ 3 h 340"/>
                <a:gd name="T20" fmla="*/ 72 w 135"/>
                <a:gd name="T21" fmla="*/ 6 h 340"/>
                <a:gd name="T22" fmla="*/ 83 w 135"/>
                <a:gd name="T23" fmla="*/ 89 h 340"/>
                <a:gd name="T24" fmla="*/ 97 w 135"/>
                <a:gd name="T25" fmla="*/ 163 h 340"/>
                <a:gd name="T26" fmla="*/ 119 w 135"/>
                <a:gd name="T27" fmla="*/ 252 h 340"/>
                <a:gd name="T28" fmla="*/ 124 w 135"/>
                <a:gd name="T29" fmla="*/ 284 h 340"/>
                <a:gd name="T30" fmla="*/ 135 w 135"/>
                <a:gd name="T31" fmla="*/ 326 h 340"/>
                <a:gd name="T32" fmla="*/ 124 w 135"/>
                <a:gd name="T33" fmla="*/ 329 h 340"/>
                <a:gd name="T34" fmla="*/ 116 w 135"/>
                <a:gd name="T35" fmla="*/ 334 h 340"/>
                <a:gd name="T36" fmla="*/ 102 w 135"/>
                <a:gd name="T37" fmla="*/ 337 h 340"/>
                <a:gd name="T38" fmla="*/ 80 w 135"/>
                <a:gd name="T39" fmla="*/ 340 h 340"/>
                <a:gd name="T40" fmla="*/ 58 w 135"/>
                <a:gd name="T41" fmla="*/ 340 h 340"/>
                <a:gd name="T42" fmla="*/ 42 w 135"/>
                <a:gd name="T43" fmla="*/ 337 h 340"/>
                <a:gd name="T44" fmla="*/ 42 w 135"/>
                <a:gd name="T45" fmla="*/ 329 h 340"/>
                <a:gd name="T46" fmla="*/ 44 w 135"/>
                <a:gd name="T47" fmla="*/ 313 h 340"/>
                <a:gd name="T48" fmla="*/ 50 w 135"/>
                <a:gd name="T49" fmla="*/ 286 h 340"/>
                <a:gd name="T50" fmla="*/ 42 w 135"/>
                <a:gd name="T51"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5" h="340">
                  <a:moveTo>
                    <a:pt x="42" y="254"/>
                  </a:moveTo>
                  <a:lnTo>
                    <a:pt x="42" y="254"/>
                  </a:lnTo>
                  <a:lnTo>
                    <a:pt x="20" y="169"/>
                  </a:lnTo>
                  <a:lnTo>
                    <a:pt x="6" y="99"/>
                  </a:lnTo>
                  <a:lnTo>
                    <a:pt x="0" y="32"/>
                  </a:lnTo>
                  <a:lnTo>
                    <a:pt x="11" y="14"/>
                  </a:lnTo>
                  <a:lnTo>
                    <a:pt x="25" y="3"/>
                  </a:lnTo>
                  <a:lnTo>
                    <a:pt x="39" y="0"/>
                  </a:lnTo>
                  <a:lnTo>
                    <a:pt x="50" y="0"/>
                  </a:lnTo>
                  <a:lnTo>
                    <a:pt x="66" y="3"/>
                  </a:lnTo>
                  <a:lnTo>
                    <a:pt x="72" y="6"/>
                  </a:lnTo>
                  <a:lnTo>
                    <a:pt x="83" y="89"/>
                  </a:lnTo>
                  <a:lnTo>
                    <a:pt x="97" y="163"/>
                  </a:lnTo>
                  <a:lnTo>
                    <a:pt x="119" y="252"/>
                  </a:lnTo>
                  <a:lnTo>
                    <a:pt x="124" y="284"/>
                  </a:lnTo>
                  <a:lnTo>
                    <a:pt x="135" y="326"/>
                  </a:lnTo>
                  <a:lnTo>
                    <a:pt x="124" y="329"/>
                  </a:lnTo>
                  <a:lnTo>
                    <a:pt x="116" y="334"/>
                  </a:lnTo>
                  <a:lnTo>
                    <a:pt x="102" y="337"/>
                  </a:lnTo>
                  <a:lnTo>
                    <a:pt x="80" y="340"/>
                  </a:lnTo>
                  <a:lnTo>
                    <a:pt x="58" y="340"/>
                  </a:lnTo>
                  <a:lnTo>
                    <a:pt x="42" y="337"/>
                  </a:lnTo>
                  <a:lnTo>
                    <a:pt x="42" y="329"/>
                  </a:lnTo>
                  <a:lnTo>
                    <a:pt x="44" y="313"/>
                  </a:lnTo>
                  <a:lnTo>
                    <a:pt x="50" y="286"/>
                  </a:lnTo>
                  <a:lnTo>
                    <a:pt x="42" y="25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7" name="Freeform 81"/>
            <p:cNvSpPr>
              <a:spLocks/>
            </p:cNvSpPr>
            <p:nvPr/>
          </p:nvSpPr>
          <p:spPr bwMode="auto">
            <a:xfrm flipH="1">
              <a:off x="4651" y="3223"/>
              <a:ext cx="13" cy="43"/>
            </a:xfrm>
            <a:custGeom>
              <a:avLst/>
              <a:gdLst>
                <a:gd name="T0" fmla="*/ 0 w 13"/>
                <a:gd name="T1" fmla="*/ 0 h 43"/>
                <a:gd name="T2" fmla="*/ 10 w 13"/>
                <a:gd name="T3" fmla="*/ 11 h 43"/>
                <a:gd name="T4" fmla="*/ 13 w 13"/>
                <a:gd name="T5" fmla="*/ 43 h 43"/>
                <a:gd name="T6" fmla="*/ 0 w 13"/>
                <a:gd name="T7" fmla="*/ 0 h 43"/>
              </a:gdLst>
              <a:ahLst/>
              <a:cxnLst>
                <a:cxn ang="0">
                  <a:pos x="T0" y="T1"/>
                </a:cxn>
                <a:cxn ang="0">
                  <a:pos x="T2" y="T3"/>
                </a:cxn>
                <a:cxn ang="0">
                  <a:pos x="T4" y="T5"/>
                </a:cxn>
                <a:cxn ang="0">
                  <a:pos x="T6" y="T7"/>
                </a:cxn>
              </a:cxnLst>
              <a:rect l="0" t="0" r="r" b="b"/>
              <a:pathLst>
                <a:path w="13" h="43">
                  <a:moveTo>
                    <a:pt x="0" y="0"/>
                  </a:moveTo>
                  <a:lnTo>
                    <a:pt x="10" y="11"/>
                  </a:lnTo>
                  <a:lnTo>
                    <a:pt x="13" y="4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8" name="Freeform 82"/>
            <p:cNvSpPr>
              <a:spLocks/>
            </p:cNvSpPr>
            <p:nvPr/>
          </p:nvSpPr>
          <p:spPr bwMode="auto">
            <a:xfrm flipH="1">
              <a:off x="4633" y="3213"/>
              <a:ext cx="15" cy="44"/>
            </a:xfrm>
            <a:custGeom>
              <a:avLst/>
              <a:gdLst>
                <a:gd name="T0" fmla="*/ 6 w 14"/>
                <a:gd name="T1" fmla="*/ 0 h 44"/>
                <a:gd name="T2" fmla="*/ 0 w 14"/>
                <a:gd name="T3" fmla="*/ 16 h 44"/>
                <a:gd name="T4" fmla="*/ 14 w 14"/>
                <a:gd name="T5" fmla="*/ 44 h 44"/>
                <a:gd name="T6" fmla="*/ 6 w 14"/>
                <a:gd name="T7" fmla="*/ 0 h 44"/>
              </a:gdLst>
              <a:ahLst/>
              <a:cxnLst>
                <a:cxn ang="0">
                  <a:pos x="T0" y="T1"/>
                </a:cxn>
                <a:cxn ang="0">
                  <a:pos x="T2" y="T3"/>
                </a:cxn>
                <a:cxn ang="0">
                  <a:pos x="T4" y="T5"/>
                </a:cxn>
                <a:cxn ang="0">
                  <a:pos x="T6" y="T7"/>
                </a:cxn>
              </a:cxnLst>
              <a:rect l="0" t="0" r="r" b="b"/>
              <a:pathLst>
                <a:path w="14" h="44">
                  <a:moveTo>
                    <a:pt x="6" y="0"/>
                  </a:moveTo>
                  <a:lnTo>
                    <a:pt x="0" y="16"/>
                  </a:lnTo>
                  <a:lnTo>
                    <a:pt x="14" y="44"/>
                  </a:lnTo>
                  <a:lnTo>
                    <a:pt x="6"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299" name="Freeform 83"/>
            <p:cNvSpPr>
              <a:spLocks/>
            </p:cNvSpPr>
            <p:nvPr/>
          </p:nvSpPr>
          <p:spPr bwMode="auto">
            <a:xfrm flipH="1">
              <a:off x="4518" y="2938"/>
              <a:ext cx="296" cy="199"/>
            </a:xfrm>
            <a:custGeom>
              <a:avLst/>
              <a:gdLst>
                <a:gd name="T0" fmla="*/ 103 w 286"/>
                <a:gd name="T1" fmla="*/ 157 h 199"/>
                <a:gd name="T2" fmla="*/ 94 w 286"/>
                <a:gd name="T3" fmla="*/ 173 h 199"/>
                <a:gd name="T4" fmla="*/ 78 w 286"/>
                <a:gd name="T5" fmla="*/ 188 h 199"/>
                <a:gd name="T6" fmla="*/ 42 w 286"/>
                <a:gd name="T7" fmla="*/ 173 h 199"/>
                <a:gd name="T8" fmla="*/ 36 w 286"/>
                <a:gd name="T9" fmla="*/ 170 h 199"/>
                <a:gd name="T10" fmla="*/ 22 w 286"/>
                <a:gd name="T11" fmla="*/ 146 h 199"/>
                <a:gd name="T12" fmla="*/ 16 w 286"/>
                <a:gd name="T13" fmla="*/ 117 h 199"/>
                <a:gd name="T14" fmla="*/ 0 w 286"/>
                <a:gd name="T15" fmla="*/ 103 h 199"/>
                <a:gd name="T16" fmla="*/ 11 w 286"/>
                <a:gd name="T17" fmla="*/ 87 h 199"/>
                <a:gd name="T18" fmla="*/ 50 w 286"/>
                <a:gd name="T19" fmla="*/ 72 h 199"/>
                <a:gd name="T20" fmla="*/ 30 w 286"/>
                <a:gd name="T21" fmla="*/ 50 h 199"/>
                <a:gd name="T22" fmla="*/ 66 w 286"/>
                <a:gd name="T23" fmla="*/ 53 h 199"/>
                <a:gd name="T24" fmla="*/ 92 w 286"/>
                <a:gd name="T25" fmla="*/ 32 h 199"/>
                <a:gd name="T26" fmla="*/ 141 w 286"/>
                <a:gd name="T27" fmla="*/ 8 h 199"/>
                <a:gd name="T28" fmla="*/ 150 w 286"/>
                <a:gd name="T29" fmla="*/ 10 h 199"/>
                <a:gd name="T30" fmla="*/ 180 w 286"/>
                <a:gd name="T31" fmla="*/ 2 h 199"/>
                <a:gd name="T32" fmla="*/ 214 w 286"/>
                <a:gd name="T33" fmla="*/ 2 h 199"/>
                <a:gd name="T34" fmla="*/ 214 w 286"/>
                <a:gd name="T35" fmla="*/ 10 h 199"/>
                <a:gd name="T36" fmla="*/ 208 w 286"/>
                <a:gd name="T37" fmla="*/ 18 h 199"/>
                <a:gd name="T38" fmla="*/ 241 w 286"/>
                <a:gd name="T39" fmla="*/ 24 h 199"/>
                <a:gd name="T40" fmla="*/ 266 w 286"/>
                <a:gd name="T41" fmla="*/ 42 h 199"/>
                <a:gd name="T42" fmla="*/ 233 w 286"/>
                <a:gd name="T43" fmla="*/ 45 h 199"/>
                <a:gd name="T44" fmla="*/ 255 w 286"/>
                <a:gd name="T45" fmla="*/ 53 h 199"/>
                <a:gd name="T46" fmla="*/ 280 w 286"/>
                <a:gd name="T47" fmla="*/ 74 h 199"/>
                <a:gd name="T48" fmla="*/ 275 w 286"/>
                <a:gd name="T49" fmla="*/ 82 h 199"/>
                <a:gd name="T50" fmla="*/ 255 w 286"/>
                <a:gd name="T51" fmla="*/ 77 h 199"/>
                <a:gd name="T52" fmla="*/ 264 w 286"/>
                <a:gd name="T53" fmla="*/ 95 h 199"/>
                <a:gd name="T54" fmla="*/ 261 w 286"/>
                <a:gd name="T55" fmla="*/ 98 h 199"/>
                <a:gd name="T56" fmla="*/ 233 w 286"/>
                <a:gd name="T57" fmla="*/ 82 h 199"/>
                <a:gd name="T58" fmla="*/ 225 w 286"/>
                <a:gd name="T59" fmla="*/ 85 h 199"/>
                <a:gd name="T60" fmla="*/ 222 w 286"/>
                <a:gd name="T61" fmla="*/ 93 h 199"/>
                <a:gd name="T62" fmla="*/ 166 w 286"/>
                <a:gd name="T63" fmla="*/ 95 h 199"/>
                <a:gd name="T64" fmla="*/ 183 w 286"/>
                <a:gd name="T65" fmla="*/ 109 h 199"/>
                <a:gd name="T66" fmla="*/ 180 w 286"/>
                <a:gd name="T67" fmla="*/ 117 h 199"/>
                <a:gd name="T68" fmla="*/ 158 w 286"/>
                <a:gd name="T69" fmla="*/ 114 h 199"/>
                <a:gd name="T70" fmla="*/ 119 w 286"/>
                <a:gd name="T71" fmla="*/ 125 h 199"/>
                <a:gd name="T72" fmla="*/ 108 w 286"/>
                <a:gd name="T73" fmla="*/ 135 h 199"/>
                <a:gd name="T74" fmla="*/ 116 w 286"/>
                <a:gd name="T75" fmla="*/ 157 h 199"/>
                <a:gd name="T76" fmla="*/ 116 w 286"/>
                <a:gd name="T77" fmla="*/ 170 h 199"/>
                <a:gd name="T78" fmla="*/ 103 w 286"/>
                <a:gd name="T79" fmla="*/ 157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6" h="199">
                  <a:moveTo>
                    <a:pt x="103" y="157"/>
                  </a:moveTo>
                  <a:lnTo>
                    <a:pt x="103" y="157"/>
                  </a:lnTo>
                  <a:lnTo>
                    <a:pt x="94" y="167"/>
                  </a:lnTo>
                  <a:lnTo>
                    <a:pt x="94" y="173"/>
                  </a:lnTo>
                  <a:lnTo>
                    <a:pt x="97" y="199"/>
                  </a:lnTo>
                  <a:lnTo>
                    <a:pt x="78" y="188"/>
                  </a:lnTo>
                  <a:lnTo>
                    <a:pt x="53" y="178"/>
                  </a:lnTo>
                  <a:lnTo>
                    <a:pt x="42" y="173"/>
                  </a:lnTo>
                  <a:lnTo>
                    <a:pt x="39" y="173"/>
                  </a:lnTo>
                  <a:lnTo>
                    <a:pt x="36" y="170"/>
                  </a:lnTo>
                  <a:lnTo>
                    <a:pt x="25" y="157"/>
                  </a:lnTo>
                  <a:lnTo>
                    <a:pt x="22" y="146"/>
                  </a:lnTo>
                  <a:lnTo>
                    <a:pt x="16" y="130"/>
                  </a:lnTo>
                  <a:lnTo>
                    <a:pt x="16" y="117"/>
                  </a:lnTo>
                  <a:lnTo>
                    <a:pt x="22" y="103"/>
                  </a:lnTo>
                  <a:lnTo>
                    <a:pt x="0" y="103"/>
                  </a:lnTo>
                  <a:lnTo>
                    <a:pt x="3" y="98"/>
                  </a:lnTo>
                  <a:lnTo>
                    <a:pt x="11" y="87"/>
                  </a:lnTo>
                  <a:lnTo>
                    <a:pt x="25" y="77"/>
                  </a:lnTo>
                  <a:lnTo>
                    <a:pt x="50" y="72"/>
                  </a:lnTo>
                  <a:lnTo>
                    <a:pt x="39" y="56"/>
                  </a:lnTo>
                  <a:lnTo>
                    <a:pt x="30" y="50"/>
                  </a:lnTo>
                  <a:lnTo>
                    <a:pt x="44" y="50"/>
                  </a:lnTo>
                  <a:lnTo>
                    <a:pt x="66" y="53"/>
                  </a:lnTo>
                  <a:lnTo>
                    <a:pt x="78" y="45"/>
                  </a:lnTo>
                  <a:lnTo>
                    <a:pt x="92" y="32"/>
                  </a:lnTo>
                  <a:lnTo>
                    <a:pt x="111" y="18"/>
                  </a:lnTo>
                  <a:lnTo>
                    <a:pt x="141" y="8"/>
                  </a:lnTo>
                  <a:lnTo>
                    <a:pt x="155" y="8"/>
                  </a:lnTo>
                  <a:lnTo>
                    <a:pt x="150" y="10"/>
                  </a:lnTo>
                  <a:lnTo>
                    <a:pt x="161" y="8"/>
                  </a:lnTo>
                  <a:lnTo>
                    <a:pt x="180" y="2"/>
                  </a:lnTo>
                  <a:lnTo>
                    <a:pt x="197" y="0"/>
                  </a:lnTo>
                  <a:lnTo>
                    <a:pt x="214" y="2"/>
                  </a:lnTo>
                  <a:lnTo>
                    <a:pt x="227" y="2"/>
                  </a:lnTo>
                  <a:lnTo>
                    <a:pt x="214" y="10"/>
                  </a:lnTo>
                  <a:lnTo>
                    <a:pt x="194" y="21"/>
                  </a:lnTo>
                  <a:lnTo>
                    <a:pt x="208" y="18"/>
                  </a:lnTo>
                  <a:lnTo>
                    <a:pt x="225" y="21"/>
                  </a:lnTo>
                  <a:lnTo>
                    <a:pt x="241" y="24"/>
                  </a:lnTo>
                  <a:lnTo>
                    <a:pt x="261" y="34"/>
                  </a:lnTo>
                  <a:lnTo>
                    <a:pt x="266" y="42"/>
                  </a:lnTo>
                  <a:lnTo>
                    <a:pt x="255" y="42"/>
                  </a:lnTo>
                  <a:lnTo>
                    <a:pt x="233" y="45"/>
                  </a:lnTo>
                  <a:lnTo>
                    <a:pt x="241" y="50"/>
                  </a:lnTo>
                  <a:lnTo>
                    <a:pt x="255" y="53"/>
                  </a:lnTo>
                  <a:lnTo>
                    <a:pt x="272" y="61"/>
                  </a:lnTo>
                  <a:lnTo>
                    <a:pt x="280" y="74"/>
                  </a:lnTo>
                  <a:lnTo>
                    <a:pt x="286" y="85"/>
                  </a:lnTo>
                  <a:lnTo>
                    <a:pt x="275" y="82"/>
                  </a:lnTo>
                  <a:lnTo>
                    <a:pt x="272" y="77"/>
                  </a:lnTo>
                  <a:lnTo>
                    <a:pt x="255" y="77"/>
                  </a:lnTo>
                  <a:lnTo>
                    <a:pt x="261" y="77"/>
                  </a:lnTo>
                  <a:lnTo>
                    <a:pt x="264" y="95"/>
                  </a:lnTo>
                  <a:lnTo>
                    <a:pt x="266" y="109"/>
                  </a:lnTo>
                  <a:lnTo>
                    <a:pt x="261" y="98"/>
                  </a:lnTo>
                  <a:lnTo>
                    <a:pt x="247" y="87"/>
                  </a:lnTo>
                  <a:lnTo>
                    <a:pt x="233" y="82"/>
                  </a:lnTo>
                  <a:lnTo>
                    <a:pt x="214" y="77"/>
                  </a:lnTo>
                  <a:lnTo>
                    <a:pt x="225" y="85"/>
                  </a:lnTo>
                  <a:lnTo>
                    <a:pt x="233" y="93"/>
                  </a:lnTo>
                  <a:lnTo>
                    <a:pt x="222" y="93"/>
                  </a:lnTo>
                  <a:lnTo>
                    <a:pt x="200" y="93"/>
                  </a:lnTo>
                  <a:lnTo>
                    <a:pt x="166" y="95"/>
                  </a:lnTo>
                  <a:lnTo>
                    <a:pt x="175" y="98"/>
                  </a:lnTo>
                  <a:lnTo>
                    <a:pt x="183" y="109"/>
                  </a:lnTo>
                  <a:lnTo>
                    <a:pt x="189" y="119"/>
                  </a:lnTo>
                  <a:lnTo>
                    <a:pt x="180" y="117"/>
                  </a:lnTo>
                  <a:lnTo>
                    <a:pt x="172" y="114"/>
                  </a:lnTo>
                  <a:lnTo>
                    <a:pt x="158" y="114"/>
                  </a:lnTo>
                  <a:lnTo>
                    <a:pt x="141" y="114"/>
                  </a:lnTo>
                  <a:lnTo>
                    <a:pt x="119" y="125"/>
                  </a:lnTo>
                  <a:lnTo>
                    <a:pt x="111" y="127"/>
                  </a:lnTo>
                  <a:lnTo>
                    <a:pt x="108" y="135"/>
                  </a:lnTo>
                  <a:lnTo>
                    <a:pt x="111" y="149"/>
                  </a:lnTo>
                  <a:lnTo>
                    <a:pt x="116" y="157"/>
                  </a:lnTo>
                  <a:lnTo>
                    <a:pt x="122" y="167"/>
                  </a:lnTo>
                  <a:lnTo>
                    <a:pt x="116" y="170"/>
                  </a:lnTo>
                  <a:lnTo>
                    <a:pt x="108" y="167"/>
                  </a:lnTo>
                  <a:lnTo>
                    <a:pt x="103" y="157"/>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0" name="Freeform 84"/>
            <p:cNvSpPr>
              <a:spLocks/>
            </p:cNvSpPr>
            <p:nvPr/>
          </p:nvSpPr>
          <p:spPr bwMode="auto">
            <a:xfrm flipH="1">
              <a:off x="4504" y="2935"/>
              <a:ext cx="317" cy="230"/>
            </a:xfrm>
            <a:custGeom>
              <a:avLst/>
              <a:gdLst>
                <a:gd name="T0" fmla="*/ 4 w 307"/>
                <a:gd name="T1" fmla="*/ 99 h 230"/>
                <a:gd name="T2" fmla="*/ 49 w 307"/>
                <a:gd name="T3" fmla="*/ 70 h 230"/>
                <a:gd name="T4" fmla="*/ 34 w 307"/>
                <a:gd name="T5" fmla="*/ 47 h 230"/>
                <a:gd name="T6" fmla="*/ 74 w 307"/>
                <a:gd name="T7" fmla="*/ 54 h 230"/>
                <a:gd name="T8" fmla="*/ 83 w 307"/>
                <a:gd name="T9" fmla="*/ 58 h 230"/>
                <a:gd name="T10" fmla="*/ 49 w 307"/>
                <a:gd name="T11" fmla="*/ 58 h 230"/>
                <a:gd name="T12" fmla="*/ 59 w 307"/>
                <a:gd name="T13" fmla="*/ 79 h 230"/>
                <a:gd name="T14" fmla="*/ 38 w 307"/>
                <a:gd name="T15" fmla="*/ 99 h 230"/>
                <a:gd name="T16" fmla="*/ 29 w 307"/>
                <a:gd name="T17" fmla="*/ 130 h 230"/>
                <a:gd name="T18" fmla="*/ 47 w 307"/>
                <a:gd name="T19" fmla="*/ 172 h 230"/>
                <a:gd name="T20" fmla="*/ 86 w 307"/>
                <a:gd name="T21" fmla="*/ 189 h 230"/>
                <a:gd name="T22" fmla="*/ 97 w 307"/>
                <a:gd name="T23" fmla="*/ 182 h 230"/>
                <a:gd name="T24" fmla="*/ 110 w 307"/>
                <a:gd name="T25" fmla="*/ 151 h 230"/>
                <a:gd name="T26" fmla="*/ 119 w 307"/>
                <a:gd name="T27" fmla="*/ 164 h 230"/>
                <a:gd name="T28" fmla="*/ 113 w 307"/>
                <a:gd name="T29" fmla="*/ 135 h 230"/>
                <a:gd name="T30" fmla="*/ 140 w 307"/>
                <a:gd name="T31" fmla="*/ 112 h 230"/>
                <a:gd name="T32" fmla="*/ 183 w 307"/>
                <a:gd name="T33" fmla="*/ 112 h 230"/>
                <a:gd name="T34" fmla="*/ 174 w 307"/>
                <a:gd name="T35" fmla="*/ 91 h 230"/>
                <a:gd name="T36" fmla="*/ 210 w 307"/>
                <a:gd name="T37" fmla="*/ 79 h 230"/>
                <a:gd name="T38" fmla="*/ 248 w 307"/>
                <a:gd name="T39" fmla="*/ 85 h 230"/>
                <a:gd name="T40" fmla="*/ 257 w 307"/>
                <a:gd name="T41" fmla="*/ 79 h 230"/>
                <a:gd name="T42" fmla="*/ 268 w 307"/>
                <a:gd name="T43" fmla="*/ 66 h 230"/>
                <a:gd name="T44" fmla="*/ 241 w 307"/>
                <a:gd name="T45" fmla="*/ 43 h 230"/>
                <a:gd name="T46" fmla="*/ 244 w 307"/>
                <a:gd name="T47" fmla="*/ 33 h 230"/>
                <a:gd name="T48" fmla="*/ 183 w 307"/>
                <a:gd name="T49" fmla="*/ 33 h 230"/>
                <a:gd name="T50" fmla="*/ 187 w 307"/>
                <a:gd name="T51" fmla="*/ 10 h 230"/>
                <a:gd name="T52" fmla="*/ 158 w 307"/>
                <a:gd name="T53" fmla="*/ 12 h 230"/>
                <a:gd name="T54" fmla="*/ 115 w 307"/>
                <a:gd name="T55" fmla="*/ 27 h 230"/>
                <a:gd name="T56" fmla="*/ 113 w 307"/>
                <a:gd name="T57" fmla="*/ 16 h 230"/>
                <a:gd name="T58" fmla="*/ 183 w 307"/>
                <a:gd name="T59" fmla="*/ 0 h 230"/>
                <a:gd name="T60" fmla="*/ 221 w 307"/>
                <a:gd name="T61" fmla="*/ 0 h 230"/>
                <a:gd name="T62" fmla="*/ 248 w 307"/>
                <a:gd name="T63" fmla="*/ 20 h 230"/>
                <a:gd name="T64" fmla="*/ 286 w 307"/>
                <a:gd name="T65" fmla="*/ 47 h 230"/>
                <a:gd name="T66" fmla="*/ 293 w 307"/>
                <a:gd name="T67" fmla="*/ 74 h 230"/>
                <a:gd name="T68" fmla="*/ 273 w 307"/>
                <a:gd name="T69" fmla="*/ 85 h 230"/>
                <a:gd name="T70" fmla="*/ 259 w 307"/>
                <a:gd name="T71" fmla="*/ 108 h 230"/>
                <a:gd name="T72" fmla="*/ 248 w 307"/>
                <a:gd name="T73" fmla="*/ 101 h 230"/>
                <a:gd name="T74" fmla="*/ 194 w 307"/>
                <a:gd name="T75" fmla="*/ 110 h 230"/>
                <a:gd name="T76" fmla="*/ 167 w 307"/>
                <a:gd name="T77" fmla="*/ 120 h 230"/>
                <a:gd name="T78" fmla="*/ 124 w 307"/>
                <a:gd name="T79" fmla="*/ 139 h 230"/>
                <a:gd name="T80" fmla="*/ 135 w 307"/>
                <a:gd name="T81" fmla="*/ 166 h 230"/>
                <a:gd name="T82" fmla="*/ 131 w 307"/>
                <a:gd name="T83" fmla="*/ 176 h 230"/>
                <a:gd name="T84" fmla="*/ 110 w 307"/>
                <a:gd name="T85" fmla="*/ 172 h 230"/>
                <a:gd name="T86" fmla="*/ 86 w 307"/>
                <a:gd name="T87" fmla="*/ 199 h 230"/>
                <a:gd name="T88" fmla="*/ 47 w 307"/>
                <a:gd name="T89" fmla="*/ 184 h 230"/>
                <a:gd name="T90" fmla="*/ 29 w 307"/>
                <a:gd name="T91" fmla="*/ 164 h 230"/>
                <a:gd name="T92" fmla="*/ 20 w 307"/>
                <a:gd name="T93" fmla="*/ 139 h 230"/>
                <a:gd name="T94" fmla="*/ 0 w 307"/>
                <a:gd name="T95" fmla="*/ 112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7" h="230">
                  <a:moveTo>
                    <a:pt x="0" y="112"/>
                  </a:moveTo>
                  <a:lnTo>
                    <a:pt x="4" y="108"/>
                  </a:lnTo>
                  <a:lnTo>
                    <a:pt x="4" y="99"/>
                  </a:lnTo>
                  <a:lnTo>
                    <a:pt x="13" y="89"/>
                  </a:lnTo>
                  <a:lnTo>
                    <a:pt x="29" y="81"/>
                  </a:lnTo>
                  <a:lnTo>
                    <a:pt x="49" y="70"/>
                  </a:lnTo>
                  <a:lnTo>
                    <a:pt x="45" y="66"/>
                  </a:lnTo>
                  <a:lnTo>
                    <a:pt x="45" y="64"/>
                  </a:lnTo>
                  <a:lnTo>
                    <a:pt x="34" y="47"/>
                  </a:lnTo>
                  <a:lnTo>
                    <a:pt x="38" y="47"/>
                  </a:lnTo>
                  <a:lnTo>
                    <a:pt x="52" y="47"/>
                  </a:lnTo>
                  <a:lnTo>
                    <a:pt x="74" y="54"/>
                  </a:lnTo>
                  <a:lnTo>
                    <a:pt x="90" y="33"/>
                  </a:lnTo>
                  <a:lnTo>
                    <a:pt x="97" y="43"/>
                  </a:lnTo>
                  <a:lnTo>
                    <a:pt x="83" y="58"/>
                  </a:lnTo>
                  <a:lnTo>
                    <a:pt x="77" y="64"/>
                  </a:lnTo>
                  <a:lnTo>
                    <a:pt x="74" y="64"/>
                  </a:lnTo>
                  <a:lnTo>
                    <a:pt x="49" y="58"/>
                  </a:lnTo>
                  <a:lnTo>
                    <a:pt x="61" y="70"/>
                  </a:lnTo>
                  <a:lnTo>
                    <a:pt x="63" y="74"/>
                  </a:lnTo>
                  <a:lnTo>
                    <a:pt x="59" y="79"/>
                  </a:lnTo>
                  <a:lnTo>
                    <a:pt x="29" y="91"/>
                  </a:lnTo>
                  <a:lnTo>
                    <a:pt x="20" y="101"/>
                  </a:lnTo>
                  <a:lnTo>
                    <a:pt x="38" y="99"/>
                  </a:lnTo>
                  <a:lnTo>
                    <a:pt x="36" y="108"/>
                  </a:lnTo>
                  <a:lnTo>
                    <a:pt x="29" y="120"/>
                  </a:lnTo>
                  <a:lnTo>
                    <a:pt x="29" y="130"/>
                  </a:lnTo>
                  <a:lnTo>
                    <a:pt x="34" y="145"/>
                  </a:lnTo>
                  <a:lnTo>
                    <a:pt x="36" y="155"/>
                  </a:lnTo>
                  <a:lnTo>
                    <a:pt x="47" y="172"/>
                  </a:lnTo>
                  <a:lnTo>
                    <a:pt x="49" y="174"/>
                  </a:lnTo>
                  <a:lnTo>
                    <a:pt x="63" y="176"/>
                  </a:lnTo>
                  <a:lnTo>
                    <a:pt x="86" y="189"/>
                  </a:lnTo>
                  <a:lnTo>
                    <a:pt x="88" y="189"/>
                  </a:lnTo>
                  <a:lnTo>
                    <a:pt x="99" y="193"/>
                  </a:lnTo>
                  <a:lnTo>
                    <a:pt x="97" y="182"/>
                  </a:lnTo>
                  <a:lnTo>
                    <a:pt x="99" y="172"/>
                  </a:lnTo>
                  <a:lnTo>
                    <a:pt x="101" y="155"/>
                  </a:lnTo>
                  <a:lnTo>
                    <a:pt x="110" y="151"/>
                  </a:lnTo>
                  <a:lnTo>
                    <a:pt x="113" y="155"/>
                  </a:lnTo>
                  <a:lnTo>
                    <a:pt x="119" y="166"/>
                  </a:lnTo>
                  <a:lnTo>
                    <a:pt x="119" y="164"/>
                  </a:lnTo>
                  <a:lnTo>
                    <a:pt x="113" y="151"/>
                  </a:lnTo>
                  <a:lnTo>
                    <a:pt x="113" y="139"/>
                  </a:lnTo>
                  <a:lnTo>
                    <a:pt x="113" y="135"/>
                  </a:lnTo>
                  <a:lnTo>
                    <a:pt x="115" y="128"/>
                  </a:lnTo>
                  <a:lnTo>
                    <a:pt x="124" y="124"/>
                  </a:lnTo>
                  <a:lnTo>
                    <a:pt x="140" y="112"/>
                  </a:lnTo>
                  <a:lnTo>
                    <a:pt x="158" y="110"/>
                  </a:lnTo>
                  <a:lnTo>
                    <a:pt x="174" y="110"/>
                  </a:lnTo>
                  <a:lnTo>
                    <a:pt x="183" y="112"/>
                  </a:lnTo>
                  <a:lnTo>
                    <a:pt x="174" y="101"/>
                  </a:lnTo>
                  <a:lnTo>
                    <a:pt x="162" y="97"/>
                  </a:lnTo>
                  <a:lnTo>
                    <a:pt x="174" y="91"/>
                  </a:lnTo>
                  <a:lnTo>
                    <a:pt x="205" y="91"/>
                  </a:lnTo>
                  <a:lnTo>
                    <a:pt x="226" y="91"/>
                  </a:lnTo>
                  <a:lnTo>
                    <a:pt x="210" y="79"/>
                  </a:lnTo>
                  <a:lnTo>
                    <a:pt x="221" y="79"/>
                  </a:lnTo>
                  <a:lnTo>
                    <a:pt x="235" y="79"/>
                  </a:lnTo>
                  <a:lnTo>
                    <a:pt x="248" y="85"/>
                  </a:lnTo>
                  <a:lnTo>
                    <a:pt x="262" y="97"/>
                  </a:lnTo>
                  <a:lnTo>
                    <a:pt x="259" y="85"/>
                  </a:lnTo>
                  <a:lnTo>
                    <a:pt x="257" y="79"/>
                  </a:lnTo>
                  <a:lnTo>
                    <a:pt x="262" y="74"/>
                  </a:lnTo>
                  <a:lnTo>
                    <a:pt x="282" y="79"/>
                  </a:lnTo>
                  <a:lnTo>
                    <a:pt x="268" y="66"/>
                  </a:lnTo>
                  <a:lnTo>
                    <a:pt x="255" y="58"/>
                  </a:lnTo>
                  <a:lnTo>
                    <a:pt x="221" y="47"/>
                  </a:lnTo>
                  <a:lnTo>
                    <a:pt x="241" y="43"/>
                  </a:lnTo>
                  <a:lnTo>
                    <a:pt x="259" y="43"/>
                  </a:lnTo>
                  <a:lnTo>
                    <a:pt x="255" y="35"/>
                  </a:lnTo>
                  <a:lnTo>
                    <a:pt x="244" y="33"/>
                  </a:lnTo>
                  <a:lnTo>
                    <a:pt x="221" y="27"/>
                  </a:lnTo>
                  <a:lnTo>
                    <a:pt x="196" y="33"/>
                  </a:lnTo>
                  <a:lnTo>
                    <a:pt x="183" y="33"/>
                  </a:lnTo>
                  <a:lnTo>
                    <a:pt x="196" y="16"/>
                  </a:lnTo>
                  <a:lnTo>
                    <a:pt x="216" y="10"/>
                  </a:lnTo>
                  <a:lnTo>
                    <a:pt x="187" y="10"/>
                  </a:lnTo>
                  <a:lnTo>
                    <a:pt x="174" y="12"/>
                  </a:lnTo>
                  <a:lnTo>
                    <a:pt x="158" y="16"/>
                  </a:lnTo>
                  <a:lnTo>
                    <a:pt x="158" y="12"/>
                  </a:lnTo>
                  <a:lnTo>
                    <a:pt x="151" y="16"/>
                  </a:lnTo>
                  <a:lnTo>
                    <a:pt x="135" y="20"/>
                  </a:lnTo>
                  <a:lnTo>
                    <a:pt x="115" y="27"/>
                  </a:lnTo>
                  <a:lnTo>
                    <a:pt x="97" y="43"/>
                  </a:lnTo>
                  <a:lnTo>
                    <a:pt x="90" y="33"/>
                  </a:lnTo>
                  <a:lnTo>
                    <a:pt x="113" y="16"/>
                  </a:lnTo>
                  <a:lnTo>
                    <a:pt x="131" y="10"/>
                  </a:lnTo>
                  <a:lnTo>
                    <a:pt x="149" y="6"/>
                  </a:lnTo>
                  <a:lnTo>
                    <a:pt x="183" y="0"/>
                  </a:lnTo>
                  <a:lnTo>
                    <a:pt x="180" y="2"/>
                  </a:lnTo>
                  <a:lnTo>
                    <a:pt x="201" y="0"/>
                  </a:lnTo>
                  <a:lnTo>
                    <a:pt x="221" y="0"/>
                  </a:lnTo>
                  <a:lnTo>
                    <a:pt x="255" y="6"/>
                  </a:lnTo>
                  <a:lnTo>
                    <a:pt x="226" y="16"/>
                  </a:lnTo>
                  <a:lnTo>
                    <a:pt x="248" y="20"/>
                  </a:lnTo>
                  <a:lnTo>
                    <a:pt x="259" y="27"/>
                  </a:lnTo>
                  <a:lnTo>
                    <a:pt x="271" y="35"/>
                  </a:lnTo>
                  <a:lnTo>
                    <a:pt x="286" y="47"/>
                  </a:lnTo>
                  <a:lnTo>
                    <a:pt x="262" y="47"/>
                  </a:lnTo>
                  <a:lnTo>
                    <a:pt x="280" y="58"/>
                  </a:lnTo>
                  <a:lnTo>
                    <a:pt x="293" y="74"/>
                  </a:lnTo>
                  <a:lnTo>
                    <a:pt x="307" y="99"/>
                  </a:lnTo>
                  <a:lnTo>
                    <a:pt x="282" y="89"/>
                  </a:lnTo>
                  <a:lnTo>
                    <a:pt x="273" y="85"/>
                  </a:lnTo>
                  <a:lnTo>
                    <a:pt x="280" y="97"/>
                  </a:lnTo>
                  <a:lnTo>
                    <a:pt x="284" y="128"/>
                  </a:lnTo>
                  <a:lnTo>
                    <a:pt x="259" y="108"/>
                  </a:lnTo>
                  <a:lnTo>
                    <a:pt x="257" y="99"/>
                  </a:lnTo>
                  <a:lnTo>
                    <a:pt x="241" y="89"/>
                  </a:lnTo>
                  <a:lnTo>
                    <a:pt x="248" y="101"/>
                  </a:lnTo>
                  <a:lnTo>
                    <a:pt x="230" y="101"/>
                  </a:lnTo>
                  <a:lnTo>
                    <a:pt x="187" y="101"/>
                  </a:lnTo>
                  <a:lnTo>
                    <a:pt x="194" y="110"/>
                  </a:lnTo>
                  <a:lnTo>
                    <a:pt x="208" y="130"/>
                  </a:lnTo>
                  <a:lnTo>
                    <a:pt x="183" y="124"/>
                  </a:lnTo>
                  <a:lnTo>
                    <a:pt x="167" y="120"/>
                  </a:lnTo>
                  <a:lnTo>
                    <a:pt x="149" y="124"/>
                  </a:lnTo>
                  <a:lnTo>
                    <a:pt x="126" y="130"/>
                  </a:lnTo>
                  <a:lnTo>
                    <a:pt x="124" y="139"/>
                  </a:lnTo>
                  <a:lnTo>
                    <a:pt x="124" y="151"/>
                  </a:lnTo>
                  <a:lnTo>
                    <a:pt x="126" y="162"/>
                  </a:lnTo>
                  <a:lnTo>
                    <a:pt x="135" y="166"/>
                  </a:lnTo>
                  <a:lnTo>
                    <a:pt x="138" y="172"/>
                  </a:lnTo>
                  <a:lnTo>
                    <a:pt x="135" y="174"/>
                  </a:lnTo>
                  <a:lnTo>
                    <a:pt x="131" y="176"/>
                  </a:lnTo>
                  <a:lnTo>
                    <a:pt x="119" y="176"/>
                  </a:lnTo>
                  <a:lnTo>
                    <a:pt x="113" y="174"/>
                  </a:lnTo>
                  <a:lnTo>
                    <a:pt x="110" y="172"/>
                  </a:lnTo>
                  <a:lnTo>
                    <a:pt x="106" y="176"/>
                  </a:lnTo>
                  <a:lnTo>
                    <a:pt x="113" y="209"/>
                  </a:lnTo>
                  <a:lnTo>
                    <a:pt x="86" y="199"/>
                  </a:lnTo>
                  <a:lnTo>
                    <a:pt x="83" y="197"/>
                  </a:lnTo>
                  <a:lnTo>
                    <a:pt x="61" y="189"/>
                  </a:lnTo>
                  <a:lnTo>
                    <a:pt x="47" y="184"/>
                  </a:lnTo>
                  <a:lnTo>
                    <a:pt x="45" y="182"/>
                  </a:lnTo>
                  <a:lnTo>
                    <a:pt x="38" y="176"/>
                  </a:lnTo>
                  <a:lnTo>
                    <a:pt x="29" y="164"/>
                  </a:lnTo>
                  <a:lnTo>
                    <a:pt x="25" y="162"/>
                  </a:lnTo>
                  <a:lnTo>
                    <a:pt x="22" y="151"/>
                  </a:lnTo>
                  <a:lnTo>
                    <a:pt x="20" y="139"/>
                  </a:lnTo>
                  <a:lnTo>
                    <a:pt x="20" y="124"/>
                  </a:lnTo>
                  <a:lnTo>
                    <a:pt x="22" y="110"/>
                  </a:lnTo>
                  <a:lnTo>
                    <a:pt x="0" y="112"/>
                  </a:lnTo>
                  <a:lnTo>
                    <a:pt x="129" y="230"/>
                  </a:lnTo>
                </a:path>
              </a:pathLst>
            </a:custGeom>
            <a:noFill/>
            <a:ln w="66675"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a:lstStyle/>
            <a:p>
              <a:endParaRPr lang="el-GR" dirty="0"/>
            </a:p>
          </p:txBody>
        </p:sp>
        <p:sp>
          <p:nvSpPr>
            <p:cNvPr id="9301" name="Freeform 85"/>
            <p:cNvSpPr>
              <a:spLocks/>
            </p:cNvSpPr>
            <p:nvPr/>
          </p:nvSpPr>
          <p:spPr bwMode="auto">
            <a:xfrm flipH="1">
              <a:off x="4415" y="2860"/>
              <a:ext cx="212" cy="366"/>
            </a:xfrm>
            <a:custGeom>
              <a:avLst/>
              <a:gdLst>
                <a:gd name="T0" fmla="*/ 183 w 205"/>
                <a:gd name="T1" fmla="*/ 0 h 366"/>
                <a:gd name="T2" fmla="*/ 183 w 205"/>
                <a:gd name="T3" fmla="*/ 0 h 366"/>
                <a:gd name="T4" fmla="*/ 183 w 205"/>
                <a:gd name="T5" fmla="*/ 48 h 366"/>
                <a:gd name="T6" fmla="*/ 183 w 205"/>
                <a:gd name="T7" fmla="*/ 96 h 366"/>
                <a:gd name="T8" fmla="*/ 174 w 205"/>
                <a:gd name="T9" fmla="*/ 139 h 366"/>
                <a:gd name="T10" fmla="*/ 166 w 205"/>
                <a:gd name="T11" fmla="*/ 177 h 366"/>
                <a:gd name="T12" fmla="*/ 158 w 205"/>
                <a:gd name="T13" fmla="*/ 214 h 366"/>
                <a:gd name="T14" fmla="*/ 144 w 205"/>
                <a:gd name="T15" fmla="*/ 241 h 366"/>
                <a:gd name="T16" fmla="*/ 130 w 205"/>
                <a:gd name="T17" fmla="*/ 270 h 366"/>
                <a:gd name="T18" fmla="*/ 108 w 205"/>
                <a:gd name="T19" fmla="*/ 294 h 366"/>
                <a:gd name="T20" fmla="*/ 91 w 205"/>
                <a:gd name="T21" fmla="*/ 313 h 366"/>
                <a:gd name="T22" fmla="*/ 72 w 205"/>
                <a:gd name="T23" fmla="*/ 323 h 366"/>
                <a:gd name="T24" fmla="*/ 52 w 205"/>
                <a:gd name="T25" fmla="*/ 334 h 366"/>
                <a:gd name="T26" fmla="*/ 38 w 205"/>
                <a:gd name="T27" fmla="*/ 337 h 366"/>
                <a:gd name="T28" fmla="*/ 8 w 205"/>
                <a:gd name="T29" fmla="*/ 345 h 366"/>
                <a:gd name="T30" fmla="*/ 2 w 205"/>
                <a:gd name="T31" fmla="*/ 345 h 366"/>
                <a:gd name="T32" fmla="*/ 0 w 205"/>
                <a:gd name="T33" fmla="*/ 366 h 366"/>
                <a:gd name="T34" fmla="*/ 13 w 205"/>
                <a:gd name="T35" fmla="*/ 366 h 366"/>
                <a:gd name="T36" fmla="*/ 41 w 205"/>
                <a:gd name="T37" fmla="*/ 363 h 366"/>
                <a:gd name="T38" fmla="*/ 61 w 205"/>
                <a:gd name="T39" fmla="*/ 355 h 366"/>
                <a:gd name="T40" fmla="*/ 83 w 205"/>
                <a:gd name="T41" fmla="*/ 345 h 366"/>
                <a:gd name="T42" fmla="*/ 105 w 205"/>
                <a:gd name="T43" fmla="*/ 331 h 366"/>
                <a:gd name="T44" fmla="*/ 124 w 205"/>
                <a:gd name="T45" fmla="*/ 313 h 366"/>
                <a:gd name="T46" fmla="*/ 146 w 205"/>
                <a:gd name="T47" fmla="*/ 283 h 366"/>
                <a:gd name="T48" fmla="*/ 163 w 205"/>
                <a:gd name="T49" fmla="*/ 257 h 366"/>
                <a:gd name="T50" fmla="*/ 177 w 205"/>
                <a:gd name="T51" fmla="*/ 225 h 366"/>
                <a:gd name="T52" fmla="*/ 188 w 205"/>
                <a:gd name="T53" fmla="*/ 185 h 366"/>
                <a:gd name="T54" fmla="*/ 199 w 205"/>
                <a:gd name="T55" fmla="*/ 145 h 366"/>
                <a:gd name="T56" fmla="*/ 202 w 205"/>
                <a:gd name="T57" fmla="*/ 99 h 366"/>
                <a:gd name="T58" fmla="*/ 205 w 205"/>
                <a:gd name="T59" fmla="*/ 54 h 366"/>
                <a:gd name="T60" fmla="*/ 202 w 205"/>
                <a:gd name="T61" fmla="*/ 0 h 366"/>
                <a:gd name="T62" fmla="*/ 183 w 205"/>
                <a:gd name="T63" fmla="*/ 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5" h="366">
                  <a:moveTo>
                    <a:pt x="183" y="0"/>
                  </a:moveTo>
                  <a:lnTo>
                    <a:pt x="183" y="0"/>
                  </a:lnTo>
                  <a:lnTo>
                    <a:pt x="183" y="48"/>
                  </a:lnTo>
                  <a:lnTo>
                    <a:pt x="183" y="96"/>
                  </a:lnTo>
                  <a:lnTo>
                    <a:pt x="174" y="139"/>
                  </a:lnTo>
                  <a:lnTo>
                    <a:pt x="166" y="177"/>
                  </a:lnTo>
                  <a:lnTo>
                    <a:pt x="158" y="214"/>
                  </a:lnTo>
                  <a:lnTo>
                    <a:pt x="144" y="241"/>
                  </a:lnTo>
                  <a:lnTo>
                    <a:pt x="130" y="270"/>
                  </a:lnTo>
                  <a:lnTo>
                    <a:pt x="108" y="294"/>
                  </a:lnTo>
                  <a:lnTo>
                    <a:pt x="91" y="313"/>
                  </a:lnTo>
                  <a:lnTo>
                    <a:pt x="72" y="323"/>
                  </a:lnTo>
                  <a:lnTo>
                    <a:pt x="52" y="334"/>
                  </a:lnTo>
                  <a:lnTo>
                    <a:pt x="38" y="337"/>
                  </a:lnTo>
                  <a:lnTo>
                    <a:pt x="8" y="345"/>
                  </a:lnTo>
                  <a:lnTo>
                    <a:pt x="2" y="345"/>
                  </a:lnTo>
                  <a:lnTo>
                    <a:pt x="0" y="366"/>
                  </a:lnTo>
                  <a:lnTo>
                    <a:pt x="13" y="366"/>
                  </a:lnTo>
                  <a:lnTo>
                    <a:pt x="41" y="363"/>
                  </a:lnTo>
                  <a:lnTo>
                    <a:pt x="61" y="355"/>
                  </a:lnTo>
                  <a:lnTo>
                    <a:pt x="83" y="345"/>
                  </a:lnTo>
                  <a:lnTo>
                    <a:pt x="105" y="331"/>
                  </a:lnTo>
                  <a:lnTo>
                    <a:pt x="124" y="313"/>
                  </a:lnTo>
                  <a:lnTo>
                    <a:pt x="146" y="283"/>
                  </a:lnTo>
                  <a:lnTo>
                    <a:pt x="163" y="257"/>
                  </a:lnTo>
                  <a:lnTo>
                    <a:pt x="177" y="225"/>
                  </a:lnTo>
                  <a:lnTo>
                    <a:pt x="188" y="185"/>
                  </a:lnTo>
                  <a:lnTo>
                    <a:pt x="199" y="145"/>
                  </a:lnTo>
                  <a:lnTo>
                    <a:pt x="202" y="99"/>
                  </a:lnTo>
                  <a:lnTo>
                    <a:pt x="205" y="54"/>
                  </a:lnTo>
                  <a:lnTo>
                    <a:pt x="202" y="0"/>
                  </a:lnTo>
                  <a:lnTo>
                    <a:pt x="18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2" name="Freeform 86"/>
            <p:cNvSpPr>
              <a:spLocks/>
            </p:cNvSpPr>
            <p:nvPr/>
          </p:nvSpPr>
          <p:spPr bwMode="auto">
            <a:xfrm flipH="1">
              <a:off x="4787" y="2817"/>
              <a:ext cx="15" cy="10"/>
            </a:xfrm>
            <a:custGeom>
              <a:avLst/>
              <a:gdLst>
                <a:gd name="T0" fmla="*/ 3 w 14"/>
                <a:gd name="T1" fmla="*/ 0 h 10"/>
                <a:gd name="T2" fmla="*/ 0 w 14"/>
                <a:gd name="T3" fmla="*/ 8 h 10"/>
                <a:gd name="T4" fmla="*/ 11 w 14"/>
                <a:gd name="T5" fmla="*/ 10 h 10"/>
                <a:gd name="T6" fmla="*/ 14 w 14"/>
                <a:gd name="T7" fmla="*/ 0 h 10"/>
                <a:gd name="T8" fmla="*/ 3 w 14"/>
                <a:gd name="T9" fmla="*/ 0 h 10"/>
              </a:gdLst>
              <a:ahLst/>
              <a:cxnLst>
                <a:cxn ang="0">
                  <a:pos x="T0" y="T1"/>
                </a:cxn>
                <a:cxn ang="0">
                  <a:pos x="T2" y="T3"/>
                </a:cxn>
                <a:cxn ang="0">
                  <a:pos x="T4" y="T5"/>
                </a:cxn>
                <a:cxn ang="0">
                  <a:pos x="T6" y="T7"/>
                </a:cxn>
                <a:cxn ang="0">
                  <a:pos x="T8" y="T9"/>
                </a:cxn>
              </a:cxnLst>
              <a:rect l="0" t="0" r="r" b="b"/>
              <a:pathLst>
                <a:path w="14" h="10">
                  <a:moveTo>
                    <a:pt x="3" y="0"/>
                  </a:moveTo>
                  <a:lnTo>
                    <a:pt x="0" y="8"/>
                  </a:lnTo>
                  <a:lnTo>
                    <a:pt x="11" y="10"/>
                  </a:lnTo>
                  <a:lnTo>
                    <a:pt x="14" y="0"/>
                  </a:lnTo>
                  <a:lnTo>
                    <a:pt x="3"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3" name="Freeform 87"/>
            <p:cNvSpPr>
              <a:spLocks/>
            </p:cNvSpPr>
            <p:nvPr/>
          </p:nvSpPr>
          <p:spPr bwMode="auto">
            <a:xfrm flipH="1">
              <a:off x="4424" y="2862"/>
              <a:ext cx="11" cy="12"/>
            </a:xfrm>
            <a:custGeom>
              <a:avLst/>
              <a:gdLst>
                <a:gd name="T0" fmla="*/ 0 w 11"/>
                <a:gd name="T1" fmla="*/ 0 h 12"/>
                <a:gd name="T2" fmla="*/ 0 w 11"/>
                <a:gd name="T3" fmla="*/ 9 h 12"/>
                <a:gd name="T4" fmla="*/ 6 w 11"/>
                <a:gd name="T5" fmla="*/ 12 h 12"/>
                <a:gd name="T6" fmla="*/ 11 w 11"/>
                <a:gd name="T7" fmla="*/ 3 h 12"/>
                <a:gd name="T8" fmla="*/ 0 w 11"/>
                <a:gd name="T9" fmla="*/ 0 h 12"/>
              </a:gdLst>
              <a:ahLst/>
              <a:cxnLst>
                <a:cxn ang="0">
                  <a:pos x="T0" y="T1"/>
                </a:cxn>
                <a:cxn ang="0">
                  <a:pos x="T2" y="T3"/>
                </a:cxn>
                <a:cxn ang="0">
                  <a:pos x="T4" y="T5"/>
                </a:cxn>
                <a:cxn ang="0">
                  <a:pos x="T6" y="T7"/>
                </a:cxn>
                <a:cxn ang="0">
                  <a:pos x="T8" y="T9"/>
                </a:cxn>
              </a:cxnLst>
              <a:rect l="0" t="0" r="r" b="b"/>
              <a:pathLst>
                <a:path w="11" h="12">
                  <a:moveTo>
                    <a:pt x="0" y="0"/>
                  </a:moveTo>
                  <a:lnTo>
                    <a:pt x="0" y="9"/>
                  </a:lnTo>
                  <a:lnTo>
                    <a:pt x="6" y="12"/>
                  </a:lnTo>
                  <a:lnTo>
                    <a:pt x="11" y="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4" name="Freeform 88"/>
            <p:cNvSpPr>
              <a:spLocks/>
            </p:cNvSpPr>
            <p:nvPr/>
          </p:nvSpPr>
          <p:spPr bwMode="auto">
            <a:xfrm flipH="1">
              <a:off x="4405" y="2826"/>
              <a:ext cx="41" cy="36"/>
            </a:xfrm>
            <a:custGeom>
              <a:avLst/>
              <a:gdLst>
                <a:gd name="T0" fmla="*/ 36 w 39"/>
                <a:gd name="T1" fmla="*/ 5 h 36"/>
                <a:gd name="T2" fmla="*/ 36 w 39"/>
                <a:gd name="T3" fmla="*/ 5 h 36"/>
                <a:gd name="T4" fmla="*/ 39 w 39"/>
                <a:gd name="T5" fmla="*/ 13 h 36"/>
                <a:gd name="T6" fmla="*/ 39 w 39"/>
                <a:gd name="T7" fmla="*/ 18 h 36"/>
                <a:gd name="T8" fmla="*/ 36 w 39"/>
                <a:gd name="T9" fmla="*/ 26 h 36"/>
                <a:gd name="T10" fmla="*/ 27 w 39"/>
                <a:gd name="T11" fmla="*/ 33 h 36"/>
                <a:gd name="T12" fmla="*/ 22 w 39"/>
                <a:gd name="T13" fmla="*/ 36 h 36"/>
                <a:gd name="T14" fmla="*/ 14 w 39"/>
                <a:gd name="T15" fmla="*/ 36 h 36"/>
                <a:gd name="T16" fmla="*/ 8 w 39"/>
                <a:gd name="T17" fmla="*/ 33 h 36"/>
                <a:gd name="T18" fmla="*/ 3 w 39"/>
                <a:gd name="T19" fmla="*/ 26 h 36"/>
                <a:gd name="T20" fmla="*/ 0 w 39"/>
                <a:gd name="T21" fmla="*/ 18 h 36"/>
                <a:gd name="T22" fmla="*/ 0 w 39"/>
                <a:gd name="T23" fmla="*/ 13 h 36"/>
                <a:gd name="T24" fmla="*/ 3 w 39"/>
                <a:gd name="T25" fmla="*/ 5 h 36"/>
                <a:gd name="T26" fmla="*/ 8 w 39"/>
                <a:gd name="T27" fmla="*/ 2 h 36"/>
                <a:gd name="T28" fmla="*/ 14 w 39"/>
                <a:gd name="T29" fmla="*/ 0 h 36"/>
                <a:gd name="T30" fmla="*/ 22 w 39"/>
                <a:gd name="T31" fmla="*/ 0 h 36"/>
                <a:gd name="T32" fmla="*/ 27 w 39"/>
                <a:gd name="T33" fmla="*/ 2 h 36"/>
                <a:gd name="T34" fmla="*/ 36 w 39"/>
                <a:gd name="T35" fmla="*/ 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36">
                  <a:moveTo>
                    <a:pt x="36" y="5"/>
                  </a:moveTo>
                  <a:lnTo>
                    <a:pt x="36" y="5"/>
                  </a:lnTo>
                  <a:lnTo>
                    <a:pt x="39" y="13"/>
                  </a:lnTo>
                  <a:lnTo>
                    <a:pt x="39" y="18"/>
                  </a:lnTo>
                  <a:lnTo>
                    <a:pt x="36" y="26"/>
                  </a:lnTo>
                  <a:lnTo>
                    <a:pt x="27" y="33"/>
                  </a:lnTo>
                  <a:lnTo>
                    <a:pt x="22" y="36"/>
                  </a:lnTo>
                  <a:lnTo>
                    <a:pt x="14" y="36"/>
                  </a:lnTo>
                  <a:lnTo>
                    <a:pt x="8" y="33"/>
                  </a:lnTo>
                  <a:lnTo>
                    <a:pt x="3" y="26"/>
                  </a:lnTo>
                  <a:lnTo>
                    <a:pt x="0" y="18"/>
                  </a:lnTo>
                  <a:lnTo>
                    <a:pt x="0" y="13"/>
                  </a:lnTo>
                  <a:lnTo>
                    <a:pt x="3" y="5"/>
                  </a:lnTo>
                  <a:lnTo>
                    <a:pt x="8" y="2"/>
                  </a:lnTo>
                  <a:lnTo>
                    <a:pt x="14" y="0"/>
                  </a:lnTo>
                  <a:lnTo>
                    <a:pt x="22" y="0"/>
                  </a:lnTo>
                  <a:lnTo>
                    <a:pt x="27" y="2"/>
                  </a:lnTo>
                  <a:lnTo>
                    <a:pt x="36" y="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5" name="Freeform 89"/>
            <p:cNvSpPr>
              <a:spLocks/>
            </p:cNvSpPr>
            <p:nvPr/>
          </p:nvSpPr>
          <p:spPr bwMode="auto">
            <a:xfrm flipH="1">
              <a:off x="4415" y="2831"/>
              <a:ext cx="23" cy="23"/>
            </a:xfrm>
            <a:custGeom>
              <a:avLst/>
              <a:gdLst>
                <a:gd name="T0" fmla="*/ 20 w 23"/>
                <a:gd name="T1" fmla="*/ 5 h 23"/>
                <a:gd name="T2" fmla="*/ 20 w 23"/>
                <a:gd name="T3" fmla="*/ 5 h 23"/>
                <a:gd name="T4" fmla="*/ 23 w 23"/>
                <a:gd name="T5" fmla="*/ 12 h 23"/>
                <a:gd name="T6" fmla="*/ 17 w 23"/>
                <a:gd name="T7" fmla="*/ 20 h 23"/>
                <a:gd name="T8" fmla="*/ 6 w 23"/>
                <a:gd name="T9" fmla="*/ 23 h 23"/>
                <a:gd name="T10" fmla="*/ 0 w 23"/>
                <a:gd name="T11" fmla="*/ 18 h 23"/>
                <a:gd name="T12" fmla="*/ 0 w 23"/>
                <a:gd name="T13" fmla="*/ 10 h 23"/>
                <a:gd name="T14" fmla="*/ 0 w 23"/>
                <a:gd name="T15" fmla="*/ 5 h 23"/>
                <a:gd name="T16" fmla="*/ 3 w 23"/>
                <a:gd name="T17" fmla="*/ 0 h 23"/>
                <a:gd name="T18" fmla="*/ 14 w 23"/>
                <a:gd name="T19" fmla="*/ 0 h 23"/>
                <a:gd name="T20" fmla="*/ 20 w 23"/>
                <a:gd name="T21" fmla="*/ 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23">
                  <a:moveTo>
                    <a:pt x="20" y="5"/>
                  </a:moveTo>
                  <a:lnTo>
                    <a:pt x="20" y="5"/>
                  </a:lnTo>
                  <a:lnTo>
                    <a:pt x="23" y="12"/>
                  </a:lnTo>
                  <a:lnTo>
                    <a:pt x="17" y="20"/>
                  </a:lnTo>
                  <a:lnTo>
                    <a:pt x="6" y="23"/>
                  </a:lnTo>
                  <a:lnTo>
                    <a:pt x="0" y="18"/>
                  </a:lnTo>
                  <a:lnTo>
                    <a:pt x="0" y="10"/>
                  </a:lnTo>
                  <a:lnTo>
                    <a:pt x="0" y="5"/>
                  </a:lnTo>
                  <a:lnTo>
                    <a:pt x="3" y="0"/>
                  </a:lnTo>
                  <a:lnTo>
                    <a:pt x="14" y="0"/>
                  </a:lnTo>
                  <a:lnTo>
                    <a:pt x="20" y="5"/>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6" name="Freeform 90"/>
            <p:cNvSpPr>
              <a:spLocks/>
            </p:cNvSpPr>
            <p:nvPr/>
          </p:nvSpPr>
          <p:spPr bwMode="auto">
            <a:xfrm flipH="1">
              <a:off x="4578" y="3042"/>
              <a:ext cx="15" cy="13"/>
            </a:xfrm>
            <a:custGeom>
              <a:avLst/>
              <a:gdLst>
                <a:gd name="T0" fmla="*/ 5 w 14"/>
                <a:gd name="T1" fmla="*/ 10 h 13"/>
                <a:gd name="T2" fmla="*/ 5 w 14"/>
                <a:gd name="T3" fmla="*/ 10 h 13"/>
                <a:gd name="T4" fmla="*/ 8 w 14"/>
                <a:gd name="T5" fmla="*/ 13 h 13"/>
                <a:gd name="T6" fmla="*/ 11 w 14"/>
                <a:gd name="T7" fmla="*/ 13 h 13"/>
                <a:gd name="T8" fmla="*/ 14 w 14"/>
                <a:gd name="T9" fmla="*/ 10 h 13"/>
                <a:gd name="T10" fmla="*/ 14 w 14"/>
                <a:gd name="T11" fmla="*/ 2 h 13"/>
                <a:gd name="T12" fmla="*/ 11 w 14"/>
                <a:gd name="T13" fmla="*/ 0 h 13"/>
                <a:gd name="T14" fmla="*/ 5 w 14"/>
                <a:gd name="T15" fmla="*/ 2 h 13"/>
                <a:gd name="T16" fmla="*/ 0 w 14"/>
                <a:gd name="T17" fmla="*/ 5 h 13"/>
                <a:gd name="T18" fmla="*/ 5 w 14"/>
                <a:gd name="T19"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3">
                  <a:moveTo>
                    <a:pt x="5" y="10"/>
                  </a:moveTo>
                  <a:lnTo>
                    <a:pt x="5" y="10"/>
                  </a:lnTo>
                  <a:lnTo>
                    <a:pt x="8" y="13"/>
                  </a:lnTo>
                  <a:lnTo>
                    <a:pt x="11" y="13"/>
                  </a:lnTo>
                  <a:lnTo>
                    <a:pt x="14" y="10"/>
                  </a:lnTo>
                  <a:lnTo>
                    <a:pt x="14" y="2"/>
                  </a:lnTo>
                  <a:lnTo>
                    <a:pt x="11" y="0"/>
                  </a:lnTo>
                  <a:lnTo>
                    <a:pt x="5" y="2"/>
                  </a:lnTo>
                  <a:lnTo>
                    <a:pt x="0" y="5"/>
                  </a:lnTo>
                  <a:lnTo>
                    <a:pt x="5" y="1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7" name="Freeform 91"/>
            <p:cNvSpPr>
              <a:spLocks/>
            </p:cNvSpPr>
            <p:nvPr/>
          </p:nvSpPr>
          <p:spPr bwMode="auto">
            <a:xfrm flipH="1">
              <a:off x="4658" y="3084"/>
              <a:ext cx="14" cy="14"/>
            </a:xfrm>
            <a:custGeom>
              <a:avLst/>
              <a:gdLst>
                <a:gd name="T0" fmla="*/ 5 w 14"/>
                <a:gd name="T1" fmla="*/ 11 h 14"/>
                <a:gd name="T2" fmla="*/ 5 w 14"/>
                <a:gd name="T3" fmla="*/ 11 h 14"/>
                <a:gd name="T4" fmla="*/ 8 w 14"/>
                <a:gd name="T5" fmla="*/ 14 h 14"/>
                <a:gd name="T6" fmla="*/ 11 w 14"/>
                <a:gd name="T7" fmla="*/ 14 h 14"/>
                <a:gd name="T8" fmla="*/ 14 w 14"/>
                <a:gd name="T9" fmla="*/ 11 h 14"/>
                <a:gd name="T10" fmla="*/ 14 w 14"/>
                <a:gd name="T11" fmla="*/ 3 h 14"/>
                <a:gd name="T12" fmla="*/ 11 w 14"/>
                <a:gd name="T13" fmla="*/ 0 h 14"/>
                <a:gd name="T14" fmla="*/ 5 w 14"/>
                <a:gd name="T15" fmla="*/ 0 h 14"/>
                <a:gd name="T16" fmla="*/ 0 w 14"/>
                <a:gd name="T17" fmla="*/ 6 h 14"/>
                <a:gd name="T18" fmla="*/ 5 w 14"/>
                <a:gd name="T19" fmla="*/ 1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4">
                  <a:moveTo>
                    <a:pt x="5" y="11"/>
                  </a:moveTo>
                  <a:lnTo>
                    <a:pt x="5" y="11"/>
                  </a:lnTo>
                  <a:lnTo>
                    <a:pt x="8" y="14"/>
                  </a:lnTo>
                  <a:lnTo>
                    <a:pt x="11" y="14"/>
                  </a:lnTo>
                  <a:lnTo>
                    <a:pt x="14" y="11"/>
                  </a:lnTo>
                  <a:lnTo>
                    <a:pt x="14" y="3"/>
                  </a:lnTo>
                  <a:lnTo>
                    <a:pt x="11" y="0"/>
                  </a:lnTo>
                  <a:lnTo>
                    <a:pt x="5" y="0"/>
                  </a:lnTo>
                  <a:lnTo>
                    <a:pt x="0" y="6"/>
                  </a:lnTo>
                  <a:lnTo>
                    <a:pt x="5" y="1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8" name="Freeform 92"/>
            <p:cNvSpPr>
              <a:spLocks/>
            </p:cNvSpPr>
            <p:nvPr/>
          </p:nvSpPr>
          <p:spPr bwMode="auto">
            <a:xfrm flipH="1">
              <a:off x="4429" y="3493"/>
              <a:ext cx="169" cy="580"/>
            </a:xfrm>
            <a:custGeom>
              <a:avLst/>
              <a:gdLst>
                <a:gd name="T0" fmla="*/ 0 w 163"/>
                <a:gd name="T1" fmla="*/ 21 h 580"/>
                <a:gd name="T2" fmla="*/ 0 w 163"/>
                <a:gd name="T3" fmla="*/ 21 h 580"/>
                <a:gd name="T4" fmla="*/ 5 w 163"/>
                <a:gd name="T5" fmla="*/ 32 h 580"/>
                <a:gd name="T6" fmla="*/ 30 w 163"/>
                <a:gd name="T7" fmla="*/ 64 h 580"/>
                <a:gd name="T8" fmla="*/ 58 w 163"/>
                <a:gd name="T9" fmla="*/ 118 h 580"/>
                <a:gd name="T10" fmla="*/ 85 w 163"/>
                <a:gd name="T11" fmla="*/ 184 h 580"/>
                <a:gd name="T12" fmla="*/ 102 w 163"/>
                <a:gd name="T13" fmla="*/ 225 h 580"/>
                <a:gd name="T14" fmla="*/ 116 w 163"/>
                <a:gd name="T15" fmla="*/ 267 h 580"/>
                <a:gd name="T16" fmla="*/ 124 w 163"/>
                <a:gd name="T17" fmla="*/ 313 h 580"/>
                <a:gd name="T18" fmla="*/ 130 w 163"/>
                <a:gd name="T19" fmla="*/ 358 h 580"/>
                <a:gd name="T20" fmla="*/ 132 w 163"/>
                <a:gd name="T21" fmla="*/ 409 h 580"/>
                <a:gd name="T22" fmla="*/ 132 w 163"/>
                <a:gd name="T23" fmla="*/ 462 h 580"/>
                <a:gd name="T24" fmla="*/ 124 w 163"/>
                <a:gd name="T25" fmla="*/ 516 h 580"/>
                <a:gd name="T26" fmla="*/ 110 w 163"/>
                <a:gd name="T27" fmla="*/ 569 h 580"/>
                <a:gd name="T28" fmla="*/ 138 w 163"/>
                <a:gd name="T29" fmla="*/ 580 h 580"/>
                <a:gd name="T30" fmla="*/ 154 w 163"/>
                <a:gd name="T31" fmla="*/ 519 h 580"/>
                <a:gd name="T32" fmla="*/ 160 w 163"/>
                <a:gd name="T33" fmla="*/ 465 h 580"/>
                <a:gd name="T34" fmla="*/ 163 w 163"/>
                <a:gd name="T35" fmla="*/ 409 h 580"/>
                <a:gd name="T36" fmla="*/ 160 w 163"/>
                <a:gd name="T37" fmla="*/ 356 h 580"/>
                <a:gd name="T38" fmla="*/ 154 w 163"/>
                <a:gd name="T39" fmla="*/ 305 h 580"/>
                <a:gd name="T40" fmla="*/ 143 w 163"/>
                <a:gd name="T41" fmla="*/ 259 h 580"/>
                <a:gd name="T42" fmla="*/ 132 w 163"/>
                <a:gd name="T43" fmla="*/ 214 h 580"/>
                <a:gd name="T44" fmla="*/ 118 w 163"/>
                <a:gd name="T45" fmla="*/ 174 h 580"/>
                <a:gd name="T46" fmla="*/ 102 w 163"/>
                <a:gd name="T47" fmla="*/ 134 h 580"/>
                <a:gd name="T48" fmla="*/ 85 w 163"/>
                <a:gd name="T49" fmla="*/ 102 h 580"/>
                <a:gd name="T50" fmla="*/ 55 w 163"/>
                <a:gd name="T51" fmla="*/ 45 h 580"/>
                <a:gd name="T52" fmla="*/ 30 w 163"/>
                <a:gd name="T53" fmla="*/ 13 h 580"/>
                <a:gd name="T54" fmla="*/ 24 w 163"/>
                <a:gd name="T55" fmla="*/ 0 h 580"/>
                <a:gd name="T56" fmla="*/ 0 w 163"/>
                <a:gd name="T57" fmla="*/ 21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3" h="580">
                  <a:moveTo>
                    <a:pt x="0" y="21"/>
                  </a:moveTo>
                  <a:lnTo>
                    <a:pt x="0" y="21"/>
                  </a:lnTo>
                  <a:lnTo>
                    <a:pt x="5" y="32"/>
                  </a:lnTo>
                  <a:lnTo>
                    <a:pt x="30" y="64"/>
                  </a:lnTo>
                  <a:lnTo>
                    <a:pt x="58" y="118"/>
                  </a:lnTo>
                  <a:lnTo>
                    <a:pt x="85" y="184"/>
                  </a:lnTo>
                  <a:lnTo>
                    <a:pt x="102" y="225"/>
                  </a:lnTo>
                  <a:lnTo>
                    <a:pt x="116" y="267"/>
                  </a:lnTo>
                  <a:lnTo>
                    <a:pt x="124" y="313"/>
                  </a:lnTo>
                  <a:lnTo>
                    <a:pt x="130" y="358"/>
                  </a:lnTo>
                  <a:lnTo>
                    <a:pt x="132" y="409"/>
                  </a:lnTo>
                  <a:lnTo>
                    <a:pt x="132" y="462"/>
                  </a:lnTo>
                  <a:lnTo>
                    <a:pt x="124" y="516"/>
                  </a:lnTo>
                  <a:lnTo>
                    <a:pt x="110" y="569"/>
                  </a:lnTo>
                  <a:lnTo>
                    <a:pt x="138" y="580"/>
                  </a:lnTo>
                  <a:lnTo>
                    <a:pt x="154" y="519"/>
                  </a:lnTo>
                  <a:lnTo>
                    <a:pt x="160" y="465"/>
                  </a:lnTo>
                  <a:lnTo>
                    <a:pt x="163" y="409"/>
                  </a:lnTo>
                  <a:lnTo>
                    <a:pt x="160" y="356"/>
                  </a:lnTo>
                  <a:lnTo>
                    <a:pt x="154" y="305"/>
                  </a:lnTo>
                  <a:lnTo>
                    <a:pt x="143" y="259"/>
                  </a:lnTo>
                  <a:lnTo>
                    <a:pt x="132" y="214"/>
                  </a:lnTo>
                  <a:lnTo>
                    <a:pt x="118" y="174"/>
                  </a:lnTo>
                  <a:lnTo>
                    <a:pt x="102" y="134"/>
                  </a:lnTo>
                  <a:lnTo>
                    <a:pt x="85" y="102"/>
                  </a:lnTo>
                  <a:lnTo>
                    <a:pt x="55" y="45"/>
                  </a:lnTo>
                  <a:lnTo>
                    <a:pt x="30" y="13"/>
                  </a:lnTo>
                  <a:lnTo>
                    <a:pt x="24" y="0"/>
                  </a:lnTo>
                  <a:lnTo>
                    <a:pt x="0" y="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09" name="Freeform 93"/>
            <p:cNvSpPr>
              <a:spLocks/>
            </p:cNvSpPr>
            <p:nvPr/>
          </p:nvSpPr>
          <p:spPr bwMode="auto">
            <a:xfrm flipH="1">
              <a:off x="4609" y="3506"/>
              <a:ext cx="193" cy="580"/>
            </a:xfrm>
            <a:custGeom>
              <a:avLst/>
              <a:gdLst>
                <a:gd name="T0" fmla="*/ 155 w 186"/>
                <a:gd name="T1" fmla="*/ 3 h 580"/>
                <a:gd name="T2" fmla="*/ 155 w 186"/>
                <a:gd name="T3" fmla="*/ 3 h 580"/>
                <a:gd name="T4" fmla="*/ 155 w 186"/>
                <a:gd name="T5" fmla="*/ 72 h 580"/>
                <a:gd name="T6" fmla="*/ 155 w 186"/>
                <a:gd name="T7" fmla="*/ 147 h 580"/>
                <a:gd name="T8" fmla="*/ 144 w 186"/>
                <a:gd name="T9" fmla="*/ 233 h 580"/>
                <a:gd name="T10" fmla="*/ 136 w 186"/>
                <a:gd name="T11" fmla="*/ 278 h 580"/>
                <a:gd name="T12" fmla="*/ 131 w 186"/>
                <a:gd name="T13" fmla="*/ 324 h 580"/>
                <a:gd name="T14" fmla="*/ 117 w 186"/>
                <a:gd name="T15" fmla="*/ 369 h 580"/>
                <a:gd name="T16" fmla="*/ 100 w 186"/>
                <a:gd name="T17" fmla="*/ 417 h 580"/>
                <a:gd name="T18" fmla="*/ 81 w 186"/>
                <a:gd name="T19" fmla="*/ 455 h 580"/>
                <a:gd name="T20" fmla="*/ 58 w 186"/>
                <a:gd name="T21" fmla="*/ 495 h 580"/>
                <a:gd name="T22" fmla="*/ 31 w 186"/>
                <a:gd name="T23" fmla="*/ 527 h 580"/>
                <a:gd name="T24" fmla="*/ 0 w 186"/>
                <a:gd name="T25" fmla="*/ 556 h 580"/>
                <a:gd name="T26" fmla="*/ 20 w 186"/>
                <a:gd name="T27" fmla="*/ 580 h 580"/>
                <a:gd name="T28" fmla="*/ 53 w 186"/>
                <a:gd name="T29" fmla="*/ 551 h 580"/>
                <a:gd name="T30" fmla="*/ 81 w 186"/>
                <a:gd name="T31" fmla="*/ 516 h 580"/>
                <a:gd name="T32" fmla="*/ 106 w 186"/>
                <a:gd name="T33" fmla="*/ 476 h 580"/>
                <a:gd name="T34" fmla="*/ 125 w 186"/>
                <a:gd name="T35" fmla="*/ 433 h 580"/>
                <a:gd name="T36" fmla="*/ 144 w 186"/>
                <a:gd name="T37" fmla="*/ 388 h 580"/>
                <a:gd name="T38" fmla="*/ 158 w 186"/>
                <a:gd name="T39" fmla="*/ 342 h 580"/>
                <a:gd name="T40" fmla="*/ 169 w 186"/>
                <a:gd name="T41" fmla="*/ 292 h 580"/>
                <a:gd name="T42" fmla="*/ 175 w 186"/>
                <a:gd name="T43" fmla="*/ 246 h 580"/>
                <a:gd name="T44" fmla="*/ 186 w 186"/>
                <a:gd name="T45" fmla="*/ 158 h 580"/>
                <a:gd name="T46" fmla="*/ 186 w 186"/>
                <a:gd name="T47" fmla="*/ 78 h 580"/>
                <a:gd name="T48" fmla="*/ 186 w 186"/>
                <a:gd name="T49" fmla="*/ 0 h 580"/>
                <a:gd name="T50" fmla="*/ 155 w 186"/>
                <a:gd name="T51" fmla="*/ 3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6" h="580">
                  <a:moveTo>
                    <a:pt x="155" y="3"/>
                  </a:moveTo>
                  <a:lnTo>
                    <a:pt x="155" y="3"/>
                  </a:lnTo>
                  <a:lnTo>
                    <a:pt x="155" y="72"/>
                  </a:lnTo>
                  <a:lnTo>
                    <a:pt x="155" y="147"/>
                  </a:lnTo>
                  <a:lnTo>
                    <a:pt x="144" y="233"/>
                  </a:lnTo>
                  <a:lnTo>
                    <a:pt x="136" y="278"/>
                  </a:lnTo>
                  <a:lnTo>
                    <a:pt x="131" y="324"/>
                  </a:lnTo>
                  <a:lnTo>
                    <a:pt x="117" y="369"/>
                  </a:lnTo>
                  <a:lnTo>
                    <a:pt x="100" y="417"/>
                  </a:lnTo>
                  <a:lnTo>
                    <a:pt x="81" y="455"/>
                  </a:lnTo>
                  <a:lnTo>
                    <a:pt x="58" y="495"/>
                  </a:lnTo>
                  <a:lnTo>
                    <a:pt x="31" y="527"/>
                  </a:lnTo>
                  <a:lnTo>
                    <a:pt x="0" y="556"/>
                  </a:lnTo>
                  <a:lnTo>
                    <a:pt x="20" y="580"/>
                  </a:lnTo>
                  <a:lnTo>
                    <a:pt x="53" y="551"/>
                  </a:lnTo>
                  <a:lnTo>
                    <a:pt x="81" y="516"/>
                  </a:lnTo>
                  <a:lnTo>
                    <a:pt x="106" y="476"/>
                  </a:lnTo>
                  <a:lnTo>
                    <a:pt x="125" y="433"/>
                  </a:lnTo>
                  <a:lnTo>
                    <a:pt x="144" y="388"/>
                  </a:lnTo>
                  <a:lnTo>
                    <a:pt x="158" y="342"/>
                  </a:lnTo>
                  <a:lnTo>
                    <a:pt x="169" y="292"/>
                  </a:lnTo>
                  <a:lnTo>
                    <a:pt x="175" y="246"/>
                  </a:lnTo>
                  <a:lnTo>
                    <a:pt x="186" y="158"/>
                  </a:lnTo>
                  <a:lnTo>
                    <a:pt x="186" y="78"/>
                  </a:lnTo>
                  <a:lnTo>
                    <a:pt x="186" y="0"/>
                  </a:lnTo>
                  <a:lnTo>
                    <a:pt x="155"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0" name="Freeform 94"/>
            <p:cNvSpPr>
              <a:spLocks/>
            </p:cNvSpPr>
            <p:nvPr/>
          </p:nvSpPr>
          <p:spPr bwMode="auto">
            <a:xfrm flipH="1">
              <a:off x="4420" y="4055"/>
              <a:ext cx="55" cy="44"/>
            </a:xfrm>
            <a:custGeom>
              <a:avLst/>
              <a:gdLst>
                <a:gd name="T0" fmla="*/ 53 w 53"/>
                <a:gd name="T1" fmla="*/ 34 h 44"/>
                <a:gd name="T2" fmla="*/ 53 w 53"/>
                <a:gd name="T3" fmla="*/ 44 h 44"/>
                <a:gd name="T4" fmla="*/ 19 w 53"/>
                <a:gd name="T5" fmla="*/ 44 h 44"/>
                <a:gd name="T6" fmla="*/ 11 w 53"/>
                <a:gd name="T7" fmla="*/ 31 h 44"/>
                <a:gd name="T8" fmla="*/ 11 w 53"/>
                <a:gd name="T9" fmla="*/ 44 h 44"/>
                <a:gd name="T10" fmla="*/ 0 w 53"/>
                <a:gd name="T11" fmla="*/ 44 h 44"/>
                <a:gd name="T12" fmla="*/ 0 w 53"/>
                <a:gd name="T13" fmla="*/ 0 h 44"/>
                <a:gd name="T14" fmla="*/ 5 w 53"/>
                <a:gd name="T15" fmla="*/ 0 h 44"/>
                <a:gd name="T16" fmla="*/ 14 w 53"/>
                <a:gd name="T17" fmla="*/ 13 h 44"/>
                <a:gd name="T18" fmla="*/ 28 w 53"/>
                <a:gd name="T19" fmla="*/ 31 h 44"/>
                <a:gd name="T20" fmla="*/ 53 w 53"/>
                <a:gd name="T21"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44">
                  <a:moveTo>
                    <a:pt x="53" y="34"/>
                  </a:moveTo>
                  <a:lnTo>
                    <a:pt x="53" y="44"/>
                  </a:lnTo>
                  <a:lnTo>
                    <a:pt x="19" y="44"/>
                  </a:lnTo>
                  <a:lnTo>
                    <a:pt x="11" y="31"/>
                  </a:lnTo>
                  <a:lnTo>
                    <a:pt x="11" y="44"/>
                  </a:lnTo>
                  <a:lnTo>
                    <a:pt x="0" y="44"/>
                  </a:lnTo>
                  <a:lnTo>
                    <a:pt x="0" y="0"/>
                  </a:lnTo>
                  <a:lnTo>
                    <a:pt x="5" y="0"/>
                  </a:lnTo>
                  <a:lnTo>
                    <a:pt x="14" y="13"/>
                  </a:lnTo>
                  <a:lnTo>
                    <a:pt x="28" y="31"/>
                  </a:lnTo>
                  <a:lnTo>
                    <a:pt x="53" y="3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1" name="Freeform 95"/>
            <p:cNvSpPr>
              <a:spLocks/>
            </p:cNvSpPr>
            <p:nvPr/>
          </p:nvSpPr>
          <p:spPr bwMode="auto">
            <a:xfrm flipH="1">
              <a:off x="4773" y="4061"/>
              <a:ext cx="48" cy="60"/>
            </a:xfrm>
            <a:custGeom>
              <a:avLst/>
              <a:gdLst>
                <a:gd name="T0" fmla="*/ 19 w 47"/>
                <a:gd name="T1" fmla="*/ 60 h 60"/>
                <a:gd name="T2" fmla="*/ 8 w 47"/>
                <a:gd name="T3" fmla="*/ 60 h 60"/>
                <a:gd name="T4" fmla="*/ 5 w 47"/>
                <a:gd name="T5" fmla="*/ 27 h 60"/>
                <a:gd name="T6" fmla="*/ 14 w 47"/>
                <a:gd name="T7" fmla="*/ 14 h 60"/>
                <a:gd name="T8" fmla="*/ 0 w 47"/>
                <a:gd name="T9" fmla="*/ 17 h 60"/>
                <a:gd name="T10" fmla="*/ 0 w 47"/>
                <a:gd name="T11" fmla="*/ 6 h 60"/>
                <a:gd name="T12" fmla="*/ 44 w 47"/>
                <a:gd name="T13" fmla="*/ 0 h 60"/>
                <a:gd name="T14" fmla="*/ 47 w 47"/>
                <a:gd name="T15" fmla="*/ 11 h 60"/>
                <a:gd name="T16" fmla="*/ 33 w 47"/>
                <a:gd name="T17" fmla="*/ 17 h 60"/>
                <a:gd name="T18" fmla="*/ 19 w 47"/>
                <a:gd name="T19" fmla="*/ 35 h 60"/>
                <a:gd name="T20" fmla="*/ 19 w 47"/>
                <a:gd name="T2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60">
                  <a:moveTo>
                    <a:pt x="19" y="60"/>
                  </a:moveTo>
                  <a:lnTo>
                    <a:pt x="8" y="60"/>
                  </a:lnTo>
                  <a:lnTo>
                    <a:pt x="5" y="27"/>
                  </a:lnTo>
                  <a:lnTo>
                    <a:pt x="14" y="14"/>
                  </a:lnTo>
                  <a:lnTo>
                    <a:pt x="0" y="17"/>
                  </a:lnTo>
                  <a:lnTo>
                    <a:pt x="0" y="6"/>
                  </a:lnTo>
                  <a:lnTo>
                    <a:pt x="44" y="0"/>
                  </a:lnTo>
                  <a:lnTo>
                    <a:pt x="47" y="11"/>
                  </a:lnTo>
                  <a:lnTo>
                    <a:pt x="33" y="17"/>
                  </a:lnTo>
                  <a:lnTo>
                    <a:pt x="19" y="35"/>
                  </a:lnTo>
                  <a:lnTo>
                    <a:pt x="19" y="6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2" name="Freeform 96"/>
            <p:cNvSpPr>
              <a:spLocks/>
            </p:cNvSpPr>
            <p:nvPr/>
          </p:nvSpPr>
          <p:spPr bwMode="auto">
            <a:xfrm flipH="1">
              <a:off x="4598" y="3106"/>
              <a:ext cx="40" cy="13"/>
            </a:xfrm>
            <a:custGeom>
              <a:avLst/>
              <a:gdLst>
                <a:gd name="T0" fmla="*/ 33 w 39"/>
                <a:gd name="T1" fmla="*/ 0 h 13"/>
                <a:gd name="T2" fmla="*/ 33 w 39"/>
                <a:gd name="T3" fmla="*/ 0 h 13"/>
                <a:gd name="T4" fmla="*/ 25 w 39"/>
                <a:gd name="T5" fmla="*/ 5 h 13"/>
                <a:gd name="T6" fmla="*/ 14 w 39"/>
                <a:gd name="T7" fmla="*/ 10 h 13"/>
                <a:gd name="T8" fmla="*/ 0 w 39"/>
                <a:gd name="T9" fmla="*/ 5 h 13"/>
                <a:gd name="T10" fmla="*/ 0 w 39"/>
                <a:gd name="T11" fmla="*/ 10 h 13"/>
                <a:gd name="T12" fmla="*/ 14 w 39"/>
                <a:gd name="T13" fmla="*/ 13 h 13"/>
                <a:gd name="T14" fmla="*/ 28 w 39"/>
                <a:gd name="T15" fmla="*/ 10 h 13"/>
                <a:gd name="T16" fmla="*/ 39 w 39"/>
                <a:gd name="T17" fmla="*/ 3 h 13"/>
                <a:gd name="T18" fmla="*/ 33 w 39"/>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13">
                  <a:moveTo>
                    <a:pt x="33" y="0"/>
                  </a:moveTo>
                  <a:lnTo>
                    <a:pt x="33" y="0"/>
                  </a:lnTo>
                  <a:lnTo>
                    <a:pt x="25" y="5"/>
                  </a:lnTo>
                  <a:lnTo>
                    <a:pt x="14" y="10"/>
                  </a:lnTo>
                  <a:lnTo>
                    <a:pt x="0" y="5"/>
                  </a:lnTo>
                  <a:lnTo>
                    <a:pt x="0" y="10"/>
                  </a:lnTo>
                  <a:lnTo>
                    <a:pt x="14" y="13"/>
                  </a:lnTo>
                  <a:lnTo>
                    <a:pt x="28" y="10"/>
                  </a:lnTo>
                  <a:lnTo>
                    <a:pt x="39" y="3"/>
                  </a:lnTo>
                  <a:lnTo>
                    <a:pt x="3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3" name="Freeform 97"/>
            <p:cNvSpPr>
              <a:spLocks/>
            </p:cNvSpPr>
            <p:nvPr/>
          </p:nvSpPr>
          <p:spPr bwMode="auto">
            <a:xfrm flipH="1">
              <a:off x="4162" y="2075"/>
              <a:ext cx="803" cy="787"/>
            </a:xfrm>
            <a:custGeom>
              <a:avLst/>
              <a:gdLst>
                <a:gd name="T0" fmla="*/ 776 w 776"/>
                <a:gd name="T1" fmla="*/ 387 h 787"/>
                <a:gd name="T2" fmla="*/ 773 w 776"/>
                <a:gd name="T3" fmla="*/ 467 h 787"/>
                <a:gd name="T4" fmla="*/ 748 w 776"/>
                <a:gd name="T5" fmla="*/ 541 h 787"/>
                <a:gd name="T6" fmla="*/ 715 w 776"/>
                <a:gd name="T7" fmla="*/ 611 h 787"/>
                <a:gd name="T8" fmla="*/ 668 w 776"/>
                <a:gd name="T9" fmla="*/ 667 h 787"/>
                <a:gd name="T10" fmla="*/ 609 w 776"/>
                <a:gd name="T11" fmla="*/ 718 h 787"/>
                <a:gd name="T12" fmla="*/ 543 w 776"/>
                <a:gd name="T13" fmla="*/ 755 h 787"/>
                <a:gd name="T14" fmla="*/ 474 w 776"/>
                <a:gd name="T15" fmla="*/ 776 h 787"/>
                <a:gd name="T16" fmla="*/ 393 w 776"/>
                <a:gd name="T17" fmla="*/ 787 h 787"/>
                <a:gd name="T18" fmla="*/ 316 w 776"/>
                <a:gd name="T19" fmla="*/ 779 h 787"/>
                <a:gd name="T20" fmla="*/ 241 w 776"/>
                <a:gd name="T21" fmla="*/ 760 h 787"/>
                <a:gd name="T22" fmla="*/ 175 w 776"/>
                <a:gd name="T23" fmla="*/ 723 h 787"/>
                <a:gd name="T24" fmla="*/ 114 w 776"/>
                <a:gd name="T25" fmla="*/ 678 h 787"/>
                <a:gd name="T26" fmla="*/ 70 w 776"/>
                <a:gd name="T27" fmla="*/ 621 h 787"/>
                <a:gd name="T28" fmla="*/ 31 w 776"/>
                <a:gd name="T29" fmla="*/ 552 h 787"/>
                <a:gd name="T30" fmla="*/ 6 w 776"/>
                <a:gd name="T31" fmla="*/ 483 h 787"/>
                <a:gd name="T32" fmla="*/ 0 w 776"/>
                <a:gd name="T33" fmla="*/ 400 h 787"/>
                <a:gd name="T34" fmla="*/ 3 w 776"/>
                <a:gd name="T35" fmla="*/ 322 h 787"/>
                <a:gd name="T36" fmla="*/ 28 w 776"/>
                <a:gd name="T37" fmla="*/ 248 h 787"/>
                <a:gd name="T38" fmla="*/ 58 w 776"/>
                <a:gd name="T39" fmla="*/ 181 h 787"/>
                <a:gd name="T40" fmla="*/ 108 w 776"/>
                <a:gd name="T41" fmla="*/ 120 h 787"/>
                <a:gd name="T42" fmla="*/ 164 w 776"/>
                <a:gd name="T43" fmla="*/ 69 h 787"/>
                <a:gd name="T44" fmla="*/ 230 w 776"/>
                <a:gd name="T45" fmla="*/ 34 h 787"/>
                <a:gd name="T46" fmla="*/ 302 w 776"/>
                <a:gd name="T47" fmla="*/ 10 h 787"/>
                <a:gd name="T48" fmla="*/ 382 w 776"/>
                <a:gd name="T49" fmla="*/ 0 h 787"/>
                <a:gd name="T50" fmla="*/ 460 w 776"/>
                <a:gd name="T51" fmla="*/ 5 h 787"/>
                <a:gd name="T52" fmla="*/ 532 w 776"/>
                <a:gd name="T53" fmla="*/ 26 h 787"/>
                <a:gd name="T54" fmla="*/ 601 w 776"/>
                <a:gd name="T55" fmla="*/ 64 h 787"/>
                <a:gd name="T56" fmla="*/ 659 w 776"/>
                <a:gd name="T57" fmla="*/ 109 h 787"/>
                <a:gd name="T58" fmla="*/ 706 w 776"/>
                <a:gd name="T59" fmla="*/ 170 h 787"/>
                <a:gd name="T60" fmla="*/ 745 w 776"/>
                <a:gd name="T61" fmla="*/ 234 h 787"/>
                <a:gd name="T62" fmla="*/ 767 w 776"/>
                <a:gd name="T63" fmla="*/ 306 h 787"/>
                <a:gd name="T64" fmla="*/ 776 w 776"/>
                <a:gd name="T65" fmla="*/ 387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6" h="787">
                  <a:moveTo>
                    <a:pt x="776" y="387"/>
                  </a:moveTo>
                  <a:lnTo>
                    <a:pt x="776" y="387"/>
                  </a:lnTo>
                  <a:lnTo>
                    <a:pt x="776" y="429"/>
                  </a:lnTo>
                  <a:lnTo>
                    <a:pt x="773" y="467"/>
                  </a:lnTo>
                  <a:lnTo>
                    <a:pt x="762" y="504"/>
                  </a:lnTo>
                  <a:lnTo>
                    <a:pt x="748" y="541"/>
                  </a:lnTo>
                  <a:lnTo>
                    <a:pt x="734" y="573"/>
                  </a:lnTo>
                  <a:lnTo>
                    <a:pt x="715" y="611"/>
                  </a:lnTo>
                  <a:lnTo>
                    <a:pt x="692" y="638"/>
                  </a:lnTo>
                  <a:lnTo>
                    <a:pt x="668" y="667"/>
                  </a:lnTo>
                  <a:lnTo>
                    <a:pt x="643" y="696"/>
                  </a:lnTo>
                  <a:lnTo>
                    <a:pt x="609" y="718"/>
                  </a:lnTo>
                  <a:lnTo>
                    <a:pt x="579" y="739"/>
                  </a:lnTo>
                  <a:lnTo>
                    <a:pt x="543" y="755"/>
                  </a:lnTo>
                  <a:lnTo>
                    <a:pt x="510" y="768"/>
                  </a:lnTo>
                  <a:lnTo>
                    <a:pt x="474" y="776"/>
                  </a:lnTo>
                  <a:lnTo>
                    <a:pt x="435" y="784"/>
                  </a:lnTo>
                  <a:lnTo>
                    <a:pt x="393" y="787"/>
                  </a:lnTo>
                  <a:lnTo>
                    <a:pt x="355" y="787"/>
                  </a:lnTo>
                  <a:lnTo>
                    <a:pt x="316" y="779"/>
                  </a:lnTo>
                  <a:lnTo>
                    <a:pt x="277" y="774"/>
                  </a:lnTo>
                  <a:lnTo>
                    <a:pt x="241" y="760"/>
                  </a:lnTo>
                  <a:lnTo>
                    <a:pt x="205" y="744"/>
                  </a:lnTo>
                  <a:lnTo>
                    <a:pt x="175" y="723"/>
                  </a:lnTo>
                  <a:lnTo>
                    <a:pt x="144" y="702"/>
                  </a:lnTo>
                  <a:lnTo>
                    <a:pt x="114" y="678"/>
                  </a:lnTo>
                  <a:lnTo>
                    <a:pt x="92" y="648"/>
                  </a:lnTo>
                  <a:lnTo>
                    <a:pt x="70" y="621"/>
                  </a:lnTo>
                  <a:lnTo>
                    <a:pt x="47" y="589"/>
                  </a:lnTo>
                  <a:lnTo>
                    <a:pt x="31" y="552"/>
                  </a:lnTo>
                  <a:lnTo>
                    <a:pt x="17" y="517"/>
                  </a:lnTo>
                  <a:lnTo>
                    <a:pt x="6" y="483"/>
                  </a:lnTo>
                  <a:lnTo>
                    <a:pt x="0" y="443"/>
                  </a:lnTo>
                  <a:lnTo>
                    <a:pt x="0" y="400"/>
                  </a:lnTo>
                  <a:lnTo>
                    <a:pt x="0" y="360"/>
                  </a:lnTo>
                  <a:lnTo>
                    <a:pt x="3" y="322"/>
                  </a:lnTo>
                  <a:lnTo>
                    <a:pt x="14" y="282"/>
                  </a:lnTo>
                  <a:lnTo>
                    <a:pt x="28" y="248"/>
                  </a:lnTo>
                  <a:lnTo>
                    <a:pt x="42" y="213"/>
                  </a:lnTo>
                  <a:lnTo>
                    <a:pt x="58" y="181"/>
                  </a:lnTo>
                  <a:lnTo>
                    <a:pt x="83" y="149"/>
                  </a:lnTo>
                  <a:lnTo>
                    <a:pt x="108" y="120"/>
                  </a:lnTo>
                  <a:lnTo>
                    <a:pt x="133" y="96"/>
                  </a:lnTo>
                  <a:lnTo>
                    <a:pt x="164" y="69"/>
                  </a:lnTo>
                  <a:lnTo>
                    <a:pt x="197" y="53"/>
                  </a:lnTo>
                  <a:lnTo>
                    <a:pt x="230" y="34"/>
                  </a:lnTo>
                  <a:lnTo>
                    <a:pt x="266" y="21"/>
                  </a:lnTo>
                  <a:lnTo>
                    <a:pt x="302" y="10"/>
                  </a:lnTo>
                  <a:lnTo>
                    <a:pt x="341" y="2"/>
                  </a:lnTo>
                  <a:lnTo>
                    <a:pt x="382" y="0"/>
                  </a:lnTo>
                  <a:lnTo>
                    <a:pt x="421" y="2"/>
                  </a:lnTo>
                  <a:lnTo>
                    <a:pt x="460" y="5"/>
                  </a:lnTo>
                  <a:lnTo>
                    <a:pt x="499" y="16"/>
                  </a:lnTo>
                  <a:lnTo>
                    <a:pt x="532" y="26"/>
                  </a:lnTo>
                  <a:lnTo>
                    <a:pt x="568" y="45"/>
                  </a:lnTo>
                  <a:lnTo>
                    <a:pt x="601" y="64"/>
                  </a:lnTo>
                  <a:lnTo>
                    <a:pt x="632" y="85"/>
                  </a:lnTo>
                  <a:lnTo>
                    <a:pt x="659" y="109"/>
                  </a:lnTo>
                  <a:lnTo>
                    <a:pt x="684" y="138"/>
                  </a:lnTo>
                  <a:lnTo>
                    <a:pt x="706" y="170"/>
                  </a:lnTo>
                  <a:lnTo>
                    <a:pt x="726" y="202"/>
                  </a:lnTo>
                  <a:lnTo>
                    <a:pt x="745" y="234"/>
                  </a:lnTo>
                  <a:lnTo>
                    <a:pt x="759" y="269"/>
                  </a:lnTo>
                  <a:lnTo>
                    <a:pt x="767" y="306"/>
                  </a:lnTo>
                  <a:lnTo>
                    <a:pt x="776" y="347"/>
                  </a:lnTo>
                  <a:lnTo>
                    <a:pt x="776" y="387"/>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4" name="Freeform 98"/>
            <p:cNvSpPr>
              <a:spLocks/>
            </p:cNvSpPr>
            <p:nvPr/>
          </p:nvSpPr>
          <p:spPr bwMode="auto">
            <a:xfrm flipH="1">
              <a:off x="4530" y="2183"/>
              <a:ext cx="429" cy="669"/>
            </a:xfrm>
            <a:custGeom>
              <a:avLst/>
              <a:gdLst>
                <a:gd name="T0" fmla="*/ 55 w 415"/>
                <a:gd name="T1" fmla="*/ 115 h 669"/>
                <a:gd name="T2" fmla="*/ 77 w 415"/>
                <a:gd name="T3" fmla="*/ 115 h 669"/>
                <a:gd name="T4" fmla="*/ 116 w 415"/>
                <a:gd name="T5" fmla="*/ 78 h 669"/>
                <a:gd name="T6" fmla="*/ 133 w 415"/>
                <a:gd name="T7" fmla="*/ 54 h 669"/>
                <a:gd name="T8" fmla="*/ 138 w 415"/>
                <a:gd name="T9" fmla="*/ 32 h 669"/>
                <a:gd name="T10" fmla="*/ 158 w 415"/>
                <a:gd name="T11" fmla="*/ 3 h 669"/>
                <a:gd name="T12" fmla="*/ 182 w 415"/>
                <a:gd name="T13" fmla="*/ 3 h 669"/>
                <a:gd name="T14" fmla="*/ 243 w 415"/>
                <a:gd name="T15" fmla="*/ 32 h 669"/>
                <a:gd name="T16" fmla="*/ 252 w 415"/>
                <a:gd name="T17" fmla="*/ 51 h 669"/>
                <a:gd name="T18" fmla="*/ 291 w 415"/>
                <a:gd name="T19" fmla="*/ 62 h 669"/>
                <a:gd name="T20" fmla="*/ 302 w 415"/>
                <a:gd name="T21" fmla="*/ 94 h 669"/>
                <a:gd name="T22" fmla="*/ 302 w 415"/>
                <a:gd name="T23" fmla="*/ 118 h 669"/>
                <a:gd name="T24" fmla="*/ 277 w 415"/>
                <a:gd name="T25" fmla="*/ 131 h 669"/>
                <a:gd name="T26" fmla="*/ 199 w 415"/>
                <a:gd name="T27" fmla="*/ 129 h 669"/>
                <a:gd name="T28" fmla="*/ 180 w 415"/>
                <a:gd name="T29" fmla="*/ 150 h 669"/>
                <a:gd name="T30" fmla="*/ 191 w 415"/>
                <a:gd name="T31" fmla="*/ 161 h 669"/>
                <a:gd name="T32" fmla="*/ 216 w 415"/>
                <a:gd name="T33" fmla="*/ 142 h 669"/>
                <a:gd name="T34" fmla="*/ 238 w 415"/>
                <a:gd name="T35" fmla="*/ 139 h 669"/>
                <a:gd name="T36" fmla="*/ 252 w 415"/>
                <a:gd name="T37" fmla="*/ 166 h 669"/>
                <a:gd name="T38" fmla="*/ 274 w 415"/>
                <a:gd name="T39" fmla="*/ 185 h 669"/>
                <a:gd name="T40" fmla="*/ 257 w 415"/>
                <a:gd name="T41" fmla="*/ 217 h 669"/>
                <a:gd name="T42" fmla="*/ 238 w 415"/>
                <a:gd name="T43" fmla="*/ 230 h 669"/>
                <a:gd name="T44" fmla="*/ 243 w 415"/>
                <a:gd name="T45" fmla="*/ 268 h 669"/>
                <a:gd name="T46" fmla="*/ 218 w 415"/>
                <a:gd name="T47" fmla="*/ 313 h 669"/>
                <a:gd name="T48" fmla="*/ 191 w 415"/>
                <a:gd name="T49" fmla="*/ 348 h 669"/>
                <a:gd name="T50" fmla="*/ 144 w 415"/>
                <a:gd name="T51" fmla="*/ 367 h 669"/>
                <a:gd name="T52" fmla="*/ 105 w 415"/>
                <a:gd name="T53" fmla="*/ 356 h 669"/>
                <a:gd name="T54" fmla="*/ 88 w 415"/>
                <a:gd name="T55" fmla="*/ 385 h 669"/>
                <a:gd name="T56" fmla="*/ 105 w 415"/>
                <a:gd name="T57" fmla="*/ 412 h 669"/>
                <a:gd name="T58" fmla="*/ 102 w 415"/>
                <a:gd name="T59" fmla="*/ 434 h 669"/>
                <a:gd name="T60" fmla="*/ 119 w 415"/>
                <a:gd name="T61" fmla="*/ 450 h 669"/>
                <a:gd name="T62" fmla="*/ 130 w 415"/>
                <a:gd name="T63" fmla="*/ 455 h 669"/>
                <a:gd name="T64" fmla="*/ 146 w 415"/>
                <a:gd name="T65" fmla="*/ 450 h 669"/>
                <a:gd name="T66" fmla="*/ 169 w 415"/>
                <a:gd name="T67" fmla="*/ 450 h 669"/>
                <a:gd name="T68" fmla="*/ 171 w 415"/>
                <a:gd name="T69" fmla="*/ 493 h 669"/>
                <a:gd name="T70" fmla="*/ 185 w 415"/>
                <a:gd name="T71" fmla="*/ 503 h 669"/>
                <a:gd name="T72" fmla="*/ 218 w 415"/>
                <a:gd name="T73" fmla="*/ 498 h 669"/>
                <a:gd name="T74" fmla="*/ 252 w 415"/>
                <a:gd name="T75" fmla="*/ 509 h 669"/>
                <a:gd name="T76" fmla="*/ 277 w 415"/>
                <a:gd name="T77" fmla="*/ 525 h 669"/>
                <a:gd name="T78" fmla="*/ 299 w 415"/>
                <a:gd name="T79" fmla="*/ 525 h 669"/>
                <a:gd name="T80" fmla="*/ 321 w 415"/>
                <a:gd name="T81" fmla="*/ 517 h 669"/>
                <a:gd name="T82" fmla="*/ 349 w 415"/>
                <a:gd name="T83" fmla="*/ 541 h 669"/>
                <a:gd name="T84" fmla="*/ 379 w 415"/>
                <a:gd name="T85" fmla="*/ 570 h 669"/>
                <a:gd name="T86" fmla="*/ 407 w 415"/>
                <a:gd name="T87" fmla="*/ 578 h 669"/>
                <a:gd name="T88" fmla="*/ 412 w 415"/>
                <a:gd name="T89" fmla="*/ 613 h 669"/>
                <a:gd name="T90" fmla="*/ 368 w 415"/>
                <a:gd name="T91" fmla="*/ 669 h 669"/>
                <a:gd name="T92" fmla="*/ 257 w 415"/>
                <a:gd name="T93" fmla="*/ 645 h 669"/>
                <a:gd name="T94" fmla="*/ 171 w 415"/>
                <a:gd name="T95" fmla="*/ 602 h 669"/>
                <a:gd name="T96" fmla="*/ 180 w 415"/>
                <a:gd name="T97" fmla="*/ 581 h 669"/>
                <a:gd name="T98" fmla="*/ 191 w 415"/>
                <a:gd name="T99" fmla="*/ 551 h 669"/>
                <a:gd name="T100" fmla="*/ 158 w 415"/>
                <a:gd name="T101" fmla="*/ 517 h 669"/>
                <a:gd name="T102" fmla="*/ 155 w 415"/>
                <a:gd name="T103" fmla="*/ 495 h 669"/>
                <a:gd name="T104" fmla="*/ 119 w 415"/>
                <a:gd name="T105" fmla="*/ 487 h 669"/>
                <a:gd name="T106" fmla="*/ 88 w 415"/>
                <a:gd name="T107" fmla="*/ 471 h 669"/>
                <a:gd name="T108" fmla="*/ 52 w 415"/>
                <a:gd name="T109" fmla="*/ 423 h 669"/>
                <a:gd name="T110" fmla="*/ 8 w 415"/>
                <a:gd name="T111" fmla="*/ 343 h 669"/>
                <a:gd name="T112" fmla="*/ 8 w 415"/>
                <a:gd name="T113" fmla="*/ 196 h 669"/>
                <a:gd name="T114" fmla="*/ 33 w 415"/>
                <a:gd name="T115" fmla="*/ 126 h 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15" h="669">
                  <a:moveTo>
                    <a:pt x="47" y="105"/>
                  </a:moveTo>
                  <a:lnTo>
                    <a:pt x="47" y="105"/>
                  </a:lnTo>
                  <a:lnTo>
                    <a:pt x="55" y="115"/>
                  </a:lnTo>
                  <a:lnTo>
                    <a:pt x="66" y="118"/>
                  </a:lnTo>
                  <a:lnTo>
                    <a:pt x="74" y="118"/>
                  </a:lnTo>
                  <a:lnTo>
                    <a:pt x="77" y="115"/>
                  </a:lnTo>
                  <a:lnTo>
                    <a:pt x="105" y="94"/>
                  </a:lnTo>
                  <a:lnTo>
                    <a:pt x="108" y="89"/>
                  </a:lnTo>
                  <a:lnTo>
                    <a:pt x="116" y="78"/>
                  </a:lnTo>
                  <a:lnTo>
                    <a:pt x="124" y="73"/>
                  </a:lnTo>
                  <a:lnTo>
                    <a:pt x="130" y="56"/>
                  </a:lnTo>
                  <a:lnTo>
                    <a:pt x="133" y="54"/>
                  </a:lnTo>
                  <a:lnTo>
                    <a:pt x="133" y="46"/>
                  </a:lnTo>
                  <a:lnTo>
                    <a:pt x="133" y="40"/>
                  </a:lnTo>
                  <a:lnTo>
                    <a:pt x="138" y="32"/>
                  </a:lnTo>
                  <a:lnTo>
                    <a:pt x="144" y="19"/>
                  </a:lnTo>
                  <a:lnTo>
                    <a:pt x="152" y="11"/>
                  </a:lnTo>
                  <a:lnTo>
                    <a:pt x="158" y="3"/>
                  </a:lnTo>
                  <a:lnTo>
                    <a:pt x="166" y="0"/>
                  </a:lnTo>
                  <a:lnTo>
                    <a:pt x="177" y="0"/>
                  </a:lnTo>
                  <a:lnTo>
                    <a:pt x="182" y="3"/>
                  </a:lnTo>
                  <a:lnTo>
                    <a:pt x="194" y="8"/>
                  </a:lnTo>
                  <a:lnTo>
                    <a:pt x="224" y="24"/>
                  </a:lnTo>
                  <a:lnTo>
                    <a:pt x="243" y="32"/>
                  </a:lnTo>
                  <a:lnTo>
                    <a:pt x="246" y="35"/>
                  </a:lnTo>
                  <a:lnTo>
                    <a:pt x="249" y="46"/>
                  </a:lnTo>
                  <a:lnTo>
                    <a:pt x="252" y="51"/>
                  </a:lnTo>
                  <a:lnTo>
                    <a:pt x="260" y="54"/>
                  </a:lnTo>
                  <a:lnTo>
                    <a:pt x="271" y="56"/>
                  </a:lnTo>
                  <a:lnTo>
                    <a:pt x="291" y="62"/>
                  </a:lnTo>
                  <a:lnTo>
                    <a:pt x="299" y="73"/>
                  </a:lnTo>
                  <a:lnTo>
                    <a:pt x="302" y="83"/>
                  </a:lnTo>
                  <a:lnTo>
                    <a:pt x="302" y="94"/>
                  </a:lnTo>
                  <a:lnTo>
                    <a:pt x="307" y="107"/>
                  </a:lnTo>
                  <a:lnTo>
                    <a:pt x="307" y="110"/>
                  </a:lnTo>
                  <a:lnTo>
                    <a:pt x="302" y="118"/>
                  </a:lnTo>
                  <a:lnTo>
                    <a:pt x="291" y="129"/>
                  </a:lnTo>
                  <a:lnTo>
                    <a:pt x="285" y="131"/>
                  </a:lnTo>
                  <a:lnTo>
                    <a:pt x="277" y="131"/>
                  </a:lnTo>
                  <a:lnTo>
                    <a:pt x="246" y="131"/>
                  </a:lnTo>
                  <a:lnTo>
                    <a:pt x="224" y="126"/>
                  </a:lnTo>
                  <a:lnTo>
                    <a:pt x="199" y="129"/>
                  </a:lnTo>
                  <a:lnTo>
                    <a:pt x="191" y="137"/>
                  </a:lnTo>
                  <a:lnTo>
                    <a:pt x="182" y="142"/>
                  </a:lnTo>
                  <a:lnTo>
                    <a:pt x="180" y="150"/>
                  </a:lnTo>
                  <a:lnTo>
                    <a:pt x="180" y="161"/>
                  </a:lnTo>
                  <a:lnTo>
                    <a:pt x="182" y="161"/>
                  </a:lnTo>
                  <a:lnTo>
                    <a:pt x="191" y="161"/>
                  </a:lnTo>
                  <a:lnTo>
                    <a:pt x="199" y="155"/>
                  </a:lnTo>
                  <a:lnTo>
                    <a:pt x="207" y="150"/>
                  </a:lnTo>
                  <a:lnTo>
                    <a:pt x="216" y="142"/>
                  </a:lnTo>
                  <a:lnTo>
                    <a:pt x="224" y="139"/>
                  </a:lnTo>
                  <a:lnTo>
                    <a:pt x="232" y="137"/>
                  </a:lnTo>
                  <a:lnTo>
                    <a:pt x="238" y="139"/>
                  </a:lnTo>
                  <a:lnTo>
                    <a:pt x="249" y="145"/>
                  </a:lnTo>
                  <a:lnTo>
                    <a:pt x="252" y="150"/>
                  </a:lnTo>
                  <a:lnTo>
                    <a:pt x="252" y="166"/>
                  </a:lnTo>
                  <a:lnTo>
                    <a:pt x="263" y="177"/>
                  </a:lnTo>
                  <a:lnTo>
                    <a:pt x="274" y="182"/>
                  </a:lnTo>
                  <a:lnTo>
                    <a:pt x="274" y="185"/>
                  </a:lnTo>
                  <a:lnTo>
                    <a:pt x="271" y="193"/>
                  </a:lnTo>
                  <a:lnTo>
                    <a:pt x="260" y="214"/>
                  </a:lnTo>
                  <a:lnTo>
                    <a:pt x="257" y="217"/>
                  </a:lnTo>
                  <a:lnTo>
                    <a:pt x="249" y="225"/>
                  </a:lnTo>
                  <a:lnTo>
                    <a:pt x="243" y="228"/>
                  </a:lnTo>
                  <a:lnTo>
                    <a:pt x="238" y="230"/>
                  </a:lnTo>
                  <a:lnTo>
                    <a:pt x="235" y="238"/>
                  </a:lnTo>
                  <a:lnTo>
                    <a:pt x="238" y="252"/>
                  </a:lnTo>
                  <a:lnTo>
                    <a:pt x="243" y="268"/>
                  </a:lnTo>
                  <a:lnTo>
                    <a:pt x="238" y="273"/>
                  </a:lnTo>
                  <a:lnTo>
                    <a:pt x="235" y="284"/>
                  </a:lnTo>
                  <a:lnTo>
                    <a:pt x="218" y="313"/>
                  </a:lnTo>
                  <a:lnTo>
                    <a:pt x="207" y="327"/>
                  </a:lnTo>
                  <a:lnTo>
                    <a:pt x="199" y="337"/>
                  </a:lnTo>
                  <a:lnTo>
                    <a:pt x="191" y="348"/>
                  </a:lnTo>
                  <a:lnTo>
                    <a:pt x="182" y="356"/>
                  </a:lnTo>
                  <a:lnTo>
                    <a:pt x="169" y="359"/>
                  </a:lnTo>
                  <a:lnTo>
                    <a:pt x="144" y="367"/>
                  </a:lnTo>
                  <a:lnTo>
                    <a:pt x="138" y="369"/>
                  </a:lnTo>
                  <a:lnTo>
                    <a:pt x="130" y="367"/>
                  </a:lnTo>
                  <a:lnTo>
                    <a:pt x="105" y="356"/>
                  </a:lnTo>
                  <a:lnTo>
                    <a:pt x="99" y="364"/>
                  </a:lnTo>
                  <a:lnTo>
                    <a:pt x="91" y="369"/>
                  </a:lnTo>
                  <a:lnTo>
                    <a:pt x="88" y="385"/>
                  </a:lnTo>
                  <a:lnTo>
                    <a:pt x="91" y="396"/>
                  </a:lnTo>
                  <a:lnTo>
                    <a:pt x="94" y="402"/>
                  </a:lnTo>
                  <a:lnTo>
                    <a:pt x="105" y="412"/>
                  </a:lnTo>
                  <a:lnTo>
                    <a:pt x="108" y="420"/>
                  </a:lnTo>
                  <a:lnTo>
                    <a:pt x="105" y="423"/>
                  </a:lnTo>
                  <a:lnTo>
                    <a:pt x="102" y="434"/>
                  </a:lnTo>
                  <a:lnTo>
                    <a:pt x="102" y="442"/>
                  </a:lnTo>
                  <a:lnTo>
                    <a:pt x="113" y="450"/>
                  </a:lnTo>
                  <a:lnTo>
                    <a:pt x="119" y="450"/>
                  </a:lnTo>
                  <a:lnTo>
                    <a:pt x="124" y="450"/>
                  </a:lnTo>
                  <a:lnTo>
                    <a:pt x="130" y="452"/>
                  </a:lnTo>
                  <a:lnTo>
                    <a:pt x="130" y="455"/>
                  </a:lnTo>
                  <a:lnTo>
                    <a:pt x="133" y="460"/>
                  </a:lnTo>
                  <a:lnTo>
                    <a:pt x="138" y="460"/>
                  </a:lnTo>
                  <a:lnTo>
                    <a:pt x="146" y="450"/>
                  </a:lnTo>
                  <a:lnTo>
                    <a:pt x="163" y="442"/>
                  </a:lnTo>
                  <a:lnTo>
                    <a:pt x="166" y="442"/>
                  </a:lnTo>
                  <a:lnTo>
                    <a:pt x="169" y="450"/>
                  </a:lnTo>
                  <a:lnTo>
                    <a:pt x="171" y="474"/>
                  </a:lnTo>
                  <a:lnTo>
                    <a:pt x="171" y="482"/>
                  </a:lnTo>
                  <a:lnTo>
                    <a:pt x="171" y="493"/>
                  </a:lnTo>
                  <a:lnTo>
                    <a:pt x="171" y="495"/>
                  </a:lnTo>
                  <a:lnTo>
                    <a:pt x="177" y="498"/>
                  </a:lnTo>
                  <a:lnTo>
                    <a:pt x="185" y="503"/>
                  </a:lnTo>
                  <a:lnTo>
                    <a:pt x="199" y="503"/>
                  </a:lnTo>
                  <a:lnTo>
                    <a:pt x="216" y="498"/>
                  </a:lnTo>
                  <a:lnTo>
                    <a:pt x="218" y="498"/>
                  </a:lnTo>
                  <a:lnTo>
                    <a:pt x="224" y="498"/>
                  </a:lnTo>
                  <a:lnTo>
                    <a:pt x="243" y="506"/>
                  </a:lnTo>
                  <a:lnTo>
                    <a:pt x="252" y="509"/>
                  </a:lnTo>
                  <a:lnTo>
                    <a:pt x="268" y="514"/>
                  </a:lnTo>
                  <a:lnTo>
                    <a:pt x="274" y="517"/>
                  </a:lnTo>
                  <a:lnTo>
                    <a:pt x="277" y="525"/>
                  </a:lnTo>
                  <a:lnTo>
                    <a:pt x="282" y="527"/>
                  </a:lnTo>
                  <a:lnTo>
                    <a:pt x="285" y="525"/>
                  </a:lnTo>
                  <a:lnTo>
                    <a:pt x="299" y="525"/>
                  </a:lnTo>
                  <a:lnTo>
                    <a:pt x="307" y="525"/>
                  </a:lnTo>
                  <a:lnTo>
                    <a:pt x="313" y="519"/>
                  </a:lnTo>
                  <a:lnTo>
                    <a:pt x="321" y="517"/>
                  </a:lnTo>
                  <a:lnTo>
                    <a:pt x="335" y="519"/>
                  </a:lnTo>
                  <a:lnTo>
                    <a:pt x="343" y="530"/>
                  </a:lnTo>
                  <a:lnTo>
                    <a:pt x="349" y="541"/>
                  </a:lnTo>
                  <a:lnTo>
                    <a:pt x="360" y="559"/>
                  </a:lnTo>
                  <a:lnTo>
                    <a:pt x="363" y="562"/>
                  </a:lnTo>
                  <a:lnTo>
                    <a:pt x="379" y="570"/>
                  </a:lnTo>
                  <a:lnTo>
                    <a:pt x="393" y="573"/>
                  </a:lnTo>
                  <a:lnTo>
                    <a:pt x="404" y="573"/>
                  </a:lnTo>
                  <a:lnTo>
                    <a:pt x="407" y="578"/>
                  </a:lnTo>
                  <a:lnTo>
                    <a:pt x="412" y="583"/>
                  </a:lnTo>
                  <a:lnTo>
                    <a:pt x="415" y="602"/>
                  </a:lnTo>
                  <a:lnTo>
                    <a:pt x="412" y="613"/>
                  </a:lnTo>
                  <a:lnTo>
                    <a:pt x="396" y="626"/>
                  </a:lnTo>
                  <a:lnTo>
                    <a:pt x="390" y="634"/>
                  </a:lnTo>
                  <a:lnTo>
                    <a:pt x="368" y="669"/>
                  </a:lnTo>
                  <a:lnTo>
                    <a:pt x="343" y="666"/>
                  </a:lnTo>
                  <a:lnTo>
                    <a:pt x="288" y="656"/>
                  </a:lnTo>
                  <a:lnTo>
                    <a:pt x="257" y="645"/>
                  </a:lnTo>
                  <a:lnTo>
                    <a:pt x="221" y="634"/>
                  </a:lnTo>
                  <a:lnTo>
                    <a:pt x="194" y="621"/>
                  </a:lnTo>
                  <a:lnTo>
                    <a:pt x="171" y="602"/>
                  </a:lnTo>
                  <a:lnTo>
                    <a:pt x="171" y="600"/>
                  </a:lnTo>
                  <a:lnTo>
                    <a:pt x="177" y="583"/>
                  </a:lnTo>
                  <a:lnTo>
                    <a:pt x="180" y="581"/>
                  </a:lnTo>
                  <a:lnTo>
                    <a:pt x="180" y="583"/>
                  </a:lnTo>
                  <a:lnTo>
                    <a:pt x="180" y="578"/>
                  </a:lnTo>
                  <a:lnTo>
                    <a:pt x="191" y="551"/>
                  </a:lnTo>
                  <a:lnTo>
                    <a:pt x="194" y="541"/>
                  </a:lnTo>
                  <a:lnTo>
                    <a:pt x="191" y="530"/>
                  </a:lnTo>
                  <a:lnTo>
                    <a:pt x="158" y="517"/>
                  </a:lnTo>
                  <a:lnTo>
                    <a:pt x="158" y="509"/>
                  </a:lnTo>
                  <a:lnTo>
                    <a:pt x="158" y="498"/>
                  </a:lnTo>
                  <a:lnTo>
                    <a:pt x="155" y="495"/>
                  </a:lnTo>
                  <a:lnTo>
                    <a:pt x="152" y="495"/>
                  </a:lnTo>
                  <a:lnTo>
                    <a:pt x="138" y="493"/>
                  </a:lnTo>
                  <a:lnTo>
                    <a:pt x="119" y="487"/>
                  </a:lnTo>
                  <a:lnTo>
                    <a:pt x="108" y="485"/>
                  </a:lnTo>
                  <a:lnTo>
                    <a:pt x="102" y="477"/>
                  </a:lnTo>
                  <a:lnTo>
                    <a:pt x="88" y="471"/>
                  </a:lnTo>
                  <a:lnTo>
                    <a:pt x="77" y="463"/>
                  </a:lnTo>
                  <a:lnTo>
                    <a:pt x="72" y="455"/>
                  </a:lnTo>
                  <a:lnTo>
                    <a:pt x="52" y="423"/>
                  </a:lnTo>
                  <a:lnTo>
                    <a:pt x="22" y="410"/>
                  </a:lnTo>
                  <a:lnTo>
                    <a:pt x="13" y="377"/>
                  </a:lnTo>
                  <a:lnTo>
                    <a:pt x="8" y="343"/>
                  </a:lnTo>
                  <a:lnTo>
                    <a:pt x="2" y="295"/>
                  </a:lnTo>
                  <a:lnTo>
                    <a:pt x="0" y="246"/>
                  </a:lnTo>
                  <a:lnTo>
                    <a:pt x="8" y="196"/>
                  </a:lnTo>
                  <a:lnTo>
                    <a:pt x="13" y="171"/>
                  </a:lnTo>
                  <a:lnTo>
                    <a:pt x="22" y="145"/>
                  </a:lnTo>
                  <a:lnTo>
                    <a:pt x="33" y="126"/>
                  </a:lnTo>
                  <a:lnTo>
                    <a:pt x="47" y="105"/>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5" name="Freeform 99"/>
            <p:cNvSpPr>
              <a:spLocks/>
            </p:cNvSpPr>
            <p:nvPr/>
          </p:nvSpPr>
          <p:spPr bwMode="auto">
            <a:xfrm flipH="1">
              <a:off x="4568" y="2229"/>
              <a:ext cx="54" cy="99"/>
            </a:xfrm>
            <a:custGeom>
              <a:avLst/>
              <a:gdLst>
                <a:gd name="T0" fmla="*/ 22 w 52"/>
                <a:gd name="T1" fmla="*/ 0 h 99"/>
                <a:gd name="T2" fmla="*/ 22 w 52"/>
                <a:gd name="T3" fmla="*/ 0 h 99"/>
                <a:gd name="T4" fmla="*/ 16 w 52"/>
                <a:gd name="T5" fmla="*/ 0 h 99"/>
                <a:gd name="T6" fmla="*/ 11 w 52"/>
                <a:gd name="T7" fmla="*/ 8 h 99"/>
                <a:gd name="T8" fmla="*/ 3 w 52"/>
                <a:gd name="T9" fmla="*/ 19 h 99"/>
                <a:gd name="T10" fmla="*/ 0 w 52"/>
                <a:gd name="T11" fmla="*/ 22 h 99"/>
                <a:gd name="T12" fmla="*/ 0 w 52"/>
                <a:gd name="T13" fmla="*/ 27 h 99"/>
                <a:gd name="T14" fmla="*/ 3 w 52"/>
                <a:gd name="T15" fmla="*/ 40 h 99"/>
                <a:gd name="T16" fmla="*/ 8 w 52"/>
                <a:gd name="T17" fmla="*/ 48 h 99"/>
                <a:gd name="T18" fmla="*/ 14 w 52"/>
                <a:gd name="T19" fmla="*/ 59 h 99"/>
                <a:gd name="T20" fmla="*/ 22 w 52"/>
                <a:gd name="T21" fmla="*/ 72 h 99"/>
                <a:gd name="T22" fmla="*/ 25 w 52"/>
                <a:gd name="T23" fmla="*/ 80 h 99"/>
                <a:gd name="T24" fmla="*/ 27 w 52"/>
                <a:gd name="T25" fmla="*/ 91 h 99"/>
                <a:gd name="T26" fmla="*/ 27 w 52"/>
                <a:gd name="T27" fmla="*/ 96 h 99"/>
                <a:gd name="T28" fmla="*/ 33 w 52"/>
                <a:gd name="T29" fmla="*/ 99 h 99"/>
                <a:gd name="T30" fmla="*/ 36 w 52"/>
                <a:gd name="T31" fmla="*/ 99 h 99"/>
                <a:gd name="T32" fmla="*/ 47 w 52"/>
                <a:gd name="T33" fmla="*/ 72 h 99"/>
                <a:gd name="T34" fmla="*/ 47 w 52"/>
                <a:gd name="T35" fmla="*/ 70 h 99"/>
                <a:gd name="T36" fmla="*/ 50 w 52"/>
                <a:gd name="T37" fmla="*/ 64 h 99"/>
                <a:gd name="T38" fmla="*/ 52 w 52"/>
                <a:gd name="T39" fmla="*/ 62 h 99"/>
                <a:gd name="T40" fmla="*/ 52 w 52"/>
                <a:gd name="T41" fmla="*/ 48 h 99"/>
                <a:gd name="T42" fmla="*/ 52 w 52"/>
                <a:gd name="T43" fmla="*/ 32 h 99"/>
                <a:gd name="T44" fmla="*/ 52 w 52"/>
                <a:gd name="T45" fmla="*/ 30 h 99"/>
                <a:gd name="T46" fmla="*/ 50 w 52"/>
                <a:gd name="T47" fmla="*/ 19 h 99"/>
                <a:gd name="T48" fmla="*/ 36 w 52"/>
                <a:gd name="T49" fmla="*/ 6 h 99"/>
                <a:gd name="T50" fmla="*/ 27 w 52"/>
                <a:gd name="T51" fmla="*/ 0 h 99"/>
                <a:gd name="T52" fmla="*/ 22 w 52"/>
                <a:gd name="T53"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2" h="99">
                  <a:moveTo>
                    <a:pt x="22" y="0"/>
                  </a:moveTo>
                  <a:lnTo>
                    <a:pt x="22" y="0"/>
                  </a:lnTo>
                  <a:lnTo>
                    <a:pt x="16" y="0"/>
                  </a:lnTo>
                  <a:lnTo>
                    <a:pt x="11" y="8"/>
                  </a:lnTo>
                  <a:lnTo>
                    <a:pt x="3" y="19"/>
                  </a:lnTo>
                  <a:lnTo>
                    <a:pt x="0" y="22"/>
                  </a:lnTo>
                  <a:lnTo>
                    <a:pt x="0" y="27"/>
                  </a:lnTo>
                  <a:lnTo>
                    <a:pt x="3" y="40"/>
                  </a:lnTo>
                  <a:lnTo>
                    <a:pt x="8" y="48"/>
                  </a:lnTo>
                  <a:lnTo>
                    <a:pt x="14" y="59"/>
                  </a:lnTo>
                  <a:lnTo>
                    <a:pt x="22" y="72"/>
                  </a:lnTo>
                  <a:lnTo>
                    <a:pt x="25" y="80"/>
                  </a:lnTo>
                  <a:lnTo>
                    <a:pt x="27" y="91"/>
                  </a:lnTo>
                  <a:lnTo>
                    <a:pt x="27" y="96"/>
                  </a:lnTo>
                  <a:lnTo>
                    <a:pt x="33" y="99"/>
                  </a:lnTo>
                  <a:lnTo>
                    <a:pt x="36" y="99"/>
                  </a:lnTo>
                  <a:lnTo>
                    <a:pt x="47" y="72"/>
                  </a:lnTo>
                  <a:lnTo>
                    <a:pt x="47" y="70"/>
                  </a:lnTo>
                  <a:lnTo>
                    <a:pt x="50" y="64"/>
                  </a:lnTo>
                  <a:lnTo>
                    <a:pt x="52" y="62"/>
                  </a:lnTo>
                  <a:lnTo>
                    <a:pt x="52" y="48"/>
                  </a:lnTo>
                  <a:lnTo>
                    <a:pt x="52" y="32"/>
                  </a:lnTo>
                  <a:lnTo>
                    <a:pt x="52" y="30"/>
                  </a:lnTo>
                  <a:lnTo>
                    <a:pt x="50" y="19"/>
                  </a:lnTo>
                  <a:lnTo>
                    <a:pt x="36" y="6"/>
                  </a:lnTo>
                  <a:lnTo>
                    <a:pt x="27" y="0"/>
                  </a:lnTo>
                  <a:lnTo>
                    <a:pt x="22"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6" name="Freeform 100"/>
            <p:cNvSpPr>
              <a:spLocks/>
            </p:cNvSpPr>
            <p:nvPr/>
          </p:nvSpPr>
          <p:spPr bwMode="auto">
            <a:xfrm flipH="1">
              <a:off x="4171" y="2112"/>
              <a:ext cx="289" cy="595"/>
            </a:xfrm>
            <a:custGeom>
              <a:avLst/>
              <a:gdLst>
                <a:gd name="T0" fmla="*/ 14 w 279"/>
                <a:gd name="T1" fmla="*/ 0 h 595"/>
                <a:gd name="T2" fmla="*/ 14 w 279"/>
                <a:gd name="T3" fmla="*/ 22 h 595"/>
                <a:gd name="T4" fmla="*/ 30 w 279"/>
                <a:gd name="T5" fmla="*/ 38 h 595"/>
                <a:gd name="T6" fmla="*/ 39 w 279"/>
                <a:gd name="T7" fmla="*/ 70 h 595"/>
                <a:gd name="T8" fmla="*/ 36 w 279"/>
                <a:gd name="T9" fmla="*/ 102 h 595"/>
                <a:gd name="T10" fmla="*/ 55 w 279"/>
                <a:gd name="T11" fmla="*/ 118 h 595"/>
                <a:gd name="T12" fmla="*/ 69 w 279"/>
                <a:gd name="T13" fmla="*/ 139 h 595"/>
                <a:gd name="T14" fmla="*/ 75 w 279"/>
                <a:gd name="T15" fmla="*/ 168 h 595"/>
                <a:gd name="T16" fmla="*/ 55 w 279"/>
                <a:gd name="T17" fmla="*/ 198 h 595"/>
                <a:gd name="T18" fmla="*/ 58 w 279"/>
                <a:gd name="T19" fmla="*/ 238 h 595"/>
                <a:gd name="T20" fmla="*/ 77 w 279"/>
                <a:gd name="T21" fmla="*/ 264 h 595"/>
                <a:gd name="T22" fmla="*/ 83 w 279"/>
                <a:gd name="T23" fmla="*/ 238 h 595"/>
                <a:gd name="T24" fmla="*/ 97 w 279"/>
                <a:gd name="T25" fmla="*/ 232 h 595"/>
                <a:gd name="T26" fmla="*/ 105 w 279"/>
                <a:gd name="T27" fmla="*/ 270 h 595"/>
                <a:gd name="T28" fmla="*/ 77 w 279"/>
                <a:gd name="T29" fmla="*/ 278 h 595"/>
                <a:gd name="T30" fmla="*/ 63 w 279"/>
                <a:gd name="T31" fmla="*/ 307 h 595"/>
                <a:gd name="T32" fmla="*/ 41 w 279"/>
                <a:gd name="T33" fmla="*/ 355 h 595"/>
                <a:gd name="T34" fmla="*/ 52 w 279"/>
                <a:gd name="T35" fmla="*/ 384 h 595"/>
                <a:gd name="T36" fmla="*/ 75 w 279"/>
                <a:gd name="T37" fmla="*/ 387 h 595"/>
                <a:gd name="T38" fmla="*/ 108 w 279"/>
                <a:gd name="T39" fmla="*/ 355 h 595"/>
                <a:gd name="T40" fmla="*/ 132 w 279"/>
                <a:gd name="T41" fmla="*/ 344 h 595"/>
                <a:gd name="T42" fmla="*/ 143 w 279"/>
                <a:gd name="T43" fmla="*/ 350 h 595"/>
                <a:gd name="T44" fmla="*/ 154 w 279"/>
                <a:gd name="T45" fmla="*/ 366 h 595"/>
                <a:gd name="T46" fmla="*/ 182 w 279"/>
                <a:gd name="T47" fmla="*/ 350 h 595"/>
                <a:gd name="T48" fmla="*/ 188 w 279"/>
                <a:gd name="T49" fmla="*/ 371 h 595"/>
                <a:gd name="T50" fmla="*/ 143 w 279"/>
                <a:gd name="T51" fmla="*/ 403 h 595"/>
                <a:gd name="T52" fmla="*/ 113 w 279"/>
                <a:gd name="T53" fmla="*/ 419 h 595"/>
                <a:gd name="T54" fmla="*/ 58 w 279"/>
                <a:gd name="T55" fmla="*/ 414 h 595"/>
                <a:gd name="T56" fmla="*/ 5 w 279"/>
                <a:gd name="T57" fmla="*/ 494 h 595"/>
                <a:gd name="T58" fmla="*/ 0 w 279"/>
                <a:gd name="T59" fmla="*/ 555 h 595"/>
                <a:gd name="T60" fmla="*/ 22 w 279"/>
                <a:gd name="T61" fmla="*/ 579 h 595"/>
                <a:gd name="T62" fmla="*/ 75 w 279"/>
                <a:gd name="T63" fmla="*/ 590 h 595"/>
                <a:gd name="T64" fmla="*/ 108 w 279"/>
                <a:gd name="T65" fmla="*/ 590 h 595"/>
                <a:gd name="T66" fmla="*/ 149 w 279"/>
                <a:gd name="T67" fmla="*/ 576 h 595"/>
                <a:gd name="T68" fmla="*/ 196 w 279"/>
                <a:gd name="T69" fmla="*/ 579 h 595"/>
                <a:gd name="T70" fmla="*/ 232 w 279"/>
                <a:gd name="T71" fmla="*/ 547 h 595"/>
                <a:gd name="T72" fmla="*/ 270 w 279"/>
                <a:gd name="T73" fmla="*/ 470 h 595"/>
                <a:gd name="T74" fmla="*/ 270 w 279"/>
                <a:gd name="T75" fmla="*/ 387 h 595"/>
                <a:gd name="T76" fmla="*/ 240 w 279"/>
                <a:gd name="T77" fmla="*/ 374 h 595"/>
                <a:gd name="T78" fmla="*/ 226 w 279"/>
                <a:gd name="T79" fmla="*/ 352 h 595"/>
                <a:gd name="T80" fmla="*/ 246 w 279"/>
                <a:gd name="T81" fmla="*/ 350 h 595"/>
                <a:gd name="T82" fmla="*/ 265 w 279"/>
                <a:gd name="T83" fmla="*/ 334 h 595"/>
                <a:gd name="T84" fmla="*/ 273 w 279"/>
                <a:gd name="T85" fmla="*/ 299 h 595"/>
                <a:gd name="T86" fmla="*/ 237 w 279"/>
                <a:gd name="T87" fmla="*/ 187 h 595"/>
                <a:gd name="T88" fmla="*/ 193 w 279"/>
                <a:gd name="T89" fmla="*/ 104 h 595"/>
                <a:gd name="T90" fmla="*/ 143 w 279"/>
                <a:gd name="T91" fmla="*/ 62 h 595"/>
                <a:gd name="T92" fmla="*/ 58 w 279"/>
                <a:gd name="T93" fmla="*/ 11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9" h="595">
                  <a:moveTo>
                    <a:pt x="17" y="0"/>
                  </a:moveTo>
                  <a:lnTo>
                    <a:pt x="17" y="0"/>
                  </a:lnTo>
                  <a:lnTo>
                    <a:pt x="14" y="0"/>
                  </a:lnTo>
                  <a:lnTo>
                    <a:pt x="11" y="8"/>
                  </a:lnTo>
                  <a:lnTo>
                    <a:pt x="11" y="16"/>
                  </a:lnTo>
                  <a:lnTo>
                    <a:pt x="14" y="22"/>
                  </a:lnTo>
                  <a:lnTo>
                    <a:pt x="17" y="27"/>
                  </a:lnTo>
                  <a:lnTo>
                    <a:pt x="25" y="30"/>
                  </a:lnTo>
                  <a:lnTo>
                    <a:pt x="30" y="38"/>
                  </a:lnTo>
                  <a:lnTo>
                    <a:pt x="36" y="48"/>
                  </a:lnTo>
                  <a:lnTo>
                    <a:pt x="39" y="59"/>
                  </a:lnTo>
                  <a:lnTo>
                    <a:pt x="39" y="70"/>
                  </a:lnTo>
                  <a:lnTo>
                    <a:pt x="36" y="80"/>
                  </a:lnTo>
                  <a:lnTo>
                    <a:pt x="30" y="91"/>
                  </a:lnTo>
                  <a:lnTo>
                    <a:pt x="36" y="102"/>
                  </a:lnTo>
                  <a:lnTo>
                    <a:pt x="41" y="107"/>
                  </a:lnTo>
                  <a:lnTo>
                    <a:pt x="50" y="115"/>
                  </a:lnTo>
                  <a:lnTo>
                    <a:pt x="55" y="118"/>
                  </a:lnTo>
                  <a:lnTo>
                    <a:pt x="58" y="126"/>
                  </a:lnTo>
                  <a:lnTo>
                    <a:pt x="63" y="134"/>
                  </a:lnTo>
                  <a:lnTo>
                    <a:pt x="69" y="139"/>
                  </a:lnTo>
                  <a:lnTo>
                    <a:pt x="77" y="150"/>
                  </a:lnTo>
                  <a:lnTo>
                    <a:pt x="80" y="158"/>
                  </a:lnTo>
                  <a:lnTo>
                    <a:pt x="75" y="168"/>
                  </a:lnTo>
                  <a:lnTo>
                    <a:pt x="63" y="179"/>
                  </a:lnTo>
                  <a:lnTo>
                    <a:pt x="58" y="187"/>
                  </a:lnTo>
                  <a:lnTo>
                    <a:pt x="55" y="198"/>
                  </a:lnTo>
                  <a:lnTo>
                    <a:pt x="55" y="214"/>
                  </a:lnTo>
                  <a:lnTo>
                    <a:pt x="55" y="224"/>
                  </a:lnTo>
                  <a:lnTo>
                    <a:pt x="58" y="238"/>
                  </a:lnTo>
                  <a:lnTo>
                    <a:pt x="66" y="256"/>
                  </a:lnTo>
                  <a:lnTo>
                    <a:pt x="75" y="264"/>
                  </a:lnTo>
                  <a:lnTo>
                    <a:pt x="77" y="264"/>
                  </a:lnTo>
                  <a:lnTo>
                    <a:pt x="80" y="264"/>
                  </a:lnTo>
                  <a:lnTo>
                    <a:pt x="83" y="246"/>
                  </a:lnTo>
                  <a:lnTo>
                    <a:pt x="83" y="238"/>
                  </a:lnTo>
                  <a:lnTo>
                    <a:pt x="88" y="232"/>
                  </a:lnTo>
                  <a:lnTo>
                    <a:pt x="94" y="232"/>
                  </a:lnTo>
                  <a:lnTo>
                    <a:pt x="97" y="232"/>
                  </a:lnTo>
                  <a:lnTo>
                    <a:pt x="102" y="238"/>
                  </a:lnTo>
                  <a:lnTo>
                    <a:pt x="105" y="254"/>
                  </a:lnTo>
                  <a:lnTo>
                    <a:pt x="105" y="270"/>
                  </a:lnTo>
                  <a:lnTo>
                    <a:pt x="97" y="275"/>
                  </a:lnTo>
                  <a:lnTo>
                    <a:pt x="91" y="278"/>
                  </a:lnTo>
                  <a:lnTo>
                    <a:pt x="77" y="278"/>
                  </a:lnTo>
                  <a:lnTo>
                    <a:pt x="75" y="280"/>
                  </a:lnTo>
                  <a:lnTo>
                    <a:pt x="66" y="288"/>
                  </a:lnTo>
                  <a:lnTo>
                    <a:pt x="63" y="307"/>
                  </a:lnTo>
                  <a:lnTo>
                    <a:pt x="63" y="318"/>
                  </a:lnTo>
                  <a:lnTo>
                    <a:pt x="41" y="350"/>
                  </a:lnTo>
                  <a:lnTo>
                    <a:pt x="41" y="355"/>
                  </a:lnTo>
                  <a:lnTo>
                    <a:pt x="39" y="363"/>
                  </a:lnTo>
                  <a:lnTo>
                    <a:pt x="41" y="371"/>
                  </a:lnTo>
                  <a:lnTo>
                    <a:pt x="52" y="384"/>
                  </a:lnTo>
                  <a:lnTo>
                    <a:pt x="63" y="392"/>
                  </a:lnTo>
                  <a:lnTo>
                    <a:pt x="69" y="392"/>
                  </a:lnTo>
                  <a:lnTo>
                    <a:pt x="75" y="387"/>
                  </a:lnTo>
                  <a:lnTo>
                    <a:pt x="80" y="384"/>
                  </a:lnTo>
                  <a:lnTo>
                    <a:pt x="94" y="360"/>
                  </a:lnTo>
                  <a:lnTo>
                    <a:pt x="108" y="355"/>
                  </a:lnTo>
                  <a:lnTo>
                    <a:pt x="119" y="355"/>
                  </a:lnTo>
                  <a:lnTo>
                    <a:pt x="127" y="352"/>
                  </a:lnTo>
                  <a:lnTo>
                    <a:pt x="132" y="344"/>
                  </a:lnTo>
                  <a:lnTo>
                    <a:pt x="141" y="342"/>
                  </a:lnTo>
                  <a:lnTo>
                    <a:pt x="143" y="342"/>
                  </a:lnTo>
                  <a:lnTo>
                    <a:pt x="143" y="350"/>
                  </a:lnTo>
                  <a:lnTo>
                    <a:pt x="143" y="355"/>
                  </a:lnTo>
                  <a:lnTo>
                    <a:pt x="146" y="363"/>
                  </a:lnTo>
                  <a:lnTo>
                    <a:pt x="154" y="366"/>
                  </a:lnTo>
                  <a:lnTo>
                    <a:pt x="171" y="350"/>
                  </a:lnTo>
                  <a:lnTo>
                    <a:pt x="179" y="350"/>
                  </a:lnTo>
                  <a:lnTo>
                    <a:pt x="182" y="350"/>
                  </a:lnTo>
                  <a:lnTo>
                    <a:pt x="182" y="352"/>
                  </a:lnTo>
                  <a:lnTo>
                    <a:pt x="188" y="363"/>
                  </a:lnTo>
                  <a:lnTo>
                    <a:pt x="188" y="371"/>
                  </a:lnTo>
                  <a:lnTo>
                    <a:pt x="179" y="376"/>
                  </a:lnTo>
                  <a:lnTo>
                    <a:pt x="166" y="384"/>
                  </a:lnTo>
                  <a:lnTo>
                    <a:pt x="143" y="403"/>
                  </a:lnTo>
                  <a:lnTo>
                    <a:pt x="127" y="414"/>
                  </a:lnTo>
                  <a:lnTo>
                    <a:pt x="119" y="416"/>
                  </a:lnTo>
                  <a:lnTo>
                    <a:pt x="113" y="419"/>
                  </a:lnTo>
                  <a:lnTo>
                    <a:pt x="91" y="414"/>
                  </a:lnTo>
                  <a:lnTo>
                    <a:pt x="75" y="414"/>
                  </a:lnTo>
                  <a:lnTo>
                    <a:pt x="58" y="414"/>
                  </a:lnTo>
                  <a:lnTo>
                    <a:pt x="52" y="416"/>
                  </a:lnTo>
                  <a:lnTo>
                    <a:pt x="11" y="483"/>
                  </a:lnTo>
                  <a:lnTo>
                    <a:pt x="5" y="494"/>
                  </a:lnTo>
                  <a:lnTo>
                    <a:pt x="3" y="515"/>
                  </a:lnTo>
                  <a:lnTo>
                    <a:pt x="0" y="536"/>
                  </a:lnTo>
                  <a:lnTo>
                    <a:pt x="0" y="555"/>
                  </a:lnTo>
                  <a:lnTo>
                    <a:pt x="11" y="574"/>
                  </a:lnTo>
                  <a:lnTo>
                    <a:pt x="14" y="576"/>
                  </a:lnTo>
                  <a:lnTo>
                    <a:pt x="22" y="579"/>
                  </a:lnTo>
                  <a:lnTo>
                    <a:pt x="44" y="587"/>
                  </a:lnTo>
                  <a:lnTo>
                    <a:pt x="52" y="587"/>
                  </a:lnTo>
                  <a:lnTo>
                    <a:pt x="75" y="590"/>
                  </a:lnTo>
                  <a:lnTo>
                    <a:pt x="94" y="595"/>
                  </a:lnTo>
                  <a:lnTo>
                    <a:pt x="102" y="595"/>
                  </a:lnTo>
                  <a:lnTo>
                    <a:pt x="108" y="590"/>
                  </a:lnTo>
                  <a:lnTo>
                    <a:pt x="119" y="579"/>
                  </a:lnTo>
                  <a:lnTo>
                    <a:pt x="127" y="576"/>
                  </a:lnTo>
                  <a:lnTo>
                    <a:pt x="149" y="576"/>
                  </a:lnTo>
                  <a:lnTo>
                    <a:pt x="160" y="579"/>
                  </a:lnTo>
                  <a:lnTo>
                    <a:pt x="182" y="584"/>
                  </a:lnTo>
                  <a:lnTo>
                    <a:pt x="196" y="579"/>
                  </a:lnTo>
                  <a:lnTo>
                    <a:pt x="207" y="576"/>
                  </a:lnTo>
                  <a:lnTo>
                    <a:pt x="218" y="563"/>
                  </a:lnTo>
                  <a:lnTo>
                    <a:pt x="232" y="547"/>
                  </a:lnTo>
                  <a:lnTo>
                    <a:pt x="246" y="526"/>
                  </a:lnTo>
                  <a:lnTo>
                    <a:pt x="257" y="502"/>
                  </a:lnTo>
                  <a:lnTo>
                    <a:pt x="270" y="470"/>
                  </a:lnTo>
                  <a:lnTo>
                    <a:pt x="276" y="430"/>
                  </a:lnTo>
                  <a:lnTo>
                    <a:pt x="276" y="387"/>
                  </a:lnTo>
                  <a:lnTo>
                    <a:pt x="270" y="387"/>
                  </a:lnTo>
                  <a:lnTo>
                    <a:pt x="257" y="384"/>
                  </a:lnTo>
                  <a:lnTo>
                    <a:pt x="246" y="376"/>
                  </a:lnTo>
                  <a:lnTo>
                    <a:pt x="240" y="374"/>
                  </a:lnTo>
                  <a:lnTo>
                    <a:pt x="235" y="371"/>
                  </a:lnTo>
                  <a:lnTo>
                    <a:pt x="226" y="360"/>
                  </a:lnTo>
                  <a:lnTo>
                    <a:pt x="226" y="352"/>
                  </a:lnTo>
                  <a:lnTo>
                    <a:pt x="226" y="350"/>
                  </a:lnTo>
                  <a:lnTo>
                    <a:pt x="235" y="350"/>
                  </a:lnTo>
                  <a:lnTo>
                    <a:pt x="246" y="350"/>
                  </a:lnTo>
                  <a:lnTo>
                    <a:pt x="251" y="350"/>
                  </a:lnTo>
                  <a:lnTo>
                    <a:pt x="257" y="344"/>
                  </a:lnTo>
                  <a:lnTo>
                    <a:pt x="265" y="334"/>
                  </a:lnTo>
                  <a:lnTo>
                    <a:pt x="273" y="331"/>
                  </a:lnTo>
                  <a:lnTo>
                    <a:pt x="279" y="331"/>
                  </a:lnTo>
                  <a:lnTo>
                    <a:pt x="273" y="299"/>
                  </a:lnTo>
                  <a:lnTo>
                    <a:pt x="265" y="267"/>
                  </a:lnTo>
                  <a:lnTo>
                    <a:pt x="257" y="227"/>
                  </a:lnTo>
                  <a:lnTo>
                    <a:pt x="237" y="187"/>
                  </a:lnTo>
                  <a:lnTo>
                    <a:pt x="218" y="144"/>
                  </a:lnTo>
                  <a:lnTo>
                    <a:pt x="207" y="123"/>
                  </a:lnTo>
                  <a:lnTo>
                    <a:pt x="193" y="104"/>
                  </a:lnTo>
                  <a:lnTo>
                    <a:pt x="174" y="86"/>
                  </a:lnTo>
                  <a:lnTo>
                    <a:pt x="157" y="72"/>
                  </a:lnTo>
                  <a:lnTo>
                    <a:pt x="143" y="62"/>
                  </a:lnTo>
                  <a:lnTo>
                    <a:pt x="105" y="38"/>
                  </a:lnTo>
                  <a:lnTo>
                    <a:pt x="83" y="22"/>
                  </a:lnTo>
                  <a:lnTo>
                    <a:pt x="58" y="11"/>
                  </a:lnTo>
                  <a:lnTo>
                    <a:pt x="39" y="0"/>
                  </a:lnTo>
                  <a:lnTo>
                    <a:pt x="17"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7" name="Freeform 101"/>
            <p:cNvSpPr>
              <a:spLocks/>
            </p:cNvSpPr>
            <p:nvPr/>
          </p:nvSpPr>
          <p:spPr bwMode="auto">
            <a:xfrm flipH="1">
              <a:off x="4679" y="2806"/>
              <a:ext cx="162" cy="438"/>
            </a:xfrm>
            <a:custGeom>
              <a:avLst/>
              <a:gdLst>
                <a:gd name="T0" fmla="*/ 27 w 157"/>
                <a:gd name="T1" fmla="*/ 323 h 438"/>
                <a:gd name="T2" fmla="*/ 27 w 157"/>
                <a:gd name="T3" fmla="*/ 323 h 438"/>
                <a:gd name="T4" fmla="*/ 38 w 157"/>
                <a:gd name="T5" fmla="*/ 345 h 438"/>
                <a:gd name="T6" fmla="*/ 49 w 157"/>
                <a:gd name="T7" fmla="*/ 363 h 438"/>
                <a:gd name="T8" fmla="*/ 63 w 157"/>
                <a:gd name="T9" fmla="*/ 379 h 438"/>
                <a:gd name="T10" fmla="*/ 77 w 157"/>
                <a:gd name="T11" fmla="*/ 396 h 438"/>
                <a:gd name="T12" fmla="*/ 94 w 157"/>
                <a:gd name="T13" fmla="*/ 409 h 438"/>
                <a:gd name="T14" fmla="*/ 110 w 157"/>
                <a:gd name="T15" fmla="*/ 420 h 438"/>
                <a:gd name="T16" fmla="*/ 130 w 157"/>
                <a:gd name="T17" fmla="*/ 430 h 438"/>
                <a:gd name="T18" fmla="*/ 149 w 157"/>
                <a:gd name="T19" fmla="*/ 438 h 438"/>
                <a:gd name="T20" fmla="*/ 157 w 157"/>
                <a:gd name="T21" fmla="*/ 417 h 438"/>
                <a:gd name="T22" fmla="*/ 121 w 157"/>
                <a:gd name="T23" fmla="*/ 398 h 438"/>
                <a:gd name="T24" fmla="*/ 91 w 157"/>
                <a:gd name="T25" fmla="*/ 377 h 438"/>
                <a:gd name="T26" fmla="*/ 66 w 157"/>
                <a:gd name="T27" fmla="*/ 347 h 438"/>
                <a:gd name="T28" fmla="*/ 49 w 157"/>
                <a:gd name="T29" fmla="*/ 313 h 438"/>
                <a:gd name="T30" fmla="*/ 33 w 157"/>
                <a:gd name="T31" fmla="*/ 281 h 438"/>
                <a:gd name="T32" fmla="*/ 27 w 157"/>
                <a:gd name="T33" fmla="*/ 249 h 438"/>
                <a:gd name="T34" fmla="*/ 24 w 157"/>
                <a:gd name="T35" fmla="*/ 214 h 438"/>
                <a:gd name="T36" fmla="*/ 24 w 157"/>
                <a:gd name="T37" fmla="*/ 174 h 438"/>
                <a:gd name="T38" fmla="*/ 27 w 157"/>
                <a:gd name="T39" fmla="*/ 134 h 438"/>
                <a:gd name="T40" fmla="*/ 33 w 157"/>
                <a:gd name="T41" fmla="*/ 91 h 438"/>
                <a:gd name="T42" fmla="*/ 44 w 157"/>
                <a:gd name="T43" fmla="*/ 48 h 438"/>
                <a:gd name="T44" fmla="*/ 58 w 157"/>
                <a:gd name="T45" fmla="*/ 11 h 438"/>
                <a:gd name="T46" fmla="*/ 38 w 157"/>
                <a:gd name="T47" fmla="*/ 0 h 438"/>
                <a:gd name="T48" fmla="*/ 24 w 157"/>
                <a:gd name="T49" fmla="*/ 45 h 438"/>
                <a:gd name="T50" fmla="*/ 11 w 157"/>
                <a:gd name="T51" fmla="*/ 88 h 438"/>
                <a:gd name="T52" fmla="*/ 2 w 157"/>
                <a:gd name="T53" fmla="*/ 131 h 438"/>
                <a:gd name="T54" fmla="*/ 0 w 157"/>
                <a:gd name="T55" fmla="*/ 174 h 438"/>
                <a:gd name="T56" fmla="*/ 0 w 157"/>
                <a:gd name="T57" fmla="*/ 214 h 438"/>
                <a:gd name="T58" fmla="*/ 5 w 157"/>
                <a:gd name="T59" fmla="*/ 251 h 438"/>
                <a:gd name="T60" fmla="*/ 13 w 157"/>
                <a:gd name="T61" fmla="*/ 289 h 438"/>
                <a:gd name="T62" fmla="*/ 27 w 157"/>
                <a:gd name="T63" fmla="*/ 32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7" h="438">
                  <a:moveTo>
                    <a:pt x="27" y="323"/>
                  </a:moveTo>
                  <a:lnTo>
                    <a:pt x="27" y="323"/>
                  </a:lnTo>
                  <a:lnTo>
                    <a:pt x="38" y="345"/>
                  </a:lnTo>
                  <a:lnTo>
                    <a:pt x="49" y="363"/>
                  </a:lnTo>
                  <a:lnTo>
                    <a:pt x="63" y="379"/>
                  </a:lnTo>
                  <a:lnTo>
                    <a:pt x="77" y="396"/>
                  </a:lnTo>
                  <a:lnTo>
                    <a:pt x="94" y="409"/>
                  </a:lnTo>
                  <a:lnTo>
                    <a:pt x="110" y="420"/>
                  </a:lnTo>
                  <a:lnTo>
                    <a:pt x="130" y="430"/>
                  </a:lnTo>
                  <a:lnTo>
                    <a:pt x="149" y="438"/>
                  </a:lnTo>
                  <a:lnTo>
                    <a:pt x="157" y="417"/>
                  </a:lnTo>
                  <a:lnTo>
                    <a:pt x="121" y="398"/>
                  </a:lnTo>
                  <a:lnTo>
                    <a:pt x="91" y="377"/>
                  </a:lnTo>
                  <a:lnTo>
                    <a:pt x="66" y="347"/>
                  </a:lnTo>
                  <a:lnTo>
                    <a:pt x="49" y="313"/>
                  </a:lnTo>
                  <a:lnTo>
                    <a:pt x="33" y="281"/>
                  </a:lnTo>
                  <a:lnTo>
                    <a:pt x="27" y="249"/>
                  </a:lnTo>
                  <a:lnTo>
                    <a:pt x="24" y="214"/>
                  </a:lnTo>
                  <a:lnTo>
                    <a:pt x="24" y="174"/>
                  </a:lnTo>
                  <a:lnTo>
                    <a:pt x="27" y="134"/>
                  </a:lnTo>
                  <a:lnTo>
                    <a:pt x="33" y="91"/>
                  </a:lnTo>
                  <a:lnTo>
                    <a:pt x="44" y="48"/>
                  </a:lnTo>
                  <a:lnTo>
                    <a:pt x="58" y="11"/>
                  </a:lnTo>
                  <a:lnTo>
                    <a:pt x="38" y="0"/>
                  </a:lnTo>
                  <a:lnTo>
                    <a:pt x="24" y="45"/>
                  </a:lnTo>
                  <a:lnTo>
                    <a:pt x="11" y="88"/>
                  </a:lnTo>
                  <a:lnTo>
                    <a:pt x="2" y="131"/>
                  </a:lnTo>
                  <a:lnTo>
                    <a:pt x="0" y="174"/>
                  </a:lnTo>
                  <a:lnTo>
                    <a:pt x="0" y="214"/>
                  </a:lnTo>
                  <a:lnTo>
                    <a:pt x="5" y="251"/>
                  </a:lnTo>
                  <a:lnTo>
                    <a:pt x="13" y="289"/>
                  </a:lnTo>
                  <a:lnTo>
                    <a:pt x="27" y="3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8" name="Freeform 102"/>
            <p:cNvSpPr>
              <a:spLocks/>
            </p:cNvSpPr>
            <p:nvPr/>
          </p:nvSpPr>
          <p:spPr bwMode="auto">
            <a:xfrm flipH="1">
              <a:off x="4771" y="2776"/>
              <a:ext cx="40" cy="41"/>
            </a:xfrm>
            <a:custGeom>
              <a:avLst/>
              <a:gdLst>
                <a:gd name="T0" fmla="*/ 36 w 39"/>
                <a:gd name="T1" fmla="*/ 9 h 41"/>
                <a:gd name="T2" fmla="*/ 36 w 39"/>
                <a:gd name="T3" fmla="*/ 9 h 41"/>
                <a:gd name="T4" fmla="*/ 39 w 39"/>
                <a:gd name="T5" fmla="*/ 17 h 41"/>
                <a:gd name="T6" fmla="*/ 39 w 39"/>
                <a:gd name="T7" fmla="*/ 22 h 41"/>
                <a:gd name="T8" fmla="*/ 36 w 39"/>
                <a:gd name="T9" fmla="*/ 31 h 41"/>
                <a:gd name="T10" fmla="*/ 28 w 39"/>
                <a:gd name="T11" fmla="*/ 39 h 41"/>
                <a:gd name="T12" fmla="*/ 22 w 39"/>
                <a:gd name="T13" fmla="*/ 41 h 41"/>
                <a:gd name="T14" fmla="*/ 14 w 39"/>
                <a:gd name="T15" fmla="*/ 41 h 41"/>
                <a:gd name="T16" fmla="*/ 9 w 39"/>
                <a:gd name="T17" fmla="*/ 39 h 41"/>
                <a:gd name="T18" fmla="*/ 3 w 39"/>
                <a:gd name="T19" fmla="*/ 31 h 41"/>
                <a:gd name="T20" fmla="*/ 0 w 39"/>
                <a:gd name="T21" fmla="*/ 22 h 41"/>
                <a:gd name="T22" fmla="*/ 0 w 39"/>
                <a:gd name="T23" fmla="*/ 17 h 41"/>
                <a:gd name="T24" fmla="*/ 3 w 39"/>
                <a:gd name="T25" fmla="*/ 9 h 41"/>
                <a:gd name="T26" fmla="*/ 9 w 39"/>
                <a:gd name="T27" fmla="*/ 6 h 41"/>
                <a:gd name="T28" fmla="*/ 20 w 39"/>
                <a:gd name="T29" fmla="*/ 0 h 41"/>
                <a:gd name="T30" fmla="*/ 25 w 39"/>
                <a:gd name="T31" fmla="*/ 0 h 41"/>
                <a:gd name="T32" fmla="*/ 33 w 39"/>
                <a:gd name="T33" fmla="*/ 6 h 41"/>
                <a:gd name="T34" fmla="*/ 36 w 39"/>
                <a:gd name="T3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41">
                  <a:moveTo>
                    <a:pt x="36" y="9"/>
                  </a:moveTo>
                  <a:lnTo>
                    <a:pt x="36" y="9"/>
                  </a:lnTo>
                  <a:lnTo>
                    <a:pt x="39" y="17"/>
                  </a:lnTo>
                  <a:lnTo>
                    <a:pt x="39" y="22"/>
                  </a:lnTo>
                  <a:lnTo>
                    <a:pt x="36" y="31"/>
                  </a:lnTo>
                  <a:lnTo>
                    <a:pt x="28" y="39"/>
                  </a:lnTo>
                  <a:lnTo>
                    <a:pt x="22" y="41"/>
                  </a:lnTo>
                  <a:lnTo>
                    <a:pt x="14" y="41"/>
                  </a:lnTo>
                  <a:lnTo>
                    <a:pt x="9" y="39"/>
                  </a:lnTo>
                  <a:lnTo>
                    <a:pt x="3" y="31"/>
                  </a:lnTo>
                  <a:lnTo>
                    <a:pt x="0" y="22"/>
                  </a:lnTo>
                  <a:lnTo>
                    <a:pt x="0" y="17"/>
                  </a:lnTo>
                  <a:lnTo>
                    <a:pt x="3" y="9"/>
                  </a:lnTo>
                  <a:lnTo>
                    <a:pt x="9" y="6"/>
                  </a:lnTo>
                  <a:lnTo>
                    <a:pt x="20" y="0"/>
                  </a:lnTo>
                  <a:lnTo>
                    <a:pt x="25" y="0"/>
                  </a:lnTo>
                  <a:lnTo>
                    <a:pt x="33" y="6"/>
                  </a:lnTo>
                  <a:lnTo>
                    <a:pt x="36" y="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19" name="Freeform 103"/>
            <p:cNvSpPr>
              <a:spLocks/>
            </p:cNvSpPr>
            <p:nvPr/>
          </p:nvSpPr>
          <p:spPr bwMode="auto">
            <a:xfrm flipH="1">
              <a:off x="4776" y="2785"/>
              <a:ext cx="26" cy="24"/>
            </a:xfrm>
            <a:custGeom>
              <a:avLst/>
              <a:gdLst>
                <a:gd name="T0" fmla="*/ 25 w 25"/>
                <a:gd name="T1" fmla="*/ 2 h 24"/>
                <a:gd name="T2" fmla="*/ 25 w 25"/>
                <a:gd name="T3" fmla="*/ 2 h 24"/>
                <a:gd name="T4" fmla="*/ 25 w 25"/>
                <a:gd name="T5" fmla="*/ 13 h 24"/>
                <a:gd name="T6" fmla="*/ 16 w 25"/>
                <a:gd name="T7" fmla="*/ 22 h 24"/>
                <a:gd name="T8" fmla="*/ 11 w 25"/>
                <a:gd name="T9" fmla="*/ 24 h 24"/>
                <a:gd name="T10" fmla="*/ 0 w 25"/>
                <a:gd name="T11" fmla="*/ 19 h 24"/>
                <a:gd name="T12" fmla="*/ 0 w 25"/>
                <a:gd name="T13" fmla="*/ 8 h 24"/>
                <a:gd name="T14" fmla="*/ 3 w 25"/>
                <a:gd name="T15" fmla="*/ 0 h 24"/>
                <a:gd name="T16" fmla="*/ 14 w 25"/>
                <a:gd name="T17" fmla="*/ 0 h 24"/>
                <a:gd name="T18" fmla="*/ 25 w 25"/>
                <a:gd name="T19" fmla="*/ 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24">
                  <a:moveTo>
                    <a:pt x="25" y="2"/>
                  </a:moveTo>
                  <a:lnTo>
                    <a:pt x="25" y="2"/>
                  </a:lnTo>
                  <a:lnTo>
                    <a:pt x="25" y="13"/>
                  </a:lnTo>
                  <a:lnTo>
                    <a:pt x="16" y="22"/>
                  </a:lnTo>
                  <a:lnTo>
                    <a:pt x="11" y="24"/>
                  </a:lnTo>
                  <a:lnTo>
                    <a:pt x="0" y="19"/>
                  </a:lnTo>
                  <a:lnTo>
                    <a:pt x="0" y="8"/>
                  </a:lnTo>
                  <a:lnTo>
                    <a:pt x="3" y="0"/>
                  </a:lnTo>
                  <a:lnTo>
                    <a:pt x="14" y="0"/>
                  </a:lnTo>
                  <a:lnTo>
                    <a:pt x="25" y="2"/>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0" name="Freeform 104"/>
            <p:cNvSpPr>
              <a:spLocks/>
            </p:cNvSpPr>
            <p:nvPr/>
          </p:nvSpPr>
          <p:spPr bwMode="auto">
            <a:xfrm flipH="1">
              <a:off x="4653" y="3170"/>
              <a:ext cx="11" cy="48"/>
            </a:xfrm>
            <a:custGeom>
              <a:avLst/>
              <a:gdLst>
                <a:gd name="T0" fmla="*/ 0 w 11"/>
                <a:gd name="T1" fmla="*/ 3 h 48"/>
                <a:gd name="T2" fmla="*/ 0 w 11"/>
                <a:gd name="T3" fmla="*/ 3 h 48"/>
                <a:gd name="T4" fmla="*/ 0 w 11"/>
                <a:gd name="T5" fmla="*/ 21 h 48"/>
                <a:gd name="T6" fmla="*/ 0 w 11"/>
                <a:gd name="T7" fmla="*/ 35 h 48"/>
                <a:gd name="T8" fmla="*/ 3 w 11"/>
                <a:gd name="T9" fmla="*/ 48 h 48"/>
                <a:gd name="T10" fmla="*/ 6 w 11"/>
                <a:gd name="T11" fmla="*/ 48 h 48"/>
                <a:gd name="T12" fmla="*/ 11 w 11"/>
                <a:gd name="T13" fmla="*/ 48 h 48"/>
                <a:gd name="T14" fmla="*/ 11 w 11"/>
                <a:gd name="T15" fmla="*/ 45 h 48"/>
                <a:gd name="T16" fmla="*/ 11 w 11"/>
                <a:gd name="T17" fmla="*/ 32 h 48"/>
                <a:gd name="T18" fmla="*/ 6 w 11"/>
                <a:gd name="T19" fmla="*/ 16 h 48"/>
                <a:gd name="T20" fmla="*/ 6 w 11"/>
                <a:gd name="T21" fmla="*/ 3 h 48"/>
                <a:gd name="T22" fmla="*/ 6 w 11"/>
                <a:gd name="T23" fmla="*/ 0 h 48"/>
                <a:gd name="T24" fmla="*/ 3 w 11"/>
                <a:gd name="T25" fmla="*/ 0 h 48"/>
                <a:gd name="T26" fmla="*/ 0 w 11"/>
                <a:gd name="T27" fmla="*/ 0 h 48"/>
                <a:gd name="T28" fmla="*/ 0 w 11"/>
                <a:gd name="T2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48">
                  <a:moveTo>
                    <a:pt x="0" y="3"/>
                  </a:moveTo>
                  <a:lnTo>
                    <a:pt x="0" y="3"/>
                  </a:lnTo>
                  <a:lnTo>
                    <a:pt x="0" y="21"/>
                  </a:lnTo>
                  <a:lnTo>
                    <a:pt x="0" y="35"/>
                  </a:lnTo>
                  <a:lnTo>
                    <a:pt x="3" y="48"/>
                  </a:lnTo>
                  <a:lnTo>
                    <a:pt x="6" y="48"/>
                  </a:lnTo>
                  <a:lnTo>
                    <a:pt x="11" y="48"/>
                  </a:lnTo>
                  <a:lnTo>
                    <a:pt x="11" y="45"/>
                  </a:lnTo>
                  <a:lnTo>
                    <a:pt x="11" y="32"/>
                  </a:lnTo>
                  <a:lnTo>
                    <a:pt x="6" y="16"/>
                  </a:lnTo>
                  <a:lnTo>
                    <a:pt x="6" y="3"/>
                  </a:lnTo>
                  <a:lnTo>
                    <a:pt x="6" y="0"/>
                  </a:lnTo>
                  <a:lnTo>
                    <a:pt x="3" y="0"/>
                  </a:lnTo>
                  <a:lnTo>
                    <a:pt x="0" y="0"/>
                  </a:lnTo>
                  <a:lnTo>
                    <a:pt x="0"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1" name="Freeform 105"/>
            <p:cNvSpPr>
              <a:spLocks/>
            </p:cNvSpPr>
            <p:nvPr/>
          </p:nvSpPr>
          <p:spPr bwMode="auto">
            <a:xfrm flipH="1">
              <a:off x="4549" y="3002"/>
              <a:ext cx="227" cy="168"/>
            </a:xfrm>
            <a:custGeom>
              <a:avLst/>
              <a:gdLst>
                <a:gd name="T0" fmla="*/ 16 w 219"/>
                <a:gd name="T1" fmla="*/ 109 h 168"/>
                <a:gd name="T2" fmla="*/ 16 w 219"/>
                <a:gd name="T3" fmla="*/ 109 h 168"/>
                <a:gd name="T4" fmla="*/ 22 w 219"/>
                <a:gd name="T5" fmla="*/ 109 h 168"/>
                <a:gd name="T6" fmla="*/ 19 w 219"/>
                <a:gd name="T7" fmla="*/ 96 h 168"/>
                <a:gd name="T8" fmla="*/ 22 w 219"/>
                <a:gd name="T9" fmla="*/ 77 h 168"/>
                <a:gd name="T10" fmla="*/ 27 w 219"/>
                <a:gd name="T11" fmla="*/ 64 h 168"/>
                <a:gd name="T12" fmla="*/ 33 w 219"/>
                <a:gd name="T13" fmla="*/ 51 h 168"/>
                <a:gd name="T14" fmla="*/ 47 w 219"/>
                <a:gd name="T15" fmla="*/ 40 h 168"/>
                <a:gd name="T16" fmla="*/ 58 w 219"/>
                <a:gd name="T17" fmla="*/ 24 h 168"/>
                <a:gd name="T18" fmla="*/ 75 w 219"/>
                <a:gd name="T19" fmla="*/ 13 h 168"/>
                <a:gd name="T20" fmla="*/ 94 w 219"/>
                <a:gd name="T21" fmla="*/ 8 h 168"/>
                <a:gd name="T22" fmla="*/ 111 w 219"/>
                <a:gd name="T23" fmla="*/ 0 h 168"/>
                <a:gd name="T24" fmla="*/ 133 w 219"/>
                <a:gd name="T25" fmla="*/ 0 h 168"/>
                <a:gd name="T26" fmla="*/ 150 w 219"/>
                <a:gd name="T27" fmla="*/ 0 h 168"/>
                <a:gd name="T28" fmla="*/ 166 w 219"/>
                <a:gd name="T29" fmla="*/ 3 h 168"/>
                <a:gd name="T30" fmla="*/ 186 w 219"/>
                <a:gd name="T31" fmla="*/ 11 h 168"/>
                <a:gd name="T32" fmla="*/ 200 w 219"/>
                <a:gd name="T33" fmla="*/ 21 h 168"/>
                <a:gd name="T34" fmla="*/ 211 w 219"/>
                <a:gd name="T35" fmla="*/ 32 h 168"/>
                <a:gd name="T36" fmla="*/ 216 w 219"/>
                <a:gd name="T37" fmla="*/ 45 h 168"/>
                <a:gd name="T38" fmla="*/ 219 w 219"/>
                <a:gd name="T39" fmla="*/ 64 h 168"/>
                <a:gd name="T40" fmla="*/ 219 w 219"/>
                <a:gd name="T41" fmla="*/ 77 h 168"/>
                <a:gd name="T42" fmla="*/ 216 w 219"/>
                <a:gd name="T43" fmla="*/ 96 h 168"/>
                <a:gd name="T44" fmla="*/ 211 w 219"/>
                <a:gd name="T45" fmla="*/ 109 h 168"/>
                <a:gd name="T46" fmla="*/ 200 w 219"/>
                <a:gd name="T47" fmla="*/ 125 h 168"/>
                <a:gd name="T48" fmla="*/ 186 w 219"/>
                <a:gd name="T49" fmla="*/ 139 h 168"/>
                <a:gd name="T50" fmla="*/ 166 w 219"/>
                <a:gd name="T51" fmla="*/ 149 h 168"/>
                <a:gd name="T52" fmla="*/ 150 w 219"/>
                <a:gd name="T53" fmla="*/ 160 h 168"/>
                <a:gd name="T54" fmla="*/ 133 w 219"/>
                <a:gd name="T55" fmla="*/ 163 h 168"/>
                <a:gd name="T56" fmla="*/ 119 w 219"/>
                <a:gd name="T57" fmla="*/ 168 h 168"/>
                <a:gd name="T58" fmla="*/ 86 w 219"/>
                <a:gd name="T59" fmla="*/ 168 h 168"/>
                <a:gd name="T60" fmla="*/ 72 w 219"/>
                <a:gd name="T61" fmla="*/ 163 h 168"/>
                <a:gd name="T62" fmla="*/ 58 w 219"/>
                <a:gd name="T63" fmla="*/ 157 h 168"/>
                <a:gd name="T64" fmla="*/ 47 w 219"/>
                <a:gd name="T65" fmla="*/ 149 h 168"/>
                <a:gd name="T66" fmla="*/ 39 w 219"/>
                <a:gd name="T67" fmla="*/ 141 h 168"/>
                <a:gd name="T68" fmla="*/ 30 w 219"/>
                <a:gd name="T69" fmla="*/ 147 h 168"/>
                <a:gd name="T70" fmla="*/ 19 w 219"/>
                <a:gd name="T71" fmla="*/ 149 h 168"/>
                <a:gd name="T72" fmla="*/ 8 w 219"/>
                <a:gd name="T73" fmla="*/ 147 h 168"/>
                <a:gd name="T74" fmla="*/ 3 w 219"/>
                <a:gd name="T75" fmla="*/ 141 h 168"/>
                <a:gd name="T76" fmla="*/ 0 w 219"/>
                <a:gd name="T77" fmla="*/ 139 h 168"/>
                <a:gd name="T78" fmla="*/ 0 w 219"/>
                <a:gd name="T79" fmla="*/ 131 h 168"/>
                <a:gd name="T80" fmla="*/ 3 w 219"/>
                <a:gd name="T81" fmla="*/ 125 h 168"/>
                <a:gd name="T82" fmla="*/ 5 w 219"/>
                <a:gd name="T83" fmla="*/ 117 h 168"/>
                <a:gd name="T84" fmla="*/ 16 w 219"/>
                <a:gd name="T85" fmla="*/ 10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9" h="168">
                  <a:moveTo>
                    <a:pt x="16" y="109"/>
                  </a:moveTo>
                  <a:lnTo>
                    <a:pt x="16" y="109"/>
                  </a:lnTo>
                  <a:lnTo>
                    <a:pt x="22" y="109"/>
                  </a:lnTo>
                  <a:lnTo>
                    <a:pt x="19" y="96"/>
                  </a:lnTo>
                  <a:lnTo>
                    <a:pt x="22" y="77"/>
                  </a:lnTo>
                  <a:lnTo>
                    <a:pt x="27" y="64"/>
                  </a:lnTo>
                  <a:lnTo>
                    <a:pt x="33" y="51"/>
                  </a:lnTo>
                  <a:lnTo>
                    <a:pt x="47" y="40"/>
                  </a:lnTo>
                  <a:lnTo>
                    <a:pt x="58" y="24"/>
                  </a:lnTo>
                  <a:lnTo>
                    <a:pt x="75" y="13"/>
                  </a:lnTo>
                  <a:lnTo>
                    <a:pt x="94" y="8"/>
                  </a:lnTo>
                  <a:lnTo>
                    <a:pt x="111" y="0"/>
                  </a:lnTo>
                  <a:lnTo>
                    <a:pt x="133" y="0"/>
                  </a:lnTo>
                  <a:lnTo>
                    <a:pt x="150" y="0"/>
                  </a:lnTo>
                  <a:lnTo>
                    <a:pt x="166" y="3"/>
                  </a:lnTo>
                  <a:lnTo>
                    <a:pt x="186" y="11"/>
                  </a:lnTo>
                  <a:lnTo>
                    <a:pt x="200" y="21"/>
                  </a:lnTo>
                  <a:lnTo>
                    <a:pt x="211" y="32"/>
                  </a:lnTo>
                  <a:lnTo>
                    <a:pt x="216" y="45"/>
                  </a:lnTo>
                  <a:lnTo>
                    <a:pt x="219" y="64"/>
                  </a:lnTo>
                  <a:lnTo>
                    <a:pt x="219" y="77"/>
                  </a:lnTo>
                  <a:lnTo>
                    <a:pt x="216" y="96"/>
                  </a:lnTo>
                  <a:lnTo>
                    <a:pt x="211" y="109"/>
                  </a:lnTo>
                  <a:lnTo>
                    <a:pt x="200" y="125"/>
                  </a:lnTo>
                  <a:lnTo>
                    <a:pt x="186" y="139"/>
                  </a:lnTo>
                  <a:lnTo>
                    <a:pt x="166" y="149"/>
                  </a:lnTo>
                  <a:lnTo>
                    <a:pt x="150" y="160"/>
                  </a:lnTo>
                  <a:lnTo>
                    <a:pt x="133" y="163"/>
                  </a:lnTo>
                  <a:lnTo>
                    <a:pt x="119" y="168"/>
                  </a:lnTo>
                  <a:lnTo>
                    <a:pt x="86" y="168"/>
                  </a:lnTo>
                  <a:lnTo>
                    <a:pt x="72" y="163"/>
                  </a:lnTo>
                  <a:lnTo>
                    <a:pt x="58" y="157"/>
                  </a:lnTo>
                  <a:lnTo>
                    <a:pt x="47" y="149"/>
                  </a:lnTo>
                  <a:lnTo>
                    <a:pt x="39" y="141"/>
                  </a:lnTo>
                  <a:lnTo>
                    <a:pt x="30" y="147"/>
                  </a:lnTo>
                  <a:lnTo>
                    <a:pt x="19" y="149"/>
                  </a:lnTo>
                  <a:lnTo>
                    <a:pt x="8" y="147"/>
                  </a:lnTo>
                  <a:lnTo>
                    <a:pt x="3" y="141"/>
                  </a:lnTo>
                  <a:lnTo>
                    <a:pt x="0" y="139"/>
                  </a:lnTo>
                  <a:lnTo>
                    <a:pt x="0" y="131"/>
                  </a:lnTo>
                  <a:lnTo>
                    <a:pt x="3" y="125"/>
                  </a:lnTo>
                  <a:lnTo>
                    <a:pt x="5" y="117"/>
                  </a:lnTo>
                  <a:lnTo>
                    <a:pt x="16" y="109"/>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2" name="Freeform 106"/>
            <p:cNvSpPr>
              <a:spLocks/>
            </p:cNvSpPr>
            <p:nvPr/>
          </p:nvSpPr>
          <p:spPr bwMode="auto">
            <a:xfrm flipH="1">
              <a:off x="4549" y="2999"/>
              <a:ext cx="138" cy="171"/>
            </a:xfrm>
            <a:custGeom>
              <a:avLst/>
              <a:gdLst>
                <a:gd name="T0" fmla="*/ 77 w 133"/>
                <a:gd name="T1" fmla="*/ 59 h 171"/>
                <a:gd name="T2" fmla="*/ 77 w 133"/>
                <a:gd name="T3" fmla="*/ 59 h 171"/>
                <a:gd name="T4" fmla="*/ 66 w 133"/>
                <a:gd name="T5" fmla="*/ 37 h 171"/>
                <a:gd name="T6" fmla="*/ 50 w 133"/>
                <a:gd name="T7" fmla="*/ 24 h 171"/>
                <a:gd name="T8" fmla="*/ 25 w 133"/>
                <a:gd name="T9" fmla="*/ 13 h 171"/>
                <a:gd name="T10" fmla="*/ 0 w 133"/>
                <a:gd name="T11" fmla="*/ 10 h 171"/>
                <a:gd name="T12" fmla="*/ 5 w 133"/>
                <a:gd name="T13" fmla="*/ 10 h 171"/>
                <a:gd name="T14" fmla="*/ 25 w 133"/>
                <a:gd name="T15" fmla="*/ 2 h 171"/>
                <a:gd name="T16" fmla="*/ 47 w 133"/>
                <a:gd name="T17" fmla="*/ 0 h 171"/>
                <a:gd name="T18" fmla="*/ 64 w 133"/>
                <a:gd name="T19" fmla="*/ 2 h 171"/>
                <a:gd name="T20" fmla="*/ 80 w 133"/>
                <a:gd name="T21" fmla="*/ 5 h 171"/>
                <a:gd name="T22" fmla="*/ 100 w 133"/>
                <a:gd name="T23" fmla="*/ 13 h 171"/>
                <a:gd name="T24" fmla="*/ 111 w 133"/>
                <a:gd name="T25" fmla="*/ 21 h 171"/>
                <a:gd name="T26" fmla="*/ 125 w 133"/>
                <a:gd name="T27" fmla="*/ 35 h 171"/>
                <a:gd name="T28" fmla="*/ 130 w 133"/>
                <a:gd name="T29" fmla="*/ 48 h 171"/>
                <a:gd name="T30" fmla="*/ 133 w 133"/>
                <a:gd name="T31" fmla="*/ 67 h 171"/>
                <a:gd name="T32" fmla="*/ 133 w 133"/>
                <a:gd name="T33" fmla="*/ 80 h 171"/>
                <a:gd name="T34" fmla="*/ 127 w 133"/>
                <a:gd name="T35" fmla="*/ 99 h 171"/>
                <a:gd name="T36" fmla="*/ 119 w 133"/>
                <a:gd name="T37" fmla="*/ 112 h 171"/>
                <a:gd name="T38" fmla="*/ 111 w 133"/>
                <a:gd name="T39" fmla="*/ 128 h 171"/>
                <a:gd name="T40" fmla="*/ 97 w 133"/>
                <a:gd name="T41" fmla="*/ 142 h 171"/>
                <a:gd name="T42" fmla="*/ 80 w 133"/>
                <a:gd name="T43" fmla="*/ 152 h 171"/>
                <a:gd name="T44" fmla="*/ 61 w 133"/>
                <a:gd name="T45" fmla="*/ 160 h 171"/>
                <a:gd name="T46" fmla="*/ 36 w 133"/>
                <a:gd name="T47" fmla="*/ 166 h 171"/>
                <a:gd name="T48" fmla="*/ 14 w 133"/>
                <a:gd name="T49" fmla="*/ 171 h 171"/>
                <a:gd name="T50" fmla="*/ 33 w 133"/>
                <a:gd name="T51" fmla="*/ 160 h 171"/>
                <a:gd name="T52" fmla="*/ 47 w 133"/>
                <a:gd name="T53" fmla="*/ 150 h 171"/>
                <a:gd name="T54" fmla="*/ 61 w 133"/>
                <a:gd name="T55" fmla="*/ 134 h 171"/>
                <a:gd name="T56" fmla="*/ 72 w 133"/>
                <a:gd name="T57" fmla="*/ 120 h 171"/>
                <a:gd name="T58" fmla="*/ 77 w 133"/>
                <a:gd name="T59" fmla="*/ 107 h 171"/>
                <a:gd name="T60" fmla="*/ 80 w 133"/>
                <a:gd name="T61" fmla="*/ 91 h 171"/>
                <a:gd name="T62" fmla="*/ 80 w 133"/>
                <a:gd name="T63" fmla="*/ 75 h 171"/>
                <a:gd name="T64" fmla="*/ 77 w 133"/>
                <a:gd name="T65" fmla="*/ 59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3" h="171">
                  <a:moveTo>
                    <a:pt x="77" y="59"/>
                  </a:moveTo>
                  <a:lnTo>
                    <a:pt x="77" y="59"/>
                  </a:lnTo>
                  <a:lnTo>
                    <a:pt x="66" y="37"/>
                  </a:lnTo>
                  <a:lnTo>
                    <a:pt x="50" y="24"/>
                  </a:lnTo>
                  <a:lnTo>
                    <a:pt x="25" y="13"/>
                  </a:lnTo>
                  <a:lnTo>
                    <a:pt x="0" y="10"/>
                  </a:lnTo>
                  <a:lnTo>
                    <a:pt x="5" y="10"/>
                  </a:lnTo>
                  <a:lnTo>
                    <a:pt x="25" y="2"/>
                  </a:lnTo>
                  <a:lnTo>
                    <a:pt x="47" y="0"/>
                  </a:lnTo>
                  <a:lnTo>
                    <a:pt x="64" y="2"/>
                  </a:lnTo>
                  <a:lnTo>
                    <a:pt x="80" y="5"/>
                  </a:lnTo>
                  <a:lnTo>
                    <a:pt x="100" y="13"/>
                  </a:lnTo>
                  <a:lnTo>
                    <a:pt x="111" y="21"/>
                  </a:lnTo>
                  <a:lnTo>
                    <a:pt x="125" y="35"/>
                  </a:lnTo>
                  <a:lnTo>
                    <a:pt x="130" y="48"/>
                  </a:lnTo>
                  <a:lnTo>
                    <a:pt x="133" y="67"/>
                  </a:lnTo>
                  <a:lnTo>
                    <a:pt x="133" y="80"/>
                  </a:lnTo>
                  <a:lnTo>
                    <a:pt x="127" y="99"/>
                  </a:lnTo>
                  <a:lnTo>
                    <a:pt x="119" y="112"/>
                  </a:lnTo>
                  <a:lnTo>
                    <a:pt x="111" y="128"/>
                  </a:lnTo>
                  <a:lnTo>
                    <a:pt x="97" y="142"/>
                  </a:lnTo>
                  <a:lnTo>
                    <a:pt x="80" y="152"/>
                  </a:lnTo>
                  <a:lnTo>
                    <a:pt x="61" y="160"/>
                  </a:lnTo>
                  <a:lnTo>
                    <a:pt x="36" y="166"/>
                  </a:lnTo>
                  <a:lnTo>
                    <a:pt x="14" y="171"/>
                  </a:lnTo>
                  <a:lnTo>
                    <a:pt x="33" y="160"/>
                  </a:lnTo>
                  <a:lnTo>
                    <a:pt x="47" y="150"/>
                  </a:lnTo>
                  <a:lnTo>
                    <a:pt x="61" y="134"/>
                  </a:lnTo>
                  <a:lnTo>
                    <a:pt x="72" y="120"/>
                  </a:lnTo>
                  <a:lnTo>
                    <a:pt x="77" y="107"/>
                  </a:lnTo>
                  <a:lnTo>
                    <a:pt x="80" y="91"/>
                  </a:lnTo>
                  <a:lnTo>
                    <a:pt x="80" y="75"/>
                  </a:lnTo>
                  <a:lnTo>
                    <a:pt x="77" y="59"/>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3" name="Freeform 107"/>
            <p:cNvSpPr>
              <a:spLocks/>
            </p:cNvSpPr>
            <p:nvPr/>
          </p:nvSpPr>
          <p:spPr bwMode="auto">
            <a:xfrm flipH="1">
              <a:off x="4583" y="3066"/>
              <a:ext cx="29" cy="18"/>
            </a:xfrm>
            <a:custGeom>
              <a:avLst/>
              <a:gdLst>
                <a:gd name="T0" fmla="*/ 0 w 28"/>
                <a:gd name="T1" fmla="*/ 13 h 18"/>
                <a:gd name="T2" fmla="*/ 0 w 28"/>
                <a:gd name="T3" fmla="*/ 13 h 18"/>
                <a:gd name="T4" fmla="*/ 2 w 28"/>
                <a:gd name="T5" fmla="*/ 18 h 18"/>
                <a:gd name="T6" fmla="*/ 8 w 28"/>
                <a:gd name="T7" fmla="*/ 18 h 18"/>
                <a:gd name="T8" fmla="*/ 25 w 28"/>
                <a:gd name="T9" fmla="*/ 13 h 18"/>
                <a:gd name="T10" fmla="*/ 28 w 28"/>
                <a:gd name="T11" fmla="*/ 11 h 18"/>
                <a:gd name="T12" fmla="*/ 28 w 28"/>
                <a:gd name="T13" fmla="*/ 3 h 18"/>
                <a:gd name="T14" fmla="*/ 25 w 28"/>
                <a:gd name="T15" fmla="*/ 0 h 18"/>
                <a:gd name="T16" fmla="*/ 19 w 28"/>
                <a:gd name="T17" fmla="*/ 0 h 18"/>
                <a:gd name="T18" fmla="*/ 2 w 28"/>
                <a:gd name="T19" fmla="*/ 8 h 18"/>
                <a:gd name="T20" fmla="*/ 0 w 28"/>
                <a:gd name="T21" fmla="*/ 11 h 18"/>
                <a:gd name="T22" fmla="*/ 0 w 28"/>
                <a:gd name="T23"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18">
                  <a:moveTo>
                    <a:pt x="0" y="13"/>
                  </a:moveTo>
                  <a:lnTo>
                    <a:pt x="0" y="13"/>
                  </a:lnTo>
                  <a:lnTo>
                    <a:pt x="2" y="18"/>
                  </a:lnTo>
                  <a:lnTo>
                    <a:pt x="8" y="18"/>
                  </a:lnTo>
                  <a:lnTo>
                    <a:pt x="25" y="13"/>
                  </a:lnTo>
                  <a:lnTo>
                    <a:pt x="28" y="11"/>
                  </a:lnTo>
                  <a:lnTo>
                    <a:pt x="28" y="3"/>
                  </a:lnTo>
                  <a:lnTo>
                    <a:pt x="25" y="0"/>
                  </a:lnTo>
                  <a:lnTo>
                    <a:pt x="19" y="0"/>
                  </a:lnTo>
                  <a:lnTo>
                    <a:pt x="2" y="8"/>
                  </a:lnTo>
                  <a:lnTo>
                    <a:pt x="0" y="11"/>
                  </a:lnTo>
                  <a:lnTo>
                    <a:pt x="0" y="13"/>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4" name="Freeform 108"/>
            <p:cNvSpPr>
              <a:spLocks/>
            </p:cNvSpPr>
            <p:nvPr/>
          </p:nvSpPr>
          <p:spPr bwMode="auto">
            <a:xfrm flipH="1">
              <a:off x="4553" y="3201"/>
              <a:ext cx="140" cy="340"/>
            </a:xfrm>
            <a:custGeom>
              <a:avLst/>
              <a:gdLst>
                <a:gd name="T0" fmla="*/ 42 w 135"/>
                <a:gd name="T1" fmla="*/ 254 h 340"/>
                <a:gd name="T2" fmla="*/ 42 w 135"/>
                <a:gd name="T3" fmla="*/ 254 h 340"/>
                <a:gd name="T4" fmla="*/ 20 w 135"/>
                <a:gd name="T5" fmla="*/ 169 h 340"/>
                <a:gd name="T6" fmla="*/ 6 w 135"/>
                <a:gd name="T7" fmla="*/ 99 h 340"/>
                <a:gd name="T8" fmla="*/ 0 w 135"/>
                <a:gd name="T9" fmla="*/ 32 h 340"/>
                <a:gd name="T10" fmla="*/ 11 w 135"/>
                <a:gd name="T11" fmla="*/ 14 h 340"/>
                <a:gd name="T12" fmla="*/ 25 w 135"/>
                <a:gd name="T13" fmla="*/ 3 h 340"/>
                <a:gd name="T14" fmla="*/ 39 w 135"/>
                <a:gd name="T15" fmla="*/ 0 h 340"/>
                <a:gd name="T16" fmla="*/ 50 w 135"/>
                <a:gd name="T17" fmla="*/ 0 h 340"/>
                <a:gd name="T18" fmla="*/ 66 w 135"/>
                <a:gd name="T19" fmla="*/ 3 h 340"/>
                <a:gd name="T20" fmla="*/ 72 w 135"/>
                <a:gd name="T21" fmla="*/ 6 h 340"/>
                <a:gd name="T22" fmla="*/ 83 w 135"/>
                <a:gd name="T23" fmla="*/ 89 h 340"/>
                <a:gd name="T24" fmla="*/ 97 w 135"/>
                <a:gd name="T25" fmla="*/ 163 h 340"/>
                <a:gd name="T26" fmla="*/ 119 w 135"/>
                <a:gd name="T27" fmla="*/ 252 h 340"/>
                <a:gd name="T28" fmla="*/ 124 w 135"/>
                <a:gd name="T29" fmla="*/ 284 h 340"/>
                <a:gd name="T30" fmla="*/ 135 w 135"/>
                <a:gd name="T31" fmla="*/ 326 h 340"/>
                <a:gd name="T32" fmla="*/ 124 w 135"/>
                <a:gd name="T33" fmla="*/ 329 h 340"/>
                <a:gd name="T34" fmla="*/ 116 w 135"/>
                <a:gd name="T35" fmla="*/ 334 h 340"/>
                <a:gd name="T36" fmla="*/ 102 w 135"/>
                <a:gd name="T37" fmla="*/ 337 h 340"/>
                <a:gd name="T38" fmla="*/ 80 w 135"/>
                <a:gd name="T39" fmla="*/ 340 h 340"/>
                <a:gd name="T40" fmla="*/ 58 w 135"/>
                <a:gd name="T41" fmla="*/ 340 h 340"/>
                <a:gd name="T42" fmla="*/ 42 w 135"/>
                <a:gd name="T43" fmla="*/ 337 h 340"/>
                <a:gd name="T44" fmla="*/ 42 w 135"/>
                <a:gd name="T45" fmla="*/ 329 h 340"/>
                <a:gd name="T46" fmla="*/ 44 w 135"/>
                <a:gd name="T47" fmla="*/ 313 h 340"/>
                <a:gd name="T48" fmla="*/ 50 w 135"/>
                <a:gd name="T49" fmla="*/ 286 h 340"/>
                <a:gd name="T50" fmla="*/ 42 w 135"/>
                <a:gd name="T51"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5" h="340">
                  <a:moveTo>
                    <a:pt x="42" y="254"/>
                  </a:moveTo>
                  <a:lnTo>
                    <a:pt x="42" y="254"/>
                  </a:lnTo>
                  <a:lnTo>
                    <a:pt x="20" y="169"/>
                  </a:lnTo>
                  <a:lnTo>
                    <a:pt x="6" y="99"/>
                  </a:lnTo>
                  <a:lnTo>
                    <a:pt x="0" y="32"/>
                  </a:lnTo>
                  <a:lnTo>
                    <a:pt x="11" y="14"/>
                  </a:lnTo>
                  <a:lnTo>
                    <a:pt x="25" y="3"/>
                  </a:lnTo>
                  <a:lnTo>
                    <a:pt x="39" y="0"/>
                  </a:lnTo>
                  <a:lnTo>
                    <a:pt x="50" y="0"/>
                  </a:lnTo>
                  <a:lnTo>
                    <a:pt x="66" y="3"/>
                  </a:lnTo>
                  <a:lnTo>
                    <a:pt x="72" y="6"/>
                  </a:lnTo>
                  <a:lnTo>
                    <a:pt x="83" y="89"/>
                  </a:lnTo>
                  <a:lnTo>
                    <a:pt x="97" y="163"/>
                  </a:lnTo>
                  <a:lnTo>
                    <a:pt x="119" y="252"/>
                  </a:lnTo>
                  <a:lnTo>
                    <a:pt x="124" y="284"/>
                  </a:lnTo>
                  <a:lnTo>
                    <a:pt x="135" y="326"/>
                  </a:lnTo>
                  <a:lnTo>
                    <a:pt x="124" y="329"/>
                  </a:lnTo>
                  <a:lnTo>
                    <a:pt x="116" y="334"/>
                  </a:lnTo>
                  <a:lnTo>
                    <a:pt x="102" y="337"/>
                  </a:lnTo>
                  <a:lnTo>
                    <a:pt x="80" y="340"/>
                  </a:lnTo>
                  <a:lnTo>
                    <a:pt x="58" y="340"/>
                  </a:lnTo>
                  <a:lnTo>
                    <a:pt x="42" y="337"/>
                  </a:lnTo>
                  <a:lnTo>
                    <a:pt x="42" y="329"/>
                  </a:lnTo>
                  <a:lnTo>
                    <a:pt x="44" y="313"/>
                  </a:lnTo>
                  <a:lnTo>
                    <a:pt x="50" y="286"/>
                  </a:lnTo>
                  <a:lnTo>
                    <a:pt x="42" y="25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5" name="Freeform 109"/>
            <p:cNvSpPr>
              <a:spLocks/>
            </p:cNvSpPr>
            <p:nvPr/>
          </p:nvSpPr>
          <p:spPr bwMode="auto">
            <a:xfrm flipH="1">
              <a:off x="4651" y="3223"/>
              <a:ext cx="13" cy="43"/>
            </a:xfrm>
            <a:custGeom>
              <a:avLst/>
              <a:gdLst>
                <a:gd name="T0" fmla="*/ 0 w 13"/>
                <a:gd name="T1" fmla="*/ 0 h 43"/>
                <a:gd name="T2" fmla="*/ 10 w 13"/>
                <a:gd name="T3" fmla="*/ 11 h 43"/>
                <a:gd name="T4" fmla="*/ 13 w 13"/>
                <a:gd name="T5" fmla="*/ 43 h 43"/>
                <a:gd name="T6" fmla="*/ 0 w 13"/>
                <a:gd name="T7" fmla="*/ 0 h 43"/>
              </a:gdLst>
              <a:ahLst/>
              <a:cxnLst>
                <a:cxn ang="0">
                  <a:pos x="T0" y="T1"/>
                </a:cxn>
                <a:cxn ang="0">
                  <a:pos x="T2" y="T3"/>
                </a:cxn>
                <a:cxn ang="0">
                  <a:pos x="T4" y="T5"/>
                </a:cxn>
                <a:cxn ang="0">
                  <a:pos x="T6" y="T7"/>
                </a:cxn>
              </a:cxnLst>
              <a:rect l="0" t="0" r="r" b="b"/>
              <a:pathLst>
                <a:path w="13" h="43">
                  <a:moveTo>
                    <a:pt x="0" y="0"/>
                  </a:moveTo>
                  <a:lnTo>
                    <a:pt x="10" y="11"/>
                  </a:lnTo>
                  <a:lnTo>
                    <a:pt x="13" y="4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6" name="Freeform 110"/>
            <p:cNvSpPr>
              <a:spLocks/>
            </p:cNvSpPr>
            <p:nvPr/>
          </p:nvSpPr>
          <p:spPr bwMode="auto">
            <a:xfrm flipH="1">
              <a:off x="4633" y="3213"/>
              <a:ext cx="15" cy="44"/>
            </a:xfrm>
            <a:custGeom>
              <a:avLst/>
              <a:gdLst>
                <a:gd name="T0" fmla="*/ 6 w 14"/>
                <a:gd name="T1" fmla="*/ 0 h 44"/>
                <a:gd name="T2" fmla="*/ 0 w 14"/>
                <a:gd name="T3" fmla="*/ 16 h 44"/>
                <a:gd name="T4" fmla="*/ 14 w 14"/>
                <a:gd name="T5" fmla="*/ 44 h 44"/>
                <a:gd name="T6" fmla="*/ 6 w 14"/>
                <a:gd name="T7" fmla="*/ 0 h 44"/>
              </a:gdLst>
              <a:ahLst/>
              <a:cxnLst>
                <a:cxn ang="0">
                  <a:pos x="T0" y="T1"/>
                </a:cxn>
                <a:cxn ang="0">
                  <a:pos x="T2" y="T3"/>
                </a:cxn>
                <a:cxn ang="0">
                  <a:pos x="T4" y="T5"/>
                </a:cxn>
                <a:cxn ang="0">
                  <a:pos x="T6" y="T7"/>
                </a:cxn>
              </a:cxnLst>
              <a:rect l="0" t="0" r="r" b="b"/>
              <a:pathLst>
                <a:path w="14" h="44">
                  <a:moveTo>
                    <a:pt x="6" y="0"/>
                  </a:moveTo>
                  <a:lnTo>
                    <a:pt x="0" y="16"/>
                  </a:lnTo>
                  <a:lnTo>
                    <a:pt x="14" y="44"/>
                  </a:lnTo>
                  <a:lnTo>
                    <a:pt x="6"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7" name="Freeform 111"/>
            <p:cNvSpPr>
              <a:spLocks/>
            </p:cNvSpPr>
            <p:nvPr/>
          </p:nvSpPr>
          <p:spPr bwMode="auto">
            <a:xfrm flipH="1">
              <a:off x="4518" y="2938"/>
              <a:ext cx="296" cy="199"/>
            </a:xfrm>
            <a:custGeom>
              <a:avLst/>
              <a:gdLst>
                <a:gd name="T0" fmla="*/ 103 w 286"/>
                <a:gd name="T1" fmla="*/ 157 h 199"/>
                <a:gd name="T2" fmla="*/ 94 w 286"/>
                <a:gd name="T3" fmla="*/ 173 h 199"/>
                <a:gd name="T4" fmla="*/ 78 w 286"/>
                <a:gd name="T5" fmla="*/ 188 h 199"/>
                <a:gd name="T6" fmla="*/ 42 w 286"/>
                <a:gd name="T7" fmla="*/ 173 h 199"/>
                <a:gd name="T8" fmla="*/ 36 w 286"/>
                <a:gd name="T9" fmla="*/ 170 h 199"/>
                <a:gd name="T10" fmla="*/ 22 w 286"/>
                <a:gd name="T11" fmla="*/ 146 h 199"/>
                <a:gd name="T12" fmla="*/ 16 w 286"/>
                <a:gd name="T13" fmla="*/ 117 h 199"/>
                <a:gd name="T14" fmla="*/ 0 w 286"/>
                <a:gd name="T15" fmla="*/ 103 h 199"/>
                <a:gd name="T16" fmla="*/ 11 w 286"/>
                <a:gd name="T17" fmla="*/ 87 h 199"/>
                <a:gd name="T18" fmla="*/ 50 w 286"/>
                <a:gd name="T19" fmla="*/ 72 h 199"/>
                <a:gd name="T20" fmla="*/ 30 w 286"/>
                <a:gd name="T21" fmla="*/ 50 h 199"/>
                <a:gd name="T22" fmla="*/ 66 w 286"/>
                <a:gd name="T23" fmla="*/ 53 h 199"/>
                <a:gd name="T24" fmla="*/ 92 w 286"/>
                <a:gd name="T25" fmla="*/ 32 h 199"/>
                <a:gd name="T26" fmla="*/ 141 w 286"/>
                <a:gd name="T27" fmla="*/ 8 h 199"/>
                <a:gd name="T28" fmla="*/ 150 w 286"/>
                <a:gd name="T29" fmla="*/ 10 h 199"/>
                <a:gd name="T30" fmla="*/ 180 w 286"/>
                <a:gd name="T31" fmla="*/ 2 h 199"/>
                <a:gd name="T32" fmla="*/ 214 w 286"/>
                <a:gd name="T33" fmla="*/ 2 h 199"/>
                <a:gd name="T34" fmla="*/ 214 w 286"/>
                <a:gd name="T35" fmla="*/ 10 h 199"/>
                <a:gd name="T36" fmla="*/ 208 w 286"/>
                <a:gd name="T37" fmla="*/ 18 h 199"/>
                <a:gd name="T38" fmla="*/ 241 w 286"/>
                <a:gd name="T39" fmla="*/ 24 h 199"/>
                <a:gd name="T40" fmla="*/ 266 w 286"/>
                <a:gd name="T41" fmla="*/ 42 h 199"/>
                <a:gd name="T42" fmla="*/ 233 w 286"/>
                <a:gd name="T43" fmla="*/ 45 h 199"/>
                <a:gd name="T44" fmla="*/ 255 w 286"/>
                <a:gd name="T45" fmla="*/ 53 h 199"/>
                <a:gd name="T46" fmla="*/ 280 w 286"/>
                <a:gd name="T47" fmla="*/ 74 h 199"/>
                <a:gd name="T48" fmla="*/ 275 w 286"/>
                <a:gd name="T49" fmla="*/ 82 h 199"/>
                <a:gd name="T50" fmla="*/ 255 w 286"/>
                <a:gd name="T51" fmla="*/ 77 h 199"/>
                <a:gd name="T52" fmla="*/ 264 w 286"/>
                <a:gd name="T53" fmla="*/ 95 h 199"/>
                <a:gd name="T54" fmla="*/ 261 w 286"/>
                <a:gd name="T55" fmla="*/ 98 h 199"/>
                <a:gd name="T56" fmla="*/ 233 w 286"/>
                <a:gd name="T57" fmla="*/ 82 h 199"/>
                <a:gd name="T58" fmla="*/ 225 w 286"/>
                <a:gd name="T59" fmla="*/ 85 h 199"/>
                <a:gd name="T60" fmla="*/ 222 w 286"/>
                <a:gd name="T61" fmla="*/ 93 h 199"/>
                <a:gd name="T62" fmla="*/ 166 w 286"/>
                <a:gd name="T63" fmla="*/ 95 h 199"/>
                <a:gd name="T64" fmla="*/ 183 w 286"/>
                <a:gd name="T65" fmla="*/ 109 h 199"/>
                <a:gd name="T66" fmla="*/ 180 w 286"/>
                <a:gd name="T67" fmla="*/ 117 h 199"/>
                <a:gd name="T68" fmla="*/ 158 w 286"/>
                <a:gd name="T69" fmla="*/ 114 h 199"/>
                <a:gd name="T70" fmla="*/ 119 w 286"/>
                <a:gd name="T71" fmla="*/ 125 h 199"/>
                <a:gd name="T72" fmla="*/ 108 w 286"/>
                <a:gd name="T73" fmla="*/ 135 h 199"/>
                <a:gd name="T74" fmla="*/ 116 w 286"/>
                <a:gd name="T75" fmla="*/ 157 h 199"/>
                <a:gd name="T76" fmla="*/ 116 w 286"/>
                <a:gd name="T77" fmla="*/ 170 h 199"/>
                <a:gd name="T78" fmla="*/ 103 w 286"/>
                <a:gd name="T79" fmla="*/ 157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6" h="199">
                  <a:moveTo>
                    <a:pt x="103" y="157"/>
                  </a:moveTo>
                  <a:lnTo>
                    <a:pt x="103" y="157"/>
                  </a:lnTo>
                  <a:lnTo>
                    <a:pt x="94" y="167"/>
                  </a:lnTo>
                  <a:lnTo>
                    <a:pt x="94" y="173"/>
                  </a:lnTo>
                  <a:lnTo>
                    <a:pt x="97" y="199"/>
                  </a:lnTo>
                  <a:lnTo>
                    <a:pt x="78" y="188"/>
                  </a:lnTo>
                  <a:lnTo>
                    <a:pt x="53" y="178"/>
                  </a:lnTo>
                  <a:lnTo>
                    <a:pt x="42" y="173"/>
                  </a:lnTo>
                  <a:lnTo>
                    <a:pt x="39" y="173"/>
                  </a:lnTo>
                  <a:lnTo>
                    <a:pt x="36" y="170"/>
                  </a:lnTo>
                  <a:lnTo>
                    <a:pt x="25" y="157"/>
                  </a:lnTo>
                  <a:lnTo>
                    <a:pt x="22" y="146"/>
                  </a:lnTo>
                  <a:lnTo>
                    <a:pt x="16" y="130"/>
                  </a:lnTo>
                  <a:lnTo>
                    <a:pt x="16" y="117"/>
                  </a:lnTo>
                  <a:lnTo>
                    <a:pt x="22" y="103"/>
                  </a:lnTo>
                  <a:lnTo>
                    <a:pt x="0" y="103"/>
                  </a:lnTo>
                  <a:lnTo>
                    <a:pt x="3" y="98"/>
                  </a:lnTo>
                  <a:lnTo>
                    <a:pt x="11" y="87"/>
                  </a:lnTo>
                  <a:lnTo>
                    <a:pt x="25" y="77"/>
                  </a:lnTo>
                  <a:lnTo>
                    <a:pt x="50" y="72"/>
                  </a:lnTo>
                  <a:lnTo>
                    <a:pt x="39" y="56"/>
                  </a:lnTo>
                  <a:lnTo>
                    <a:pt x="30" y="50"/>
                  </a:lnTo>
                  <a:lnTo>
                    <a:pt x="44" y="50"/>
                  </a:lnTo>
                  <a:lnTo>
                    <a:pt x="66" y="53"/>
                  </a:lnTo>
                  <a:lnTo>
                    <a:pt x="78" y="45"/>
                  </a:lnTo>
                  <a:lnTo>
                    <a:pt x="92" y="32"/>
                  </a:lnTo>
                  <a:lnTo>
                    <a:pt x="111" y="18"/>
                  </a:lnTo>
                  <a:lnTo>
                    <a:pt x="141" y="8"/>
                  </a:lnTo>
                  <a:lnTo>
                    <a:pt x="155" y="8"/>
                  </a:lnTo>
                  <a:lnTo>
                    <a:pt x="150" y="10"/>
                  </a:lnTo>
                  <a:lnTo>
                    <a:pt x="161" y="8"/>
                  </a:lnTo>
                  <a:lnTo>
                    <a:pt x="180" y="2"/>
                  </a:lnTo>
                  <a:lnTo>
                    <a:pt x="197" y="0"/>
                  </a:lnTo>
                  <a:lnTo>
                    <a:pt x="214" y="2"/>
                  </a:lnTo>
                  <a:lnTo>
                    <a:pt x="227" y="2"/>
                  </a:lnTo>
                  <a:lnTo>
                    <a:pt x="214" y="10"/>
                  </a:lnTo>
                  <a:lnTo>
                    <a:pt x="194" y="21"/>
                  </a:lnTo>
                  <a:lnTo>
                    <a:pt x="208" y="18"/>
                  </a:lnTo>
                  <a:lnTo>
                    <a:pt x="225" y="21"/>
                  </a:lnTo>
                  <a:lnTo>
                    <a:pt x="241" y="24"/>
                  </a:lnTo>
                  <a:lnTo>
                    <a:pt x="261" y="34"/>
                  </a:lnTo>
                  <a:lnTo>
                    <a:pt x="266" y="42"/>
                  </a:lnTo>
                  <a:lnTo>
                    <a:pt x="255" y="42"/>
                  </a:lnTo>
                  <a:lnTo>
                    <a:pt x="233" y="45"/>
                  </a:lnTo>
                  <a:lnTo>
                    <a:pt x="241" y="50"/>
                  </a:lnTo>
                  <a:lnTo>
                    <a:pt x="255" y="53"/>
                  </a:lnTo>
                  <a:lnTo>
                    <a:pt x="272" y="61"/>
                  </a:lnTo>
                  <a:lnTo>
                    <a:pt x="280" y="74"/>
                  </a:lnTo>
                  <a:lnTo>
                    <a:pt x="286" y="85"/>
                  </a:lnTo>
                  <a:lnTo>
                    <a:pt x="275" y="82"/>
                  </a:lnTo>
                  <a:lnTo>
                    <a:pt x="272" y="77"/>
                  </a:lnTo>
                  <a:lnTo>
                    <a:pt x="255" y="77"/>
                  </a:lnTo>
                  <a:lnTo>
                    <a:pt x="261" y="77"/>
                  </a:lnTo>
                  <a:lnTo>
                    <a:pt x="264" y="95"/>
                  </a:lnTo>
                  <a:lnTo>
                    <a:pt x="266" y="109"/>
                  </a:lnTo>
                  <a:lnTo>
                    <a:pt x="261" y="98"/>
                  </a:lnTo>
                  <a:lnTo>
                    <a:pt x="247" y="87"/>
                  </a:lnTo>
                  <a:lnTo>
                    <a:pt x="233" y="82"/>
                  </a:lnTo>
                  <a:lnTo>
                    <a:pt x="214" y="77"/>
                  </a:lnTo>
                  <a:lnTo>
                    <a:pt x="225" y="85"/>
                  </a:lnTo>
                  <a:lnTo>
                    <a:pt x="233" y="93"/>
                  </a:lnTo>
                  <a:lnTo>
                    <a:pt x="222" y="93"/>
                  </a:lnTo>
                  <a:lnTo>
                    <a:pt x="200" y="93"/>
                  </a:lnTo>
                  <a:lnTo>
                    <a:pt x="166" y="95"/>
                  </a:lnTo>
                  <a:lnTo>
                    <a:pt x="175" y="98"/>
                  </a:lnTo>
                  <a:lnTo>
                    <a:pt x="183" y="109"/>
                  </a:lnTo>
                  <a:lnTo>
                    <a:pt x="189" y="119"/>
                  </a:lnTo>
                  <a:lnTo>
                    <a:pt x="180" y="117"/>
                  </a:lnTo>
                  <a:lnTo>
                    <a:pt x="172" y="114"/>
                  </a:lnTo>
                  <a:lnTo>
                    <a:pt x="158" y="114"/>
                  </a:lnTo>
                  <a:lnTo>
                    <a:pt x="141" y="114"/>
                  </a:lnTo>
                  <a:lnTo>
                    <a:pt x="119" y="125"/>
                  </a:lnTo>
                  <a:lnTo>
                    <a:pt x="111" y="127"/>
                  </a:lnTo>
                  <a:lnTo>
                    <a:pt x="108" y="135"/>
                  </a:lnTo>
                  <a:lnTo>
                    <a:pt x="111" y="149"/>
                  </a:lnTo>
                  <a:lnTo>
                    <a:pt x="116" y="157"/>
                  </a:lnTo>
                  <a:lnTo>
                    <a:pt x="122" y="167"/>
                  </a:lnTo>
                  <a:lnTo>
                    <a:pt x="116" y="170"/>
                  </a:lnTo>
                  <a:lnTo>
                    <a:pt x="108" y="167"/>
                  </a:lnTo>
                  <a:lnTo>
                    <a:pt x="103" y="157"/>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28" name="Freeform 112"/>
            <p:cNvSpPr>
              <a:spLocks/>
            </p:cNvSpPr>
            <p:nvPr/>
          </p:nvSpPr>
          <p:spPr bwMode="auto">
            <a:xfrm flipH="1">
              <a:off x="4504" y="2935"/>
              <a:ext cx="317" cy="230"/>
            </a:xfrm>
            <a:custGeom>
              <a:avLst/>
              <a:gdLst>
                <a:gd name="T0" fmla="*/ 4 w 307"/>
                <a:gd name="T1" fmla="*/ 99 h 230"/>
                <a:gd name="T2" fmla="*/ 49 w 307"/>
                <a:gd name="T3" fmla="*/ 70 h 230"/>
                <a:gd name="T4" fmla="*/ 34 w 307"/>
                <a:gd name="T5" fmla="*/ 47 h 230"/>
                <a:gd name="T6" fmla="*/ 74 w 307"/>
                <a:gd name="T7" fmla="*/ 54 h 230"/>
                <a:gd name="T8" fmla="*/ 83 w 307"/>
                <a:gd name="T9" fmla="*/ 58 h 230"/>
                <a:gd name="T10" fmla="*/ 49 w 307"/>
                <a:gd name="T11" fmla="*/ 58 h 230"/>
                <a:gd name="T12" fmla="*/ 59 w 307"/>
                <a:gd name="T13" fmla="*/ 79 h 230"/>
                <a:gd name="T14" fmla="*/ 38 w 307"/>
                <a:gd name="T15" fmla="*/ 99 h 230"/>
                <a:gd name="T16" fmla="*/ 29 w 307"/>
                <a:gd name="T17" fmla="*/ 130 h 230"/>
                <a:gd name="T18" fmla="*/ 47 w 307"/>
                <a:gd name="T19" fmla="*/ 172 h 230"/>
                <a:gd name="T20" fmla="*/ 86 w 307"/>
                <a:gd name="T21" fmla="*/ 189 h 230"/>
                <a:gd name="T22" fmla="*/ 97 w 307"/>
                <a:gd name="T23" fmla="*/ 182 h 230"/>
                <a:gd name="T24" fmla="*/ 110 w 307"/>
                <a:gd name="T25" fmla="*/ 151 h 230"/>
                <a:gd name="T26" fmla="*/ 119 w 307"/>
                <a:gd name="T27" fmla="*/ 164 h 230"/>
                <a:gd name="T28" fmla="*/ 113 w 307"/>
                <a:gd name="T29" fmla="*/ 135 h 230"/>
                <a:gd name="T30" fmla="*/ 140 w 307"/>
                <a:gd name="T31" fmla="*/ 112 h 230"/>
                <a:gd name="T32" fmla="*/ 183 w 307"/>
                <a:gd name="T33" fmla="*/ 112 h 230"/>
                <a:gd name="T34" fmla="*/ 174 w 307"/>
                <a:gd name="T35" fmla="*/ 91 h 230"/>
                <a:gd name="T36" fmla="*/ 210 w 307"/>
                <a:gd name="T37" fmla="*/ 79 h 230"/>
                <a:gd name="T38" fmla="*/ 248 w 307"/>
                <a:gd name="T39" fmla="*/ 85 h 230"/>
                <a:gd name="T40" fmla="*/ 257 w 307"/>
                <a:gd name="T41" fmla="*/ 79 h 230"/>
                <a:gd name="T42" fmla="*/ 268 w 307"/>
                <a:gd name="T43" fmla="*/ 66 h 230"/>
                <a:gd name="T44" fmla="*/ 241 w 307"/>
                <a:gd name="T45" fmla="*/ 43 h 230"/>
                <a:gd name="T46" fmla="*/ 244 w 307"/>
                <a:gd name="T47" fmla="*/ 33 h 230"/>
                <a:gd name="T48" fmla="*/ 183 w 307"/>
                <a:gd name="T49" fmla="*/ 33 h 230"/>
                <a:gd name="T50" fmla="*/ 187 w 307"/>
                <a:gd name="T51" fmla="*/ 10 h 230"/>
                <a:gd name="T52" fmla="*/ 158 w 307"/>
                <a:gd name="T53" fmla="*/ 12 h 230"/>
                <a:gd name="T54" fmla="*/ 115 w 307"/>
                <a:gd name="T55" fmla="*/ 27 h 230"/>
                <a:gd name="T56" fmla="*/ 113 w 307"/>
                <a:gd name="T57" fmla="*/ 16 h 230"/>
                <a:gd name="T58" fmla="*/ 183 w 307"/>
                <a:gd name="T59" fmla="*/ 0 h 230"/>
                <a:gd name="T60" fmla="*/ 221 w 307"/>
                <a:gd name="T61" fmla="*/ 0 h 230"/>
                <a:gd name="T62" fmla="*/ 248 w 307"/>
                <a:gd name="T63" fmla="*/ 20 h 230"/>
                <a:gd name="T64" fmla="*/ 286 w 307"/>
                <a:gd name="T65" fmla="*/ 47 h 230"/>
                <a:gd name="T66" fmla="*/ 293 w 307"/>
                <a:gd name="T67" fmla="*/ 74 h 230"/>
                <a:gd name="T68" fmla="*/ 273 w 307"/>
                <a:gd name="T69" fmla="*/ 85 h 230"/>
                <a:gd name="T70" fmla="*/ 259 w 307"/>
                <a:gd name="T71" fmla="*/ 108 h 230"/>
                <a:gd name="T72" fmla="*/ 248 w 307"/>
                <a:gd name="T73" fmla="*/ 101 h 230"/>
                <a:gd name="T74" fmla="*/ 194 w 307"/>
                <a:gd name="T75" fmla="*/ 110 h 230"/>
                <a:gd name="T76" fmla="*/ 167 w 307"/>
                <a:gd name="T77" fmla="*/ 120 h 230"/>
                <a:gd name="T78" fmla="*/ 124 w 307"/>
                <a:gd name="T79" fmla="*/ 139 h 230"/>
                <a:gd name="T80" fmla="*/ 135 w 307"/>
                <a:gd name="T81" fmla="*/ 166 h 230"/>
                <a:gd name="T82" fmla="*/ 131 w 307"/>
                <a:gd name="T83" fmla="*/ 176 h 230"/>
                <a:gd name="T84" fmla="*/ 110 w 307"/>
                <a:gd name="T85" fmla="*/ 172 h 230"/>
                <a:gd name="T86" fmla="*/ 86 w 307"/>
                <a:gd name="T87" fmla="*/ 199 h 230"/>
                <a:gd name="T88" fmla="*/ 47 w 307"/>
                <a:gd name="T89" fmla="*/ 184 h 230"/>
                <a:gd name="T90" fmla="*/ 29 w 307"/>
                <a:gd name="T91" fmla="*/ 164 h 230"/>
                <a:gd name="T92" fmla="*/ 20 w 307"/>
                <a:gd name="T93" fmla="*/ 139 h 230"/>
                <a:gd name="T94" fmla="*/ 0 w 307"/>
                <a:gd name="T95" fmla="*/ 112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7" h="230">
                  <a:moveTo>
                    <a:pt x="0" y="112"/>
                  </a:moveTo>
                  <a:lnTo>
                    <a:pt x="4" y="108"/>
                  </a:lnTo>
                  <a:lnTo>
                    <a:pt x="4" y="99"/>
                  </a:lnTo>
                  <a:lnTo>
                    <a:pt x="13" y="89"/>
                  </a:lnTo>
                  <a:lnTo>
                    <a:pt x="29" y="81"/>
                  </a:lnTo>
                  <a:lnTo>
                    <a:pt x="49" y="70"/>
                  </a:lnTo>
                  <a:lnTo>
                    <a:pt x="45" y="66"/>
                  </a:lnTo>
                  <a:lnTo>
                    <a:pt x="45" y="64"/>
                  </a:lnTo>
                  <a:lnTo>
                    <a:pt x="34" y="47"/>
                  </a:lnTo>
                  <a:lnTo>
                    <a:pt x="38" y="47"/>
                  </a:lnTo>
                  <a:lnTo>
                    <a:pt x="52" y="47"/>
                  </a:lnTo>
                  <a:lnTo>
                    <a:pt x="74" y="54"/>
                  </a:lnTo>
                  <a:lnTo>
                    <a:pt x="90" y="33"/>
                  </a:lnTo>
                  <a:lnTo>
                    <a:pt x="97" y="43"/>
                  </a:lnTo>
                  <a:lnTo>
                    <a:pt x="83" y="58"/>
                  </a:lnTo>
                  <a:lnTo>
                    <a:pt x="77" y="64"/>
                  </a:lnTo>
                  <a:lnTo>
                    <a:pt x="74" y="64"/>
                  </a:lnTo>
                  <a:lnTo>
                    <a:pt x="49" y="58"/>
                  </a:lnTo>
                  <a:lnTo>
                    <a:pt x="61" y="70"/>
                  </a:lnTo>
                  <a:lnTo>
                    <a:pt x="63" y="74"/>
                  </a:lnTo>
                  <a:lnTo>
                    <a:pt x="59" y="79"/>
                  </a:lnTo>
                  <a:lnTo>
                    <a:pt x="29" y="91"/>
                  </a:lnTo>
                  <a:lnTo>
                    <a:pt x="20" y="101"/>
                  </a:lnTo>
                  <a:lnTo>
                    <a:pt x="38" y="99"/>
                  </a:lnTo>
                  <a:lnTo>
                    <a:pt x="36" y="108"/>
                  </a:lnTo>
                  <a:lnTo>
                    <a:pt x="29" y="120"/>
                  </a:lnTo>
                  <a:lnTo>
                    <a:pt x="29" y="130"/>
                  </a:lnTo>
                  <a:lnTo>
                    <a:pt x="34" y="145"/>
                  </a:lnTo>
                  <a:lnTo>
                    <a:pt x="36" y="155"/>
                  </a:lnTo>
                  <a:lnTo>
                    <a:pt x="47" y="172"/>
                  </a:lnTo>
                  <a:lnTo>
                    <a:pt x="49" y="174"/>
                  </a:lnTo>
                  <a:lnTo>
                    <a:pt x="63" y="176"/>
                  </a:lnTo>
                  <a:lnTo>
                    <a:pt x="86" y="189"/>
                  </a:lnTo>
                  <a:lnTo>
                    <a:pt x="88" y="189"/>
                  </a:lnTo>
                  <a:lnTo>
                    <a:pt x="99" y="193"/>
                  </a:lnTo>
                  <a:lnTo>
                    <a:pt x="97" y="182"/>
                  </a:lnTo>
                  <a:lnTo>
                    <a:pt x="99" y="172"/>
                  </a:lnTo>
                  <a:lnTo>
                    <a:pt x="101" y="155"/>
                  </a:lnTo>
                  <a:lnTo>
                    <a:pt x="110" y="151"/>
                  </a:lnTo>
                  <a:lnTo>
                    <a:pt x="113" y="155"/>
                  </a:lnTo>
                  <a:lnTo>
                    <a:pt x="119" y="166"/>
                  </a:lnTo>
                  <a:lnTo>
                    <a:pt x="119" y="164"/>
                  </a:lnTo>
                  <a:lnTo>
                    <a:pt x="113" y="151"/>
                  </a:lnTo>
                  <a:lnTo>
                    <a:pt x="113" y="139"/>
                  </a:lnTo>
                  <a:lnTo>
                    <a:pt x="113" y="135"/>
                  </a:lnTo>
                  <a:lnTo>
                    <a:pt x="115" y="128"/>
                  </a:lnTo>
                  <a:lnTo>
                    <a:pt x="124" y="124"/>
                  </a:lnTo>
                  <a:lnTo>
                    <a:pt x="140" y="112"/>
                  </a:lnTo>
                  <a:lnTo>
                    <a:pt x="158" y="110"/>
                  </a:lnTo>
                  <a:lnTo>
                    <a:pt x="174" y="110"/>
                  </a:lnTo>
                  <a:lnTo>
                    <a:pt x="183" y="112"/>
                  </a:lnTo>
                  <a:lnTo>
                    <a:pt x="174" y="101"/>
                  </a:lnTo>
                  <a:lnTo>
                    <a:pt x="162" y="97"/>
                  </a:lnTo>
                  <a:lnTo>
                    <a:pt x="174" y="91"/>
                  </a:lnTo>
                  <a:lnTo>
                    <a:pt x="205" y="91"/>
                  </a:lnTo>
                  <a:lnTo>
                    <a:pt x="226" y="91"/>
                  </a:lnTo>
                  <a:lnTo>
                    <a:pt x="210" y="79"/>
                  </a:lnTo>
                  <a:lnTo>
                    <a:pt x="221" y="79"/>
                  </a:lnTo>
                  <a:lnTo>
                    <a:pt x="235" y="79"/>
                  </a:lnTo>
                  <a:lnTo>
                    <a:pt x="248" y="85"/>
                  </a:lnTo>
                  <a:lnTo>
                    <a:pt x="262" y="97"/>
                  </a:lnTo>
                  <a:lnTo>
                    <a:pt x="259" y="85"/>
                  </a:lnTo>
                  <a:lnTo>
                    <a:pt x="257" y="79"/>
                  </a:lnTo>
                  <a:lnTo>
                    <a:pt x="262" y="74"/>
                  </a:lnTo>
                  <a:lnTo>
                    <a:pt x="282" y="79"/>
                  </a:lnTo>
                  <a:lnTo>
                    <a:pt x="268" y="66"/>
                  </a:lnTo>
                  <a:lnTo>
                    <a:pt x="255" y="58"/>
                  </a:lnTo>
                  <a:lnTo>
                    <a:pt x="221" y="47"/>
                  </a:lnTo>
                  <a:lnTo>
                    <a:pt x="241" y="43"/>
                  </a:lnTo>
                  <a:lnTo>
                    <a:pt x="259" y="43"/>
                  </a:lnTo>
                  <a:lnTo>
                    <a:pt x="255" y="35"/>
                  </a:lnTo>
                  <a:lnTo>
                    <a:pt x="244" y="33"/>
                  </a:lnTo>
                  <a:lnTo>
                    <a:pt x="221" y="27"/>
                  </a:lnTo>
                  <a:lnTo>
                    <a:pt x="196" y="33"/>
                  </a:lnTo>
                  <a:lnTo>
                    <a:pt x="183" y="33"/>
                  </a:lnTo>
                  <a:lnTo>
                    <a:pt x="196" y="16"/>
                  </a:lnTo>
                  <a:lnTo>
                    <a:pt x="216" y="10"/>
                  </a:lnTo>
                  <a:lnTo>
                    <a:pt x="187" y="10"/>
                  </a:lnTo>
                  <a:lnTo>
                    <a:pt x="174" y="12"/>
                  </a:lnTo>
                  <a:lnTo>
                    <a:pt x="158" y="16"/>
                  </a:lnTo>
                  <a:lnTo>
                    <a:pt x="158" y="12"/>
                  </a:lnTo>
                  <a:lnTo>
                    <a:pt x="151" y="16"/>
                  </a:lnTo>
                  <a:lnTo>
                    <a:pt x="135" y="20"/>
                  </a:lnTo>
                  <a:lnTo>
                    <a:pt x="115" y="27"/>
                  </a:lnTo>
                  <a:lnTo>
                    <a:pt x="97" y="43"/>
                  </a:lnTo>
                  <a:lnTo>
                    <a:pt x="90" y="33"/>
                  </a:lnTo>
                  <a:lnTo>
                    <a:pt x="113" y="16"/>
                  </a:lnTo>
                  <a:lnTo>
                    <a:pt x="131" y="10"/>
                  </a:lnTo>
                  <a:lnTo>
                    <a:pt x="149" y="6"/>
                  </a:lnTo>
                  <a:lnTo>
                    <a:pt x="183" y="0"/>
                  </a:lnTo>
                  <a:lnTo>
                    <a:pt x="180" y="2"/>
                  </a:lnTo>
                  <a:lnTo>
                    <a:pt x="201" y="0"/>
                  </a:lnTo>
                  <a:lnTo>
                    <a:pt x="221" y="0"/>
                  </a:lnTo>
                  <a:lnTo>
                    <a:pt x="255" y="6"/>
                  </a:lnTo>
                  <a:lnTo>
                    <a:pt x="226" y="16"/>
                  </a:lnTo>
                  <a:lnTo>
                    <a:pt x="248" y="20"/>
                  </a:lnTo>
                  <a:lnTo>
                    <a:pt x="259" y="27"/>
                  </a:lnTo>
                  <a:lnTo>
                    <a:pt x="271" y="35"/>
                  </a:lnTo>
                  <a:lnTo>
                    <a:pt x="286" y="47"/>
                  </a:lnTo>
                  <a:lnTo>
                    <a:pt x="262" y="47"/>
                  </a:lnTo>
                  <a:lnTo>
                    <a:pt x="280" y="58"/>
                  </a:lnTo>
                  <a:lnTo>
                    <a:pt x="293" y="74"/>
                  </a:lnTo>
                  <a:lnTo>
                    <a:pt x="307" y="99"/>
                  </a:lnTo>
                  <a:lnTo>
                    <a:pt x="282" y="89"/>
                  </a:lnTo>
                  <a:lnTo>
                    <a:pt x="273" y="85"/>
                  </a:lnTo>
                  <a:lnTo>
                    <a:pt x="280" y="97"/>
                  </a:lnTo>
                  <a:lnTo>
                    <a:pt x="284" y="128"/>
                  </a:lnTo>
                  <a:lnTo>
                    <a:pt x="259" y="108"/>
                  </a:lnTo>
                  <a:lnTo>
                    <a:pt x="257" y="99"/>
                  </a:lnTo>
                  <a:lnTo>
                    <a:pt x="241" y="89"/>
                  </a:lnTo>
                  <a:lnTo>
                    <a:pt x="248" y="101"/>
                  </a:lnTo>
                  <a:lnTo>
                    <a:pt x="230" y="101"/>
                  </a:lnTo>
                  <a:lnTo>
                    <a:pt x="187" y="101"/>
                  </a:lnTo>
                  <a:lnTo>
                    <a:pt x="194" y="110"/>
                  </a:lnTo>
                  <a:lnTo>
                    <a:pt x="208" y="130"/>
                  </a:lnTo>
                  <a:lnTo>
                    <a:pt x="183" y="124"/>
                  </a:lnTo>
                  <a:lnTo>
                    <a:pt x="167" y="120"/>
                  </a:lnTo>
                  <a:lnTo>
                    <a:pt x="149" y="124"/>
                  </a:lnTo>
                  <a:lnTo>
                    <a:pt x="126" y="130"/>
                  </a:lnTo>
                  <a:lnTo>
                    <a:pt x="124" y="139"/>
                  </a:lnTo>
                  <a:lnTo>
                    <a:pt x="124" y="151"/>
                  </a:lnTo>
                  <a:lnTo>
                    <a:pt x="126" y="162"/>
                  </a:lnTo>
                  <a:lnTo>
                    <a:pt x="135" y="166"/>
                  </a:lnTo>
                  <a:lnTo>
                    <a:pt x="138" y="172"/>
                  </a:lnTo>
                  <a:lnTo>
                    <a:pt x="135" y="174"/>
                  </a:lnTo>
                  <a:lnTo>
                    <a:pt x="131" y="176"/>
                  </a:lnTo>
                  <a:lnTo>
                    <a:pt x="119" y="176"/>
                  </a:lnTo>
                  <a:lnTo>
                    <a:pt x="113" y="174"/>
                  </a:lnTo>
                  <a:lnTo>
                    <a:pt x="110" y="172"/>
                  </a:lnTo>
                  <a:lnTo>
                    <a:pt x="106" y="176"/>
                  </a:lnTo>
                  <a:lnTo>
                    <a:pt x="113" y="209"/>
                  </a:lnTo>
                  <a:lnTo>
                    <a:pt x="86" y="199"/>
                  </a:lnTo>
                  <a:lnTo>
                    <a:pt x="83" y="197"/>
                  </a:lnTo>
                  <a:lnTo>
                    <a:pt x="61" y="189"/>
                  </a:lnTo>
                  <a:lnTo>
                    <a:pt x="47" y="184"/>
                  </a:lnTo>
                  <a:lnTo>
                    <a:pt x="45" y="182"/>
                  </a:lnTo>
                  <a:lnTo>
                    <a:pt x="38" y="176"/>
                  </a:lnTo>
                  <a:lnTo>
                    <a:pt x="29" y="164"/>
                  </a:lnTo>
                  <a:lnTo>
                    <a:pt x="25" y="162"/>
                  </a:lnTo>
                  <a:lnTo>
                    <a:pt x="22" y="151"/>
                  </a:lnTo>
                  <a:lnTo>
                    <a:pt x="20" y="139"/>
                  </a:lnTo>
                  <a:lnTo>
                    <a:pt x="20" y="124"/>
                  </a:lnTo>
                  <a:lnTo>
                    <a:pt x="22" y="110"/>
                  </a:lnTo>
                  <a:lnTo>
                    <a:pt x="0" y="112"/>
                  </a:lnTo>
                  <a:lnTo>
                    <a:pt x="129" y="230"/>
                  </a:lnTo>
                </a:path>
              </a:pathLst>
            </a:custGeom>
            <a:noFill/>
            <a:ln w="66675"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a:lstStyle/>
            <a:p>
              <a:endParaRPr lang="el-GR" dirty="0"/>
            </a:p>
          </p:txBody>
        </p:sp>
        <p:sp>
          <p:nvSpPr>
            <p:cNvPr id="9329" name="Freeform 113"/>
            <p:cNvSpPr>
              <a:spLocks/>
            </p:cNvSpPr>
            <p:nvPr/>
          </p:nvSpPr>
          <p:spPr bwMode="auto">
            <a:xfrm flipH="1">
              <a:off x="4415" y="2860"/>
              <a:ext cx="212" cy="366"/>
            </a:xfrm>
            <a:custGeom>
              <a:avLst/>
              <a:gdLst>
                <a:gd name="T0" fmla="*/ 183 w 205"/>
                <a:gd name="T1" fmla="*/ 0 h 366"/>
                <a:gd name="T2" fmla="*/ 183 w 205"/>
                <a:gd name="T3" fmla="*/ 0 h 366"/>
                <a:gd name="T4" fmla="*/ 183 w 205"/>
                <a:gd name="T5" fmla="*/ 48 h 366"/>
                <a:gd name="T6" fmla="*/ 183 w 205"/>
                <a:gd name="T7" fmla="*/ 96 h 366"/>
                <a:gd name="T8" fmla="*/ 174 w 205"/>
                <a:gd name="T9" fmla="*/ 139 h 366"/>
                <a:gd name="T10" fmla="*/ 166 w 205"/>
                <a:gd name="T11" fmla="*/ 177 h 366"/>
                <a:gd name="T12" fmla="*/ 158 w 205"/>
                <a:gd name="T13" fmla="*/ 214 h 366"/>
                <a:gd name="T14" fmla="*/ 144 w 205"/>
                <a:gd name="T15" fmla="*/ 241 h 366"/>
                <a:gd name="T16" fmla="*/ 130 w 205"/>
                <a:gd name="T17" fmla="*/ 270 h 366"/>
                <a:gd name="T18" fmla="*/ 108 w 205"/>
                <a:gd name="T19" fmla="*/ 294 h 366"/>
                <a:gd name="T20" fmla="*/ 91 w 205"/>
                <a:gd name="T21" fmla="*/ 313 h 366"/>
                <a:gd name="T22" fmla="*/ 72 w 205"/>
                <a:gd name="T23" fmla="*/ 323 h 366"/>
                <a:gd name="T24" fmla="*/ 52 w 205"/>
                <a:gd name="T25" fmla="*/ 334 h 366"/>
                <a:gd name="T26" fmla="*/ 38 w 205"/>
                <a:gd name="T27" fmla="*/ 337 h 366"/>
                <a:gd name="T28" fmla="*/ 8 w 205"/>
                <a:gd name="T29" fmla="*/ 345 h 366"/>
                <a:gd name="T30" fmla="*/ 2 w 205"/>
                <a:gd name="T31" fmla="*/ 345 h 366"/>
                <a:gd name="T32" fmla="*/ 0 w 205"/>
                <a:gd name="T33" fmla="*/ 366 h 366"/>
                <a:gd name="T34" fmla="*/ 13 w 205"/>
                <a:gd name="T35" fmla="*/ 366 h 366"/>
                <a:gd name="T36" fmla="*/ 41 w 205"/>
                <a:gd name="T37" fmla="*/ 363 h 366"/>
                <a:gd name="T38" fmla="*/ 61 w 205"/>
                <a:gd name="T39" fmla="*/ 355 h 366"/>
                <a:gd name="T40" fmla="*/ 83 w 205"/>
                <a:gd name="T41" fmla="*/ 345 h 366"/>
                <a:gd name="T42" fmla="*/ 105 w 205"/>
                <a:gd name="T43" fmla="*/ 331 h 366"/>
                <a:gd name="T44" fmla="*/ 124 w 205"/>
                <a:gd name="T45" fmla="*/ 313 h 366"/>
                <a:gd name="T46" fmla="*/ 146 w 205"/>
                <a:gd name="T47" fmla="*/ 283 h 366"/>
                <a:gd name="T48" fmla="*/ 163 w 205"/>
                <a:gd name="T49" fmla="*/ 257 h 366"/>
                <a:gd name="T50" fmla="*/ 177 w 205"/>
                <a:gd name="T51" fmla="*/ 225 h 366"/>
                <a:gd name="T52" fmla="*/ 188 w 205"/>
                <a:gd name="T53" fmla="*/ 185 h 366"/>
                <a:gd name="T54" fmla="*/ 199 w 205"/>
                <a:gd name="T55" fmla="*/ 145 h 366"/>
                <a:gd name="T56" fmla="*/ 202 w 205"/>
                <a:gd name="T57" fmla="*/ 99 h 366"/>
                <a:gd name="T58" fmla="*/ 205 w 205"/>
                <a:gd name="T59" fmla="*/ 54 h 366"/>
                <a:gd name="T60" fmla="*/ 202 w 205"/>
                <a:gd name="T61" fmla="*/ 0 h 366"/>
                <a:gd name="T62" fmla="*/ 183 w 205"/>
                <a:gd name="T63" fmla="*/ 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5" h="366">
                  <a:moveTo>
                    <a:pt x="183" y="0"/>
                  </a:moveTo>
                  <a:lnTo>
                    <a:pt x="183" y="0"/>
                  </a:lnTo>
                  <a:lnTo>
                    <a:pt x="183" y="48"/>
                  </a:lnTo>
                  <a:lnTo>
                    <a:pt x="183" y="96"/>
                  </a:lnTo>
                  <a:lnTo>
                    <a:pt x="174" y="139"/>
                  </a:lnTo>
                  <a:lnTo>
                    <a:pt x="166" y="177"/>
                  </a:lnTo>
                  <a:lnTo>
                    <a:pt x="158" y="214"/>
                  </a:lnTo>
                  <a:lnTo>
                    <a:pt x="144" y="241"/>
                  </a:lnTo>
                  <a:lnTo>
                    <a:pt x="130" y="270"/>
                  </a:lnTo>
                  <a:lnTo>
                    <a:pt x="108" y="294"/>
                  </a:lnTo>
                  <a:lnTo>
                    <a:pt x="91" y="313"/>
                  </a:lnTo>
                  <a:lnTo>
                    <a:pt x="72" y="323"/>
                  </a:lnTo>
                  <a:lnTo>
                    <a:pt x="52" y="334"/>
                  </a:lnTo>
                  <a:lnTo>
                    <a:pt x="38" y="337"/>
                  </a:lnTo>
                  <a:lnTo>
                    <a:pt x="8" y="345"/>
                  </a:lnTo>
                  <a:lnTo>
                    <a:pt x="2" y="345"/>
                  </a:lnTo>
                  <a:lnTo>
                    <a:pt x="0" y="366"/>
                  </a:lnTo>
                  <a:lnTo>
                    <a:pt x="13" y="366"/>
                  </a:lnTo>
                  <a:lnTo>
                    <a:pt x="41" y="363"/>
                  </a:lnTo>
                  <a:lnTo>
                    <a:pt x="61" y="355"/>
                  </a:lnTo>
                  <a:lnTo>
                    <a:pt x="83" y="345"/>
                  </a:lnTo>
                  <a:lnTo>
                    <a:pt x="105" y="331"/>
                  </a:lnTo>
                  <a:lnTo>
                    <a:pt x="124" y="313"/>
                  </a:lnTo>
                  <a:lnTo>
                    <a:pt x="146" y="283"/>
                  </a:lnTo>
                  <a:lnTo>
                    <a:pt x="163" y="257"/>
                  </a:lnTo>
                  <a:lnTo>
                    <a:pt x="177" y="225"/>
                  </a:lnTo>
                  <a:lnTo>
                    <a:pt x="188" y="185"/>
                  </a:lnTo>
                  <a:lnTo>
                    <a:pt x="199" y="145"/>
                  </a:lnTo>
                  <a:lnTo>
                    <a:pt x="202" y="99"/>
                  </a:lnTo>
                  <a:lnTo>
                    <a:pt x="205" y="54"/>
                  </a:lnTo>
                  <a:lnTo>
                    <a:pt x="202" y="0"/>
                  </a:lnTo>
                  <a:lnTo>
                    <a:pt x="18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0" name="Freeform 114"/>
            <p:cNvSpPr>
              <a:spLocks/>
            </p:cNvSpPr>
            <p:nvPr/>
          </p:nvSpPr>
          <p:spPr bwMode="auto">
            <a:xfrm flipH="1">
              <a:off x="4787" y="2817"/>
              <a:ext cx="15" cy="10"/>
            </a:xfrm>
            <a:custGeom>
              <a:avLst/>
              <a:gdLst>
                <a:gd name="T0" fmla="*/ 3 w 14"/>
                <a:gd name="T1" fmla="*/ 0 h 10"/>
                <a:gd name="T2" fmla="*/ 0 w 14"/>
                <a:gd name="T3" fmla="*/ 8 h 10"/>
                <a:gd name="T4" fmla="*/ 11 w 14"/>
                <a:gd name="T5" fmla="*/ 10 h 10"/>
                <a:gd name="T6" fmla="*/ 14 w 14"/>
                <a:gd name="T7" fmla="*/ 0 h 10"/>
                <a:gd name="T8" fmla="*/ 3 w 14"/>
                <a:gd name="T9" fmla="*/ 0 h 10"/>
              </a:gdLst>
              <a:ahLst/>
              <a:cxnLst>
                <a:cxn ang="0">
                  <a:pos x="T0" y="T1"/>
                </a:cxn>
                <a:cxn ang="0">
                  <a:pos x="T2" y="T3"/>
                </a:cxn>
                <a:cxn ang="0">
                  <a:pos x="T4" y="T5"/>
                </a:cxn>
                <a:cxn ang="0">
                  <a:pos x="T6" y="T7"/>
                </a:cxn>
                <a:cxn ang="0">
                  <a:pos x="T8" y="T9"/>
                </a:cxn>
              </a:cxnLst>
              <a:rect l="0" t="0" r="r" b="b"/>
              <a:pathLst>
                <a:path w="14" h="10">
                  <a:moveTo>
                    <a:pt x="3" y="0"/>
                  </a:moveTo>
                  <a:lnTo>
                    <a:pt x="0" y="8"/>
                  </a:lnTo>
                  <a:lnTo>
                    <a:pt x="11" y="10"/>
                  </a:lnTo>
                  <a:lnTo>
                    <a:pt x="14" y="0"/>
                  </a:lnTo>
                  <a:lnTo>
                    <a:pt x="3"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1" name="Freeform 115"/>
            <p:cNvSpPr>
              <a:spLocks/>
            </p:cNvSpPr>
            <p:nvPr/>
          </p:nvSpPr>
          <p:spPr bwMode="auto">
            <a:xfrm flipH="1">
              <a:off x="4424" y="2862"/>
              <a:ext cx="11" cy="12"/>
            </a:xfrm>
            <a:custGeom>
              <a:avLst/>
              <a:gdLst>
                <a:gd name="T0" fmla="*/ 0 w 11"/>
                <a:gd name="T1" fmla="*/ 0 h 12"/>
                <a:gd name="T2" fmla="*/ 0 w 11"/>
                <a:gd name="T3" fmla="*/ 9 h 12"/>
                <a:gd name="T4" fmla="*/ 6 w 11"/>
                <a:gd name="T5" fmla="*/ 12 h 12"/>
                <a:gd name="T6" fmla="*/ 11 w 11"/>
                <a:gd name="T7" fmla="*/ 3 h 12"/>
                <a:gd name="T8" fmla="*/ 0 w 11"/>
                <a:gd name="T9" fmla="*/ 0 h 12"/>
              </a:gdLst>
              <a:ahLst/>
              <a:cxnLst>
                <a:cxn ang="0">
                  <a:pos x="T0" y="T1"/>
                </a:cxn>
                <a:cxn ang="0">
                  <a:pos x="T2" y="T3"/>
                </a:cxn>
                <a:cxn ang="0">
                  <a:pos x="T4" y="T5"/>
                </a:cxn>
                <a:cxn ang="0">
                  <a:pos x="T6" y="T7"/>
                </a:cxn>
                <a:cxn ang="0">
                  <a:pos x="T8" y="T9"/>
                </a:cxn>
              </a:cxnLst>
              <a:rect l="0" t="0" r="r" b="b"/>
              <a:pathLst>
                <a:path w="11" h="12">
                  <a:moveTo>
                    <a:pt x="0" y="0"/>
                  </a:moveTo>
                  <a:lnTo>
                    <a:pt x="0" y="9"/>
                  </a:lnTo>
                  <a:lnTo>
                    <a:pt x="6" y="12"/>
                  </a:lnTo>
                  <a:lnTo>
                    <a:pt x="11" y="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2" name="Freeform 116"/>
            <p:cNvSpPr>
              <a:spLocks/>
            </p:cNvSpPr>
            <p:nvPr/>
          </p:nvSpPr>
          <p:spPr bwMode="auto">
            <a:xfrm flipH="1">
              <a:off x="4405" y="2826"/>
              <a:ext cx="41" cy="36"/>
            </a:xfrm>
            <a:custGeom>
              <a:avLst/>
              <a:gdLst>
                <a:gd name="T0" fmla="*/ 36 w 39"/>
                <a:gd name="T1" fmla="*/ 5 h 36"/>
                <a:gd name="T2" fmla="*/ 36 w 39"/>
                <a:gd name="T3" fmla="*/ 5 h 36"/>
                <a:gd name="T4" fmla="*/ 39 w 39"/>
                <a:gd name="T5" fmla="*/ 13 h 36"/>
                <a:gd name="T6" fmla="*/ 39 w 39"/>
                <a:gd name="T7" fmla="*/ 18 h 36"/>
                <a:gd name="T8" fmla="*/ 36 w 39"/>
                <a:gd name="T9" fmla="*/ 26 h 36"/>
                <a:gd name="T10" fmla="*/ 27 w 39"/>
                <a:gd name="T11" fmla="*/ 33 h 36"/>
                <a:gd name="T12" fmla="*/ 22 w 39"/>
                <a:gd name="T13" fmla="*/ 36 h 36"/>
                <a:gd name="T14" fmla="*/ 14 w 39"/>
                <a:gd name="T15" fmla="*/ 36 h 36"/>
                <a:gd name="T16" fmla="*/ 8 w 39"/>
                <a:gd name="T17" fmla="*/ 33 h 36"/>
                <a:gd name="T18" fmla="*/ 3 w 39"/>
                <a:gd name="T19" fmla="*/ 26 h 36"/>
                <a:gd name="T20" fmla="*/ 0 w 39"/>
                <a:gd name="T21" fmla="*/ 18 h 36"/>
                <a:gd name="T22" fmla="*/ 0 w 39"/>
                <a:gd name="T23" fmla="*/ 13 h 36"/>
                <a:gd name="T24" fmla="*/ 3 w 39"/>
                <a:gd name="T25" fmla="*/ 5 h 36"/>
                <a:gd name="T26" fmla="*/ 8 w 39"/>
                <a:gd name="T27" fmla="*/ 2 h 36"/>
                <a:gd name="T28" fmla="*/ 14 w 39"/>
                <a:gd name="T29" fmla="*/ 0 h 36"/>
                <a:gd name="T30" fmla="*/ 22 w 39"/>
                <a:gd name="T31" fmla="*/ 0 h 36"/>
                <a:gd name="T32" fmla="*/ 27 w 39"/>
                <a:gd name="T33" fmla="*/ 2 h 36"/>
                <a:gd name="T34" fmla="*/ 36 w 39"/>
                <a:gd name="T35" fmla="*/ 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36">
                  <a:moveTo>
                    <a:pt x="36" y="5"/>
                  </a:moveTo>
                  <a:lnTo>
                    <a:pt x="36" y="5"/>
                  </a:lnTo>
                  <a:lnTo>
                    <a:pt x="39" y="13"/>
                  </a:lnTo>
                  <a:lnTo>
                    <a:pt x="39" y="18"/>
                  </a:lnTo>
                  <a:lnTo>
                    <a:pt x="36" y="26"/>
                  </a:lnTo>
                  <a:lnTo>
                    <a:pt x="27" y="33"/>
                  </a:lnTo>
                  <a:lnTo>
                    <a:pt x="22" y="36"/>
                  </a:lnTo>
                  <a:lnTo>
                    <a:pt x="14" y="36"/>
                  </a:lnTo>
                  <a:lnTo>
                    <a:pt x="8" y="33"/>
                  </a:lnTo>
                  <a:lnTo>
                    <a:pt x="3" y="26"/>
                  </a:lnTo>
                  <a:lnTo>
                    <a:pt x="0" y="18"/>
                  </a:lnTo>
                  <a:lnTo>
                    <a:pt x="0" y="13"/>
                  </a:lnTo>
                  <a:lnTo>
                    <a:pt x="3" y="5"/>
                  </a:lnTo>
                  <a:lnTo>
                    <a:pt x="8" y="2"/>
                  </a:lnTo>
                  <a:lnTo>
                    <a:pt x="14" y="0"/>
                  </a:lnTo>
                  <a:lnTo>
                    <a:pt x="22" y="0"/>
                  </a:lnTo>
                  <a:lnTo>
                    <a:pt x="27" y="2"/>
                  </a:lnTo>
                  <a:lnTo>
                    <a:pt x="36" y="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3" name="Freeform 117"/>
            <p:cNvSpPr>
              <a:spLocks/>
            </p:cNvSpPr>
            <p:nvPr/>
          </p:nvSpPr>
          <p:spPr bwMode="auto">
            <a:xfrm flipH="1">
              <a:off x="4415" y="2831"/>
              <a:ext cx="23" cy="23"/>
            </a:xfrm>
            <a:custGeom>
              <a:avLst/>
              <a:gdLst>
                <a:gd name="T0" fmla="*/ 20 w 23"/>
                <a:gd name="T1" fmla="*/ 5 h 23"/>
                <a:gd name="T2" fmla="*/ 20 w 23"/>
                <a:gd name="T3" fmla="*/ 5 h 23"/>
                <a:gd name="T4" fmla="*/ 23 w 23"/>
                <a:gd name="T5" fmla="*/ 12 h 23"/>
                <a:gd name="T6" fmla="*/ 17 w 23"/>
                <a:gd name="T7" fmla="*/ 20 h 23"/>
                <a:gd name="T8" fmla="*/ 6 w 23"/>
                <a:gd name="T9" fmla="*/ 23 h 23"/>
                <a:gd name="T10" fmla="*/ 0 w 23"/>
                <a:gd name="T11" fmla="*/ 18 h 23"/>
                <a:gd name="T12" fmla="*/ 0 w 23"/>
                <a:gd name="T13" fmla="*/ 10 h 23"/>
                <a:gd name="T14" fmla="*/ 0 w 23"/>
                <a:gd name="T15" fmla="*/ 5 h 23"/>
                <a:gd name="T16" fmla="*/ 3 w 23"/>
                <a:gd name="T17" fmla="*/ 0 h 23"/>
                <a:gd name="T18" fmla="*/ 14 w 23"/>
                <a:gd name="T19" fmla="*/ 0 h 23"/>
                <a:gd name="T20" fmla="*/ 20 w 23"/>
                <a:gd name="T21" fmla="*/ 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23">
                  <a:moveTo>
                    <a:pt x="20" y="5"/>
                  </a:moveTo>
                  <a:lnTo>
                    <a:pt x="20" y="5"/>
                  </a:lnTo>
                  <a:lnTo>
                    <a:pt x="23" y="12"/>
                  </a:lnTo>
                  <a:lnTo>
                    <a:pt x="17" y="20"/>
                  </a:lnTo>
                  <a:lnTo>
                    <a:pt x="6" y="23"/>
                  </a:lnTo>
                  <a:lnTo>
                    <a:pt x="0" y="18"/>
                  </a:lnTo>
                  <a:lnTo>
                    <a:pt x="0" y="10"/>
                  </a:lnTo>
                  <a:lnTo>
                    <a:pt x="0" y="5"/>
                  </a:lnTo>
                  <a:lnTo>
                    <a:pt x="3" y="0"/>
                  </a:lnTo>
                  <a:lnTo>
                    <a:pt x="14" y="0"/>
                  </a:lnTo>
                  <a:lnTo>
                    <a:pt x="20" y="5"/>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4" name="Freeform 118"/>
            <p:cNvSpPr>
              <a:spLocks/>
            </p:cNvSpPr>
            <p:nvPr/>
          </p:nvSpPr>
          <p:spPr bwMode="auto">
            <a:xfrm flipH="1">
              <a:off x="4578" y="3042"/>
              <a:ext cx="15" cy="13"/>
            </a:xfrm>
            <a:custGeom>
              <a:avLst/>
              <a:gdLst>
                <a:gd name="T0" fmla="*/ 5 w 14"/>
                <a:gd name="T1" fmla="*/ 10 h 13"/>
                <a:gd name="T2" fmla="*/ 5 w 14"/>
                <a:gd name="T3" fmla="*/ 10 h 13"/>
                <a:gd name="T4" fmla="*/ 8 w 14"/>
                <a:gd name="T5" fmla="*/ 13 h 13"/>
                <a:gd name="T6" fmla="*/ 11 w 14"/>
                <a:gd name="T7" fmla="*/ 13 h 13"/>
                <a:gd name="T8" fmla="*/ 14 w 14"/>
                <a:gd name="T9" fmla="*/ 10 h 13"/>
                <a:gd name="T10" fmla="*/ 14 w 14"/>
                <a:gd name="T11" fmla="*/ 2 h 13"/>
                <a:gd name="T12" fmla="*/ 11 w 14"/>
                <a:gd name="T13" fmla="*/ 0 h 13"/>
                <a:gd name="T14" fmla="*/ 5 w 14"/>
                <a:gd name="T15" fmla="*/ 2 h 13"/>
                <a:gd name="T16" fmla="*/ 0 w 14"/>
                <a:gd name="T17" fmla="*/ 5 h 13"/>
                <a:gd name="T18" fmla="*/ 5 w 14"/>
                <a:gd name="T19"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3">
                  <a:moveTo>
                    <a:pt x="5" y="10"/>
                  </a:moveTo>
                  <a:lnTo>
                    <a:pt x="5" y="10"/>
                  </a:lnTo>
                  <a:lnTo>
                    <a:pt x="8" y="13"/>
                  </a:lnTo>
                  <a:lnTo>
                    <a:pt x="11" y="13"/>
                  </a:lnTo>
                  <a:lnTo>
                    <a:pt x="14" y="10"/>
                  </a:lnTo>
                  <a:lnTo>
                    <a:pt x="14" y="2"/>
                  </a:lnTo>
                  <a:lnTo>
                    <a:pt x="11" y="0"/>
                  </a:lnTo>
                  <a:lnTo>
                    <a:pt x="5" y="2"/>
                  </a:lnTo>
                  <a:lnTo>
                    <a:pt x="0" y="5"/>
                  </a:lnTo>
                  <a:lnTo>
                    <a:pt x="5" y="1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5" name="Freeform 119"/>
            <p:cNvSpPr>
              <a:spLocks/>
            </p:cNvSpPr>
            <p:nvPr/>
          </p:nvSpPr>
          <p:spPr bwMode="auto">
            <a:xfrm flipH="1">
              <a:off x="4658" y="3084"/>
              <a:ext cx="14" cy="14"/>
            </a:xfrm>
            <a:custGeom>
              <a:avLst/>
              <a:gdLst>
                <a:gd name="T0" fmla="*/ 5 w 14"/>
                <a:gd name="T1" fmla="*/ 11 h 14"/>
                <a:gd name="T2" fmla="*/ 5 w 14"/>
                <a:gd name="T3" fmla="*/ 11 h 14"/>
                <a:gd name="T4" fmla="*/ 8 w 14"/>
                <a:gd name="T5" fmla="*/ 14 h 14"/>
                <a:gd name="T6" fmla="*/ 11 w 14"/>
                <a:gd name="T7" fmla="*/ 14 h 14"/>
                <a:gd name="T8" fmla="*/ 14 w 14"/>
                <a:gd name="T9" fmla="*/ 11 h 14"/>
                <a:gd name="T10" fmla="*/ 14 w 14"/>
                <a:gd name="T11" fmla="*/ 3 h 14"/>
                <a:gd name="T12" fmla="*/ 11 w 14"/>
                <a:gd name="T13" fmla="*/ 0 h 14"/>
                <a:gd name="T14" fmla="*/ 5 w 14"/>
                <a:gd name="T15" fmla="*/ 0 h 14"/>
                <a:gd name="T16" fmla="*/ 0 w 14"/>
                <a:gd name="T17" fmla="*/ 6 h 14"/>
                <a:gd name="T18" fmla="*/ 5 w 14"/>
                <a:gd name="T19" fmla="*/ 1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4">
                  <a:moveTo>
                    <a:pt x="5" y="11"/>
                  </a:moveTo>
                  <a:lnTo>
                    <a:pt x="5" y="11"/>
                  </a:lnTo>
                  <a:lnTo>
                    <a:pt x="8" y="14"/>
                  </a:lnTo>
                  <a:lnTo>
                    <a:pt x="11" y="14"/>
                  </a:lnTo>
                  <a:lnTo>
                    <a:pt x="14" y="11"/>
                  </a:lnTo>
                  <a:lnTo>
                    <a:pt x="14" y="3"/>
                  </a:lnTo>
                  <a:lnTo>
                    <a:pt x="11" y="0"/>
                  </a:lnTo>
                  <a:lnTo>
                    <a:pt x="5" y="0"/>
                  </a:lnTo>
                  <a:lnTo>
                    <a:pt x="0" y="6"/>
                  </a:lnTo>
                  <a:lnTo>
                    <a:pt x="5" y="1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6" name="Freeform 120"/>
            <p:cNvSpPr>
              <a:spLocks/>
            </p:cNvSpPr>
            <p:nvPr/>
          </p:nvSpPr>
          <p:spPr bwMode="auto">
            <a:xfrm flipH="1">
              <a:off x="4429" y="3493"/>
              <a:ext cx="169" cy="580"/>
            </a:xfrm>
            <a:custGeom>
              <a:avLst/>
              <a:gdLst>
                <a:gd name="T0" fmla="*/ 0 w 163"/>
                <a:gd name="T1" fmla="*/ 21 h 580"/>
                <a:gd name="T2" fmla="*/ 0 w 163"/>
                <a:gd name="T3" fmla="*/ 21 h 580"/>
                <a:gd name="T4" fmla="*/ 5 w 163"/>
                <a:gd name="T5" fmla="*/ 32 h 580"/>
                <a:gd name="T6" fmla="*/ 30 w 163"/>
                <a:gd name="T7" fmla="*/ 64 h 580"/>
                <a:gd name="T8" fmla="*/ 58 w 163"/>
                <a:gd name="T9" fmla="*/ 118 h 580"/>
                <a:gd name="T10" fmla="*/ 85 w 163"/>
                <a:gd name="T11" fmla="*/ 184 h 580"/>
                <a:gd name="T12" fmla="*/ 102 w 163"/>
                <a:gd name="T13" fmla="*/ 225 h 580"/>
                <a:gd name="T14" fmla="*/ 116 w 163"/>
                <a:gd name="T15" fmla="*/ 267 h 580"/>
                <a:gd name="T16" fmla="*/ 124 w 163"/>
                <a:gd name="T17" fmla="*/ 313 h 580"/>
                <a:gd name="T18" fmla="*/ 130 w 163"/>
                <a:gd name="T19" fmla="*/ 358 h 580"/>
                <a:gd name="T20" fmla="*/ 132 w 163"/>
                <a:gd name="T21" fmla="*/ 409 h 580"/>
                <a:gd name="T22" fmla="*/ 132 w 163"/>
                <a:gd name="T23" fmla="*/ 462 h 580"/>
                <a:gd name="T24" fmla="*/ 124 w 163"/>
                <a:gd name="T25" fmla="*/ 516 h 580"/>
                <a:gd name="T26" fmla="*/ 110 w 163"/>
                <a:gd name="T27" fmla="*/ 569 h 580"/>
                <a:gd name="T28" fmla="*/ 138 w 163"/>
                <a:gd name="T29" fmla="*/ 580 h 580"/>
                <a:gd name="T30" fmla="*/ 154 w 163"/>
                <a:gd name="T31" fmla="*/ 519 h 580"/>
                <a:gd name="T32" fmla="*/ 160 w 163"/>
                <a:gd name="T33" fmla="*/ 465 h 580"/>
                <a:gd name="T34" fmla="*/ 163 w 163"/>
                <a:gd name="T35" fmla="*/ 409 h 580"/>
                <a:gd name="T36" fmla="*/ 160 w 163"/>
                <a:gd name="T37" fmla="*/ 356 h 580"/>
                <a:gd name="T38" fmla="*/ 154 w 163"/>
                <a:gd name="T39" fmla="*/ 305 h 580"/>
                <a:gd name="T40" fmla="*/ 143 w 163"/>
                <a:gd name="T41" fmla="*/ 259 h 580"/>
                <a:gd name="T42" fmla="*/ 132 w 163"/>
                <a:gd name="T43" fmla="*/ 214 h 580"/>
                <a:gd name="T44" fmla="*/ 118 w 163"/>
                <a:gd name="T45" fmla="*/ 174 h 580"/>
                <a:gd name="T46" fmla="*/ 102 w 163"/>
                <a:gd name="T47" fmla="*/ 134 h 580"/>
                <a:gd name="T48" fmla="*/ 85 w 163"/>
                <a:gd name="T49" fmla="*/ 102 h 580"/>
                <a:gd name="T50" fmla="*/ 55 w 163"/>
                <a:gd name="T51" fmla="*/ 45 h 580"/>
                <a:gd name="T52" fmla="*/ 30 w 163"/>
                <a:gd name="T53" fmla="*/ 13 h 580"/>
                <a:gd name="T54" fmla="*/ 24 w 163"/>
                <a:gd name="T55" fmla="*/ 0 h 580"/>
                <a:gd name="T56" fmla="*/ 0 w 163"/>
                <a:gd name="T57" fmla="*/ 21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3" h="580">
                  <a:moveTo>
                    <a:pt x="0" y="21"/>
                  </a:moveTo>
                  <a:lnTo>
                    <a:pt x="0" y="21"/>
                  </a:lnTo>
                  <a:lnTo>
                    <a:pt x="5" y="32"/>
                  </a:lnTo>
                  <a:lnTo>
                    <a:pt x="30" y="64"/>
                  </a:lnTo>
                  <a:lnTo>
                    <a:pt x="58" y="118"/>
                  </a:lnTo>
                  <a:lnTo>
                    <a:pt x="85" y="184"/>
                  </a:lnTo>
                  <a:lnTo>
                    <a:pt x="102" y="225"/>
                  </a:lnTo>
                  <a:lnTo>
                    <a:pt x="116" y="267"/>
                  </a:lnTo>
                  <a:lnTo>
                    <a:pt x="124" y="313"/>
                  </a:lnTo>
                  <a:lnTo>
                    <a:pt x="130" y="358"/>
                  </a:lnTo>
                  <a:lnTo>
                    <a:pt x="132" y="409"/>
                  </a:lnTo>
                  <a:lnTo>
                    <a:pt x="132" y="462"/>
                  </a:lnTo>
                  <a:lnTo>
                    <a:pt x="124" y="516"/>
                  </a:lnTo>
                  <a:lnTo>
                    <a:pt x="110" y="569"/>
                  </a:lnTo>
                  <a:lnTo>
                    <a:pt x="138" y="580"/>
                  </a:lnTo>
                  <a:lnTo>
                    <a:pt x="154" y="519"/>
                  </a:lnTo>
                  <a:lnTo>
                    <a:pt x="160" y="465"/>
                  </a:lnTo>
                  <a:lnTo>
                    <a:pt x="163" y="409"/>
                  </a:lnTo>
                  <a:lnTo>
                    <a:pt x="160" y="356"/>
                  </a:lnTo>
                  <a:lnTo>
                    <a:pt x="154" y="305"/>
                  </a:lnTo>
                  <a:lnTo>
                    <a:pt x="143" y="259"/>
                  </a:lnTo>
                  <a:lnTo>
                    <a:pt x="132" y="214"/>
                  </a:lnTo>
                  <a:lnTo>
                    <a:pt x="118" y="174"/>
                  </a:lnTo>
                  <a:lnTo>
                    <a:pt x="102" y="134"/>
                  </a:lnTo>
                  <a:lnTo>
                    <a:pt x="85" y="102"/>
                  </a:lnTo>
                  <a:lnTo>
                    <a:pt x="55" y="45"/>
                  </a:lnTo>
                  <a:lnTo>
                    <a:pt x="30" y="13"/>
                  </a:lnTo>
                  <a:lnTo>
                    <a:pt x="24" y="0"/>
                  </a:lnTo>
                  <a:lnTo>
                    <a:pt x="0" y="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7" name="Freeform 121"/>
            <p:cNvSpPr>
              <a:spLocks/>
            </p:cNvSpPr>
            <p:nvPr/>
          </p:nvSpPr>
          <p:spPr bwMode="auto">
            <a:xfrm flipH="1">
              <a:off x="4609" y="3506"/>
              <a:ext cx="193" cy="580"/>
            </a:xfrm>
            <a:custGeom>
              <a:avLst/>
              <a:gdLst>
                <a:gd name="T0" fmla="*/ 155 w 186"/>
                <a:gd name="T1" fmla="*/ 3 h 580"/>
                <a:gd name="T2" fmla="*/ 155 w 186"/>
                <a:gd name="T3" fmla="*/ 3 h 580"/>
                <a:gd name="T4" fmla="*/ 155 w 186"/>
                <a:gd name="T5" fmla="*/ 72 h 580"/>
                <a:gd name="T6" fmla="*/ 155 w 186"/>
                <a:gd name="T7" fmla="*/ 147 h 580"/>
                <a:gd name="T8" fmla="*/ 144 w 186"/>
                <a:gd name="T9" fmla="*/ 233 h 580"/>
                <a:gd name="T10" fmla="*/ 136 w 186"/>
                <a:gd name="T11" fmla="*/ 278 h 580"/>
                <a:gd name="T12" fmla="*/ 131 w 186"/>
                <a:gd name="T13" fmla="*/ 324 h 580"/>
                <a:gd name="T14" fmla="*/ 117 w 186"/>
                <a:gd name="T15" fmla="*/ 369 h 580"/>
                <a:gd name="T16" fmla="*/ 100 w 186"/>
                <a:gd name="T17" fmla="*/ 417 h 580"/>
                <a:gd name="T18" fmla="*/ 81 w 186"/>
                <a:gd name="T19" fmla="*/ 455 h 580"/>
                <a:gd name="T20" fmla="*/ 58 w 186"/>
                <a:gd name="T21" fmla="*/ 495 h 580"/>
                <a:gd name="T22" fmla="*/ 31 w 186"/>
                <a:gd name="T23" fmla="*/ 527 h 580"/>
                <a:gd name="T24" fmla="*/ 0 w 186"/>
                <a:gd name="T25" fmla="*/ 556 h 580"/>
                <a:gd name="T26" fmla="*/ 20 w 186"/>
                <a:gd name="T27" fmla="*/ 580 h 580"/>
                <a:gd name="T28" fmla="*/ 53 w 186"/>
                <a:gd name="T29" fmla="*/ 551 h 580"/>
                <a:gd name="T30" fmla="*/ 81 w 186"/>
                <a:gd name="T31" fmla="*/ 516 h 580"/>
                <a:gd name="T32" fmla="*/ 106 w 186"/>
                <a:gd name="T33" fmla="*/ 476 h 580"/>
                <a:gd name="T34" fmla="*/ 125 w 186"/>
                <a:gd name="T35" fmla="*/ 433 h 580"/>
                <a:gd name="T36" fmla="*/ 144 w 186"/>
                <a:gd name="T37" fmla="*/ 388 h 580"/>
                <a:gd name="T38" fmla="*/ 158 w 186"/>
                <a:gd name="T39" fmla="*/ 342 h 580"/>
                <a:gd name="T40" fmla="*/ 169 w 186"/>
                <a:gd name="T41" fmla="*/ 292 h 580"/>
                <a:gd name="T42" fmla="*/ 175 w 186"/>
                <a:gd name="T43" fmla="*/ 246 h 580"/>
                <a:gd name="T44" fmla="*/ 186 w 186"/>
                <a:gd name="T45" fmla="*/ 158 h 580"/>
                <a:gd name="T46" fmla="*/ 186 w 186"/>
                <a:gd name="T47" fmla="*/ 78 h 580"/>
                <a:gd name="T48" fmla="*/ 186 w 186"/>
                <a:gd name="T49" fmla="*/ 0 h 580"/>
                <a:gd name="T50" fmla="*/ 155 w 186"/>
                <a:gd name="T51" fmla="*/ 3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6" h="580">
                  <a:moveTo>
                    <a:pt x="155" y="3"/>
                  </a:moveTo>
                  <a:lnTo>
                    <a:pt x="155" y="3"/>
                  </a:lnTo>
                  <a:lnTo>
                    <a:pt x="155" y="72"/>
                  </a:lnTo>
                  <a:lnTo>
                    <a:pt x="155" y="147"/>
                  </a:lnTo>
                  <a:lnTo>
                    <a:pt x="144" y="233"/>
                  </a:lnTo>
                  <a:lnTo>
                    <a:pt x="136" y="278"/>
                  </a:lnTo>
                  <a:lnTo>
                    <a:pt x="131" y="324"/>
                  </a:lnTo>
                  <a:lnTo>
                    <a:pt x="117" y="369"/>
                  </a:lnTo>
                  <a:lnTo>
                    <a:pt x="100" y="417"/>
                  </a:lnTo>
                  <a:lnTo>
                    <a:pt x="81" y="455"/>
                  </a:lnTo>
                  <a:lnTo>
                    <a:pt x="58" y="495"/>
                  </a:lnTo>
                  <a:lnTo>
                    <a:pt x="31" y="527"/>
                  </a:lnTo>
                  <a:lnTo>
                    <a:pt x="0" y="556"/>
                  </a:lnTo>
                  <a:lnTo>
                    <a:pt x="20" y="580"/>
                  </a:lnTo>
                  <a:lnTo>
                    <a:pt x="53" y="551"/>
                  </a:lnTo>
                  <a:lnTo>
                    <a:pt x="81" y="516"/>
                  </a:lnTo>
                  <a:lnTo>
                    <a:pt x="106" y="476"/>
                  </a:lnTo>
                  <a:lnTo>
                    <a:pt x="125" y="433"/>
                  </a:lnTo>
                  <a:lnTo>
                    <a:pt x="144" y="388"/>
                  </a:lnTo>
                  <a:lnTo>
                    <a:pt x="158" y="342"/>
                  </a:lnTo>
                  <a:lnTo>
                    <a:pt x="169" y="292"/>
                  </a:lnTo>
                  <a:lnTo>
                    <a:pt x="175" y="246"/>
                  </a:lnTo>
                  <a:lnTo>
                    <a:pt x="186" y="158"/>
                  </a:lnTo>
                  <a:lnTo>
                    <a:pt x="186" y="78"/>
                  </a:lnTo>
                  <a:lnTo>
                    <a:pt x="186" y="0"/>
                  </a:lnTo>
                  <a:lnTo>
                    <a:pt x="155"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8" name="Freeform 122"/>
            <p:cNvSpPr>
              <a:spLocks/>
            </p:cNvSpPr>
            <p:nvPr/>
          </p:nvSpPr>
          <p:spPr bwMode="auto">
            <a:xfrm flipH="1">
              <a:off x="4420" y="4055"/>
              <a:ext cx="55" cy="44"/>
            </a:xfrm>
            <a:custGeom>
              <a:avLst/>
              <a:gdLst>
                <a:gd name="T0" fmla="*/ 53 w 53"/>
                <a:gd name="T1" fmla="*/ 34 h 44"/>
                <a:gd name="T2" fmla="*/ 53 w 53"/>
                <a:gd name="T3" fmla="*/ 44 h 44"/>
                <a:gd name="T4" fmla="*/ 19 w 53"/>
                <a:gd name="T5" fmla="*/ 44 h 44"/>
                <a:gd name="T6" fmla="*/ 11 w 53"/>
                <a:gd name="T7" fmla="*/ 31 h 44"/>
                <a:gd name="T8" fmla="*/ 11 w 53"/>
                <a:gd name="T9" fmla="*/ 44 h 44"/>
                <a:gd name="T10" fmla="*/ 0 w 53"/>
                <a:gd name="T11" fmla="*/ 44 h 44"/>
                <a:gd name="T12" fmla="*/ 0 w 53"/>
                <a:gd name="T13" fmla="*/ 0 h 44"/>
                <a:gd name="T14" fmla="*/ 5 w 53"/>
                <a:gd name="T15" fmla="*/ 0 h 44"/>
                <a:gd name="T16" fmla="*/ 14 w 53"/>
                <a:gd name="T17" fmla="*/ 13 h 44"/>
                <a:gd name="T18" fmla="*/ 28 w 53"/>
                <a:gd name="T19" fmla="*/ 31 h 44"/>
                <a:gd name="T20" fmla="*/ 53 w 53"/>
                <a:gd name="T21"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44">
                  <a:moveTo>
                    <a:pt x="53" y="34"/>
                  </a:moveTo>
                  <a:lnTo>
                    <a:pt x="53" y="44"/>
                  </a:lnTo>
                  <a:lnTo>
                    <a:pt x="19" y="44"/>
                  </a:lnTo>
                  <a:lnTo>
                    <a:pt x="11" y="31"/>
                  </a:lnTo>
                  <a:lnTo>
                    <a:pt x="11" y="44"/>
                  </a:lnTo>
                  <a:lnTo>
                    <a:pt x="0" y="44"/>
                  </a:lnTo>
                  <a:lnTo>
                    <a:pt x="0" y="0"/>
                  </a:lnTo>
                  <a:lnTo>
                    <a:pt x="5" y="0"/>
                  </a:lnTo>
                  <a:lnTo>
                    <a:pt x="14" y="13"/>
                  </a:lnTo>
                  <a:lnTo>
                    <a:pt x="28" y="31"/>
                  </a:lnTo>
                  <a:lnTo>
                    <a:pt x="53" y="3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39" name="Freeform 123"/>
            <p:cNvSpPr>
              <a:spLocks/>
            </p:cNvSpPr>
            <p:nvPr/>
          </p:nvSpPr>
          <p:spPr bwMode="auto">
            <a:xfrm flipH="1">
              <a:off x="4773" y="4061"/>
              <a:ext cx="48" cy="60"/>
            </a:xfrm>
            <a:custGeom>
              <a:avLst/>
              <a:gdLst>
                <a:gd name="T0" fmla="*/ 19 w 47"/>
                <a:gd name="T1" fmla="*/ 60 h 60"/>
                <a:gd name="T2" fmla="*/ 8 w 47"/>
                <a:gd name="T3" fmla="*/ 60 h 60"/>
                <a:gd name="T4" fmla="*/ 5 w 47"/>
                <a:gd name="T5" fmla="*/ 27 h 60"/>
                <a:gd name="T6" fmla="*/ 14 w 47"/>
                <a:gd name="T7" fmla="*/ 14 h 60"/>
                <a:gd name="T8" fmla="*/ 0 w 47"/>
                <a:gd name="T9" fmla="*/ 17 h 60"/>
                <a:gd name="T10" fmla="*/ 0 w 47"/>
                <a:gd name="T11" fmla="*/ 6 h 60"/>
                <a:gd name="T12" fmla="*/ 44 w 47"/>
                <a:gd name="T13" fmla="*/ 0 h 60"/>
                <a:gd name="T14" fmla="*/ 47 w 47"/>
                <a:gd name="T15" fmla="*/ 11 h 60"/>
                <a:gd name="T16" fmla="*/ 33 w 47"/>
                <a:gd name="T17" fmla="*/ 17 h 60"/>
                <a:gd name="T18" fmla="*/ 19 w 47"/>
                <a:gd name="T19" fmla="*/ 35 h 60"/>
                <a:gd name="T20" fmla="*/ 19 w 47"/>
                <a:gd name="T2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60">
                  <a:moveTo>
                    <a:pt x="19" y="60"/>
                  </a:moveTo>
                  <a:lnTo>
                    <a:pt x="8" y="60"/>
                  </a:lnTo>
                  <a:lnTo>
                    <a:pt x="5" y="27"/>
                  </a:lnTo>
                  <a:lnTo>
                    <a:pt x="14" y="14"/>
                  </a:lnTo>
                  <a:lnTo>
                    <a:pt x="0" y="17"/>
                  </a:lnTo>
                  <a:lnTo>
                    <a:pt x="0" y="6"/>
                  </a:lnTo>
                  <a:lnTo>
                    <a:pt x="44" y="0"/>
                  </a:lnTo>
                  <a:lnTo>
                    <a:pt x="47" y="11"/>
                  </a:lnTo>
                  <a:lnTo>
                    <a:pt x="33" y="17"/>
                  </a:lnTo>
                  <a:lnTo>
                    <a:pt x="19" y="35"/>
                  </a:lnTo>
                  <a:lnTo>
                    <a:pt x="19" y="6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0" name="Freeform 124"/>
            <p:cNvSpPr>
              <a:spLocks/>
            </p:cNvSpPr>
            <p:nvPr/>
          </p:nvSpPr>
          <p:spPr bwMode="auto">
            <a:xfrm flipH="1">
              <a:off x="4598" y="3106"/>
              <a:ext cx="40" cy="13"/>
            </a:xfrm>
            <a:custGeom>
              <a:avLst/>
              <a:gdLst>
                <a:gd name="T0" fmla="*/ 33 w 39"/>
                <a:gd name="T1" fmla="*/ 0 h 13"/>
                <a:gd name="T2" fmla="*/ 33 w 39"/>
                <a:gd name="T3" fmla="*/ 0 h 13"/>
                <a:gd name="T4" fmla="*/ 25 w 39"/>
                <a:gd name="T5" fmla="*/ 5 h 13"/>
                <a:gd name="T6" fmla="*/ 14 w 39"/>
                <a:gd name="T7" fmla="*/ 10 h 13"/>
                <a:gd name="T8" fmla="*/ 0 w 39"/>
                <a:gd name="T9" fmla="*/ 5 h 13"/>
                <a:gd name="T10" fmla="*/ 0 w 39"/>
                <a:gd name="T11" fmla="*/ 10 h 13"/>
                <a:gd name="T12" fmla="*/ 14 w 39"/>
                <a:gd name="T13" fmla="*/ 13 h 13"/>
                <a:gd name="T14" fmla="*/ 28 w 39"/>
                <a:gd name="T15" fmla="*/ 10 h 13"/>
                <a:gd name="T16" fmla="*/ 39 w 39"/>
                <a:gd name="T17" fmla="*/ 3 h 13"/>
                <a:gd name="T18" fmla="*/ 33 w 39"/>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13">
                  <a:moveTo>
                    <a:pt x="33" y="0"/>
                  </a:moveTo>
                  <a:lnTo>
                    <a:pt x="33" y="0"/>
                  </a:lnTo>
                  <a:lnTo>
                    <a:pt x="25" y="5"/>
                  </a:lnTo>
                  <a:lnTo>
                    <a:pt x="14" y="10"/>
                  </a:lnTo>
                  <a:lnTo>
                    <a:pt x="0" y="5"/>
                  </a:lnTo>
                  <a:lnTo>
                    <a:pt x="0" y="10"/>
                  </a:lnTo>
                  <a:lnTo>
                    <a:pt x="14" y="13"/>
                  </a:lnTo>
                  <a:lnTo>
                    <a:pt x="28" y="10"/>
                  </a:lnTo>
                  <a:lnTo>
                    <a:pt x="39" y="3"/>
                  </a:lnTo>
                  <a:lnTo>
                    <a:pt x="3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1" name="Freeform 125"/>
            <p:cNvSpPr>
              <a:spLocks/>
            </p:cNvSpPr>
            <p:nvPr/>
          </p:nvSpPr>
          <p:spPr bwMode="auto">
            <a:xfrm flipH="1">
              <a:off x="4679" y="2806"/>
              <a:ext cx="162" cy="438"/>
            </a:xfrm>
            <a:custGeom>
              <a:avLst/>
              <a:gdLst>
                <a:gd name="T0" fmla="*/ 27 w 157"/>
                <a:gd name="T1" fmla="*/ 323 h 438"/>
                <a:gd name="T2" fmla="*/ 27 w 157"/>
                <a:gd name="T3" fmla="*/ 323 h 438"/>
                <a:gd name="T4" fmla="*/ 38 w 157"/>
                <a:gd name="T5" fmla="*/ 345 h 438"/>
                <a:gd name="T6" fmla="*/ 49 w 157"/>
                <a:gd name="T7" fmla="*/ 363 h 438"/>
                <a:gd name="T8" fmla="*/ 63 w 157"/>
                <a:gd name="T9" fmla="*/ 379 h 438"/>
                <a:gd name="T10" fmla="*/ 77 w 157"/>
                <a:gd name="T11" fmla="*/ 396 h 438"/>
                <a:gd name="T12" fmla="*/ 94 w 157"/>
                <a:gd name="T13" fmla="*/ 409 h 438"/>
                <a:gd name="T14" fmla="*/ 110 w 157"/>
                <a:gd name="T15" fmla="*/ 420 h 438"/>
                <a:gd name="T16" fmla="*/ 130 w 157"/>
                <a:gd name="T17" fmla="*/ 430 h 438"/>
                <a:gd name="T18" fmla="*/ 149 w 157"/>
                <a:gd name="T19" fmla="*/ 438 h 438"/>
                <a:gd name="T20" fmla="*/ 157 w 157"/>
                <a:gd name="T21" fmla="*/ 417 h 438"/>
                <a:gd name="T22" fmla="*/ 121 w 157"/>
                <a:gd name="T23" fmla="*/ 398 h 438"/>
                <a:gd name="T24" fmla="*/ 91 w 157"/>
                <a:gd name="T25" fmla="*/ 377 h 438"/>
                <a:gd name="T26" fmla="*/ 66 w 157"/>
                <a:gd name="T27" fmla="*/ 347 h 438"/>
                <a:gd name="T28" fmla="*/ 49 w 157"/>
                <a:gd name="T29" fmla="*/ 313 h 438"/>
                <a:gd name="T30" fmla="*/ 33 w 157"/>
                <a:gd name="T31" fmla="*/ 281 h 438"/>
                <a:gd name="T32" fmla="*/ 27 w 157"/>
                <a:gd name="T33" fmla="*/ 249 h 438"/>
                <a:gd name="T34" fmla="*/ 24 w 157"/>
                <a:gd name="T35" fmla="*/ 214 h 438"/>
                <a:gd name="T36" fmla="*/ 24 w 157"/>
                <a:gd name="T37" fmla="*/ 174 h 438"/>
                <a:gd name="T38" fmla="*/ 27 w 157"/>
                <a:gd name="T39" fmla="*/ 134 h 438"/>
                <a:gd name="T40" fmla="*/ 33 w 157"/>
                <a:gd name="T41" fmla="*/ 91 h 438"/>
                <a:gd name="T42" fmla="*/ 44 w 157"/>
                <a:gd name="T43" fmla="*/ 48 h 438"/>
                <a:gd name="T44" fmla="*/ 58 w 157"/>
                <a:gd name="T45" fmla="*/ 11 h 438"/>
                <a:gd name="T46" fmla="*/ 38 w 157"/>
                <a:gd name="T47" fmla="*/ 0 h 438"/>
                <a:gd name="T48" fmla="*/ 24 w 157"/>
                <a:gd name="T49" fmla="*/ 45 h 438"/>
                <a:gd name="T50" fmla="*/ 11 w 157"/>
                <a:gd name="T51" fmla="*/ 88 h 438"/>
                <a:gd name="T52" fmla="*/ 2 w 157"/>
                <a:gd name="T53" fmla="*/ 131 h 438"/>
                <a:gd name="T54" fmla="*/ 0 w 157"/>
                <a:gd name="T55" fmla="*/ 174 h 438"/>
                <a:gd name="T56" fmla="*/ 0 w 157"/>
                <a:gd name="T57" fmla="*/ 214 h 438"/>
                <a:gd name="T58" fmla="*/ 5 w 157"/>
                <a:gd name="T59" fmla="*/ 251 h 438"/>
                <a:gd name="T60" fmla="*/ 13 w 157"/>
                <a:gd name="T61" fmla="*/ 289 h 438"/>
                <a:gd name="T62" fmla="*/ 27 w 157"/>
                <a:gd name="T63" fmla="*/ 32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7" h="438">
                  <a:moveTo>
                    <a:pt x="27" y="323"/>
                  </a:moveTo>
                  <a:lnTo>
                    <a:pt x="27" y="323"/>
                  </a:lnTo>
                  <a:lnTo>
                    <a:pt x="38" y="345"/>
                  </a:lnTo>
                  <a:lnTo>
                    <a:pt x="49" y="363"/>
                  </a:lnTo>
                  <a:lnTo>
                    <a:pt x="63" y="379"/>
                  </a:lnTo>
                  <a:lnTo>
                    <a:pt x="77" y="396"/>
                  </a:lnTo>
                  <a:lnTo>
                    <a:pt x="94" y="409"/>
                  </a:lnTo>
                  <a:lnTo>
                    <a:pt x="110" y="420"/>
                  </a:lnTo>
                  <a:lnTo>
                    <a:pt x="130" y="430"/>
                  </a:lnTo>
                  <a:lnTo>
                    <a:pt x="149" y="438"/>
                  </a:lnTo>
                  <a:lnTo>
                    <a:pt x="157" y="417"/>
                  </a:lnTo>
                  <a:lnTo>
                    <a:pt x="121" y="398"/>
                  </a:lnTo>
                  <a:lnTo>
                    <a:pt x="91" y="377"/>
                  </a:lnTo>
                  <a:lnTo>
                    <a:pt x="66" y="347"/>
                  </a:lnTo>
                  <a:lnTo>
                    <a:pt x="49" y="313"/>
                  </a:lnTo>
                  <a:lnTo>
                    <a:pt x="33" y="281"/>
                  </a:lnTo>
                  <a:lnTo>
                    <a:pt x="27" y="249"/>
                  </a:lnTo>
                  <a:lnTo>
                    <a:pt x="24" y="214"/>
                  </a:lnTo>
                  <a:lnTo>
                    <a:pt x="24" y="174"/>
                  </a:lnTo>
                  <a:lnTo>
                    <a:pt x="27" y="134"/>
                  </a:lnTo>
                  <a:lnTo>
                    <a:pt x="33" y="91"/>
                  </a:lnTo>
                  <a:lnTo>
                    <a:pt x="44" y="48"/>
                  </a:lnTo>
                  <a:lnTo>
                    <a:pt x="58" y="11"/>
                  </a:lnTo>
                  <a:lnTo>
                    <a:pt x="38" y="0"/>
                  </a:lnTo>
                  <a:lnTo>
                    <a:pt x="24" y="45"/>
                  </a:lnTo>
                  <a:lnTo>
                    <a:pt x="11" y="88"/>
                  </a:lnTo>
                  <a:lnTo>
                    <a:pt x="2" y="131"/>
                  </a:lnTo>
                  <a:lnTo>
                    <a:pt x="0" y="174"/>
                  </a:lnTo>
                  <a:lnTo>
                    <a:pt x="0" y="214"/>
                  </a:lnTo>
                  <a:lnTo>
                    <a:pt x="5" y="251"/>
                  </a:lnTo>
                  <a:lnTo>
                    <a:pt x="13" y="289"/>
                  </a:lnTo>
                  <a:lnTo>
                    <a:pt x="27" y="3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2" name="Freeform 126"/>
            <p:cNvSpPr>
              <a:spLocks/>
            </p:cNvSpPr>
            <p:nvPr/>
          </p:nvSpPr>
          <p:spPr bwMode="auto">
            <a:xfrm flipH="1">
              <a:off x="4771" y="2776"/>
              <a:ext cx="40" cy="41"/>
            </a:xfrm>
            <a:custGeom>
              <a:avLst/>
              <a:gdLst>
                <a:gd name="T0" fmla="*/ 36 w 39"/>
                <a:gd name="T1" fmla="*/ 9 h 41"/>
                <a:gd name="T2" fmla="*/ 36 w 39"/>
                <a:gd name="T3" fmla="*/ 9 h 41"/>
                <a:gd name="T4" fmla="*/ 39 w 39"/>
                <a:gd name="T5" fmla="*/ 17 h 41"/>
                <a:gd name="T6" fmla="*/ 39 w 39"/>
                <a:gd name="T7" fmla="*/ 22 h 41"/>
                <a:gd name="T8" fmla="*/ 36 w 39"/>
                <a:gd name="T9" fmla="*/ 31 h 41"/>
                <a:gd name="T10" fmla="*/ 28 w 39"/>
                <a:gd name="T11" fmla="*/ 39 h 41"/>
                <a:gd name="T12" fmla="*/ 22 w 39"/>
                <a:gd name="T13" fmla="*/ 41 h 41"/>
                <a:gd name="T14" fmla="*/ 14 w 39"/>
                <a:gd name="T15" fmla="*/ 41 h 41"/>
                <a:gd name="T16" fmla="*/ 9 w 39"/>
                <a:gd name="T17" fmla="*/ 39 h 41"/>
                <a:gd name="T18" fmla="*/ 3 w 39"/>
                <a:gd name="T19" fmla="*/ 31 h 41"/>
                <a:gd name="T20" fmla="*/ 0 w 39"/>
                <a:gd name="T21" fmla="*/ 22 h 41"/>
                <a:gd name="T22" fmla="*/ 0 w 39"/>
                <a:gd name="T23" fmla="*/ 17 h 41"/>
                <a:gd name="T24" fmla="*/ 3 w 39"/>
                <a:gd name="T25" fmla="*/ 9 h 41"/>
                <a:gd name="T26" fmla="*/ 9 w 39"/>
                <a:gd name="T27" fmla="*/ 6 h 41"/>
                <a:gd name="T28" fmla="*/ 20 w 39"/>
                <a:gd name="T29" fmla="*/ 0 h 41"/>
                <a:gd name="T30" fmla="*/ 25 w 39"/>
                <a:gd name="T31" fmla="*/ 0 h 41"/>
                <a:gd name="T32" fmla="*/ 33 w 39"/>
                <a:gd name="T33" fmla="*/ 6 h 41"/>
                <a:gd name="T34" fmla="*/ 36 w 39"/>
                <a:gd name="T3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41">
                  <a:moveTo>
                    <a:pt x="36" y="9"/>
                  </a:moveTo>
                  <a:lnTo>
                    <a:pt x="36" y="9"/>
                  </a:lnTo>
                  <a:lnTo>
                    <a:pt x="39" y="17"/>
                  </a:lnTo>
                  <a:lnTo>
                    <a:pt x="39" y="22"/>
                  </a:lnTo>
                  <a:lnTo>
                    <a:pt x="36" y="31"/>
                  </a:lnTo>
                  <a:lnTo>
                    <a:pt x="28" y="39"/>
                  </a:lnTo>
                  <a:lnTo>
                    <a:pt x="22" y="41"/>
                  </a:lnTo>
                  <a:lnTo>
                    <a:pt x="14" y="41"/>
                  </a:lnTo>
                  <a:lnTo>
                    <a:pt x="9" y="39"/>
                  </a:lnTo>
                  <a:lnTo>
                    <a:pt x="3" y="31"/>
                  </a:lnTo>
                  <a:lnTo>
                    <a:pt x="0" y="22"/>
                  </a:lnTo>
                  <a:lnTo>
                    <a:pt x="0" y="17"/>
                  </a:lnTo>
                  <a:lnTo>
                    <a:pt x="3" y="9"/>
                  </a:lnTo>
                  <a:lnTo>
                    <a:pt x="9" y="6"/>
                  </a:lnTo>
                  <a:lnTo>
                    <a:pt x="20" y="0"/>
                  </a:lnTo>
                  <a:lnTo>
                    <a:pt x="25" y="0"/>
                  </a:lnTo>
                  <a:lnTo>
                    <a:pt x="33" y="6"/>
                  </a:lnTo>
                  <a:lnTo>
                    <a:pt x="36" y="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3" name="Freeform 127"/>
            <p:cNvSpPr>
              <a:spLocks/>
            </p:cNvSpPr>
            <p:nvPr/>
          </p:nvSpPr>
          <p:spPr bwMode="auto">
            <a:xfrm flipH="1">
              <a:off x="4776" y="2785"/>
              <a:ext cx="26" cy="24"/>
            </a:xfrm>
            <a:custGeom>
              <a:avLst/>
              <a:gdLst>
                <a:gd name="T0" fmla="*/ 25 w 25"/>
                <a:gd name="T1" fmla="*/ 2 h 24"/>
                <a:gd name="T2" fmla="*/ 25 w 25"/>
                <a:gd name="T3" fmla="*/ 2 h 24"/>
                <a:gd name="T4" fmla="*/ 25 w 25"/>
                <a:gd name="T5" fmla="*/ 13 h 24"/>
                <a:gd name="T6" fmla="*/ 16 w 25"/>
                <a:gd name="T7" fmla="*/ 22 h 24"/>
                <a:gd name="T8" fmla="*/ 11 w 25"/>
                <a:gd name="T9" fmla="*/ 24 h 24"/>
                <a:gd name="T10" fmla="*/ 0 w 25"/>
                <a:gd name="T11" fmla="*/ 19 h 24"/>
                <a:gd name="T12" fmla="*/ 0 w 25"/>
                <a:gd name="T13" fmla="*/ 8 h 24"/>
                <a:gd name="T14" fmla="*/ 3 w 25"/>
                <a:gd name="T15" fmla="*/ 0 h 24"/>
                <a:gd name="T16" fmla="*/ 14 w 25"/>
                <a:gd name="T17" fmla="*/ 0 h 24"/>
                <a:gd name="T18" fmla="*/ 25 w 25"/>
                <a:gd name="T19" fmla="*/ 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24">
                  <a:moveTo>
                    <a:pt x="25" y="2"/>
                  </a:moveTo>
                  <a:lnTo>
                    <a:pt x="25" y="2"/>
                  </a:lnTo>
                  <a:lnTo>
                    <a:pt x="25" y="13"/>
                  </a:lnTo>
                  <a:lnTo>
                    <a:pt x="16" y="22"/>
                  </a:lnTo>
                  <a:lnTo>
                    <a:pt x="11" y="24"/>
                  </a:lnTo>
                  <a:lnTo>
                    <a:pt x="0" y="19"/>
                  </a:lnTo>
                  <a:lnTo>
                    <a:pt x="0" y="8"/>
                  </a:lnTo>
                  <a:lnTo>
                    <a:pt x="3" y="0"/>
                  </a:lnTo>
                  <a:lnTo>
                    <a:pt x="14" y="0"/>
                  </a:lnTo>
                  <a:lnTo>
                    <a:pt x="25" y="2"/>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grpSp>
      <p:grpSp>
        <p:nvGrpSpPr>
          <p:cNvPr id="9344" name="Group 128"/>
          <p:cNvGrpSpPr>
            <a:grpSpLocks/>
          </p:cNvGrpSpPr>
          <p:nvPr/>
        </p:nvGrpSpPr>
        <p:grpSpPr bwMode="auto">
          <a:xfrm rot="20841602" flipH="1">
            <a:off x="36700" y="125512"/>
            <a:ext cx="1857375" cy="3546475"/>
            <a:chOff x="4038" y="2067"/>
            <a:chExt cx="1098" cy="2075"/>
          </a:xfrm>
        </p:grpSpPr>
        <p:sp>
          <p:nvSpPr>
            <p:cNvPr id="9345" name="AutoShape 129"/>
            <p:cNvSpPr>
              <a:spLocks noChangeAspect="1" noChangeArrowheads="1" noTextEdit="1"/>
            </p:cNvSpPr>
            <p:nvPr/>
          </p:nvSpPr>
          <p:spPr bwMode="auto">
            <a:xfrm flipH="1">
              <a:off x="4038" y="2067"/>
              <a:ext cx="1098" cy="2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l-GR" dirty="0"/>
            </a:p>
          </p:txBody>
        </p:sp>
        <p:sp>
          <p:nvSpPr>
            <p:cNvPr id="9346" name="Freeform 130"/>
            <p:cNvSpPr>
              <a:spLocks/>
            </p:cNvSpPr>
            <p:nvPr/>
          </p:nvSpPr>
          <p:spPr bwMode="auto">
            <a:xfrm flipH="1">
              <a:off x="4653" y="3170"/>
              <a:ext cx="11" cy="48"/>
            </a:xfrm>
            <a:custGeom>
              <a:avLst/>
              <a:gdLst>
                <a:gd name="T0" fmla="*/ 0 w 11"/>
                <a:gd name="T1" fmla="*/ 3 h 48"/>
                <a:gd name="T2" fmla="*/ 0 w 11"/>
                <a:gd name="T3" fmla="*/ 3 h 48"/>
                <a:gd name="T4" fmla="*/ 0 w 11"/>
                <a:gd name="T5" fmla="*/ 21 h 48"/>
                <a:gd name="T6" fmla="*/ 0 w 11"/>
                <a:gd name="T7" fmla="*/ 35 h 48"/>
                <a:gd name="T8" fmla="*/ 3 w 11"/>
                <a:gd name="T9" fmla="*/ 48 h 48"/>
                <a:gd name="T10" fmla="*/ 6 w 11"/>
                <a:gd name="T11" fmla="*/ 48 h 48"/>
                <a:gd name="T12" fmla="*/ 11 w 11"/>
                <a:gd name="T13" fmla="*/ 48 h 48"/>
                <a:gd name="T14" fmla="*/ 11 w 11"/>
                <a:gd name="T15" fmla="*/ 45 h 48"/>
                <a:gd name="T16" fmla="*/ 11 w 11"/>
                <a:gd name="T17" fmla="*/ 32 h 48"/>
                <a:gd name="T18" fmla="*/ 6 w 11"/>
                <a:gd name="T19" fmla="*/ 16 h 48"/>
                <a:gd name="T20" fmla="*/ 6 w 11"/>
                <a:gd name="T21" fmla="*/ 3 h 48"/>
                <a:gd name="T22" fmla="*/ 6 w 11"/>
                <a:gd name="T23" fmla="*/ 0 h 48"/>
                <a:gd name="T24" fmla="*/ 3 w 11"/>
                <a:gd name="T25" fmla="*/ 0 h 48"/>
                <a:gd name="T26" fmla="*/ 0 w 11"/>
                <a:gd name="T27" fmla="*/ 0 h 48"/>
                <a:gd name="T28" fmla="*/ 0 w 11"/>
                <a:gd name="T2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48">
                  <a:moveTo>
                    <a:pt x="0" y="3"/>
                  </a:moveTo>
                  <a:lnTo>
                    <a:pt x="0" y="3"/>
                  </a:lnTo>
                  <a:lnTo>
                    <a:pt x="0" y="21"/>
                  </a:lnTo>
                  <a:lnTo>
                    <a:pt x="0" y="35"/>
                  </a:lnTo>
                  <a:lnTo>
                    <a:pt x="3" y="48"/>
                  </a:lnTo>
                  <a:lnTo>
                    <a:pt x="6" y="48"/>
                  </a:lnTo>
                  <a:lnTo>
                    <a:pt x="11" y="48"/>
                  </a:lnTo>
                  <a:lnTo>
                    <a:pt x="11" y="45"/>
                  </a:lnTo>
                  <a:lnTo>
                    <a:pt x="11" y="32"/>
                  </a:lnTo>
                  <a:lnTo>
                    <a:pt x="6" y="16"/>
                  </a:lnTo>
                  <a:lnTo>
                    <a:pt x="6" y="3"/>
                  </a:lnTo>
                  <a:lnTo>
                    <a:pt x="6" y="0"/>
                  </a:lnTo>
                  <a:lnTo>
                    <a:pt x="3" y="0"/>
                  </a:lnTo>
                  <a:lnTo>
                    <a:pt x="0" y="0"/>
                  </a:lnTo>
                  <a:lnTo>
                    <a:pt x="0"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7" name="Freeform 131"/>
            <p:cNvSpPr>
              <a:spLocks/>
            </p:cNvSpPr>
            <p:nvPr/>
          </p:nvSpPr>
          <p:spPr bwMode="auto">
            <a:xfrm flipH="1">
              <a:off x="4549" y="3002"/>
              <a:ext cx="227" cy="168"/>
            </a:xfrm>
            <a:custGeom>
              <a:avLst/>
              <a:gdLst>
                <a:gd name="T0" fmla="*/ 16 w 219"/>
                <a:gd name="T1" fmla="*/ 109 h 168"/>
                <a:gd name="T2" fmla="*/ 16 w 219"/>
                <a:gd name="T3" fmla="*/ 109 h 168"/>
                <a:gd name="T4" fmla="*/ 22 w 219"/>
                <a:gd name="T5" fmla="*/ 109 h 168"/>
                <a:gd name="T6" fmla="*/ 19 w 219"/>
                <a:gd name="T7" fmla="*/ 96 h 168"/>
                <a:gd name="T8" fmla="*/ 22 w 219"/>
                <a:gd name="T9" fmla="*/ 77 h 168"/>
                <a:gd name="T10" fmla="*/ 27 w 219"/>
                <a:gd name="T11" fmla="*/ 64 h 168"/>
                <a:gd name="T12" fmla="*/ 33 w 219"/>
                <a:gd name="T13" fmla="*/ 51 h 168"/>
                <a:gd name="T14" fmla="*/ 47 w 219"/>
                <a:gd name="T15" fmla="*/ 40 h 168"/>
                <a:gd name="T16" fmla="*/ 58 w 219"/>
                <a:gd name="T17" fmla="*/ 24 h 168"/>
                <a:gd name="T18" fmla="*/ 75 w 219"/>
                <a:gd name="T19" fmla="*/ 13 h 168"/>
                <a:gd name="T20" fmla="*/ 94 w 219"/>
                <a:gd name="T21" fmla="*/ 8 h 168"/>
                <a:gd name="T22" fmla="*/ 111 w 219"/>
                <a:gd name="T23" fmla="*/ 0 h 168"/>
                <a:gd name="T24" fmla="*/ 133 w 219"/>
                <a:gd name="T25" fmla="*/ 0 h 168"/>
                <a:gd name="T26" fmla="*/ 150 w 219"/>
                <a:gd name="T27" fmla="*/ 0 h 168"/>
                <a:gd name="T28" fmla="*/ 166 w 219"/>
                <a:gd name="T29" fmla="*/ 3 h 168"/>
                <a:gd name="T30" fmla="*/ 186 w 219"/>
                <a:gd name="T31" fmla="*/ 11 h 168"/>
                <a:gd name="T32" fmla="*/ 200 w 219"/>
                <a:gd name="T33" fmla="*/ 21 h 168"/>
                <a:gd name="T34" fmla="*/ 211 w 219"/>
                <a:gd name="T35" fmla="*/ 32 h 168"/>
                <a:gd name="T36" fmla="*/ 216 w 219"/>
                <a:gd name="T37" fmla="*/ 45 h 168"/>
                <a:gd name="T38" fmla="*/ 219 w 219"/>
                <a:gd name="T39" fmla="*/ 64 h 168"/>
                <a:gd name="T40" fmla="*/ 219 w 219"/>
                <a:gd name="T41" fmla="*/ 77 h 168"/>
                <a:gd name="T42" fmla="*/ 216 w 219"/>
                <a:gd name="T43" fmla="*/ 96 h 168"/>
                <a:gd name="T44" fmla="*/ 211 w 219"/>
                <a:gd name="T45" fmla="*/ 109 h 168"/>
                <a:gd name="T46" fmla="*/ 200 w 219"/>
                <a:gd name="T47" fmla="*/ 125 h 168"/>
                <a:gd name="T48" fmla="*/ 186 w 219"/>
                <a:gd name="T49" fmla="*/ 139 h 168"/>
                <a:gd name="T50" fmla="*/ 166 w 219"/>
                <a:gd name="T51" fmla="*/ 149 h 168"/>
                <a:gd name="T52" fmla="*/ 150 w 219"/>
                <a:gd name="T53" fmla="*/ 160 h 168"/>
                <a:gd name="T54" fmla="*/ 133 w 219"/>
                <a:gd name="T55" fmla="*/ 163 h 168"/>
                <a:gd name="T56" fmla="*/ 119 w 219"/>
                <a:gd name="T57" fmla="*/ 168 h 168"/>
                <a:gd name="T58" fmla="*/ 86 w 219"/>
                <a:gd name="T59" fmla="*/ 168 h 168"/>
                <a:gd name="T60" fmla="*/ 72 w 219"/>
                <a:gd name="T61" fmla="*/ 163 h 168"/>
                <a:gd name="T62" fmla="*/ 58 w 219"/>
                <a:gd name="T63" fmla="*/ 157 h 168"/>
                <a:gd name="T64" fmla="*/ 47 w 219"/>
                <a:gd name="T65" fmla="*/ 149 h 168"/>
                <a:gd name="T66" fmla="*/ 39 w 219"/>
                <a:gd name="T67" fmla="*/ 141 h 168"/>
                <a:gd name="T68" fmla="*/ 30 w 219"/>
                <a:gd name="T69" fmla="*/ 147 h 168"/>
                <a:gd name="T70" fmla="*/ 19 w 219"/>
                <a:gd name="T71" fmla="*/ 149 h 168"/>
                <a:gd name="T72" fmla="*/ 8 w 219"/>
                <a:gd name="T73" fmla="*/ 147 h 168"/>
                <a:gd name="T74" fmla="*/ 3 w 219"/>
                <a:gd name="T75" fmla="*/ 141 h 168"/>
                <a:gd name="T76" fmla="*/ 0 w 219"/>
                <a:gd name="T77" fmla="*/ 139 h 168"/>
                <a:gd name="T78" fmla="*/ 0 w 219"/>
                <a:gd name="T79" fmla="*/ 131 h 168"/>
                <a:gd name="T80" fmla="*/ 3 w 219"/>
                <a:gd name="T81" fmla="*/ 125 h 168"/>
                <a:gd name="T82" fmla="*/ 5 w 219"/>
                <a:gd name="T83" fmla="*/ 117 h 168"/>
                <a:gd name="T84" fmla="*/ 16 w 219"/>
                <a:gd name="T85" fmla="*/ 10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9" h="168">
                  <a:moveTo>
                    <a:pt x="16" y="109"/>
                  </a:moveTo>
                  <a:lnTo>
                    <a:pt x="16" y="109"/>
                  </a:lnTo>
                  <a:lnTo>
                    <a:pt x="22" y="109"/>
                  </a:lnTo>
                  <a:lnTo>
                    <a:pt x="19" y="96"/>
                  </a:lnTo>
                  <a:lnTo>
                    <a:pt x="22" y="77"/>
                  </a:lnTo>
                  <a:lnTo>
                    <a:pt x="27" y="64"/>
                  </a:lnTo>
                  <a:lnTo>
                    <a:pt x="33" y="51"/>
                  </a:lnTo>
                  <a:lnTo>
                    <a:pt x="47" y="40"/>
                  </a:lnTo>
                  <a:lnTo>
                    <a:pt x="58" y="24"/>
                  </a:lnTo>
                  <a:lnTo>
                    <a:pt x="75" y="13"/>
                  </a:lnTo>
                  <a:lnTo>
                    <a:pt x="94" y="8"/>
                  </a:lnTo>
                  <a:lnTo>
                    <a:pt x="111" y="0"/>
                  </a:lnTo>
                  <a:lnTo>
                    <a:pt x="133" y="0"/>
                  </a:lnTo>
                  <a:lnTo>
                    <a:pt x="150" y="0"/>
                  </a:lnTo>
                  <a:lnTo>
                    <a:pt x="166" y="3"/>
                  </a:lnTo>
                  <a:lnTo>
                    <a:pt x="186" y="11"/>
                  </a:lnTo>
                  <a:lnTo>
                    <a:pt x="200" y="21"/>
                  </a:lnTo>
                  <a:lnTo>
                    <a:pt x="211" y="32"/>
                  </a:lnTo>
                  <a:lnTo>
                    <a:pt x="216" y="45"/>
                  </a:lnTo>
                  <a:lnTo>
                    <a:pt x="219" y="64"/>
                  </a:lnTo>
                  <a:lnTo>
                    <a:pt x="219" y="77"/>
                  </a:lnTo>
                  <a:lnTo>
                    <a:pt x="216" y="96"/>
                  </a:lnTo>
                  <a:lnTo>
                    <a:pt x="211" y="109"/>
                  </a:lnTo>
                  <a:lnTo>
                    <a:pt x="200" y="125"/>
                  </a:lnTo>
                  <a:lnTo>
                    <a:pt x="186" y="139"/>
                  </a:lnTo>
                  <a:lnTo>
                    <a:pt x="166" y="149"/>
                  </a:lnTo>
                  <a:lnTo>
                    <a:pt x="150" y="160"/>
                  </a:lnTo>
                  <a:lnTo>
                    <a:pt x="133" y="163"/>
                  </a:lnTo>
                  <a:lnTo>
                    <a:pt x="119" y="168"/>
                  </a:lnTo>
                  <a:lnTo>
                    <a:pt x="86" y="168"/>
                  </a:lnTo>
                  <a:lnTo>
                    <a:pt x="72" y="163"/>
                  </a:lnTo>
                  <a:lnTo>
                    <a:pt x="58" y="157"/>
                  </a:lnTo>
                  <a:lnTo>
                    <a:pt x="47" y="149"/>
                  </a:lnTo>
                  <a:lnTo>
                    <a:pt x="39" y="141"/>
                  </a:lnTo>
                  <a:lnTo>
                    <a:pt x="30" y="147"/>
                  </a:lnTo>
                  <a:lnTo>
                    <a:pt x="19" y="149"/>
                  </a:lnTo>
                  <a:lnTo>
                    <a:pt x="8" y="147"/>
                  </a:lnTo>
                  <a:lnTo>
                    <a:pt x="3" y="141"/>
                  </a:lnTo>
                  <a:lnTo>
                    <a:pt x="0" y="139"/>
                  </a:lnTo>
                  <a:lnTo>
                    <a:pt x="0" y="131"/>
                  </a:lnTo>
                  <a:lnTo>
                    <a:pt x="3" y="125"/>
                  </a:lnTo>
                  <a:lnTo>
                    <a:pt x="5" y="117"/>
                  </a:lnTo>
                  <a:lnTo>
                    <a:pt x="16" y="109"/>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8" name="Freeform 132"/>
            <p:cNvSpPr>
              <a:spLocks/>
            </p:cNvSpPr>
            <p:nvPr/>
          </p:nvSpPr>
          <p:spPr bwMode="auto">
            <a:xfrm flipH="1">
              <a:off x="4549" y="2999"/>
              <a:ext cx="138" cy="171"/>
            </a:xfrm>
            <a:custGeom>
              <a:avLst/>
              <a:gdLst>
                <a:gd name="T0" fmla="*/ 77 w 133"/>
                <a:gd name="T1" fmla="*/ 59 h 171"/>
                <a:gd name="T2" fmla="*/ 77 w 133"/>
                <a:gd name="T3" fmla="*/ 59 h 171"/>
                <a:gd name="T4" fmla="*/ 66 w 133"/>
                <a:gd name="T5" fmla="*/ 37 h 171"/>
                <a:gd name="T6" fmla="*/ 50 w 133"/>
                <a:gd name="T7" fmla="*/ 24 h 171"/>
                <a:gd name="T8" fmla="*/ 25 w 133"/>
                <a:gd name="T9" fmla="*/ 13 h 171"/>
                <a:gd name="T10" fmla="*/ 0 w 133"/>
                <a:gd name="T11" fmla="*/ 10 h 171"/>
                <a:gd name="T12" fmla="*/ 5 w 133"/>
                <a:gd name="T13" fmla="*/ 10 h 171"/>
                <a:gd name="T14" fmla="*/ 25 w 133"/>
                <a:gd name="T15" fmla="*/ 2 h 171"/>
                <a:gd name="T16" fmla="*/ 47 w 133"/>
                <a:gd name="T17" fmla="*/ 0 h 171"/>
                <a:gd name="T18" fmla="*/ 64 w 133"/>
                <a:gd name="T19" fmla="*/ 2 h 171"/>
                <a:gd name="T20" fmla="*/ 80 w 133"/>
                <a:gd name="T21" fmla="*/ 5 h 171"/>
                <a:gd name="T22" fmla="*/ 100 w 133"/>
                <a:gd name="T23" fmla="*/ 13 h 171"/>
                <a:gd name="T24" fmla="*/ 111 w 133"/>
                <a:gd name="T25" fmla="*/ 21 h 171"/>
                <a:gd name="T26" fmla="*/ 125 w 133"/>
                <a:gd name="T27" fmla="*/ 35 h 171"/>
                <a:gd name="T28" fmla="*/ 130 w 133"/>
                <a:gd name="T29" fmla="*/ 48 h 171"/>
                <a:gd name="T30" fmla="*/ 133 w 133"/>
                <a:gd name="T31" fmla="*/ 67 h 171"/>
                <a:gd name="T32" fmla="*/ 133 w 133"/>
                <a:gd name="T33" fmla="*/ 80 h 171"/>
                <a:gd name="T34" fmla="*/ 127 w 133"/>
                <a:gd name="T35" fmla="*/ 99 h 171"/>
                <a:gd name="T36" fmla="*/ 119 w 133"/>
                <a:gd name="T37" fmla="*/ 112 h 171"/>
                <a:gd name="T38" fmla="*/ 111 w 133"/>
                <a:gd name="T39" fmla="*/ 128 h 171"/>
                <a:gd name="T40" fmla="*/ 97 w 133"/>
                <a:gd name="T41" fmla="*/ 142 h 171"/>
                <a:gd name="T42" fmla="*/ 80 w 133"/>
                <a:gd name="T43" fmla="*/ 152 h 171"/>
                <a:gd name="T44" fmla="*/ 61 w 133"/>
                <a:gd name="T45" fmla="*/ 160 h 171"/>
                <a:gd name="T46" fmla="*/ 36 w 133"/>
                <a:gd name="T47" fmla="*/ 166 h 171"/>
                <a:gd name="T48" fmla="*/ 14 w 133"/>
                <a:gd name="T49" fmla="*/ 171 h 171"/>
                <a:gd name="T50" fmla="*/ 33 w 133"/>
                <a:gd name="T51" fmla="*/ 160 h 171"/>
                <a:gd name="T52" fmla="*/ 47 w 133"/>
                <a:gd name="T53" fmla="*/ 150 h 171"/>
                <a:gd name="T54" fmla="*/ 61 w 133"/>
                <a:gd name="T55" fmla="*/ 134 h 171"/>
                <a:gd name="T56" fmla="*/ 72 w 133"/>
                <a:gd name="T57" fmla="*/ 120 h 171"/>
                <a:gd name="T58" fmla="*/ 77 w 133"/>
                <a:gd name="T59" fmla="*/ 107 h 171"/>
                <a:gd name="T60" fmla="*/ 80 w 133"/>
                <a:gd name="T61" fmla="*/ 91 h 171"/>
                <a:gd name="T62" fmla="*/ 80 w 133"/>
                <a:gd name="T63" fmla="*/ 75 h 171"/>
                <a:gd name="T64" fmla="*/ 77 w 133"/>
                <a:gd name="T65" fmla="*/ 59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3" h="171">
                  <a:moveTo>
                    <a:pt x="77" y="59"/>
                  </a:moveTo>
                  <a:lnTo>
                    <a:pt x="77" y="59"/>
                  </a:lnTo>
                  <a:lnTo>
                    <a:pt x="66" y="37"/>
                  </a:lnTo>
                  <a:lnTo>
                    <a:pt x="50" y="24"/>
                  </a:lnTo>
                  <a:lnTo>
                    <a:pt x="25" y="13"/>
                  </a:lnTo>
                  <a:lnTo>
                    <a:pt x="0" y="10"/>
                  </a:lnTo>
                  <a:lnTo>
                    <a:pt x="5" y="10"/>
                  </a:lnTo>
                  <a:lnTo>
                    <a:pt x="25" y="2"/>
                  </a:lnTo>
                  <a:lnTo>
                    <a:pt x="47" y="0"/>
                  </a:lnTo>
                  <a:lnTo>
                    <a:pt x="64" y="2"/>
                  </a:lnTo>
                  <a:lnTo>
                    <a:pt x="80" y="5"/>
                  </a:lnTo>
                  <a:lnTo>
                    <a:pt x="100" y="13"/>
                  </a:lnTo>
                  <a:lnTo>
                    <a:pt x="111" y="21"/>
                  </a:lnTo>
                  <a:lnTo>
                    <a:pt x="125" y="35"/>
                  </a:lnTo>
                  <a:lnTo>
                    <a:pt x="130" y="48"/>
                  </a:lnTo>
                  <a:lnTo>
                    <a:pt x="133" y="67"/>
                  </a:lnTo>
                  <a:lnTo>
                    <a:pt x="133" y="80"/>
                  </a:lnTo>
                  <a:lnTo>
                    <a:pt x="127" y="99"/>
                  </a:lnTo>
                  <a:lnTo>
                    <a:pt x="119" y="112"/>
                  </a:lnTo>
                  <a:lnTo>
                    <a:pt x="111" y="128"/>
                  </a:lnTo>
                  <a:lnTo>
                    <a:pt x="97" y="142"/>
                  </a:lnTo>
                  <a:lnTo>
                    <a:pt x="80" y="152"/>
                  </a:lnTo>
                  <a:lnTo>
                    <a:pt x="61" y="160"/>
                  </a:lnTo>
                  <a:lnTo>
                    <a:pt x="36" y="166"/>
                  </a:lnTo>
                  <a:lnTo>
                    <a:pt x="14" y="171"/>
                  </a:lnTo>
                  <a:lnTo>
                    <a:pt x="33" y="160"/>
                  </a:lnTo>
                  <a:lnTo>
                    <a:pt x="47" y="150"/>
                  </a:lnTo>
                  <a:lnTo>
                    <a:pt x="61" y="134"/>
                  </a:lnTo>
                  <a:lnTo>
                    <a:pt x="72" y="120"/>
                  </a:lnTo>
                  <a:lnTo>
                    <a:pt x="77" y="107"/>
                  </a:lnTo>
                  <a:lnTo>
                    <a:pt x="80" y="91"/>
                  </a:lnTo>
                  <a:lnTo>
                    <a:pt x="80" y="75"/>
                  </a:lnTo>
                  <a:lnTo>
                    <a:pt x="77" y="59"/>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49" name="Freeform 133"/>
            <p:cNvSpPr>
              <a:spLocks/>
            </p:cNvSpPr>
            <p:nvPr/>
          </p:nvSpPr>
          <p:spPr bwMode="auto">
            <a:xfrm flipH="1">
              <a:off x="4583" y="3066"/>
              <a:ext cx="29" cy="18"/>
            </a:xfrm>
            <a:custGeom>
              <a:avLst/>
              <a:gdLst>
                <a:gd name="T0" fmla="*/ 0 w 28"/>
                <a:gd name="T1" fmla="*/ 13 h 18"/>
                <a:gd name="T2" fmla="*/ 0 w 28"/>
                <a:gd name="T3" fmla="*/ 13 h 18"/>
                <a:gd name="T4" fmla="*/ 2 w 28"/>
                <a:gd name="T5" fmla="*/ 18 h 18"/>
                <a:gd name="T6" fmla="*/ 8 w 28"/>
                <a:gd name="T7" fmla="*/ 18 h 18"/>
                <a:gd name="T8" fmla="*/ 25 w 28"/>
                <a:gd name="T9" fmla="*/ 13 h 18"/>
                <a:gd name="T10" fmla="*/ 28 w 28"/>
                <a:gd name="T11" fmla="*/ 11 h 18"/>
                <a:gd name="T12" fmla="*/ 28 w 28"/>
                <a:gd name="T13" fmla="*/ 3 h 18"/>
                <a:gd name="T14" fmla="*/ 25 w 28"/>
                <a:gd name="T15" fmla="*/ 0 h 18"/>
                <a:gd name="T16" fmla="*/ 19 w 28"/>
                <a:gd name="T17" fmla="*/ 0 h 18"/>
                <a:gd name="T18" fmla="*/ 2 w 28"/>
                <a:gd name="T19" fmla="*/ 8 h 18"/>
                <a:gd name="T20" fmla="*/ 0 w 28"/>
                <a:gd name="T21" fmla="*/ 11 h 18"/>
                <a:gd name="T22" fmla="*/ 0 w 28"/>
                <a:gd name="T23"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18">
                  <a:moveTo>
                    <a:pt x="0" y="13"/>
                  </a:moveTo>
                  <a:lnTo>
                    <a:pt x="0" y="13"/>
                  </a:lnTo>
                  <a:lnTo>
                    <a:pt x="2" y="18"/>
                  </a:lnTo>
                  <a:lnTo>
                    <a:pt x="8" y="18"/>
                  </a:lnTo>
                  <a:lnTo>
                    <a:pt x="25" y="13"/>
                  </a:lnTo>
                  <a:lnTo>
                    <a:pt x="28" y="11"/>
                  </a:lnTo>
                  <a:lnTo>
                    <a:pt x="28" y="3"/>
                  </a:lnTo>
                  <a:lnTo>
                    <a:pt x="25" y="0"/>
                  </a:lnTo>
                  <a:lnTo>
                    <a:pt x="19" y="0"/>
                  </a:lnTo>
                  <a:lnTo>
                    <a:pt x="2" y="8"/>
                  </a:lnTo>
                  <a:lnTo>
                    <a:pt x="0" y="11"/>
                  </a:lnTo>
                  <a:lnTo>
                    <a:pt x="0" y="13"/>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0" name="Freeform 134"/>
            <p:cNvSpPr>
              <a:spLocks/>
            </p:cNvSpPr>
            <p:nvPr/>
          </p:nvSpPr>
          <p:spPr bwMode="auto">
            <a:xfrm flipH="1">
              <a:off x="4553" y="3201"/>
              <a:ext cx="140" cy="340"/>
            </a:xfrm>
            <a:custGeom>
              <a:avLst/>
              <a:gdLst>
                <a:gd name="T0" fmla="*/ 42 w 135"/>
                <a:gd name="T1" fmla="*/ 254 h 340"/>
                <a:gd name="T2" fmla="*/ 42 w 135"/>
                <a:gd name="T3" fmla="*/ 254 h 340"/>
                <a:gd name="T4" fmla="*/ 20 w 135"/>
                <a:gd name="T5" fmla="*/ 169 h 340"/>
                <a:gd name="T6" fmla="*/ 6 w 135"/>
                <a:gd name="T7" fmla="*/ 99 h 340"/>
                <a:gd name="T8" fmla="*/ 0 w 135"/>
                <a:gd name="T9" fmla="*/ 32 h 340"/>
                <a:gd name="T10" fmla="*/ 11 w 135"/>
                <a:gd name="T11" fmla="*/ 14 h 340"/>
                <a:gd name="T12" fmla="*/ 25 w 135"/>
                <a:gd name="T13" fmla="*/ 3 h 340"/>
                <a:gd name="T14" fmla="*/ 39 w 135"/>
                <a:gd name="T15" fmla="*/ 0 h 340"/>
                <a:gd name="T16" fmla="*/ 50 w 135"/>
                <a:gd name="T17" fmla="*/ 0 h 340"/>
                <a:gd name="T18" fmla="*/ 66 w 135"/>
                <a:gd name="T19" fmla="*/ 3 h 340"/>
                <a:gd name="T20" fmla="*/ 72 w 135"/>
                <a:gd name="T21" fmla="*/ 6 h 340"/>
                <a:gd name="T22" fmla="*/ 83 w 135"/>
                <a:gd name="T23" fmla="*/ 89 h 340"/>
                <a:gd name="T24" fmla="*/ 97 w 135"/>
                <a:gd name="T25" fmla="*/ 163 h 340"/>
                <a:gd name="T26" fmla="*/ 119 w 135"/>
                <a:gd name="T27" fmla="*/ 252 h 340"/>
                <a:gd name="T28" fmla="*/ 124 w 135"/>
                <a:gd name="T29" fmla="*/ 284 h 340"/>
                <a:gd name="T30" fmla="*/ 135 w 135"/>
                <a:gd name="T31" fmla="*/ 326 h 340"/>
                <a:gd name="T32" fmla="*/ 124 w 135"/>
                <a:gd name="T33" fmla="*/ 329 h 340"/>
                <a:gd name="T34" fmla="*/ 116 w 135"/>
                <a:gd name="T35" fmla="*/ 334 h 340"/>
                <a:gd name="T36" fmla="*/ 102 w 135"/>
                <a:gd name="T37" fmla="*/ 337 h 340"/>
                <a:gd name="T38" fmla="*/ 80 w 135"/>
                <a:gd name="T39" fmla="*/ 340 h 340"/>
                <a:gd name="T40" fmla="*/ 58 w 135"/>
                <a:gd name="T41" fmla="*/ 340 h 340"/>
                <a:gd name="T42" fmla="*/ 42 w 135"/>
                <a:gd name="T43" fmla="*/ 337 h 340"/>
                <a:gd name="T44" fmla="*/ 42 w 135"/>
                <a:gd name="T45" fmla="*/ 329 h 340"/>
                <a:gd name="T46" fmla="*/ 44 w 135"/>
                <a:gd name="T47" fmla="*/ 313 h 340"/>
                <a:gd name="T48" fmla="*/ 50 w 135"/>
                <a:gd name="T49" fmla="*/ 286 h 340"/>
                <a:gd name="T50" fmla="*/ 42 w 135"/>
                <a:gd name="T51"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5" h="340">
                  <a:moveTo>
                    <a:pt x="42" y="254"/>
                  </a:moveTo>
                  <a:lnTo>
                    <a:pt x="42" y="254"/>
                  </a:lnTo>
                  <a:lnTo>
                    <a:pt x="20" y="169"/>
                  </a:lnTo>
                  <a:lnTo>
                    <a:pt x="6" y="99"/>
                  </a:lnTo>
                  <a:lnTo>
                    <a:pt x="0" y="32"/>
                  </a:lnTo>
                  <a:lnTo>
                    <a:pt x="11" y="14"/>
                  </a:lnTo>
                  <a:lnTo>
                    <a:pt x="25" y="3"/>
                  </a:lnTo>
                  <a:lnTo>
                    <a:pt x="39" y="0"/>
                  </a:lnTo>
                  <a:lnTo>
                    <a:pt x="50" y="0"/>
                  </a:lnTo>
                  <a:lnTo>
                    <a:pt x="66" y="3"/>
                  </a:lnTo>
                  <a:lnTo>
                    <a:pt x="72" y="6"/>
                  </a:lnTo>
                  <a:lnTo>
                    <a:pt x="83" y="89"/>
                  </a:lnTo>
                  <a:lnTo>
                    <a:pt x="97" y="163"/>
                  </a:lnTo>
                  <a:lnTo>
                    <a:pt x="119" y="252"/>
                  </a:lnTo>
                  <a:lnTo>
                    <a:pt x="124" y="284"/>
                  </a:lnTo>
                  <a:lnTo>
                    <a:pt x="135" y="326"/>
                  </a:lnTo>
                  <a:lnTo>
                    <a:pt x="124" y="329"/>
                  </a:lnTo>
                  <a:lnTo>
                    <a:pt x="116" y="334"/>
                  </a:lnTo>
                  <a:lnTo>
                    <a:pt x="102" y="337"/>
                  </a:lnTo>
                  <a:lnTo>
                    <a:pt x="80" y="340"/>
                  </a:lnTo>
                  <a:lnTo>
                    <a:pt x="58" y="340"/>
                  </a:lnTo>
                  <a:lnTo>
                    <a:pt x="42" y="337"/>
                  </a:lnTo>
                  <a:lnTo>
                    <a:pt x="42" y="329"/>
                  </a:lnTo>
                  <a:lnTo>
                    <a:pt x="44" y="313"/>
                  </a:lnTo>
                  <a:lnTo>
                    <a:pt x="50" y="286"/>
                  </a:lnTo>
                  <a:lnTo>
                    <a:pt x="42" y="25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1" name="Freeform 135"/>
            <p:cNvSpPr>
              <a:spLocks/>
            </p:cNvSpPr>
            <p:nvPr/>
          </p:nvSpPr>
          <p:spPr bwMode="auto">
            <a:xfrm flipH="1">
              <a:off x="4651" y="3223"/>
              <a:ext cx="13" cy="43"/>
            </a:xfrm>
            <a:custGeom>
              <a:avLst/>
              <a:gdLst>
                <a:gd name="T0" fmla="*/ 0 w 13"/>
                <a:gd name="T1" fmla="*/ 0 h 43"/>
                <a:gd name="T2" fmla="*/ 10 w 13"/>
                <a:gd name="T3" fmla="*/ 11 h 43"/>
                <a:gd name="T4" fmla="*/ 13 w 13"/>
                <a:gd name="T5" fmla="*/ 43 h 43"/>
                <a:gd name="T6" fmla="*/ 0 w 13"/>
                <a:gd name="T7" fmla="*/ 0 h 43"/>
              </a:gdLst>
              <a:ahLst/>
              <a:cxnLst>
                <a:cxn ang="0">
                  <a:pos x="T0" y="T1"/>
                </a:cxn>
                <a:cxn ang="0">
                  <a:pos x="T2" y="T3"/>
                </a:cxn>
                <a:cxn ang="0">
                  <a:pos x="T4" y="T5"/>
                </a:cxn>
                <a:cxn ang="0">
                  <a:pos x="T6" y="T7"/>
                </a:cxn>
              </a:cxnLst>
              <a:rect l="0" t="0" r="r" b="b"/>
              <a:pathLst>
                <a:path w="13" h="43">
                  <a:moveTo>
                    <a:pt x="0" y="0"/>
                  </a:moveTo>
                  <a:lnTo>
                    <a:pt x="10" y="11"/>
                  </a:lnTo>
                  <a:lnTo>
                    <a:pt x="13" y="4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2" name="Freeform 136"/>
            <p:cNvSpPr>
              <a:spLocks/>
            </p:cNvSpPr>
            <p:nvPr/>
          </p:nvSpPr>
          <p:spPr bwMode="auto">
            <a:xfrm flipH="1">
              <a:off x="4633" y="3213"/>
              <a:ext cx="15" cy="44"/>
            </a:xfrm>
            <a:custGeom>
              <a:avLst/>
              <a:gdLst>
                <a:gd name="T0" fmla="*/ 6 w 14"/>
                <a:gd name="T1" fmla="*/ 0 h 44"/>
                <a:gd name="T2" fmla="*/ 0 w 14"/>
                <a:gd name="T3" fmla="*/ 16 h 44"/>
                <a:gd name="T4" fmla="*/ 14 w 14"/>
                <a:gd name="T5" fmla="*/ 44 h 44"/>
                <a:gd name="T6" fmla="*/ 6 w 14"/>
                <a:gd name="T7" fmla="*/ 0 h 44"/>
              </a:gdLst>
              <a:ahLst/>
              <a:cxnLst>
                <a:cxn ang="0">
                  <a:pos x="T0" y="T1"/>
                </a:cxn>
                <a:cxn ang="0">
                  <a:pos x="T2" y="T3"/>
                </a:cxn>
                <a:cxn ang="0">
                  <a:pos x="T4" y="T5"/>
                </a:cxn>
                <a:cxn ang="0">
                  <a:pos x="T6" y="T7"/>
                </a:cxn>
              </a:cxnLst>
              <a:rect l="0" t="0" r="r" b="b"/>
              <a:pathLst>
                <a:path w="14" h="44">
                  <a:moveTo>
                    <a:pt x="6" y="0"/>
                  </a:moveTo>
                  <a:lnTo>
                    <a:pt x="0" y="16"/>
                  </a:lnTo>
                  <a:lnTo>
                    <a:pt x="14" y="44"/>
                  </a:lnTo>
                  <a:lnTo>
                    <a:pt x="6"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3" name="Freeform 137"/>
            <p:cNvSpPr>
              <a:spLocks/>
            </p:cNvSpPr>
            <p:nvPr/>
          </p:nvSpPr>
          <p:spPr bwMode="auto">
            <a:xfrm flipH="1">
              <a:off x="4518" y="2938"/>
              <a:ext cx="296" cy="199"/>
            </a:xfrm>
            <a:custGeom>
              <a:avLst/>
              <a:gdLst>
                <a:gd name="T0" fmla="*/ 103 w 286"/>
                <a:gd name="T1" fmla="*/ 157 h 199"/>
                <a:gd name="T2" fmla="*/ 94 w 286"/>
                <a:gd name="T3" fmla="*/ 173 h 199"/>
                <a:gd name="T4" fmla="*/ 78 w 286"/>
                <a:gd name="T5" fmla="*/ 188 h 199"/>
                <a:gd name="T6" fmla="*/ 42 w 286"/>
                <a:gd name="T7" fmla="*/ 173 h 199"/>
                <a:gd name="T8" fmla="*/ 36 w 286"/>
                <a:gd name="T9" fmla="*/ 170 h 199"/>
                <a:gd name="T10" fmla="*/ 22 w 286"/>
                <a:gd name="T11" fmla="*/ 146 h 199"/>
                <a:gd name="T12" fmla="*/ 16 w 286"/>
                <a:gd name="T13" fmla="*/ 117 h 199"/>
                <a:gd name="T14" fmla="*/ 0 w 286"/>
                <a:gd name="T15" fmla="*/ 103 h 199"/>
                <a:gd name="T16" fmla="*/ 11 w 286"/>
                <a:gd name="T17" fmla="*/ 87 h 199"/>
                <a:gd name="T18" fmla="*/ 50 w 286"/>
                <a:gd name="T19" fmla="*/ 72 h 199"/>
                <a:gd name="T20" fmla="*/ 30 w 286"/>
                <a:gd name="T21" fmla="*/ 50 h 199"/>
                <a:gd name="T22" fmla="*/ 66 w 286"/>
                <a:gd name="T23" fmla="*/ 53 h 199"/>
                <a:gd name="T24" fmla="*/ 92 w 286"/>
                <a:gd name="T25" fmla="*/ 32 h 199"/>
                <a:gd name="T26" fmla="*/ 141 w 286"/>
                <a:gd name="T27" fmla="*/ 8 h 199"/>
                <a:gd name="T28" fmla="*/ 150 w 286"/>
                <a:gd name="T29" fmla="*/ 10 h 199"/>
                <a:gd name="T30" fmla="*/ 180 w 286"/>
                <a:gd name="T31" fmla="*/ 2 h 199"/>
                <a:gd name="T32" fmla="*/ 214 w 286"/>
                <a:gd name="T33" fmla="*/ 2 h 199"/>
                <a:gd name="T34" fmla="*/ 214 w 286"/>
                <a:gd name="T35" fmla="*/ 10 h 199"/>
                <a:gd name="T36" fmla="*/ 208 w 286"/>
                <a:gd name="T37" fmla="*/ 18 h 199"/>
                <a:gd name="T38" fmla="*/ 241 w 286"/>
                <a:gd name="T39" fmla="*/ 24 h 199"/>
                <a:gd name="T40" fmla="*/ 266 w 286"/>
                <a:gd name="T41" fmla="*/ 42 h 199"/>
                <a:gd name="T42" fmla="*/ 233 w 286"/>
                <a:gd name="T43" fmla="*/ 45 h 199"/>
                <a:gd name="T44" fmla="*/ 255 w 286"/>
                <a:gd name="T45" fmla="*/ 53 h 199"/>
                <a:gd name="T46" fmla="*/ 280 w 286"/>
                <a:gd name="T47" fmla="*/ 74 h 199"/>
                <a:gd name="T48" fmla="*/ 275 w 286"/>
                <a:gd name="T49" fmla="*/ 82 h 199"/>
                <a:gd name="T50" fmla="*/ 255 w 286"/>
                <a:gd name="T51" fmla="*/ 77 h 199"/>
                <a:gd name="T52" fmla="*/ 264 w 286"/>
                <a:gd name="T53" fmla="*/ 95 h 199"/>
                <a:gd name="T54" fmla="*/ 261 w 286"/>
                <a:gd name="T55" fmla="*/ 98 h 199"/>
                <a:gd name="T56" fmla="*/ 233 w 286"/>
                <a:gd name="T57" fmla="*/ 82 h 199"/>
                <a:gd name="T58" fmla="*/ 225 w 286"/>
                <a:gd name="T59" fmla="*/ 85 h 199"/>
                <a:gd name="T60" fmla="*/ 222 w 286"/>
                <a:gd name="T61" fmla="*/ 93 h 199"/>
                <a:gd name="T62" fmla="*/ 166 w 286"/>
                <a:gd name="T63" fmla="*/ 95 h 199"/>
                <a:gd name="T64" fmla="*/ 183 w 286"/>
                <a:gd name="T65" fmla="*/ 109 h 199"/>
                <a:gd name="T66" fmla="*/ 180 w 286"/>
                <a:gd name="T67" fmla="*/ 117 h 199"/>
                <a:gd name="T68" fmla="*/ 158 w 286"/>
                <a:gd name="T69" fmla="*/ 114 h 199"/>
                <a:gd name="T70" fmla="*/ 119 w 286"/>
                <a:gd name="T71" fmla="*/ 125 h 199"/>
                <a:gd name="T72" fmla="*/ 108 w 286"/>
                <a:gd name="T73" fmla="*/ 135 h 199"/>
                <a:gd name="T74" fmla="*/ 116 w 286"/>
                <a:gd name="T75" fmla="*/ 157 h 199"/>
                <a:gd name="T76" fmla="*/ 116 w 286"/>
                <a:gd name="T77" fmla="*/ 170 h 199"/>
                <a:gd name="T78" fmla="*/ 103 w 286"/>
                <a:gd name="T79" fmla="*/ 157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6" h="199">
                  <a:moveTo>
                    <a:pt x="103" y="157"/>
                  </a:moveTo>
                  <a:lnTo>
                    <a:pt x="103" y="157"/>
                  </a:lnTo>
                  <a:lnTo>
                    <a:pt x="94" y="167"/>
                  </a:lnTo>
                  <a:lnTo>
                    <a:pt x="94" y="173"/>
                  </a:lnTo>
                  <a:lnTo>
                    <a:pt x="97" y="199"/>
                  </a:lnTo>
                  <a:lnTo>
                    <a:pt x="78" y="188"/>
                  </a:lnTo>
                  <a:lnTo>
                    <a:pt x="53" y="178"/>
                  </a:lnTo>
                  <a:lnTo>
                    <a:pt x="42" y="173"/>
                  </a:lnTo>
                  <a:lnTo>
                    <a:pt x="39" y="173"/>
                  </a:lnTo>
                  <a:lnTo>
                    <a:pt x="36" y="170"/>
                  </a:lnTo>
                  <a:lnTo>
                    <a:pt x="25" y="157"/>
                  </a:lnTo>
                  <a:lnTo>
                    <a:pt x="22" y="146"/>
                  </a:lnTo>
                  <a:lnTo>
                    <a:pt x="16" y="130"/>
                  </a:lnTo>
                  <a:lnTo>
                    <a:pt x="16" y="117"/>
                  </a:lnTo>
                  <a:lnTo>
                    <a:pt x="22" y="103"/>
                  </a:lnTo>
                  <a:lnTo>
                    <a:pt x="0" y="103"/>
                  </a:lnTo>
                  <a:lnTo>
                    <a:pt x="3" y="98"/>
                  </a:lnTo>
                  <a:lnTo>
                    <a:pt x="11" y="87"/>
                  </a:lnTo>
                  <a:lnTo>
                    <a:pt x="25" y="77"/>
                  </a:lnTo>
                  <a:lnTo>
                    <a:pt x="50" y="72"/>
                  </a:lnTo>
                  <a:lnTo>
                    <a:pt x="39" y="56"/>
                  </a:lnTo>
                  <a:lnTo>
                    <a:pt x="30" y="50"/>
                  </a:lnTo>
                  <a:lnTo>
                    <a:pt x="44" y="50"/>
                  </a:lnTo>
                  <a:lnTo>
                    <a:pt x="66" y="53"/>
                  </a:lnTo>
                  <a:lnTo>
                    <a:pt x="78" y="45"/>
                  </a:lnTo>
                  <a:lnTo>
                    <a:pt x="92" y="32"/>
                  </a:lnTo>
                  <a:lnTo>
                    <a:pt x="111" y="18"/>
                  </a:lnTo>
                  <a:lnTo>
                    <a:pt x="141" y="8"/>
                  </a:lnTo>
                  <a:lnTo>
                    <a:pt x="155" y="8"/>
                  </a:lnTo>
                  <a:lnTo>
                    <a:pt x="150" y="10"/>
                  </a:lnTo>
                  <a:lnTo>
                    <a:pt x="161" y="8"/>
                  </a:lnTo>
                  <a:lnTo>
                    <a:pt x="180" y="2"/>
                  </a:lnTo>
                  <a:lnTo>
                    <a:pt x="197" y="0"/>
                  </a:lnTo>
                  <a:lnTo>
                    <a:pt x="214" y="2"/>
                  </a:lnTo>
                  <a:lnTo>
                    <a:pt x="227" y="2"/>
                  </a:lnTo>
                  <a:lnTo>
                    <a:pt x="214" y="10"/>
                  </a:lnTo>
                  <a:lnTo>
                    <a:pt x="194" y="21"/>
                  </a:lnTo>
                  <a:lnTo>
                    <a:pt x="208" y="18"/>
                  </a:lnTo>
                  <a:lnTo>
                    <a:pt x="225" y="21"/>
                  </a:lnTo>
                  <a:lnTo>
                    <a:pt x="241" y="24"/>
                  </a:lnTo>
                  <a:lnTo>
                    <a:pt x="261" y="34"/>
                  </a:lnTo>
                  <a:lnTo>
                    <a:pt x="266" y="42"/>
                  </a:lnTo>
                  <a:lnTo>
                    <a:pt x="255" y="42"/>
                  </a:lnTo>
                  <a:lnTo>
                    <a:pt x="233" y="45"/>
                  </a:lnTo>
                  <a:lnTo>
                    <a:pt x="241" y="50"/>
                  </a:lnTo>
                  <a:lnTo>
                    <a:pt x="255" y="53"/>
                  </a:lnTo>
                  <a:lnTo>
                    <a:pt x="272" y="61"/>
                  </a:lnTo>
                  <a:lnTo>
                    <a:pt x="280" y="74"/>
                  </a:lnTo>
                  <a:lnTo>
                    <a:pt x="286" y="85"/>
                  </a:lnTo>
                  <a:lnTo>
                    <a:pt x="275" y="82"/>
                  </a:lnTo>
                  <a:lnTo>
                    <a:pt x="272" y="77"/>
                  </a:lnTo>
                  <a:lnTo>
                    <a:pt x="255" y="77"/>
                  </a:lnTo>
                  <a:lnTo>
                    <a:pt x="261" y="77"/>
                  </a:lnTo>
                  <a:lnTo>
                    <a:pt x="264" y="95"/>
                  </a:lnTo>
                  <a:lnTo>
                    <a:pt x="266" y="109"/>
                  </a:lnTo>
                  <a:lnTo>
                    <a:pt x="261" y="98"/>
                  </a:lnTo>
                  <a:lnTo>
                    <a:pt x="247" y="87"/>
                  </a:lnTo>
                  <a:lnTo>
                    <a:pt x="233" y="82"/>
                  </a:lnTo>
                  <a:lnTo>
                    <a:pt x="214" y="77"/>
                  </a:lnTo>
                  <a:lnTo>
                    <a:pt x="225" y="85"/>
                  </a:lnTo>
                  <a:lnTo>
                    <a:pt x="233" y="93"/>
                  </a:lnTo>
                  <a:lnTo>
                    <a:pt x="222" y="93"/>
                  </a:lnTo>
                  <a:lnTo>
                    <a:pt x="200" y="93"/>
                  </a:lnTo>
                  <a:lnTo>
                    <a:pt x="166" y="95"/>
                  </a:lnTo>
                  <a:lnTo>
                    <a:pt x="175" y="98"/>
                  </a:lnTo>
                  <a:lnTo>
                    <a:pt x="183" y="109"/>
                  </a:lnTo>
                  <a:lnTo>
                    <a:pt x="189" y="119"/>
                  </a:lnTo>
                  <a:lnTo>
                    <a:pt x="180" y="117"/>
                  </a:lnTo>
                  <a:lnTo>
                    <a:pt x="172" y="114"/>
                  </a:lnTo>
                  <a:lnTo>
                    <a:pt x="158" y="114"/>
                  </a:lnTo>
                  <a:lnTo>
                    <a:pt x="141" y="114"/>
                  </a:lnTo>
                  <a:lnTo>
                    <a:pt x="119" y="125"/>
                  </a:lnTo>
                  <a:lnTo>
                    <a:pt x="111" y="127"/>
                  </a:lnTo>
                  <a:lnTo>
                    <a:pt x="108" y="135"/>
                  </a:lnTo>
                  <a:lnTo>
                    <a:pt x="111" y="149"/>
                  </a:lnTo>
                  <a:lnTo>
                    <a:pt x="116" y="157"/>
                  </a:lnTo>
                  <a:lnTo>
                    <a:pt x="122" y="167"/>
                  </a:lnTo>
                  <a:lnTo>
                    <a:pt x="116" y="170"/>
                  </a:lnTo>
                  <a:lnTo>
                    <a:pt x="108" y="167"/>
                  </a:lnTo>
                  <a:lnTo>
                    <a:pt x="103" y="157"/>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4" name="Freeform 138"/>
            <p:cNvSpPr>
              <a:spLocks/>
            </p:cNvSpPr>
            <p:nvPr/>
          </p:nvSpPr>
          <p:spPr bwMode="auto">
            <a:xfrm flipH="1">
              <a:off x="4504" y="2935"/>
              <a:ext cx="317" cy="230"/>
            </a:xfrm>
            <a:custGeom>
              <a:avLst/>
              <a:gdLst>
                <a:gd name="T0" fmla="*/ 4 w 307"/>
                <a:gd name="T1" fmla="*/ 99 h 230"/>
                <a:gd name="T2" fmla="*/ 49 w 307"/>
                <a:gd name="T3" fmla="*/ 70 h 230"/>
                <a:gd name="T4" fmla="*/ 34 w 307"/>
                <a:gd name="T5" fmla="*/ 47 h 230"/>
                <a:gd name="T6" fmla="*/ 74 w 307"/>
                <a:gd name="T7" fmla="*/ 54 h 230"/>
                <a:gd name="T8" fmla="*/ 83 w 307"/>
                <a:gd name="T9" fmla="*/ 58 h 230"/>
                <a:gd name="T10" fmla="*/ 49 w 307"/>
                <a:gd name="T11" fmla="*/ 58 h 230"/>
                <a:gd name="T12" fmla="*/ 59 w 307"/>
                <a:gd name="T13" fmla="*/ 79 h 230"/>
                <a:gd name="T14" fmla="*/ 38 w 307"/>
                <a:gd name="T15" fmla="*/ 99 h 230"/>
                <a:gd name="T16" fmla="*/ 29 w 307"/>
                <a:gd name="T17" fmla="*/ 130 h 230"/>
                <a:gd name="T18" fmla="*/ 47 w 307"/>
                <a:gd name="T19" fmla="*/ 172 h 230"/>
                <a:gd name="T20" fmla="*/ 86 w 307"/>
                <a:gd name="T21" fmla="*/ 189 h 230"/>
                <a:gd name="T22" fmla="*/ 97 w 307"/>
                <a:gd name="T23" fmla="*/ 182 h 230"/>
                <a:gd name="T24" fmla="*/ 110 w 307"/>
                <a:gd name="T25" fmla="*/ 151 h 230"/>
                <a:gd name="T26" fmla="*/ 119 w 307"/>
                <a:gd name="T27" fmla="*/ 164 h 230"/>
                <a:gd name="T28" fmla="*/ 113 w 307"/>
                <a:gd name="T29" fmla="*/ 135 h 230"/>
                <a:gd name="T30" fmla="*/ 140 w 307"/>
                <a:gd name="T31" fmla="*/ 112 h 230"/>
                <a:gd name="T32" fmla="*/ 183 w 307"/>
                <a:gd name="T33" fmla="*/ 112 h 230"/>
                <a:gd name="T34" fmla="*/ 174 w 307"/>
                <a:gd name="T35" fmla="*/ 91 h 230"/>
                <a:gd name="T36" fmla="*/ 210 w 307"/>
                <a:gd name="T37" fmla="*/ 79 h 230"/>
                <a:gd name="T38" fmla="*/ 248 w 307"/>
                <a:gd name="T39" fmla="*/ 85 h 230"/>
                <a:gd name="T40" fmla="*/ 257 w 307"/>
                <a:gd name="T41" fmla="*/ 79 h 230"/>
                <a:gd name="T42" fmla="*/ 268 w 307"/>
                <a:gd name="T43" fmla="*/ 66 h 230"/>
                <a:gd name="T44" fmla="*/ 241 w 307"/>
                <a:gd name="T45" fmla="*/ 43 h 230"/>
                <a:gd name="T46" fmla="*/ 244 w 307"/>
                <a:gd name="T47" fmla="*/ 33 h 230"/>
                <a:gd name="T48" fmla="*/ 183 w 307"/>
                <a:gd name="T49" fmla="*/ 33 h 230"/>
                <a:gd name="T50" fmla="*/ 187 w 307"/>
                <a:gd name="T51" fmla="*/ 10 h 230"/>
                <a:gd name="T52" fmla="*/ 158 w 307"/>
                <a:gd name="T53" fmla="*/ 12 h 230"/>
                <a:gd name="T54" fmla="*/ 115 w 307"/>
                <a:gd name="T55" fmla="*/ 27 h 230"/>
                <a:gd name="T56" fmla="*/ 113 w 307"/>
                <a:gd name="T57" fmla="*/ 16 h 230"/>
                <a:gd name="T58" fmla="*/ 183 w 307"/>
                <a:gd name="T59" fmla="*/ 0 h 230"/>
                <a:gd name="T60" fmla="*/ 221 w 307"/>
                <a:gd name="T61" fmla="*/ 0 h 230"/>
                <a:gd name="T62" fmla="*/ 248 w 307"/>
                <a:gd name="T63" fmla="*/ 20 h 230"/>
                <a:gd name="T64" fmla="*/ 286 w 307"/>
                <a:gd name="T65" fmla="*/ 47 h 230"/>
                <a:gd name="T66" fmla="*/ 293 w 307"/>
                <a:gd name="T67" fmla="*/ 74 h 230"/>
                <a:gd name="T68" fmla="*/ 273 w 307"/>
                <a:gd name="T69" fmla="*/ 85 h 230"/>
                <a:gd name="T70" fmla="*/ 259 w 307"/>
                <a:gd name="T71" fmla="*/ 108 h 230"/>
                <a:gd name="T72" fmla="*/ 248 w 307"/>
                <a:gd name="T73" fmla="*/ 101 h 230"/>
                <a:gd name="T74" fmla="*/ 194 w 307"/>
                <a:gd name="T75" fmla="*/ 110 h 230"/>
                <a:gd name="T76" fmla="*/ 167 w 307"/>
                <a:gd name="T77" fmla="*/ 120 h 230"/>
                <a:gd name="T78" fmla="*/ 124 w 307"/>
                <a:gd name="T79" fmla="*/ 139 h 230"/>
                <a:gd name="T80" fmla="*/ 135 w 307"/>
                <a:gd name="T81" fmla="*/ 166 h 230"/>
                <a:gd name="T82" fmla="*/ 131 w 307"/>
                <a:gd name="T83" fmla="*/ 176 h 230"/>
                <a:gd name="T84" fmla="*/ 110 w 307"/>
                <a:gd name="T85" fmla="*/ 172 h 230"/>
                <a:gd name="T86" fmla="*/ 86 w 307"/>
                <a:gd name="T87" fmla="*/ 199 h 230"/>
                <a:gd name="T88" fmla="*/ 47 w 307"/>
                <a:gd name="T89" fmla="*/ 184 h 230"/>
                <a:gd name="T90" fmla="*/ 29 w 307"/>
                <a:gd name="T91" fmla="*/ 164 h 230"/>
                <a:gd name="T92" fmla="*/ 20 w 307"/>
                <a:gd name="T93" fmla="*/ 139 h 230"/>
                <a:gd name="T94" fmla="*/ 0 w 307"/>
                <a:gd name="T95" fmla="*/ 112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7" h="230">
                  <a:moveTo>
                    <a:pt x="0" y="112"/>
                  </a:moveTo>
                  <a:lnTo>
                    <a:pt x="4" y="108"/>
                  </a:lnTo>
                  <a:lnTo>
                    <a:pt x="4" y="99"/>
                  </a:lnTo>
                  <a:lnTo>
                    <a:pt x="13" y="89"/>
                  </a:lnTo>
                  <a:lnTo>
                    <a:pt x="29" y="81"/>
                  </a:lnTo>
                  <a:lnTo>
                    <a:pt x="49" y="70"/>
                  </a:lnTo>
                  <a:lnTo>
                    <a:pt x="45" y="66"/>
                  </a:lnTo>
                  <a:lnTo>
                    <a:pt x="45" y="64"/>
                  </a:lnTo>
                  <a:lnTo>
                    <a:pt x="34" y="47"/>
                  </a:lnTo>
                  <a:lnTo>
                    <a:pt x="38" y="47"/>
                  </a:lnTo>
                  <a:lnTo>
                    <a:pt x="52" y="47"/>
                  </a:lnTo>
                  <a:lnTo>
                    <a:pt x="74" y="54"/>
                  </a:lnTo>
                  <a:lnTo>
                    <a:pt x="90" y="33"/>
                  </a:lnTo>
                  <a:lnTo>
                    <a:pt x="97" y="43"/>
                  </a:lnTo>
                  <a:lnTo>
                    <a:pt x="83" y="58"/>
                  </a:lnTo>
                  <a:lnTo>
                    <a:pt x="77" y="64"/>
                  </a:lnTo>
                  <a:lnTo>
                    <a:pt x="74" y="64"/>
                  </a:lnTo>
                  <a:lnTo>
                    <a:pt x="49" y="58"/>
                  </a:lnTo>
                  <a:lnTo>
                    <a:pt x="61" y="70"/>
                  </a:lnTo>
                  <a:lnTo>
                    <a:pt x="63" y="74"/>
                  </a:lnTo>
                  <a:lnTo>
                    <a:pt x="59" y="79"/>
                  </a:lnTo>
                  <a:lnTo>
                    <a:pt x="29" y="91"/>
                  </a:lnTo>
                  <a:lnTo>
                    <a:pt x="20" y="101"/>
                  </a:lnTo>
                  <a:lnTo>
                    <a:pt x="38" y="99"/>
                  </a:lnTo>
                  <a:lnTo>
                    <a:pt x="36" y="108"/>
                  </a:lnTo>
                  <a:lnTo>
                    <a:pt x="29" y="120"/>
                  </a:lnTo>
                  <a:lnTo>
                    <a:pt x="29" y="130"/>
                  </a:lnTo>
                  <a:lnTo>
                    <a:pt x="34" y="145"/>
                  </a:lnTo>
                  <a:lnTo>
                    <a:pt x="36" y="155"/>
                  </a:lnTo>
                  <a:lnTo>
                    <a:pt x="47" y="172"/>
                  </a:lnTo>
                  <a:lnTo>
                    <a:pt x="49" y="174"/>
                  </a:lnTo>
                  <a:lnTo>
                    <a:pt x="63" y="176"/>
                  </a:lnTo>
                  <a:lnTo>
                    <a:pt x="86" y="189"/>
                  </a:lnTo>
                  <a:lnTo>
                    <a:pt x="88" y="189"/>
                  </a:lnTo>
                  <a:lnTo>
                    <a:pt x="99" y="193"/>
                  </a:lnTo>
                  <a:lnTo>
                    <a:pt x="97" y="182"/>
                  </a:lnTo>
                  <a:lnTo>
                    <a:pt x="99" y="172"/>
                  </a:lnTo>
                  <a:lnTo>
                    <a:pt x="101" y="155"/>
                  </a:lnTo>
                  <a:lnTo>
                    <a:pt x="110" y="151"/>
                  </a:lnTo>
                  <a:lnTo>
                    <a:pt x="113" y="155"/>
                  </a:lnTo>
                  <a:lnTo>
                    <a:pt x="119" y="166"/>
                  </a:lnTo>
                  <a:lnTo>
                    <a:pt x="119" y="164"/>
                  </a:lnTo>
                  <a:lnTo>
                    <a:pt x="113" y="151"/>
                  </a:lnTo>
                  <a:lnTo>
                    <a:pt x="113" y="139"/>
                  </a:lnTo>
                  <a:lnTo>
                    <a:pt x="113" y="135"/>
                  </a:lnTo>
                  <a:lnTo>
                    <a:pt x="115" y="128"/>
                  </a:lnTo>
                  <a:lnTo>
                    <a:pt x="124" y="124"/>
                  </a:lnTo>
                  <a:lnTo>
                    <a:pt x="140" y="112"/>
                  </a:lnTo>
                  <a:lnTo>
                    <a:pt x="158" y="110"/>
                  </a:lnTo>
                  <a:lnTo>
                    <a:pt x="174" y="110"/>
                  </a:lnTo>
                  <a:lnTo>
                    <a:pt x="183" y="112"/>
                  </a:lnTo>
                  <a:lnTo>
                    <a:pt x="174" y="101"/>
                  </a:lnTo>
                  <a:lnTo>
                    <a:pt x="162" y="97"/>
                  </a:lnTo>
                  <a:lnTo>
                    <a:pt x="174" y="91"/>
                  </a:lnTo>
                  <a:lnTo>
                    <a:pt x="205" y="91"/>
                  </a:lnTo>
                  <a:lnTo>
                    <a:pt x="226" y="91"/>
                  </a:lnTo>
                  <a:lnTo>
                    <a:pt x="210" y="79"/>
                  </a:lnTo>
                  <a:lnTo>
                    <a:pt x="221" y="79"/>
                  </a:lnTo>
                  <a:lnTo>
                    <a:pt x="235" y="79"/>
                  </a:lnTo>
                  <a:lnTo>
                    <a:pt x="248" y="85"/>
                  </a:lnTo>
                  <a:lnTo>
                    <a:pt x="262" y="97"/>
                  </a:lnTo>
                  <a:lnTo>
                    <a:pt x="259" y="85"/>
                  </a:lnTo>
                  <a:lnTo>
                    <a:pt x="257" y="79"/>
                  </a:lnTo>
                  <a:lnTo>
                    <a:pt x="262" y="74"/>
                  </a:lnTo>
                  <a:lnTo>
                    <a:pt x="282" y="79"/>
                  </a:lnTo>
                  <a:lnTo>
                    <a:pt x="268" y="66"/>
                  </a:lnTo>
                  <a:lnTo>
                    <a:pt x="255" y="58"/>
                  </a:lnTo>
                  <a:lnTo>
                    <a:pt x="221" y="47"/>
                  </a:lnTo>
                  <a:lnTo>
                    <a:pt x="241" y="43"/>
                  </a:lnTo>
                  <a:lnTo>
                    <a:pt x="259" y="43"/>
                  </a:lnTo>
                  <a:lnTo>
                    <a:pt x="255" y="35"/>
                  </a:lnTo>
                  <a:lnTo>
                    <a:pt x="244" y="33"/>
                  </a:lnTo>
                  <a:lnTo>
                    <a:pt x="221" y="27"/>
                  </a:lnTo>
                  <a:lnTo>
                    <a:pt x="196" y="33"/>
                  </a:lnTo>
                  <a:lnTo>
                    <a:pt x="183" y="33"/>
                  </a:lnTo>
                  <a:lnTo>
                    <a:pt x="196" y="16"/>
                  </a:lnTo>
                  <a:lnTo>
                    <a:pt x="216" y="10"/>
                  </a:lnTo>
                  <a:lnTo>
                    <a:pt x="187" y="10"/>
                  </a:lnTo>
                  <a:lnTo>
                    <a:pt x="174" y="12"/>
                  </a:lnTo>
                  <a:lnTo>
                    <a:pt x="158" y="16"/>
                  </a:lnTo>
                  <a:lnTo>
                    <a:pt x="158" y="12"/>
                  </a:lnTo>
                  <a:lnTo>
                    <a:pt x="151" y="16"/>
                  </a:lnTo>
                  <a:lnTo>
                    <a:pt x="135" y="20"/>
                  </a:lnTo>
                  <a:lnTo>
                    <a:pt x="115" y="27"/>
                  </a:lnTo>
                  <a:lnTo>
                    <a:pt x="97" y="43"/>
                  </a:lnTo>
                  <a:lnTo>
                    <a:pt x="90" y="33"/>
                  </a:lnTo>
                  <a:lnTo>
                    <a:pt x="113" y="16"/>
                  </a:lnTo>
                  <a:lnTo>
                    <a:pt x="131" y="10"/>
                  </a:lnTo>
                  <a:lnTo>
                    <a:pt x="149" y="6"/>
                  </a:lnTo>
                  <a:lnTo>
                    <a:pt x="183" y="0"/>
                  </a:lnTo>
                  <a:lnTo>
                    <a:pt x="180" y="2"/>
                  </a:lnTo>
                  <a:lnTo>
                    <a:pt x="201" y="0"/>
                  </a:lnTo>
                  <a:lnTo>
                    <a:pt x="221" y="0"/>
                  </a:lnTo>
                  <a:lnTo>
                    <a:pt x="255" y="6"/>
                  </a:lnTo>
                  <a:lnTo>
                    <a:pt x="226" y="16"/>
                  </a:lnTo>
                  <a:lnTo>
                    <a:pt x="248" y="20"/>
                  </a:lnTo>
                  <a:lnTo>
                    <a:pt x="259" y="27"/>
                  </a:lnTo>
                  <a:lnTo>
                    <a:pt x="271" y="35"/>
                  </a:lnTo>
                  <a:lnTo>
                    <a:pt x="286" y="47"/>
                  </a:lnTo>
                  <a:lnTo>
                    <a:pt x="262" y="47"/>
                  </a:lnTo>
                  <a:lnTo>
                    <a:pt x="280" y="58"/>
                  </a:lnTo>
                  <a:lnTo>
                    <a:pt x="293" y="74"/>
                  </a:lnTo>
                  <a:lnTo>
                    <a:pt x="307" y="99"/>
                  </a:lnTo>
                  <a:lnTo>
                    <a:pt x="282" y="89"/>
                  </a:lnTo>
                  <a:lnTo>
                    <a:pt x="273" y="85"/>
                  </a:lnTo>
                  <a:lnTo>
                    <a:pt x="280" y="97"/>
                  </a:lnTo>
                  <a:lnTo>
                    <a:pt x="284" y="128"/>
                  </a:lnTo>
                  <a:lnTo>
                    <a:pt x="259" y="108"/>
                  </a:lnTo>
                  <a:lnTo>
                    <a:pt x="257" y="99"/>
                  </a:lnTo>
                  <a:lnTo>
                    <a:pt x="241" y="89"/>
                  </a:lnTo>
                  <a:lnTo>
                    <a:pt x="248" y="101"/>
                  </a:lnTo>
                  <a:lnTo>
                    <a:pt x="230" y="101"/>
                  </a:lnTo>
                  <a:lnTo>
                    <a:pt x="187" y="101"/>
                  </a:lnTo>
                  <a:lnTo>
                    <a:pt x="194" y="110"/>
                  </a:lnTo>
                  <a:lnTo>
                    <a:pt x="208" y="130"/>
                  </a:lnTo>
                  <a:lnTo>
                    <a:pt x="183" y="124"/>
                  </a:lnTo>
                  <a:lnTo>
                    <a:pt x="167" y="120"/>
                  </a:lnTo>
                  <a:lnTo>
                    <a:pt x="149" y="124"/>
                  </a:lnTo>
                  <a:lnTo>
                    <a:pt x="126" y="130"/>
                  </a:lnTo>
                  <a:lnTo>
                    <a:pt x="124" y="139"/>
                  </a:lnTo>
                  <a:lnTo>
                    <a:pt x="124" y="151"/>
                  </a:lnTo>
                  <a:lnTo>
                    <a:pt x="126" y="162"/>
                  </a:lnTo>
                  <a:lnTo>
                    <a:pt x="135" y="166"/>
                  </a:lnTo>
                  <a:lnTo>
                    <a:pt x="138" y="172"/>
                  </a:lnTo>
                  <a:lnTo>
                    <a:pt x="135" y="174"/>
                  </a:lnTo>
                  <a:lnTo>
                    <a:pt x="131" y="176"/>
                  </a:lnTo>
                  <a:lnTo>
                    <a:pt x="119" y="176"/>
                  </a:lnTo>
                  <a:lnTo>
                    <a:pt x="113" y="174"/>
                  </a:lnTo>
                  <a:lnTo>
                    <a:pt x="110" y="172"/>
                  </a:lnTo>
                  <a:lnTo>
                    <a:pt x="106" y="176"/>
                  </a:lnTo>
                  <a:lnTo>
                    <a:pt x="113" y="209"/>
                  </a:lnTo>
                  <a:lnTo>
                    <a:pt x="86" y="199"/>
                  </a:lnTo>
                  <a:lnTo>
                    <a:pt x="83" y="197"/>
                  </a:lnTo>
                  <a:lnTo>
                    <a:pt x="61" y="189"/>
                  </a:lnTo>
                  <a:lnTo>
                    <a:pt x="47" y="184"/>
                  </a:lnTo>
                  <a:lnTo>
                    <a:pt x="45" y="182"/>
                  </a:lnTo>
                  <a:lnTo>
                    <a:pt x="38" y="176"/>
                  </a:lnTo>
                  <a:lnTo>
                    <a:pt x="29" y="164"/>
                  </a:lnTo>
                  <a:lnTo>
                    <a:pt x="25" y="162"/>
                  </a:lnTo>
                  <a:lnTo>
                    <a:pt x="22" y="151"/>
                  </a:lnTo>
                  <a:lnTo>
                    <a:pt x="20" y="139"/>
                  </a:lnTo>
                  <a:lnTo>
                    <a:pt x="20" y="124"/>
                  </a:lnTo>
                  <a:lnTo>
                    <a:pt x="22" y="110"/>
                  </a:lnTo>
                  <a:lnTo>
                    <a:pt x="0" y="112"/>
                  </a:lnTo>
                  <a:lnTo>
                    <a:pt x="129" y="230"/>
                  </a:lnTo>
                </a:path>
              </a:pathLst>
            </a:custGeom>
            <a:noFill/>
            <a:ln w="66675"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a:lstStyle/>
            <a:p>
              <a:endParaRPr lang="el-GR" dirty="0"/>
            </a:p>
          </p:txBody>
        </p:sp>
        <p:sp>
          <p:nvSpPr>
            <p:cNvPr id="9355" name="Freeform 139"/>
            <p:cNvSpPr>
              <a:spLocks/>
            </p:cNvSpPr>
            <p:nvPr/>
          </p:nvSpPr>
          <p:spPr bwMode="auto">
            <a:xfrm flipH="1">
              <a:off x="4415" y="2860"/>
              <a:ext cx="212" cy="366"/>
            </a:xfrm>
            <a:custGeom>
              <a:avLst/>
              <a:gdLst>
                <a:gd name="T0" fmla="*/ 183 w 205"/>
                <a:gd name="T1" fmla="*/ 0 h 366"/>
                <a:gd name="T2" fmla="*/ 183 w 205"/>
                <a:gd name="T3" fmla="*/ 0 h 366"/>
                <a:gd name="T4" fmla="*/ 183 w 205"/>
                <a:gd name="T5" fmla="*/ 48 h 366"/>
                <a:gd name="T6" fmla="*/ 183 w 205"/>
                <a:gd name="T7" fmla="*/ 96 h 366"/>
                <a:gd name="T8" fmla="*/ 174 w 205"/>
                <a:gd name="T9" fmla="*/ 139 h 366"/>
                <a:gd name="T10" fmla="*/ 166 w 205"/>
                <a:gd name="T11" fmla="*/ 177 h 366"/>
                <a:gd name="T12" fmla="*/ 158 w 205"/>
                <a:gd name="T13" fmla="*/ 214 h 366"/>
                <a:gd name="T14" fmla="*/ 144 w 205"/>
                <a:gd name="T15" fmla="*/ 241 h 366"/>
                <a:gd name="T16" fmla="*/ 130 w 205"/>
                <a:gd name="T17" fmla="*/ 270 h 366"/>
                <a:gd name="T18" fmla="*/ 108 w 205"/>
                <a:gd name="T19" fmla="*/ 294 h 366"/>
                <a:gd name="T20" fmla="*/ 91 w 205"/>
                <a:gd name="T21" fmla="*/ 313 h 366"/>
                <a:gd name="T22" fmla="*/ 72 w 205"/>
                <a:gd name="T23" fmla="*/ 323 h 366"/>
                <a:gd name="T24" fmla="*/ 52 w 205"/>
                <a:gd name="T25" fmla="*/ 334 h 366"/>
                <a:gd name="T26" fmla="*/ 38 w 205"/>
                <a:gd name="T27" fmla="*/ 337 h 366"/>
                <a:gd name="T28" fmla="*/ 8 w 205"/>
                <a:gd name="T29" fmla="*/ 345 h 366"/>
                <a:gd name="T30" fmla="*/ 2 w 205"/>
                <a:gd name="T31" fmla="*/ 345 h 366"/>
                <a:gd name="T32" fmla="*/ 0 w 205"/>
                <a:gd name="T33" fmla="*/ 366 h 366"/>
                <a:gd name="T34" fmla="*/ 13 w 205"/>
                <a:gd name="T35" fmla="*/ 366 h 366"/>
                <a:gd name="T36" fmla="*/ 41 w 205"/>
                <a:gd name="T37" fmla="*/ 363 h 366"/>
                <a:gd name="T38" fmla="*/ 61 w 205"/>
                <a:gd name="T39" fmla="*/ 355 h 366"/>
                <a:gd name="T40" fmla="*/ 83 w 205"/>
                <a:gd name="T41" fmla="*/ 345 h 366"/>
                <a:gd name="T42" fmla="*/ 105 w 205"/>
                <a:gd name="T43" fmla="*/ 331 h 366"/>
                <a:gd name="T44" fmla="*/ 124 w 205"/>
                <a:gd name="T45" fmla="*/ 313 h 366"/>
                <a:gd name="T46" fmla="*/ 146 w 205"/>
                <a:gd name="T47" fmla="*/ 283 h 366"/>
                <a:gd name="T48" fmla="*/ 163 w 205"/>
                <a:gd name="T49" fmla="*/ 257 h 366"/>
                <a:gd name="T50" fmla="*/ 177 w 205"/>
                <a:gd name="T51" fmla="*/ 225 h 366"/>
                <a:gd name="T52" fmla="*/ 188 w 205"/>
                <a:gd name="T53" fmla="*/ 185 h 366"/>
                <a:gd name="T54" fmla="*/ 199 w 205"/>
                <a:gd name="T55" fmla="*/ 145 h 366"/>
                <a:gd name="T56" fmla="*/ 202 w 205"/>
                <a:gd name="T57" fmla="*/ 99 h 366"/>
                <a:gd name="T58" fmla="*/ 205 w 205"/>
                <a:gd name="T59" fmla="*/ 54 h 366"/>
                <a:gd name="T60" fmla="*/ 202 w 205"/>
                <a:gd name="T61" fmla="*/ 0 h 366"/>
                <a:gd name="T62" fmla="*/ 183 w 205"/>
                <a:gd name="T63" fmla="*/ 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5" h="366">
                  <a:moveTo>
                    <a:pt x="183" y="0"/>
                  </a:moveTo>
                  <a:lnTo>
                    <a:pt x="183" y="0"/>
                  </a:lnTo>
                  <a:lnTo>
                    <a:pt x="183" y="48"/>
                  </a:lnTo>
                  <a:lnTo>
                    <a:pt x="183" y="96"/>
                  </a:lnTo>
                  <a:lnTo>
                    <a:pt x="174" y="139"/>
                  </a:lnTo>
                  <a:lnTo>
                    <a:pt x="166" y="177"/>
                  </a:lnTo>
                  <a:lnTo>
                    <a:pt x="158" y="214"/>
                  </a:lnTo>
                  <a:lnTo>
                    <a:pt x="144" y="241"/>
                  </a:lnTo>
                  <a:lnTo>
                    <a:pt x="130" y="270"/>
                  </a:lnTo>
                  <a:lnTo>
                    <a:pt x="108" y="294"/>
                  </a:lnTo>
                  <a:lnTo>
                    <a:pt x="91" y="313"/>
                  </a:lnTo>
                  <a:lnTo>
                    <a:pt x="72" y="323"/>
                  </a:lnTo>
                  <a:lnTo>
                    <a:pt x="52" y="334"/>
                  </a:lnTo>
                  <a:lnTo>
                    <a:pt x="38" y="337"/>
                  </a:lnTo>
                  <a:lnTo>
                    <a:pt x="8" y="345"/>
                  </a:lnTo>
                  <a:lnTo>
                    <a:pt x="2" y="345"/>
                  </a:lnTo>
                  <a:lnTo>
                    <a:pt x="0" y="366"/>
                  </a:lnTo>
                  <a:lnTo>
                    <a:pt x="13" y="366"/>
                  </a:lnTo>
                  <a:lnTo>
                    <a:pt x="41" y="363"/>
                  </a:lnTo>
                  <a:lnTo>
                    <a:pt x="61" y="355"/>
                  </a:lnTo>
                  <a:lnTo>
                    <a:pt x="83" y="345"/>
                  </a:lnTo>
                  <a:lnTo>
                    <a:pt x="105" y="331"/>
                  </a:lnTo>
                  <a:lnTo>
                    <a:pt x="124" y="313"/>
                  </a:lnTo>
                  <a:lnTo>
                    <a:pt x="146" y="283"/>
                  </a:lnTo>
                  <a:lnTo>
                    <a:pt x="163" y="257"/>
                  </a:lnTo>
                  <a:lnTo>
                    <a:pt x="177" y="225"/>
                  </a:lnTo>
                  <a:lnTo>
                    <a:pt x="188" y="185"/>
                  </a:lnTo>
                  <a:lnTo>
                    <a:pt x="199" y="145"/>
                  </a:lnTo>
                  <a:lnTo>
                    <a:pt x="202" y="99"/>
                  </a:lnTo>
                  <a:lnTo>
                    <a:pt x="205" y="54"/>
                  </a:lnTo>
                  <a:lnTo>
                    <a:pt x="202" y="0"/>
                  </a:lnTo>
                  <a:lnTo>
                    <a:pt x="18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6" name="Freeform 140"/>
            <p:cNvSpPr>
              <a:spLocks/>
            </p:cNvSpPr>
            <p:nvPr/>
          </p:nvSpPr>
          <p:spPr bwMode="auto">
            <a:xfrm flipH="1">
              <a:off x="4787" y="2817"/>
              <a:ext cx="15" cy="10"/>
            </a:xfrm>
            <a:custGeom>
              <a:avLst/>
              <a:gdLst>
                <a:gd name="T0" fmla="*/ 3 w 14"/>
                <a:gd name="T1" fmla="*/ 0 h 10"/>
                <a:gd name="T2" fmla="*/ 0 w 14"/>
                <a:gd name="T3" fmla="*/ 8 h 10"/>
                <a:gd name="T4" fmla="*/ 11 w 14"/>
                <a:gd name="T5" fmla="*/ 10 h 10"/>
                <a:gd name="T6" fmla="*/ 14 w 14"/>
                <a:gd name="T7" fmla="*/ 0 h 10"/>
                <a:gd name="T8" fmla="*/ 3 w 14"/>
                <a:gd name="T9" fmla="*/ 0 h 10"/>
              </a:gdLst>
              <a:ahLst/>
              <a:cxnLst>
                <a:cxn ang="0">
                  <a:pos x="T0" y="T1"/>
                </a:cxn>
                <a:cxn ang="0">
                  <a:pos x="T2" y="T3"/>
                </a:cxn>
                <a:cxn ang="0">
                  <a:pos x="T4" y="T5"/>
                </a:cxn>
                <a:cxn ang="0">
                  <a:pos x="T6" y="T7"/>
                </a:cxn>
                <a:cxn ang="0">
                  <a:pos x="T8" y="T9"/>
                </a:cxn>
              </a:cxnLst>
              <a:rect l="0" t="0" r="r" b="b"/>
              <a:pathLst>
                <a:path w="14" h="10">
                  <a:moveTo>
                    <a:pt x="3" y="0"/>
                  </a:moveTo>
                  <a:lnTo>
                    <a:pt x="0" y="8"/>
                  </a:lnTo>
                  <a:lnTo>
                    <a:pt x="11" y="10"/>
                  </a:lnTo>
                  <a:lnTo>
                    <a:pt x="14" y="0"/>
                  </a:lnTo>
                  <a:lnTo>
                    <a:pt x="3"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7" name="Freeform 141"/>
            <p:cNvSpPr>
              <a:spLocks/>
            </p:cNvSpPr>
            <p:nvPr/>
          </p:nvSpPr>
          <p:spPr bwMode="auto">
            <a:xfrm flipH="1">
              <a:off x="4424" y="2862"/>
              <a:ext cx="11" cy="12"/>
            </a:xfrm>
            <a:custGeom>
              <a:avLst/>
              <a:gdLst>
                <a:gd name="T0" fmla="*/ 0 w 11"/>
                <a:gd name="T1" fmla="*/ 0 h 12"/>
                <a:gd name="T2" fmla="*/ 0 w 11"/>
                <a:gd name="T3" fmla="*/ 9 h 12"/>
                <a:gd name="T4" fmla="*/ 6 w 11"/>
                <a:gd name="T5" fmla="*/ 12 h 12"/>
                <a:gd name="T6" fmla="*/ 11 w 11"/>
                <a:gd name="T7" fmla="*/ 3 h 12"/>
                <a:gd name="T8" fmla="*/ 0 w 11"/>
                <a:gd name="T9" fmla="*/ 0 h 12"/>
              </a:gdLst>
              <a:ahLst/>
              <a:cxnLst>
                <a:cxn ang="0">
                  <a:pos x="T0" y="T1"/>
                </a:cxn>
                <a:cxn ang="0">
                  <a:pos x="T2" y="T3"/>
                </a:cxn>
                <a:cxn ang="0">
                  <a:pos x="T4" y="T5"/>
                </a:cxn>
                <a:cxn ang="0">
                  <a:pos x="T6" y="T7"/>
                </a:cxn>
                <a:cxn ang="0">
                  <a:pos x="T8" y="T9"/>
                </a:cxn>
              </a:cxnLst>
              <a:rect l="0" t="0" r="r" b="b"/>
              <a:pathLst>
                <a:path w="11" h="12">
                  <a:moveTo>
                    <a:pt x="0" y="0"/>
                  </a:moveTo>
                  <a:lnTo>
                    <a:pt x="0" y="9"/>
                  </a:lnTo>
                  <a:lnTo>
                    <a:pt x="6" y="12"/>
                  </a:lnTo>
                  <a:lnTo>
                    <a:pt x="11" y="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8" name="Freeform 142"/>
            <p:cNvSpPr>
              <a:spLocks/>
            </p:cNvSpPr>
            <p:nvPr/>
          </p:nvSpPr>
          <p:spPr bwMode="auto">
            <a:xfrm flipH="1">
              <a:off x="4405" y="2826"/>
              <a:ext cx="41" cy="36"/>
            </a:xfrm>
            <a:custGeom>
              <a:avLst/>
              <a:gdLst>
                <a:gd name="T0" fmla="*/ 36 w 39"/>
                <a:gd name="T1" fmla="*/ 5 h 36"/>
                <a:gd name="T2" fmla="*/ 36 w 39"/>
                <a:gd name="T3" fmla="*/ 5 h 36"/>
                <a:gd name="T4" fmla="*/ 39 w 39"/>
                <a:gd name="T5" fmla="*/ 13 h 36"/>
                <a:gd name="T6" fmla="*/ 39 w 39"/>
                <a:gd name="T7" fmla="*/ 18 h 36"/>
                <a:gd name="T8" fmla="*/ 36 w 39"/>
                <a:gd name="T9" fmla="*/ 26 h 36"/>
                <a:gd name="T10" fmla="*/ 27 w 39"/>
                <a:gd name="T11" fmla="*/ 33 h 36"/>
                <a:gd name="T12" fmla="*/ 22 w 39"/>
                <a:gd name="T13" fmla="*/ 36 h 36"/>
                <a:gd name="T14" fmla="*/ 14 w 39"/>
                <a:gd name="T15" fmla="*/ 36 h 36"/>
                <a:gd name="T16" fmla="*/ 8 w 39"/>
                <a:gd name="T17" fmla="*/ 33 h 36"/>
                <a:gd name="T18" fmla="*/ 3 w 39"/>
                <a:gd name="T19" fmla="*/ 26 h 36"/>
                <a:gd name="T20" fmla="*/ 0 w 39"/>
                <a:gd name="T21" fmla="*/ 18 h 36"/>
                <a:gd name="T22" fmla="*/ 0 w 39"/>
                <a:gd name="T23" fmla="*/ 13 h 36"/>
                <a:gd name="T24" fmla="*/ 3 w 39"/>
                <a:gd name="T25" fmla="*/ 5 h 36"/>
                <a:gd name="T26" fmla="*/ 8 w 39"/>
                <a:gd name="T27" fmla="*/ 2 h 36"/>
                <a:gd name="T28" fmla="*/ 14 w 39"/>
                <a:gd name="T29" fmla="*/ 0 h 36"/>
                <a:gd name="T30" fmla="*/ 22 w 39"/>
                <a:gd name="T31" fmla="*/ 0 h 36"/>
                <a:gd name="T32" fmla="*/ 27 w 39"/>
                <a:gd name="T33" fmla="*/ 2 h 36"/>
                <a:gd name="T34" fmla="*/ 36 w 39"/>
                <a:gd name="T35" fmla="*/ 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36">
                  <a:moveTo>
                    <a:pt x="36" y="5"/>
                  </a:moveTo>
                  <a:lnTo>
                    <a:pt x="36" y="5"/>
                  </a:lnTo>
                  <a:lnTo>
                    <a:pt x="39" y="13"/>
                  </a:lnTo>
                  <a:lnTo>
                    <a:pt x="39" y="18"/>
                  </a:lnTo>
                  <a:lnTo>
                    <a:pt x="36" y="26"/>
                  </a:lnTo>
                  <a:lnTo>
                    <a:pt x="27" y="33"/>
                  </a:lnTo>
                  <a:lnTo>
                    <a:pt x="22" y="36"/>
                  </a:lnTo>
                  <a:lnTo>
                    <a:pt x="14" y="36"/>
                  </a:lnTo>
                  <a:lnTo>
                    <a:pt x="8" y="33"/>
                  </a:lnTo>
                  <a:lnTo>
                    <a:pt x="3" y="26"/>
                  </a:lnTo>
                  <a:lnTo>
                    <a:pt x="0" y="18"/>
                  </a:lnTo>
                  <a:lnTo>
                    <a:pt x="0" y="13"/>
                  </a:lnTo>
                  <a:lnTo>
                    <a:pt x="3" y="5"/>
                  </a:lnTo>
                  <a:lnTo>
                    <a:pt x="8" y="2"/>
                  </a:lnTo>
                  <a:lnTo>
                    <a:pt x="14" y="0"/>
                  </a:lnTo>
                  <a:lnTo>
                    <a:pt x="22" y="0"/>
                  </a:lnTo>
                  <a:lnTo>
                    <a:pt x="27" y="2"/>
                  </a:lnTo>
                  <a:lnTo>
                    <a:pt x="36" y="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59" name="Freeform 143"/>
            <p:cNvSpPr>
              <a:spLocks/>
            </p:cNvSpPr>
            <p:nvPr/>
          </p:nvSpPr>
          <p:spPr bwMode="auto">
            <a:xfrm flipH="1">
              <a:off x="4415" y="2831"/>
              <a:ext cx="23" cy="23"/>
            </a:xfrm>
            <a:custGeom>
              <a:avLst/>
              <a:gdLst>
                <a:gd name="T0" fmla="*/ 20 w 23"/>
                <a:gd name="T1" fmla="*/ 5 h 23"/>
                <a:gd name="T2" fmla="*/ 20 w 23"/>
                <a:gd name="T3" fmla="*/ 5 h 23"/>
                <a:gd name="T4" fmla="*/ 23 w 23"/>
                <a:gd name="T5" fmla="*/ 12 h 23"/>
                <a:gd name="T6" fmla="*/ 17 w 23"/>
                <a:gd name="T7" fmla="*/ 20 h 23"/>
                <a:gd name="T8" fmla="*/ 6 w 23"/>
                <a:gd name="T9" fmla="*/ 23 h 23"/>
                <a:gd name="T10" fmla="*/ 0 w 23"/>
                <a:gd name="T11" fmla="*/ 18 h 23"/>
                <a:gd name="T12" fmla="*/ 0 w 23"/>
                <a:gd name="T13" fmla="*/ 10 h 23"/>
                <a:gd name="T14" fmla="*/ 0 w 23"/>
                <a:gd name="T15" fmla="*/ 5 h 23"/>
                <a:gd name="T16" fmla="*/ 3 w 23"/>
                <a:gd name="T17" fmla="*/ 0 h 23"/>
                <a:gd name="T18" fmla="*/ 14 w 23"/>
                <a:gd name="T19" fmla="*/ 0 h 23"/>
                <a:gd name="T20" fmla="*/ 20 w 23"/>
                <a:gd name="T21" fmla="*/ 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23">
                  <a:moveTo>
                    <a:pt x="20" y="5"/>
                  </a:moveTo>
                  <a:lnTo>
                    <a:pt x="20" y="5"/>
                  </a:lnTo>
                  <a:lnTo>
                    <a:pt x="23" y="12"/>
                  </a:lnTo>
                  <a:lnTo>
                    <a:pt x="17" y="20"/>
                  </a:lnTo>
                  <a:lnTo>
                    <a:pt x="6" y="23"/>
                  </a:lnTo>
                  <a:lnTo>
                    <a:pt x="0" y="18"/>
                  </a:lnTo>
                  <a:lnTo>
                    <a:pt x="0" y="10"/>
                  </a:lnTo>
                  <a:lnTo>
                    <a:pt x="0" y="5"/>
                  </a:lnTo>
                  <a:lnTo>
                    <a:pt x="3" y="0"/>
                  </a:lnTo>
                  <a:lnTo>
                    <a:pt x="14" y="0"/>
                  </a:lnTo>
                  <a:lnTo>
                    <a:pt x="20" y="5"/>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0" name="Freeform 144"/>
            <p:cNvSpPr>
              <a:spLocks/>
            </p:cNvSpPr>
            <p:nvPr/>
          </p:nvSpPr>
          <p:spPr bwMode="auto">
            <a:xfrm flipH="1">
              <a:off x="4578" y="3042"/>
              <a:ext cx="15" cy="13"/>
            </a:xfrm>
            <a:custGeom>
              <a:avLst/>
              <a:gdLst>
                <a:gd name="T0" fmla="*/ 5 w 14"/>
                <a:gd name="T1" fmla="*/ 10 h 13"/>
                <a:gd name="T2" fmla="*/ 5 w 14"/>
                <a:gd name="T3" fmla="*/ 10 h 13"/>
                <a:gd name="T4" fmla="*/ 8 w 14"/>
                <a:gd name="T5" fmla="*/ 13 h 13"/>
                <a:gd name="T6" fmla="*/ 11 w 14"/>
                <a:gd name="T7" fmla="*/ 13 h 13"/>
                <a:gd name="T8" fmla="*/ 14 w 14"/>
                <a:gd name="T9" fmla="*/ 10 h 13"/>
                <a:gd name="T10" fmla="*/ 14 w 14"/>
                <a:gd name="T11" fmla="*/ 2 h 13"/>
                <a:gd name="T12" fmla="*/ 11 w 14"/>
                <a:gd name="T13" fmla="*/ 0 h 13"/>
                <a:gd name="T14" fmla="*/ 5 w 14"/>
                <a:gd name="T15" fmla="*/ 2 h 13"/>
                <a:gd name="T16" fmla="*/ 0 w 14"/>
                <a:gd name="T17" fmla="*/ 5 h 13"/>
                <a:gd name="T18" fmla="*/ 5 w 14"/>
                <a:gd name="T19"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3">
                  <a:moveTo>
                    <a:pt x="5" y="10"/>
                  </a:moveTo>
                  <a:lnTo>
                    <a:pt x="5" y="10"/>
                  </a:lnTo>
                  <a:lnTo>
                    <a:pt x="8" y="13"/>
                  </a:lnTo>
                  <a:lnTo>
                    <a:pt x="11" y="13"/>
                  </a:lnTo>
                  <a:lnTo>
                    <a:pt x="14" y="10"/>
                  </a:lnTo>
                  <a:lnTo>
                    <a:pt x="14" y="2"/>
                  </a:lnTo>
                  <a:lnTo>
                    <a:pt x="11" y="0"/>
                  </a:lnTo>
                  <a:lnTo>
                    <a:pt x="5" y="2"/>
                  </a:lnTo>
                  <a:lnTo>
                    <a:pt x="0" y="5"/>
                  </a:lnTo>
                  <a:lnTo>
                    <a:pt x="5" y="1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1" name="Freeform 145"/>
            <p:cNvSpPr>
              <a:spLocks/>
            </p:cNvSpPr>
            <p:nvPr/>
          </p:nvSpPr>
          <p:spPr bwMode="auto">
            <a:xfrm flipH="1">
              <a:off x="4658" y="3084"/>
              <a:ext cx="14" cy="14"/>
            </a:xfrm>
            <a:custGeom>
              <a:avLst/>
              <a:gdLst>
                <a:gd name="T0" fmla="*/ 5 w 14"/>
                <a:gd name="T1" fmla="*/ 11 h 14"/>
                <a:gd name="T2" fmla="*/ 5 w 14"/>
                <a:gd name="T3" fmla="*/ 11 h 14"/>
                <a:gd name="T4" fmla="*/ 8 w 14"/>
                <a:gd name="T5" fmla="*/ 14 h 14"/>
                <a:gd name="T6" fmla="*/ 11 w 14"/>
                <a:gd name="T7" fmla="*/ 14 h 14"/>
                <a:gd name="T8" fmla="*/ 14 w 14"/>
                <a:gd name="T9" fmla="*/ 11 h 14"/>
                <a:gd name="T10" fmla="*/ 14 w 14"/>
                <a:gd name="T11" fmla="*/ 3 h 14"/>
                <a:gd name="T12" fmla="*/ 11 w 14"/>
                <a:gd name="T13" fmla="*/ 0 h 14"/>
                <a:gd name="T14" fmla="*/ 5 w 14"/>
                <a:gd name="T15" fmla="*/ 0 h 14"/>
                <a:gd name="T16" fmla="*/ 0 w 14"/>
                <a:gd name="T17" fmla="*/ 6 h 14"/>
                <a:gd name="T18" fmla="*/ 5 w 14"/>
                <a:gd name="T19" fmla="*/ 1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4">
                  <a:moveTo>
                    <a:pt x="5" y="11"/>
                  </a:moveTo>
                  <a:lnTo>
                    <a:pt x="5" y="11"/>
                  </a:lnTo>
                  <a:lnTo>
                    <a:pt x="8" y="14"/>
                  </a:lnTo>
                  <a:lnTo>
                    <a:pt x="11" y="14"/>
                  </a:lnTo>
                  <a:lnTo>
                    <a:pt x="14" y="11"/>
                  </a:lnTo>
                  <a:lnTo>
                    <a:pt x="14" y="3"/>
                  </a:lnTo>
                  <a:lnTo>
                    <a:pt x="11" y="0"/>
                  </a:lnTo>
                  <a:lnTo>
                    <a:pt x="5" y="0"/>
                  </a:lnTo>
                  <a:lnTo>
                    <a:pt x="0" y="6"/>
                  </a:lnTo>
                  <a:lnTo>
                    <a:pt x="5" y="1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2" name="Freeform 146"/>
            <p:cNvSpPr>
              <a:spLocks/>
            </p:cNvSpPr>
            <p:nvPr/>
          </p:nvSpPr>
          <p:spPr bwMode="auto">
            <a:xfrm flipH="1">
              <a:off x="4429" y="3493"/>
              <a:ext cx="169" cy="580"/>
            </a:xfrm>
            <a:custGeom>
              <a:avLst/>
              <a:gdLst>
                <a:gd name="T0" fmla="*/ 0 w 163"/>
                <a:gd name="T1" fmla="*/ 21 h 580"/>
                <a:gd name="T2" fmla="*/ 0 w 163"/>
                <a:gd name="T3" fmla="*/ 21 h 580"/>
                <a:gd name="T4" fmla="*/ 5 w 163"/>
                <a:gd name="T5" fmla="*/ 32 h 580"/>
                <a:gd name="T6" fmla="*/ 30 w 163"/>
                <a:gd name="T7" fmla="*/ 64 h 580"/>
                <a:gd name="T8" fmla="*/ 58 w 163"/>
                <a:gd name="T9" fmla="*/ 118 h 580"/>
                <a:gd name="T10" fmla="*/ 85 w 163"/>
                <a:gd name="T11" fmla="*/ 184 h 580"/>
                <a:gd name="T12" fmla="*/ 102 w 163"/>
                <a:gd name="T13" fmla="*/ 225 h 580"/>
                <a:gd name="T14" fmla="*/ 116 w 163"/>
                <a:gd name="T15" fmla="*/ 267 h 580"/>
                <a:gd name="T16" fmla="*/ 124 w 163"/>
                <a:gd name="T17" fmla="*/ 313 h 580"/>
                <a:gd name="T18" fmla="*/ 130 w 163"/>
                <a:gd name="T19" fmla="*/ 358 h 580"/>
                <a:gd name="T20" fmla="*/ 132 w 163"/>
                <a:gd name="T21" fmla="*/ 409 h 580"/>
                <a:gd name="T22" fmla="*/ 132 w 163"/>
                <a:gd name="T23" fmla="*/ 462 h 580"/>
                <a:gd name="T24" fmla="*/ 124 w 163"/>
                <a:gd name="T25" fmla="*/ 516 h 580"/>
                <a:gd name="T26" fmla="*/ 110 w 163"/>
                <a:gd name="T27" fmla="*/ 569 h 580"/>
                <a:gd name="T28" fmla="*/ 138 w 163"/>
                <a:gd name="T29" fmla="*/ 580 h 580"/>
                <a:gd name="T30" fmla="*/ 154 w 163"/>
                <a:gd name="T31" fmla="*/ 519 h 580"/>
                <a:gd name="T32" fmla="*/ 160 w 163"/>
                <a:gd name="T33" fmla="*/ 465 h 580"/>
                <a:gd name="T34" fmla="*/ 163 w 163"/>
                <a:gd name="T35" fmla="*/ 409 h 580"/>
                <a:gd name="T36" fmla="*/ 160 w 163"/>
                <a:gd name="T37" fmla="*/ 356 h 580"/>
                <a:gd name="T38" fmla="*/ 154 w 163"/>
                <a:gd name="T39" fmla="*/ 305 h 580"/>
                <a:gd name="T40" fmla="*/ 143 w 163"/>
                <a:gd name="T41" fmla="*/ 259 h 580"/>
                <a:gd name="T42" fmla="*/ 132 w 163"/>
                <a:gd name="T43" fmla="*/ 214 h 580"/>
                <a:gd name="T44" fmla="*/ 118 w 163"/>
                <a:gd name="T45" fmla="*/ 174 h 580"/>
                <a:gd name="T46" fmla="*/ 102 w 163"/>
                <a:gd name="T47" fmla="*/ 134 h 580"/>
                <a:gd name="T48" fmla="*/ 85 w 163"/>
                <a:gd name="T49" fmla="*/ 102 h 580"/>
                <a:gd name="T50" fmla="*/ 55 w 163"/>
                <a:gd name="T51" fmla="*/ 45 h 580"/>
                <a:gd name="T52" fmla="*/ 30 w 163"/>
                <a:gd name="T53" fmla="*/ 13 h 580"/>
                <a:gd name="T54" fmla="*/ 24 w 163"/>
                <a:gd name="T55" fmla="*/ 0 h 580"/>
                <a:gd name="T56" fmla="*/ 0 w 163"/>
                <a:gd name="T57" fmla="*/ 21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3" h="580">
                  <a:moveTo>
                    <a:pt x="0" y="21"/>
                  </a:moveTo>
                  <a:lnTo>
                    <a:pt x="0" y="21"/>
                  </a:lnTo>
                  <a:lnTo>
                    <a:pt x="5" y="32"/>
                  </a:lnTo>
                  <a:lnTo>
                    <a:pt x="30" y="64"/>
                  </a:lnTo>
                  <a:lnTo>
                    <a:pt x="58" y="118"/>
                  </a:lnTo>
                  <a:lnTo>
                    <a:pt x="85" y="184"/>
                  </a:lnTo>
                  <a:lnTo>
                    <a:pt x="102" y="225"/>
                  </a:lnTo>
                  <a:lnTo>
                    <a:pt x="116" y="267"/>
                  </a:lnTo>
                  <a:lnTo>
                    <a:pt x="124" y="313"/>
                  </a:lnTo>
                  <a:lnTo>
                    <a:pt x="130" y="358"/>
                  </a:lnTo>
                  <a:lnTo>
                    <a:pt x="132" y="409"/>
                  </a:lnTo>
                  <a:lnTo>
                    <a:pt x="132" y="462"/>
                  </a:lnTo>
                  <a:lnTo>
                    <a:pt x="124" y="516"/>
                  </a:lnTo>
                  <a:lnTo>
                    <a:pt x="110" y="569"/>
                  </a:lnTo>
                  <a:lnTo>
                    <a:pt x="138" y="580"/>
                  </a:lnTo>
                  <a:lnTo>
                    <a:pt x="154" y="519"/>
                  </a:lnTo>
                  <a:lnTo>
                    <a:pt x="160" y="465"/>
                  </a:lnTo>
                  <a:lnTo>
                    <a:pt x="163" y="409"/>
                  </a:lnTo>
                  <a:lnTo>
                    <a:pt x="160" y="356"/>
                  </a:lnTo>
                  <a:lnTo>
                    <a:pt x="154" y="305"/>
                  </a:lnTo>
                  <a:lnTo>
                    <a:pt x="143" y="259"/>
                  </a:lnTo>
                  <a:lnTo>
                    <a:pt x="132" y="214"/>
                  </a:lnTo>
                  <a:lnTo>
                    <a:pt x="118" y="174"/>
                  </a:lnTo>
                  <a:lnTo>
                    <a:pt x="102" y="134"/>
                  </a:lnTo>
                  <a:lnTo>
                    <a:pt x="85" y="102"/>
                  </a:lnTo>
                  <a:lnTo>
                    <a:pt x="55" y="45"/>
                  </a:lnTo>
                  <a:lnTo>
                    <a:pt x="30" y="13"/>
                  </a:lnTo>
                  <a:lnTo>
                    <a:pt x="24" y="0"/>
                  </a:lnTo>
                  <a:lnTo>
                    <a:pt x="0" y="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3" name="Freeform 147"/>
            <p:cNvSpPr>
              <a:spLocks/>
            </p:cNvSpPr>
            <p:nvPr/>
          </p:nvSpPr>
          <p:spPr bwMode="auto">
            <a:xfrm flipH="1">
              <a:off x="4609" y="3506"/>
              <a:ext cx="193" cy="580"/>
            </a:xfrm>
            <a:custGeom>
              <a:avLst/>
              <a:gdLst>
                <a:gd name="T0" fmla="*/ 155 w 186"/>
                <a:gd name="T1" fmla="*/ 3 h 580"/>
                <a:gd name="T2" fmla="*/ 155 w 186"/>
                <a:gd name="T3" fmla="*/ 3 h 580"/>
                <a:gd name="T4" fmla="*/ 155 w 186"/>
                <a:gd name="T5" fmla="*/ 72 h 580"/>
                <a:gd name="T6" fmla="*/ 155 w 186"/>
                <a:gd name="T7" fmla="*/ 147 h 580"/>
                <a:gd name="T8" fmla="*/ 144 w 186"/>
                <a:gd name="T9" fmla="*/ 233 h 580"/>
                <a:gd name="T10" fmla="*/ 136 w 186"/>
                <a:gd name="T11" fmla="*/ 278 h 580"/>
                <a:gd name="T12" fmla="*/ 131 w 186"/>
                <a:gd name="T13" fmla="*/ 324 h 580"/>
                <a:gd name="T14" fmla="*/ 117 w 186"/>
                <a:gd name="T15" fmla="*/ 369 h 580"/>
                <a:gd name="T16" fmla="*/ 100 w 186"/>
                <a:gd name="T17" fmla="*/ 417 h 580"/>
                <a:gd name="T18" fmla="*/ 81 w 186"/>
                <a:gd name="T19" fmla="*/ 455 h 580"/>
                <a:gd name="T20" fmla="*/ 58 w 186"/>
                <a:gd name="T21" fmla="*/ 495 h 580"/>
                <a:gd name="T22" fmla="*/ 31 w 186"/>
                <a:gd name="T23" fmla="*/ 527 h 580"/>
                <a:gd name="T24" fmla="*/ 0 w 186"/>
                <a:gd name="T25" fmla="*/ 556 h 580"/>
                <a:gd name="T26" fmla="*/ 20 w 186"/>
                <a:gd name="T27" fmla="*/ 580 h 580"/>
                <a:gd name="T28" fmla="*/ 53 w 186"/>
                <a:gd name="T29" fmla="*/ 551 h 580"/>
                <a:gd name="T30" fmla="*/ 81 w 186"/>
                <a:gd name="T31" fmla="*/ 516 h 580"/>
                <a:gd name="T32" fmla="*/ 106 w 186"/>
                <a:gd name="T33" fmla="*/ 476 h 580"/>
                <a:gd name="T34" fmla="*/ 125 w 186"/>
                <a:gd name="T35" fmla="*/ 433 h 580"/>
                <a:gd name="T36" fmla="*/ 144 w 186"/>
                <a:gd name="T37" fmla="*/ 388 h 580"/>
                <a:gd name="T38" fmla="*/ 158 w 186"/>
                <a:gd name="T39" fmla="*/ 342 h 580"/>
                <a:gd name="T40" fmla="*/ 169 w 186"/>
                <a:gd name="T41" fmla="*/ 292 h 580"/>
                <a:gd name="T42" fmla="*/ 175 w 186"/>
                <a:gd name="T43" fmla="*/ 246 h 580"/>
                <a:gd name="T44" fmla="*/ 186 w 186"/>
                <a:gd name="T45" fmla="*/ 158 h 580"/>
                <a:gd name="T46" fmla="*/ 186 w 186"/>
                <a:gd name="T47" fmla="*/ 78 h 580"/>
                <a:gd name="T48" fmla="*/ 186 w 186"/>
                <a:gd name="T49" fmla="*/ 0 h 580"/>
                <a:gd name="T50" fmla="*/ 155 w 186"/>
                <a:gd name="T51" fmla="*/ 3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6" h="580">
                  <a:moveTo>
                    <a:pt x="155" y="3"/>
                  </a:moveTo>
                  <a:lnTo>
                    <a:pt x="155" y="3"/>
                  </a:lnTo>
                  <a:lnTo>
                    <a:pt x="155" y="72"/>
                  </a:lnTo>
                  <a:lnTo>
                    <a:pt x="155" y="147"/>
                  </a:lnTo>
                  <a:lnTo>
                    <a:pt x="144" y="233"/>
                  </a:lnTo>
                  <a:lnTo>
                    <a:pt x="136" y="278"/>
                  </a:lnTo>
                  <a:lnTo>
                    <a:pt x="131" y="324"/>
                  </a:lnTo>
                  <a:lnTo>
                    <a:pt x="117" y="369"/>
                  </a:lnTo>
                  <a:lnTo>
                    <a:pt x="100" y="417"/>
                  </a:lnTo>
                  <a:lnTo>
                    <a:pt x="81" y="455"/>
                  </a:lnTo>
                  <a:lnTo>
                    <a:pt x="58" y="495"/>
                  </a:lnTo>
                  <a:lnTo>
                    <a:pt x="31" y="527"/>
                  </a:lnTo>
                  <a:lnTo>
                    <a:pt x="0" y="556"/>
                  </a:lnTo>
                  <a:lnTo>
                    <a:pt x="20" y="580"/>
                  </a:lnTo>
                  <a:lnTo>
                    <a:pt x="53" y="551"/>
                  </a:lnTo>
                  <a:lnTo>
                    <a:pt x="81" y="516"/>
                  </a:lnTo>
                  <a:lnTo>
                    <a:pt x="106" y="476"/>
                  </a:lnTo>
                  <a:lnTo>
                    <a:pt x="125" y="433"/>
                  </a:lnTo>
                  <a:lnTo>
                    <a:pt x="144" y="388"/>
                  </a:lnTo>
                  <a:lnTo>
                    <a:pt x="158" y="342"/>
                  </a:lnTo>
                  <a:lnTo>
                    <a:pt x="169" y="292"/>
                  </a:lnTo>
                  <a:lnTo>
                    <a:pt x="175" y="246"/>
                  </a:lnTo>
                  <a:lnTo>
                    <a:pt x="186" y="158"/>
                  </a:lnTo>
                  <a:lnTo>
                    <a:pt x="186" y="78"/>
                  </a:lnTo>
                  <a:lnTo>
                    <a:pt x="186" y="0"/>
                  </a:lnTo>
                  <a:lnTo>
                    <a:pt x="155"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4" name="Freeform 148"/>
            <p:cNvSpPr>
              <a:spLocks/>
            </p:cNvSpPr>
            <p:nvPr/>
          </p:nvSpPr>
          <p:spPr bwMode="auto">
            <a:xfrm flipH="1">
              <a:off x="4420" y="4055"/>
              <a:ext cx="55" cy="44"/>
            </a:xfrm>
            <a:custGeom>
              <a:avLst/>
              <a:gdLst>
                <a:gd name="T0" fmla="*/ 53 w 53"/>
                <a:gd name="T1" fmla="*/ 34 h 44"/>
                <a:gd name="T2" fmla="*/ 53 w 53"/>
                <a:gd name="T3" fmla="*/ 44 h 44"/>
                <a:gd name="T4" fmla="*/ 19 w 53"/>
                <a:gd name="T5" fmla="*/ 44 h 44"/>
                <a:gd name="T6" fmla="*/ 11 w 53"/>
                <a:gd name="T7" fmla="*/ 31 h 44"/>
                <a:gd name="T8" fmla="*/ 11 w 53"/>
                <a:gd name="T9" fmla="*/ 44 h 44"/>
                <a:gd name="T10" fmla="*/ 0 w 53"/>
                <a:gd name="T11" fmla="*/ 44 h 44"/>
                <a:gd name="T12" fmla="*/ 0 w 53"/>
                <a:gd name="T13" fmla="*/ 0 h 44"/>
                <a:gd name="T14" fmla="*/ 5 w 53"/>
                <a:gd name="T15" fmla="*/ 0 h 44"/>
                <a:gd name="T16" fmla="*/ 14 w 53"/>
                <a:gd name="T17" fmla="*/ 13 h 44"/>
                <a:gd name="T18" fmla="*/ 28 w 53"/>
                <a:gd name="T19" fmla="*/ 31 h 44"/>
                <a:gd name="T20" fmla="*/ 53 w 53"/>
                <a:gd name="T21"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44">
                  <a:moveTo>
                    <a:pt x="53" y="34"/>
                  </a:moveTo>
                  <a:lnTo>
                    <a:pt x="53" y="44"/>
                  </a:lnTo>
                  <a:lnTo>
                    <a:pt x="19" y="44"/>
                  </a:lnTo>
                  <a:lnTo>
                    <a:pt x="11" y="31"/>
                  </a:lnTo>
                  <a:lnTo>
                    <a:pt x="11" y="44"/>
                  </a:lnTo>
                  <a:lnTo>
                    <a:pt x="0" y="44"/>
                  </a:lnTo>
                  <a:lnTo>
                    <a:pt x="0" y="0"/>
                  </a:lnTo>
                  <a:lnTo>
                    <a:pt x="5" y="0"/>
                  </a:lnTo>
                  <a:lnTo>
                    <a:pt x="14" y="13"/>
                  </a:lnTo>
                  <a:lnTo>
                    <a:pt x="28" y="31"/>
                  </a:lnTo>
                  <a:lnTo>
                    <a:pt x="53" y="3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5" name="Freeform 149"/>
            <p:cNvSpPr>
              <a:spLocks/>
            </p:cNvSpPr>
            <p:nvPr/>
          </p:nvSpPr>
          <p:spPr bwMode="auto">
            <a:xfrm flipH="1">
              <a:off x="4773" y="4061"/>
              <a:ext cx="48" cy="60"/>
            </a:xfrm>
            <a:custGeom>
              <a:avLst/>
              <a:gdLst>
                <a:gd name="T0" fmla="*/ 19 w 47"/>
                <a:gd name="T1" fmla="*/ 60 h 60"/>
                <a:gd name="T2" fmla="*/ 8 w 47"/>
                <a:gd name="T3" fmla="*/ 60 h 60"/>
                <a:gd name="T4" fmla="*/ 5 w 47"/>
                <a:gd name="T5" fmla="*/ 27 h 60"/>
                <a:gd name="T6" fmla="*/ 14 w 47"/>
                <a:gd name="T7" fmla="*/ 14 h 60"/>
                <a:gd name="T8" fmla="*/ 0 w 47"/>
                <a:gd name="T9" fmla="*/ 17 h 60"/>
                <a:gd name="T10" fmla="*/ 0 w 47"/>
                <a:gd name="T11" fmla="*/ 6 h 60"/>
                <a:gd name="T12" fmla="*/ 44 w 47"/>
                <a:gd name="T13" fmla="*/ 0 h 60"/>
                <a:gd name="T14" fmla="*/ 47 w 47"/>
                <a:gd name="T15" fmla="*/ 11 h 60"/>
                <a:gd name="T16" fmla="*/ 33 w 47"/>
                <a:gd name="T17" fmla="*/ 17 h 60"/>
                <a:gd name="T18" fmla="*/ 19 w 47"/>
                <a:gd name="T19" fmla="*/ 35 h 60"/>
                <a:gd name="T20" fmla="*/ 19 w 47"/>
                <a:gd name="T2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60">
                  <a:moveTo>
                    <a:pt x="19" y="60"/>
                  </a:moveTo>
                  <a:lnTo>
                    <a:pt x="8" y="60"/>
                  </a:lnTo>
                  <a:lnTo>
                    <a:pt x="5" y="27"/>
                  </a:lnTo>
                  <a:lnTo>
                    <a:pt x="14" y="14"/>
                  </a:lnTo>
                  <a:lnTo>
                    <a:pt x="0" y="17"/>
                  </a:lnTo>
                  <a:lnTo>
                    <a:pt x="0" y="6"/>
                  </a:lnTo>
                  <a:lnTo>
                    <a:pt x="44" y="0"/>
                  </a:lnTo>
                  <a:lnTo>
                    <a:pt x="47" y="11"/>
                  </a:lnTo>
                  <a:lnTo>
                    <a:pt x="33" y="17"/>
                  </a:lnTo>
                  <a:lnTo>
                    <a:pt x="19" y="35"/>
                  </a:lnTo>
                  <a:lnTo>
                    <a:pt x="19" y="6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6" name="Freeform 150"/>
            <p:cNvSpPr>
              <a:spLocks/>
            </p:cNvSpPr>
            <p:nvPr/>
          </p:nvSpPr>
          <p:spPr bwMode="auto">
            <a:xfrm flipH="1">
              <a:off x="4598" y="3106"/>
              <a:ext cx="40" cy="13"/>
            </a:xfrm>
            <a:custGeom>
              <a:avLst/>
              <a:gdLst>
                <a:gd name="T0" fmla="*/ 33 w 39"/>
                <a:gd name="T1" fmla="*/ 0 h 13"/>
                <a:gd name="T2" fmla="*/ 33 w 39"/>
                <a:gd name="T3" fmla="*/ 0 h 13"/>
                <a:gd name="T4" fmla="*/ 25 w 39"/>
                <a:gd name="T5" fmla="*/ 5 h 13"/>
                <a:gd name="T6" fmla="*/ 14 w 39"/>
                <a:gd name="T7" fmla="*/ 10 h 13"/>
                <a:gd name="T8" fmla="*/ 0 w 39"/>
                <a:gd name="T9" fmla="*/ 5 h 13"/>
                <a:gd name="T10" fmla="*/ 0 w 39"/>
                <a:gd name="T11" fmla="*/ 10 h 13"/>
                <a:gd name="T12" fmla="*/ 14 w 39"/>
                <a:gd name="T13" fmla="*/ 13 h 13"/>
                <a:gd name="T14" fmla="*/ 28 w 39"/>
                <a:gd name="T15" fmla="*/ 10 h 13"/>
                <a:gd name="T16" fmla="*/ 39 w 39"/>
                <a:gd name="T17" fmla="*/ 3 h 13"/>
                <a:gd name="T18" fmla="*/ 33 w 39"/>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13">
                  <a:moveTo>
                    <a:pt x="33" y="0"/>
                  </a:moveTo>
                  <a:lnTo>
                    <a:pt x="33" y="0"/>
                  </a:lnTo>
                  <a:lnTo>
                    <a:pt x="25" y="5"/>
                  </a:lnTo>
                  <a:lnTo>
                    <a:pt x="14" y="10"/>
                  </a:lnTo>
                  <a:lnTo>
                    <a:pt x="0" y="5"/>
                  </a:lnTo>
                  <a:lnTo>
                    <a:pt x="0" y="10"/>
                  </a:lnTo>
                  <a:lnTo>
                    <a:pt x="14" y="13"/>
                  </a:lnTo>
                  <a:lnTo>
                    <a:pt x="28" y="10"/>
                  </a:lnTo>
                  <a:lnTo>
                    <a:pt x="39" y="3"/>
                  </a:lnTo>
                  <a:lnTo>
                    <a:pt x="3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7" name="Freeform 151"/>
            <p:cNvSpPr>
              <a:spLocks/>
            </p:cNvSpPr>
            <p:nvPr/>
          </p:nvSpPr>
          <p:spPr bwMode="auto">
            <a:xfrm flipH="1">
              <a:off x="4162" y="2075"/>
              <a:ext cx="803" cy="787"/>
            </a:xfrm>
            <a:custGeom>
              <a:avLst/>
              <a:gdLst>
                <a:gd name="T0" fmla="*/ 776 w 776"/>
                <a:gd name="T1" fmla="*/ 387 h 787"/>
                <a:gd name="T2" fmla="*/ 773 w 776"/>
                <a:gd name="T3" fmla="*/ 467 h 787"/>
                <a:gd name="T4" fmla="*/ 748 w 776"/>
                <a:gd name="T5" fmla="*/ 541 h 787"/>
                <a:gd name="T6" fmla="*/ 715 w 776"/>
                <a:gd name="T7" fmla="*/ 611 h 787"/>
                <a:gd name="T8" fmla="*/ 668 w 776"/>
                <a:gd name="T9" fmla="*/ 667 h 787"/>
                <a:gd name="T10" fmla="*/ 609 w 776"/>
                <a:gd name="T11" fmla="*/ 718 h 787"/>
                <a:gd name="T12" fmla="*/ 543 w 776"/>
                <a:gd name="T13" fmla="*/ 755 h 787"/>
                <a:gd name="T14" fmla="*/ 474 w 776"/>
                <a:gd name="T15" fmla="*/ 776 h 787"/>
                <a:gd name="T16" fmla="*/ 393 w 776"/>
                <a:gd name="T17" fmla="*/ 787 h 787"/>
                <a:gd name="T18" fmla="*/ 316 w 776"/>
                <a:gd name="T19" fmla="*/ 779 h 787"/>
                <a:gd name="T20" fmla="*/ 241 w 776"/>
                <a:gd name="T21" fmla="*/ 760 h 787"/>
                <a:gd name="T22" fmla="*/ 175 w 776"/>
                <a:gd name="T23" fmla="*/ 723 h 787"/>
                <a:gd name="T24" fmla="*/ 114 w 776"/>
                <a:gd name="T25" fmla="*/ 678 h 787"/>
                <a:gd name="T26" fmla="*/ 70 w 776"/>
                <a:gd name="T27" fmla="*/ 621 h 787"/>
                <a:gd name="T28" fmla="*/ 31 w 776"/>
                <a:gd name="T29" fmla="*/ 552 h 787"/>
                <a:gd name="T30" fmla="*/ 6 w 776"/>
                <a:gd name="T31" fmla="*/ 483 h 787"/>
                <a:gd name="T32" fmla="*/ 0 w 776"/>
                <a:gd name="T33" fmla="*/ 400 h 787"/>
                <a:gd name="T34" fmla="*/ 3 w 776"/>
                <a:gd name="T35" fmla="*/ 322 h 787"/>
                <a:gd name="T36" fmla="*/ 28 w 776"/>
                <a:gd name="T37" fmla="*/ 248 h 787"/>
                <a:gd name="T38" fmla="*/ 58 w 776"/>
                <a:gd name="T39" fmla="*/ 181 h 787"/>
                <a:gd name="T40" fmla="*/ 108 w 776"/>
                <a:gd name="T41" fmla="*/ 120 h 787"/>
                <a:gd name="T42" fmla="*/ 164 w 776"/>
                <a:gd name="T43" fmla="*/ 69 h 787"/>
                <a:gd name="T44" fmla="*/ 230 w 776"/>
                <a:gd name="T45" fmla="*/ 34 h 787"/>
                <a:gd name="T46" fmla="*/ 302 w 776"/>
                <a:gd name="T47" fmla="*/ 10 h 787"/>
                <a:gd name="T48" fmla="*/ 382 w 776"/>
                <a:gd name="T49" fmla="*/ 0 h 787"/>
                <a:gd name="T50" fmla="*/ 460 w 776"/>
                <a:gd name="T51" fmla="*/ 5 h 787"/>
                <a:gd name="T52" fmla="*/ 532 w 776"/>
                <a:gd name="T53" fmla="*/ 26 h 787"/>
                <a:gd name="T54" fmla="*/ 601 w 776"/>
                <a:gd name="T55" fmla="*/ 64 h 787"/>
                <a:gd name="T56" fmla="*/ 659 w 776"/>
                <a:gd name="T57" fmla="*/ 109 h 787"/>
                <a:gd name="T58" fmla="*/ 706 w 776"/>
                <a:gd name="T59" fmla="*/ 170 h 787"/>
                <a:gd name="T60" fmla="*/ 745 w 776"/>
                <a:gd name="T61" fmla="*/ 234 h 787"/>
                <a:gd name="T62" fmla="*/ 767 w 776"/>
                <a:gd name="T63" fmla="*/ 306 h 787"/>
                <a:gd name="T64" fmla="*/ 776 w 776"/>
                <a:gd name="T65" fmla="*/ 387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6" h="787">
                  <a:moveTo>
                    <a:pt x="776" y="387"/>
                  </a:moveTo>
                  <a:lnTo>
                    <a:pt x="776" y="387"/>
                  </a:lnTo>
                  <a:lnTo>
                    <a:pt x="776" y="429"/>
                  </a:lnTo>
                  <a:lnTo>
                    <a:pt x="773" y="467"/>
                  </a:lnTo>
                  <a:lnTo>
                    <a:pt x="762" y="504"/>
                  </a:lnTo>
                  <a:lnTo>
                    <a:pt x="748" y="541"/>
                  </a:lnTo>
                  <a:lnTo>
                    <a:pt x="734" y="573"/>
                  </a:lnTo>
                  <a:lnTo>
                    <a:pt x="715" y="611"/>
                  </a:lnTo>
                  <a:lnTo>
                    <a:pt x="692" y="638"/>
                  </a:lnTo>
                  <a:lnTo>
                    <a:pt x="668" y="667"/>
                  </a:lnTo>
                  <a:lnTo>
                    <a:pt x="643" y="696"/>
                  </a:lnTo>
                  <a:lnTo>
                    <a:pt x="609" y="718"/>
                  </a:lnTo>
                  <a:lnTo>
                    <a:pt x="579" y="739"/>
                  </a:lnTo>
                  <a:lnTo>
                    <a:pt x="543" y="755"/>
                  </a:lnTo>
                  <a:lnTo>
                    <a:pt x="510" y="768"/>
                  </a:lnTo>
                  <a:lnTo>
                    <a:pt x="474" y="776"/>
                  </a:lnTo>
                  <a:lnTo>
                    <a:pt x="435" y="784"/>
                  </a:lnTo>
                  <a:lnTo>
                    <a:pt x="393" y="787"/>
                  </a:lnTo>
                  <a:lnTo>
                    <a:pt x="355" y="787"/>
                  </a:lnTo>
                  <a:lnTo>
                    <a:pt x="316" y="779"/>
                  </a:lnTo>
                  <a:lnTo>
                    <a:pt x="277" y="774"/>
                  </a:lnTo>
                  <a:lnTo>
                    <a:pt x="241" y="760"/>
                  </a:lnTo>
                  <a:lnTo>
                    <a:pt x="205" y="744"/>
                  </a:lnTo>
                  <a:lnTo>
                    <a:pt x="175" y="723"/>
                  </a:lnTo>
                  <a:lnTo>
                    <a:pt x="144" y="702"/>
                  </a:lnTo>
                  <a:lnTo>
                    <a:pt x="114" y="678"/>
                  </a:lnTo>
                  <a:lnTo>
                    <a:pt x="92" y="648"/>
                  </a:lnTo>
                  <a:lnTo>
                    <a:pt x="70" y="621"/>
                  </a:lnTo>
                  <a:lnTo>
                    <a:pt x="47" y="589"/>
                  </a:lnTo>
                  <a:lnTo>
                    <a:pt x="31" y="552"/>
                  </a:lnTo>
                  <a:lnTo>
                    <a:pt x="17" y="517"/>
                  </a:lnTo>
                  <a:lnTo>
                    <a:pt x="6" y="483"/>
                  </a:lnTo>
                  <a:lnTo>
                    <a:pt x="0" y="443"/>
                  </a:lnTo>
                  <a:lnTo>
                    <a:pt x="0" y="400"/>
                  </a:lnTo>
                  <a:lnTo>
                    <a:pt x="0" y="360"/>
                  </a:lnTo>
                  <a:lnTo>
                    <a:pt x="3" y="322"/>
                  </a:lnTo>
                  <a:lnTo>
                    <a:pt x="14" y="282"/>
                  </a:lnTo>
                  <a:lnTo>
                    <a:pt x="28" y="248"/>
                  </a:lnTo>
                  <a:lnTo>
                    <a:pt x="42" y="213"/>
                  </a:lnTo>
                  <a:lnTo>
                    <a:pt x="58" y="181"/>
                  </a:lnTo>
                  <a:lnTo>
                    <a:pt x="83" y="149"/>
                  </a:lnTo>
                  <a:lnTo>
                    <a:pt x="108" y="120"/>
                  </a:lnTo>
                  <a:lnTo>
                    <a:pt x="133" y="96"/>
                  </a:lnTo>
                  <a:lnTo>
                    <a:pt x="164" y="69"/>
                  </a:lnTo>
                  <a:lnTo>
                    <a:pt x="197" y="53"/>
                  </a:lnTo>
                  <a:lnTo>
                    <a:pt x="230" y="34"/>
                  </a:lnTo>
                  <a:lnTo>
                    <a:pt x="266" y="21"/>
                  </a:lnTo>
                  <a:lnTo>
                    <a:pt x="302" y="10"/>
                  </a:lnTo>
                  <a:lnTo>
                    <a:pt x="341" y="2"/>
                  </a:lnTo>
                  <a:lnTo>
                    <a:pt x="382" y="0"/>
                  </a:lnTo>
                  <a:lnTo>
                    <a:pt x="421" y="2"/>
                  </a:lnTo>
                  <a:lnTo>
                    <a:pt x="460" y="5"/>
                  </a:lnTo>
                  <a:lnTo>
                    <a:pt x="499" y="16"/>
                  </a:lnTo>
                  <a:lnTo>
                    <a:pt x="532" y="26"/>
                  </a:lnTo>
                  <a:lnTo>
                    <a:pt x="568" y="45"/>
                  </a:lnTo>
                  <a:lnTo>
                    <a:pt x="601" y="64"/>
                  </a:lnTo>
                  <a:lnTo>
                    <a:pt x="632" y="85"/>
                  </a:lnTo>
                  <a:lnTo>
                    <a:pt x="659" y="109"/>
                  </a:lnTo>
                  <a:lnTo>
                    <a:pt x="684" y="138"/>
                  </a:lnTo>
                  <a:lnTo>
                    <a:pt x="706" y="170"/>
                  </a:lnTo>
                  <a:lnTo>
                    <a:pt x="726" y="202"/>
                  </a:lnTo>
                  <a:lnTo>
                    <a:pt x="745" y="234"/>
                  </a:lnTo>
                  <a:lnTo>
                    <a:pt x="759" y="269"/>
                  </a:lnTo>
                  <a:lnTo>
                    <a:pt x="767" y="306"/>
                  </a:lnTo>
                  <a:lnTo>
                    <a:pt x="776" y="347"/>
                  </a:lnTo>
                  <a:lnTo>
                    <a:pt x="776" y="387"/>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8" name="Freeform 152"/>
            <p:cNvSpPr>
              <a:spLocks/>
            </p:cNvSpPr>
            <p:nvPr/>
          </p:nvSpPr>
          <p:spPr bwMode="auto">
            <a:xfrm flipH="1">
              <a:off x="4530" y="2183"/>
              <a:ext cx="429" cy="669"/>
            </a:xfrm>
            <a:custGeom>
              <a:avLst/>
              <a:gdLst>
                <a:gd name="T0" fmla="*/ 55 w 415"/>
                <a:gd name="T1" fmla="*/ 115 h 669"/>
                <a:gd name="T2" fmla="*/ 77 w 415"/>
                <a:gd name="T3" fmla="*/ 115 h 669"/>
                <a:gd name="T4" fmla="*/ 116 w 415"/>
                <a:gd name="T5" fmla="*/ 78 h 669"/>
                <a:gd name="T6" fmla="*/ 133 w 415"/>
                <a:gd name="T7" fmla="*/ 54 h 669"/>
                <a:gd name="T8" fmla="*/ 138 w 415"/>
                <a:gd name="T9" fmla="*/ 32 h 669"/>
                <a:gd name="T10" fmla="*/ 158 w 415"/>
                <a:gd name="T11" fmla="*/ 3 h 669"/>
                <a:gd name="T12" fmla="*/ 182 w 415"/>
                <a:gd name="T13" fmla="*/ 3 h 669"/>
                <a:gd name="T14" fmla="*/ 243 w 415"/>
                <a:gd name="T15" fmla="*/ 32 h 669"/>
                <a:gd name="T16" fmla="*/ 252 w 415"/>
                <a:gd name="T17" fmla="*/ 51 h 669"/>
                <a:gd name="T18" fmla="*/ 291 w 415"/>
                <a:gd name="T19" fmla="*/ 62 h 669"/>
                <a:gd name="T20" fmla="*/ 302 w 415"/>
                <a:gd name="T21" fmla="*/ 94 h 669"/>
                <a:gd name="T22" fmla="*/ 302 w 415"/>
                <a:gd name="T23" fmla="*/ 118 h 669"/>
                <a:gd name="T24" fmla="*/ 277 w 415"/>
                <a:gd name="T25" fmla="*/ 131 h 669"/>
                <a:gd name="T26" fmla="*/ 199 w 415"/>
                <a:gd name="T27" fmla="*/ 129 h 669"/>
                <a:gd name="T28" fmla="*/ 180 w 415"/>
                <a:gd name="T29" fmla="*/ 150 h 669"/>
                <a:gd name="T30" fmla="*/ 191 w 415"/>
                <a:gd name="T31" fmla="*/ 161 h 669"/>
                <a:gd name="T32" fmla="*/ 216 w 415"/>
                <a:gd name="T33" fmla="*/ 142 h 669"/>
                <a:gd name="T34" fmla="*/ 238 w 415"/>
                <a:gd name="T35" fmla="*/ 139 h 669"/>
                <a:gd name="T36" fmla="*/ 252 w 415"/>
                <a:gd name="T37" fmla="*/ 166 h 669"/>
                <a:gd name="T38" fmla="*/ 274 w 415"/>
                <a:gd name="T39" fmla="*/ 185 h 669"/>
                <a:gd name="T40" fmla="*/ 257 w 415"/>
                <a:gd name="T41" fmla="*/ 217 h 669"/>
                <a:gd name="T42" fmla="*/ 238 w 415"/>
                <a:gd name="T43" fmla="*/ 230 h 669"/>
                <a:gd name="T44" fmla="*/ 243 w 415"/>
                <a:gd name="T45" fmla="*/ 268 h 669"/>
                <a:gd name="T46" fmla="*/ 218 w 415"/>
                <a:gd name="T47" fmla="*/ 313 h 669"/>
                <a:gd name="T48" fmla="*/ 191 w 415"/>
                <a:gd name="T49" fmla="*/ 348 h 669"/>
                <a:gd name="T50" fmla="*/ 144 w 415"/>
                <a:gd name="T51" fmla="*/ 367 h 669"/>
                <a:gd name="T52" fmla="*/ 105 w 415"/>
                <a:gd name="T53" fmla="*/ 356 h 669"/>
                <a:gd name="T54" fmla="*/ 88 w 415"/>
                <a:gd name="T55" fmla="*/ 385 h 669"/>
                <a:gd name="T56" fmla="*/ 105 w 415"/>
                <a:gd name="T57" fmla="*/ 412 h 669"/>
                <a:gd name="T58" fmla="*/ 102 w 415"/>
                <a:gd name="T59" fmla="*/ 434 h 669"/>
                <a:gd name="T60" fmla="*/ 119 w 415"/>
                <a:gd name="T61" fmla="*/ 450 h 669"/>
                <a:gd name="T62" fmla="*/ 130 w 415"/>
                <a:gd name="T63" fmla="*/ 455 h 669"/>
                <a:gd name="T64" fmla="*/ 146 w 415"/>
                <a:gd name="T65" fmla="*/ 450 h 669"/>
                <a:gd name="T66" fmla="*/ 169 w 415"/>
                <a:gd name="T67" fmla="*/ 450 h 669"/>
                <a:gd name="T68" fmla="*/ 171 w 415"/>
                <a:gd name="T69" fmla="*/ 493 h 669"/>
                <a:gd name="T70" fmla="*/ 185 w 415"/>
                <a:gd name="T71" fmla="*/ 503 h 669"/>
                <a:gd name="T72" fmla="*/ 218 w 415"/>
                <a:gd name="T73" fmla="*/ 498 h 669"/>
                <a:gd name="T74" fmla="*/ 252 w 415"/>
                <a:gd name="T75" fmla="*/ 509 h 669"/>
                <a:gd name="T76" fmla="*/ 277 w 415"/>
                <a:gd name="T77" fmla="*/ 525 h 669"/>
                <a:gd name="T78" fmla="*/ 299 w 415"/>
                <a:gd name="T79" fmla="*/ 525 h 669"/>
                <a:gd name="T80" fmla="*/ 321 w 415"/>
                <a:gd name="T81" fmla="*/ 517 h 669"/>
                <a:gd name="T82" fmla="*/ 349 w 415"/>
                <a:gd name="T83" fmla="*/ 541 h 669"/>
                <a:gd name="T84" fmla="*/ 379 w 415"/>
                <a:gd name="T85" fmla="*/ 570 h 669"/>
                <a:gd name="T86" fmla="*/ 407 w 415"/>
                <a:gd name="T87" fmla="*/ 578 h 669"/>
                <a:gd name="T88" fmla="*/ 412 w 415"/>
                <a:gd name="T89" fmla="*/ 613 h 669"/>
                <a:gd name="T90" fmla="*/ 368 w 415"/>
                <a:gd name="T91" fmla="*/ 669 h 669"/>
                <a:gd name="T92" fmla="*/ 257 w 415"/>
                <a:gd name="T93" fmla="*/ 645 h 669"/>
                <a:gd name="T94" fmla="*/ 171 w 415"/>
                <a:gd name="T95" fmla="*/ 602 h 669"/>
                <a:gd name="T96" fmla="*/ 180 w 415"/>
                <a:gd name="T97" fmla="*/ 581 h 669"/>
                <a:gd name="T98" fmla="*/ 191 w 415"/>
                <a:gd name="T99" fmla="*/ 551 h 669"/>
                <a:gd name="T100" fmla="*/ 158 w 415"/>
                <a:gd name="T101" fmla="*/ 517 h 669"/>
                <a:gd name="T102" fmla="*/ 155 w 415"/>
                <a:gd name="T103" fmla="*/ 495 h 669"/>
                <a:gd name="T104" fmla="*/ 119 w 415"/>
                <a:gd name="T105" fmla="*/ 487 h 669"/>
                <a:gd name="T106" fmla="*/ 88 w 415"/>
                <a:gd name="T107" fmla="*/ 471 h 669"/>
                <a:gd name="T108" fmla="*/ 52 w 415"/>
                <a:gd name="T109" fmla="*/ 423 h 669"/>
                <a:gd name="T110" fmla="*/ 8 w 415"/>
                <a:gd name="T111" fmla="*/ 343 h 669"/>
                <a:gd name="T112" fmla="*/ 8 w 415"/>
                <a:gd name="T113" fmla="*/ 196 h 669"/>
                <a:gd name="T114" fmla="*/ 33 w 415"/>
                <a:gd name="T115" fmla="*/ 126 h 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15" h="669">
                  <a:moveTo>
                    <a:pt x="47" y="105"/>
                  </a:moveTo>
                  <a:lnTo>
                    <a:pt x="47" y="105"/>
                  </a:lnTo>
                  <a:lnTo>
                    <a:pt x="55" y="115"/>
                  </a:lnTo>
                  <a:lnTo>
                    <a:pt x="66" y="118"/>
                  </a:lnTo>
                  <a:lnTo>
                    <a:pt x="74" y="118"/>
                  </a:lnTo>
                  <a:lnTo>
                    <a:pt x="77" y="115"/>
                  </a:lnTo>
                  <a:lnTo>
                    <a:pt x="105" y="94"/>
                  </a:lnTo>
                  <a:lnTo>
                    <a:pt x="108" y="89"/>
                  </a:lnTo>
                  <a:lnTo>
                    <a:pt x="116" y="78"/>
                  </a:lnTo>
                  <a:lnTo>
                    <a:pt x="124" y="73"/>
                  </a:lnTo>
                  <a:lnTo>
                    <a:pt x="130" y="56"/>
                  </a:lnTo>
                  <a:lnTo>
                    <a:pt x="133" y="54"/>
                  </a:lnTo>
                  <a:lnTo>
                    <a:pt x="133" y="46"/>
                  </a:lnTo>
                  <a:lnTo>
                    <a:pt x="133" y="40"/>
                  </a:lnTo>
                  <a:lnTo>
                    <a:pt x="138" y="32"/>
                  </a:lnTo>
                  <a:lnTo>
                    <a:pt x="144" y="19"/>
                  </a:lnTo>
                  <a:lnTo>
                    <a:pt x="152" y="11"/>
                  </a:lnTo>
                  <a:lnTo>
                    <a:pt x="158" y="3"/>
                  </a:lnTo>
                  <a:lnTo>
                    <a:pt x="166" y="0"/>
                  </a:lnTo>
                  <a:lnTo>
                    <a:pt x="177" y="0"/>
                  </a:lnTo>
                  <a:lnTo>
                    <a:pt x="182" y="3"/>
                  </a:lnTo>
                  <a:lnTo>
                    <a:pt x="194" y="8"/>
                  </a:lnTo>
                  <a:lnTo>
                    <a:pt x="224" y="24"/>
                  </a:lnTo>
                  <a:lnTo>
                    <a:pt x="243" y="32"/>
                  </a:lnTo>
                  <a:lnTo>
                    <a:pt x="246" y="35"/>
                  </a:lnTo>
                  <a:lnTo>
                    <a:pt x="249" y="46"/>
                  </a:lnTo>
                  <a:lnTo>
                    <a:pt x="252" y="51"/>
                  </a:lnTo>
                  <a:lnTo>
                    <a:pt x="260" y="54"/>
                  </a:lnTo>
                  <a:lnTo>
                    <a:pt x="271" y="56"/>
                  </a:lnTo>
                  <a:lnTo>
                    <a:pt x="291" y="62"/>
                  </a:lnTo>
                  <a:lnTo>
                    <a:pt x="299" y="73"/>
                  </a:lnTo>
                  <a:lnTo>
                    <a:pt x="302" y="83"/>
                  </a:lnTo>
                  <a:lnTo>
                    <a:pt x="302" y="94"/>
                  </a:lnTo>
                  <a:lnTo>
                    <a:pt x="307" y="107"/>
                  </a:lnTo>
                  <a:lnTo>
                    <a:pt x="307" y="110"/>
                  </a:lnTo>
                  <a:lnTo>
                    <a:pt x="302" y="118"/>
                  </a:lnTo>
                  <a:lnTo>
                    <a:pt x="291" y="129"/>
                  </a:lnTo>
                  <a:lnTo>
                    <a:pt x="285" y="131"/>
                  </a:lnTo>
                  <a:lnTo>
                    <a:pt x="277" y="131"/>
                  </a:lnTo>
                  <a:lnTo>
                    <a:pt x="246" y="131"/>
                  </a:lnTo>
                  <a:lnTo>
                    <a:pt x="224" y="126"/>
                  </a:lnTo>
                  <a:lnTo>
                    <a:pt x="199" y="129"/>
                  </a:lnTo>
                  <a:lnTo>
                    <a:pt x="191" y="137"/>
                  </a:lnTo>
                  <a:lnTo>
                    <a:pt x="182" y="142"/>
                  </a:lnTo>
                  <a:lnTo>
                    <a:pt x="180" y="150"/>
                  </a:lnTo>
                  <a:lnTo>
                    <a:pt x="180" y="161"/>
                  </a:lnTo>
                  <a:lnTo>
                    <a:pt x="182" y="161"/>
                  </a:lnTo>
                  <a:lnTo>
                    <a:pt x="191" y="161"/>
                  </a:lnTo>
                  <a:lnTo>
                    <a:pt x="199" y="155"/>
                  </a:lnTo>
                  <a:lnTo>
                    <a:pt x="207" y="150"/>
                  </a:lnTo>
                  <a:lnTo>
                    <a:pt x="216" y="142"/>
                  </a:lnTo>
                  <a:lnTo>
                    <a:pt x="224" y="139"/>
                  </a:lnTo>
                  <a:lnTo>
                    <a:pt x="232" y="137"/>
                  </a:lnTo>
                  <a:lnTo>
                    <a:pt x="238" y="139"/>
                  </a:lnTo>
                  <a:lnTo>
                    <a:pt x="249" y="145"/>
                  </a:lnTo>
                  <a:lnTo>
                    <a:pt x="252" y="150"/>
                  </a:lnTo>
                  <a:lnTo>
                    <a:pt x="252" y="166"/>
                  </a:lnTo>
                  <a:lnTo>
                    <a:pt x="263" y="177"/>
                  </a:lnTo>
                  <a:lnTo>
                    <a:pt x="274" y="182"/>
                  </a:lnTo>
                  <a:lnTo>
                    <a:pt x="274" y="185"/>
                  </a:lnTo>
                  <a:lnTo>
                    <a:pt x="271" y="193"/>
                  </a:lnTo>
                  <a:lnTo>
                    <a:pt x="260" y="214"/>
                  </a:lnTo>
                  <a:lnTo>
                    <a:pt x="257" y="217"/>
                  </a:lnTo>
                  <a:lnTo>
                    <a:pt x="249" y="225"/>
                  </a:lnTo>
                  <a:lnTo>
                    <a:pt x="243" y="228"/>
                  </a:lnTo>
                  <a:lnTo>
                    <a:pt x="238" y="230"/>
                  </a:lnTo>
                  <a:lnTo>
                    <a:pt x="235" y="238"/>
                  </a:lnTo>
                  <a:lnTo>
                    <a:pt x="238" y="252"/>
                  </a:lnTo>
                  <a:lnTo>
                    <a:pt x="243" y="268"/>
                  </a:lnTo>
                  <a:lnTo>
                    <a:pt x="238" y="273"/>
                  </a:lnTo>
                  <a:lnTo>
                    <a:pt x="235" y="284"/>
                  </a:lnTo>
                  <a:lnTo>
                    <a:pt x="218" y="313"/>
                  </a:lnTo>
                  <a:lnTo>
                    <a:pt x="207" y="327"/>
                  </a:lnTo>
                  <a:lnTo>
                    <a:pt x="199" y="337"/>
                  </a:lnTo>
                  <a:lnTo>
                    <a:pt x="191" y="348"/>
                  </a:lnTo>
                  <a:lnTo>
                    <a:pt x="182" y="356"/>
                  </a:lnTo>
                  <a:lnTo>
                    <a:pt x="169" y="359"/>
                  </a:lnTo>
                  <a:lnTo>
                    <a:pt x="144" y="367"/>
                  </a:lnTo>
                  <a:lnTo>
                    <a:pt x="138" y="369"/>
                  </a:lnTo>
                  <a:lnTo>
                    <a:pt x="130" y="367"/>
                  </a:lnTo>
                  <a:lnTo>
                    <a:pt x="105" y="356"/>
                  </a:lnTo>
                  <a:lnTo>
                    <a:pt x="99" y="364"/>
                  </a:lnTo>
                  <a:lnTo>
                    <a:pt x="91" y="369"/>
                  </a:lnTo>
                  <a:lnTo>
                    <a:pt x="88" y="385"/>
                  </a:lnTo>
                  <a:lnTo>
                    <a:pt x="91" y="396"/>
                  </a:lnTo>
                  <a:lnTo>
                    <a:pt x="94" y="402"/>
                  </a:lnTo>
                  <a:lnTo>
                    <a:pt x="105" y="412"/>
                  </a:lnTo>
                  <a:lnTo>
                    <a:pt x="108" y="420"/>
                  </a:lnTo>
                  <a:lnTo>
                    <a:pt x="105" y="423"/>
                  </a:lnTo>
                  <a:lnTo>
                    <a:pt x="102" y="434"/>
                  </a:lnTo>
                  <a:lnTo>
                    <a:pt x="102" y="442"/>
                  </a:lnTo>
                  <a:lnTo>
                    <a:pt x="113" y="450"/>
                  </a:lnTo>
                  <a:lnTo>
                    <a:pt x="119" y="450"/>
                  </a:lnTo>
                  <a:lnTo>
                    <a:pt x="124" y="450"/>
                  </a:lnTo>
                  <a:lnTo>
                    <a:pt x="130" y="452"/>
                  </a:lnTo>
                  <a:lnTo>
                    <a:pt x="130" y="455"/>
                  </a:lnTo>
                  <a:lnTo>
                    <a:pt x="133" y="460"/>
                  </a:lnTo>
                  <a:lnTo>
                    <a:pt x="138" y="460"/>
                  </a:lnTo>
                  <a:lnTo>
                    <a:pt x="146" y="450"/>
                  </a:lnTo>
                  <a:lnTo>
                    <a:pt x="163" y="442"/>
                  </a:lnTo>
                  <a:lnTo>
                    <a:pt x="166" y="442"/>
                  </a:lnTo>
                  <a:lnTo>
                    <a:pt x="169" y="450"/>
                  </a:lnTo>
                  <a:lnTo>
                    <a:pt x="171" y="474"/>
                  </a:lnTo>
                  <a:lnTo>
                    <a:pt x="171" y="482"/>
                  </a:lnTo>
                  <a:lnTo>
                    <a:pt x="171" y="493"/>
                  </a:lnTo>
                  <a:lnTo>
                    <a:pt x="171" y="495"/>
                  </a:lnTo>
                  <a:lnTo>
                    <a:pt x="177" y="498"/>
                  </a:lnTo>
                  <a:lnTo>
                    <a:pt x="185" y="503"/>
                  </a:lnTo>
                  <a:lnTo>
                    <a:pt x="199" y="503"/>
                  </a:lnTo>
                  <a:lnTo>
                    <a:pt x="216" y="498"/>
                  </a:lnTo>
                  <a:lnTo>
                    <a:pt x="218" y="498"/>
                  </a:lnTo>
                  <a:lnTo>
                    <a:pt x="224" y="498"/>
                  </a:lnTo>
                  <a:lnTo>
                    <a:pt x="243" y="506"/>
                  </a:lnTo>
                  <a:lnTo>
                    <a:pt x="252" y="509"/>
                  </a:lnTo>
                  <a:lnTo>
                    <a:pt x="268" y="514"/>
                  </a:lnTo>
                  <a:lnTo>
                    <a:pt x="274" y="517"/>
                  </a:lnTo>
                  <a:lnTo>
                    <a:pt x="277" y="525"/>
                  </a:lnTo>
                  <a:lnTo>
                    <a:pt x="282" y="527"/>
                  </a:lnTo>
                  <a:lnTo>
                    <a:pt x="285" y="525"/>
                  </a:lnTo>
                  <a:lnTo>
                    <a:pt x="299" y="525"/>
                  </a:lnTo>
                  <a:lnTo>
                    <a:pt x="307" y="525"/>
                  </a:lnTo>
                  <a:lnTo>
                    <a:pt x="313" y="519"/>
                  </a:lnTo>
                  <a:lnTo>
                    <a:pt x="321" y="517"/>
                  </a:lnTo>
                  <a:lnTo>
                    <a:pt x="335" y="519"/>
                  </a:lnTo>
                  <a:lnTo>
                    <a:pt x="343" y="530"/>
                  </a:lnTo>
                  <a:lnTo>
                    <a:pt x="349" y="541"/>
                  </a:lnTo>
                  <a:lnTo>
                    <a:pt x="360" y="559"/>
                  </a:lnTo>
                  <a:lnTo>
                    <a:pt x="363" y="562"/>
                  </a:lnTo>
                  <a:lnTo>
                    <a:pt x="379" y="570"/>
                  </a:lnTo>
                  <a:lnTo>
                    <a:pt x="393" y="573"/>
                  </a:lnTo>
                  <a:lnTo>
                    <a:pt x="404" y="573"/>
                  </a:lnTo>
                  <a:lnTo>
                    <a:pt x="407" y="578"/>
                  </a:lnTo>
                  <a:lnTo>
                    <a:pt x="412" y="583"/>
                  </a:lnTo>
                  <a:lnTo>
                    <a:pt x="415" y="602"/>
                  </a:lnTo>
                  <a:lnTo>
                    <a:pt x="412" y="613"/>
                  </a:lnTo>
                  <a:lnTo>
                    <a:pt x="396" y="626"/>
                  </a:lnTo>
                  <a:lnTo>
                    <a:pt x="390" y="634"/>
                  </a:lnTo>
                  <a:lnTo>
                    <a:pt x="368" y="669"/>
                  </a:lnTo>
                  <a:lnTo>
                    <a:pt x="343" y="666"/>
                  </a:lnTo>
                  <a:lnTo>
                    <a:pt x="288" y="656"/>
                  </a:lnTo>
                  <a:lnTo>
                    <a:pt x="257" y="645"/>
                  </a:lnTo>
                  <a:lnTo>
                    <a:pt x="221" y="634"/>
                  </a:lnTo>
                  <a:lnTo>
                    <a:pt x="194" y="621"/>
                  </a:lnTo>
                  <a:lnTo>
                    <a:pt x="171" y="602"/>
                  </a:lnTo>
                  <a:lnTo>
                    <a:pt x="171" y="600"/>
                  </a:lnTo>
                  <a:lnTo>
                    <a:pt x="177" y="583"/>
                  </a:lnTo>
                  <a:lnTo>
                    <a:pt x="180" y="581"/>
                  </a:lnTo>
                  <a:lnTo>
                    <a:pt x="180" y="583"/>
                  </a:lnTo>
                  <a:lnTo>
                    <a:pt x="180" y="578"/>
                  </a:lnTo>
                  <a:lnTo>
                    <a:pt x="191" y="551"/>
                  </a:lnTo>
                  <a:lnTo>
                    <a:pt x="194" y="541"/>
                  </a:lnTo>
                  <a:lnTo>
                    <a:pt x="191" y="530"/>
                  </a:lnTo>
                  <a:lnTo>
                    <a:pt x="158" y="517"/>
                  </a:lnTo>
                  <a:lnTo>
                    <a:pt x="158" y="509"/>
                  </a:lnTo>
                  <a:lnTo>
                    <a:pt x="158" y="498"/>
                  </a:lnTo>
                  <a:lnTo>
                    <a:pt x="155" y="495"/>
                  </a:lnTo>
                  <a:lnTo>
                    <a:pt x="152" y="495"/>
                  </a:lnTo>
                  <a:lnTo>
                    <a:pt x="138" y="493"/>
                  </a:lnTo>
                  <a:lnTo>
                    <a:pt x="119" y="487"/>
                  </a:lnTo>
                  <a:lnTo>
                    <a:pt x="108" y="485"/>
                  </a:lnTo>
                  <a:lnTo>
                    <a:pt x="102" y="477"/>
                  </a:lnTo>
                  <a:lnTo>
                    <a:pt x="88" y="471"/>
                  </a:lnTo>
                  <a:lnTo>
                    <a:pt x="77" y="463"/>
                  </a:lnTo>
                  <a:lnTo>
                    <a:pt x="72" y="455"/>
                  </a:lnTo>
                  <a:lnTo>
                    <a:pt x="52" y="423"/>
                  </a:lnTo>
                  <a:lnTo>
                    <a:pt x="22" y="410"/>
                  </a:lnTo>
                  <a:lnTo>
                    <a:pt x="13" y="377"/>
                  </a:lnTo>
                  <a:lnTo>
                    <a:pt x="8" y="343"/>
                  </a:lnTo>
                  <a:lnTo>
                    <a:pt x="2" y="295"/>
                  </a:lnTo>
                  <a:lnTo>
                    <a:pt x="0" y="246"/>
                  </a:lnTo>
                  <a:lnTo>
                    <a:pt x="8" y="196"/>
                  </a:lnTo>
                  <a:lnTo>
                    <a:pt x="13" y="171"/>
                  </a:lnTo>
                  <a:lnTo>
                    <a:pt x="22" y="145"/>
                  </a:lnTo>
                  <a:lnTo>
                    <a:pt x="33" y="126"/>
                  </a:lnTo>
                  <a:lnTo>
                    <a:pt x="47" y="105"/>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69" name="Freeform 153"/>
            <p:cNvSpPr>
              <a:spLocks/>
            </p:cNvSpPr>
            <p:nvPr/>
          </p:nvSpPr>
          <p:spPr bwMode="auto">
            <a:xfrm flipH="1">
              <a:off x="4568" y="2229"/>
              <a:ext cx="54" cy="99"/>
            </a:xfrm>
            <a:custGeom>
              <a:avLst/>
              <a:gdLst>
                <a:gd name="T0" fmla="*/ 22 w 52"/>
                <a:gd name="T1" fmla="*/ 0 h 99"/>
                <a:gd name="T2" fmla="*/ 22 w 52"/>
                <a:gd name="T3" fmla="*/ 0 h 99"/>
                <a:gd name="T4" fmla="*/ 16 w 52"/>
                <a:gd name="T5" fmla="*/ 0 h 99"/>
                <a:gd name="T6" fmla="*/ 11 w 52"/>
                <a:gd name="T7" fmla="*/ 8 h 99"/>
                <a:gd name="T8" fmla="*/ 3 w 52"/>
                <a:gd name="T9" fmla="*/ 19 h 99"/>
                <a:gd name="T10" fmla="*/ 0 w 52"/>
                <a:gd name="T11" fmla="*/ 22 h 99"/>
                <a:gd name="T12" fmla="*/ 0 w 52"/>
                <a:gd name="T13" fmla="*/ 27 h 99"/>
                <a:gd name="T14" fmla="*/ 3 w 52"/>
                <a:gd name="T15" fmla="*/ 40 h 99"/>
                <a:gd name="T16" fmla="*/ 8 w 52"/>
                <a:gd name="T17" fmla="*/ 48 h 99"/>
                <a:gd name="T18" fmla="*/ 14 w 52"/>
                <a:gd name="T19" fmla="*/ 59 h 99"/>
                <a:gd name="T20" fmla="*/ 22 w 52"/>
                <a:gd name="T21" fmla="*/ 72 h 99"/>
                <a:gd name="T22" fmla="*/ 25 w 52"/>
                <a:gd name="T23" fmla="*/ 80 h 99"/>
                <a:gd name="T24" fmla="*/ 27 w 52"/>
                <a:gd name="T25" fmla="*/ 91 h 99"/>
                <a:gd name="T26" fmla="*/ 27 w 52"/>
                <a:gd name="T27" fmla="*/ 96 h 99"/>
                <a:gd name="T28" fmla="*/ 33 w 52"/>
                <a:gd name="T29" fmla="*/ 99 h 99"/>
                <a:gd name="T30" fmla="*/ 36 w 52"/>
                <a:gd name="T31" fmla="*/ 99 h 99"/>
                <a:gd name="T32" fmla="*/ 47 w 52"/>
                <a:gd name="T33" fmla="*/ 72 h 99"/>
                <a:gd name="T34" fmla="*/ 47 w 52"/>
                <a:gd name="T35" fmla="*/ 70 h 99"/>
                <a:gd name="T36" fmla="*/ 50 w 52"/>
                <a:gd name="T37" fmla="*/ 64 h 99"/>
                <a:gd name="T38" fmla="*/ 52 w 52"/>
                <a:gd name="T39" fmla="*/ 62 h 99"/>
                <a:gd name="T40" fmla="*/ 52 w 52"/>
                <a:gd name="T41" fmla="*/ 48 h 99"/>
                <a:gd name="T42" fmla="*/ 52 w 52"/>
                <a:gd name="T43" fmla="*/ 32 h 99"/>
                <a:gd name="T44" fmla="*/ 52 w 52"/>
                <a:gd name="T45" fmla="*/ 30 h 99"/>
                <a:gd name="T46" fmla="*/ 50 w 52"/>
                <a:gd name="T47" fmla="*/ 19 h 99"/>
                <a:gd name="T48" fmla="*/ 36 w 52"/>
                <a:gd name="T49" fmla="*/ 6 h 99"/>
                <a:gd name="T50" fmla="*/ 27 w 52"/>
                <a:gd name="T51" fmla="*/ 0 h 99"/>
                <a:gd name="T52" fmla="*/ 22 w 52"/>
                <a:gd name="T53"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2" h="99">
                  <a:moveTo>
                    <a:pt x="22" y="0"/>
                  </a:moveTo>
                  <a:lnTo>
                    <a:pt x="22" y="0"/>
                  </a:lnTo>
                  <a:lnTo>
                    <a:pt x="16" y="0"/>
                  </a:lnTo>
                  <a:lnTo>
                    <a:pt x="11" y="8"/>
                  </a:lnTo>
                  <a:lnTo>
                    <a:pt x="3" y="19"/>
                  </a:lnTo>
                  <a:lnTo>
                    <a:pt x="0" y="22"/>
                  </a:lnTo>
                  <a:lnTo>
                    <a:pt x="0" y="27"/>
                  </a:lnTo>
                  <a:lnTo>
                    <a:pt x="3" y="40"/>
                  </a:lnTo>
                  <a:lnTo>
                    <a:pt x="8" y="48"/>
                  </a:lnTo>
                  <a:lnTo>
                    <a:pt x="14" y="59"/>
                  </a:lnTo>
                  <a:lnTo>
                    <a:pt x="22" y="72"/>
                  </a:lnTo>
                  <a:lnTo>
                    <a:pt x="25" y="80"/>
                  </a:lnTo>
                  <a:lnTo>
                    <a:pt x="27" y="91"/>
                  </a:lnTo>
                  <a:lnTo>
                    <a:pt x="27" y="96"/>
                  </a:lnTo>
                  <a:lnTo>
                    <a:pt x="33" y="99"/>
                  </a:lnTo>
                  <a:lnTo>
                    <a:pt x="36" y="99"/>
                  </a:lnTo>
                  <a:lnTo>
                    <a:pt x="47" y="72"/>
                  </a:lnTo>
                  <a:lnTo>
                    <a:pt x="47" y="70"/>
                  </a:lnTo>
                  <a:lnTo>
                    <a:pt x="50" y="64"/>
                  </a:lnTo>
                  <a:lnTo>
                    <a:pt x="52" y="62"/>
                  </a:lnTo>
                  <a:lnTo>
                    <a:pt x="52" y="48"/>
                  </a:lnTo>
                  <a:lnTo>
                    <a:pt x="52" y="32"/>
                  </a:lnTo>
                  <a:lnTo>
                    <a:pt x="52" y="30"/>
                  </a:lnTo>
                  <a:lnTo>
                    <a:pt x="50" y="19"/>
                  </a:lnTo>
                  <a:lnTo>
                    <a:pt x="36" y="6"/>
                  </a:lnTo>
                  <a:lnTo>
                    <a:pt x="27" y="0"/>
                  </a:lnTo>
                  <a:lnTo>
                    <a:pt x="22"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0" name="Freeform 154"/>
            <p:cNvSpPr>
              <a:spLocks/>
            </p:cNvSpPr>
            <p:nvPr/>
          </p:nvSpPr>
          <p:spPr bwMode="auto">
            <a:xfrm flipH="1">
              <a:off x="4171" y="2112"/>
              <a:ext cx="289" cy="595"/>
            </a:xfrm>
            <a:custGeom>
              <a:avLst/>
              <a:gdLst>
                <a:gd name="T0" fmla="*/ 14 w 279"/>
                <a:gd name="T1" fmla="*/ 0 h 595"/>
                <a:gd name="T2" fmla="*/ 14 w 279"/>
                <a:gd name="T3" fmla="*/ 22 h 595"/>
                <a:gd name="T4" fmla="*/ 30 w 279"/>
                <a:gd name="T5" fmla="*/ 38 h 595"/>
                <a:gd name="T6" fmla="*/ 39 w 279"/>
                <a:gd name="T7" fmla="*/ 70 h 595"/>
                <a:gd name="T8" fmla="*/ 36 w 279"/>
                <a:gd name="T9" fmla="*/ 102 h 595"/>
                <a:gd name="T10" fmla="*/ 55 w 279"/>
                <a:gd name="T11" fmla="*/ 118 h 595"/>
                <a:gd name="T12" fmla="*/ 69 w 279"/>
                <a:gd name="T13" fmla="*/ 139 h 595"/>
                <a:gd name="T14" fmla="*/ 75 w 279"/>
                <a:gd name="T15" fmla="*/ 168 h 595"/>
                <a:gd name="T16" fmla="*/ 55 w 279"/>
                <a:gd name="T17" fmla="*/ 198 h 595"/>
                <a:gd name="T18" fmla="*/ 58 w 279"/>
                <a:gd name="T19" fmla="*/ 238 h 595"/>
                <a:gd name="T20" fmla="*/ 77 w 279"/>
                <a:gd name="T21" fmla="*/ 264 h 595"/>
                <a:gd name="T22" fmla="*/ 83 w 279"/>
                <a:gd name="T23" fmla="*/ 238 h 595"/>
                <a:gd name="T24" fmla="*/ 97 w 279"/>
                <a:gd name="T25" fmla="*/ 232 h 595"/>
                <a:gd name="T26" fmla="*/ 105 w 279"/>
                <a:gd name="T27" fmla="*/ 270 h 595"/>
                <a:gd name="T28" fmla="*/ 77 w 279"/>
                <a:gd name="T29" fmla="*/ 278 h 595"/>
                <a:gd name="T30" fmla="*/ 63 w 279"/>
                <a:gd name="T31" fmla="*/ 307 h 595"/>
                <a:gd name="T32" fmla="*/ 41 w 279"/>
                <a:gd name="T33" fmla="*/ 355 h 595"/>
                <a:gd name="T34" fmla="*/ 52 w 279"/>
                <a:gd name="T35" fmla="*/ 384 h 595"/>
                <a:gd name="T36" fmla="*/ 75 w 279"/>
                <a:gd name="T37" fmla="*/ 387 h 595"/>
                <a:gd name="T38" fmla="*/ 108 w 279"/>
                <a:gd name="T39" fmla="*/ 355 h 595"/>
                <a:gd name="T40" fmla="*/ 132 w 279"/>
                <a:gd name="T41" fmla="*/ 344 h 595"/>
                <a:gd name="T42" fmla="*/ 143 w 279"/>
                <a:gd name="T43" fmla="*/ 350 h 595"/>
                <a:gd name="T44" fmla="*/ 154 w 279"/>
                <a:gd name="T45" fmla="*/ 366 h 595"/>
                <a:gd name="T46" fmla="*/ 182 w 279"/>
                <a:gd name="T47" fmla="*/ 350 h 595"/>
                <a:gd name="T48" fmla="*/ 188 w 279"/>
                <a:gd name="T49" fmla="*/ 371 h 595"/>
                <a:gd name="T50" fmla="*/ 143 w 279"/>
                <a:gd name="T51" fmla="*/ 403 h 595"/>
                <a:gd name="T52" fmla="*/ 113 w 279"/>
                <a:gd name="T53" fmla="*/ 419 h 595"/>
                <a:gd name="T54" fmla="*/ 58 w 279"/>
                <a:gd name="T55" fmla="*/ 414 h 595"/>
                <a:gd name="T56" fmla="*/ 5 w 279"/>
                <a:gd name="T57" fmla="*/ 494 h 595"/>
                <a:gd name="T58" fmla="*/ 0 w 279"/>
                <a:gd name="T59" fmla="*/ 555 h 595"/>
                <a:gd name="T60" fmla="*/ 22 w 279"/>
                <a:gd name="T61" fmla="*/ 579 h 595"/>
                <a:gd name="T62" fmla="*/ 75 w 279"/>
                <a:gd name="T63" fmla="*/ 590 h 595"/>
                <a:gd name="T64" fmla="*/ 108 w 279"/>
                <a:gd name="T65" fmla="*/ 590 h 595"/>
                <a:gd name="T66" fmla="*/ 149 w 279"/>
                <a:gd name="T67" fmla="*/ 576 h 595"/>
                <a:gd name="T68" fmla="*/ 196 w 279"/>
                <a:gd name="T69" fmla="*/ 579 h 595"/>
                <a:gd name="T70" fmla="*/ 232 w 279"/>
                <a:gd name="T71" fmla="*/ 547 h 595"/>
                <a:gd name="T72" fmla="*/ 270 w 279"/>
                <a:gd name="T73" fmla="*/ 470 h 595"/>
                <a:gd name="T74" fmla="*/ 270 w 279"/>
                <a:gd name="T75" fmla="*/ 387 h 595"/>
                <a:gd name="T76" fmla="*/ 240 w 279"/>
                <a:gd name="T77" fmla="*/ 374 h 595"/>
                <a:gd name="T78" fmla="*/ 226 w 279"/>
                <a:gd name="T79" fmla="*/ 352 h 595"/>
                <a:gd name="T80" fmla="*/ 246 w 279"/>
                <a:gd name="T81" fmla="*/ 350 h 595"/>
                <a:gd name="T82" fmla="*/ 265 w 279"/>
                <a:gd name="T83" fmla="*/ 334 h 595"/>
                <a:gd name="T84" fmla="*/ 273 w 279"/>
                <a:gd name="T85" fmla="*/ 299 h 595"/>
                <a:gd name="T86" fmla="*/ 237 w 279"/>
                <a:gd name="T87" fmla="*/ 187 h 595"/>
                <a:gd name="T88" fmla="*/ 193 w 279"/>
                <a:gd name="T89" fmla="*/ 104 h 595"/>
                <a:gd name="T90" fmla="*/ 143 w 279"/>
                <a:gd name="T91" fmla="*/ 62 h 595"/>
                <a:gd name="T92" fmla="*/ 58 w 279"/>
                <a:gd name="T93" fmla="*/ 11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9" h="595">
                  <a:moveTo>
                    <a:pt x="17" y="0"/>
                  </a:moveTo>
                  <a:lnTo>
                    <a:pt x="17" y="0"/>
                  </a:lnTo>
                  <a:lnTo>
                    <a:pt x="14" y="0"/>
                  </a:lnTo>
                  <a:lnTo>
                    <a:pt x="11" y="8"/>
                  </a:lnTo>
                  <a:lnTo>
                    <a:pt x="11" y="16"/>
                  </a:lnTo>
                  <a:lnTo>
                    <a:pt x="14" y="22"/>
                  </a:lnTo>
                  <a:lnTo>
                    <a:pt x="17" y="27"/>
                  </a:lnTo>
                  <a:lnTo>
                    <a:pt x="25" y="30"/>
                  </a:lnTo>
                  <a:lnTo>
                    <a:pt x="30" y="38"/>
                  </a:lnTo>
                  <a:lnTo>
                    <a:pt x="36" y="48"/>
                  </a:lnTo>
                  <a:lnTo>
                    <a:pt x="39" y="59"/>
                  </a:lnTo>
                  <a:lnTo>
                    <a:pt x="39" y="70"/>
                  </a:lnTo>
                  <a:lnTo>
                    <a:pt x="36" y="80"/>
                  </a:lnTo>
                  <a:lnTo>
                    <a:pt x="30" y="91"/>
                  </a:lnTo>
                  <a:lnTo>
                    <a:pt x="36" y="102"/>
                  </a:lnTo>
                  <a:lnTo>
                    <a:pt x="41" y="107"/>
                  </a:lnTo>
                  <a:lnTo>
                    <a:pt x="50" y="115"/>
                  </a:lnTo>
                  <a:lnTo>
                    <a:pt x="55" y="118"/>
                  </a:lnTo>
                  <a:lnTo>
                    <a:pt x="58" y="126"/>
                  </a:lnTo>
                  <a:lnTo>
                    <a:pt x="63" y="134"/>
                  </a:lnTo>
                  <a:lnTo>
                    <a:pt x="69" y="139"/>
                  </a:lnTo>
                  <a:lnTo>
                    <a:pt x="77" y="150"/>
                  </a:lnTo>
                  <a:lnTo>
                    <a:pt x="80" y="158"/>
                  </a:lnTo>
                  <a:lnTo>
                    <a:pt x="75" y="168"/>
                  </a:lnTo>
                  <a:lnTo>
                    <a:pt x="63" y="179"/>
                  </a:lnTo>
                  <a:lnTo>
                    <a:pt x="58" y="187"/>
                  </a:lnTo>
                  <a:lnTo>
                    <a:pt x="55" y="198"/>
                  </a:lnTo>
                  <a:lnTo>
                    <a:pt x="55" y="214"/>
                  </a:lnTo>
                  <a:lnTo>
                    <a:pt x="55" y="224"/>
                  </a:lnTo>
                  <a:lnTo>
                    <a:pt x="58" y="238"/>
                  </a:lnTo>
                  <a:lnTo>
                    <a:pt x="66" y="256"/>
                  </a:lnTo>
                  <a:lnTo>
                    <a:pt x="75" y="264"/>
                  </a:lnTo>
                  <a:lnTo>
                    <a:pt x="77" y="264"/>
                  </a:lnTo>
                  <a:lnTo>
                    <a:pt x="80" y="264"/>
                  </a:lnTo>
                  <a:lnTo>
                    <a:pt x="83" y="246"/>
                  </a:lnTo>
                  <a:lnTo>
                    <a:pt x="83" y="238"/>
                  </a:lnTo>
                  <a:lnTo>
                    <a:pt x="88" y="232"/>
                  </a:lnTo>
                  <a:lnTo>
                    <a:pt x="94" y="232"/>
                  </a:lnTo>
                  <a:lnTo>
                    <a:pt x="97" y="232"/>
                  </a:lnTo>
                  <a:lnTo>
                    <a:pt x="102" y="238"/>
                  </a:lnTo>
                  <a:lnTo>
                    <a:pt x="105" y="254"/>
                  </a:lnTo>
                  <a:lnTo>
                    <a:pt x="105" y="270"/>
                  </a:lnTo>
                  <a:lnTo>
                    <a:pt x="97" y="275"/>
                  </a:lnTo>
                  <a:lnTo>
                    <a:pt x="91" y="278"/>
                  </a:lnTo>
                  <a:lnTo>
                    <a:pt x="77" y="278"/>
                  </a:lnTo>
                  <a:lnTo>
                    <a:pt x="75" y="280"/>
                  </a:lnTo>
                  <a:lnTo>
                    <a:pt x="66" y="288"/>
                  </a:lnTo>
                  <a:lnTo>
                    <a:pt x="63" y="307"/>
                  </a:lnTo>
                  <a:lnTo>
                    <a:pt x="63" y="318"/>
                  </a:lnTo>
                  <a:lnTo>
                    <a:pt x="41" y="350"/>
                  </a:lnTo>
                  <a:lnTo>
                    <a:pt x="41" y="355"/>
                  </a:lnTo>
                  <a:lnTo>
                    <a:pt x="39" y="363"/>
                  </a:lnTo>
                  <a:lnTo>
                    <a:pt x="41" y="371"/>
                  </a:lnTo>
                  <a:lnTo>
                    <a:pt x="52" y="384"/>
                  </a:lnTo>
                  <a:lnTo>
                    <a:pt x="63" y="392"/>
                  </a:lnTo>
                  <a:lnTo>
                    <a:pt x="69" y="392"/>
                  </a:lnTo>
                  <a:lnTo>
                    <a:pt x="75" y="387"/>
                  </a:lnTo>
                  <a:lnTo>
                    <a:pt x="80" y="384"/>
                  </a:lnTo>
                  <a:lnTo>
                    <a:pt x="94" y="360"/>
                  </a:lnTo>
                  <a:lnTo>
                    <a:pt x="108" y="355"/>
                  </a:lnTo>
                  <a:lnTo>
                    <a:pt x="119" y="355"/>
                  </a:lnTo>
                  <a:lnTo>
                    <a:pt x="127" y="352"/>
                  </a:lnTo>
                  <a:lnTo>
                    <a:pt x="132" y="344"/>
                  </a:lnTo>
                  <a:lnTo>
                    <a:pt x="141" y="342"/>
                  </a:lnTo>
                  <a:lnTo>
                    <a:pt x="143" y="342"/>
                  </a:lnTo>
                  <a:lnTo>
                    <a:pt x="143" y="350"/>
                  </a:lnTo>
                  <a:lnTo>
                    <a:pt x="143" y="355"/>
                  </a:lnTo>
                  <a:lnTo>
                    <a:pt x="146" y="363"/>
                  </a:lnTo>
                  <a:lnTo>
                    <a:pt x="154" y="366"/>
                  </a:lnTo>
                  <a:lnTo>
                    <a:pt x="171" y="350"/>
                  </a:lnTo>
                  <a:lnTo>
                    <a:pt x="179" y="350"/>
                  </a:lnTo>
                  <a:lnTo>
                    <a:pt x="182" y="350"/>
                  </a:lnTo>
                  <a:lnTo>
                    <a:pt x="182" y="352"/>
                  </a:lnTo>
                  <a:lnTo>
                    <a:pt x="188" y="363"/>
                  </a:lnTo>
                  <a:lnTo>
                    <a:pt x="188" y="371"/>
                  </a:lnTo>
                  <a:lnTo>
                    <a:pt x="179" y="376"/>
                  </a:lnTo>
                  <a:lnTo>
                    <a:pt x="166" y="384"/>
                  </a:lnTo>
                  <a:lnTo>
                    <a:pt x="143" y="403"/>
                  </a:lnTo>
                  <a:lnTo>
                    <a:pt x="127" y="414"/>
                  </a:lnTo>
                  <a:lnTo>
                    <a:pt x="119" y="416"/>
                  </a:lnTo>
                  <a:lnTo>
                    <a:pt x="113" y="419"/>
                  </a:lnTo>
                  <a:lnTo>
                    <a:pt x="91" y="414"/>
                  </a:lnTo>
                  <a:lnTo>
                    <a:pt x="75" y="414"/>
                  </a:lnTo>
                  <a:lnTo>
                    <a:pt x="58" y="414"/>
                  </a:lnTo>
                  <a:lnTo>
                    <a:pt x="52" y="416"/>
                  </a:lnTo>
                  <a:lnTo>
                    <a:pt x="11" y="483"/>
                  </a:lnTo>
                  <a:lnTo>
                    <a:pt x="5" y="494"/>
                  </a:lnTo>
                  <a:lnTo>
                    <a:pt x="3" y="515"/>
                  </a:lnTo>
                  <a:lnTo>
                    <a:pt x="0" y="536"/>
                  </a:lnTo>
                  <a:lnTo>
                    <a:pt x="0" y="555"/>
                  </a:lnTo>
                  <a:lnTo>
                    <a:pt x="11" y="574"/>
                  </a:lnTo>
                  <a:lnTo>
                    <a:pt x="14" y="576"/>
                  </a:lnTo>
                  <a:lnTo>
                    <a:pt x="22" y="579"/>
                  </a:lnTo>
                  <a:lnTo>
                    <a:pt x="44" y="587"/>
                  </a:lnTo>
                  <a:lnTo>
                    <a:pt x="52" y="587"/>
                  </a:lnTo>
                  <a:lnTo>
                    <a:pt x="75" y="590"/>
                  </a:lnTo>
                  <a:lnTo>
                    <a:pt x="94" y="595"/>
                  </a:lnTo>
                  <a:lnTo>
                    <a:pt x="102" y="595"/>
                  </a:lnTo>
                  <a:lnTo>
                    <a:pt x="108" y="590"/>
                  </a:lnTo>
                  <a:lnTo>
                    <a:pt x="119" y="579"/>
                  </a:lnTo>
                  <a:lnTo>
                    <a:pt x="127" y="576"/>
                  </a:lnTo>
                  <a:lnTo>
                    <a:pt x="149" y="576"/>
                  </a:lnTo>
                  <a:lnTo>
                    <a:pt x="160" y="579"/>
                  </a:lnTo>
                  <a:lnTo>
                    <a:pt x="182" y="584"/>
                  </a:lnTo>
                  <a:lnTo>
                    <a:pt x="196" y="579"/>
                  </a:lnTo>
                  <a:lnTo>
                    <a:pt x="207" y="576"/>
                  </a:lnTo>
                  <a:lnTo>
                    <a:pt x="218" y="563"/>
                  </a:lnTo>
                  <a:lnTo>
                    <a:pt x="232" y="547"/>
                  </a:lnTo>
                  <a:lnTo>
                    <a:pt x="246" y="526"/>
                  </a:lnTo>
                  <a:lnTo>
                    <a:pt x="257" y="502"/>
                  </a:lnTo>
                  <a:lnTo>
                    <a:pt x="270" y="470"/>
                  </a:lnTo>
                  <a:lnTo>
                    <a:pt x="276" y="430"/>
                  </a:lnTo>
                  <a:lnTo>
                    <a:pt x="276" y="387"/>
                  </a:lnTo>
                  <a:lnTo>
                    <a:pt x="270" y="387"/>
                  </a:lnTo>
                  <a:lnTo>
                    <a:pt x="257" y="384"/>
                  </a:lnTo>
                  <a:lnTo>
                    <a:pt x="246" y="376"/>
                  </a:lnTo>
                  <a:lnTo>
                    <a:pt x="240" y="374"/>
                  </a:lnTo>
                  <a:lnTo>
                    <a:pt x="235" y="371"/>
                  </a:lnTo>
                  <a:lnTo>
                    <a:pt x="226" y="360"/>
                  </a:lnTo>
                  <a:lnTo>
                    <a:pt x="226" y="352"/>
                  </a:lnTo>
                  <a:lnTo>
                    <a:pt x="226" y="350"/>
                  </a:lnTo>
                  <a:lnTo>
                    <a:pt x="235" y="350"/>
                  </a:lnTo>
                  <a:lnTo>
                    <a:pt x="246" y="350"/>
                  </a:lnTo>
                  <a:lnTo>
                    <a:pt x="251" y="350"/>
                  </a:lnTo>
                  <a:lnTo>
                    <a:pt x="257" y="344"/>
                  </a:lnTo>
                  <a:lnTo>
                    <a:pt x="265" y="334"/>
                  </a:lnTo>
                  <a:lnTo>
                    <a:pt x="273" y="331"/>
                  </a:lnTo>
                  <a:lnTo>
                    <a:pt x="279" y="331"/>
                  </a:lnTo>
                  <a:lnTo>
                    <a:pt x="273" y="299"/>
                  </a:lnTo>
                  <a:lnTo>
                    <a:pt x="265" y="267"/>
                  </a:lnTo>
                  <a:lnTo>
                    <a:pt x="257" y="227"/>
                  </a:lnTo>
                  <a:lnTo>
                    <a:pt x="237" y="187"/>
                  </a:lnTo>
                  <a:lnTo>
                    <a:pt x="218" y="144"/>
                  </a:lnTo>
                  <a:lnTo>
                    <a:pt x="207" y="123"/>
                  </a:lnTo>
                  <a:lnTo>
                    <a:pt x="193" y="104"/>
                  </a:lnTo>
                  <a:lnTo>
                    <a:pt x="174" y="86"/>
                  </a:lnTo>
                  <a:lnTo>
                    <a:pt x="157" y="72"/>
                  </a:lnTo>
                  <a:lnTo>
                    <a:pt x="143" y="62"/>
                  </a:lnTo>
                  <a:lnTo>
                    <a:pt x="105" y="38"/>
                  </a:lnTo>
                  <a:lnTo>
                    <a:pt x="83" y="22"/>
                  </a:lnTo>
                  <a:lnTo>
                    <a:pt x="58" y="11"/>
                  </a:lnTo>
                  <a:lnTo>
                    <a:pt x="39" y="0"/>
                  </a:lnTo>
                  <a:lnTo>
                    <a:pt x="17"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1" name="Freeform 155"/>
            <p:cNvSpPr>
              <a:spLocks/>
            </p:cNvSpPr>
            <p:nvPr/>
          </p:nvSpPr>
          <p:spPr bwMode="auto">
            <a:xfrm flipH="1">
              <a:off x="4679" y="2806"/>
              <a:ext cx="162" cy="438"/>
            </a:xfrm>
            <a:custGeom>
              <a:avLst/>
              <a:gdLst>
                <a:gd name="T0" fmla="*/ 27 w 157"/>
                <a:gd name="T1" fmla="*/ 323 h 438"/>
                <a:gd name="T2" fmla="*/ 27 w 157"/>
                <a:gd name="T3" fmla="*/ 323 h 438"/>
                <a:gd name="T4" fmla="*/ 38 w 157"/>
                <a:gd name="T5" fmla="*/ 345 h 438"/>
                <a:gd name="T6" fmla="*/ 49 w 157"/>
                <a:gd name="T7" fmla="*/ 363 h 438"/>
                <a:gd name="T8" fmla="*/ 63 w 157"/>
                <a:gd name="T9" fmla="*/ 379 h 438"/>
                <a:gd name="T10" fmla="*/ 77 w 157"/>
                <a:gd name="T11" fmla="*/ 396 h 438"/>
                <a:gd name="T12" fmla="*/ 94 w 157"/>
                <a:gd name="T13" fmla="*/ 409 h 438"/>
                <a:gd name="T14" fmla="*/ 110 w 157"/>
                <a:gd name="T15" fmla="*/ 420 h 438"/>
                <a:gd name="T16" fmla="*/ 130 w 157"/>
                <a:gd name="T17" fmla="*/ 430 h 438"/>
                <a:gd name="T18" fmla="*/ 149 w 157"/>
                <a:gd name="T19" fmla="*/ 438 h 438"/>
                <a:gd name="T20" fmla="*/ 157 w 157"/>
                <a:gd name="T21" fmla="*/ 417 h 438"/>
                <a:gd name="T22" fmla="*/ 121 w 157"/>
                <a:gd name="T23" fmla="*/ 398 h 438"/>
                <a:gd name="T24" fmla="*/ 91 w 157"/>
                <a:gd name="T25" fmla="*/ 377 h 438"/>
                <a:gd name="T26" fmla="*/ 66 w 157"/>
                <a:gd name="T27" fmla="*/ 347 h 438"/>
                <a:gd name="T28" fmla="*/ 49 w 157"/>
                <a:gd name="T29" fmla="*/ 313 h 438"/>
                <a:gd name="T30" fmla="*/ 33 w 157"/>
                <a:gd name="T31" fmla="*/ 281 h 438"/>
                <a:gd name="T32" fmla="*/ 27 w 157"/>
                <a:gd name="T33" fmla="*/ 249 h 438"/>
                <a:gd name="T34" fmla="*/ 24 w 157"/>
                <a:gd name="T35" fmla="*/ 214 h 438"/>
                <a:gd name="T36" fmla="*/ 24 w 157"/>
                <a:gd name="T37" fmla="*/ 174 h 438"/>
                <a:gd name="T38" fmla="*/ 27 w 157"/>
                <a:gd name="T39" fmla="*/ 134 h 438"/>
                <a:gd name="T40" fmla="*/ 33 w 157"/>
                <a:gd name="T41" fmla="*/ 91 h 438"/>
                <a:gd name="T42" fmla="*/ 44 w 157"/>
                <a:gd name="T43" fmla="*/ 48 h 438"/>
                <a:gd name="T44" fmla="*/ 58 w 157"/>
                <a:gd name="T45" fmla="*/ 11 h 438"/>
                <a:gd name="T46" fmla="*/ 38 w 157"/>
                <a:gd name="T47" fmla="*/ 0 h 438"/>
                <a:gd name="T48" fmla="*/ 24 w 157"/>
                <a:gd name="T49" fmla="*/ 45 h 438"/>
                <a:gd name="T50" fmla="*/ 11 w 157"/>
                <a:gd name="T51" fmla="*/ 88 h 438"/>
                <a:gd name="T52" fmla="*/ 2 w 157"/>
                <a:gd name="T53" fmla="*/ 131 h 438"/>
                <a:gd name="T54" fmla="*/ 0 w 157"/>
                <a:gd name="T55" fmla="*/ 174 h 438"/>
                <a:gd name="T56" fmla="*/ 0 w 157"/>
                <a:gd name="T57" fmla="*/ 214 h 438"/>
                <a:gd name="T58" fmla="*/ 5 w 157"/>
                <a:gd name="T59" fmla="*/ 251 h 438"/>
                <a:gd name="T60" fmla="*/ 13 w 157"/>
                <a:gd name="T61" fmla="*/ 289 h 438"/>
                <a:gd name="T62" fmla="*/ 27 w 157"/>
                <a:gd name="T63" fmla="*/ 32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7" h="438">
                  <a:moveTo>
                    <a:pt x="27" y="323"/>
                  </a:moveTo>
                  <a:lnTo>
                    <a:pt x="27" y="323"/>
                  </a:lnTo>
                  <a:lnTo>
                    <a:pt x="38" y="345"/>
                  </a:lnTo>
                  <a:lnTo>
                    <a:pt x="49" y="363"/>
                  </a:lnTo>
                  <a:lnTo>
                    <a:pt x="63" y="379"/>
                  </a:lnTo>
                  <a:lnTo>
                    <a:pt x="77" y="396"/>
                  </a:lnTo>
                  <a:lnTo>
                    <a:pt x="94" y="409"/>
                  </a:lnTo>
                  <a:lnTo>
                    <a:pt x="110" y="420"/>
                  </a:lnTo>
                  <a:lnTo>
                    <a:pt x="130" y="430"/>
                  </a:lnTo>
                  <a:lnTo>
                    <a:pt x="149" y="438"/>
                  </a:lnTo>
                  <a:lnTo>
                    <a:pt x="157" y="417"/>
                  </a:lnTo>
                  <a:lnTo>
                    <a:pt x="121" y="398"/>
                  </a:lnTo>
                  <a:lnTo>
                    <a:pt x="91" y="377"/>
                  </a:lnTo>
                  <a:lnTo>
                    <a:pt x="66" y="347"/>
                  </a:lnTo>
                  <a:lnTo>
                    <a:pt x="49" y="313"/>
                  </a:lnTo>
                  <a:lnTo>
                    <a:pt x="33" y="281"/>
                  </a:lnTo>
                  <a:lnTo>
                    <a:pt x="27" y="249"/>
                  </a:lnTo>
                  <a:lnTo>
                    <a:pt x="24" y="214"/>
                  </a:lnTo>
                  <a:lnTo>
                    <a:pt x="24" y="174"/>
                  </a:lnTo>
                  <a:lnTo>
                    <a:pt x="27" y="134"/>
                  </a:lnTo>
                  <a:lnTo>
                    <a:pt x="33" y="91"/>
                  </a:lnTo>
                  <a:lnTo>
                    <a:pt x="44" y="48"/>
                  </a:lnTo>
                  <a:lnTo>
                    <a:pt x="58" y="11"/>
                  </a:lnTo>
                  <a:lnTo>
                    <a:pt x="38" y="0"/>
                  </a:lnTo>
                  <a:lnTo>
                    <a:pt x="24" y="45"/>
                  </a:lnTo>
                  <a:lnTo>
                    <a:pt x="11" y="88"/>
                  </a:lnTo>
                  <a:lnTo>
                    <a:pt x="2" y="131"/>
                  </a:lnTo>
                  <a:lnTo>
                    <a:pt x="0" y="174"/>
                  </a:lnTo>
                  <a:lnTo>
                    <a:pt x="0" y="214"/>
                  </a:lnTo>
                  <a:lnTo>
                    <a:pt x="5" y="251"/>
                  </a:lnTo>
                  <a:lnTo>
                    <a:pt x="13" y="289"/>
                  </a:lnTo>
                  <a:lnTo>
                    <a:pt x="27" y="3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2" name="Freeform 156"/>
            <p:cNvSpPr>
              <a:spLocks/>
            </p:cNvSpPr>
            <p:nvPr/>
          </p:nvSpPr>
          <p:spPr bwMode="auto">
            <a:xfrm flipH="1">
              <a:off x="4771" y="2776"/>
              <a:ext cx="40" cy="41"/>
            </a:xfrm>
            <a:custGeom>
              <a:avLst/>
              <a:gdLst>
                <a:gd name="T0" fmla="*/ 36 w 39"/>
                <a:gd name="T1" fmla="*/ 9 h 41"/>
                <a:gd name="T2" fmla="*/ 36 w 39"/>
                <a:gd name="T3" fmla="*/ 9 h 41"/>
                <a:gd name="T4" fmla="*/ 39 w 39"/>
                <a:gd name="T5" fmla="*/ 17 h 41"/>
                <a:gd name="T6" fmla="*/ 39 w 39"/>
                <a:gd name="T7" fmla="*/ 22 h 41"/>
                <a:gd name="T8" fmla="*/ 36 w 39"/>
                <a:gd name="T9" fmla="*/ 31 h 41"/>
                <a:gd name="T10" fmla="*/ 28 w 39"/>
                <a:gd name="T11" fmla="*/ 39 h 41"/>
                <a:gd name="T12" fmla="*/ 22 w 39"/>
                <a:gd name="T13" fmla="*/ 41 h 41"/>
                <a:gd name="T14" fmla="*/ 14 w 39"/>
                <a:gd name="T15" fmla="*/ 41 h 41"/>
                <a:gd name="T16" fmla="*/ 9 w 39"/>
                <a:gd name="T17" fmla="*/ 39 h 41"/>
                <a:gd name="T18" fmla="*/ 3 w 39"/>
                <a:gd name="T19" fmla="*/ 31 h 41"/>
                <a:gd name="T20" fmla="*/ 0 w 39"/>
                <a:gd name="T21" fmla="*/ 22 h 41"/>
                <a:gd name="T22" fmla="*/ 0 w 39"/>
                <a:gd name="T23" fmla="*/ 17 h 41"/>
                <a:gd name="T24" fmla="*/ 3 w 39"/>
                <a:gd name="T25" fmla="*/ 9 h 41"/>
                <a:gd name="T26" fmla="*/ 9 w 39"/>
                <a:gd name="T27" fmla="*/ 6 h 41"/>
                <a:gd name="T28" fmla="*/ 20 w 39"/>
                <a:gd name="T29" fmla="*/ 0 h 41"/>
                <a:gd name="T30" fmla="*/ 25 w 39"/>
                <a:gd name="T31" fmla="*/ 0 h 41"/>
                <a:gd name="T32" fmla="*/ 33 w 39"/>
                <a:gd name="T33" fmla="*/ 6 h 41"/>
                <a:gd name="T34" fmla="*/ 36 w 39"/>
                <a:gd name="T3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41">
                  <a:moveTo>
                    <a:pt x="36" y="9"/>
                  </a:moveTo>
                  <a:lnTo>
                    <a:pt x="36" y="9"/>
                  </a:lnTo>
                  <a:lnTo>
                    <a:pt x="39" y="17"/>
                  </a:lnTo>
                  <a:lnTo>
                    <a:pt x="39" y="22"/>
                  </a:lnTo>
                  <a:lnTo>
                    <a:pt x="36" y="31"/>
                  </a:lnTo>
                  <a:lnTo>
                    <a:pt x="28" y="39"/>
                  </a:lnTo>
                  <a:lnTo>
                    <a:pt x="22" y="41"/>
                  </a:lnTo>
                  <a:lnTo>
                    <a:pt x="14" y="41"/>
                  </a:lnTo>
                  <a:lnTo>
                    <a:pt x="9" y="39"/>
                  </a:lnTo>
                  <a:lnTo>
                    <a:pt x="3" y="31"/>
                  </a:lnTo>
                  <a:lnTo>
                    <a:pt x="0" y="22"/>
                  </a:lnTo>
                  <a:lnTo>
                    <a:pt x="0" y="17"/>
                  </a:lnTo>
                  <a:lnTo>
                    <a:pt x="3" y="9"/>
                  </a:lnTo>
                  <a:lnTo>
                    <a:pt x="9" y="6"/>
                  </a:lnTo>
                  <a:lnTo>
                    <a:pt x="20" y="0"/>
                  </a:lnTo>
                  <a:lnTo>
                    <a:pt x="25" y="0"/>
                  </a:lnTo>
                  <a:lnTo>
                    <a:pt x="33" y="6"/>
                  </a:lnTo>
                  <a:lnTo>
                    <a:pt x="36" y="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3" name="Freeform 157"/>
            <p:cNvSpPr>
              <a:spLocks/>
            </p:cNvSpPr>
            <p:nvPr/>
          </p:nvSpPr>
          <p:spPr bwMode="auto">
            <a:xfrm flipH="1">
              <a:off x="4776" y="2785"/>
              <a:ext cx="26" cy="24"/>
            </a:xfrm>
            <a:custGeom>
              <a:avLst/>
              <a:gdLst>
                <a:gd name="T0" fmla="*/ 25 w 25"/>
                <a:gd name="T1" fmla="*/ 2 h 24"/>
                <a:gd name="T2" fmla="*/ 25 w 25"/>
                <a:gd name="T3" fmla="*/ 2 h 24"/>
                <a:gd name="T4" fmla="*/ 25 w 25"/>
                <a:gd name="T5" fmla="*/ 13 h 24"/>
                <a:gd name="T6" fmla="*/ 16 w 25"/>
                <a:gd name="T7" fmla="*/ 22 h 24"/>
                <a:gd name="T8" fmla="*/ 11 w 25"/>
                <a:gd name="T9" fmla="*/ 24 h 24"/>
                <a:gd name="T10" fmla="*/ 0 w 25"/>
                <a:gd name="T11" fmla="*/ 19 h 24"/>
                <a:gd name="T12" fmla="*/ 0 w 25"/>
                <a:gd name="T13" fmla="*/ 8 h 24"/>
                <a:gd name="T14" fmla="*/ 3 w 25"/>
                <a:gd name="T15" fmla="*/ 0 h 24"/>
                <a:gd name="T16" fmla="*/ 14 w 25"/>
                <a:gd name="T17" fmla="*/ 0 h 24"/>
                <a:gd name="T18" fmla="*/ 25 w 25"/>
                <a:gd name="T19" fmla="*/ 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24">
                  <a:moveTo>
                    <a:pt x="25" y="2"/>
                  </a:moveTo>
                  <a:lnTo>
                    <a:pt x="25" y="2"/>
                  </a:lnTo>
                  <a:lnTo>
                    <a:pt x="25" y="13"/>
                  </a:lnTo>
                  <a:lnTo>
                    <a:pt x="16" y="22"/>
                  </a:lnTo>
                  <a:lnTo>
                    <a:pt x="11" y="24"/>
                  </a:lnTo>
                  <a:lnTo>
                    <a:pt x="0" y="19"/>
                  </a:lnTo>
                  <a:lnTo>
                    <a:pt x="0" y="8"/>
                  </a:lnTo>
                  <a:lnTo>
                    <a:pt x="3" y="0"/>
                  </a:lnTo>
                  <a:lnTo>
                    <a:pt x="14" y="0"/>
                  </a:lnTo>
                  <a:lnTo>
                    <a:pt x="25" y="2"/>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4" name="Freeform 158"/>
            <p:cNvSpPr>
              <a:spLocks/>
            </p:cNvSpPr>
            <p:nvPr/>
          </p:nvSpPr>
          <p:spPr bwMode="auto">
            <a:xfrm flipH="1">
              <a:off x="4653" y="3170"/>
              <a:ext cx="11" cy="48"/>
            </a:xfrm>
            <a:custGeom>
              <a:avLst/>
              <a:gdLst>
                <a:gd name="T0" fmla="*/ 0 w 11"/>
                <a:gd name="T1" fmla="*/ 3 h 48"/>
                <a:gd name="T2" fmla="*/ 0 w 11"/>
                <a:gd name="T3" fmla="*/ 3 h 48"/>
                <a:gd name="T4" fmla="*/ 0 w 11"/>
                <a:gd name="T5" fmla="*/ 21 h 48"/>
                <a:gd name="T6" fmla="*/ 0 w 11"/>
                <a:gd name="T7" fmla="*/ 35 h 48"/>
                <a:gd name="T8" fmla="*/ 3 w 11"/>
                <a:gd name="T9" fmla="*/ 48 h 48"/>
                <a:gd name="T10" fmla="*/ 6 w 11"/>
                <a:gd name="T11" fmla="*/ 48 h 48"/>
                <a:gd name="T12" fmla="*/ 11 w 11"/>
                <a:gd name="T13" fmla="*/ 48 h 48"/>
                <a:gd name="T14" fmla="*/ 11 w 11"/>
                <a:gd name="T15" fmla="*/ 45 h 48"/>
                <a:gd name="T16" fmla="*/ 11 w 11"/>
                <a:gd name="T17" fmla="*/ 32 h 48"/>
                <a:gd name="T18" fmla="*/ 6 w 11"/>
                <a:gd name="T19" fmla="*/ 16 h 48"/>
                <a:gd name="T20" fmla="*/ 6 w 11"/>
                <a:gd name="T21" fmla="*/ 3 h 48"/>
                <a:gd name="T22" fmla="*/ 6 w 11"/>
                <a:gd name="T23" fmla="*/ 0 h 48"/>
                <a:gd name="T24" fmla="*/ 3 w 11"/>
                <a:gd name="T25" fmla="*/ 0 h 48"/>
                <a:gd name="T26" fmla="*/ 0 w 11"/>
                <a:gd name="T27" fmla="*/ 0 h 48"/>
                <a:gd name="T28" fmla="*/ 0 w 11"/>
                <a:gd name="T2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48">
                  <a:moveTo>
                    <a:pt x="0" y="3"/>
                  </a:moveTo>
                  <a:lnTo>
                    <a:pt x="0" y="3"/>
                  </a:lnTo>
                  <a:lnTo>
                    <a:pt x="0" y="21"/>
                  </a:lnTo>
                  <a:lnTo>
                    <a:pt x="0" y="35"/>
                  </a:lnTo>
                  <a:lnTo>
                    <a:pt x="3" y="48"/>
                  </a:lnTo>
                  <a:lnTo>
                    <a:pt x="6" y="48"/>
                  </a:lnTo>
                  <a:lnTo>
                    <a:pt x="11" y="48"/>
                  </a:lnTo>
                  <a:lnTo>
                    <a:pt x="11" y="45"/>
                  </a:lnTo>
                  <a:lnTo>
                    <a:pt x="11" y="32"/>
                  </a:lnTo>
                  <a:lnTo>
                    <a:pt x="6" y="16"/>
                  </a:lnTo>
                  <a:lnTo>
                    <a:pt x="6" y="3"/>
                  </a:lnTo>
                  <a:lnTo>
                    <a:pt x="6" y="0"/>
                  </a:lnTo>
                  <a:lnTo>
                    <a:pt x="3" y="0"/>
                  </a:lnTo>
                  <a:lnTo>
                    <a:pt x="0" y="0"/>
                  </a:lnTo>
                  <a:lnTo>
                    <a:pt x="0"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5" name="Freeform 159"/>
            <p:cNvSpPr>
              <a:spLocks/>
            </p:cNvSpPr>
            <p:nvPr/>
          </p:nvSpPr>
          <p:spPr bwMode="auto">
            <a:xfrm flipH="1">
              <a:off x="4549" y="3002"/>
              <a:ext cx="227" cy="168"/>
            </a:xfrm>
            <a:custGeom>
              <a:avLst/>
              <a:gdLst>
                <a:gd name="T0" fmla="*/ 16 w 219"/>
                <a:gd name="T1" fmla="*/ 109 h 168"/>
                <a:gd name="T2" fmla="*/ 16 w 219"/>
                <a:gd name="T3" fmla="*/ 109 h 168"/>
                <a:gd name="T4" fmla="*/ 22 w 219"/>
                <a:gd name="T5" fmla="*/ 109 h 168"/>
                <a:gd name="T6" fmla="*/ 19 w 219"/>
                <a:gd name="T7" fmla="*/ 96 h 168"/>
                <a:gd name="T8" fmla="*/ 22 w 219"/>
                <a:gd name="T9" fmla="*/ 77 h 168"/>
                <a:gd name="T10" fmla="*/ 27 w 219"/>
                <a:gd name="T11" fmla="*/ 64 h 168"/>
                <a:gd name="T12" fmla="*/ 33 w 219"/>
                <a:gd name="T13" fmla="*/ 51 h 168"/>
                <a:gd name="T14" fmla="*/ 47 w 219"/>
                <a:gd name="T15" fmla="*/ 40 h 168"/>
                <a:gd name="T16" fmla="*/ 58 w 219"/>
                <a:gd name="T17" fmla="*/ 24 h 168"/>
                <a:gd name="T18" fmla="*/ 75 w 219"/>
                <a:gd name="T19" fmla="*/ 13 h 168"/>
                <a:gd name="T20" fmla="*/ 94 w 219"/>
                <a:gd name="T21" fmla="*/ 8 h 168"/>
                <a:gd name="T22" fmla="*/ 111 w 219"/>
                <a:gd name="T23" fmla="*/ 0 h 168"/>
                <a:gd name="T24" fmla="*/ 133 w 219"/>
                <a:gd name="T25" fmla="*/ 0 h 168"/>
                <a:gd name="T26" fmla="*/ 150 w 219"/>
                <a:gd name="T27" fmla="*/ 0 h 168"/>
                <a:gd name="T28" fmla="*/ 166 w 219"/>
                <a:gd name="T29" fmla="*/ 3 h 168"/>
                <a:gd name="T30" fmla="*/ 186 w 219"/>
                <a:gd name="T31" fmla="*/ 11 h 168"/>
                <a:gd name="T32" fmla="*/ 200 w 219"/>
                <a:gd name="T33" fmla="*/ 21 h 168"/>
                <a:gd name="T34" fmla="*/ 211 w 219"/>
                <a:gd name="T35" fmla="*/ 32 h 168"/>
                <a:gd name="T36" fmla="*/ 216 w 219"/>
                <a:gd name="T37" fmla="*/ 45 h 168"/>
                <a:gd name="T38" fmla="*/ 219 w 219"/>
                <a:gd name="T39" fmla="*/ 64 h 168"/>
                <a:gd name="T40" fmla="*/ 219 w 219"/>
                <a:gd name="T41" fmla="*/ 77 h 168"/>
                <a:gd name="T42" fmla="*/ 216 w 219"/>
                <a:gd name="T43" fmla="*/ 96 h 168"/>
                <a:gd name="T44" fmla="*/ 211 w 219"/>
                <a:gd name="T45" fmla="*/ 109 h 168"/>
                <a:gd name="T46" fmla="*/ 200 w 219"/>
                <a:gd name="T47" fmla="*/ 125 h 168"/>
                <a:gd name="T48" fmla="*/ 186 w 219"/>
                <a:gd name="T49" fmla="*/ 139 h 168"/>
                <a:gd name="T50" fmla="*/ 166 w 219"/>
                <a:gd name="T51" fmla="*/ 149 h 168"/>
                <a:gd name="T52" fmla="*/ 150 w 219"/>
                <a:gd name="T53" fmla="*/ 160 h 168"/>
                <a:gd name="T54" fmla="*/ 133 w 219"/>
                <a:gd name="T55" fmla="*/ 163 h 168"/>
                <a:gd name="T56" fmla="*/ 119 w 219"/>
                <a:gd name="T57" fmla="*/ 168 h 168"/>
                <a:gd name="T58" fmla="*/ 86 w 219"/>
                <a:gd name="T59" fmla="*/ 168 h 168"/>
                <a:gd name="T60" fmla="*/ 72 w 219"/>
                <a:gd name="T61" fmla="*/ 163 h 168"/>
                <a:gd name="T62" fmla="*/ 58 w 219"/>
                <a:gd name="T63" fmla="*/ 157 h 168"/>
                <a:gd name="T64" fmla="*/ 47 w 219"/>
                <a:gd name="T65" fmla="*/ 149 h 168"/>
                <a:gd name="T66" fmla="*/ 39 w 219"/>
                <a:gd name="T67" fmla="*/ 141 h 168"/>
                <a:gd name="T68" fmla="*/ 30 w 219"/>
                <a:gd name="T69" fmla="*/ 147 h 168"/>
                <a:gd name="T70" fmla="*/ 19 w 219"/>
                <a:gd name="T71" fmla="*/ 149 h 168"/>
                <a:gd name="T72" fmla="*/ 8 w 219"/>
                <a:gd name="T73" fmla="*/ 147 h 168"/>
                <a:gd name="T74" fmla="*/ 3 w 219"/>
                <a:gd name="T75" fmla="*/ 141 h 168"/>
                <a:gd name="T76" fmla="*/ 0 w 219"/>
                <a:gd name="T77" fmla="*/ 139 h 168"/>
                <a:gd name="T78" fmla="*/ 0 w 219"/>
                <a:gd name="T79" fmla="*/ 131 h 168"/>
                <a:gd name="T80" fmla="*/ 3 w 219"/>
                <a:gd name="T81" fmla="*/ 125 h 168"/>
                <a:gd name="T82" fmla="*/ 5 w 219"/>
                <a:gd name="T83" fmla="*/ 117 h 168"/>
                <a:gd name="T84" fmla="*/ 16 w 219"/>
                <a:gd name="T85" fmla="*/ 10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9" h="168">
                  <a:moveTo>
                    <a:pt x="16" y="109"/>
                  </a:moveTo>
                  <a:lnTo>
                    <a:pt x="16" y="109"/>
                  </a:lnTo>
                  <a:lnTo>
                    <a:pt x="22" y="109"/>
                  </a:lnTo>
                  <a:lnTo>
                    <a:pt x="19" y="96"/>
                  </a:lnTo>
                  <a:lnTo>
                    <a:pt x="22" y="77"/>
                  </a:lnTo>
                  <a:lnTo>
                    <a:pt x="27" y="64"/>
                  </a:lnTo>
                  <a:lnTo>
                    <a:pt x="33" y="51"/>
                  </a:lnTo>
                  <a:lnTo>
                    <a:pt x="47" y="40"/>
                  </a:lnTo>
                  <a:lnTo>
                    <a:pt x="58" y="24"/>
                  </a:lnTo>
                  <a:lnTo>
                    <a:pt x="75" y="13"/>
                  </a:lnTo>
                  <a:lnTo>
                    <a:pt x="94" y="8"/>
                  </a:lnTo>
                  <a:lnTo>
                    <a:pt x="111" y="0"/>
                  </a:lnTo>
                  <a:lnTo>
                    <a:pt x="133" y="0"/>
                  </a:lnTo>
                  <a:lnTo>
                    <a:pt x="150" y="0"/>
                  </a:lnTo>
                  <a:lnTo>
                    <a:pt x="166" y="3"/>
                  </a:lnTo>
                  <a:lnTo>
                    <a:pt x="186" y="11"/>
                  </a:lnTo>
                  <a:lnTo>
                    <a:pt x="200" y="21"/>
                  </a:lnTo>
                  <a:lnTo>
                    <a:pt x="211" y="32"/>
                  </a:lnTo>
                  <a:lnTo>
                    <a:pt x="216" y="45"/>
                  </a:lnTo>
                  <a:lnTo>
                    <a:pt x="219" y="64"/>
                  </a:lnTo>
                  <a:lnTo>
                    <a:pt x="219" y="77"/>
                  </a:lnTo>
                  <a:lnTo>
                    <a:pt x="216" y="96"/>
                  </a:lnTo>
                  <a:lnTo>
                    <a:pt x="211" y="109"/>
                  </a:lnTo>
                  <a:lnTo>
                    <a:pt x="200" y="125"/>
                  </a:lnTo>
                  <a:lnTo>
                    <a:pt x="186" y="139"/>
                  </a:lnTo>
                  <a:lnTo>
                    <a:pt x="166" y="149"/>
                  </a:lnTo>
                  <a:lnTo>
                    <a:pt x="150" y="160"/>
                  </a:lnTo>
                  <a:lnTo>
                    <a:pt x="133" y="163"/>
                  </a:lnTo>
                  <a:lnTo>
                    <a:pt x="119" y="168"/>
                  </a:lnTo>
                  <a:lnTo>
                    <a:pt x="86" y="168"/>
                  </a:lnTo>
                  <a:lnTo>
                    <a:pt x="72" y="163"/>
                  </a:lnTo>
                  <a:lnTo>
                    <a:pt x="58" y="157"/>
                  </a:lnTo>
                  <a:lnTo>
                    <a:pt x="47" y="149"/>
                  </a:lnTo>
                  <a:lnTo>
                    <a:pt x="39" y="141"/>
                  </a:lnTo>
                  <a:lnTo>
                    <a:pt x="30" y="147"/>
                  </a:lnTo>
                  <a:lnTo>
                    <a:pt x="19" y="149"/>
                  </a:lnTo>
                  <a:lnTo>
                    <a:pt x="8" y="147"/>
                  </a:lnTo>
                  <a:lnTo>
                    <a:pt x="3" y="141"/>
                  </a:lnTo>
                  <a:lnTo>
                    <a:pt x="0" y="139"/>
                  </a:lnTo>
                  <a:lnTo>
                    <a:pt x="0" y="131"/>
                  </a:lnTo>
                  <a:lnTo>
                    <a:pt x="3" y="125"/>
                  </a:lnTo>
                  <a:lnTo>
                    <a:pt x="5" y="117"/>
                  </a:lnTo>
                  <a:lnTo>
                    <a:pt x="16" y="109"/>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6" name="Freeform 160"/>
            <p:cNvSpPr>
              <a:spLocks/>
            </p:cNvSpPr>
            <p:nvPr/>
          </p:nvSpPr>
          <p:spPr bwMode="auto">
            <a:xfrm flipH="1">
              <a:off x="4549" y="2999"/>
              <a:ext cx="138" cy="171"/>
            </a:xfrm>
            <a:custGeom>
              <a:avLst/>
              <a:gdLst>
                <a:gd name="T0" fmla="*/ 77 w 133"/>
                <a:gd name="T1" fmla="*/ 59 h 171"/>
                <a:gd name="T2" fmla="*/ 77 w 133"/>
                <a:gd name="T3" fmla="*/ 59 h 171"/>
                <a:gd name="T4" fmla="*/ 66 w 133"/>
                <a:gd name="T5" fmla="*/ 37 h 171"/>
                <a:gd name="T6" fmla="*/ 50 w 133"/>
                <a:gd name="T7" fmla="*/ 24 h 171"/>
                <a:gd name="T8" fmla="*/ 25 w 133"/>
                <a:gd name="T9" fmla="*/ 13 h 171"/>
                <a:gd name="T10" fmla="*/ 0 w 133"/>
                <a:gd name="T11" fmla="*/ 10 h 171"/>
                <a:gd name="T12" fmla="*/ 5 w 133"/>
                <a:gd name="T13" fmla="*/ 10 h 171"/>
                <a:gd name="T14" fmla="*/ 25 w 133"/>
                <a:gd name="T15" fmla="*/ 2 h 171"/>
                <a:gd name="T16" fmla="*/ 47 w 133"/>
                <a:gd name="T17" fmla="*/ 0 h 171"/>
                <a:gd name="T18" fmla="*/ 64 w 133"/>
                <a:gd name="T19" fmla="*/ 2 h 171"/>
                <a:gd name="T20" fmla="*/ 80 w 133"/>
                <a:gd name="T21" fmla="*/ 5 h 171"/>
                <a:gd name="T22" fmla="*/ 100 w 133"/>
                <a:gd name="T23" fmla="*/ 13 h 171"/>
                <a:gd name="T24" fmla="*/ 111 w 133"/>
                <a:gd name="T25" fmla="*/ 21 h 171"/>
                <a:gd name="T26" fmla="*/ 125 w 133"/>
                <a:gd name="T27" fmla="*/ 35 h 171"/>
                <a:gd name="T28" fmla="*/ 130 w 133"/>
                <a:gd name="T29" fmla="*/ 48 h 171"/>
                <a:gd name="T30" fmla="*/ 133 w 133"/>
                <a:gd name="T31" fmla="*/ 67 h 171"/>
                <a:gd name="T32" fmla="*/ 133 w 133"/>
                <a:gd name="T33" fmla="*/ 80 h 171"/>
                <a:gd name="T34" fmla="*/ 127 w 133"/>
                <a:gd name="T35" fmla="*/ 99 h 171"/>
                <a:gd name="T36" fmla="*/ 119 w 133"/>
                <a:gd name="T37" fmla="*/ 112 h 171"/>
                <a:gd name="T38" fmla="*/ 111 w 133"/>
                <a:gd name="T39" fmla="*/ 128 h 171"/>
                <a:gd name="T40" fmla="*/ 97 w 133"/>
                <a:gd name="T41" fmla="*/ 142 h 171"/>
                <a:gd name="T42" fmla="*/ 80 w 133"/>
                <a:gd name="T43" fmla="*/ 152 h 171"/>
                <a:gd name="T44" fmla="*/ 61 w 133"/>
                <a:gd name="T45" fmla="*/ 160 h 171"/>
                <a:gd name="T46" fmla="*/ 36 w 133"/>
                <a:gd name="T47" fmla="*/ 166 h 171"/>
                <a:gd name="T48" fmla="*/ 14 w 133"/>
                <a:gd name="T49" fmla="*/ 171 h 171"/>
                <a:gd name="T50" fmla="*/ 33 w 133"/>
                <a:gd name="T51" fmla="*/ 160 h 171"/>
                <a:gd name="T52" fmla="*/ 47 w 133"/>
                <a:gd name="T53" fmla="*/ 150 h 171"/>
                <a:gd name="T54" fmla="*/ 61 w 133"/>
                <a:gd name="T55" fmla="*/ 134 h 171"/>
                <a:gd name="T56" fmla="*/ 72 w 133"/>
                <a:gd name="T57" fmla="*/ 120 h 171"/>
                <a:gd name="T58" fmla="*/ 77 w 133"/>
                <a:gd name="T59" fmla="*/ 107 h 171"/>
                <a:gd name="T60" fmla="*/ 80 w 133"/>
                <a:gd name="T61" fmla="*/ 91 h 171"/>
                <a:gd name="T62" fmla="*/ 80 w 133"/>
                <a:gd name="T63" fmla="*/ 75 h 171"/>
                <a:gd name="T64" fmla="*/ 77 w 133"/>
                <a:gd name="T65" fmla="*/ 59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3" h="171">
                  <a:moveTo>
                    <a:pt x="77" y="59"/>
                  </a:moveTo>
                  <a:lnTo>
                    <a:pt x="77" y="59"/>
                  </a:lnTo>
                  <a:lnTo>
                    <a:pt x="66" y="37"/>
                  </a:lnTo>
                  <a:lnTo>
                    <a:pt x="50" y="24"/>
                  </a:lnTo>
                  <a:lnTo>
                    <a:pt x="25" y="13"/>
                  </a:lnTo>
                  <a:lnTo>
                    <a:pt x="0" y="10"/>
                  </a:lnTo>
                  <a:lnTo>
                    <a:pt x="5" y="10"/>
                  </a:lnTo>
                  <a:lnTo>
                    <a:pt x="25" y="2"/>
                  </a:lnTo>
                  <a:lnTo>
                    <a:pt x="47" y="0"/>
                  </a:lnTo>
                  <a:lnTo>
                    <a:pt x="64" y="2"/>
                  </a:lnTo>
                  <a:lnTo>
                    <a:pt x="80" y="5"/>
                  </a:lnTo>
                  <a:lnTo>
                    <a:pt x="100" y="13"/>
                  </a:lnTo>
                  <a:lnTo>
                    <a:pt x="111" y="21"/>
                  </a:lnTo>
                  <a:lnTo>
                    <a:pt x="125" y="35"/>
                  </a:lnTo>
                  <a:lnTo>
                    <a:pt x="130" y="48"/>
                  </a:lnTo>
                  <a:lnTo>
                    <a:pt x="133" y="67"/>
                  </a:lnTo>
                  <a:lnTo>
                    <a:pt x="133" y="80"/>
                  </a:lnTo>
                  <a:lnTo>
                    <a:pt x="127" y="99"/>
                  </a:lnTo>
                  <a:lnTo>
                    <a:pt x="119" y="112"/>
                  </a:lnTo>
                  <a:lnTo>
                    <a:pt x="111" y="128"/>
                  </a:lnTo>
                  <a:lnTo>
                    <a:pt x="97" y="142"/>
                  </a:lnTo>
                  <a:lnTo>
                    <a:pt x="80" y="152"/>
                  </a:lnTo>
                  <a:lnTo>
                    <a:pt x="61" y="160"/>
                  </a:lnTo>
                  <a:lnTo>
                    <a:pt x="36" y="166"/>
                  </a:lnTo>
                  <a:lnTo>
                    <a:pt x="14" y="171"/>
                  </a:lnTo>
                  <a:lnTo>
                    <a:pt x="33" y="160"/>
                  </a:lnTo>
                  <a:lnTo>
                    <a:pt x="47" y="150"/>
                  </a:lnTo>
                  <a:lnTo>
                    <a:pt x="61" y="134"/>
                  </a:lnTo>
                  <a:lnTo>
                    <a:pt x="72" y="120"/>
                  </a:lnTo>
                  <a:lnTo>
                    <a:pt x="77" y="107"/>
                  </a:lnTo>
                  <a:lnTo>
                    <a:pt x="80" y="91"/>
                  </a:lnTo>
                  <a:lnTo>
                    <a:pt x="80" y="75"/>
                  </a:lnTo>
                  <a:lnTo>
                    <a:pt x="77" y="59"/>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7" name="Freeform 161"/>
            <p:cNvSpPr>
              <a:spLocks/>
            </p:cNvSpPr>
            <p:nvPr/>
          </p:nvSpPr>
          <p:spPr bwMode="auto">
            <a:xfrm flipH="1">
              <a:off x="4583" y="3066"/>
              <a:ext cx="29" cy="18"/>
            </a:xfrm>
            <a:custGeom>
              <a:avLst/>
              <a:gdLst>
                <a:gd name="T0" fmla="*/ 0 w 28"/>
                <a:gd name="T1" fmla="*/ 13 h 18"/>
                <a:gd name="T2" fmla="*/ 0 w 28"/>
                <a:gd name="T3" fmla="*/ 13 h 18"/>
                <a:gd name="T4" fmla="*/ 2 w 28"/>
                <a:gd name="T5" fmla="*/ 18 h 18"/>
                <a:gd name="T6" fmla="*/ 8 w 28"/>
                <a:gd name="T7" fmla="*/ 18 h 18"/>
                <a:gd name="T8" fmla="*/ 25 w 28"/>
                <a:gd name="T9" fmla="*/ 13 h 18"/>
                <a:gd name="T10" fmla="*/ 28 w 28"/>
                <a:gd name="T11" fmla="*/ 11 h 18"/>
                <a:gd name="T12" fmla="*/ 28 w 28"/>
                <a:gd name="T13" fmla="*/ 3 h 18"/>
                <a:gd name="T14" fmla="*/ 25 w 28"/>
                <a:gd name="T15" fmla="*/ 0 h 18"/>
                <a:gd name="T16" fmla="*/ 19 w 28"/>
                <a:gd name="T17" fmla="*/ 0 h 18"/>
                <a:gd name="T18" fmla="*/ 2 w 28"/>
                <a:gd name="T19" fmla="*/ 8 h 18"/>
                <a:gd name="T20" fmla="*/ 0 w 28"/>
                <a:gd name="T21" fmla="*/ 11 h 18"/>
                <a:gd name="T22" fmla="*/ 0 w 28"/>
                <a:gd name="T23"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18">
                  <a:moveTo>
                    <a:pt x="0" y="13"/>
                  </a:moveTo>
                  <a:lnTo>
                    <a:pt x="0" y="13"/>
                  </a:lnTo>
                  <a:lnTo>
                    <a:pt x="2" y="18"/>
                  </a:lnTo>
                  <a:lnTo>
                    <a:pt x="8" y="18"/>
                  </a:lnTo>
                  <a:lnTo>
                    <a:pt x="25" y="13"/>
                  </a:lnTo>
                  <a:lnTo>
                    <a:pt x="28" y="11"/>
                  </a:lnTo>
                  <a:lnTo>
                    <a:pt x="28" y="3"/>
                  </a:lnTo>
                  <a:lnTo>
                    <a:pt x="25" y="0"/>
                  </a:lnTo>
                  <a:lnTo>
                    <a:pt x="19" y="0"/>
                  </a:lnTo>
                  <a:lnTo>
                    <a:pt x="2" y="8"/>
                  </a:lnTo>
                  <a:lnTo>
                    <a:pt x="0" y="11"/>
                  </a:lnTo>
                  <a:lnTo>
                    <a:pt x="0" y="13"/>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8" name="Freeform 162"/>
            <p:cNvSpPr>
              <a:spLocks/>
            </p:cNvSpPr>
            <p:nvPr/>
          </p:nvSpPr>
          <p:spPr bwMode="auto">
            <a:xfrm flipH="1">
              <a:off x="4553" y="3201"/>
              <a:ext cx="140" cy="340"/>
            </a:xfrm>
            <a:custGeom>
              <a:avLst/>
              <a:gdLst>
                <a:gd name="T0" fmla="*/ 42 w 135"/>
                <a:gd name="T1" fmla="*/ 254 h 340"/>
                <a:gd name="T2" fmla="*/ 42 w 135"/>
                <a:gd name="T3" fmla="*/ 254 h 340"/>
                <a:gd name="T4" fmla="*/ 20 w 135"/>
                <a:gd name="T5" fmla="*/ 169 h 340"/>
                <a:gd name="T6" fmla="*/ 6 w 135"/>
                <a:gd name="T7" fmla="*/ 99 h 340"/>
                <a:gd name="T8" fmla="*/ 0 w 135"/>
                <a:gd name="T9" fmla="*/ 32 h 340"/>
                <a:gd name="T10" fmla="*/ 11 w 135"/>
                <a:gd name="T11" fmla="*/ 14 h 340"/>
                <a:gd name="T12" fmla="*/ 25 w 135"/>
                <a:gd name="T13" fmla="*/ 3 h 340"/>
                <a:gd name="T14" fmla="*/ 39 w 135"/>
                <a:gd name="T15" fmla="*/ 0 h 340"/>
                <a:gd name="T16" fmla="*/ 50 w 135"/>
                <a:gd name="T17" fmla="*/ 0 h 340"/>
                <a:gd name="T18" fmla="*/ 66 w 135"/>
                <a:gd name="T19" fmla="*/ 3 h 340"/>
                <a:gd name="T20" fmla="*/ 72 w 135"/>
                <a:gd name="T21" fmla="*/ 6 h 340"/>
                <a:gd name="T22" fmla="*/ 83 w 135"/>
                <a:gd name="T23" fmla="*/ 89 h 340"/>
                <a:gd name="T24" fmla="*/ 97 w 135"/>
                <a:gd name="T25" fmla="*/ 163 h 340"/>
                <a:gd name="T26" fmla="*/ 119 w 135"/>
                <a:gd name="T27" fmla="*/ 252 h 340"/>
                <a:gd name="T28" fmla="*/ 124 w 135"/>
                <a:gd name="T29" fmla="*/ 284 h 340"/>
                <a:gd name="T30" fmla="*/ 135 w 135"/>
                <a:gd name="T31" fmla="*/ 326 h 340"/>
                <a:gd name="T32" fmla="*/ 124 w 135"/>
                <a:gd name="T33" fmla="*/ 329 h 340"/>
                <a:gd name="T34" fmla="*/ 116 w 135"/>
                <a:gd name="T35" fmla="*/ 334 h 340"/>
                <a:gd name="T36" fmla="*/ 102 w 135"/>
                <a:gd name="T37" fmla="*/ 337 h 340"/>
                <a:gd name="T38" fmla="*/ 80 w 135"/>
                <a:gd name="T39" fmla="*/ 340 h 340"/>
                <a:gd name="T40" fmla="*/ 58 w 135"/>
                <a:gd name="T41" fmla="*/ 340 h 340"/>
                <a:gd name="T42" fmla="*/ 42 w 135"/>
                <a:gd name="T43" fmla="*/ 337 h 340"/>
                <a:gd name="T44" fmla="*/ 42 w 135"/>
                <a:gd name="T45" fmla="*/ 329 h 340"/>
                <a:gd name="T46" fmla="*/ 44 w 135"/>
                <a:gd name="T47" fmla="*/ 313 h 340"/>
                <a:gd name="T48" fmla="*/ 50 w 135"/>
                <a:gd name="T49" fmla="*/ 286 h 340"/>
                <a:gd name="T50" fmla="*/ 42 w 135"/>
                <a:gd name="T51"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5" h="340">
                  <a:moveTo>
                    <a:pt x="42" y="254"/>
                  </a:moveTo>
                  <a:lnTo>
                    <a:pt x="42" y="254"/>
                  </a:lnTo>
                  <a:lnTo>
                    <a:pt x="20" y="169"/>
                  </a:lnTo>
                  <a:lnTo>
                    <a:pt x="6" y="99"/>
                  </a:lnTo>
                  <a:lnTo>
                    <a:pt x="0" y="32"/>
                  </a:lnTo>
                  <a:lnTo>
                    <a:pt x="11" y="14"/>
                  </a:lnTo>
                  <a:lnTo>
                    <a:pt x="25" y="3"/>
                  </a:lnTo>
                  <a:lnTo>
                    <a:pt x="39" y="0"/>
                  </a:lnTo>
                  <a:lnTo>
                    <a:pt x="50" y="0"/>
                  </a:lnTo>
                  <a:lnTo>
                    <a:pt x="66" y="3"/>
                  </a:lnTo>
                  <a:lnTo>
                    <a:pt x="72" y="6"/>
                  </a:lnTo>
                  <a:lnTo>
                    <a:pt x="83" y="89"/>
                  </a:lnTo>
                  <a:lnTo>
                    <a:pt x="97" y="163"/>
                  </a:lnTo>
                  <a:lnTo>
                    <a:pt x="119" y="252"/>
                  </a:lnTo>
                  <a:lnTo>
                    <a:pt x="124" y="284"/>
                  </a:lnTo>
                  <a:lnTo>
                    <a:pt x="135" y="326"/>
                  </a:lnTo>
                  <a:lnTo>
                    <a:pt x="124" y="329"/>
                  </a:lnTo>
                  <a:lnTo>
                    <a:pt x="116" y="334"/>
                  </a:lnTo>
                  <a:lnTo>
                    <a:pt x="102" y="337"/>
                  </a:lnTo>
                  <a:lnTo>
                    <a:pt x="80" y="340"/>
                  </a:lnTo>
                  <a:lnTo>
                    <a:pt x="58" y="340"/>
                  </a:lnTo>
                  <a:lnTo>
                    <a:pt x="42" y="337"/>
                  </a:lnTo>
                  <a:lnTo>
                    <a:pt x="42" y="329"/>
                  </a:lnTo>
                  <a:lnTo>
                    <a:pt x="44" y="313"/>
                  </a:lnTo>
                  <a:lnTo>
                    <a:pt x="50" y="286"/>
                  </a:lnTo>
                  <a:lnTo>
                    <a:pt x="42" y="25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79" name="Freeform 163"/>
            <p:cNvSpPr>
              <a:spLocks/>
            </p:cNvSpPr>
            <p:nvPr/>
          </p:nvSpPr>
          <p:spPr bwMode="auto">
            <a:xfrm flipH="1">
              <a:off x="4651" y="3223"/>
              <a:ext cx="13" cy="43"/>
            </a:xfrm>
            <a:custGeom>
              <a:avLst/>
              <a:gdLst>
                <a:gd name="T0" fmla="*/ 0 w 13"/>
                <a:gd name="T1" fmla="*/ 0 h 43"/>
                <a:gd name="T2" fmla="*/ 10 w 13"/>
                <a:gd name="T3" fmla="*/ 11 h 43"/>
                <a:gd name="T4" fmla="*/ 13 w 13"/>
                <a:gd name="T5" fmla="*/ 43 h 43"/>
                <a:gd name="T6" fmla="*/ 0 w 13"/>
                <a:gd name="T7" fmla="*/ 0 h 43"/>
              </a:gdLst>
              <a:ahLst/>
              <a:cxnLst>
                <a:cxn ang="0">
                  <a:pos x="T0" y="T1"/>
                </a:cxn>
                <a:cxn ang="0">
                  <a:pos x="T2" y="T3"/>
                </a:cxn>
                <a:cxn ang="0">
                  <a:pos x="T4" y="T5"/>
                </a:cxn>
                <a:cxn ang="0">
                  <a:pos x="T6" y="T7"/>
                </a:cxn>
              </a:cxnLst>
              <a:rect l="0" t="0" r="r" b="b"/>
              <a:pathLst>
                <a:path w="13" h="43">
                  <a:moveTo>
                    <a:pt x="0" y="0"/>
                  </a:moveTo>
                  <a:lnTo>
                    <a:pt x="10" y="11"/>
                  </a:lnTo>
                  <a:lnTo>
                    <a:pt x="13" y="4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0" name="Freeform 164"/>
            <p:cNvSpPr>
              <a:spLocks/>
            </p:cNvSpPr>
            <p:nvPr/>
          </p:nvSpPr>
          <p:spPr bwMode="auto">
            <a:xfrm flipH="1">
              <a:off x="4633" y="3213"/>
              <a:ext cx="15" cy="44"/>
            </a:xfrm>
            <a:custGeom>
              <a:avLst/>
              <a:gdLst>
                <a:gd name="T0" fmla="*/ 6 w 14"/>
                <a:gd name="T1" fmla="*/ 0 h 44"/>
                <a:gd name="T2" fmla="*/ 0 w 14"/>
                <a:gd name="T3" fmla="*/ 16 h 44"/>
                <a:gd name="T4" fmla="*/ 14 w 14"/>
                <a:gd name="T5" fmla="*/ 44 h 44"/>
                <a:gd name="T6" fmla="*/ 6 w 14"/>
                <a:gd name="T7" fmla="*/ 0 h 44"/>
              </a:gdLst>
              <a:ahLst/>
              <a:cxnLst>
                <a:cxn ang="0">
                  <a:pos x="T0" y="T1"/>
                </a:cxn>
                <a:cxn ang="0">
                  <a:pos x="T2" y="T3"/>
                </a:cxn>
                <a:cxn ang="0">
                  <a:pos x="T4" y="T5"/>
                </a:cxn>
                <a:cxn ang="0">
                  <a:pos x="T6" y="T7"/>
                </a:cxn>
              </a:cxnLst>
              <a:rect l="0" t="0" r="r" b="b"/>
              <a:pathLst>
                <a:path w="14" h="44">
                  <a:moveTo>
                    <a:pt x="6" y="0"/>
                  </a:moveTo>
                  <a:lnTo>
                    <a:pt x="0" y="16"/>
                  </a:lnTo>
                  <a:lnTo>
                    <a:pt x="14" y="44"/>
                  </a:lnTo>
                  <a:lnTo>
                    <a:pt x="6"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1" name="Freeform 165"/>
            <p:cNvSpPr>
              <a:spLocks/>
            </p:cNvSpPr>
            <p:nvPr/>
          </p:nvSpPr>
          <p:spPr bwMode="auto">
            <a:xfrm flipH="1">
              <a:off x="4518" y="2938"/>
              <a:ext cx="296" cy="199"/>
            </a:xfrm>
            <a:custGeom>
              <a:avLst/>
              <a:gdLst>
                <a:gd name="T0" fmla="*/ 103 w 286"/>
                <a:gd name="T1" fmla="*/ 157 h 199"/>
                <a:gd name="T2" fmla="*/ 94 w 286"/>
                <a:gd name="T3" fmla="*/ 173 h 199"/>
                <a:gd name="T4" fmla="*/ 78 w 286"/>
                <a:gd name="T5" fmla="*/ 188 h 199"/>
                <a:gd name="T6" fmla="*/ 42 w 286"/>
                <a:gd name="T7" fmla="*/ 173 h 199"/>
                <a:gd name="T8" fmla="*/ 36 w 286"/>
                <a:gd name="T9" fmla="*/ 170 h 199"/>
                <a:gd name="T10" fmla="*/ 22 w 286"/>
                <a:gd name="T11" fmla="*/ 146 h 199"/>
                <a:gd name="T12" fmla="*/ 16 w 286"/>
                <a:gd name="T13" fmla="*/ 117 h 199"/>
                <a:gd name="T14" fmla="*/ 0 w 286"/>
                <a:gd name="T15" fmla="*/ 103 h 199"/>
                <a:gd name="T16" fmla="*/ 11 w 286"/>
                <a:gd name="T17" fmla="*/ 87 h 199"/>
                <a:gd name="T18" fmla="*/ 50 w 286"/>
                <a:gd name="T19" fmla="*/ 72 h 199"/>
                <a:gd name="T20" fmla="*/ 30 w 286"/>
                <a:gd name="T21" fmla="*/ 50 h 199"/>
                <a:gd name="T22" fmla="*/ 66 w 286"/>
                <a:gd name="T23" fmla="*/ 53 h 199"/>
                <a:gd name="T24" fmla="*/ 92 w 286"/>
                <a:gd name="T25" fmla="*/ 32 h 199"/>
                <a:gd name="T26" fmla="*/ 141 w 286"/>
                <a:gd name="T27" fmla="*/ 8 h 199"/>
                <a:gd name="T28" fmla="*/ 150 w 286"/>
                <a:gd name="T29" fmla="*/ 10 h 199"/>
                <a:gd name="T30" fmla="*/ 180 w 286"/>
                <a:gd name="T31" fmla="*/ 2 h 199"/>
                <a:gd name="T32" fmla="*/ 214 w 286"/>
                <a:gd name="T33" fmla="*/ 2 h 199"/>
                <a:gd name="T34" fmla="*/ 214 w 286"/>
                <a:gd name="T35" fmla="*/ 10 h 199"/>
                <a:gd name="T36" fmla="*/ 208 w 286"/>
                <a:gd name="T37" fmla="*/ 18 h 199"/>
                <a:gd name="T38" fmla="*/ 241 w 286"/>
                <a:gd name="T39" fmla="*/ 24 h 199"/>
                <a:gd name="T40" fmla="*/ 266 w 286"/>
                <a:gd name="T41" fmla="*/ 42 h 199"/>
                <a:gd name="T42" fmla="*/ 233 w 286"/>
                <a:gd name="T43" fmla="*/ 45 h 199"/>
                <a:gd name="T44" fmla="*/ 255 w 286"/>
                <a:gd name="T45" fmla="*/ 53 h 199"/>
                <a:gd name="T46" fmla="*/ 280 w 286"/>
                <a:gd name="T47" fmla="*/ 74 h 199"/>
                <a:gd name="T48" fmla="*/ 275 w 286"/>
                <a:gd name="T49" fmla="*/ 82 h 199"/>
                <a:gd name="T50" fmla="*/ 255 w 286"/>
                <a:gd name="T51" fmla="*/ 77 h 199"/>
                <a:gd name="T52" fmla="*/ 264 w 286"/>
                <a:gd name="T53" fmla="*/ 95 h 199"/>
                <a:gd name="T54" fmla="*/ 261 w 286"/>
                <a:gd name="T55" fmla="*/ 98 h 199"/>
                <a:gd name="T56" fmla="*/ 233 w 286"/>
                <a:gd name="T57" fmla="*/ 82 h 199"/>
                <a:gd name="T58" fmla="*/ 225 w 286"/>
                <a:gd name="T59" fmla="*/ 85 h 199"/>
                <a:gd name="T60" fmla="*/ 222 w 286"/>
                <a:gd name="T61" fmla="*/ 93 h 199"/>
                <a:gd name="T62" fmla="*/ 166 w 286"/>
                <a:gd name="T63" fmla="*/ 95 h 199"/>
                <a:gd name="T64" fmla="*/ 183 w 286"/>
                <a:gd name="T65" fmla="*/ 109 h 199"/>
                <a:gd name="T66" fmla="*/ 180 w 286"/>
                <a:gd name="T67" fmla="*/ 117 h 199"/>
                <a:gd name="T68" fmla="*/ 158 w 286"/>
                <a:gd name="T69" fmla="*/ 114 h 199"/>
                <a:gd name="T70" fmla="*/ 119 w 286"/>
                <a:gd name="T71" fmla="*/ 125 h 199"/>
                <a:gd name="T72" fmla="*/ 108 w 286"/>
                <a:gd name="T73" fmla="*/ 135 h 199"/>
                <a:gd name="T74" fmla="*/ 116 w 286"/>
                <a:gd name="T75" fmla="*/ 157 h 199"/>
                <a:gd name="T76" fmla="*/ 116 w 286"/>
                <a:gd name="T77" fmla="*/ 170 h 199"/>
                <a:gd name="T78" fmla="*/ 103 w 286"/>
                <a:gd name="T79" fmla="*/ 157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6" h="199">
                  <a:moveTo>
                    <a:pt x="103" y="157"/>
                  </a:moveTo>
                  <a:lnTo>
                    <a:pt x="103" y="157"/>
                  </a:lnTo>
                  <a:lnTo>
                    <a:pt x="94" y="167"/>
                  </a:lnTo>
                  <a:lnTo>
                    <a:pt x="94" y="173"/>
                  </a:lnTo>
                  <a:lnTo>
                    <a:pt x="97" y="199"/>
                  </a:lnTo>
                  <a:lnTo>
                    <a:pt x="78" y="188"/>
                  </a:lnTo>
                  <a:lnTo>
                    <a:pt x="53" y="178"/>
                  </a:lnTo>
                  <a:lnTo>
                    <a:pt x="42" y="173"/>
                  </a:lnTo>
                  <a:lnTo>
                    <a:pt x="39" y="173"/>
                  </a:lnTo>
                  <a:lnTo>
                    <a:pt x="36" y="170"/>
                  </a:lnTo>
                  <a:lnTo>
                    <a:pt x="25" y="157"/>
                  </a:lnTo>
                  <a:lnTo>
                    <a:pt x="22" y="146"/>
                  </a:lnTo>
                  <a:lnTo>
                    <a:pt x="16" y="130"/>
                  </a:lnTo>
                  <a:lnTo>
                    <a:pt x="16" y="117"/>
                  </a:lnTo>
                  <a:lnTo>
                    <a:pt x="22" y="103"/>
                  </a:lnTo>
                  <a:lnTo>
                    <a:pt x="0" y="103"/>
                  </a:lnTo>
                  <a:lnTo>
                    <a:pt x="3" y="98"/>
                  </a:lnTo>
                  <a:lnTo>
                    <a:pt x="11" y="87"/>
                  </a:lnTo>
                  <a:lnTo>
                    <a:pt x="25" y="77"/>
                  </a:lnTo>
                  <a:lnTo>
                    <a:pt x="50" y="72"/>
                  </a:lnTo>
                  <a:lnTo>
                    <a:pt x="39" y="56"/>
                  </a:lnTo>
                  <a:lnTo>
                    <a:pt x="30" y="50"/>
                  </a:lnTo>
                  <a:lnTo>
                    <a:pt x="44" y="50"/>
                  </a:lnTo>
                  <a:lnTo>
                    <a:pt x="66" y="53"/>
                  </a:lnTo>
                  <a:lnTo>
                    <a:pt x="78" y="45"/>
                  </a:lnTo>
                  <a:lnTo>
                    <a:pt x="92" y="32"/>
                  </a:lnTo>
                  <a:lnTo>
                    <a:pt x="111" y="18"/>
                  </a:lnTo>
                  <a:lnTo>
                    <a:pt x="141" y="8"/>
                  </a:lnTo>
                  <a:lnTo>
                    <a:pt x="155" y="8"/>
                  </a:lnTo>
                  <a:lnTo>
                    <a:pt x="150" y="10"/>
                  </a:lnTo>
                  <a:lnTo>
                    <a:pt x="161" y="8"/>
                  </a:lnTo>
                  <a:lnTo>
                    <a:pt x="180" y="2"/>
                  </a:lnTo>
                  <a:lnTo>
                    <a:pt x="197" y="0"/>
                  </a:lnTo>
                  <a:lnTo>
                    <a:pt x="214" y="2"/>
                  </a:lnTo>
                  <a:lnTo>
                    <a:pt x="227" y="2"/>
                  </a:lnTo>
                  <a:lnTo>
                    <a:pt x="214" y="10"/>
                  </a:lnTo>
                  <a:lnTo>
                    <a:pt x="194" y="21"/>
                  </a:lnTo>
                  <a:lnTo>
                    <a:pt x="208" y="18"/>
                  </a:lnTo>
                  <a:lnTo>
                    <a:pt x="225" y="21"/>
                  </a:lnTo>
                  <a:lnTo>
                    <a:pt x="241" y="24"/>
                  </a:lnTo>
                  <a:lnTo>
                    <a:pt x="261" y="34"/>
                  </a:lnTo>
                  <a:lnTo>
                    <a:pt x="266" y="42"/>
                  </a:lnTo>
                  <a:lnTo>
                    <a:pt x="255" y="42"/>
                  </a:lnTo>
                  <a:lnTo>
                    <a:pt x="233" y="45"/>
                  </a:lnTo>
                  <a:lnTo>
                    <a:pt x="241" y="50"/>
                  </a:lnTo>
                  <a:lnTo>
                    <a:pt x="255" y="53"/>
                  </a:lnTo>
                  <a:lnTo>
                    <a:pt x="272" y="61"/>
                  </a:lnTo>
                  <a:lnTo>
                    <a:pt x="280" y="74"/>
                  </a:lnTo>
                  <a:lnTo>
                    <a:pt x="286" y="85"/>
                  </a:lnTo>
                  <a:lnTo>
                    <a:pt x="275" y="82"/>
                  </a:lnTo>
                  <a:lnTo>
                    <a:pt x="272" y="77"/>
                  </a:lnTo>
                  <a:lnTo>
                    <a:pt x="255" y="77"/>
                  </a:lnTo>
                  <a:lnTo>
                    <a:pt x="261" y="77"/>
                  </a:lnTo>
                  <a:lnTo>
                    <a:pt x="264" y="95"/>
                  </a:lnTo>
                  <a:lnTo>
                    <a:pt x="266" y="109"/>
                  </a:lnTo>
                  <a:lnTo>
                    <a:pt x="261" y="98"/>
                  </a:lnTo>
                  <a:lnTo>
                    <a:pt x="247" y="87"/>
                  </a:lnTo>
                  <a:lnTo>
                    <a:pt x="233" y="82"/>
                  </a:lnTo>
                  <a:lnTo>
                    <a:pt x="214" y="77"/>
                  </a:lnTo>
                  <a:lnTo>
                    <a:pt x="225" y="85"/>
                  </a:lnTo>
                  <a:lnTo>
                    <a:pt x="233" y="93"/>
                  </a:lnTo>
                  <a:lnTo>
                    <a:pt x="222" y="93"/>
                  </a:lnTo>
                  <a:lnTo>
                    <a:pt x="200" y="93"/>
                  </a:lnTo>
                  <a:lnTo>
                    <a:pt x="166" y="95"/>
                  </a:lnTo>
                  <a:lnTo>
                    <a:pt x="175" y="98"/>
                  </a:lnTo>
                  <a:lnTo>
                    <a:pt x="183" y="109"/>
                  </a:lnTo>
                  <a:lnTo>
                    <a:pt x="189" y="119"/>
                  </a:lnTo>
                  <a:lnTo>
                    <a:pt x="180" y="117"/>
                  </a:lnTo>
                  <a:lnTo>
                    <a:pt x="172" y="114"/>
                  </a:lnTo>
                  <a:lnTo>
                    <a:pt x="158" y="114"/>
                  </a:lnTo>
                  <a:lnTo>
                    <a:pt x="141" y="114"/>
                  </a:lnTo>
                  <a:lnTo>
                    <a:pt x="119" y="125"/>
                  </a:lnTo>
                  <a:lnTo>
                    <a:pt x="111" y="127"/>
                  </a:lnTo>
                  <a:lnTo>
                    <a:pt x="108" y="135"/>
                  </a:lnTo>
                  <a:lnTo>
                    <a:pt x="111" y="149"/>
                  </a:lnTo>
                  <a:lnTo>
                    <a:pt x="116" y="157"/>
                  </a:lnTo>
                  <a:lnTo>
                    <a:pt x="122" y="167"/>
                  </a:lnTo>
                  <a:lnTo>
                    <a:pt x="116" y="170"/>
                  </a:lnTo>
                  <a:lnTo>
                    <a:pt x="108" y="167"/>
                  </a:lnTo>
                  <a:lnTo>
                    <a:pt x="103" y="157"/>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2" name="Freeform 166"/>
            <p:cNvSpPr>
              <a:spLocks/>
            </p:cNvSpPr>
            <p:nvPr/>
          </p:nvSpPr>
          <p:spPr bwMode="auto">
            <a:xfrm flipH="1">
              <a:off x="4504" y="2935"/>
              <a:ext cx="317" cy="230"/>
            </a:xfrm>
            <a:custGeom>
              <a:avLst/>
              <a:gdLst>
                <a:gd name="T0" fmla="*/ 4 w 307"/>
                <a:gd name="T1" fmla="*/ 99 h 230"/>
                <a:gd name="T2" fmla="*/ 49 w 307"/>
                <a:gd name="T3" fmla="*/ 70 h 230"/>
                <a:gd name="T4" fmla="*/ 34 w 307"/>
                <a:gd name="T5" fmla="*/ 47 h 230"/>
                <a:gd name="T6" fmla="*/ 74 w 307"/>
                <a:gd name="T7" fmla="*/ 54 h 230"/>
                <a:gd name="T8" fmla="*/ 83 w 307"/>
                <a:gd name="T9" fmla="*/ 58 h 230"/>
                <a:gd name="T10" fmla="*/ 49 w 307"/>
                <a:gd name="T11" fmla="*/ 58 h 230"/>
                <a:gd name="T12" fmla="*/ 59 w 307"/>
                <a:gd name="T13" fmla="*/ 79 h 230"/>
                <a:gd name="T14" fmla="*/ 38 w 307"/>
                <a:gd name="T15" fmla="*/ 99 h 230"/>
                <a:gd name="T16" fmla="*/ 29 w 307"/>
                <a:gd name="T17" fmla="*/ 130 h 230"/>
                <a:gd name="T18" fmla="*/ 47 w 307"/>
                <a:gd name="T19" fmla="*/ 172 h 230"/>
                <a:gd name="T20" fmla="*/ 86 w 307"/>
                <a:gd name="T21" fmla="*/ 189 h 230"/>
                <a:gd name="T22" fmla="*/ 97 w 307"/>
                <a:gd name="T23" fmla="*/ 182 h 230"/>
                <a:gd name="T24" fmla="*/ 110 w 307"/>
                <a:gd name="T25" fmla="*/ 151 h 230"/>
                <a:gd name="T26" fmla="*/ 119 w 307"/>
                <a:gd name="T27" fmla="*/ 164 h 230"/>
                <a:gd name="T28" fmla="*/ 113 w 307"/>
                <a:gd name="T29" fmla="*/ 135 h 230"/>
                <a:gd name="T30" fmla="*/ 140 w 307"/>
                <a:gd name="T31" fmla="*/ 112 h 230"/>
                <a:gd name="T32" fmla="*/ 183 w 307"/>
                <a:gd name="T33" fmla="*/ 112 h 230"/>
                <a:gd name="T34" fmla="*/ 174 w 307"/>
                <a:gd name="T35" fmla="*/ 91 h 230"/>
                <a:gd name="T36" fmla="*/ 210 w 307"/>
                <a:gd name="T37" fmla="*/ 79 h 230"/>
                <a:gd name="T38" fmla="*/ 248 w 307"/>
                <a:gd name="T39" fmla="*/ 85 h 230"/>
                <a:gd name="T40" fmla="*/ 257 w 307"/>
                <a:gd name="T41" fmla="*/ 79 h 230"/>
                <a:gd name="T42" fmla="*/ 268 w 307"/>
                <a:gd name="T43" fmla="*/ 66 h 230"/>
                <a:gd name="T44" fmla="*/ 241 w 307"/>
                <a:gd name="T45" fmla="*/ 43 h 230"/>
                <a:gd name="T46" fmla="*/ 244 w 307"/>
                <a:gd name="T47" fmla="*/ 33 h 230"/>
                <a:gd name="T48" fmla="*/ 183 w 307"/>
                <a:gd name="T49" fmla="*/ 33 h 230"/>
                <a:gd name="T50" fmla="*/ 187 w 307"/>
                <a:gd name="T51" fmla="*/ 10 h 230"/>
                <a:gd name="T52" fmla="*/ 158 w 307"/>
                <a:gd name="T53" fmla="*/ 12 h 230"/>
                <a:gd name="T54" fmla="*/ 115 w 307"/>
                <a:gd name="T55" fmla="*/ 27 h 230"/>
                <a:gd name="T56" fmla="*/ 113 w 307"/>
                <a:gd name="T57" fmla="*/ 16 h 230"/>
                <a:gd name="T58" fmla="*/ 183 w 307"/>
                <a:gd name="T59" fmla="*/ 0 h 230"/>
                <a:gd name="T60" fmla="*/ 221 w 307"/>
                <a:gd name="T61" fmla="*/ 0 h 230"/>
                <a:gd name="T62" fmla="*/ 248 w 307"/>
                <a:gd name="T63" fmla="*/ 20 h 230"/>
                <a:gd name="T64" fmla="*/ 286 w 307"/>
                <a:gd name="T65" fmla="*/ 47 h 230"/>
                <a:gd name="T66" fmla="*/ 293 w 307"/>
                <a:gd name="T67" fmla="*/ 74 h 230"/>
                <a:gd name="T68" fmla="*/ 273 w 307"/>
                <a:gd name="T69" fmla="*/ 85 h 230"/>
                <a:gd name="T70" fmla="*/ 259 w 307"/>
                <a:gd name="T71" fmla="*/ 108 h 230"/>
                <a:gd name="T72" fmla="*/ 248 w 307"/>
                <a:gd name="T73" fmla="*/ 101 h 230"/>
                <a:gd name="T74" fmla="*/ 194 w 307"/>
                <a:gd name="T75" fmla="*/ 110 h 230"/>
                <a:gd name="T76" fmla="*/ 167 w 307"/>
                <a:gd name="T77" fmla="*/ 120 h 230"/>
                <a:gd name="T78" fmla="*/ 124 w 307"/>
                <a:gd name="T79" fmla="*/ 139 h 230"/>
                <a:gd name="T80" fmla="*/ 135 w 307"/>
                <a:gd name="T81" fmla="*/ 166 h 230"/>
                <a:gd name="T82" fmla="*/ 131 w 307"/>
                <a:gd name="T83" fmla="*/ 176 h 230"/>
                <a:gd name="T84" fmla="*/ 110 w 307"/>
                <a:gd name="T85" fmla="*/ 172 h 230"/>
                <a:gd name="T86" fmla="*/ 86 w 307"/>
                <a:gd name="T87" fmla="*/ 199 h 230"/>
                <a:gd name="T88" fmla="*/ 47 w 307"/>
                <a:gd name="T89" fmla="*/ 184 h 230"/>
                <a:gd name="T90" fmla="*/ 29 w 307"/>
                <a:gd name="T91" fmla="*/ 164 h 230"/>
                <a:gd name="T92" fmla="*/ 20 w 307"/>
                <a:gd name="T93" fmla="*/ 139 h 230"/>
                <a:gd name="T94" fmla="*/ 0 w 307"/>
                <a:gd name="T95" fmla="*/ 112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7" h="230">
                  <a:moveTo>
                    <a:pt x="0" y="112"/>
                  </a:moveTo>
                  <a:lnTo>
                    <a:pt x="4" y="108"/>
                  </a:lnTo>
                  <a:lnTo>
                    <a:pt x="4" y="99"/>
                  </a:lnTo>
                  <a:lnTo>
                    <a:pt x="13" y="89"/>
                  </a:lnTo>
                  <a:lnTo>
                    <a:pt x="29" y="81"/>
                  </a:lnTo>
                  <a:lnTo>
                    <a:pt x="49" y="70"/>
                  </a:lnTo>
                  <a:lnTo>
                    <a:pt x="45" y="66"/>
                  </a:lnTo>
                  <a:lnTo>
                    <a:pt x="45" y="64"/>
                  </a:lnTo>
                  <a:lnTo>
                    <a:pt x="34" y="47"/>
                  </a:lnTo>
                  <a:lnTo>
                    <a:pt x="38" y="47"/>
                  </a:lnTo>
                  <a:lnTo>
                    <a:pt x="52" y="47"/>
                  </a:lnTo>
                  <a:lnTo>
                    <a:pt x="74" y="54"/>
                  </a:lnTo>
                  <a:lnTo>
                    <a:pt x="90" y="33"/>
                  </a:lnTo>
                  <a:lnTo>
                    <a:pt x="97" y="43"/>
                  </a:lnTo>
                  <a:lnTo>
                    <a:pt x="83" y="58"/>
                  </a:lnTo>
                  <a:lnTo>
                    <a:pt x="77" y="64"/>
                  </a:lnTo>
                  <a:lnTo>
                    <a:pt x="74" y="64"/>
                  </a:lnTo>
                  <a:lnTo>
                    <a:pt x="49" y="58"/>
                  </a:lnTo>
                  <a:lnTo>
                    <a:pt x="61" y="70"/>
                  </a:lnTo>
                  <a:lnTo>
                    <a:pt x="63" y="74"/>
                  </a:lnTo>
                  <a:lnTo>
                    <a:pt x="59" y="79"/>
                  </a:lnTo>
                  <a:lnTo>
                    <a:pt x="29" y="91"/>
                  </a:lnTo>
                  <a:lnTo>
                    <a:pt x="20" y="101"/>
                  </a:lnTo>
                  <a:lnTo>
                    <a:pt x="38" y="99"/>
                  </a:lnTo>
                  <a:lnTo>
                    <a:pt x="36" y="108"/>
                  </a:lnTo>
                  <a:lnTo>
                    <a:pt x="29" y="120"/>
                  </a:lnTo>
                  <a:lnTo>
                    <a:pt x="29" y="130"/>
                  </a:lnTo>
                  <a:lnTo>
                    <a:pt x="34" y="145"/>
                  </a:lnTo>
                  <a:lnTo>
                    <a:pt x="36" y="155"/>
                  </a:lnTo>
                  <a:lnTo>
                    <a:pt x="47" y="172"/>
                  </a:lnTo>
                  <a:lnTo>
                    <a:pt x="49" y="174"/>
                  </a:lnTo>
                  <a:lnTo>
                    <a:pt x="63" y="176"/>
                  </a:lnTo>
                  <a:lnTo>
                    <a:pt x="86" y="189"/>
                  </a:lnTo>
                  <a:lnTo>
                    <a:pt x="88" y="189"/>
                  </a:lnTo>
                  <a:lnTo>
                    <a:pt x="99" y="193"/>
                  </a:lnTo>
                  <a:lnTo>
                    <a:pt x="97" y="182"/>
                  </a:lnTo>
                  <a:lnTo>
                    <a:pt x="99" y="172"/>
                  </a:lnTo>
                  <a:lnTo>
                    <a:pt x="101" y="155"/>
                  </a:lnTo>
                  <a:lnTo>
                    <a:pt x="110" y="151"/>
                  </a:lnTo>
                  <a:lnTo>
                    <a:pt x="113" y="155"/>
                  </a:lnTo>
                  <a:lnTo>
                    <a:pt x="119" y="166"/>
                  </a:lnTo>
                  <a:lnTo>
                    <a:pt x="119" y="164"/>
                  </a:lnTo>
                  <a:lnTo>
                    <a:pt x="113" y="151"/>
                  </a:lnTo>
                  <a:lnTo>
                    <a:pt x="113" y="139"/>
                  </a:lnTo>
                  <a:lnTo>
                    <a:pt x="113" y="135"/>
                  </a:lnTo>
                  <a:lnTo>
                    <a:pt x="115" y="128"/>
                  </a:lnTo>
                  <a:lnTo>
                    <a:pt x="124" y="124"/>
                  </a:lnTo>
                  <a:lnTo>
                    <a:pt x="140" y="112"/>
                  </a:lnTo>
                  <a:lnTo>
                    <a:pt x="158" y="110"/>
                  </a:lnTo>
                  <a:lnTo>
                    <a:pt x="174" y="110"/>
                  </a:lnTo>
                  <a:lnTo>
                    <a:pt x="183" y="112"/>
                  </a:lnTo>
                  <a:lnTo>
                    <a:pt x="174" y="101"/>
                  </a:lnTo>
                  <a:lnTo>
                    <a:pt x="162" y="97"/>
                  </a:lnTo>
                  <a:lnTo>
                    <a:pt x="174" y="91"/>
                  </a:lnTo>
                  <a:lnTo>
                    <a:pt x="205" y="91"/>
                  </a:lnTo>
                  <a:lnTo>
                    <a:pt x="226" y="91"/>
                  </a:lnTo>
                  <a:lnTo>
                    <a:pt x="210" y="79"/>
                  </a:lnTo>
                  <a:lnTo>
                    <a:pt x="221" y="79"/>
                  </a:lnTo>
                  <a:lnTo>
                    <a:pt x="235" y="79"/>
                  </a:lnTo>
                  <a:lnTo>
                    <a:pt x="248" y="85"/>
                  </a:lnTo>
                  <a:lnTo>
                    <a:pt x="262" y="97"/>
                  </a:lnTo>
                  <a:lnTo>
                    <a:pt x="259" y="85"/>
                  </a:lnTo>
                  <a:lnTo>
                    <a:pt x="257" y="79"/>
                  </a:lnTo>
                  <a:lnTo>
                    <a:pt x="262" y="74"/>
                  </a:lnTo>
                  <a:lnTo>
                    <a:pt x="282" y="79"/>
                  </a:lnTo>
                  <a:lnTo>
                    <a:pt x="268" y="66"/>
                  </a:lnTo>
                  <a:lnTo>
                    <a:pt x="255" y="58"/>
                  </a:lnTo>
                  <a:lnTo>
                    <a:pt x="221" y="47"/>
                  </a:lnTo>
                  <a:lnTo>
                    <a:pt x="241" y="43"/>
                  </a:lnTo>
                  <a:lnTo>
                    <a:pt x="259" y="43"/>
                  </a:lnTo>
                  <a:lnTo>
                    <a:pt x="255" y="35"/>
                  </a:lnTo>
                  <a:lnTo>
                    <a:pt x="244" y="33"/>
                  </a:lnTo>
                  <a:lnTo>
                    <a:pt x="221" y="27"/>
                  </a:lnTo>
                  <a:lnTo>
                    <a:pt x="196" y="33"/>
                  </a:lnTo>
                  <a:lnTo>
                    <a:pt x="183" y="33"/>
                  </a:lnTo>
                  <a:lnTo>
                    <a:pt x="196" y="16"/>
                  </a:lnTo>
                  <a:lnTo>
                    <a:pt x="216" y="10"/>
                  </a:lnTo>
                  <a:lnTo>
                    <a:pt x="187" y="10"/>
                  </a:lnTo>
                  <a:lnTo>
                    <a:pt x="174" y="12"/>
                  </a:lnTo>
                  <a:lnTo>
                    <a:pt x="158" y="16"/>
                  </a:lnTo>
                  <a:lnTo>
                    <a:pt x="158" y="12"/>
                  </a:lnTo>
                  <a:lnTo>
                    <a:pt x="151" y="16"/>
                  </a:lnTo>
                  <a:lnTo>
                    <a:pt x="135" y="20"/>
                  </a:lnTo>
                  <a:lnTo>
                    <a:pt x="115" y="27"/>
                  </a:lnTo>
                  <a:lnTo>
                    <a:pt x="97" y="43"/>
                  </a:lnTo>
                  <a:lnTo>
                    <a:pt x="90" y="33"/>
                  </a:lnTo>
                  <a:lnTo>
                    <a:pt x="113" y="16"/>
                  </a:lnTo>
                  <a:lnTo>
                    <a:pt x="131" y="10"/>
                  </a:lnTo>
                  <a:lnTo>
                    <a:pt x="149" y="6"/>
                  </a:lnTo>
                  <a:lnTo>
                    <a:pt x="183" y="0"/>
                  </a:lnTo>
                  <a:lnTo>
                    <a:pt x="180" y="2"/>
                  </a:lnTo>
                  <a:lnTo>
                    <a:pt x="201" y="0"/>
                  </a:lnTo>
                  <a:lnTo>
                    <a:pt x="221" y="0"/>
                  </a:lnTo>
                  <a:lnTo>
                    <a:pt x="255" y="6"/>
                  </a:lnTo>
                  <a:lnTo>
                    <a:pt x="226" y="16"/>
                  </a:lnTo>
                  <a:lnTo>
                    <a:pt x="248" y="20"/>
                  </a:lnTo>
                  <a:lnTo>
                    <a:pt x="259" y="27"/>
                  </a:lnTo>
                  <a:lnTo>
                    <a:pt x="271" y="35"/>
                  </a:lnTo>
                  <a:lnTo>
                    <a:pt x="286" y="47"/>
                  </a:lnTo>
                  <a:lnTo>
                    <a:pt x="262" y="47"/>
                  </a:lnTo>
                  <a:lnTo>
                    <a:pt x="280" y="58"/>
                  </a:lnTo>
                  <a:lnTo>
                    <a:pt x="293" y="74"/>
                  </a:lnTo>
                  <a:lnTo>
                    <a:pt x="307" y="99"/>
                  </a:lnTo>
                  <a:lnTo>
                    <a:pt x="282" y="89"/>
                  </a:lnTo>
                  <a:lnTo>
                    <a:pt x="273" y="85"/>
                  </a:lnTo>
                  <a:lnTo>
                    <a:pt x="280" y="97"/>
                  </a:lnTo>
                  <a:lnTo>
                    <a:pt x="284" y="128"/>
                  </a:lnTo>
                  <a:lnTo>
                    <a:pt x="259" y="108"/>
                  </a:lnTo>
                  <a:lnTo>
                    <a:pt x="257" y="99"/>
                  </a:lnTo>
                  <a:lnTo>
                    <a:pt x="241" y="89"/>
                  </a:lnTo>
                  <a:lnTo>
                    <a:pt x="248" y="101"/>
                  </a:lnTo>
                  <a:lnTo>
                    <a:pt x="230" y="101"/>
                  </a:lnTo>
                  <a:lnTo>
                    <a:pt x="187" y="101"/>
                  </a:lnTo>
                  <a:lnTo>
                    <a:pt x="194" y="110"/>
                  </a:lnTo>
                  <a:lnTo>
                    <a:pt x="208" y="130"/>
                  </a:lnTo>
                  <a:lnTo>
                    <a:pt x="183" y="124"/>
                  </a:lnTo>
                  <a:lnTo>
                    <a:pt x="167" y="120"/>
                  </a:lnTo>
                  <a:lnTo>
                    <a:pt x="149" y="124"/>
                  </a:lnTo>
                  <a:lnTo>
                    <a:pt x="126" y="130"/>
                  </a:lnTo>
                  <a:lnTo>
                    <a:pt x="124" y="139"/>
                  </a:lnTo>
                  <a:lnTo>
                    <a:pt x="124" y="151"/>
                  </a:lnTo>
                  <a:lnTo>
                    <a:pt x="126" y="162"/>
                  </a:lnTo>
                  <a:lnTo>
                    <a:pt x="135" y="166"/>
                  </a:lnTo>
                  <a:lnTo>
                    <a:pt x="138" y="172"/>
                  </a:lnTo>
                  <a:lnTo>
                    <a:pt x="135" y="174"/>
                  </a:lnTo>
                  <a:lnTo>
                    <a:pt x="131" y="176"/>
                  </a:lnTo>
                  <a:lnTo>
                    <a:pt x="119" y="176"/>
                  </a:lnTo>
                  <a:lnTo>
                    <a:pt x="113" y="174"/>
                  </a:lnTo>
                  <a:lnTo>
                    <a:pt x="110" y="172"/>
                  </a:lnTo>
                  <a:lnTo>
                    <a:pt x="106" y="176"/>
                  </a:lnTo>
                  <a:lnTo>
                    <a:pt x="113" y="209"/>
                  </a:lnTo>
                  <a:lnTo>
                    <a:pt x="86" y="199"/>
                  </a:lnTo>
                  <a:lnTo>
                    <a:pt x="83" y="197"/>
                  </a:lnTo>
                  <a:lnTo>
                    <a:pt x="61" y="189"/>
                  </a:lnTo>
                  <a:lnTo>
                    <a:pt x="47" y="184"/>
                  </a:lnTo>
                  <a:lnTo>
                    <a:pt x="45" y="182"/>
                  </a:lnTo>
                  <a:lnTo>
                    <a:pt x="38" y="176"/>
                  </a:lnTo>
                  <a:lnTo>
                    <a:pt x="29" y="164"/>
                  </a:lnTo>
                  <a:lnTo>
                    <a:pt x="25" y="162"/>
                  </a:lnTo>
                  <a:lnTo>
                    <a:pt x="22" y="151"/>
                  </a:lnTo>
                  <a:lnTo>
                    <a:pt x="20" y="139"/>
                  </a:lnTo>
                  <a:lnTo>
                    <a:pt x="20" y="124"/>
                  </a:lnTo>
                  <a:lnTo>
                    <a:pt x="22" y="110"/>
                  </a:lnTo>
                  <a:lnTo>
                    <a:pt x="0" y="112"/>
                  </a:lnTo>
                  <a:lnTo>
                    <a:pt x="129" y="230"/>
                  </a:lnTo>
                </a:path>
              </a:pathLst>
            </a:custGeom>
            <a:noFill/>
            <a:ln w="66675"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a:lstStyle/>
            <a:p>
              <a:endParaRPr lang="el-GR" dirty="0"/>
            </a:p>
          </p:txBody>
        </p:sp>
        <p:sp>
          <p:nvSpPr>
            <p:cNvPr id="9383" name="Freeform 167"/>
            <p:cNvSpPr>
              <a:spLocks/>
            </p:cNvSpPr>
            <p:nvPr/>
          </p:nvSpPr>
          <p:spPr bwMode="auto">
            <a:xfrm flipH="1">
              <a:off x="4415" y="2860"/>
              <a:ext cx="212" cy="366"/>
            </a:xfrm>
            <a:custGeom>
              <a:avLst/>
              <a:gdLst>
                <a:gd name="T0" fmla="*/ 183 w 205"/>
                <a:gd name="T1" fmla="*/ 0 h 366"/>
                <a:gd name="T2" fmla="*/ 183 w 205"/>
                <a:gd name="T3" fmla="*/ 0 h 366"/>
                <a:gd name="T4" fmla="*/ 183 w 205"/>
                <a:gd name="T5" fmla="*/ 48 h 366"/>
                <a:gd name="T6" fmla="*/ 183 w 205"/>
                <a:gd name="T7" fmla="*/ 96 h 366"/>
                <a:gd name="T8" fmla="*/ 174 w 205"/>
                <a:gd name="T9" fmla="*/ 139 h 366"/>
                <a:gd name="T10" fmla="*/ 166 w 205"/>
                <a:gd name="T11" fmla="*/ 177 h 366"/>
                <a:gd name="T12" fmla="*/ 158 w 205"/>
                <a:gd name="T13" fmla="*/ 214 h 366"/>
                <a:gd name="T14" fmla="*/ 144 w 205"/>
                <a:gd name="T15" fmla="*/ 241 h 366"/>
                <a:gd name="T16" fmla="*/ 130 w 205"/>
                <a:gd name="T17" fmla="*/ 270 h 366"/>
                <a:gd name="T18" fmla="*/ 108 w 205"/>
                <a:gd name="T19" fmla="*/ 294 h 366"/>
                <a:gd name="T20" fmla="*/ 91 w 205"/>
                <a:gd name="T21" fmla="*/ 313 h 366"/>
                <a:gd name="T22" fmla="*/ 72 w 205"/>
                <a:gd name="T23" fmla="*/ 323 h 366"/>
                <a:gd name="T24" fmla="*/ 52 w 205"/>
                <a:gd name="T25" fmla="*/ 334 h 366"/>
                <a:gd name="T26" fmla="*/ 38 w 205"/>
                <a:gd name="T27" fmla="*/ 337 h 366"/>
                <a:gd name="T28" fmla="*/ 8 w 205"/>
                <a:gd name="T29" fmla="*/ 345 h 366"/>
                <a:gd name="T30" fmla="*/ 2 w 205"/>
                <a:gd name="T31" fmla="*/ 345 h 366"/>
                <a:gd name="T32" fmla="*/ 0 w 205"/>
                <a:gd name="T33" fmla="*/ 366 h 366"/>
                <a:gd name="T34" fmla="*/ 13 w 205"/>
                <a:gd name="T35" fmla="*/ 366 h 366"/>
                <a:gd name="T36" fmla="*/ 41 w 205"/>
                <a:gd name="T37" fmla="*/ 363 h 366"/>
                <a:gd name="T38" fmla="*/ 61 w 205"/>
                <a:gd name="T39" fmla="*/ 355 h 366"/>
                <a:gd name="T40" fmla="*/ 83 w 205"/>
                <a:gd name="T41" fmla="*/ 345 h 366"/>
                <a:gd name="T42" fmla="*/ 105 w 205"/>
                <a:gd name="T43" fmla="*/ 331 h 366"/>
                <a:gd name="T44" fmla="*/ 124 w 205"/>
                <a:gd name="T45" fmla="*/ 313 h 366"/>
                <a:gd name="T46" fmla="*/ 146 w 205"/>
                <a:gd name="T47" fmla="*/ 283 h 366"/>
                <a:gd name="T48" fmla="*/ 163 w 205"/>
                <a:gd name="T49" fmla="*/ 257 h 366"/>
                <a:gd name="T50" fmla="*/ 177 w 205"/>
                <a:gd name="T51" fmla="*/ 225 h 366"/>
                <a:gd name="T52" fmla="*/ 188 w 205"/>
                <a:gd name="T53" fmla="*/ 185 h 366"/>
                <a:gd name="T54" fmla="*/ 199 w 205"/>
                <a:gd name="T55" fmla="*/ 145 h 366"/>
                <a:gd name="T56" fmla="*/ 202 w 205"/>
                <a:gd name="T57" fmla="*/ 99 h 366"/>
                <a:gd name="T58" fmla="*/ 205 w 205"/>
                <a:gd name="T59" fmla="*/ 54 h 366"/>
                <a:gd name="T60" fmla="*/ 202 w 205"/>
                <a:gd name="T61" fmla="*/ 0 h 366"/>
                <a:gd name="T62" fmla="*/ 183 w 205"/>
                <a:gd name="T63" fmla="*/ 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5" h="366">
                  <a:moveTo>
                    <a:pt x="183" y="0"/>
                  </a:moveTo>
                  <a:lnTo>
                    <a:pt x="183" y="0"/>
                  </a:lnTo>
                  <a:lnTo>
                    <a:pt x="183" y="48"/>
                  </a:lnTo>
                  <a:lnTo>
                    <a:pt x="183" y="96"/>
                  </a:lnTo>
                  <a:lnTo>
                    <a:pt x="174" y="139"/>
                  </a:lnTo>
                  <a:lnTo>
                    <a:pt x="166" y="177"/>
                  </a:lnTo>
                  <a:lnTo>
                    <a:pt x="158" y="214"/>
                  </a:lnTo>
                  <a:lnTo>
                    <a:pt x="144" y="241"/>
                  </a:lnTo>
                  <a:lnTo>
                    <a:pt x="130" y="270"/>
                  </a:lnTo>
                  <a:lnTo>
                    <a:pt x="108" y="294"/>
                  </a:lnTo>
                  <a:lnTo>
                    <a:pt x="91" y="313"/>
                  </a:lnTo>
                  <a:lnTo>
                    <a:pt x="72" y="323"/>
                  </a:lnTo>
                  <a:lnTo>
                    <a:pt x="52" y="334"/>
                  </a:lnTo>
                  <a:lnTo>
                    <a:pt x="38" y="337"/>
                  </a:lnTo>
                  <a:lnTo>
                    <a:pt x="8" y="345"/>
                  </a:lnTo>
                  <a:lnTo>
                    <a:pt x="2" y="345"/>
                  </a:lnTo>
                  <a:lnTo>
                    <a:pt x="0" y="366"/>
                  </a:lnTo>
                  <a:lnTo>
                    <a:pt x="13" y="366"/>
                  </a:lnTo>
                  <a:lnTo>
                    <a:pt x="41" y="363"/>
                  </a:lnTo>
                  <a:lnTo>
                    <a:pt x="61" y="355"/>
                  </a:lnTo>
                  <a:lnTo>
                    <a:pt x="83" y="345"/>
                  </a:lnTo>
                  <a:lnTo>
                    <a:pt x="105" y="331"/>
                  </a:lnTo>
                  <a:lnTo>
                    <a:pt x="124" y="313"/>
                  </a:lnTo>
                  <a:lnTo>
                    <a:pt x="146" y="283"/>
                  </a:lnTo>
                  <a:lnTo>
                    <a:pt x="163" y="257"/>
                  </a:lnTo>
                  <a:lnTo>
                    <a:pt x="177" y="225"/>
                  </a:lnTo>
                  <a:lnTo>
                    <a:pt x="188" y="185"/>
                  </a:lnTo>
                  <a:lnTo>
                    <a:pt x="199" y="145"/>
                  </a:lnTo>
                  <a:lnTo>
                    <a:pt x="202" y="99"/>
                  </a:lnTo>
                  <a:lnTo>
                    <a:pt x="205" y="54"/>
                  </a:lnTo>
                  <a:lnTo>
                    <a:pt x="202" y="0"/>
                  </a:lnTo>
                  <a:lnTo>
                    <a:pt x="18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4" name="Freeform 168"/>
            <p:cNvSpPr>
              <a:spLocks/>
            </p:cNvSpPr>
            <p:nvPr/>
          </p:nvSpPr>
          <p:spPr bwMode="auto">
            <a:xfrm flipH="1">
              <a:off x="4787" y="2817"/>
              <a:ext cx="15" cy="10"/>
            </a:xfrm>
            <a:custGeom>
              <a:avLst/>
              <a:gdLst>
                <a:gd name="T0" fmla="*/ 3 w 14"/>
                <a:gd name="T1" fmla="*/ 0 h 10"/>
                <a:gd name="T2" fmla="*/ 0 w 14"/>
                <a:gd name="T3" fmla="*/ 8 h 10"/>
                <a:gd name="T4" fmla="*/ 11 w 14"/>
                <a:gd name="T5" fmla="*/ 10 h 10"/>
                <a:gd name="T6" fmla="*/ 14 w 14"/>
                <a:gd name="T7" fmla="*/ 0 h 10"/>
                <a:gd name="T8" fmla="*/ 3 w 14"/>
                <a:gd name="T9" fmla="*/ 0 h 10"/>
              </a:gdLst>
              <a:ahLst/>
              <a:cxnLst>
                <a:cxn ang="0">
                  <a:pos x="T0" y="T1"/>
                </a:cxn>
                <a:cxn ang="0">
                  <a:pos x="T2" y="T3"/>
                </a:cxn>
                <a:cxn ang="0">
                  <a:pos x="T4" y="T5"/>
                </a:cxn>
                <a:cxn ang="0">
                  <a:pos x="T6" y="T7"/>
                </a:cxn>
                <a:cxn ang="0">
                  <a:pos x="T8" y="T9"/>
                </a:cxn>
              </a:cxnLst>
              <a:rect l="0" t="0" r="r" b="b"/>
              <a:pathLst>
                <a:path w="14" h="10">
                  <a:moveTo>
                    <a:pt x="3" y="0"/>
                  </a:moveTo>
                  <a:lnTo>
                    <a:pt x="0" y="8"/>
                  </a:lnTo>
                  <a:lnTo>
                    <a:pt x="11" y="10"/>
                  </a:lnTo>
                  <a:lnTo>
                    <a:pt x="14" y="0"/>
                  </a:lnTo>
                  <a:lnTo>
                    <a:pt x="3"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5" name="Freeform 169"/>
            <p:cNvSpPr>
              <a:spLocks/>
            </p:cNvSpPr>
            <p:nvPr/>
          </p:nvSpPr>
          <p:spPr bwMode="auto">
            <a:xfrm flipH="1">
              <a:off x="4424" y="2862"/>
              <a:ext cx="11" cy="12"/>
            </a:xfrm>
            <a:custGeom>
              <a:avLst/>
              <a:gdLst>
                <a:gd name="T0" fmla="*/ 0 w 11"/>
                <a:gd name="T1" fmla="*/ 0 h 12"/>
                <a:gd name="T2" fmla="*/ 0 w 11"/>
                <a:gd name="T3" fmla="*/ 9 h 12"/>
                <a:gd name="T4" fmla="*/ 6 w 11"/>
                <a:gd name="T5" fmla="*/ 12 h 12"/>
                <a:gd name="T6" fmla="*/ 11 w 11"/>
                <a:gd name="T7" fmla="*/ 3 h 12"/>
                <a:gd name="T8" fmla="*/ 0 w 11"/>
                <a:gd name="T9" fmla="*/ 0 h 12"/>
              </a:gdLst>
              <a:ahLst/>
              <a:cxnLst>
                <a:cxn ang="0">
                  <a:pos x="T0" y="T1"/>
                </a:cxn>
                <a:cxn ang="0">
                  <a:pos x="T2" y="T3"/>
                </a:cxn>
                <a:cxn ang="0">
                  <a:pos x="T4" y="T5"/>
                </a:cxn>
                <a:cxn ang="0">
                  <a:pos x="T6" y="T7"/>
                </a:cxn>
                <a:cxn ang="0">
                  <a:pos x="T8" y="T9"/>
                </a:cxn>
              </a:cxnLst>
              <a:rect l="0" t="0" r="r" b="b"/>
              <a:pathLst>
                <a:path w="11" h="12">
                  <a:moveTo>
                    <a:pt x="0" y="0"/>
                  </a:moveTo>
                  <a:lnTo>
                    <a:pt x="0" y="9"/>
                  </a:lnTo>
                  <a:lnTo>
                    <a:pt x="6" y="12"/>
                  </a:lnTo>
                  <a:lnTo>
                    <a:pt x="11" y="3"/>
                  </a:lnTo>
                  <a:lnTo>
                    <a:pt x="0" y="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6" name="Freeform 170"/>
            <p:cNvSpPr>
              <a:spLocks/>
            </p:cNvSpPr>
            <p:nvPr/>
          </p:nvSpPr>
          <p:spPr bwMode="auto">
            <a:xfrm flipH="1">
              <a:off x="4405" y="2826"/>
              <a:ext cx="41" cy="36"/>
            </a:xfrm>
            <a:custGeom>
              <a:avLst/>
              <a:gdLst>
                <a:gd name="T0" fmla="*/ 36 w 39"/>
                <a:gd name="T1" fmla="*/ 5 h 36"/>
                <a:gd name="T2" fmla="*/ 36 w 39"/>
                <a:gd name="T3" fmla="*/ 5 h 36"/>
                <a:gd name="T4" fmla="*/ 39 w 39"/>
                <a:gd name="T5" fmla="*/ 13 h 36"/>
                <a:gd name="T6" fmla="*/ 39 w 39"/>
                <a:gd name="T7" fmla="*/ 18 h 36"/>
                <a:gd name="T8" fmla="*/ 36 w 39"/>
                <a:gd name="T9" fmla="*/ 26 h 36"/>
                <a:gd name="T10" fmla="*/ 27 w 39"/>
                <a:gd name="T11" fmla="*/ 33 h 36"/>
                <a:gd name="T12" fmla="*/ 22 w 39"/>
                <a:gd name="T13" fmla="*/ 36 h 36"/>
                <a:gd name="T14" fmla="*/ 14 w 39"/>
                <a:gd name="T15" fmla="*/ 36 h 36"/>
                <a:gd name="T16" fmla="*/ 8 w 39"/>
                <a:gd name="T17" fmla="*/ 33 h 36"/>
                <a:gd name="T18" fmla="*/ 3 w 39"/>
                <a:gd name="T19" fmla="*/ 26 h 36"/>
                <a:gd name="T20" fmla="*/ 0 w 39"/>
                <a:gd name="T21" fmla="*/ 18 h 36"/>
                <a:gd name="T22" fmla="*/ 0 w 39"/>
                <a:gd name="T23" fmla="*/ 13 h 36"/>
                <a:gd name="T24" fmla="*/ 3 w 39"/>
                <a:gd name="T25" fmla="*/ 5 h 36"/>
                <a:gd name="T26" fmla="*/ 8 w 39"/>
                <a:gd name="T27" fmla="*/ 2 h 36"/>
                <a:gd name="T28" fmla="*/ 14 w 39"/>
                <a:gd name="T29" fmla="*/ 0 h 36"/>
                <a:gd name="T30" fmla="*/ 22 w 39"/>
                <a:gd name="T31" fmla="*/ 0 h 36"/>
                <a:gd name="T32" fmla="*/ 27 w 39"/>
                <a:gd name="T33" fmla="*/ 2 h 36"/>
                <a:gd name="T34" fmla="*/ 36 w 39"/>
                <a:gd name="T35" fmla="*/ 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36">
                  <a:moveTo>
                    <a:pt x="36" y="5"/>
                  </a:moveTo>
                  <a:lnTo>
                    <a:pt x="36" y="5"/>
                  </a:lnTo>
                  <a:lnTo>
                    <a:pt x="39" y="13"/>
                  </a:lnTo>
                  <a:lnTo>
                    <a:pt x="39" y="18"/>
                  </a:lnTo>
                  <a:lnTo>
                    <a:pt x="36" y="26"/>
                  </a:lnTo>
                  <a:lnTo>
                    <a:pt x="27" y="33"/>
                  </a:lnTo>
                  <a:lnTo>
                    <a:pt x="22" y="36"/>
                  </a:lnTo>
                  <a:lnTo>
                    <a:pt x="14" y="36"/>
                  </a:lnTo>
                  <a:lnTo>
                    <a:pt x="8" y="33"/>
                  </a:lnTo>
                  <a:lnTo>
                    <a:pt x="3" y="26"/>
                  </a:lnTo>
                  <a:lnTo>
                    <a:pt x="0" y="18"/>
                  </a:lnTo>
                  <a:lnTo>
                    <a:pt x="0" y="13"/>
                  </a:lnTo>
                  <a:lnTo>
                    <a:pt x="3" y="5"/>
                  </a:lnTo>
                  <a:lnTo>
                    <a:pt x="8" y="2"/>
                  </a:lnTo>
                  <a:lnTo>
                    <a:pt x="14" y="0"/>
                  </a:lnTo>
                  <a:lnTo>
                    <a:pt x="22" y="0"/>
                  </a:lnTo>
                  <a:lnTo>
                    <a:pt x="27" y="2"/>
                  </a:lnTo>
                  <a:lnTo>
                    <a:pt x="36" y="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7" name="Freeform 171"/>
            <p:cNvSpPr>
              <a:spLocks/>
            </p:cNvSpPr>
            <p:nvPr/>
          </p:nvSpPr>
          <p:spPr bwMode="auto">
            <a:xfrm flipH="1">
              <a:off x="4415" y="2831"/>
              <a:ext cx="23" cy="23"/>
            </a:xfrm>
            <a:custGeom>
              <a:avLst/>
              <a:gdLst>
                <a:gd name="T0" fmla="*/ 20 w 23"/>
                <a:gd name="T1" fmla="*/ 5 h 23"/>
                <a:gd name="T2" fmla="*/ 20 w 23"/>
                <a:gd name="T3" fmla="*/ 5 h 23"/>
                <a:gd name="T4" fmla="*/ 23 w 23"/>
                <a:gd name="T5" fmla="*/ 12 h 23"/>
                <a:gd name="T6" fmla="*/ 17 w 23"/>
                <a:gd name="T7" fmla="*/ 20 h 23"/>
                <a:gd name="T8" fmla="*/ 6 w 23"/>
                <a:gd name="T9" fmla="*/ 23 h 23"/>
                <a:gd name="T10" fmla="*/ 0 w 23"/>
                <a:gd name="T11" fmla="*/ 18 h 23"/>
                <a:gd name="T12" fmla="*/ 0 w 23"/>
                <a:gd name="T13" fmla="*/ 10 h 23"/>
                <a:gd name="T14" fmla="*/ 0 w 23"/>
                <a:gd name="T15" fmla="*/ 5 h 23"/>
                <a:gd name="T16" fmla="*/ 3 w 23"/>
                <a:gd name="T17" fmla="*/ 0 h 23"/>
                <a:gd name="T18" fmla="*/ 14 w 23"/>
                <a:gd name="T19" fmla="*/ 0 h 23"/>
                <a:gd name="T20" fmla="*/ 20 w 23"/>
                <a:gd name="T21" fmla="*/ 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23">
                  <a:moveTo>
                    <a:pt x="20" y="5"/>
                  </a:moveTo>
                  <a:lnTo>
                    <a:pt x="20" y="5"/>
                  </a:lnTo>
                  <a:lnTo>
                    <a:pt x="23" y="12"/>
                  </a:lnTo>
                  <a:lnTo>
                    <a:pt x="17" y="20"/>
                  </a:lnTo>
                  <a:lnTo>
                    <a:pt x="6" y="23"/>
                  </a:lnTo>
                  <a:lnTo>
                    <a:pt x="0" y="18"/>
                  </a:lnTo>
                  <a:lnTo>
                    <a:pt x="0" y="10"/>
                  </a:lnTo>
                  <a:lnTo>
                    <a:pt x="0" y="5"/>
                  </a:lnTo>
                  <a:lnTo>
                    <a:pt x="3" y="0"/>
                  </a:lnTo>
                  <a:lnTo>
                    <a:pt x="14" y="0"/>
                  </a:lnTo>
                  <a:lnTo>
                    <a:pt x="20" y="5"/>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8" name="Freeform 172"/>
            <p:cNvSpPr>
              <a:spLocks/>
            </p:cNvSpPr>
            <p:nvPr/>
          </p:nvSpPr>
          <p:spPr bwMode="auto">
            <a:xfrm flipH="1">
              <a:off x="4578" y="3042"/>
              <a:ext cx="15" cy="13"/>
            </a:xfrm>
            <a:custGeom>
              <a:avLst/>
              <a:gdLst>
                <a:gd name="T0" fmla="*/ 5 w 14"/>
                <a:gd name="T1" fmla="*/ 10 h 13"/>
                <a:gd name="T2" fmla="*/ 5 w 14"/>
                <a:gd name="T3" fmla="*/ 10 h 13"/>
                <a:gd name="T4" fmla="*/ 8 w 14"/>
                <a:gd name="T5" fmla="*/ 13 h 13"/>
                <a:gd name="T6" fmla="*/ 11 w 14"/>
                <a:gd name="T7" fmla="*/ 13 h 13"/>
                <a:gd name="T8" fmla="*/ 14 w 14"/>
                <a:gd name="T9" fmla="*/ 10 h 13"/>
                <a:gd name="T10" fmla="*/ 14 w 14"/>
                <a:gd name="T11" fmla="*/ 2 h 13"/>
                <a:gd name="T12" fmla="*/ 11 w 14"/>
                <a:gd name="T13" fmla="*/ 0 h 13"/>
                <a:gd name="T14" fmla="*/ 5 w 14"/>
                <a:gd name="T15" fmla="*/ 2 h 13"/>
                <a:gd name="T16" fmla="*/ 0 w 14"/>
                <a:gd name="T17" fmla="*/ 5 h 13"/>
                <a:gd name="T18" fmla="*/ 5 w 14"/>
                <a:gd name="T19"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3">
                  <a:moveTo>
                    <a:pt x="5" y="10"/>
                  </a:moveTo>
                  <a:lnTo>
                    <a:pt x="5" y="10"/>
                  </a:lnTo>
                  <a:lnTo>
                    <a:pt x="8" y="13"/>
                  </a:lnTo>
                  <a:lnTo>
                    <a:pt x="11" y="13"/>
                  </a:lnTo>
                  <a:lnTo>
                    <a:pt x="14" y="10"/>
                  </a:lnTo>
                  <a:lnTo>
                    <a:pt x="14" y="2"/>
                  </a:lnTo>
                  <a:lnTo>
                    <a:pt x="11" y="0"/>
                  </a:lnTo>
                  <a:lnTo>
                    <a:pt x="5" y="2"/>
                  </a:lnTo>
                  <a:lnTo>
                    <a:pt x="0" y="5"/>
                  </a:lnTo>
                  <a:lnTo>
                    <a:pt x="5" y="1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89" name="Freeform 173"/>
            <p:cNvSpPr>
              <a:spLocks/>
            </p:cNvSpPr>
            <p:nvPr/>
          </p:nvSpPr>
          <p:spPr bwMode="auto">
            <a:xfrm flipH="1">
              <a:off x="4658" y="3084"/>
              <a:ext cx="14" cy="14"/>
            </a:xfrm>
            <a:custGeom>
              <a:avLst/>
              <a:gdLst>
                <a:gd name="T0" fmla="*/ 5 w 14"/>
                <a:gd name="T1" fmla="*/ 11 h 14"/>
                <a:gd name="T2" fmla="*/ 5 w 14"/>
                <a:gd name="T3" fmla="*/ 11 h 14"/>
                <a:gd name="T4" fmla="*/ 8 w 14"/>
                <a:gd name="T5" fmla="*/ 14 h 14"/>
                <a:gd name="T6" fmla="*/ 11 w 14"/>
                <a:gd name="T7" fmla="*/ 14 h 14"/>
                <a:gd name="T8" fmla="*/ 14 w 14"/>
                <a:gd name="T9" fmla="*/ 11 h 14"/>
                <a:gd name="T10" fmla="*/ 14 w 14"/>
                <a:gd name="T11" fmla="*/ 3 h 14"/>
                <a:gd name="T12" fmla="*/ 11 w 14"/>
                <a:gd name="T13" fmla="*/ 0 h 14"/>
                <a:gd name="T14" fmla="*/ 5 w 14"/>
                <a:gd name="T15" fmla="*/ 0 h 14"/>
                <a:gd name="T16" fmla="*/ 0 w 14"/>
                <a:gd name="T17" fmla="*/ 6 h 14"/>
                <a:gd name="T18" fmla="*/ 5 w 14"/>
                <a:gd name="T19" fmla="*/ 1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4">
                  <a:moveTo>
                    <a:pt x="5" y="11"/>
                  </a:moveTo>
                  <a:lnTo>
                    <a:pt x="5" y="11"/>
                  </a:lnTo>
                  <a:lnTo>
                    <a:pt x="8" y="14"/>
                  </a:lnTo>
                  <a:lnTo>
                    <a:pt x="11" y="14"/>
                  </a:lnTo>
                  <a:lnTo>
                    <a:pt x="14" y="11"/>
                  </a:lnTo>
                  <a:lnTo>
                    <a:pt x="14" y="3"/>
                  </a:lnTo>
                  <a:lnTo>
                    <a:pt x="11" y="0"/>
                  </a:lnTo>
                  <a:lnTo>
                    <a:pt x="5" y="0"/>
                  </a:lnTo>
                  <a:lnTo>
                    <a:pt x="0" y="6"/>
                  </a:lnTo>
                  <a:lnTo>
                    <a:pt x="5" y="1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0" name="Freeform 174"/>
            <p:cNvSpPr>
              <a:spLocks/>
            </p:cNvSpPr>
            <p:nvPr/>
          </p:nvSpPr>
          <p:spPr bwMode="auto">
            <a:xfrm flipH="1">
              <a:off x="4429" y="3493"/>
              <a:ext cx="169" cy="580"/>
            </a:xfrm>
            <a:custGeom>
              <a:avLst/>
              <a:gdLst>
                <a:gd name="T0" fmla="*/ 0 w 163"/>
                <a:gd name="T1" fmla="*/ 21 h 580"/>
                <a:gd name="T2" fmla="*/ 0 w 163"/>
                <a:gd name="T3" fmla="*/ 21 h 580"/>
                <a:gd name="T4" fmla="*/ 5 w 163"/>
                <a:gd name="T5" fmla="*/ 32 h 580"/>
                <a:gd name="T6" fmla="*/ 30 w 163"/>
                <a:gd name="T7" fmla="*/ 64 h 580"/>
                <a:gd name="T8" fmla="*/ 58 w 163"/>
                <a:gd name="T9" fmla="*/ 118 h 580"/>
                <a:gd name="T10" fmla="*/ 85 w 163"/>
                <a:gd name="T11" fmla="*/ 184 h 580"/>
                <a:gd name="T12" fmla="*/ 102 w 163"/>
                <a:gd name="T13" fmla="*/ 225 h 580"/>
                <a:gd name="T14" fmla="*/ 116 w 163"/>
                <a:gd name="T15" fmla="*/ 267 h 580"/>
                <a:gd name="T16" fmla="*/ 124 w 163"/>
                <a:gd name="T17" fmla="*/ 313 h 580"/>
                <a:gd name="T18" fmla="*/ 130 w 163"/>
                <a:gd name="T19" fmla="*/ 358 h 580"/>
                <a:gd name="T20" fmla="*/ 132 w 163"/>
                <a:gd name="T21" fmla="*/ 409 h 580"/>
                <a:gd name="T22" fmla="*/ 132 w 163"/>
                <a:gd name="T23" fmla="*/ 462 h 580"/>
                <a:gd name="T24" fmla="*/ 124 w 163"/>
                <a:gd name="T25" fmla="*/ 516 h 580"/>
                <a:gd name="T26" fmla="*/ 110 w 163"/>
                <a:gd name="T27" fmla="*/ 569 h 580"/>
                <a:gd name="T28" fmla="*/ 138 w 163"/>
                <a:gd name="T29" fmla="*/ 580 h 580"/>
                <a:gd name="T30" fmla="*/ 154 w 163"/>
                <a:gd name="T31" fmla="*/ 519 h 580"/>
                <a:gd name="T32" fmla="*/ 160 w 163"/>
                <a:gd name="T33" fmla="*/ 465 h 580"/>
                <a:gd name="T34" fmla="*/ 163 w 163"/>
                <a:gd name="T35" fmla="*/ 409 h 580"/>
                <a:gd name="T36" fmla="*/ 160 w 163"/>
                <a:gd name="T37" fmla="*/ 356 h 580"/>
                <a:gd name="T38" fmla="*/ 154 w 163"/>
                <a:gd name="T39" fmla="*/ 305 h 580"/>
                <a:gd name="T40" fmla="*/ 143 w 163"/>
                <a:gd name="T41" fmla="*/ 259 h 580"/>
                <a:gd name="T42" fmla="*/ 132 w 163"/>
                <a:gd name="T43" fmla="*/ 214 h 580"/>
                <a:gd name="T44" fmla="*/ 118 w 163"/>
                <a:gd name="T45" fmla="*/ 174 h 580"/>
                <a:gd name="T46" fmla="*/ 102 w 163"/>
                <a:gd name="T47" fmla="*/ 134 h 580"/>
                <a:gd name="T48" fmla="*/ 85 w 163"/>
                <a:gd name="T49" fmla="*/ 102 h 580"/>
                <a:gd name="T50" fmla="*/ 55 w 163"/>
                <a:gd name="T51" fmla="*/ 45 h 580"/>
                <a:gd name="T52" fmla="*/ 30 w 163"/>
                <a:gd name="T53" fmla="*/ 13 h 580"/>
                <a:gd name="T54" fmla="*/ 24 w 163"/>
                <a:gd name="T55" fmla="*/ 0 h 580"/>
                <a:gd name="T56" fmla="*/ 0 w 163"/>
                <a:gd name="T57" fmla="*/ 21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3" h="580">
                  <a:moveTo>
                    <a:pt x="0" y="21"/>
                  </a:moveTo>
                  <a:lnTo>
                    <a:pt x="0" y="21"/>
                  </a:lnTo>
                  <a:lnTo>
                    <a:pt x="5" y="32"/>
                  </a:lnTo>
                  <a:lnTo>
                    <a:pt x="30" y="64"/>
                  </a:lnTo>
                  <a:lnTo>
                    <a:pt x="58" y="118"/>
                  </a:lnTo>
                  <a:lnTo>
                    <a:pt x="85" y="184"/>
                  </a:lnTo>
                  <a:lnTo>
                    <a:pt x="102" y="225"/>
                  </a:lnTo>
                  <a:lnTo>
                    <a:pt x="116" y="267"/>
                  </a:lnTo>
                  <a:lnTo>
                    <a:pt x="124" y="313"/>
                  </a:lnTo>
                  <a:lnTo>
                    <a:pt x="130" y="358"/>
                  </a:lnTo>
                  <a:lnTo>
                    <a:pt x="132" y="409"/>
                  </a:lnTo>
                  <a:lnTo>
                    <a:pt x="132" y="462"/>
                  </a:lnTo>
                  <a:lnTo>
                    <a:pt x="124" y="516"/>
                  </a:lnTo>
                  <a:lnTo>
                    <a:pt x="110" y="569"/>
                  </a:lnTo>
                  <a:lnTo>
                    <a:pt x="138" y="580"/>
                  </a:lnTo>
                  <a:lnTo>
                    <a:pt x="154" y="519"/>
                  </a:lnTo>
                  <a:lnTo>
                    <a:pt x="160" y="465"/>
                  </a:lnTo>
                  <a:lnTo>
                    <a:pt x="163" y="409"/>
                  </a:lnTo>
                  <a:lnTo>
                    <a:pt x="160" y="356"/>
                  </a:lnTo>
                  <a:lnTo>
                    <a:pt x="154" y="305"/>
                  </a:lnTo>
                  <a:lnTo>
                    <a:pt x="143" y="259"/>
                  </a:lnTo>
                  <a:lnTo>
                    <a:pt x="132" y="214"/>
                  </a:lnTo>
                  <a:lnTo>
                    <a:pt x="118" y="174"/>
                  </a:lnTo>
                  <a:lnTo>
                    <a:pt x="102" y="134"/>
                  </a:lnTo>
                  <a:lnTo>
                    <a:pt x="85" y="102"/>
                  </a:lnTo>
                  <a:lnTo>
                    <a:pt x="55" y="45"/>
                  </a:lnTo>
                  <a:lnTo>
                    <a:pt x="30" y="13"/>
                  </a:lnTo>
                  <a:lnTo>
                    <a:pt x="24" y="0"/>
                  </a:lnTo>
                  <a:lnTo>
                    <a:pt x="0" y="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1" name="Freeform 175"/>
            <p:cNvSpPr>
              <a:spLocks/>
            </p:cNvSpPr>
            <p:nvPr/>
          </p:nvSpPr>
          <p:spPr bwMode="auto">
            <a:xfrm flipH="1">
              <a:off x="4609" y="3506"/>
              <a:ext cx="193" cy="580"/>
            </a:xfrm>
            <a:custGeom>
              <a:avLst/>
              <a:gdLst>
                <a:gd name="T0" fmla="*/ 155 w 186"/>
                <a:gd name="T1" fmla="*/ 3 h 580"/>
                <a:gd name="T2" fmla="*/ 155 w 186"/>
                <a:gd name="T3" fmla="*/ 3 h 580"/>
                <a:gd name="T4" fmla="*/ 155 w 186"/>
                <a:gd name="T5" fmla="*/ 72 h 580"/>
                <a:gd name="T6" fmla="*/ 155 w 186"/>
                <a:gd name="T7" fmla="*/ 147 h 580"/>
                <a:gd name="T8" fmla="*/ 144 w 186"/>
                <a:gd name="T9" fmla="*/ 233 h 580"/>
                <a:gd name="T10" fmla="*/ 136 w 186"/>
                <a:gd name="T11" fmla="*/ 278 h 580"/>
                <a:gd name="T12" fmla="*/ 131 w 186"/>
                <a:gd name="T13" fmla="*/ 324 h 580"/>
                <a:gd name="T14" fmla="*/ 117 w 186"/>
                <a:gd name="T15" fmla="*/ 369 h 580"/>
                <a:gd name="T16" fmla="*/ 100 w 186"/>
                <a:gd name="T17" fmla="*/ 417 h 580"/>
                <a:gd name="T18" fmla="*/ 81 w 186"/>
                <a:gd name="T19" fmla="*/ 455 h 580"/>
                <a:gd name="T20" fmla="*/ 58 w 186"/>
                <a:gd name="T21" fmla="*/ 495 h 580"/>
                <a:gd name="T22" fmla="*/ 31 w 186"/>
                <a:gd name="T23" fmla="*/ 527 h 580"/>
                <a:gd name="T24" fmla="*/ 0 w 186"/>
                <a:gd name="T25" fmla="*/ 556 h 580"/>
                <a:gd name="T26" fmla="*/ 20 w 186"/>
                <a:gd name="T27" fmla="*/ 580 h 580"/>
                <a:gd name="T28" fmla="*/ 53 w 186"/>
                <a:gd name="T29" fmla="*/ 551 h 580"/>
                <a:gd name="T30" fmla="*/ 81 w 186"/>
                <a:gd name="T31" fmla="*/ 516 h 580"/>
                <a:gd name="T32" fmla="*/ 106 w 186"/>
                <a:gd name="T33" fmla="*/ 476 h 580"/>
                <a:gd name="T34" fmla="*/ 125 w 186"/>
                <a:gd name="T35" fmla="*/ 433 h 580"/>
                <a:gd name="T36" fmla="*/ 144 w 186"/>
                <a:gd name="T37" fmla="*/ 388 h 580"/>
                <a:gd name="T38" fmla="*/ 158 w 186"/>
                <a:gd name="T39" fmla="*/ 342 h 580"/>
                <a:gd name="T40" fmla="*/ 169 w 186"/>
                <a:gd name="T41" fmla="*/ 292 h 580"/>
                <a:gd name="T42" fmla="*/ 175 w 186"/>
                <a:gd name="T43" fmla="*/ 246 h 580"/>
                <a:gd name="T44" fmla="*/ 186 w 186"/>
                <a:gd name="T45" fmla="*/ 158 h 580"/>
                <a:gd name="T46" fmla="*/ 186 w 186"/>
                <a:gd name="T47" fmla="*/ 78 h 580"/>
                <a:gd name="T48" fmla="*/ 186 w 186"/>
                <a:gd name="T49" fmla="*/ 0 h 580"/>
                <a:gd name="T50" fmla="*/ 155 w 186"/>
                <a:gd name="T51" fmla="*/ 3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6" h="580">
                  <a:moveTo>
                    <a:pt x="155" y="3"/>
                  </a:moveTo>
                  <a:lnTo>
                    <a:pt x="155" y="3"/>
                  </a:lnTo>
                  <a:lnTo>
                    <a:pt x="155" y="72"/>
                  </a:lnTo>
                  <a:lnTo>
                    <a:pt x="155" y="147"/>
                  </a:lnTo>
                  <a:lnTo>
                    <a:pt x="144" y="233"/>
                  </a:lnTo>
                  <a:lnTo>
                    <a:pt x="136" y="278"/>
                  </a:lnTo>
                  <a:lnTo>
                    <a:pt x="131" y="324"/>
                  </a:lnTo>
                  <a:lnTo>
                    <a:pt x="117" y="369"/>
                  </a:lnTo>
                  <a:lnTo>
                    <a:pt x="100" y="417"/>
                  </a:lnTo>
                  <a:lnTo>
                    <a:pt x="81" y="455"/>
                  </a:lnTo>
                  <a:lnTo>
                    <a:pt x="58" y="495"/>
                  </a:lnTo>
                  <a:lnTo>
                    <a:pt x="31" y="527"/>
                  </a:lnTo>
                  <a:lnTo>
                    <a:pt x="0" y="556"/>
                  </a:lnTo>
                  <a:lnTo>
                    <a:pt x="20" y="580"/>
                  </a:lnTo>
                  <a:lnTo>
                    <a:pt x="53" y="551"/>
                  </a:lnTo>
                  <a:lnTo>
                    <a:pt x="81" y="516"/>
                  </a:lnTo>
                  <a:lnTo>
                    <a:pt x="106" y="476"/>
                  </a:lnTo>
                  <a:lnTo>
                    <a:pt x="125" y="433"/>
                  </a:lnTo>
                  <a:lnTo>
                    <a:pt x="144" y="388"/>
                  </a:lnTo>
                  <a:lnTo>
                    <a:pt x="158" y="342"/>
                  </a:lnTo>
                  <a:lnTo>
                    <a:pt x="169" y="292"/>
                  </a:lnTo>
                  <a:lnTo>
                    <a:pt x="175" y="246"/>
                  </a:lnTo>
                  <a:lnTo>
                    <a:pt x="186" y="158"/>
                  </a:lnTo>
                  <a:lnTo>
                    <a:pt x="186" y="78"/>
                  </a:lnTo>
                  <a:lnTo>
                    <a:pt x="186" y="0"/>
                  </a:lnTo>
                  <a:lnTo>
                    <a:pt x="155" y="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2" name="Freeform 176"/>
            <p:cNvSpPr>
              <a:spLocks/>
            </p:cNvSpPr>
            <p:nvPr/>
          </p:nvSpPr>
          <p:spPr bwMode="auto">
            <a:xfrm flipH="1">
              <a:off x="4420" y="4055"/>
              <a:ext cx="55" cy="44"/>
            </a:xfrm>
            <a:custGeom>
              <a:avLst/>
              <a:gdLst>
                <a:gd name="T0" fmla="*/ 53 w 53"/>
                <a:gd name="T1" fmla="*/ 34 h 44"/>
                <a:gd name="T2" fmla="*/ 53 w 53"/>
                <a:gd name="T3" fmla="*/ 44 h 44"/>
                <a:gd name="T4" fmla="*/ 19 w 53"/>
                <a:gd name="T5" fmla="*/ 44 h 44"/>
                <a:gd name="T6" fmla="*/ 11 w 53"/>
                <a:gd name="T7" fmla="*/ 31 h 44"/>
                <a:gd name="T8" fmla="*/ 11 w 53"/>
                <a:gd name="T9" fmla="*/ 44 h 44"/>
                <a:gd name="T10" fmla="*/ 0 w 53"/>
                <a:gd name="T11" fmla="*/ 44 h 44"/>
                <a:gd name="T12" fmla="*/ 0 w 53"/>
                <a:gd name="T13" fmla="*/ 0 h 44"/>
                <a:gd name="T14" fmla="*/ 5 w 53"/>
                <a:gd name="T15" fmla="*/ 0 h 44"/>
                <a:gd name="T16" fmla="*/ 14 w 53"/>
                <a:gd name="T17" fmla="*/ 13 h 44"/>
                <a:gd name="T18" fmla="*/ 28 w 53"/>
                <a:gd name="T19" fmla="*/ 31 h 44"/>
                <a:gd name="T20" fmla="*/ 53 w 53"/>
                <a:gd name="T21"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44">
                  <a:moveTo>
                    <a:pt x="53" y="34"/>
                  </a:moveTo>
                  <a:lnTo>
                    <a:pt x="53" y="44"/>
                  </a:lnTo>
                  <a:lnTo>
                    <a:pt x="19" y="44"/>
                  </a:lnTo>
                  <a:lnTo>
                    <a:pt x="11" y="31"/>
                  </a:lnTo>
                  <a:lnTo>
                    <a:pt x="11" y="44"/>
                  </a:lnTo>
                  <a:lnTo>
                    <a:pt x="0" y="44"/>
                  </a:lnTo>
                  <a:lnTo>
                    <a:pt x="0" y="0"/>
                  </a:lnTo>
                  <a:lnTo>
                    <a:pt x="5" y="0"/>
                  </a:lnTo>
                  <a:lnTo>
                    <a:pt x="14" y="13"/>
                  </a:lnTo>
                  <a:lnTo>
                    <a:pt x="28" y="31"/>
                  </a:lnTo>
                  <a:lnTo>
                    <a:pt x="53" y="3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3" name="Freeform 177"/>
            <p:cNvSpPr>
              <a:spLocks/>
            </p:cNvSpPr>
            <p:nvPr/>
          </p:nvSpPr>
          <p:spPr bwMode="auto">
            <a:xfrm flipH="1">
              <a:off x="4773" y="4061"/>
              <a:ext cx="48" cy="60"/>
            </a:xfrm>
            <a:custGeom>
              <a:avLst/>
              <a:gdLst>
                <a:gd name="T0" fmla="*/ 19 w 47"/>
                <a:gd name="T1" fmla="*/ 60 h 60"/>
                <a:gd name="T2" fmla="*/ 8 w 47"/>
                <a:gd name="T3" fmla="*/ 60 h 60"/>
                <a:gd name="T4" fmla="*/ 5 w 47"/>
                <a:gd name="T5" fmla="*/ 27 h 60"/>
                <a:gd name="T6" fmla="*/ 14 w 47"/>
                <a:gd name="T7" fmla="*/ 14 h 60"/>
                <a:gd name="T8" fmla="*/ 0 w 47"/>
                <a:gd name="T9" fmla="*/ 17 h 60"/>
                <a:gd name="T10" fmla="*/ 0 w 47"/>
                <a:gd name="T11" fmla="*/ 6 h 60"/>
                <a:gd name="T12" fmla="*/ 44 w 47"/>
                <a:gd name="T13" fmla="*/ 0 h 60"/>
                <a:gd name="T14" fmla="*/ 47 w 47"/>
                <a:gd name="T15" fmla="*/ 11 h 60"/>
                <a:gd name="T16" fmla="*/ 33 w 47"/>
                <a:gd name="T17" fmla="*/ 17 h 60"/>
                <a:gd name="T18" fmla="*/ 19 w 47"/>
                <a:gd name="T19" fmla="*/ 35 h 60"/>
                <a:gd name="T20" fmla="*/ 19 w 47"/>
                <a:gd name="T2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60">
                  <a:moveTo>
                    <a:pt x="19" y="60"/>
                  </a:moveTo>
                  <a:lnTo>
                    <a:pt x="8" y="60"/>
                  </a:lnTo>
                  <a:lnTo>
                    <a:pt x="5" y="27"/>
                  </a:lnTo>
                  <a:lnTo>
                    <a:pt x="14" y="14"/>
                  </a:lnTo>
                  <a:lnTo>
                    <a:pt x="0" y="17"/>
                  </a:lnTo>
                  <a:lnTo>
                    <a:pt x="0" y="6"/>
                  </a:lnTo>
                  <a:lnTo>
                    <a:pt x="44" y="0"/>
                  </a:lnTo>
                  <a:lnTo>
                    <a:pt x="47" y="11"/>
                  </a:lnTo>
                  <a:lnTo>
                    <a:pt x="33" y="17"/>
                  </a:lnTo>
                  <a:lnTo>
                    <a:pt x="19" y="35"/>
                  </a:lnTo>
                  <a:lnTo>
                    <a:pt x="19" y="6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4" name="Freeform 178"/>
            <p:cNvSpPr>
              <a:spLocks/>
            </p:cNvSpPr>
            <p:nvPr/>
          </p:nvSpPr>
          <p:spPr bwMode="auto">
            <a:xfrm flipH="1">
              <a:off x="4598" y="3106"/>
              <a:ext cx="40" cy="13"/>
            </a:xfrm>
            <a:custGeom>
              <a:avLst/>
              <a:gdLst>
                <a:gd name="T0" fmla="*/ 33 w 39"/>
                <a:gd name="T1" fmla="*/ 0 h 13"/>
                <a:gd name="T2" fmla="*/ 33 w 39"/>
                <a:gd name="T3" fmla="*/ 0 h 13"/>
                <a:gd name="T4" fmla="*/ 25 w 39"/>
                <a:gd name="T5" fmla="*/ 5 h 13"/>
                <a:gd name="T6" fmla="*/ 14 w 39"/>
                <a:gd name="T7" fmla="*/ 10 h 13"/>
                <a:gd name="T8" fmla="*/ 0 w 39"/>
                <a:gd name="T9" fmla="*/ 5 h 13"/>
                <a:gd name="T10" fmla="*/ 0 w 39"/>
                <a:gd name="T11" fmla="*/ 10 h 13"/>
                <a:gd name="T12" fmla="*/ 14 w 39"/>
                <a:gd name="T13" fmla="*/ 13 h 13"/>
                <a:gd name="T14" fmla="*/ 28 w 39"/>
                <a:gd name="T15" fmla="*/ 10 h 13"/>
                <a:gd name="T16" fmla="*/ 39 w 39"/>
                <a:gd name="T17" fmla="*/ 3 h 13"/>
                <a:gd name="T18" fmla="*/ 33 w 39"/>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13">
                  <a:moveTo>
                    <a:pt x="33" y="0"/>
                  </a:moveTo>
                  <a:lnTo>
                    <a:pt x="33" y="0"/>
                  </a:lnTo>
                  <a:lnTo>
                    <a:pt x="25" y="5"/>
                  </a:lnTo>
                  <a:lnTo>
                    <a:pt x="14" y="10"/>
                  </a:lnTo>
                  <a:lnTo>
                    <a:pt x="0" y="5"/>
                  </a:lnTo>
                  <a:lnTo>
                    <a:pt x="0" y="10"/>
                  </a:lnTo>
                  <a:lnTo>
                    <a:pt x="14" y="13"/>
                  </a:lnTo>
                  <a:lnTo>
                    <a:pt x="28" y="10"/>
                  </a:lnTo>
                  <a:lnTo>
                    <a:pt x="39" y="3"/>
                  </a:lnTo>
                  <a:lnTo>
                    <a:pt x="3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5" name="Freeform 179"/>
            <p:cNvSpPr>
              <a:spLocks/>
            </p:cNvSpPr>
            <p:nvPr/>
          </p:nvSpPr>
          <p:spPr bwMode="auto">
            <a:xfrm flipH="1">
              <a:off x="4679" y="2806"/>
              <a:ext cx="162" cy="438"/>
            </a:xfrm>
            <a:custGeom>
              <a:avLst/>
              <a:gdLst>
                <a:gd name="T0" fmla="*/ 27 w 157"/>
                <a:gd name="T1" fmla="*/ 323 h 438"/>
                <a:gd name="T2" fmla="*/ 27 w 157"/>
                <a:gd name="T3" fmla="*/ 323 h 438"/>
                <a:gd name="T4" fmla="*/ 38 w 157"/>
                <a:gd name="T5" fmla="*/ 345 h 438"/>
                <a:gd name="T6" fmla="*/ 49 w 157"/>
                <a:gd name="T7" fmla="*/ 363 h 438"/>
                <a:gd name="T8" fmla="*/ 63 w 157"/>
                <a:gd name="T9" fmla="*/ 379 h 438"/>
                <a:gd name="T10" fmla="*/ 77 w 157"/>
                <a:gd name="T11" fmla="*/ 396 h 438"/>
                <a:gd name="T12" fmla="*/ 94 w 157"/>
                <a:gd name="T13" fmla="*/ 409 h 438"/>
                <a:gd name="T14" fmla="*/ 110 w 157"/>
                <a:gd name="T15" fmla="*/ 420 h 438"/>
                <a:gd name="T16" fmla="*/ 130 w 157"/>
                <a:gd name="T17" fmla="*/ 430 h 438"/>
                <a:gd name="T18" fmla="*/ 149 w 157"/>
                <a:gd name="T19" fmla="*/ 438 h 438"/>
                <a:gd name="T20" fmla="*/ 157 w 157"/>
                <a:gd name="T21" fmla="*/ 417 h 438"/>
                <a:gd name="T22" fmla="*/ 121 w 157"/>
                <a:gd name="T23" fmla="*/ 398 h 438"/>
                <a:gd name="T24" fmla="*/ 91 w 157"/>
                <a:gd name="T25" fmla="*/ 377 h 438"/>
                <a:gd name="T26" fmla="*/ 66 w 157"/>
                <a:gd name="T27" fmla="*/ 347 h 438"/>
                <a:gd name="T28" fmla="*/ 49 w 157"/>
                <a:gd name="T29" fmla="*/ 313 h 438"/>
                <a:gd name="T30" fmla="*/ 33 w 157"/>
                <a:gd name="T31" fmla="*/ 281 h 438"/>
                <a:gd name="T32" fmla="*/ 27 w 157"/>
                <a:gd name="T33" fmla="*/ 249 h 438"/>
                <a:gd name="T34" fmla="*/ 24 w 157"/>
                <a:gd name="T35" fmla="*/ 214 h 438"/>
                <a:gd name="T36" fmla="*/ 24 w 157"/>
                <a:gd name="T37" fmla="*/ 174 h 438"/>
                <a:gd name="T38" fmla="*/ 27 w 157"/>
                <a:gd name="T39" fmla="*/ 134 h 438"/>
                <a:gd name="T40" fmla="*/ 33 w 157"/>
                <a:gd name="T41" fmla="*/ 91 h 438"/>
                <a:gd name="T42" fmla="*/ 44 w 157"/>
                <a:gd name="T43" fmla="*/ 48 h 438"/>
                <a:gd name="T44" fmla="*/ 58 w 157"/>
                <a:gd name="T45" fmla="*/ 11 h 438"/>
                <a:gd name="T46" fmla="*/ 38 w 157"/>
                <a:gd name="T47" fmla="*/ 0 h 438"/>
                <a:gd name="T48" fmla="*/ 24 w 157"/>
                <a:gd name="T49" fmla="*/ 45 h 438"/>
                <a:gd name="T50" fmla="*/ 11 w 157"/>
                <a:gd name="T51" fmla="*/ 88 h 438"/>
                <a:gd name="T52" fmla="*/ 2 w 157"/>
                <a:gd name="T53" fmla="*/ 131 h 438"/>
                <a:gd name="T54" fmla="*/ 0 w 157"/>
                <a:gd name="T55" fmla="*/ 174 h 438"/>
                <a:gd name="T56" fmla="*/ 0 w 157"/>
                <a:gd name="T57" fmla="*/ 214 h 438"/>
                <a:gd name="T58" fmla="*/ 5 w 157"/>
                <a:gd name="T59" fmla="*/ 251 h 438"/>
                <a:gd name="T60" fmla="*/ 13 w 157"/>
                <a:gd name="T61" fmla="*/ 289 h 438"/>
                <a:gd name="T62" fmla="*/ 27 w 157"/>
                <a:gd name="T63" fmla="*/ 32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7" h="438">
                  <a:moveTo>
                    <a:pt x="27" y="323"/>
                  </a:moveTo>
                  <a:lnTo>
                    <a:pt x="27" y="323"/>
                  </a:lnTo>
                  <a:lnTo>
                    <a:pt x="38" y="345"/>
                  </a:lnTo>
                  <a:lnTo>
                    <a:pt x="49" y="363"/>
                  </a:lnTo>
                  <a:lnTo>
                    <a:pt x="63" y="379"/>
                  </a:lnTo>
                  <a:lnTo>
                    <a:pt x="77" y="396"/>
                  </a:lnTo>
                  <a:lnTo>
                    <a:pt x="94" y="409"/>
                  </a:lnTo>
                  <a:lnTo>
                    <a:pt x="110" y="420"/>
                  </a:lnTo>
                  <a:lnTo>
                    <a:pt x="130" y="430"/>
                  </a:lnTo>
                  <a:lnTo>
                    <a:pt x="149" y="438"/>
                  </a:lnTo>
                  <a:lnTo>
                    <a:pt x="157" y="417"/>
                  </a:lnTo>
                  <a:lnTo>
                    <a:pt x="121" y="398"/>
                  </a:lnTo>
                  <a:lnTo>
                    <a:pt x="91" y="377"/>
                  </a:lnTo>
                  <a:lnTo>
                    <a:pt x="66" y="347"/>
                  </a:lnTo>
                  <a:lnTo>
                    <a:pt x="49" y="313"/>
                  </a:lnTo>
                  <a:lnTo>
                    <a:pt x="33" y="281"/>
                  </a:lnTo>
                  <a:lnTo>
                    <a:pt x="27" y="249"/>
                  </a:lnTo>
                  <a:lnTo>
                    <a:pt x="24" y="214"/>
                  </a:lnTo>
                  <a:lnTo>
                    <a:pt x="24" y="174"/>
                  </a:lnTo>
                  <a:lnTo>
                    <a:pt x="27" y="134"/>
                  </a:lnTo>
                  <a:lnTo>
                    <a:pt x="33" y="91"/>
                  </a:lnTo>
                  <a:lnTo>
                    <a:pt x="44" y="48"/>
                  </a:lnTo>
                  <a:lnTo>
                    <a:pt x="58" y="11"/>
                  </a:lnTo>
                  <a:lnTo>
                    <a:pt x="38" y="0"/>
                  </a:lnTo>
                  <a:lnTo>
                    <a:pt x="24" y="45"/>
                  </a:lnTo>
                  <a:lnTo>
                    <a:pt x="11" y="88"/>
                  </a:lnTo>
                  <a:lnTo>
                    <a:pt x="2" y="131"/>
                  </a:lnTo>
                  <a:lnTo>
                    <a:pt x="0" y="174"/>
                  </a:lnTo>
                  <a:lnTo>
                    <a:pt x="0" y="214"/>
                  </a:lnTo>
                  <a:lnTo>
                    <a:pt x="5" y="251"/>
                  </a:lnTo>
                  <a:lnTo>
                    <a:pt x="13" y="289"/>
                  </a:lnTo>
                  <a:lnTo>
                    <a:pt x="27" y="3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6" name="Freeform 180"/>
            <p:cNvSpPr>
              <a:spLocks/>
            </p:cNvSpPr>
            <p:nvPr/>
          </p:nvSpPr>
          <p:spPr bwMode="auto">
            <a:xfrm flipH="1">
              <a:off x="4771" y="2776"/>
              <a:ext cx="40" cy="41"/>
            </a:xfrm>
            <a:custGeom>
              <a:avLst/>
              <a:gdLst>
                <a:gd name="T0" fmla="*/ 36 w 39"/>
                <a:gd name="T1" fmla="*/ 9 h 41"/>
                <a:gd name="T2" fmla="*/ 36 w 39"/>
                <a:gd name="T3" fmla="*/ 9 h 41"/>
                <a:gd name="T4" fmla="*/ 39 w 39"/>
                <a:gd name="T5" fmla="*/ 17 h 41"/>
                <a:gd name="T6" fmla="*/ 39 w 39"/>
                <a:gd name="T7" fmla="*/ 22 h 41"/>
                <a:gd name="T8" fmla="*/ 36 w 39"/>
                <a:gd name="T9" fmla="*/ 31 h 41"/>
                <a:gd name="T10" fmla="*/ 28 w 39"/>
                <a:gd name="T11" fmla="*/ 39 h 41"/>
                <a:gd name="T12" fmla="*/ 22 w 39"/>
                <a:gd name="T13" fmla="*/ 41 h 41"/>
                <a:gd name="T14" fmla="*/ 14 w 39"/>
                <a:gd name="T15" fmla="*/ 41 h 41"/>
                <a:gd name="T16" fmla="*/ 9 w 39"/>
                <a:gd name="T17" fmla="*/ 39 h 41"/>
                <a:gd name="T18" fmla="*/ 3 w 39"/>
                <a:gd name="T19" fmla="*/ 31 h 41"/>
                <a:gd name="T20" fmla="*/ 0 w 39"/>
                <a:gd name="T21" fmla="*/ 22 h 41"/>
                <a:gd name="T22" fmla="*/ 0 w 39"/>
                <a:gd name="T23" fmla="*/ 17 h 41"/>
                <a:gd name="T24" fmla="*/ 3 w 39"/>
                <a:gd name="T25" fmla="*/ 9 h 41"/>
                <a:gd name="T26" fmla="*/ 9 w 39"/>
                <a:gd name="T27" fmla="*/ 6 h 41"/>
                <a:gd name="T28" fmla="*/ 20 w 39"/>
                <a:gd name="T29" fmla="*/ 0 h 41"/>
                <a:gd name="T30" fmla="*/ 25 w 39"/>
                <a:gd name="T31" fmla="*/ 0 h 41"/>
                <a:gd name="T32" fmla="*/ 33 w 39"/>
                <a:gd name="T33" fmla="*/ 6 h 41"/>
                <a:gd name="T34" fmla="*/ 36 w 39"/>
                <a:gd name="T3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41">
                  <a:moveTo>
                    <a:pt x="36" y="9"/>
                  </a:moveTo>
                  <a:lnTo>
                    <a:pt x="36" y="9"/>
                  </a:lnTo>
                  <a:lnTo>
                    <a:pt x="39" y="17"/>
                  </a:lnTo>
                  <a:lnTo>
                    <a:pt x="39" y="22"/>
                  </a:lnTo>
                  <a:lnTo>
                    <a:pt x="36" y="31"/>
                  </a:lnTo>
                  <a:lnTo>
                    <a:pt x="28" y="39"/>
                  </a:lnTo>
                  <a:lnTo>
                    <a:pt x="22" y="41"/>
                  </a:lnTo>
                  <a:lnTo>
                    <a:pt x="14" y="41"/>
                  </a:lnTo>
                  <a:lnTo>
                    <a:pt x="9" y="39"/>
                  </a:lnTo>
                  <a:lnTo>
                    <a:pt x="3" y="31"/>
                  </a:lnTo>
                  <a:lnTo>
                    <a:pt x="0" y="22"/>
                  </a:lnTo>
                  <a:lnTo>
                    <a:pt x="0" y="17"/>
                  </a:lnTo>
                  <a:lnTo>
                    <a:pt x="3" y="9"/>
                  </a:lnTo>
                  <a:lnTo>
                    <a:pt x="9" y="6"/>
                  </a:lnTo>
                  <a:lnTo>
                    <a:pt x="20" y="0"/>
                  </a:lnTo>
                  <a:lnTo>
                    <a:pt x="25" y="0"/>
                  </a:lnTo>
                  <a:lnTo>
                    <a:pt x="33" y="6"/>
                  </a:lnTo>
                  <a:lnTo>
                    <a:pt x="36" y="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sp>
          <p:nvSpPr>
            <p:cNvPr id="9397" name="Freeform 181"/>
            <p:cNvSpPr>
              <a:spLocks/>
            </p:cNvSpPr>
            <p:nvPr/>
          </p:nvSpPr>
          <p:spPr bwMode="auto">
            <a:xfrm flipH="1">
              <a:off x="4776" y="2785"/>
              <a:ext cx="26" cy="24"/>
            </a:xfrm>
            <a:custGeom>
              <a:avLst/>
              <a:gdLst>
                <a:gd name="T0" fmla="*/ 25 w 25"/>
                <a:gd name="T1" fmla="*/ 2 h 24"/>
                <a:gd name="T2" fmla="*/ 25 w 25"/>
                <a:gd name="T3" fmla="*/ 2 h 24"/>
                <a:gd name="T4" fmla="*/ 25 w 25"/>
                <a:gd name="T5" fmla="*/ 13 h 24"/>
                <a:gd name="T6" fmla="*/ 16 w 25"/>
                <a:gd name="T7" fmla="*/ 22 h 24"/>
                <a:gd name="T8" fmla="*/ 11 w 25"/>
                <a:gd name="T9" fmla="*/ 24 h 24"/>
                <a:gd name="T10" fmla="*/ 0 w 25"/>
                <a:gd name="T11" fmla="*/ 19 h 24"/>
                <a:gd name="T12" fmla="*/ 0 w 25"/>
                <a:gd name="T13" fmla="*/ 8 h 24"/>
                <a:gd name="T14" fmla="*/ 3 w 25"/>
                <a:gd name="T15" fmla="*/ 0 h 24"/>
                <a:gd name="T16" fmla="*/ 14 w 25"/>
                <a:gd name="T17" fmla="*/ 0 h 24"/>
                <a:gd name="T18" fmla="*/ 25 w 25"/>
                <a:gd name="T19" fmla="*/ 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24">
                  <a:moveTo>
                    <a:pt x="25" y="2"/>
                  </a:moveTo>
                  <a:lnTo>
                    <a:pt x="25" y="2"/>
                  </a:lnTo>
                  <a:lnTo>
                    <a:pt x="25" y="13"/>
                  </a:lnTo>
                  <a:lnTo>
                    <a:pt x="16" y="22"/>
                  </a:lnTo>
                  <a:lnTo>
                    <a:pt x="11" y="24"/>
                  </a:lnTo>
                  <a:lnTo>
                    <a:pt x="0" y="19"/>
                  </a:lnTo>
                  <a:lnTo>
                    <a:pt x="0" y="8"/>
                  </a:lnTo>
                  <a:lnTo>
                    <a:pt x="3" y="0"/>
                  </a:lnTo>
                  <a:lnTo>
                    <a:pt x="14" y="0"/>
                  </a:lnTo>
                  <a:lnTo>
                    <a:pt x="25" y="2"/>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l-GR" dirty="0"/>
            </a:p>
          </p:txBody>
        </p:sp>
      </p:grpSp>
    </p:spTree>
    <p:extLst>
      <p:ext uri="{BB962C8B-B14F-4D97-AF65-F5344CB8AC3E}">
        <p14:creationId xmlns:p14="http://schemas.microsoft.com/office/powerpoint/2010/main" xmlns="" val="79146834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457200" y="274638"/>
            <a:ext cx="7467600" cy="706090"/>
          </a:xfrm>
        </p:spPr>
        <p:txBody>
          <a:bodyPr/>
          <a:lstStyle/>
          <a:p>
            <a:pPr algn="ctr"/>
            <a:r>
              <a:rPr lang="el-GR" dirty="0" smtClean="0">
                <a:latin typeface="Calibri Light" panose="020F0302020204030204" pitchFamily="34" charset="0"/>
                <a:cs typeface="Calibri Light" panose="020F0302020204030204" pitchFamily="34" charset="0"/>
              </a:rPr>
              <a:t>ΤΡΕΙΣ ΦΑΣΕΙΣ ΨΥΧΟΛΟΓΙΚΗΣ  ΑΝΑΠΤΥΞΗΣ</a:t>
            </a:r>
            <a:endParaRPr lang="el-GR" dirty="0"/>
          </a:p>
        </p:txBody>
      </p:sp>
      <p:sp>
        <p:nvSpPr>
          <p:cNvPr id="4" name="Θέση περιεχομένου 3"/>
          <p:cNvSpPr>
            <a:spLocks noGrp="1"/>
          </p:cNvSpPr>
          <p:nvPr>
            <p:ph sz="quarter" idx="1"/>
          </p:nvPr>
        </p:nvSpPr>
        <p:spPr>
          <a:xfrm>
            <a:off x="0" y="1600200"/>
            <a:ext cx="8892480" cy="4873752"/>
          </a:xfrm>
        </p:spPr>
        <p:txBody>
          <a:bodyPr>
            <a:noAutofit/>
          </a:bodyPr>
          <a:lstStyle/>
          <a:p>
            <a:r>
              <a:rPr lang="el-GR" b="1" dirty="0" smtClean="0">
                <a:latin typeface="Calibri Light" panose="020F0302020204030204" pitchFamily="34" charset="0"/>
                <a:cs typeface="Calibri Light" panose="020F0302020204030204" pitchFamily="34" charset="0"/>
              </a:rPr>
              <a:t>Πρώιμη φάση</a:t>
            </a:r>
          </a:p>
          <a:p>
            <a:pPr marL="0" indent="0">
              <a:buNone/>
            </a:pPr>
            <a:r>
              <a:rPr lang="el-GR" dirty="0" smtClean="0">
                <a:latin typeface="Calibri Light" panose="020F0302020204030204" pitchFamily="34" charset="0"/>
                <a:cs typeface="Calibri Light" panose="020F0302020204030204" pitchFamily="34" charset="0"/>
              </a:rPr>
              <a:t>Η </a:t>
            </a:r>
            <a:r>
              <a:rPr lang="el-GR" dirty="0">
                <a:latin typeface="Calibri Light" panose="020F0302020204030204" pitchFamily="34" charset="0"/>
                <a:cs typeface="Calibri Light" panose="020F0302020204030204" pitchFamily="34" charset="0"/>
              </a:rPr>
              <a:t>φάση αυτή αρχίζει περίπου </a:t>
            </a:r>
            <a:r>
              <a:rPr lang="el-GR" dirty="0" smtClean="0">
                <a:latin typeface="Calibri Light" panose="020F0302020204030204" pitchFamily="34" charset="0"/>
                <a:cs typeface="Calibri Light" panose="020F0302020204030204" pitchFamily="34" charset="0"/>
              </a:rPr>
              <a:t>στην </a:t>
            </a:r>
            <a:r>
              <a:rPr lang="el-GR" dirty="0">
                <a:latin typeface="Calibri Light" panose="020F0302020204030204" pitchFamily="34" charset="0"/>
                <a:cs typeface="Calibri Light" panose="020F0302020204030204" pitchFamily="34" charset="0"/>
              </a:rPr>
              <a:t>ηλικία των 13 ή νωρίτερα. Στην πρώιμη </a:t>
            </a:r>
            <a:r>
              <a:rPr lang="el-GR" dirty="0" smtClean="0">
                <a:latin typeface="Calibri Light" panose="020F0302020204030204" pitchFamily="34" charset="0"/>
                <a:cs typeface="Calibri Light" panose="020F0302020204030204" pitchFamily="34" charset="0"/>
              </a:rPr>
              <a:t>εφηβεία </a:t>
            </a:r>
            <a:r>
              <a:rPr lang="el-GR" dirty="0">
                <a:latin typeface="Calibri Light" panose="020F0302020204030204" pitchFamily="34" charset="0"/>
                <a:cs typeface="Calibri Light" panose="020F0302020204030204" pitchFamily="34" charset="0"/>
              </a:rPr>
              <a:t>η νοητική εστίαση του εφήβου αρχίζει </a:t>
            </a:r>
            <a:r>
              <a:rPr lang="el-GR" dirty="0" smtClean="0">
                <a:latin typeface="Calibri Light" panose="020F0302020204030204" pitchFamily="34" charset="0"/>
                <a:cs typeface="Calibri Light" panose="020F0302020204030204" pitchFamily="34" charset="0"/>
              </a:rPr>
              <a:t>να </a:t>
            </a:r>
            <a:r>
              <a:rPr lang="el-GR" dirty="0">
                <a:latin typeface="Calibri Light" panose="020F0302020204030204" pitchFamily="34" charset="0"/>
                <a:cs typeface="Calibri Light" panose="020F0302020204030204" pitchFamily="34" charset="0"/>
              </a:rPr>
              <a:t>αλλάζει από αυτήν των γονιών προς αυτήν </a:t>
            </a:r>
            <a:r>
              <a:rPr lang="el-GR" dirty="0" smtClean="0">
                <a:latin typeface="Calibri Light" panose="020F0302020204030204" pitchFamily="34" charset="0"/>
                <a:cs typeface="Calibri Light" panose="020F0302020204030204" pitchFamily="34" charset="0"/>
              </a:rPr>
              <a:t>των </a:t>
            </a:r>
            <a:r>
              <a:rPr lang="el-GR" dirty="0">
                <a:latin typeface="Calibri Light" panose="020F0302020204030204" pitchFamily="34" charset="0"/>
                <a:cs typeface="Calibri Light" panose="020F0302020204030204" pitchFamily="34" charset="0"/>
              </a:rPr>
              <a:t>συνομηλίκων.</a:t>
            </a:r>
          </a:p>
          <a:p>
            <a:r>
              <a:rPr lang="el-GR" b="1" dirty="0">
                <a:latin typeface="Calibri Light" panose="020F0302020204030204" pitchFamily="34" charset="0"/>
                <a:cs typeface="Calibri Light" panose="020F0302020204030204" pitchFamily="34" charset="0"/>
              </a:rPr>
              <a:t>Μέση φάση</a:t>
            </a:r>
          </a:p>
          <a:p>
            <a:pPr marL="0" indent="0">
              <a:buNone/>
            </a:pPr>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Η μέση φάση αρχίζει περίπου </a:t>
            </a:r>
            <a:r>
              <a:rPr lang="el-GR" dirty="0" smtClean="0">
                <a:latin typeface="Calibri Light" panose="020F0302020204030204" pitchFamily="34" charset="0"/>
                <a:cs typeface="Calibri Light" panose="020F0302020204030204" pitchFamily="34" charset="0"/>
              </a:rPr>
              <a:t>στις </a:t>
            </a:r>
            <a:r>
              <a:rPr lang="el-GR" dirty="0">
                <a:latin typeface="Calibri Light" panose="020F0302020204030204" pitchFamily="34" charset="0"/>
                <a:cs typeface="Calibri Light" panose="020F0302020204030204" pitchFamily="34" charset="0"/>
              </a:rPr>
              <a:t>ηλικίες 15 ως 17. Η φάση αυτή μπορεί </a:t>
            </a:r>
            <a:r>
              <a:rPr lang="el-GR" dirty="0" smtClean="0">
                <a:latin typeface="Calibri Light" panose="020F0302020204030204" pitchFamily="34" charset="0"/>
                <a:cs typeface="Calibri Light" panose="020F0302020204030204" pitchFamily="34" charset="0"/>
              </a:rPr>
              <a:t>να </a:t>
            </a:r>
            <a:r>
              <a:rPr lang="el-GR" dirty="0">
                <a:latin typeface="Calibri Light" panose="020F0302020204030204" pitchFamily="34" charset="0"/>
                <a:cs typeface="Calibri Light" panose="020F0302020204030204" pitchFamily="34" charset="0"/>
              </a:rPr>
              <a:t>περιλαμβάνει ολόκληρες μάχες για </a:t>
            </a:r>
            <a:r>
              <a:rPr lang="el-GR" dirty="0" smtClean="0">
                <a:latin typeface="Calibri Light" panose="020F0302020204030204" pitchFamily="34" charset="0"/>
                <a:cs typeface="Calibri Light" panose="020F0302020204030204" pitchFamily="34" charset="0"/>
              </a:rPr>
              <a:t>ανεξαρτησία</a:t>
            </a:r>
            <a:r>
              <a:rPr lang="el-GR" dirty="0">
                <a:latin typeface="Calibri Light" panose="020F0302020204030204" pitchFamily="34" charset="0"/>
                <a:cs typeface="Calibri Light" panose="020F0302020204030204" pitchFamily="34" charset="0"/>
              </a:rPr>
              <a:t>. </a:t>
            </a:r>
          </a:p>
          <a:p>
            <a:r>
              <a:rPr lang="el-GR" b="1" dirty="0">
                <a:latin typeface="Calibri Light" panose="020F0302020204030204" pitchFamily="34" charset="0"/>
                <a:cs typeface="Calibri Light" panose="020F0302020204030204" pitchFamily="34" charset="0"/>
              </a:rPr>
              <a:t>Τελική </a:t>
            </a:r>
            <a:r>
              <a:rPr lang="el-GR" b="1" dirty="0" smtClean="0">
                <a:latin typeface="Calibri Light" panose="020F0302020204030204" pitchFamily="34" charset="0"/>
                <a:cs typeface="Calibri Light" panose="020F0302020204030204" pitchFamily="34" charset="0"/>
              </a:rPr>
              <a:t>φάση</a:t>
            </a:r>
          </a:p>
          <a:p>
            <a:pPr marL="0" indent="0">
              <a:buNone/>
            </a:pPr>
            <a:r>
              <a:rPr lang="el-GR" dirty="0" smtClean="0">
                <a:latin typeface="Calibri Light" panose="020F0302020204030204" pitchFamily="34" charset="0"/>
                <a:cs typeface="Calibri Light" panose="020F0302020204030204" pitchFamily="34" charset="0"/>
              </a:rPr>
              <a:t>Η </a:t>
            </a:r>
            <a:r>
              <a:rPr lang="el-GR" dirty="0">
                <a:latin typeface="Calibri Light" panose="020F0302020204030204" pitchFamily="34" charset="0"/>
                <a:cs typeface="Calibri Light" panose="020F0302020204030204" pitchFamily="34" charset="0"/>
              </a:rPr>
              <a:t>τελική φάση εκτείνεται από </a:t>
            </a:r>
            <a:r>
              <a:rPr lang="el-GR" dirty="0" smtClean="0">
                <a:latin typeface="Calibri Light" panose="020F0302020204030204" pitchFamily="34" charset="0"/>
                <a:cs typeface="Calibri Light" panose="020F0302020204030204" pitchFamily="34" charset="0"/>
              </a:rPr>
              <a:t>τη </a:t>
            </a:r>
            <a:r>
              <a:rPr lang="el-GR" dirty="0">
                <a:latin typeface="Calibri Light" panose="020F0302020204030204" pitchFamily="34" charset="0"/>
                <a:cs typeface="Calibri Light" panose="020F0302020204030204" pitchFamily="34" charset="0"/>
              </a:rPr>
              <a:t>μέση φάση μέχρι την ηλικία των 19 ή και </a:t>
            </a:r>
            <a:r>
              <a:rPr lang="el-GR" dirty="0" smtClean="0">
                <a:latin typeface="Calibri Light" panose="020F0302020204030204" pitchFamily="34" charset="0"/>
                <a:cs typeface="Calibri Light" panose="020F0302020204030204" pitchFamily="34" charset="0"/>
              </a:rPr>
              <a:t>μέχρι </a:t>
            </a:r>
            <a:r>
              <a:rPr lang="el-GR" dirty="0">
                <a:latin typeface="Calibri Light" panose="020F0302020204030204" pitchFamily="34" charset="0"/>
                <a:cs typeface="Calibri Light" panose="020F0302020204030204" pitchFamily="34" charset="0"/>
              </a:rPr>
              <a:t>την ηλικία των 20 ή ακόμα και των </a:t>
            </a:r>
            <a:r>
              <a:rPr lang="el-GR" dirty="0" smtClean="0">
                <a:latin typeface="Calibri Light" panose="020F0302020204030204" pitchFamily="34" charset="0"/>
                <a:cs typeface="Calibri Light" panose="020F0302020204030204" pitchFamily="34" charset="0"/>
              </a:rPr>
              <a:t>30 </a:t>
            </a:r>
            <a:r>
              <a:rPr lang="el-GR" dirty="0">
                <a:latin typeface="Calibri Light" panose="020F0302020204030204" pitchFamily="34" charset="0"/>
                <a:cs typeface="Calibri Light" panose="020F0302020204030204" pitchFamily="34" charset="0"/>
              </a:rPr>
              <a:t>ετών για κάποια άτομα. </a:t>
            </a:r>
            <a:r>
              <a:rPr lang="el-GR" dirty="0" smtClean="0">
                <a:latin typeface="Calibri Light" panose="020F0302020204030204" pitchFamily="34" charset="0"/>
                <a:cs typeface="Calibri Light" panose="020F0302020204030204" pitchFamily="34" charset="0"/>
              </a:rPr>
              <a:t>Στη φάση αυτή η </a:t>
            </a:r>
            <a:r>
              <a:rPr lang="el-GR" dirty="0">
                <a:latin typeface="Calibri Light" panose="020F0302020204030204" pitchFamily="34" charset="0"/>
                <a:cs typeface="Calibri Light" panose="020F0302020204030204" pitchFamily="34" charset="0"/>
              </a:rPr>
              <a:t>πραγματικότητα αποκτά μεγαλύτερο βάρος από τις ιδεολογικές προσεγγίσεις και τη φαντασία</a:t>
            </a:r>
          </a:p>
        </p:txBody>
      </p:sp>
    </p:spTree>
    <p:extLst>
      <p:ext uri="{BB962C8B-B14F-4D97-AF65-F5344CB8AC3E}">
        <p14:creationId xmlns:p14="http://schemas.microsoft.com/office/powerpoint/2010/main" xmlns="" val="1060542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994122"/>
          </a:xfrm>
        </p:spPr>
        <p:txBody>
          <a:bodyPr/>
          <a:lstStyle/>
          <a:p>
            <a:pPr algn="ctr"/>
            <a:r>
              <a:rPr lang="el-GR" dirty="0" smtClean="0">
                <a:latin typeface="Calibri Light" panose="020F0302020204030204" pitchFamily="34" charset="0"/>
                <a:cs typeface="Calibri Light" panose="020F0302020204030204" pitchFamily="34" charset="0"/>
              </a:rPr>
              <a:t>ΣΥΝΑΙΣΘΗΜΑΤΑ ΕΦΗΒΕΙΑΣ</a:t>
            </a:r>
            <a:endParaRPr lang="el-GR" dirty="0">
              <a:latin typeface="Calibri Light" panose="020F0302020204030204" pitchFamily="34" charset="0"/>
              <a:cs typeface="Calibri Light" panose="020F0302020204030204" pitchFamily="34" charset="0"/>
            </a:endParaRPr>
          </a:p>
        </p:txBody>
      </p:sp>
      <p:sp>
        <p:nvSpPr>
          <p:cNvPr id="6" name="Επεξήγηση με σύννεφο 5"/>
          <p:cNvSpPr/>
          <p:nvPr/>
        </p:nvSpPr>
        <p:spPr>
          <a:xfrm>
            <a:off x="683568" y="2060848"/>
            <a:ext cx="7632848" cy="29523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συναισθήματα που βιώνουν οι έφηβοι είναι θυμός, απάθεια, ανία, λύπη και μελαγχολία, ενοχή, φόβο- άγχος, αγωνία, ντροπή, υπερβολική χαρά και ενθουσιασμό, εξιδανικευμένη αγάπη για φίλους, ερωτικούς συντρόφους, έντονες συγκινήσεις-πάθη, αίσθηση παντοδυναμίας</a:t>
            </a:r>
          </a:p>
        </p:txBody>
      </p:sp>
    </p:spTree>
    <p:extLst>
      <p:ext uri="{BB962C8B-B14F-4D97-AF65-F5344CB8AC3E}">
        <p14:creationId xmlns:p14="http://schemas.microsoft.com/office/powerpoint/2010/main" xmlns="" val="2612466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p:txBody>
          <a:bodyPr/>
          <a:lstStyle/>
          <a:p>
            <a:pPr algn="just"/>
            <a:r>
              <a:rPr lang="el-GR" dirty="0" smtClean="0">
                <a:latin typeface="Calibri Light" panose="020F0302020204030204" pitchFamily="34" charset="0"/>
                <a:cs typeface="Calibri Light" panose="020F0302020204030204" pitchFamily="34" charset="0"/>
              </a:rPr>
              <a:t>Οι </a:t>
            </a:r>
            <a:r>
              <a:rPr lang="el-GR" dirty="0">
                <a:latin typeface="Calibri Light" panose="020F0302020204030204" pitchFamily="34" charset="0"/>
                <a:cs typeface="Calibri Light" panose="020F0302020204030204" pitchFamily="34" charset="0"/>
              </a:rPr>
              <a:t>έφηβοι παίρνουν πολύ στα σοβαρά τα συναισθήματα τους και γενικότερα τον εαυτό τους και περιμένουν και από τους άλλους να κάνουν το </a:t>
            </a:r>
            <a:r>
              <a:rPr lang="el-GR" dirty="0" smtClean="0">
                <a:latin typeface="Calibri Light" panose="020F0302020204030204" pitchFamily="34" charset="0"/>
                <a:cs typeface="Calibri Light" panose="020F0302020204030204" pitchFamily="34" charset="0"/>
              </a:rPr>
              <a:t>ίδιο.  </a:t>
            </a:r>
          </a:p>
          <a:p>
            <a:pPr algn="just"/>
            <a:r>
              <a:rPr lang="el-GR" dirty="0" smtClean="0">
                <a:latin typeface="Calibri Light" panose="020F0302020204030204" pitchFamily="34" charset="0"/>
                <a:cs typeface="Calibri Light" panose="020F0302020204030204" pitchFamily="34" charset="0"/>
              </a:rPr>
              <a:t>Ο </a:t>
            </a:r>
            <a:r>
              <a:rPr lang="el-GR" dirty="0">
                <a:latin typeface="Calibri Light" panose="020F0302020204030204" pitchFamily="34" charset="0"/>
                <a:cs typeface="Calibri Light" panose="020F0302020204030204" pitchFamily="34" charset="0"/>
              </a:rPr>
              <a:t>έφηβος μπορεί να χειριστεί καλύτερα τον συναισθηματικό του κόσμο εάν μπορεί να μοιραστεί τα συναισθήματα του με τους άλλους και αν μπορεί να πάρει αποδοχή και κατανόηση από </a:t>
            </a:r>
            <a:r>
              <a:rPr lang="el-GR" dirty="0" smtClean="0">
                <a:latin typeface="Calibri Light" panose="020F0302020204030204" pitchFamily="34" charset="0"/>
                <a:cs typeface="Calibri Light" panose="020F0302020204030204" pitchFamily="34" charset="0"/>
              </a:rPr>
              <a:t>τους σημαντικούς άλλους .</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832431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latin typeface="Calibri Light" panose="020F0302020204030204" pitchFamily="34" charset="0"/>
                <a:cs typeface="Calibri Light" panose="020F0302020204030204" pitchFamily="34" charset="0"/>
              </a:rPr>
              <a:t>ΑΝΑΓΝΩΡΙΖΟΥΜΕ ΤΙΣ ΠΑΡΑΚΑΤΩ ΣΥΝΑΙΣΘΗΜΑΤΙΚΕΣ  ΑΝΤΙΔΡΑΣΕΙΣ  ΚΑΙ ΠΩΣ ΤΙΣ ΚΑΤΑΝΟΟΥΜΕ ;</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p:txBody>
          <a:bodyPr/>
          <a:lstStyle/>
          <a:p>
            <a:pPr algn="just"/>
            <a:r>
              <a:rPr lang="el-GR" dirty="0"/>
              <a:t> </a:t>
            </a:r>
            <a:r>
              <a:rPr lang="el-GR" b="1" dirty="0" smtClean="0">
                <a:latin typeface="Calibri Light" panose="020F0302020204030204" pitchFamily="34" charset="0"/>
                <a:cs typeface="Calibri Light" panose="020F0302020204030204" pitchFamily="34" charset="0"/>
              </a:rPr>
              <a:t>Συναισθηματική </a:t>
            </a:r>
            <a:r>
              <a:rPr lang="el-GR" b="1" dirty="0">
                <a:latin typeface="Calibri Light" panose="020F0302020204030204" pitchFamily="34" charset="0"/>
                <a:cs typeface="Calibri Light" panose="020F0302020204030204" pitchFamily="34" charset="0"/>
              </a:rPr>
              <a:t>απομόνωση-Απάθεια. </a:t>
            </a:r>
            <a:r>
              <a:rPr lang="el-GR" dirty="0">
                <a:latin typeface="Calibri Light" panose="020F0302020204030204" pitchFamily="34" charset="0"/>
                <a:cs typeface="Calibri Light" panose="020F0302020204030204" pitchFamily="34" charset="0"/>
              </a:rPr>
              <a:t>Το άτομο μειώνει τις εντάσεις που πηγάζουν από την ανάγκη και από το άγχος με το να κλείνεται σε ένα καβούκι παθητικότητας. Αυτό το καταφέρνει με το να μειώνει τις προσδοκίες του ή να παραμένει συναισθηματικά αμέτοχο και απόμακρο. Η απάθεια και η ηττοπαθής παραίτηση μπορεί να αποτελέσουν τις ακραίες αντιδράσεις του ατόμου στο χρόνιο στρες και στη χρόνια απογοήτευση. </a:t>
            </a:r>
            <a:r>
              <a:rPr lang="el-GR" b="1" dirty="0">
                <a:latin typeface="Calibri Light" panose="020F0302020204030204" pitchFamily="34" charset="0"/>
                <a:cs typeface="Calibri Light" panose="020F0302020204030204" pitchFamily="34" charset="0"/>
              </a:rPr>
              <a:t>Πιθανός σκοπός : Θέλω να προκαλέσω την προσοχή και θέλω να δείξω ότι είμαι δυνατός και τίποτα δεν με αγγίζει.</a:t>
            </a:r>
          </a:p>
        </p:txBody>
      </p:sp>
    </p:spTree>
    <p:extLst>
      <p:ext uri="{BB962C8B-B14F-4D97-AF65-F5344CB8AC3E}">
        <p14:creationId xmlns:p14="http://schemas.microsoft.com/office/powerpoint/2010/main" xmlns="" val="3971421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323528" y="692696"/>
            <a:ext cx="8136904" cy="5781256"/>
          </a:xfrm>
        </p:spPr>
        <p:txBody>
          <a:bodyPr>
            <a:normAutofit fontScale="92500" lnSpcReduction="10000"/>
          </a:bodyPr>
          <a:lstStyle/>
          <a:p>
            <a:pPr algn="just"/>
            <a:r>
              <a:rPr lang="el-GR" dirty="0"/>
              <a:t> </a:t>
            </a:r>
            <a:r>
              <a:rPr lang="el-GR" b="1" dirty="0" smtClean="0">
                <a:latin typeface="Calibri Light" panose="020F0302020204030204" pitchFamily="34" charset="0"/>
                <a:cs typeface="Calibri Light" panose="020F0302020204030204" pitchFamily="34" charset="0"/>
              </a:rPr>
              <a:t>Φυγή </a:t>
            </a:r>
            <a:r>
              <a:rPr lang="el-GR" b="1" dirty="0">
                <a:latin typeface="Calibri Light" panose="020F0302020204030204" pitchFamily="34" charset="0"/>
                <a:cs typeface="Calibri Light" panose="020F0302020204030204" pitchFamily="34" charset="0"/>
              </a:rPr>
              <a:t>(άρνηση της πραγματικότητας)-ανία</a:t>
            </a:r>
            <a:r>
              <a:rPr lang="el-GR" dirty="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Με το </a:t>
            </a:r>
            <a:r>
              <a:rPr lang="el-GR" dirty="0">
                <a:latin typeface="Calibri Light" panose="020F0302020204030204" pitchFamily="34" charset="0"/>
                <a:cs typeface="Calibri Light" panose="020F0302020204030204" pitchFamily="34" charset="0"/>
              </a:rPr>
              <a:t>μηχανισμό αυτό ο έφηβος μπορεί εύκολα να ξεφύγει από καταστάσεις που απαιτούν ανταγωνισμό, από καταστάσεις που αισθάνεται ότι βρίσκεται σε μειονεκτική θέση και ότι υπάρχουν πιθανότητες να αποτύχει. Αποφεύγει να συμμετάσχει στη ζωή ή να συναναστρέφεται με άλλους. Μία ακόμη εκδοχή της φυγής είναι και η Ονειροπόληση. Η ονειροπόληση είναι μία από τις πιο δημοφιλείς τακτικές ανάμεσα στους εφήβους. Οι λύσεις της φαντασίας συγκαλύπτουν τη δυσάρεστη πραγματικότητα. Οι έφηβοι που ονειροπολούν πολύ, ίσως, προσπαθούν να ξεφύγουν από αβάσταχτες πραγματικές καταστάσεις. Η ονειροπόληση μπορεί να λειτουργήσει θετικά παρέχοντας την ευκαιρία στον έφηβο να δοκιμάσει στη φαντασία του διάφορες λύσεις για τα προβλήματά του χωρίς να διακινδυνεύει τίποτα, όπως θα γινόταν αν τις δοκίμαζε στην πραγματικότητα. Σε μια τέτοια περίπτωση, η ονειροπόληση γίνεται παραγωγική και ωφέλιμη. Μη- παραγωγική είναι η ονειροπόληση όταν ο έφηβος εντρυφεί συνεχώς στις φανταστικές εκπληρώσεις των επιθυμιών του</a:t>
            </a:r>
            <a:r>
              <a:rPr lang="el-GR" dirty="0"/>
              <a:t>. </a:t>
            </a:r>
          </a:p>
        </p:txBody>
      </p:sp>
    </p:spTree>
    <p:extLst>
      <p:ext uri="{BB962C8B-B14F-4D97-AF65-F5344CB8AC3E}">
        <p14:creationId xmlns:p14="http://schemas.microsoft.com/office/powerpoint/2010/main" xmlns="" val="38655465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Προεξοχή">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411</TotalTime>
  <Words>2255</Words>
  <Application>Microsoft Office PowerPoint</Application>
  <PresentationFormat>Προβολή στην οθόνη (4:3)</PresentationFormat>
  <Paragraphs>158</Paragraphs>
  <Slides>31</Slides>
  <Notes>2</Notes>
  <HiddenSlides>0</HiddenSlides>
  <MMClips>0</MMClips>
  <ScaleCrop>false</ScaleCrop>
  <HeadingPairs>
    <vt:vector size="4" baseType="variant">
      <vt:variant>
        <vt:lpstr>Θέμα</vt:lpstr>
      </vt:variant>
      <vt:variant>
        <vt:i4>2</vt:i4>
      </vt:variant>
      <vt:variant>
        <vt:lpstr>Τίτλοι διαφανειών</vt:lpstr>
      </vt:variant>
      <vt:variant>
        <vt:i4>31</vt:i4>
      </vt:variant>
    </vt:vector>
  </HeadingPairs>
  <TitlesOfParts>
    <vt:vector size="33" baseType="lpstr">
      <vt:lpstr>Προεξοχή</vt:lpstr>
      <vt:lpstr>1_Προεξοχή</vt:lpstr>
      <vt:lpstr>ΓΝΩΡΙΖΟΝΤΑΣ ΤΟΥΣ ΕΦΗΒΟΥΣ ΑΝΤΙΜΕΤΩΠΙΖΟΝΤΑΣ ΤΙΣ ΔΥΣΚΟΛΕΣ ΣΥΜΠΕΡΙΦΟΡΕΣ</vt:lpstr>
      <vt:lpstr> ΤΙ ΟΡΙΖΟΥΜΕ ΩΣ ΕΦΗΒΕΙΑ;</vt:lpstr>
      <vt:lpstr>Διαφάνεια 3</vt:lpstr>
      <vt:lpstr>Διαφάνεια 4</vt:lpstr>
      <vt:lpstr>ΤΡΕΙΣ ΦΑΣΕΙΣ ΨΥΧΟΛΟΓΙΚΗΣ  ΑΝΑΠΤΥΞΗΣ</vt:lpstr>
      <vt:lpstr>ΣΥΝΑΙΣΘΗΜΑΤΑ ΕΦΗΒΕΙΑΣ</vt:lpstr>
      <vt:lpstr>Διαφάνεια 7</vt:lpstr>
      <vt:lpstr>ΑΝΑΓΝΩΡΙΖΟΥΜΕ ΤΙΣ ΠΑΡΑΚΑΤΩ ΣΥΝΑΙΣΘΗΜΑΤΙΚΕΣ  ΑΝΤΙΔΡΑΣΕΙΣ  ΚΑΙ ΠΩΣ ΤΙΣ ΚΑΤΑΝΟΟΥΜΕ ;</vt:lpstr>
      <vt:lpstr>Διαφάνεια 9</vt:lpstr>
      <vt:lpstr>Διαφάνεια 10</vt:lpstr>
      <vt:lpstr>Διαφάνεια 11</vt:lpstr>
      <vt:lpstr>Διαφάνεια 12</vt:lpstr>
      <vt:lpstr>προβληματα συμπεριφορασ κατά την εφηβεία </vt:lpstr>
      <vt:lpstr>προβληματα συμπεριφορασ κατά την εφηβεία  στην ταξη</vt:lpstr>
      <vt:lpstr>ΣΥΝΗΘΕΙΣ ΜΟΡΦΕΣ ΠΡΟΒΛΗΜΑΤΙΚΗΣ ΣΥΜΠΕΡΙΦΟΡΑΣ </vt:lpstr>
      <vt:lpstr>Διαφάνεια 16</vt:lpstr>
      <vt:lpstr>Διαφάνεια 17</vt:lpstr>
      <vt:lpstr>Διαφάνεια 18</vt:lpstr>
      <vt:lpstr>Διαφάνεια 19</vt:lpstr>
      <vt:lpstr>Στρατηγικέσ διαχειρισησ προβληματικησ συμπεριφορασ</vt:lpstr>
      <vt:lpstr>Διαφάνεια 21</vt:lpstr>
      <vt:lpstr>Αντιμετώπιση  μικροπροβλημάτων</vt:lpstr>
      <vt:lpstr>διαφοροποιημενη  οργάνωση τησ διδασκαλίασ</vt:lpstr>
      <vt:lpstr> διαφοροποιημένη  οργάνωση τησ διδασκαλίασ</vt:lpstr>
      <vt:lpstr>Αιτίεσ διαφορών ανάμεσα στουσ μαθητέσ:</vt:lpstr>
      <vt:lpstr>Τι μπορεί να διαφοροποιήσει ο/η εκπαιδευτικόσ :</vt:lpstr>
      <vt:lpstr>Τα πολλαπλά επίπεδα της διαφοροποιημένησ οργάνωσησ διδασκαλίασ</vt:lpstr>
      <vt:lpstr>Διαφάνεια 28</vt:lpstr>
      <vt:lpstr>Τι δεν είναι διαφοροποίηση</vt:lpstr>
      <vt:lpstr>ΕΝΑΣ ΜΑΘΗΤΗΣ ΜΙΛΑΕΙ ΣΤΟΝ ΚΑΘΗΓΗΤΗ ΤΟΥ</vt:lpstr>
      <vt:lpstr>Διαφάνεια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31</cp:revision>
  <dcterms:created xsi:type="dcterms:W3CDTF">2018-04-12T06:14:33Z</dcterms:created>
  <dcterms:modified xsi:type="dcterms:W3CDTF">2018-07-17T08:40:18Z</dcterms:modified>
</cp:coreProperties>
</file>