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7" r:id="rId16"/>
    <p:sldId id="272" r:id="rId17"/>
    <p:sldId id="273" r:id="rId18"/>
    <p:sldId id="274"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l-GR"/>
              <a:t>Στυλ κύριου τίτλου</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l-GR"/>
              <a:t>Στυλ κύριου τίτλου</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5/25/2022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Στυλ κύριου τίτλου</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l-GR"/>
              <a:t>Στυλ κύριου τίτλου</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DA16AA21-1863-4931-97CB-99D0A168701B}" type="datetimeFigureOut">
              <a:rPr lang="en-US" dirty="0"/>
              <a:t>5/25/2022</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l-GR"/>
              <a:t>Στυλ κύριου τίτλου</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3772C379-9A7C-4C87-A116-CBE9F58B04C5}" type="datetimeFigureOut">
              <a:rPr lang="en-US" dirty="0"/>
              <a:t>5/25/2022</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5/25/2022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56845" y="1353312"/>
            <a:ext cx="9966960" cy="3035808"/>
          </a:xfrm>
        </p:spPr>
        <p:txBody>
          <a:bodyPr/>
          <a:lstStyle/>
          <a:p>
            <a:r>
              <a:rPr lang="el-GR" dirty="0" err="1"/>
              <a:t>Ψυχωσικη</a:t>
            </a:r>
            <a:r>
              <a:rPr lang="el-GR" dirty="0"/>
              <a:t> </a:t>
            </a:r>
            <a:r>
              <a:rPr lang="el-GR" dirty="0" err="1"/>
              <a:t>καταθλιψη</a:t>
            </a:r>
            <a:r>
              <a:rPr lang="el-GR" dirty="0"/>
              <a:t>  </a:t>
            </a:r>
          </a:p>
        </p:txBody>
      </p:sp>
      <p:sp>
        <p:nvSpPr>
          <p:cNvPr id="3" name="Υπότιτλος 2"/>
          <p:cNvSpPr>
            <a:spLocks noGrp="1"/>
          </p:cNvSpPr>
          <p:nvPr>
            <p:ph type="subTitle" idx="1"/>
          </p:nvPr>
        </p:nvSpPr>
        <p:spPr/>
        <p:txBody>
          <a:bodyPr>
            <a:normAutofit fontScale="92500" lnSpcReduction="20000"/>
          </a:bodyPr>
          <a:lstStyle/>
          <a:p>
            <a:endParaRPr lang="el-GR" dirty="0"/>
          </a:p>
          <a:p>
            <a:endParaRPr lang="el-GR" dirty="0"/>
          </a:p>
          <a:p>
            <a:r>
              <a:rPr lang="el-GR" dirty="0" err="1">
                <a:solidFill>
                  <a:schemeClr val="accent2"/>
                </a:solidFill>
              </a:rPr>
              <a:t>Παπαδούδη</a:t>
            </a:r>
            <a:r>
              <a:rPr lang="el-GR" dirty="0">
                <a:solidFill>
                  <a:schemeClr val="accent2"/>
                </a:solidFill>
              </a:rPr>
              <a:t> Αθανασία </a:t>
            </a:r>
          </a:p>
        </p:txBody>
      </p:sp>
    </p:spTree>
    <p:extLst>
      <p:ext uri="{BB962C8B-B14F-4D97-AF65-F5344CB8AC3E}">
        <p14:creationId xmlns:p14="http://schemas.microsoft.com/office/powerpoint/2010/main" val="14725644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a:t>
            </a:r>
          </a:p>
        </p:txBody>
      </p:sp>
      <p:sp>
        <p:nvSpPr>
          <p:cNvPr id="3" name="Θέση περιεχομένου 2"/>
          <p:cNvSpPr>
            <a:spLocks noGrp="1"/>
          </p:cNvSpPr>
          <p:nvPr>
            <p:ph idx="1"/>
          </p:nvPr>
        </p:nvSpPr>
        <p:spPr/>
        <p:txBody>
          <a:bodyPr/>
          <a:lstStyle/>
          <a:p>
            <a:pPr lvl="0" algn="just">
              <a:buFont typeface="Wingdings" panose="05000000000000000000" pitchFamily="2" charset="2"/>
              <a:buChar char="Ø"/>
            </a:pPr>
            <a:endParaRPr lang="el-GR" b="1" dirty="0"/>
          </a:p>
          <a:p>
            <a:pPr lvl="0" algn="just">
              <a:buFont typeface="Wingdings" panose="05000000000000000000" pitchFamily="2" charset="2"/>
              <a:buChar char="Ø"/>
            </a:pPr>
            <a:endParaRPr lang="el-GR" b="1" dirty="0"/>
          </a:p>
          <a:p>
            <a:pPr lvl="0" algn="just">
              <a:buFont typeface="Wingdings" panose="05000000000000000000" pitchFamily="2" charset="2"/>
              <a:buChar char="Ø"/>
            </a:pPr>
            <a:r>
              <a:rPr lang="el-GR" b="1" dirty="0"/>
              <a:t>Οι σωματικές εκδηλώσεις </a:t>
            </a:r>
            <a:r>
              <a:rPr lang="el-GR" sz="1800" dirty="0"/>
              <a:t>αποτελούν σταθερό εύρημα. Υπάρχουν </a:t>
            </a:r>
            <a:r>
              <a:rPr lang="el-GR" sz="1800" i="1" dirty="0">
                <a:solidFill>
                  <a:schemeClr val="accent2">
                    <a:lumMod val="75000"/>
                  </a:schemeClr>
                </a:solidFill>
              </a:rPr>
              <a:t>1)</a:t>
            </a:r>
            <a:r>
              <a:rPr lang="el-GR" sz="1800" i="1" dirty="0"/>
              <a:t> </a:t>
            </a:r>
            <a:r>
              <a:rPr lang="el-GR" sz="1800" i="1" dirty="0">
                <a:solidFill>
                  <a:schemeClr val="accent2">
                    <a:lumMod val="75000"/>
                  </a:schemeClr>
                </a:solidFill>
              </a:rPr>
              <a:t>Σωματικά συμπτώματα άγχους</a:t>
            </a:r>
            <a:r>
              <a:rPr lang="el-GR" sz="1800" dirty="0"/>
              <a:t>, όπως αναπνευστική δυσχέρεια, </a:t>
            </a:r>
            <a:r>
              <a:rPr lang="el-GR" sz="1800" dirty="0" err="1"/>
              <a:t>μυικές</a:t>
            </a:r>
            <a:r>
              <a:rPr lang="el-GR" sz="1800" dirty="0"/>
              <a:t> συσπάσεις, κεφαλαλγίες, ίλιγγοι, αβεβαιότητα κατά τη βάδιση. </a:t>
            </a:r>
            <a:r>
              <a:rPr lang="el-GR" sz="1800" i="1" dirty="0">
                <a:solidFill>
                  <a:schemeClr val="accent2">
                    <a:lumMod val="75000"/>
                  </a:schemeClr>
                </a:solidFill>
              </a:rPr>
              <a:t>2) Διαταραχές στον ύπνο</a:t>
            </a:r>
            <a:r>
              <a:rPr lang="el-GR" sz="1800" dirty="0"/>
              <a:t>. Μερικές φορές εμφανίζεται </a:t>
            </a:r>
            <a:r>
              <a:rPr lang="el-GR" sz="1800" dirty="0" err="1"/>
              <a:t>υπερυπνία</a:t>
            </a:r>
            <a:r>
              <a:rPr lang="el-GR" sz="1800" dirty="0"/>
              <a:t> και καταφυγή στον ύπνο, αλλά συχνότερα άτακτος ύπνος, που δε συνοδεύεται από αίσθημα ξεκούρασης και ταράζεται από δυσάρεστα όνειρα και εφιάλτες. </a:t>
            </a:r>
            <a:r>
              <a:rPr lang="el-GR" sz="1800" i="1" dirty="0">
                <a:solidFill>
                  <a:schemeClr val="accent2">
                    <a:lumMod val="75000"/>
                  </a:schemeClr>
                </a:solidFill>
              </a:rPr>
              <a:t>3) Διαταραχές της διατροφής</a:t>
            </a:r>
            <a:r>
              <a:rPr lang="el-GR" sz="1800" dirty="0">
                <a:solidFill>
                  <a:schemeClr val="accent2">
                    <a:lumMod val="75000"/>
                  </a:schemeClr>
                </a:solidFill>
              </a:rPr>
              <a:t>,</a:t>
            </a:r>
            <a:r>
              <a:rPr lang="el-GR" sz="1800" dirty="0"/>
              <a:t> όπως ανορεξία ή βουλιμία. </a:t>
            </a:r>
            <a:r>
              <a:rPr lang="el-GR" sz="1800" i="1" dirty="0">
                <a:solidFill>
                  <a:schemeClr val="accent2">
                    <a:lumMod val="75000"/>
                  </a:schemeClr>
                </a:solidFill>
              </a:rPr>
              <a:t>4) διαταραχές της σεξουαλικότητας</a:t>
            </a:r>
            <a:r>
              <a:rPr lang="el-GR" sz="1800" dirty="0"/>
              <a:t>, κυρίως αναστολή. </a:t>
            </a:r>
            <a:r>
              <a:rPr lang="el-GR" sz="1800" i="1" dirty="0">
                <a:solidFill>
                  <a:schemeClr val="accent2">
                    <a:lumMod val="75000"/>
                  </a:schemeClr>
                </a:solidFill>
              </a:rPr>
              <a:t>5) </a:t>
            </a:r>
            <a:r>
              <a:rPr lang="el-GR" sz="1800" dirty="0"/>
              <a:t>Μερικές φορές, </a:t>
            </a:r>
            <a:r>
              <a:rPr lang="el-GR" sz="1800" i="1" dirty="0">
                <a:solidFill>
                  <a:schemeClr val="accent2">
                    <a:lumMod val="75000"/>
                  </a:schemeClr>
                </a:solidFill>
              </a:rPr>
              <a:t>συμπτώματα </a:t>
            </a:r>
            <a:r>
              <a:rPr lang="el-GR" sz="1800" i="1" dirty="0" err="1">
                <a:solidFill>
                  <a:schemeClr val="accent2">
                    <a:lumMod val="75000"/>
                  </a:schemeClr>
                </a:solidFill>
              </a:rPr>
              <a:t>σωματομετατροπής</a:t>
            </a:r>
            <a:r>
              <a:rPr lang="el-GR" sz="1800" dirty="0"/>
              <a:t>, σε άτομα χαμηλού πνευματικού και πολιτιστικού επιπέδου ή σε υστερικές προσωπικότητες. </a:t>
            </a:r>
          </a:p>
          <a:p>
            <a:pPr marL="0" indent="0">
              <a:buNone/>
            </a:pPr>
            <a:endParaRPr lang="el-GR" sz="1800" dirty="0"/>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11848794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6227" y="2537876"/>
            <a:ext cx="10058400" cy="995033"/>
          </a:xfrm>
        </p:spPr>
        <p:txBody>
          <a:bodyPr>
            <a:normAutofit fontScale="90000"/>
          </a:bodyPr>
          <a:lstStyle/>
          <a:p>
            <a:pPr algn="ctr"/>
            <a:r>
              <a:rPr lang="el-GR" sz="3100" b="1" dirty="0"/>
              <a:t>Για την </a:t>
            </a:r>
            <a:r>
              <a:rPr lang="el-GR" sz="3100" b="1" dirty="0" err="1"/>
              <a:t>κατανοηση</a:t>
            </a:r>
            <a:r>
              <a:rPr lang="el-GR" sz="3100" b="1" dirty="0"/>
              <a:t> της </a:t>
            </a:r>
            <a:r>
              <a:rPr lang="el-GR" sz="3100" b="1" dirty="0" err="1"/>
              <a:t>καθε</a:t>
            </a:r>
            <a:r>
              <a:rPr lang="el-GR" sz="3100" b="1" dirty="0"/>
              <a:t> </a:t>
            </a:r>
            <a:r>
              <a:rPr lang="el-GR" sz="3100" b="1" dirty="0" err="1"/>
              <a:t>κλινικης</a:t>
            </a:r>
            <a:r>
              <a:rPr lang="el-GR" sz="3100" b="1" dirty="0"/>
              <a:t> </a:t>
            </a:r>
            <a:r>
              <a:rPr lang="el-GR" sz="3100" b="1" dirty="0" err="1"/>
              <a:t>περιπτωσης</a:t>
            </a:r>
            <a:r>
              <a:rPr lang="el-GR" sz="3100" b="1" dirty="0"/>
              <a:t> </a:t>
            </a:r>
            <a:r>
              <a:rPr lang="el-GR" sz="3100" b="1" dirty="0" err="1"/>
              <a:t>ψυχογενους</a:t>
            </a:r>
            <a:r>
              <a:rPr lang="el-GR" sz="3100" b="1" dirty="0"/>
              <a:t> </a:t>
            </a:r>
            <a:r>
              <a:rPr lang="el-GR" sz="3100" b="1" dirty="0" err="1"/>
              <a:t>καταθλιψης</a:t>
            </a:r>
            <a:r>
              <a:rPr lang="el-GR" sz="3100" b="1" dirty="0"/>
              <a:t> </a:t>
            </a:r>
            <a:r>
              <a:rPr lang="el-GR" sz="3100" b="1" dirty="0" err="1"/>
              <a:t>ειναι</a:t>
            </a:r>
            <a:r>
              <a:rPr lang="el-GR" sz="3100" b="1" dirty="0"/>
              <a:t> </a:t>
            </a:r>
            <a:r>
              <a:rPr lang="el-GR" sz="3100" b="1" dirty="0" err="1"/>
              <a:t>απαραιτητο</a:t>
            </a:r>
            <a:r>
              <a:rPr lang="el-GR" sz="3100" b="1" dirty="0"/>
              <a:t>:</a:t>
            </a:r>
            <a:br>
              <a:rPr lang="el-GR" dirty="0"/>
            </a:br>
            <a:endParaRPr lang="el-GR" dirty="0"/>
          </a:p>
        </p:txBody>
      </p:sp>
    </p:spTree>
    <p:extLst>
      <p:ext uri="{BB962C8B-B14F-4D97-AF65-F5344CB8AC3E}">
        <p14:creationId xmlns:p14="http://schemas.microsoft.com/office/powerpoint/2010/main" val="15838127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069848" y="959289"/>
            <a:ext cx="10180321" cy="640080"/>
          </a:xfrm>
        </p:spPr>
        <p:txBody>
          <a:bodyPr>
            <a:normAutofit fontScale="92500" lnSpcReduction="10000"/>
          </a:bodyPr>
          <a:lstStyle/>
          <a:p>
            <a:pPr algn="ctr"/>
            <a:r>
              <a:rPr lang="el-GR" sz="2400" dirty="0"/>
              <a:t>1</a:t>
            </a:r>
            <a:r>
              <a:rPr lang="el-GR" sz="2400" baseline="30000" dirty="0"/>
              <a:t>ο</a:t>
            </a:r>
            <a:r>
              <a:rPr lang="el-GR" sz="2400" dirty="0"/>
              <a:t> Να εντάξουμε την καταθλιπτική κρίση στο πλαίσιο μέσα στο οποίο εμφανίζεται</a:t>
            </a:r>
          </a:p>
          <a:p>
            <a:endParaRPr lang="el-GR" dirty="0"/>
          </a:p>
        </p:txBody>
      </p:sp>
      <p:sp>
        <p:nvSpPr>
          <p:cNvPr id="4" name="Θέση περιεχομένου 3"/>
          <p:cNvSpPr>
            <a:spLocks noGrp="1"/>
          </p:cNvSpPr>
          <p:nvPr>
            <p:ph sz="half" idx="2"/>
          </p:nvPr>
        </p:nvSpPr>
        <p:spPr>
          <a:xfrm>
            <a:off x="1069848" y="1687483"/>
            <a:ext cx="10451592" cy="4555375"/>
          </a:xfrm>
        </p:spPr>
        <p:txBody>
          <a:bodyPr>
            <a:normAutofit/>
          </a:bodyPr>
          <a:lstStyle/>
          <a:p>
            <a:pPr lvl="0" algn="just"/>
            <a:r>
              <a:rPr lang="el-GR" sz="1900" dirty="0"/>
              <a:t>Μερικές φορές, η κατάθλιψη συνδέεται στενά με ισχυρούς συναισθηματικούς τραυματισμούς (πένθος, εγκατάλειψη, συναισθηματική ή επαγγελματική αποτυχία). </a:t>
            </a:r>
            <a:r>
              <a:rPr lang="el-GR" sz="1900" b="1" i="1" dirty="0"/>
              <a:t>Η καταθλιπτική αντίδραση </a:t>
            </a:r>
            <a:r>
              <a:rPr lang="el-GR" sz="1900" dirty="0"/>
              <a:t>παρουσιάζεται λίγες μέρες μετά το τραυματικό συμβάν και εκδηλώνεται άλλοτε με απάθεια και αναστολή, στα πλαίσια μιας γενικής καταβολής και άλλοτε με αγχώδη </a:t>
            </a:r>
            <a:r>
              <a:rPr lang="el-GR" sz="1900" dirty="0" err="1"/>
              <a:t>δυσφορική</a:t>
            </a:r>
            <a:r>
              <a:rPr lang="el-GR" sz="1900" dirty="0"/>
              <a:t> διέγερση και με συγκινησιακές </a:t>
            </a:r>
            <a:r>
              <a:rPr lang="el-GR" sz="1900" dirty="0" err="1"/>
              <a:t>εκφορτίσεις</a:t>
            </a:r>
            <a:r>
              <a:rPr lang="el-GR" sz="1900" dirty="0"/>
              <a:t> (κρίσεις κλάματος, μερικές φορές κρίσεις έντονης οργής, εκρήξεις λεκτικής επιθετικότητας). </a:t>
            </a:r>
          </a:p>
          <a:p>
            <a:pPr lvl="0" algn="just"/>
            <a:r>
              <a:rPr lang="el-GR" sz="1900" dirty="0"/>
              <a:t>Σε ορισμένες περιπτώσεις, η κατάθλιψη φαίνεται να συνδέεται με καταστάσεις συγκινησιακής και συναισθηματικής </a:t>
            </a:r>
            <a:r>
              <a:rPr lang="el-GR" sz="1900" b="1" i="1" dirty="0"/>
              <a:t>εξάντλησης </a:t>
            </a:r>
            <a:r>
              <a:rPr lang="el-GR" sz="1900" dirty="0"/>
              <a:t>που οφείλονται σε συσσώρευση </a:t>
            </a:r>
            <a:r>
              <a:rPr lang="el-GR" sz="1900" dirty="0" err="1"/>
              <a:t>ψυχοπιεστικών</a:t>
            </a:r>
            <a:r>
              <a:rPr lang="el-GR" sz="1900" dirty="0"/>
              <a:t> γεγονότων ή παρατεταμένη έκθεση σε συνθήκες έντασης και συγκρούσεων. </a:t>
            </a:r>
          </a:p>
          <a:p>
            <a:pPr lvl="0" algn="just"/>
            <a:r>
              <a:rPr lang="el-GR" sz="1900" b="1" i="1" dirty="0"/>
              <a:t>Σε άλλες περιπτώσεις, οι συνθήκες γίνονται </a:t>
            </a:r>
            <a:r>
              <a:rPr lang="el-GR" sz="1900" b="1" i="1" dirty="0" err="1"/>
              <a:t>παθογόνες</a:t>
            </a:r>
            <a:r>
              <a:rPr lang="el-GR" sz="1900" b="1" i="1" dirty="0"/>
              <a:t>, επειδή επαναδραστηριοποιούν παλαιότερες νευρωσικές </a:t>
            </a:r>
            <a:r>
              <a:rPr lang="el-GR" sz="1900" b="1" i="1" dirty="0" err="1"/>
              <a:t>ψυχοσυγκρούσεις</a:t>
            </a:r>
            <a:r>
              <a:rPr lang="el-GR" sz="1900" b="1" i="1" dirty="0"/>
              <a:t> </a:t>
            </a:r>
            <a:r>
              <a:rPr lang="el-GR" sz="1900" dirty="0"/>
              <a:t>ή επειδή τροποποιούν κάποια ήδη ασταθή ισορροπία σχέσεων. Ορισμένα άτομα εμφανίζουν κατάθλιψη όταν χρειαστεί να αντιμετωπίσουν καινούριες </a:t>
            </a:r>
            <a:r>
              <a:rPr lang="el-GR" sz="1900" dirty="0" err="1"/>
              <a:t>υπευθυνότητες</a:t>
            </a:r>
            <a:r>
              <a:rPr lang="el-GR" sz="1900" dirty="0"/>
              <a:t> (προαγωγή), αλλαγή του συνηθισμένου χώρου ζωής (μετακόμιση) ή την απομάκρυνση ενός αγαπημένου τους προσώπου (γάμος παιδιού). </a:t>
            </a:r>
          </a:p>
          <a:p>
            <a:endParaRPr lang="el-GR" dirty="0"/>
          </a:p>
        </p:txBody>
      </p:sp>
    </p:spTree>
    <p:extLst>
      <p:ext uri="{BB962C8B-B14F-4D97-AF65-F5344CB8AC3E}">
        <p14:creationId xmlns:p14="http://schemas.microsoft.com/office/powerpoint/2010/main" val="4465752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069848" y="718220"/>
            <a:ext cx="9349048" cy="640080"/>
          </a:xfrm>
        </p:spPr>
        <p:txBody>
          <a:bodyPr>
            <a:normAutofit/>
          </a:bodyPr>
          <a:lstStyle/>
          <a:p>
            <a:pPr algn="ctr"/>
            <a:r>
              <a:rPr lang="el-GR" dirty="0"/>
              <a:t>2</a:t>
            </a:r>
            <a:r>
              <a:rPr lang="el-GR" baseline="30000" dirty="0"/>
              <a:t>ο</a:t>
            </a:r>
            <a:r>
              <a:rPr lang="el-GR" dirty="0"/>
              <a:t>  Να εκτιμήσουν την προσωπικότητα του ασθενούς σε σχέση με τις συγκεκριμένες συνθήκες.</a:t>
            </a:r>
          </a:p>
          <a:p>
            <a:endParaRPr lang="el-GR" dirty="0"/>
          </a:p>
        </p:txBody>
      </p:sp>
      <p:sp>
        <p:nvSpPr>
          <p:cNvPr id="4" name="Θέση περιεχομένου 3"/>
          <p:cNvSpPr>
            <a:spLocks noGrp="1"/>
          </p:cNvSpPr>
          <p:nvPr>
            <p:ph sz="half" idx="2"/>
          </p:nvPr>
        </p:nvSpPr>
        <p:spPr>
          <a:xfrm>
            <a:off x="1069847" y="1853738"/>
            <a:ext cx="8888799" cy="4181302"/>
          </a:xfrm>
        </p:spPr>
        <p:txBody>
          <a:bodyPr>
            <a:normAutofit fontScale="92500" lnSpcReduction="10000"/>
          </a:bodyPr>
          <a:lstStyle/>
          <a:p>
            <a:pPr algn="just"/>
            <a:r>
              <a:rPr lang="el-GR" sz="1900" dirty="0"/>
              <a:t>Η σημασία ενός τραυματικού γεγονότος ή μιας τραυματικής κατάστασης πρέπει να αξιολογηθεί για κάθε συγκεκριμένο άτομο σε συνάρτηση με τις συναισθηματικές του επενδύσεις και την προσωπική του ιστορία. Ακόμα και όταν ένα συγκεκριμένο γεγονός φαίνεται να διαδραματίζει παθογόνο ρόλο, πρέπει να λάβουμε υπόψη μας τις γενικότερες συνθήκες ζωής κατά την περίοδο του συμβάντος, τους προγενέστερους συναισθηματικούς τραυματισμούς, τη συνήθη στάση του ατόμου απέναντι στα «αντικείμενα αγάπης» του και τις ιδιαιτερότητες της προσωπικότητάς του, η οποία αρκετά συχνά είναι </a:t>
            </a:r>
            <a:r>
              <a:rPr lang="el-GR" sz="1900" dirty="0" err="1"/>
              <a:t>ψυχοσθενική</a:t>
            </a:r>
            <a:r>
              <a:rPr lang="el-GR" sz="1900" dirty="0"/>
              <a:t> ή «υπερευαίσθητη» και μερικές φορές σαφώς νευρωσική, υστερική ή ψυχαναγκαστική. Μερικά άτομα παρουσιάζουν ιδιαίτερη προδιάθεση στην κατάθλιψη. Πρόκειται για άτομα με ναρκισσιστικά χαρακτηριστικά, ανώριμα, που εμφανίζουν βαθύτατη ανασφάλεια, έλλειψη αυτοπεποίθησης, εντονότατη ανάγκη για στοργή και εκτίμηση και χρειάζονται σχέσεις εξάρτησης και στήριξης για να διατηρήσουν την ισορροπία τους. Αυτή η τάση της προσωπικότητας τα καθιστά εξαιρετικά ευάλωτα στις στερήσεις και στις εγκαταλείψεις, οι οποίες εξάλλου, συχνά έχουν ως αίτια τις υπέρμετρες συναισθηματικές απαιτήσεις και τη βαθιά αμφιθυμία των ατόμων αυτών (προσωπικότητες ευαίσθητες στην εγκατάλειψη, </a:t>
            </a:r>
            <a:r>
              <a:rPr lang="el-GR" sz="1900" dirty="0" err="1"/>
              <a:t>μεταιχμιακές</a:t>
            </a:r>
            <a:r>
              <a:rPr lang="el-GR" sz="1900" dirty="0"/>
              <a:t> προσωπικότητες). </a:t>
            </a:r>
          </a:p>
          <a:p>
            <a:endParaRPr lang="el-GR" dirty="0"/>
          </a:p>
        </p:txBody>
      </p:sp>
    </p:spTree>
    <p:extLst>
      <p:ext uri="{BB962C8B-B14F-4D97-AF65-F5344CB8AC3E}">
        <p14:creationId xmlns:p14="http://schemas.microsoft.com/office/powerpoint/2010/main" val="33239392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ctr">
              <a:buNone/>
            </a:pPr>
            <a:endParaRPr lang="el-GR" b="1" dirty="0">
              <a:solidFill>
                <a:schemeClr val="accent2"/>
              </a:solidFill>
            </a:endParaRPr>
          </a:p>
          <a:p>
            <a:pPr marL="0" indent="0" algn="ctr">
              <a:buNone/>
            </a:pPr>
            <a:r>
              <a:rPr lang="el-GR" b="1" dirty="0">
                <a:solidFill>
                  <a:schemeClr val="accent2"/>
                </a:solidFill>
              </a:rPr>
              <a:t>Εξέλιξη </a:t>
            </a:r>
            <a:endParaRPr lang="el-GR" dirty="0">
              <a:solidFill>
                <a:schemeClr val="accent2"/>
              </a:solidFill>
            </a:endParaRPr>
          </a:p>
          <a:p>
            <a:pPr marL="0" indent="0">
              <a:buNone/>
            </a:pPr>
            <a:endParaRPr lang="el-GR" dirty="0"/>
          </a:p>
          <a:p>
            <a:pPr marL="0" indent="0" algn="just">
              <a:buNone/>
            </a:pPr>
            <a:r>
              <a:rPr lang="el-GR" dirty="0"/>
              <a:t>Η διάρκεια της ψυχογενούς κατάθλιψης στα νεαρά άτομα, είναι συνήθως βραχεία (μερικές εβδομάδες). Στους ενήλικους και στους ηλικιωμένους συχνά έχει μακρά διάρκεια και κυματοειδή πορεία. Σε αυτές τις περιπτώσεις, η βαθύτερη δυσθυμία αναζωπυρώνεται με κάθε συμβάν που υπενθυμίζει τον αρχικό τραυματισμό. Ορισμένες νευρωσικές καταθλίψεις παραμένουν ανεπηρέαστες από τις διάφορες θεραπευτικές αγωγές. </a:t>
            </a:r>
          </a:p>
          <a:p>
            <a:endParaRPr lang="el-GR" dirty="0"/>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49093101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0A1632-C49C-633D-A06E-BC5F5A05324C}"/>
              </a:ext>
            </a:extLst>
          </p:cNvPr>
          <p:cNvSpPr>
            <a:spLocks noGrp="1"/>
          </p:cNvSpPr>
          <p:nvPr>
            <p:ph type="title"/>
          </p:nvPr>
        </p:nvSpPr>
        <p:spPr/>
        <p:txBody>
          <a:bodyPr>
            <a:normAutofit fontScale="90000"/>
          </a:bodyPr>
          <a:lstStyle/>
          <a:p>
            <a:pPr algn="ctr"/>
            <a:br>
              <a:rPr lang="el-GR" sz="2800" b="1" dirty="0">
                <a:effectLst/>
                <a:latin typeface="Calibri" panose="020F0502020204030204" pitchFamily="34" charset="0"/>
                <a:ea typeface="Calibri" panose="020F0502020204030204" pitchFamily="34" charset="0"/>
                <a:cs typeface="Times New Roman" panose="02020603050405020304" pitchFamily="18" charset="0"/>
              </a:rPr>
            </a:br>
            <a:br>
              <a:rPr lang="el-GR" sz="2800" b="1" dirty="0">
                <a:effectLst/>
                <a:latin typeface="Calibri" panose="020F0502020204030204" pitchFamily="34" charset="0"/>
                <a:ea typeface="Calibri" panose="020F0502020204030204" pitchFamily="34" charset="0"/>
                <a:cs typeface="Times New Roman" panose="02020603050405020304" pitchFamily="18" charset="0"/>
              </a:rPr>
            </a:br>
            <a:r>
              <a:rPr lang="el-GR" sz="2800" b="1" dirty="0" err="1">
                <a:effectLst/>
                <a:latin typeface="Calibri" panose="020F0502020204030204" pitchFamily="34" charset="0"/>
                <a:ea typeface="Calibri" panose="020F0502020204030204" pitchFamily="34" charset="0"/>
                <a:cs typeface="Times New Roman" panose="02020603050405020304" pitchFamily="18" charset="0"/>
              </a:rPr>
              <a:t>Ενδογενεις</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r>
              <a:rPr lang="el-GR" sz="2800" b="1" dirty="0" err="1">
                <a:effectLst/>
                <a:latin typeface="Calibri" panose="020F0502020204030204" pitchFamily="34" charset="0"/>
                <a:ea typeface="Calibri" panose="020F0502020204030204" pitchFamily="34" charset="0"/>
                <a:cs typeface="Times New Roman" panose="02020603050405020304" pitchFamily="18" charset="0"/>
              </a:rPr>
              <a:t>καταθλιψεις</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2800" b="1" dirty="0" err="1">
                <a:effectLst/>
                <a:latin typeface="Calibri" panose="020F0502020204030204" pitchFamily="34" charset="0"/>
                <a:ea typeface="Calibri" panose="020F0502020204030204" pitchFamily="34" charset="0"/>
                <a:cs typeface="Times New Roman" panose="02020603050405020304" pitchFamily="18" charset="0"/>
              </a:rPr>
              <a:t>ψυχογενεις</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r>
              <a:rPr lang="el-GR" sz="2800" b="1" dirty="0" err="1">
                <a:effectLst/>
                <a:latin typeface="Calibri" panose="020F0502020204030204" pitchFamily="34" charset="0"/>
                <a:ea typeface="Calibri" panose="020F0502020204030204" pitchFamily="34" charset="0"/>
                <a:cs typeface="Times New Roman" panose="02020603050405020304" pitchFamily="18" charset="0"/>
              </a:rPr>
              <a:t>καταθλιψεις</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5E7D8E7F-503E-DEE2-775F-3F20610DC602}"/>
              </a:ext>
            </a:extLst>
          </p:cNvPr>
          <p:cNvSpPr>
            <a:spLocks noGrp="1"/>
          </p:cNvSpPr>
          <p:nvPr>
            <p:ph idx="1"/>
          </p:nvPr>
        </p:nvSpPr>
        <p:spPr/>
        <p:txBody>
          <a:bodyPr/>
          <a:lstStyle/>
          <a:p>
            <a:pPr marL="0" indent="0">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l-GR" sz="1800" dirty="0">
                <a:effectLst/>
                <a:latin typeface="Calibri" panose="020F0502020204030204" pitchFamily="34" charset="0"/>
                <a:ea typeface="Calibri" panose="020F0502020204030204" pitchFamily="34" charset="0"/>
                <a:cs typeface="Times New Roman" panose="02020603050405020304" pitchFamily="18" charset="0"/>
              </a:rPr>
              <a:t>Στις τυπικές περιπτώσεις, αυτές οι δύο μορφές, αντιδιαστέλλονται πλήρως όσον αναφορά την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κλινικλη</a:t>
            </a:r>
            <a:r>
              <a:rPr lang="el-GR" sz="1800" dirty="0">
                <a:effectLst/>
                <a:latin typeface="Calibri" panose="020F0502020204030204" pitchFamily="34" charset="0"/>
                <a:ea typeface="Calibri" panose="020F0502020204030204" pitchFamily="34" charset="0"/>
                <a:cs typeface="Times New Roman" panose="02020603050405020304" pitchFamily="18" charset="0"/>
              </a:rPr>
              <a:t> εικόνα, τους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εκλυτικούς</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παράγοντες, τις βαθύτερες αιτίες, την απάντηση στη θεραπευτική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αγωγη</a:t>
            </a:r>
            <a:r>
              <a:rPr lang="el-GR" sz="1800" dirty="0">
                <a:effectLst/>
                <a:latin typeface="Calibri" panose="020F0502020204030204" pitchFamily="34" charset="0"/>
                <a:ea typeface="Calibri" panose="020F0502020204030204" pitchFamily="34" charset="0"/>
                <a:cs typeface="Times New Roman" panose="02020603050405020304" pitchFamily="18" charset="0"/>
              </a:rPr>
              <a:t>. Υποστηρίζεται</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5821162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sz="half" idx="2"/>
          </p:nvPr>
        </p:nvSpPr>
        <p:spPr>
          <a:xfrm>
            <a:off x="1094786" y="1446415"/>
            <a:ext cx="9695134" cy="5020887"/>
          </a:xfrm>
        </p:spPr>
        <p:txBody>
          <a:bodyPr/>
          <a:lstStyle/>
          <a:p>
            <a:pPr algn="just"/>
            <a:r>
              <a:rPr lang="en-US" b="1" dirty="0">
                <a:solidFill>
                  <a:schemeClr val="accent2"/>
                </a:solidFill>
              </a:rPr>
              <a:t>A</a:t>
            </a:r>
            <a:r>
              <a:rPr lang="el-GR" b="1" dirty="0">
                <a:solidFill>
                  <a:schemeClr val="accent2"/>
                </a:solidFill>
              </a:rPr>
              <a:t>)  </a:t>
            </a:r>
            <a:r>
              <a:rPr lang="el-GR" b="1" i="1" dirty="0">
                <a:solidFill>
                  <a:schemeClr val="accent2"/>
                </a:solidFill>
              </a:rPr>
              <a:t>Η </a:t>
            </a:r>
            <a:r>
              <a:rPr lang="el-GR" b="1" i="1" dirty="0" err="1">
                <a:solidFill>
                  <a:schemeClr val="accent2"/>
                </a:solidFill>
              </a:rPr>
              <a:t>δυιστική</a:t>
            </a:r>
            <a:r>
              <a:rPr lang="el-GR" b="1" i="1" dirty="0">
                <a:solidFill>
                  <a:schemeClr val="accent2"/>
                </a:solidFill>
              </a:rPr>
              <a:t> υπόθεση</a:t>
            </a:r>
            <a:r>
              <a:rPr lang="el-GR" i="1" dirty="0">
                <a:solidFill>
                  <a:schemeClr val="accent2"/>
                </a:solidFill>
              </a:rPr>
              <a:t>. </a:t>
            </a:r>
            <a:r>
              <a:rPr lang="el-GR" dirty="0"/>
              <a:t>Σύμφωνα με αυτή οι δύο τύποι κατάθλιψης αποτελούν   ποιοτικά διαφορετικές παθήσεις. Ωστόσο, στην πραγματικότητα πολλές καταθλιπτικές καταστάσεις καταλαμβάνουν ενδιάμεση θέση. Υπάρχουν «αντιδραστικές μελαγχολίες» που συνδέονται με σωματικούς ή ψυχολογικούς </a:t>
            </a:r>
            <a:r>
              <a:rPr lang="el-GR" dirty="0" err="1"/>
              <a:t>εκλυτικούς</a:t>
            </a:r>
            <a:r>
              <a:rPr lang="el-GR" dirty="0"/>
              <a:t> παράγοντες , ιδίως, όταν πρόκειται για πρώτο επεισόδιο. Όταν όμως οι κρίσεις επαναλαμβάνονται, έχουν την τάση να είναι όλο και πιο ανεξάρτητες από παράγοντες αυτού του τύπου. Σύμφωνα με τα ευρήματα της γενετικής, η κληρονομική επιβάρυνση βαίνει </a:t>
            </a:r>
            <a:r>
              <a:rPr lang="el-GR" dirty="0" err="1"/>
              <a:t>ελαττούμενη</a:t>
            </a:r>
            <a:r>
              <a:rPr lang="el-GR" dirty="0"/>
              <a:t> από την ενδογενή διπολική κατάθλιψη (όπου είναι πολύ σημαντική), στην ενδογενή μονοπολική κατάθλιψη (όπου είναι μικρότερης σημασίας) και στην νευρωσική κατάθλιψη (οπού είναι μειωμένη, αλλά παραμένει μεγαλύτερη σε σύγκριση με το γενικό </a:t>
            </a:r>
            <a:r>
              <a:rPr lang="el-GR" dirty="0" err="1"/>
              <a:t>επιπολασμό</a:t>
            </a:r>
            <a:r>
              <a:rPr lang="el-GR" dirty="0"/>
              <a:t> της νόσου). </a:t>
            </a:r>
          </a:p>
          <a:p>
            <a:endParaRPr lang="el-GR" dirty="0"/>
          </a:p>
        </p:txBody>
      </p:sp>
    </p:spTree>
    <p:extLst>
      <p:ext uri="{BB962C8B-B14F-4D97-AF65-F5344CB8AC3E}">
        <p14:creationId xmlns:p14="http://schemas.microsoft.com/office/powerpoint/2010/main" val="194795851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sz="half" idx="2"/>
          </p:nvPr>
        </p:nvSpPr>
        <p:spPr>
          <a:xfrm>
            <a:off x="953468" y="2269374"/>
            <a:ext cx="9952829" cy="4921135"/>
          </a:xfrm>
        </p:spPr>
        <p:txBody>
          <a:bodyPr/>
          <a:lstStyle/>
          <a:p>
            <a:pPr algn="just"/>
            <a:r>
              <a:rPr lang="el-GR" b="1" i="1" dirty="0">
                <a:solidFill>
                  <a:schemeClr val="accent2"/>
                </a:solidFill>
              </a:rPr>
              <a:t>Β) Η μονιστική υπόθεση. Σύμφωνα με αυτή, η κατάθλιψη αποτελεί ένα συνεχές φάσμα</a:t>
            </a:r>
            <a:r>
              <a:rPr lang="el-GR" i="1" dirty="0">
                <a:solidFill>
                  <a:schemeClr val="accent2"/>
                </a:solidFill>
              </a:rPr>
              <a:t>, </a:t>
            </a:r>
            <a:r>
              <a:rPr lang="el-GR" dirty="0"/>
              <a:t>στα πλαίσια του οποίου, οι παραλλαγές είναι ποσοτικές και όχι ποιοτικές. Η υπόθεση αυτή, που υποστηρίζεται από ορισμένους συγγραφείς, δεν εξηγεί ικανοποιητικά γιατί οι πιο σοβαρές μορφές (μελαγχολία) απαντούν καλύτερα στη θεραπευτική αγωγή (φαρμακοθεραπεία ή </a:t>
            </a:r>
            <a:r>
              <a:rPr lang="el-GR" dirty="0" err="1"/>
              <a:t>ηλεκτροσπασμοθεραπεία</a:t>
            </a:r>
            <a:r>
              <a:rPr lang="el-GR" dirty="0"/>
              <a:t>) από ό,τι οι νευρωσικές καταθλίψεις, οι οποίες είναι λιγότερο βαριές από κλινική άποψη. </a:t>
            </a:r>
          </a:p>
          <a:p>
            <a:endParaRPr lang="el-GR" dirty="0"/>
          </a:p>
        </p:txBody>
      </p:sp>
    </p:spTree>
    <p:extLst>
      <p:ext uri="{BB962C8B-B14F-4D97-AF65-F5344CB8AC3E}">
        <p14:creationId xmlns:p14="http://schemas.microsoft.com/office/powerpoint/2010/main" val="57240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896389" y="1109749"/>
            <a:ext cx="6711696" cy="5020056"/>
          </a:xfrm>
        </p:spPr>
        <p:txBody>
          <a:bodyPr>
            <a:normAutofit fontScale="92500" lnSpcReduction="10000"/>
          </a:bodyPr>
          <a:lstStyle/>
          <a:p>
            <a:pPr marL="0" indent="0">
              <a:buNone/>
            </a:pPr>
            <a:r>
              <a:rPr lang="el-GR" dirty="0"/>
              <a:t>Σύμφωνα με τα σημερινά δεδομένα, μπορούμε να εξετάσουμε την ομάδα των καταθλίψεων παίρνοντας υπόψη μας τα εξής:</a:t>
            </a:r>
          </a:p>
          <a:p>
            <a:pPr marL="0" indent="0">
              <a:buNone/>
            </a:pPr>
            <a:endParaRPr lang="el-GR" dirty="0"/>
          </a:p>
          <a:p>
            <a:pPr lvl="0" algn="just"/>
            <a:r>
              <a:rPr lang="el-GR" dirty="0"/>
              <a:t>Υπάρχει μια σαφώς διακριτή νόσος , </a:t>
            </a:r>
            <a:r>
              <a:rPr lang="el-GR" b="1" dirty="0"/>
              <a:t>η ενδογενής κατάθλιψη</a:t>
            </a:r>
            <a:r>
              <a:rPr lang="el-GR" dirty="0"/>
              <a:t> (μονοπολική ή διπολική μορφή της μανιοκατάθλιψης), που είναι πάθηση κληρονομική, με σχετικά ομοιόμορφη συμπτωματολογία και περιοδικότητα στην εξέλιξη. </a:t>
            </a:r>
          </a:p>
          <a:p>
            <a:pPr lvl="0" algn="just"/>
            <a:r>
              <a:rPr lang="el-GR" b="1" dirty="0"/>
              <a:t>Η νευρωσική κατάθλιψη δεν συνιστά ομοιογενή οντότητα</a:t>
            </a:r>
            <a:r>
              <a:rPr lang="el-GR" dirty="0"/>
              <a:t>. Φαίνεται ότι υπάρχει ένα συνεχές φάσμα από την ελάσσονα και παροδική αντιδραστική κατάθλιψη, παραπλήσια της «φυσιολογικής θλίψης», έως τη σοβαρή και υποτροπιάζουσα νευρωσική κατάθλιψη. </a:t>
            </a:r>
          </a:p>
          <a:p>
            <a:pPr algn="just"/>
            <a:r>
              <a:rPr lang="el-GR" b="1" dirty="0"/>
              <a:t>Κατά την πορεία της ενδογενούς κατάθλιψης,</a:t>
            </a:r>
            <a:r>
              <a:rPr lang="el-GR" dirty="0"/>
              <a:t> οι ασθενείς με νευρωσική προσωπικότητα μπορεί να χρησιμοποιήσουν αντικαταθλιπτικούς μηχανισμούς άμυνας νευρωσικού τύπου και να παρουσιάσουν υστερικά, ψυχαναγκαστικά ή </a:t>
            </a:r>
            <a:r>
              <a:rPr lang="el-GR" dirty="0" err="1"/>
              <a:t>χαρακτηρολογικά</a:t>
            </a:r>
            <a:r>
              <a:rPr lang="el-GR" dirty="0"/>
              <a:t> συμπτώματα</a:t>
            </a:r>
          </a:p>
        </p:txBody>
      </p:sp>
      <p:sp>
        <p:nvSpPr>
          <p:cNvPr id="4" name="Θέση κειμένου 3"/>
          <p:cNvSpPr>
            <a:spLocks noGrp="1"/>
          </p:cNvSpPr>
          <p:nvPr>
            <p:ph type="body" sz="half" idx="2"/>
          </p:nvPr>
        </p:nvSpPr>
        <p:spPr/>
        <p:txBody>
          <a:bodyPr/>
          <a:lstStyle/>
          <a:p>
            <a:endParaRPr lang="el-GR" dirty="0"/>
          </a:p>
        </p:txBody>
      </p:sp>
    </p:spTree>
    <p:extLst>
      <p:ext uri="{BB962C8B-B14F-4D97-AF65-F5344CB8AC3E}">
        <p14:creationId xmlns:p14="http://schemas.microsoft.com/office/powerpoint/2010/main" val="17608957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17567" y="-1743239"/>
            <a:ext cx="9966960" cy="3035808"/>
          </a:xfrm>
        </p:spPr>
        <p:txBody>
          <a:bodyPr/>
          <a:lstStyle/>
          <a:p>
            <a:endParaRPr lang="el-GR" dirty="0"/>
          </a:p>
        </p:txBody>
      </p:sp>
      <p:sp>
        <p:nvSpPr>
          <p:cNvPr id="3" name="Υπότιτλος 2"/>
          <p:cNvSpPr>
            <a:spLocks noGrp="1"/>
          </p:cNvSpPr>
          <p:nvPr>
            <p:ph type="subTitle" idx="1"/>
          </p:nvPr>
        </p:nvSpPr>
        <p:spPr>
          <a:xfrm>
            <a:off x="2355411" y="2344189"/>
            <a:ext cx="7891272" cy="1069848"/>
          </a:xfrm>
        </p:spPr>
        <p:txBody>
          <a:bodyPr>
            <a:normAutofit/>
          </a:bodyPr>
          <a:lstStyle/>
          <a:p>
            <a:r>
              <a:rPr lang="el-GR" sz="5400" b="1" dirty="0">
                <a:solidFill>
                  <a:schemeClr val="accent2"/>
                </a:solidFill>
              </a:rPr>
              <a:t>Ευχαριστούμε</a:t>
            </a:r>
            <a:r>
              <a:rPr lang="el-GR" sz="5400" b="1" dirty="0"/>
              <a:t> </a:t>
            </a:r>
            <a:r>
              <a:rPr lang="el-GR" sz="5400" b="1" dirty="0">
                <a:solidFill>
                  <a:schemeClr val="accent2"/>
                </a:solidFill>
              </a:rPr>
              <a:t>πολύ !! </a:t>
            </a:r>
          </a:p>
        </p:txBody>
      </p:sp>
    </p:spTree>
    <p:extLst>
      <p:ext uri="{BB962C8B-B14F-4D97-AF65-F5344CB8AC3E}">
        <p14:creationId xmlns:p14="http://schemas.microsoft.com/office/powerpoint/2010/main" val="31818576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just">
              <a:buNone/>
            </a:pPr>
            <a:endParaRPr lang="el-GR" dirty="0"/>
          </a:p>
          <a:p>
            <a:pPr marL="0" indent="0" algn="just">
              <a:buNone/>
            </a:pPr>
            <a:r>
              <a:rPr lang="el-GR" dirty="0"/>
              <a:t>Οι ψυχογενείς καταθλίψεις αποτελούν ένα </a:t>
            </a:r>
            <a:r>
              <a:rPr lang="el-GR" b="1" i="1" dirty="0"/>
              <a:t>ετερογενές σύνολο</a:t>
            </a:r>
            <a:r>
              <a:rPr lang="el-GR" dirty="0"/>
              <a:t>. Οι ποικίλες κλινικές εικόνες εκφράζουν άλλοτε την αντίδραση ατόμων με ελαφρά ή έντονα παθολογική προσωπικότητα, σε ένα δυσμενές  περιβάλλον και άλλοτε την καταθλιπτικού τύπου επεξεργασία ασυνείδητων </a:t>
            </a:r>
            <a:r>
              <a:rPr lang="el-GR" dirty="0" err="1"/>
              <a:t>ψυχοσυγκρούσεων</a:t>
            </a:r>
            <a:r>
              <a:rPr lang="el-GR" dirty="0"/>
              <a:t>, που </a:t>
            </a:r>
            <a:r>
              <a:rPr lang="el-GR" dirty="0" err="1"/>
              <a:t>επαναδραστηριοποιούνται</a:t>
            </a:r>
            <a:r>
              <a:rPr lang="el-GR" dirty="0"/>
              <a:t> από κάποια παρούσα κατάσταση.</a:t>
            </a:r>
          </a:p>
          <a:p>
            <a:pPr marL="0" indent="0" algn="just">
              <a:buNone/>
            </a:pPr>
            <a:endParaRPr lang="el-GR" dirty="0"/>
          </a:p>
        </p:txBody>
      </p:sp>
    </p:spTree>
    <p:extLst>
      <p:ext uri="{BB962C8B-B14F-4D97-AF65-F5344CB8AC3E}">
        <p14:creationId xmlns:p14="http://schemas.microsoft.com/office/powerpoint/2010/main" val="22638122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endParaRPr lang="en-US" b="1" dirty="0"/>
          </a:p>
          <a:p>
            <a:pPr marL="0" indent="0">
              <a:buNone/>
            </a:pPr>
            <a:endParaRPr lang="en-US" b="1" dirty="0"/>
          </a:p>
          <a:p>
            <a:pPr marL="0" indent="0">
              <a:buNone/>
            </a:pPr>
            <a:r>
              <a:rPr lang="el-GR" b="1" dirty="0">
                <a:solidFill>
                  <a:schemeClr val="accent1">
                    <a:lumMod val="75000"/>
                  </a:schemeClr>
                </a:solidFill>
              </a:rPr>
              <a:t>Τα στοιχεία που συνιστούν το καταθλιπτικό σύνδρομο</a:t>
            </a:r>
            <a:r>
              <a:rPr lang="el-GR" dirty="0">
                <a:solidFill>
                  <a:schemeClr val="accent1">
                    <a:lumMod val="75000"/>
                  </a:schemeClr>
                </a:solidFill>
              </a:rPr>
              <a:t> </a:t>
            </a:r>
            <a:r>
              <a:rPr lang="el-GR" dirty="0"/>
              <a:t>και</a:t>
            </a:r>
            <a:r>
              <a:rPr lang="el-GR" b="1" dirty="0"/>
              <a:t> </a:t>
            </a:r>
            <a:r>
              <a:rPr lang="el-GR" dirty="0"/>
              <a:t>εμφανίζονται σε κάθε μια περίπτωση με διαφορετική ένταση είναι </a:t>
            </a:r>
            <a:r>
              <a:rPr lang="en-US" dirty="0"/>
              <a:t>:</a:t>
            </a:r>
            <a:endParaRPr lang="el-GR" dirty="0"/>
          </a:p>
          <a:p>
            <a:r>
              <a:rPr lang="el-GR" dirty="0"/>
              <a:t> Η </a:t>
            </a:r>
            <a:r>
              <a:rPr lang="el-GR" dirty="0" err="1"/>
              <a:t>δυσφορική</a:t>
            </a:r>
            <a:r>
              <a:rPr lang="el-GR" dirty="0"/>
              <a:t> μεταβολή του θυμικού</a:t>
            </a:r>
            <a:r>
              <a:rPr lang="el-GR" b="1" dirty="0"/>
              <a:t> </a:t>
            </a:r>
          </a:p>
          <a:p>
            <a:r>
              <a:rPr lang="el-GR" dirty="0"/>
              <a:t>Η αναστολή των λειτουργιών του ΕΓΩ </a:t>
            </a:r>
          </a:p>
          <a:p>
            <a:r>
              <a:rPr lang="el-GR" dirty="0"/>
              <a:t>Το άγχος</a:t>
            </a:r>
          </a:p>
          <a:p>
            <a:r>
              <a:rPr lang="el-GR" dirty="0"/>
              <a:t>Τα σωματικά συμπτώματα</a:t>
            </a:r>
          </a:p>
          <a:p>
            <a:pPr marL="0" indent="0">
              <a:buNone/>
            </a:pPr>
            <a:endParaRPr lang="el-GR" dirty="0"/>
          </a:p>
        </p:txBody>
      </p:sp>
      <p:sp>
        <p:nvSpPr>
          <p:cNvPr id="4" name="Θέση κειμένου 3"/>
          <p:cNvSpPr>
            <a:spLocks noGrp="1"/>
          </p:cNvSpPr>
          <p:nvPr>
            <p:ph type="body" sz="half" idx="2"/>
          </p:nvPr>
        </p:nvSpPr>
        <p:spPr/>
        <p:txBody>
          <a:bodyPr/>
          <a:lstStyle/>
          <a:p>
            <a:endParaRPr lang="el-GR" dirty="0"/>
          </a:p>
        </p:txBody>
      </p:sp>
    </p:spTree>
    <p:extLst>
      <p:ext uri="{BB962C8B-B14F-4D97-AF65-F5344CB8AC3E}">
        <p14:creationId xmlns:p14="http://schemas.microsoft.com/office/powerpoint/2010/main" val="12343807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just">
              <a:buNone/>
            </a:pPr>
            <a:endParaRPr lang="el-GR" dirty="0"/>
          </a:p>
          <a:p>
            <a:pPr marL="0" indent="0" algn="just">
              <a:buNone/>
            </a:pPr>
            <a:r>
              <a:rPr lang="el-GR" dirty="0"/>
              <a:t>Σε κλινικό επίπεδο οι ψυχογενείς καταθλίψεις παρουσιάζονται λιγότερο βαθιές και λιγότερο «βιολογικές» από τις ενδογενείς μελαγχολικές καταθλίψεις. Διακρίνονται από τις τελευταίες, από το ότι</a:t>
            </a:r>
            <a:r>
              <a:rPr lang="en-US" dirty="0"/>
              <a:t>:</a:t>
            </a:r>
            <a:endParaRPr lang="el-GR" dirty="0"/>
          </a:p>
          <a:p>
            <a:endParaRPr lang="el-GR" dirty="0"/>
          </a:p>
        </p:txBody>
      </p:sp>
    </p:spTree>
    <p:extLst>
      <p:ext uri="{BB962C8B-B14F-4D97-AF65-F5344CB8AC3E}">
        <p14:creationId xmlns:p14="http://schemas.microsoft.com/office/powerpoint/2010/main" val="42141335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b="1" dirty="0"/>
          </a:p>
          <a:p>
            <a:endParaRPr lang="el-GR" b="1" dirty="0"/>
          </a:p>
          <a:p>
            <a:endParaRPr lang="el-GR" b="1" dirty="0"/>
          </a:p>
          <a:p>
            <a:pPr algn="just">
              <a:buFont typeface="Wingdings" panose="05000000000000000000" pitchFamily="2" charset="2"/>
              <a:buChar char="Ø"/>
            </a:pPr>
            <a:r>
              <a:rPr lang="el-GR" b="1" dirty="0"/>
              <a:t>  Ο Καταθλιπτικός ιδεασμός</a:t>
            </a:r>
            <a:r>
              <a:rPr lang="el-GR" dirty="0"/>
              <a:t> </a:t>
            </a:r>
            <a:r>
              <a:rPr lang="el-GR" sz="1800" dirty="0"/>
              <a:t>έχει </a:t>
            </a:r>
            <a:r>
              <a:rPr lang="el-GR" sz="1800" dirty="0" err="1"/>
              <a:t>δυσφορική</a:t>
            </a:r>
            <a:r>
              <a:rPr lang="el-GR" sz="1800" dirty="0"/>
              <a:t> χροιά και το περιεχόμενο του είναι αρκετά κατανοητό. Το άτομο αισθάνεται εγκαταλειμμένο, απομονωμένο, αποθαρρημένο, ταπεινωμένο, άχρηστο. Οι σκέψεις του, επανέρχονται ακατάπαυστα στις δυσχέρειες και τις δυστυχίες της ζωής του. Μερικές φορές, εξανίσταται κατά της μοίρας του ή της κοινωνίας, αισθάνεται θύμα και καθιστά το περιβάλλον υπεύθυνο για την κατάστασή του. Στρέφεται σπανιότερα κατά του εαυτού του και οι </a:t>
            </a:r>
            <a:r>
              <a:rPr lang="el-GR" sz="1800" dirty="0" err="1"/>
              <a:t>αυτοκατηγορίες</a:t>
            </a:r>
            <a:r>
              <a:rPr lang="el-GR" sz="1800" dirty="0"/>
              <a:t>, εάν υπάρχουν, δεν έχουν ποτέ την ένταση και τον παράλογο χαρακτήρα των </a:t>
            </a:r>
            <a:r>
              <a:rPr lang="el-GR" sz="1800" dirty="0" err="1"/>
              <a:t>μεγαγχολικών</a:t>
            </a:r>
            <a:r>
              <a:rPr lang="el-GR" sz="1800" dirty="0"/>
              <a:t> </a:t>
            </a:r>
            <a:r>
              <a:rPr lang="el-GR" sz="1800" dirty="0" err="1"/>
              <a:t>αυτομομφών</a:t>
            </a:r>
            <a:r>
              <a:rPr lang="el-GR" sz="1800" dirty="0"/>
              <a:t>.</a:t>
            </a:r>
          </a:p>
          <a:p>
            <a:endParaRPr lang="el-GR" dirty="0"/>
          </a:p>
        </p:txBody>
      </p:sp>
      <p:sp>
        <p:nvSpPr>
          <p:cNvPr id="4" name="Θέση κειμένου 3"/>
          <p:cNvSpPr>
            <a:spLocks noGrp="1"/>
          </p:cNvSpPr>
          <p:nvPr>
            <p:ph type="body" sz="half" idx="2"/>
          </p:nvPr>
        </p:nvSpPr>
        <p:spPr/>
        <p:txBody>
          <a:bodyPr/>
          <a:lstStyle/>
          <a:p>
            <a:endParaRPr lang="el-GR" dirty="0"/>
          </a:p>
        </p:txBody>
      </p:sp>
    </p:spTree>
    <p:extLst>
      <p:ext uri="{BB962C8B-B14F-4D97-AF65-F5344CB8AC3E}">
        <p14:creationId xmlns:p14="http://schemas.microsoft.com/office/powerpoint/2010/main" val="13576103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b="1" dirty="0"/>
          </a:p>
          <a:p>
            <a:endParaRPr lang="el-GR" b="1" dirty="0"/>
          </a:p>
          <a:p>
            <a:endParaRPr lang="el-GR" b="1" dirty="0"/>
          </a:p>
          <a:p>
            <a:endParaRPr lang="el-GR" b="1" dirty="0"/>
          </a:p>
          <a:p>
            <a:pPr algn="just">
              <a:buFont typeface="Wingdings" panose="05000000000000000000" pitchFamily="2" charset="2"/>
              <a:buChar char="Ø"/>
            </a:pPr>
            <a:r>
              <a:rPr lang="el-GR" b="1" dirty="0"/>
              <a:t>  Υπάρχει έκδηλο άγχος, </a:t>
            </a:r>
            <a:r>
              <a:rPr lang="el-GR" sz="1800" dirty="0"/>
              <a:t>που συχνά προεξάρχει στην κλινική εικόνα και συνοδεύεται από σωματικές εκδηλώσεις (</a:t>
            </a:r>
            <a:r>
              <a:rPr lang="el-GR" sz="1800" dirty="0" err="1"/>
              <a:t>προκάρδια</a:t>
            </a:r>
            <a:r>
              <a:rPr lang="el-GR" sz="1800" dirty="0"/>
              <a:t> άλγη, αίσθημα πνιγμού, ίλιγγος, τρόμος) και διάχυτες ή εστιασμένες ανησυχίες, όπως φόβος θανάτου ή εγκατάλειψης, δέος μπροστά στο μέλλον. Αν και θεωρεί το μέλλον του δυσοίωνο, ο ασθενής διατηρεί κάποια ελπίδα και ζητάει από τους άλλους να τον ακούσουν, να τον βοηθήσουν και να τον προστατεύσουν. Δεν πρόκειται εδώ για την ανελέητη μοίρα που κυριαρχεί στη σκέψη του μελαγχολικού.</a:t>
            </a:r>
          </a:p>
          <a:p>
            <a:endParaRPr lang="el-GR" sz="1800" dirty="0"/>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24375503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b="1" dirty="0"/>
          </a:p>
          <a:p>
            <a:endParaRPr lang="el-GR" b="1" dirty="0"/>
          </a:p>
          <a:p>
            <a:endParaRPr lang="el-GR" b="1" dirty="0"/>
          </a:p>
          <a:p>
            <a:endParaRPr lang="el-GR" b="1" dirty="0"/>
          </a:p>
          <a:p>
            <a:pPr algn="just">
              <a:buFont typeface="Wingdings" panose="05000000000000000000" pitchFamily="2" charset="2"/>
              <a:buChar char="Ø"/>
            </a:pPr>
            <a:r>
              <a:rPr lang="el-GR" b="1" dirty="0"/>
              <a:t>    Η αναστολή </a:t>
            </a:r>
            <a:r>
              <a:rPr lang="el-GR" sz="1800" dirty="0"/>
              <a:t>εκφράζεται ως κόπωση, αδυναμία να αντιμετωπιστεί η καθημερινότητα. Η </a:t>
            </a:r>
            <a:r>
              <a:rPr lang="el-GR" sz="1800" dirty="0" err="1"/>
              <a:t>ασθενία</a:t>
            </a:r>
            <a:r>
              <a:rPr lang="el-GR" sz="1800" dirty="0"/>
              <a:t> εμφανίζεται από τις πρώτες πρωινές ώρες και δε βελτιώνεται με την ανάπαυση</a:t>
            </a:r>
            <a:r>
              <a:rPr lang="el-GR" sz="1800" b="1" dirty="0"/>
              <a:t>, </a:t>
            </a:r>
            <a:r>
              <a:rPr lang="el-GR" sz="1800" dirty="0"/>
              <a:t>η οποία αντίθετα, μπορεί να την επιτείνει. Ωστόσο, δεν παρατηρείται κινητική επιβράδυνση, περιορισμός της εκφραστικότητας, βραδυψυχισμός και συναισθηματική απάθεια. </a:t>
            </a:r>
          </a:p>
          <a:p>
            <a:endParaRPr lang="el-GR" dirty="0"/>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15181541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Ø"/>
            </a:pPr>
            <a:endParaRPr lang="el-GR" dirty="0"/>
          </a:p>
          <a:p>
            <a:pPr>
              <a:buFont typeface="Wingdings" panose="05000000000000000000" pitchFamily="2" charset="2"/>
              <a:buChar char="Ø"/>
            </a:pPr>
            <a:endParaRPr lang="el-GR" dirty="0"/>
          </a:p>
          <a:p>
            <a:pPr marL="0" indent="0">
              <a:buNone/>
            </a:pPr>
            <a:endParaRPr lang="el-GR" dirty="0"/>
          </a:p>
          <a:p>
            <a:pPr algn="just">
              <a:buFont typeface="Wingdings" panose="05000000000000000000" pitchFamily="2" charset="2"/>
              <a:buChar char="Ø"/>
            </a:pPr>
            <a:r>
              <a:rPr lang="el-GR" b="1" dirty="0"/>
              <a:t> Τα αυτοκτονικά εγχειρήματα </a:t>
            </a:r>
            <a:r>
              <a:rPr lang="el-GR" sz="1800" dirty="0"/>
              <a:t>είναι συχνά (φλεβοτομή, λήψη φαρμάκων) και συνιστούν συχνό αίτιο νοσηλείας. Η επιθυμία θανάτου είναι λιγότερο έντονη από ό,τι στη μελαγχολία. Πολλές από αυτές τις απόπειρες αυτοκτονίας αποτελούν, στην πραγματικότητα, έκκληση για βοήθεια, προσπάθεια να ασκηθεί πίεση στο περιβάλλον. Μερικές φορές, ο ασθενής συνδέει τη λήψη φαρμάκων με την επιθυμία να κοιμηθεί να ξεχάσει…… ωστόσο, δεν πρέπει να υποτιμάμε τη σοβαρότητα του κινδύνου, ιδίως, στους ηλικιωμένους, στους ευαίσθητους στην εγκατάλειψη εφήβους και στα άτομα που είναι κοινωνικά απομονωμένα. </a:t>
            </a:r>
          </a:p>
          <a:p>
            <a:pPr>
              <a:buFont typeface="Wingdings" panose="05000000000000000000" pitchFamily="2" charset="2"/>
              <a:buChar char="Ø"/>
            </a:pPr>
            <a:endParaRPr lang="el-GR" dirty="0"/>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3062556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buFont typeface="Wingdings" panose="05000000000000000000" pitchFamily="2" charset="2"/>
              <a:buChar char="Ø"/>
            </a:pPr>
            <a:endParaRPr lang="el-GR" b="1" dirty="0"/>
          </a:p>
          <a:p>
            <a:pPr algn="just">
              <a:buFont typeface="Wingdings" panose="05000000000000000000" pitchFamily="2" charset="2"/>
              <a:buChar char="Ø"/>
            </a:pPr>
            <a:endParaRPr lang="el-GR" b="1" dirty="0"/>
          </a:p>
          <a:p>
            <a:pPr algn="just">
              <a:buFont typeface="Wingdings" panose="05000000000000000000" pitchFamily="2" charset="2"/>
              <a:buChar char="Ø"/>
            </a:pPr>
            <a:r>
              <a:rPr lang="el-GR" b="1" dirty="0"/>
              <a:t>Οι ασθενείς είναι πολύ ευαίσθητοι δέκτες των επιδράσεων του περιβάλλοντος. </a:t>
            </a:r>
            <a:r>
              <a:rPr lang="el-GR" sz="1800" dirty="0"/>
              <a:t>Η εισαγωγή στο νοσοκομείο μπορεί να επιφέρει από μόνη της αξιοσημείωτη ελάττωση του άγχους. Είναι σχετικά εύκολο να ενισχύσουμε αυτούς τους αρρώστους που μιλούν αυθόρμητα για τα βάσανα και τις δυσκολίες τους και επιζητούν τη συμπάθεια των άλλων. Το γεγονός ότι ο θεραπευτής τους ακούει και δείχνει κατανόηση, ευνοεί την επούλωση του παθογόνου ναρκισσιστικού τραύματος (εγκατάλειψη, ματαίωση, υποβάθμιση). Η στάση του νοσηλευτικού και του οικογενειακού περιβάλλοντος και οι εξωτερικές περιστάσεις μπορεί να παίξουν καθοριστικό ρόλο στην εξέλιξη. Η απορριπτική στάση είναι τόσο επιζήμια, όσο και υπέρμετρη φροντίδα, που μπορεί να διαιωνίσει, τις συνήθεις σε αυτούς τους ασθενείς, τάσεις για εξάρτηση και παλινδρόμηση. </a:t>
            </a:r>
          </a:p>
        </p:txBody>
      </p:sp>
      <p:sp>
        <p:nvSpPr>
          <p:cNvPr id="4" name="Θέση κειμένου 3"/>
          <p:cNvSpPr>
            <a:spLocks noGrp="1"/>
          </p:cNvSpPr>
          <p:nvPr>
            <p:ph type="body" sz="half" idx="2"/>
          </p:nvPr>
        </p:nvSpPr>
        <p:spPr/>
        <p:txBody>
          <a:bodyPr/>
          <a:lstStyle/>
          <a:p>
            <a:endParaRPr lang="el-GR"/>
          </a:p>
        </p:txBody>
      </p:sp>
    </p:spTree>
    <p:extLst>
      <p:ext uri="{BB962C8B-B14F-4D97-AF65-F5344CB8AC3E}">
        <p14:creationId xmlns:p14="http://schemas.microsoft.com/office/powerpoint/2010/main" val="21109027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Ξυλογραφί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TM03090434[[fn=Ξυλογραφία]]</Template>
  <TotalTime>811</TotalTime>
  <Words>1477</Words>
  <Application>Microsoft Office PowerPoint</Application>
  <PresentationFormat>Ευρεία οθόνη</PresentationFormat>
  <Paragraphs>64</Paragraphs>
  <Slides>19</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Calibri</vt:lpstr>
      <vt:lpstr>Cambria</vt:lpstr>
      <vt:lpstr>Rockwell</vt:lpstr>
      <vt:lpstr>Rockwell Condensed</vt:lpstr>
      <vt:lpstr>Wingdings</vt:lpstr>
      <vt:lpstr>Ξυλογραφία</vt:lpstr>
      <vt:lpstr>Ψυχωσικη καταθλιψη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lpstr>Για την κατανοηση της καθε κλινικης περιπτωσης ψυχογενους καταθλιψης ειναι απαραιτητο: </vt:lpstr>
      <vt:lpstr>Παρουσίαση του PowerPoint</vt:lpstr>
      <vt:lpstr>Παρουσίαση του PowerPoint</vt:lpstr>
      <vt:lpstr>Παρουσίαση του PowerPoint</vt:lpstr>
      <vt:lpstr>  Ενδογενεις καταθλιψεις και ψυχογενεις καταθλιψεις  </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Ψυχωσικη καταθλιψη</dc:title>
  <dc:creator>User</dc:creator>
  <cp:lastModifiedBy>user</cp:lastModifiedBy>
  <cp:revision>30</cp:revision>
  <cp:lastPrinted>2022-05-17T08:48:56Z</cp:lastPrinted>
  <dcterms:created xsi:type="dcterms:W3CDTF">2022-04-07T08:41:45Z</dcterms:created>
  <dcterms:modified xsi:type="dcterms:W3CDTF">2022-05-25T09:53:27Z</dcterms:modified>
</cp:coreProperties>
</file>