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59" r:id="rId3"/>
    <p:sldId id="300" r:id="rId4"/>
    <p:sldId id="258" r:id="rId5"/>
    <p:sldId id="303" r:id="rId6"/>
    <p:sldId id="302" r:id="rId7"/>
    <p:sldId id="301" r:id="rId8"/>
    <p:sldId id="307" r:id="rId9"/>
    <p:sldId id="310" r:id="rId10"/>
    <p:sldId id="289" r:id="rId11"/>
    <p:sldId id="275" r:id="rId12"/>
    <p:sldId id="261" r:id="rId13"/>
    <p:sldId id="311" r:id="rId14"/>
    <p:sldId id="312" r:id="rId15"/>
    <p:sldId id="306" r:id="rId16"/>
    <p:sldId id="313" r:id="rId17"/>
    <p:sldId id="305" r:id="rId18"/>
    <p:sldId id="291" r:id="rId19"/>
    <p:sldId id="292" r:id="rId20"/>
    <p:sldId id="282" r:id="rId21"/>
    <p:sldId id="283" r:id="rId22"/>
    <p:sldId id="290" r:id="rId23"/>
    <p:sldId id="281" r:id="rId24"/>
    <p:sldId id="304" r:id="rId25"/>
    <p:sldId id="295" r:id="rId26"/>
    <p:sldId id="294" r:id="rId27"/>
    <p:sldId id="298" r:id="rId28"/>
    <p:sldId id="308" r:id="rId29"/>
    <p:sldId id="309" r:id="rId30"/>
    <p:sldId id="277"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860" y="-23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0BC81C-CC03-4A88-9DBF-EE6956D03D7E}" type="datetimeFigureOut">
              <a:rPr lang="el-GR" smtClean="0"/>
              <a:t>17/12/2019</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1041E9-FAEA-4E61-BD77-51AE0C010685}" type="slidenum">
              <a:rPr lang="el-GR" smtClean="0"/>
              <a:t>‹#›</a:t>
            </a:fld>
            <a:endParaRPr lang="el-GR"/>
          </a:p>
        </p:txBody>
      </p:sp>
    </p:spTree>
    <p:extLst>
      <p:ext uri="{BB962C8B-B14F-4D97-AF65-F5344CB8AC3E}">
        <p14:creationId xmlns:p14="http://schemas.microsoft.com/office/powerpoint/2010/main" val="160479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FD1041E9-FAEA-4E61-BD77-51AE0C010685}" type="slidenum">
              <a:rPr lang="el-GR" smtClean="0"/>
              <a:t>1</a:t>
            </a:fld>
            <a:endParaRPr lang="el-GR"/>
          </a:p>
        </p:txBody>
      </p:sp>
    </p:spTree>
    <p:extLst>
      <p:ext uri="{BB962C8B-B14F-4D97-AF65-F5344CB8AC3E}">
        <p14:creationId xmlns:p14="http://schemas.microsoft.com/office/powerpoint/2010/main" val="1726068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FD1041E9-FAEA-4E61-BD77-51AE0C010685}" type="slidenum">
              <a:rPr lang="el-GR" smtClean="0"/>
              <a:t>9</a:t>
            </a:fld>
            <a:endParaRPr lang="el-GR"/>
          </a:p>
        </p:txBody>
      </p:sp>
    </p:spTree>
    <p:extLst>
      <p:ext uri="{BB962C8B-B14F-4D97-AF65-F5344CB8AC3E}">
        <p14:creationId xmlns:p14="http://schemas.microsoft.com/office/powerpoint/2010/main" val="3794997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FD1041E9-FAEA-4E61-BD77-51AE0C010685}" type="slidenum">
              <a:rPr lang="el-GR" smtClean="0"/>
              <a:t>10</a:t>
            </a:fld>
            <a:endParaRPr lang="el-GR"/>
          </a:p>
        </p:txBody>
      </p:sp>
    </p:spTree>
    <p:extLst>
      <p:ext uri="{BB962C8B-B14F-4D97-AF65-F5344CB8AC3E}">
        <p14:creationId xmlns:p14="http://schemas.microsoft.com/office/powerpoint/2010/main" val="3794997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Ορθογώνιο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Ορθογώνιο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Ορθογώνιο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Ορθογώνιο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Ορθογώνιο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Στρογγυλεμένο ορθογώνιο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Στρογγυλεμένο ορθογώνιο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Ορθογώνιο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Ορθογώνιο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Ορθογώνιο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Ορθογώνιο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Τίτλος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smtClean="0"/>
              <a:t>Στυλ κύριου τίτλου</a:t>
            </a:r>
            <a:endParaRPr kumimoji="0" lang="en-US"/>
          </a:p>
        </p:txBody>
      </p:sp>
      <p:sp>
        <p:nvSpPr>
          <p:cNvPr id="9" name="Υπότιτλος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Θέση ημερομηνίας 27"/>
          <p:cNvSpPr>
            <a:spLocks noGrp="1"/>
          </p:cNvSpPr>
          <p:nvPr>
            <p:ph type="dt" sz="half" idx="10"/>
          </p:nvPr>
        </p:nvSpPr>
        <p:spPr>
          <a:xfrm>
            <a:off x="6705600" y="4206240"/>
            <a:ext cx="960120" cy="457200"/>
          </a:xfrm>
        </p:spPr>
        <p:txBody>
          <a:bodyPr/>
          <a:lstStyle/>
          <a:p>
            <a:fld id="{FAC730E4-A0C9-411C-B5B4-23D6C04165FC}" type="datetimeFigureOut">
              <a:rPr lang="el-GR" smtClean="0"/>
              <a:t>17/12/2019</a:t>
            </a:fld>
            <a:endParaRPr lang="el-GR"/>
          </a:p>
        </p:txBody>
      </p:sp>
      <p:sp>
        <p:nvSpPr>
          <p:cNvPr id="17" name="Θέση υποσέλιδου 16"/>
          <p:cNvSpPr>
            <a:spLocks noGrp="1"/>
          </p:cNvSpPr>
          <p:nvPr>
            <p:ph type="ftr" sz="quarter" idx="11"/>
          </p:nvPr>
        </p:nvSpPr>
        <p:spPr>
          <a:xfrm>
            <a:off x="5410200" y="4205288"/>
            <a:ext cx="1295400" cy="457200"/>
          </a:xfrm>
        </p:spPr>
        <p:txBody>
          <a:bodyPr/>
          <a:lstStyle/>
          <a:p>
            <a:endParaRPr lang="el-GR"/>
          </a:p>
        </p:txBody>
      </p:sp>
      <p:sp>
        <p:nvSpPr>
          <p:cNvPr id="29" name="Θέση αριθμού διαφάνειας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DA73FABF-58C1-4813-9D8A-42861C3A867C}"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FAC730E4-A0C9-411C-B5B4-23D6C04165FC}" type="datetimeFigureOut">
              <a:rPr lang="el-GR" smtClean="0"/>
              <a:t>17/12/2019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A73FABF-58C1-4813-9D8A-42861C3A867C}"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781800" y="1143000"/>
            <a:ext cx="1905000" cy="5486400"/>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1143000"/>
            <a:ext cx="6248400" cy="5486400"/>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FAC730E4-A0C9-411C-B5B4-23D6C04165FC}" type="datetimeFigureOut">
              <a:rPr lang="el-GR" smtClean="0"/>
              <a:t>17/12/2019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A73FABF-58C1-4813-9D8A-42861C3A867C}"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FAC730E4-A0C9-411C-B5B4-23D6C04165FC}" type="datetimeFigureOut">
              <a:rPr lang="el-GR" smtClean="0"/>
              <a:t>17/12/2019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A73FABF-58C1-4813-9D8A-42861C3A867C}"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p>
            <a:fld id="{FAC730E4-A0C9-411C-B5B4-23D6C04165FC}" type="datetimeFigureOut">
              <a:rPr lang="el-GR" smtClean="0"/>
              <a:t>17/12/2019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A73FABF-58C1-4813-9D8A-42861C3A867C}"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FAC730E4-A0C9-411C-B5B4-23D6C04165FC}" type="datetimeFigureOut">
              <a:rPr lang="el-GR" smtClean="0"/>
              <a:t>17/12/2019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A73FABF-58C1-4813-9D8A-42861C3A867C}"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381000" y="1143000"/>
            <a:ext cx="8382000" cy="1069848"/>
          </a:xfrm>
        </p:spPr>
        <p:txBody>
          <a:bodyPr anchor="ctr"/>
          <a:lstStyle>
            <a:lvl1pPr>
              <a:defRPr sz="4000" b="0" i="0" cap="none" baseline="0"/>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Θέση ημερομηνίας 25"/>
          <p:cNvSpPr>
            <a:spLocks noGrp="1"/>
          </p:cNvSpPr>
          <p:nvPr>
            <p:ph type="dt" sz="half" idx="10"/>
          </p:nvPr>
        </p:nvSpPr>
        <p:spPr/>
        <p:txBody>
          <a:bodyPr rtlCol="0"/>
          <a:lstStyle/>
          <a:p>
            <a:fld id="{FAC730E4-A0C9-411C-B5B4-23D6C04165FC}" type="datetimeFigureOut">
              <a:rPr lang="el-GR" smtClean="0"/>
              <a:t>17/12/2019</a:t>
            </a:fld>
            <a:endParaRPr lang="el-GR"/>
          </a:p>
        </p:txBody>
      </p:sp>
      <p:sp>
        <p:nvSpPr>
          <p:cNvPr id="27" name="Θέση αριθμού διαφάνειας 26"/>
          <p:cNvSpPr>
            <a:spLocks noGrp="1"/>
          </p:cNvSpPr>
          <p:nvPr>
            <p:ph type="sldNum" sz="quarter" idx="11"/>
          </p:nvPr>
        </p:nvSpPr>
        <p:spPr/>
        <p:txBody>
          <a:bodyPr rtlCol="0"/>
          <a:lstStyle/>
          <a:p>
            <a:fld id="{DA73FABF-58C1-4813-9D8A-42861C3A867C}" type="slidenum">
              <a:rPr lang="el-GR" smtClean="0"/>
              <a:t>‹#›</a:t>
            </a:fld>
            <a:endParaRPr lang="el-GR"/>
          </a:p>
        </p:txBody>
      </p:sp>
      <p:sp>
        <p:nvSpPr>
          <p:cNvPr id="28" name="Θέση υποσέλιδου 27"/>
          <p:cNvSpPr>
            <a:spLocks noGrp="1"/>
          </p:cNvSpPr>
          <p:nvPr>
            <p:ph type="ftr" sz="quarter" idx="12"/>
          </p:nvPr>
        </p:nvSpPr>
        <p:spPr/>
        <p:txBody>
          <a:bodyPr rtlCol="0"/>
          <a:lstStyle/>
          <a:p>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a:xfrm>
            <a:off x="6583680" y="612648"/>
            <a:ext cx="957264" cy="457200"/>
          </a:xfrm>
        </p:spPr>
        <p:txBody>
          <a:bodyPr/>
          <a:lstStyle/>
          <a:p>
            <a:fld id="{FAC730E4-A0C9-411C-B5B4-23D6C04165FC}" type="datetimeFigureOut">
              <a:rPr lang="el-GR" smtClean="0"/>
              <a:t>17/12/2019</a:t>
            </a:fld>
            <a:endParaRPr lang="el-GR"/>
          </a:p>
        </p:txBody>
      </p:sp>
      <p:sp>
        <p:nvSpPr>
          <p:cNvPr id="4" name="Θέση υποσέλιδου 3"/>
          <p:cNvSpPr>
            <a:spLocks noGrp="1"/>
          </p:cNvSpPr>
          <p:nvPr>
            <p:ph type="ftr" sz="quarter" idx="11"/>
          </p:nvPr>
        </p:nvSpPr>
        <p:spPr>
          <a:xfrm>
            <a:off x="5257800" y="612648"/>
            <a:ext cx="1325880" cy="457200"/>
          </a:xfrm>
        </p:spPr>
        <p:txBody>
          <a:bodyPr/>
          <a:lstStyle/>
          <a:p>
            <a:endParaRPr lang="el-GR"/>
          </a:p>
        </p:txBody>
      </p:sp>
      <p:sp>
        <p:nvSpPr>
          <p:cNvPr id="5" name="Θέση αριθμού διαφάνειας 4"/>
          <p:cNvSpPr>
            <a:spLocks noGrp="1"/>
          </p:cNvSpPr>
          <p:nvPr>
            <p:ph type="sldNum" sz="quarter" idx="12"/>
          </p:nvPr>
        </p:nvSpPr>
        <p:spPr>
          <a:xfrm>
            <a:off x="8174736" y="2272"/>
            <a:ext cx="762000" cy="365760"/>
          </a:xfrm>
        </p:spPr>
        <p:txBody>
          <a:bodyPr/>
          <a:lstStyle/>
          <a:p>
            <a:fld id="{DA73FABF-58C1-4813-9D8A-42861C3A867C}"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FAC730E4-A0C9-411C-B5B4-23D6C04165FC}" type="datetimeFigureOut">
              <a:rPr lang="el-GR" smtClean="0"/>
              <a:t>17/12/2019</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DA73FABF-58C1-4813-9D8A-42861C3A867C}"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5353496" y="1101970"/>
            <a:ext cx="3383280" cy="877824"/>
          </a:xfrm>
        </p:spPr>
        <p:txBody>
          <a:bodyPr anchor="b"/>
          <a:lstStyle>
            <a:lvl1pPr algn="l">
              <a:buNone/>
              <a:defRPr sz="1800" b="1"/>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FAC730E4-A0C9-411C-B5B4-23D6C04165FC}" type="datetimeFigureOut">
              <a:rPr lang="el-GR" smtClean="0"/>
              <a:t>17/12/2019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A73FABF-58C1-4813-9D8A-42861C3A867C}"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Θέση κειμένου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Στυλ υποδείγματος κειμένου</a:t>
            </a:r>
          </a:p>
        </p:txBody>
      </p:sp>
      <p:sp>
        <p:nvSpPr>
          <p:cNvPr id="5" name="Θέση ημερομηνίας 4"/>
          <p:cNvSpPr>
            <a:spLocks noGrp="1"/>
          </p:cNvSpPr>
          <p:nvPr>
            <p:ph type="dt" sz="half" idx="10"/>
          </p:nvPr>
        </p:nvSpPr>
        <p:spPr/>
        <p:txBody>
          <a:bodyPr/>
          <a:lstStyle/>
          <a:p>
            <a:fld id="{FAC730E4-A0C9-411C-B5B4-23D6C04165FC}" type="datetimeFigureOut">
              <a:rPr lang="el-GR" smtClean="0"/>
              <a:t>17/12/2019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A73FABF-58C1-4813-9D8A-42861C3A867C}"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Ορθογώνιο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Ορθογώνιο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Ορθογώνιο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Ορθογώνιο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Ορθογώνιο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Στρογγυλεμένο ορθογώνιο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Στρογγυλεμένο ορθογώνιο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Ορθογώνιο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Ορθογώνιο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Ορθογώνιο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Ορθογώνιο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Ορθογώνιο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Ορθογώνιο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Θέση τίτλου 21"/>
          <p:cNvSpPr>
            <a:spLocks noGrp="1"/>
          </p:cNvSpPr>
          <p:nvPr>
            <p:ph type="title"/>
          </p:nvPr>
        </p:nvSpPr>
        <p:spPr>
          <a:xfrm>
            <a:off x="457200" y="1143000"/>
            <a:ext cx="8229600" cy="1066800"/>
          </a:xfrm>
          <a:prstGeom prst="rect">
            <a:avLst/>
          </a:prstGeom>
        </p:spPr>
        <p:txBody>
          <a:bodyPr vert="horz" anchor="ctr">
            <a:normAutofit/>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FAC730E4-A0C9-411C-B5B4-23D6C04165FC}" type="datetimeFigureOut">
              <a:rPr lang="el-GR" smtClean="0"/>
              <a:t>17/12/2019</a:t>
            </a:fld>
            <a:endParaRPr lang="el-GR"/>
          </a:p>
        </p:txBody>
      </p:sp>
      <p:sp>
        <p:nvSpPr>
          <p:cNvPr id="3" name="Θέση υποσέλιδου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l-GR"/>
          </a:p>
        </p:txBody>
      </p:sp>
      <p:sp>
        <p:nvSpPr>
          <p:cNvPr id="23" name="Θέση αριθμού διαφάνειας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DA73FABF-58C1-4813-9D8A-42861C3A867C}"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l-GR" b="1" dirty="0"/>
              <a:t>Από την </a:t>
            </a:r>
            <a:r>
              <a:rPr lang="el-GR" b="1" dirty="0" err="1"/>
              <a:t>αποασυλοποίηση</a:t>
            </a:r>
            <a:r>
              <a:rPr lang="el-GR" b="1" dirty="0"/>
              <a:t> </a:t>
            </a:r>
            <a:r>
              <a:rPr lang="el-GR" b="1" dirty="0" smtClean="0"/>
              <a:t>στην ανάπτυξη δικτύου υπηρεσιών στην κοινότητα: σύγχρονα ζητήματα και μελλοντικές προκλήσεις</a:t>
            </a:r>
            <a:endParaRPr lang="el-GR" dirty="0"/>
          </a:p>
        </p:txBody>
      </p:sp>
      <p:sp>
        <p:nvSpPr>
          <p:cNvPr id="3" name="Υπότιτλος 2"/>
          <p:cNvSpPr>
            <a:spLocks noGrp="1"/>
          </p:cNvSpPr>
          <p:nvPr>
            <p:ph type="subTitle" idx="1"/>
          </p:nvPr>
        </p:nvSpPr>
        <p:spPr>
          <a:xfrm>
            <a:off x="-36512" y="3899938"/>
            <a:ext cx="4953000" cy="1752600"/>
          </a:xfrm>
        </p:spPr>
        <p:txBody>
          <a:bodyPr>
            <a:normAutofit fontScale="92500" lnSpcReduction="10000"/>
          </a:bodyPr>
          <a:lstStyle/>
          <a:p>
            <a:pPr algn="ctr"/>
            <a:r>
              <a:rPr lang="el-GR" b="1" dirty="0">
                <a:solidFill>
                  <a:prstClr val="black"/>
                </a:solidFill>
              </a:rPr>
              <a:t>Μενέλαος </a:t>
            </a:r>
            <a:r>
              <a:rPr lang="el-GR" b="1" dirty="0" err="1">
                <a:solidFill>
                  <a:prstClr val="black"/>
                </a:solidFill>
              </a:rPr>
              <a:t>Θεοδωρουλάκης</a:t>
            </a:r>
            <a:r>
              <a:rPr lang="el-GR" dirty="0">
                <a:solidFill>
                  <a:prstClr val="black"/>
                </a:solidFill>
              </a:rPr>
              <a:t>, </a:t>
            </a:r>
          </a:p>
          <a:p>
            <a:pPr algn="ctr"/>
            <a:r>
              <a:rPr lang="el-GR" sz="1900" i="1" dirty="0">
                <a:solidFill>
                  <a:prstClr val="black"/>
                </a:solidFill>
              </a:rPr>
              <a:t>Διδάκτορας Κοινωνικής Πολιτικής, </a:t>
            </a:r>
            <a:endParaRPr lang="el-GR" sz="1900" i="1" dirty="0" smtClean="0">
              <a:solidFill>
                <a:prstClr val="black"/>
              </a:solidFill>
            </a:endParaRPr>
          </a:p>
          <a:p>
            <a:pPr algn="ctr"/>
            <a:r>
              <a:rPr lang="el-GR" sz="1900" i="1" dirty="0" smtClean="0">
                <a:solidFill>
                  <a:prstClr val="black"/>
                </a:solidFill>
              </a:rPr>
              <a:t>Πρόεδρος </a:t>
            </a:r>
            <a:r>
              <a:rPr lang="el-GR" sz="1900" i="1" dirty="0">
                <a:solidFill>
                  <a:prstClr val="black"/>
                </a:solidFill>
              </a:rPr>
              <a:t>Ομοσπονδίας Φορέων Ψυχοκοινωνικής Αποκατάστασης &amp; Ψυχικής Υγείας Αργώ, </a:t>
            </a:r>
            <a:endParaRPr lang="el-GR" sz="1900" i="1" dirty="0" smtClean="0">
              <a:solidFill>
                <a:prstClr val="black"/>
              </a:solidFill>
            </a:endParaRPr>
          </a:p>
          <a:p>
            <a:pPr algn="ctr"/>
            <a:r>
              <a:rPr lang="el-GR" sz="1900" i="1" dirty="0" smtClean="0">
                <a:solidFill>
                  <a:prstClr val="black"/>
                </a:solidFill>
              </a:rPr>
              <a:t>Πρόεδρος </a:t>
            </a:r>
            <a:r>
              <a:rPr lang="el-GR" sz="1900" i="1" dirty="0">
                <a:solidFill>
                  <a:prstClr val="black"/>
                </a:solidFill>
              </a:rPr>
              <a:t>Δ.Σ. </a:t>
            </a:r>
            <a:r>
              <a:rPr lang="el-GR" sz="1900" i="1" dirty="0" err="1">
                <a:solidFill>
                  <a:prstClr val="black"/>
                </a:solidFill>
              </a:rPr>
              <a:t>ΠΕΨΑΕΕ</a:t>
            </a:r>
            <a:endParaRPr lang="el-GR" sz="1900" dirty="0"/>
          </a:p>
        </p:txBody>
      </p:sp>
    </p:spTree>
    <p:extLst>
      <p:ext uri="{BB962C8B-B14F-4D97-AF65-F5344CB8AC3E}">
        <p14:creationId xmlns:p14="http://schemas.microsoft.com/office/powerpoint/2010/main" val="10996499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476672"/>
            <a:ext cx="8229600" cy="1066800"/>
          </a:xfrm>
        </p:spPr>
        <p:txBody>
          <a:bodyPr>
            <a:normAutofit fontScale="90000"/>
          </a:bodyPr>
          <a:lstStyle/>
          <a:p>
            <a:r>
              <a:rPr lang="el-GR" dirty="0" smtClean="0"/>
              <a:t>Κύρια </a:t>
            </a:r>
            <a:r>
              <a:rPr lang="el-GR" dirty="0" smtClean="0"/>
              <a:t>προβλήματα σε επίπεδο ατόμου</a:t>
            </a:r>
            <a:endParaRPr lang="el-GR" dirty="0"/>
          </a:p>
        </p:txBody>
      </p:sp>
      <p:sp>
        <p:nvSpPr>
          <p:cNvPr id="3" name="Θέση περιεχομένου 2"/>
          <p:cNvSpPr>
            <a:spLocks noGrp="1"/>
          </p:cNvSpPr>
          <p:nvPr>
            <p:ph idx="1"/>
          </p:nvPr>
        </p:nvSpPr>
        <p:spPr>
          <a:xfrm>
            <a:off x="323528" y="1484784"/>
            <a:ext cx="8568952" cy="5184576"/>
          </a:xfrm>
        </p:spPr>
        <p:txBody>
          <a:bodyPr>
            <a:normAutofit lnSpcReduction="10000"/>
          </a:bodyPr>
          <a:lstStyle/>
          <a:p>
            <a:r>
              <a:rPr lang="el-GR" sz="2600" dirty="0" smtClean="0"/>
              <a:t>Η έλλειψη θέσεων φιλοξενίας σε ξενώνες αλλά και η έλλειψη κουλτούρας αυτονόμησης από τους επαγγελματίες  έχει για χρόνια εγκλωβίσει  «ενοίκους» σε οικοτροφεία χωρίς καμία εξέλιξη σε επίπεδο αυτονόμησης στο πλαίσιο της ψυχοκοινωνικής αποκατάστασης μετατρέποντας την μετάβαση στην κοινότητα σε μετεγκατάσταση</a:t>
            </a:r>
          </a:p>
          <a:p>
            <a:r>
              <a:rPr lang="el-GR" sz="2600" dirty="0"/>
              <a:t>Η έλλειψη θέσεων φιλοξενίας σε στεγαστικές δομές οδηγεί πολλούς ασθενείς σε έλλειψη φροντίδας μετά από τις νοσηλείας </a:t>
            </a:r>
            <a:r>
              <a:rPr lang="el-GR" sz="2600" dirty="0" smtClean="0"/>
              <a:t>κάτι που συμβάλει στο </a:t>
            </a:r>
            <a:r>
              <a:rPr lang="el-GR" sz="2600" dirty="0"/>
              <a:t>φαινόμενο της περιστρεφόμενης </a:t>
            </a:r>
            <a:r>
              <a:rPr lang="el-GR" sz="2600" dirty="0" smtClean="0"/>
              <a:t>πόρτας</a:t>
            </a:r>
          </a:p>
          <a:p>
            <a:r>
              <a:rPr lang="el-GR" sz="2600" dirty="0" smtClean="0"/>
              <a:t>Στους ενοίκους στις δομές των ΝΠΔΔ δεν δίνεται εξιτήριο από το νοσοκομείο με αποτέλεσμα μια μετεγκατάσταση του ασθενούς και όχι μετάβαση</a:t>
            </a:r>
            <a:endParaRPr lang="el-GR" sz="2600" dirty="0"/>
          </a:p>
        </p:txBody>
      </p:sp>
    </p:spTree>
    <p:extLst>
      <p:ext uri="{BB962C8B-B14F-4D97-AF65-F5344CB8AC3E}">
        <p14:creationId xmlns:p14="http://schemas.microsoft.com/office/powerpoint/2010/main" val="42492677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476672"/>
            <a:ext cx="8229600" cy="1066800"/>
          </a:xfrm>
        </p:spPr>
        <p:txBody>
          <a:bodyPr>
            <a:normAutofit fontScale="90000"/>
          </a:bodyPr>
          <a:lstStyle/>
          <a:p>
            <a:r>
              <a:rPr lang="el-GR" dirty="0" smtClean="0"/>
              <a:t>Κύρια </a:t>
            </a:r>
            <a:r>
              <a:rPr lang="el-GR" dirty="0" smtClean="0"/>
              <a:t>προβλήματα σε επίπεδο μονάδων</a:t>
            </a:r>
            <a:endParaRPr lang="el-GR" dirty="0"/>
          </a:p>
        </p:txBody>
      </p:sp>
      <p:sp>
        <p:nvSpPr>
          <p:cNvPr id="3" name="Θέση περιεχομένου 2"/>
          <p:cNvSpPr>
            <a:spLocks noGrp="1"/>
          </p:cNvSpPr>
          <p:nvPr>
            <p:ph idx="1"/>
          </p:nvPr>
        </p:nvSpPr>
        <p:spPr>
          <a:xfrm>
            <a:off x="467544" y="1628800"/>
            <a:ext cx="8229600" cy="4968552"/>
          </a:xfrm>
        </p:spPr>
        <p:txBody>
          <a:bodyPr>
            <a:normAutofit/>
          </a:bodyPr>
          <a:lstStyle/>
          <a:p>
            <a:pPr marL="266700" indent="-266700"/>
            <a:r>
              <a:rPr lang="el-GR" sz="2600" dirty="0" smtClean="0"/>
              <a:t>Οι </a:t>
            </a:r>
            <a:r>
              <a:rPr lang="el-GR" sz="2600" dirty="0"/>
              <a:t>μονάδες έχουν εσωστρέφεια και περιορισμένες συνεργασίες. Η διασυνδετική είναι άγνωστη λέξη</a:t>
            </a:r>
            <a:r>
              <a:rPr lang="el-GR" sz="2600" dirty="0" smtClean="0"/>
              <a:t>…</a:t>
            </a:r>
            <a:endParaRPr lang="el-GR" sz="2600" dirty="0" smtClean="0"/>
          </a:p>
          <a:p>
            <a:pPr marL="266700" indent="-266700"/>
            <a:r>
              <a:rPr lang="el-GR" sz="2600" dirty="0" smtClean="0"/>
              <a:t>Η </a:t>
            </a:r>
            <a:r>
              <a:rPr lang="el-GR" sz="2600" dirty="0" smtClean="0"/>
              <a:t>ελλείψεις </a:t>
            </a:r>
            <a:r>
              <a:rPr lang="el-GR" sz="2600" dirty="0"/>
              <a:t>προσωπικού και πόρων στα ΝΠΔΔ </a:t>
            </a:r>
            <a:r>
              <a:rPr lang="el-GR" sz="2600" dirty="0" smtClean="0"/>
              <a:t>και η </a:t>
            </a:r>
            <a:r>
              <a:rPr lang="el-GR" sz="2600" dirty="0" err="1" smtClean="0"/>
              <a:t>υποχρηματοδότηση</a:t>
            </a:r>
            <a:r>
              <a:rPr lang="el-GR" sz="2600" dirty="0" smtClean="0"/>
              <a:t> </a:t>
            </a:r>
            <a:r>
              <a:rPr lang="el-GR" sz="2600" dirty="0"/>
              <a:t>για μεγάλα διαστήματα στα </a:t>
            </a:r>
            <a:r>
              <a:rPr lang="el-GR" sz="2600" dirty="0" smtClean="0"/>
              <a:t>ΝΠΙΔ οδήγησαν στην κόπωση </a:t>
            </a:r>
            <a:r>
              <a:rPr lang="el-GR" sz="2600" dirty="0"/>
              <a:t>και </a:t>
            </a:r>
            <a:r>
              <a:rPr lang="el-GR" sz="2600" dirty="0" smtClean="0"/>
              <a:t>στο </a:t>
            </a:r>
            <a:r>
              <a:rPr lang="en-US" sz="2600" dirty="0" smtClean="0"/>
              <a:t>burnout </a:t>
            </a:r>
            <a:r>
              <a:rPr lang="el-GR" sz="2600" dirty="0" smtClean="0"/>
              <a:t>του προσωπικού</a:t>
            </a:r>
          </a:p>
          <a:p>
            <a:pPr marL="266700" indent="-266700"/>
            <a:r>
              <a:rPr lang="el-GR" sz="2600" dirty="0" smtClean="0"/>
              <a:t>Η έλλειψη </a:t>
            </a:r>
            <a:r>
              <a:rPr lang="el-GR" sz="2600" dirty="0"/>
              <a:t>αξιολόγησης και </a:t>
            </a:r>
            <a:r>
              <a:rPr lang="el-GR" sz="2600" dirty="0" smtClean="0"/>
              <a:t>παρακολούθησης </a:t>
            </a:r>
            <a:r>
              <a:rPr lang="el-GR" sz="2600" dirty="0"/>
              <a:t>της ποιότητας σε επίπεδο </a:t>
            </a:r>
            <a:r>
              <a:rPr lang="el-GR" sz="2600" dirty="0" smtClean="0"/>
              <a:t>μονάδας επιτρέπουν την αμφισβήτηση των αποτελεσμάτων</a:t>
            </a:r>
            <a:endParaRPr lang="el-GR" sz="2600" dirty="0"/>
          </a:p>
          <a:p>
            <a:pPr marL="266700" indent="-266700"/>
            <a:r>
              <a:rPr lang="el-GR" sz="2600" dirty="0" smtClean="0"/>
              <a:t>Η απουσία διαρκούς εκπαίδευσης των στελεχών οδηγεί σε ελλείμματα στην ποιότητα </a:t>
            </a:r>
            <a:endParaRPr lang="el-GR" sz="2600" dirty="0"/>
          </a:p>
          <a:p>
            <a:endParaRPr lang="el-GR" dirty="0" smtClean="0"/>
          </a:p>
          <a:p>
            <a:endParaRPr lang="el-GR" dirty="0" smtClean="0"/>
          </a:p>
          <a:p>
            <a:pPr lvl="1"/>
            <a:endParaRPr lang="el-GR" dirty="0"/>
          </a:p>
        </p:txBody>
      </p:sp>
    </p:spTree>
    <p:extLst>
      <p:ext uri="{BB962C8B-B14F-4D97-AF65-F5344CB8AC3E}">
        <p14:creationId xmlns:p14="http://schemas.microsoft.com/office/powerpoint/2010/main" val="4407360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620688"/>
            <a:ext cx="8229600" cy="1066800"/>
          </a:xfrm>
        </p:spPr>
        <p:txBody>
          <a:bodyPr>
            <a:normAutofit fontScale="90000"/>
          </a:bodyPr>
          <a:lstStyle/>
          <a:p>
            <a:r>
              <a:rPr lang="el-GR" dirty="0" smtClean="0"/>
              <a:t>Κύρια </a:t>
            </a:r>
            <a:r>
              <a:rPr lang="el-GR" dirty="0" smtClean="0"/>
              <a:t>προβλήματα σε επίπεδο μονάδων</a:t>
            </a:r>
            <a:endParaRPr lang="el-GR" dirty="0"/>
          </a:p>
        </p:txBody>
      </p:sp>
      <p:sp>
        <p:nvSpPr>
          <p:cNvPr id="3" name="Θέση περιεχομένου 2"/>
          <p:cNvSpPr>
            <a:spLocks noGrp="1"/>
          </p:cNvSpPr>
          <p:nvPr>
            <p:ph idx="1"/>
          </p:nvPr>
        </p:nvSpPr>
        <p:spPr>
          <a:xfrm>
            <a:off x="457200" y="1628800"/>
            <a:ext cx="8229600" cy="4945736"/>
          </a:xfrm>
        </p:spPr>
        <p:txBody>
          <a:bodyPr>
            <a:normAutofit lnSpcReduction="10000"/>
          </a:bodyPr>
          <a:lstStyle/>
          <a:p>
            <a:r>
              <a:rPr lang="el-GR" sz="2600" dirty="0"/>
              <a:t>Οι στρατηγικές στέγασης </a:t>
            </a:r>
            <a:r>
              <a:rPr lang="el-GR" sz="2600" dirty="0" smtClean="0"/>
              <a:t>εστιάζανε κυρίως στην </a:t>
            </a:r>
            <a:r>
              <a:rPr lang="el-GR" sz="2600" dirty="0"/>
              <a:t>μετάβαση χρόνια νοσηλευομένων ψυχικά πασχόντων από τα ψυχιατρικά νοσοκομεία στης στεγαστικές δομές, </a:t>
            </a:r>
          </a:p>
          <a:p>
            <a:r>
              <a:rPr lang="el-GR" sz="2600" dirty="0" smtClean="0"/>
              <a:t>Ο </a:t>
            </a:r>
            <a:r>
              <a:rPr lang="el-GR" sz="2600" dirty="0" err="1" smtClean="0"/>
              <a:t>τομεοποιημένος</a:t>
            </a:r>
            <a:r>
              <a:rPr lang="el-GR" sz="2600" dirty="0" smtClean="0"/>
              <a:t> σχεδιασμός εισήγαγε την παροχή στέγασης και σε ασθενείς από την κοινότητα χωρίς όμως επαρκές θεραπευτικό και επιστημονικό πλαίσιο</a:t>
            </a:r>
          </a:p>
          <a:p>
            <a:r>
              <a:rPr lang="el-GR" sz="2600" dirty="0"/>
              <a:t>Το πλαίσιο της μετάβασης είναι περισσότερο διοικητικό (υποχρεωτική κάλυψη κενών  θέσεων) παρά θεραπευτικό </a:t>
            </a:r>
            <a:r>
              <a:rPr lang="el-GR" sz="2600" dirty="0" err="1"/>
              <a:t>αποκαταστασιακό</a:t>
            </a:r>
            <a:r>
              <a:rPr lang="el-GR" sz="2600" dirty="0"/>
              <a:t> (μετάβαση στην κοινότητα με προετοιμασία και αντίστοιχη σταδιακή αυτονόμηση</a:t>
            </a:r>
            <a:r>
              <a:rPr lang="el-GR" sz="2600" dirty="0" smtClean="0"/>
              <a:t>) και χωρίς τη συναίνεση </a:t>
            </a:r>
            <a:endParaRPr lang="el-GR" sz="2600" dirty="0"/>
          </a:p>
          <a:p>
            <a:endParaRPr lang="el-GR" sz="2600" dirty="0" smtClean="0"/>
          </a:p>
        </p:txBody>
      </p:sp>
    </p:spTree>
    <p:extLst>
      <p:ext uri="{BB962C8B-B14F-4D97-AF65-F5344CB8AC3E}">
        <p14:creationId xmlns:p14="http://schemas.microsoft.com/office/powerpoint/2010/main" val="6956577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548680"/>
            <a:ext cx="8229600" cy="1066800"/>
          </a:xfrm>
        </p:spPr>
        <p:txBody>
          <a:bodyPr>
            <a:normAutofit fontScale="90000"/>
          </a:bodyPr>
          <a:lstStyle/>
          <a:p>
            <a:r>
              <a:rPr lang="el-GR" dirty="0" smtClean="0"/>
              <a:t>Κύρια </a:t>
            </a:r>
            <a:r>
              <a:rPr lang="el-GR" dirty="0" smtClean="0"/>
              <a:t>προβλήματα σε επίπεδο συστήματος</a:t>
            </a:r>
            <a:endParaRPr lang="el-GR" dirty="0"/>
          </a:p>
        </p:txBody>
      </p:sp>
      <p:sp>
        <p:nvSpPr>
          <p:cNvPr id="3" name="Θέση περιεχομένου 2"/>
          <p:cNvSpPr>
            <a:spLocks noGrp="1"/>
          </p:cNvSpPr>
          <p:nvPr>
            <p:ph idx="1"/>
          </p:nvPr>
        </p:nvSpPr>
        <p:spPr>
          <a:xfrm>
            <a:off x="323528" y="1484784"/>
            <a:ext cx="8568952" cy="5256584"/>
          </a:xfrm>
        </p:spPr>
        <p:txBody>
          <a:bodyPr>
            <a:noAutofit/>
          </a:bodyPr>
          <a:lstStyle/>
          <a:p>
            <a:pPr marL="180975" lvl="1" indent="-180975">
              <a:spcBef>
                <a:spcPts val="0"/>
              </a:spcBef>
              <a:buClr>
                <a:schemeClr val="accent3"/>
              </a:buClr>
              <a:buFont typeface="Georgia"/>
              <a:buChar char="•"/>
            </a:pPr>
            <a:r>
              <a:rPr lang="el-GR" dirty="0">
                <a:solidFill>
                  <a:schemeClr val="tx1"/>
                </a:solidFill>
              </a:rPr>
              <a:t>Η έλλειψη στρατηγικού σχεδιασμού βάσει των αναγκών οδήγησε σε ανισοκατανομή των μονάδων και ελλείμματα στην φροντίδα</a:t>
            </a:r>
          </a:p>
          <a:p>
            <a:pPr marL="180975" indent="-180975">
              <a:spcBef>
                <a:spcPts val="0"/>
              </a:spcBef>
            </a:pPr>
            <a:r>
              <a:rPr lang="el-GR" sz="2600" dirty="0" smtClean="0"/>
              <a:t>Η </a:t>
            </a:r>
            <a:r>
              <a:rPr lang="el-GR" sz="2600" dirty="0" smtClean="0"/>
              <a:t>μη αποτελεσματική λειτουργία των τομέων οδηγεί σε ελλείμματα συντονισμού και οργάνωσης</a:t>
            </a:r>
          </a:p>
          <a:p>
            <a:pPr marL="180975" indent="-180975">
              <a:spcBef>
                <a:spcPts val="0"/>
              </a:spcBef>
            </a:pPr>
            <a:r>
              <a:rPr lang="el-GR" sz="2600" dirty="0" smtClean="0"/>
              <a:t>Οι </a:t>
            </a:r>
            <a:r>
              <a:rPr lang="el-GR" sz="2600" dirty="0" err="1" smtClean="0"/>
              <a:t>ΤΕΨΥ</a:t>
            </a:r>
            <a:r>
              <a:rPr lang="el-GR" sz="2600" dirty="0" smtClean="0"/>
              <a:t> θα έπρεπε να έχουν συντονιστικό και αποφασιστικό χαρακτήρα στην ανάπτυξη των υπηρεσιών του τομέα. Στην πράξη όμως:</a:t>
            </a:r>
          </a:p>
          <a:p>
            <a:pPr marL="180975" lvl="1" indent="-180975">
              <a:spcBef>
                <a:spcPts val="0"/>
              </a:spcBef>
            </a:pPr>
            <a:r>
              <a:rPr lang="el-GR" dirty="0" smtClean="0"/>
              <a:t>Είχαν μόνο </a:t>
            </a:r>
            <a:r>
              <a:rPr lang="el-GR" dirty="0"/>
              <a:t>συμβουλευτικό χαρακτήρα </a:t>
            </a:r>
            <a:endParaRPr lang="el-GR" dirty="0" smtClean="0"/>
          </a:p>
          <a:p>
            <a:pPr marL="180975" lvl="1" indent="-180975">
              <a:spcBef>
                <a:spcPts val="0"/>
              </a:spcBef>
            </a:pPr>
            <a:r>
              <a:rPr lang="el-GR" dirty="0" smtClean="0"/>
              <a:t>Έλλειψη υποστήριξης και συντονισμού</a:t>
            </a:r>
          </a:p>
          <a:p>
            <a:pPr marL="180975" lvl="1" indent="-180975">
              <a:spcBef>
                <a:spcPts val="0"/>
              </a:spcBef>
            </a:pPr>
            <a:r>
              <a:rPr lang="el-GR" dirty="0" smtClean="0"/>
              <a:t>Υπολειτουργούσαν</a:t>
            </a:r>
          </a:p>
          <a:p>
            <a:pPr marL="180975" lvl="1" indent="-180975">
              <a:spcBef>
                <a:spcPts val="0"/>
              </a:spcBef>
            </a:pPr>
            <a:r>
              <a:rPr lang="el-GR" dirty="0" smtClean="0"/>
              <a:t>Έλλειψη ενδιαφέροντος συμμετοχής</a:t>
            </a:r>
          </a:p>
          <a:p>
            <a:pPr marL="180975" lvl="1" indent="-180975">
              <a:spcBef>
                <a:spcPts val="0"/>
              </a:spcBef>
            </a:pPr>
            <a:r>
              <a:rPr lang="el-GR" dirty="0" smtClean="0"/>
              <a:t>Έλλειψη κινήτρων</a:t>
            </a:r>
          </a:p>
          <a:p>
            <a:pPr marL="180975" lvl="1" indent="-180975">
              <a:spcBef>
                <a:spcPts val="0"/>
              </a:spcBef>
            </a:pPr>
            <a:endParaRPr lang="el-GR" dirty="0" smtClean="0"/>
          </a:p>
        </p:txBody>
      </p:sp>
    </p:spTree>
    <p:extLst>
      <p:ext uri="{BB962C8B-B14F-4D97-AF65-F5344CB8AC3E}">
        <p14:creationId xmlns:p14="http://schemas.microsoft.com/office/powerpoint/2010/main" val="41856959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548680"/>
            <a:ext cx="8229600" cy="1066800"/>
          </a:xfrm>
        </p:spPr>
        <p:txBody>
          <a:bodyPr>
            <a:normAutofit fontScale="90000"/>
          </a:bodyPr>
          <a:lstStyle/>
          <a:p>
            <a:r>
              <a:rPr lang="el-GR" dirty="0"/>
              <a:t>Κύρια </a:t>
            </a:r>
            <a:r>
              <a:rPr lang="el-GR" dirty="0" smtClean="0"/>
              <a:t>προβλήματα σε επίπεδο συστήματος</a:t>
            </a:r>
            <a:endParaRPr lang="el-GR" dirty="0"/>
          </a:p>
        </p:txBody>
      </p:sp>
      <p:sp>
        <p:nvSpPr>
          <p:cNvPr id="3" name="Θέση περιεχομένου 2"/>
          <p:cNvSpPr>
            <a:spLocks noGrp="1"/>
          </p:cNvSpPr>
          <p:nvPr>
            <p:ph idx="1"/>
          </p:nvPr>
        </p:nvSpPr>
        <p:spPr>
          <a:xfrm>
            <a:off x="323528" y="1484784"/>
            <a:ext cx="8568952" cy="5256584"/>
          </a:xfrm>
        </p:spPr>
        <p:txBody>
          <a:bodyPr>
            <a:normAutofit lnSpcReduction="10000"/>
          </a:bodyPr>
          <a:lstStyle/>
          <a:p>
            <a:pPr marL="182563" indent="-182563"/>
            <a:r>
              <a:rPr lang="el-GR" sz="2600" dirty="0"/>
              <a:t>Μη υποστήριξη των στεγαστικών δομών από τις μονάδες ψυχικής υγείας του κάθε τομέα λόγω περιορισμένης ανάπτυξης του δικτύου υπηρεσιών στην κοινότητα, ειδικά σήμερα με τις αυξημένες ανάγκες.</a:t>
            </a:r>
          </a:p>
          <a:p>
            <a:pPr marL="182563" indent="-182563"/>
            <a:r>
              <a:rPr lang="el-GR" sz="2600" dirty="0"/>
              <a:t>Προβληματικό πλαίσιο ένταξη των ψυχικά πασχόντων από την κοινότητα, εισήχθηκε πρόχειρα με εγκύκλιο και όχι νόμο και χωρίς επιστημονικό πλαίσιο </a:t>
            </a:r>
          </a:p>
          <a:p>
            <a:pPr marL="182563" indent="-182563"/>
            <a:r>
              <a:rPr lang="el-GR" sz="2600" dirty="0" smtClean="0"/>
              <a:t>Η </a:t>
            </a:r>
            <a:r>
              <a:rPr lang="el-GR" sz="2600" dirty="0"/>
              <a:t>έλλειψη εξειδικευμένων στεγαστικών δομών για ασθενείς με διπλή διάγνωση ή αυξημένα προβλήματα υγείας </a:t>
            </a:r>
            <a:r>
              <a:rPr lang="el-GR" sz="2600" dirty="0" smtClean="0"/>
              <a:t>προκαλεί στρεβλώσεις στη λειτουργία των δομών</a:t>
            </a:r>
            <a:endParaRPr lang="el-GR" sz="2600" dirty="0"/>
          </a:p>
          <a:p>
            <a:pPr marL="182563" indent="-182563"/>
            <a:r>
              <a:rPr lang="el-GR" sz="2600" dirty="0" smtClean="0"/>
              <a:t>Η μη ανάπτυξη παιδοψυχιατρικών δομών δεν επιτρέπει την πρόληψη και την πρώιμη παρέμβαση</a:t>
            </a:r>
          </a:p>
        </p:txBody>
      </p:sp>
    </p:spTree>
    <p:extLst>
      <p:ext uri="{BB962C8B-B14F-4D97-AF65-F5344CB8AC3E}">
        <p14:creationId xmlns:p14="http://schemas.microsoft.com/office/powerpoint/2010/main" val="16533382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548680"/>
            <a:ext cx="8229600" cy="1066800"/>
          </a:xfrm>
        </p:spPr>
        <p:txBody>
          <a:bodyPr>
            <a:normAutofit fontScale="90000"/>
          </a:bodyPr>
          <a:lstStyle/>
          <a:p>
            <a:r>
              <a:rPr lang="el-GR" dirty="0" smtClean="0"/>
              <a:t>Κύρια </a:t>
            </a:r>
            <a:r>
              <a:rPr lang="el-GR" dirty="0" smtClean="0"/>
              <a:t>προβλήματα σε επίπεδο συστήματος</a:t>
            </a:r>
            <a:endParaRPr lang="el-GR" dirty="0"/>
          </a:p>
        </p:txBody>
      </p:sp>
      <p:sp>
        <p:nvSpPr>
          <p:cNvPr id="3" name="Θέση περιεχομένου 2"/>
          <p:cNvSpPr>
            <a:spLocks noGrp="1"/>
          </p:cNvSpPr>
          <p:nvPr>
            <p:ph idx="1"/>
          </p:nvPr>
        </p:nvSpPr>
        <p:spPr>
          <a:xfrm>
            <a:off x="323528" y="1556792"/>
            <a:ext cx="8568952" cy="5017744"/>
          </a:xfrm>
        </p:spPr>
        <p:txBody>
          <a:bodyPr>
            <a:normAutofit lnSpcReduction="10000"/>
          </a:bodyPr>
          <a:lstStyle/>
          <a:p>
            <a:pPr marL="255588" indent="-255588"/>
            <a:r>
              <a:rPr lang="el-GR" sz="2600" dirty="0" smtClean="0"/>
              <a:t>Η άνιση κατανομή των υπηρεσιών, η μη </a:t>
            </a:r>
            <a:r>
              <a:rPr lang="el-GR" sz="2600" dirty="0" err="1" smtClean="0"/>
              <a:t>τομεοποιημένη</a:t>
            </a:r>
            <a:r>
              <a:rPr lang="el-GR" sz="2600" dirty="0" smtClean="0"/>
              <a:t> λειτουργία τους </a:t>
            </a:r>
            <a:r>
              <a:rPr lang="el-GR" sz="2600" dirty="0"/>
              <a:t>και </a:t>
            </a:r>
            <a:r>
              <a:rPr lang="el-GR" sz="2600" dirty="0" smtClean="0"/>
              <a:t>η έλλειψη </a:t>
            </a:r>
            <a:r>
              <a:rPr lang="el-GR" sz="2600" dirty="0" err="1"/>
              <a:t>μετανοσοκομειακής</a:t>
            </a:r>
            <a:r>
              <a:rPr lang="el-GR" sz="2600" dirty="0"/>
              <a:t> και κατ’ οίκον </a:t>
            </a:r>
            <a:r>
              <a:rPr lang="el-GR" sz="2600" dirty="0" smtClean="0"/>
              <a:t>φροντίδας οδηγεί σε ελλιπή και μη συνεχή φροντίδα</a:t>
            </a:r>
          </a:p>
          <a:p>
            <a:pPr marL="255588" indent="-255588"/>
            <a:r>
              <a:rPr lang="el-GR" sz="2600" dirty="0" smtClean="0"/>
              <a:t>Η μη συνέχεια στη φροντίδα σε συνδυασμό με την μη ολοκληρωμένη αντιμετώπιση λόγω της έλλειψης διασυνδετικής συμβάλλουν καθοριστικά στο φαινόμενο της «περιστρεφόμενης πόρτας» και το υψηλό ποσοστό ακούσιων νοσηλειών</a:t>
            </a:r>
          </a:p>
          <a:p>
            <a:pPr marL="255588" indent="-255588"/>
            <a:r>
              <a:rPr lang="el-GR" sz="2600" dirty="0" smtClean="0"/>
              <a:t>Η μη συνεργασία μεταξύ των μονάδων ψυχικής υγείας και των μονάδων πρωτοβάθμιας υγείας και η μη ανάπτυξη παιδοψυχιατρικών υπηρεσιών οδηγεί σε ελλιπή πρόληψη και αδυναμία πρώιμης παρέμβασης </a:t>
            </a:r>
          </a:p>
        </p:txBody>
      </p:sp>
    </p:spTree>
    <p:extLst>
      <p:ext uri="{BB962C8B-B14F-4D97-AF65-F5344CB8AC3E}">
        <p14:creationId xmlns:p14="http://schemas.microsoft.com/office/powerpoint/2010/main" val="26190214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548680"/>
            <a:ext cx="8229600" cy="1066800"/>
          </a:xfrm>
        </p:spPr>
        <p:txBody>
          <a:bodyPr>
            <a:normAutofit fontScale="90000"/>
          </a:bodyPr>
          <a:lstStyle/>
          <a:p>
            <a:r>
              <a:rPr lang="el-GR" dirty="0" smtClean="0"/>
              <a:t>Κύρια </a:t>
            </a:r>
            <a:r>
              <a:rPr lang="el-GR" dirty="0" smtClean="0"/>
              <a:t>προβλήματα σε επίπεδο κοινωνίας-κράτους</a:t>
            </a:r>
            <a:endParaRPr lang="el-GR" dirty="0"/>
          </a:p>
        </p:txBody>
      </p:sp>
      <p:sp>
        <p:nvSpPr>
          <p:cNvPr id="3" name="Θέση περιεχομένου 2"/>
          <p:cNvSpPr>
            <a:spLocks noGrp="1"/>
          </p:cNvSpPr>
          <p:nvPr>
            <p:ph idx="1"/>
          </p:nvPr>
        </p:nvSpPr>
        <p:spPr>
          <a:xfrm>
            <a:off x="323528" y="1556792"/>
            <a:ext cx="8568952" cy="5017744"/>
          </a:xfrm>
        </p:spPr>
        <p:txBody>
          <a:bodyPr>
            <a:normAutofit/>
          </a:bodyPr>
          <a:lstStyle/>
          <a:p>
            <a:pPr marL="255588" indent="-255588"/>
            <a:endParaRPr lang="el-GR" sz="2600" dirty="0" smtClean="0"/>
          </a:p>
        </p:txBody>
      </p:sp>
    </p:spTree>
    <p:extLst>
      <p:ext uri="{BB962C8B-B14F-4D97-AF65-F5344CB8AC3E}">
        <p14:creationId xmlns:p14="http://schemas.microsoft.com/office/powerpoint/2010/main" val="3332371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pPr marL="109728" indent="0">
              <a:buNone/>
            </a:pPr>
            <a:r>
              <a:rPr lang="el-GR" sz="3600" dirty="0" smtClean="0"/>
              <a:t>Έχουμε καταφέρει πολλά</a:t>
            </a:r>
          </a:p>
          <a:p>
            <a:pPr marL="109728" indent="0">
              <a:buNone/>
            </a:pPr>
            <a:endParaRPr lang="el-GR" sz="3600" dirty="0"/>
          </a:p>
          <a:p>
            <a:pPr marL="109728" indent="0">
              <a:buNone/>
            </a:pPr>
            <a:r>
              <a:rPr lang="el-GR" sz="3600" dirty="0" smtClean="0"/>
              <a:t>Μπορούμε να καταφέρουμε πολλά περισσότερα</a:t>
            </a:r>
            <a:endParaRPr lang="el-GR" sz="3600" dirty="0"/>
          </a:p>
        </p:txBody>
      </p:sp>
    </p:spTree>
    <p:extLst>
      <p:ext uri="{BB962C8B-B14F-4D97-AF65-F5344CB8AC3E}">
        <p14:creationId xmlns:p14="http://schemas.microsoft.com/office/powerpoint/2010/main" val="40390942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Σύνολο μονάδων </a:t>
            </a:r>
            <a:r>
              <a:rPr lang="el-GR" dirty="0" err="1" smtClean="0"/>
              <a:t>ΨΥ</a:t>
            </a:r>
            <a:r>
              <a:rPr lang="el-GR" dirty="0" smtClean="0"/>
              <a:t> ΝΠΔΔ</a:t>
            </a:r>
            <a:endParaRPr lang="el-GR" dirty="0"/>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948984783"/>
              </p:ext>
            </p:extLst>
          </p:nvPr>
        </p:nvGraphicFramePr>
        <p:xfrm>
          <a:off x="467540" y="2060849"/>
          <a:ext cx="8424939" cy="4402606"/>
        </p:xfrm>
        <a:graphic>
          <a:graphicData uri="http://schemas.openxmlformats.org/drawingml/2006/table">
            <a:tbl>
              <a:tblPr>
                <a:tableStyleId>{5C22544A-7EE6-4342-B048-85BDC9FD1C3A}</a:tableStyleId>
              </a:tblPr>
              <a:tblGrid>
                <a:gridCol w="7056788"/>
                <a:gridCol w="1368151"/>
              </a:tblGrid>
              <a:tr h="392063">
                <a:tc>
                  <a:txBody>
                    <a:bodyPr/>
                    <a:lstStyle/>
                    <a:p>
                      <a:pPr>
                        <a:spcAft>
                          <a:spcPts val="0"/>
                        </a:spcAft>
                      </a:pPr>
                      <a:r>
                        <a:rPr lang="el-GR" sz="2200" dirty="0" smtClean="0">
                          <a:effectLst/>
                        </a:rPr>
                        <a:t>ΚΕΝΤΡΑ </a:t>
                      </a:r>
                      <a:r>
                        <a:rPr lang="el-GR" sz="2200" dirty="0">
                          <a:effectLst/>
                        </a:rPr>
                        <a:t>ΨΥΧΙΚΗΣ ΥΓΕΙΑΣ </a:t>
                      </a:r>
                      <a:endParaRPr lang="el-GR" sz="2200" dirty="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a:effectLst/>
                        </a:rPr>
                        <a:t>32</a:t>
                      </a:r>
                      <a:endParaRPr lang="el-GR" sz="2200">
                        <a:solidFill>
                          <a:srgbClr val="000000"/>
                        </a:solidFill>
                        <a:effectLst/>
                        <a:latin typeface="Calibri"/>
                        <a:ea typeface="Calibri"/>
                        <a:cs typeface="Times New Roman"/>
                      </a:endParaRPr>
                    </a:p>
                  </a:txBody>
                  <a:tcPr marL="68580" marR="68580" marT="0" marB="0"/>
                </a:tc>
              </a:tr>
              <a:tr h="1095299">
                <a:tc>
                  <a:txBody>
                    <a:bodyPr/>
                    <a:lstStyle/>
                    <a:p>
                      <a:pPr>
                        <a:spcAft>
                          <a:spcPts val="0"/>
                        </a:spcAft>
                      </a:pPr>
                      <a:r>
                        <a:rPr lang="el-GR" sz="2200" dirty="0">
                          <a:effectLst/>
                        </a:rPr>
                        <a:t>ΚΕΝΤΡΑ ΨΥΧΙΚΗΣ ΥΓΕΙΑΣ ΜΕ ΚΟΙΝΟΤΙΚΕΣ ΥΠΗΡΕΣΙΕΣ ΨΥΧΙΚΗΣ ΥΓΕΙΑΣ ΠΑΙΔΙΩΝ ΚΑΙ ΕΦΗΒΩΝ </a:t>
                      </a:r>
                      <a:endParaRPr lang="el-GR" sz="2200" dirty="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a:effectLst/>
                        </a:rPr>
                        <a:t>9 </a:t>
                      </a:r>
                      <a:endParaRPr lang="el-GR" sz="2200">
                        <a:solidFill>
                          <a:srgbClr val="000000"/>
                        </a:solidFill>
                        <a:effectLst/>
                        <a:latin typeface="Calibri"/>
                        <a:ea typeface="Calibri"/>
                        <a:cs typeface="Times New Roman"/>
                      </a:endParaRPr>
                    </a:p>
                  </a:txBody>
                  <a:tcPr marL="68580" marR="68580" marT="0" marB="0"/>
                </a:tc>
              </a:tr>
              <a:tr h="365100">
                <a:tc>
                  <a:txBody>
                    <a:bodyPr/>
                    <a:lstStyle/>
                    <a:p>
                      <a:pPr>
                        <a:spcAft>
                          <a:spcPts val="0"/>
                        </a:spcAft>
                      </a:pPr>
                      <a:r>
                        <a:rPr lang="el-GR" sz="2200" dirty="0">
                          <a:effectLst/>
                        </a:rPr>
                        <a:t>ΚΕΝΤΡΑ ΗΜΕΡΑΣ </a:t>
                      </a:r>
                      <a:endParaRPr lang="el-GR" sz="2200" dirty="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a:effectLst/>
                        </a:rPr>
                        <a:t>10 </a:t>
                      </a:r>
                      <a:endParaRPr lang="el-GR" sz="2200">
                        <a:solidFill>
                          <a:srgbClr val="000000"/>
                        </a:solidFill>
                        <a:effectLst/>
                        <a:latin typeface="Calibri"/>
                        <a:ea typeface="Calibri"/>
                        <a:cs typeface="Times New Roman"/>
                      </a:endParaRPr>
                    </a:p>
                  </a:txBody>
                  <a:tcPr marL="68580" marR="68580" marT="0" marB="0"/>
                </a:tc>
              </a:tr>
              <a:tr h="365100">
                <a:tc>
                  <a:txBody>
                    <a:bodyPr/>
                    <a:lstStyle/>
                    <a:p>
                      <a:pPr>
                        <a:spcAft>
                          <a:spcPts val="0"/>
                        </a:spcAft>
                      </a:pPr>
                      <a:r>
                        <a:rPr lang="el-GR" sz="2200" dirty="0">
                          <a:effectLst/>
                        </a:rPr>
                        <a:t>ΚΙΝΗΤΕΣ ΜΟΝΑΔΕΣ </a:t>
                      </a:r>
                      <a:endParaRPr lang="el-GR" sz="2200" dirty="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dirty="0" smtClean="0">
                          <a:effectLst/>
                        </a:rPr>
                        <a:t>16 </a:t>
                      </a:r>
                      <a:endParaRPr lang="el-GR" sz="2200" dirty="0">
                        <a:solidFill>
                          <a:srgbClr val="000000"/>
                        </a:solidFill>
                        <a:effectLst/>
                        <a:latin typeface="Calibri"/>
                        <a:ea typeface="Calibri"/>
                        <a:cs typeface="Times New Roman"/>
                      </a:endParaRPr>
                    </a:p>
                  </a:txBody>
                  <a:tcPr marL="68580" marR="68580" marT="0" marB="0"/>
                </a:tc>
              </a:tr>
              <a:tr h="734765">
                <a:tc>
                  <a:txBody>
                    <a:bodyPr/>
                    <a:lstStyle/>
                    <a:p>
                      <a:pPr>
                        <a:spcAft>
                          <a:spcPts val="0"/>
                        </a:spcAft>
                      </a:pPr>
                      <a:r>
                        <a:rPr lang="el-GR" sz="2200" dirty="0">
                          <a:effectLst/>
                        </a:rPr>
                        <a:t>ΚΙΝΗΤΕΣ ΜΟΝΑΔΕΣ ΜΕ ΚΟΙΝΟΤΙΚΕΣ ΥΠΗΡΕΣΙΕΣ ΨΥΧΙΚΗΣ ΥΓΕΙΑΣ ΠΑΙΔΙΩΝ ΚΑΙ ΕΦΗΒΩΝ </a:t>
                      </a:r>
                      <a:endParaRPr lang="el-GR" sz="2200" dirty="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a:effectLst/>
                        </a:rPr>
                        <a:t>1 </a:t>
                      </a:r>
                      <a:endParaRPr lang="el-GR" sz="2200">
                        <a:solidFill>
                          <a:srgbClr val="000000"/>
                        </a:solidFill>
                        <a:effectLst/>
                        <a:latin typeface="Calibri"/>
                        <a:ea typeface="Calibri"/>
                        <a:cs typeface="Times New Roman"/>
                      </a:endParaRPr>
                    </a:p>
                  </a:txBody>
                  <a:tcPr marL="68580" marR="68580" marT="0" marB="0"/>
                </a:tc>
              </a:tr>
              <a:tr h="365100">
                <a:tc>
                  <a:txBody>
                    <a:bodyPr/>
                    <a:lstStyle/>
                    <a:p>
                      <a:pPr>
                        <a:spcAft>
                          <a:spcPts val="0"/>
                        </a:spcAft>
                      </a:pPr>
                      <a:r>
                        <a:rPr lang="el-GR" sz="2200" dirty="0">
                          <a:effectLst/>
                        </a:rPr>
                        <a:t>ΝΟΣΟΚΟΜΕΙΑ ΗΜΕΡΑΣ </a:t>
                      </a:r>
                      <a:endParaRPr lang="el-GR" sz="2200" dirty="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a:effectLst/>
                        </a:rPr>
                        <a:t>9 </a:t>
                      </a:r>
                      <a:endParaRPr lang="el-GR" sz="2200">
                        <a:solidFill>
                          <a:srgbClr val="000000"/>
                        </a:solidFill>
                        <a:effectLst/>
                        <a:latin typeface="Calibri"/>
                        <a:ea typeface="Calibri"/>
                        <a:cs typeface="Times New Roman"/>
                      </a:endParaRPr>
                    </a:p>
                  </a:txBody>
                  <a:tcPr marL="68580" marR="68580" marT="0" marB="0"/>
                </a:tc>
              </a:tr>
              <a:tr h="354980">
                <a:tc>
                  <a:txBody>
                    <a:bodyPr/>
                    <a:lstStyle/>
                    <a:p>
                      <a:pPr>
                        <a:spcAft>
                          <a:spcPts val="0"/>
                        </a:spcAft>
                      </a:pPr>
                      <a:r>
                        <a:rPr lang="el-GR" sz="2200" dirty="0" smtClean="0">
                          <a:effectLst/>
                        </a:rPr>
                        <a:t>ΨΥΧΙΑΤΡΙΚΑ ΤΜΗΜΑΤΑ</a:t>
                      </a:r>
                      <a:r>
                        <a:rPr lang="el-GR" sz="2200" baseline="0" dirty="0" smtClean="0">
                          <a:effectLst/>
                        </a:rPr>
                        <a:t> ΓΕΝΙΚΩΝ ΝΟΣΟΚΟΜΕΙΩΝ</a:t>
                      </a:r>
                      <a:endParaRPr lang="el-GR" sz="2200" dirty="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dirty="0" smtClean="0">
                          <a:effectLst/>
                        </a:rPr>
                        <a:t>40 </a:t>
                      </a:r>
                      <a:endParaRPr lang="el-GR" sz="2200" dirty="0">
                        <a:solidFill>
                          <a:srgbClr val="000000"/>
                        </a:solidFill>
                        <a:effectLst/>
                        <a:latin typeface="Calibri"/>
                        <a:ea typeface="Calibri"/>
                        <a:cs typeface="Times New Roman"/>
                      </a:endParaRPr>
                    </a:p>
                  </a:txBody>
                  <a:tcPr marL="68580" marR="68580" marT="0" marB="0"/>
                </a:tc>
              </a:tr>
              <a:tr h="7301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2200" dirty="0" err="1" smtClean="0">
                          <a:effectLst/>
                        </a:rPr>
                        <a:t>ΠΑΙΔΟΨΥΧΙΑΤΡΙΚΑ</a:t>
                      </a:r>
                      <a:r>
                        <a:rPr lang="el-GR" sz="2200" dirty="0" smtClean="0">
                          <a:effectLst/>
                        </a:rPr>
                        <a:t> ΤΜΗΜΑΤΑ</a:t>
                      </a:r>
                      <a:r>
                        <a:rPr lang="el-GR" sz="2200" baseline="0" dirty="0" smtClean="0">
                          <a:effectLst/>
                        </a:rPr>
                        <a:t> ΓΕΝΙΚΩΝ ΝΟΣΟΚΟΜΕΙΩΝ</a:t>
                      </a:r>
                      <a:endParaRPr lang="el-GR" sz="2200" dirty="0" smtClean="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dirty="0" smtClean="0">
                          <a:solidFill>
                            <a:srgbClr val="000000"/>
                          </a:solidFill>
                          <a:effectLst/>
                          <a:latin typeface="Calibri"/>
                          <a:ea typeface="Calibri"/>
                          <a:cs typeface="Times New Roman"/>
                        </a:rPr>
                        <a:t>6</a:t>
                      </a:r>
                      <a:endParaRPr lang="el-GR" sz="2200" dirty="0">
                        <a:solidFill>
                          <a:srgbClr val="000000"/>
                        </a:solidFill>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27663109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Σύνολο μονάδων </a:t>
            </a:r>
            <a:r>
              <a:rPr lang="el-GR" dirty="0" err="1" smtClean="0"/>
              <a:t>ΨΥ</a:t>
            </a:r>
            <a:r>
              <a:rPr lang="el-GR" dirty="0" smtClean="0"/>
              <a:t> ΝΠΙΔ</a:t>
            </a:r>
            <a:endParaRPr lang="el-GR" dirty="0"/>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1362491547"/>
              </p:ext>
            </p:extLst>
          </p:nvPr>
        </p:nvGraphicFramePr>
        <p:xfrm>
          <a:off x="467541" y="2276871"/>
          <a:ext cx="8280922" cy="3190840"/>
        </p:xfrm>
        <a:graphic>
          <a:graphicData uri="http://schemas.openxmlformats.org/drawingml/2006/table">
            <a:tbl>
              <a:tblPr>
                <a:tableStyleId>{5C22544A-7EE6-4342-B048-85BDC9FD1C3A}</a:tableStyleId>
              </a:tblPr>
              <a:tblGrid>
                <a:gridCol w="6840763"/>
                <a:gridCol w="1440159"/>
              </a:tblGrid>
              <a:tr h="288033">
                <a:tc>
                  <a:txBody>
                    <a:bodyPr/>
                    <a:lstStyle/>
                    <a:p>
                      <a:pPr>
                        <a:spcAft>
                          <a:spcPts val="0"/>
                        </a:spcAft>
                      </a:pPr>
                      <a:r>
                        <a:rPr lang="el-GR" sz="2200" dirty="0">
                          <a:effectLst/>
                        </a:rPr>
                        <a:t>ΜΟΝΑΔΕΣ ΕΝΗΛΙΚΩΝ </a:t>
                      </a:r>
                      <a:r>
                        <a:rPr lang="el-GR" sz="2200" dirty="0" smtClean="0">
                          <a:effectLst/>
                        </a:rPr>
                        <a:t>(</a:t>
                      </a:r>
                      <a:r>
                        <a:rPr lang="el-GR" sz="2200" dirty="0" err="1" smtClean="0">
                          <a:effectLst/>
                        </a:rPr>
                        <a:t>ΕΚΕΨΥΕ</a:t>
                      </a:r>
                      <a:r>
                        <a:rPr lang="el-GR" sz="2200" dirty="0" smtClean="0">
                          <a:effectLst/>
                        </a:rPr>
                        <a:t>) </a:t>
                      </a:r>
                      <a:endParaRPr lang="el-GR" sz="2200" dirty="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a:effectLst/>
                        </a:rPr>
                        <a:t>7 </a:t>
                      </a:r>
                      <a:endParaRPr lang="el-GR" sz="2200">
                        <a:solidFill>
                          <a:srgbClr val="000000"/>
                        </a:solidFill>
                        <a:effectLst/>
                        <a:latin typeface="Calibri"/>
                        <a:ea typeface="Calibri"/>
                        <a:cs typeface="Times New Roman"/>
                      </a:endParaRPr>
                    </a:p>
                  </a:txBody>
                  <a:tcPr marL="68580" marR="68580" marT="0" marB="0"/>
                </a:tc>
              </a:tr>
              <a:tr h="144016">
                <a:tc>
                  <a:txBody>
                    <a:bodyPr/>
                    <a:lstStyle/>
                    <a:p>
                      <a:pPr>
                        <a:spcAft>
                          <a:spcPts val="0"/>
                        </a:spcAft>
                      </a:pPr>
                      <a:r>
                        <a:rPr lang="el-GR" sz="2200" dirty="0">
                          <a:effectLst/>
                        </a:rPr>
                        <a:t>ΜΟΝΑΔΕΣ ΠΑΙΔΙΩΝ &amp; ΕΦΗΒΩΝ </a:t>
                      </a:r>
                      <a:r>
                        <a:rPr lang="el-GR" sz="2200" dirty="0" smtClean="0">
                          <a:effectLst/>
                        </a:rPr>
                        <a:t>(</a:t>
                      </a:r>
                      <a:r>
                        <a:rPr lang="el-GR" sz="2200" dirty="0" err="1" smtClean="0">
                          <a:effectLst/>
                        </a:rPr>
                        <a:t>ΕΚΕΨΥΕ</a:t>
                      </a:r>
                      <a:r>
                        <a:rPr lang="el-GR" sz="2200" dirty="0" smtClean="0">
                          <a:effectLst/>
                        </a:rPr>
                        <a:t>) </a:t>
                      </a:r>
                      <a:endParaRPr lang="el-GR" sz="2200" dirty="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a:effectLst/>
                        </a:rPr>
                        <a:t>6 </a:t>
                      </a:r>
                      <a:endParaRPr lang="el-GR" sz="2200">
                        <a:solidFill>
                          <a:srgbClr val="000000"/>
                        </a:solidFill>
                        <a:effectLst/>
                        <a:latin typeface="Calibri"/>
                        <a:ea typeface="Calibri"/>
                        <a:cs typeface="Times New Roman"/>
                      </a:endParaRPr>
                    </a:p>
                  </a:txBody>
                  <a:tcPr marL="68580" marR="68580" marT="0" marB="0"/>
                </a:tc>
              </a:tr>
              <a:tr h="360040">
                <a:tc>
                  <a:txBody>
                    <a:bodyPr/>
                    <a:lstStyle/>
                    <a:p>
                      <a:pPr>
                        <a:spcAft>
                          <a:spcPts val="0"/>
                        </a:spcAft>
                      </a:pPr>
                      <a:r>
                        <a:rPr lang="el-GR" sz="2200" dirty="0">
                          <a:effectLst/>
                        </a:rPr>
                        <a:t>ΚΕΝΤΡΑ ΗΜΕΡΑΣ </a:t>
                      </a:r>
                      <a:endParaRPr lang="el-GR" sz="2200" dirty="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dirty="0" smtClean="0">
                          <a:solidFill>
                            <a:schemeClr val="dk1"/>
                          </a:solidFill>
                          <a:effectLst/>
                          <a:latin typeface="+mn-lt"/>
                          <a:ea typeface="+mn-ea"/>
                          <a:cs typeface="+mn-cs"/>
                        </a:rPr>
                        <a:t>40</a:t>
                      </a:r>
                      <a:endParaRPr lang="el-GR" sz="2200" dirty="0">
                        <a:solidFill>
                          <a:srgbClr val="000000"/>
                        </a:solidFill>
                        <a:effectLst/>
                        <a:latin typeface="Calibri"/>
                        <a:ea typeface="Calibri"/>
                        <a:cs typeface="Times New Roman"/>
                      </a:endParaRPr>
                    </a:p>
                  </a:txBody>
                  <a:tcPr marL="68580" marR="68580" marT="0" marB="0"/>
                </a:tc>
              </a:tr>
              <a:tr h="360040">
                <a:tc>
                  <a:txBody>
                    <a:bodyPr/>
                    <a:lstStyle/>
                    <a:p>
                      <a:pPr>
                        <a:spcAft>
                          <a:spcPts val="0"/>
                        </a:spcAft>
                      </a:pPr>
                      <a:r>
                        <a:rPr lang="el-GR" sz="2200" dirty="0">
                          <a:effectLst/>
                        </a:rPr>
                        <a:t>ΚΕΝΤΡΑ ΗΜΕΡΑΣ ΓΙΑ ΑΥΤΙΣΜΟ </a:t>
                      </a:r>
                      <a:endParaRPr lang="el-GR" sz="2200" dirty="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dirty="0" smtClean="0">
                          <a:effectLst/>
                        </a:rPr>
                        <a:t>6 </a:t>
                      </a:r>
                      <a:endParaRPr lang="el-GR" sz="2200" dirty="0">
                        <a:solidFill>
                          <a:srgbClr val="000000"/>
                        </a:solidFill>
                        <a:effectLst/>
                        <a:latin typeface="Calibri"/>
                        <a:ea typeface="Calibri"/>
                        <a:cs typeface="Times New Roman"/>
                      </a:endParaRPr>
                    </a:p>
                  </a:txBody>
                  <a:tcPr marL="68580" marR="68580" marT="0" marB="0"/>
                </a:tc>
              </a:tr>
              <a:tr h="360040">
                <a:tc>
                  <a:txBody>
                    <a:bodyPr/>
                    <a:lstStyle/>
                    <a:p>
                      <a:pPr>
                        <a:spcAft>
                          <a:spcPts val="0"/>
                        </a:spcAft>
                      </a:pPr>
                      <a:r>
                        <a:rPr lang="el-GR" sz="2200" dirty="0">
                          <a:effectLst/>
                        </a:rPr>
                        <a:t>ΚΕΝΤΡΑ ΗΜΕΡΑΣ ΓΙΑ ΑΝΟΙΑ </a:t>
                      </a:r>
                      <a:endParaRPr lang="el-GR" sz="2200" dirty="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a:effectLst/>
                        </a:rPr>
                        <a:t>5 </a:t>
                      </a:r>
                      <a:endParaRPr lang="el-GR" sz="2200">
                        <a:solidFill>
                          <a:srgbClr val="000000"/>
                        </a:solidFill>
                        <a:effectLst/>
                        <a:latin typeface="Calibri"/>
                        <a:ea typeface="Calibri"/>
                        <a:cs typeface="Times New Roman"/>
                      </a:endParaRPr>
                    </a:p>
                  </a:txBody>
                  <a:tcPr marL="68580" marR="68580" marT="0" marB="0"/>
                </a:tc>
              </a:tr>
              <a:tr h="360040">
                <a:tc>
                  <a:txBody>
                    <a:bodyPr/>
                    <a:lstStyle/>
                    <a:p>
                      <a:pPr>
                        <a:spcAft>
                          <a:spcPts val="0"/>
                        </a:spcAft>
                      </a:pPr>
                      <a:r>
                        <a:rPr lang="el-GR" sz="2200" dirty="0">
                          <a:effectLst/>
                        </a:rPr>
                        <a:t>ΕΙΔΙΚΑ ΚΕΝΤΡΑ ΗΜΕΡΑΣ </a:t>
                      </a:r>
                      <a:endParaRPr lang="el-GR" sz="2200" dirty="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a:effectLst/>
                        </a:rPr>
                        <a:t>9 </a:t>
                      </a:r>
                      <a:endParaRPr lang="el-GR" sz="2200">
                        <a:solidFill>
                          <a:srgbClr val="000000"/>
                        </a:solidFill>
                        <a:effectLst/>
                        <a:latin typeface="Calibri"/>
                        <a:ea typeface="Calibri"/>
                        <a:cs typeface="Times New Roman"/>
                      </a:endParaRPr>
                    </a:p>
                  </a:txBody>
                  <a:tcPr marL="68580" marR="68580" marT="0" marB="0"/>
                </a:tc>
              </a:tr>
              <a:tr h="360040">
                <a:tc>
                  <a:txBody>
                    <a:bodyPr/>
                    <a:lstStyle/>
                    <a:p>
                      <a:pPr>
                        <a:spcAft>
                          <a:spcPts val="0"/>
                        </a:spcAft>
                      </a:pPr>
                      <a:r>
                        <a:rPr lang="el-GR" sz="2200" dirty="0">
                          <a:effectLst/>
                        </a:rPr>
                        <a:t>ΚΙΝΗΤΕΣ ΜΟΝΑΔΕΣ </a:t>
                      </a:r>
                      <a:endParaRPr lang="el-GR" sz="2200" dirty="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dirty="0" smtClean="0">
                          <a:effectLst/>
                        </a:rPr>
                        <a:t>13</a:t>
                      </a:r>
                      <a:endParaRPr lang="el-GR" sz="2200" dirty="0">
                        <a:solidFill>
                          <a:srgbClr val="000000"/>
                        </a:solidFill>
                        <a:effectLst/>
                        <a:latin typeface="Calibri"/>
                        <a:ea typeface="Calibri"/>
                        <a:cs typeface="Times New Roman"/>
                      </a:endParaRPr>
                    </a:p>
                  </a:txBody>
                  <a:tcPr marL="68580" marR="68580" marT="0" marB="0"/>
                </a:tc>
              </a:tr>
              <a:tr h="360040">
                <a:tc>
                  <a:txBody>
                    <a:bodyPr/>
                    <a:lstStyle/>
                    <a:p>
                      <a:pPr>
                        <a:spcAft>
                          <a:spcPts val="0"/>
                        </a:spcAft>
                      </a:pPr>
                      <a:r>
                        <a:rPr lang="el-GR" sz="2200" dirty="0">
                          <a:effectLst/>
                        </a:rPr>
                        <a:t>ΝΟΣΟΚΟΜΕΙΑ ΗΜΕΡΑΣ </a:t>
                      </a:r>
                      <a:endParaRPr lang="el-GR" sz="2200" dirty="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dirty="0">
                          <a:effectLst/>
                        </a:rPr>
                        <a:t>1 </a:t>
                      </a:r>
                      <a:endParaRPr lang="el-GR" sz="2200" dirty="0">
                        <a:solidFill>
                          <a:srgbClr val="000000"/>
                        </a:solidFill>
                        <a:effectLst/>
                        <a:latin typeface="Calibri"/>
                        <a:ea typeface="Calibri"/>
                        <a:cs typeface="Times New Roman"/>
                      </a:endParaRPr>
                    </a:p>
                  </a:txBody>
                  <a:tcPr marL="68580" marR="68580" marT="0" marB="0"/>
                </a:tc>
              </a:tr>
              <a:tr h="360040">
                <a:tc>
                  <a:txBody>
                    <a:bodyPr/>
                    <a:lstStyle/>
                    <a:p>
                      <a:pPr marL="0" algn="l" rtl="0" eaLnBrk="1" latinLnBrk="0" hangingPunct="1">
                        <a:spcAft>
                          <a:spcPts val="0"/>
                        </a:spcAft>
                      </a:pPr>
                      <a:r>
                        <a:rPr kumimoji="0" lang="el-GR" sz="2200" kern="1200" dirty="0" err="1" smtClean="0">
                          <a:solidFill>
                            <a:schemeClr val="dk1"/>
                          </a:solidFill>
                          <a:effectLst/>
                          <a:latin typeface="+mn-lt"/>
                          <a:ea typeface="+mn-ea"/>
                          <a:cs typeface="+mn-cs"/>
                        </a:rPr>
                        <a:t>ΚοιΣΠΕ</a:t>
                      </a:r>
                      <a:endParaRPr kumimoji="0" lang="el-GR" sz="2200" kern="1200" dirty="0">
                        <a:solidFill>
                          <a:schemeClr val="dk1"/>
                        </a:solidFill>
                        <a:effectLst/>
                        <a:latin typeface="+mn-lt"/>
                        <a:ea typeface="+mn-ea"/>
                        <a:cs typeface="+mn-cs"/>
                      </a:endParaRPr>
                    </a:p>
                  </a:txBody>
                  <a:tcPr marL="68580" marR="68580" marT="0" marB="0"/>
                </a:tc>
                <a:tc>
                  <a:txBody>
                    <a:bodyPr/>
                    <a:lstStyle/>
                    <a:p>
                      <a:pPr marL="0" algn="r" rtl="0" eaLnBrk="1" latinLnBrk="0" hangingPunct="1">
                        <a:spcAft>
                          <a:spcPts val="0"/>
                        </a:spcAft>
                      </a:pPr>
                      <a:r>
                        <a:rPr kumimoji="0" lang="el-GR" sz="2200" kern="1200" dirty="0" smtClean="0">
                          <a:solidFill>
                            <a:schemeClr val="dk1"/>
                          </a:solidFill>
                          <a:effectLst/>
                          <a:latin typeface="+mn-lt"/>
                          <a:ea typeface="+mn-ea"/>
                          <a:cs typeface="+mn-cs"/>
                        </a:rPr>
                        <a:t>30</a:t>
                      </a:r>
                      <a:endParaRPr kumimoji="0" lang="el-GR" sz="2200" kern="1200" dirty="0">
                        <a:solidFill>
                          <a:schemeClr val="dk1"/>
                        </a:solidFill>
                        <a:effectLst/>
                        <a:latin typeface="+mn-lt"/>
                        <a:ea typeface="+mn-ea"/>
                        <a:cs typeface="+mn-cs"/>
                      </a:endParaRPr>
                    </a:p>
                  </a:txBody>
                  <a:tcPr marL="68580" marR="68580" marT="0" marB="0"/>
                </a:tc>
              </a:tr>
            </a:tbl>
          </a:graphicData>
        </a:graphic>
      </p:graphicFrame>
    </p:spTree>
    <p:extLst>
      <p:ext uri="{BB962C8B-B14F-4D97-AF65-F5344CB8AC3E}">
        <p14:creationId xmlns:p14="http://schemas.microsoft.com/office/powerpoint/2010/main" val="12463934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908720"/>
            <a:ext cx="8435280" cy="1066800"/>
          </a:xfrm>
        </p:spPr>
        <p:txBody>
          <a:bodyPr>
            <a:normAutofit fontScale="90000"/>
          </a:bodyPr>
          <a:lstStyle/>
          <a:p>
            <a:r>
              <a:rPr lang="el-GR" dirty="0" smtClean="0"/>
              <a:t>Το ιστορικό πλαίσιο της ψυχιατρικής μεταρρύθμισης</a:t>
            </a:r>
            <a:br>
              <a:rPr lang="el-GR" dirty="0" smtClean="0"/>
            </a:br>
            <a:endParaRPr lang="el-GR" dirty="0"/>
          </a:p>
        </p:txBody>
      </p:sp>
      <p:sp>
        <p:nvSpPr>
          <p:cNvPr id="3" name="Θέση περιεχομένου 2"/>
          <p:cNvSpPr>
            <a:spLocks noGrp="1"/>
          </p:cNvSpPr>
          <p:nvPr>
            <p:ph idx="1"/>
          </p:nvPr>
        </p:nvSpPr>
        <p:spPr>
          <a:xfrm>
            <a:off x="251520" y="1916832"/>
            <a:ext cx="8712968" cy="4824536"/>
          </a:xfrm>
        </p:spPr>
        <p:txBody>
          <a:bodyPr>
            <a:normAutofit/>
          </a:bodyPr>
          <a:lstStyle/>
          <a:p>
            <a:pPr marL="180975" indent="-180975"/>
            <a:r>
              <a:rPr lang="el-GR" sz="2600" dirty="0" smtClean="0"/>
              <a:t>Ο Νόμος για το ΕΣΥ έθεσε τις βάσεις της κοινοτικής ψυχιατρικής φροντίδας</a:t>
            </a:r>
          </a:p>
          <a:p>
            <a:pPr marL="180975" indent="-180975"/>
            <a:r>
              <a:rPr lang="el-GR" sz="2600" dirty="0" smtClean="0"/>
              <a:t>Ο Κανονισμός 815/84 επέβαλε την  ανάπτυξη των πρώτων δομών</a:t>
            </a:r>
          </a:p>
          <a:p>
            <a:pPr marL="180975" indent="-180975"/>
            <a:r>
              <a:rPr lang="el-GR" sz="2600" dirty="0" smtClean="0"/>
              <a:t>Τα Προγράμματα Λέρος Ι και Ι οδήγησαν στη μαζική </a:t>
            </a:r>
            <a:r>
              <a:rPr lang="el-GR" sz="2600" dirty="0" err="1" smtClean="0"/>
              <a:t>αποασυλοποίηση</a:t>
            </a:r>
            <a:r>
              <a:rPr lang="el-GR" sz="2600" dirty="0" smtClean="0"/>
              <a:t> των ψυχικά ασθενών του </a:t>
            </a:r>
            <a:r>
              <a:rPr lang="el-GR" sz="2600" dirty="0" err="1" smtClean="0"/>
              <a:t>ΚΘΛ</a:t>
            </a:r>
            <a:endParaRPr lang="el-GR" sz="2600" dirty="0" smtClean="0"/>
          </a:p>
          <a:p>
            <a:pPr marL="180975" indent="-180975"/>
            <a:r>
              <a:rPr lang="el-GR" sz="2600" dirty="0" smtClean="0"/>
              <a:t>Ο Νόμος 2716/99 και τα Πρόγραμμα </a:t>
            </a:r>
            <a:r>
              <a:rPr lang="el-GR" sz="2600" dirty="0" err="1" smtClean="0"/>
              <a:t>Ψυχαργώς</a:t>
            </a:r>
            <a:r>
              <a:rPr lang="el-GR" sz="2600" dirty="0" smtClean="0"/>
              <a:t> Α, Β και Γ φάση πέτυχαν την </a:t>
            </a:r>
            <a:r>
              <a:rPr lang="el-GR" sz="2600" dirty="0" err="1" smtClean="0"/>
              <a:t>αποασυλοποίηση</a:t>
            </a:r>
            <a:r>
              <a:rPr lang="el-GR" sz="2600" dirty="0" smtClean="0"/>
              <a:t> και την ανάπτυξη πλειάδας κοινοτικών δομών</a:t>
            </a:r>
          </a:p>
          <a:p>
            <a:pPr marL="180975" indent="-180975"/>
            <a:r>
              <a:rPr lang="el-GR" sz="2600" dirty="0" smtClean="0"/>
              <a:t>Ο Νέος </a:t>
            </a:r>
            <a:r>
              <a:rPr lang="el-GR" sz="2600" dirty="0" err="1" smtClean="0"/>
              <a:t>τομεοποιημένος</a:t>
            </a:r>
            <a:r>
              <a:rPr lang="el-GR" sz="2600" dirty="0" smtClean="0"/>
              <a:t> σχεδιασμός</a:t>
            </a:r>
            <a:r>
              <a:rPr lang="el-GR" sz="2600" dirty="0"/>
              <a:t> </a:t>
            </a:r>
            <a:r>
              <a:rPr lang="el-GR" sz="2600" dirty="0" smtClean="0"/>
              <a:t>2017-2019 προωθεί την παροχή φροντίδας σε κοινοτικούς ασθενείς</a:t>
            </a:r>
          </a:p>
        </p:txBody>
      </p:sp>
    </p:spTree>
    <p:extLst>
      <p:ext uri="{BB962C8B-B14F-4D97-AF65-F5344CB8AC3E}">
        <p14:creationId xmlns:p14="http://schemas.microsoft.com/office/powerpoint/2010/main" val="28695854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Σύνολο στεγαστικών Μονάδων ΝΠΔΔ</a:t>
            </a:r>
            <a:endParaRPr lang="el-GR" dirty="0"/>
          </a:p>
        </p:txBody>
      </p:sp>
      <p:graphicFrame>
        <p:nvGraphicFramePr>
          <p:cNvPr id="6" name="Θέση περιεχομένου 5"/>
          <p:cNvGraphicFramePr>
            <a:graphicFrameLocks noGrp="1"/>
          </p:cNvGraphicFramePr>
          <p:nvPr>
            <p:ph idx="1"/>
            <p:extLst>
              <p:ext uri="{D42A27DB-BD31-4B8C-83A1-F6EECF244321}">
                <p14:modId xmlns:p14="http://schemas.microsoft.com/office/powerpoint/2010/main" val="2782172110"/>
              </p:ext>
            </p:extLst>
          </p:nvPr>
        </p:nvGraphicFramePr>
        <p:xfrm>
          <a:off x="467544" y="2132855"/>
          <a:ext cx="8424935" cy="4103727"/>
        </p:xfrm>
        <a:graphic>
          <a:graphicData uri="http://schemas.openxmlformats.org/drawingml/2006/table">
            <a:tbl>
              <a:tblPr>
                <a:tableStyleId>{5C22544A-7EE6-4342-B048-85BDC9FD1C3A}</a:tableStyleId>
              </a:tblPr>
              <a:tblGrid>
                <a:gridCol w="3240360"/>
                <a:gridCol w="1584176"/>
                <a:gridCol w="1872208"/>
                <a:gridCol w="1728191"/>
              </a:tblGrid>
              <a:tr h="936105">
                <a:tc>
                  <a:txBody>
                    <a:bodyPr/>
                    <a:lstStyle/>
                    <a:p>
                      <a:pPr algn="l" fontAlgn="b"/>
                      <a:r>
                        <a:rPr lang="el-GR" sz="2200" b="0" u="none" strike="noStrike" dirty="0" smtClean="0">
                          <a:effectLst/>
                          <a:latin typeface="+mn-lt"/>
                          <a:cs typeface="Arial" panose="020B0604020202020204" pitchFamily="34" charset="0"/>
                        </a:rPr>
                        <a:t> </a:t>
                      </a:r>
                      <a:endParaRPr lang="el-GR" sz="2200" b="0" i="0" u="none" strike="noStrike" dirty="0">
                        <a:solidFill>
                          <a:srgbClr val="000000"/>
                        </a:solidFill>
                        <a:effectLst/>
                        <a:latin typeface="+mn-lt"/>
                        <a:cs typeface="Arial" panose="020B0604020202020204" pitchFamily="34" charset="0"/>
                      </a:endParaRPr>
                    </a:p>
                  </a:txBody>
                  <a:tcPr marL="9525" marR="9525" marT="9525" marB="0" anchor="b"/>
                </a:tc>
                <a:tc>
                  <a:txBody>
                    <a:bodyPr/>
                    <a:lstStyle/>
                    <a:p>
                      <a:pPr algn="ctr" fontAlgn="b"/>
                      <a:r>
                        <a:rPr lang="el-GR" sz="2200" b="0" u="none" strike="noStrike" dirty="0" smtClean="0">
                          <a:effectLst/>
                          <a:latin typeface="+mn-lt"/>
                          <a:cs typeface="Arial" panose="020B0604020202020204" pitchFamily="34" charset="0"/>
                        </a:rPr>
                        <a:t>ΑΡΙΘΜΟΣ ΜΟΝΑΔΩΝ</a:t>
                      </a:r>
                      <a:endParaRPr lang="el-GR" sz="2200" b="0" i="0" u="none" strike="noStrike" dirty="0">
                        <a:solidFill>
                          <a:srgbClr val="000000"/>
                        </a:solidFill>
                        <a:effectLst/>
                        <a:latin typeface="+mn-lt"/>
                        <a:cs typeface="Arial" panose="020B0604020202020204" pitchFamily="34" charset="0"/>
                      </a:endParaRPr>
                    </a:p>
                  </a:txBody>
                  <a:tcPr marL="9525" marR="9525" marT="9525" marB="0" anchor="b"/>
                </a:tc>
                <a:tc>
                  <a:txBody>
                    <a:bodyPr/>
                    <a:lstStyle/>
                    <a:p>
                      <a:pPr algn="ctr" fontAlgn="b"/>
                      <a:r>
                        <a:rPr lang="el-GR" sz="2200" b="0" u="none" strike="noStrike" dirty="0" smtClean="0">
                          <a:effectLst/>
                          <a:latin typeface="+mn-lt"/>
                          <a:cs typeface="Arial" panose="020B0604020202020204" pitchFamily="34" charset="0"/>
                        </a:rPr>
                        <a:t>ΜΕΣΟΣ ΑΡΙΘΜΟΣ "ΕΝΟΙΚΩΝ"</a:t>
                      </a:r>
                      <a:endParaRPr lang="el-GR" sz="2200" b="0" i="0" u="none" strike="noStrike" dirty="0">
                        <a:solidFill>
                          <a:srgbClr val="000000"/>
                        </a:solidFill>
                        <a:effectLst/>
                        <a:latin typeface="+mn-lt"/>
                        <a:cs typeface="Arial" panose="020B0604020202020204" pitchFamily="34" charset="0"/>
                      </a:endParaRPr>
                    </a:p>
                  </a:txBody>
                  <a:tcPr marL="9525" marR="9525" marT="9525" marB="0" anchor="b"/>
                </a:tc>
                <a:tc>
                  <a:txBody>
                    <a:bodyPr/>
                    <a:lstStyle/>
                    <a:p>
                      <a:pPr algn="ctr" fontAlgn="b"/>
                      <a:r>
                        <a:rPr lang="el-GR" sz="2200" b="0" u="none" strike="noStrike" dirty="0" smtClean="0">
                          <a:effectLst/>
                          <a:latin typeface="+mn-lt"/>
                          <a:cs typeface="Arial" panose="020B0604020202020204" pitchFamily="34" charset="0"/>
                        </a:rPr>
                        <a:t>ΣΥΝΟΛΙΚΟΣ ΑΡΙΘΜΟΣ "ΕΝΟΙΚΩΝ"</a:t>
                      </a:r>
                      <a:endParaRPr lang="el-GR" sz="2200" b="0" i="0" u="none" strike="noStrike" dirty="0">
                        <a:solidFill>
                          <a:srgbClr val="000000"/>
                        </a:solidFill>
                        <a:effectLst/>
                        <a:latin typeface="+mn-lt"/>
                        <a:cs typeface="Arial" panose="020B0604020202020204" pitchFamily="34" charset="0"/>
                      </a:endParaRPr>
                    </a:p>
                  </a:txBody>
                  <a:tcPr marL="9525" marR="9525" marT="9525" marB="0" anchor="b"/>
                </a:tc>
              </a:tr>
              <a:tr h="432048">
                <a:tc>
                  <a:txBody>
                    <a:bodyPr/>
                    <a:lstStyle/>
                    <a:p>
                      <a:pPr algn="l" fontAlgn="ctr"/>
                      <a:r>
                        <a:rPr lang="el-GR" sz="2200" b="0" i="0" u="none" strike="noStrike" dirty="0">
                          <a:solidFill>
                            <a:srgbClr val="000000"/>
                          </a:solidFill>
                          <a:effectLst/>
                          <a:latin typeface="+mn-lt"/>
                          <a:cs typeface="Arial" panose="020B0604020202020204" pitchFamily="34" charset="0"/>
                        </a:rPr>
                        <a:t>ΟΙΚΟΤΡΟΦΕΙΑ </a:t>
                      </a:r>
                    </a:p>
                  </a:txBody>
                  <a:tcPr marL="9525" marR="9525" marT="9525" marB="0" anchor="ctr"/>
                </a:tc>
                <a:tc>
                  <a:txBody>
                    <a:bodyPr/>
                    <a:lstStyle/>
                    <a:p>
                      <a:pPr algn="r" rtl="0" fontAlgn="ctr"/>
                      <a:r>
                        <a:rPr lang="el-GR" sz="2200" b="0" i="0" u="none" strike="noStrike">
                          <a:solidFill>
                            <a:srgbClr val="000000"/>
                          </a:solidFill>
                          <a:effectLst/>
                          <a:latin typeface="+mn-lt"/>
                        </a:rPr>
                        <a:t>38</a:t>
                      </a:r>
                    </a:p>
                  </a:txBody>
                  <a:tcPr marL="9525" marR="9525" marT="9525" marB="0" anchor="ctr"/>
                </a:tc>
                <a:tc>
                  <a:txBody>
                    <a:bodyPr/>
                    <a:lstStyle/>
                    <a:p>
                      <a:pPr algn="r" rtl="0" fontAlgn="ctr"/>
                      <a:r>
                        <a:rPr lang="el-GR" sz="2200" b="0" i="0" u="none" strike="noStrike">
                          <a:solidFill>
                            <a:srgbClr val="000000"/>
                          </a:solidFill>
                          <a:effectLst/>
                          <a:latin typeface="+mn-lt"/>
                        </a:rPr>
                        <a:t>15</a:t>
                      </a:r>
                    </a:p>
                  </a:txBody>
                  <a:tcPr marL="9525" marR="9525" marT="9525" marB="0" anchor="ctr"/>
                </a:tc>
                <a:tc>
                  <a:txBody>
                    <a:bodyPr/>
                    <a:lstStyle/>
                    <a:p>
                      <a:pPr algn="r" rtl="0" fontAlgn="ctr"/>
                      <a:r>
                        <a:rPr lang="el-GR" sz="2200" b="0" i="0" u="none" strike="noStrike">
                          <a:solidFill>
                            <a:srgbClr val="000000"/>
                          </a:solidFill>
                          <a:effectLst/>
                          <a:latin typeface="+mn-lt"/>
                        </a:rPr>
                        <a:t>570</a:t>
                      </a:r>
                    </a:p>
                  </a:txBody>
                  <a:tcPr marL="9525" marR="9525" marT="9525" marB="0" anchor="ctr"/>
                </a:tc>
              </a:tr>
              <a:tr h="432048">
                <a:tc>
                  <a:txBody>
                    <a:bodyPr/>
                    <a:lstStyle/>
                    <a:p>
                      <a:pPr algn="l" fontAlgn="ctr"/>
                      <a:r>
                        <a:rPr lang="el-GR" sz="2200" b="0" i="0" u="none" strike="noStrike" dirty="0">
                          <a:solidFill>
                            <a:srgbClr val="000000"/>
                          </a:solidFill>
                          <a:effectLst/>
                          <a:latin typeface="+mn-lt"/>
                          <a:cs typeface="Arial" panose="020B0604020202020204" pitchFamily="34" charset="0"/>
                        </a:rPr>
                        <a:t>ΟΙΚΟΤΡΟΦΕΙΑ ΓΙΑ ΑΥΤΙΣΜΟ </a:t>
                      </a:r>
                    </a:p>
                  </a:txBody>
                  <a:tcPr marL="9525" marR="9525" marT="9525" marB="0" anchor="ctr"/>
                </a:tc>
                <a:tc>
                  <a:txBody>
                    <a:bodyPr/>
                    <a:lstStyle/>
                    <a:p>
                      <a:pPr algn="r" rtl="0" fontAlgn="ctr"/>
                      <a:r>
                        <a:rPr lang="el-GR" sz="2200" b="0" i="0" u="none" strike="noStrike">
                          <a:solidFill>
                            <a:srgbClr val="000000"/>
                          </a:solidFill>
                          <a:effectLst/>
                          <a:latin typeface="+mn-lt"/>
                        </a:rPr>
                        <a:t>1</a:t>
                      </a:r>
                    </a:p>
                  </a:txBody>
                  <a:tcPr marL="9525" marR="9525" marT="9525" marB="0" anchor="ctr"/>
                </a:tc>
                <a:tc>
                  <a:txBody>
                    <a:bodyPr/>
                    <a:lstStyle/>
                    <a:p>
                      <a:pPr algn="r" rtl="0" fontAlgn="ctr"/>
                      <a:r>
                        <a:rPr lang="el-GR" sz="2200" b="0" i="0" u="none" strike="noStrike">
                          <a:solidFill>
                            <a:srgbClr val="000000"/>
                          </a:solidFill>
                          <a:effectLst/>
                          <a:latin typeface="+mn-lt"/>
                        </a:rPr>
                        <a:t>10</a:t>
                      </a:r>
                    </a:p>
                  </a:txBody>
                  <a:tcPr marL="9525" marR="9525" marT="9525" marB="0" anchor="ctr"/>
                </a:tc>
                <a:tc>
                  <a:txBody>
                    <a:bodyPr/>
                    <a:lstStyle/>
                    <a:p>
                      <a:pPr algn="r" rtl="0" fontAlgn="ctr"/>
                      <a:r>
                        <a:rPr lang="el-GR" sz="2200" b="0" i="0" u="none" strike="noStrike">
                          <a:solidFill>
                            <a:srgbClr val="000000"/>
                          </a:solidFill>
                          <a:effectLst/>
                          <a:latin typeface="+mn-lt"/>
                        </a:rPr>
                        <a:t>10</a:t>
                      </a:r>
                    </a:p>
                  </a:txBody>
                  <a:tcPr marL="9525" marR="9525" marT="9525" marB="0" anchor="ctr"/>
                </a:tc>
              </a:tr>
              <a:tr h="432048">
                <a:tc>
                  <a:txBody>
                    <a:bodyPr/>
                    <a:lstStyle/>
                    <a:p>
                      <a:pPr algn="l" fontAlgn="ctr"/>
                      <a:r>
                        <a:rPr lang="el-GR" sz="2200" b="0" i="0" u="none" strike="noStrike" dirty="0">
                          <a:solidFill>
                            <a:srgbClr val="000000"/>
                          </a:solidFill>
                          <a:effectLst/>
                          <a:latin typeface="+mn-lt"/>
                          <a:cs typeface="Arial" panose="020B0604020202020204" pitchFamily="34" charset="0"/>
                        </a:rPr>
                        <a:t>ΟΙΚΟΤΡΟΦΕΙΑ ΓΙΑ </a:t>
                      </a:r>
                      <a:r>
                        <a:rPr lang="el-GR" sz="2200" b="0" i="0" u="none" strike="noStrike" dirty="0" err="1">
                          <a:solidFill>
                            <a:srgbClr val="000000"/>
                          </a:solidFill>
                          <a:effectLst/>
                          <a:latin typeface="+mn-lt"/>
                          <a:cs typeface="Arial" panose="020B0604020202020204" pitchFamily="34" charset="0"/>
                        </a:rPr>
                        <a:t>ΒΝΥ</a:t>
                      </a:r>
                      <a:r>
                        <a:rPr lang="el-GR" sz="2200" b="0" i="0" u="none" strike="noStrike" dirty="0">
                          <a:solidFill>
                            <a:srgbClr val="000000"/>
                          </a:solidFill>
                          <a:effectLst/>
                          <a:latin typeface="+mn-lt"/>
                          <a:cs typeface="Arial" panose="020B0604020202020204" pitchFamily="34" charset="0"/>
                        </a:rPr>
                        <a:t> </a:t>
                      </a:r>
                    </a:p>
                  </a:txBody>
                  <a:tcPr marL="9525" marR="9525" marT="9525" marB="0" anchor="ctr"/>
                </a:tc>
                <a:tc>
                  <a:txBody>
                    <a:bodyPr/>
                    <a:lstStyle/>
                    <a:p>
                      <a:pPr algn="r" rtl="0" fontAlgn="ctr"/>
                      <a:r>
                        <a:rPr lang="el-GR" sz="2200" b="0" i="0" u="none" strike="noStrike">
                          <a:solidFill>
                            <a:srgbClr val="000000"/>
                          </a:solidFill>
                          <a:effectLst/>
                          <a:latin typeface="+mn-lt"/>
                        </a:rPr>
                        <a:t>1</a:t>
                      </a:r>
                    </a:p>
                  </a:txBody>
                  <a:tcPr marL="9525" marR="9525" marT="9525" marB="0" anchor="ctr"/>
                </a:tc>
                <a:tc>
                  <a:txBody>
                    <a:bodyPr/>
                    <a:lstStyle/>
                    <a:p>
                      <a:pPr algn="r" rtl="0" fontAlgn="ctr"/>
                      <a:r>
                        <a:rPr lang="el-GR" sz="2200" b="0" i="0" u="none" strike="noStrike">
                          <a:solidFill>
                            <a:srgbClr val="000000"/>
                          </a:solidFill>
                          <a:effectLst/>
                          <a:latin typeface="+mn-lt"/>
                        </a:rPr>
                        <a:t>15</a:t>
                      </a:r>
                    </a:p>
                  </a:txBody>
                  <a:tcPr marL="9525" marR="9525" marT="9525" marB="0" anchor="ctr"/>
                </a:tc>
                <a:tc>
                  <a:txBody>
                    <a:bodyPr/>
                    <a:lstStyle/>
                    <a:p>
                      <a:pPr algn="r" rtl="0" fontAlgn="ctr"/>
                      <a:r>
                        <a:rPr lang="el-GR" sz="2200" b="0" i="0" u="none" strike="noStrike">
                          <a:solidFill>
                            <a:srgbClr val="000000"/>
                          </a:solidFill>
                          <a:effectLst/>
                          <a:latin typeface="+mn-lt"/>
                        </a:rPr>
                        <a:t>15</a:t>
                      </a:r>
                    </a:p>
                  </a:txBody>
                  <a:tcPr marL="9525" marR="9525" marT="9525" marB="0" anchor="ctr"/>
                </a:tc>
              </a:tr>
              <a:tr h="432048">
                <a:tc>
                  <a:txBody>
                    <a:bodyPr/>
                    <a:lstStyle/>
                    <a:p>
                      <a:pPr algn="l" fontAlgn="ctr"/>
                      <a:r>
                        <a:rPr lang="el-GR" sz="2200" b="0" i="0" u="none" strike="noStrike" dirty="0">
                          <a:solidFill>
                            <a:srgbClr val="000000"/>
                          </a:solidFill>
                          <a:effectLst/>
                          <a:latin typeface="+mn-lt"/>
                          <a:cs typeface="Arial" panose="020B0604020202020204" pitchFamily="34" charset="0"/>
                        </a:rPr>
                        <a:t>ΞΕΝΩΝΕΣ </a:t>
                      </a:r>
                    </a:p>
                  </a:txBody>
                  <a:tcPr marL="9525" marR="9525" marT="9525" marB="0" anchor="ctr"/>
                </a:tc>
                <a:tc>
                  <a:txBody>
                    <a:bodyPr/>
                    <a:lstStyle/>
                    <a:p>
                      <a:pPr algn="r" rtl="0" fontAlgn="ctr"/>
                      <a:r>
                        <a:rPr lang="el-GR" sz="2200" b="0" i="0" u="none" strike="noStrike">
                          <a:solidFill>
                            <a:srgbClr val="000000"/>
                          </a:solidFill>
                          <a:effectLst/>
                          <a:latin typeface="+mn-lt"/>
                        </a:rPr>
                        <a:t>81</a:t>
                      </a:r>
                    </a:p>
                  </a:txBody>
                  <a:tcPr marL="9525" marR="9525" marT="9525" marB="0" anchor="ctr"/>
                </a:tc>
                <a:tc>
                  <a:txBody>
                    <a:bodyPr/>
                    <a:lstStyle/>
                    <a:p>
                      <a:pPr algn="r" rtl="0" fontAlgn="ctr"/>
                      <a:r>
                        <a:rPr lang="el-GR" sz="2200" b="0" i="0" u="none" strike="noStrike">
                          <a:solidFill>
                            <a:srgbClr val="000000"/>
                          </a:solidFill>
                          <a:effectLst/>
                          <a:latin typeface="+mn-lt"/>
                        </a:rPr>
                        <a:t>10</a:t>
                      </a:r>
                    </a:p>
                  </a:txBody>
                  <a:tcPr marL="9525" marR="9525" marT="9525" marB="0" anchor="ctr"/>
                </a:tc>
                <a:tc>
                  <a:txBody>
                    <a:bodyPr/>
                    <a:lstStyle/>
                    <a:p>
                      <a:pPr algn="r" rtl="0" fontAlgn="ctr"/>
                      <a:r>
                        <a:rPr lang="el-GR" sz="2200" b="0" i="0" u="none" strike="noStrike">
                          <a:solidFill>
                            <a:srgbClr val="000000"/>
                          </a:solidFill>
                          <a:effectLst/>
                          <a:latin typeface="+mn-lt"/>
                        </a:rPr>
                        <a:t>810</a:t>
                      </a:r>
                    </a:p>
                  </a:txBody>
                  <a:tcPr marL="9525" marR="9525" marT="9525" marB="0" anchor="ctr"/>
                </a:tc>
              </a:tr>
              <a:tr h="216024">
                <a:tc>
                  <a:txBody>
                    <a:bodyPr/>
                    <a:lstStyle/>
                    <a:p>
                      <a:pPr algn="l" fontAlgn="ctr"/>
                      <a:r>
                        <a:rPr lang="el-GR" sz="2200" b="0" i="0" u="none" strike="noStrike">
                          <a:solidFill>
                            <a:srgbClr val="000000"/>
                          </a:solidFill>
                          <a:effectLst/>
                          <a:latin typeface="+mn-lt"/>
                          <a:cs typeface="Arial" panose="020B0604020202020204" pitchFamily="34" charset="0"/>
                        </a:rPr>
                        <a:t>ΠΡΟΣΤΑΤΕΥΜΕΝΑ ΔΙΑΜΕΡΙΣΜΑΤΑ </a:t>
                      </a:r>
                    </a:p>
                  </a:txBody>
                  <a:tcPr marL="9525" marR="9525" marT="9525" marB="0" anchor="ctr"/>
                </a:tc>
                <a:tc>
                  <a:txBody>
                    <a:bodyPr/>
                    <a:lstStyle/>
                    <a:p>
                      <a:pPr algn="r" rtl="0" fontAlgn="ctr"/>
                      <a:r>
                        <a:rPr lang="el-GR" sz="2200" b="0" i="0" u="none" strike="noStrike">
                          <a:solidFill>
                            <a:srgbClr val="000000"/>
                          </a:solidFill>
                          <a:effectLst/>
                          <a:latin typeface="+mn-lt"/>
                        </a:rPr>
                        <a:t>180</a:t>
                      </a:r>
                    </a:p>
                  </a:txBody>
                  <a:tcPr marL="9525" marR="9525" marT="9525" marB="0" anchor="ctr"/>
                </a:tc>
                <a:tc>
                  <a:txBody>
                    <a:bodyPr/>
                    <a:lstStyle/>
                    <a:p>
                      <a:pPr algn="r" rtl="0" fontAlgn="ctr"/>
                      <a:r>
                        <a:rPr lang="el-GR" sz="2200" b="0" i="0" u="none" strike="noStrike">
                          <a:solidFill>
                            <a:srgbClr val="000000"/>
                          </a:solidFill>
                          <a:effectLst/>
                          <a:latin typeface="+mn-lt"/>
                        </a:rPr>
                        <a:t>4</a:t>
                      </a:r>
                    </a:p>
                  </a:txBody>
                  <a:tcPr marL="9525" marR="9525" marT="9525" marB="0" anchor="ctr"/>
                </a:tc>
                <a:tc>
                  <a:txBody>
                    <a:bodyPr/>
                    <a:lstStyle/>
                    <a:p>
                      <a:pPr algn="r" rtl="0" fontAlgn="ctr"/>
                      <a:r>
                        <a:rPr lang="el-GR" sz="2200" b="0" i="0" u="none" strike="noStrike">
                          <a:solidFill>
                            <a:srgbClr val="000000"/>
                          </a:solidFill>
                          <a:effectLst/>
                          <a:latin typeface="+mn-lt"/>
                        </a:rPr>
                        <a:t>720</a:t>
                      </a:r>
                    </a:p>
                  </a:txBody>
                  <a:tcPr marL="9525" marR="9525" marT="9525" marB="0" anchor="ctr"/>
                </a:tc>
              </a:tr>
              <a:tr h="432048">
                <a:tc>
                  <a:txBody>
                    <a:bodyPr/>
                    <a:lstStyle/>
                    <a:p>
                      <a:pPr algn="l" fontAlgn="b"/>
                      <a:r>
                        <a:rPr lang="el-GR" sz="2200" b="0" i="0" u="none" strike="noStrike" dirty="0">
                          <a:solidFill>
                            <a:srgbClr val="000000"/>
                          </a:solidFill>
                          <a:effectLst/>
                          <a:latin typeface="+mn-lt"/>
                          <a:cs typeface="Arial" panose="020B0604020202020204" pitchFamily="34" charset="0"/>
                        </a:rPr>
                        <a:t>ΣΥΝΟΛΟ</a:t>
                      </a:r>
                    </a:p>
                  </a:txBody>
                  <a:tcPr marL="9525" marR="9525" marT="9525" marB="0" anchor="b"/>
                </a:tc>
                <a:tc>
                  <a:txBody>
                    <a:bodyPr/>
                    <a:lstStyle/>
                    <a:p>
                      <a:pPr algn="r" rtl="0" fontAlgn="ctr"/>
                      <a:r>
                        <a:rPr lang="el-GR" sz="2200" b="0" i="0" u="none" strike="noStrike">
                          <a:solidFill>
                            <a:srgbClr val="000000"/>
                          </a:solidFill>
                          <a:effectLst/>
                          <a:latin typeface="+mn-lt"/>
                        </a:rPr>
                        <a:t>301</a:t>
                      </a:r>
                    </a:p>
                  </a:txBody>
                  <a:tcPr marL="9525" marR="9525" marT="9525" marB="0" anchor="ctr"/>
                </a:tc>
                <a:tc>
                  <a:txBody>
                    <a:bodyPr/>
                    <a:lstStyle/>
                    <a:p>
                      <a:pPr algn="r" fontAlgn="b"/>
                      <a:r>
                        <a:rPr lang="el-GR" sz="1800" b="0" i="0" u="none" strike="noStrike">
                          <a:solidFill>
                            <a:srgbClr val="000000"/>
                          </a:solidFill>
                          <a:effectLst/>
                          <a:latin typeface="+mn-lt"/>
                        </a:rPr>
                        <a:t> </a:t>
                      </a:r>
                    </a:p>
                  </a:txBody>
                  <a:tcPr marL="9525" marR="9525" marT="9525" marB="0" anchor="b"/>
                </a:tc>
                <a:tc>
                  <a:txBody>
                    <a:bodyPr/>
                    <a:lstStyle/>
                    <a:p>
                      <a:pPr algn="r" rtl="0" fontAlgn="ctr"/>
                      <a:r>
                        <a:rPr lang="el-GR" sz="2200" b="0" i="0" u="none" strike="noStrike" dirty="0">
                          <a:solidFill>
                            <a:srgbClr val="000000"/>
                          </a:solidFill>
                          <a:effectLst/>
                          <a:latin typeface="+mn-lt"/>
                        </a:rPr>
                        <a:t>2125</a:t>
                      </a:r>
                    </a:p>
                  </a:txBody>
                  <a:tcPr marL="9525" marR="9525" marT="9525" marB="0" anchor="ctr"/>
                </a:tc>
              </a:tr>
            </a:tbl>
          </a:graphicData>
        </a:graphic>
      </p:graphicFrame>
    </p:spTree>
    <p:extLst>
      <p:ext uri="{BB962C8B-B14F-4D97-AF65-F5344CB8AC3E}">
        <p14:creationId xmlns:p14="http://schemas.microsoft.com/office/powerpoint/2010/main" val="33650338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Σύνολο στεγαστικών Μονάδων </a:t>
            </a:r>
            <a:r>
              <a:rPr lang="el-GR" dirty="0" smtClean="0"/>
              <a:t>των 65 ΝΠΙΔ</a:t>
            </a:r>
            <a:endParaRPr lang="el-GR" dirty="0"/>
          </a:p>
        </p:txBody>
      </p:sp>
      <p:graphicFrame>
        <p:nvGraphicFramePr>
          <p:cNvPr id="6" name="Θέση περιεχομένου 5"/>
          <p:cNvGraphicFramePr>
            <a:graphicFrameLocks noGrp="1"/>
          </p:cNvGraphicFramePr>
          <p:nvPr>
            <p:ph idx="1"/>
            <p:extLst>
              <p:ext uri="{D42A27DB-BD31-4B8C-83A1-F6EECF244321}">
                <p14:modId xmlns:p14="http://schemas.microsoft.com/office/powerpoint/2010/main" val="1162246976"/>
              </p:ext>
            </p:extLst>
          </p:nvPr>
        </p:nvGraphicFramePr>
        <p:xfrm>
          <a:off x="467544" y="2132855"/>
          <a:ext cx="8424935" cy="4711174"/>
        </p:xfrm>
        <a:graphic>
          <a:graphicData uri="http://schemas.openxmlformats.org/drawingml/2006/table">
            <a:tbl>
              <a:tblPr>
                <a:tableStyleId>{5C22544A-7EE6-4342-B048-85BDC9FD1C3A}</a:tableStyleId>
              </a:tblPr>
              <a:tblGrid>
                <a:gridCol w="3528392"/>
                <a:gridCol w="1512168"/>
                <a:gridCol w="1656184"/>
                <a:gridCol w="1728191"/>
              </a:tblGrid>
              <a:tr h="936105">
                <a:tc>
                  <a:txBody>
                    <a:bodyPr/>
                    <a:lstStyle/>
                    <a:p>
                      <a:pPr marL="0" algn="l" rtl="0" eaLnBrk="1" fontAlgn="ctr" latinLnBrk="0" hangingPunct="1"/>
                      <a:r>
                        <a:rPr kumimoji="0" lang="el-GR" sz="2100" b="0" i="0" u="none" strike="noStrike" kern="1200" dirty="0" smtClean="0">
                          <a:solidFill>
                            <a:srgbClr val="000000"/>
                          </a:solidFill>
                          <a:effectLst/>
                          <a:latin typeface="+mn-lt"/>
                          <a:ea typeface="+mn-ea"/>
                          <a:cs typeface="Arial" panose="020B0604020202020204" pitchFamily="34" charset="0"/>
                        </a:rPr>
                        <a:t> </a:t>
                      </a:r>
                      <a:endParaRPr kumimoji="0" lang="el-GR" sz="2100" b="0" i="0" u="none" strike="noStrike" kern="1200" dirty="0">
                        <a:solidFill>
                          <a:srgbClr val="000000"/>
                        </a:solidFill>
                        <a:effectLst/>
                        <a:latin typeface="+mn-lt"/>
                        <a:ea typeface="+mn-ea"/>
                        <a:cs typeface="Arial" panose="020B0604020202020204" pitchFamily="34" charset="0"/>
                      </a:endParaRPr>
                    </a:p>
                  </a:txBody>
                  <a:tcPr marL="9525" marR="9525" marT="9525" marB="0" anchor="b"/>
                </a:tc>
                <a:tc>
                  <a:txBody>
                    <a:bodyPr/>
                    <a:lstStyle/>
                    <a:p>
                      <a:pPr marL="0" algn="ctr" rtl="0" eaLnBrk="1" fontAlgn="ctr" latinLnBrk="0" hangingPunct="1"/>
                      <a:r>
                        <a:rPr kumimoji="0" lang="el-GR" sz="2100" b="0" i="0" u="none" strike="noStrike" kern="1200" dirty="0" smtClean="0">
                          <a:solidFill>
                            <a:srgbClr val="000000"/>
                          </a:solidFill>
                          <a:effectLst/>
                          <a:latin typeface="+mn-lt"/>
                          <a:ea typeface="+mn-ea"/>
                          <a:cs typeface="Arial" panose="020B0604020202020204" pitchFamily="34" charset="0"/>
                        </a:rPr>
                        <a:t>ΑΡΙΘΜΟΣ ΜΟΝΑΔΩΝ</a:t>
                      </a:r>
                      <a:endParaRPr kumimoji="0" lang="el-GR" sz="2100" b="0" i="0" u="none" strike="noStrike" kern="1200" dirty="0">
                        <a:solidFill>
                          <a:srgbClr val="000000"/>
                        </a:solidFill>
                        <a:effectLst/>
                        <a:latin typeface="+mn-lt"/>
                        <a:ea typeface="+mn-ea"/>
                        <a:cs typeface="Arial" panose="020B0604020202020204" pitchFamily="34" charset="0"/>
                      </a:endParaRPr>
                    </a:p>
                  </a:txBody>
                  <a:tcPr marL="9525" marR="9525" marT="9525" marB="0" anchor="b"/>
                </a:tc>
                <a:tc>
                  <a:txBody>
                    <a:bodyPr/>
                    <a:lstStyle/>
                    <a:p>
                      <a:pPr marL="0" algn="ctr" rtl="0" eaLnBrk="1" fontAlgn="ctr" latinLnBrk="0" hangingPunct="1"/>
                      <a:r>
                        <a:rPr kumimoji="0" lang="el-GR" sz="2100" b="0" i="0" u="none" strike="noStrike" kern="1200" dirty="0" smtClean="0">
                          <a:solidFill>
                            <a:srgbClr val="000000"/>
                          </a:solidFill>
                          <a:effectLst/>
                          <a:latin typeface="+mn-lt"/>
                          <a:ea typeface="+mn-ea"/>
                          <a:cs typeface="Arial" panose="020B0604020202020204" pitchFamily="34" charset="0"/>
                        </a:rPr>
                        <a:t>ΜΕΣΟΣ ΑΡΙΘΜΟΣ "ΕΝΟΙΚΩΝ"</a:t>
                      </a:r>
                      <a:endParaRPr kumimoji="0" lang="el-GR" sz="2100" b="0" i="0" u="none" strike="noStrike" kern="1200" dirty="0">
                        <a:solidFill>
                          <a:srgbClr val="000000"/>
                        </a:solidFill>
                        <a:effectLst/>
                        <a:latin typeface="+mn-lt"/>
                        <a:ea typeface="+mn-ea"/>
                        <a:cs typeface="Arial" panose="020B0604020202020204" pitchFamily="34" charset="0"/>
                      </a:endParaRPr>
                    </a:p>
                  </a:txBody>
                  <a:tcPr marL="9525" marR="9525" marT="9525" marB="0" anchor="b"/>
                </a:tc>
                <a:tc>
                  <a:txBody>
                    <a:bodyPr/>
                    <a:lstStyle/>
                    <a:p>
                      <a:pPr marL="0" algn="ctr" rtl="0" eaLnBrk="1" fontAlgn="ctr" latinLnBrk="0" hangingPunct="1"/>
                      <a:r>
                        <a:rPr kumimoji="0" lang="el-GR" sz="2100" b="0" i="0" u="none" strike="noStrike" kern="1200" dirty="0" smtClean="0">
                          <a:solidFill>
                            <a:srgbClr val="000000"/>
                          </a:solidFill>
                          <a:effectLst/>
                          <a:latin typeface="+mn-lt"/>
                          <a:ea typeface="+mn-ea"/>
                          <a:cs typeface="Arial" panose="020B0604020202020204" pitchFamily="34" charset="0"/>
                        </a:rPr>
                        <a:t>ΣΥΝΟΛΙΚΟΣ ΑΡΙΘΜΟΣ "ΕΝΟΙΚΩΝ"</a:t>
                      </a:r>
                      <a:endParaRPr kumimoji="0" lang="el-GR" sz="2100" b="0" i="0" u="none" strike="noStrike" kern="1200" dirty="0">
                        <a:solidFill>
                          <a:srgbClr val="000000"/>
                        </a:solidFill>
                        <a:effectLst/>
                        <a:latin typeface="+mn-lt"/>
                        <a:ea typeface="+mn-ea"/>
                        <a:cs typeface="Arial" panose="020B0604020202020204" pitchFamily="34" charset="0"/>
                      </a:endParaRPr>
                    </a:p>
                  </a:txBody>
                  <a:tcPr marL="9525" marR="9525" marT="9525" marB="0" anchor="b"/>
                </a:tc>
              </a:tr>
              <a:tr h="432048">
                <a:tc>
                  <a:txBody>
                    <a:bodyPr/>
                    <a:lstStyle/>
                    <a:p>
                      <a:pPr marL="0" algn="l" rtl="0" eaLnBrk="1" fontAlgn="ctr" latinLnBrk="0" hangingPunct="1">
                        <a:lnSpc>
                          <a:spcPts val="2200"/>
                        </a:lnSpc>
                      </a:pPr>
                      <a:r>
                        <a:rPr kumimoji="0" lang="el-GR" sz="2100" b="0" i="0" u="none" strike="noStrike" kern="1200" dirty="0">
                          <a:solidFill>
                            <a:srgbClr val="000000"/>
                          </a:solidFill>
                          <a:effectLst/>
                          <a:latin typeface="+mn-lt"/>
                          <a:ea typeface="+mn-ea"/>
                          <a:cs typeface="Arial" panose="020B0604020202020204" pitchFamily="34" charset="0"/>
                        </a:rPr>
                        <a:t>ΟΙΚΟΤΡΟΦΕΙΑ </a:t>
                      </a:r>
                    </a:p>
                  </a:txBody>
                  <a:tcPr marL="9525" marR="9525" marT="9525" marB="0" anchor="ctr"/>
                </a:tc>
                <a:tc>
                  <a:txBody>
                    <a:bodyPr/>
                    <a:lstStyle/>
                    <a:p>
                      <a:pPr marL="0" algn="r" rtl="0" eaLnBrk="1" fontAlgn="ctr" latinLnBrk="0" hangingPunct="1"/>
                      <a:r>
                        <a:rPr kumimoji="0" lang="el-GR" sz="2100" b="0" i="0" u="none" strike="noStrike" kern="1200">
                          <a:solidFill>
                            <a:srgbClr val="000000"/>
                          </a:solidFill>
                          <a:effectLst/>
                          <a:latin typeface="+mn-lt"/>
                          <a:ea typeface="+mn-ea"/>
                          <a:cs typeface="Arial" panose="020B0604020202020204" pitchFamily="34" charset="0"/>
                        </a:rPr>
                        <a:t>44</a:t>
                      </a:r>
                    </a:p>
                  </a:txBody>
                  <a:tcPr marL="9525" marR="9525" marT="9525" marB="0" anchor="ctr"/>
                </a:tc>
                <a:tc>
                  <a:txBody>
                    <a:bodyPr/>
                    <a:lstStyle/>
                    <a:p>
                      <a:pPr marL="0" algn="r" rtl="0" eaLnBrk="1" fontAlgn="ctr" latinLnBrk="0" hangingPunct="1"/>
                      <a:r>
                        <a:rPr kumimoji="0" lang="el-GR" sz="2100" b="0" i="0" u="none" strike="noStrike" kern="1200" dirty="0">
                          <a:solidFill>
                            <a:srgbClr val="000000"/>
                          </a:solidFill>
                          <a:effectLst/>
                          <a:latin typeface="+mn-lt"/>
                          <a:ea typeface="+mn-ea"/>
                          <a:cs typeface="Arial" panose="020B0604020202020204" pitchFamily="34" charset="0"/>
                        </a:rPr>
                        <a:t>15</a:t>
                      </a:r>
                    </a:p>
                  </a:txBody>
                  <a:tcPr marL="9525" marR="9525" marT="9525" marB="0" anchor="ctr"/>
                </a:tc>
                <a:tc>
                  <a:txBody>
                    <a:bodyPr/>
                    <a:lstStyle/>
                    <a:p>
                      <a:pPr marL="0" algn="r" rtl="0" eaLnBrk="1" fontAlgn="ctr" latinLnBrk="0" hangingPunct="1"/>
                      <a:r>
                        <a:rPr kumimoji="0" lang="el-GR" sz="2100" b="0" i="0" u="none" strike="noStrike" kern="1200">
                          <a:solidFill>
                            <a:srgbClr val="000000"/>
                          </a:solidFill>
                          <a:effectLst/>
                          <a:latin typeface="+mn-lt"/>
                          <a:ea typeface="+mn-ea"/>
                          <a:cs typeface="Arial" panose="020B0604020202020204" pitchFamily="34" charset="0"/>
                        </a:rPr>
                        <a:t>660</a:t>
                      </a:r>
                    </a:p>
                  </a:txBody>
                  <a:tcPr marL="9525" marR="9525" marT="9525" marB="0" anchor="ctr"/>
                </a:tc>
              </a:tr>
              <a:tr h="432048">
                <a:tc>
                  <a:txBody>
                    <a:bodyPr/>
                    <a:lstStyle/>
                    <a:p>
                      <a:pPr marL="0" algn="l" rtl="0" eaLnBrk="1" fontAlgn="ctr" latinLnBrk="0" hangingPunct="1">
                        <a:lnSpc>
                          <a:spcPts val="2200"/>
                        </a:lnSpc>
                      </a:pPr>
                      <a:r>
                        <a:rPr kumimoji="0" lang="el-GR" sz="2100" b="0" i="0" u="none" strike="noStrike" kern="1200" dirty="0" err="1">
                          <a:solidFill>
                            <a:srgbClr val="000000"/>
                          </a:solidFill>
                          <a:effectLst/>
                          <a:latin typeface="+mn-lt"/>
                          <a:ea typeface="+mn-ea"/>
                          <a:cs typeface="Arial" panose="020B0604020202020204" pitchFamily="34" charset="0"/>
                        </a:rPr>
                        <a:t>ΨΥΧΟΓΗΡΙΑΤΡΙΚΑ</a:t>
                      </a:r>
                      <a:r>
                        <a:rPr kumimoji="0" lang="el-GR" sz="2100" b="0" i="0" u="none" strike="noStrike" kern="1200" dirty="0">
                          <a:solidFill>
                            <a:srgbClr val="000000"/>
                          </a:solidFill>
                          <a:effectLst/>
                          <a:latin typeface="+mn-lt"/>
                          <a:ea typeface="+mn-ea"/>
                          <a:cs typeface="Arial" panose="020B0604020202020204" pitchFamily="34" charset="0"/>
                        </a:rPr>
                        <a:t> ΟΙΚΟΤΡΟΦΕΙΑ </a:t>
                      </a:r>
                    </a:p>
                  </a:txBody>
                  <a:tcPr marL="9525" marR="9525" marT="9525" marB="0" anchor="ctr"/>
                </a:tc>
                <a:tc>
                  <a:txBody>
                    <a:bodyPr/>
                    <a:lstStyle/>
                    <a:p>
                      <a:pPr marL="0" algn="r" rtl="0" eaLnBrk="1" fontAlgn="ctr" latinLnBrk="0" hangingPunct="1"/>
                      <a:r>
                        <a:rPr kumimoji="0" lang="el-GR" sz="2100" b="0" i="0" u="none" strike="noStrike" kern="1200" dirty="0">
                          <a:solidFill>
                            <a:srgbClr val="000000"/>
                          </a:solidFill>
                          <a:effectLst/>
                          <a:latin typeface="+mn-lt"/>
                          <a:ea typeface="+mn-ea"/>
                          <a:cs typeface="Arial" panose="020B0604020202020204" pitchFamily="34" charset="0"/>
                        </a:rPr>
                        <a:t>19</a:t>
                      </a:r>
                    </a:p>
                  </a:txBody>
                  <a:tcPr marL="9525" marR="9525" marT="9525" marB="0" anchor="ctr"/>
                </a:tc>
                <a:tc>
                  <a:txBody>
                    <a:bodyPr/>
                    <a:lstStyle/>
                    <a:p>
                      <a:pPr marL="0" algn="r" rtl="0" eaLnBrk="1" fontAlgn="ctr" latinLnBrk="0" hangingPunct="1"/>
                      <a:r>
                        <a:rPr kumimoji="0" lang="el-GR" sz="2100" b="0" i="0" u="none" strike="noStrike" kern="1200" dirty="0">
                          <a:solidFill>
                            <a:srgbClr val="000000"/>
                          </a:solidFill>
                          <a:effectLst/>
                          <a:latin typeface="+mn-lt"/>
                          <a:ea typeface="+mn-ea"/>
                          <a:cs typeface="Arial" panose="020B0604020202020204" pitchFamily="34" charset="0"/>
                        </a:rPr>
                        <a:t>15</a:t>
                      </a:r>
                    </a:p>
                  </a:txBody>
                  <a:tcPr marL="9525" marR="9525" marT="9525" marB="0" anchor="ctr"/>
                </a:tc>
                <a:tc>
                  <a:txBody>
                    <a:bodyPr/>
                    <a:lstStyle/>
                    <a:p>
                      <a:pPr marL="0" algn="r" rtl="0" eaLnBrk="1" fontAlgn="ctr" latinLnBrk="0" hangingPunct="1"/>
                      <a:r>
                        <a:rPr kumimoji="0" lang="el-GR" sz="2100" b="0" i="0" u="none" strike="noStrike" kern="1200">
                          <a:solidFill>
                            <a:srgbClr val="000000"/>
                          </a:solidFill>
                          <a:effectLst/>
                          <a:latin typeface="+mn-lt"/>
                          <a:ea typeface="+mn-ea"/>
                          <a:cs typeface="Arial" panose="020B0604020202020204" pitchFamily="34" charset="0"/>
                        </a:rPr>
                        <a:t>285</a:t>
                      </a:r>
                    </a:p>
                  </a:txBody>
                  <a:tcPr marL="9525" marR="9525" marT="9525" marB="0" anchor="ctr"/>
                </a:tc>
              </a:tr>
              <a:tr h="432048">
                <a:tc>
                  <a:txBody>
                    <a:bodyPr/>
                    <a:lstStyle/>
                    <a:p>
                      <a:pPr marL="0" algn="l" rtl="0" eaLnBrk="1" fontAlgn="ctr" latinLnBrk="0" hangingPunct="1">
                        <a:lnSpc>
                          <a:spcPts val="2200"/>
                        </a:lnSpc>
                      </a:pPr>
                      <a:r>
                        <a:rPr kumimoji="0" lang="el-GR" sz="2100" b="0" i="0" u="none" strike="noStrike" kern="1200" dirty="0">
                          <a:solidFill>
                            <a:srgbClr val="000000"/>
                          </a:solidFill>
                          <a:effectLst/>
                          <a:latin typeface="+mn-lt"/>
                          <a:ea typeface="+mn-ea"/>
                          <a:cs typeface="Arial" panose="020B0604020202020204" pitchFamily="34" charset="0"/>
                        </a:rPr>
                        <a:t>ΟΙΚΟΤΡΟΦΕΙΑ ΓΙΑ ΑΥΤΙΣΜΟ </a:t>
                      </a:r>
                    </a:p>
                  </a:txBody>
                  <a:tcPr marL="9525" marR="9525" marT="9525" marB="0" anchor="ctr"/>
                </a:tc>
                <a:tc>
                  <a:txBody>
                    <a:bodyPr/>
                    <a:lstStyle/>
                    <a:p>
                      <a:pPr marL="0" algn="r" rtl="0" eaLnBrk="1" fontAlgn="ctr" latinLnBrk="0" hangingPunct="1"/>
                      <a:r>
                        <a:rPr kumimoji="0" lang="el-GR" sz="2100" b="0" i="0" u="none" strike="noStrike" kern="1200" dirty="0">
                          <a:solidFill>
                            <a:srgbClr val="000000"/>
                          </a:solidFill>
                          <a:effectLst/>
                          <a:latin typeface="+mn-lt"/>
                          <a:ea typeface="+mn-ea"/>
                          <a:cs typeface="Arial" panose="020B0604020202020204" pitchFamily="34" charset="0"/>
                        </a:rPr>
                        <a:t>2</a:t>
                      </a:r>
                    </a:p>
                  </a:txBody>
                  <a:tcPr marL="9525" marR="9525" marT="9525" marB="0" anchor="ctr"/>
                </a:tc>
                <a:tc>
                  <a:txBody>
                    <a:bodyPr/>
                    <a:lstStyle/>
                    <a:p>
                      <a:pPr marL="0" algn="r" rtl="0" eaLnBrk="1" fontAlgn="ctr" latinLnBrk="0" hangingPunct="1"/>
                      <a:r>
                        <a:rPr kumimoji="0" lang="el-GR" sz="2100" b="0" i="0" u="none" strike="noStrike" kern="1200" dirty="0">
                          <a:solidFill>
                            <a:srgbClr val="000000"/>
                          </a:solidFill>
                          <a:effectLst/>
                          <a:latin typeface="+mn-lt"/>
                          <a:ea typeface="+mn-ea"/>
                          <a:cs typeface="Arial" panose="020B0604020202020204" pitchFamily="34" charset="0"/>
                        </a:rPr>
                        <a:t>10</a:t>
                      </a:r>
                    </a:p>
                  </a:txBody>
                  <a:tcPr marL="9525" marR="9525" marT="9525" marB="0" anchor="ctr"/>
                </a:tc>
                <a:tc>
                  <a:txBody>
                    <a:bodyPr/>
                    <a:lstStyle/>
                    <a:p>
                      <a:pPr marL="0" algn="r" rtl="0" eaLnBrk="1" fontAlgn="ctr" latinLnBrk="0" hangingPunct="1"/>
                      <a:r>
                        <a:rPr kumimoji="0" lang="el-GR" sz="2100" b="0" i="0" u="none" strike="noStrike" kern="1200">
                          <a:solidFill>
                            <a:srgbClr val="000000"/>
                          </a:solidFill>
                          <a:effectLst/>
                          <a:latin typeface="+mn-lt"/>
                          <a:ea typeface="+mn-ea"/>
                          <a:cs typeface="Arial" panose="020B0604020202020204" pitchFamily="34" charset="0"/>
                        </a:rPr>
                        <a:t>20</a:t>
                      </a:r>
                    </a:p>
                  </a:txBody>
                  <a:tcPr marL="9525" marR="9525" marT="9525" marB="0" anchor="ctr"/>
                </a:tc>
              </a:tr>
              <a:tr h="432048">
                <a:tc>
                  <a:txBody>
                    <a:bodyPr/>
                    <a:lstStyle/>
                    <a:p>
                      <a:pPr marL="0" algn="l" rtl="0" eaLnBrk="1" fontAlgn="ctr" latinLnBrk="0" hangingPunct="1">
                        <a:lnSpc>
                          <a:spcPts val="2200"/>
                        </a:lnSpc>
                      </a:pPr>
                      <a:r>
                        <a:rPr kumimoji="0" lang="el-GR" sz="2100" b="0" i="0" u="none" strike="noStrike" kern="1200" dirty="0">
                          <a:solidFill>
                            <a:srgbClr val="000000"/>
                          </a:solidFill>
                          <a:effectLst/>
                          <a:latin typeface="+mn-lt"/>
                          <a:ea typeface="+mn-ea"/>
                          <a:cs typeface="Arial" panose="020B0604020202020204" pitchFamily="34" charset="0"/>
                        </a:rPr>
                        <a:t>ΟΙΚΟΤΡΟΦΕΙΑ ΓΙΑ </a:t>
                      </a:r>
                      <a:r>
                        <a:rPr kumimoji="0" lang="el-GR" sz="2100" b="0" i="0" u="none" strike="noStrike" kern="1200" dirty="0" err="1">
                          <a:solidFill>
                            <a:srgbClr val="000000"/>
                          </a:solidFill>
                          <a:effectLst/>
                          <a:latin typeface="+mn-lt"/>
                          <a:ea typeface="+mn-ea"/>
                          <a:cs typeface="Arial" panose="020B0604020202020204" pitchFamily="34" charset="0"/>
                        </a:rPr>
                        <a:t>ΒΝΥ</a:t>
                      </a:r>
                      <a:r>
                        <a:rPr kumimoji="0" lang="el-GR" sz="2100" b="0" i="0" u="none" strike="noStrike" kern="1200" dirty="0">
                          <a:solidFill>
                            <a:srgbClr val="000000"/>
                          </a:solidFill>
                          <a:effectLst/>
                          <a:latin typeface="+mn-lt"/>
                          <a:ea typeface="+mn-ea"/>
                          <a:cs typeface="Arial" panose="020B0604020202020204" pitchFamily="34" charset="0"/>
                        </a:rPr>
                        <a:t> </a:t>
                      </a:r>
                    </a:p>
                  </a:txBody>
                  <a:tcPr marL="9525" marR="9525" marT="9525" marB="0" anchor="ctr"/>
                </a:tc>
                <a:tc>
                  <a:txBody>
                    <a:bodyPr/>
                    <a:lstStyle/>
                    <a:p>
                      <a:pPr marL="0" algn="r" rtl="0" eaLnBrk="1" fontAlgn="ctr" latinLnBrk="0" hangingPunct="1"/>
                      <a:r>
                        <a:rPr kumimoji="0" lang="el-GR" sz="2100" b="0" i="0" u="none" strike="noStrike" kern="1200">
                          <a:solidFill>
                            <a:srgbClr val="000000"/>
                          </a:solidFill>
                          <a:effectLst/>
                          <a:latin typeface="+mn-lt"/>
                          <a:ea typeface="+mn-ea"/>
                          <a:cs typeface="Arial" panose="020B0604020202020204" pitchFamily="34" charset="0"/>
                        </a:rPr>
                        <a:t>25</a:t>
                      </a:r>
                    </a:p>
                  </a:txBody>
                  <a:tcPr marL="9525" marR="9525" marT="9525" marB="0" anchor="ctr"/>
                </a:tc>
                <a:tc>
                  <a:txBody>
                    <a:bodyPr/>
                    <a:lstStyle/>
                    <a:p>
                      <a:pPr marL="0" algn="r" rtl="0" eaLnBrk="1" fontAlgn="ctr" latinLnBrk="0" hangingPunct="1"/>
                      <a:r>
                        <a:rPr kumimoji="0" lang="el-GR" sz="2100" b="0" i="0" u="none" strike="noStrike" kern="1200" dirty="0">
                          <a:solidFill>
                            <a:srgbClr val="000000"/>
                          </a:solidFill>
                          <a:effectLst/>
                          <a:latin typeface="+mn-lt"/>
                          <a:ea typeface="+mn-ea"/>
                          <a:cs typeface="Arial" panose="020B0604020202020204" pitchFamily="34" charset="0"/>
                        </a:rPr>
                        <a:t>15</a:t>
                      </a:r>
                    </a:p>
                  </a:txBody>
                  <a:tcPr marL="9525" marR="9525" marT="9525" marB="0" anchor="ctr"/>
                </a:tc>
                <a:tc>
                  <a:txBody>
                    <a:bodyPr/>
                    <a:lstStyle/>
                    <a:p>
                      <a:pPr marL="0" algn="r" rtl="0" eaLnBrk="1" fontAlgn="ctr" latinLnBrk="0" hangingPunct="1"/>
                      <a:r>
                        <a:rPr kumimoji="0" lang="el-GR" sz="2100" b="0" i="0" u="none" strike="noStrike" kern="1200">
                          <a:solidFill>
                            <a:srgbClr val="000000"/>
                          </a:solidFill>
                          <a:effectLst/>
                          <a:latin typeface="+mn-lt"/>
                          <a:ea typeface="+mn-ea"/>
                          <a:cs typeface="Arial" panose="020B0604020202020204" pitchFamily="34" charset="0"/>
                        </a:rPr>
                        <a:t>375</a:t>
                      </a:r>
                    </a:p>
                  </a:txBody>
                  <a:tcPr marL="9525" marR="9525" marT="9525" marB="0" anchor="ctr"/>
                </a:tc>
              </a:tr>
              <a:tr h="432048">
                <a:tc>
                  <a:txBody>
                    <a:bodyPr/>
                    <a:lstStyle/>
                    <a:p>
                      <a:pPr marL="0" algn="l" rtl="0" eaLnBrk="1" fontAlgn="ctr" latinLnBrk="0" hangingPunct="1">
                        <a:lnSpc>
                          <a:spcPts val="2200"/>
                        </a:lnSpc>
                      </a:pPr>
                      <a:r>
                        <a:rPr kumimoji="0" lang="el-GR" sz="2100" b="0" i="0" u="none" strike="noStrike" kern="1200" dirty="0">
                          <a:solidFill>
                            <a:srgbClr val="000000"/>
                          </a:solidFill>
                          <a:effectLst/>
                          <a:latin typeface="+mn-lt"/>
                          <a:ea typeface="+mn-ea"/>
                          <a:cs typeface="Arial" panose="020B0604020202020204" pitchFamily="34" charset="0"/>
                        </a:rPr>
                        <a:t>ΟΙΚΟΤΡΟΦΕΙΑ ΓΙΑ ΑΝΟΙΑ </a:t>
                      </a:r>
                    </a:p>
                  </a:txBody>
                  <a:tcPr marL="9525" marR="9525" marT="9525" marB="0" anchor="ctr"/>
                </a:tc>
                <a:tc>
                  <a:txBody>
                    <a:bodyPr/>
                    <a:lstStyle/>
                    <a:p>
                      <a:pPr marL="0" algn="r" rtl="0" eaLnBrk="1" fontAlgn="ctr" latinLnBrk="0" hangingPunct="1"/>
                      <a:r>
                        <a:rPr kumimoji="0" lang="el-GR" sz="2100" b="0" i="0" u="none" strike="noStrike" kern="1200">
                          <a:solidFill>
                            <a:srgbClr val="000000"/>
                          </a:solidFill>
                          <a:effectLst/>
                          <a:latin typeface="+mn-lt"/>
                          <a:ea typeface="+mn-ea"/>
                          <a:cs typeface="Arial" panose="020B0604020202020204" pitchFamily="34" charset="0"/>
                        </a:rPr>
                        <a:t>2</a:t>
                      </a:r>
                    </a:p>
                  </a:txBody>
                  <a:tcPr marL="9525" marR="9525" marT="9525" marB="0" anchor="ctr"/>
                </a:tc>
                <a:tc>
                  <a:txBody>
                    <a:bodyPr/>
                    <a:lstStyle/>
                    <a:p>
                      <a:pPr marL="0" algn="r" rtl="0" eaLnBrk="1" fontAlgn="ctr" latinLnBrk="0" hangingPunct="1"/>
                      <a:r>
                        <a:rPr kumimoji="0" lang="el-GR" sz="2100" b="0" i="0" u="none" strike="noStrike" kern="1200" dirty="0">
                          <a:solidFill>
                            <a:srgbClr val="000000"/>
                          </a:solidFill>
                          <a:effectLst/>
                          <a:latin typeface="+mn-lt"/>
                          <a:ea typeface="+mn-ea"/>
                          <a:cs typeface="Arial" panose="020B0604020202020204" pitchFamily="34" charset="0"/>
                        </a:rPr>
                        <a:t>15</a:t>
                      </a:r>
                    </a:p>
                  </a:txBody>
                  <a:tcPr marL="9525" marR="9525" marT="9525" marB="0" anchor="ctr"/>
                </a:tc>
                <a:tc>
                  <a:txBody>
                    <a:bodyPr/>
                    <a:lstStyle/>
                    <a:p>
                      <a:pPr marL="0" algn="r" rtl="0" eaLnBrk="1" fontAlgn="ctr" latinLnBrk="0" hangingPunct="1"/>
                      <a:r>
                        <a:rPr kumimoji="0" lang="el-GR" sz="2100" b="0" i="0" u="none" strike="noStrike" kern="1200" dirty="0">
                          <a:solidFill>
                            <a:srgbClr val="000000"/>
                          </a:solidFill>
                          <a:effectLst/>
                          <a:latin typeface="+mn-lt"/>
                          <a:ea typeface="+mn-ea"/>
                          <a:cs typeface="Arial" panose="020B0604020202020204" pitchFamily="34" charset="0"/>
                        </a:rPr>
                        <a:t>30</a:t>
                      </a:r>
                    </a:p>
                  </a:txBody>
                  <a:tcPr marL="9525" marR="9525" marT="9525" marB="0" anchor="ctr"/>
                </a:tc>
              </a:tr>
              <a:tr h="216024">
                <a:tc>
                  <a:txBody>
                    <a:bodyPr/>
                    <a:lstStyle/>
                    <a:p>
                      <a:pPr marL="0" algn="l" rtl="0" eaLnBrk="1" fontAlgn="ctr" latinLnBrk="0" hangingPunct="1">
                        <a:lnSpc>
                          <a:spcPts val="2200"/>
                        </a:lnSpc>
                      </a:pPr>
                      <a:r>
                        <a:rPr kumimoji="0" lang="el-GR" sz="2100" b="0" i="0" u="none" strike="noStrike" kern="1200" dirty="0">
                          <a:solidFill>
                            <a:srgbClr val="000000"/>
                          </a:solidFill>
                          <a:effectLst/>
                          <a:latin typeface="+mn-lt"/>
                          <a:ea typeface="+mn-ea"/>
                          <a:cs typeface="Arial" panose="020B0604020202020204" pitchFamily="34" charset="0"/>
                        </a:rPr>
                        <a:t>ΞΕΝΩΝΕΣ </a:t>
                      </a:r>
                    </a:p>
                  </a:txBody>
                  <a:tcPr marL="9525" marR="9525" marT="9525" marB="0" anchor="ctr"/>
                </a:tc>
                <a:tc>
                  <a:txBody>
                    <a:bodyPr/>
                    <a:lstStyle/>
                    <a:p>
                      <a:pPr marL="0" algn="r" rtl="0" eaLnBrk="1" fontAlgn="ctr" latinLnBrk="0" hangingPunct="1"/>
                      <a:r>
                        <a:rPr kumimoji="0" lang="el-GR" sz="2100" b="0" i="0" u="none" strike="noStrike" kern="1200">
                          <a:solidFill>
                            <a:srgbClr val="000000"/>
                          </a:solidFill>
                          <a:effectLst/>
                          <a:latin typeface="+mn-lt"/>
                          <a:ea typeface="+mn-ea"/>
                          <a:cs typeface="Arial" panose="020B0604020202020204" pitchFamily="34" charset="0"/>
                        </a:rPr>
                        <a:t>15</a:t>
                      </a:r>
                    </a:p>
                  </a:txBody>
                  <a:tcPr marL="9525" marR="9525" marT="9525" marB="0" anchor="ctr"/>
                </a:tc>
                <a:tc>
                  <a:txBody>
                    <a:bodyPr/>
                    <a:lstStyle/>
                    <a:p>
                      <a:pPr marL="0" algn="r" rtl="0" eaLnBrk="1" fontAlgn="ctr" latinLnBrk="0" hangingPunct="1"/>
                      <a:r>
                        <a:rPr kumimoji="0" lang="el-GR" sz="2100" b="0" i="0" u="none" strike="noStrike" kern="1200">
                          <a:solidFill>
                            <a:srgbClr val="000000"/>
                          </a:solidFill>
                          <a:effectLst/>
                          <a:latin typeface="+mn-lt"/>
                          <a:ea typeface="+mn-ea"/>
                          <a:cs typeface="Arial" panose="020B0604020202020204" pitchFamily="34" charset="0"/>
                        </a:rPr>
                        <a:t>10</a:t>
                      </a:r>
                    </a:p>
                  </a:txBody>
                  <a:tcPr marL="9525" marR="9525" marT="9525" marB="0" anchor="ctr"/>
                </a:tc>
                <a:tc>
                  <a:txBody>
                    <a:bodyPr/>
                    <a:lstStyle/>
                    <a:p>
                      <a:pPr marL="0" algn="r" rtl="0" eaLnBrk="1" fontAlgn="ctr" latinLnBrk="0" hangingPunct="1"/>
                      <a:r>
                        <a:rPr kumimoji="0" lang="el-GR" sz="2100" b="0" i="0" u="none" strike="noStrike" kern="1200" dirty="0">
                          <a:solidFill>
                            <a:srgbClr val="000000"/>
                          </a:solidFill>
                          <a:effectLst/>
                          <a:latin typeface="+mn-lt"/>
                          <a:ea typeface="+mn-ea"/>
                          <a:cs typeface="Arial" panose="020B0604020202020204" pitchFamily="34" charset="0"/>
                        </a:rPr>
                        <a:t>150</a:t>
                      </a:r>
                    </a:p>
                  </a:txBody>
                  <a:tcPr marL="9525" marR="9525" marT="9525" marB="0" anchor="ctr"/>
                </a:tc>
              </a:tr>
              <a:tr h="432048">
                <a:tc>
                  <a:txBody>
                    <a:bodyPr/>
                    <a:lstStyle/>
                    <a:p>
                      <a:pPr marL="0" algn="l" rtl="0" eaLnBrk="1" fontAlgn="ctr" latinLnBrk="0" hangingPunct="1"/>
                      <a:r>
                        <a:rPr kumimoji="0" lang="el-GR" sz="2100" b="0" i="0" u="none" strike="noStrike" kern="1200">
                          <a:solidFill>
                            <a:srgbClr val="000000"/>
                          </a:solidFill>
                          <a:effectLst/>
                          <a:latin typeface="+mn-lt"/>
                          <a:ea typeface="+mn-ea"/>
                          <a:cs typeface="Arial" panose="020B0604020202020204" pitchFamily="34" charset="0"/>
                        </a:rPr>
                        <a:t>ΠΡΟΣΤΑΤΕΥΜΕΝΑ ΔΙΑΜΕΡΙΣΜΑΤΑ </a:t>
                      </a:r>
                    </a:p>
                  </a:txBody>
                  <a:tcPr marL="9525" marR="9525" marT="9525" marB="0" anchor="ctr"/>
                </a:tc>
                <a:tc>
                  <a:txBody>
                    <a:bodyPr/>
                    <a:lstStyle/>
                    <a:p>
                      <a:pPr marL="0" algn="r" rtl="0" eaLnBrk="1" fontAlgn="ctr" latinLnBrk="0" hangingPunct="1"/>
                      <a:r>
                        <a:rPr kumimoji="0" lang="el-GR" sz="2100" b="0" i="0" u="none" strike="noStrike" kern="1200">
                          <a:solidFill>
                            <a:srgbClr val="000000"/>
                          </a:solidFill>
                          <a:effectLst/>
                          <a:latin typeface="+mn-lt"/>
                          <a:ea typeface="+mn-ea"/>
                          <a:cs typeface="Arial" panose="020B0604020202020204" pitchFamily="34" charset="0"/>
                        </a:rPr>
                        <a:t>90</a:t>
                      </a:r>
                    </a:p>
                  </a:txBody>
                  <a:tcPr marL="9525" marR="9525" marT="9525" marB="0" anchor="ctr"/>
                </a:tc>
                <a:tc>
                  <a:txBody>
                    <a:bodyPr/>
                    <a:lstStyle/>
                    <a:p>
                      <a:pPr marL="0" algn="r" rtl="0" eaLnBrk="1" fontAlgn="ctr" latinLnBrk="0" hangingPunct="1"/>
                      <a:r>
                        <a:rPr kumimoji="0" lang="el-GR" sz="2100" b="0" i="0" u="none" strike="noStrike" kern="1200">
                          <a:solidFill>
                            <a:srgbClr val="000000"/>
                          </a:solidFill>
                          <a:effectLst/>
                          <a:latin typeface="+mn-lt"/>
                          <a:ea typeface="+mn-ea"/>
                          <a:cs typeface="Arial" panose="020B0604020202020204" pitchFamily="34" charset="0"/>
                        </a:rPr>
                        <a:t>4</a:t>
                      </a:r>
                    </a:p>
                  </a:txBody>
                  <a:tcPr marL="9525" marR="9525" marT="9525" marB="0" anchor="ctr"/>
                </a:tc>
                <a:tc>
                  <a:txBody>
                    <a:bodyPr/>
                    <a:lstStyle/>
                    <a:p>
                      <a:pPr marL="0" algn="r" rtl="0" eaLnBrk="1" fontAlgn="ctr" latinLnBrk="0" hangingPunct="1"/>
                      <a:r>
                        <a:rPr kumimoji="0" lang="el-GR" sz="2100" b="0" i="0" u="none" strike="noStrike" kern="1200" dirty="0">
                          <a:solidFill>
                            <a:srgbClr val="000000"/>
                          </a:solidFill>
                          <a:effectLst/>
                          <a:latin typeface="+mn-lt"/>
                          <a:ea typeface="+mn-ea"/>
                          <a:cs typeface="Arial" panose="020B0604020202020204" pitchFamily="34" charset="0"/>
                        </a:rPr>
                        <a:t>360</a:t>
                      </a:r>
                    </a:p>
                  </a:txBody>
                  <a:tcPr marL="9525" marR="9525" marT="9525" marB="0" anchor="ctr"/>
                </a:tc>
              </a:tr>
              <a:tr h="216024">
                <a:tc>
                  <a:txBody>
                    <a:bodyPr/>
                    <a:lstStyle/>
                    <a:p>
                      <a:pPr marL="0" algn="l" rtl="0" eaLnBrk="1" fontAlgn="ctr" latinLnBrk="0" hangingPunct="1"/>
                      <a:r>
                        <a:rPr kumimoji="0" lang="el-GR" sz="2100" b="0" i="0" u="none" strike="noStrike" kern="1200">
                          <a:solidFill>
                            <a:srgbClr val="000000"/>
                          </a:solidFill>
                          <a:effectLst/>
                          <a:latin typeface="+mn-lt"/>
                          <a:ea typeface="+mn-ea"/>
                          <a:cs typeface="Arial" panose="020B0604020202020204" pitchFamily="34" charset="0"/>
                        </a:rPr>
                        <a:t>ΣΥΝΟΛΟ</a:t>
                      </a:r>
                    </a:p>
                  </a:txBody>
                  <a:tcPr marL="9525" marR="9525" marT="9525" marB="0" anchor="b"/>
                </a:tc>
                <a:tc>
                  <a:txBody>
                    <a:bodyPr/>
                    <a:lstStyle/>
                    <a:p>
                      <a:pPr marL="0" algn="r" rtl="0" eaLnBrk="1" fontAlgn="ctr" latinLnBrk="0" hangingPunct="1"/>
                      <a:r>
                        <a:rPr kumimoji="0" lang="el-GR" sz="2100" b="0" i="0" u="none" strike="noStrike" kern="1200">
                          <a:solidFill>
                            <a:srgbClr val="000000"/>
                          </a:solidFill>
                          <a:effectLst/>
                          <a:latin typeface="+mn-lt"/>
                          <a:ea typeface="+mn-ea"/>
                          <a:cs typeface="Arial" panose="020B0604020202020204" pitchFamily="34" charset="0"/>
                        </a:rPr>
                        <a:t>197</a:t>
                      </a:r>
                    </a:p>
                  </a:txBody>
                  <a:tcPr marL="9525" marR="9525" marT="9525" marB="0" anchor="b"/>
                </a:tc>
                <a:tc>
                  <a:txBody>
                    <a:bodyPr/>
                    <a:lstStyle/>
                    <a:p>
                      <a:pPr marL="0" algn="r" rtl="0" eaLnBrk="1" fontAlgn="ctr" latinLnBrk="0" hangingPunct="1"/>
                      <a:r>
                        <a:rPr kumimoji="0" lang="el-GR" sz="2100" b="0" i="0" u="none" strike="noStrike" kern="1200">
                          <a:solidFill>
                            <a:srgbClr val="000000"/>
                          </a:solidFill>
                          <a:effectLst/>
                          <a:latin typeface="+mn-lt"/>
                          <a:ea typeface="+mn-ea"/>
                          <a:cs typeface="Arial" panose="020B0604020202020204" pitchFamily="34" charset="0"/>
                        </a:rPr>
                        <a:t> </a:t>
                      </a:r>
                    </a:p>
                  </a:txBody>
                  <a:tcPr marL="9525" marR="9525" marT="9525" marB="0" anchor="b"/>
                </a:tc>
                <a:tc>
                  <a:txBody>
                    <a:bodyPr/>
                    <a:lstStyle/>
                    <a:p>
                      <a:pPr marL="0" algn="r" rtl="0" eaLnBrk="1" fontAlgn="ctr" latinLnBrk="0" hangingPunct="1"/>
                      <a:r>
                        <a:rPr kumimoji="0" lang="el-GR" sz="2100" b="0" i="0" u="none" strike="noStrike" kern="1200" dirty="0">
                          <a:solidFill>
                            <a:srgbClr val="000000"/>
                          </a:solidFill>
                          <a:effectLst/>
                          <a:latin typeface="+mn-lt"/>
                          <a:ea typeface="+mn-ea"/>
                          <a:cs typeface="Arial" panose="020B0604020202020204" pitchFamily="34" charset="0"/>
                        </a:rPr>
                        <a:t>1880</a:t>
                      </a:r>
                    </a:p>
                  </a:txBody>
                  <a:tcPr marL="9525" marR="9525" marT="9525" marB="0" anchor="b"/>
                </a:tc>
              </a:tr>
            </a:tbl>
          </a:graphicData>
        </a:graphic>
      </p:graphicFrame>
    </p:spTree>
    <p:extLst>
      <p:ext uri="{BB962C8B-B14F-4D97-AF65-F5344CB8AC3E}">
        <p14:creationId xmlns:p14="http://schemas.microsoft.com/office/powerpoint/2010/main" val="13149159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908720"/>
            <a:ext cx="8229600" cy="1066800"/>
          </a:xfrm>
        </p:spPr>
        <p:txBody>
          <a:bodyPr>
            <a:normAutofit fontScale="90000"/>
          </a:bodyPr>
          <a:lstStyle/>
          <a:p>
            <a:r>
              <a:rPr lang="el-GR" dirty="0" smtClean="0"/>
              <a:t>Νέες Μονάδες </a:t>
            </a:r>
            <a:r>
              <a:rPr lang="el-GR" dirty="0" err="1" smtClean="0"/>
              <a:t>ΨΥ</a:t>
            </a:r>
            <a:r>
              <a:rPr lang="el-GR" dirty="0"/>
              <a:t> </a:t>
            </a:r>
            <a:r>
              <a:rPr lang="el-GR" dirty="0" smtClean="0"/>
              <a:t>βάσει </a:t>
            </a:r>
            <a:r>
              <a:rPr lang="el-GR" dirty="0" err="1" smtClean="0"/>
              <a:t>τομεοποιημένου</a:t>
            </a:r>
            <a:r>
              <a:rPr lang="el-GR" dirty="0" smtClean="0"/>
              <a:t> σχεδιασμού</a:t>
            </a:r>
            <a:endParaRPr lang="el-GR" dirty="0"/>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699682402"/>
              </p:ext>
            </p:extLst>
          </p:nvPr>
        </p:nvGraphicFramePr>
        <p:xfrm>
          <a:off x="611560" y="1988841"/>
          <a:ext cx="8064896" cy="4839097"/>
        </p:xfrm>
        <a:graphic>
          <a:graphicData uri="http://schemas.openxmlformats.org/drawingml/2006/table">
            <a:tbl>
              <a:tblPr>
                <a:tableStyleId>{5C22544A-7EE6-4342-B048-85BDC9FD1C3A}</a:tableStyleId>
              </a:tblPr>
              <a:tblGrid>
                <a:gridCol w="6850199"/>
                <a:gridCol w="1214697"/>
              </a:tblGrid>
              <a:tr h="317543">
                <a:tc>
                  <a:txBody>
                    <a:bodyPr/>
                    <a:lstStyle/>
                    <a:p>
                      <a:pPr>
                        <a:spcAft>
                          <a:spcPts val="0"/>
                        </a:spcAft>
                      </a:pPr>
                      <a:r>
                        <a:rPr lang="el-GR" sz="2200" dirty="0">
                          <a:effectLst/>
                        </a:rPr>
                        <a:t>Κέντρα Ψυχικής Υγείας </a:t>
                      </a:r>
                      <a:endParaRPr lang="el-GR" sz="2200" dirty="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dirty="0">
                          <a:effectLst/>
                        </a:rPr>
                        <a:t>12 </a:t>
                      </a:r>
                      <a:endParaRPr lang="el-GR" sz="2200" dirty="0">
                        <a:solidFill>
                          <a:srgbClr val="000000"/>
                        </a:solidFill>
                        <a:effectLst/>
                        <a:latin typeface="Calibri"/>
                        <a:ea typeface="Calibri"/>
                        <a:cs typeface="Times New Roman"/>
                      </a:endParaRPr>
                    </a:p>
                  </a:txBody>
                  <a:tcPr marL="68580" marR="68580" marT="0" marB="0"/>
                </a:tc>
              </a:tr>
              <a:tr h="635085">
                <a:tc>
                  <a:txBody>
                    <a:bodyPr/>
                    <a:lstStyle/>
                    <a:p>
                      <a:pPr>
                        <a:spcAft>
                          <a:spcPts val="0"/>
                        </a:spcAft>
                      </a:pPr>
                      <a:r>
                        <a:rPr lang="el-GR" sz="2200">
                          <a:effectLst/>
                        </a:rPr>
                        <a:t>Κέντρα Ψυχικής Υγείας με Κοινοτικές Υπηρεσίες Ψυχικής Υγείας Παιδιών και Εφήβων </a:t>
                      </a:r>
                      <a:endParaRPr lang="el-GR" sz="220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dirty="0">
                          <a:effectLst/>
                        </a:rPr>
                        <a:t>8 </a:t>
                      </a:r>
                      <a:endParaRPr lang="el-GR" sz="2200" dirty="0">
                        <a:solidFill>
                          <a:srgbClr val="000000"/>
                        </a:solidFill>
                        <a:effectLst/>
                        <a:latin typeface="Calibri"/>
                        <a:ea typeface="Calibri"/>
                        <a:cs typeface="Times New Roman"/>
                      </a:endParaRPr>
                    </a:p>
                  </a:txBody>
                  <a:tcPr marL="68580" marR="68580" marT="0" marB="0"/>
                </a:tc>
              </a:tr>
              <a:tr h="635085">
                <a:tc>
                  <a:txBody>
                    <a:bodyPr/>
                    <a:lstStyle/>
                    <a:p>
                      <a:pPr>
                        <a:spcAft>
                          <a:spcPts val="0"/>
                        </a:spcAft>
                      </a:pPr>
                      <a:r>
                        <a:rPr lang="el-GR" sz="2200">
                          <a:effectLst/>
                        </a:rPr>
                        <a:t>Κοινοτικά Κέντρα Ψυχικής Υγείας Παιδιών και Εφήβων </a:t>
                      </a:r>
                      <a:endParaRPr lang="el-GR" sz="220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dirty="0">
                          <a:effectLst/>
                        </a:rPr>
                        <a:t>9 </a:t>
                      </a:r>
                      <a:endParaRPr lang="el-GR" sz="2200" dirty="0">
                        <a:solidFill>
                          <a:srgbClr val="000000"/>
                        </a:solidFill>
                        <a:effectLst/>
                        <a:latin typeface="Calibri"/>
                        <a:ea typeface="Calibri"/>
                        <a:cs typeface="Times New Roman"/>
                      </a:endParaRPr>
                    </a:p>
                  </a:txBody>
                  <a:tcPr marL="68580" marR="68580" marT="0" marB="0"/>
                </a:tc>
              </a:tr>
              <a:tr h="635085">
                <a:tc>
                  <a:txBody>
                    <a:bodyPr/>
                    <a:lstStyle/>
                    <a:p>
                      <a:pPr>
                        <a:spcAft>
                          <a:spcPts val="0"/>
                        </a:spcAft>
                      </a:pPr>
                      <a:r>
                        <a:rPr lang="el-GR" sz="2200" dirty="0">
                          <a:effectLst/>
                        </a:rPr>
                        <a:t>Κινητές Μονάδες με Κοινοτικές Υπηρεσίες Ψυχικής Υγείας Παιδιών και Εφήβων </a:t>
                      </a:r>
                      <a:endParaRPr lang="el-GR" sz="2200" dirty="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dirty="0">
                          <a:effectLst/>
                        </a:rPr>
                        <a:t>4 </a:t>
                      </a:r>
                      <a:endParaRPr lang="el-GR" sz="2200" dirty="0">
                        <a:solidFill>
                          <a:srgbClr val="000000"/>
                        </a:solidFill>
                        <a:effectLst/>
                        <a:latin typeface="Calibri"/>
                        <a:ea typeface="Calibri"/>
                        <a:cs typeface="Times New Roman"/>
                      </a:endParaRPr>
                    </a:p>
                  </a:txBody>
                  <a:tcPr marL="68580" marR="68580" marT="0" marB="0"/>
                </a:tc>
              </a:tr>
              <a:tr h="317543">
                <a:tc>
                  <a:txBody>
                    <a:bodyPr/>
                    <a:lstStyle/>
                    <a:p>
                      <a:pPr>
                        <a:spcAft>
                          <a:spcPts val="0"/>
                        </a:spcAft>
                      </a:pPr>
                      <a:r>
                        <a:rPr lang="el-GR" sz="2200">
                          <a:effectLst/>
                        </a:rPr>
                        <a:t>Κινητές Μονάδες </a:t>
                      </a:r>
                      <a:endParaRPr lang="el-GR" sz="220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dirty="0">
                          <a:effectLst/>
                        </a:rPr>
                        <a:t>3 </a:t>
                      </a:r>
                      <a:endParaRPr lang="el-GR" sz="2200" dirty="0">
                        <a:solidFill>
                          <a:srgbClr val="000000"/>
                        </a:solidFill>
                        <a:effectLst/>
                        <a:latin typeface="Calibri"/>
                        <a:ea typeface="Calibri"/>
                        <a:cs typeface="Times New Roman"/>
                      </a:endParaRPr>
                    </a:p>
                  </a:txBody>
                  <a:tcPr marL="68580" marR="68580" marT="0" marB="0"/>
                </a:tc>
              </a:tr>
              <a:tr h="317543">
                <a:tc>
                  <a:txBody>
                    <a:bodyPr/>
                    <a:lstStyle/>
                    <a:p>
                      <a:pPr>
                        <a:spcAft>
                          <a:spcPts val="0"/>
                        </a:spcAft>
                      </a:pPr>
                      <a:r>
                        <a:rPr lang="el-GR" sz="2200">
                          <a:effectLst/>
                        </a:rPr>
                        <a:t>Κέντρα Ημέρας για άνοια </a:t>
                      </a:r>
                      <a:endParaRPr lang="el-GR" sz="220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dirty="0">
                          <a:effectLst/>
                        </a:rPr>
                        <a:t>12 </a:t>
                      </a:r>
                      <a:endParaRPr lang="el-GR" sz="2200" dirty="0">
                        <a:solidFill>
                          <a:srgbClr val="000000"/>
                        </a:solidFill>
                        <a:effectLst/>
                        <a:latin typeface="Calibri"/>
                        <a:ea typeface="Calibri"/>
                        <a:cs typeface="Times New Roman"/>
                      </a:endParaRPr>
                    </a:p>
                  </a:txBody>
                  <a:tcPr marL="68580" marR="68580" marT="0" marB="0"/>
                </a:tc>
              </a:tr>
              <a:tr h="317543">
                <a:tc>
                  <a:txBody>
                    <a:bodyPr/>
                    <a:lstStyle/>
                    <a:p>
                      <a:pPr>
                        <a:spcAft>
                          <a:spcPts val="0"/>
                        </a:spcAft>
                      </a:pPr>
                      <a:r>
                        <a:rPr lang="el-GR" sz="2200">
                          <a:effectLst/>
                        </a:rPr>
                        <a:t>Κέντρα Ημέρας για αυτισμό </a:t>
                      </a:r>
                      <a:endParaRPr lang="el-GR" sz="220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dirty="0">
                          <a:effectLst/>
                        </a:rPr>
                        <a:t>8 </a:t>
                      </a:r>
                      <a:endParaRPr lang="el-GR" sz="2200" dirty="0">
                        <a:solidFill>
                          <a:srgbClr val="000000"/>
                        </a:solidFill>
                        <a:effectLst/>
                        <a:latin typeface="Calibri"/>
                        <a:ea typeface="Calibri"/>
                        <a:cs typeface="Times New Roman"/>
                      </a:endParaRPr>
                    </a:p>
                  </a:txBody>
                  <a:tcPr marL="68580" marR="68580" marT="0" marB="0"/>
                </a:tc>
              </a:tr>
              <a:tr h="317543">
                <a:tc>
                  <a:txBody>
                    <a:bodyPr/>
                    <a:lstStyle/>
                    <a:p>
                      <a:pPr>
                        <a:spcAft>
                          <a:spcPts val="0"/>
                        </a:spcAft>
                      </a:pPr>
                      <a:r>
                        <a:rPr lang="el-GR" sz="2200">
                          <a:effectLst/>
                        </a:rPr>
                        <a:t>Κέντρα Ημέρας </a:t>
                      </a:r>
                      <a:endParaRPr lang="el-GR" sz="220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dirty="0">
                          <a:effectLst/>
                        </a:rPr>
                        <a:t>2 </a:t>
                      </a:r>
                      <a:endParaRPr lang="el-GR" sz="2200" dirty="0">
                        <a:solidFill>
                          <a:srgbClr val="000000"/>
                        </a:solidFill>
                        <a:effectLst/>
                        <a:latin typeface="Calibri"/>
                        <a:ea typeface="Calibri"/>
                        <a:cs typeface="Times New Roman"/>
                      </a:endParaRPr>
                    </a:p>
                  </a:txBody>
                  <a:tcPr marL="68580" marR="68580" marT="0" marB="0"/>
                </a:tc>
              </a:tr>
              <a:tr h="317543">
                <a:tc>
                  <a:txBody>
                    <a:bodyPr/>
                    <a:lstStyle/>
                    <a:p>
                      <a:pPr>
                        <a:spcAft>
                          <a:spcPts val="0"/>
                        </a:spcAft>
                      </a:pPr>
                      <a:r>
                        <a:rPr lang="el-GR" sz="2200">
                          <a:effectLst/>
                        </a:rPr>
                        <a:t>Ψυχιατρικά Τμήματα Ενηλίκων </a:t>
                      </a:r>
                      <a:endParaRPr lang="el-GR" sz="220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dirty="0">
                          <a:effectLst/>
                        </a:rPr>
                        <a:t>10 </a:t>
                      </a:r>
                      <a:endParaRPr lang="el-GR" sz="2200" dirty="0">
                        <a:solidFill>
                          <a:srgbClr val="000000"/>
                        </a:solidFill>
                        <a:effectLst/>
                        <a:latin typeface="Calibri"/>
                        <a:ea typeface="Calibri"/>
                        <a:cs typeface="Times New Roman"/>
                      </a:endParaRPr>
                    </a:p>
                  </a:txBody>
                  <a:tcPr marL="68580" marR="68580" marT="0" marB="0"/>
                </a:tc>
              </a:tr>
              <a:tr h="317543">
                <a:tc>
                  <a:txBody>
                    <a:bodyPr/>
                    <a:lstStyle/>
                    <a:p>
                      <a:pPr>
                        <a:spcAft>
                          <a:spcPts val="0"/>
                        </a:spcAft>
                      </a:pPr>
                      <a:r>
                        <a:rPr lang="el-GR" sz="2200" dirty="0">
                          <a:effectLst/>
                        </a:rPr>
                        <a:t>Ψυχιατρικά Τμήματα Παιδιών και Εφήβων </a:t>
                      </a:r>
                      <a:endParaRPr lang="el-GR" sz="2200" dirty="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dirty="0">
                          <a:effectLst/>
                        </a:rPr>
                        <a:t>6 </a:t>
                      </a:r>
                      <a:endParaRPr lang="el-GR" sz="2200" dirty="0">
                        <a:solidFill>
                          <a:srgbClr val="000000"/>
                        </a:solidFill>
                        <a:effectLst/>
                        <a:latin typeface="Calibri"/>
                        <a:ea typeface="Calibri"/>
                        <a:cs typeface="Times New Roman"/>
                      </a:endParaRPr>
                    </a:p>
                  </a:txBody>
                  <a:tcPr marL="68580" marR="68580" marT="0" marB="0"/>
                </a:tc>
              </a:tr>
              <a:tr h="480457">
                <a:tc>
                  <a:txBody>
                    <a:bodyPr/>
                    <a:lstStyle/>
                    <a:p>
                      <a:pPr marL="0" marR="0" indent="0" algn="l" defTabSz="914400" rtl="0" eaLnBrk="1" fontAlgn="auto" latinLnBrk="0" hangingPunct="1">
                        <a:lnSpc>
                          <a:spcPts val="2640"/>
                        </a:lnSpc>
                        <a:spcBef>
                          <a:spcPts val="0"/>
                        </a:spcBef>
                        <a:spcAft>
                          <a:spcPts val="0"/>
                        </a:spcAft>
                        <a:buClrTx/>
                        <a:buSzTx/>
                        <a:buFontTx/>
                        <a:buNone/>
                        <a:tabLst/>
                        <a:defRPr/>
                      </a:pPr>
                      <a:r>
                        <a:rPr kumimoji="0" lang="el-GR" sz="2200" kern="1200" dirty="0" smtClean="0">
                          <a:solidFill>
                            <a:schemeClr val="dk1"/>
                          </a:solidFill>
                          <a:effectLst/>
                          <a:latin typeface="+mn-lt"/>
                          <a:ea typeface="+mn-ea"/>
                          <a:cs typeface="+mn-cs"/>
                        </a:rPr>
                        <a:t>Ειδικά Ψυχιατρικά Τμήματα 	</a:t>
                      </a:r>
                      <a:endParaRPr kumimoji="0" lang="el-GR" sz="2200" kern="1200" dirty="0">
                        <a:solidFill>
                          <a:schemeClr val="dk1"/>
                        </a:solidFill>
                        <a:effectLst/>
                        <a:latin typeface="+mn-lt"/>
                        <a:ea typeface="+mn-ea"/>
                        <a:cs typeface="+mn-cs"/>
                      </a:endParaRPr>
                    </a:p>
                  </a:txBody>
                  <a:tcPr marL="68580" marR="68580" marT="0" marB="0"/>
                </a:tc>
                <a:tc>
                  <a:txBody>
                    <a:bodyPr/>
                    <a:lstStyle/>
                    <a:p>
                      <a:pPr algn="r">
                        <a:lnSpc>
                          <a:spcPts val="2640"/>
                        </a:lnSpc>
                        <a:spcAft>
                          <a:spcPts val="0"/>
                        </a:spcAft>
                      </a:pPr>
                      <a:r>
                        <a:rPr kumimoji="0" lang="el-GR" sz="2200" kern="1200" dirty="0" smtClean="0">
                          <a:solidFill>
                            <a:schemeClr val="dk1"/>
                          </a:solidFill>
                          <a:effectLst/>
                          <a:latin typeface="+mn-lt"/>
                          <a:ea typeface="+mn-ea"/>
                          <a:cs typeface="+mn-cs"/>
                        </a:rPr>
                        <a:t>2</a:t>
                      </a:r>
                      <a:endParaRPr kumimoji="0" lang="el-GR" sz="2200" kern="1200" dirty="0">
                        <a:solidFill>
                          <a:schemeClr val="dk1"/>
                        </a:solidFill>
                        <a:effectLst/>
                        <a:latin typeface="+mn-lt"/>
                        <a:ea typeface="+mn-ea"/>
                        <a:cs typeface="+mn-cs"/>
                      </a:endParaRPr>
                    </a:p>
                  </a:txBody>
                  <a:tcPr marL="68580" marR="68580" marT="0" marB="0"/>
                </a:tc>
              </a:tr>
            </a:tbl>
          </a:graphicData>
        </a:graphic>
      </p:graphicFrame>
    </p:spTree>
    <p:extLst>
      <p:ext uri="{BB962C8B-B14F-4D97-AF65-F5344CB8AC3E}">
        <p14:creationId xmlns:p14="http://schemas.microsoft.com/office/powerpoint/2010/main" val="6331376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980728"/>
            <a:ext cx="8229600" cy="1066800"/>
          </a:xfrm>
        </p:spPr>
        <p:txBody>
          <a:bodyPr>
            <a:normAutofit fontScale="90000"/>
          </a:bodyPr>
          <a:lstStyle/>
          <a:p>
            <a:r>
              <a:rPr lang="el-GR" dirty="0" smtClean="0"/>
              <a:t>Νέες λοιπές Δομές </a:t>
            </a:r>
            <a:r>
              <a:rPr lang="el-GR" dirty="0"/>
              <a:t>και </a:t>
            </a:r>
            <a:r>
              <a:rPr lang="el-GR" dirty="0" smtClean="0"/>
              <a:t>Υπηρεσίες βάσει </a:t>
            </a:r>
            <a:r>
              <a:rPr lang="el-GR" dirty="0" err="1"/>
              <a:t>τομεοποιημένου</a:t>
            </a:r>
            <a:r>
              <a:rPr lang="el-GR" dirty="0"/>
              <a:t> σχεδιασμού</a:t>
            </a: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3583820693"/>
              </p:ext>
            </p:extLst>
          </p:nvPr>
        </p:nvGraphicFramePr>
        <p:xfrm>
          <a:off x="467541" y="2060849"/>
          <a:ext cx="8352930" cy="4489399"/>
        </p:xfrm>
        <a:graphic>
          <a:graphicData uri="http://schemas.openxmlformats.org/drawingml/2006/table">
            <a:tbl>
              <a:tblPr>
                <a:tableStyleId>{5C22544A-7EE6-4342-B048-85BDC9FD1C3A}</a:tableStyleId>
              </a:tblPr>
              <a:tblGrid>
                <a:gridCol w="7128795"/>
                <a:gridCol w="1224135"/>
              </a:tblGrid>
              <a:tr h="428488">
                <a:tc>
                  <a:txBody>
                    <a:bodyPr/>
                    <a:lstStyle/>
                    <a:p>
                      <a:pPr>
                        <a:spcAft>
                          <a:spcPts val="0"/>
                        </a:spcAft>
                      </a:pPr>
                      <a:r>
                        <a:rPr lang="el-GR" sz="2200" dirty="0">
                          <a:effectLst/>
                        </a:rPr>
                        <a:t>Οικοτροφεία για άτομα με σοβαρές ψυχικές διαταραχές </a:t>
                      </a:r>
                      <a:endParaRPr lang="el-GR" sz="2200" dirty="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a:effectLst/>
                        </a:rPr>
                        <a:t>15 </a:t>
                      </a:r>
                      <a:endParaRPr lang="el-GR" sz="2200">
                        <a:solidFill>
                          <a:srgbClr val="000000"/>
                        </a:solidFill>
                        <a:effectLst/>
                        <a:latin typeface="Calibri"/>
                        <a:ea typeface="Calibri"/>
                        <a:cs typeface="Times New Roman"/>
                      </a:endParaRPr>
                    </a:p>
                  </a:txBody>
                  <a:tcPr marL="68580" marR="68580" marT="0" marB="0"/>
                </a:tc>
              </a:tr>
              <a:tr h="315891">
                <a:tc>
                  <a:txBody>
                    <a:bodyPr/>
                    <a:lstStyle/>
                    <a:p>
                      <a:pPr>
                        <a:spcAft>
                          <a:spcPts val="0"/>
                        </a:spcAft>
                      </a:pPr>
                      <a:r>
                        <a:rPr lang="el-GR" sz="2200">
                          <a:effectLst/>
                        </a:rPr>
                        <a:t>Ψυχογηριατρικά Οικοτροφεία </a:t>
                      </a:r>
                      <a:endParaRPr lang="el-GR" sz="220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a:effectLst/>
                        </a:rPr>
                        <a:t>7 </a:t>
                      </a:r>
                      <a:endParaRPr lang="el-GR" sz="2200">
                        <a:solidFill>
                          <a:srgbClr val="000000"/>
                        </a:solidFill>
                        <a:effectLst/>
                        <a:latin typeface="Calibri"/>
                        <a:ea typeface="Calibri"/>
                        <a:cs typeface="Times New Roman"/>
                      </a:endParaRPr>
                    </a:p>
                  </a:txBody>
                  <a:tcPr marL="68580" marR="68580" marT="0" marB="0"/>
                </a:tc>
              </a:tr>
              <a:tr h="428488">
                <a:tc>
                  <a:txBody>
                    <a:bodyPr/>
                    <a:lstStyle/>
                    <a:p>
                      <a:pPr>
                        <a:spcAft>
                          <a:spcPts val="0"/>
                        </a:spcAft>
                      </a:pPr>
                      <a:r>
                        <a:rPr lang="el-GR" sz="2200">
                          <a:effectLst/>
                        </a:rPr>
                        <a:t>Οικοτροφεία για άτομα με αυτισμό </a:t>
                      </a:r>
                      <a:endParaRPr lang="el-GR" sz="220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a:effectLst/>
                        </a:rPr>
                        <a:t>15 </a:t>
                      </a:r>
                      <a:endParaRPr lang="el-GR" sz="2200">
                        <a:solidFill>
                          <a:srgbClr val="000000"/>
                        </a:solidFill>
                        <a:effectLst/>
                        <a:latin typeface="Calibri"/>
                        <a:ea typeface="Calibri"/>
                        <a:cs typeface="Times New Roman"/>
                      </a:endParaRPr>
                    </a:p>
                  </a:txBody>
                  <a:tcPr marL="68580" marR="68580" marT="0" marB="0"/>
                </a:tc>
              </a:tr>
              <a:tr h="428488">
                <a:tc>
                  <a:txBody>
                    <a:bodyPr/>
                    <a:lstStyle/>
                    <a:p>
                      <a:pPr>
                        <a:spcAft>
                          <a:spcPts val="0"/>
                        </a:spcAft>
                      </a:pPr>
                      <a:r>
                        <a:rPr lang="el-GR" sz="2200">
                          <a:effectLst/>
                        </a:rPr>
                        <a:t>Οικοτροφεία για άτομα που πάσχουν από άνοια </a:t>
                      </a:r>
                      <a:endParaRPr lang="el-GR" sz="220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a:effectLst/>
                        </a:rPr>
                        <a:t>18 </a:t>
                      </a:r>
                      <a:endParaRPr lang="el-GR" sz="2200">
                        <a:solidFill>
                          <a:srgbClr val="000000"/>
                        </a:solidFill>
                        <a:effectLst/>
                        <a:latin typeface="Calibri"/>
                        <a:ea typeface="Calibri"/>
                        <a:cs typeface="Times New Roman"/>
                      </a:endParaRPr>
                    </a:p>
                  </a:txBody>
                  <a:tcPr marL="68580" marR="68580" marT="0" marB="0"/>
                </a:tc>
              </a:tr>
              <a:tr h="315891">
                <a:tc>
                  <a:txBody>
                    <a:bodyPr/>
                    <a:lstStyle/>
                    <a:p>
                      <a:pPr>
                        <a:spcAft>
                          <a:spcPts val="0"/>
                        </a:spcAft>
                      </a:pPr>
                      <a:r>
                        <a:rPr lang="el-GR" sz="2200">
                          <a:effectLst/>
                        </a:rPr>
                        <a:t>Ξενώνες </a:t>
                      </a:r>
                      <a:endParaRPr lang="el-GR" sz="220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a:effectLst/>
                        </a:rPr>
                        <a:t>1 </a:t>
                      </a:r>
                      <a:endParaRPr lang="el-GR" sz="2200">
                        <a:solidFill>
                          <a:srgbClr val="000000"/>
                        </a:solidFill>
                        <a:effectLst/>
                        <a:latin typeface="Calibri"/>
                        <a:ea typeface="Calibri"/>
                        <a:cs typeface="Times New Roman"/>
                      </a:endParaRPr>
                    </a:p>
                  </a:txBody>
                  <a:tcPr marL="68580" marR="68580" marT="0" marB="0"/>
                </a:tc>
              </a:tr>
              <a:tr h="315891">
                <a:tc>
                  <a:txBody>
                    <a:bodyPr/>
                    <a:lstStyle/>
                    <a:p>
                      <a:pPr>
                        <a:spcAft>
                          <a:spcPts val="0"/>
                        </a:spcAft>
                      </a:pPr>
                      <a:r>
                        <a:rPr lang="el-GR" sz="2200">
                          <a:effectLst/>
                        </a:rPr>
                        <a:t>Ξενώνες εφήβων </a:t>
                      </a:r>
                      <a:endParaRPr lang="el-GR" sz="220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a:effectLst/>
                        </a:rPr>
                        <a:t>6 </a:t>
                      </a:r>
                      <a:endParaRPr lang="el-GR" sz="2200">
                        <a:solidFill>
                          <a:srgbClr val="000000"/>
                        </a:solidFill>
                        <a:effectLst/>
                        <a:latin typeface="Calibri"/>
                        <a:ea typeface="Calibri"/>
                        <a:cs typeface="Times New Roman"/>
                      </a:endParaRPr>
                    </a:p>
                  </a:txBody>
                  <a:tcPr marL="68580" marR="68580" marT="0" marB="0"/>
                </a:tc>
              </a:tr>
              <a:tr h="315891">
                <a:tc>
                  <a:txBody>
                    <a:bodyPr/>
                    <a:lstStyle/>
                    <a:p>
                      <a:pPr>
                        <a:spcAft>
                          <a:spcPts val="0"/>
                        </a:spcAft>
                      </a:pPr>
                      <a:r>
                        <a:rPr lang="el-GR" sz="2200">
                          <a:effectLst/>
                        </a:rPr>
                        <a:t>Προστατευμένα Διαμερίσματα </a:t>
                      </a:r>
                      <a:endParaRPr lang="el-GR" sz="220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a:effectLst/>
                        </a:rPr>
                        <a:t>54 </a:t>
                      </a:r>
                      <a:endParaRPr lang="el-GR" sz="2200">
                        <a:solidFill>
                          <a:srgbClr val="000000"/>
                        </a:solidFill>
                        <a:effectLst/>
                        <a:latin typeface="Calibri"/>
                        <a:ea typeface="Calibri"/>
                        <a:cs typeface="Times New Roman"/>
                      </a:endParaRPr>
                    </a:p>
                  </a:txBody>
                  <a:tcPr marL="68580" marR="68580" marT="0" marB="0"/>
                </a:tc>
              </a:tr>
              <a:tr h="315891">
                <a:tc>
                  <a:txBody>
                    <a:bodyPr/>
                    <a:lstStyle/>
                    <a:p>
                      <a:pPr>
                        <a:spcAft>
                          <a:spcPts val="0"/>
                        </a:spcAft>
                      </a:pPr>
                      <a:r>
                        <a:rPr lang="el-GR" sz="2200">
                          <a:effectLst/>
                        </a:rPr>
                        <a:t>Κοι.Σ.Π.Ε. </a:t>
                      </a:r>
                      <a:endParaRPr lang="el-GR" sz="220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a:effectLst/>
                        </a:rPr>
                        <a:t>16 </a:t>
                      </a:r>
                      <a:endParaRPr lang="el-GR" sz="2200">
                        <a:solidFill>
                          <a:srgbClr val="000000"/>
                        </a:solidFill>
                        <a:effectLst/>
                        <a:latin typeface="Calibri"/>
                        <a:ea typeface="Calibri"/>
                        <a:cs typeface="Times New Roman"/>
                      </a:endParaRPr>
                    </a:p>
                  </a:txBody>
                  <a:tcPr marL="68580" marR="68580" marT="0" marB="0"/>
                </a:tc>
              </a:tr>
              <a:tr h="642732">
                <a:tc>
                  <a:txBody>
                    <a:bodyPr/>
                    <a:lstStyle/>
                    <a:p>
                      <a:pPr>
                        <a:spcAft>
                          <a:spcPts val="0"/>
                        </a:spcAft>
                      </a:pPr>
                      <a:r>
                        <a:rPr lang="el-GR" sz="2200" dirty="0">
                          <a:effectLst/>
                        </a:rPr>
                        <a:t>Υπηρεσίες </a:t>
                      </a:r>
                      <a:r>
                        <a:rPr lang="el-GR" sz="2200" dirty="0" err="1">
                          <a:effectLst/>
                        </a:rPr>
                        <a:t>κατ’οίκον</a:t>
                      </a:r>
                      <a:r>
                        <a:rPr lang="el-GR" sz="2200" dirty="0">
                          <a:effectLst/>
                        </a:rPr>
                        <a:t> νοσηλείας και ειδικής φροντίδας ψυχικής υγείας </a:t>
                      </a:r>
                      <a:endParaRPr lang="el-GR" sz="2200" dirty="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a:effectLst/>
                        </a:rPr>
                        <a:t>34 </a:t>
                      </a:r>
                      <a:endParaRPr lang="el-GR" sz="2200">
                        <a:solidFill>
                          <a:srgbClr val="000000"/>
                        </a:solidFill>
                        <a:effectLst/>
                        <a:latin typeface="Calibri"/>
                        <a:ea typeface="Calibri"/>
                        <a:cs typeface="Times New Roman"/>
                      </a:endParaRPr>
                    </a:p>
                  </a:txBody>
                  <a:tcPr marL="68580" marR="68580" marT="0" marB="0"/>
                </a:tc>
              </a:tr>
              <a:tr h="856975">
                <a:tc>
                  <a:txBody>
                    <a:bodyPr/>
                    <a:lstStyle/>
                    <a:p>
                      <a:pPr>
                        <a:spcAft>
                          <a:spcPts val="0"/>
                        </a:spcAft>
                      </a:pPr>
                      <a:r>
                        <a:rPr lang="el-GR" sz="2200" dirty="0">
                          <a:effectLst/>
                        </a:rPr>
                        <a:t>Υπηρεσίες Ψυχικής Υγείας Παιδιών και Εφήβων από υφιστάμενες μονάδες ψυχικής υγείας </a:t>
                      </a:r>
                      <a:endParaRPr lang="el-GR" sz="2200" dirty="0">
                        <a:solidFill>
                          <a:srgbClr val="000000"/>
                        </a:solidFill>
                        <a:effectLst/>
                        <a:latin typeface="Calibri"/>
                        <a:ea typeface="Calibri"/>
                        <a:cs typeface="Times New Roman"/>
                      </a:endParaRPr>
                    </a:p>
                  </a:txBody>
                  <a:tcPr marL="68580" marR="68580" marT="0" marB="0"/>
                </a:tc>
                <a:tc>
                  <a:txBody>
                    <a:bodyPr/>
                    <a:lstStyle/>
                    <a:p>
                      <a:pPr algn="r">
                        <a:spcAft>
                          <a:spcPts val="0"/>
                        </a:spcAft>
                      </a:pPr>
                      <a:r>
                        <a:rPr lang="el-GR" sz="2200" dirty="0">
                          <a:effectLst/>
                        </a:rPr>
                        <a:t>28 </a:t>
                      </a:r>
                      <a:endParaRPr lang="el-GR" sz="2200" dirty="0">
                        <a:solidFill>
                          <a:srgbClr val="000000"/>
                        </a:solidFill>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4758809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476672"/>
            <a:ext cx="8229600" cy="936104"/>
          </a:xfrm>
        </p:spPr>
        <p:txBody>
          <a:bodyPr>
            <a:normAutofit/>
          </a:bodyPr>
          <a:lstStyle/>
          <a:p>
            <a:r>
              <a:rPr lang="el-GR" dirty="0" smtClean="0"/>
              <a:t>Αναγκαίες παρεμβάσεις</a:t>
            </a:r>
            <a:endParaRPr lang="el-GR" dirty="0"/>
          </a:p>
        </p:txBody>
      </p:sp>
      <p:sp>
        <p:nvSpPr>
          <p:cNvPr id="3" name="Θέση περιεχομένου 2"/>
          <p:cNvSpPr>
            <a:spLocks noGrp="1"/>
          </p:cNvSpPr>
          <p:nvPr>
            <p:ph idx="1"/>
          </p:nvPr>
        </p:nvSpPr>
        <p:spPr>
          <a:xfrm>
            <a:off x="467544" y="1412776"/>
            <a:ext cx="8229600" cy="5328592"/>
          </a:xfrm>
        </p:spPr>
        <p:txBody>
          <a:bodyPr>
            <a:normAutofit lnSpcReduction="10000"/>
          </a:bodyPr>
          <a:lstStyle/>
          <a:p>
            <a:pPr marL="266700" indent="-266700"/>
            <a:r>
              <a:rPr lang="el-GR" sz="2600" dirty="0"/>
              <a:t>Το οριστικό τέλος στην κλειστή </a:t>
            </a:r>
            <a:r>
              <a:rPr lang="el-GR" sz="2600" dirty="0" err="1"/>
              <a:t>ενδονοσοκομιακή</a:t>
            </a:r>
            <a:r>
              <a:rPr lang="el-GR" sz="2600" dirty="0"/>
              <a:t> νοσηλεία</a:t>
            </a:r>
          </a:p>
          <a:p>
            <a:pPr marL="266700" indent="-266700"/>
            <a:r>
              <a:rPr lang="el-GR" sz="2600" dirty="0" smtClean="0"/>
              <a:t>Η πλήρης κάλυψη όλων των γεωγραφικών περιοχών και όλων των πληθυσμιακών ομάδων με ανάπτυξη νέων υπηρεσιών στα πλαίσια οργανωμένου δικτύου</a:t>
            </a:r>
          </a:p>
          <a:p>
            <a:pPr marL="266700" indent="-266700"/>
            <a:r>
              <a:rPr lang="el-GR" sz="2600" dirty="0"/>
              <a:t>Η προώθηση της πρώιμης παρέμβασης μέσω της ανάπτυξης παιδοψυχιατρικών υπηρεσιών</a:t>
            </a:r>
          </a:p>
          <a:p>
            <a:pPr marL="266700" indent="-266700"/>
            <a:r>
              <a:rPr lang="el-GR" sz="2600" dirty="0" smtClean="0"/>
              <a:t>Η πραγματική λειτουργία των υπηρεσιών στην κοινότητα ως δίκτυο </a:t>
            </a:r>
            <a:r>
              <a:rPr lang="el-GR" sz="2600" dirty="0" err="1" smtClean="0"/>
              <a:t>τομεοποιημένων</a:t>
            </a:r>
            <a:r>
              <a:rPr lang="el-GR" sz="2600" dirty="0" smtClean="0"/>
              <a:t> υπηρεσιών με διασύνδεση, συνεργασία, ολιστική προσέγγιση και συνέχεια στην φροντίδα</a:t>
            </a:r>
          </a:p>
          <a:p>
            <a:pPr marL="266700" indent="-266700"/>
            <a:r>
              <a:rPr lang="el-GR" sz="2600" dirty="0" smtClean="0"/>
              <a:t>Η αυτονόμηση και η οικονομική ανεξαρτησία των ληπτών των υπηρεσιών με ισότιμη κοινωνική ένταξη</a:t>
            </a:r>
          </a:p>
          <a:p>
            <a:pPr marL="266700" indent="-266700"/>
            <a:r>
              <a:rPr lang="el-GR" sz="2600" dirty="0" smtClean="0"/>
              <a:t>Η προαγωγή της ψυχικής υγείας στη κοινότητα</a:t>
            </a:r>
          </a:p>
          <a:p>
            <a:pPr marL="0" indent="0">
              <a:buNone/>
            </a:pPr>
            <a:endParaRPr lang="el-GR" dirty="0" smtClean="0"/>
          </a:p>
          <a:p>
            <a:endParaRPr lang="el-GR" dirty="0"/>
          </a:p>
          <a:p>
            <a:endParaRPr lang="el-GR" dirty="0" smtClean="0"/>
          </a:p>
          <a:p>
            <a:endParaRPr lang="el-GR" dirty="0" smtClean="0"/>
          </a:p>
          <a:p>
            <a:pPr lvl="1"/>
            <a:endParaRPr lang="el-GR" dirty="0"/>
          </a:p>
        </p:txBody>
      </p:sp>
    </p:spTree>
    <p:extLst>
      <p:ext uri="{BB962C8B-B14F-4D97-AF65-F5344CB8AC3E}">
        <p14:creationId xmlns:p14="http://schemas.microsoft.com/office/powerpoint/2010/main" val="32195036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548680"/>
            <a:ext cx="8229600" cy="1066800"/>
          </a:xfrm>
        </p:spPr>
        <p:txBody>
          <a:bodyPr>
            <a:normAutofit/>
          </a:bodyPr>
          <a:lstStyle/>
          <a:p>
            <a:r>
              <a:rPr lang="el-GR" dirty="0"/>
              <a:t>Αναγκαίες παρεμβάσεις</a:t>
            </a:r>
            <a:endParaRPr lang="el-GR" dirty="0"/>
          </a:p>
        </p:txBody>
      </p:sp>
      <p:sp>
        <p:nvSpPr>
          <p:cNvPr id="3" name="Θέση περιεχομένου 2"/>
          <p:cNvSpPr>
            <a:spLocks noGrp="1"/>
          </p:cNvSpPr>
          <p:nvPr>
            <p:ph idx="1"/>
          </p:nvPr>
        </p:nvSpPr>
        <p:spPr>
          <a:xfrm>
            <a:off x="457200" y="1556792"/>
            <a:ext cx="8229600" cy="5184576"/>
          </a:xfrm>
        </p:spPr>
        <p:txBody>
          <a:bodyPr>
            <a:normAutofit lnSpcReduction="10000"/>
          </a:bodyPr>
          <a:lstStyle/>
          <a:p>
            <a:pPr marL="109728" indent="0">
              <a:buNone/>
            </a:pPr>
            <a:r>
              <a:rPr lang="el-GR" sz="2600" dirty="0" smtClean="0"/>
              <a:t>Κάθε </a:t>
            </a:r>
            <a:r>
              <a:rPr lang="el-GR" sz="2600" dirty="0" err="1" smtClean="0"/>
              <a:t>ΤοΨΥ</a:t>
            </a:r>
            <a:r>
              <a:rPr lang="el-GR" sz="2600" dirty="0" smtClean="0"/>
              <a:t> πρέπει να παρέχει όλο το φάσμα των αναγκαίων υπηρεσιών ψυχικής υγείας. Εξασφαλίζοντας:</a:t>
            </a:r>
          </a:p>
          <a:p>
            <a:r>
              <a:rPr lang="el-GR" sz="2600" dirty="0" smtClean="0"/>
              <a:t>Την προσβασιμότητα των υπηρεσιών και την παροχή τους εντός της κοινότητας</a:t>
            </a:r>
          </a:p>
          <a:p>
            <a:r>
              <a:rPr lang="el-GR" sz="2600" dirty="0" smtClean="0"/>
              <a:t>Τη συνέχεια της ψυχιατρικής φροντίδας με σταθερούς θεραπευτές που θα αναπτύσσουν θεραπευτική σχέση και συναισθηματικό δεσμό εμπιστοσύνης με τους λήπτες</a:t>
            </a:r>
          </a:p>
          <a:p>
            <a:r>
              <a:rPr lang="el-GR" sz="2600" dirty="0" smtClean="0"/>
              <a:t>Την ολοκληρωμένη και αποτελεσματική κάλυψη των αναγκών</a:t>
            </a:r>
          </a:p>
          <a:p>
            <a:r>
              <a:rPr lang="el-GR" sz="2600" dirty="0" smtClean="0"/>
              <a:t>Την έγκαιρη παρέμβαση και την αποφυγή των νοσηλειών, ειδικά των ακούσιων</a:t>
            </a:r>
          </a:p>
        </p:txBody>
      </p:sp>
    </p:spTree>
    <p:extLst>
      <p:ext uri="{BB962C8B-B14F-4D97-AF65-F5344CB8AC3E}">
        <p14:creationId xmlns:p14="http://schemas.microsoft.com/office/powerpoint/2010/main" val="36843243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476672"/>
            <a:ext cx="8229600" cy="1066800"/>
          </a:xfrm>
        </p:spPr>
        <p:txBody>
          <a:bodyPr>
            <a:normAutofit/>
          </a:bodyPr>
          <a:lstStyle/>
          <a:p>
            <a:r>
              <a:rPr lang="el-GR" dirty="0"/>
              <a:t>Αναγκαίες παρεμβάσεις</a:t>
            </a:r>
            <a:endParaRPr lang="el-GR" dirty="0"/>
          </a:p>
        </p:txBody>
      </p:sp>
      <p:sp>
        <p:nvSpPr>
          <p:cNvPr id="3" name="Θέση περιεχομένου 2"/>
          <p:cNvSpPr>
            <a:spLocks noGrp="1"/>
          </p:cNvSpPr>
          <p:nvPr>
            <p:ph idx="1"/>
          </p:nvPr>
        </p:nvSpPr>
        <p:spPr>
          <a:xfrm>
            <a:off x="457200" y="1484784"/>
            <a:ext cx="8229600" cy="5256584"/>
          </a:xfrm>
        </p:spPr>
        <p:txBody>
          <a:bodyPr>
            <a:normAutofit/>
          </a:bodyPr>
          <a:lstStyle/>
          <a:p>
            <a:pPr marL="109728" indent="0">
              <a:buNone/>
            </a:pPr>
            <a:r>
              <a:rPr lang="el-GR" sz="2600" dirty="0" smtClean="0"/>
              <a:t>Κάθε </a:t>
            </a:r>
            <a:r>
              <a:rPr lang="el-GR" sz="2600" dirty="0" err="1" smtClean="0"/>
              <a:t>ΤοΨΥ</a:t>
            </a:r>
            <a:r>
              <a:rPr lang="el-GR" sz="2600" dirty="0" smtClean="0"/>
              <a:t> πρέπει να εξασφαλιστεί ότι θα έχει:</a:t>
            </a:r>
          </a:p>
          <a:p>
            <a:r>
              <a:rPr lang="el-GR" sz="2600" dirty="0" smtClean="0"/>
              <a:t>Ένα ψυχιατρικό τμήμα σε γενικό νοσοκομείο</a:t>
            </a:r>
          </a:p>
          <a:p>
            <a:r>
              <a:rPr lang="el-GR" sz="2600" dirty="0" smtClean="0"/>
              <a:t>Ένα Κοινοτικό Κέντρο Ψυχικής Υγείας με υπηρεσίες και για παιδιά και εφήβους</a:t>
            </a:r>
          </a:p>
          <a:p>
            <a:r>
              <a:rPr lang="el-GR" sz="2600" dirty="0" smtClean="0"/>
              <a:t>Ένα Κέντρο Ημέρας με υπηρεσία υποστήριξης της απασχόλησης και γραφείο συνηγορίας</a:t>
            </a:r>
          </a:p>
          <a:p>
            <a:r>
              <a:rPr lang="el-GR" sz="2600" dirty="0" smtClean="0"/>
              <a:t>Ποικιλία από Στεγαστικές δομές (Οικοτροφείο, Ξενώνας, Προστατευμένα Διαμερίσματα)</a:t>
            </a:r>
          </a:p>
          <a:p>
            <a:r>
              <a:rPr lang="el-GR" sz="2600" dirty="0" smtClean="0"/>
              <a:t>Μια Κινητή Μονάδα</a:t>
            </a:r>
          </a:p>
          <a:p>
            <a:r>
              <a:rPr lang="el-GR" sz="2600" dirty="0" smtClean="0"/>
              <a:t>Έναν Κοινωνικό Συνεταιρισμό Περιορισμένης Ευθύνης</a:t>
            </a:r>
          </a:p>
          <a:p>
            <a:r>
              <a:rPr lang="el-GR" sz="2600" dirty="0" smtClean="0"/>
              <a:t>Σύλλογο ληπτών και οικογενειών</a:t>
            </a:r>
            <a:endParaRPr lang="el-GR" sz="2600" dirty="0"/>
          </a:p>
        </p:txBody>
      </p:sp>
    </p:spTree>
    <p:extLst>
      <p:ext uri="{BB962C8B-B14F-4D97-AF65-F5344CB8AC3E}">
        <p14:creationId xmlns:p14="http://schemas.microsoft.com/office/powerpoint/2010/main" val="39534334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562000"/>
            <a:ext cx="8229600" cy="1066800"/>
          </a:xfrm>
        </p:spPr>
        <p:txBody>
          <a:bodyPr>
            <a:normAutofit/>
          </a:bodyPr>
          <a:lstStyle/>
          <a:p>
            <a:r>
              <a:rPr lang="el-GR" dirty="0"/>
              <a:t>Αναγκαίες παρεμβάσεις</a:t>
            </a:r>
            <a:endParaRPr lang="el-GR" dirty="0"/>
          </a:p>
        </p:txBody>
      </p:sp>
      <p:sp>
        <p:nvSpPr>
          <p:cNvPr id="3" name="Θέση περιεχομένου 2"/>
          <p:cNvSpPr>
            <a:spLocks noGrp="1"/>
          </p:cNvSpPr>
          <p:nvPr>
            <p:ph idx="1"/>
          </p:nvPr>
        </p:nvSpPr>
        <p:spPr>
          <a:xfrm>
            <a:off x="457200" y="1700808"/>
            <a:ext cx="8229600" cy="4873728"/>
          </a:xfrm>
        </p:spPr>
        <p:txBody>
          <a:bodyPr>
            <a:normAutofit fontScale="92500" lnSpcReduction="20000"/>
          </a:bodyPr>
          <a:lstStyle/>
          <a:p>
            <a:r>
              <a:rPr lang="el-GR" dirty="0" smtClean="0"/>
              <a:t>Εξασφάλιση του συνόλου των υπηρεσιών με συντονισμό, επάρκεια στελεχών και πόρων</a:t>
            </a:r>
          </a:p>
          <a:p>
            <a:r>
              <a:rPr lang="el-GR" dirty="0" smtClean="0"/>
              <a:t>Η διασύνδεση των υπηρεσιών και η λειτουργία τους ως ενιαίο δίκτυο με κοινή φιλοσοφία για</a:t>
            </a:r>
          </a:p>
          <a:p>
            <a:pPr lvl="1"/>
            <a:r>
              <a:rPr lang="el-GR" dirty="0"/>
              <a:t>Ισόρροπη ανάπτυξη δράσεων και δομών για την θεραπεία, την ψυχοκοινωνική αποκατάσταση και την επαγγελματική ένταξη για όλες τις </a:t>
            </a:r>
            <a:r>
              <a:rPr lang="el-GR" dirty="0" smtClean="0"/>
              <a:t>ομάδες του πληθυσμού </a:t>
            </a:r>
            <a:endParaRPr lang="el-GR" dirty="0"/>
          </a:p>
          <a:p>
            <a:pPr lvl="1"/>
            <a:r>
              <a:rPr lang="el-GR" dirty="0" err="1" smtClean="0"/>
              <a:t>Εξωνοσοκομειακή</a:t>
            </a:r>
            <a:r>
              <a:rPr lang="el-GR" dirty="0" smtClean="0"/>
              <a:t> ολοκληρωμένη φροντίδα με ποιοτική παροχή υπηρεσιών και σεβασμό στα δικαιώματα</a:t>
            </a:r>
          </a:p>
          <a:p>
            <a:pPr lvl="1"/>
            <a:r>
              <a:rPr lang="el-GR" dirty="0" smtClean="0"/>
              <a:t>Ανάπτυξη δράσεων πρόληψης, προαγωγής της ψυχικής υγείας και αγωγής κοινότητας</a:t>
            </a:r>
          </a:p>
          <a:p>
            <a:pPr lvl="1"/>
            <a:r>
              <a:rPr lang="el-GR" dirty="0" smtClean="0"/>
              <a:t>Ανάπτυξη δράσεων συνηγορίας και ενδυνάμωσης των ληπτών και των οικογενειών να </a:t>
            </a:r>
            <a:r>
              <a:rPr lang="el-GR" dirty="0" err="1" smtClean="0"/>
              <a:t>αυτοοργανωθούν</a:t>
            </a:r>
            <a:r>
              <a:rPr lang="el-GR" dirty="0" smtClean="0"/>
              <a:t> </a:t>
            </a:r>
          </a:p>
          <a:p>
            <a:pPr lvl="1"/>
            <a:endParaRPr lang="el-GR" dirty="0"/>
          </a:p>
        </p:txBody>
      </p:sp>
    </p:spTree>
    <p:extLst>
      <p:ext uri="{BB962C8B-B14F-4D97-AF65-F5344CB8AC3E}">
        <p14:creationId xmlns:p14="http://schemas.microsoft.com/office/powerpoint/2010/main" val="41694130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548680"/>
            <a:ext cx="8229600" cy="1066800"/>
          </a:xfrm>
        </p:spPr>
        <p:txBody>
          <a:bodyPr/>
          <a:lstStyle/>
          <a:p>
            <a:r>
              <a:rPr lang="el-GR" dirty="0" smtClean="0"/>
              <a:t>Προκλήσεις </a:t>
            </a:r>
            <a:endParaRPr lang="el-GR" dirty="0"/>
          </a:p>
        </p:txBody>
      </p:sp>
      <p:sp>
        <p:nvSpPr>
          <p:cNvPr id="3" name="Θέση περιεχομένου 2"/>
          <p:cNvSpPr>
            <a:spLocks noGrp="1"/>
          </p:cNvSpPr>
          <p:nvPr>
            <p:ph idx="1"/>
          </p:nvPr>
        </p:nvSpPr>
        <p:spPr>
          <a:xfrm>
            <a:off x="457200" y="1484784"/>
            <a:ext cx="8229600" cy="5089752"/>
          </a:xfrm>
        </p:spPr>
        <p:txBody>
          <a:bodyPr>
            <a:normAutofit/>
          </a:bodyPr>
          <a:lstStyle/>
          <a:p>
            <a:r>
              <a:rPr lang="el-GR" sz="2600" dirty="0" smtClean="0"/>
              <a:t>Ουσιαστική λειτουργίας δικτύου υπηρεσιών στην κοινότητα και ανάπτυξη νέων δομών</a:t>
            </a:r>
          </a:p>
          <a:p>
            <a:r>
              <a:rPr lang="el-GR" sz="2600" dirty="0" smtClean="0"/>
              <a:t>Νέο σύστημα αξιολόγησης και παρακολούθησης</a:t>
            </a:r>
          </a:p>
          <a:p>
            <a:r>
              <a:rPr lang="el-GR" sz="2600" dirty="0" smtClean="0"/>
              <a:t>Νέο σύστημα κοστολόγησης</a:t>
            </a:r>
          </a:p>
          <a:p>
            <a:r>
              <a:rPr lang="el-GR" sz="2600" dirty="0" smtClean="0"/>
              <a:t>Ψυχιατρική φροντίδα σε πρόσφυγες και μετανάστες</a:t>
            </a:r>
          </a:p>
          <a:p>
            <a:r>
              <a:rPr lang="el-GR" sz="2600" dirty="0" smtClean="0"/>
              <a:t>Εφαρμογή μοντέλου πρώιμης παρέμβασης</a:t>
            </a:r>
          </a:p>
          <a:p>
            <a:r>
              <a:rPr lang="el-GR" sz="2600" dirty="0" smtClean="0"/>
              <a:t>Εφαρμογή νέων πολιτικών για την ένταξη στην απασχόληση: υποστηριζόμενη απασχόληση</a:t>
            </a:r>
          </a:p>
          <a:p>
            <a:r>
              <a:rPr lang="el-GR" sz="2600" dirty="0" smtClean="0"/>
              <a:t>Συνηγορία για τα δικαιώματα</a:t>
            </a:r>
          </a:p>
          <a:p>
            <a:r>
              <a:rPr lang="el-GR" sz="2600" dirty="0" smtClean="0"/>
              <a:t>Εφαρμογή νέων μοντέλων αποκατάστασης: </a:t>
            </a:r>
            <a:r>
              <a:rPr lang="en-US" sz="2600" dirty="0" smtClean="0"/>
              <a:t>RECOVERY</a:t>
            </a:r>
            <a:r>
              <a:rPr lang="el-GR" sz="2600" dirty="0" smtClean="0"/>
              <a:t> και</a:t>
            </a:r>
            <a:r>
              <a:rPr lang="en-US" sz="2600" dirty="0" smtClean="0"/>
              <a:t> CO-PRODUCTION</a:t>
            </a:r>
            <a:endParaRPr lang="el-GR" sz="2600" dirty="0"/>
          </a:p>
        </p:txBody>
      </p:sp>
    </p:spTree>
    <p:extLst>
      <p:ext uri="{BB962C8B-B14F-4D97-AF65-F5344CB8AC3E}">
        <p14:creationId xmlns:p14="http://schemas.microsoft.com/office/powerpoint/2010/main" val="36235721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548680"/>
            <a:ext cx="8229600" cy="1066800"/>
          </a:xfrm>
        </p:spPr>
        <p:txBody>
          <a:bodyPr/>
          <a:lstStyle/>
          <a:p>
            <a:r>
              <a:rPr lang="el-GR" dirty="0" smtClean="0"/>
              <a:t>Προκλήσεις </a:t>
            </a:r>
            <a:endParaRPr lang="el-GR" dirty="0"/>
          </a:p>
        </p:txBody>
      </p:sp>
      <p:sp>
        <p:nvSpPr>
          <p:cNvPr id="3" name="Θέση περιεχομένου 2"/>
          <p:cNvSpPr>
            <a:spLocks noGrp="1"/>
          </p:cNvSpPr>
          <p:nvPr>
            <p:ph idx="1"/>
          </p:nvPr>
        </p:nvSpPr>
        <p:spPr>
          <a:xfrm>
            <a:off x="457200" y="1484784"/>
            <a:ext cx="8229600" cy="5089752"/>
          </a:xfrm>
        </p:spPr>
        <p:txBody>
          <a:bodyPr>
            <a:normAutofit/>
          </a:bodyPr>
          <a:lstStyle/>
          <a:p>
            <a:r>
              <a:rPr lang="el-GR" sz="2600" dirty="0" smtClean="0"/>
              <a:t>Ανάπτυξη υπηρεσιών και δομών στέγασης για αυτισμό και άνοια και εξειδικευμένων δομών στέγασης για ενοίκους με διπλή και τριπλή διάγνωση αλλά και για ασθενείς από την κοινότητα</a:t>
            </a:r>
          </a:p>
          <a:p>
            <a:r>
              <a:rPr lang="el-GR" sz="2600" dirty="0" smtClean="0"/>
              <a:t>Θεσμοθέτηση ουσιαστικού πλαισίου μετάβασης στην κοινότητα με συμφωνημένο εξατομικευμένο θεραπευτικό πλάνο και στόχους</a:t>
            </a:r>
          </a:p>
          <a:p>
            <a:r>
              <a:rPr lang="el-GR" sz="2600" dirty="0" smtClean="0"/>
              <a:t>Πρότυπα ποιότητας λειτουργίας για όλες τις κατηγορίες μονάδων συνδεδεμένα με θεραπευτικά πρωτόκολλα</a:t>
            </a:r>
          </a:p>
          <a:p>
            <a:r>
              <a:rPr lang="el-GR" sz="2600" dirty="0" smtClean="0"/>
              <a:t>Εκπαίδευση του προσωπικού</a:t>
            </a:r>
          </a:p>
          <a:p>
            <a:r>
              <a:rPr lang="el-GR" sz="2600" dirty="0" smtClean="0"/>
              <a:t>Αξιολόγηση και </a:t>
            </a:r>
            <a:r>
              <a:rPr lang="el-GR" sz="2600" dirty="0" err="1" smtClean="0"/>
              <a:t>στοχοθεσία</a:t>
            </a:r>
            <a:r>
              <a:rPr lang="el-GR" sz="2600" dirty="0" smtClean="0"/>
              <a:t> σε επίπεδο μονάδας</a:t>
            </a:r>
            <a:endParaRPr lang="el-GR" sz="2600" dirty="0"/>
          </a:p>
        </p:txBody>
      </p:sp>
    </p:spTree>
    <p:extLst>
      <p:ext uri="{BB962C8B-B14F-4D97-AF65-F5344CB8AC3E}">
        <p14:creationId xmlns:p14="http://schemas.microsoft.com/office/powerpoint/2010/main" val="4199959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620688"/>
            <a:ext cx="8229600" cy="720080"/>
          </a:xfrm>
        </p:spPr>
        <p:txBody>
          <a:bodyPr/>
          <a:lstStyle/>
          <a:p>
            <a:r>
              <a:rPr lang="el-GR" dirty="0" smtClean="0"/>
              <a:t>Βασικοί στόχοι της μεταρρύθμισης</a:t>
            </a:r>
            <a:endParaRPr lang="el-GR" dirty="0"/>
          </a:p>
        </p:txBody>
      </p:sp>
      <p:sp>
        <p:nvSpPr>
          <p:cNvPr id="3" name="Θέση περιεχομένου 2"/>
          <p:cNvSpPr>
            <a:spLocks noGrp="1"/>
          </p:cNvSpPr>
          <p:nvPr>
            <p:ph idx="1"/>
          </p:nvPr>
        </p:nvSpPr>
        <p:spPr>
          <a:xfrm>
            <a:off x="457200" y="1484784"/>
            <a:ext cx="8229600" cy="5373216"/>
          </a:xfrm>
        </p:spPr>
        <p:txBody>
          <a:bodyPr>
            <a:normAutofit/>
          </a:bodyPr>
          <a:lstStyle/>
          <a:p>
            <a:r>
              <a:rPr lang="el-GR" sz="2600" dirty="0"/>
              <a:t>Άτομο: ολοκληρωμένη και αποτελεσματική κοινοτική ψυχιατρική φροντίδα, </a:t>
            </a:r>
            <a:r>
              <a:rPr lang="el-GR" sz="2600" dirty="0" err="1"/>
              <a:t>αποασυλοποίηση</a:t>
            </a:r>
            <a:r>
              <a:rPr lang="el-GR" sz="2600" dirty="0"/>
              <a:t>, κοινωνική και επαγγελματική επανένταξη</a:t>
            </a:r>
          </a:p>
          <a:p>
            <a:r>
              <a:rPr lang="el-GR" sz="2600" dirty="0" smtClean="0"/>
              <a:t>Μονάδες: εφαρμογή </a:t>
            </a:r>
            <a:r>
              <a:rPr lang="el-GR" sz="2600" dirty="0"/>
              <a:t>του μοντέλου της κοινωνικής και κοινοτικής ψυχιατρικής με </a:t>
            </a:r>
            <a:r>
              <a:rPr lang="el-GR" sz="2600" dirty="0" smtClean="0"/>
              <a:t>προσβασιμότητα και συνέχεια στην φροντίδα </a:t>
            </a:r>
          </a:p>
          <a:p>
            <a:r>
              <a:rPr lang="el-GR" sz="2600" dirty="0"/>
              <a:t>Σύστημα: μετασχηματισμός των ψυχιατρικών νοσοκομείων και δημιουργία ολοκληρωμένων </a:t>
            </a:r>
            <a:r>
              <a:rPr lang="el-GR" sz="2600" dirty="0" err="1"/>
              <a:t>τομέοποιημένων</a:t>
            </a:r>
            <a:r>
              <a:rPr lang="el-GR" sz="2600" dirty="0"/>
              <a:t> δικτύων υπηρεσιών ψυχικής υγείας</a:t>
            </a:r>
          </a:p>
          <a:p>
            <a:r>
              <a:rPr lang="el-GR" sz="2600" dirty="0" smtClean="0"/>
              <a:t>Κοινωνία-Κράτος: </a:t>
            </a:r>
            <a:r>
              <a:rPr lang="el-GR" sz="2600" dirty="0" err="1" smtClean="0"/>
              <a:t>αποστιγματισμός</a:t>
            </a:r>
            <a:r>
              <a:rPr lang="el-GR" sz="2600" dirty="0" smtClean="0"/>
              <a:t> και ισότιμη αναγνώριση δικαιωμάτων</a:t>
            </a:r>
            <a:endParaRPr lang="el-GR" sz="2600" dirty="0"/>
          </a:p>
        </p:txBody>
      </p:sp>
    </p:spTree>
    <p:extLst>
      <p:ext uri="{BB962C8B-B14F-4D97-AF65-F5344CB8AC3E}">
        <p14:creationId xmlns:p14="http://schemas.microsoft.com/office/powerpoint/2010/main" val="260598064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Βιβλιογραφία </a:t>
            </a:r>
            <a:endParaRPr lang="el-GR" dirty="0"/>
          </a:p>
        </p:txBody>
      </p:sp>
      <p:sp>
        <p:nvSpPr>
          <p:cNvPr id="3" name="Θέση περιεχομένου 2"/>
          <p:cNvSpPr>
            <a:spLocks noGrp="1"/>
          </p:cNvSpPr>
          <p:nvPr>
            <p:ph idx="1"/>
          </p:nvPr>
        </p:nvSpPr>
        <p:spPr>
          <a:xfrm>
            <a:off x="457200" y="2249424"/>
            <a:ext cx="8229600" cy="4491944"/>
          </a:xfrm>
        </p:spPr>
        <p:txBody>
          <a:bodyPr>
            <a:normAutofit fontScale="62500" lnSpcReduction="20000"/>
          </a:bodyPr>
          <a:lstStyle/>
          <a:p>
            <a:r>
              <a:rPr lang="el-GR" sz="3500" dirty="0" err="1"/>
              <a:t>Μαδιανός</a:t>
            </a:r>
            <a:r>
              <a:rPr lang="el-GR" sz="3500" dirty="0"/>
              <a:t> Μ:Η ψυχιατρική μεταρρύθμιση και η ανάπτυξη της, </a:t>
            </a:r>
            <a:r>
              <a:rPr lang="el-GR" sz="3500" dirty="0" smtClean="0"/>
              <a:t>εκδόσεις Ελληνικά Γράμματα</a:t>
            </a:r>
            <a:r>
              <a:rPr lang="el-GR" sz="3500" dirty="0"/>
              <a:t>, Αθήνα, 1994</a:t>
            </a:r>
          </a:p>
          <a:p>
            <a:r>
              <a:rPr lang="el-GR" sz="3500" dirty="0" smtClean="0"/>
              <a:t>Συλλογικό: </a:t>
            </a:r>
            <a:r>
              <a:rPr lang="el-GR" sz="3500" dirty="0" err="1" smtClean="0"/>
              <a:t>Αποασυλοποίηση</a:t>
            </a:r>
            <a:r>
              <a:rPr lang="el-GR" sz="3500" dirty="0" smtClean="0"/>
              <a:t> και σχέση με την πρωτοβάθμια περίθαλψη, εκδόσεις </a:t>
            </a:r>
            <a:r>
              <a:rPr lang="el-GR" sz="3500" dirty="0" err="1" smtClean="0"/>
              <a:t>Παπαζήση</a:t>
            </a:r>
            <a:r>
              <a:rPr lang="el-GR" sz="3500" dirty="0" smtClean="0"/>
              <a:t>, Αθήνα, 2003</a:t>
            </a:r>
          </a:p>
          <a:p>
            <a:r>
              <a:rPr lang="el-GR" sz="3500" dirty="0"/>
              <a:t>Συλλογικό: Θεμέλιο της ψυχιατρικής ο συναισθηματικός δεσμός </a:t>
            </a:r>
            <a:r>
              <a:rPr lang="el-GR" sz="3500" dirty="0" smtClean="0"/>
              <a:t>θεραπευτή-</a:t>
            </a:r>
            <a:r>
              <a:rPr lang="el-GR" sz="3500" dirty="0" err="1" smtClean="0"/>
              <a:t>θεραπευόμενου</a:t>
            </a:r>
            <a:r>
              <a:rPr lang="el-GR" sz="3500" dirty="0" smtClean="0"/>
              <a:t>, εκδόσεις </a:t>
            </a:r>
            <a:r>
              <a:rPr lang="el-GR" sz="3500" dirty="0" err="1" smtClean="0"/>
              <a:t>Παπαζήση</a:t>
            </a:r>
            <a:r>
              <a:rPr lang="el-GR" sz="3500" dirty="0" smtClean="0"/>
              <a:t>, Αθήνα, 2010</a:t>
            </a:r>
          </a:p>
          <a:p>
            <a:r>
              <a:rPr lang="el-GR" sz="3500" dirty="0" smtClean="0"/>
              <a:t>Υπουργείο Υγείας: </a:t>
            </a:r>
            <a:r>
              <a:rPr lang="el-GR" sz="3500" dirty="0" err="1"/>
              <a:t>ΨΥΧΑΡΓΩΣ</a:t>
            </a:r>
            <a:r>
              <a:rPr lang="el-GR" sz="3500" dirty="0"/>
              <a:t> Γ΄(</a:t>
            </a:r>
            <a:r>
              <a:rPr lang="el-GR" sz="3500" dirty="0" smtClean="0"/>
              <a:t>2011-2020) Σχέδιο </a:t>
            </a:r>
            <a:r>
              <a:rPr lang="el-GR" sz="3500" dirty="0"/>
              <a:t>αναθεώρησης του </a:t>
            </a:r>
            <a:r>
              <a:rPr lang="el-GR" sz="3500" dirty="0" smtClean="0"/>
              <a:t>Προγράμματος </a:t>
            </a:r>
            <a:r>
              <a:rPr lang="el-GR" sz="3500" dirty="0" err="1" smtClean="0"/>
              <a:t>ΨΥΧΑΡΓΩΣ</a:t>
            </a:r>
            <a:r>
              <a:rPr lang="el-GR" sz="3500" dirty="0" smtClean="0"/>
              <a:t>, Αθήνα, 2011</a:t>
            </a:r>
          </a:p>
          <a:p>
            <a:r>
              <a:rPr lang="el-GR" sz="3500" dirty="0"/>
              <a:t>Υπουργείο Υγείας: </a:t>
            </a:r>
            <a:r>
              <a:rPr lang="el-GR" sz="3500" dirty="0" smtClean="0"/>
              <a:t>Έκθεση </a:t>
            </a:r>
            <a:r>
              <a:rPr lang="el-GR" sz="3500" dirty="0"/>
              <a:t>Αξιολόγησης των παρεμβάσεων εφαρμογής της Ψυχιατρικής Μεταρρύθμισης έτους 2014</a:t>
            </a:r>
            <a:r>
              <a:rPr lang="el-GR" sz="3500" dirty="0" smtClean="0"/>
              <a:t>», Αθήνα, 2015</a:t>
            </a:r>
          </a:p>
          <a:p>
            <a:r>
              <a:rPr lang="el-GR" sz="3500" dirty="0"/>
              <a:t>Υπουργείο Υγείας: </a:t>
            </a:r>
            <a:r>
              <a:rPr lang="el-GR" sz="3500" dirty="0" err="1" smtClean="0"/>
              <a:t>Τομεοποιημένος</a:t>
            </a:r>
            <a:r>
              <a:rPr lang="el-GR" sz="3500" dirty="0" smtClean="0"/>
              <a:t> σχεδιασμός Μονάδων Ψυχικής Υγείας, Αθήνα, 2019</a:t>
            </a:r>
          </a:p>
          <a:p>
            <a:pPr marL="109728" indent="0">
              <a:buNone/>
            </a:pPr>
            <a:endParaRPr lang="el-GR" dirty="0" smtClean="0"/>
          </a:p>
          <a:p>
            <a:pPr marL="109728" indent="0">
              <a:buNone/>
            </a:pPr>
            <a:endParaRPr lang="el-GR" dirty="0" smtClean="0"/>
          </a:p>
          <a:p>
            <a:pPr marL="109728" indent="0">
              <a:buNone/>
            </a:pPr>
            <a:endParaRPr lang="el-GR" dirty="0"/>
          </a:p>
        </p:txBody>
      </p:sp>
    </p:spTree>
    <p:extLst>
      <p:ext uri="{BB962C8B-B14F-4D97-AF65-F5344CB8AC3E}">
        <p14:creationId xmlns:p14="http://schemas.microsoft.com/office/powerpoint/2010/main" val="16199887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836712"/>
            <a:ext cx="8229600" cy="629816"/>
          </a:xfrm>
        </p:spPr>
        <p:txBody>
          <a:bodyPr>
            <a:normAutofit fontScale="90000"/>
          </a:bodyPr>
          <a:lstStyle/>
          <a:p>
            <a:r>
              <a:rPr lang="el-GR" dirty="0" smtClean="0"/>
              <a:t>Οι </a:t>
            </a:r>
            <a:r>
              <a:rPr lang="el-GR" dirty="0"/>
              <a:t>β</a:t>
            </a:r>
            <a:r>
              <a:rPr lang="el-GR" dirty="0" smtClean="0"/>
              <a:t>ασικές πολιτικές του </a:t>
            </a:r>
            <a:r>
              <a:rPr lang="el-GR" dirty="0" err="1" smtClean="0"/>
              <a:t>Ψυχαργώς</a:t>
            </a:r>
            <a:endParaRPr lang="el-GR" dirty="0"/>
          </a:p>
        </p:txBody>
      </p:sp>
      <p:sp>
        <p:nvSpPr>
          <p:cNvPr id="3" name="Θέση περιεχομένου 2"/>
          <p:cNvSpPr>
            <a:spLocks noGrp="1"/>
          </p:cNvSpPr>
          <p:nvPr>
            <p:ph idx="1"/>
          </p:nvPr>
        </p:nvSpPr>
        <p:spPr>
          <a:xfrm>
            <a:off x="457200" y="1556792"/>
            <a:ext cx="8229600" cy="5112568"/>
          </a:xfrm>
        </p:spPr>
        <p:txBody>
          <a:bodyPr>
            <a:normAutofit fontScale="92500" lnSpcReduction="20000"/>
          </a:bodyPr>
          <a:lstStyle/>
          <a:p>
            <a:pPr marL="365125" indent="-365125"/>
            <a:r>
              <a:rPr lang="el-GR" dirty="0" smtClean="0"/>
              <a:t>Η </a:t>
            </a:r>
            <a:r>
              <a:rPr lang="el-GR" dirty="0" err="1" smtClean="0"/>
              <a:t>αποασυλοποίηση</a:t>
            </a:r>
            <a:r>
              <a:rPr lang="el-GR" dirty="0" smtClean="0"/>
              <a:t> και το κλείσιμο όλων των </a:t>
            </a:r>
            <a:r>
              <a:rPr lang="el-GR" dirty="0"/>
              <a:t>ψυχιατρικών νοσοκομείων </a:t>
            </a:r>
            <a:endParaRPr lang="el-GR" dirty="0" smtClean="0"/>
          </a:p>
          <a:p>
            <a:pPr marL="365125" indent="-365125"/>
            <a:r>
              <a:rPr lang="el-GR" dirty="0" smtClean="0"/>
              <a:t>Η ανάπτυξη </a:t>
            </a:r>
            <a:r>
              <a:rPr lang="el-GR" dirty="0" err="1" smtClean="0"/>
              <a:t>τομεοποιημένων</a:t>
            </a:r>
            <a:r>
              <a:rPr lang="el-GR" dirty="0" smtClean="0"/>
              <a:t> υπηρεσιών με:</a:t>
            </a:r>
          </a:p>
          <a:p>
            <a:pPr marL="657733" lvl="1" indent="-365125"/>
            <a:r>
              <a:rPr lang="el-GR" dirty="0" smtClean="0"/>
              <a:t>Ανάπτυξη Ψυχιατρικών Τμημάτων σε Γενικά Νοσοκομεία</a:t>
            </a:r>
          </a:p>
          <a:p>
            <a:pPr marL="657733" lvl="1" indent="-365125"/>
            <a:r>
              <a:rPr lang="el-GR" dirty="0" smtClean="0"/>
              <a:t>Ανάπτυξη </a:t>
            </a:r>
            <a:r>
              <a:rPr lang="el-GR" dirty="0"/>
              <a:t>Κοινοτικών δομών (Κέντρα Ψ</a:t>
            </a:r>
            <a:r>
              <a:rPr lang="el-GR" dirty="0" smtClean="0"/>
              <a:t>υχικής </a:t>
            </a:r>
            <a:r>
              <a:rPr lang="el-GR" dirty="0"/>
              <a:t>Υγείας, </a:t>
            </a:r>
            <a:r>
              <a:rPr lang="el-GR" dirty="0" smtClean="0"/>
              <a:t>Κέντρα και Νοσοκομεία </a:t>
            </a:r>
            <a:r>
              <a:rPr lang="el-GR" dirty="0"/>
              <a:t>Ημέρας, Κινητές </a:t>
            </a:r>
            <a:r>
              <a:rPr lang="el-GR" dirty="0" smtClean="0"/>
              <a:t>Μονάδες</a:t>
            </a:r>
            <a:r>
              <a:rPr lang="el-GR" dirty="0"/>
              <a:t>)</a:t>
            </a:r>
          </a:p>
          <a:p>
            <a:pPr marL="657733" lvl="1" indent="-365125"/>
            <a:r>
              <a:rPr lang="el-GR" dirty="0" smtClean="0"/>
              <a:t>Ανάπτυξη στεγαστικών δομών</a:t>
            </a:r>
          </a:p>
          <a:p>
            <a:pPr marL="886333" lvl="3" indent="-365125"/>
            <a:r>
              <a:rPr lang="el-GR" dirty="0" smtClean="0"/>
              <a:t>Οικοτροφεία (Βαριάς Νοητικής Στέρησης, Αυτισμού, Άνοιας,  Ψυχικών Διαταραχών και </a:t>
            </a:r>
            <a:r>
              <a:rPr lang="el-GR" dirty="0" err="1" smtClean="0"/>
              <a:t>Ψυχογηριατρικά</a:t>
            </a:r>
            <a:r>
              <a:rPr lang="el-GR" dirty="0" smtClean="0"/>
              <a:t>)</a:t>
            </a:r>
          </a:p>
          <a:p>
            <a:pPr marL="886333" lvl="3" indent="-365125"/>
            <a:r>
              <a:rPr lang="el-GR" dirty="0" smtClean="0"/>
              <a:t>Ξενώνες</a:t>
            </a:r>
          </a:p>
          <a:p>
            <a:pPr marL="886333" lvl="3" indent="-365125"/>
            <a:r>
              <a:rPr lang="el-GR" dirty="0" smtClean="0"/>
              <a:t>Προστατευμένα Διαμερίσματα </a:t>
            </a:r>
          </a:p>
          <a:p>
            <a:pPr marL="657733" lvl="1" indent="-365125"/>
            <a:r>
              <a:rPr lang="el-GR" dirty="0" smtClean="0"/>
              <a:t>Ανάπτυξη των </a:t>
            </a:r>
            <a:r>
              <a:rPr lang="el-GR" dirty="0" err="1" smtClean="0"/>
              <a:t>ΚοίΣΠΕ</a:t>
            </a:r>
            <a:endParaRPr lang="el-GR" dirty="0" smtClean="0"/>
          </a:p>
          <a:p>
            <a:pPr marL="365125" indent="-365125"/>
            <a:r>
              <a:rPr lang="el-GR" dirty="0" smtClean="0"/>
              <a:t>Η πρόληψη, η προαγωγή της ψυχικής υγείας και ο </a:t>
            </a:r>
            <a:r>
              <a:rPr lang="el-GR" dirty="0" err="1" smtClean="0"/>
              <a:t>αποστιγματισμός</a:t>
            </a:r>
            <a:endParaRPr lang="el-GR" dirty="0" smtClean="0"/>
          </a:p>
        </p:txBody>
      </p:sp>
    </p:spTree>
    <p:extLst>
      <p:ext uri="{BB962C8B-B14F-4D97-AF65-F5344CB8AC3E}">
        <p14:creationId xmlns:p14="http://schemas.microsoft.com/office/powerpoint/2010/main" val="25121986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562000"/>
            <a:ext cx="8229600" cy="1066800"/>
          </a:xfrm>
        </p:spPr>
        <p:txBody>
          <a:bodyPr/>
          <a:lstStyle/>
          <a:p>
            <a:r>
              <a:rPr lang="el-GR" dirty="0" smtClean="0"/>
              <a:t>Η έως τώρα πορεία…</a:t>
            </a:r>
            <a:endParaRPr lang="el-GR" dirty="0"/>
          </a:p>
        </p:txBody>
      </p:sp>
      <p:sp>
        <p:nvSpPr>
          <p:cNvPr id="3" name="Θέση περιεχομένου 2"/>
          <p:cNvSpPr>
            <a:spLocks noGrp="1"/>
          </p:cNvSpPr>
          <p:nvPr>
            <p:ph idx="1"/>
          </p:nvPr>
        </p:nvSpPr>
        <p:spPr>
          <a:xfrm>
            <a:off x="457200" y="1556792"/>
            <a:ext cx="8229600" cy="5040560"/>
          </a:xfrm>
        </p:spPr>
        <p:txBody>
          <a:bodyPr>
            <a:normAutofit fontScale="92500" lnSpcReduction="10000"/>
          </a:bodyPr>
          <a:lstStyle/>
          <a:p>
            <a:pPr marL="109728" indent="0">
              <a:buNone/>
            </a:pPr>
            <a:r>
              <a:rPr lang="el-GR" b="1" dirty="0" smtClean="0"/>
              <a:t>Σε επίπεδο ατόμου:</a:t>
            </a:r>
          </a:p>
          <a:p>
            <a:r>
              <a:rPr lang="el-GR" dirty="0" smtClean="0"/>
              <a:t>Η πλειονότητα των χρόνιων ασθενών έχει </a:t>
            </a:r>
            <a:r>
              <a:rPr lang="el-GR" dirty="0" err="1" smtClean="0"/>
              <a:t>αποασυλοποιηθεί</a:t>
            </a:r>
            <a:endParaRPr lang="el-GR" dirty="0" smtClean="0"/>
          </a:p>
          <a:p>
            <a:r>
              <a:rPr lang="el-GR" dirty="0"/>
              <a:t>Στα μεγάλα αστικά κέντρα υπάρχει ικανοποιητική κάλυψη των ενηλίκων ασθενών αλλά όχι των παιδιών και των εφήβων</a:t>
            </a:r>
          </a:p>
          <a:p>
            <a:r>
              <a:rPr lang="el-GR" dirty="0"/>
              <a:t>Δεν εξασφαλίζονται </a:t>
            </a:r>
            <a:r>
              <a:rPr lang="el-GR" dirty="0" smtClean="0"/>
              <a:t>η </a:t>
            </a:r>
            <a:r>
              <a:rPr lang="el-GR" dirty="0"/>
              <a:t>προσβασιμότητα, το συνεχές της φροντίδας  και η ολιστική κάλυψη των </a:t>
            </a:r>
            <a:r>
              <a:rPr lang="el-GR" dirty="0" smtClean="0"/>
              <a:t>αναγκών αφού σε πολλές περιοχές στην περιφέρεια δεν υπάρχει καμία υπηρεσία ψυχικής υγείας</a:t>
            </a:r>
          </a:p>
          <a:p>
            <a:r>
              <a:rPr lang="el-GR" dirty="0" smtClean="0"/>
              <a:t>Έχουν αναγνωριστεί δικαιώματα αλλά δεν έχει καταπολεμηθεί το στίγμα και υπάρχουν ακόμα πολύ περιορισμένες δυνατότητες απασχόλησης</a:t>
            </a:r>
            <a:endParaRPr lang="el-GR" dirty="0"/>
          </a:p>
        </p:txBody>
      </p:sp>
    </p:spTree>
    <p:extLst>
      <p:ext uri="{BB962C8B-B14F-4D97-AF65-F5344CB8AC3E}">
        <p14:creationId xmlns:p14="http://schemas.microsoft.com/office/powerpoint/2010/main" val="10772614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764704"/>
            <a:ext cx="8229600" cy="1066800"/>
          </a:xfrm>
        </p:spPr>
        <p:txBody>
          <a:bodyPr/>
          <a:lstStyle/>
          <a:p>
            <a:r>
              <a:rPr lang="el-GR" dirty="0" smtClean="0"/>
              <a:t>Η έως τώρα πορεία…</a:t>
            </a:r>
            <a:endParaRPr lang="el-GR" dirty="0"/>
          </a:p>
        </p:txBody>
      </p:sp>
      <p:sp>
        <p:nvSpPr>
          <p:cNvPr id="3" name="Θέση περιεχομένου 2"/>
          <p:cNvSpPr>
            <a:spLocks noGrp="1"/>
          </p:cNvSpPr>
          <p:nvPr>
            <p:ph idx="1"/>
          </p:nvPr>
        </p:nvSpPr>
        <p:spPr>
          <a:xfrm>
            <a:off x="457200" y="1772816"/>
            <a:ext cx="8229600" cy="4801720"/>
          </a:xfrm>
        </p:spPr>
        <p:txBody>
          <a:bodyPr>
            <a:normAutofit fontScale="92500"/>
          </a:bodyPr>
          <a:lstStyle/>
          <a:p>
            <a:pPr marL="109728" indent="0">
              <a:buNone/>
            </a:pPr>
            <a:r>
              <a:rPr lang="el-GR" b="1" dirty="0" smtClean="0"/>
              <a:t>Σε επίπεδο μονάδων:</a:t>
            </a:r>
          </a:p>
          <a:p>
            <a:r>
              <a:rPr lang="el-GR" dirty="0" smtClean="0"/>
              <a:t>Έχουν αναπτυχτεί σε μεγάλο βαθμό οι στεγαστικές δομές στο πλαίσιο της </a:t>
            </a:r>
            <a:r>
              <a:rPr lang="el-GR" dirty="0" err="1" smtClean="0"/>
              <a:t>αποασυλοποίησης</a:t>
            </a:r>
            <a:r>
              <a:rPr lang="el-GR" dirty="0" smtClean="0"/>
              <a:t> αλλά εστιάζουν στους χρόνιους ασθενείς και δεν προωθούν την αυτονόμηση </a:t>
            </a:r>
            <a:r>
              <a:rPr lang="el-GR" dirty="0"/>
              <a:t>σ</a:t>
            </a:r>
            <a:r>
              <a:rPr lang="el-GR" dirty="0" smtClean="0"/>
              <a:t>την πράξη </a:t>
            </a:r>
          </a:p>
          <a:p>
            <a:r>
              <a:rPr lang="el-GR" dirty="0" smtClean="0"/>
              <a:t>Έχει καθυστερήσει η ανάπτυξη των ψυχιατρικών τμημάτων στα γενικά νοσοκομεία και των κέντρων ψυχικής υγείας </a:t>
            </a:r>
          </a:p>
          <a:p>
            <a:r>
              <a:rPr lang="el-GR" dirty="0" smtClean="0"/>
              <a:t>Οι κινητές μονάδες δεν καλύπτουν όλη την χώρα</a:t>
            </a:r>
          </a:p>
          <a:p>
            <a:r>
              <a:rPr lang="el-GR" dirty="0" smtClean="0"/>
              <a:t>Η </a:t>
            </a:r>
            <a:r>
              <a:rPr lang="el-GR" dirty="0"/>
              <a:t>ανάπτυξη των κέντρων ημέρας και των </a:t>
            </a:r>
            <a:r>
              <a:rPr lang="el-GR" dirty="0" err="1" smtClean="0"/>
              <a:t>ΚοιΣΠΕ</a:t>
            </a:r>
            <a:r>
              <a:rPr lang="el-GR" dirty="0" smtClean="0"/>
              <a:t> είναι περιορισμένη σε σχέση με τις ανάγκες</a:t>
            </a:r>
            <a:endParaRPr lang="el-GR" dirty="0"/>
          </a:p>
        </p:txBody>
      </p:sp>
    </p:spTree>
    <p:extLst>
      <p:ext uri="{BB962C8B-B14F-4D97-AF65-F5344CB8AC3E}">
        <p14:creationId xmlns:p14="http://schemas.microsoft.com/office/powerpoint/2010/main" val="18974369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620688"/>
            <a:ext cx="8229600" cy="1066800"/>
          </a:xfrm>
        </p:spPr>
        <p:txBody>
          <a:bodyPr/>
          <a:lstStyle/>
          <a:p>
            <a:r>
              <a:rPr lang="el-GR" dirty="0" smtClean="0"/>
              <a:t>Η έως τώρα πορεία…</a:t>
            </a:r>
            <a:endParaRPr lang="el-GR" dirty="0"/>
          </a:p>
        </p:txBody>
      </p:sp>
      <p:sp>
        <p:nvSpPr>
          <p:cNvPr id="3" name="Θέση περιεχομένου 2"/>
          <p:cNvSpPr>
            <a:spLocks noGrp="1"/>
          </p:cNvSpPr>
          <p:nvPr>
            <p:ph idx="1"/>
          </p:nvPr>
        </p:nvSpPr>
        <p:spPr>
          <a:xfrm>
            <a:off x="457200" y="1700808"/>
            <a:ext cx="8229600" cy="5040560"/>
          </a:xfrm>
        </p:spPr>
        <p:txBody>
          <a:bodyPr>
            <a:normAutofit fontScale="92500"/>
          </a:bodyPr>
          <a:lstStyle/>
          <a:p>
            <a:pPr marL="109728" indent="0">
              <a:buNone/>
            </a:pPr>
            <a:r>
              <a:rPr lang="el-GR" b="1" dirty="0" smtClean="0"/>
              <a:t>Σε επίπεδο συστήματος:</a:t>
            </a:r>
          </a:p>
          <a:p>
            <a:r>
              <a:rPr lang="el-GR" dirty="0" smtClean="0"/>
              <a:t>Έχουν μετασχηματισθεί τα 5 από τα 8 ψυχιατρεία σε δίκτυα υπηρεσιών στην κοινότητα</a:t>
            </a:r>
          </a:p>
          <a:p>
            <a:r>
              <a:rPr lang="el-GR" dirty="0" smtClean="0"/>
              <a:t>Απομένουν </a:t>
            </a:r>
            <a:r>
              <a:rPr lang="el-GR" dirty="0"/>
              <a:t>να </a:t>
            </a:r>
            <a:r>
              <a:rPr lang="el-GR" dirty="0" smtClean="0"/>
              <a:t>μετασχηματισθούν τα 3 μεγαλύτερα ψυχιατρεία : ΨΝΑ, </a:t>
            </a:r>
            <a:r>
              <a:rPr lang="el-GR" dirty="0" err="1" smtClean="0"/>
              <a:t>Δρομοκαίτειο</a:t>
            </a:r>
            <a:r>
              <a:rPr lang="el-GR" dirty="0" smtClean="0"/>
              <a:t>, ΨΝΘ</a:t>
            </a:r>
          </a:p>
          <a:p>
            <a:r>
              <a:rPr lang="el-GR" dirty="0" smtClean="0"/>
              <a:t>Οι τομείς έχουν αναπτυχθεί αλλά όχι επαρκώς, καταγράφονται τεράστιες γεωγραφικές ανισότητες και τεράστια ελλείμματα στην ανάπτυξη δομών, ειδικά για παιδιά- εφήβους, αυτισμό και άνοια</a:t>
            </a:r>
          </a:p>
          <a:p>
            <a:r>
              <a:rPr lang="el-GR" dirty="0" smtClean="0"/>
              <a:t> Οι τομείς υπολειτουργούν λόγω αδυναμίας των </a:t>
            </a:r>
            <a:r>
              <a:rPr lang="el-GR" dirty="0" err="1" smtClean="0"/>
              <a:t>ΤΕΨΥ</a:t>
            </a:r>
            <a:r>
              <a:rPr lang="el-GR" dirty="0" smtClean="0"/>
              <a:t> αλλά και έλλειψη κουλτούρας διασυνδετικής και συνεργασίας</a:t>
            </a:r>
            <a:endParaRPr lang="el-GR" dirty="0"/>
          </a:p>
        </p:txBody>
      </p:sp>
    </p:spTree>
    <p:extLst>
      <p:ext uri="{BB962C8B-B14F-4D97-AF65-F5344CB8AC3E}">
        <p14:creationId xmlns:p14="http://schemas.microsoft.com/office/powerpoint/2010/main" val="5342503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620688"/>
            <a:ext cx="8229600" cy="1066800"/>
          </a:xfrm>
        </p:spPr>
        <p:txBody>
          <a:bodyPr/>
          <a:lstStyle/>
          <a:p>
            <a:r>
              <a:rPr lang="el-GR" dirty="0" smtClean="0"/>
              <a:t>Η έως τώρα πορεία…</a:t>
            </a:r>
            <a:endParaRPr lang="el-GR" dirty="0"/>
          </a:p>
        </p:txBody>
      </p:sp>
      <p:sp>
        <p:nvSpPr>
          <p:cNvPr id="3" name="Θέση περιεχομένου 2"/>
          <p:cNvSpPr>
            <a:spLocks noGrp="1"/>
          </p:cNvSpPr>
          <p:nvPr>
            <p:ph idx="1"/>
          </p:nvPr>
        </p:nvSpPr>
        <p:spPr>
          <a:xfrm>
            <a:off x="457200" y="1700808"/>
            <a:ext cx="8229600" cy="5040560"/>
          </a:xfrm>
        </p:spPr>
        <p:txBody>
          <a:bodyPr>
            <a:normAutofit/>
          </a:bodyPr>
          <a:lstStyle/>
          <a:p>
            <a:pPr marL="109728" indent="0">
              <a:buNone/>
            </a:pPr>
            <a:r>
              <a:rPr lang="el-GR" sz="2600" b="1" dirty="0" smtClean="0"/>
              <a:t>Σε επίπεδο κράτους-κοινωνίας:</a:t>
            </a:r>
          </a:p>
          <a:p>
            <a:r>
              <a:rPr lang="el-GR" sz="2600" dirty="0" smtClean="0"/>
              <a:t>Το στίγμα της ψυχικής ασθένειας έχει μειωθεί αλλά παραμένουν πολλά στερεότυπα και πολλές προκαταλήψεις </a:t>
            </a:r>
          </a:p>
          <a:p>
            <a:r>
              <a:rPr lang="el-GR" sz="2600" dirty="0" smtClean="0"/>
              <a:t>Η κοινωνία λειτουργεί περισσότερο με ανοχή απέναντι στην ψυχική ασθένεια παρά με αποδοχή </a:t>
            </a:r>
          </a:p>
          <a:p>
            <a:r>
              <a:rPr lang="el-GR" sz="2600" dirty="0" smtClean="0"/>
              <a:t>Οι νόμοι αλλάξανε τον τρόπο οργάνωσης και λειτουργίας των υπηρεσιών αλλά όχι την στάση των πολιτών και την φιλοσοφία πολλών επαγγελματιών</a:t>
            </a:r>
          </a:p>
          <a:p>
            <a:r>
              <a:rPr lang="el-GR" sz="2600" dirty="0" smtClean="0"/>
              <a:t>Η ψυχική υγεία δεν αποτελεί προτεραιότητα των ασκούμενων πολιτικών υγείας</a:t>
            </a:r>
          </a:p>
        </p:txBody>
      </p:sp>
    </p:spTree>
    <p:extLst>
      <p:ext uri="{BB962C8B-B14F-4D97-AF65-F5344CB8AC3E}">
        <p14:creationId xmlns:p14="http://schemas.microsoft.com/office/powerpoint/2010/main" val="25216502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476672"/>
            <a:ext cx="8229600" cy="1066800"/>
          </a:xfrm>
        </p:spPr>
        <p:txBody>
          <a:bodyPr>
            <a:normAutofit fontScale="90000"/>
          </a:bodyPr>
          <a:lstStyle/>
          <a:p>
            <a:r>
              <a:rPr lang="el-GR" dirty="0" smtClean="0"/>
              <a:t>Κύρια </a:t>
            </a:r>
            <a:r>
              <a:rPr lang="el-GR" dirty="0" smtClean="0"/>
              <a:t>προβλήματα σε επίπεδο ατόμου</a:t>
            </a:r>
            <a:endParaRPr lang="el-GR" dirty="0"/>
          </a:p>
        </p:txBody>
      </p:sp>
      <p:sp>
        <p:nvSpPr>
          <p:cNvPr id="3" name="Θέση περιεχομένου 2"/>
          <p:cNvSpPr>
            <a:spLocks noGrp="1"/>
          </p:cNvSpPr>
          <p:nvPr>
            <p:ph idx="1"/>
          </p:nvPr>
        </p:nvSpPr>
        <p:spPr>
          <a:xfrm>
            <a:off x="323528" y="1484784"/>
            <a:ext cx="8568952" cy="5184576"/>
          </a:xfrm>
        </p:spPr>
        <p:txBody>
          <a:bodyPr>
            <a:normAutofit/>
          </a:bodyPr>
          <a:lstStyle/>
          <a:p>
            <a:r>
              <a:rPr lang="el-GR" sz="2600" dirty="0" smtClean="0"/>
              <a:t>Η έλλειψη υπηρεσιών και </a:t>
            </a:r>
            <a:r>
              <a:rPr lang="el-GR" sz="2600" dirty="0" err="1" smtClean="0"/>
              <a:t>μετανοσοκομειακής</a:t>
            </a:r>
            <a:r>
              <a:rPr lang="el-GR" sz="2600" dirty="0" smtClean="0"/>
              <a:t> και κατ’ οίκον φροντίδας σε συνδυασμό με την μη διασύνδεση των όποιων υπηρεσιών οδηγούν σε αυξ</a:t>
            </a:r>
            <a:r>
              <a:rPr lang="el-GR" sz="2600" dirty="0" smtClean="0"/>
              <a:t>ημένο ποσοστό αφρόντιστων ασθενών  που προκαλεί το φαινόμενο της «περιστρεφόμενης πόρτα»</a:t>
            </a:r>
          </a:p>
          <a:p>
            <a:r>
              <a:rPr lang="el-GR" sz="2600" dirty="0" smtClean="0"/>
              <a:t>Οι περιορισμένες θέσεις εργασίας και οι περιορισμένες ειδικότητες στους </a:t>
            </a:r>
            <a:r>
              <a:rPr lang="el-GR" sz="2600" dirty="0" err="1" smtClean="0"/>
              <a:t>ΚοιΣΠΕ</a:t>
            </a:r>
            <a:r>
              <a:rPr lang="el-GR" sz="2600" dirty="0" smtClean="0"/>
              <a:t> οδηγούν σε αδυναμία τοποθέτησης σε θέσεις εργασίας πολλούς ασθενείς</a:t>
            </a:r>
          </a:p>
          <a:p>
            <a:r>
              <a:rPr lang="el-GR" sz="2600" dirty="0" smtClean="0"/>
              <a:t>Ο στιγματισμός παραμένει σε μεγάλο βαθμό και δυστυχώς ενισχύεται πολλές φορές από τις οικογένειες</a:t>
            </a:r>
          </a:p>
          <a:p>
            <a:r>
              <a:rPr lang="el-GR" sz="2600" dirty="0" smtClean="0"/>
              <a:t>Τα δικαιώματα αναγνωρίζονται σε επίπεδο νόμων και όχι στην πράξη στην καθημερινότητα των ασθενών.</a:t>
            </a:r>
          </a:p>
          <a:p>
            <a:endParaRPr lang="el-GR" sz="2600" dirty="0"/>
          </a:p>
        </p:txBody>
      </p:sp>
    </p:spTree>
    <p:extLst>
      <p:ext uri="{BB962C8B-B14F-4D97-AF65-F5344CB8AC3E}">
        <p14:creationId xmlns:p14="http://schemas.microsoft.com/office/powerpoint/2010/main" val="231882239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2702</TotalTime>
  <Words>1960</Words>
  <Application>Microsoft Office PowerPoint</Application>
  <PresentationFormat>Προβολή στην οθόνη (4:3)</PresentationFormat>
  <Paragraphs>296</Paragraphs>
  <Slides>30</Slides>
  <Notes>3</Notes>
  <HiddenSlides>0</HiddenSlides>
  <MMClips>0</MMClips>
  <ScaleCrop>false</ScaleCrop>
  <HeadingPairs>
    <vt:vector size="4" baseType="variant">
      <vt:variant>
        <vt:lpstr>Θέμα</vt:lpstr>
      </vt:variant>
      <vt:variant>
        <vt:i4>1</vt:i4>
      </vt:variant>
      <vt:variant>
        <vt:lpstr>Τίτλοι διαφανειών</vt:lpstr>
      </vt:variant>
      <vt:variant>
        <vt:i4>30</vt:i4>
      </vt:variant>
    </vt:vector>
  </HeadingPairs>
  <TitlesOfParts>
    <vt:vector size="31" baseType="lpstr">
      <vt:lpstr>Αστικό</vt:lpstr>
      <vt:lpstr>Από την αποασυλοποίηση στην ανάπτυξη δικτύου υπηρεσιών στην κοινότητα: σύγχρονα ζητήματα και μελλοντικές προκλήσεις</vt:lpstr>
      <vt:lpstr>Το ιστορικό πλαίσιο της ψυχιατρικής μεταρρύθμισης </vt:lpstr>
      <vt:lpstr>Βασικοί στόχοι της μεταρρύθμισης</vt:lpstr>
      <vt:lpstr>Οι βασικές πολιτικές του Ψυχαργώς</vt:lpstr>
      <vt:lpstr>Η έως τώρα πορεία…</vt:lpstr>
      <vt:lpstr>Η έως τώρα πορεία…</vt:lpstr>
      <vt:lpstr>Η έως τώρα πορεία…</vt:lpstr>
      <vt:lpstr>Η έως τώρα πορεία…</vt:lpstr>
      <vt:lpstr>Κύρια προβλήματα σε επίπεδο ατόμου</vt:lpstr>
      <vt:lpstr>Κύρια προβλήματα σε επίπεδο ατόμου</vt:lpstr>
      <vt:lpstr>Κύρια προβλήματα σε επίπεδο μονάδων</vt:lpstr>
      <vt:lpstr>Κύρια προβλήματα σε επίπεδο μονάδων</vt:lpstr>
      <vt:lpstr>Κύρια προβλήματα σε επίπεδο συστήματος</vt:lpstr>
      <vt:lpstr>Κύρια προβλήματα σε επίπεδο συστήματος</vt:lpstr>
      <vt:lpstr>Κύρια προβλήματα σε επίπεδο συστήματος</vt:lpstr>
      <vt:lpstr>Κύρια προβλήματα σε επίπεδο κοινωνίας-κράτους</vt:lpstr>
      <vt:lpstr>Παρουσίαση του PowerPoint</vt:lpstr>
      <vt:lpstr>Σύνολο μονάδων ΨΥ ΝΠΔΔ</vt:lpstr>
      <vt:lpstr>Σύνολο μονάδων ΨΥ ΝΠΙΔ</vt:lpstr>
      <vt:lpstr>Σύνολο στεγαστικών Μονάδων ΝΠΔΔ</vt:lpstr>
      <vt:lpstr>Σύνολο στεγαστικών Μονάδων των 65 ΝΠΙΔ</vt:lpstr>
      <vt:lpstr>Νέες Μονάδες ΨΥ βάσει τομεοποιημένου σχεδιασμού</vt:lpstr>
      <vt:lpstr>Νέες λοιπές Δομές και Υπηρεσίες βάσει τομεοποιημένου σχεδιασμού</vt:lpstr>
      <vt:lpstr>Αναγκαίες παρεμβάσεις</vt:lpstr>
      <vt:lpstr>Αναγκαίες παρεμβάσεις</vt:lpstr>
      <vt:lpstr>Αναγκαίες παρεμβάσεις</vt:lpstr>
      <vt:lpstr>Αναγκαίες παρεμβάσεις</vt:lpstr>
      <vt:lpstr>Προκλήσεις </vt:lpstr>
      <vt:lpstr>Προκλήσεις </vt:lpstr>
      <vt:lpstr>Βιβλιογραφία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Από την αποασυλοποίηση στην τομεοποίηση Ι και ΙΙ</dc:title>
  <dc:creator>Windows User</dc:creator>
  <cp:lastModifiedBy>Windows User</cp:lastModifiedBy>
  <cp:revision>87</cp:revision>
  <dcterms:created xsi:type="dcterms:W3CDTF">2019-11-19T08:33:23Z</dcterms:created>
  <dcterms:modified xsi:type="dcterms:W3CDTF">2019-12-17T11:16:37Z</dcterms:modified>
</cp:coreProperties>
</file>