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54EAB4D-6E3D-4D32-A323-11D2D42683FF}" type="datetimeFigureOut">
              <a:rPr lang="el-GR" smtClean="0"/>
              <a:t>27/5/2021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B186AC6-E88B-4311-B0A0-4CE68B62C5A5}"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4EAB4D-6E3D-4D32-A323-11D2D42683FF}" type="datetimeFigureOut">
              <a:rPr lang="el-GR" smtClean="0"/>
              <a:t>27/5/2021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186AC6-E88B-4311-B0A0-4CE68B62C5A5}"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r>
              <a:rPr lang="el-GR" sz="4000" dirty="0"/>
              <a:t>Για να διαφυλαχθεί ο μαζοχισμός…</a:t>
            </a:r>
          </a:p>
        </p:txBody>
      </p:sp>
      <p:sp>
        <p:nvSpPr>
          <p:cNvPr id="3" name="2 - Θέση περιεχομένου"/>
          <p:cNvSpPr>
            <a:spLocks noGrp="1"/>
          </p:cNvSpPr>
          <p:nvPr>
            <p:ph idx="1"/>
          </p:nvPr>
        </p:nvSpPr>
        <p:spPr>
          <a:xfrm>
            <a:off x="179512" y="1268760"/>
            <a:ext cx="8712968" cy="5472608"/>
          </a:xfrm>
        </p:spPr>
        <p:txBody>
          <a:bodyPr>
            <a:normAutofit fontScale="85000" lnSpcReduction="10000"/>
          </a:bodyPr>
          <a:lstStyle/>
          <a:p>
            <a:pPr algn="just"/>
            <a:r>
              <a:rPr lang="el-GR" dirty="0"/>
              <a:t>Οι ποικίλες εκδηλώσεις του μαζοχισμού σε σωματικό και ψυχικό επίπεδο, συνεπάγονται διασταυρώσεις ενορμητικών και αμυντικών ρευμάτων που καλύπτονται από μεγάλη ποικιλία φαντασιώσεων και/ή πράξεων. </a:t>
            </a:r>
          </a:p>
          <a:p>
            <a:pPr algn="just"/>
            <a:endParaRPr lang="el-GR" sz="1200" dirty="0"/>
          </a:p>
          <a:p>
            <a:pPr algn="just"/>
            <a:r>
              <a:rPr lang="el-GR" dirty="0"/>
              <a:t>Πρόκειται για τύπο ψυχικής οργάνωσης που καθορίζεται και καθορίζει πολλούς παράγοντες όπου ο σωματικός πόνος ή η ψυχική οδύνη συνδέονται κάτω από πολλές μορφές με την ευχαρίστηση </a:t>
            </a:r>
          </a:p>
          <a:p>
            <a:pPr algn="just"/>
            <a:endParaRPr lang="el-GR" sz="1200" dirty="0"/>
          </a:p>
          <a:p>
            <a:pPr algn="just"/>
            <a:r>
              <a:rPr lang="el-GR" dirty="0"/>
              <a:t>Ο μαζοχισμός ως κλινική εμπειρία και ως έννοια, έχει παρουσιασθεί με ποικίλες όψεις οι οποίες αντανακλούν </a:t>
            </a:r>
            <a:r>
              <a:rPr lang="el-GR" dirty="0" err="1"/>
              <a:t>αλληλοδιαπλοκές</a:t>
            </a:r>
            <a:r>
              <a:rPr lang="el-GR" dirty="0"/>
              <a:t> του </a:t>
            </a:r>
            <a:r>
              <a:rPr lang="el-GR" dirty="0" err="1"/>
              <a:t>ενορμητικού</a:t>
            </a:r>
            <a:r>
              <a:rPr lang="el-GR" dirty="0"/>
              <a:t>, του αμυντικού, των δομήσεων του χαρακτήρα, των σχέσεων με το αντικείμενο και της σχέσης με τον εαυτό. </a:t>
            </a:r>
          </a:p>
          <a:p>
            <a:pPr algn="just"/>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260648"/>
            <a:ext cx="8856984" cy="6480720"/>
          </a:xfrm>
        </p:spPr>
        <p:txBody>
          <a:bodyPr>
            <a:normAutofit fontScale="92500" lnSpcReduction="20000"/>
          </a:bodyPr>
          <a:lstStyle/>
          <a:p>
            <a:pPr algn="just"/>
            <a:r>
              <a:rPr lang="el-GR" dirty="0"/>
              <a:t>Η συνειδητή ψυχική και μερικές φορές σωματική οδύνη πληρώνει το λογαριασμό της ασυνείδητης ενοχής παίζοντας τον ρόλο τιμωρίας.</a:t>
            </a:r>
          </a:p>
          <a:p>
            <a:pPr algn="just"/>
            <a:endParaRPr lang="el-GR" sz="1200" dirty="0"/>
          </a:p>
          <a:p>
            <a:pPr algn="just"/>
            <a:r>
              <a:rPr lang="el-GR" dirty="0"/>
              <a:t>Αυτό είναι σίγουρα αληθινό, κυρίως αν σκεφθούμε την υπερβολική ενοχή και τον φόβο που προκαλεί η ιδέα μιας παντοδύναμης σκέψης με τη βοήθεια της οποίας μπορούν να εκπληρωθούν όλες οι απαγορευμένες ευχές και κυρίως οι ευχές του θανάτου. </a:t>
            </a:r>
          </a:p>
          <a:p>
            <a:pPr algn="just"/>
            <a:endParaRPr lang="el-GR" sz="1100" dirty="0"/>
          </a:p>
          <a:p>
            <a:pPr algn="just"/>
            <a:r>
              <a:rPr lang="el-GR" dirty="0"/>
              <a:t>Θα πρέπει όμως να προσθέσουμε ότι το συναίσθημα </a:t>
            </a:r>
            <a:r>
              <a:rPr lang="el-GR" dirty="0" err="1"/>
              <a:t>ελλειματικότητας</a:t>
            </a:r>
            <a:r>
              <a:rPr lang="el-GR" dirty="0"/>
              <a:t>, ανικανότητας, παθητικότητας, κατωτερότητας κλπ, που συνήθως συνοδεύει την ψυχική οδύνη, (ως συνειδητή έκφραση της ασυνείδητης ενοχής), δείχνει καλά την </a:t>
            </a:r>
            <a:r>
              <a:rPr lang="el-GR" dirty="0" err="1"/>
              <a:t>ερωτικοποιημένη</a:t>
            </a:r>
            <a:r>
              <a:rPr lang="el-GR" dirty="0"/>
              <a:t> πλευρά της. Η ενοχή επενδυόμενη μαζοχιστικά γίνεται εστία ασυνείδητης ηδονής.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16632"/>
            <a:ext cx="8856984" cy="6624736"/>
          </a:xfrm>
        </p:spPr>
        <p:txBody>
          <a:bodyPr/>
          <a:lstStyle/>
          <a:p>
            <a:pPr algn="just"/>
            <a:r>
              <a:rPr lang="el-GR" dirty="0"/>
              <a:t>Εδώ η ελπίδα προσπαθεί να δημιουργήσει γι αυτήν μια θέση. Για ορισμένους ασθενείς με οριακή οργάνωση το να ελπίζουν σημαίνει ότι όχι μόνο επιλέγουν την ακινητοποίηση μέσα στην αναμονή, αλλά επίσης ότι αποφεύγουν την </a:t>
            </a:r>
            <a:r>
              <a:rPr lang="el-GR" dirty="0" err="1"/>
              <a:t>εκφόρτιση</a:t>
            </a:r>
            <a:r>
              <a:rPr lang="el-GR" dirty="0"/>
              <a:t> της έντασης και παραμένουν σε μια κατάσταση οδύνης που ικανοποιεί την ασυνείδητη ενοχή. </a:t>
            </a:r>
          </a:p>
          <a:p>
            <a:pPr algn="just"/>
            <a:r>
              <a:rPr lang="el-GR" dirty="0"/>
              <a:t>Μια αναλυόμενη έλεγε «Αφού έχω υποφέρει τόσο πολύ, έχω το δικαίωμα να ελπίζω ότι αυτό δεν θα κρατήσει για πάντα. Η ελπίδα μου είναι ότι η ανταμοιβή θα είναι θαυμάσια και θα εκπληρώσει τις ευχές μου»</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480720"/>
          </a:xfrm>
        </p:spPr>
        <p:txBody>
          <a:bodyPr>
            <a:normAutofit fontScale="92500" lnSpcReduction="10000"/>
          </a:bodyPr>
          <a:lstStyle/>
          <a:p>
            <a:pPr algn="just"/>
            <a:r>
              <a:rPr lang="el-GR" dirty="0"/>
              <a:t>Κατευθύνοντας τη διαθέσιμη ενέργεια στη γεμάτη ελπίδα αναμονή, οι επενδύσεις στρέφονται σε μια πραγματικότητα που επειδή δεν είναι ούτε σταθερή, ούτε καθηλωμένη, παραμένει αβέβαιη και κατεξοχήν ασαφής. Το παιχνίδι μπορεί να συνεχίζεται </a:t>
            </a:r>
            <a:r>
              <a:rPr lang="el-GR" dirty="0" err="1"/>
              <a:t>επ’άπειρον</a:t>
            </a:r>
            <a:r>
              <a:rPr lang="el-GR" dirty="0"/>
              <a:t> ή να αναβάλλεται </a:t>
            </a:r>
            <a:r>
              <a:rPr lang="el-GR" dirty="0" err="1"/>
              <a:t>επ’αόριστον</a:t>
            </a:r>
            <a:r>
              <a:rPr lang="el-GR" dirty="0"/>
              <a:t>. </a:t>
            </a:r>
          </a:p>
          <a:p>
            <a:pPr algn="just"/>
            <a:r>
              <a:rPr lang="el-GR" dirty="0"/>
              <a:t>Ο </a:t>
            </a:r>
            <a:r>
              <a:rPr lang="en-US" dirty="0"/>
              <a:t>Kierkegaard (1955), </a:t>
            </a:r>
            <a:r>
              <a:rPr lang="el-GR" dirty="0"/>
              <a:t>διαβεβαίωνε ότι δεν υπάρχει απελπισία χωρίς πρόκληση. Ίσως μπορούμε να πούμε το ίδιο και για την ελπίδα η οποία σε αυτές τις περιπτώσεις αδιαφορεί για το βίωμα της οδύνης και λειτουργεί στην πραγματικότητα ως εγγυητής μιας αλλαγής που θα έρθει, διασφαλίζοντας στο μεταξύ το αμετάβλητο της κατάστασης.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260648"/>
            <a:ext cx="8856984" cy="6480720"/>
          </a:xfrm>
        </p:spPr>
        <p:txBody>
          <a:bodyPr>
            <a:normAutofit fontScale="92500" lnSpcReduction="10000"/>
          </a:bodyPr>
          <a:lstStyle/>
          <a:p>
            <a:pPr algn="just"/>
            <a:r>
              <a:rPr lang="el-GR" dirty="0"/>
              <a:t>Στους οριακούς διαπιστώνουμε ότι η αναμονή που δεσμεύεται στην ελπίδα συντηρεί την οδύνη στο παρόν και την παρατείνει. Έτσι συμμετέχει σε μια επανάληψη που εμφανώς ευνοεί τα μαζοχιστικά χαρακτηριστικά. </a:t>
            </a:r>
          </a:p>
          <a:p>
            <a:pPr algn="just"/>
            <a:r>
              <a:rPr lang="el-GR" dirty="0"/>
              <a:t>Ο </a:t>
            </a:r>
            <a:r>
              <a:rPr lang="en-US" dirty="0"/>
              <a:t>Green (1983), </a:t>
            </a:r>
            <a:r>
              <a:rPr lang="el-GR" dirty="0"/>
              <a:t>επικαλείται τις περιπέτειες του μαζοχισμού που παραχωρεί την πρωτοκαθεδρία στον ναρκισσισμό. Περιγράφει τη διαφορά της φαντασιωσικής οργάνωσης στις δύο περιπτώσεις</a:t>
            </a:r>
            <a:r>
              <a:rPr lang="en-US" dirty="0"/>
              <a:t>: </a:t>
            </a:r>
            <a:r>
              <a:rPr lang="el-GR" dirty="0"/>
              <a:t>ο μαζοχιστής ονειρεύεται να ηττηθεί, να ταπεινωθεί, ενώ οι </a:t>
            </a:r>
            <a:r>
              <a:rPr lang="el-GR" dirty="0" err="1"/>
              <a:t>ναρκισσικές</a:t>
            </a:r>
            <a:r>
              <a:rPr lang="el-GR" dirty="0"/>
              <a:t> φαντασιώσεις ανήκουν στην τάξη της αναμονής του εξαιρετικού. Είναι εκείνος στον οποίο συμβαίνουν εξαιρετικά πράγματα, ο εκλεκτός. Και δεν είναι σπάνιο οι </a:t>
            </a:r>
            <a:r>
              <a:rPr lang="el-GR" dirty="0" err="1"/>
              <a:t>ναρκισσικές</a:t>
            </a:r>
            <a:r>
              <a:rPr lang="el-GR" dirty="0"/>
              <a:t> δομήσεις να καλύπτουν την υποκείμενη οριακή οργάνωση. </a:t>
            </a:r>
            <a:r>
              <a:rPr lang="en-US" dirty="0"/>
              <a:t> </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856984" cy="6480720"/>
          </a:xfrm>
        </p:spPr>
        <p:txBody>
          <a:bodyPr>
            <a:normAutofit fontScale="92500" lnSpcReduction="10000"/>
          </a:bodyPr>
          <a:lstStyle/>
          <a:p>
            <a:r>
              <a:rPr lang="el-GR" dirty="0"/>
              <a:t>Η πτώχευση των σχέσεων με το αντικείμενο που μπορεί να φτάσει μέχρι την εγκατάλειψή του, όταν ο ναρκισσισμός υπερισχύει του μαζοχισμού (ο οποίος συντηρεί τον δεσμό με το αντικείμενο μέσω της δυσαρέσκειας και της οδύνης), πραγματοποιείται μέσα από μια μακρά πορεία. </a:t>
            </a:r>
          </a:p>
          <a:p>
            <a:pPr algn="just"/>
            <a:r>
              <a:rPr lang="el-GR" dirty="0"/>
              <a:t>Κατά τη διάρκεια αυτής της πορείας, η επένδυση που πραγματοποιείται μέσω της προβολής της παντοδυναμίας έρχεται να πάρει τη θέση των επενδύσεων ανθρώπινων αντικειμένων. Στο τέλος της πορείας βρίσκεται ο εκμηδενισμός κάθε σχέσης με το αντικείμενο και η ενοχή μεταμορφώνεται σε μαζοχισμό ώστε η συγχώνευση μαζοχισμού-ναρκισσισμού να μετριάσει το αδιαπέραστο έναντι του αντικειμένου και της αποεπένδυσής του.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856984" cy="6408712"/>
          </a:xfrm>
        </p:spPr>
        <p:txBody>
          <a:bodyPr>
            <a:normAutofit fontScale="92500" lnSpcReduction="20000"/>
          </a:bodyPr>
          <a:lstStyle/>
          <a:p>
            <a:pPr algn="just"/>
            <a:r>
              <a:rPr lang="el-GR" dirty="0"/>
              <a:t>Όσον για την ιδέα ότι είναι κανείς καλύτερος, αγνότερος (επειδή απαρνείται τις </a:t>
            </a:r>
            <a:r>
              <a:rPr lang="el-GR" dirty="0" err="1"/>
              <a:t>ενορμητικές</a:t>
            </a:r>
            <a:r>
              <a:rPr lang="el-GR" dirty="0"/>
              <a:t> ευχαριστήσεις) εκτός από τη </a:t>
            </a:r>
            <a:r>
              <a:rPr lang="el-GR" dirty="0" err="1"/>
              <a:t>λιβιδινική</a:t>
            </a:r>
            <a:r>
              <a:rPr lang="el-GR" dirty="0"/>
              <a:t> </a:t>
            </a:r>
            <a:r>
              <a:rPr lang="el-GR" dirty="0" err="1"/>
              <a:t>ναρκισσική</a:t>
            </a:r>
            <a:r>
              <a:rPr lang="el-GR" dirty="0"/>
              <a:t> ικανοποίηση που παρέχει θα πρέπει να προσθέσουμε και την αναφορά στο ασυνείδητο επίπεδο όπου καμία απάρνηση δεν είναι αποδεκτή. </a:t>
            </a:r>
          </a:p>
          <a:p>
            <a:pPr algn="just"/>
            <a:endParaRPr lang="el-GR" sz="1200" dirty="0"/>
          </a:p>
          <a:p>
            <a:pPr algn="just"/>
            <a:r>
              <a:rPr lang="el-GR" dirty="0"/>
              <a:t>Ο Φρόυντ υπενθύμιζε ότι «</a:t>
            </a:r>
            <a:r>
              <a:rPr lang="el-GR" dirty="0" err="1"/>
              <a:t>Μεγαλώντοντας</a:t>
            </a:r>
            <a:r>
              <a:rPr lang="el-GR" dirty="0"/>
              <a:t> </a:t>
            </a:r>
            <a:r>
              <a:rPr lang="el-GR" dirty="0" err="1"/>
              <a:t>μοίζουμε</a:t>
            </a:r>
            <a:r>
              <a:rPr lang="el-GR" dirty="0"/>
              <a:t> να εγκαταλείπουμε την ευχαρίστηση την οποία βρίσκαμε όταν παίζαμε. Όμως τίποτα δεν είναι σκληρότερο για τον άνθρωπο από το να απαρνηθεί μια ευχαρίστηση που έχει γευτεί στο παρελθόν. Στην πραγματικότητα δεν μπορούμε να απαρνηθούμε τίποτα. Μπορούμε μόνο να ανταλλάξουμε ένα πράγμα για κάποιο άλλο. Αυτό που μοιάζει να είναι απάρνηση είναι η διαμόρφωση ενός υποκατάστατου, ενός αντικαταστάτη»</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552728"/>
          </a:xfrm>
        </p:spPr>
        <p:txBody>
          <a:bodyPr>
            <a:normAutofit fontScale="92500" lnSpcReduction="20000"/>
          </a:bodyPr>
          <a:lstStyle/>
          <a:p>
            <a:pPr algn="just"/>
            <a:r>
              <a:rPr lang="el-GR" dirty="0"/>
              <a:t>Η απάρνηση προσφέρεται ως συμβιβασμός ανάμεσα σε δύο αντίπαλες τάσεις μια και η καταστροφή της σχέσης με το αντικείμενο πραγματοποιείται μεν σε ένα επίπεδο παρόλα αυτά δεν είναι πλήρης σε κάποιο άλλο. </a:t>
            </a:r>
          </a:p>
          <a:p>
            <a:pPr algn="just"/>
            <a:r>
              <a:rPr lang="el-GR" dirty="0"/>
              <a:t>Γιατί αν ο άνθρωπος γενικά αποστρέφεται την απάρνηση αυτή είναι ακόμα δυσκολότερα αποδεκτή στο πεδίο της </a:t>
            </a:r>
            <a:r>
              <a:rPr lang="el-GR" dirty="0" err="1"/>
              <a:t>ναρκισσικής</a:t>
            </a:r>
            <a:r>
              <a:rPr lang="el-GR" dirty="0"/>
              <a:t> οικονομίας. </a:t>
            </a:r>
          </a:p>
          <a:p>
            <a:pPr algn="just"/>
            <a:r>
              <a:rPr lang="el-GR" dirty="0"/>
              <a:t>Στις οριακές οργανώσεις το να απαρνηθεί κανείς σημαίνει πως αποδέχεται ότι ορισμένα πράγματα μπορούν αν εγκαταλειφθούν, ότι αυτό που υπάρχει από τη μια πλευρά και για ένα ορισμένο χρόνο μπορεί να μην υπάρχει σε άλλο χρόνο και χώρο. Η μη επιλογή, η αναστολή των κρίσεων, όπως και η μη αποδοχή των διαφορών καθιστά αδύνατη την απάρνηση.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784976" cy="6480720"/>
          </a:xfrm>
        </p:spPr>
        <p:txBody>
          <a:bodyPr>
            <a:normAutofit fontScale="92500" lnSpcReduction="10000"/>
          </a:bodyPr>
          <a:lstStyle/>
          <a:p>
            <a:pPr algn="just"/>
            <a:r>
              <a:rPr lang="el-GR" dirty="0"/>
              <a:t>Ίσως με αυτή την θεώρηση θα πρέπει να επανεκτιμήσουμε όλη την σχέση των οριακών με το τραυματικό. Γιατί αν είναι σίγουρο ότι ο ισχυρός δεσμός που καθορίζει την επανάληψη των τραυματικών καταστάσεων ενδυναμώνεται από τον μαζοχισμό και ότι το να παραμένει κανείς ανοικτός μπορεί να εξασφαλίζει την ηδονή της διάρρηξης του Εγώ από αυτό που το πληγώνει, απάρνηση, όντας εδώ επίσης μη απάρνηση της οδύνης υπηρετεί και άλλους στόχους.   </a:t>
            </a:r>
          </a:p>
          <a:p>
            <a:pPr algn="just"/>
            <a:r>
              <a:rPr lang="el-GR" dirty="0"/>
              <a:t>Πρώτον, το Εγώ καθησυχάζει αφού διατηρείται ένας ορισμένος δεσμός με το αντικείμενο μέσω της κατάστασης που πληγώνει ακόμα και αν στο συνειδητό επίπεδο οι σχέσεις σαδομαζοχιστικής εξάρτησης μοιάζει να το αποδυναμώνουν. </a:t>
            </a:r>
          </a:p>
          <a:p>
            <a:pPr algn="just"/>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784976" cy="6480720"/>
          </a:xfrm>
        </p:spPr>
        <p:txBody>
          <a:bodyPr>
            <a:normAutofit fontScale="92500" lnSpcReduction="10000"/>
          </a:bodyPr>
          <a:lstStyle/>
          <a:p>
            <a:pPr algn="just">
              <a:buNone/>
            </a:pPr>
            <a:endParaRPr lang="el-GR" sz="200" dirty="0"/>
          </a:p>
          <a:p>
            <a:pPr algn="just"/>
            <a:r>
              <a:rPr lang="el-GR" dirty="0"/>
              <a:t>Αν υπάρχει αναμονή και ελπίδα για ένα αντικείμενο που παρατείνει την οδύνη, η ελπίδα μέσω της ίδιας κίνησης μετριάζει την οδύνη και συγκαλύπτει τις σχέσεις μίσους ανάμεσα στο Εγώ και στο αντικείμενο, γεγονός επίσης καθησυχαστικό για τον ναρκισσισμό του Εγώ. Μόνο η αρνητική θεραπευτική αντίδραση κατά την ανάλυση καθιστά εμφανείς αυτές τις σχέσεις.</a:t>
            </a:r>
          </a:p>
          <a:p>
            <a:pPr algn="just"/>
            <a:r>
              <a:rPr lang="el-GR" dirty="0"/>
              <a:t> Τέλος, στο πλαίσιο μιας οικονομίας των </a:t>
            </a:r>
            <a:r>
              <a:rPr lang="el-GR" dirty="0" err="1"/>
              <a:t>ενορμήσεων</a:t>
            </a:r>
            <a:r>
              <a:rPr lang="el-GR" dirty="0"/>
              <a:t> η οποία απειλεί συνεχώς με σβήσιμο των επενδύσεων, ο ψυχικός πόνος που συνδέεται με την ελπίδα περιχαράσσει την τραυματική εμπειρία και επωμίζεται ένα ρόλο υπερεπένδυσης που διατηρεί τον ψυχισμό σε κατάσταση εγρήγορσης, συναγερμού, επομένως ζωής.</a:t>
            </a:r>
          </a:p>
          <a:p>
            <a:pPr algn="just"/>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12968" cy="6669360"/>
          </a:xfrm>
        </p:spPr>
        <p:txBody>
          <a:bodyPr>
            <a:normAutofit fontScale="85000" lnSpcReduction="20000"/>
          </a:bodyPr>
          <a:lstStyle/>
          <a:p>
            <a:pPr algn="just"/>
            <a:endParaRPr lang="el-GR" sz="1200" dirty="0"/>
          </a:p>
          <a:p>
            <a:pPr algn="just"/>
            <a:r>
              <a:rPr lang="el-GR" sz="3300" dirty="0"/>
              <a:t> </a:t>
            </a:r>
            <a:r>
              <a:rPr lang="el-GR" sz="3400" dirty="0"/>
              <a:t>Η δοκιμασία της οδύνης γύρω από τη σχισμή την οποία προκάλεσε η τραυματική διάτρηση του υφάσματος του Εγώ επιβεβαιώνει ότι οι επενδύσεις συνεχίζονται, όταν ο κίνδυνος της εξάλειψής τους είναι πάντοτε παρών. </a:t>
            </a:r>
          </a:p>
          <a:p>
            <a:pPr algn="just"/>
            <a:endParaRPr lang="el-GR" sz="1200" dirty="0"/>
          </a:p>
          <a:p>
            <a:pPr algn="just"/>
            <a:r>
              <a:rPr lang="el-GR" sz="3300" dirty="0"/>
              <a:t>Ο Φρόυντ (1930) έγραφε ότι μπορούμε να ελπίζουμε πως θα απαλλαγούμε από μέρος της οδύνης επηρεάζοντας τις </a:t>
            </a:r>
            <a:r>
              <a:rPr lang="el-GR" sz="3300" dirty="0" err="1"/>
              <a:t>ενορμήσεις</a:t>
            </a:r>
            <a:r>
              <a:rPr lang="el-GR" sz="3300" dirty="0"/>
              <a:t> . Η ακραία μορφή αυτού ολοκληρώνεται σκοτώνοντας τις </a:t>
            </a:r>
            <a:r>
              <a:rPr lang="el-GR" sz="3300" dirty="0" err="1"/>
              <a:t>ενορμήσεις</a:t>
            </a:r>
            <a:r>
              <a:rPr lang="el-GR" sz="3300" dirty="0"/>
              <a:t>. </a:t>
            </a:r>
          </a:p>
          <a:p>
            <a:pPr algn="just"/>
            <a:endParaRPr lang="el-GR" sz="1300" dirty="0"/>
          </a:p>
          <a:p>
            <a:pPr algn="just"/>
            <a:r>
              <a:rPr lang="el-GR" sz="3600" dirty="0"/>
              <a:t>Ενορμήσεις ζωής, λοιπόν, εναντίον της </a:t>
            </a:r>
            <a:r>
              <a:rPr lang="el-GR" sz="3600" dirty="0" err="1"/>
              <a:t>ενόρμησης</a:t>
            </a:r>
            <a:r>
              <a:rPr lang="el-GR" sz="3600" dirty="0"/>
              <a:t> θανάτου. Ο τρόμος και η γοητεία του κενού αποκτούν δύο όψεις</a:t>
            </a:r>
            <a:r>
              <a:rPr lang="en-US" sz="3600" dirty="0"/>
              <a:t>: </a:t>
            </a:r>
            <a:r>
              <a:rPr lang="el-GR" sz="3600" dirty="0"/>
              <a:t>έλξη προς τα βάθη του ρήγματος του τραύματος και συνακόλουθη φρίκη, τάση προς τον αφανισμό των επενδύσεων και φρίκη για τον ψυχικό θάνατο που αυτό συνεπάγεται.</a:t>
            </a:r>
            <a:endParaRPr lang="el-GR" sz="3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260648"/>
            <a:ext cx="8856984" cy="6408712"/>
          </a:xfrm>
        </p:spPr>
        <p:txBody>
          <a:bodyPr/>
          <a:lstStyle/>
          <a:p>
            <a:pPr algn="just"/>
            <a:r>
              <a:rPr lang="el-GR" dirty="0"/>
              <a:t>Μετά τη θεμελιώδη εργασία του Φρόυντ το 1924, ο μαζοχισμός ακολούθησε μια πορεία που εμπλέκει εργασίες που αφορούν στην προβληματική της παθητικότητας/</a:t>
            </a:r>
          </a:p>
          <a:p>
            <a:pPr algn="just">
              <a:buNone/>
            </a:pPr>
            <a:r>
              <a:rPr lang="el-GR" dirty="0"/>
              <a:t>   ενεργητικότητας, στη σύνδεση με τον σαδισμό, στην άμυνα εναντίον της απώλειας, στον αποχωρισμό και στα καταθλιπτικά άγχη, στην προσκόλληση σε ένα </a:t>
            </a:r>
            <a:r>
              <a:rPr lang="el-GR" dirty="0" err="1"/>
              <a:t>τιμωρητικό</a:t>
            </a:r>
            <a:r>
              <a:rPr lang="el-GR" dirty="0"/>
              <a:t> εξωτερικό ή εσωτερικό αντικείμενο αγάπης, το οποίο όμως καθησυχάζει το υποκείμενο ως προς τη μη πραγμάτωση του αποχωρισμού, στο ρόλο των </a:t>
            </a:r>
            <a:r>
              <a:rPr lang="el-GR" dirty="0" err="1"/>
              <a:t>γονεικών</a:t>
            </a:r>
            <a:r>
              <a:rPr lang="el-GR" dirty="0"/>
              <a:t> εικόνων, στις ταυτίσεις, </a:t>
            </a:r>
            <a:r>
              <a:rPr lang="el-GR" dirty="0" err="1"/>
              <a:t>κ.λ.π</a:t>
            </a:r>
            <a:r>
              <a:rPr lang="el-GR"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552728"/>
          </a:xfrm>
        </p:spPr>
        <p:txBody>
          <a:bodyPr>
            <a:normAutofit fontScale="92500" lnSpcReduction="20000"/>
          </a:bodyPr>
          <a:lstStyle/>
          <a:p>
            <a:pPr algn="just"/>
            <a:r>
              <a:rPr lang="el-GR" dirty="0"/>
              <a:t>Η γεμάτη ελπίδα αναμονή αποτελεί εστία διαπλοκής των ενορμήσεων. Ενάντια στο νεκρό χρόνο της αναμονής τίθεται ο γεμάτος προσδοκίες χώρος που διαφυλάσσεται ο μαζοχισμός. </a:t>
            </a:r>
          </a:p>
          <a:p>
            <a:pPr algn="just"/>
            <a:endParaRPr lang="el-GR" sz="1100" dirty="0"/>
          </a:p>
          <a:p>
            <a:pPr algn="just"/>
            <a:r>
              <a:rPr lang="el-GR" dirty="0"/>
              <a:t>Γιατί όπως λέει και ο </a:t>
            </a:r>
            <a:r>
              <a:rPr lang="el-GR" dirty="0" err="1"/>
              <a:t>Γουίννυ</a:t>
            </a:r>
            <a:r>
              <a:rPr lang="el-GR" dirty="0"/>
              <a:t> στο «Ω, οι ωραίες μέρες»</a:t>
            </a:r>
            <a:r>
              <a:rPr lang="en-US" dirty="0"/>
              <a:t>: </a:t>
            </a:r>
            <a:r>
              <a:rPr lang="el-GR" dirty="0"/>
              <a:t>«Αν για κάποιους ακατανόητους λόγους κανένας πόνος δεν θα ήταν πια δυνατός, δεν θα είχα παρά να κλείσω τα μάτια και να περιμένω να έρθει η μέρα που η σάρκα καταρρέει και η σεληνιακή νύχτα διαρκεί εκατοντάδες ώρες, το αιώνιο ψύχος, η παγωμένη αιώνια νύχτα.»</a:t>
            </a:r>
          </a:p>
          <a:p>
            <a:pPr algn="just"/>
            <a:endParaRPr lang="el-GR" sz="1200" dirty="0"/>
          </a:p>
          <a:p>
            <a:pPr algn="just"/>
            <a:r>
              <a:rPr lang="el-GR" dirty="0"/>
              <a:t>Αυτό που οι ψυχαναλυτές θα αποκαλούσαν </a:t>
            </a:r>
            <a:r>
              <a:rPr lang="el-GR" dirty="0" err="1"/>
              <a:t>αφάνιση</a:t>
            </a:r>
            <a:r>
              <a:rPr lang="el-GR" dirty="0"/>
              <a:t> των αντικειμένων και του εαυτού, όταν ο μαζοχισμός φθείρεται και το </a:t>
            </a:r>
            <a:r>
              <a:rPr lang="el-GR" dirty="0" err="1"/>
              <a:t>λιβιδινικό</a:t>
            </a:r>
            <a:r>
              <a:rPr lang="el-GR" dirty="0"/>
              <a:t> υποβαθμίζεται ποιοτικά μέσα στην ψυχική οργάνωση.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856984" cy="6597352"/>
          </a:xfrm>
        </p:spPr>
        <p:txBody>
          <a:bodyPr>
            <a:normAutofit fontScale="92500" lnSpcReduction="10000"/>
          </a:bodyPr>
          <a:lstStyle/>
          <a:p>
            <a:pPr algn="just"/>
            <a:r>
              <a:rPr lang="el-GR" dirty="0"/>
              <a:t>Από πολύ νωρίς (το 1936), η αναλυτική σκέψη στράφηκε στην καθοριστική σημασία την οποία έχουν οι πρώιμες εμπειρίες για την ανάπτυξη του μαζοχισμού. Ο προβληματισμός αυτός συνεχίστηκε από συγγραφείς, οι οποίοι έδωσαν ιδιαίτερη σημασία στην ευχαρίστηση που βιώνεται μέσω πόνου, στην αίσθηση ότι έτσι δημιουργεί κανείς μια ταυτότητα ή απλώς βεβαιώνεται ότι υπάρχει. </a:t>
            </a:r>
          </a:p>
          <a:p>
            <a:pPr algn="just"/>
            <a:endParaRPr lang="el-GR" dirty="0"/>
          </a:p>
          <a:p>
            <a:pPr algn="just"/>
            <a:r>
              <a:rPr lang="el-GR" dirty="0"/>
              <a:t>Ο </a:t>
            </a:r>
            <a:r>
              <a:rPr lang="en-US" dirty="0"/>
              <a:t>M.</a:t>
            </a:r>
            <a:r>
              <a:rPr lang="el-GR" dirty="0"/>
              <a:t> </a:t>
            </a:r>
            <a:r>
              <a:rPr lang="en-US" dirty="0"/>
              <a:t>Khan (1979), </a:t>
            </a:r>
            <a:r>
              <a:rPr lang="el-GR" dirty="0"/>
              <a:t>διευκρινίζει ότι υπάρχει κανείς μέσω του σώματος όταν η ψυχική ζωή έχει απολιθωθεί και η ψυχική οδύνη εξαλειφθεί. Χρησιμοποιεί κανείς τον ηθικό μαζοχισμό ή τον μαζοχισμό των σεξουαλικών αποκλίσεων για να νιώθει ότι ζει.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480720"/>
          </a:xfrm>
        </p:spPr>
        <p:txBody>
          <a:bodyPr>
            <a:normAutofit fontScale="92500" lnSpcReduction="10000"/>
          </a:bodyPr>
          <a:lstStyle/>
          <a:p>
            <a:pPr algn="just"/>
            <a:r>
              <a:rPr lang="el-GR" dirty="0"/>
              <a:t>Ο </a:t>
            </a:r>
            <a:r>
              <a:rPr lang="en-US" dirty="0"/>
              <a:t>M. de </a:t>
            </a:r>
            <a:r>
              <a:rPr lang="en-US" dirty="0" err="1"/>
              <a:t>M’Uzan</a:t>
            </a:r>
            <a:r>
              <a:rPr lang="en-US" dirty="0"/>
              <a:t> (1972), </a:t>
            </a:r>
            <a:r>
              <a:rPr lang="el-GR" dirty="0"/>
              <a:t>αναφέρεται στην διαστροφή του μαζοχιστή ο οποίος ζει στο επίπεδο του σώματος του αυτό που για άλλους παραμένει στο επίπεδο της φαντασίωσης και ο οποίος υποβάλλεται σε επώδυνα βασανιστήρια όχι για την ηδονή, αλλά για να νιώσει ότι υπάρχει και να αναγνωρίσει τον εαυτό του. </a:t>
            </a:r>
          </a:p>
          <a:p>
            <a:pPr algn="just"/>
            <a:r>
              <a:rPr lang="el-GR" dirty="0"/>
              <a:t>Ο πόνος συμμετέχει στην έναρξη και κυρίως στην απότομη άνοδο της σεξουαλικής διέγερσης, αλλά είναι πρώτιστα όργανο μιας διαδικασίας αυτονόμησης του ατόμου και ακόμη είναι εκείνο που επαυξάνει την απαίτηση για </a:t>
            </a:r>
            <a:r>
              <a:rPr lang="el-GR" dirty="0" err="1"/>
              <a:t>εκφόρτιση</a:t>
            </a:r>
            <a:r>
              <a:rPr lang="el-GR" dirty="0"/>
              <a:t> της σεξουαλικής έντασης. Η ένταση αυξάνεται κατά λόγο αντίστροφο προς τις προσπάθειες οριοθέτησης του Εγώ που επιτυγχάνουν ατελώς τον σκοπό τους.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480720"/>
          </a:xfrm>
        </p:spPr>
        <p:txBody>
          <a:bodyPr>
            <a:normAutofit fontScale="92500" lnSpcReduction="10000"/>
          </a:bodyPr>
          <a:lstStyle/>
          <a:p>
            <a:pPr algn="just"/>
            <a:r>
              <a:rPr lang="el-GR" dirty="0"/>
              <a:t>Στους οριακούς δεν έχουμε να κάνουμε με οργανωμένες σεξουαλικές αποκλίσεις και κυρίως δεν έχουμε να κάνουμε με εκείνες που προϋποθέτουν σταθερές και συνεχείς σχέσης με ένα αντικείμενο. </a:t>
            </a:r>
          </a:p>
          <a:p>
            <a:pPr algn="just"/>
            <a:r>
              <a:rPr lang="el-GR" dirty="0"/>
              <a:t>Λόγω της αστάθειας της σχέσης με εσωτερικά και εξωτερικά αντικείμενα, καθώς και λόγω της πολυμορφίας της συμπτωματολογίας, στους ασθενείς αυτούς συναντούμε και πολύμορφες </a:t>
            </a:r>
            <a:r>
              <a:rPr lang="el-GR" dirty="0" err="1"/>
              <a:t>διαστροφικές</a:t>
            </a:r>
            <a:r>
              <a:rPr lang="el-GR" dirty="0"/>
              <a:t> σεξουαλικές τάσεις. </a:t>
            </a:r>
          </a:p>
          <a:p>
            <a:pPr algn="just"/>
            <a:r>
              <a:rPr lang="en-US" dirty="0"/>
              <a:t>O. </a:t>
            </a:r>
            <a:r>
              <a:rPr lang="en-US" dirty="0" err="1"/>
              <a:t>Kernberg</a:t>
            </a:r>
            <a:r>
              <a:rPr lang="en-US" dirty="0"/>
              <a:t> (1979), </a:t>
            </a:r>
            <a:r>
              <a:rPr lang="el-GR" dirty="0"/>
              <a:t>αναφέρει ότι όσο πιο πολυάριθμες και χαοτικές είναι οι </a:t>
            </a:r>
            <a:r>
              <a:rPr lang="el-GR" dirty="0" err="1"/>
              <a:t>διαστροφικές</a:t>
            </a:r>
            <a:r>
              <a:rPr lang="el-GR" dirty="0"/>
              <a:t> φαντασιώσεις και πράξεις τόσο εντονότερα θα πρέπει να υποψιαζόμαστε την ύπαρξη μιας οριακής οργάνωσης της προσωπικότητας.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84976" cy="6408712"/>
          </a:xfrm>
        </p:spPr>
        <p:txBody>
          <a:bodyPr>
            <a:normAutofit fontScale="85000" lnSpcReduction="10000"/>
          </a:bodyPr>
          <a:lstStyle/>
          <a:p>
            <a:pPr algn="just"/>
            <a:r>
              <a:rPr lang="el-GR" sz="3300" dirty="0"/>
              <a:t>Στους οριακούς παρατηρούμε κυρίως μεγάλη διαθεσιμότητα στο να βλάπτουν το σώμα τους και στο να υφίστανται τον πόνο. </a:t>
            </a:r>
          </a:p>
          <a:p>
            <a:pPr algn="just"/>
            <a:endParaRPr lang="el-GR" sz="1200" dirty="0"/>
          </a:p>
          <a:p>
            <a:pPr algn="just"/>
            <a:r>
              <a:rPr lang="el-GR" sz="3300" dirty="0"/>
              <a:t>Η διαθεσιμότητα αυτή μπορεί να έχει ως σκοπό την οριοθέτηση του σώματος και / ή του ψυχισμού που κινδυνεύει μονίμως να </a:t>
            </a:r>
            <a:r>
              <a:rPr lang="el-GR" sz="3300" dirty="0" err="1"/>
              <a:t>απωλέσει</a:t>
            </a:r>
            <a:r>
              <a:rPr lang="el-GR" sz="3300" dirty="0"/>
              <a:t> τα σύνορά του. </a:t>
            </a:r>
          </a:p>
          <a:p>
            <a:pPr algn="just"/>
            <a:endParaRPr lang="el-GR" sz="1200" dirty="0"/>
          </a:p>
          <a:p>
            <a:pPr algn="just"/>
            <a:r>
              <a:rPr lang="el-GR" sz="3300" dirty="0"/>
              <a:t>Αναλυόμενη χτυπούσε δυνατά το κεφάλι της στις πόρτες ή αργότερα χτυπούσε τον σύζυγό της και με τη σειρά της δεχόταν τα χτυπήματά του. Τις στιγμές εκείνες οι οποίες περιείχαν σκηνές κραυγών, ουρλιαχτών και δακρύων, η αναλυόμενη έλεγε ότι έφτανε σε ένα βίωμα </a:t>
            </a:r>
            <a:r>
              <a:rPr lang="el-GR" sz="3300" dirty="0" err="1"/>
              <a:t>συγχυτικής</a:t>
            </a:r>
            <a:r>
              <a:rPr lang="el-GR" sz="3300" dirty="0"/>
              <a:t> αναταραχής. Τα χτυπήματα στο κορμί της ήταν το μόνο μέσο γι αυτήν για να μπορέσει να ψηλαφίσει τη σωματική της πραγματικότητα και να αναγνωρίσει τον εαυτό της.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784976" cy="6597352"/>
          </a:xfrm>
        </p:spPr>
        <p:txBody>
          <a:bodyPr>
            <a:normAutofit fontScale="85000" lnSpcReduction="20000"/>
          </a:bodyPr>
          <a:lstStyle/>
          <a:p>
            <a:pPr algn="just"/>
            <a:r>
              <a:rPr lang="el-GR" dirty="0"/>
              <a:t>Στο πλαίσιο των οριακών οργανώσεων οι δυσκολίες που αφορούν στις εσωτερικές και εξωτερικές οριοθετήσεις συμπίπτουν με το χαμηλό επίπεδο της διαπλοκής των ενορμήσεων. </a:t>
            </a:r>
          </a:p>
          <a:p>
            <a:pPr algn="just"/>
            <a:endParaRPr lang="el-GR" sz="1300" dirty="0"/>
          </a:p>
          <a:p>
            <a:pPr algn="just"/>
            <a:r>
              <a:rPr lang="el-GR" dirty="0"/>
              <a:t>Αυτό δεν ευνοεί ούτε τις σταθερές συνδέσεις, ούτε τις διαχωρίζουσες αποσυνδέσεις, οι οποίες επιτρέπουν την εγκατάσταση σαφών συνόρων. </a:t>
            </a:r>
          </a:p>
          <a:p>
            <a:pPr algn="just"/>
            <a:endParaRPr lang="el-GR" sz="1200" dirty="0"/>
          </a:p>
          <a:p>
            <a:pPr algn="just"/>
            <a:r>
              <a:rPr lang="el-GR" dirty="0"/>
              <a:t>Τα δεδομένα αυτά ενθαρρύνουν την προώθηση της </a:t>
            </a:r>
            <a:r>
              <a:rPr lang="el-GR" dirty="0" err="1"/>
              <a:t>αυτοκαταστροφικότητας</a:t>
            </a:r>
            <a:r>
              <a:rPr lang="el-GR" dirty="0"/>
              <a:t>, αφού τα όρια ανάμεσα στο εσωτερικό και εξωτερικό δεν είναι σταθερά χαραγμένα. </a:t>
            </a:r>
          </a:p>
          <a:p>
            <a:pPr algn="just"/>
            <a:endParaRPr lang="el-GR" sz="1200" dirty="0"/>
          </a:p>
          <a:p>
            <a:pPr algn="just"/>
            <a:r>
              <a:rPr lang="el-GR" dirty="0"/>
              <a:t>Οι διάφορες εκφράσεις του μαζοχισμού είναι λιγότερο ή περισσότερο επιτυχημένες προσπάθειες για να συνδεθεί η </a:t>
            </a:r>
            <a:r>
              <a:rPr lang="el-GR" dirty="0" err="1"/>
              <a:t>καταστροφικότητα</a:t>
            </a:r>
            <a:r>
              <a:rPr lang="el-GR" dirty="0"/>
              <a:t> με το </a:t>
            </a:r>
            <a:r>
              <a:rPr lang="el-GR" dirty="0" err="1"/>
              <a:t>λιβιδινικό</a:t>
            </a:r>
            <a:r>
              <a:rPr lang="el-GR" dirty="0"/>
              <a:t> δυναμικό του υποκειμένου, μια και οι ποσότητες των διεγέρσεων σχηματίζουν ένα έδαφος το οποίο δύσκολα οι ασθενείς αυτοί επεξεργάζονται σε άλλα επίπεδα.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88640"/>
            <a:ext cx="8928992" cy="6552728"/>
          </a:xfrm>
        </p:spPr>
        <p:txBody>
          <a:bodyPr>
            <a:normAutofit lnSpcReduction="10000"/>
          </a:bodyPr>
          <a:lstStyle/>
          <a:p>
            <a:pPr algn="just"/>
            <a:r>
              <a:rPr lang="el-GR" dirty="0"/>
              <a:t>Οι μορφές διαστροφών που εισάγουν βίαιες και πολύ πρωτόγονες επιθετικές εκδηλώσεις είναι γνώρισμα των πιο επιβαρυμένων περιπτώσεων. Αυτό ισχύει ιδιαιτέρως για τις μορφές εκείνες του μαζοχισμού που ξεπερνούν το πλαίσιο των διαστροφών και παρουσιάζονται ελάχιστα </a:t>
            </a:r>
            <a:r>
              <a:rPr lang="el-GR" dirty="0" err="1"/>
              <a:t>ερωτικοποιημένες</a:t>
            </a:r>
            <a:r>
              <a:rPr lang="el-GR" dirty="0"/>
              <a:t>. </a:t>
            </a:r>
          </a:p>
          <a:p>
            <a:pPr algn="just"/>
            <a:r>
              <a:rPr lang="el-GR" dirty="0"/>
              <a:t>Στους ασθενείς των οποίων το Εγώ εμφανίζεται καλύτερα οργανωμένο και οι </a:t>
            </a:r>
            <a:r>
              <a:rPr lang="el-GR" dirty="0" err="1"/>
              <a:t>ενδοψυχικές</a:t>
            </a:r>
            <a:r>
              <a:rPr lang="el-GR" dirty="0"/>
              <a:t> δομές σταθερά οριοθετημένες, η ενίσχυση των μαζοχιστικών τάσεων επιδιώκει να ικανοποιήσει τις πιέσεις του Υπερεγώ, η οργή του οποίου απορροφά μεγάλο μέρος της καταστροφικής συνιστώσας.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88640"/>
            <a:ext cx="8856984" cy="6552728"/>
          </a:xfrm>
        </p:spPr>
        <p:txBody>
          <a:bodyPr>
            <a:normAutofit fontScale="85000" lnSpcReduction="10000"/>
          </a:bodyPr>
          <a:lstStyle/>
          <a:p>
            <a:pPr algn="just"/>
            <a:r>
              <a:rPr lang="el-GR" sz="3300" dirty="0"/>
              <a:t>Τα αυτοκαταστροφικά διαβήματα, όταν υπάρχουν, είναι </a:t>
            </a:r>
            <a:r>
              <a:rPr lang="el-GR" sz="3300" dirty="0" err="1"/>
              <a:t>σ’αυτήν</a:t>
            </a:r>
            <a:r>
              <a:rPr lang="el-GR" sz="3300" dirty="0"/>
              <a:t> την περίπτωση ήπια και υπερισχύει ο ηθικός μαζοχισμός κυρίως, ο οποίος αποκαλύπτει την ασυνείδητη ενοχή. </a:t>
            </a:r>
          </a:p>
          <a:p>
            <a:pPr algn="just"/>
            <a:endParaRPr lang="el-GR" sz="1800" dirty="0"/>
          </a:p>
          <a:p>
            <a:pPr algn="just"/>
            <a:r>
              <a:rPr lang="el-GR" sz="3300" dirty="0"/>
              <a:t>Ο </a:t>
            </a:r>
            <a:r>
              <a:rPr lang="en-US" sz="3300" dirty="0"/>
              <a:t>B. Rosenberg (1982), </a:t>
            </a:r>
            <a:r>
              <a:rPr lang="el-GR" sz="3300" dirty="0"/>
              <a:t>μελέτησε τις σχέσεις ανάμεσα στην ενοχή και στον μαζοχισμό δείχνοντας ότι ο δεσμός μεταξύ τους περνά από τον </a:t>
            </a:r>
            <a:r>
              <a:rPr lang="el-GR" sz="3300" dirty="0" err="1"/>
              <a:t>αυτοσαδισμό</a:t>
            </a:r>
            <a:r>
              <a:rPr lang="el-GR" sz="3300" dirty="0"/>
              <a:t>. </a:t>
            </a:r>
          </a:p>
          <a:p>
            <a:pPr algn="just"/>
            <a:endParaRPr lang="el-GR" sz="1800" dirty="0"/>
          </a:p>
          <a:p>
            <a:pPr algn="just"/>
            <a:r>
              <a:rPr lang="el-GR" sz="3300" dirty="0"/>
              <a:t>Όταν ο σαδισμός (εκπρόσωπος της </a:t>
            </a:r>
            <a:r>
              <a:rPr lang="el-GR" sz="3300" dirty="0" err="1"/>
              <a:t>ενόρμησης</a:t>
            </a:r>
            <a:r>
              <a:rPr lang="el-GR" sz="3300" dirty="0"/>
              <a:t> του θανάτου), αυξάνεται, όπως αυξάνεται και το μίσος του αντικειμένου που υποθάλπεται από </a:t>
            </a:r>
            <a:r>
              <a:rPr lang="el-GR" sz="3300" dirty="0" err="1"/>
              <a:t>εξιδανικεύουσες</a:t>
            </a:r>
            <a:r>
              <a:rPr lang="el-GR" sz="3300" dirty="0"/>
              <a:t> </a:t>
            </a:r>
            <a:r>
              <a:rPr lang="el-GR" sz="3300" dirty="0" err="1"/>
              <a:t>ναρκισσικές</a:t>
            </a:r>
            <a:r>
              <a:rPr lang="el-GR" sz="3300" dirty="0"/>
              <a:t> επενδύσεις,  η ενοχή μετασχηματίζει τον σαδισμό σε μαζοχισμό. Η τιμωρία, είτε τη διαχειρίζεται κάποιος άλλος, είτε είναι αυτοτιμωρία, υποστηρίζεται από τη μαζοχιστική επιθυμία.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2077</Words>
  <Application>Microsoft Office PowerPoint</Application>
  <PresentationFormat>Προβολή στην οθόνη (4:3)</PresentationFormat>
  <Paragraphs>70</Paragraphs>
  <Slides>20</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20</vt:i4>
      </vt:variant>
    </vt:vector>
  </HeadingPairs>
  <TitlesOfParts>
    <vt:vector size="23" baseType="lpstr">
      <vt:lpstr>Arial</vt:lpstr>
      <vt:lpstr>Calibri</vt:lpstr>
      <vt:lpstr>Θέμα του Office</vt:lpstr>
      <vt:lpstr>Για να διαφυλαχθεί ο μαζοχισμός…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Για να διαφυλαχθεί ο μαζοχισμός…</dc:title>
  <dc:creator>user</dc:creator>
  <cp:lastModifiedBy>user</cp:lastModifiedBy>
  <cp:revision>1</cp:revision>
  <dcterms:created xsi:type="dcterms:W3CDTF">2021-04-09T11:25:54Z</dcterms:created>
  <dcterms:modified xsi:type="dcterms:W3CDTF">2021-05-27T08:43:00Z</dcterms:modified>
</cp:coreProperties>
</file>