
<file path=[Content_Types].xml><?xml version="1.0" encoding="utf-8"?>
<Types xmlns="http://schemas.openxmlformats.org/package/2006/content-types">
  <Default Extension="xml" ContentType="application/xml"/>
  <Default Extension="jpeg" ContentType="image/jpeg"/>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heme/themeOverride1.xml" ContentType="application/vnd.openxmlformats-officedocument.themeOverr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6" r:id="rId2"/>
    <p:sldId id="327" r:id="rId3"/>
    <p:sldId id="328" r:id="rId4"/>
    <p:sldId id="329" r:id="rId5"/>
    <p:sldId id="331" r:id="rId6"/>
    <p:sldId id="268" r:id="rId7"/>
    <p:sldId id="269" r:id="rId8"/>
    <p:sldId id="282" r:id="rId9"/>
    <p:sldId id="286" r:id="rId10"/>
    <p:sldId id="285" r:id="rId11"/>
    <p:sldId id="257" r:id="rId12"/>
    <p:sldId id="258" r:id="rId13"/>
    <p:sldId id="287" r:id="rId14"/>
    <p:sldId id="291" r:id="rId15"/>
    <p:sldId id="271" r:id="rId16"/>
    <p:sldId id="262" r:id="rId17"/>
    <p:sldId id="293" r:id="rId18"/>
    <p:sldId id="295" r:id="rId19"/>
    <p:sldId id="294" r:id="rId20"/>
    <p:sldId id="296" r:id="rId21"/>
    <p:sldId id="273" r:id="rId22"/>
    <p:sldId id="272" r:id="rId23"/>
    <p:sldId id="298" r:id="rId24"/>
    <p:sldId id="303" r:id="rId25"/>
    <p:sldId id="318" r:id="rId26"/>
    <p:sldId id="302" r:id="rId27"/>
    <p:sldId id="304" r:id="rId28"/>
    <p:sldId id="305" r:id="rId29"/>
    <p:sldId id="306" r:id="rId30"/>
    <p:sldId id="307" r:id="rId31"/>
    <p:sldId id="332" r:id="rId32"/>
    <p:sldId id="312" r:id="rId33"/>
    <p:sldId id="313" r:id="rId34"/>
    <p:sldId id="336" r:id="rId35"/>
    <p:sldId id="337" r:id="rId36"/>
    <p:sldId id="314" r:id="rId37"/>
    <p:sldId id="315" r:id="rId38"/>
    <p:sldId id="316" r:id="rId39"/>
    <p:sldId id="317" r:id="rId40"/>
    <p:sldId id="339" r:id="rId41"/>
    <p:sldId id="340" r:id="rId42"/>
    <p:sldId id="330" r:id="rId43"/>
    <p:sldId id="309" r:id="rId44"/>
    <p:sldId id="310" r:id="rId45"/>
    <p:sldId id="320" r:id="rId46"/>
    <p:sldId id="321" r:id="rId47"/>
    <p:sldId id="334" r:id="rId48"/>
    <p:sldId id="333" r:id="rId49"/>
    <p:sldId id="335" r:id="rId50"/>
    <p:sldId id="322" r:id="rId51"/>
    <p:sldId id="323" r:id="rId52"/>
    <p:sldId id="324" r:id="rId53"/>
    <p:sldId id="325" r:id="rId54"/>
    <p:sldId id="326" r:id="rId55"/>
    <p:sldId id="290" r:id="rId5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234B"/>
    <a:srgbClr val="F9EED3"/>
    <a:srgbClr val="FFCCCC"/>
    <a:srgbClr val="FF9999"/>
    <a:srgbClr val="E3496A"/>
    <a:srgbClr val="D60093"/>
    <a:srgbClr val="EEB972"/>
    <a:srgbClr val="FFFFCC"/>
    <a:srgbClr val="FF9933"/>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25" autoAdjust="0"/>
    <p:restoredTop sz="94008" autoAdjust="0"/>
  </p:normalViewPr>
  <p:slideViewPr>
    <p:cSldViewPr>
      <p:cViewPr>
        <p:scale>
          <a:sx n="66" d="100"/>
          <a:sy n="66" d="100"/>
        </p:scale>
        <p:origin x="3216" y="1416"/>
      </p:cViewPr>
      <p:guideLst>
        <p:guide orient="horz" pos="2160"/>
        <p:guide pos="2880"/>
      </p:guideLst>
    </p:cSldViewPr>
  </p:slideViewPr>
  <p:notesTextViewPr>
    <p:cViewPr>
      <p:scale>
        <a:sx n="75" d="100"/>
        <a:sy n="75" d="100"/>
      </p:scale>
      <p:origin x="0" y="0"/>
    </p:cViewPr>
  </p:notesTextViewPr>
  <p:sorterViewPr>
    <p:cViewPr>
      <p:scale>
        <a:sx n="66" d="100"/>
        <a:sy n="66" d="100"/>
      </p:scale>
      <p:origin x="0" y="0"/>
    </p:cViewPr>
  </p:sorterViewPr>
  <p:notesViewPr>
    <p:cSldViewPr>
      <p:cViewPr>
        <p:scale>
          <a:sx n="100" d="100"/>
          <a:sy n="100" d="100"/>
        </p:scale>
        <p:origin x="-1794" y="78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notesMaster" Target="notesMasters/notesMaster1.xml"/><Relationship Id="rId58" Type="http://schemas.openxmlformats.org/officeDocument/2006/relationships/presProps" Target="presProps.xml"/><Relationship Id="rId59" Type="http://schemas.openxmlformats.org/officeDocument/2006/relationships/viewProps" Target="viewProp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theme" Target="theme/theme1.xml"/><Relationship Id="rId6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E50520-7E56-4B84-A821-D53F00292CB0}"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l-GR"/>
        </a:p>
      </dgm:t>
    </dgm:pt>
    <dgm:pt modelId="{F2D7FCD2-6FF4-4CAD-AD0B-F4ED40222E80}">
      <dgm:prSet phldrT="[Κείμενο]" custT="1"/>
      <dgm:spPr>
        <a:solidFill>
          <a:schemeClr val="accent3">
            <a:lumMod val="20000"/>
            <a:lumOff val="80000"/>
          </a:schemeClr>
        </a:solidFill>
      </dgm:spPr>
      <dgm:t>
        <a:bodyPr/>
        <a:lstStyle/>
        <a:p>
          <a:pPr algn="ctr"/>
          <a:r>
            <a:rPr lang="el-GR" sz="1800" dirty="0" smtClean="0">
              <a:solidFill>
                <a:schemeClr val="tx1"/>
              </a:solidFill>
              <a:latin typeface="Arial" pitchFamily="34" charset="0"/>
              <a:cs typeface="Arial" pitchFamily="34" charset="0"/>
            </a:rPr>
            <a:t> </a:t>
          </a:r>
          <a:r>
            <a:rPr lang="el-GR" sz="1800" dirty="0" err="1" smtClean="0">
              <a:solidFill>
                <a:schemeClr val="tx1"/>
              </a:solidFill>
              <a:latin typeface="Arial" pitchFamily="34" charset="0"/>
              <a:cs typeface="Arial" pitchFamily="34" charset="0"/>
            </a:rPr>
            <a:t>Ενεστώσες</a:t>
          </a:r>
          <a:r>
            <a:rPr lang="el-GR" sz="1800" dirty="0" smtClean="0">
              <a:solidFill>
                <a:schemeClr val="tx1"/>
              </a:solidFill>
              <a:latin typeface="Arial" pitchFamily="34" charset="0"/>
              <a:cs typeface="Arial" pitchFamily="34" charset="0"/>
            </a:rPr>
            <a:t> Νευρώσεις: </a:t>
          </a:r>
        </a:p>
        <a:p>
          <a:pPr algn="just"/>
          <a:r>
            <a:rPr lang="el-GR" sz="1800" dirty="0" smtClean="0">
              <a:solidFill>
                <a:schemeClr val="tx1"/>
              </a:solidFill>
              <a:latin typeface="Arial" pitchFamily="34" charset="0"/>
              <a:cs typeface="Arial" pitchFamily="34" charset="0"/>
            </a:rPr>
            <a:t>Πρόκειται για ομάδα νευρώσεων, όπου η ανυπόφορη  αύξηση των εσωτερικών εντάσεων, εξαιτίας                  της απουσίας εκτόνωσης των σεξουαλικών διεγέρσεων, οδηγεί σε ποικίλα σωματικά συμπτώματα. </a:t>
          </a:r>
          <a:endParaRPr lang="el-GR" sz="1800" dirty="0">
            <a:solidFill>
              <a:schemeClr val="tx1"/>
            </a:solidFill>
            <a:latin typeface="Arial" pitchFamily="34" charset="0"/>
            <a:cs typeface="Arial" pitchFamily="34" charset="0"/>
          </a:endParaRPr>
        </a:p>
      </dgm:t>
    </dgm:pt>
    <dgm:pt modelId="{CA4E6ACC-235C-48AF-9E72-39F65BAD7495}" type="parTrans" cxnId="{92CC49DD-0EEC-4D33-8F63-C03A7DE41D67}">
      <dgm:prSet/>
      <dgm:spPr/>
      <dgm:t>
        <a:bodyPr/>
        <a:lstStyle/>
        <a:p>
          <a:endParaRPr lang="el-GR"/>
        </a:p>
      </dgm:t>
    </dgm:pt>
    <dgm:pt modelId="{1145A750-9101-410E-A5CE-4E7F6B82C807}" type="sibTrans" cxnId="{92CC49DD-0EEC-4D33-8F63-C03A7DE41D67}">
      <dgm:prSet/>
      <dgm:spPr/>
      <dgm:t>
        <a:bodyPr/>
        <a:lstStyle/>
        <a:p>
          <a:endParaRPr lang="el-GR"/>
        </a:p>
      </dgm:t>
    </dgm:pt>
    <dgm:pt modelId="{464C0A07-4A1D-4237-B554-1406BBA9B939}">
      <dgm:prSet phldrT="[Κείμενο]" custT="1"/>
      <dgm:spPr>
        <a:solidFill>
          <a:schemeClr val="accent3">
            <a:lumMod val="20000"/>
            <a:lumOff val="80000"/>
          </a:schemeClr>
        </a:solidFill>
      </dgm:spPr>
      <dgm:t>
        <a:bodyPr/>
        <a:lstStyle/>
        <a:p>
          <a:pPr algn="ctr"/>
          <a:r>
            <a:rPr lang="el-GR" sz="1800" dirty="0" smtClean="0">
              <a:solidFill>
                <a:schemeClr val="tx1"/>
              </a:solidFill>
              <a:latin typeface="Arial" pitchFamily="34" charset="0"/>
              <a:cs typeface="Arial" pitchFamily="34" charset="0"/>
            </a:rPr>
            <a:t>Ψυχονευρώσεις άμυνας:</a:t>
          </a:r>
        </a:p>
        <a:p>
          <a:pPr algn="just"/>
          <a:r>
            <a:rPr lang="el-GR" sz="1800" dirty="0" smtClean="0">
              <a:solidFill>
                <a:schemeClr val="tx1"/>
              </a:solidFill>
              <a:latin typeface="Arial" pitchFamily="34" charset="0"/>
              <a:cs typeface="Arial" pitchFamily="34" charset="0"/>
            </a:rPr>
            <a:t>Ο Φρόυντ εξειδικεύει τους τύπους αμυντικών διεργασιών, περιγράφει τον τρόπο που εξελίσσεται η μεσολάβησή τους και διατυπώσει ένα συνολικό </a:t>
          </a:r>
          <a:r>
            <a:rPr lang="el-GR" sz="1800" dirty="0" err="1" smtClean="0">
              <a:solidFill>
                <a:schemeClr val="tx1"/>
              </a:solidFill>
              <a:latin typeface="Arial" pitchFamily="34" charset="0"/>
              <a:cs typeface="Arial" pitchFamily="34" charset="0"/>
            </a:rPr>
            <a:t>μεταψυχολογικό</a:t>
          </a:r>
          <a:r>
            <a:rPr lang="el-GR" sz="1800" dirty="0" smtClean="0">
              <a:solidFill>
                <a:schemeClr val="tx1"/>
              </a:solidFill>
              <a:latin typeface="Arial" pitchFamily="34" charset="0"/>
              <a:cs typeface="Arial" pitchFamily="34" charset="0"/>
            </a:rPr>
            <a:t> μοντέλο της άμυνας, το οποίο αναφέρεται στη διαφορά μεταξύ εξωτερικών και εσωτερικών διεγέρσεων. </a:t>
          </a:r>
          <a:endParaRPr lang="el-GR" sz="1800" dirty="0">
            <a:solidFill>
              <a:schemeClr val="tx1"/>
            </a:solidFill>
            <a:latin typeface="Arial" pitchFamily="34" charset="0"/>
            <a:cs typeface="Arial" pitchFamily="34" charset="0"/>
          </a:endParaRPr>
        </a:p>
      </dgm:t>
    </dgm:pt>
    <dgm:pt modelId="{2297A354-AAB0-4577-AD6C-AD5DF1BF7BF2}" type="parTrans" cxnId="{59BD9605-EAD4-4FBB-A86E-273B0378357D}">
      <dgm:prSet/>
      <dgm:spPr/>
      <dgm:t>
        <a:bodyPr/>
        <a:lstStyle/>
        <a:p>
          <a:endParaRPr lang="el-GR"/>
        </a:p>
      </dgm:t>
    </dgm:pt>
    <dgm:pt modelId="{783E3FFA-51E0-4FBE-9A0C-8A767022F04D}" type="sibTrans" cxnId="{59BD9605-EAD4-4FBB-A86E-273B0378357D}">
      <dgm:prSet/>
      <dgm:spPr/>
      <dgm:t>
        <a:bodyPr/>
        <a:lstStyle/>
        <a:p>
          <a:endParaRPr lang="el-GR"/>
        </a:p>
      </dgm:t>
    </dgm:pt>
    <dgm:pt modelId="{52C8B10F-592B-441A-BB24-296ACA0B9CCC}">
      <dgm:prSet phldrT="[Κείμενο]" custT="1"/>
      <dgm:spPr>
        <a:solidFill>
          <a:schemeClr val="bg1">
            <a:alpha val="90000"/>
          </a:schemeClr>
        </a:solidFill>
        <a:ln>
          <a:solidFill>
            <a:schemeClr val="bg1">
              <a:alpha val="90000"/>
            </a:schemeClr>
          </a:solidFill>
        </a:ln>
      </dgm:spPr>
      <dgm:t>
        <a:bodyPr/>
        <a:lstStyle/>
        <a:p>
          <a:pPr marL="179388" indent="-179388" algn="just"/>
          <a:r>
            <a:rPr lang="el-GR" sz="1700" dirty="0" smtClean="0">
              <a:solidFill>
                <a:srgbClr val="002060"/>
              </a:solidFill>
              <a:latin typeface="Arial" pitchFamily="34" charset="0"/>
              <a:cs typeface="Arial" pitchFamily="34" charset="0"/>
            </a:rPr>
            <a:t>Μολονότι πρόκειται για προσπάθεια προστασίας του οργανισμού και αποκατάστασης της ισορροπίας του,                     ο Φρόυντ αρνείται να μιλήσει για άμυνα στην περίπτωση αυτών των νευρώσεων. </a:t>
          </a:r>
          <a:endParaRPr lang="el-GR" sz="1700" dirty="0">
            <a:solidFill>
              <a:srgbClr val="002060"/>
            </a:solidFill>
            <a:latin typeface="Arial" pitchFamily="34" charset="0"/>
            <a:cs typeface="Arial" pitchFamily="34" charset="0"/>
          </a:endParaRPr>
        </a:p>
      </dgm:t>
    </dgm:pt>
    <dgm:pt modelId="{2193B60B-EF25-4F29-9BAA-38CB19DBC0E7}" type="sibTrans" cxnId="{BE89644D-E44C-45B5-BF53-70A1D565EC0B}">
      <dgm:prSet/>
      <dgm:spPr/>
      <dgm:t>
        <a:bodyPr/>
        <a:lstStyle/>
        <a:p>
          <a:endParaRPr lang="el-GR"/>
        </a:p>
      </dgm:t>
    </dgm:pt>
    <dgm:pt modelId="{04BA4F6B-2D60-4FC7-BE8C-DE9BF0E49C7A}" type="parTrans" cxnId="{BE89644D-E44C-45B5-BF53-70A1D565EC0B}">
      <dgm:prSet/>
      <dgm:spPr/>
      <dgm:t>
        <a:bodyPr/>
        <a:lstStyle/>
        <a:p>
          <a:endParaRPr lang="el-GR"/>
        </a:p>
      </dgm:t>
    </dgm:pt>
    <dgm:pt modelId="{53E4C2D0-9315-484F-BCA4-8FB9A35C697F}">
      <dgm:prSet phldrT="[Κείμενο]" custT="1"/>
      <dgm:spPr>
        <a:solidFill>
          <a:schemeClr val="bg1">
            <a:alpha val="90000"/>
          </a:schemeClr>
        </a:solidFill>
        <a:ln>
          <a:solidFill>
            <a:schemeClr val="bg1">
              <a:alpha val="90000"/>
            </a:schemeClr>
          </a:solidFill>
        </a:ln>
      </dgm:spPr>
      <dgm:t>
        <a:bodyPr/>
        <a:lstStyle/>
        <a:p>
          <a:pPr marL="258763" indent="-179388" algn="just"/>
          <a:r>
            <a:rPr lang="el-GR" sz="1700" dirty="0" smtClean="0">
              <a:solidFill>
                <a:srgbClr val="002060"/>
              </a:solidFill>
              <a:latin typeface="Arial" pitchFamily="34" charset="0"/>
              <a:cs typeface="Arial" pitchFamily="34" charset="0"/>
            </a:rPr>
            <a:t>Το άτομο μπορεί να αποφύγει τις εξωτερικές διεγέρσεις ή να τους αντιπαραθέσει ένα προστατευτικό φράγμα εκλεκτικής επιλογής, αλλά τις εσωτερικές δεν μπορεί να τις αποφύγει. Οι αμυντικές διεργασίες οργανώνονται ακριβώς για να αντιμετωπιστούν οι επιθέσεις «εκ των έσω», δηλαδή  οι </a:t>
          </a:r>
          <a:r>
            <a:rPr lang="el-GR" sz="1700" dirty="0" err="1" smtClean="0">
              <a:solidFill>
                <a:srgbClr val="002060"/>
              </a:solidFill>
              <a:latin typeface="Arial" pitchFamily="34" charset="0"/>
              <a:cs typeface="Arial" pitchFamily="34" charset="0"/>
            </a:rPr>
            <a:t>ενορμήσεις</a:t>
          </a:r>
          <a:r>
            <a:rPr lang="el-GR" sz="1700" dirty="0" smtClean="0">
              <a:solidFill>
                <a:srgbClr val="002060"/>
              </a:solidFill>
              <a:latin typeface="Arial" pitchFamily="34" charset="0"/>
              <a:cs typeface="Arial" pitchFamily="34" charset="0"/>
            </a:rPr>
            <a:t>.</a:t>
          </a:r>
          <a:endParaRPr lang="el-GR" sz="1700" dirty="0">
            <a:solidFill>
              <a:srgbClr val="002060"/>
            </a:solidFill>
            <a:latin typeface="Arial" pitchFamily="34" charset="0"/>
            <a:cs typeface="Arial" pitchFamily="34" charset="0"/>
          </a:endParaRPr>
        </a:p>
      </dgm:t>
    </dgm:pt>
    <dgm:pt modelId="{6E425A7B-235C-4053-84AC-32480D6CD6C0}" type="sibTrans" cxnId="{760F7ACD-4771-47A7-9B0C-7DD577451531}">
      <dgm:prSet/>
      <dgm:spPr/>
      <dgm:t>
        <a:bodyPr/>
        <a:lstStyle/>
        <a:p>
          <a:endParaRPr lang="el-GR"/>
        </a:p>
      </dgm:t>
    </dgm:pt>
    <dgm:pt modelId="{9EF103DA-2DBD-40F4-BB8F-2EC91719ED27}" type="parTrans" cxnId="{760F7ACD-4771-47A7-9B0C-7DD577451531}">
      <dgm:prSet/>
      <dgm:spPr/>
      <dgm:t>
        <a:bodyPr/>
        <a:lstStyle/>
        <a:p>
          <a:endParaRPr lang="el-GR"/>
        </a:p>
      </dgm:t>
    </dgm:pt>
    <dgm:pt modelId="{EDB03EE8-A928-475F-8002-D86B85314A3C}" type="pres">
      <dgm:prSet presAssocID="{DAE50520-7E56-4B84-A821-D53F00292CB0}" presName="Name0" presStyleCnt="0">
        <dgm:presLayoutVars>
          <dgm:dir/>
          <dgm:animLvl val="lvl"/>
          <dgm:resizeHandles/>
        </dgm:presLayoutVars>
      </dgm:prSet>
      <dgm:spPr/>
      <dgm:t>
        <a:bodyPr/>
        <a:lstStyle/>
        <a:p>
          <a:endParaRPr lang="el-GR"/>
        </a:p>
      </dgm:t>
    </dgm:pt>
    <dgm:pt modelId="{AE640694-027B-49FB-882E-B3BDB3FAB0DB}" type="pres">
      <dgm:prSet presAssocID="{F2D7FCD2-6FF4-4CAD-AD0B-F4ED40222E80}" presName="linNode" presStyleCnt="0"/>
      <dgm:spPr/>
    </dgm:pt>
    <dgm:pt modelId="{5B8CD4CD-DC24-4426-8C91-6C010B894A21}" type="pres">
      <dgm:prSet presAssocID="{F2D7FCD2-6FF4-4CAD-AD0B-F4ED40222E80}" presName="parentShp" presStyleLbl="node1" presStyleIdx="0" presStyleCnt="2" custScaleX="130634" custScaleY="121253" custLinFactNeighborX="-1588" custLinFactNeighborY="-145">
        <dgm:presLayoutVars>
          <dgm:bulletEnabled val="1"/>
        </dgm:presLayoutVars>
      </dgm:prSet>
      <dgm:spPr/>
      <dgm:t>
        <a:bodyPr/>
        <a:lstStyle/>
        <a:p>
          <a:endParaRPr lang="el-GR"/>
        </a:p>
      </dgm:t>
    </dgm:pt>
    <dgm:pt modelId="{06F10DDB-5868-4A51-BCAF-8FD87FECE841}" type="pres">
      <dgm:prSet presAssocID="{F2D7FCD2-6FF4-4CAD-AD0B-F4ED40222E80}" presName="childShp" presStyleLbl="bgAccFollowNode1" presStyleIdx="0" presStyleCnt="2" custScaleX="99988" custScaleY="105336">
        <dgm:presLayoutVars>
          <dgm:bulletEnabled val="1"/>
        </dgm:presLayoutVars>
      </dgm:prSet>
      <dgm:spPr/>
      <dgm:t>
        <a:bodyPr/>
        <a:lstStyle/>
        <a:p>
          <a:endParaRPr lang="el-GR"/>
        </a:p>
      </dgm:t>
    </dgm:pt>
    <dgm:pt modelId="{E3074D32-E519-44E8-A6DE-607E324BD76F}" type="pres">
      <dgm:prSet presAssocID="{1145A750-9101-410E-A5CE-4E7F6B82C807}" presName="spacing" presStyleCnt="0"/>
      <dgm:spPr/>
    </dgm:pt>
    <dgm:pt modelId="{FAF1F869-33E9-42F9-A100-FFB7FA000F72}" type="pres">
      <dgm:prSet presAssocID="{464C0A07-4A1D-4237-B554-1406BBA9B939}" presName="linNode" presStyleCnt="0"/>
      <dgm:spPr/>
    </dgm:pt>
    <dgm:pt modelId="{87017C1E-4F29-402F-A2C1-A7401AD76EA2}" type="pres">
      <dgm:prSet presAssocID="{464C0A07-4A1D-4237-B554-1406BBA9B939}" presName="parentShp" presStyleLbl="node1" presStyleIdx="1" presStyleCnt="2" custScaleX="122171" custScaleY="154857" custLinFactNeighborX="1458" custLinFactNeighborY="33811">
        <dgm:presLayoutVars>
          <dgm:bulletEnabled val="1"/>
        </dgm:presLayoutVars>
      </dgm:prSet>
      <dgm:spPr/>
      <dgm:t>
        <a:bodyPr/>
        <a:lstStyle/>
        <a:p>
          <a:endParaRPr lang="el-GR"/>
        </a:p>
      </dgm:t>
    </dgm:pt>
    <dgm:pt modelId="{D7AB1489-BAA4-4BE7-A344-88957B6985BC}" type="pres">
      <dgm:prSet presAssocID="{464C0A07-4A1D-4237-B554-1406BBA9B939}" presName="childShp" presStyleLbl="bgAccFollowNode1" presStyleIdx="1" presStyleCnt="2" custScaleX="96880" custScaleY="155181" custLinFactNeighborX="7792" custLinFactNeighborY="-7955">
        <dgm:presLayoutVars>
          <dgm:bulletEnabled val="1"/>
        </dgm:presLayoutVars>
      </dgm:prSet>
      <dgm:spPr/>
      <dgm:t>
        <a:bodyPr/>
        <a:lstStyle/>
        <a:p>
          <a:endParaRPr lang="el-GR"/>
        </a:p>
      </dgm:t>
    </dgm:pt>
  </dgm:ptLst>
  <dgm:cxnLst>
    <dgm:cxn modelId="{7E55F076-A744-44A0-ABA0-0F7A6C68F71B}" type="presOf" srcId="{464C0A07-4A1D-4237-B554-1406BBA9B939}" destId="{87017C1E-4F29-402F-A2C1-A7401AD76EA2}" srcOrd="0" destOrd="0" presId="urn:microsoft.com/office/officeart/2005/8/layout/vList6"/>
    <dgm:cxn modelId="{59BD9605-EAD4-4FBB-A86E-273B0378357D}" srcId="{DAE50520-7E56-4B84-A821-D53F00292CB0}" destId="{464C0A07-4A1D-4237-B554-1406BBA9B939}" srcOrd="1" destOrd="0" parTransId="{2297A354-AAB0-4577-AD6C-AD5DF1BF7BF2}" sibTransId="{783E3FFA-51E0-4FBE-9A0C-8A767022F04D}"/>
    <dgm:cxn modelId="{0F0B0764-8F93-45C9-B034-480DAE22BA65}" type="presOf" srcId="{53E4C2D0-9315-484F-BCA4-8FB9A35C697F}" destId="{D7AB1489-BAA4-4BE7-A344-88957B6985BC}" srcOrd="0" destOrd="0" presId="urn:microsoft.com/office/officeart/2005/8/layout/vList6"/>
    <dgm:cxn modelId="{68C1472E-8148-446C-BEDE-DA299F67574B}" type="presOf" srcId="{52C8B10F-592B-441A-BB24-296ACA0B9CCC}" destId="{06F10DDB-5868-4A51-BCAF-8FD87FECE841}" srcOrd="0" destOrd="0" presId="urn:microsoft.com/office/officeart/2005/8/layout/vList6"/>
    <dgm:cxn modelId="{760F7ACD-4771-47A7-9B0C-7DD577451531}" srcId="{464C0A07-4A1D-4237-B554-1406BBA9B939}" destId="{53E4C2D0-9315-484F-BCA4-8FB9A35C697F}" srcOrd="0" destOrd="0" parTransId="{9EF103DA-2DBD-40F4-BB8F-2EC91719ED27}" sibTransId="{6E425A7B-235C-4053-84AC-32480D6CD6C0}"/>
    <dgm:cxn modelId="{BE89644D-E44C-45B5-BF53-70A1D565EC0B}" srcId="{F2D7FCD2-6FF4-4CAD-AD0B-F4ED40222E80}" destId="{52C8B10F-592B-441A-BB24-296ACA0B9CCC}" srcOrd="0" destOrd="0" parTransId="{04BA4F6B-2D60-4FC7-BE8C-DE9BF0E49C7A}" sibTransId="{2193B60B-EF25-4F29-9BAA-38CB19DBC0E7}"/>
    <dgm:cxn modelId="{92CC49DD-0EEC-4D33-8F63-C03A7DE41D67}" srcId="{DAE50520-7E56-4B84-A821-D53F00292CB0}" destId="{F2D7FCD2-6FF4-4CAD-AD0B-F4ED40222E80}" srcOrd="0" destOrd="0" parTransId="{CA4E6ACC-235C-48AF-9E72-39F65BAD7495}" sibTransId="{1145A750-9101-410E-A5CE-4E7F6B82C807}"/>
    <dgm:cxn modelId="{C1625EA2-0DE5-49AD-A475-7BD6E20B41B5}" type="presOf" srcId="{F2D7FCD2-6FF4-4CAD-AD0B-F4ED40222E80}" destId="{5B8CD4CD-DC24-4426-8C91-6C010B894A21}" srcOrd="0" destOrd="0" presId="urn:microsoft.com/office/officeart/2005/8/layout/vList6"/>
    <dgm:cxn modelId="{4739770F-69FA-4327-BDB1-9B254E5E01D1}" type="presOf" srcId="{DAE50520-7E56-4B84-A821-D53F00292CB0}" destId="{EDB03EE8-A928-475F-8002-D86B85314A3C}" srcOrd="0" destOrd="0" presId="urn:microsoft.com/office/officeart/2005/8/layout/vList6"/>
    <dgm:cxn modelId="{FA61896A-FB9A-43EE-BC0C-C343A4454AC9}" type="presParOf" srcId="{EDB03EE8-A928-475F-8002-D86B85314A3C}" destId="{AE640694-027B-49FB-882E-B3BDB3FAB0DB}" srcOrd="0" destOrd="0" presId="urn:microsoft.com/office/officeart/2005/8/layout/vList6"/>
    <dgm:cxn modelId="{A6596A35-BCF1-4E87-8C86-FD897E3FE928}" type="presParOf" srcId="{AE640694-027B-49FB-882E-B3BDB3FAB0DB}" destId="{5B8CD4CD-DC24-4426-8C91-6C010B894A21}" srcOrd="0" destOrd="0" presId="urn:microsoft.com/office/officeart/2005/8/layout/vList6"/>
    <dgm:cxn modelId="{90CD7178-74BA-4D69-81BB-6755135AD7A0}" type="presParOf" srcId="{AE640694-027B-49FB-882E-B3BDB3FAB0DB}" destId="{06F10DDB-5868-4A51-BCAF-8FD87FECE841}" srcOrd="1" destOrd="0" presId="urn:microsoft.com/office/officeart/2005/8/layout/vList6"/>
    <dgm:cxn modelId="{BD0690F3-D5A1-44BC-B91E-A88283915FC7}" type="presParOf" srcId="{EDB03EE8-A928-475F-8002-D86B85314A3C}" destId="{E3074D32-E519-44E8-A6DE-607E324BD76F}" srcOrd="1" destOrd="0" presId="urn:microsoft.com/office/officeart/2005/8/layout/vList6"/>
    <dgm:cxn modelId="{B10910C8-701E-49E1-A8CB-2A0286D2A9E4}" type="presParOf" srcId="{EDB03EE8-A928-475F-8002-D86B85314A3C}" destId="{FAF1F869-33E9-42F9-A100-FFB7FA000F72}" srcOrd="2" destOrd="0" presId="urn:microsoft.com/office/officeart/2005/8/layout/vList6"/>
    <dgm:cxn modelId="{6F835D7F-7A7E-4D36-A6F9-3DAF6604FA4E}" type="presParOf" srcId="{FAF1F869-33E9-42F9-A100-FFB7FA000F72}" destId="{87017C1E-4F29-402F-A2C1-A7401AD76EA2}" srcOrd="0" destOrd="0" presId="urn:microsoft.com/office/officeart/2005/8/layout/vList6"/>
    <dgm:cxn modelId="{9588F666-E698-48FD-AC8A-45579F54AA2B}" type="presParOf" srcId="{FAF1F869-33E9-42F9-A100-FFB7FA000F72}" destId="{D7AB1489-BAA4-4BE7-A344-88957B6985BC}"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A74255-4ED8-4A0D-B463-E31B845917E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1A25F1B7-1692-4F2B-8775-063E75435660}">
      <dgm:prSet phldrT="[Κείμενο]" custT="1"/>
      <dgm:spPr>
        <a:solidFill>
          <a:schemeClr val="bg2">
            <a:lumMod val="90000"/>
          </a:schemeClr>
        </a:solidFill>
        <a:ln>
          <a:solidFill>
            <a:schemeClr val="bg2">
              <a:lumMod val="90000"/>
            </a:schemeClr>
          </a:solidFill>
        </a:ln>
      </dgm:spPr>
      <dgm:t>
        <a:bodyPr/>
        <a:lstStyle/>
        <a:p>
          <a:r>
            <a:rPr lang="el-GR" sz="1800" dirty="0" smtClean="0">
              <a:solidFill>
                <a:srgbClr val="002060"/>
              </a:solidFill>
              <a:latin typeface="Arial" pitchFamily="34" charset="0"/>
              <a:cs typeface="Arial" pitchFamily="34" charset="0"/>
            </a:rPr>
            <a:t>1.  Αναζητά την προέλευση αυτού που ονομάζει «πρωτογενή άμυνα» σε κάποια «οδυνηρή εμπειρία». </a:t>
          </a:r>
          <a:endParaRPr lang="el-GR" sz="1800" dirty="0">
            <a:solidFill>
              <a:srgbClr val="002060"/>
            </a:solidFill>
            <a:latin typeface="Arial" pitchFamily="34" charset="0"/>
            <a:cs typeface="Arial" pitchFamily="34" charset="0"/>
          </a:endParaRPr>
        </a:p>
      </dgm:t>
    </dgm:pt>
    <dgm:pt modelId="{073787D2-6205-47E4-B950-5F7C94CF4294}" type="parTrans" cxnId="{0FF6EC0A-26F6-4E66-83FF-312F5DD256BB}">
      <dgm:prSet/>
      <dgm:spPr/>
      <dgm:t>
        <a:bodyPr/>
        <a:lstStyle/>
        <a:p>
          <a:endParaRPr lang="el-GR"/>
        </a:p>
      </dgm:t>
    </dgm:pt>
    <dgm:pt modelId="{E8458862-5C82-4F6B-995A-1CD4CBFE4995}" type="sibTrans" cxnId="{0FF6EC0A-26F6-4E66-83FF-312F5DD256BB}">
      <dgm:prSet/>
      <dgm:spPr/>
      <dgm:t>
        <a:bodyPr/>
        <a:lstStyle/>
        <a:p>
          <a:endParaRPr lang="el-GR"/>
        </a:p>
      </dgm:t>
    </dgm:pt>
    <dgm:pt modelId="{CE82E9F2-54EA-4826-826B-97E81A953B59}">
      <dgm:prSet phldrT="[Κείμενο]" custT="1"/>
      <dgm:spPr>
        <a:solidFill>
          <a:schemeClr val="bg2">
            <a:alpha val="99000"/>
          </a:schemeClr>
        </a:solidFill>
      </dgm:spPr>
      <dgm:t>
        <a:bodyPr/>
        <a:lstStyle/>
        <a:p>
          <a:endParaRPr lang="el-GR" sz="1400" dirty="0">
            <a:latin typeface="Arial" pitchFamily="34" charset="0"/>
            <a:cs typeface="Arial" pitchFamily="34" charset="0"/>
          </a:endParaRPr>
        </a:p>
      </dgm:t>
    </dgm:pt>
    <dgm:pt modelId="{5AFA5694-99A6-4472-A6F3-86BC5F81513F}" type="parTrans" cxnId="{44B8AA1A-BAAC-4A1D-80C4-B04A884E7D5E}">
      <dgm:prSet/>
      <dgm:spPr/>
      <dgm:t>
        <a:bodyPr/>
        <a:lstStyle/>
        <a:p>
          <a:endParaRPr lang="el-GR"/>
        </a:p>
      </dgm:t>
    </dgm:pt>
    <dgm:pt modelId="{0FDBCC7B-AFF7-413C-88E6-DCC8C0084D11}" type="sibTrans" cxnId="{44B8AA1A-BAAC-4A1D-80C4-B04A884E7D5E}">
      <dgm:prSet/>
      <dgm:spPr/>
      <dgm:t>
        <a:bodyPr/>
        <a:lstStyle/>
        <a:p>
          <a:endParaRPr lang="el-GR"/>
        </a:p>
      </dgm:t>
    </dgm:pt>
    <dgm:pt modelId="{D508F0E5-DE25-432B-9DB6-EE0CAB476A06}">
      <dgm:prSet phldrT="[Κείμενο]" custT="1"/>
      <dgm:spPr>
        <a:solidFill>
          <a:schemeClr val="bg2">
            <a:lumMod val="90000"/>
          </a:schemeClr>
        </a:solidFill>
        <a:ln>
          <a:solidFill>
            <a:schemeClr val="bg2">
              <a:lumMod val="90000"/>
            </a:schemeClr>
          </a:solidFill>
        </a:ln>
      </dgm:spPr>
      <dgm:t>
        <a:bodyPr/>
        <a:lstStyle/>
        <a:p>
          <a:r>
            <a:rPr lang="el-GR" sz="1800" dirty="0" smtClean="0">
              <a:solidFill>
                <a:srgbClr val="002060"/>
              </a:solidFill>
              <a:latin typeface="Arial" pitchFamily="34" charset="0"/>
              <a:cs typeface="Arial" pitchFamily="34" charset="0"/>
            </a:rPr>
            <a:t>2.  Προσπαθεί να διακρίνει στις φυσιολογικές από τις παθολογικές άμυνες.  </a:t>
          </a:r>
          <a:endParaRPr lang="el-GR" sz="1800" dirty="0">
            <a:solidFill>
              <a:srgbClr val="002060"/>
            </a:solidFill>
          </a:endParaRPr>
        </a:p>
      </dgm:t>
    </dgm:pt>
    <dgm:pt modelId="{66D91E38-1D1A-450E-A436-8842EF5ADFE3}" type="parTrans" cxnId="{0165EFED-7952-4904-A75C-9D0D1EC6E63F}">
      <dgm:prSet/>
      <dgm:spPr/>
      <dgm:t>
        <a:bodyPr/>
        <a:lstStyle/>
        <a:p>
          <a:endParaRPr lang="el-GR"/>
        </a:p>
      </dgm:t>
    </dgm:pt>
    <dgm:pt modelId="{F739F602-4A4C-446E-90A4-9DA5F6D25460}" type="sibTrans" cxnId="{0165EFED-7952-4904-A75C-9D0D1EC6E63F}">
      <dgm:prSet/>
      <dgm:spPr/>
      <dgm:t>
        <a:bodyPr/>
        <a:lstStyle/>
        <a:p>
          <a:endParaRPr lang="el-GR"/>
        </a:p>
      </dgm:t>
    </dgm:pt>
    <dgm:pt modelId="{5900DBFB-C9D2-48E0-B341-83BBA89CC1E6}" type="pres">
      <dgm:prSet presAssocID="{54A74255-4ED8-4A0D-B463-E31B845917ED}" presName="linear" presStyleCnt="0">
        <dgm:presLayoutVars>
          <dgm:animLvl val="lvl"/>
          <dgm:resizeHandles val="exact"/>
        </dgm:presLayoutVars>
      </dgm:prSet>
      <dgm:spPr/>
      <dgm:t>
        <a:bodyPr/>
        <a:lstStyle/>
        <a:p>
          <a:endParaRPr lang="el-GR"/>
        </a:p>
      </dgm:t>
    </dgm:pt>
    <dgm:pt modelId="{D32A5930-FD40-476D-A367-F6C88FA0E26B}" type="pres">
      <dgm:prSet presAssocID="{1A25F1B7-1692-4F2B-8775-063E75435660}" presName="parentText" presStyleLbl="node1" presStyleIdx="0" presStyleCnt="2" custScaleY="54374" custLinFactNeighborX="126" custLinFactNeighborY="-809">
        <dgm:presLayoutVars>
          <dgm:chMax val="0"/>
          <dgm:bulletEnabled val="1"/>
        </dgm:presLayoutVars>
      </dgm:prSet>
      <dgm:spPr/>
      <dgm:t>
        <a:bodyPr/>
        <a:lstStyle/>
        <a:p>
          <a:endParaRPr lang="el-GR"/>
        </a:p>
      </dgm:t>
    </dgm:pt>
    <dgm:pt modelId="{6C3BF42D-6302-4477-8700-81B87A2D7CC7}" type="pres">
      <dgm:prSet presAssocID="{1A25F1B7-1692-4F2B-8775-063E75435660}" presName="childText" presStyleLbl="revTx" presStyleIdx="0" presStyleCnt="1" custFlipVert="0" custScaleY="5209" custLinFactNeighborX="126" custLinFactNeighborY="-6525">
        <dgm:presLayoutVars>
          <dgm:bulletEnabled val="1"/>
        </dgm:presLayoutVars>
      </dgm:prSet>
      <dgm:spPr/>
      <dgm:t>
        <a:bodyPr/>
        <a:lstStyle/>
        <a:p>
          <a:endParaRPr lang="el-GR"/>
        </a:p>
      </dgm:t>
    </dgm:pt>
    <dgm:pt modelId="{DB21374C-B0CD-421E-A08F-56C62E6CED97}" type="pres">
      <dgm:prSet presAssocID="{D508F0E5-DE25-432B-9DB6-EE0CAB476A06}" presName="parentText" presStyleLbl="node1" presStyleIdx="1" presStyleCnt="2" custScaleY="55164" custLinFactNeighborX="126" custLinFactNeighborY="389">
        <dgm:presLayoutVars>
          <dgm:chMax val="0"/>
          <dgm:bulletEnabled val="1"/>
        </dgm:presLayoutVars>
      </dgm:prSet>
      <dgm:spPr/>
      <dgm:t>
        <a:bodyPr/>
        <a:lstStyle/>
        <a:p>
          <a:endParaRPr lang="el-GR"/>
        </a:p>
      </dgm:t>
    </dgm:pt>
  </dgm:ptLst>
  <dgm:cxnLst>
    <dgm:cxn modelId="{3E982FCA-232E-4920-91C0-4F7A0C242C46}" type="presOf" srcId="{1A25F1B7-1692-4F2B-8775-063E75435660}" destId="{D32A5930-FD40-476D-A367-F6C88FA0E26B}" srcOrd="0" destOrd="0" presId="urn:microsoft.com/office/officeart/2005/8/layout/vList2"/>
    <dgm:cxn modelId="{44B8AA1A-BAAC-4A1D-80C4-B04A884E7D5E}" srcId="{1A25F1B7-1692-4F2B-8775-063E75435660}" destId="{CE82E9F2-54EA-4826-826B-97E81A953B59}" srcOrd="0" destOrd="0" parTransId="{5AFA5694-99A6-4472-A6F3-86BC5F81513F}" sibTransId="{0FDBCC7B-AFF7-413C-88E6-DCC8C0084D11}"/>
    <dgm:cxn modelId="{0165EFED-7952-4904-A75C-9D0D1EC6E63F}" srcId="{54A74255-4ED8-4A0D-B463-E31B845917ED}" destId="{D508F0E5-DE25-432B-9DB6-EE0CAB476A06}" srcOrd="1" destOrd="0" parTransId="{66D91E38-1D1A-450E-A436-8842EF5ADFE3}" sibTransId="{F739F602-4A4C-446E-90A4-9DA5F6D25460}"/>
    <dgm:cxn modelId="{0FF6EC0A-26F6-4E66-83FF-312F5DD256BB}" srcId="{54A74255-4ED8-4A0D-B463-E31B845917ED}" destId="{1A25F1B7-1692-4F2B-8775-063E75435660}" srcOrd="0" destOrd="0" parTransId="{073787D2-6205-47E4-B950-5F7C94CF4294}" sibTransId="{E8458862-5C82-4F6B-995A-1CD4CBFE4995}"/>
    <dgm:cxn modelId="{D6F6F27B-5740-4B7D-B9EA-7A4C8DE44D2F}" type="presOf" srcId="{54A74255-4ED8-4A0D-B463-E31B845917ED}" destId="{5900DBFB-C9D2-48E0-B341-83BBA89CC1E6}" srcOrd="0" destOrd="0" presId="urn:microsoft.com/office/officeart/2005/8/layout/vList2"/>
    <dgm:cxn modelId="{BD3F3DF5-B668-4EFA-B6F0-DC0CA2F5532F}" type="presOf" srcId="{D508F0E5-DE25-432B-9DB6-EE0CAB476A06}" destId="{DB21374C-B0CD-421E-A08F-56C62E6CED97}" srcOrd="0" destOrd="0" presId="urn:microsoft.com/office/officeart/2005/8/layout/vList2"/>
    <dgm:cxn modelId="{3AFCB444-F347-4615-95D6-FAD4E3035596}" type="presOf" srcId="{CE82E9F2-54EA-4826-826B-97E81A953B59}" destId="{6C3BF42D-6302-4477-8700-81B87A2D7CC7}" srcOrd="0" destOrd="0" presId="urn:microsoft.com/office/officeart/2005/8/layout/vList2"/>
    <dgm:cxn modelId="{C1B65BDD-B013-4AB4-ACF0-A54863B46F64}" type="presParOf" srcId="{5900DBFB-C9D2-48E0-B341-83BBA89CC1E6}" destId="{D32A5930-FD40-476D-A367-F6C88FA0E26B}" srcOrd="0" destOrd="0" presId="urn:microsoft.com/office/officeart/2005/8/layout/vList2"/>
    <dgm:cxn modelId="{4D7FFB83-7C4A-44F4-80D5-94D5E3885328}" type="presParOf" srcId="{5900DBFB-C9D2-48E0-B341-83BBA89CC1E6}" destId="{6C3BF42D-6302-4477-8700-81B87A2D7CC7}" srcOrd="1" destOrd="0" presId="urn:microsoft.com/office/officeart/2005/8/layout/vList2"/>
    <dgm:cxn modelId="{A74EACC7-C15F-4ADA-9995-34396DE164B4}" type="presParOf" srcId="{5900DBFB-C9D2-48E0-B341-83BBA89CC1E6}" destId="{DB21374C-B0CD-421E-A08F-56C62E6CED97}" srcOrd="2" destOrd="0" presId="urn:microsoft.com/office/officeart/2005/8/layout/vList2"/>
  </dgm:cxnLst>
  <dgm:bg>
    <a:solidFill>
      <a:schemeClr val="bg2"/>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F10DDB-5868-4A51-BCAF-8FD87FECE841}">
      <dsp:nvSpPr>
        <dsp:cNvPr id="0" name=""/>
        <dsp:cNvSpPr/>
      </dsp:nvSpPr>
      <dsp:spPr>
        <a:xfrm>
          <a:off x="4022681" y="147472"/>
          <a:ext cx="4616958" cy="1903962"/>
        </a:xfrm>
        <a:prstGeom prst="rightArrow">
          <a:avLst>
            <a:gd name="adj1" fmla="val 75000"/>
            <a:gd name="adj2" fmla="val 50000"/>
          </a:avLst>
        </a:prstGeom>
        <a:solidFill>
          <a:schemeClr val="bg1">
            <a:alpha val="90000"/>
          </a:schemeClr>
        </a:solidFill>
        <a:ln w="25400" cap="flat" cmpd="sng" algn="ctr">
          <a:solidFill>
            <a:schemeClr val="bg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t" anchorCtr="0">
          <a:noAutofit/>
        </a:bodyPr>
        <a:lstStyle/>
        <a:p>
          <a:pPr marL="179388" lvl="1" indent="-179388" algn="just" defTabSz="755650">
            <a:lnSpc>
              <a:spcPct val="90000"/>
            </a:lnSpc>
            <a:spcBef>
              <a:spcPct val="0"/>
            </a:spcBef>
            <a:spcAft>
              <a:spcPct val="15000"/>
            </a:spcAft>
            <a:buChar char="••"/>
          </a:pPr>
          <a:r>
            <a:rPr lang="el-GR" sz="1700" kern="1200" dirty="0" smtClean="0">
              <a:solidFill>
                <a:srgbClr val="002060"/>
              </a:solidFill>
              <a:latin typeface="Arial" pitchFamily="34" charset="0"/>
              <a:cs typeface="Arial" pitchFamily="34" charset="0"/>
            </a:rPr>
            <a:t>Μολονότι πρόκειται για προσπάθεια προστασίας του οργανισμού και αποκατάστασης της ισορροπίας του,                     ο Φρόυντ αρνείται να μιλήσει για άμυνα στην περίπτωση αυτών των νευρώσεων. </a:t>
          </a:r>
          <a:endParaRPr lang="el-GR" sz="1700" kern="1200" dirty="0">
            <a:solidFill>
              <a:srgbClr val="002060"/>
            </a:solidFill>
            <a:latin typeface="Arial" pitchFamily="34" charset="0"/>
            <a:cs typeface="Arial" pitchFamily="34" charset="0"/>
          </a:endParaRPr>
        </a:p>
      </dsp:txBody>
      <dsp:txXfrm>
        <a:off x="4022681" y="385467"/>
        <a:ext cx="3902972" cy="1427972"/>
      </dsp:txXfrm>
    </dsp:sp>
    <dsp:sp modelId="{5B8CD4CD-DC24-4426-8C91-6C010B894A21}">
      <dsp:nvSpPr>
        <dsp:cNvPr id="0" name=""/>
        <dsp:cNvSpPr/>
      </dsp:nvSpPr>
      <dsp:spPr>
        <a:xfrm>
          <a:off x="0" y="1000"/>
          <a:ext cx="4021361" cy="2191664"/>
        </a:xfrm>
        <a:prstGeom prst="roundRect">
          <a:avLst/>
        </a:prstGeom>
        <a:solidFill>
          <a:schemeClr val="accent3">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tx1"/>
              </a:solidFill>
              <a:latin typeface="Arial" pitchFamily="34" charset="0"/>
              <a:cs typeface="Arial" pitchFamily="34" charset="0"/>
            </a:rPr>
            <a:t> </a:t>
          </a:r>
          <a:r>
            <a:rPr lang="el-GR" sz="1800" kern="1200" dirty="0" err="1" smtClean="0">
              <a:solidFill>
                <a:schemeClr val="tx1"/>
              </a:solidFill>
              <a:latin typeface="Arial" pitchFamily="34" charset="0"/>
              <a:cs typeface="Arial" pitchFamily="34" charset="0"/>
            </a:rPr>
            <a:t>Ενεστώσες</a:t>
          </a:r>
          <a:r>
            <a:rPr lang="el-GR" sz="1800" kern="1200" dirty="0" smtClean="0">
              <a:solidFill>
                <a:schemeClr val="tx1"/>
              </a:solidFill>
              <a:latin typeface="Arial" pitchFamily="34" charset="0"/>
              <a:cs typeface="Arial" pitchFamily="34" charset="0"/>
            </a:rPr>
            <a:t> Νευρώσεις: </a:t>
          </a:r>
        </a:p>
        <a:p>
          <a:pPr lvl="0" algn="just" defTabSz="800100">
            <a:lnSpc>
              <a:spcPct val="90000"/>
            </a:lnSpc>
            <a:spcBef>
              <a:spcPct val="0"/>
            </a:spcBef>
            <a:spcAft>
              <a:spcPct val="35000"/>
            </a:spcAft>
          </a:pPr>
          <a:r>
            <a:rPr lang="el-GR" sz="1800" kern="1200" dirty="0" smtClean="0">
              <a:solidFill>
                <a:schemeClr val="tx1"/>
              </a:solidFill>
              <a:latin typeface="Arial" pitchFamily="34" charset="0"/>
              <a:cs typeface="Arial" pitchFamily="34" charset="0"/>
            </a:rPr>
            <a:t>Πρόκειται για ομάδα νευρώσεων, όπου η ανυπόφορη  αύξηση των εσωτερικών εντάσεων, εξαιτίας                  της απουσίας εκτόνωσης των σεξουαλικών διεγέρσεων, οδηγεί σε ποικίλα σωματικά συμπτώματα. </a:t>
          </a:r>
          <a:endParaRPr lang="el-GR" sz="1800" kern="1200" dirty="0">
            <a:solidFill>
              <a:schemeClr val="tx1"/>
            </a:solidFill>
            <a:latin typeface="Arial" pitchFamily="34" charset="0"/>
            <a:cs typeface="Arial" pitchFamily="34" charset="0"/>
          </a:endParaRPr>
        </a:p>
      </dsp:txBody>
      <dsp:txXfrm>
        <a:off x="106988" y="107988"/>
        <a:ext cx="3807385" cy="1977688"/>
      </dsp:txXfrm>
    </dsp:sp>
    <dsp:sp modelId="{D7AB1489-BAA4-4BE7-A344-88957B6985BC}">
      <dsp:nvSpPr>
        <dsp:cNvPr id="0" name=""/>
        <dsp:cNvSpPr/>
      </dsp:nvSpPr>
      <dsp:spPr>
        <a:xfrm>
          <a:off x="3946784" y="2232249"/>
          <a:ext cx="4694175" cy="2804917"/>
        </a:xfrm>
        <a:prstGeom prst="rightArrow">
          <a:avLst>
            <a:gd name="adj1" fmla="val 75000"/>
            <a:gd name="adj2" fmla="val 50000"/>
          </a:avLst>
        </a:prstGeom>
        <a:solidFill>
          <a:schemeClr val="bg1">
            <a:alpha val="90000"/>
          </a:schemeClr>
        </a:solidFill>
        <a:ln w="25400" cap="flat" cmpd="sng" algn="ctr">
          <a:solidFill>
            <a:schemeClr val="bg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t" anchorCtr="0">
          <a:noAutofit/>
        </a:bodyPr>
        <a:lstStyle/>
        <a:p>
          <a:pPr marL="258763" lvl="1" indent="-179388" algn="just" defTabSz="755650">
            <a:lnSpc>
              <a:spcPct val="90000"/>
            </a:lnSpc>
            <a:spcBef>
              <a:spcPct val="0"/>
            </a:spcBef>
            <a:spcAft>
              <a:spcPct val="15000"/>
            </a:spcAft>
            <a:buChar char="••"/>
          </a:pPr>
          <a:r>
            <a:rPr lang="el-GR" sz="1700" kern="1200" dirty="0" smtClean="0">
              <a:solidFill>
                <a:srgbClr val="002060"/>
              </a:solidFill>
              <a:latin typeface="Arial" pitchFamily="34" charset="0"/>
              <a:cs typeface="Arial" pitchFamily="34" charset="0"/>
            </a:rPr>
            <a:t>Το άτομο μπορεί να αποφύγει τις εξωτερικές διεγέρσεις ή να τους αντιπαραθέσει ένα προστατευτικό φράγμα εκλεκτικής επιλογής, αλλά τις εσωτερικές δεν μπορεί να τις αποφύγει. Οι αμυντικές διεργασίες οργανώνονται ακριβώς για να αντιμετωπιστούν οι επιθέσεις «εκ των έσω», δηλαδή  οι </a:t>
          </a:r>
          <a:r>
            <a:rPr lang="el-GR" sz="1700" kern="1200" dirty="0" err="1" smtClean="0">
              <a:solidFill>
                <a:srgbClr val="002060"/>
              </a:solidFill>
              <a:latin typeface="Arial" pitchFamily="34" charset="0"/>
              <a:cs typeface="Arial" pitchFamily="34" charset="0"/>
            </a:rPr>
            <a:t>ενορμήσεις</a:t>
          </a:r>
          <a:r>
            <a:rPr lang="el-GR" sz="1700" kern="1200" dirty="0" smtClean="0">
              <a:solidFill>
                <a:srgbClr val="002060"/>
              </a:solidFill>
              <a:latin typeface="Arial" pitchFamily="34" charset="0"/>
              <a:cs typeface="Arial" pitchFamily="34" charset="0"/>
            </a:rPr>
            <a:t>.</a:t>
          </a:r>
          <a:endParaRPr lang="el-GR" sz="1700" kern="1200" dirty="0">
            <a:solidFill>
              <a:srgbClr val="002060"/>
            </a:solidFill>
            <a:latin typeface="Arial" pitchFamily="34" charset="0"/>
            <a:cs typeface="Arial" pitchFamily="34" charset="0"/>
          </a:endParaRPr>
        </a:p>
      </dsp:txBody>
      <dsp:txXfrm>
        <a:off x="3946784" y="2582864"/>
        <a:ext cx="3642331" cy="2103687"/>
      </dsp:txXfrm>
    </dsp:sp>
    <dsp:sp modelId="{87017C1E-4F29-402F-A2C1-A7401AD76EA2}">
      <dsp:nvSpPr>
        <dsp:cNvPr id="0" name=""/>
        <dsp:cNvSpPr/>
      </dsp:nvSpPr>
      <dsp:spPr>
        <a:xfrm>
          <a:off x="70832" y="2385515"/>
          <a:ext cx="3946409" cy="2799060"/>
        </a:xfrm>
        <a:prstGeom prst="roundRect">
          <a:avLst/>
        </a:prstGeom>
        <a:solidFill>
          <a:schemeClr val="accent3">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tx1"/>
              </a:solidFill>
              <a:latin typeface="Arial" pitchFamily="34" charset="0"/>
              <a:cs typeface="Arial" pitchFamily="34" charset="0"/>
            </a:rPr>
            <a:t>Ψυχονευρώσεις άμυνας:</a:t>
          </a:r>
        </a:p>
        <a:p>
          <a:pPr lvl="0" algn="just" defTabSz="800100">
            <a:lnSpc>
              <a:spcPct val="90000"/>
            </a:lnSpc>
            <a:spcBef>
              <a:spcPct val="0"/>
            </a:spcBef>
            <a:spcAft>
              <a:spcPct val="35000"/>
            </a:spcAft>
          </a:pPr>
          <a:r>
            <a:rPr lang="el-GR" sz="1800" kern="1200" dirty="0" smtClean="0">
              <a:solidFill>
                <a:schemeClr val="tx1"/>
              </a:solidFill>
              <a:latin typeface="Arial" pitchFamily="34" charset="0"/>
              <a:cs typeface="Arial" pitchFamily="34" charset="0"/>
            </a:rPr>
            <a:t>Ο Φρόυντ εξειδικεύει τους τύπους αμυντικών διεργασιών, περιγράφει τον τρόπο που εξελίσσεται η μεσολάβησή τους και διατυπώσει ένα συνολικό </a:t>
          </a:r>
          <a:r>
            <a:rPr lang="el-GR" sz="1800" kern="1200" dirty="0" err="1" smtClean="0">
              <a:solidFill>
                <a:schemeClr val="tx1"/>
              </a:solidFill>
              <a:latin typeface="Arial" pitchFamily="34" charset="0"/>
              <a:cs typeface="Arial" pitchFamily="34" charset="0"/>
            </a:rPr>
            <a:t>μεταψυχολογικό</a:t>
          </a:r>
          <a:r>
            <a:rPr lang="el-GR" sz="1800" kern="1200" dirty="0" smtClean="0">
              <a:solidFill>
                <a:schemeClr val="tx1"/>
              </a:solidFill>
              <a:latin typeface="Arial" pitchFamily="34" charset="0"/>
              <a:cs typeface="Arial" pitchFamily="34" charset="0"/>
            </a:rPr>
            <a:t> μοντέλο της άμυνας, το οποίο αναφέρεται στη διαφορά μεταξύ εξωτερικών και εσωτερικών διεγέρσεων. </a:t>
          </a:r>
          <a:endParaRPr lang="el-GR" sz="1800" kern="1200" dirty="0">
            <a:solidFill>
              <a:schemeClr val="tx1"/>
            </a:solidFill>
            <a:latin typeface="Arial" pitchFamily="34" charset="0"/>
            <a:cs typeface="Arial" pitchFamily="34" charset="0"/>
          </a:endParaRPr>
        </a:p>
      </dsp:txBody>
      <dsp:txXfrm>
        <a:off x="207471" y="2522154"/>
        <a:ext cx="3673131" cy="25257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2A5930-FD40-476D-A367-F6C88FA0E26B}">
      <dsp:nvSpPr>
        <dsp:cNvPr id="0" name=""/>
        <dsp:cNvSpPr/>
      </dsp:nvSpPr>
      <dsp:spPr>
        <a:xfrm>
          <a:off x="0" y="0"/>
          <a:ext cx="8229600" cy="580192"/>
        </a:xfrm>
        <a:prstGeom prst="roundRect">
          <a:avLst/>
        </a:prstGeom>
        <a:solidFill>
          <a:schemeClr val="bg2">
            <a:lumMod val="90000"/>
          </a:schemeClr>
        </a:solidFill>
        <a:ln w="25400" cap="flat" cmpd="sng" algn="ctr">
          <a:solidFill>
            <a:schemeClr val="bg2">
              <a:lumMod val="9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l-GR" sz="1800" kern="1200" dirty="0" smtClean="0">
              <a:solidFill>
                <a:srgbClr val="002060"/>
              </a:solidFill>
              <a:latin typeface="Arial" pitchFamily="34" charset="0"/>
              <a:cs typeface="Arial" pitchFamily="34" charset="0"/>
            </a:rPr>
            <a:t>1.  Αναζητά την προέλευση αυτού που ονομάζει «πρωτογενή άμυνα» σε κάποια «οδυνηρή εμπειρία». </a:t>
          </a:r>
          <a:endParaRPr lang="el-GR" sz="1800" kern="1200" dirty="0">
            <a:solidFill>
              <a:srgbClr val="002060"/>
            </a:solidFill>
            <a:latin typeface="Arial" pitchFamily="34" charset="0"/>
            <a:cs typeface="Arial" pitchFamily="34" charset="0"/>
          </a:endParaRPr>
        </a:p>
      </dsp:txBody>
      <dsp:txXfrm>
        <a:off x="28323" y="28323"/>
        <a:ext cx="8172954" cy="523546"/>
      </dsp:txXfrm>
    </dsp:sp>
    <dsp:sp modelId="{6C3BF42D-6302-4477-8700-81B87A2D7CC7}">
      <dsp:nvSpPr>
        <dsp:cNvPr id="0" name=""/>
        <dsp:cNvSpPr/>
      </dsp:nvSpPr>
      <dsp:spPr>
        <a:xfrm>
          <a:off x="0" y="513644"/>
          <a:ext cx="8229600" cy="49168"/>
        </a:xfrm>
        <a:prstGeom prst="rect">
          <a:avLst/>
        </a:prstGeom>
        <a:solidFill>
          <a:schemeClr val="bg2">
            <a:alpha val="99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261290" tIns="17780" rIns="99568" bIns="17780" numCol="1" spcCol="1270" anchor="t" anchorCtr="0">
          <a:noAutofit/>
        </a:bodyPr>
        <a:lstStyle/>
        <a:p>
          <a:pPr marL="114300" lvl="1" indent="-114300" algn="l" defTabSz="622300">
            <a:lnSpc>
              <a:spcPct val="90000"/>
            </a:lnSpc>
            <a:spcBef>
              <a:spcPct val="0"/>
            </a:spcBef>
            <a:spcAft>
              <a:spcPct val="20000"/>
            </a:spcAft>
            <a:buChar char="••"/>
          </a:pPr>
          <a:endParaRPr lang="el-GR" sz="1400" kern="1200" dirty="0">
            <a:latin typeface="Arial" pitchFamily="34" charset="0"/>
            <a:cs typeface="Arial" pitchFamily="34" charset="0"/>
          </a:endParaRPr>
        </a:p>
      </dsp:txBody>
      <dsp:txXfrm>
        <a:off x="0" y="513644"/>
        <a:ext cx="8229600" cy="49168"/>
      </dsp:txXfrm>
    </dsp:sp>
    <dsp:sp modelId="{DB21374C-B0CD-421E-A08F-56C62E6CED97}">
      <dsp:nvSpPr>
        <dsp:cNvPr id="0" name=""/>
        <dsp:cNvSpPr/>
      </dsp:nvSpPr>
      <dsp:spPr>
        <a:xfrm>
          <a:off x="0" y="635515"/>
          <a:ext cx="8229600" cy="588621"/>
        </a:xfrm>
        <a:prstGeom prst="roundRect">
          <a:avLst/>
        </a:prstGeom>
        <a:solidFill>
          <a:schemeClr val="bg2">
            <a:lumMod val="90000"/>
          </a:schemeClr>
        </a:solidFill>
        <a:ln w="25400" cap="flat" cmpd="sng" algn="ctr">
          <a:solidFill>
            <a:schemeClr val="bg2">
              <a:lumMod val="9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l-GR" sz="1800" kern="1200" dirty="0" smtClean="0">
              <a:solidFill>
                <a:srgbClr val="002060"/>
              </a:solidFill>
              <a:latin typeface="Arial" pitchFamily="34" charset="0"/>
              <a:cs typeface="Arial" pitchFamily="34" charset="0"/>
            </a:rPr>
            <a:t>2.  Προσπαθεί να διακρίνει στις φυσιολογικές από τις παθολογικές άμυνες.  </a:t>
          </a:r>
          <a:endParaRPr lang="el-GR" sz="1800" kern="1200" dirty="0">
            <a:solidFill>
              <a:srgbClr val="002060"/>
            </a:solidFill>
          </a:endParaRPr>
        </a:p>
      </dsp:txBody>
      <dsp:txXfrm>
        <a:off x="28734" y="664249"/>
        <a:ext cx="8172132" cy="531153"/>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CD35D4-825D-4B5C-9449-4812FC63785D}" type="datetimeFigureOut">
              <a:rPr lang="el-GR" smtClean="0"/>
              <a:pPr/>
              <a:t>24/3/18</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78ACF0-9A9C-4AB9-8EE1-3683C573CAE3}" type="slidenum">
              <a:rPr lang="el-GR" smtClean="0"/>
              <a:pPr/>
              <a:t>‹#›</a:t>
            </a:fld>
            <a:endParaRPr lang="el-GR"/>
          </a:p>
        </p:txBody>
      </p:sp>
    </p:spTree>
    <p:extLst>
      <p:ext uri="{BB962C8B-B14F-4D97-AF65-F5344CB8AC3E}">
        <p14:creationId xmlns:p14="http://schemas.microsoft.com/office/powerpoint/2010/main" val="1024637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1</a:t>
            </a:fld>
            <a:endParaRPr lang="el-GR"/>
          </a:p>
        </p:txBody>
      </p:sp>
    </p:spTree>
    <p:extLst>
      <p:ext uri="{BB962C8B-B14F-4D97-AF65-F5344CB8AC3E}">
        <p14:creationId xmlns:p14="http://schemas.microsoft.com/office/powerpoint/2010/main" val="4070971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algn="just"/>
            <a:r>
              <a:rPr lang="el-GR" dirty="0" smtClean="0">
                <a:latin typeface="Arial" pitchFamily="34" charset="0"/>
                <a:cs typeface="Arial" pitchFamily="34" charset="0"/>
              </a:rPr>
              <a:t>Στην ψυχοδυναμική</a:t>
            </a:r>
            <a:r>
              <a:rPr lang="el-GR" baseline="0" dirty="0" smtClean="0">
                <a:latin typeface="Arial" pitchFamily="34" charset="0"/>
                <a:cs typeface="Arial" pitchFamily="34" charset="0"/>
              </a:rPr>
              <a:t> γλώσσα η ασυνείδητη επιλογή των τρόπων με τους οποίους κάθε άτομο προτιμά να αντιμετωπίζει την πραγματικότητα «</a:t>
            </a:r>
            <a:r>
              <a:rPr lang="el-GR" baseline="0" dirty="0" err="1" smtClean="0">
                <a:latin typeface="Arial" pitchFamily="34" charset="0"/>
                <a:cs typeface="Arial" pitchFamily="34" charset="0"/>
              </a:rPr>
              <a:t>υπερκαθορίζεται</a:t>
            </a:r>
            <a:r>
              <a:rPr lang="el-GR" baseline="0" dirty="0" smtClean="0">
                <a:latin typeface="Arial" pitchFamily="34" charset="0"/>
                <a:cs typeface="Arial" pitchFamily="34" charset="0"/>
              </a:rPr>
              <a:t>», εκφράζοντας την πολύ βασική αρχή της «πολλαπλής λειτουργίας»</a:t>
            </a:r>
          </a:p>
          <a:p>
            <a:endParaRPr lang="el-GR" dirty="0"/>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12</a:t>
            </a:fld>
            <a:endParaRPr lang="el-GR"/>
          </a:p>
        </p:txBody>
      </p:sp>
    </p:spTree>
    <p:extLst>
      <p:ext uri="{BB962C8B-B14F-4D97-AF65-F5344CB8AC3E}">
        <p14:creationId xmlns:p14="http://schemas.microsoft.com/office/powerpoint/2010/main" val="15196894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13</a:t>
            </a:fld>
            <a:endParaRPr lang="el-GR"/>
          </a:p>
        </p:txBody>
      </p:sp>
    </p:spTree>
    <p:extLst>
      <p:ext uri="{BB962C8B-B14F-4D97-AF65-F5344CB8AC3E}">
        <p14:creationId xmlns:p14="http://schemas.microsoft.com/office/powerpoint/2010/main" val="13969841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14</a:t>
            </a:fld>
            <a:endParaRPr lang="el-GR"/>
          </a:p>
        </p:txBody>
      </p:sp>
    </p:spTree>
    <p:extLst>
      <p:ext uri="{BB962C8B-B14F-4D97-AF65-F5344CB8AC3E}">
        <p14:creationId xmlns:p14="http://schemas.microsoft.com/office/powerpoint/2010/main" val="673627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15</a:t>
            </a:fld>
            <a:endParaRPr lang="el-GR"/>
          </a:p>
        </p:txBody>
      </p:sp>
    </p:spTree>
    <p:extLst>
      <p:ext uri="{BB962C8B-B14F-4D97-AF65-F5344CB8AC3E}">
        <p14:creationId xmlns:p14="http://schemas.microsoft.com/office/powerpoint/2010/main" val="1233870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algn="just"/>
            <a:r>
              <a:rPr lang="el-GR" dirty="0" smtClean="0">
                <a:latin typeface="Arial" pitchFamily="34" charset="0"/>
                <a:cs typeface="Arial" pitchFamily="34" charset="0"/>
              </a:rPr>
              <a:t>Η επιλογή του όρου μπορεί να σχετίζεται τουλάχιστον</a:t>
            </a:r>
            <a:r>
              <a:rPr lang="el-GR" baseline="0" dirty="0" smtClean="0">
                <a:latin typeface="Arial" pitchFamily="34" charset="0"/>
                <a:cs typeface="Arial" pitchFamily="34" charset="0"/>
              </a:rPr>
              <a:t> με δύο πλευρές της σκέψης του:</a:t>
            </a:r>
          </a:p>
          <a:p>
            <a:pPr marL="228600" indent="-228600" algn="just">
              <a:buAutoNum type="arabicPeriod"/>
            </a:pPr>
            <a:r>
              <a:rPr lang="el-GR" baseline="0" dirty="0" smtClean="0">
                <a:latin typeface="Arial" pitchFamily="34" charset="0"/>
                <a:cs typeface="Arial" pitchFamily="34" charset="0"/>
              </a:rPr>
              <a:t>Προτιμούσε τις στρατιωτικές μεταφορές και χρησιμοποιούσε για λόγους παιδαγωγικούς συγκρίσεις μεταξύ στρατιωτικών χειρισμών και διάφορων ψυχολογικών λειτουργιών (συμβιβασμούς που αφορούν σε στρατιωτικούς σκοπούς, μάχες με πολυσύνθετη έκβαση)</a:t>
            </a:r>
          </a:p>
          <a:p>
            <a:pPr marL="228600" indent="-228600" algn="just">
              <a:buAutoNum type="arabicPeriod"/>
            </a:pPr>
            <a:r>
              <a:rPr lang="el-GR" baseline="0" dirty="0" smtClean="0">
                <a:latin typeface="Arial" pitchFamily="34" charset="0"/>
                <a:cs typeface="Arial" pitchFamily="34" charset="0"/>
              </a:rPr>
              <a:t>Όταν ήρθε αντιμέτωπος με κάποια χαρακτηριστικά και παραδείγματα των διεργασιών που αποκαλούνται άμυνες, ιδιαίτερα με την απώθηση και τη μετατροπή, πρόσεξε την αμυντική τους λειτουργία.</a:t>
            </a:r>
            <a:endParaRPr lang="el-GR" dirty="0">
              <a:latin typeface="Arial" pitchFamily="34" charset="0"/>
              <a:cs typeface="Arial" pitchFamily="34" charset="0"/>
            </a:endParaRPr>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16</a:t>
            </a:fld>
            <a:endParaRPr lang="el-GR"/>
          </a:p>
        </p:txBody>
      </p:sp>
    </p:spTree>
    <p:extLst>
      <p:ext uri="{BB962C8B-B14F-4D97-AF65-F5344CB8AC3E}">
        <p14:creationId xmlns:p14="http://schemas.microsoft.com/office/powerpoint/2010/main" val="14440098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l-GR" sz="1200" dirty="0" smtClean="0">
                <a:latin typeface="Arial" pitchFamily="34" charset="0"/>
                <a:cs typeface="Arial" pitchFamily="34" charset="0"/>
              </a:rPr>
              <a:t>Ψυχονευρώσεις  άμυνας: </a:t>
            </a:r>
          </a:p>
          <a:p>
            <a:pPr marL="0" marR="0" lvl="0" indent="0" algn="just" defTabSz="914400" rtl="0" eaLnBrk="1" fontAlgn="auto" latinLnBrk="0" hangingPunct="1">
              <a:lnSpc>
                <a:spcPct val="100000"/>
              </a:lnSpc>
              <a:spcBef>
                <a:spcPts val="0"/>
              </a:spcBef>
              <a:spcAft>
                <a:spcPts val="0"/>
              </a:spcAft>
              <a:buClrTx/>
              <a:buSzTx/>
              <a:buFontTx/>
              <a:buNone/>
              <a:tabLst/>
              <a:defRPr/>
            </a:pPr>
            <a:r>
              <a:rPr lang="el-GR" sz="1200" dirty="0" smtClean="0">
                <a:latin typeface="Arial" pitchFamily="34" charset="0"/>
                <a:cs typeface="Arial" pitchFamily="34" charset="0"/>
              </a:rPr>
              <a:t>     Η εξειδίκευση των</a:t>
            </a:r>
            <a:r>
              <a:rPr lang="el-GR" sz="1200" baseline="0" dirty="0" smtClean="0">
                <a:latin typeface="Arial" pitchFamily="34" charset="0"/>
                <a:cs typeface="Arial" pitchFamily="34" charset="0"/>
              </a:rPr>
              <a:t> ποικίλων</a:t>
            </a:r>
            <a:r>
              <a:rPr lang="el-GR" sz="1200" dirty="0" smtClean="0">
                <a:latin typeface="Arial" pitchFamily="34" charset="0"/>
                <a:cs typeface="Arial" pitchFamily="34" charset="0"/>
              </a:rPr>
              <a:t> τύπους αμυντικών διεργασιών</a:t>
            </a:r>
            <a:r>
              <a:rPr lang="el-GR" sz="1200" baseline="0" dirty="0" smtClean="0">
                <a:latin typeface="Arial" pitchFamily="34" charset="0"/>
                <a:cs typeface="Arial" pitchFamily="34" charset="0"/>
              </a:rPr>
              <a:t> γίνεται ανάλογα με τις παθήσεις </a:t>
            </a:r>
          </a:p>
          <a:p>
            <a:pPr marL="0" marR="0" lvl="0" indent="0" algn="just" defTabSz="914400" rtl="0" eaLnBrk="1" fontAlgn="auto" latinLnBrk="0" hangingPunct="1">
              <a:lnSpc>
                <a:spcPct val="100000"/>
              </a:lnSpc>
              <a:spcBef>
                <a:spcPts val="0"/>
              </a:spcBef>
              <a:spcAft>
                <a:spcPts val="0"/>
              </a:spcAft>
              <a:buClrTx/>
              <a:buSzTx/>
              <a:buFontTx/>
              <a:buNone/>
              <a:tabLst/>
              <a:defRPr/>
            </a:pPr>
            <a:r>
              <a:rPr lang="el-GR" sz="1200" baseline="0" dirty="0" smtClean="0">
                <a:latin typeface="Arial" pitchFamily="34" charset="0"/>
                <a:cs typeface="Arial" pitchFamily="34" charset="0"/>
              </a:rPr>
              <a:t>     Η περιγραφή του τρόπου  με τον οποίο </a:t>
            </a:r>
            <a:r>
              <a:rPr lang="el-GR" sz="1200" dirty="0" smtClean="0">
                <a:latin typeface="Arial" pitchFamily="34" charset="0"/>
                <a:cs typeface="Arial" pitchFamily="34" charset="0"/>
              </a:rPr>
              <a:t>εξελίσσεται η μεσολάβησή των αμυντικών διεργασιών γίνεται με βάση την θεραπευτική εμπειρία και αφορά στην εμφάνιση δυσάρεστων συναισθημάτων</a:t>
            </a:r>
            <a:r>
              <a:rPr lang="el-GR" sz="1200" baseline="0" dirty="0" smtClean="0">
                <a:latin typeface="Arial" pitchFamily="34" charset="0"/>
                <a:cs typeface="Arial" pitchFamily="34" charset="0"/>
              </a:rPr>
              <a:t> που κινητοποιούν την άμυνα, στη διευθέτηση των αντιστάσεων και στη διαστρωμάτωση του παθογόνου υλικού.</a:t>
            </a:r>
          </a:p>
          <a:p>
            <a:pPr marL="0" marR="0" lvl="0" indent="0" algn="just" defTabSz="914400" rtl="0" eaLnBrk="1" fontAlgn="auto" latinLnBrk="0" hangingPunct="1">
              <a:lnSpc>
                <a:spcPct val="100000"/>
              </a:lnSpc>
              <a:spcBef>
                <a:spcPts val="0"/>
              </a:spcBef>
              <a:spcAft>
                <a:spcPts val="0"/>
              </a:spcAft>
              <a:buClrTx/>
              <a:buSzTx/>
              <a:buFontTx/>
              <a:buNone/>
              <a:tabLst/>
              <a:defRPr/>
            </a:pPr>
            <a:r>
              <a:rPr lang="el-GR" sz="1200" baseline="0" dirty="0" smtClean="0">
                <a:latin typeface="Arial" pitchFamily="34" charset="0"/>
                <a:cs typeface="Arial" pitchFamily="34" charset="0"/>
              </a:rPr>
              <a:t>     Η επιδίωξη του Φρόυντ και διατυπώσει το </a:t>
            </a:r>
            <a:r>
              <a:rPr lang="el-GR" sz="1200" baseline="0" dirty="0" err="1" smtClean="0">
                <a:latin typeface="Arial" pitchFamily="34" charset="0"/>
                <a:cs typeface="Arial" pitchFamily="34" charset="0"/>
              </a:rPr>
              <a:t>μεταψυχολογικό</a:t>
            </a:r>
            <a:r>
              <a:rPr lang="el-GR" sz="1200" baseline="0" dirty="0" smtClean="0">
                <a:latin typeface="Arial" pitchFamily="34" charset="0"/>
                <a:cs typeface="Arial" pitchFamily="34" charset="0"/>
              </a:rPr>
              <a:t> μοντέλο αναφέρεται στη διαφορά εξωτερικών και εσωτερικών διεγέρσεων από την αρχή, αλλά και στη συνέχεια του έργου του.</a:t>
            </a:r>
            <a:endParaRPr lang="el-GR" sz="1200" dirty="0" smtClean="0">
              <a:latin typeface="Arial" pitchFamily="34" charset="0"/>
              <a:cs typeface="Arial" pitchFamily="34" charset="0"/>
            </a:endParaRPr>
          </a:p>
          <a:p>
            <a:endParaRPr lang="el-GR" dirty="0"/>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17</a:t>
            </a:fld>
            <a:endParaRPr lang="el-GR"/>
          </a:p>
        </p:txBody>
      </p:sp>
    </p:spTree>
    <p:extLst>
      <p:ext uri="{BB962C8B-B14F-4D97-AF65-F5344CB8AC3E}">
        <p14:creationId xmlns:p14="http://schemas.microsoft.com/office/powerpoint/2010/main" val="7603499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a:xfrm>
            <a:off x="548680" y="4343400"/>
            <a:ext cx="5760640" cy="4114800"/>
          </a:xfrm>
        </p:spPr>
        <p:txBody>
          <a:bodyPr>
            <a:normAutofit/>
          </a:bodyPr>
          <a:lstStyle/>
          <a:p>
            <a:pPr algn="just"/>
            <a:r>
              <a:rPr lang="el-GR" dirty="0" smtClean="0"/>
              <a:t>     </a:t>
            </a:r>
            <a:r>
              <a:rPr lang="el-GR" dirty="0" smtClean="0">
                <a:latin typeface="Arial" pitchFamily="34" charset="0"/>
                <a:cs typeface="Arial" pitchFamily="34" charset="0"/>
              </a:rPr>
              <a:t>Η αναζήτηση της προέλευσης της πρωτογενούς άμυνας σε κάποια οδυνηρή εμπειρία αποτελεί ένα θεωρητικό μοντέλο ανάλογο του μοντέλου της γένεσης της επιθυμίας και της αναστολής</a:t>
            </a:r>
            <a:r>
              <a:rPr lang="el-GR" baseline="0" dirty="0" smtClean="0">
                <a:latin typeface="Arial" pitchFamily="34" charset="0"/>
                <a:cs typeface="Arial" pitchFamily="34" charset="0"/>
              </a:rPr>
              <a:t> </a:t>
            </a:r>
            <a:r>
              <a:rPr lang="el-GR" dirty="0" smtClean="0">
                <a:latin typeface="Arial" pitchFamily="34" charset="0"/>
                <a:cs typeface="Arial" pitchFamily="34" charset="0"/>
              </a:rPr>
              <a:t>της από το Εγώ, που αποδίδονται σε ένα είδος «εμπειρίας</a:t>
            </a:r>
            <a:r>
              <a:rPr lang="el-GR" baseline="0" dirty="0" smtClean="0">
                <a:latin typeface="Arial" pitchFamily="34" charset="0"/>
                <a:cs typeface="Arial" pitchFamily="34" charset="0"/>
              </a:rPr>
              <a:t> ικανοποίησης». Στο </a:t>
            </a:r>
            <a:r>
              <a:rPr lang="el-GR" i="1" baseline="0" dirty="0" smtClean="0">
                <a:latin typeface="Arial" pitchFamily="34" charset="0"/>
                <a:cs typeface="Arial" pitchFamily="34" charset="0"/>
              </a:rPr>
              <a:t>Σχεδίασμα  </a:t>
            </a:r>
            <a:r>
              <a:rPr lang="el-GR" i="0" baseline="0" dirty="0" smtClean="0">
                <a:latin typeface="Arial" pitchFamily="34" charset="0"/>
                <a:cs typeface="Arial" pitchFamily="34" charset="0"/>
              </a:rPr>
              <a:t>η ιδέα της πρωτογενούς άμυνας  δεν είναι τόσο σαφής  όσο η έννοια της  «εμπειρίας ικανοποίησης». </a:t>
            </a:r>
          </a:p>
          <a:p>
            <a:pPr algn="just"/>
            <a:r>
              <a:rPr lang="el-GR" i="0" baseline="0" dirty="0" smtClean="0">
                <a:latin typeface="Arial" pitchFamily="34" charset="0"/>
                <a:cs typeface="Arial" pitchFamily="34" charset="0"/>
              </a:rPr>
              <a:t>     Σε σχέση με τις φυσιολογικές άμυνες, ο Φρόυντ διατυπώνει: «Όταν επαναλαμβάνεται η επένδυση του μνημονικού ίχνους, επαναλαμβάνεται και η δυσαρέσκεια, με τη διαφορά ότι το Εγώ έχει ήδη εγκαταστήσεις τα αμυντικά του φράγματα. Η εμπειρία δείχνει ότι τη δεύτερη φορά η απελευθέρωση δυσαρέσκειας είναι λιγότερο σημαντική και ότι τελικά με την επανάληψη καταλήγει να μειώνεται τόσο, ώστε να αποτελεί μόνο προειδοποιητικό  σήμα, κατάλληλο όμως από ενεργειακή άποψη για το Εγώ».</a:t>
            </a:r>
          </a:p>
          <a:p>
            <a:pPr algn="just"/>
            <a:r>
              <a:rPr lang="el-GR" i="0" baseline="0" dirty="0" smtClean="0">
                <a:latin typeface="Arial" pitchFamily="34" charset="0"/>
                <a:cs typeface="Arial" pitchFamily="34" charset="0"/>
              </a:rPr>
              <a:t>     Σε σχέση με τις παθολογικές άμυνες, ο Φρόυντ διατυπώνει: «Η προσοχή στρέφεται προς τα αντιληπτικά δεδομένα , τα οποία είναι τα </a:t>
            </a:r>
            <a:r>
              <a:rPr lang="el-GR" i="0" baseline="0" dirty="0" err="1" smtClean="0">
                <a:latin typeface="Arial" pitchFamily="34" charset="0"/>
                <a:cs typeface="Arial" pitchFamily="34" charset="0"/>
              </a:rPr>
              <a:t>κατ΄</a:t>
            </a:r>
            <a:r>
              <a:rPr lang="el-GR" i="0" baseline="0" dirty="0" smtClean="0">
                <a:latin typeface="Arial" pitchFamily="34" charset="0"/>
                <a:cs typeface="Arial" pitchFamily="34" charset="0"/>
              </a:rPr>
              <a:t> εξοχήν στοιχεία που συνήθως προκαλούν απελευθέρωση δυσαρέσκειας.  Στην περίπτωση των παθολογικών αμυνών,  δεν πρόκειται για αντιληπτικά δεδομένα, αλλά για μνημονικά ίχνη, τα οποία απελευθερώνουν αναπάντεχα δυσαρέσκεια, με αποτέλεσμα, όταν το Εγώ το πληροφορείται,  να είναι πλέον πολύ αργά». Αυτό εξηγεί το λόγο για τον οποίο «… είναι δυνατόν από ορισμένες διεργασίες του Εγώ να παραχθούν συνέπειες που παρατηρούνται συνήθως μόνο στις πρωτογενείς διεργασίες».</a:t>
            </a:r>
            <a:endParaRPr lang="el-GR" i="0" dirty="0">
              <a:latin typeface="Arial" pitchFamily="34" charset="0"/>
              <a:cs typeface="Arial" pitchFamily="34" charset="0"/>
            </a:endParaRPr>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18</a:t>
            </a:fld>
            <a:endParaRPr lang="el-GR"/>
          </a:p>
        </p:txBody>
      </p:sp>
    </p:spTree>
    <p:extLst>
      <p:ext uri="{BB962C8B-B14F-4D97-AF65-F5344CB8AC3E}">
        <p14:creationId xmlns:p14="http://schemas.microsoft.com/office/powerpoint/2010/main" val="16746327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l-GR" sz="1200" dirty="0" smtClean="0">
                <a:latin typeface="Arial" pitchFamily="34" charset="0"/>
                <a:cs typeface="Arial" pitchFamily="34" charset="0"/>
              </a:rPr>
              <a:t>     Ο Φρόυντ</a:t>
            </a:r>
            <a:r>
              <a:rPr lang="el-GR" sz="1200" baseline="0" dirty="0" smtClean="0">
                <a:latin typeface="Arial" pitchFamily="34" charset="0"/>
                <a:cs typeface="Arial" pitchFamily="34" charset="0"/>
              </a:rPr>
              <a:t> απορρίπτει κατηγορηματικά τη </a:t>
            </a:r>
            <a:r>
              <a:rPr lang="el-GR" sz="1200" dirty="0" smtClean="0">
                <a:solidFill>
                  <a:schemeClr val="tx1">
                    <a:lumMod val="75000"/>
                    <a:lumOff val="25000"/>
                  </a:schemeClr>
                </a:solidFill>
                <a:latin typeface="Arial" pitchFamily="34" charset="0"/>
                <a:cs typeface="Arial" pitchFamily="34" charset="0"/>
              </a:rPr>
              <a:t>θεωρητική λύση που διατείνεται ότι η άμυνα κινητοποιείται, όταν η ένταση αυξάνεται σε ανυπόφορο βαθμό, επειδή μια </a:t>
            </a:r>
            <a:r>
              <a:rPr lang="el-GR" sz="1200" dirty="0" err="1" smtClean="0">
                <a:solidFill>
                  <a:schemeClr val="tx1">
                    <a:lumMod val="75000"/>
                    <a:lumOff val="25000"/>
                  </a:schemeClr>
                </a:solidFill>
                <a:latin typeface="Arial" pitchFamily="34" charset="0"/>
                <a:cs typeface="Arial" pitchFamily="34" charset="0"/>
              </a:rPr>
              <a:t>ενορμητική</a:t>
            </a:r>
            <a:r>
              <a:rPr lang="el-GR" sz="1200" dirty="0" smtClean="0">
                <a:solidFill>
                  <a:schemeClr val="tx1">
                    <a:lumMod val="75000"/>
                    <a:lumOff val="25000"/>
                  </a:schemeClr>
                </a:solidFill>
                <a:latin typeface="Arial" pitchFamily="34" charset="0"/>
                <a:cs typeface="Arial" pitchFamily="34" charset="0"/>
              </a:rPr>
              <a:t> διακίνηση παραμένει ανικανοποίητη.</a:t>
            </a:r>
            <a:r>
              <a:rPr lang="el-GR" sz="1200" baseline="0" dirty="0" smtClean="0">
                <a:solidFill>
                  <a:schemeClr val="tx1">
                    <a:lumMod val="75000"/>
                    <a:lumOff val="25000"/>
                  </a:schemeClr>
                </a:solidFill>
                <a:latin typeface="Arial" pitchFamily="34" charset="0"/>
                <a:cs typeface="Arial" pitchFamily="34" charset="0"/>
              </a:rPr>
              <a:t> Για παράδειγμα, η πείνα που δεν ικανοποιείται, δεν </a:t>
            </a:r>
            <a:r>
              <a:rPr lang="el-GR" sz="1200" dirty="0" smtClean="0">
                <a:solidFill>
                  <a:schemeClr val="tx1">
                    <a:lumMod val="75000"/>
                    <a:lumOff val="25000"/>
                  </a:schemeClr>
                </a:solidFill>
                <a:latin typeface="Arial" pitchFamily="34" charset="0"/>
                <a:cs typeface="Arial" pitchFamily="34" charset="0"/>
              </a:rPr>
              <a:t> απωθείται. </a:t>
            </a:r>
          </a:p>
          <a:p>
            <a:pPr marL="0" marR="0" indent="0" algn="just" defTabSz="914400" rtl="0" eaLnBrk="1" fontAlgn="auto" latinLnBrk="0" hangingPunct="1">
              <a:lnSpc>
                <a:spcPct val="100000"/>
              </a:lnSpc>
              <a:spcBef>
                <a:spcPts val="0"/>
              </a:spcBef>
              <a:spcAft>
                <a:spcPts val="0"/>
              </a:spcAft>
              <a:buClrTx/>
              <a:buSzTx/>
              <a:buFontTx/>
              <a:buNone/>
              <a:tabLst/>
              <a:defRPr/>
            </a:pPr>
            <a:r>
              <a:rPr lang="el-GR" dirty="0" smtClean="0">
                <a:solidFill>
                  <a:schemeClr val="tx1">
                    <a:lumMod val="75000"/>
                    <a:lumOff val="25000"/>
                  </a:schemeClr>
                </a:solidFill>
                <a:latin typeface="Arial" pitchFamily="34" charset="0"/>
                <a:cs typeface="Arial" pitchFamily="34" charset="0"/>
              </a:rPr>
              <a:t>     </a:t>
            </a:r>
            <a:r>
              <a:rPr lang="el-GR" sz="1200" dirty="0" smtClean="0">
                <a:solidFill>
                  <a:schemeClr val="tx1">
                    <a:lumMod val="75000"/>
                    <a:lumOff val="25000"/>
                  </a:schemeClr>
                </a:solidFill>
                <a:latin typeface="Arial" pitchFamily="34" charset="0"/>
                <a:cs typeface="Arial" pitchFamily="34" charset="0"/>
              </a:rPr>
              <a:t>Όποια κι αν είναι τα αμυντικά μέσα που διαθέτει ο οργανισμός για να αντιμετωπίσεις</a:t>
            </a:r>
            <a:r>
              <a:rPr lang="el-GR" sz="1200" baseline="0" dirty="0" smtClean="0">
                <a:solidFill>
                  <a:schemeClr val="tx1">
                    <a:lumMod val="75000"/>
                    <a:lumOff val="25000"/>
                  </a:schemeClr>
                </a:solidFill>
                <a:latin typeface="Arial" pitchFamily="34" charset="0"/>
                <a:cs typeface="Arial" pitchFamily="34" charset="0"/>
              </a:rPr>
              <a:t> απειλές αυτού του τύπου, δεν μπορούν μνα θεωρηθούν άμυνες, έτσι όπως απαντώνται στην ψυχανάλυση. Οι </a:t>
            </a:r>
            <a:r>
              <a:rPr lang="el-GR" sz="1200" baseline="0" dirty="0" err="1" smtClean="0">
                <a:solidFill>
                  <a:schemeClr val="tx1">
                    <a:lumMod val="75000"/>
                    <a:lumOff val="25000"/>
                  </a:schemeClr>
                </a:solidFill>
                <a:latin typeface="Arial" pitchFamily="34" charset="0"/>
                <a:cs typeface="Arial" pitchFamily="34" charset="0"/>
              </a:rPr>
              <a:t>ομοιοστασιακές</a:t>
            </a:r>
            <a:r>
              <a:rPr lang="el-GR" sz="1200" baseline="0" dirty="0" smtClean="0">
                <a:solidFill>
                  <a:schemeClr val="tx1">
                    <a:lumMod val="75000"/>
                    <a:lumOff val="25000"/>
                  </a:schemeClr>
                </a:solidFill>
                <a:latin typeface="Arial" pitchFamily="34" charset="0"/>
                <a:cs typeface="Arial" pitchFamily="34" charset="0"/>
              </a:rPr>
              <a:t> ανάγκες του οργανισμού δεν είναι αρκετές, για να εξηγήσουν την αμυντική διεργασία. </a:t>
            </a:r>
            <a:endParaRPr lang="el-GR" sz="1200" dirty="0" smtClean="0">
              <a:solidFill>
                <a:schemeClr val="tx1">
                  <a:lumMod val="75000"/>
                  <a:lumOff val="25000"/>
                </a:schemeClr>
              </a:solidFill>
              <a:latin typeface="Arial" pitchFamily="34" charset="0"/>
              <a:cs typeface="Arial" pitchFamily="34" charset="0"/>
            </a:endParaRPr>
          </a:p>
          <a:p>
            <a:endParaRPr lang="el-GR" dirty="0"/>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19</a:t>
            </a:fld>
            <a:endParaRPr lang="el-GR"/>
          </a:p>
        </p:txBody>
      </p:sp>
    </p:spTree>
    <p:extLst>
      <p:ext uri="{BB962C8B-B14F-4D97-AF65-F5344CB8AC3E}">
        <p14:creationId xmlns:p14="http://schemas.microsoft.com/office/powerpoint/2010/main" val="6311281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20</a:t>
            </a:fld>
            <a:endParaRPr lang="el-GR"/>
          </a:p>
        </p:txBody>
      </p:sp>
    </p:spTree>
    <p:extLst>
      <p:ext uri="{BB962C8B-B14F-4D97-AF65-F5344CB8AC3E}">
        <p14:creationId xmlns:p14="http://schemas.microsoft.com/office/powerpoint/2010/main" val="948664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a:xfrm>
            <a:off x="692696" y="4355976"/>
            <a:ext cx="5558408" cy="4114800"/>
          </a:xfrm>
        </p:spPr>
        <p:txBody>
          <a:bodyPr>
            <a:normAutofit/>
          </a:bodyPr>
          <a:lstStyle/>
          <a:p>
            <a:pPr algn="just"/>
            <a:r>
              <a:rPr lang="el-GR" dirty="0" smtClean="0">
                <a:latin typeface="Arial" pitchFamily="34" charset="0"/>
                <a:cs typeface="Arial" pitchFamily="34" charset="0"/>
              </a:rPr>
              <a:t>Ιδιαίτερα από τότε</a:t>
            </a:r>
            <a:r>
              <a:rPr lang="el-GR" baseline="0" dirty="0" smtClean="0">
                <a:latin typeface="Arial" pitchFamily="34" charset="0"/>
                <a:cs typeface="Arial" pitchFamily="34" charset="0"/>
              </a:rPr>
              <a:t> </a:t>
            </a:r>
            <a:r>
              <a:rPr lang="el-GR" dirty="0" smtClean="0">
                <a:latin typeface="Arial" pitchFamily="34" charset="0"/>
                <a:cs typeface="Arial" pitchFamily="34" charset="0"/>
              </a:rPr>
              <a:t>που ο </a:t>
            </a:r>
            <a:r>
              <a:rPr lang="en-US" dirty="0" err="1" smtClean="0">
                <a:latin typeface="Arial" pitchFamily="34" charset="0"/>
                <a:cs typeface="Arial" pitchFamily="34" charset="0"/>
              </a:rPr>
              <a:t>Kernberg</a:t>
            </a:r>
            <a:r>
              <a:rPr lang="en-US" dirty="0" smtClean="0">
                <a:latin typeface="Arial" pitchFamily="34" charset="0"/>
                <a:cs typeface="Arial" pitchFamily="34" charset="0"/>
              </a:rPr>
              <a:t> </a:t>
            </a:r>
            <a:r>
              <a:rPr lang="el-GR" dirty="0" smtClean="0">
                <a:latin typeface="Arial" pitchFamily="34" charset="0"/>
                <a:cs typeface="Arial" pitchFamily="34" charset="0"/>
              </a:rPr>
              <a:t>επέστησε την προσοχή των ψυχαναλυτών στον τρόπο που λειτουργούν</a:t>
            </a:r>
            <a:r>
              <a:rPr lang="el-GR" baseline="0" dirty="0" smtClean="0">
                <a:latin typeface="Arial" pitchFamily="34" charset="0"/>
                <a:cs typeface="Arial" pitchFamily="34" charset="0"/>
              </a:rPr>
              <a:t> οι αρχαϊκές μορφές προβολής και </a:t>
            </a:r>
            <a:r>
              <a:rPr lang="el-GR" baseline="0" dirty="0" err="1" smtClean="0">
                <a:latin typeface="Arial" pitchFamily="34" charset="0"/>
                <a:cs typeface="Arial" pitchFamily="34" charset="0"/>
              </a:rPr>
              <a:t>ενδοβολής</a:t>
            </a:r>
            <a:r>
              <a:rPr lang="el-GR" baseline="0" dirty="0" smtClean="0">
                <a:latin typeface="Arial" pitchFamily="34" charset="0"/>
                <a:cs typeface="Arial" pitchFamily="34" charset="0"/>
              </a:rPr>
              <a:t> σε ασθενείς με </a:t>
            </a:r>
            <a:r>
              <a:rPr lang="el-GR" baseline="0" dirty="0" err="1" smtClean="0">
                <a:latin typeface="Arial" pitchFamily="34" charset="0"/>
                <a:cs typeface="Arial" pitchFamily="34" charset="0"/>
              </a:rPr>
              <a:t>μεταιχμιακή</a:t>
            </a:r>
            <a:r>
              <a:rPr lang="el-GR" baseline="0" dirty="0" smtClean="0">
                <a:latin typeface="Arial" pitchFamily="34" charset="0"/>
                <a:cs typeface="Arial" pitchFamily="34" charset="0"/>
              </a:rPr>
              <a:t> οργάνωση της προσωπικότητας οι περισσ</a:t>
            </a:r>
            <a:r>
              <a:rPr lang="el-GR" dirty="0" smtClean="0">
                <a:latin typeface="Arial" pitchFamily="34" charset="0"/>
                <a:cs typeface="Arial" pitchFamily="34" charset="0"/>
              </a:rPr>
              <a:t>ό</a:t>
            </a:r>
            <a:r>
              <a:rPr lang="el-GR" baseline="0" dirty="0" smtClean="0">
                <a:latin typeface="Arial" pitchFamily="34" charset="0"/>
                <a:cs typeface="Arial" pitchFamily="34" charset="0"/>
              </a:rPr>
              <a:t>τεροι ψυχαναλυτές θεωρούν πρωτόγονες τις εξής άμυνες: απόσυρση, άρνηση, παντοδύναμος έλεγχος, πρωτόγονη εξιδανίκευση και υποτίμηση, προβολική και </a:t>
            </a:r>
            <a:r>
              <a:rPr lang="el-GR" baseline="0" dirty="0" err="1" smtClean="0">
                <a:latin typeface="Arial" pitchFamily="34" charset="0"/>
                <a:cs typeface="Arial" pitchFamily="34" charset="0"/>
              </a:rPr>
              <a:t>ενδοβλητική</a:t>
            </a:r>
            <a:r>
              <a:rPr lang="el-GR" baseline="0" dirty="0" smtClean="0">
                <a:latin typeface="Arial" pitchFamily="34" charset="0"/>
                <a:cs typeface="Arial" pitchFamily="34" charset="0"/>
              </a:rPr>
              <a:t> ταύτιση, διχοτόμηση του Εγώ. Ωστόσο κι αυτός ο συμβατικός κανόνας χαρακτηρίζεται από ασάφειες και εννοιολογικούς περιορισμούς.</a:t>
            </a:r>
            <a:endParaRPr lang="el-GR" dirty="0">
              <a:latin typeface="Arial" pitchFamily="34" charset="0"/>
              <a:cs typeface="Arial" pitchFamily="34" charset="0"/>
            </a:endParaRPr>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21</a:t>
            </a:fld>
            <a:endParaRPr lang="el-GR"/>
          </a:p>
        </p:txBody>
      </p:sp>
    </p:spTree>
    <p:extLst>
      <p:ext uri="{BB962C8B-B14F-4D97-AF65-F5344CB8AC3E}">
        <p14:creationId xmlns:p14="http://schemas.microsoft.com/office/powerpoint/2010/main" val="1283000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l-GR" u="sng" dirty="0" smtClean="0"/>
              <a:t>Οικονομική έννοια </a:t>
            </a:r>
          </a:p>
          <a:p>
            <a:r>
              <a:rPr lang="el-GR" b="1" dirty="0" smtClean="0"/>
              <a:t>Οικονομικός </a:t>
            </a:r>
            <a:r>
              <a:rPr lang="el-GR" b="0" dirty="0" smtClean="0"/>
              <a:t>(οικονομική διάσταση):</a:t>
            </a:r>
            <a:r>
              <a:rPr lang="el-GR" b="0" baseline="0" dirty="0" smtClean="0"/>
              <a:t> </a:t>
            </a:r>
            <a:r>
              <a:rPr lang="el-GR" baseline="0" dirty="0" smtClean="0"/>
              <a:t>οτιδήποτε σχετίζεται με την υπόθεση κατά την οποία οι ψυχικές διεργασίες συνίστανται στην κυκλοφορία και κατανομή μιας μετρήσιμης ενέργειας (</a:t>
            </a:r>
            <a:r>
              <a:rPr lang="el-GR" baseline="0" dirty="0" err="1" smtClean="0"/>
              <a:t>ενορμητική</a:t>
            </a:r>
            <a:r>
              <a:rPr lang="el-GR" baseline="0" dirty="0" smtClean="0"/>
              <a:t> ενέργεια) ικανής να αυξηθεί, να μειωθεί, να ισορροπήσει.*</a:t>
            </a:r>
          </a:p>
          <a:p>
            <a:r>
              <a:rPr lang="el-GR" baseline="0" dirty="0" smtClean="0"/>
              <a:t>Η οικονομική διάσταση συνδέεται με την </a:t>
            </a:r>
            <a:r>
              <a:rPr lang="el-GR" b="1" baseline="0" dirty="0" err="1" smtClean="0"/>
              <a:t>μεταψυχολογία</a:t>
            </a:r>
            <a:r>
              <a:rPr lang="el-GR" b="1" baseline="0" dirty="0" smtClean="0"/>
              <a:t> </a:t>
            </a:r>
            <a:r>
              <a:rPr lang="el-GR" baseline="0" dirty="0" smtClean="0"/>
              <a:t> (Όρος του Φρόυντ για την ψυχολογία που θεμελίωσε ο ίδιος  στην πιο θεωρητική της διάσταση.  Η επεξεργασία ενός συνόλου εννοιολογικών μοντέλων λίγο έως πολύ πιο απομακρυσμένων από την εμπειρία, που εξετάζονται από τρεις απόψεις: δυναμική, τοπική και οικονομική)</a:t>
            </a:r>
          </a:p>
          <a:p>
            <a:r>
              <a:rPr lang="el-GR" b="1" baseline="0" dirty="0" smtClean="0"/>
              <a:t>Τοπικός </a:t>
            </a:r>
            <a:r>
              <a:rPr lang="el-GR" b="0" baseline="0" dirty="0" smtClean="0"/>
              <a:t>(τοπική διάσταση): </a:t>
            </a:r>
            <a:r>
              <a:rPr lang="el-GR" baseline="0" dirty="0" smtClean="0"/>
              <a:t>ψυχικοί τόποι. 2  φροϋδικές τοπικές: 1. Ασυνείδητο, </a:t>
            </a:r>
            <a:r>
              <a:rPr lang="el-GR" baseline="0" dirty="0" err="1" smtClean="0"/>
              <a:t>Προσυνειδητό</a:t>
            </a:r>
            <a:r>
              <a:rPr lang="el-GR" baseline="0" dirty="0" smtClean="0"/>
              <a:t>, Συνειδητό, 2. Τρία συστήματα (θεσμικές βαθμίδες): το Αυτό, το Εκείνο και το Υπερεγώ.</a:t>
            </a:r>
          </a:p>
          <a:p>
            <a:r>
              <a:rPr lang="el-GR" b="1" baseline="0" dirty="0" smtClean="0"/>
              <a:t>Δυναμικός</a:t>
            </a:r>
            <a:r>
              <a:rPr lang="el-GR" baseline="0" dirty="0" smtClean="0"/>
              <a:t> (δυναμική διάσταση): τα ψυχικά φαινόμενα προκύπτουν από τη σύγκρουση και τη  σύνθεση δυνάμεων που ασκούν ορισμένη ώθηση. Αυτές οι δυνάμεις είναι σε τελευταία ανάλυση </a:t>
            </a:r>
            <a:r>
              <a:rPr lang="el-GR" baseline="0" dirty="0" err="1" smtClean="0"/>
              <a:t>ενορμητικής</a:t>
            </a:r>
            <a:r>
              <a:rPr lang="el-GR" baseline="0" dirty="0" smtClean="0"/>
              <a:t> προέλευσης.	</a:t>
            </a:r>
          </a:p>
          <a:p>
            <a:endParaRPr lang="el-GR" baseline="0" dirty="0" smtClean="0"/>
          </a:p>
          <a:p>
            <a:r>
              <a:rPr lang="el-GR" dirty="0" smtClean="0"/>
              <a:t>*Οι επενδύσεις εξετάζονται μέσα στην κινητικότητά</a:t>
            </a:r>
            <a:r>
              <a:rPr lang="el-GR" baseline="0" dirty="0" smtClean="0"/>
              <a:t> τους, εξετάζονται οι αυξομειώσεις της  έντασής τους, οι αντιθέσεις που αναπτύσσονται μεταξύ τους.</a:t>
            </a:r>
          </a:p>
          <a:p>
            <a:r>
              <a:rPr lang="el-GR" baseline="0" dirty="0" smtClean="0"/>
              <a:t>  </a:t>
            </a:r>
            <a:r>
              <a:rPr lang="el-GR" dirty="0" smtClean="0"/>
              <a:t>Το ψυχικό</a:t>
            </a:r>
            <a:r>
              <a:rPr lang="el-GR" baseline="0" dirty="0" smtClean="0"/>
              <a:t> σύστημα δέχεται διεγέρσεις εξωτερικής ή εσωτερικής προέλευσης. Αυτές οι διεγέρσεις (ή </a:t>
            </a:r>
            <a:r>
              <a:rPr lang="el-GR" baseline="0" dirty="0" err="1" smtClean="0"/>
              <a:t>ενορμήσεις</a:t>
            </a:r>
            <a:r>
              <a:rPr lang="el-GR" baseline="0" dirty="0" smtClean="0"/>
              <a:t>) ασκούν μια συνεχή ώθηση, η οποία συνιστά μια απαίτηση έργου</a:t>
            </a:r>
          </a:p>
          <a:p>
            <a:r>
              <a:rPr lang="el-GR" baseline="0" dirty="0" smtClean="0"/>
              <a:t>  Οι οικονομικοί όροι αφορούν στη διακίνηση επενδύσεων, </a:t>
            </a:r>
            <a:r>
              <a:rPr lang="el-GR" baseline="0" dirty="0" err="1" smtClean="0"/>
              <a:t>αντι</a:t>
            </a:r>
            <a:r>
              <a:rPr lang="el-GR" baseline="0" dirty="0" smtClean="0"/>
              <a:t>-επενδύσεων, υπερεπενδύσεων.</a:t>
            </a:r>
            <a:endParaRPr lang="el-GR" dirty="0"/>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2</a:t>
            </a:fld>
            <a:endParaRPr lang="el-GR"/>
          </a:p>
        </p:txBody>
      </p:sp>
    </p:spTree>
    <p:extLst>
      <p:ext uri="{BB962C8B-B14F-4D97-AF65-F5344CB8AC3E}">
        <p14:creationId xmlns:p14="http://schemas.microsoft.com/office/powerpoint/2010/main" val="1987494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22</a:t>
            </a:fld>
            <a:endParaRPr lang="el-GR"/>
          </a:p>
        </p:txBody>
      </p:sp>
    </p:spTree>
    <p:extLst>
      <p:ext uri="{BB962C8B-B14F-4D97-AF65-F5344CB8AC3E}">
        <p14:creationId xmlns:p14="http://schemas.microsoft.com/office/powerpoint/2010/main" val="5088939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a:xfrm>
            <a:off x="692696" y="4355976"/>
            <a:ext cx="5486400" cy="4114800"/>
          </a:xfrm>
        </p:spPr>
        <p:txBody>
          <a:bodyPr>
            <a:normAutofit/>
          </a:bodyPr>
          <a:lstStyle/>
          <a:p>
            <a:pPr algn="just"/>
            <a:r>
              <a:rPr lang="el-GR" dirty="0" smtClean="0">
                <a:latin typeface="Arial" pitchFamily="34" charset="0"/>
                <a:cs typeface="Arial" pitchFamily="34" charset="0"/>
              </a:rPr>
              <a:t>Αρχή της πραγματικότητας: ………</a:t>
            </a:r>
          </a:p>
          <a:p>
            <a:pPr algn="just"/>
            <a:r>
              <a:rPr lang="el-GR" dirty="0" smtClean="0">
                <a:latin typeface="Arial" pitchFamily="34" charset="0"/>
                <a:cs typeface="Arial" pitchFamily="34" charset="0"/>
              </a:rPr>
              <a:t>Παράδειγμα:</a:t>
            </a:r>
            <a:r>
              <a:rPr lang="el-GR" baseline="0" dirty="0" smtClean="0">
                <a:latin typeface="Arial" pitchFamily="34" charset="0"/>
                <a:cs typeface="Arial" pitchFamily="34" charset="0"/>
              </a:rPr>
              <a:t> Η</a:t>
            </a:r>
            <a:r>
              <a:rPr lang="el-GR" dirty="0" smtClean="0">
                <a:latin typeface="Arial" pitchFamily="34" charset="0"/>
                <a:cs typeface="Arial" pitchFamily="34" charset="0"/>
              </a:rPr>
              <a:t> άρνηση είναι</a:t>
            </a:r>
            <a:r>
              <a:rPr lang="el-GR" baseline="0" dirty="0" smtClean="0">
                <a:latin typeface="Arial" pitchFamily="34" charset="0"/>
                <a:cs typeface="Arial" pitchFamily="34" charset="0"/>
              </a:rPr>
              <a:t> πιο πρωτόγονη διεργασία από την απώθηση.</a:t>
            </a:r>
            <a:r>
              <a:rPr lang="el-GR" dirty="0" smtClean="0">
                <a:latin typeface="Arial" pitchFamily="34" charset="0"/>
                <a:cs typeface="Arial" pitchFamily="34" charset="0"/>
              </a:rPr>
              <a:t> Για να απωθηθεί κάτι, πρέπει αρχικά να γίνει γνωστό με κάποιο τρόπο και στη συνέχεια να περιπέσει στην ασυνείδητη κατάσταση. Αντίθετα η άρνηση είναι μια στιγμιαία, μη λογική διεργασία. Ο ισχυρισμός «αυτό δεν συμβαίνει» αποτελεί έναν μαγικό τρόπο αντιμετώπισης ενός δυσάρεστου γεγονότος συγκριτικά με τον ισχυρισμό «αυτό συνέβη, αλλά θα το ξεχάσω, επειδή μου είναι πολύ οδυνηρό».</a:t>
            </a:r>
          </a:p>
          <a:p>
            <a:pPr algn="just"/>
            <a:r>
              <a:rPr lang="el-GR" dirty="0" smtClean="0">
                <a:latin typeface="Arial" pitchFamily="34" charset="0"/>
                <a:cs typeface="Arial" pitchFamily="34" charset="0"/>
              </a:rPr>
              <a:t>Ομοίως, η διχοτόμηση (σχάση), κατά την οποία το άτομο διαχωρίζει τις εμπειρίες του σε απόλυτα καλές και απόλυτα κακές με τρόπο που να μην επιτρέπει αμφιβολία και αμφιταλάντευση, τοποθετείται στους πρωτόγονους μηχανισμούς, επειδή αναδύεται σε μια χρονική περίοδο της ανάπτυξης του βρέφους, η οποία προηγείται της κατάκτησης της σταθερότητας του αντικειμένου (καλή και κακή μητέρα – απόλυτη ποιότητα κάθε εμπειρίας). Αντίθετα, η εκλογίκευση θεωρείται ώριμη άμυνα, επειδή η εμφάνισή της προϋποθέτει την ύπαρξη ορισμένων εκλεπτυσμένων γλωσσικών και διανοητικών ικανοτήτων και μεγαλύτερη εναρμόνιση με την πραγματικότητα, προκειμένου το άτομο να επινοήσει λογικές εξηγήσεις που δικαιολογούν την ύπαρξη του συναισθήματος.</a:t>
            </a:r>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23</a:t>
            </a:fld>
            <a:endParaRPr lang="el-GR"/>
          </a:p>
        </p:txBody>
      </p:sp>
    </p:spTree>
    <p:extLst>
      <p:ext uri="{BB962C8B-B14F-4D97-AF65-F5344CB8AC3E}">
        <p14:creationId xmlns:p14="http://schemas.microsoft.com/office/powerpoint/2010/main" val="17004831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algn="just"/>
            <a:r>
              <a:rPr lang="el-GR" dirty="0" smtClean="0">
                <a:latin typeface="Arial" pitchFamily="34" charset="0"/>
                <a:cs typeface="Arial" pitchFamily="34" charset="0"/>
              </a:rPr>
              <a:t>Μερικές αμυντικές διεργασίες λαμβάνουν τόσο αρχαϊκές όσο και πιο ώριμες μορφές. </a:t>
            </a:r>
          </a:p>
          <a:p>
            <a:pPr algn="just"/>
            <a:r>
              <a:rPr lang="el-GR" dirty="0" smtClean="0">
                <a:latin typeface="Arial" pitchFamily="34" charset="0"/>
                <a:cs typeface="Arial" pitchFamily="34" charset="0"/>
              </a:rPr>
              <a:t>Η </a:t>
            </a:r>
            <a:r>
              <a:rPr lang="el-GR" i="1" dirty="0" smtClean="0">
                <a:latin typeface="Arial" pitchFamily="34" charset="0"/>
                <a:cs typeface="Arial" pitchFamily="34" charset="0"/>
              </a:rPr>
              <a:t>εξιδανίκευση</a:t>
            </a:r>
            <a:r>
              <a:rPr lang="el-GR" dirty="0" smtClean="0">
                <a:latin typeface="Arial" pitchFamily="34" charset="0"/>
                <a:cs typeface="Arial" pitchFamily="34" charset="0"/>
              </a:rPr>
              <a:t> μπορεί να δηλώνει την αναντίρρητη βεβαιότητα ότι ένα πρόσωπο είναι τέλειο ή μπορεί να αναφέρεται σε μια πιο ήπια και διανοητικά επεξεργασμένη αίσθηση ότι ένα πρόσωπο είναι ξεχωριστό και ανώτερο με πλήρη αναγνώριση των ορίων και περιορισμών του. </a:t>
            </a:r>
          </a:p>
          <a:p>
            <a:pPr algn="just"/>
            <a:r>
              <a:rPr lang="el-GR" dirty="0" smtClean="0">
                <a:latin typeface="Arial" pitchFamily="34" charset="0"/>
                <a:cs typeface="Arial" pitchFamily="34" charset="0"/>
              </a:rPr>
              <a:t>Η </a:t>
            </a:r>
            <a:r>
              <a:rPr lang="el-GR" i="1" dirty="0" smtClean="0">
                <a:latin typeface="Arial" pitchFamily="34" charset="0"/>
                <a:cs typeface="Arial" pitchFamily="34" charset="0"/>
              </a:rPr>
              <a:t>απόσυρση</a:t>
            </a:r>
            <a:r>
              <a:rPr lang="el-GR" dirty="0" smtClean="0">
                <a:latin typeface="Arial" pitchFamily="34" charset="0"/>
                <a:cs typeface="Arial" pitchFamily="34" charset="0"/>
              </a:rPr>
              <a:t> μπορεί να αναφέρεται στην πλήρη άρνηση της πραγματικότητας υπέρ μιας ψυχωτικής κατάστασης ή να σχετίζεται με μια ήπια τάση αντιμετώπισης της ψυχικής πίεσης με ονειροπόληση. </a:t>
            </a:r>
            <a:endParaRPr lang="el-GR" dirty="0">
              <a:latin typeface="Arial" pitchFamily="34" charset="0"/>
              <a:cs typeface="Arial" pitchFamily="34" charset="0"/>
            </a:endParaRPr>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24</a:t>
            </a:fld>
            <a:endParaRPr lang="el-GR"/>
          </a:p>
        </p:txBody>
      </p:sp>
    </p:spTree>
    <p:extLst>
      <p:ext uri="{BB962C8B-B14F-4D97-AF65-F5344CB8AC3E}">
        <p14:creationId xmlns:p14="http://schemas.microsoft.com/office/powerpoint/2010/main" val="13086168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kern="1200" dirty="0" smtClean="0">
                <a:solidFill>
                  <a:schemeClr val="tx1"/>
                </a:solidFill>
                <a:latin typeface="+mn-lt"/>
                <a:ea typeface="+mn-ea"/>
                <a:cs typeface="+mn-cs"/>
              </a:rPr>
              <a:t>Υπό την καθαρά ψυχαναλυτική έννοια, λειτουργία, μέσω της οποίας το υποκείμενο εκβάλλει από τον εαυτό του και εντοπίζει στους άλλους (πρόσωπα ή πράγματα) ιδιότητες, συναισθήματα, επιθυμίες ή ακόμη «αντικείμενα», που παραγνωρίζει ή αρνείται στον εαυτό του. Πρόκειται για μία άμυνα πολύ αρχαϊκής προέλευσης, που δρα ειδικότερα στην παράνοια, αλλά επίσης και στο εσωτερικό «φυσιολογικών» τρόπων σκέψης, όπως η δεισιδαιμονία. </a:t>
            </a:r>
            <a:endParaRPr lang="el-GR" dirty="0"/>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26</a:t>
            </a:fld>
            <a:endParaRPr lang="el-GR"/>
          </a:p>
        </p:txBody>
      </p:sp>
    </p:spTree>
    <p:extLst>
      <p:ext uri="{BB962C8B-B14F-4D97-AF65-F5344CB8AC3E}">
        <p14:creationId xmlns:p14="http://schemas.microsoft.com/office/powerpoint/2010/main" val="15435539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Πρόκειται για την απόδοση των μη αποδεκτών </a:t>
            </a:r>
            <a:r>
              <a:rPr lang="el-GR" dirty="0" err="1" smtClean="0"/>
              <a:t>ενορμήσεων</a:t>
            </a:r>
            <a:r>
              <a:rPr lang="el-GR" dirty="0" smtClean="0"/>
              <a:t> σε άλλον.</a:t>
            </a:r>
            <a:r>
              <a:rPr lang="el-GR" baseline="0" dirty="0" smtClean="0"/>
              <a:t> </a:t>
            </a:r>
            <a:r>
              <a:rPr lang="el-GR" dirty="0" smtClean="0"/>
              <a:t>Παράδειγμα: Κάποιος αντιπαθεί ένα συνάδελφό του και πιστεύει</a:t>
            </a:r>
            <a:r>
              <a:rPr lang="el-GR" baseline="0" dirty="0" smtClean="0"/>
              <a:t> ότι εκείνος τον αντιπαθεί.</a:t>
            </a:r>
            <a:endParaRPr lang="el-GR" dirty="0"/>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27</a:t>
            </a:fld>
            <a:endParaRPr lang="el-GR"/>
          </a:p>
        </p:txBody>
      </p:sp>
    </p:spTree>
    <p:extLst>
      <p:ext uri="{BB962C8B-B14F-4D97-AF65-F5344CB8AC3E}">
        <p14:creationId xmlns:p14="http://schemas.microsoft.com/office/powerpoint/2010/main" val="9079415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28</a:t>
            </a:fld>
            <a:endParaRPr lang="el-GR"/>
          </a:p>
        </p:txBody>
      </p:sp>
    </p:spTree>
    <p:extLst>
      <p:ext uri="{BB962C8B-B14F-4D97-AF65-F5344CB8AC3E}">
        <p14:creationId xmlns:p14="http://schemas.microsoft.com/office/powerpoint/2010/main" val="19021508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Πολλές θρησκευτικές τελετές διατηρούν σε κάποιες διαστάσεις τους ένα χαρακτήρα ακύρωσης. Η προσπάθεια εξιλέωσης των αμαρτιών, ακόμη κι αν αυτές διαπράχθηκαν μόνο στη σκέψη, ίσως</a:t>
            </a:r>
            <a:r>
              <a:rPr lang="el-GR" baseline="0" dirty="0" smtClean="0"/>
              <a:t> είναι μια πανανθρώπινη παρόρμηση. </a:t>
            </a:r>
          </a:p>
          <a:p>
            <a:r>
              <a:rPr lang="el-GR" baseline="0" dirty="0" smtClean="0"/>
              <a:t>Όταν τα παιδιά είναι σε μια ηλικία κατά την οποία μπορούν να κατανοήσουν το γεγονός του θανάτου, επιτελούν ένα πλήθος μαγικών τελετουργιών, οι οποίες διατηρούν ένα συστατικό ακύρωσης  αυτής της αλήθειας (παιχνίδι αποφυγής των αρμών στις πλάκες του πεζοδρομίου). Οι φαντασιώσεις παντοδυναμίας είναι ορατές στην απόλυτη πεποίθηση ότι τα επιθετικά συναισθήματα του παιδιού είναι επικίνδυνα: η σκέψη είναι ισοδύναμη με την πράξη. </a:t>
            </a:r>
          </a:p>
          <a:p>
            <a:r>
              <a:rPr lang="el-GR" baseline="0" dirty="0" smtClean="0"/>
              <a:t>Άλλο παράδειγμα είναι η επιστροφή του συζύγου στο σπίτι με ένα δώρο για τη σύζυγο, επειδή ο ίδιος θέλει να εξιλεωθεί για το ξέσπασμα επιθετικότητας που είχε εναντίον της το προηγούμενο βράδυ. Στην περίπτωση βέβαια που το κίνητρο δεν είναι συνειδητό και το άτομο δεν είναι ενήμερο για τη ντροπή ή την ενοχή που αισθάνεται και κατά συνέπεια δε συνειδητοποιεί την επιθυμία του να επανορθώσει.</a:t>
            </a:r>
            <a:endParaRPr lang="el-GR" dirty="0"/>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29</a:t>
            </a:fld>
            <a:endParaRPr lang="el-GR"/>
          </a:p>
        </p:txBody>
      </p:sp>
    </p:spTree>
    <p:extLst>
      <p:ext uri="{BB962C8B-B14F-4D97-AF65-F5344CB8AC3E}">
        <p14:creationId xmlns:p14="http://schemas.microsoft.com/office/powerpoint/2010/main" val="18596234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30</a:t>
            </a:fld>
            <a:endParaRPr lang="el-GR"/>
          </a:p>
        </p:txBody>
      </p:sp>
    </p:spTree>
    <p:extLst>
      <p:ext uri="{BB962C8B-B14F-4D97-AF65-F5344CB8AC3E}">
        <p14:creationId xmlns:p14="http://schemas.microsoft.com/office/powerpoint/2010/main" val="2142752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Όλοι οι άνθρωποι</a:t>
            </a:r>
            <a:r>
              <a:rPr lang="el-GR" baseline="0" dirty="0" smtClean="0"/>
              <a:t> που πληροφορούνται το θάνατο κάποιου σημαντικού τους προσώπου αντιδρούν λέγοντας «Ω, όχι!». Αυτή η αντίδραση είναι η σκιά μιας αρχαϊκής διεργασίας που έχει τις ρίζες της στον εγωκεντρισμό του παιδιού, όπου η εμπειρία κυριαρχείται από την προλογική πεποίθηση: «αν αυτό δεν το παραδεχτώ, τότε δε συμβαίνει». </a:t>
            </a:r>
            <a:endParaRPr lang="el-GR" dirty="0" smtClean="0"/>
          </a:p>
          <a:p>
            <a:r>
              <a:rPr lang="el-GR" dirty="0" smtClean="0"/>
              <a:t>Η γυναίκα που αρνείται</a:t>
            </a:r>
            <a:r>
              <a:rPr lang="el-GR" baseline="0" dirty="0" smtClean="0"/>
              <a:t> να κάνει την ετήσια μαστογραφία λες και μπορεί να αποφύγει τον καρκίνο αν με κάποιο μαγικό τρόπο αγνοούσε την πιθανότητά του. </a:t>
            </a:r>
          </a:p>
          <a:p>
            <a:r>
              <a:rPr lang="el-GR" baseline="0" dirty="0" smtClean="0"/>
              <a:t>Αλκοολικοί που επιμένουν ότι δεν αντιμετωπίζουν προβλήματα με το αλκοόλ. Μητέρες που αγνοούν τα αποδεικτικά στοιχεία ότι οι κόρες τους έχουν παρενοχληθεί σεξουαλικά. Ηλικιωμένα άτομα που επιμένουν να οδηγούν, παρά την προφανή αδυναμία τους.</a:t>
            </a:r>
            <a:endParaRPr lang="el-GR" dirty="0"/>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31</a:t>
            </a:fld>
            <a:endParaRPr lang="el-GR"/>
          </a:p>
        </p:txBody>
      </p:sp>
    </p:spTree>
    <p:extLst>
      <p:ext uri="{BB962C8B-B14F-4D97-AF65-F5344CB8AC3E}">
        <p14:creationId xmlns:p14="http://schemas.microsoft.com/office/powerpoint/2010/main" val="21422234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Όλοι οι άνθρωποι</a:t>
            </a:r>
            <a:r>
              <a:rPr lang="el-GR" baseline="0" dirty="0" smtClean="0"/>
              <a:t> που πληροφορούνται το θάνατο κάποιου σημαντικού τους προσώπου αντιδρούν λέγοντας «Ω, όχι!». Αυτή η αντίδραση είναι η σκιά μιας αρχαϊκής διεργασίας που έχει τις ρίζες της στον εγωκεντρισμό του παιδιού, όπου η εμπειρία κυριαρχείται από την προλογική πεποίθηση: «αν αυτό δεν το παραδεχτώ, τότε δε συμβαίνει». </a:t>
            </a:r>
            <a:endParaRPr lang="el-GR" dirty="0" smtClean="0"/>
          </a:p>
          <a:p>
            <a:r>
              <a:rPr lang="el-GR" dirty="0" smtClean="0"/>
              <a:t>Η γυναίκα που αρνείται</a:t>
            </a:r>
            <a:r>
              <a:rPr lang="el-GR" baseline="0" dirty="0" smtClean="0"/>
              <a:t> να κάνει την ετήσια μαστογραφία λες και μπορεί να αποφύγει τον καρκίνο αν με κάποιο μαγικό τρόπο αγνοούσε την πιθανότητά του. </a:t>
            </a:r>
          </a:p>
          <a:p>
            <a:r>
              <a:rPr lang="el-GR" baseline="0" dirty="0" smtClean="0"/>
              <a:t>Αλκοολικοί που επιμένουν ότι δεν αντιμετωπίζουν προβλήματα με το αλκοόλ. Μητέρες που αγνοούν τα αποδεικτικά στοιχεία ότι οι κόρες τους έχουν παρενοχληθεί σεξουαλικά. Ηλικιωμένα άτομα που επιμένουν να οδηγούν, παρά την προφανή αδυναμία τους.</a:t>
            </a:r>
          </a:p>
          <a:p>
            <a:endParaRPr lang="el-GR" dirty="0"/>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32</a:t>
            </a:fld>
            <a:endParaRPr lang="el-GR"/>
          </a:p>
        </p:txBody>
      </p:sp>
    </p:spTree>
    <p:extLst>
      <p:ext uri="{BB962C8B-B14F-4D97-AF65-F5344CB8AC3E}">
        <p14:creationId xmlns:p14="http://schemas.microsoft.com/office/powerpoint/2010/main" val="1786434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b="1" baseline="0" dirty="0" err="1" smtClean="0"/>
              <a:t>Μεταψυχολογικά</a:t>
            </a:r>
            <a:r>
              <a:rPr lang="el-GR" b="1" baseline="0" dirty="0" smtClean="0"/>
              <a:t> κείμενα/ </a:t>
            </a:r>
            <a:r>
              <a:rPr lang="el-GR" b="1" baseline="0" dirty="0" err="1" smtClean="0"/>
              <a:t>μεταψυχολογία</a:t>
            </a:r>
            <a:r>
              <a:rPr lang="el-GR" b="1" baseline="0" dirty="0" smtClean="0"/>
              <a:t>: </a:t>
            </a:r>
            <a:r>
              <a:rPr lang="el-GR" baseline="0" dirty="0" smtClean="0"/>
              <a:t>Όρος του Φρόυντ για την ψυχολογία που θεμελίωσε ο ίδιος  στην πιο θεωρητική της διάσταση. Η επεξεργασία ενός συνόλου εννοιολογικών μοντέλων λίγο έως πολύ πιο απομακρυσμένων από την εμπειρία, που εξετάζονται από τρεις απόψεις: δυναμική, τοπική και οικονομική)</a:t>
            </a:r>
            <a:endParaRPr lang="el-GR" dirty="0"/>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4</a:t>
            </a:fld>
            <a:endParaRPr lang="el-GR"/>
          </a:p>
        </p:txBody>
      </p:sp>
    </p:spTree>
    <p:extLst>
      <p:ext uri="{BB962C8B-B14F-4D97-AF65-F5344CB8AC3E}">
        <p14:creationId xmlns:p14="http://schemas.microsoft.com/office/powerpoint/2010/main" val="10448510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Μεταξύ των μεθόδων που χρησιμοποιεί η</a:t>
            </a:r>
            <a:r>
              <a:rPr lang="el-GR" baseline="0" dirty="0" smtClean="0"/>
              <a:t> μόνωση, είναι οι παύσεις κατά τη ροή της σκέψης, οι τυπικές διατυπώσεις, οι τελετουργίες και γενικά όλα τα μέτρα που επιτρέπουν την παρεμβολή ενός χάσματος στη χρονική ακολουθία των σκέψεων ή </a:t>
            </a:r>
            <a:r>
              <a:rPr lang="el-GR" baseline="0" smtClean="0"/>
              <a:t>των πραγμάτων.</a:t>
            </a:r>
            <a:endParaRPr lang="en-US"/>
          </a:p>
        </p:txBody>
      </p:sp>
      <p:sp>
        <p:nvSpPr>
          <p:cNvPr id="4" name="Slide Number Placeholder 3"/>
          <p:cNvSpPr>
            <a:spLocks noGrp="1"/>
          </p:cNvSpPr>
          <p:nvPr>
            <p:ph type="sldNum" sz="quarter" idx="10"/>
          </p:nvPr>
        </p:nvSpPr>
        <p:spPr/>
        <p:txBody>
          <a:bodyPr/>
          <a:lstStyle/>
          <a:p>
            <a:fld id="{2778ACF0-9A9C-4AB9-8EE1-3683C573CAE3}" type="slidenum">
              <a:rPr lang="el-GR" smtClean="0"/>
              <a:pPr/>
              <a:t>33</a:t>
            </a:fld>
            <a:endParaRPr lang="el-GR"/>
          </a:p>
        </p:txBody>
      </p:sp>
    </p:spTree>
    <p:extLst>
      <p:ext uri="{BB962C8B-B14F-4D97-AF65-F5344CB8AC3E}">
        <p14:creationId xmlns:p14="http://schemas.microsoft.com/office/powerpoint/2010/main" val="5086769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Η κλασική γελοιογραφία του ανθρώπου που επιπλήττεται από το αφεντικό του, στη συνέχεια πάει σπίτι του και τα βάζει με τη γυναίκα του,</a:t>
            </a:r>
            <a:r>
              <a:rPr lang="el-GR" baseline="0" dirty="0" smtClean="0"/>
              <a:t> έπειτα, για να ξεσπάσει κλωτσάει το σκύλο, είναι μια μελέτη πάνω στη μετάθεση.</a:t>
            </a:r>
          </a:p>
          <a:p>
            <a:r>
              <a:rPr lang="el-GR" dirty="0" smtClean="0"/>
              <a:t>Όταν ο ένας σύντροφος δεν είναι πιστός,</a:t>
            </a:r>
            <a:r>
              <a:rPr lang="el-GR" baseline="0" dirty="0" smtClean="0"/>
              <a:t> ο άλλος μεταθέτει το μεγαλύτερο μέρος του μίσους του όχι στον άπιστο, αλλά στο «τρίτο» πρόσωπο. Τα υβρεολόγια ενάντια σε αυτόν που «κατέστρεψε το σπιτικό μας», τα οποία υπονοούν ότι ο σύντροφος ήταν το θύμα μιας κυνικής αποπλάνησης, φαίνεται ότι προστατεύουν το άτομο που βρίσκεται ήδη σε αγωνία και δεν απειλούν τη σχέση του, η οποία θα διέτρεχε μεγαλύτερο κίνδυνο αν ο </a:t>
            </a:r>
            <a:r>
              <a:rPr lang="el-GR" baseline="0" dirty="0" err="1" smtClean="0"/>
              <a:t>απατημένος</a:t>
            </a:r>
            <a:r>
              <a:rPr lang="el-GR" baseline="0" dirty="0" smtClean="0"/>
              <a:t> έστρεφε την οργή του ευθέως στον άπιστο σύντροφο.</a:t>
            </a:r>
            <a:endParaRPr lang="en-US" dirty="0"/>
          </a:p>
        </p:txBody>
      </p:sp>
      <p:sp>
        <p:nvSpPr>
          <p:cNvPr id="4" name="Slide Number Placeholder 3"/>
          <p:cNvSpPr>
            <a:spLocks noGrp="1"/>
          </p:cNvSpPr>
          <p:nvPr>
            <p:ph type="sldNum" sz="quarter" idx="10"/>
          </p:nvPr>
        </p:nvSpPr>
        <p:spPr/>
        <p:txBody>
          <a:bodyPr/>
          <a:lstStyle/>
          <a:p>
            <a:fld id="{2778ACF0-9A9C-4AB9-8EE1-3683C573CAE3}" type="slidenum">
              <a:rPr lang="el-GR" smtClean="0"/>
              <a:pPr/>
              <a:t>36</a:t>
            </a:fld>
            <a:endParaRPr lang="el-GR"/>
          </a:p>
        </p:txBody>
      </p:sp>
    </p:spTree>
    <p:extLst>
      <p:ext uri="{BB962C8B-B14F-4D97-AF65-F5344CB8AC3E}">
        <p14:creationId xmlns:p14="http://schemas.microsoft.com/office/powerpoint/2010/main" val="17798909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38</a:t>
            </a:fld>
            <a:endParaRPr lang="el-GR"/>
          </a:p>
        </p:txBody>
      </p:sp>
    </p:spTree>
    <p:extLst>
      <p:ext uri="{BB962C8B-B14F-4D97-AF65-F5344CB8AC3E}">
        <p14:creationId xmlns:p14="http://schemas.microsoft.com/office/powerpoint/2010/main" val="2180061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55</a:t>
            </a:fld>
            <a:endParaRPr lang="el-GR"/>
          </a:p>
        </p:txBody>
      </p:sp>
    </p:spTree>
    <p:extLst>
      <p:ext uri="{BB962C8B-B14F-4D97-AF65-F5344CB8AC3E}">
        <p14:creationId xmlns:p14="http://schemas.microsoft.com/office/powerpoint/2010/main" val="1780999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a:xfrm>
            <a:off x="620688" y="4343400"/>
            <a:ext cx="5616624" cy="4114800"/>
          </a:xfrm>
        </p:spPr>
        <p:txBody>
          <a:bodyPr>
            <a:normAutofit/>
          </a:bodyPr>
          <a:lstStyle/>
          <a:p>
            <a:pPr algn="just"/>
            <a:r>
              <a:rPr lang="el-GR" sz="1200" b="0" i="0" kern="1200" dirty="0" smtClean="0">
                <a:solidFill>
                  <a:schemeClr val="tx1"/>
                </a:solidFill>
                <a:latin typeface="Arial" pitchFamily="34" charset="0"/>
                <a:cs typeface="Arial" pitchFamily="34" charset="0"/>
              </a:rPr>
              <a:t>Οι </a:t>
            </a:r>
            <a:r>
              <a:rPr lang="el-GR" sz="1200" b="1" i="0" kern="1200" dirty="0" smtClean="0">
                <a:solidFill>
                  <a:schemeClr val="tx1"/>
                </a:solidFill>
                <a:latin typeface="Arial" pitchFamily="34" charset="0"/>
                <a:cs typeface="Arial" pitchFamily="34" charset="0"/>
              </a:rPr>
              <a:t>αμυντικοί μηχανισμοί</a:t>
            </a:r>
            <a:r>
              <a:rPr lang="el-GR" sz="1200" b="0" i="0" kern="1200" dirty="0" smtClean="0">
                <a:solidFill>
                  <a:schemeClr val="tx1"/>
                </a:solidFill>
                <a:latin typeface="Arial" pitchFamily="34" charset="0"/>
                <a:cs typeface="Arial" pitchFamily="34" charset="0"/>
              </a:rPr>
              <a:t> είναι αυτόματες πράξεις ή τεχνικές που εκτελούνται ασυνείδητα για την αντιμετώπιση </a:t>
            </a:r>
            <a:r>
              <a:rPr lang="el-GR" sz="1200" b="0" i="0" kern="1200" dirty="0" err="1" smtClean="0">
                <a:solidFill>
                  <a:schemeClr val="tx1"/>
                </a:solidFill>
                <a:latin typeface="Arial" pitchFamily="34" charset="0"/>
                <a:cs typeface="Arial" pitchFamily="34" charset="0"/>
              </a:rPr>
              <a:t>στρεσογόνων</a:t>
            </a:r>
            <a:r>
              <a:rPr lang="el-GR" sz="1200" b="0" i="0" kern="1200" dirty="0" smtClean="0">
                <a:solidFill>
                  <a:schemeClr val="tx1"/>
                </a:solidFill>
                <a:latin typeface="Arial" pitchFamily="34" charset="0"/>
                <a:cs typeface="Arial" pitchFamily="34" charset="0"/>
              </a:rPr>
              <a:t> καταστάσεων και ερεθισμάτων που δεν μπορούμε να διαχειριστούμε ψυχολογικά. Πιο συγκεκριμένα είναι η μέθοδος με την οποία το</a:t>
            </a:r>
            <a:r>
              <a:rPr lang="el-GR" sz="1200" b="0" i="0" kern="1200" dirty="0" smtClean="0">
                <a:solidFill>
                  <a:srgbClr val="FF0000"/>
                </a:solidFill>
                <a:latin typeface="Arial" pitchFamily="34" charset="0"/>
                <a:cs typeface="Arial" pitchFamily="34" charset="0"/>
              </a:rPr>
              <a:t> </a:t>
            </a:r>
            <a:r>
              <a:rPr lang="el-GR" sz="1200" b="1" i="0" u="none" strike="noStrike" kern="1200" dirty="0" smtClean="0">
                <a:latin typeface="Arial" pitchFamily="34" charset="0"/>
                <a:cs typeface="Arial" pitchFamily="34" charset="0"/>
              </a:rPr>
              <a:t>Εγώ</a:t>
            </a:r>
            <a:r>
              <a:rPr lang="el-GR" sz="1200" b="1" i="0" u="none" strike="noStrike" kern="1200" dirty="0" smtClean="0">
                <a:solidFill>
                  <a:srgbClr val="FF0000"/>
                </a:solidFill>
                <a:latin typeface="Arial" pitchFamily="34" charset="0"/>
                <a:cs typeface="Arial" pitchFamily="34" charset="0"/>
              </a:rPr>
              <a:t> </a:t>
            </a:r>
            <a:r>
              <a:rPr lang="el-GR" sz="1200" b="0" i="0" kern="1200" dirty="0" smtClean="0">
                <a:solidFill>
                  <a:schemeClr val="tx1"/>
                </a:solidFill>
                <a:latin typeface="Arial" pitchFamily="34" charset="0"/>
                <a:cs typeface="Arial" pitchFamily="34" charset="0"/>
              </a:rPr>
              <a:t>διευθετεί τις συγκρούσεις που δημιουργούνται μεταξύ των </a:t>
            </a:r>
            <a:r>
              <a:rPr lang="el-GR" sz="1200" b="0" i="0" kern="1200" dirty="0" err="1" smtClean="0">
                <a:solidFill>
                  <a:schemeClr val="tx1"/>
                </a:solidFill>
                <a:latin typeface="Arial" pitchFamily="34" charset="0"/>
                <a:cs typeface="Arial" pitchFamily="34" charset="0"/>
              </a:rPr>
              <a:t>ενορμήσεων</a:t>
            </a:r>
            <a:r>
              <a:rPr lang="el-GR" sz="1200" b="0" i="0" kern="1200" dirty="0" smtClean="0">
                <a:solidFill>
                  <a:schemeClr val="tx1"/>
                </a:solidFill>
                <a:latin typeface="Arial" pitchFamily="34" charset="0"/>
                <a:cs typeface="Arial" pitchFamily="34" charset="0"/>
              </a:rPr>
              <a:t> του </a:t>
            </a:r>
            <a:r>
              <a:rPr lang="el-GR" sz="1200" b="1" i="0" u="none" strike="noStrike" kern="1200" dirty="0" smtClean="0">
                <a:solidFill>
                  <a:schemeClr val="tx1"/>
                </a:solidFill>
                <a:latin typeface="Arial" pitchFamily="34" charset="0"/>
                <a:cs typeface="Arial" pitchFamily="34" charset="0"/>
              </a:rPr>
              <a:t>Εκείνο</a:t>
            </a:r>
            <a:r>
              <a:rPr lang="el-GR" sz="1200" b="0" i="0" kern="1200" dirty="0" smtClean="0">
                <a:solidFill>
                  <a:schemeClr val="tx1"/>
                </a:solidFill>
                <a:latin typeface="Arial" pitchFamily="34" charset="0"/>
                <a:cs typeface="Arial" pitchFamily="34" charset="0"/>
              </a:rPr>
              <a:t> και των αξιών του </a:t>
            </a:r>
            <a:r>
              <a:rPr lang="el-GR" sz="1200" b="1" i="0" u="none" strike="noStrike" kern="1200" dirty="0" smtClean="0">
                <a:solidFill>
                  <a:schemeClr val="tx1"/>
                </a:solidFill>
                <a:latin typeface="Arial" pitchFamily="34" charset="0"/>
                <a:cs typeface="Arial" pitchFamily="34" charset="0"/>
              </a:rPr>
              <a:t>Υπερεγώ.</a:t>
            </a:r>
            <a:endParaRPr lang="el-GR" sz="1200" b="1" i="0" kern="1200" dirty="0" smtClean="0">
              <a:solidFill>
                <a:schemeClr val="tx1"/>
              </a:solidFill>
              <a:latin typeface="Arial" pitchFamily="34" charset="0"/>
              <a:cs typeface="Arial" pitchFamily="34" charset="0"/>
            </a:endParaRPr>
          </a:p>
          <a:p>
            <a:r>
              <a:rPr lang="el-GR" dirty="0" smtClean="0"/>
              <a:t/>
            </a:r>
            <a:br>
              <a:rPr lang="el-GR" dirty="0" smtClean="0"/>
            </a:br>
            <a:r>
              <a:rPr lang="el-GR" dirty="0" smtClean="0"/>
              <a:t/>
            </a:r>
            <a:br>
              <a:rPr lang="el-GR" dirty="0" smtClean="0"/>
            </a:br>
            <a:endParaRPr lang="el-GR" dirty="0"/>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6</a:t>
            </a:fld>
            <a:endParaRPr lang="el-GR"/>
          </a:p>
        </p:txBody>
      </p:sp>
    </p:spTree>
    <p:extLst>
      <p:ext uri="{BB962C8B-B14F-4D97-AF65-F5344CB8AC3E}">
        <p14:creationId xmlns:p14="http://schemas.microsoft.com/office/powerpoint/2010/main" val="837479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7</a:t>
            </a:fld>
            <a:endParaRPr lang="el-GR"/>
          </a:p>
        </p:txBody>
      </p:sp>
    </p:spTree>
    <p:extLst>
      <p:ext uri="{BB962C8B-B14F-4D97-AF65-F5344CB8AC3E}">
        <p14:creationId xmlns:p14="http://schemas.microsoft.com/office/powerpoint/2010/main" val="9133441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8</a:t>
            </a:fld>
            <a:endParaRPr lang="el-GR"/>
          </a:p>
        </p:txBody>
      </p:sp>
    </p:spTree>
    <p:extLst>
      <p:ext uri="{BB962C8B-B14F-4D97-AF65-F5344CB8AC3E}">
        <p14:creationId xmlns:p14="http://schemas.microsoft.com/office/powerpoint/2010/main" val="362843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9</a:t>
            </a:fld>
            <a:endParaRPr lang="el-GR"/>
          </a:p>
        </p:txBody>
      </p:sp>
    </p:spTree>
    <p:extLst>
      <p:ext uri="{BB962C8B-B14F-4D97-AF65-F5344CB8AC3E}">
        <p14:creationId xmlns:p14="http://schemas.microsoft.com/office/powerpoint/2010/main" val="16102946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algn="just"/>
            <a:r>
              <a:rPr lang="el-GR" dirty="0" smtClean="0">
                <a:latin typeface="Arial" pitchFamily="34" charset="0"/>
                <a:cs typeface="Arial" pitchFamily="34" charset="0"/>
              </a:rPr>
              <a:t>Οι παράμετροι της έννοιας «άμυνα» (ακόμη κι αν αυτές λίγο πολύ </a:t>
            </a:r>
            <a:r>
              <a:rPr lang="el-GR" dirty="0" err="1" smtClean="0">
                <a:latin typeface="Arial" pitchFamily="34" charset="0"/>
                <a:cs typeface="Arial" pitchFamily="34" charset="0"/>
              </a:rPr>
              <a:t>αλληλοκαλύπτονται</a:t>
            </a:r>
            <a:r>
              <a:rPr lang="el-GR" dirty="0" smtClean="0">
                <a:latin typeface="Arial" pitchFamily="34" charset="0"/>
                <a:cs typeface="Arial" pitchFamily="34" charset="0"/>
              </a:rPr>
              <a:t>) διακρίνονται στα</a:t>
            </a:r>
            <a:r>
              <a:rPr lang="el-GR" baseline="0" dirty="0" smtClean="0">
                <a:latin typeface="Arial" pitchFamily="34" charset="0"/>
                <a:cs typeface="Arial" pitchFamily="34" charset="0"/>
              </a:rPr>
              <a:t> εξής: </a:t>
            </a:r>
          </a:p>
          <a:p>
            <a:pPr algn="just"/>
            <a:r>
              <a:rPr lang="el-GR" b="1" dirty="0" smtClean="0">
                <a:latin typeface="Arial" pitchFamily="34" charset="0"/>
                <a:cs typeface="Arial" pitchFamily="34" charset="0"/>
              </a:rPr>
              <a:t>Το αντικείμενό της </a:t>
            </a:r>
            <a:r>
              <a:rPr lang="el-GR" dirty="0" smtClean="0">
                <a:latin typeface="Arial" pitchFamily="34" charset="0"/>
                <a:cs typeface="Arial" pitchFamily="34" charset="0"/>
              </a:rPr>
              <a:t>(τον ψυχικό χώρο που βρίσκεται  υπό απειλή)</a:t>
            </a:r>
          </a:p>
          <a:p>
            <a:pPr algn="just"/>
            <a:r>
              <a:rPr lang="el-GR" b="1" dirty="0" smtClean="0">
                <a:latin typeface="Arial" pitchFamily="34" charset="0"/>
                <a:cs typeface="Arial" pitchFamily="34" charset="0"/>
              </a:rPr>
              <a:t>Τον παράγοντα που δρα </a:t>
            </a:r>
            <a:r>
              <a:rPr lang="el-GR" dirty="0" smtClean="0">
                <a:latin typeface="Arial" pitchFamily="34" charset="0"/>
                <a:cs typeface="Arial" pitchFamily="34" charset="0"/>
              </a:rPr>
              <a:t>(εκείνο που αναλαμβάνει την αμυντική ενέργεια)</a:t>
            </a:r>
          </a:p>
          <a:p>
            <a:pPr algn="just"/>
            <a:r>
              <a:rPr lang="el-GR" b="1" dirty="0" smtClean="0">
                <a:latin typeface="Arial" pitchFamily="34" charset="0"/>
                <a:cs typeface="Arial" pitchFamily="34" charset="0"/>
              </a:rPr>
              <a:t>Τον σκοπό της </a:t>
            </a:r>
            <a:r>
              <a:rPr lang="el-GR" dirty="0" smtClean="0">
                <a:latin typeface="Arial" pitchFamily="34" charset="0"/>
                <a:cs typeface="Arial" pitchFamily="34" charset="0"/>
              </a:rPr>
              <a:t>(όπως να διατηρήσει και να επαναφέρει την ακεραιότητα του  Εγώ, έτσι ώστε να αποφευχθεί κάθε διαταραχή που θα εκδηλωνόταν υποκειμενικά ως δυσαρέσκεια </a:t>
            </a:r>
          </a:p>
          <a:p>
            <a:pPr algn="just"/>
            <a:r>
              <a:rPr lang="el-GR" b="1" dirty="0" smtClean="0">
                <a:latin typeface="Arial" pitchFamily="34" charset="0"/>
                <a:cs typeface="Arial" pitchFamily="34" charset="0"/>
              </a:rPr>
              <a:t>Τους κινητήριούς της παράγοντες </a:t>
            </a:r>
            <a:r>
              <a:rPr lang="el-GR" dirty="0" smtClean="0">
                <a:latin typeface="Arial" pitchFamily="34" charset="0"/>
                <a:cs typeface="Arial" pitchFamily="34" charset="0"/>
              </a:rPr>
              <a:t>(εκείνο που αναγγέλλει την απειλή και εκλύει την αμυντική διεργασία / συναισθήματα που λειτουργούν ως σήματα, «σήμα</a:t>
            </a:r>
            <a:r>
              <a:rPr lang="el-GR" baseline="0" dirty="0" smtClean="0">
                <a:latin typeface="Arial" pitchFamily="34" charset="0"/>
                <a:cs typeface="Arial" pitchFamily="34" charset="0"/>
              </a:rPr>
              <a:t> άγχους»</a:t>
            </a:r>
            <a:endParaRPr lang="el-GR" dirty="0" smtClean="0">
              <a:latin typeface="Arial" pitchFamily="34" charset="0"/>
              <a:cs typeface="Arial" pitchFamily="34" charset="0"/>
            </a:endParaRPr>
          </a:p>
          <a:p>
            <a:pPr algn="just"/>
            <a:r>
              <a:rPr lang="el-GR" b="1" dirty="0" smtClean="0">
                <a:latin typeface="Arial" pitchFamily="34" charset="0"/>
                <a:cs typeface="Arial" pitchFamily="34" charset="0"/>
              </a:rPr>
              <a:t>Τους μηχανισμούς της </a:t>
            </a:r>
          </a:p>
          <a:p>
            <a:pPr algn="just"/>
            <a:endParaRPr lang="el-GR" b="1" dirty="0" smtClean="0">
              <a:latin typeface="Arial" pitchFamily="34" charset="0"/>
              <a:cs typeface="Arial" pitchFamily="34" charset="0"/>
            </a:endParaRPr>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10</a:t>
            </a:fld>
            <a:endParaRPr lang="el-GR"/>
          </a:p>
        </p:txBody>
      </p:sp>
    </p:spTree>
    <p:extLst>
      <p:ext uri="{BB962C8B-B14F-4D97-AF65-F5344CB8AC3E}">
        <p14:creationId xmlns:p14="http://schemas.microsoft.com/office/powerpoint/2010/main" val="16328596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l-GR" dirty="0" smtClean="0">
                <a:latin typeface="Arial" pitchFamily="34" charset="0"/>
                <a:cs typeface="Arial" pitchFamily="34" charset="0"/>
              </a:rPr>
              <a:t>Το</a:t>
            </a:r>
            <a:r>
              <a:rPr lang="el-GR" baseline="0" dirty="0" smtClean="0">
                <a:latin typeface="Arial" pitchFamily="34" charset="0"/>
                <a:cs typeface="Arial" pitchFamily="34" charset="0"/>
              </a:rPr>
              <a:t> απειλητικό </a:t>
            </a:r>
            <a:r>
              <a:rPr lang="el-GR" dirty="0" smtClean="0">
                <a:latin typeface="Arial" pitchFamily="34" charset="0"/>
                <a:cs typeface="Arial" pitchFamily="34" charset="0"/>
              </a:rPr>
              <a:t>συναίσθημα</a:t>
            </a:r>
            <a:r>
              <a:rPr lang="el-GR" baseline="0" dirty="0" smtClean="0">
                <a:latin typeface="Arial" pitchFamily="34" charset="0"/>
                <a:cs typeface="Arial" pitchFamily="34" charset="0"/>
              </a:rPr>
              <a:t> μπορεί να είναι συνήθως το</a:t>
            </a:r>
            <a:r>
              <a:rPr lang="el-GR" dirty="0" smtClean="0">
                <a:latin typeface="Arial" pitchFamily="34" charset="0"/>
                <a:cs typeface="Arial" pitchFamily="34" charset="0"/>
              </a:rPr>
              <a:t> άγχος, ενίοτε και η υπερβολική θλίψη, ή και άλλες αποδιοργανωτικές</a:t>
            </a:r>
            <a:r>
              <a:rPr lang="el-GR" baseline="0" dirty="0" smtClean="0">
                <a:latin typeface="Arial" pitchFamily="34" charset="0"/>
                <a:cs typeface="Arial" pitchFamily="34" charset="0"/>
              </a:rPr>
              <a:t> </a:t>
            </a:r>
            <a:r>
              <a:rPr lang="el-GR" dirty="0" smtClean="0">
                <a:latin typeface="Arial" pitchFamily="34" charset="0"/>
                <a:cs typeface="Arial" pitchFamily="34" charset="0"/>
              </a:rPr>
              <a:t>συναισθηματικές εμπειρίες.</a:t>
            </a:r>
          </a:p>
          <a:p>
            <a:pPr marL="0" marR="0" indent="0" algn="just" defTabSz="914400" rtl="0" eaLnBrk="1" fontAlgn="auto" latinLnBrk="0" hangingPunct="1">
              <a:lnSpc>
                <a:spcPct val="100000"/>
              </a:lnSpc>
              <a:spcBef>
                <a:spcPts val="0"/>
              </a:spcBef>
              <a:spcAft>
                <a:spcPts val="0"/>
              </a:spcAft>
              <a:buClrTx/>
              <a:buSzTx/>
              <a:buFontTx/>
              <a:buNone/>
              <a:tabLst/>
              <a:defRPr/>
            </a:pPr>
            <a:r>
              <a:rPr lang="el-GR" dirty="0" smtClean="0">
                <a:latin typeface="Arial" pitchFamily="34" charset="0"/>
                <a:cs typeface="Arial" pitchFamily="34" charset="0"/>
              </a:rPr>
              <a:t>Οι υποστηρικτές</a:t>
            </a:r>
            <a:r>
              <a:rPr lang="el-GR" baseline="0" dirty="0" smtClean="0">
                <a:latin typeface="Arial" pitchFamily="34" charset="0"/>
                <a:cs typeface="Arial" pitchFamily="34" charset="0"/>
              </a:rPr>
              <a:t> της ψυχολογίας του Εγώ έδωσαν έμφαση στον τρόπο λειτουργίας των αμυνών για την αντιμετώπιση του άγχους. </a:t>
            </a:r>
          </a:p>
          <a:p>
            <a:pPr marL="0" marR="0" indent="0" algn="just" defTabSz="914400" rtl="0" eaLnBrk="1" fontAlgn="auto" latinLnBrk="0" hangingPunct="1">
              <a:lnSpc>
                <a:spcPct val="100000"/>
              </a:lnSpc>
              <a:spcBef>
                <a:spcPts val="0"/>
              </a:spcBef>
              <a:spcAft>
                <a:spcPts val="0"/>
              </a:spcAft>
              <a:buClrTx/>
              <a:buSzTx/>
              <a:buFontTx/>
              <a:buNone/>
              <a:tabLst/>
              <a:defRPr/>
            </a:pPr>
            <a:r>
              <a:rPr lang="el-GR" baseline="0" dirty="0" smtClean="0">
                <a:latin typeface="Arial" pitchFamily="34" charset="0"/>
                <a:cs typeface="Arial" pitchFamily="34" charset="0"/>
              </a:rPr>
              <a:t>Οι υποστηρικτές της θεωρίας των </a:t>
            </a:r>
            <a:r>
              <a:rPr lang="el-GR" baseline="0" dirty="0" err="1" smtClean="0">
                <a:latin typeface="Arial" pitchFamily="34" charset="0"/>
                <a:cs typeface="Arial" pitchFamily="34" charset="0"/>
              </a:rPr>
              <a:t>αντικειμενοτρόπων</a:t>
            </a:r>
            <a:r>
              <a:rPr lang="el-GR" baseline="0" dirty="0" smtClean="0">
                <a:latin typeface="Arial" pitchFamily="34" charset="0"/>
                <a:cs typeface="Arial" pitchFamily="34" charset="0"/>
              </a:rPr>
              <a:t> σχέσεων, που δίνουν ιδιαίτερη σημασία σε ζητήματα προσκόλλησης και αποχωρισμού, ήταν οι πρώτοι που επεσήμαναν ότι οι άμυνες μπορούν να επιστρατευτούν  και για την αντιμετώπιση της θλίψης.  </a:t>
            </a:r>
          </a:p>
          <a:p>
            <a:pPr marL="0" marR="0" indent="0" algn="just" defTabSz="914400" rtl="0" eaLnBrk="1" fontAlgn="auto" latinLnBrk="0" hangingPunct="1">
              <a:lnSpc>
                <a:spcPct val="100000"/>
              </a:lnSpc>
              <a:spcBef>
                <a:spcPts val="0"/>
              </a:spcBef>
              <a:spcAft>
                <a:spcPts val="0"/>
              </a:spcAft>
              <a:buClrTx/>
              <a:buSzTx/>
              <a:buFontTx/>
              <a:buNone/>
              <a:tabLst/>
              <a:defRPr/>
            </a:pPr>
            <a:r>
              <a:rPr lang="el-GR" baseline="0" dirty="0" smtClean="0">
                <a:latin typeface="Arial" pitchFamily="34" charset="0"/>
                <a:cs typeface="Arial" pitchFamily="34" charset="0"/>
              </a:rPr>
              <a:t>Οι υποστηρικτές της ψυχολογίας του Εαυτού τόνισαν τον ρόλο των αμυνών στην προσπάθεια που καταβάλλει κάθε άτομο για τη διατήρηση μιας ισχυρής, σταθερής και θετικής αίσθησης εαυτού.  </a:t>
            </a:r>
            <a:endParaRPr lang="el-GR" dirty="0" smtClean="0">
              <a:latin typeface="Arial" pitchFamily="34" charset="0"/>
              <a:cs typeface="Arial" pitchFamily="34" charset="0"/>
            </a:endParaRPr>
          </a:p>
          <a:p>
            <a:endParaRPr lang="el-GR" dirty="0"/>
          </a:p>
        </p:txBody>
      </p:sp>
      <p:sp>
        <p:nvSpPr>
          <p:cNvPr id="4" name="3 - Θέση αριθμού διαφάνειας"/>
          <p:cNvSpPr>
            <a:spLocks noGrp="1"/>
          </p:cNvSpPr>
          <p:nvPr>
            <p:ph type="sldNum" sz="quarter" idx="10"/>
          </p:nvPr>
        </p:nvSpPr>
        <p:spPr/>
        <p:txBody>
          <a:bodyPr/>
          <a:lstStyle/>
          <a:p>
            <a:fld id="{2778ACF0-9A9C-4AB9-8EE1-3683C573CAE3}" type="slidenum">
              <a:rPr lang="el-GR" smtClean="0"/>
              <a:pPr/>
              <a:t>11</a:t>
            </a:fld>
            <a:endParaRPr lang="el-GR"/>
          </a:p>
        </p:txBody>
      </p:sp>
    </p:spTree>
    <p:extLst>
      <p:ext uri="{BB962C8B-B14F-4D97-AF65-F5344CB8AC3E}">
        <p14:creationId xmlns:p14="http://schemas.microsoft.com/office/powerpoint/2010/main" val="779251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24/3/18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24/3/18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24/3/18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24/3/18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24/3/18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24/3/18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24/3/18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24/3/18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24/3/18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24/3/18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24/3/18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24/3/18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7.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8.jpe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jpe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1.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2.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4.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4.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5.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7.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8.jpeg"/></Relationships>
</file>

<file path=ppt/slides/_rels/slide32.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20.jpeg"/><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1.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55576" y="332656"/>
            <a:ext cx="7704856" cy="4248472"/>
          </a:xfrm>
        </p:spPr>
        <p:txBody>
          <a:bodyPr>
            <a:normAutofit fontScale="90000"/>
          </a:bodyPr>
          <a:lstStyle/>
          <a:p>
            <a:pPr algn="l"/>
            <a:r>
              <a:rPr lang="el-GR" sz="2700" i="1" dirty="0" smtClean="0">
                <a:latin typeface="Book Antiqua" pitchFamily="18" charset="0"/>
              </a:rPr>
              <a:t/>
            </a:r>
            <a:br>
              <a:rPr lang="el-GR" sz="2700" i="1" dirty="0" smtClean="0">
                <a:latin typeface="Book Antiqua" pitchFamily="18" charset="0"/>
              </a:rPr>
            </a:br>
            <a:r>
              <a:rPr lang="el-GR" sz="2700" i="1" dirty="0" smtClean="0">
                <a:latin typeface="Book Antiqua" pitchFamily="18" charset="0"/>
              </a:rPr>
              <a:t/>
            </a:r>
            <a:br>
              <a:rPr lang="el-GR" sz="2700" i="1" dirty="0" smtClean="0">
                <a:latin typeface="Book Antiqua" pitchFamily="18" charset="0"/>
              </a:rPr>
            </a:br>
            <a:r>
              <a:rPr lang="el-GR" sz="2700" i="1" dirty="0" smtClean="0">
                <a:latin typeface="Book Antiqua" pitchFamily="18" charset="0"/>
              </a:rPr>
              <a:t/>
            </a:r>
            <a:br>
              <a:rPr lang="el-GR" sz="2700" i="1" dirty="0" smtClean="0">
                <a:latin typeface="Book Antiqua" pitchFamily="18" charset="0"/>
              </a:rPr>
            </a:br>
            <a:r>
              <a:rPr lang="el-GR" sz="2700" i="1" dirty="0" smtClean="0">
                <a:latin typeface="Book Antiqua" pitchFamily="18" charset="0"/>
              </a:rPr>
              <a:t/>
            </a:r>
            <a:br>
              <a:rPr lang="el-GR" sz="2700" i="1" dirty="0" smtClean="0">
                <a:latin typeface="Book Antiqua" pitchFamily="18" charset="0"/>
              </a:rPr>
            </a:br>
            <a:r>
              <a:rPr lang="el-GR" sz="2700" i="1" dirty="0" smtClean="0">
                <a:latin typeface="Book Antiqua" pitchFamily="18" charset="0"/>
              </a:rPr>
              <a:t/>
            </a:r>
            <a:br>
              <a:rPr lang="el-GR" sz="2700" i="1" dirty="0" smtClean="0">
                <a:latin typeface="Book Antiqua" pitchFamily="18" charset="0"/>
              </a:rPr>
            </a:br>
            <a:r>
              <a:rPr lang="el-GR" sz="2700" i="1" dirty="0" smtClean="0">
                <a:latin typeface="Book Antiqua" pitchFamily="18" charset="0"/>
              </a:rPr>
              <a:t/>
            </a:r>
            <a:br>
              <a:rPr lang="el-GR" sz="2700" i="1" dirty="0" smtClean="0">
                <a:latin typeface="Book Antiqua" pitchFamily="18" charset="0"/>
              </a:rPr>
            </a:br>
            <a:r>
              <a:rPr lang="el-GR" sz="2700" i="1" dirty="0" smtClean="0">
                <a:latin typeface="Book Antiqua" pitchFamily="18" charset="0"/>
              </a:rPr>
              <a:t/>
            </a:r>
            <a:br>
              <a:rPr lang="el-GR" sz="2700" i="1" dirty="0" smtClean="0">
                <a:latin typeface="Book Antiqua" pitchFamily="18" charset="0"/>
              </a:rPr>
            </a:br>
            <a:r>
              <a:rPr lang="el-GR" sz="2200" i="1" dirty="0" smtClean="0">
                <a:latin typeface="Book Antiqua" pitchFamily="18" charset="0"/>
              </a:rPr>
              <a:t/>
            </a:r>
            <a:br>
              <a:rPr lang="el-GR" sz="2200" i="1" dirty="0" smtClean="0">
                <a:latin typeface="Book Antiqua" pitchFamily="18" charset="0"/>
              </a:rPr>
            </a:br>
            <a:r>
              <a:rPr lang="el-GR" sz="2200" i="1" dirty="0" smtClean="0">
                <a:latin typeface="Book Antiqua" pitchFamily="18" charset="0"/>
              </a:rPr>
              <a:t/>
            </a:r>
            <a:br>
              <a:rPr lang="el-GR" sz="2200" i="1" dirty="0" smtClean="0">
                <a:latin typeface="Book Antiqua" pitchFamily="18" charset="0"/>
              </a:rPr>
            </a:br>
            <a:r>
              <a:rPr lang="el-GR" sz="2200" i="1" dirty="0" smtClean="0">
                <a:latin typeface="Book Antiqua" pitchFamily="18" charset="0"/>
              </a:rPr>
              <a:t/>
            </a:r>
            <a:br>
              <a:rPr lang="el-GR" sz="2200" i="1" dirty="0" smtClean="0">
                <a:latin typeface="Book Antiqua" pitchFamily="18" charset="0"/>
              </a:rPr>
            </a:br>
            <a:r>
              <a:rPr lang="el-GR" sz="2200" i="1" dirty="0" smtClean="0">
                <a:latin typeface="Book Antiqua" pitchFamily="18" charset="0"/>
              </a:rPr>
              <a:t/>
            </a:r>
            <a:br>
              <a:rPr lang="el-GR" sz="2200" i="1" dirty="0" smtClean="0">
                <a:latin typeface="Book Antiqua" pitchFamily="18" charset="0"/>
              </a:rPr>
            </a:br>
            <a:r>
              <a:rPr lang="el-GR" sz="2200" i="1" dirty="0" smtClean="0">
                <a:latin typeface="Book Antiqua" pitchFamily="18" charset="0"/>
              </a:rPr>
              <a:t/>
            </a:r>
            <a:br>
              <a:rPr lang="el-GR" sz="2200" i="1" dirty="0" smtClean="0">
                <a:latin typeface="Book Antiqua" pitchFamily="18" charset="0"/>
              </a:rPr>
            </a:br>
            <a:r>
              <a:rPr lang="el-GR" sz="2200" i="1" dirty="0" smtClean="0">
                <a:latin typeface="Book Antiqua" pitchFamily="18" charset="0"/>
              </a:rPr>
              <a:t/>
            </a:r>
            <a:br>
              <a:rPr lang="el-GR" sz="2200" i="1" dirty="0" smtClean="0">
                <a:latin typeface="Book Antiqua" pitchFamily="18" charset="0"/>
              </a:rPr>
            </a:br>
            <a:r>
              <a:rPr lang="el-GR" sz="2200" i="1" dirty="0" smtClean="0">
                <a:latin typeface="Book Antiqua" pitchFamily="18" charset="0"/>
              </a:rPr>
              <a:t/>
            </a:r>
            <a:br>
              <a:rPr lang="el-GR" sz="2200" i="1" dirty="0" smtClean="0">
                <a:latin typeface="Book Antiqua" pitchFamily="18" charset="0"/>
              </a:rPr>
            </a:br>
            <a:r>
              <a:rPr lang="el-GR" sz="2200" i="1" dirty="0" smtClean="0">
                <a:latin typeface="Book Antiqua" pitchFamily="18" charset="0"/>
              </a:rPr>
              <a:t/>
            </a:r>
            <a:br>
              <a:rPr lang="el-GR" sz="2200" i="1" dirty="0" smtClean="0">
                <a:latin typeface="Book Antiqua" pitchFamily="18" charset="0"/>
              </a:rPr>
            </a:br>
            <a:r>
              <a:rPr lang="el-GR" sz="2200" i="1" dirty="0" smtClean="0">
                <a:latin typeface="Book Antiqua" pitchFamily="18" charset="0"/>
              </a:rPr>
              <a:t/>
            </a:r>
            <a:br>
              <a:rPr lang="el-GR" sz="2200" i="1" dirty="0" smtClean="0">
                <a:latin typeface="Book Antiqua" pitchFamily="18" charset="0"/>
              </a:rPr>
            </a:br>
            <a:r>
              <a:rPr lang="el-GR" sz="2200" i="1" dirty="0" smtClean="0">
                <a:latin typeface="Book Antiqua" pitchFamily="18" charset="0"/>
              </a:rPr>
              <a:t/>
            </a:r>
            <a:br>
              <a:rPr lang="el-GR" sz="2200" i="1" dirty="0" smtClean="0">
                <a:latin typeface="Book Antiqua" pitchFamily="18" charset="0"/>
              </a:rPr>
            </a:br>
            <a:r>
              <a:rPr lang="el-GR" sz="2200" i="1" dirty="0" smtClean="0">
                <a:latin typeface="Book Antiqua" pitchFamily="18" charset="0"/>
              </a:rPr>
              <a:t/>
            </a:r>
            <a:br>
              <a:rPr lang="el-GR" sz="2200" i="1" dirty="0" smtClean="0">
                <a:latin typeface="Book Antiqua" pitchFamily="18" charset="0"/>
              </a:rPr>
            </a:br>
            <a:r>
              <a:rPr lang="el-GR" sz="2200" i="1" dirty="0" smtClean="0">
                <a:latin typeface="Book Antiqua" pitchFamily="18" charset="0"/>
              </a:rPr>
              <a:t/>
            </a:r>
            <a:br>
              <a:rPr lang="el-GR" sz="2200" i="1" dirty="0" smtClean="0">
                <a:latin typeface="Book Antiqua" pitchFamily="18" charset="0"/>
              </a:rPr>
            </a:br>
            <a:r>
              <a:rPr lang="el-GR" sz="2200" i="1" dirty="0" smtClean="0">
                <a:solidFill>
                  <a:srgbClr val="9900CC"/>
                </a:solidFill>
                <a:latin typeface="Book Antiqua" pitchFamily="18" charset="0"/>
              </a:rPr>
              <a:t/>
            </a:r>
            <a:br>
              <a:rPr lang="el-GR" sz="2200" i="1" dirty="0" smtClean="0">
                <a:solidFill>
                  <a:srgbClr val="9900CC"/>
                </a:solidFill>
                <a:latin typeface="Book Antiqua" pitchFamily="18" charset="0"/>
              </a:rPr>
            </a:br>
            <a:r>
              <a:rPr lang="el-GR" sz="2200" i="1" dirty="0" smtClean="0">
                <a:latin typeface="Book Antiqua" pitchFamily="18" charset="0"/>
              </a:rPr>
              <a:t/>
            </a:r>
            <a:br>
              <a:rPr lang="el-GR" sz="2200" i="1" dirty="0" smtClean="0">
                <a:latin typeface="Book Antiqua" pitchFamily="18" charset="0"/>
              </a:rPr>
            </a:br>
            <a:r>
              <a:rPr lang="el-GR" sz="2200" i="1" dirty="0" smtClean="0">
                <a:latin typeface="Book Antiqua" pitchFamily="18" charset="0"/>
              </a:rPr>
              <a:t>«Το Εγώ χρησιμοποιεί ποικίλες διαδικασίες, για να επιτελέσει το έργο του, το οποίο συνίσταται, γενικά, στο να αποφεύγει τον κίνδυνο, το άγχος και                τη δυσαρέσκεια. Τις διαδικασίες αυτές αποκαλούμε μηχανισμούς άμυνας».</a:t>
            </a:r>
            <a:br>
              <a:rPr lang="el-GR" sz="2200" i="1" dirty="0" smtClean="0">
                <a:latin typeface="Book Antiqua" pitchFamily="18" charset="0"/>
              </a:rPr>
            </a:br>
            <a:r>
              <a:rPr lang="el-GR" sz="2200" i="1" dirty="0" smtClean="0">
                <a:latin typeface="Book Antiqua" pitchFamily="18" charset="0"/>
              </a:rPr>
              <a:t/>
            </a:r>
            <a:br>
              <a:rPr lang="el-GR" sz="2200" i="1" dirty="0" smtClean="0">
                <a:latin typeface="Book Antiqua" pitchFamily="18" charset="0"/>
              </a:rPr>
            </a:br>
            <a:r>
              <a:rPr lang="el-GR" sz="2200" dirty="0" smtClean="0">
                <a:solidFill>
                  <a:srgbClr val="FF0000"/>
                </a:solidFill>
                <a:latin typeface="Book Antiqua" pitchFamily="18" charset="0"/>
              </a:rPr>
              <a:t>Σ. Φρόιντ, 1937</a:t>
            </a:r>
            <a:r>
              <a:rPr lang="el-GR" sz="2200" dirty="0" smtClean="0">
                <a:latin typeface="Book Antiqua" pitchFamily="18" charset="0"/>
              </a:rPr>
              <a:t/>
            </a:r>
            <a:br>
              <a:rPr lang="el-GR" sz="2200" dirty="0" smtClean="0">
                <a:latin typeface="Book Antiqua" pitchFamily="18" charset="0"/>
              </a:rPr>
            </a:br>
            <a:r>
              <a:rPr lang="el-GR" sz="2700" dirty="0" smtClean="0">
                <a:latin typeface="Book Antiqua" pitchFamily="18" charset="0"/>
              </a:rPr>
              <a:t/>
            </a:r>
            <a:br>
              <a:rPr lang="el-GR" sz="2700" dirty="0" smtClean="0">
                <a:latin typeface="Book Antiqua" pitchFamily="18" charset="0"/>
              </a:rPr>
            </a:br>
            <a:r>
              <a:rPr lang="el-GR" dirty="0" smtClean="0"/>
              <a:t/>
            </a:r>
            <a:br>
              <a:rPr lang="el-GR" dirty="0" smtClean="0"/>
            </a:br>
            <a:endParaRPr lang="el-GR" dirty="0"/>
          </a:p>
        </p:txBody>
      </p:sp>
      <p:pic>
        <p:nvPicPr>
          <p:cNvPr id="5" name="Picture 2" descr="C:\Users\user\Desktop\maria03.jpg"/>
          <p:cNvPicPr>
            <a:picLocks noChangeAspect="1" noChangeArrowheads="1"/>
          </p:cNvPicPr>
          <p:nvPr/>
        </p:nvPicPr>
        <p:blipFill>
          <a:blip r:embed="rId3" cstate="print"/>
          <a:srcRect/>
          <a:stretch>
            <a:fillRect/>
          </a:stretch>
        </p:blipFill>
        <p:spPr bwMode="auto">
          <a:xfrm>
            <a:off x="755576" y="476672"/>
            <a:ext cx="7632848" cy="3600399"/>
          </a:xfrm>
          <a:prstGeom prst="rect">
            <a:avLst/>
          </a:prstGeom>
          <a:noFill/>
        </p:spPr>
      </p:pic>
      <p:sp>
        <p:nvSpPr>
          <p:cNvPr id="7" name="6 - Στρογγυλεμένο ορθογώνιο"/>
          <p:cNvSpPr/>
          <p:nvPr/>
        </p:nvSpPr>
        <p:spPr>
          <a:xfrm>
            <a:off x="3131840" y="260648"/>
            <a:ext cx="3096344" cy="936104"/>
          </a:xfrm>
          <a:prstGeom prst="round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0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Άμυνες</a:t>
            </a:r>
            <a:endParaRPr lang="el-GR" sz="40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1 - Τίτλος"/>
          <p:cNvSpPr>
            <a:spLocks noGrp="1"/>
          </p:cNvSpPr>
          <p:nvPr>
            <p:ph type="title"/>
          </p:nvPr>
        </p:nvSpPr>
        <p:spPr>
          <a:xfrm>
            <a:off x="457200" y="274638"/>
            <a:ext cx="8229600" cy="490066"/>
          </a:xfrm>
        </p:spPr>
        <p:txBody>
          <a:bodyPr>
            <a:noAutofit/>
          </a:bodyPr>
          <a:lstStyle/>
          <a:p>
            <a:r>
              <a:rPr lang="el-GR" sz="2800"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Προσέγγιση του όρου </a:t>
            </a:r>
            <a:r>
              <a:rPr lang="el-GR" sz="2800" i="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άμυνα</a:t>
            </a:r>
            <a:endParaRPr lang="el-GR" sz="2800" i="1" dirty="0">
              <a:solidFill>
                <a:srgbClr val="C00000"/>
              </a:solidFill>
              <a:effectLst>
                <a:outerShdw blurRad="38100" dist="38100" dir="2700000" algn="tl">
                  <a:srgbClr val="000000">
                    <a:alpha val="43137"/>
                  </a:srgbClr>
                </a:outerShdw>
              </a:effectLst>
              <a:latin typeface="Arial" pitchFamily="34" charset="0"/>
              <a:cs typeface="Arial" pitchFamily="34" charset="0"/>
            </a:endParaRPr>
          </a:p>
        </p:txBody>
      </p:sp>
      <p:sp>
        <p:nvSpPr>
          <p:cNvPr id="8" name="7 - Στρογγυλεμένο ορθογώνιο"/>
          <p:cNvSpPr/>
          <p:nvPr/>
        </p:nvSpPr>
        <p:spPr>
          <a:xfrm>
            <a:off x="467544" y="764704"/>
            <a:ext cx="8208912" cy="1008112"/>
          </a:xfrm>
          <a:prstGeom prst="roundRect">
            <a:avLst/>
          </a:prstGeom>
          <a:solidFill>
            <a:schemeClr val="bg2"/>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dirty="0" smtClean="0">
                <a:solidFill>
                  <a:schemeClr val="tx1">
                    <a:lumMod val="75000"/>
                    <a:lumOff val="25000"/>
                  </a:schemeClr>
                </a:solidFill>
                <a:latin typeface="Arial" pitchFamily="34" charset="0"/>
                <a:cs typeface="Arial" pitchFamily="34" charset="0"/>
              </a:rPr>
              <a:t>Υπάρχουν κίνδυνοι παρανοήσεων, όταν δεν γίνονται εννοιολογικές διακρίσεις.</a:t>
            </a:r>
          </a:p>
          <a:p>
            <a:pPr algn="just"/>
            <a:r>
              <a:rPr lang="el-GR" dirty="0" smtClean="0">
                <a:solidFill>
                  <a:schemeClr val="tx1">
                    <a:lumMod val="75000"/>
                    <a:lumOff val="25000"/>
                  </a:schemeClr>
                </a:solidFill>
                <a:latin typeface="Arial" pitchFamily="34" charset="0"/>
                <a:cs typeface="Arial" pitchFamily="34" charset="0"/>
              </a:rPr>
              <a:t>Ο όρος αφορά την πράξη του «</a:t>
            </a:r>
            <a:r>
              <a:rPr lang="el-GR" dirty="0" err="1" smtClean="0">
                <a:solidFill>
                  <a:schemeClr val="tx1">
                    <a:lumMod val="75000"/>
                    <a:lumOff val="25000"/>
                  </a:schemeClr>
                </a:solidFill>
                <a:latin typeface="Arial" pitchFamily="34" charset="0"/>
                <a:cs typeface="Arial" pitchFamily="34" charset="0"/>
              </a:rPr>
              <a:t>αμύνεσθαι</a:t>
            </a:r>
            <a:r>
              <a:rPr lang="el-GR" dirty="0" smtClean="0">
                <a:solidFill>
                  <a:schemeClr val="tx1">
                    <a:lumMod val="75000"/>
                    <a:lumOff val="25000"/>
                  </a:schemeClr>
                </a:solidFill>
                <a:latin typeface="Arial" pitchFamily="34" charset="0"/>
                <a:cs typeface="Arial" pitchFamily="34" charset="0"/>
              </a:rPr>
              <a:t>», αλλά και του «</a:t>
            </a:r>
            <a:r>
              <a:rPr lang="el-GR" dirty="0" err="1" smtClean="0">
                <a:solidFill>
                  <a:schemeClr val="tx1">
                    <a:lumMod val="75000"/>
                    <a:lumOff val="25000"/>
                  </a:schemeClr>
                </a:solidFill>
                <a:latin typeface="Arial" pitchFamily="34" charset="0"/>
                <a:cs typeface="Arial" pitchFamily="34" charset="0"/>
              </a:rPr>
              <a:t>υπεραμύνεσθαι</a:t>
            </a:r>
            <a:r>
              <a:rPr lang="el-GR" dirty="0" smtClean="0">
                <a:solidFill>
                  <a:schemeClr val="tx1">
                    <a:lumMod val="75000"/>
                    <a:lumOff val="25000"/>
                  </a:schemeClr>
                </a:solidFill>
                <a:latin typeface="Arial" pitchFamily="34" charset="0"/>
                <a:cs typeface="Arial" pitchFamily="34" charset="0"/>
              </a:rPr>
              <a:t>». </a:t>
            </a:r>
          </a:p>
          <a:p>
            <a:pPr algn="just"/>
            <a:r>
              <a:rPr lang="el-GR" dirty="0" smtClean="0">
                <a:solidFill>
                  <a:schemeClr val="tx1">
                    <a:lumMod val="75000"/>
                    <a:lumOff val="25000"/>
                  </a:schemeClr>
                </a:solidFill>
                <a:latin typeface="Arial" pitchFamily="34" charset="0"/>
                <a:cs typeface="Arial" pitchFamily="34" charset="0"/>
              </a:rPr>
              <a:t>Στα γαλλικά στην έννοια </a:t>
            </a:r>
            <a:r>
              <a:rPr lang="el-GR" i="1" dirty="0" smtClean="0">
                <a:solidFill>
                  <a:schemeClr val="tx1">
                    <a:lumMod val="75000"/>
                    <a:lumOff val="25000"/>
                  </a:schemeClr>
                </a:solidFill>
                <a:latin typeface="Arial" pitchFamily="34" charset="0"/>
                <a:cs typeface="Arial" pitchFamily="34" charset="0"/>
              </a:rPr>
              <a:t>άμυνα</a:t>
            </a:r>
            <a:r>
              <a:rPr lang="el-GR" dirty="0" smtClean="0">
                <a:solidFill>
                  <a:schemeClr val="tx1">
                    <a:lumMod val="75000"/>
                    <a:lumOff val="25000"/>
                  </a:schemeClr>
                </a:solidFill>
                <a:latin typeface="Arial" pitchFamily="34" charset="0"/>
                <a:cs typeface="Arial" pitchFamily="34" charset="0"/>
              </a:rPr>
              <a:t>  </a:t>
            </a:r>
            <a:r>
              <a:rPr lang="el-GR" dirty="0" err="1" smtClean="0">
                <a:solidFill>
                  <a:schemeClr val="tx1">
                    <a:lumMod val="75000"/>
                    <a:lumOff val="25000"/>
                  </a:schemeClr>
                </a:solidFill>
                <a:latin typeface="Arial" pitchFamily="34" charset="0"/>
                <a:cs typeface="Arial" pitchFamily="34" charset="0"/>
              </a:rPr>
              <a:t>επιπροστίθεται</a:t>
            </a:r>
            <a:r>
              <a:rPr lang="el-GR" dirty="0" smtClean="0">
                <a:solidFill>
                  <a:schemeClr val="tx1">
                    <a:lumMod val="75000"/>
                    <a:lumOff val="25000"/>
                  </a:schemeClr>
                </a:solidFill>
                <a:latin typeface="Arial" pitchFamily="34" charset="0"/>
                <a:cs typeface="Arial" pitchFamily="34" charset="0"/>
              </a:rPr>
              <a:t>  και η ιδέα της απαγόρευσης. </a:t>
            </a:r>
          </a:p>
        </p:txBody>
      </p:sp>
      <p:sp>
        <p:nvSpPr>
          <p:cNvPr id="9" name="8 - Στρογγυλεμένο ορθογώνιο"/>
          <p:cNvSpPr/>
          <p:nvPr/>
        </p:nvSpPr>
        <p:spPr>
          <a:xfrm>
            <a:off x="827584" y="2348880"/>
            <a:ext cx="7560840" cy="432048"/>
          </a:xfrm>
          <a:prstGeom prst="roundRect">
            <a:avLst/>
          </a:prstGeom>
          <a:solidFill>
            <a:schemeClr val="bg2"/>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1700" dirty="0" smtClean="0">
                <a:solidFill>
                  <a:schemeClr val="tx1">
                    <a:lumMod val="75000"/>
                    <a:lumOff val="25000"/>
                  </a:schemeClr>
                </a:solidFill>
                <a:latin typeface="Arial" pitchFamily="34" charset="0"/>
                <a:cs typeface="Arial" pitchFamily="34" charset="0"/>
              </a:rPr>
              <a:t>  Είναι σημαντικό να διακρίνουμε τις παραμέτρους της άμυνας αναφορικά με:</a:t>
            </a:r>
          </a:p>
        </p:txBody>
      </p:sp>
      <p:sp>
        <p:nvSpPr>
          <p:cNvPr id="10" name="9 - Βέλος προς τα κάτω"/>
          <p:cNvSpPr/>
          <p:nvPr/>
        </p:nvSpPr>
        <p:spPr>
          <a:xfrm>
            <a:off x="683568" y="2924944"/>
            <a:ext cx="2232248" cy="792088"/>
          </a:xfrm>
          <a:prstGeom prst="downArrow">
            <a:avLst>
              <a:gd name="adj1" fmla="val 82983"/>
              <a:gd name="adj2" fmla="val 32422"/>
            </a:avLst>
          </a:prstGeom>
          <a:solidFill>
            <a:schemeClr val="bg1">
              <a:lumMod val="65000"/>
            </a:schemeClr>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latin typeface="Arial" pitchFamily="34" charset="0"/>
                <a:cs typeface="Arial" pitchFamily="34" charset="0"/>
              </a:rPr>
              <a:t>Το Αντικείμενό της</a:t>
            </a:r>
            <a:endParaRPr lang="el-GR" b="1" dirty="0">
              <a:latin typeface="Arial" pitchFamily="34" charset="0"/>
              <a:cs typeface="Arial" pitchFamily="34" charset="0"/>
            </a:endParaRPr>
          </a:p>
        </p:txBody>
      </p:sp>
      <p:sp>
        <p:nvSpPr>
          <p:cNvPr id="11" name="10 - Βέλος προς τα κάτω"/>
          <p:cNvSpPr/>
          <p:nvPr/>
        </p:nvSpPr>
        <p:spPr>
          <a:xfrm>
            <a:off x="3419872" y="2924944"/>
            <a:ext cx="2448272" cy="792088"/>
          </a:xfrm>
          <a:prstGeom prst="downArrow">
            <a:avLst>
              <a:gd name="adj1" fmla="val 82983"/>
              <a:gd name="adj2" fmla="val 33002"/>
            </a:avLst>
          </a:prstGeom>
          <a:solidFill>
            <a:schemeClr val="bg1">
              <a:lumMod val="65000"/>
            </a:schemeClr>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latin typeface="Arial" pitchFamily="34" charset="0"/>
                <a:cs typeface="Arial" pitchFamily="34" charset="0"/>
              </a:rPr>
              <a:t>Τον Παράγοντα  που δρα</a:t>
            </a:r>
            <a:endParaRPr lang="el-GR" b="1" dirty="0">
              <a:latin typeface="Arial" pitchFamily="34" charset="0"/>
              <a:cs typeface="Arial" pitchFamily="34" charset="0"/>
            </a:endParaRPr>
          </a:p>
        </p:txBody>
      </p:sp>
      <p:sp>
        <p:nvSpPr>
          <p:cNvPr id="12" name="11 - Βέλος προς τα κάτω"/>
          <p:cNvSpPr/>
          <p:nvPr/>
        </p:nvSpPr>
        <p:spPr>
          <a:xfrm>
            <a:off x="6372200" y="2924944"/>
            <a:ext cx="2160240" cy="792088"/>
          </a:xfrm>
          <a:prstGeom prst="downArrow">
            <a:avLst>
              <a:gd name="adj1" fmla="val 82983"/>
              <a:gd name="adj2" fmla="val 30219"/>
            </a:avLst>
          </a:prstGeom>
          <a:solidFill>
            <a:schemeClr val="bg1">
              <a:lumMod val="65000"/>
            </a:schemeClr>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latin typeface="Arial" pitchFamily="34" charset="0"/>
                <a:cs typeface="Arial" pitchFamily="34" charset="0"/>
              </a:rPr>
              <a:t>Τον Σκοπό της</a:t>
            </a:r>
            <a:endParaRPr lang="el-GR" b="1" dirty="0">
              <a:latin typeface="Arial" pitchFamily="34" charset="0"/>
              <a:cs typeface="Arial" pitchFamily="34" charset="0"/>
            </a:endParaRPr>
          </a:p>
        </p:txBody>
      </p:sp>
      <p:sp>
        <p:nvSpPr>
          <p:cNvPr id="13" name="12 - Βέλος προς τα κάτω"/>
          <p:cNvSpPr/>
          <p:nvPr/>
        </p:nvSpPr>
        <p:spPr>
          <a:xfrm>
            <a:off x="1835696" y="3789040"/>
            <a:ext cx="2664296" cy="936104"/>
          </a:xfrm>
          <a:prstGeom prst="downArrow">
            <a:avLst>
              <a:gd name="adj1" fmla="val 82983"/>
              <a:gd name="adj2" fmla="val 38812"/>
            </a:avLst>
          </a:prstGeom>
          <a:solidFill>
            <a:schemeClr val="bg1">
              <a:lumMod val="65000"/>
            </a:schemeClr>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latin typeface="Arial" pitchFamily="34" charset="0"/>
                <a:cs typeface="Arial" pitchFamily="34" charset="0"/>
              </a:rPr>
              <a:t>Τους Κινητήριους παράγοντές της</a:t>
            </a:r>
            <a:endParaRPr lang="el-GR" b="1" dirty="0">
              <a:latin typeface="Arial" pitchFamily="34" charset="0"/>
              <a:cs typeface="Arial" pitchFamily="34" charset="0"/>
            </a:endParaRPr>
          </a:p>
        </p:txBody>
      </p:sp>
      <p:sp>
        <p:nvSpPr>
          <p:cNvPr id="17" name="16 - Βέλος προς τα κάτω"/>
          <p:cNvSpPr/>
          <p:nvPr/>
        </p:nvSpPr>
        <p:spPr>
          <a:xfrm>
            <a:off x="4788024" y="3789040"/>
            <a:ext cx="2736304" cy="936104"/>
          </a:xfrm>
          <a:prstGeom prst="downArrow">
            <a:avLst>
              <a:gd name="adj1" fmla="val 82983"/>
              <a:gd name="adj2" fmla="val 40981"/>
            </a:avLst>
          </a:prstGeom>
          <a:solidFill>
            <a:schemeClr val="bg1">
              <a:lumMod val="65000"/>
            </a:schemeClr>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latin typeface="Arial" pitchFamily="34" charset="0"/>
                <a:cs typeface="Arial" pitchFamily="34" charset="0"/>
              </a:rPr>
              <a:t>Τους Μηχανισμούς της </a:t>
            </a:r>
            <a:endParaRPr lang="el-GR" b="1" dirty="0">
              <a:latin typeface="Arial" pitchFamily="34" charset="0"/>
              <a:cs typeface="Arial" pitchFamily="34" charset="0"/>
            </a:endParaRPr>
          </a:p>
        </p:txBody>
      </p:sp>
      <p:sp>
        <p:nvSpPr>
          <p:cNvPr id="18" name="1 - Τίτλος"/>
          <p:cNvSpPr txBox="1">
            <a:spLocks/>
          </p:cNvSpPr>
          <p:nvPr/>
        </p:nvSpPr>
        <p:spPr>
          <a:xfrm>
            <a:off x="539552" y="1844824"/>
            <a:ext cx="8064896" cy="504056"/>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400" b="0"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Arial" pitchFamily="34" charset="0"/>
                <a:ea typeface="+mj-ea"/>
                <a:cs typeface="Arial" pitchFamily="34" charset="0"/>
              </a:rPr>
              <a:t>Παράμετροι της έννοιας </a:t>
            </a:r>
            <a:r>
              <a:rPr kumimoji="0" lang="el-GR" sz="2400" b="0" i="1"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Arial" pitchFamily="34" charset="0"/>
                <a:ea typeface="+mj-ea"/>
                <a:cs typeface="Arial" pitchFamily="34" charset="0"/>
              </a:rPr>
              <a:t>άμυνα</a:t>
            </a:r>
            <a:endParaRPr kumimoji="0" lang="el-GR" sz="2400" b="0" i="1"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itchFamily="34" charset="0"/>
              <a:ea typeface="+mj-ea"/>
              <a:cs typeface="Arial" pitchFamily="34" charset="0"/>
            </a:endParaRPr>
          </a:p>
        </p:txBody>
      </p:sp>
      <p:sp>
        <p:nvSpPr>
          <p:cNvPr id="14" name="13 - Στρογγυλεμένο ορθογώνιο"/>
          <p:cNvSpPr/>
          <p:nvPr/>
        </p:nvSpPr>
        <p:spPr>
          <a:xfrm>
            <a:off x="179512" y="4941168"/>
            <a:ext cx="8784976" cy="1296144"/>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1500" dirty="0" smtClean="0">
                <a:solidFill>
                  <a:schemeClr val="tx1">
                    <a:lumMod val="75000"/>
                    <a:lumOff val="25000"/>
                  </a:schemeClr>
                </a:solidFill>
                <a:latin typeface="Arial" pitchFamily="34" charset="0"/>
                <a:cs typeface="Arial" pitchFamily="34" charset="0"/>
              </a:rPr>
              <a:t>Η διάκριση μεταξύ </a:t>
            </a:r>
            <a:r>
              <a:rPr lang="el-GR" sz="1500" b="1" i="1" dirty="0" smtClean="0">
                <a:solidFill>
                  <a:schemeClr val="tx1">
                    <a:lumMod val="75000"/>
                    <a:lumOff val="25000"/>
                  </a:schemeClr>
                </a:solidFill>
                <a:latin typeface="Arial" pitchFamily="34" charset="0"/>
                <a:cs typeface="Arial" pitchFamily="34" charset="0"/>
              </a:rPr>
              <a:t>άμυνας, </a:t>
            </a:r>
            <a:r>
              <a:rPr lang="el-GR" sz="1500" dirty="0" smtClean="0">
                <a:solidFill>
                  <a:schemeClr val="tx1">
                    <a:lumMod val="75000"/>
                    <a:lumOff val="25000"/>
                  </a:schemeClr>
                </a:solidFill>
                <a:latin typeface="Arial" pitchFamily="34" charset="0"/>
                <a:cs typeface="Arial" pitchFamily="34" charset="0"/>
              </a:rPr>
              <a:t>έννοιας στρατηγικής σχεδόν σημασίας στην ψυχανάλυση, και </a:t>
            </a:r>
            <a:r>
              <a:rPr lang="el-GR" sz="1500" b="1" i="1" dirty="0" smtClean="0">
                <a:solidFill>
                  <a:schemeClr val="tx1">
                    <a:lumMod val="75000"/>
                    <a:lumOff val="25000"/>
                  </a:schemeClr>
                </a:solidFill>
                <a:latin typeface="Arial" pitchFamily="34" charset="0"/>
                <a:cs typeface="Arial" pitchFamily="34" charset="0"/>
              </a:rPr>
              <a:t>απαγόρευσης</a:t>
            </a:r>
            <a:r>
              <a:rPr lang="el-GR" sz="1500" b="1" dirty="0" smtClean="0">
                <a:solidFill>
                  <a:schemeClr val="tx1">
                    <a:lumMod val="75000"/>
                    <a:lumOff val="25000"/>
                  </a:schemeClr>
                </a:solidFill>
                <a:latin typeface="Arial" pitchFamily="34" charset="0"/>
                <a:cs typeface="Arial" pitchFamily="34" charset="0"/>
              </a:rPr>
              <a:t>, </a:t>
            </a:r>
            <a:r>
              <a:rPr lang="el-GR" sz="1500" dirty="0" smtClean="0">
                <a:solidFill>
                  <a:schemeClr val="tx1">
                    <a:lumMod val="75000"/>
                    <a:lumOff val="25000"/>
                  </a:schemeClr>
                </a:solidFill>
                <a:latin typeface="Arial" pitchFamily="34" charset="0"/>
                <a:cs typeface="Arial" pitchFamily="34" charset="0"/>
              </a:rPr>
              <a:t>έτσι όπως διατυπώνεται στο οιδιπόδειο σύμπλεγμα, ενώ από τη μια πλευρά τονίζει την ετερογένεια των δύο επιπέδων, του επιπέδου δόμησης του ψυχικού οργάνου και του επιπέδου δόμησης της επιθυμίας και των πιο βασικών φαντασιώσεων, από την άλλη αφήνει ανοικτό το ερώτημα της συνάρθρωσής τους στη θεωρία και την πρακτική της θεραπευτικής αγωγής. </a:t>
            </a:r>
          </a:p>
        </p:txBody>
      </p:sp>
      <p:sp>
        <p:nvSpPr>
          <p:cNvPr id="15" name="14 - Ορθογώνιο"/>
          <p:cNvSpPr/>
          <p:nvPr/>
        </p:nvSpPr>
        <p:spPr>
          <a:xfrm>
            <a:off x="179512" y="6381328"/>
            <a:ext cx="4392488" cy="276999"/>
          </a:xfrm>
          <a:prstGeom prst="rect">
            <a:avLst/>
          </a:prstGeom>
        </p:spPr>
        <p:txBody>
          <a:bodyPr wrap="square">
            <a:spAutoFit/>
          </a:bodyPr>
          <a:lstStyle/>
          <a:p>
            <a:r>
              <a:rPr lang="en-US" sz="1200" dirty="0" smtClean="0">
                <a:latin typeface="Arial" pitchFamily="34" charset="0"/>
                <a:cs typeface="Arial" pitchFamily="34" charset="0"/>
              </a:rPr>
              <a:t>J. </a:t>
            </a:r>
            <a:r>
              <a:rPr lang="en-US" sz="1200" dirty="0" err="1" smtClean="0">
                <a:latin typeface="Arial" pitchFamily="34" charset="0"/>
                <a:cs typeface="Arial" pitchFamily="34" charset="0"/>
              </a:rPr>
              <a:t>Laplanche</a:t>
            </a:r>
            <a:r>
              <a:rPr lang="en-US" sz="1200" dirty="0" smtClean="0">
                <a:latin typeface="Arial" pitchFamily="34" charset="0"/>
                <a:cs typeface="Arial" pitchFamily="34" charset="0"/>
              </a:rPr>
              <a:t> et J.-B. </a:t>
            </a:r>
            <a:r>
              <a:rPr lang="en-US" sz="1200" dirty="0" err="1" smtClean="0">
                <a:latin typeface="Arial" pitchFamily="34" charset="0"/>
                <a:cs typeface="Arial" pitchFamily="34" charset="0"/>
              </a:rPr>
              <a:t>Pontalis</a:t>
            </a:r>
            <a:r>
              <a:rPr lang="el-GR" sz="1200" dirty="0" smtClean="0">
                <a:latin typeface="Arial" pitchFamily="34" charset="0"/>
                <a:cs typeface="Arial" pitchFamily="34" charset="0"/>
              </a:rPr>
              <a:t>,</a:t>
            </a:r>
            <a:r>
              <a:rPr lang="el-GR" sz="1200" i="1" dirty="0" smtClean="0">
                <a:latin typeface="Arial" pitchFamily="34" charset="0"/>
                <a:cs typeface="Arial" pitchFamily="34" charset="0"/>
              </a:rPr>
              <a:t>  Λεξιλόγιο της Ψυχανάλυσης</a:t>
            </a:r>
            <a:endParaRPr lang="el-GR" sz="1200"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8" name="7 - Έλλειψη"/>
          <p:cNvSpPr/>
          <p:nvPr/>
        </p:nvSpPr>
        <p:spPr>
          <a:xfrm>
            <a:off x="1259632" y="3356992"/>
            <a:ext cx="3096344" cy="3024336"/>
          </a:xfrm>
          <a:prstGeom prst="ellipse">
            <a:avLst/>
          </a:prstGeom>
          <a:solidFill>
            <a:schemeClr val="bg1">
              <a:lumMod val="50000"/>
              <a:alpha val="50000"/>
            </a:schemeClr>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effectLst>
                  <a:outerShdw blurRad="38100" dist="38100" dir="2700000" algn="tl">
                    <a:srgbClr val="000000">
                      <a:alpha val="43137"/>
                    </a:srgbClr>
                  </a:outerShdw>
                </a:effectLst>
                <a:latin typeface="Arial" pitchFamily="34" charset="0"/>
                <a:cs typeface="Arial" pitchFamily="34" charset="0"/>
              </a:rPr>
              <a:t>την αποφυγή ή                  τη διαχείριση </a:t>
            </a:r>
          </a:p>
          <a:p>
            <a:pPr algn="ctr"/>
            <a:r>
              <a:rPr lang="el-GR" b="1" dirty="0" smtClean="0">
                <a:effectLst>
                  <a:outerShdw blurRad="38100" dist="38100" dir="2700000" algn="tl">
                    <a:srgbClr val="000000">
                      <a:alpha val="43137"/>
                    </a:srgbClr>
                  </a:outerShdw>
                </a:effectLst>
                <a:latin typeface="Arial" pitchFamily="34" charset="0"/>
                <a:cs typeface="Arial" pitchFamily="34" charset="0"/>
              </a:rPr>
              <a:t>κάποιου ισχυρού</a:t>
            </a:r>
          </a:p>
          <a:p>
            <a:pPr algn="ctr"/>
            <a:r>
              <a:rPr lang="el-GR" b="1" dirty="0" smtClean="0">
                <a:effectLst>
                  <a:outerShdw blurRad="38100" dist="38100" dir="2700000" algn="tl">
                    <a:srgbClr val="000000">
                      <a:alpha val="43137"/>
                    </a:srgbClr>
                  </a:outerShdw>
                </a:effectLst>
                <a:latin typeface="Arial" pitchFamily="34" charset="0"/>
                <a:cs typeface="Arial" pitchFamily="34" charset="0"/>
              </a:rPr>
              <a:t> και απειλητικού                        συναισθήματος</a:t>
            </a:r>
          </a:p>
        </p:txBody>
      </p:sp>
      <p:sp>
        <p:nvSpPr>
          <p:cNvPr id="5" name="4 - Έλλειψη"/>
          <p:cNvSpPr/>
          <p:nvPr/>
        </p:nvSpPr>
        <p:spPr>
          <a:xfrm>
            <a:off x="4932040" y="3356992"/>
            <a:ext cx="3096344" cy="3024336"/>
          </a:xfrm>
          <a:prstGeom prst="ellipse">
            <a:avLst/>
          </a:prstGeom>
          <a:solidFill>
            <a:schemeClr val="bg1">
              <a:lumMod val="50000"/>
              <a:alpha val="50000"/>
            </a:schemeClr>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effectLst>
                  <a:outerShdw blurRad="38100" dist="38100" dir="2700000" algn="tl">
                    <a:srgbClr val="000000">
                      <a:alpha val="43137"/>
                    </a:srgbClr>
                  </a:outerShdw>
                </a:effectLst>
                <a:latin typeface="Arial" pitchFamily="34" charset="0"/>
                <a:cs typeface="Arial" pitchFamily="34" charset="0"/>
              </a:rPr>
              <a:t>τη διατήρηση της αυτοεκτίμησης </a:t>
            </a:r>
            <a:endParaRPr lang="el-GR" b="1" dirty="0">
              <a:effectLst>
                <a:outerShdw blurRad="38100" dist="38100" dir="2700000" algn="tl">
                  <a:srgbClr val="000000">
                    <a:alpha val="43137"/>
                  </a:srgbClr>
                </a:outerShdw>
              </a:effectLst>
              <a:latin typeface="Arial" pitchFamily="34" charset="0"/>
              <a:cs typeface="Arial" pitchFamily="34" charset="0"/>
            </a:endParaRPr>
          </a:p>
        </p:txBody>
      </p:sp>
      <p:sp>
        <p:nvSpPr>
          <p:cNvPr id="3" name="2 - Θέση περιεχομένου"/>
          <p:cNvSpPr>
            <a:spLocks noGrp="1"/>
          </p:cNvSpPr>
          <p:nvPr>
            <p:ph idx="1"/>
          </p:nvPr>
        </p:nvSpPr>
        <p:spPr>
          <a:xfrm>
            <a:off x="251520" y="692696"/>
            <a:ext cx="8640960" cy="5217443"/>
          </a:xfrm>
          <a:ln w="19050">
            <a:solidFill>
              <a:srgbClr val="FF5050"/>
            </a:solidFill>
          </a:ln>
        </p:spPr>
        <p:txBody>
          <a:bodyPr>
            <a:normAutofit/>
          </a:bodyPr>
          <a:lstStyle/>
          <a:p>
            <a:pPr algn="just"/>
            <a:r>
              <a:rPr lang="el-GR" sz="2200" dirty="0" smtClean="0">
                <a:latin typeface="Arial" pitchFamily="34" charset="0"/>
                <a:cs typeface="Arial" pitchFamily="34" charset="0"/>
              </a:rPr>
              <a:t>Οι άμυνες έχουν πολλές λειτουργίες που είναι ευεργετικές.</a:t>
            </a:r>
          </a:p>
          <a:p>
            <a:pPr algn="just"/>
            <a:r>
              <a:rPr lang="el-GR" sz="2200" dirty="0" smtClean="0">
                <a:latin typeface="Arial" pitchFamily="34" charset="0"/>
                <a:cs typeface="Arial" pitchFamily="34" charset="0"/>
              </a:rPr>
              <a:t>Στην αρχή αποτελούν υγιείς και δημιουργικούς τρόπους προσαρμογής του βρέφους στο περιβάλλον του και συνεχίζουν  να λειτουργούν προσαρμοστικά σε όλη τη διάρκεια της ζωής. </a:t>
            </a:r>
          </a:p>
          <a:p>
            <a:pPr algn="just"/>
            <a:r>
              <a:rPr lang="el-GR" sz="2200" dirty="0" smtClean="0">
                <a:latin typeface="Arial" pitchFamily="34" charset="0"/>
                <a:cs typeface="Arial" pitchFamily="34" charset="0"/>
              </a:rPr>
              <a:t>Ένα άτομο με αμυντική συμπεριφορά προσπαθεί σε γενικές γραμμές να επιτύχει έναν ή και τους δύο από τους ακόλουθους σκοπούς:</a:t>
            </a:r>
          </a:p>
        </p:txBody>
      </p:sp>
      <p:sp>
        <p:nvSpPr>
          <p:cNvPr id="9" name="8 - Δεξιό βέλος"/>
          <p:cNvSpPr/>
          <p:nvPr/>
        </p:nvSpPr>
        <p:spPr>
          <a:xfrm rot="3022957">
            <a:off x="1973238" y="3266388"/>
            <a:ext cx="648072" cy="288032"/>
          </a:xfrm>
          <a:prstGeom prst="rightArrow">
            <a:avLst/>
          </a:prstGeom>
          <a:solidFill>
            <a:srgbClr val="F1EFC7"/>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Δεξιό βέλος"/>
          <p:cNvSpPr/>
          <p:nvPr/>
        </p:nvSpPr>
        <p:spPr>
          <a:xfrm rot="3022957">
            <a:off x="5429623" y="3338397"/>
            <a:ext cx="648072" cy="288032"/>
          </a:xfrm>
          <a:prstGeom prst="rightArrow">
            <a:avLst/>
          </a:prstGeom>
          <a:solidFill>
            <a:srgbClr val="F1EFC7"/>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83568" y="764704"/>
            <a:ext cx="7920880" cy="5361459"/>
          </a:xfrm>
        </p:spPr>
        <p:txBody>
          <a:bodyPr>
            <a:normAutofit/>
          </a:bodyPr>
          <a:lstStyle/>
          <a:p>
            <a:pPr algn="just"/>
            <a:r>
              <a:rPr lang="el-GR" sz="2000" dirty="0" smtClean="0">
                <a:latin typeface="Arial" pitchFamily="34" charset="0"/>
                <a:cs typeface="Arial" pitchFamily="34" charset="0"/>
              </a:rPr>
              <a:t>Κάθε άτομο εκφράζει κάποια προτίμηση σε συγκεκριμένες άμυνες ενσωματωμένες στον τρόπο που αντιμετωπίζει την πραγματικότητα.</a:t>
            </a:r>
          </a:p>
          <a:p>
            <a:pPr algn="just"/>
            <a:r>
              <a:rPr lang="el-GR" sz="2000" dirty="0" smtClean="0">
                <a:latin typeface="Arial" pitchFamily="34" charset="0"/>
                <a:cs typeface="Arial" pitchFamily="34" charset="0"/>
              </a:rPr>
              <a:t>Αυτή η προτίμηση είναι αποτέλεσμα μιας πολύπλοκης αλληλεπίδρασης μεταξύ τεσσάρων (τουλάχιστον) παραγόντων:</a:t>
            </a:r>
            <a:endParaRPr lang="el-GR" sz="2000" dirty="0">
              <a:latin typeface="Arial" pitchFamily="34" charset="0"/>
              <a:cs typeface="Arial" pitchFamily="34" charset="0"/>
            </a:endParaRPr>
          </a:p>
        </p:txBody>
      </p:sp>
      <p:sp>
        <p:nvSpPr>
          <p:cNvPr id="4" name="3 - Δεξιό βέλος"/>
          <p:cNvSpPr/>
          <p:nvPr/>
        </p:nvSpPr>
        <p:spPr>
          <a:xfrm>
            <a:off x="899592" y="2420888"/>
            <a:ext cx="3960440" cy="720080"/>
          </a:xfrm>
          <a:prstGeom prst="right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tx1">
                    <a:lumMod val="65000"/>
                    <a:lumOff val="35000"/>
                  </a:schemeClr>
                </a:solidFill>
                <a:latin typeface="Arial" pitchFamily="34" charset="0"/>
                <a:cs typeface="Arial" pitchFamily="34" charset="0"/>
              </a:rPr>
              <a:t>Ιδιοσυγκρασία</a:t>
            </a:r>
            <a:endParaRPr lang="el-GR" b="1" dirty="0">
              <a:solidFill>
                <a:schemeClr val="tx1">
                  <a:lumMod val="65000"/>
                  <a:lumOff val="35000"/>
                </a:schemeClr>
              </a:solidFill>
              <a:latin typeface="Arial" pitchFamily="34" charset="0"/>
              <a:cs typeface="Arial" pitchFamily="34" charset="0"/>
            </a:endParaRPr>
          </a:p>
        </p:txBody>
      </p:sp>
      <p:sp>
        <p:nvSpPr>
          <p:cNvPr id="5" name="4 - Δεξιό βέλος"/>
          <p:cNvSpPr/>
          <p:nvPr/>
        </p:nvSpPr>
        <p:spPr>
          <a:xfrm>
            <a:off x="899592" y="2708920"/>
            <a:ext cx="4752528" cy="1872208"/>
          </a:xfrm>
          <a:prstGeom prst="rightArrow">
            <a:avLst>
              <a:gd name="adj1" fmla="val 50000"/>
              <a:gd name="adj2" fmla="val 3979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tx1">
                    <a:lumMod val="65000"/>
                    <a:lumOff val="35000"/>
                  </a:schemeClr>
                </a:solidFill>
                <a:latin typeface="Arial" pitchFamily="34" charset="0"/>
                <a:cs typeface="Arial" pitchFamily="34" charset="0"/>
              </a:rPr>
              <a:t>Φύση των αρνητικών </a:t>
            </a:r>
            <a:r>
              <a:rPr lang="el-GR" b="1" dirty="0" err="1" smtClean="0">
                <a:solidFill>
                  <a:schemeClr val="tx1">
                    <a:lumMod val="65000"/>
                    <a:lumOff val="35000"/>
                  </a:schemeClr>
                </a:solidFill>
                <a:latin typeface="Arial" pitchFamily="34" charset="0"/>
                <a:cs typeface="Arial" pitchFamily="34" charset="0"/>
              </a:rPr>
              <a:t>ψυχοπιεστικών</a:t>
            </a:r>
            <a:r>
              <a:rPr lang="el-GR" b="1" dirty="0" smtClean="0">
                <a:solidFill>
                  <a:schemeClr val="tx1">
                    <a:lumMod val="65000"/>
                    <a:lumOff val="35000"/>
                  </a:schemeClr>
                </a:solidFill>
                <a:latin typeface="Arial" pitchFamily="34" charset="0"/>
                <a:cs typeface="Arial" pitchFamily="34" charset="0"/>
              </a:rPr>
              <a:t> παραγόντων στη διάρκεια της πρώιμης παιδικής ηλικίας</a:t>
            </a:r>
            <a:endParaRPr lang="el-GR" b="1" dirty="0">
              <a:solidFill>
                <a:schemeClr val="tx1">
                  <a:lumMod val="65000"/>
                  <a:lumOff val="35000"/>
                </a:schemeClr>
              </a:solidFill>
              <a:latin typeface="Arial" pitchFamily="34" charset="0"/>
              <a:cs typeface="Arial" pitchFamily="34" charset="0"/>
            </a:endParaRPr>
          </a:p>
        </p:txBody>
      </p:sp>
      <p:sp>
        <p:nvSpPr>
          <p:cNvPr id="6" name="5 - Δεξιό βέλος"/>
          <p:cNvSpPr/>
          <p:nvPr/>
        </p:nvSpPr>
        <p:spPr>
          <a:xfrm>
            <a:off x="899592" y="4149080"/>
            <a:ext cx="4032448" cy="1152128"/>
          </a:xfrm>
          <a:prstGeom prst="rightArrow">
            <a:avLst>
              <a:gd name="adj1" fmla="val 67317"/>
              <a:gd name="adj2" fmla="val 2901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tx1">
                    <a:lumMod val="65000"/>
                    <a:lumOff val="35000"/>
                  </a:schemeClr>
                </a:solidFill>
                <a:latin typeface="Arial" pitchFamily="34" charset="0"/>
                <a:cs typeface="Arial" pitchFamily="34" charset="0"/>
              </a:rPr>
              <a:t>Άμυνες ως πρότυπα από γονείς/  σημαντικά πρόσωπα</a:t>
            </a:r>
            <a:endParaRPr lang="el-GR" b="1" dirty="0">
              <a:solidFill>
                <a:schemeClr val="tx1">
                  <a:lumMod val="65000"/>
                  <a:lumOff val="35000"/>
                </a:schemeClr>
              </a:solidFill>
              <a:latin typeface="Arial" pitchFamily="34" charset="0"/>
              <a:cs typeface="Arial" pitchFamily="34" charset="0"/>
            </a:endParaRPr>
          </a:p>
        </p:txBody>
      </p:sp>
      <p:sp>
        <p:nvSpPr>
          <p:cNvPr id="7" name="6 - Δεξιό βέλος"/>
          <p:cNvSpPr/>
          <p:nvPr/>
        </p:nvSpPr>
        <p:spPr>
          <a:xfrm>
            <a:off x="899592" y="5229200"/>
            <a:ext cx="4547516" cy="1080120"/>
          </a:xfrm>
          <a:prstGeom prst="rightArrow">
            <a:avLst>
              <a:gd name="adj1" fmla="val 71549"/>
              <a:gd name="adj2" fmla="val 3046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tx1">
                    <a:lumMod val="65000"/>
                    <a:lumOff val="35000"/>
                  </a:schemeClr>
                </a:solidFill>
                <a:latin typeface="Arial" pitchFamily="34" charset="0"/>
                <a:cs typeface="Arial" pitchFamily="34" charset="0"/>
              </a:rPr>
              <a:t>Συνέπειες μετά την επιστράτευση συγκεκριμένων αμυνών</a:t>
            </a:r>
            <a:endParaRPr lang="el-GR" b="1" dirty="0">
              <a:solidFill>
                <a:schemeClr val="tx1">
                  <a:lumMod val="65000"/>
                  <a:lumOff val="35000"/>
                </a:schemeClr>
              </a:solidFill>
              <a:latin typeface="Arial" pitchFamily="34" charset="0"/>
              <a:cs typeface="Arial" pitchFamily="34" charset="0"/>
            </a:endParaRPr>
          </a:p>
        </p:txBody>
      </p:sp>
      <p:sp>
        <p:nvSpPr>
          <p:cNvPr id="9" name="8 - Έλλειψη"/>
          <p:cNvSpPr/>
          <p:nvPr/>
        </p:nvSpPr>
        <p:spPr>
          <a:xfrm>
            <a:off x="5940152" y="3140968"/>
            <a:ext cx="2664296" cy="2592288"/>
          </a:xfrm>
          <a:prstGeom prst="ellipse">
            <a:avLst/>
          </a:prstGeom>
          <a:solidFill>
            <a:schemeClr val="bg1">
              <a:lumMod val="85000"/>
            </a:schemeClr>
          </a:solidFill>
          <a:ln w="317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C00000"/>
                </a:solidFill>
                <a:latin typeface="Arial" pitchFamily="34" charset="0"/>
                <a:cs typeface="Arial" pitchFamily="34" charset="0"/>
              </a:rPr>
              <a:t>Επιλογή  συγκεκριμένης άμυνας </a:t>
            </a:r>
            <a:endParaRPr lang="el-GR"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9158" name="Picture 6" descr="http://1.bp.blogspot.com/-uV7KY4eBZCg/UzuF7GQ-czI/AAAAAAAAAMU/0qslr471RgE/s1600/Participation+Mystique+Cover.jpg"/>
          <p:cNvPicPr>
            <a:picLocks noChangeAspect="1" noChangeArrowheads="1"/>
          </p:cNvPicPr>
          <p:nvPr/>
        </p:nvPicPr>
        <p:blipFill>
          <a:blip r:embed="rId3" cstate="print"/>
          <a:srcRect/>
          <a:stretch>
            <a:fillRect/>
          </a:stretch>
        </p:blipFill>
        <p:spPr bwMode="auto">
          <a:xfrm>
            <a:off x="-468560" y="1124744"/>
            <a:ext cx="5040560" cy="5733256"/>
          </a:xfrm>
          <a:prstGeom prst="rect">
            <a:avLst/>
          </a:prstGeom>
          <a:noFill/>
          <a:ln>
            <a:solidFill>
              <a:srgbClr val="DFA021"/>
            </a:solidFill>
          </a:ln>
        </p:spPr>
      </p:pic>
      <p:sp>
        <p:nvSpPr>
          <p:cNvPr id="4" name="3 - Ορθογώνιο"/>
          <p:cNvSpPr/>
          <p:nvPr/>
        </p:nvSpPr>
        <p:spPr>
          <a:xfrm>
            <a:off x="467544" y="3534013"/>
            <a:ext cx="4752528" cy="2031325"/>
          </a:xfrm>
          <a:prstGeom prst="rect">
            <a:avLst/>
          </a:prstGeom>
          <a:noFill/>
        </p:spPr>
        <p:txBody>
          <a:bodyPr wrap="square">
            <a:spAutoFit/>
          </a:bodyPr>
          <a:lstStyle/>
          <a:p>
            <a:pPr algn="just"/>
            <a:endParaRPr lang="en-US" sz="2100" dirty="0" smtClean="0">
              <a:latin typeface="Arial" pitchFamily="34" charset="0"/>
              <a:cs typeface="Arial" pitchFamily="34" charset="0"/>
            </a:endParaRPr>
          </a:p>
          <a:p>
            <a:pPr algn="just"/>
            <a:endParaRPr lang="en-US" sz="2100" dirty="0" smtClean="0">
              <a:latin typeface="Arial" pitchFamily="34" charset="0"/>
              <a:cs typeface="Arial" pitchFamily="34" charset="0"/>
            </a:endParaRPr>
          </a:p>
          <a:p>
            <a:pPr algn="just"/>
            <a:endParaRPr lang="en-US" sz="2100" dirty="0" smtClean="0">
              <a:latin typeface="Arial" pitchFamily="34" charset="0"/>
              <a:cs typeface="Arial" pitchFamily="34" charset="0"/>
            </a:endParaRPr>
          </a:p>
          <a:p>
            <a:pPr algn="just"/>
            <a:endParaRPr lang="en-US" sz="2100" dirty="0" smtClean="0">
              <a:latin typeface="Arial" pitchFamily="34" charset="0"/>
              <a:cs typeface="Arial" pitchFamily="34" charset="0"/>
            </a:endParaRPr>
          </a:p>
          <a:p>
            <a:pPr algn="just"/>
            <a:endParaRPr lang="en-US" sz="2100" dirty="0" smtClean="0">
              <a:latin typeface="Arial" pitchFamily="34" charset="0"/>
              <a:cs typeface="Arial" pitchFamily="34" charset="0"/>
            </a:endParaRPr>
          </a:p>
          <a:p>
            <a:pPr algn="just"/>
            <a:r>
              <a:rPr lang="el-GR" sz="2100" dirty="0" smtClean="0">
                <a:latin typeface="Arial" pitchFamily="34" charset="0"/>
                <a:cs typeface="Arial" pitchFamily="34" charset="0"/>
              </a:rPr>
              <a:t> </a:t>
            </a:r>
          </a:p>
        </p:txBody>
      </p:sp>
      <p:sp>
        <p:nvSpPr>
          <p:cNvPr id="3" name="2 - Θέση περιεχομένου"/>
          <p:cNvSpPr>
            <a:spLocks noGrp="1"/>
          </p:cNvSpPr>
          <p:nvPr>
            <p:ph idx="1"/>
          </p:nvPr>
        </p:nvSpPr>
        <p:spPr>
          <a:xfrm>
            <a:off x="3635896" y="1556792"/>
            <a:ext cx="5256584" cy="1656184"/>
          </a:xfrm>
          <a:solidFill>
            <a:schemeClr val="bg1">
              <a:lumMod val="95000"/>
            </a:schemeClr>
          </a:solidFill>
          <a:ln w="25400">
            <a:solidFill>
              <a:srgbClr val="7030A0"/>
            </a:solidFill>
          </a:ln>
        </p:spPr>
        <p:txBody>
          <a:bodyPr>
            <a:normAutofit fontScale="85000" lnSpcReduction="20000"/>
          </a:bodyPr>
          <a:lstStyle/>
          <a:p>
            <a:pPr marL="0" indent="0" algn="just">
              <a:lnSpc>
                <a:spcPct val="110000"/>
              </a:lnSpc>
              <a:spcBef>
                <a:spcPts val="600"/>
              </a:spcBef>
              <a:buNone/>
            </a:pPr>
            <a:r>
              <a:rPr lang="el-GR" sz="2400" dirty="0" smtClean="0">
                <a:solidFill>
                  <a:schemeClr val="tx1">
                    <a:lumMod val="75000"/>
                    <a:lumOff val="25000"/>
                  </a:schemeClr>
                </a:solidFill>
                <a:latin typeface="Arial" pitchFamily="34" charset="0"/>
                <a:cs typeface="Arial" pitchFamily="34" charset="0"/>
              </a:rPr>
              <a:t>Δεν επιτελούν μόνο αμυντική λειτουργία</a:t>
            </a:r>
            <a:r>
              <a:rPr lang="en-US" sz="2400" dirty="0" smtClean="0">
                <a:solidFill>
                  <a:schemeClr val="tx1">
                    <a:lumMod val="75000"/>
                    <a:lumOff val="25000"/>
                  </a:schemeClr>
                </a:solidFill>
                <a:latin typeface="Arial" pitchFamily="34" charset="0"/>
                <a:cs typeface="Arial" pitchFamily="34" charset="0"/>
              </a:rPr>
              <a:t>.</a:t>
            </a:r>
            <a:r>
              <a:rPr lang="el-GR" sz="2400" dirty="0" smtClean="0">
                <a:solidFill>
                  <a:schemeClr val="tx1">
                    <a:lumMod val="75000"/>
                    <a:lumOff val="25000"/>
                  </a:schemeClr>
                </a:solidFill>
                <a:latin typeface="Arial" pitchFamily="34" charset="0"/>
                <a:cs typeface="Arial" pitchFamily="34" charset="0"/>
              </a:rPr>
              <a:t> </a:t>
            </a:r>
          </a:p>
          <a:p>
            <a:pPr marL="0" indent="0" algn="just">
              <a:lnSpc>
                <a:spcPct val="110000"/>
              </a:lnSpc>
              <a:spcBef>
                <a:spcPts val="600"/>
              </a:spcBef>
              <a:buNone/>
            </a:pPr>
            <a:r>
              <a:rPr lang="el-GR" sz="2400" dirty="0" smtClean="0">
                <a:solidFill>
                  <a:schemeClr val="tx1">
                    <a:lumMod val="75000"/>
                    <a:lumOff val="25000"/>
                  </a:schemeClr>
                </a:solidFill>
                <a:latin typeface="Arial" pitchFamily="34" charset="0"/>
                <a:cs typeface="Arial" pitchFamily="34" charset="0"/>
              </a:rPr>
              <a:t>Κάποιοι είναι και βασικοί οργανωτές του ψυχισμού</a:t>
            </a:r>
            <a:r>
              <a:rPr lang="en-US" sz="2400" dirty="0" smtClean="0">
                <a:solidFill>
                  <a:schemeClr val="tx1">
                    <a:lumMod val="75000"/>
                    <a:lumOff val="25000"/>
                  </a:schemeClr>
                </a:solidFill>
                <a:latin typeface="Arial" pitchFamily="34" charset="0"/>
                <a:cs typeface="Arial" pitchFamily="34" charset="0"/>
              </a:rPr>
              <a:t>.</a:t>
            </a:r>
            <a:r>
              <a:rPr lang="el-GR" sz="2400" dirty="0" smtClean="0">
                <a:solidFill>
                  <a:schemeClr val="tx1">
                    <a:lumMod val="75000"/>
                    <a:lumOff val="25000"/>
                  </a:schemeClr>
                </a:solidFill>
                <a:latin typeface="Arial" pitchFamily="34" charset="0"/>
                <a:cs typeface="Arial" pitchFamily="34" charset="0"/>
              </a:rPr>
              <a:t> </a:t>
            </a:r>
          </a:p>
          <a:p>
            <a:pPr marL="0" indent="0" algn="just">
              <a:lnSpc>
                <a:spcPct val="110000"/>
              </a:lnSpc>
              <a:spcBef>
                <a:spcPts val="600"/>
              </a:spcBef>
              <a:buNone/>
            </a:pPr>
            <a:r>
              <a:rPr lang="el-GR" sz="2400" dirty="0" smtClean="0">
                <a:solidFill>
                  <a:schemeClr val="tx1">
                    <a:lumMod val="75000"/>
                    <a:lumOff val="25000"/>
                  </a:schemeClr>
                </a:solidFill>
                <a:latin typeface="Arial" pitchFamily="34" charset="0"/>
                <a:cs typeface="Arial" pitchFamily="34" charset="0"/>
              </a:rPr>
              <a:t>Τέτοιοι μηχανισμοί είναι η προβολή και η απώθηση.</a:t>
            </a:r>
          </a:p>
          <a:p>
            <a:pPr marL="0" indent="0" algn="just">
              <a:lnSpc>
                <a:spcPct val="110000"/>
              </a:lnSpc>
              <a:spcBef>
                <a:spcPts val="600"/>
              </a:spcBef>
              <a:buNone/>
            </a:pPr>
            <a:endParaRPr lang="el-GR" sz="2600" dirty="0" smtClean="0">
              <a:solidFill>
                <a:schemeClr val="tx1">
                  <a:lumMod val="75000"/>
                  <a:lumOff val="25000"/>
                </a:schemeClr>
              </a:solidFill>
              <a:latin typeface="Arial" pitchFamily="34" charset="0"/>
              <a:cs typeface="Arial" pitchFamily="34" charset="0"/>
            </a:endParaRPr>
          </a:p>
          <a:p>
            <a:pPr marL="0" indent="0" algn="just">
              <a:lnSpc>
                <a:spcPct val="110000"/>
              </a:lnSpc>
              <a:spcBef>
                <a:spcPts val="600"/>
              </a:spcBef>
              <a:buNone/>
            </a:pPr>
            <a:endParaRPr lang="el-GR" sz="2600" dirty="0" smtClean="0">
              <a:solidFill>
                <a:schemeClr val="tx1">
                  <a:lumMod val="75000"/>
                  <a:lumOff val="25000"/>
                </a:schemeClr>
              </a:solidFill>
              <a:latin typeface="Arial" pitchFamily="34" charset="0"/>
              <a:cs typeface="Arial" pitchFamily="34" charset="0"/>
            </a:endParaRPr>
          </a:p>
          <a:p>
            <a:pPr marL="0" indent="0" algn="just">
              <a:lnSpc>
                <a:spcPct val="110000"/>
              </a:lnSpc>
              <a:spcBef>
                <a:spcPts val="600"/>
              </a:spcBef>
              <a:buNone/>
            </a:pPr>
            <a:endParaRPr lang="el-GR" sz="2300" dirty="0" smtClean="0">
              <a:solidFill>
                <a:schemeClr val="tx1">
                  <a:lumMod val="75000"/>
                  <a:lumOff val="25000"/>
                </a:schemeClr>
              </a:solidFill>
              <a:latin typeface="Arial" pitchFamily="34" charset="0"/>
              <a:cs typeface="Arial" pitchFamily="34" charset="0"/>
            </a:endParaRPr>
          </a:p>
          <a:p>
            <a:pPr marL="0" indent="0" algn="just">
              <a:lnSpc>
                <a:spcPct val="110000"/>
              </a:lnSpc>
              <a:spcBef>
                <a:spcPts val="600"/>
              </a:spcBef>
              <a:buNone/>
            </a:pPr>
            <a:endParaRPr lang="el-GR" sz="2300" dirty="0" smtClean="0">
              <a:solidFill>
                <a:schemeClr val="tx1">
                  <a:lumMod val="75000"/>
                  <a:lumOff val="25000"/>
                </a:schemeClr>
              </a:solidFill>
              <a:latin typeface="Arial" pitchFamily="34" charset="0"/>
              <a:cs typeface="Arial" pitchFamily="34" charset="0"/>
            </a:endParaRPr>
          </a:p>
          <a:p>
            <a:pPr>
              <a:buNone/>
            </a:pPr>
            <a:endParaRPr lang="el-GR" dirty="0"/>
          </a:p>
        </p:txBody>
      </p:sp>
      <p:sp>
        <p:nvSpPr>
          <p:cNvPr id="11" name="10 - Ορθογώνιο"/>
          <p:cNvSpPr/>
          <p:nvPr/>
        </p:nvSpPr>
        <p:spPr>
          <a:xfrm>
            <a:off x="539552" y="188640"/>
            <a:ext cx="8028384" cy="769441"/>
          </a:xfrm>
          <a:prstGeom prst="rect">
            <a:avLst/>
          </a:prstGeom>
        </p:spPr>
        <p:txBody>
          <a:bodyPr wrap="square">
            <a:spAutoFit/>
          </a:bodyPr>
          <a:lstStyle/>
          <a:p>
            <a:pPr algn="ctr">
              <a:buClr>
                <a:srgbClr val="FF5050"/>
              </a:buClr>
            </a:pPr>
            <a:r>
              <a:rPr lang="el-GR" sz="2200" b="1" dirty="0" smtClean="0">
                <a:solidFill>
                  <a:srgbClr val="EAAF3A"/>
                </a:solidFill>
                <a:latin typeface="Arial" pitchFamily="34" charset="0"/>
                <a:cs typeface="Arial" pitchFamily="34" charset="0"/>
              </a:rPr>
              <a:t>Οι αμυντικοί μηχανισμοί συναντιούνται στη φυσιολογική ψυχική ανάπτυξη σε μικρότερο ή μεγαλύτερο βαθμό </a:t>
            </a:r>
          </a:p>
        </p:txBody>
      </p:sp>
      <p:sp>
        <p:nvSpPr>
          <p:cNvPr id="13" name="2 - Θέση περιεχομένου"/>
          <p:cNvSpPr txBox="1">
            <a:spLocks/>
          </p:cNvSpPr>
          <p:nvPr/>
        </p:nvSpPr>
        <p:spPr>
          <a:xfrm>
            <a:off x="1763688" y="4941168"/>
            <a:ext cx="6480720" cy="1440160"/>
          </a:xfrm>
          <a:prstGeom prst="rect">
            <a:avLst/>
          </a:prstGeom>
          <a:solidFill>
            <a:schemeClr val="bg1">
              <a:lumMod val="95000"/>
            </a:schemeClr>
          </a:solidFill>
          <a:ln w="25400">
            <a:solidFill>
              <a:srgbClr val="EBC25B"/>
            </a:solidFill>
          </a:ln>
        </p:spPr>
        <p:txBody>
          <a:bodyPr vert="horz" lIns="91440" tIns="45720" rIns="91440" bIns="45720" rtlCol="0">
            <a:normAutofit/>
          </a:bodyPr>
          <a:lstStyle/>
          <a:p>
            <a:pPr algn="just">
              <a:spcBef>
                <a:spcPts val="600"/>
              </a:spcBef>
            </a:pPr>
            <a:r>
              <a:rPr lang="el-GR" sz="2000" dirty="0" smtClean="0">
                <a:solidFill>
                  <a:schemeClr val="tx1">
                    <a:lumMod val="75000"/>
                    <a:lumOff val="25000"/>
                  </a:schemeClr>
                </a:solidFill>
                <a:latin typeface="Arial" pitchFamily="34" charset="0"/>
                <a:cs typeface="Arial" pitchFamily="34" charset="0"/>
              </a:rPr>
              <a:t>Η </a:t>
            </a:r>
            <a:r>
              <a:rPr lang="el-GR" sz="2000" b="1" i="1" dirty="0" smtClean="0">
                <a:solidFill>
                  <a:schemeClr val="tx1">
                    <a:lumMod val="75000"/>
                    <a:lumOff val="25000"/>
                  </a:schemeClr>
                </a:solidFill>
                <a:latin typeface="Arial" pitchFamily="34" charset="0"/>
                <a:cs typeface="Arial" pitchFamily="34" charset="0"/>
              </a:rPr>
              <a:t>ταύτιση</a:t>
            </a:r>
            <a:r>
              <a:rPr lang="el-GR" sz="2000" dirty="0" smtClean="0">
                <a:solidFill>
                  <a:schemeClr val="tx1">
                    <a:lumMod val="75000"/>
                    <a:lumOff val="25000"/>
                  </a:schemeClr>
                </a:solidFill>
                <a:latin typeface="Arial" pitchFamily="34" charset="0"/>
                <a:cs typeface="Arial" pitchFamily="34" charset="0"/>
              </a:rPr>
              <a:t> αποτελεί θεμελιώδη διεργασία του ψυχισμού.</a:t>
            </a:r>
          </a:p>
          <a:p>
            <a:pPr algn="just">
              <a:spcBef>
                <a:spcPts val="600"/>
              </a:spcBef>
            </a:pPr>
            <a:r>
              <a:rPr lang="el-GR" sz="2000" dirty="0" smtClean="0">
                <a:solidFill>
                  <a:schemeClr val="tx1">
                    <a:lumMod val="75000"/>
                    <a:lumOff val="25000"/>
                  </a:schemeClr>
                </a:solidFill>
                <a:latin typeface="Arial" pitchFamily="34" charset="0"/>
                <a:cs typeface="Arial" pitchFamily="34" charset="0"/>
              </a:rPr>
              <a:t>Είναι η πρώτη μορφή σχέσης με το αντικείμενο. </a:t>
            </a:r>
          </a:p>
          <a:p>
            <a:pPr algn="just">
              <a:spcBef>
                <a:spcPts val="600"/>
              </a:spcBef>
            </a:pPr>
            <a:r>
              <a:rPr lang="el-GR" sz="2000" dirty="0" smtClean="0">
                <a:solidFill>
                  <a:schemeClr val="tx1">
                    <a:lumMod val="75000"/>
                    <a:lumOff val="25000"/>
                  </a:schemeClr>
                </a:solidFill>
                <a:latin typeface="Arial" pitchFamily="34" charset="0"/>
                <a:cs typeface="Arial" pitchFamily="34" charset="0"/>
              </a:rPr>
              <a:t>Έχει τον κύριο ρόλο στην δημιουργία του Υπερεγώ.</a:t>
            </a:r>
          </a:p>
        </p:txBody>
      </p:sp>
      <p:sp>
        <p:nvSpPr>
          <p:cNvPr id="15" name="2 - Θέση περιεχομένου"/>
          <p:cNvSpPr txBox="1">
            <a:spLocks/>
          </p:cNvSpPr>
          <p:nvPr/>
        </p:nvSpPr>
        <p:spPr>
          <a:xfrm>
            <a:off x="2051720" y="3429000"/>
            <a:ext cx="6840760" cy="1080120"/>
          </a:xfrm>
          <a:prstGeom prst="rect">
            <a:avLst/>
          </a:prstGeom>
          <a:solidFill>
            <a:schemeClr val="bg1">
              <a:lumMod val="95000"/>
            </a:schemeClr>
          </a:solidFill>
          <a:ln w="25400">
            <a:solidFill>
              <a:srgbClr val="7030A0"/>
            </a:solidFill>
          </a:ln>
        </p:spPr>
        <p:txBody>
          <a:bodyPr vert="horz" lIns="91440" tIns="45720" rIns="91440" bIns="45720" rtlCol="0">
            <a:normAutofit fontScale="47500" lnSpcReduction="20000"/>
          </a:bodyPr>
          <a:lstStyle/>
          <a:p>
            <a:pPr marL="0" marR="0" lvl="0" indent="0" algn="just" defTabSz="914400" rtl="0" eaLnBrk="1" fontAlgn="auto" latinLnBrk="0" hangingPunct="1">
              <a:lnSpc>
                <a:spcPct val="110000"/>
              </a:lnSpc>
              <a:spcBef>
                <a:spcPts val="600"/>
              </a:spcBef>
              <a:spcAft>
                <a:spcPts val="0"/>
              </a:spcAft>
              <a:buClrTx/>
              <a:buSzTx/>
              <a:buFont typeface="Arial" pitchFamily="34" charset="0"/>
              <a:buNone/>
              <a:tabLst/>
              <a:defRPr/>
            </a:pPr>
            <a:r>
              <a:rPr kumimoji="0" lang="el-GR" sz="3400" b="0" i="0" u="none" strike="noStrike" kern="1200" cap="none" spc="0" normalizeH="0" baseline="0" noProof="0" dirty="0" smtClean="0">
                <a:ln>
                  <a:noFill/>
                </a:ln>
                <a:effectLst/>
                <a:uLnTx/>
                <a:uFillTx/>
                <a:latin typeface="Arial" pitchFamily="34" charset="0"/>
                <a:ea typeface="+mn-ea"/>
                <a:cs typeface="Arial" pitchFamily="34" charset="0"/>
              </a:rPr>
              <a:t>Η </a:t>
            </a:r>
            <a:r>
              <a:rPr kumimoji="0" lang="el-GR" sz="3400" b="1" i="1" u="none" strike="noStrike" kern="1200" cap="none" spc="0" normalizeH="0" baseline="0" noProof="0" dirty="0" smtClean="0">
                <a:ln>
                  <a:noFill/>
                </a:ln>
                <a:effectLst/>
                <a:uLnTx/>
                <a:uFillTx/>
                <a:latin typeface="Arial" pitchFamily="34" charset="0"/>
                <a:ea typeface="+mn-ea"/>
                <a:cs typeface="Arial" pitchFamily="34" charset="0"/>
              </a:rPr>
              <a:t>προβολή</a:t>
            </a:r>
            <a:r>
              <a:rPr kumimoji="0" lang="el-GR" sz="3400" b="1" i="0" u="none" strike="noStrike" kern="1200" cap="none" spc="0" normalizeH="0" baseline="0" noProof="0" dirty="0" smtClean="0">
                <a:ln>
                  <a:noFill/>
                </a:ln>
                <a:effectLst/>
                <a:uLnTx/>
                <a:uFillTx/>
                <a:latin typeface="Arial" pitchFamily="34" charset="0"/>
                <a:ea typeface="+mn-ea"/>
                <a:cs typeface="Arial" pitchFamily="34" charset="0"/>
              </a:rPr>
              <a:t> </a:t>
            </a:r>
            <a:r>
              <a:rPr kumimoji="0" lang="el-GR" sz="3400" b="0" i="0" u="none" strike="noStrike" kern="1200" cap="none" spc="0" normalizeH="0" baseline="0" noProof="0" dirty="0" smtClean="0">
                <a:ln>
                  <a:noFill/>
                </a:ln>
                <a:effectLst/>
                <a:uLnTx/>
                <a:uFillTx/>
                <a:latin typeface="Arial" pitchFamily="34" charset="0"/>
                <a:ea typeface="+mn-ea"/>
                <a:cs typeface="Arial" pitchFamily="34" charset="0"/>
              </a:rPr>
              <a:t>στην παιδική ηλικία είναι μέρος της εξελικτικής διαδικασίας της ψυχικής  λειτουργίας.</a:t>
            </a:r>
          </a:p>
          <a:p>
            <a:pPr marL="0" marR="0" lvl="0" indent="0" algn="just" defTabSz="914400" rtl="0" eaLnBrk="1" fontAlgn="auto" latinLnBrk="0" hangingPunct="1">
              <a:lnSpc>
                <a:spcPct val="110000"/>
              </a:lnSpc>
              <a:spcBef>
                <a:spcPts val="600"/>
              </a:spcBef>
              <a:spcAft>
                <a:spcPts val="0"/>
              </a:spcAft>
              <a:buClrTx/>
              <a:buSzTx/>
              <a:buFont typeface="Arial" pitchFamily="34" charset="0"/>
              <a:buNone/>
              <a:tabLst/>
              <a:defRPr/>
            </a:pPr>
            <a:r>
              <a:rPr kumimoji="0" lang="el-GR" sz="3400" b="0" i="0" u="none" strike="noStrike" kern="1200" cap="none" spc="0" normalizeH="0" baseline="0" noProof="0" dirty="0" smtClean="0">
                <a:ln>
                  <a:noFill/>
                </a:ln>
                <a:effectLst/>
                <a:uLnTx/>
                <a:uFillTx/>
                <a:latin typeface="Arial" pitchFamily="34" charset="0"/>
                <a:ea typeface="+mn-ea"/>
                <a:cs typeface="Arial" pitchFamily="34" charset="0"/>
              </a:rPr>
              <a:t>Η </a:t>
            </a:r>
            <a:r>
              <a:rPr kumimoji="0" lang="el-GR" sz="3400" b="1" i="1" u="none" strike="noStrike" kern="1200" cap="none" spc="0" normalizeH="0" baseline="0" noProof="0" dirty="0" smtClean="0">
                <a:ln>
                  <a:noFill/>
                </a:ln>
                <a:effectLst/>
                <a:uLnTx/>
                <a:uFillTx/>
                <a:latin typeface="Arial" pitchFamily="34" charset="0"/>
                <a:ea typeface="+mn-ea"/>
                <a:cs typeface="Arial" pitchFamily="34" charset="0"/>
              </a:rPr>
              <a:t>απώθηση</a:t>
            </a:r>
            <a:r>
              <a:rPr kumimoji="0" lang="el-GR" sz="3400" b="0" i="0" u="none" strike="noStrike" kern="1200" cap="none" spc="0" normalizeH="0" baseline="0" noProof="0" dirty="0" smtClean="0">
                <a:ln>
                  <a:noFill/>
                </a:ln>
                <a:effectLst/>
                <a:uLnTx/>
                <a:uFillTx/>
                <a:latin typeface="Arial" pitchFamily="34" charset="0"/>
                <a:ea typeface="+mn-ea"/>
                <a:cs typeface="Arial" pitchFamily="34" charset="0"/>
              </a:rPr>
              <a:t> επιτρέπει στο άτομο να αποφύγει δυσάρεστα συναισθήματα ή και μία σύγκρουση με τις απαιτήσεις του περιβάλλοντος.</a:t>
            </a:r>
          </a:p>
          <a:p>
            <a:pPr marL="0" marR="0" lvl="0" indent="0" algn="just" defTabSz="914400" rtl="0" eaLnBrk="1" fontAlgn="auto" latinLnBrk="0" hangingPunct="1">
              <a:lnSpc>
                <a:spcPct val="110000"/>
              </a:lnSpc>
              <a:spcBef>
                <a:spcPts val="600"/>
              </a:spcBef>
              <a:spcAft>
                <a:spcPts val="0"/>
              </a:spcAft>
              <a:buClrTx/>
              <a:buSzTx/>
              <a:buFont typeface="Arial" pitchFamily="34" charset="0"/>
              <a:buNone/>
              <a:tabLst/>
              <a:defRPr/>
            </a:pPr>
            <a:endParaRPr lang="el-GR" dirty="0" smtClean="0">
              <a:latin typeface="Arial" pitchFamily="34" charset="0"/>
              <a:cs typeface="Arial" pitchFamily="34" charset="0"/>
            </a:endParaRPr>
          </a:p>
          <a:p>
            <a:pPr marL="0" marR="0" lvl="0" indent="0" algn="just" defTabSz="914400" rtl="0" eaLnBrk="1" fontAlgn="auto" latinLnBrk="0" hangingPunct="1">
              <a:lnSpc>
                <a:spcPct val="110000"/>
              </a:lnSpc>
              <a:spcBef>
                <a:spcPts val="600"/>
              </a:spcBef>
              <a:spcAft>
                <a:spcPts val="0"/>
              </a:spcAft>
              <a:buClrTx/>
              <a:buSzTx/>
              <a:buFont typeface="Arial" pitchFamily="34" charset="0"/>
              <a:buNone/>
              <a:tabLst/>
              <a:defRPr/>
            </a:pPr>
            <a:endParaRPr kumimoji="0" lang="el-GR"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a:p>
            <a:pPr marL="0" marR="0" lvl="0" indent="0" algn="just" defTabSz="914400" rtl="0" eaLnBrk="1" fontAlgn="auto" latinLnBrk="0" hangingPunct="1">
              <a:lnSpc>
                <a:spcPct val="110000"/>
              </a:lnSpc>
              <a:spcBef>
                <a:spcPts val="600"/>
              </a:spcBef>
              <a:spcAft>
                <a:spcPts val="0"/>
              </a:spcAft>
              <a:buClrTx/>
              <a:buSzTx/>
              <a:buFont typeface="Arial" pitchFamily="34" charset="0"/>
              <a:buNone/>
              <a:tabLst/>
              <a:defRPr/>
            </a:pPr>
            <a:endParaRPr kumimoji="0" lang="el-GR"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a:p>
            <a:pPr marL="0" marR="0" lvl="0" indent="0" algn="just" defTabSz="914400" rtl="0" eaLnBrk="1" fontAlgn="auto" latinLnBrk="0" hangingPunct="1">
              <a:lnSpc>
                <a:spcPct val="110000"/>
              </a:lnSpc>
              <a:spcBef>
                <a:spcPts val="600"/>
              </a:spcBef>
              <a:spcAft>
                <a:spcPts val="0"/>
              </a:spcAft>
              <a:buClrTx/>
              <a:buSzTx/>
              <a:buFont typeface="Arial" pitchFamily="34" charset="0"/>
              <a:buNone/>
              <a:tabLst/>
              <a:defRPr/>
            </a:pPr>
            <a:endParaRPr lang="el-GR" dirty="0" smtClean="0">
              <a:latin typeface="Arial" pitchFamily="34" charset="0"/>
              <a:cs typeface="Arial" pitchFamily="34" charset="0"/>
            </a:endParaRPr>
          </a:p>
          <a:p>
            <a:pPr marL="0" marR="0" lvl="0" indent="0" algn="just" defTabSz="914400" rtl="0" eaLnBrk="1" fontAlgn="auto" latinLnBrk="0" hangingPunct="1">
              <a:lnSpc>
                <a:spcPct val="110000"/>
              </a:lnSpc>
              <a:spcBef>
                <a:spcPts val="600"/>
              </a:spcBef>
              <a:spcAft>
                <a:spcPts val="0"/>
              </a:spcAft>
              <a:buClrTx/>
              <a:buSzTx/>
              <a:buFont typeface="Arial" pitchFamily="34" charset="0"/>
              <a:buNone/>
              <a:tabLst/>
              <a:defRPr/>
            </a:pPr>
            <a:endParaRPr kumimoji="0" lang="el-GR" b="0" i="0" u="none" strike="noStrike" kern="1200" cap="none" spc="0" normalizeH="0" baseline="0" noProof="0" dirty="0" smtClean="0">
              <a:ln>
                <a:noFill/>
              </a:ln>
              <a:solidFill>
                <a:schemeClr val="tx1">
                  <a:lumMod val="75000"/>
                  <a:lumOff val="25000"/>
                </a:schemeClr>
              </a:solidFill>
              <a:effectLst/>
              <a:uLnTx/>
              <a:uFillTx/>
              <a:latin typeface="Arial" pitchFamily="34" charset="0"/>
              <a:ea typeface="+mn-ea"/>
              <a:cs typeface="Arial" pitchFamily="34" charset="0"/>
            </a:endParaRPr>
          </a:p>
          <a:p>
            <a:pPr marL="0" marR="0" lvl="0" indent="0" algn="just" defTabSz="914400" rtl="0" eaLnBrk="1" fontAlgn="auto" latinLnBrk="0" hangingPunct="1">
              <a:lnSpc>
                <a:spcPct val="110000"/>
              </a:lnSpc>
              <a:spcBef>
                <a:spcPts val="600"/>
              </a:spcBef>
              <a:spcAft>
                <a:spcPts val="0"/>
              </a:spcAft>
              <a:buClrTx/>
              <a:buSzTx/>
              <a:buFont typeface="Arial" pitchFamily="34" charset="0"/>
              <a:buNone/>
              <a:tabLst/>
              <a:defRPr/>
            </a:pPr>
            <a:endParaRPr kumimoji="0" lang="el-GR" sz="2300" b="0" i="0" u="none" strike="noStrike" kern="1200" cap="none" spc="0" normalizeH="0" baseline="0" noProof="0" dirty="0" smtClean="0">
              <a:ln>
                <a:noFill/>
              </a:ln>
              <a:solidFill>
                <a:schemeClr val="tx1">
                  <a:lumMod val="75000"/>
                  <a:lumOff val="25000"/>
                </a:schemeClr>
              </a:solidFill>
              <a:effectLst/>
              <a:uLnTx/>
              <a:uFillTx/>
              <a:latin typeface="Arial" pitchFamily="34" charset="0"/>
              <a:ea typeface="+mn-ea"/>
              <a:cs typeface="Arial" pitchFamily="34" charset="0"/>
            </a:endParaRPr>
          </a:p>
          <a:p>
            <a:pPr marL="0" marR="0" lvl="0" indent="0" algn="just" defTabSz="914400" rtl="0" eaLnBrk="1" fontAlgn="auto" latinLnBrk="0" hangingPunct="1">
              <a:lnSpc>
                <a:spcPct val="110000"/>
              </a:lnSpc>
              <a:spcBef>
                <a:spcPts val="600"/>
              </a:spcBef>
              <a:spcAft>
                <a:spcPts val="0"/>
              </a:spcAft>
              <a:buClrTx/>
              <a:buSzTx/>
              <a:buFont typeface="Arial" pitchFamily="34" charset="0"/>
              <a:buNone/>
              <a:tabLst/>
              <a:defRPr/>
            </a:pPr>
            <a:endParaRPr kumimoji="0" lang="el-GR" sz="2300" b="0" i="0" u="none" strike="noStrike" kern="1200" cap="none" spc="0" normalizeH="0" baseline="0" noProof="0" dirty="0" smtClean="0">
              <a:ln>
                <a:noFill/>
              </a:ln>
              <a:solidFill>
                <a:schemeClr val="tx1">
                  <a:lumMod val="75000"/>
                  <a:lumOff val="25000"/>
                </a:schemeClr>
              </a:solidFill>
              <a:effectLst/>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6" name="15 - Ορθογώνιο"/>
          <p:cNvSpPr/>
          <p:nvPr/>
        </p:nvSpPr>
        <p:spPr>
          <a:xfrm>
            <a:off x="-540568" y="0"/>
            <a:ext cx="540568" cy="6884962"/>
          </a:xfrm>
          <a:prstGeom prst="rect">
            <a:avLst/>
          </a:prstGeom>
          <a:solidFill>
            <a:schemeClr val="bg1">
              <a:lumMod val="95000"/>
            </a:schemeClr>
          </a:solidFill>
        </p:spPr>
        <p:txBody>
          <a:bodyPr wrap="square">
            <a:spAutoFit/>
          </a:bodyPr>
          <a:lstStyle/>
          <a:p>
            <a:pPr lvl="0" algn="ctr">
              <a:lnSpc>
                <a:spcPct val="110000"/>
              </a:lnSpc>
              <a:spcBef>
                <a:spcPts val="600"/>
              </a:spcBef>
              <a:defRPr/>
            </a:pPr>
            <a:endParaRPr lang="el-GR" dirty="0" smtClean="0">
              <a:solidFill>
                <a:schemeClr val="tx1">
                  <a:lumMod val="75000"/>
                  <a:lumOff val="25000"/>
                </a:schemeClr>
              </a:solidFill>
              <a:latin typeface="Arial" pitchFamily="34" charset="0"/>
              <a:cs typeface="Arial" pitchFamily="34" charset="0"/>
            </a:endParaRPr>
          </a:p>
          <a:p>
            <a:pPr lvl="0" algn="ctr">
              <a:lnSpc>
                <a:spcPct val="110000"/>
              </a:lnSpc>
              <a:spcBef>
                <a:spcPts val="600"/>
              </a:spcBef>
              <a:defRPr/>
            </a:pPr>
            <a:endParaRPr lang="el-GR" dirty="0" smtClean="0">
              <a:solidFill>
                <a:schemeClr val="tx1">
                  <a:lumMod val="75000"/>
                  <a:lumOff val="25000"/>
                </a:schemeClr>
              </a:solidFill>
              <a:latin typeface="Arial" pitchFamily="34" charset="0"/>
              <a:cs typeface="Arial" pitchFamily="34" charset="0"/>
            </a:endParaRPr>
          </a:p>
          <a:p>
            <a:pPr lvl="0" algn="ctr">
              <a:lnSpc>
                <a:spcPct val="110000"/>
              </a:lnSpc>
              <a:spcBef>
                <a:spcPts val="600"/>
              </a:spcBef>
              <a:defRPr/>
            </a:pPr>
            <a:endParaRPr lang="el-GR" dirty="0" smtClean="0">
              <a:solidFill>
                <a:schemeClr val="tx1">
                  <a:lumMod val="75000"/>
                  <a:lumOff val="25000"/>
                </a:schemeClr>
              </a:solidFill>
              <a:latin typeface="Arial" pitchFamily="34" charset="0"/>
              <a:cs typeface="Arial" pitchFamily="34" charset="0"/>
            </a:endParaRPr>
          </a:p>
          <a:p>
            <a:pPr lvl="0" algn="ctr">
              <a:lnSpc>
                <a:spcPct val="110000"/>
              </a:lnSpc>
              <a:spcBef>
                <a:spcPts val="600"/>
              </a:spcBef>
              <a:defRPr/>
            </a:pPr>
            <a:endParaRPr lang="el-GR" dirty="0" smtClean="0">
              <a:solidFill>
                <a:schemeClr val="tx1">
                  <a:lumMod val="75000"/>
                  <a:lumOff val="25000"/>
                </a:schemeClr>
              </a:solidFill>
              <a:latin typeface="Arial" pitchFamily="34" charset="0"/>
              <a:cs typeface="Arial" pitchFamily="34" charset="0"/>
            </a:endParaRPr>
          </a:p>
          <a:p>
            <a:pPr lvl="0" algn="ctr">
              <a:lnSpc>
                <a:spcPct val="110000"/>
              </a:lnSpc>
              <a:spcBef>
                <a:spcPts val="600"/>
              </a:spcBef>
              <a:defRPr/>
            </a:pPr>
            <a:endParaRPr lang="el-GR" dirty="0" smtClean="0">
              <a:solidFill>
                <a:schemeClr val="tx1">
                  <a:lumMod val="75000"/>
                  <a:lumOff val="25000"/>
                </a:schemeClr>
              </a:solidFill>
              <a:latin typeface="Arial" pitchFamily="34" charset="0"/>
              <a:cs typeface="Arial" pitchFamily="34" charset="0"/>
            </a:endParaRPr>
          </a:p>
          <a:p>
            <a:pPr lvl="0" algn="ctr">
              <a:lnSpc>
                <a:spcPct val="110000"/>
              </a:lnSpc>
              <a:spcBef>
                <a:spcPts val="600"/>
              </a:spcBef>
              <a:defRPr/>
            </a:pPr>
            <a:endParaRPr lang="el-GR" dirty="0" smtClean="0">
              <a:solidFill>
                <a:schemeClr val="tx1">
                  <a:lumMod val="75000"/>
                  <a:lumOff val="25000"/>
                </a:schemeClr>
              </a:solidFill>
              <a:latin typeface="Arial" pitchFamily="34" charset="0"/>
              <a:cs typeface="Arial" pitchFamily="34" charset="0"/>
            </a:endParaRPr>
          </a:p>
          <a:p>
            <a:pPr lvl="0" algn="ctr">
              <a:lnSpc>
                <a:spcPct val="110000"/>
              </a:lnSpc>
              <a:spcBef>
                <a:spcPts val="600"/>
              </a:spcBef>
              <a:defRPr/>
            </a:pPr>
            <a:endParaRPr lang="el-GR" dirty="0" smtClean="0">
              <a:solidFill>
                <a:schemeClr val="tx1">
                  <a:lumMod val="75000"/>
                  <a:lumOff val="25000"/>
                </a:schemeClr>
              </a:solidFill>
              <a:latin typeface="Arial" pitchFamily="34" charset="0"/>
              <a:cs typeface="Arial" pitchFamily="34" charset="0"/>
            </a:endParaRPr>
          </a:p>
          <a:p>
            <a:pPr lvl="0" algn="ctr">
              <a:lnSpc>
                <a:spcPct val="110000"/>
              </a:lnSpc>
              <a:spcBef>
                <a:spcPts val="600"/>
              </a:spcBef>
              <a:defRPr/>
            </a:pPr>
            <a:endParaRPr lang="el-GR" dirty="0" smtClean="0">
              <a:solidFill>
                <a:schemeClr val="tx1">
                  <a:lumMod val="75000"/>
                  <a:lumOff val="25000"/>
                </a:schemeClr>
              </a:solidFill>
              <a:latin typeface="Arial" pitchFamily="34" charset="0"/>
              <a:cs typeface="Arial" pitchFamily="34" charset="0"/>
            </a:endParaRPr>
          </a:p>
          <a:p>
            <a:pPr lvl="0" algn="ctr">
              <a:lnSpc>
                <a:spcPct val="110000"/>
              </a:lnSpc>
              <a:spcBef>
                <a:spcPts val="600"/>
              </a:spcBef>
              <a:defRPr/>
            </a:pPr>
            <a:endParaRPr lang="el-GR" dirty="0" smtClean="0">
              <a:solidFill>
                <a:schemeClr val="tx1">
                  <a:lumMod val="75000"/>
                  <a:lumOff val="25000"/>
                </a:schemeClr>
              </a:solidFill>
              <a:latin typeface="Arial" pitchFamily="34" charset="0"/>
              <a:cs typeface="Arial" pitchFamily="34" charset="0"/>
            </a:endParaRPr>
          </a:p>
          <a:p>
            <a:pPr lvl="0" algn="ctr">
              <a:lnSpc>
                <a:spcPct val="110000"/>
              </a:lnSpc>
              <a:spcBef>
                <a:spcPts val="600"/>
              </a:spcBef>
              <a:defRPr/>
            </a:pPr>
            <a:endParaRPr lang="el-GR" dirty="0" smtClean="0">
              <a:solidFill>
                <a:schemeClr val="tx1">
                  <a:lumMod val="75000"/>
                  <a:lumOff val="25000"/>
                </a:schemeClr>
              </a:solidFill>
              <a:latin typeface="Arial" pitchFamily="34" charset="0"/>
              <a:cs typeface="Arial" pitchFamily="34" charset="0"/>
            </a:endParaRPr>
          </a:p>
          <a:p>
            <a:pPr lvl="0" algn="ctr">
              <a:lnSpc>
                <a:spcPct val="110000"/>
              </a:lnSpc>
              <a:spcBef>
                <a:spcPts val="600"/>
              </a:spcBef>
              <a:defRPr/>
            </a:pPr>
            <a:endParaRPr lang="el-GR" dirty="0" smtClean="0">
              <a:solidFill>
                <a:schemeClr val="tx1">
                  <a:lumMod val="75000"/>
                  <a:lumOff val="25000"/>
                </a:schemeClr>
              </a:solidFill>
              <a:latin typeface="Arial" pitchFamily="34" charset="0"/>
              <a:cs typeface="Arial" pitchFamily="34" charset="0"/>
            </a:endParaRPr>
          </a:p>
          <a:p>
            <a:pPr lvl="0" algn="ctr">
              <a:lnSpc>
                <a:spcPct val="110000"/>
              </a:lnSpc>
              <a:spcBef>
                <a:spcPts val="600"/>
              </a:spcBef>
              <a:defRPr/>
            </a:pPr>
            <a:endParaRPr lang="el-GR" dirty="0" smtClean="0">
              <a:solidFill>
                <a:schemeClr val="tx1">
                  <a:lumMod val="75000"/>
                  <a:lumOff val="25000"/>
                </a:schemeClr>
              </a:solidFill>
              <a:latin typeface="Arial" pitchFamily="34" charset="0"/>
              <a:cs typeface="Arial" pitchFamily="34" charset="0"/>
            </a:endParaRPr>
          </a:p>
          <a:p>
            <a:pPr lvl="0" algn="ctr">
              <a:lnSpc>
                <a:spcPct val="110000"/>
              </a:lnSpc>
              <a:spcBef>
                <a:spcPts val="600"/>
              </a:spcBef>
              <a:defRPr/>
            </a:pPr>
            <a:endParaRPr lang="el-GR" dirty="0" smtClean="0">
              <a:solidFill>
                <a:schemeClr val="tx1">
                  <a:lumMod val="75000"/>
                  <a:lumOff val="25000"/>
                </a:schemeClr>
              </a:solidFill>
              <a:latin typeface="Arial" pitchFamily="34" charset="0"/>
              <a:cs typeface="Arial" pitchFamily="34" charset="0"/>
            </a:endParaRPr>
          </a:p>
          <a:p>
            <a:pPr lvl="0" algn="ctr">
              <a:lnSpc>
                <a:spcPct val="110000"/>
              </a:lnSpc>
              <a:spcBef>
                <a:spcPts val="600"/>
              </a:spcBef>
              <a:defRPr/>
            </a:pPr>
            <a:endParaRPr lang="el-GR" dirty="0" smtClean="0">
              <a:solidFill>
                <a:schemeClr val="tx1">
                  <a:lumMod val="75000"/>
                  <a:lumOff val="25000"/>
                </a:schemeClr>
              </a:solidFill>
              <a:latin typeface="Arial" pitchFamily="34" charset="0"/>
              <a:cs typeface="Arial" pitchFamily="34" charset="0"/>
            </a:endParaRPr>
          </a:p>
          <a:p>
            <a:pPr lvl="0" algn="ctr">
              <a:lnSpc>
                <a:spcPct val="110000"/>
              </a:lnSpc>
              <a:spcBef>
                <a:spcPts val="600"/>
              </a:spcBef>
              <a:defRPr/>
            </a:pPr>
            <a:endParaRPr lang="el-GR" dirty="0" smtClean="0">
              <a:solidFill>
                <a:schemeClr val="tx1">
                  <a:lumMod val="75000"/>
                  <a:lumOff val="25000"/>
                </a:schemeClr>
              </a:solidFill>
              <a:latin typeface="Arial" pitchFamily="34" charset="0"/>
              <a:cs typeface="Arial" pitchFamily="34" charset="0"/>
            </a:endParaRPr>
          </a:p>
          <a:p>
            <a:pPr lvl="0" algn="ctr">
              <a:lnSpc>
                <a:spcPct val="110000"/>
              </a:lnSpc>
              <a:spcBef>
                <a:spcPts val="600"/>
              </a:spcBef>
              <a:defRPr/>
            </a:pPr>
            <a:endParaRPr lang="el-GR" dirty="0" smtClean="0">
              <a:solidFill>
                <a:schemeClr val="tx1">
                  <a:lumMod val="75000"/>
                  <a:lumOff val="25000"/>
                </a:schemeClr>
              </a:solidFill>
              <a:latin typeface="Arial" pitchFamily="34" charset="0"/>
              <a:cs typeface="Arial" pitchFamily="34" charset="0"/>
            </a:endParaRPr>
          </a:p>
          <a:p>
            <a:pPr lvl="0" algn="ctr">
              <a:lnSpc>
                <a:spcPct val="110000"/>
              </a:lnSpc>
              <a:spcBef>
                <a:spcPts val="600"/>
              </a:spcBef>
              <a:defRPr/>
            </a:pPr>
            <a:endParaRPr lang="el-GR" dirty="0" smtClean="0">
              <a:solidFill>
                <a:schemeClr val="tx1">
                  <a:lumMod val="75000"/>
                  <a:lumOff val="25000"/>
                </a:schemeClr>
              </a:solidFill>
              <a:latin typeface="Arial" pitchFamily="34" charset="0"/>
              <a:cs typeface="Arial" pitchFamily="34" charset="0"/>
            </a:endParaRPr>
          </a:p>
          <a:p>
            <a:pPr lvl="0" algn="ctr">
              <a:lnSpc>
                <a:spcPct val="110000"/>
              </a:lnSpc>
              <a:spcBef>
                <a:spcPts val="600"/>
              </a:spcBef>
              <a:defRPr/>
            </a:pPr>
            <a:endParaRPr lang="el-GR" dirty="0" smtClean="0">
              <a:solidFill>
                <a:schemeClr val="tx1">
                  <a:lumMod val="75000"/>
                  <a:lumOff val="2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FBDB"/>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74638"/>
            <a:ext cx="8640960" cy="346050"/>
          </a:xfrm>
        </p:spPr>
        <p:txBody>
          <a:bodyPr>
            <a:normAutofit fontScale="90000"/>
          </a:bodyPr>
          <a:lstStyle/>
          <a:p>
            <a:r>
              <a:rPr lang="el-GR" sz="3600" dirty="0" smtClean="0">
                <a:latin typeface="Arial" pitchFamily="34" charset="0"/>
                <a:cs typeface="Arial" pitchFamily="34" charset="0"/>
              </a:rPr>
              <a:t/>
            </a:r>
            <a:br>
              <a:rPr lang="el-GR" sz="3600" dirty="0" smtClean="0">
                <a:latin typeface="Arial" pitchFamily="34" charset="0"/>
                <a:cs typeface="Arial" pitchFamily="34" charset="0"/>
              </a:rPr>
            </a:br>
            <a:r>
              <a:rPr lang="el-GR" sz="3100" dirty="0" smtClean="0">
                <a:solidFill>
                  <a:srgbClr val="E8A828"/>
                </a:solidFill>
                <a:latin typeface="Arial" pitchFamily="34" charset="0"/>
                <a:cs typeface="Arial" pitchFamily="34" charset="0"/>
              </a:rPr>
              <a:t/>
            </a:r>
            <a:br>
              <a:rPr lang="el-GR" sz="3100" dirty="0" smtClean="0">
                <a:solidFill>
                  <a:srgbClr val="E8A828"/>
                </a:solidFill>
                <a:latin typeface="Arial" pitchFamily="34" charset="0"/>
                <a:cs typeface="Arial" pitchFamily="34" charset="0"/>
              </a:rPr>
            </a:br>
            <a:r>
              <a:rPr lang="el-GR" sz="2900" dirty="0" smtClean="0">
                <a:solidFill>
                  <a:srgbClr val="CC9900"/>
                </a:solidFill>
                <a:latin typeface="Arial" pitchFamily="34" charset="0"/>
                <a:cs typeface="Arial" pitchFamily="34" charset="0"/>
              </a:rPr>
              <a:t>Στην παθολογία οι μηχανισμοί άμυνας έχουν βασικό ρόλο </a:t>
            </a:r>
            <a:r>
              <a:rPr lang="el-GR" dirty="0" smtClean="0">
                <a:latin typeface="Arial" pitchFamily="34" charset="0"/>
                <a:cs typeface="Arial" pitchFamily="34" charset="0"/>
              </a:rPr>
              <a:t/>
            </a:r>
            <a:br>
              <a:rPr lang="el-GR" dirty="0" smtClean="0">
                <a:latin typeface="Arial" pitchFamily="34" charset="0"/>
                <a:cs typeface="Arial" pitchFamily="34" charset="0"/>
              </a:rPr>
            </a:br>
            <a:endParaRPr lang="el-GR" dirty="0"/>
          </a:p>
        </p:txBody>
      </p:sp>
      <p:sp>
        <p:nvSpPr>
          <p:cNvPr id="3" name="2 - Θέση περιεχομένου"/>
          <p:cNvSpPr>
            <a:spLocks noGrp="1"/>
          </p:cNvSpPr>
          <p:nvPr>
            <p:ph idx="1"/>
          </p:nvPr>
        </p:nvSpPr>
        <p:spPr>
          <a:xfrm>
            <a:off x="251520" y="1196752"/>
            <a:ext cx="8496944" cy="1080121"/>
          </a:xfrm>
        </p:spPr>
        <p:txBody>
          <a:bodyPr>
            <a:normAutofit/>
          </a:bodyPr>
          <a:lstStyle/>
          <a:p>
            <a:pPr algn="just">
              <a:tabLst>
                <a:tab pos="263525" algn="l"/>
              </a:tabLst>
            </a:pPr>
            <a:r>
              <a:rPr lang="el-GR" sz="2000" dirty="0" smtClean="0">
                <a:effectLst>
                  <a:outerShdw blurRad="38100" dist="38100" dir="2700000" algn="tl">
                    <a:srgbClr val="000000">
                      <a:alpha val="43137"/>
                    </a:srgbClr>
                  </a:outerShdw>
                </a:effectLst>
                <a:latin typeface="Arial" pitchFamily="34" charset="0"/>
                <a:cs typeface="Arial" pitchFamily="34" charset="0"/>
              </a:rPr>
              <a:t>Στις ψυχώσεις και τις προ-ψυχωτικές καταστάσεις </a:t>
            </a:r>
            <a:r>
              <a:rPr lang="el-GR" sz="2000" dirty="0" smtClean="0">
                <a:latin typeface="Arial" pitchFamily="34" charset="0"/>
                <a:cs typeface="Arial" pitchFamily="34" charset="0"/>
              </a:rPr>
              <a:t>κινητοποιούνται για να “σώσουν” το εγώ από την διάλυση και τα συμπτώματα αποτελούν αντανάκλασή τους. </a:t>
            </a:r>
            <a:endParaRPr lang="el-GR" sz="2000" dirty="0"/>
          </a:p>
        </p:txBody>
      </p:sp>
      <p:sp>
        <p:nvSpPr>
          <p:cNvPr id="7" name="2 - Θέση περιεχομένου"/>
          <p:cNvSpPr txBox="1">
            <a:spLocks/>
          </p:cNvSpPr>
          <p:nvPr/>
        </p:nvSpPr>
        <p:spPr>
          <a:xfrm>
            <a:off x="179512" y="2492896"/>
            <a:ext cx="8496944" cy="1080120"/>
          </a:xfrm>
          <a:prstGeom prst="rect">
            <a:avLst/>
          </a:prstGeom>
        </p:spPr>
        <p:txBody>
          <a:bodyPr vert="horz" lIns="91440" tIns="45720" rIns="91440" bIns="45720" rtlCol="0">
            <a:normAutofit/>
          </a:bodyPr>
          <a:lstStyle/>
          <a:p>
            <a:pPr marL="365125" marR="0" lvl="0" indent="-365125"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pitchFamily="34" charset="0"/>
                <a:ea typeface="+mn-ea"/>
                <a:cs typeface="Arial" pitchFamily="34" charset="0"/>
              </a:rPr>
              <a:t>Σε διαταραχές προσωπικότητας, μη ψυχωτικές, </a:t>
            </a:r>
            <a:r>
              <a:rPr kumimoji="0" lang="el-GR"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οι μηχανισμοί άμυνας είναι άκαμπτοι και χρησιμοποιούνται ακόμα και με κόστος.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2" descr="C:\Users\User\Desktop\the-persistence-of-memory.jpg"/>
          <p:cNvPicPr>
            <a:picLocks noChangeAspect="1" noChangeArrowheads="1"/>
          </p:cNvPicPr>
          <p:nvPr/>
        </p:nvPicPr>
        <p:blipFill>
          <a:blip r:embed="rId3" cstate="print"/>
          <a:srcRect/>
          <a:stretch>
            <a:fillRect/>
          </a:stretch>
        </p:blipFill>
        <p:spPr bwMode="auto">
          <a:xfrm>
            <a:off x="1" y="3356992"/>
            <a:ext cx="5292080" cy="3501008"/>
          </a:xfrm>
          <a:prstGeom prst="rect">
            <a:avLst/>
          </a:prstGeom>
          <a:noFill/>
        </p:spPr>
      </p:pic>
      <p:sp>
        <p:nvSpPr>
          <p:cNvPr id="9" name="8 - Ορθογώνιο"/>
          <p:cNvSpPr/>
          <p:nvPr/>
        </p:nvSpPr>
        <p:spPr>
          <a:xfrm>
            <a:off x="4644008" y="3356992"/>
            <a:ext cx="4176464" cy="3501008"/>
          </a:xfrm>
          <a:prstGeom prst="rect">
            <a:avLst/>
          </a:prstGeom>
          <a:solidFill>
            <a:srgbClr val="FDFAD7"/>
          </a:solidFill>
        </p:spPr>
        <p:txBody>
          <a:bodyPr wrap="square">
            <a:spAutoFit/>
          </a:bodyPr>
          <a:lstStyle/>
          <a:p>
            <a:pPr marL="182563" indent="-182563" algn="just">
              <a:buFont typeface="Wingdings" pitchFamily="2" charset="2"/>
              <a:buChar char="ü"/>
            </a:pPr>
            <a:endParaRPr lang="el-GR" sz="2000" dirty="0" smtClean="0">
              <a:latin typeface="Arial" pitchFamily="34" charset="0"/>
              <a:cs typeface="Arial" pitchFamily="34" charset="0"/>
            </a:endParaRPr>
          </a:p>
          <a:p>
            <a:pPr marL="274638" indent="-274638" algn="just">
              <a:buFont typeface="Arial" pitchFamily="34" charset="0"/>
              <a:buChar char="•"/>
              <a:tabLst>
                <a:tab pos="274638" algn="l"/>
              </a:tabLst>
            </a:pPr>
            <a:r>
              <a:rPr lang="el-GR" sz="2000" dirty="0" smtClean="0">
                <a:effectLst>
                  <a:outerShdw blurRad="38100" dist="38100" dir="2700000" algn="tl">
                    <a:srgbClr val="000000">
                      <a:alpha val="43137"/>
                    </a:srgbClr>
                  </a:outerShdw>
                </a:effectLst>
                <a:latin typeface="Arial" pitchFamily="34" charset="0"/>
                <a:cs typeface="Arial" pitchFamily="34" charset="0"/>
              </a:rPr>
              <a:t>Στις νευρώσεις </a:t>
            </a:r>
            <a:r>
              <a:rPr lang="el-GR" sz="2000" dirty="0" smtClean="0">
                <a:latin typeface="Arial" pitchFamily="34" charset="0"/>
                <a:cs typeface="Arial" pitchFamily="34" charset="0"/>
              </a:rPr>
              <a:t>η μορφή          των συμπτωμάτων εξαρτάται από τους μηχανισμούς που χρησιμοποιούνται, οι οποίοι εξαρτώνται από τις καθηλώσεις.</a:t>
            </a:r>
          </a:p>
          <a:p>
            <a:pPr marL="182563" indent="-182563">
              <a:buFont typeface="Wingdings" pitchFamily="2" charset="2"/>
              <a:buChar char="ü"/>
            </a:pPr>
            <a:endParaRPr lang="el-GR" sz="2000" dirty="0" smtClean="0">
              <a:latin typeface="Arial" pitchFamily="34" charset="0"/>
              <a:cs typeface="Arial" pitchFamily="34" charset="0"/>
            </a:endParaRPr>
          </a:p>
          <a:p>
            <a:pPr marL="182563" indent="-182563"/>
            <a:endParaRPr lang="el-GR" sz="2000" dirty="0" smtClean="0">
              <a:latin typeface="Arial" pitchFamily="34" charset="0"/>
              <a:cs typeface="Arial" pitchFamily="34" charset="0"/>
            </a:endParaRPr>
          </a:p>
          <a:p>
            <a:pPr marL="182563" indent="-182563"/>
            <a:endParaRPr lang="el-GR" sz="2000" dirty="0" smtClean="0">
              <a:latin typeface="Arial" pitchFamily="34" charset="0"/>
              <a:cs typeface="Arial" pitchFamily="34" charset="0"/>
            </a:endParaRPr>
          </a:p>
          <a:p>
            <a:pPr marL="182563" indent="-182563"/>
            <a:endParaRPr lang="el-GR" sz="2000" dirty="0" smtClean="0">
              <a:latin typeface="Arial" pitchFamily="34" charset="0"/>
              <a:cs typeface="Arial" pitchFamily="34" charset="0"/>
            </a:endParaRPr>
          </a:p>
          <a:p>
            <a:pPr marL="182563" indent="-182563"/>
            <a:endParaRPr lang="el-GR" sz="2000" dirty="0" smtClean="0">
              <a:latin typeface="Arial" pitchFamily="34" charset="0"/>
              <a:cs typeface="Arial" pitchFamily="34" charset="0"/>
            </a:endParaRPr>
          </a:p>
        </p:txBody>
      </p:sp>
      <p:sp>
        <p:nvSpPr>
          <p:cNvPr id="10" name="1 - Τίτλος"/>
          <p:cNvSpPr txBox="1">
            <a:spLocks/>
          </p:cNvSpPr>
          <p:nvPr/>
        </p:nvSpPr>
        <p:spPr>
          <a:xfrm>
            <a:off x="1187624" y="6309320"/>
            <a:ext cx="4176464" cy="548680"/>
          </a:xfrm>
          <a:prstGeom prst="rect">
            <a:avLst/>
          </a:prstGeom>
        </p:spPr>
        <p:txBody>
          <a:bodyPr vert="horz" lIns="91440" tIns="45720" rIns="91440" bIns="45720" rtlCol="0" anchor="ctr">
            <a:normAutofit/>
          </a:bodyPr>
          <a:lstStyle/>
          <a:p>
            <a:pPr marL="0" marR="0" lvl="0" indent="0" algn="ctr" defTabSz="914400" rtl="0" eaLnBrk="1" fontAlgn="t"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
            </a:r>
            <a:br>
              <a:rPr kumimoji="0" lang="en-US" sz="1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br>
            <a:r>
              <a:rPr kumimoji="0" lang="en-US" sz="1000" b="1" i="0" u="none" strike="noStrike" kern="1200" cap="none" spc="0" normalizeH="0" baseline="0" noProof="0" dirty="0" smtClean="0">
                <a:ln>
                  <a:noFill/>
                </a:ln>
                <a:solidFill>
                  <a:srgbClr val="FDFAD7"/>
                </a:solidFill>
                <a:effectLst/>
                <a:uLnTx/>
                <a:uFillTx/>
                <a:latin typeface="Arial" pitchFamily="34" charset="0"/>
                <a:ea typeface="+mj-ea"/>
                <a:cs typeface="Arial" pitchFamily="34" charset="0"/>
              </a:rPr>
              <a:t>Salvador Dali</a:t>
            </a:r>
            <a:r>
              <a:rPr kumimoji="0" lang="el-GR" sz="1000" b="1" i="0" u="none" strike="noStrike" kern="1200" cap="none" spc="0" normalizeH="0" baseline="0" noProof="0" dirty="0" smtClean="0">
                <a:ln>
                  <a:noFill/>
                </a:ln>
                <a:solidFill>
                  <a:srgbClr val="FDFAD7"/>
                </a:solidFill>
                <a:effectLst/>
                <a:uLnTx/>
                <a:uFillTx/>
                <a:latin typeface="Arial" pitchFamily="34" charset="0"/>
                <a:ea typeface="+mj-ea"/>
                <a:cs typeface="Arial" pitchFamily="34" charset="0"/>
              </a:rPr>
              <a:t>,</a:t>
            </a:r>
            <a:r>
              <a:rPr kumimoji="0" lang="el-GR" sz="1000" b="1" i="0" u="none" strike="noStrike" kern="1200" cap="none" spc="0" normalizeH="0" noProof="0" dirty="0" smtClean="0">
                <a:ln>
                  <a:noFill/>
                </a:ln>
                <a:solidFill>
                  <a:srgbClr val="FDFAD7"/>
                </a:solidFill>
                <a:effectLst/>
                <a:uLnTx/>
                <a:uFillTx/>
                <a:latin typeface="Arial" pitchFamily="34" charset="0"/>
                <a:ea typeface="+mj-ea"/>
                <a:cs typeface="Arial" pitchFamily="34" charset="0"/>
              </a:rPr>
              <a:t> </a:t>
            </a:r>
            <a:r>
              <a:rPr kumimoji="0" lang="el-GR" sz="1000" b="1" i="1" u="none" strike="noStrike" kern="1200" cap="none" spc="0" normalizeH="0" baseline="0" noProof="0" dirty="0" smtClean="0">
                <a:ln>
                  <a:noFill/>
                </a:ln>
                <a:solidFill>
                  <a:srgbClr val="FDFAD7"/>
                </a:solidFill>
                <a:effectLst/>
                <a:uLnTx/>
                <a:uFillTx/>
                <a:latin typeface="Arial" pitchFamily="34" charset="0"/>
                <a:ea typeface="+mj-ea"/>
                <a:cs typeface="Arial" pitchFamily="34" charset="0"/>
              </a:rPr>
              <a:t>Η Επιμονή της Μνήμης</a:t>
            </a:r>
            <a:r>
              <a:rPr kumimoji="0" lang="en-US" sz="1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
            </a:r>
            <a:br>
              <a:rPr kumimoji="0" lang="en-US" sz="1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br>
            <a:endParaRPr kumimoji="0" lang="el-GR" sz="10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1026" name="Picture 2" descr="https://ssl.gstatic.com/ui/v1/icons/mail/images/cleardot.gif"/>
          <p:cNvPicPr>
            <a:picLocks noChangeAspect="1" noChangeArrowheads="1"/>
          </p:cNvPicPr>
          <p:nvPr/>
        </p:nvPicPr>
        <p:blipFill>
          <a:blip r:embed="rId3"/>
          <a:srcRect/>
          <a:stretch>
            <a:fillRect/>
          </a:stretch>
        </p:blipFill>
        <p:spPr bwMode="auto">
          <a:xfrm>
            <a:off x="31750" y="2225675"/>
            <a:ext cx="9525" cy="9525"/>
          </a:xfrm>
          <a:prstGeom prst="rect">
            <a:avLst/>
          </a:prstGeom>
          <a:noFill/>
        </p:spPr>
      </p:pic>
      <p:sp>
        <p:nvSpPr>
          <p:cNvPr id="7" name="6 - Έλλειψη"/>
          <p:cNvSpPr/>
          <p:nvPr/>
        </p:nvSpPr>
        <p:spPr>
          <a:xfrm>
            <a:off x="1259632" y="980728"/>
            <a:ext cx="2376264" cy="1800200"/>
          </a:xfrm>
          <a:prstGeom prst="ellipse">
            <a:avLst/>
          </a:prstGeom>
          <a:solidFill>
            <a:srgbClr val="C00000">
              <a:alpha val="62000"/>
            </a:srgbClr>
          </a:solid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smtClean="0">
                <a:solidFill>
                  <a:schemeClr val="bg1">
                    <a:lumMod val="95000"/>
                  </a:schemeClr>
                </a:solidFill>
                <a:effectLst>
                  <a:outerShdw blurRad="38100" dist="38100" dir="2700000" algn="tl">
                    <a:srgbClr val="000000">
                      <a:alpha val="43137"/>
                    </a:srgbClr>
                  </a:outerShdw>
                </a:effectLst>
                <a:latin typeface="Arial" pitchFamily="34" charset="0"/>
                <a:cs typeface="Arial" pitchFamily="34" charset="0"/>
              </a:rPr>
              <a:t>Άμυνες</a:t>
            </a:r>
            <a:endParaRPr lang="el-GR" sz="2800" b="1" dirty="0">
              <a:solidFill>
                <a:schemeClr val="bg1">
                  <a:lumMod val="9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11" name="10 - Ορθογώνιο"/>
          <p:cNvSpPr/>
          <p:nvPr/>
        </p:nvSpPr>
        <p:spPr>
          <a:xfrm>
            <a:off x="5724128" y="1196752"/>
            <a:ext cx="2736304" cy="504056"/>
          </a:xfrm>
          <a:prstGeom prst="rect">
            <a:avLst/>
          </a:prstGeom>
          <a:solidFill>
            <a:schemeClr val="bg1">
              <a:lumMod val="95000"/>
              <a:alpha val="54000"/>
            </a:schemeClr>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solidFill>
                  <a:schemeClr val="tx1">
                    <a:lumMod val="65000"/>
                    <a:lumOff val="35000"/>
                  </a:schemeClr>
                </a:solidFill>
                <a:latin typeface="Arial" pitchFamily="34" charset="0"/>
                <a:cs typeface="Arial" pitchFamily="34" charset="0"/>
              </a:rPr>
              <a:t>Λειτουργίες του Εγώ</a:t>
            </a:r>
            <a:endParaRPr lang="el-GR" sz="2000" b="1" dirty="0">
              <a:solidFill>
                <a:schemeClr val="tx1">
                  <a:lumMod val="65000"/>
                  <a:lumOff val="35000"/>
                </a:schemeClr>
              </a:solidFill>
              <a:latin typeface="Arial" pitchFamily="34" charset="0"/>
              <a:cs typeface="Arial" pitchFamily="34" charset="0"/>
            </a:endParaRPr>
          </a:p>
        </p:txBody>
      </p:sp>
      <p:sp>
        <p:nvSpPr>
          <p:cNvPr id="13" name="12 - Ορθογώνιο"/>
          <p:cNvSpPr/>
          <p:nvPr/>
        </p:nvSpPr>
        <p:spPr>
          <a:xfrm>
            <a:off x="3059832" y="3212976"/>
            <a:ext cx="4680520" cy="648072"/>
          </a:xfrm>
          <a:prstGeom prst="rect">
            <a:avLst/>
          </a:prstGeom>
          <a:solidFill>
            <a:schemeClr val="bg1">
              <a:lumMod val="95000"/>
              <a:alpha val="54000"/>
            </a:schemeClr>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solidFill>
                  <a:schemeClr val="tx1">
                    <a:lumMod val="65000"/>
                    <a:lumOff val="35000"/>
                  </a:schemeClr>
                </a:solidFill>
                <a:latin typeface="Arial" pitchFamily="34" charset="0"/>
                <a:cs typeface="Arial" pitchFamily="34" charset="0"/>
              </a:rPr>
              <a:t>Χαρακτηρίζουν τα στάδια ανάπτυξης </a:t>
            </a:r>
            <a:endParaRPr lang="el-GR" sz="2000" b="1" dirty="0">
              <a:solidFill>
                <a:schemeClr val="tx1">
                  <a:lumMod val="65000"/>
                  <a:lumOff val="35000"/>
                </a:schemeClr>
              </a:solidFill>
              <a:latin typeface="Arial" pitchFamily="34" charset="0"/>
              <a:cs typeface="Arial" pitchFamily="34" charset="0"/>
            </a:endParaRPr>
          </a:p>
        </p:txBody>
      </p:sp>
      <p:sp>
        <p:nvSpPr>
          <p:cNvPr id="14" name="13 - Ορθογώνιο"/>
          <p:cNvSpPr/>
          <p:nvPr/>
        </p:nvSpPr>
        <p:spPr>
          <a:xfrm>
            <a:off x="5436096" y="2204864"/>
            <a:ext cx="2520280" cy="504056"/>
          </a:xfrm>
          <a:prstGeom prst="rect">
            <a:avLst/>
          </a:prstGeom>
          <a:solidFill>
            <a:schemeClr val="bg1">
              <a:lumMod val="95000"/>
              <a:alpha val="54000"/>
            </a:schemeClr>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solidFill>
                  <a:schemeClr val="tx1">
                    <a:lumMod val="65000"/>
                    <a:lumOff val="35000"/>
                  </a:schemeClr>
                </a:solidFill>
                <a:latin typeface="Arial" pitchFamily="34" charset="0"/>
                <a:cs typeface="Arial" pitchFamily="34" charset="0"/>
              </a:rPr>
              <a:t>Ασυνείδητες</a:t>
            </a:r>
            <a:endParaRPr lang="el-GR" sz="2000" b="1" dirty="0">
              <a:solidFill>
                <a:schemeClr val="tx1">
                  <a:lumMod val="65000"/>
                  <a:lumOff val="35000"/>
                </a:schemeClr>
              </a:solidFill>
              <a:latin typeface="Arial" pitchFamily="34" charset="0"/>
              <a:cs typeface="Arial" pitchFamily="34" charset="0"/>
            </a:endParaRPr>
          </a:p>
        </p:txBody>
      </p:sp>
      <p:sp>
        <p:nvSpPr>
          <p:cNvPr id="15" name="14 - Ορθογώνιο"/>
          <p:cNvSpPr/>
          <p:nvPr/>
        </p:nvSpPr>
        <p:spPr>
          <a:xfrm>
            <a:off x="2051720" y="4437112"/>
            <a:ext cx="5256584" cy="1224136"/>
          </a:xfrm>
          <a:prstGeom prst="rect">
            <a:avLst/>
          </a:prstGeom>
          <a:solidFill>
            <a:schemeClr val="bg1">
              <a:lumMod val="95000"/>
              <a:alpha val="54000"/>
            </a:schemeClr>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l-GR" sz="2000" b="1" dirty="0" smtClean="0">
                <a:solidFill>
                  <a:schemeClr val="tx1">
                    <a:lumMod val="65000"/>
                    <a:lumOff val="35000"/>
                  </a:schemeClr>
                </a:solidFill>
                <a:latin typeface="Arial" pitchFamily="34" charset="0"/>
                <a:cs typeface="Arial" pitchFamily="34" charset="0"/>
              </a:rPr>
              <a:t>Σε συνάρτηση με την ωριμότητα του Εγώ </a:t>
            </a:r>
          </a:p>
          <a:p>
            <a:pPr algn="ctr">
              <a:spcAft>
                <a:spcPts val="600"/>
              </a:spcAft>
            </a:pPr>
            <a:r>
              <a:rPr lang="el-GR" b="1" i="1" dirty="0" smtClean="0">
                <a:solidFill>
                  <a:schemeClr val="tx1">
                    <a:lumMod val="65000"/>
                    <a:lumOff val="35000"/>
                  </a:schemeClr>
                </a:solidFill>
                <a:latin typeface="Arial" pitchFamily="34" charset="0"/>
                <a:cs typeface="Arial" pitchFamily="34" charset="0"/>
              </a:rPr>
              <a:t>Όσο πιο ανώριμο είναι το Εγώ,                     τόσο πιο ανώριμες είναι και οι άμυνες</a:t>
            </a:r>
            <a:endParaRPr lang="el-GR" b="1" i="1" dirty="0">
              <a:solidFill>
                <a:schemeClr val="tx1">
                  <a:lumMod val="65000"/>
                  <a:lumOff val="35000"/>
                </a:schemeClr>
              </a:solidFill>
              <a:latin typeface="Arial" pitchFamily="34" charset="0"/>
              <a:cs typeface="Arial" pitchFamily="34" charset="0"/>
            </a:endParaRPr>
          </a:p>
        </p:txBody>
      </p:sp>
      <p:cxnSp>
        <p:nvCxnSpPr>
          <p:cNvPr id="19" name="18 - Ευθύγραμμο βέλος σύνδεσης"/>
          <p:cNvCxnSpPr/>
          <p:nvPr/>
        </p:nvCxnSpPr>
        <p:spPr>
          <a:xfrm flipV="1">
            <a:off x="3851920" y="1484784"/>
            <a:ext cx="1296144" cy="72008"/>
          </a:xfrm>
          <a:prstGeom prst="straightConnector1">
            <a:avLst/>
          </a:prstGeom>
          <a:ln w="28575">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1" name="20 - Ευθύγραμμο βέλος σύνδεσης"/>
          <p:cNvCxnSpPr/>
          <p:nvPr/>
        </p:nvCxnSpPr>
        <p:spPr>
          <a:xfrm>
            <a:off x="3851920" y="1916832"/>
            <a:ext cx="1152128" cy="360040"/>
          </a:xfrm>
          <a:prstGeom prst="straightConnector1">
            <a:avLst/>
          </a:prstGeom>
          <a:ln w="28575">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3" name="22 - Ευθύγραμμο βέλος σύνδεσης"/>
          <p:cNvCxnSpPr/>
          <p:nvPr/>
        </p:nvCxnSpPr>
        <p:spPr>
          <a:xfrm>
            <a:off x="3491880" y="2564904"/>
            <a:ext cx="504056" cy="432048"/>
          </a:xfrm>
          <a:prstGeom prst="straightConnector1">
            <a:avLst/>
          </a:prstGeom>
          <a:ln w="28575">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5" name="24 - Ευθύγραμμο βέλος σύνδεσης"/>
          <p:cNvCxnSpPr/>
          <p:nvPr/>
        </p:nvCxnSpPr>
        <p:spPr>
          <a:xfrm>
            <a:off x="2267744" y="2996952"/>
            <a:ext cx="72008" cy="1224136"/>
          </a:xfrm>
          <a:prstGeom prst="straightConnector1">
            <a:avLst/>
          </a:prstGeom>
          <a:ln w="28575">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2" name="11 - Ορθογώνιο"/>
          <p:cNvSpPr/>
          <p:nvPr/>
        </p:nvSpPr>
        <p:spPr>
          <a:xfrm>
            <a:off x="3491880" y="332656"/>
            <a:ext cx="2736304"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solidFill>
                  <a:srgbClr val="C00000"/>
                </a:solidFill>
                <a:latin typeface="Arial" pitchFamily="34" charset="0"/>
                <a:cs typeface="Arial" pitchFamily="34" charset="0"/>
              </a:rPr>
              <a:t>Με λίγα λόγια…</a:t>
            </a:r>
            <a:endParaRPr lang="el-GR" sz="20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9458" name="Picture 2" descr="C:\Users\User\Desktop\7690247db79cbf6b0c79c8f224a8c547.jpg"/>
          <p:cNvPicPr>
            <a:picLocks noGrp="1" noChangeAspect="1" noChangeArrowheads="1"/>
          </p:cNvPicPr>
          <p:nvPr>
            <p:ph idx="1"/>
          </p:nvPr>
        </p:nvPicPr>
        <p:blipFill>
          <a:blip r:embed="rId3" cstate="print"/>
          <a:srcRect/>
          <a:stretch>
            <a:fillRect/>
          </a:stretch>
        </p:blipFill>
        <p:spPr bwMode="auto">
          <a:xfrm>
            <a:off x="0" y="980728"/>
            <a:ext cx="3995936" cy="5328592"/>
          </a:xfrm>
          <a:prstGeom prst="rect">
            <a:avLst/>
          </a:prstGeom>
          <a:noFill/>
        </p:spPr>
      </p:pic>
      <p:sp>
        <p:nvSpPr>
          <p:cNvPr id="4" name="1 - Τίτλος"/>
          <p:cNvSpPr txBox="1">
            <a:spLocks/>
          </p:cNvSpPr>
          <p:nvPr/>
        </p:nvSpPr>
        <p:spPr>
          <a:xfrm>
            <a:off x="3707904" y="274638"/>
            <a:ext cx="5256584" cy="6250706"/>
          </a:xfrm>
          <a:prstGeom prst="rect">
            <a:avLst/>
          </a:prstGeom>
          <a:solidFill>
            <a:schemeClr val="bg1">
              <a:lumMod val="95000"/>
            </a:schemeClr>
          </a:solidFill>
        </p:spPr>
        <p:txBody>
          <a:bodyPr vert="horz" lIns="91440" tIns="45720" rIns="91440" bIns="45720" rtlCol="0" anchor="ctr">
            <a:normAutofit fontScale="85000" lnSpcReduction="20000"/>
          </a:bodyPr>
          <a:lstStyle/>
          <a:p>
            <a:pPr marL="95250" marR="0" lvl="0" algn="just" defTabSz="914400" rtl="0" eaLnBrk="1" fontAlgn="auto" latinLnBrk="0" hangingPunct="1">
              <a:spcBef>
                <a:spcPts val="1200"/>
              </a:spcBef>
              <a:buClrTx/>
              <a:buSzTx/>
              <a:buFontTx/>
              <a:buNone/>
              <a:tabLst/>
              <a:defRPr/>
            </a:pPr>
            <a:endParaRPr kumimoji="0" lang="el-GR" sz="19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a:p>
            <a:pPr marL="95250" marR="0" lvl="0" algn="just" defTabSz="914400" rtl="0" eaLnBrk="1" fontAlgn="auto" latinLnBrk="0" hangingPunct="1">
              <a:spcBef>
                <a:spcPts val="1200"/>
              </a:spcBef>
              <a:buClrTx/>
              <a:buSzTx/>
              <a:buFontTx/>
              <a:buNone/>
              <a:tabLst/>
              <a:defRPr/>
            </a:pPr>
            <a:endParaRPr kumimoji="0" lang="el-GR"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a:p>
            <a:pPr marL="95250" marR="0" lvl="0" algn="just" defTabSz="914400" rtl="0" eaLnBrk="1" fontAlgn="auto" latinLnBrk="0" hangingPunct="1">
              <a:spcBef>
                <a:spcPts val="1200"/>
              </a:spcBef>
              <a:buClrTx/>
              <a:buSzTx/>
              <a:buFontTx/>
              <a:buNone/>
              <a:tabLst/>
              <a:defRPr/>
            </a:pPr>
            <a:r>
              <a:rPr kumimoji="0" lang="el-GR"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Η αναγωγή</a:t>
            </a:r>
            <a:r>
              <a:rPr kumimoji="0" lang="el-GR" sz="2000"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 της άμυνας σε κεντρική έννοια ξεκίνησε από τη μελέτη της υστερίας και συνεχίστηκε πολύ σύντομα στις άλλες ψυχονευρώσεις.</a:t>
            </a:r>
          </a:p>
          <a:p>
            <a:pPr marL="95250" marR="0" lvl="0" algn="just" defTabSz="914400" rtl="0" eaLnBrk="1" fontAlgn="auto" latinLnBrk="0" hangingPunct="1">
              <a:spcBef>
                <a:spcPts val="1200"/>
              </a:spcBef>
              <a:buClrTx/>
              <a:buSzTx/>
              <a:buFontTx/>
              <a:buNone/>
              <a:tabLst/>
              <a:defRPr/>
            </a:pPr>
            <a:r>
              <a:rPr lang="el-GR" sz="2000" baseline="0" dirty="0" smtClean="0">
                <a:latin typeface="Arial" pitchFamily="34" charset="0"/>
                <a:ea typeface="+mj-ea"/>
                <a:cs typeface="Arial" pitchFamily="34" charset="0"/>
              </a:rPr>
              <a:t>Στις </a:t>
            </a:r>
            <a:r>
              <a:rPr lang="el-GR" sz="2000" i="1" baseline="0" dirty="0" smtClean="0">
                <a:latin typeface="Arial" pitchFamily="34" charset="0"/>
                <a:ea typeface="+mj-ea"/>
                <a:cs typeface="Arial" pitchFamily="34" charset="0"/>
              </a:rPr>
              <a:t>Μελέτες για την </a:t>
            </a:r>
            <a:r>
              <a:rPr lang="el-GR" sz="2000" i="1" dirty="0" smtClean="0">
                <a:latin typeface="Arial" pitchFamily="34" charset="0"/>
                <a:ea typeface="+mj-ea"/>
                <a:cs typeface="Arial" pitchFamily="34" charset="0"/>
              </a:rPr>
              <a:t>Υ</a:t>
            </a:r>
            <a:r>
              <a:rPr lang="el-GR" sz="2000" i="1" baseline="0" dirty="0" smtClean="0">
                <a:latin typeface="Arial" pitchFamily="34" charset="0"/>
                <a:ea typeface="+mj-ea"/>
                <a:cs typeface="Arial" pitchFamily="34" charset="0"/>
              </a:rPr>
              <a:t>στερία  </a:t>
            </a:r>
            <a:r>
              <a:rPr lang="el-GR" sz="2000" baseline="0" dirty="0" smtClean="0">
                <a:latin typeface="Arial" pitchFamily="34" charset="0"/>
                <a:ea typeface="+mj-ea"/>
                <a:cs typeface="Arial" pitchFamily="34" charset="0"/>
              </a:rPr>
              <a:t>(1895) φαίνεται όλη η πολυπλοκότητα των σχέσεων μεταξύ άμυνας και Εγώ,</a:t>
            </a:r>
            <a:r>
              <a:rPr lang="el-GR" sz="2000" dirty="0" smtClean="0">
                <a:latin typeface="Arial" pitchFamily="34" charset="0"/>
                <a:ea typeface="+mj-ea"/>
                <a:cs typeface="Arial" pitchFamily="34" charset="0"/>
              </a:rPr>
              <a:t> στο οποίο αποδίδεται η αμυντική δραστηριότητα. </a:t>
            </a:r>
          </a:p>
          <a:p>
            <a:pPr marL="95250" lvl="0" algn="just">
              <a:spcBef>
                <a:spcPts val="1200"/>
              </a:spcBef>
            </a:pPr>
            <a:r>
              <a:rPr kumimoji="0" lang="el-GR"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Το Εγώ είναι η περιοχή της προσωπικότητας (ο                       </a:t>
            </a:r>
            <a:r>
              <a:rPr kumimoji="0" lang="el-GR" sz="2000"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χώρος) που προσπαθεί να προστατευθεί με                   κάθε τρόπο α. από κάθε είδους διαταραχή                               (πχ συγκρούσεις μεταξύ διαφορετικών επιθυμιών), β. από </a:t>
            </a:r>
            <a:r>
              <a:rPr lang="el-GR" sz="2000" dirty="0" smtClean="0">
                <a:latin typeface="Arial" pitchFamily="34" charset="0"/>
                <a:cs typeface="Arial" pitchFamily="34" charset="0"/>
              </a:rPr>
              <a:t>αναπαραστάσεις  </a:t>
            </a:r>
            <a:r>
              <a:rPr kumimoji="0" lang="el-GR" sz="2000"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ασύμβατες με το Εγώ,                   γ. από δυσάρεστα </a:t>
            </a:r>
            <a:r>
              <a:rPr lang="el-GR" sz="2000" noProof="0" dirty="0" smtClean="0">
                <a:latin typeface="Arial" pitchFamily="34" charset="0"/>
                <a:ea typeface="+mj-ea"/>
                <a:cs typeface="Arial" pitchFamily="34" charset="0"/>
              </a:rPr>
              <a:t>συναισθήματα </a:t>
            </a:r>
            <a:r>
              <a:rPr kumimoji="0" lang="el-GR" sz="2000"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 που αποτελούν εκδηλώσεις αυτής της ασυμβατότητας.</a:t>
            </a:r>
          </a:p>
          <a:p>
            <a:pPr marL="95250" lvl="0" algn="just">
              <a:spcBef>
                <a:spcPts val="1200"/>
              </a:spcBef>
            </a:pPr>
            <a:r>
              <a:rPr lang="el-GR" sz="2000" baseline="0" dirty="0" smtClean="0">
                <a:latin typeface="Arial" pitchFamily="34" charset="0"/>
                <a:ea typeface="+mj-ea"/>
                <a:cs typeface="Arial" pitchFamily="34" charset="0"/>
              </a:rPr>
              <a:t>Το Εγώ</a:t>
            </a:r>
            <a:r>
              <a:rPr lang="el-GR" sz="2000" dirty="0" smtClean="0">
                <a:latin typeface="Arial" pitchFamily="34" charset="0"/>
                <a:ea typeface="+mj-ea"/>
                <a:cs typeface="Arial" pitchFamily="34" charset="0"/>
              </a:rPr>
              <a:t> κινεί τις αμυντικές δραστηριότητες.</a:t>
            </a:r>
          </a:p>
          <a:p>
            <a:pPr marL="95250" lvl="0" algn="just">
              <a:spcBef>
                <a:spcPts val="1200"/>
              </a:spcBef>
            </a:pPr>
            <a:r>
              <a:rPr lang="el-GR" sz="2000" dirty="0" smtClean="0">
                <a:latin typeface="Arial" pitchFamily="34" charset="0"/>
                <a:ea typeface="+mj-ea"/>
                <a:cs typeface="Arial" pitchFamily="34" charset="0"/>
              </a:rPr>
              <a:t>Οι διάφοροι τύποι άμυνας συνιστούν διαφορετικούς τρόπους αντιμετώπισης αυτών των ασύμβατων αναπαραστάσεων.</a:t>
            </a:r>
          </a:p>
          <a:p>
            <a:pPr marL="95250" lvl="0" algn="just">
              <a:spcBef>
                <a:spcPts val="1200"/>
              </a:spcBef>
            </a:pPr>
            <a:r>
              <a:rPr lang="el-GR" sz="2000" dirty="0" smtClean="0">
                <a:latin typeface="Arial" pitchFamily="34" charset="0"/>
                <a:ea typeface="+mj-ea"/>
                <a:cs typeface="Arial" pitchFamily="34" charset="0"/>
              </a:rPr>
              <a:t>Κεντρικός άξονας αυτής της αντιμετώπισης είναι ο αποχωρισμός των αναπαραστάσεων  από τα συναισθήματα με τα οποία ήταν αρχικά συνδεδεμένες.</a:t>
            </a:r>
          </a:p>
          <a:p>
            <a:pPr marL="95250" lvl="0" algn="just">
              <a:spcBef>
                <a:spcPts val="600"/>
              </a:spcBef>
            </a:pPr>
            <a:endParaRPr kumimoji="0" lang="el-GR" sz="20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5" name="1 - Τίτλος"/>
          <p:cNvSpPr txBox="1">
            <a:spLocks/>
          </p:cNvSpPr>
          <p:nvPr/>
        </p:nvSpPr>
        <p:spPr>
          <a:xfrm>
            <a:off x="0" y="5733256"/>
            <a:ext cx="2123728" cy="490066"/>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err="1" smtClean="0">
                <a:ln>
                  <a:noFill/>
                </a:ln>
                <a:solidFill>
                  <a:schemeClr val="bg1"/>
                </a:solidFill>
                <a:effectLst/>
                <a:uLnTx/>
                <a:uFillTx/>
                <a:latin typeface="Arial" pitchFamily="34" charset="0"/>
                <a:ea typeface="+mj-ea"/>
                <a:cs typeface="Arial" pitchFamily="34" charset="0"/>
              </a:rPr>
              <a:t>Liviu</a:t>
            </a:r>
            <a:r>
              <a:rPr kumimoji="0" lang="en-US" sz="1000" b="1" i="0" u="none" strike="noStrike" kern="1200" cap="none" spc="0" normalizeH="0" baseline="0" noProof="0" dirty="0" smtClean="0">
                <a:ln>
                  <a:noFill/>
                </a:ln>
                <a:solidFill>
                  <a:schemeClr val="bg1"/>
                </a:solidFill>
                <a:effectLst/>
                <a:uLnTx/>
                <a:uFillTx/>
                <a:latin typeface="Arial" pitchFamily="34" charset="0"/>
                <a:ea typeface="+mj-ea"/>
                <a:cs typeface="Arial" pitchFamily="34" charset="0"/>
              </a:rPr>
              <a:t> </a:t>
            </a:r>
            <a:r>
              <a:rPr kumimoji="0" lang="en-US" sz="1000" b="1" i="0" u="none" strike="noStrike" kern="1200" cap="none" spc="0" normalizeH="0" baseline="0" noProof="0" dirty="0" err="1" smtClean="0">
                <a:ln>
                  <a:noFill/>
                </a:ln>
                <a:solidFill>
                  <a:schemeClr val="bg1"/>
                </a:solidFill>
                <a:effectLst/>
                <a:uLnTx/>
                <a:uFillTx/>
                <a:latin typeface="Arial" pitchFamily="34" charset="0"/>
                <a:ea typeface="+mj-ea"/>
                <a:cs typeface="Arial" pitchFamily="34" charset="0"/>
              </a:rPr>
              <a:t>Mihai</a:t>
            </a:r>
            <a:r>
              <a:rPr kumimoji="0" lang="el-GR" sz="1000" b="1" i="0" u="none" strike="noStrike" kern="1200" cap="none" spc="0" normalizeH="0" baseline="0" noProof="0" dirty="0" smtClean="0">
                <a:ln>
                  <a:noFill/>
                </a:ln>
                <a:solidFill>
                  <a:schemeClr val="bg1"/>
                </a:solidFill>
                <a:effectLst/>
                <a:uLnTx/>
                <a:uFillTx/>
                <a:latin typeface="Arial" pitchFamily="34" charset="0"/>
                <a:ea typeface="+mj-ea"/>
                <a:cs typeface="Arial" pitchFamily="34" charset="0"/>
              </a:rPr>
              <a:t>,</a:t>
            </a:r>
            <a:r>
              <a:rPr kumimoji="0" lang="en-US" sz="1000" b="1" i="0" u="none" strike="noStrike" kern="1200" cap="none" spc="0" normalizeH="0" baseline="0" noProof="0" dirty="0" smtClean="0">
                <a:ln>
                  <a:noFill/>
                </a:ln>
                <a:solidFill>
                  <a:schemeClr val="bg1"/>
                </a:solidFill>
                <a:effectLst/>
                <a:uLnTx/>
                <a:uFillTx/>
                <a:latin typeface="Arial" pitchFamily="34" charset="0"/>
                <a:ea typeface="+mj-ea"/>
                <a:cs typeface="Arial" pitchFamily="34" charset="0"/>
              </a:rPr>
              <a:t> </a:t>
            </a:r>
            <a:r>
              <a:rPr kumimoji="0" lang="en-US" sz="1000" b="1" i="1" u="none" strike="noStrike" kern="1200" cap="none" spc="0" normalizeH="0" baseline="0" noProof="0" dirty="0" smtClean="0">
                <a:ln>
                  <a:noFill/>
                </a:ln>
                <a:solidFill>
                  <a:schemeClr val="bg1"/>
                </a:solidFill>
                <a:effectLst/>
                <a:uLnTx/>
                <a:uFillTx/>
                <a:latin typeface="Arial" pitchFamily="34" charset="0"/>
                <a:ea typeface="+mj-ea"/>
                <a:cs typeface="Arial" pitchFamily="34" charset="0"/>
              </a:rPr>
              <a:t>Sigmund Freud</a:t>
            </a:r>
            <a:r>
              <a:rPr kumimoji="0" lang="el-GR" sz="1000" b="1" i="1" u="none" strike="noStrike" kern="1200" cap="none" spc="0" normalizeH="0" baseline="0" noProof="0" dirty="0" smtClean="0">
                <a:ln>
                  <a:noFill/>
                </a:ln>
                <a:solidFill>
                  <a:schemeClr val="bg1"/>
                </a:solidFill>
                <a:effectLst/>
                <a:uLnTx/>
                <a:uFillTx/>
                <a:latin typeface="Arial" pitchFamily="34" charset="0"/>
                <a:ea typeface="+mj-ea"/>
                <a:cs typeface="Arial" pitchFamily="34" charset="0"/>
              </a:rPr>
              <a:t> </a:t>
            </a:r>
            <a:endParaRPr kumimoji="0" lang="el-GR" sz="1000" b="1" i="1" u="none" strike="noStrike" kern="1200" cap="none" spc="0" normalizeH="0" baseline="0" noProof="0" dirty="0">
              <a:ln>
                <a:noFill/>
              </a:ln>
              <a:solidFill>
                <a:schemeClr val="bg1"/>
              </a:solidFill>
              <a:effectLst/>
              <a:uLnTx/>
              <a:uFillTx/>
              <a:latin typeface="Arial" pitchFamily="34" charset="0"/>
              <a:ea typeface="+mj-ea"/>
              <a:cs typeface="Arial" pitchFamily="34" charset="0"/>
            </a:endParaRPr>
          </a:p>
        </p:txBody>
      </p:sp>
      <p:sp>
        <p:nvSpPr>
          <p:cNvPr id="2" name="1 - Τίτλος"/>
          <p:cNvSpPr>
            <a:spLocks noGrp="1"/>
          </p:cNvSpPr>
          <p:nvPr>
            <p:ph type="title"/>
          </p:nvPr>
        </p:nvSpPr>
        <p:spPr>
          <a:xfrm>
            <a:off x="827584" y="260648"/>
            <a:ext cx="7560840" cy="490066"/>
          </a:xfrm>
        </p:spPr>
        <p:txBody>
          <a:bodyPr>
            <a:noAutofit/>
          </a:bodyPr>
          <a:lstStyle/>
          <a:p>
            <a:r>
              <a:rPr lang="el-GR" sz="2800" b="1" dirty="0" smtClean="0">
                <a:solidFill>
                  <a:srgbClr val="CC0000"/>
                </a:solidFill>
                <a:latin typeface="Arial" pitchFamily="34" charset="0"/>
                <a:cs typeface="Arial" pitchFamily="34" charset="0"/>
              </a:rPr>
              <a:t>Ο </a:t>
            </a:r>
            <a:r>
              <a:rPr lang="en-US" sz="2800" b="1" dirty="0" smtClean="0">
                <a:solidFill>
                  <a:srgbClr val="CC0000"/>
                </a:solidFill>
                <a:latin typeface="Arial" pitchFamily="34" charset="0"/>
                <a:cs typeface="Arial" pitchFamily="34" charset="0"/>
              </a:rPr>
              <a:t>Freud</a:t>
            </a:r>
            <a:r>
              <a:rPr lang="el-GR" sz="2800" b="1" dirty="0" smtClean="0">
                <a:solidFill>
                  <a:srgbClr val="CC0000"/>
                </a:solidFill>
                <a:latin typeface="Arial" pitchFamily="34" charset="0"/>
                <a:cs typeface="Arial" pitchFamily="34" charset="0"/>
              </a:rPr>
              <a:t> για την άμυνα</a:t>
            </a:r>
            <a:endParaRPr lang="el-GR" sz="2800" b="1" dirty="0">
              <a:solidFill>
                <a:srgbClr val="CC0000"/>
              </a:solidFill>
              <a:latin typeface="Arial" pitchFamily="34" charset="0"/>
              <a:cs typeface="Arial" pitchFamily="34" charset="0"/>
            </a:endParaRPr>
          </a:p>
        </p:txBody>
      </p:sp>
      <p:sp>
        <p:nvSpPr>
          <p:cNvPr id="6" name="5 - Ορθογώνιο"/>
          <p:cNvSpPr/>
          <p:nvPr/>
        </p:nvSpPr>
        <p:spPr>
          <a:xfrm>
            <a:off x="179512" y="6381328"/>
            <a:ext cx="5472608" cy="276999"/>
          </a:xfrm>
          <a:prstGeom prst="rect">
            <a:avLst/>
          </a:prstGeom>
        </p:spPr>
        <p:txBody>
          <a:bodyPr wrap="square">
            <a:spAutoFit/>
          </a:bodyPr>
          <a:lstStyle/>
          <a:p>
            <a:r>
              <a:rPr lang="en-US" sz="1200" dirty="0" smtClean="0">
                <a:latin typeface="Arial" pitchFamily="34" charset="0"/>
                <a:cs typeface="Arial" pitchFamily="34" charset="0"/>
              </a:rPr>
              <a:t>J. </a:t>
            </a:r>
            <a:r>
              <a:rPr lang="en-US" sz="1200" dirty="0" err="1" smtClean="0">
                <a:latin typeface="Arial" pitchFamily="34" charset="0"/>
                <a:cs typeface="Arial" pitchFamily="34" charset="0"/>
              </a:rPr>
              <a:t>Laplanche</a:t>
            </a:r>
            <a:r>
              <a:rPr lang="en-US" sz="1200" dirty="0" smtClean="0">
                <a:latin typeface="Arial" pitchFamily="34" charset="0"/>
                <a:cs typeface="Arial" pitchFamily="34" charset="0"/>
              </a:rPr>
              <a:t> et J.-B. </a:t>
            </a:r>
            <a:r>
              <a:rPr lang="en-US" sz="1200" dirty="0" err="1" smtClean="0">
                <a:latin typeface="Arial" pitchFamily="34" charset="0"/>
                <a:cs typeface="Arial" pitchFamily="34" charset="0"/>
              </a:rPr>
              <a:t>Pontalis</a:t>
            </a:r>
            <a:r>
              <a:rPr lang="el-GR" sz="1200" dirty="0" smtClean="0">
                <a:latin typeface="Arial" pitchFamily="34" charset="0"/>
                <a:cs typeface="Arial" pitchFamily="34" charset="0"/>
              </a:rPr>
              <a:t>,</a:t>
            </a:r>
            <a:r>
              <a:rPr lang="en-US" sz="1200" dirty="0" smtClean="0">
                <a:latin typeface="Arial" pitchFamily="34" charset="0"/>
                <a:cs typeface="Arial" pitchFamily="34" charset="0"/>
              </a:rPr>
              <a:t> </a:t>
            </a:r>
            <a:r>
              <a:rPr lang="el-GR" sz="1200" dirty="0" smtClean="0">
                <a:latin typeface="Arial" pitchFamily="34" charset="0"/>
                <a:cs typeface="Arial" pitchFamily="34" charset="0"/>
              </a:rPr>
              <a:t> </a:t>
            </a:r>
            <a:r>
              <a:rPr lang="el-GR" sz="1200" i="1" dirty="0" smtClean="0">
                <a:latin typeface="Arial" pitchFamily="34" charset="0"/>
                <a:cs typeface="Arial" pitchFamily="34" charset="0"/>
              </a:rPr>
              <a:t>Λεξιλόγιο της Ψυχανάλυσης</a:t>
            </a:r>
            <a:endParaRPr lang="el-GR" sz="1200"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normAutofit fontScale="90000"/>
          </a:bodyPr>
          <a:lstStyle/>
          <a:p>
            <a:r>
              <a:rPr lang="el-GR" sz="2800" b="1" dirty="0" smtClean="0">
                <a:solidFill>
                  <a:srgbClr val="002060"/>
                </a:solidFill>
                <a:latin typeface="Arial" pitchFamily="34" charset="0"/>
                <a:cs typeface="Arial" pitchFamily="34" charset="0"/>
              </a:rPr>
              <a:t>Ο </a:t>
            </a:r>
            <a:r>
              <a:rPr lang="en-US" sz="2800" b="1" dirty="0" smtClean="0">
                <a:solidFill>
                  <a:srgbClr val="002060"/>
                </a:solidFill>
                <a:latin typeface="Arial" pitchFamily="34" charset="0"/>
                <a:cs typeface="Arial" pitchFamily="34" charset="0"/>
              </a:rPr>
              <a:t>Freud</a:t>
            </a:r>
            <a:r>
              <a:rPr lang="el-GR" sz="2800" b="1" dirty="0" smtClean="0">
                <a:solidFill>
                  <a:srgbClr val="002060"/>
                </a:solidFill>
                <a:latin typeface="Arial" pitchFamily="34" charset="0"/>
                <a:cs typeface="Arial" pitchFamily="34" charset="0"/>
              </a:rPr>
              <a:t> για την άμυνα</a:t>
            </a:r>
            <a:endParaRPr lang="el-GR" sz="2800" dirty="0">
              <a:solidFill>
                <a:srgbClr val="002060"/>
              </a:solidFill>
            </a:endParaRPr>
          </a:p>
        </p:txBody>
      </p:sp>
      <p:graphicFrame>
        <p:nvGraphicFramePr>
          <p:cNvPr id="4" name="3 - Θέση περιεχομένου"/>
          <p:cNvGraphicFramePr>
            <a:graphicFrameLocks noGrp="1"/>
          </p:cNvGraphicFramePr>
          <p:nvPr>
            <p:ph idx="1"/>
          </p:nvPr>
        </p:nvGraphicFramePr>
        <p:xfrm>
          <a:off x="251520" y="1196752"/>
          <a:ext cx="8640960" cy="5184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1 - Τίτλος"/>
          <p:cNvSpPr txBox="1">
            <a:spLocks/>
          </p:cNvSpPr>
          <p:nvPr/>
        </p:nvSpPr>
        <p:spPr>
          <a:xfrm>
            <a:off x="0" y="764704"/>
            <a:ext cx="9144000" cy="36004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1700" i="0" u="none" strike="noStrike" kern="1200" cap="none" spc="0" normalizeH="0" baseline="0" noProof="0" dirty="0" smtClean="0">
                <a:ln>
                  <a:noFill/>
                </a:ln>
                <a:solidFill>
                  <a:srgbClr val="002060"/>
                </a:solidFill>
                <a:effectLst>
                  <a:outerShdw blurRad="38100" dist="38100" dir="2700000" algn="tl">
                    <a:srgbClr val="000000">
                      <a:alpha val="43137"/>
                    </a:srgbClr>
                  </a:outerShdw>
                </a:effectLst>
                <a:uLnTx/>
                <a:uFillTx/>
                <a:latin typeface="Arial" pitchFamily="34" charset="0"/>
                <a:ea typeface="+mj-ea"/>
                <a:cs typeface="Arial" pitchFamily="34" charset="0"/>
              </a:rPr>
              <a:t>Από πολύ νωρίς αντιπαραθέτει</a:t>
            </a:r>
            <a:r>
              <a:rPr kumimoji="0" lang="el-GR" sz="1700" i="0" u="none" strike="noStrike" kern="1200" cap="none" spc="0" normalizeH="0" noProof="0" dirty="0" smtClean="0">
                <a:ln>
                  <a:noFill/>
                </a:ln>
                <a:solidFill>
                  <a:srgbClr val="002060"/>
                </a:solidFill>
                <a:effectLst>
                  <a:outerShdw blurRad="38100" dist="38100" dir="2700000" algn="tl">
                    <a:srgbClr val="000000">
                      <a:alpha val="43137"/>
                    </a:srgbClr>
                  </a:outerShdw>
                </a:effectLst>
                <a:uLnTx/>
                <a:uFillTx/>
                <a:latin typeface="Arial" pitchFamily="34" charset="0"/>
                <a:ea typeface="+mj-ea"/>
                <a:cs typeface="Arial" pitchFamily="34" charset="0"/>
              </a:rPr>
              <a:t> τις ψυχονευρώσεις άμυνας προς τις </a:t>
            </a:r>
            <a:r>
              <a:rPr kumimoji="0" lang="el-GR" sz="1700" i="0" u="none" strike="noStrike" kern="1200" cap="none" spc="0" normalizeH="0" noProof="0" dirty="0" err="1" smtClean="0">
                <a:ln>
                  <a:noFill/>
                </a:ln>
                <a:solidFill>
                  <a:srgbClr val="002060"/>
                </a:solidFill>
                <a:effectLst>
                  <a:outerShdw blurRad="38100" dist="38100" dir="2700000" algn="tl">
                    <a:srgbClr val="000000">
                      <a:alpha val="43137"/>
                    </a:srgbClr>
                  </a:outerShdw>
                </a:effectLst>
                <a:uLnTx/>
                <a:uFillTx/>
                <a:latin typeface="Arial" pitchFamily="34" charset="0"/>
                <a:ea typeface="+mj-ea"/>
                <a:cs typeface="Arial" pitchFamily="34" charset="0"/>
              </a:rPr>
              <a:t>ενεστώσες</a:t>
            </a:r>
            <a:r>
              <a:rPr kumimoji="0" lang="el-GR" sz="1700" i="0" u="none" strike="noStrike" kern="1200" cap="none" spc="0" normalizeH="0" noProof="0" dirty="0" smtClean="0">
                <a:ln>
                  <a:noFill/>
                </a:ln>
                <a:solidFill>
                  <a:srgbClr val="002060"/>
                </a:solidFill>
                <a:effectLst>
                  <a:outerShdw blurRad="38100" dist="38100" dir="2700000" algn="tl">
                    <a:srgbClr val="000000">
                      <a:alpha val="43137"/>
                    </a:srgbClr>
                  </a:outerShdw>
                </a:effectLst>
                <a:uLnTx/>
                <a:uFillTx/>
                <a:latin typeface="Arial" pitchFamily="34" charset="0"/>
                <a:ea typeface="+mj-ea"/>
                <a:cs typeface="Arial" pitchFamily="34" charset="0"/>
              </a:rPr>
              <a:t> νευρώσεις. </a:t>
            </a:r>
            <a:endParaRPr kumimoji="0" lang="el-GR" sz="1700"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mj-lt"/>
              <a:ea typeface="+mj-ea"/>
              <a:cs typeface="+mj-cs"/>
            </a:endParaRPr>
          </a:p>
        </p:txBody>
      </p:sp>
      <p:sp>
        <p:nvSpPr>
          <p:cNvPr id="6" name="5 - Ορθογώνιο"/>
          <p:cNvSpPr/>
          <p:nvPr/>
        </p:nvSpPr>
        <p:spPr>
          <a:xfrm>
            <a:off x="179512" y="6453336"/>
            <a:ext cx="4752528" cy="276999"/>
          </a:xfrm>
          <a:prstGeom prst="rect">
            <a:avLst/>
          </a:prstGeom>
        </p:spPr>
        <p:txBody>
          <a:bodyPr wrap="square">
            <a:spAutoFit/>
          </a:bodyPr>
          <a:lstStyle/>
          <a:p>
            <a:r>
              <a:rPr lang="en-US" sz="1200" dirty="0" smtClean="0">
                <a:latin typeface="Arial" pitchFamily="34" charset="0"/>
                <a:cs typeface="Arial" pitchFamily="34" charset="0"/>
              </a:rPr>
              <a:t>J. </a:t>
            </a:r>
            <a:r>
              <a:rPr lang="en-US" sz="1200" dirty="0" err="1" smtClean="0">
                <a:latin typeface="Arial" pitchFamily="34" charset="0"/>
                <a:cs typeface="Arial" pitchFamily="34" charset="0"/>
              </a:rPr>
              <a:t>Laplanche</a:t>
            </a:r>
            <a:r>
              <a:rPr lang="en-US" sz="1200" dirty="0" smtClean="0">
                <a:latin typeface="Arial" pitchFamily="34" charset="0"/>
                <a:cs typeface="Arial" pitchFamily="34" charset="0"/>
              </a:rPr>
              <a:t> et J.-B. </a:t>
            </a:r>
            <a:r>
              <a:rPr lang="en-US" sz="1200" dirty="0" err="1" smtClean="0">
                <a:latin typeface="Arial" pitchFamily="34" charset="0"/>
                <a:cs typeface="Arial" pitchFamily="34" charset="0"/>
              </a:rPr>
              <a:t>Pontalis</a:t>
            </a:r>
            <a:r>
              <a:rPr lang="el-GR" sz="1200" dirty="0" smtClean="0">
                <a:latin typeface="Arial" pitchFamily="34" charset="0"/>
                <a:cs typeface="Arial" pitchFamily="34" charset="0"/>
              </a:rPr>
              <a:t>,</a:t>
            </a:r>
            <a:r>
              <a:rPr lang="en-US" sz="1200" dirty="0" smtClean="0">
                <a:latin typeface="Arial" pitchFamily="34" charset="0"/>
                <a:cs typeface="Arial" pitchFamily="34" charset="0"/>
              </a:rPr>
              <a:t> </a:t>
            </a:r>
            <a:r>
              <a:rPr lang="el-GR" sz="1200" i="1" dirty="0" smtClean="0">
                <a:latin typeface="Arial" pitchFamily="34" charset="0"/>
                <a:cs typeface="Arial" pitchFamily="34" charset="0"/>
              </a:rPr>
              <a:t>Λεξιλόγιο της Ψυχανάλυσης</a:t>
            </a:r>
            <a:endParaRPr lang="el-GR" sz="1200"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5" name="4 - Θέση περιεχομένου"/>
          <p:cNvGraphicFramePr>
            <a:graphicFrameLocks noGrp="1"/>
          </p:cNvGraphicFramePr>
          <p:nvPr>
            <p:ph idx="1"/>
          </p:nvPr>
        </p:nvGraphicFramePr>
        <p:xfrm>
          <a:off x="457200" y="1484783"/>
          <a:ext cx="8229600" cy="12241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1 - Τίτλος"/>
          <p:cNvSpPr>
            <a:spLocks noGrp="1"/>
          </p:cNvSpPr>
          <p:nvPr>
            <p:ph type="title"/>
          </p:nvPr>
        </p:nvSpPr>
        <p:spPr>
          <a:xfrm>
            <a:off x="457200" y="274638"/>
            <a:ext cx="8229600" cy="346050"/>
          </a:xfrm>
        </p:spPr>
        <p:txBody>
          <a:bodyPr>
            <a:noAutofit/>
          </a:bodyPr>
          <a:lstStyle/>
          <a:p>
            <a:r>
              <a:rPr lang="el-GR" sz="2400" b="1" dirty="0" smtClean="0">
                <a:solidFill>
                  <a:srgbClr val="002060"/>
                </a:solidFill>
                <a:latin typeface="Arial" pitchFamily="34" charset="0"/>
                <a:cs typeface="Arial" pitchFamily="34" charset="0"/>
              </a:rPr>
              <a:t>Ο </a:t>
            </a:r>
            <a:r>
              <a:rPr lang="en-US" sz="2400" b="1" dirty="0" smtClean="0">
                <a:solidFill>
                  <a:srgbClr val="002060"/>
                </a:solidFill>
                <a:latin typeface="Arial" pitchFamily="34" charset="0"/>
                <a:cs typeface="Arial" pitchFamily="34" charset="0"/>
              </a:rPr>
              <a:t>Freud</a:t>
            </a:r>
            <a:r>
              <a:rPr lang="el-GR" sz="2400" b="1" dirty="0" smtClean="0">
                <a:solidFill>
                  <a:srgbClr val="002060"/>
                </a:solidFill>
                <a:latin typeface="Arial" pitchFamily="34" charset="0"/>
                <a:cs typeface="Arial" pitchFamily="34" charset="0"/>
              </a:rPr>
              <a:t> για την άμυνα</a:t>
            </a:r>
            <a:endParaRPr lang="el-GR" sz="2400" dirty="0"/>
          </a:p>
        </p:txBody>
      </p:sp>
      <p:sp>
        <p:nvSpPr>
          <p:cNvPr id="7" name="6 - Ορθογώνιο"/>
          <p:cNvSpPr/>
          <p:nvPr/>
        </p:nvSpPr>
        <p:spPr>
          <a:xfrm>
            <a:off x="395536" y="764704"/>
            <a:ext cx="8352928" cy="677108"/>
          </a:xfrm>
          <a:prstGeom prst="rect">
            <a:avLst/>
          </a:prstGeom>
          <a:solidFill>
            <a:schemeClr val="bg2"/>
          </a:solidFill>
        </p:spPr>
        <p:txBody>
          <a:bodyPr wrap="square">
            <a:spAutoFit/>
          </a:bodyPr>
          <a:lstStyle/>
          <a:p>
            <a:pPr algn="just"/>
            <a:r>
              <a:rPr lang="el-GR" sz="1900" dirty="0" smtClean="0">
                <a:latin typeface="Arial" pitchFamily="34" charset="0"/>
                <a:cs typeface="Arial" pitchFamily="34" charset="0"/>
              </a:rPr>
              <a:t>Στο </a:t>
            </a:r>
            <a:r>
              <a:rPr lang="el-GR" sz="1900" i="1" dirty="0" smtClean="0">
                <a:latin typeface="Arial" pitchFamily="34" charset="0"/>
                <a:cs typeface="Arial" pitchFamily="34" charset="0"/>
              </a:rPr>
              <a:t>Σχεδίασμα επιστημονικής ψυχολογίας </a:t>
            </a:r>
            <a:r>
              <a:rPr lang="el-GR" sz="1900" dirty="0" smtClean="0">
                <a:latin typeface="Arial" pitchFamily="34" charset="0"/>
                <a:cs typeface="Arial" pitchFamily="34" charset="0"/>
              </a:rPr>
              <a:t>(1895), το πρόβλημα της άμυνας προσεγγίζεται με δύο τρόπους. Ο Φρόυντ:</a:t>
            </a:r>
            <a:endParaRPr lang="el-GR" sz="1900" dirty="0">
              <a:latin typeface="Arial" pitchFamily="34" charset="0"/>
              <a:cs typeface="Arial" pitchFamily="34" charset="0"/>
            </a:endParaRPr>
          </a:p>
        </p:txBody>
      </p:sp>
      <p:sp>
        <p:nvSpPr>
          <p:cNvPr id="8" name="7 - Ορθογώνιο"/>
          <p:cNvSpPr/>
          <p:nvPr/>
        </p:nvSpPr>
        <p:spPr>
          <a:xfrm>
            <a:off x="251520" y="2780928"/>
            <a:ext cx="3600400" cy="2808312"/>
          </a:xfrm>
          <a:prstGeom prst="rect">
            <a:avLst/>
          </a:prstGeom>
          <a:solidFill>
            <a:schemeClr val="bg1">
              <a:lumMod val="95000"/>
            </a:schemeClr>
          </a:solidFill>
          <a:ln w="38100">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l-GR" sz="1500" dirty="0" smtClean="0">
                <a:solidFill>
                  <a:schemeClr val="tx1">
                    <a:lumMod val="65000"/>
                    <a:lumOff val="35000"/>
                  </a:schemeClr>
                </a:solidFill>
                <a:latin typeface="Arial" pitchFamily="34" charset="0"/>
                <a:cs typeface="Arial" pitchFamily="34" charset="0"/>
              </a:rPr>
              <a:t>Οι φυσιολογικές δρουν σε περιπτώσεις αναβίωσης οδυνηρών εμπειριών  αλλά μόνο υπό την προϋπόθεση  ότι το Εγώ είχε, από την πρώτη ήδη εμπειρία, αρχίσει να αναστέλλει τη δυσαρέσκεια μέσω «παράπλευρων επενδύσεων».  Αυτές οι άμυνες βοηθούν το Εγώ να αποφύγει τον κίνδυνο </a:t>
            </a:r>
            <a:r>
              <a:rPr lang="el-GR" sz="1500" dirty="0" err="1" smtClean="0">
                <a:solidFill>
                  <a:schemeClr val="tx1">
                    <a:lumMod val="65000"/>
                    <a:lumOff val="35000"/>
                  </a:schemeClr>
                </a:solidFill>
                <a:latin typeface="Arial" pitchFamily="34" charset="0"/>
                <a:cs typeface="Arial" pitchFamily="34" charset="0"/>
              </a:rPr>
              <a:t>κατάκλυσης</a:t>
            </a:r>
            <a:r>
              <a:rPr lang="el-GR" sz="1500" dirty="0" smtClean="0">
                <a:solidFill>
                  <a:schemeClr val="tx1">
                    <a:lumMod val="65000"/>
                    <a:lumOff val="35000"/>
                  </a:schemeClr>
                </a:solidFill>
                <a:latin typeface="Arial" pitchFamily="34" charset="0"/>
                <a:cs typeface="Arial" pitchFamily="34" charset="0"/>
              </a:rPr>
              <a:t>  ή «εμπότισής» από τις πρωτογενείς διεργασίες, όπως θα συνέβαινε με τις παθολογικές άμυνες. </a:t>
            </a:r>
          </a:p>
        </p:txBody>
      </p:sp>
      <p:sp>
        <p:nvSpPr>
          <p:cNvPr id="9" name="8 - Ορθογώνιο"/>
          <p:cNvSpPr/>
          <p:nvPr/>
        </p:nvSpPr>
        <p:spPr>
          <a:xfrm>
            <a:off x="3995936" y="2780928"/>
            <a:ext cx="4896544" cy="3861048"/>
          </a:xfrm>
          <a:prstGeom prst="rect">
            <a:avLst/>
          </a:prstGeom>
          <a:solidFill>
            <a:schemeClr val="bg1">
              <a:lumMod val="85000"/>
            </a:schemeClr>
          </a:solidFill>
          <a:ln w="38100">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l-GR" sz="1500" dirty="0" smtClean="0">
                <a:solidFill>
                  <a:schemeClr val="tx1">
                    <a:lumMod val="65000"/>
                    <a:lumOff val="35000"/>
                  </a:schemeClr>
                </a:solidFill>
                <a:latin typeface="Arial" pitchFamily="34" charset="0"/>
                <a:cs typeface="Arial" pitchFamily="34" charset="0"/>
              </a:rPr>
              <a:t>Οι παθολογικές προϋποθέτουν τη βίωση στο παρελθόν σεξουαλικών σκηνών, που, όταν συνέβησαν, δεν κινητοποίησαν αμυντικές αντιδράσεις, με συνέπεια μια εκ νέου ενεργοποίηση της ανάμνησής τους να μπορεί να εκλύσει στο εσωτερικό του ατόμου αύξηση </a:t>
            </a:r>
            <a:r>
              <a:rPr lang="en-US" sz="1500" dirty="0" smtClean="0">
                <a:solidFill>
                  <a:schemeClr val="tx1">
                    <a:lumMod val="65000"/>
                    <a:lumOff val="35000"/>
                  </a:schemeClr>
                </a:solidFill>
                <a:latin typeface="Arial" pitchFamily="34" charset="0"/>
                <a:cs typeface="Arial" pitchFamily="34" charset="0"/>
              </a:rPr>
              <a:t>                        </a:t>
            </a:r>
            <a:r>
              <a:rPr lang="el-GR" sz="1500" dirty="0" smtClean="0">
                <a:solidFill>
                  <a:schemeClr val="tx1">
                    <a:lumMod val="65000"/>
                    <a:lumOff val="35000"/>
                  </a:schemeClr>
                </a:solidFill>
                <a:latin typeface="Arial" pitchFamily="34" charset="0"/>
                <a:cs typeface="Arial" pitchFamily="34" charset="0"/>
              </a:rPr>
              <a:t>της διέγερσης.</a:t>
            </a:r>
            <a:r>
              <a:rPr lang="en-US" sz="1500" dirty="0" smtClean="0">
                <a:solidFill>
                  <a:schemeClr val="tx1">
                    <a:lumMod val="65000"/>
                    <a:lumOff val="35000"/>
                  </a:schemeClr>
                </a:solidFill>
                <a:latin typeface="Arial" pitchFamily="34" charset="0"/>
                <a:cs typeface="Arial" pitchFamily="34" charset="0"/>
              </a:rPr>
              <a:t> </a:t>
            </a:r>
            <a:r>
              <a:rPr lang="el-GR" sz="1500" dirty="0" smtClean="0">
                <a:solidFill>
                  <a:schemeClr val="tx1">
                    <a:lumMod val="65000"/>
                    <a:lumOff val="35000"/>
                  </a:schemeClr>
                </a:solidFill>
                <a:latin typeface="Arial" pitchFamily="34" charset="0"/>
                <a:cs typeface="Arial" pitchFamily="34" charset="0"/>
              </a:rPr>
              <a:t>Πρόκειται για διεγέρσεις εσωτερικής προέλευσης, που προκαλούν δυσαρέσκεια και κατά των οποίων το Εγώ δεν έχει μάθει να αμύνεται.  </a:t>
            </a:r>
          </a:p>
          <a:p>
            <a:pPr lvl="0" algn="just"/>
            <a:r>
              <a:rPr lang="el-GR" sz="1500" dirty="0" smtClean="0">
                <a:solidFill>
                  <a:schemeClr val="tx1">
                    <a:lumMod val="65000"/>
                    <a:lumOff val="35000"/>
                  </a:schemeClr>
                </a:solidFill>
                <a:latin typeface="Arial" pitchFamily="34" charset="0"/>
                <a:cs typeface="Arial" pitchFamily="34" charset="0"/>
              </a:rPr>
              <a:t>Δεν είναι τόσο η ένταση του συναισθήματος αυτή καθαυτή που  κινητοποιεί την οργάνωση παθολογικών αμυνών, όσο ορισμένες  πολύ ιδιαίτερες συνθήκες, για την πλήρωση των οποίων  δεν αρκεί  ούτε η επαφή  με το οδυνηρό αντιληπτικό δεδομένο, ούτε ακόμη η </a:t>
            </a:r>
            <a:r>
              <a:rPr lang="el-GR" sz="1500" dirty="0" err="1" smtClean="0">
                <a:solidFill>
                  <a:schemeClr val="tx1">
                    <a:lumMod val="65000"/>
                    <a:lumOff val="35000"/>
                  </a:schemeClr>
                </a:solidFill>
                <a:latin typeface="Arial" pitchFamily="34" charset="0"/>
                <a:cs typeface="Arial" pitchFamily="34" charset="0"/>
              </a:rPr>
              <a:t>αναμνημόνευση</a:t>
            </a:r>
            <a:r>
              <a:rPr lang="el-GR" sz="1500" dirty="0" smtClean="0">
                <a:solidFill>
                  <a:schemeClr val="tx1">
                    <a:lumMod val="65000"/>
                    <a:lumOff val="35000"/>
                  </a:schemeClr>
                </a:solidFill>
                <a:latin typeface="Arial" pitchFamily="34" charset="0"/>
                <a:cs typeface="Arial" pitchFamily="34" charset="0"/>
              </a:rPr>
              <a:t> ενός τέτοιου δεδομένου.  Οι συνθήκες αυτές μπορούν να προκύψουν μόνο στην περιοχή της σεξουαλικότητας. </a:t>
            </a:r>
          </a:p>
        </p:txBody>
      </p:sp>
      <p:sp>
        <p:nvSpPr>
          <p:cNvPr id="10" name="9 - Ορθογώνιο"/>
          <p:cNvSpPr/>
          <p:nvPr/>
        </p:nvSpPr>
        <p:spPr>
          <a:xfrm>
            <a:off x="179512" y="6165304"/>
            <a:ext cx="2232248" cy="461665"/>
          </a:xfrm>
          <a:prstGeom prst="rect">
            <a:avLst/>
          </a:prstGeom>
        </p:spPr>
        <p:txBody>
          <a:bodyPr wrap="square">
            <a:spAutoFit/>
          </a:bodyPr>
          <a:lstStyle/>
          <a:p>
            <a:r>
              <a:rPr lang="en-US" sz="1200" dirty="0" smtClean="0">
                <a:latin typeface="Arial" pitchFamily="34" charset="0"/>
                <a:cs typeface="Arial" pitchFamily="34" charset="0"/>
              </a:rPr>
              <a:t>J. </a:t>
            </a:r>
            <a:r>
              <a:rPr lang="en-US" sz="1200" dirty="0" err="1" smtClean="0">
                <a:latin typeface="Arial" pitchFamily="34" charset="0"/>
                <a:cs typeface="Arial" pitchFamily="34" charset="0"/>
              </a:rPr>
              <a:t>Laplanche</a:t>
            </a:r>
            <a:r>
              <a:rPr lang="en-US" sz="1200" dirty="0" smtClean="0">
                <a:latin typeface="Arial" pitchFamily="34" charset="0"/>
                <a:cs typeface="Arial" pitchFamily="34" charset="0"/>
              </a:rPr>
              <a:t> et J.-B. </a:t>
            </a:r>
            <a:r>
              <a:rPr lang="en-US" sz="1200" dirty="0" err="1" smtClean="0">
                <a:latin typeface="Arial" pitchFamily="34" charset="0"/>
                <a:cs typeface="Arial" pitchFamily="34" charset="0"/>
              </a:rPr>
              <a:t>Pontalis</a:t>
            </a:r>
            <a:r>
              <a:rPr lang="el-GR" sz="1200" dirty="0" smtClean="0">
                <a:latin typeface="Arial" pitchFamily="34" charset="0"/>
                <a:cs typeface="Arial" pitchFamily="34" charset="0"/>
              </a:rPr>
              <a:t>,</a:t>
            </a:r>
            <a:r>
              <a:rPr lang="en-US" sz="1200" dirty="0" smtClean="0">
                <a:latin typeface="Arial" pitchFamily="34" charset="0"/>
                <a:cs typeface="Arial" pitchFamily="34" charset="0"/>
              </a:rPr>
              <a:t> </a:t>
            </a:r>
            <a:endParaRPr lang="el-GR" sz="1200" dirty="0" smtClean="0">
              <a:latin typeface="Arial" pitchFamily="34" charset="0"/>
              <a:cs typeface="Arial" pitchFamily="34" charset="0"/>
            </a:endParaRPr>
          </a:p>
          <a:p>
            <a:r>
              <a:rPr lang="el-GR" sz="1200" i="1" dirty="0" smtClean="0">
                <a:latin typeface="Arial" pitchFamily="34" charset="0"/>
                <a:cs typeface="Arial" pitchFamily="34" charset="0"/>
              </a:rPr>
              <a:t>Λεξιλόγιο της Ψυχανάλυσης</a:t>
            </a:r>
            <a:endParaRPr lang="el-GR" sz="1200"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51520" y="1700808"/>
            <a:ext cx="8640960" cy="4425355"/>
          </a:xfrm>
        </p:spPr>
        <p:txBody>
          <a:bodyPr>
            <a:normAutofit/>
          </a:bodyPr>
          <a:lstStyle/>
          <a:p>
            <a:pPr marL="0" indent="0" algn="just">
              <a:buNone/>
            </a:pPr>
            <a:r>
              <a:rPr lang="el-GR" sz="1800" dirty="0" smtClean="0">
                <a:latin typeface="Arial" pitchFamily="34" charset="0"/>
                <a:cs typeface="Arial" pitchFamily="34" charset="0"/>
              </a:rPr>
              <a:t>Παρά τις διαφορετικές εκφάνσεις </a:t>
            </a:r>
            <a:r>
              <a:rPr lang="el-GR" sz="1400" dirty="0" smtClean="0">
                <a:latin typeface="Arial" pitchFamily="34" charset="0"/>
                <a:cs typeface="Arial" pitchFamily="34" charset="0"/>
              </a:rPr>
              <a:t>(στην υστερία, </a:t>
            </a:r>
            <a:r>
              <a:rPr lang="el-GR" sz="1400" dirty="0" err="1" smtClean="0">
                <a:latin typeface="Arial" pitchFamily="34" charset="0"/>
                <a:cs typeface="Arial" pitchFamily="34" charset="0"/>
              </a:rPr>
              <a:t>ιδεοψυχαναγκαστική</a:t>
            </a:r>
            <a:r>
              <a:rPr lang="el-GR" sz="1400" dirty="0" smtClean="0">
                <a:latin typeface="Arial" pitchFamily="34" charset="0"/>
                <a:cs typeface="Arial" pitchFamily="34" charset="0"/>
              </a:rPr>
              <a:t> διαταραχή, παράνοια κλπ) </a:t>
            </a:r>
            <a:r>
              <a:rPr lang="el-GR" sz="1800" dirty="0" smtClean="0">
                <a:latin typeface="Arial" pitchFamily="34" charset="0"/>
                <a:cs typeface="Arial" pitchFamily="34" charset="0"/>
              </a:rPr>
              <a:t>της αμυντικής διεργασίας, σε κάθε περίπτωση οι δύο πόλοι της σύγκρουσης είναι πάντα το Εγώ και η </a:t>
            </a:r>
            <a:r>
              <a:rPr lang="el-GR" sz="1800" dirty="0" err="1" smtClean="0">
                <a:latin typeface="Arial" pitchFamily="34" charset="0"/>
                <a:cs typeface="Arial" pitchFamily="34" charset="0"/>
              </a:rPr>
              <a:t>ενόρμηση</a:t>
            </a:r>
            <a:r>
              <a:rPr lang="el-GR" sz="1800" dirty="0" smtClean="0">
                <a:latin typeface="Arial" pitchFamily="34" charset="0"/>
                <a:cs typeface="Arial" pitchFamily="34" charset="0"/>
              </a:rPr>
              <a:t>. Το Εγώ προσπαθεί να προστατευθεί από τις εσωτερικές απειλές. Παρά την επαλήθευση  αυτής της αντίληψης από την καθημερινή κλινική πράξη, τίθενται διάφορα ερωτήματα:</a:t>
            </a:r>
          </a:p>
        </p:txBody>
      </p:sp>
      <p:sp>
        <p:nvSpPr>
          <p:cNvPr id="4" name="3 - Τίτλος"/>
          <p:cNvSpPr>
            <a:spLocks noGrp="1"/>
          </p:cNvSpPr>
          <p:nvPr>
            <p:ph type="title"/>
          </p:nvPr>
        </p:nvSpPr>
        <p:spPr>
          <a:xfrm>
            <a:off x="5436096" y="274638"/>
            <a:ext cx="3250704" cy="1143000"/>
          </a:xfrm>
          <a:blipFill>
            <a:blip r:embed="rId3" cstate="print"/>
            <a:tile tx="0" ty="0" sx="100000" sy="100000" flip="none" algn="tl"/>
          </a:blipFill>
        </p:spPr>
        <p:txBody>
          <a:bodyPr>
            <a:normAutofit/>
          </a:bodyPr>
          <a:lstStyle/>
          <a:p>
            <a:r>
              <a:rPr lang="el-GR" sz="2800" b="1" dirty="0" smtClean="0">
                <a:solidFill>
                  <a:schemeClr val="accent1">
                    <a:lumMod val="75000"/>
                  </a:schemeClr>
                </a:solidFill>
                <a:latin typeface="Arial" pitchFamily="34" charset="0"/>
                <a:cs typeface="Arial" pitchFamily="34" charset="0"/>
              </a:rPr>
              <a:t>Ο </a:t>
            </a:r>
            <a:r>
              <a:rPr lang="en-US" sz="2800" b="1" dirty="0" smtClean="0">
                <a:solidFill>
                  <a:schemeClr val="accent1">
                    <a:lumMod val="75000"/>
                  </a:schemeClr>
                </a:solidFill>
                <a:latin typeface="Arial" pitchFamily="34" charset="0"/>
                <a:cs typeface="Arial" pitchFamily="34" charset="0"/>
              </a:rPr>
              <a:t>Freud</a:t>
            </a:r>
            <a:r>
              <a:rPr lang="el-GR" sz="2800" b="1" dirty="0" smtClean="0">
                <a:solidFill>
                  <a:schemeClr val="accent1">
                    <a:lumMod val="75000"/>
                  </a:schemeClr>
                </a:solidFill>
                <a:latin typeface="Arial" pitchFamily="34" charset="0"/>
                <a:cs typeface="Arial" pitchFamily="34" charset="0"/>
              </a:rPr>
              <a:t> για την άμυνα</a:t>
            </a:r>
            <a:endParaRPr lang="el-GR" sz="2800" dirty="0">
              <a:solidFill>
                <a:schemeClr val="accent1">
                  <a:lumMod val="75000"/>
                </a:schemeClr>
              </a:solidFill>
            </a:endParaRPr>
          </a:p>
        </p:txBody>
      </p:sp>
      <p:pic>
        <p:nvPicPr>
          <p:cNvPr id="5" name="Picture 4" descr="surrealist painting"/>
          <p:cNvPicPr>
            <a:picLocks noChangeAspect="1" noChangeArrowheads="1"/>
          </p:cNvPicPr>
          <p:nvPr/>
        </p:nvPicPr>
        <p:blipFill>
          <a:blip r:embed="rId4" cstate="print"/>
          <a:srcRect/>
          <a:stretch>
            <a:fillRect/>
          </a:stretch>
        </p:blipFill>
        <p:spPr bwMode="auto">
          <a:xfrm>
            <a:off x="251520" y="260648"/>
            <a:ext cx="5040560" cy="1440160"/>
          </a:xfrm>
          <a:prstGeom prst="rect">
            <a:avLst/>
          </a:prstGeom>
          <a:noFill/>
        </p:spPr>
      </p:pic>
      <p:sp>
        <p:nvSpPr>
          <p:cNvPr id="6" name="5 - Δεξιό βέλος"/>
          <p:cNvSpPr/>
          <p:nvPr/>
        </p:nvSpPr>
        <p:spPr>
          <a:xfrm>
            <a:off x="251520" y="3068960"/>
            <a:ext cx="5328592" cy="1656184"/>
          </a:xfrm>
          <a:prstGeom prst="rightArrow">
            <a:avLst>
              <a:gd name="adj1" fmla="val 72676"/>
              <a:gd name="adj2" fmla="val 23344"/>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1600" dirty="0" smtClean="0">
                <a:solidFill>
                  <a:schemeClr val="bg1"/>
                </a:solidFill>
                <a:latin typeface="Palatino Linotype" pitchFamily="18" charset="0"/>
                <a:cs typeface="Lucida Sans Unicode" pitchFamily="34" charset="0"/>
              </a:rPr>
              <a:t>Με ποιον τρόπο η εκτόνωση της </a:t>
            </a:r>
            <a:r>
              <a:rPr lang="el-GR" sz="1600" dirty="0" err="1" smtClean="0">
                <a:solidFill>
                  <a:schemeClr val="bg1"/>
                </a:solidFill>
                <a:latin typeface="Palatino Linotype" pitchFamily="18" charset="0"/>
                <a:cs typeface="Lucida Sans Unicode" pitchFamily="34" charset="0"/>
              </a:rPr>
              <a:t>ενόρμησης</a:t>
            </a:r>
            <a:r>
              <a:rPr lang="el-GR" sz="1600" dirty="0" smtClean="0">
                <a:solidFill>
                  <a:schemeClr val="bg1"/>
                </a:solidFill>
                <a:latin typeface="Palatino Linotype" pitchFamily="18" charset="0"/>
                <a:cs typeface="Lucida Sans Unicode" pitchFamily="34" charset="0"/>
              </a:rPr>
              <a:t>, που εξ ορισμού είναι προορισμένη να προκαλεί ηδονή, μπορεί να βιώνεται ως δυσαρέσκεια ή απειλή δυσαρέσκειας, σε τέτοιο σημείο μάλιστα, ώστε να κινητοποιείται η άμυνα</a:t>
            </a:r>
            <a:r>
              <a:rPr lang="el-GR" sz="1600" b="1" i="1" dirty="0" smtClean="0">
                <a:solidFill>
                  <a:schemeClr val="bg1"/>
                </a:solidFill>
                <a:latin typeface="Palatino Linotype" pitchFamily="18" charset="0"/>
                <a:cs typeface="Lucida Sans Unicode" pitchFamily="34" charset="0"/>
              </a:rPr>
              <a:t>;</a:t>
            </a:r>
          </a:p>
        </p:txBody>
      </p:sp>
      <p:sp>
        <p:nvSpPr>
          <p:cNvPr id="7" name="6 - Έλλειψη"/>
          <p:cNvSpPr/>
          <p:nvPr/>
        </p:nvSpPr>
        <p:spPr>
          <a:xfrm>
            <a:off x="5796136" y="3212976"/>
            <a:ext cx="3096344" cy="1368152"/>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400" dirty="0" smtClean="0">
              <a:solidFill>
                <a:schemeClr val="tx1">
                  <a:lumMod val="75000"/>
                  <a:lumOff val="25000"/>
                </a:schemeClr>
              </a:solidFill>
              <a:latin typeface="Palatino Linotype" pitchFamily="18" charset="0"/>
              <a:cs typeface="Arial" pitchFamily="34" charset="0"/>
            </a:endParaRPr>
          </a:p>
          <a:p>
            <a:pPr algn="ctr"/>
            <a:endParaRPr lang="el-GR" sz="1400" dirty="0" smtClean="0">
              <a:solidFill>
                <a:schemeClr val="tx1">
                  <a:lumMod val="75000"/>
                  <a:lumOff val="25000"/>
                </a:schemeClr>
              </a:solidFill>
              <a:latin typeface="Palatino Linotype" pitchFamily="18" charset="0"/>
              <a:cs typeface="Arial" pitchFamily="34" charset="0"/>
            </a:endParaRPr>
          </a:p>
          <a:p>
            <a:pPr algn="ctr"/>
            <a:r>
              <a:rPr lang="el-GR" sz="1400" dirty="0" smtClean="0">
                <a:solidFill>
                  <a:schemeClr val="tx1">
                    <a:lumMod val="75000"/>
                    <a:lumOff val="25000"/>
                  </a:schemeClr>
                </a:solidFill>
                <a:latin typeface="Palatino Linotype" pitchFamily="18" charset="0"/>
                <a:cs typeface="Arial" pitchFamily="34" charset="0"/>
              </a:rPr>
              <a:t>Υποθέτουμε ότι εκείνο που είναι ηδονή για ένα σύστημα του Εγώ  είναι δυσαρέσκεια για κάποιο άλλο.</a:t>
            </a:r>
          </a:p>
          <a:p>
            <a:pPr algn="ctr"/>
            <a:endParaRPr lang="el-GR" dirty="0"/>
          </a:p>
        </p:txBody>
      </p:sp>
      <p:sp>
        <p:nvSpPr>
          <p:cNvPr id="11" name="10 - Δεξιό βέλος"/>
          <p:cNvSpPr/>
          <p:nvPr/>
        </p:nvSpPr>
        <p:spPr>
          <a:xfrm>
            <a:off x="323528" y="4869160"/>
            <a:ext cx="4104456" cy="1296144"/>
          </a:xfrm>
          <a:prstGeom prst="rightArrow">
            <a:avLst>
              <a:gd name="adj1" fmla="val 72676"/>
              <a:gd name="adj2" fmla="val 35305"/>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1600" dirty="0" smtClean="0">
                <a:solidFill>
                  <a:schemeClr val="bg1"/>
                </a:solidFill>
                <a:latin typeface="Palatino Linotype" pitchFamily="18" charset="0"/>
                <a:cs typeface="Lucida Sans Unicode" pitchFamily="34" charset="0"/>
              </a:rPr>
              <a:t>Τι είναι εκείνο που οδηγεί ορισμένες </a:t>
            </a:r>
            <a:r>
              <a:rPr lang="el-GR" sz="1600" dirty="0" err="1" smtClean="0">
                <a:solidFill>
                  <a:schemeClr val="bg1"/>
                </a:solidFill>
                <a:latin typeface="Palatino Linotype" pitchFamily="18" charset="0"/>
                <a:cs typeface="Lucida Sans Unicode" pitchFamily="34" charset="0"/>
              </a:rPr>
              <a:t>ενορμητικές</a:t>
            </a:r>
            <a:r>
              <a:rPr lang="el-GR" sz="1600" dirty="0" smtClean="0">
                <a:solidFill>
                  <a:schemeClr val="bg1"/>
                </a:solidFill>
                <a:latin typeface="Palatino Linotype" pitchFamily="18" charset="0"/>
                <a:cs typeface="Lucida Sans Unicode" pitchFamily="34" charset="0"/>
              </a:rPr>
              <a:t> απαιτήσεις να έρχονται σε αντίθεση με το Εγώ;</a:t>
            </a:r>
            <a:endParaRPr lang="el-GR" sz="1600" dirty="0">
              <a:solidFill>
                <a:schemeClr val="bg1"/>
              </a:solidFill>
              <a:latin typeface="Palatino Linotype" pitchFamily="18" charset="0"/>
              <a:cs typeface="Lucida Sans Unicode" pitchFamily="34" charset="0"/>
            </a:endParaRPr>
          </a:p>
        </p:txBody>
      </p:sp>
      <p:sp>
        <p:nvSpPr>
          <p:cNvPr id="12" name="11 - Έλλειψη"/>
          <p:cNvSpPr/>
          <p:nvPr/>
        </p:nvSpPr>
        <p:spPr>
          <a:xfrm>
            <a:off x="4572000" y="4653136"/>
            <a:ext cx="4320480" cy="18002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400" dirty="0" smtClean="0">
              <a:solidFill>
                <a:schemeClr val="tx1">
                  <a:lumMod val="75000"/>
                  <a:lumOff val="25000"/>
                </a:schemeClr>
              </a:solidFill>
              <a:latin typeface="Palatino Linotype" pitchFamily="18" charset="0"/>
              <a:cs typeface="Arial" pitchFamily="34" charset="0"/>
            </a:endParaRPr>
          </a:p>
          <a:p>
            <a:pPr algn="ctr"/>
            <a:r>
              <a:rPr lang="el-GR" sz="1400" dirty="0" smtClean="0">
                <a:solidFill>
                  <a:schemeClr val="tx1">
                    <a:lumMod val="75000"/>
                    <a:lumOff val="25000"/>
                  </a:schemeClr>
                </a:solidFill>
                <a:latin typeface="Palatino Linotype" pitchFamily="18" charset="0"/>
              </a:rPr>
              <a:t>Απορρίπτουμε τη θεωρητική λύση ότι η άμυνα κινητοποιείται, όταν η  ένταση αυξάνεται σε ανυπόφορο βαθμό, επειδή μια </a:t>
            </a:r>
            <a:r>
              <a:rPr lang="el-GR" sz="1400" dirty="0" err="1" smtClean="0">
                <a:solidFill>
                  <a:schemeClr val="tx1">
                    <a:lumMod val="75000"/>
                    <a:lumOff val="25000"/>
                  </a:schemeClr>
                </a:solidFill>
                <a:latin typeface="Palatino Linotype" pitchFamily="18" charset="0"/>
              </a:rPr>
              <a:t>ενορμητική</a:t>
            </a:r>
            <a:r>
              <a:rPr lang="el-GR" sz="1400" dirty="0" smtClean="0">
                <a:solidFill>
                  <a:schemeClr val="tx1">
                    <a:lumMod val="75000"/>
                    <a:lumOff val="25000"/>
                  </a:schemeClr>
                </a:solidFill>
                <a:latin typeface="Palatino Linotype" pitchFamily="18" charset="0"/>
              </a:rPr>
              <a:t> διακίνηση παραμένει ανικανοποίητη.  </a:t>
            </a:r>
            <a:endParaRPr lang="el-GR" sz="1400" dirty="0">
              <a:solidFill>
                <a:schemeClr val="tx1">
                  <a:lumMod val="75000"/>
                  <a:lumOff val="25000"/>
                </a:schemeClr>
              </a:solidFill>
              <a:latin typeface="Palatino Linotype" pitchFamily="18" charset="0"/>
            </a:endParaRPr>
          </a:p>
        </p:txBody>
      </p:sp>
      <p:sp>
        <p:nvSpPr>
          <p:cNvPr id="9" name="8 - Ορθογώνιο"/>
          <p:cNvSpPr/>
          <p:nvPr/>
        </p:nvSpPr>
        <p:spPr>
          <a:xfrm>
            <a:off x="251520" y="6381328"/>
            <a:ext cx="5472608" cy="276999"/>
          </a:xfrm>
          <a:prstGeom prst="rect">
            <a:avLst/>
          </a:prstGeom>
        </p:spPr>
        <p:txBody>
          <a:bodyPr wrap="square">
            <a:spAutoFit/>
          </a:bodyPr>
          <a:lstStyle/>
          <a:p>
            <a:r>
              <a:rPr lang="en-US" sz="1200" dirty="0" smtClean="0">
                <a:latin typeface="Arial" pitchFamily="34" charset="0"/>
                <a:cs typeface="Arial" pitchFamily="34" charset="0"/>
              </a:rPr>
              <a:t>J. </a:t>
            </a:r>
            <a:r>
              <a:rPr lang="en-US" sz="1200" dirty="0" err="1" smtClean="0">
                <a:latin typeface="Arial" pitchFamily="34" charset="0"/>
                <a:cs typeface="Arial" pitchFamily="34" charset="0"/>
              </a:rPr>
              <a:t>Laplanche</a:t>
            </a:r>
            <a:r>
              <a:rPr lang="en-US" sz="1200" dirty="0" smtClean="0">
                <a:latin typeface="Arial" pitchFamily="34" charset="0"/>
                <a:cs typeface="Arial" pitchFamily="34" charset="0"/>
              </a:rPr>
              <a:t> et J.-B. </a:t>
            </a:r>
            <a:r>
              <a:rPr lang="en-US" sz="1200" dirty="0" err="1" smtClean="0">
                <a:latin typeface="Arial" pitchFamily="34" charset="0"/>
                <a:cs typeface="Arial" pitchFamily="34" charset="0"/>
              </a:rPr>
              <a:t>Pontalis</a:t>
            </a:r>
            <a:r>
              <a:rPr lang="el-GR" sz="1200" dirty="0" smtClean="0">
                <a:latin typeface="Arial" pitchFamily="34" charset="0"/>
                <a:cs typeface="Arial" pitchFamily="34" charset="0"/>
              </a:rPr>
              <a:t>,</a:t>
            </a:r>
            <a:r>
              <a:rPr lang="en-US" sz="1200" dirty="0" smtClean="0">
                <a:latin typeface="Arial" pitchFamily="34" charset="0"/>
                <a:cs typeface="Arial" pitchFamily="34" charset="0"/>
              </a:rPr>
              <a:t> </a:t>
            </a:r>
            <a:r>
              <a:rPr lang="el-GR" sz="1200" dirty="0" smtClean="0">
                <a:latin typeface="Arial" pitchFamily="34" charset="0"/>
                <a:cs typeface="Arial" pitchFamily="34" charset="0"/>
              </a:rPr>
              <a:t> </a:t>
            </a:r>
            <a:r>
              <a:rPr lang="el-GR" sz="1200" i="1" dirty="0" smtClean="0">
                <a:latin typeface="Arial" pitchFamily="34" charset="0"/>
                <a:cs typeface="Arial" pitchFamily="34" charset="0"/>
              </a:rPr>
              <a:t>Λεξιλόγιο της Ψυχανάλυσης</a:t>
            </a:r>
            <a:endParaRPr lang="el-GR" sz="1200"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solidFill>
                  <a:schemeClr val="accent3">
                    <a:lumMod val="50000"/>
                  </a:schemeClr>
                </a:solidFill>
                <a:latin typeface="Arial" pitchFamily="34" charset="0"/>
                <a:cs typeface="Arial" pitchFamily="34" charset="0"/>
              </a:rPr>
              <a:t>Όροι που θα συναντήσουμε στην προσέγγιση των αμυνών:</a:t>
            </a:r>
            <a:endParaRPr lang="el-GR" sz="3200" dirty="0">
              <a:solidFill>
                <a:schemeClr val="accent3">
                  <a:lumMod val="50000"/>
                </a:schemeClr>
              </a:solidFill>
            </a:endParaRPr>
          </a:p>
        </p:txBody>
      </p:sp>
      <p:sp>
        <p:nvSpPr>
          <p:cNvPr id="3" name="2 - Θέση περιεχομένου"/>
          <p:cNvSpPr>
            <a:spLocks noGrp="1"/>
          </p:cNvSpPr>
          <p:nvPr>
            <p:ph idx="1"/>
          </p:nvPr>
        </p:nvSpPr>
        <p:spPr>
          <a:xfrm>
            <a:off x="683568" y="1600200"/>
            <a:ext cx="7776864" cy="4525963"/>
          </a:xfrm>
          <a:ln>
            <a:noFill/>
          </a:ln>
        </p:spPr>
        <p:txBody>
          <a:bodyPr/>
          <a:lstStyle/>
          <a:p>
            <a:pPr algn="just">
              <a:buNone/>
            </a:pPr>
            <a:r>
              <a:rPr lang="el-GR" dirty="0" smtClean="0">
                <a:solidFill>
                  <a:schemeClr val="accent3">
                    <a:lumMod val="50000"/>
                  </a:schemeClr>
                </a:solidFill>
                <a:latin typeface="Arial" pitchFamily="34" charset="0"/>
                <a:cs typeface="Arial" pitchFamily="34" charset="0"/>
              </a:rPr>
              <a:t>Επένδυση:</a:t>
            </a:r>
          </a:p>
          <a:p>
            <a:pPr marL="266700" indent="-266700" algn="just">
              <a:spcBef>
                <a:spcPts val="600"/>
              </a:spcBef>
            </a:pPr>
            <a:r>
              <a:rPr lang="el-GR" sz="1800" dirty="0" smtClean="0">
                <a:latin typeface="Arial" pitchFamily="34" charset="0"/>
                <a:cs typeface="Arial" pitchFamily="34" charset="0"/>
              </a:rPr>
              <a:t>Πρόκειται για οικονομική έννοια </a:t>
            </a:r>
          </a:p>
          <a:p>
            <a:pPr marL="266700" indent="-266700" algn="just">
              <a:spcBef>
                <a:spcPts val="600"/>
              </a:spcBef>
            </a:pPr>
            <a:r>
              <a:rPr lang="el-GR" sz="1800" dirty="0" smtClean="0">
                <a:latin typeface="Arial" pitchFamily="34" charset="0"/>
                <a:cs typeface="Arial" pitchFamily="34" charset="0"/>
              </a:rPr>
              <a:t>Φαινόμενο κατά το οποίο μια ορισμένη ψυχική ενέργεια είναι συνδεδεμένη με μια αναπαράσταση ή μια ομάδα αναπαραστάσεων, ένα μέρος του σώματος, ένα αντικείμενο κλπ. </a:t>
            </a:r>
            <a:endParaRPr lang="en-US" sz="1800" dirty="0" smtClean="0">
              <a:latin typeface="Arial" pitchFamily="34" charset="0"/>
              <a:cs typeface="Arial" pitchFamily="34" charset="0"/>
            </a:endParaRPr>
          </a:p>
          <a:p>
            <a:pPr marL="266700" indent="-266700" algn="just">
              <a:spcBef>
                <a:spcPts val="600"/>
              </a:spcBef>
            </a:pPr>
            <a:r>
              <a:rPr lang="en-US" sz="1800" dirty="0" smtClean="0">
                <a:latin typeface="Arial" pitchFamily="34" charset="0"/>
                <a:cs typeface="Arial" pitchFamily="34" charset="0"/>
              </a:rPr>
              <a:t>H</a:t>
            </a:r>
            <a:r>
              <a:rPr lang="el-GR" sz="1800" dirty="0" smtClean="0">
                <a:latin typeface="Arial" pitchFamily="34" charset="0"/>
                <a:cs typeface="Arial" pitchFamily="34" charset="0"/>
              </a:rPr>
              <a:t> διαδικασία της τοποθέτησης της νοητικής ή συναισθηματικής ενέργειας σε ένα άτομο, ένα αντικείμενο ή μια ιδέα. Ο όρος είναι Φροϋδικός, και τον χρησιμοποιούσε ορίζοντάς τον ως μια επένδυση της </a:t>
            </a:r>
            <a:r>
              <a:rPr lang="en-US" sz="1800" dirty="0" smtClean="0">
                <a:latin typeface="Arial" pitchFamily="34" charset="0"/>
                <a:cs typeface="Arial" pitchFamily="34" charset="0"/>
              </a:rPr>
              <a:t>libido</a:t>
            </a:r>
            <a:r>
              <a:rPr lang="el-GR" sz="1800" dirty="0" smtClean="0">
                <a:latin typeface="Arial" pitchFamily="34" charset="0"/>
                <a:cs typeface="Arial" pitchFamily="34" charset="0"/>
              </a:rPr>
              <a:t>.</a:t>
            </a:r>
          </a:p>
          <a:p>
            <a:pPr marL="266700" indent="-266700" algn="just">
              <a:spcBef>
                <a:spcPts val="600"/>
              </a:spcBef>
            </a:pPr>
            <a:r>
              <a:rPr lang="el-GR" sz="1800" dirty="0" smtClean="0">
                <a:latin typeface="Arial" pitchFamily="34" charset="0"/>
                <a:cs typeface="Arial" pitchFamily="34" charset="0"/>
              </a:rPr>
              <a:t>Ο όρος στα αγγλικά προέρχεται από την ελληνική γλώσσα: </a:t>
            </a:r>
            <a:r>
              <a:rPr lang="en-US" sz="1800" dirty="0" err="1" smtClean="0">
                <a:latin typeface="Arial" pitchFamily="34" charset="0"/>
                <a:cs typeface="Arial" pitchFamily="34" charset="0"/>
              </a:rPr>
              <a:t>cathexis</a:t>
            </a:r>
            <a:r>
              <a:rPr lang="en-US" sz="1800" dirty="0" smtClean="0">
                <a:latin typeface="Arial" pitchFamily="34" charset="0"/>
                <a:cs typeface="Arial" pitchFamily="34" charset="0"/>
              </a:rPr>
              <a:t>/ </a:t>
            </a:r>
            <a:r>
              <a:rPr lang="el-GR" sz="1800" dirty="0" err="1" smtClean="0">
                <a:latin typeface="Arial" pitchFamily="34" charset="0"/>
                <a:cs typeface="Arial" pitchFamily="34" charset="0"/>
              </a:rPr>
              <a:t>κάθεξη</a:t>
            </a:r>
            <a:endParaRPr lang="el-GR" sz="1800" dirty="0">
              <a:latin typeface="Arial" pitchFamily="34" charset="0"/>
              <a:cs typeface="Arial" pitchFamily="34" charset="0"/>
            </a:endParaRPr>
          </a:p>
        </p:txBody>
      </p:sp>
      <p:sp>
        <p:nvSpPr>
          <p:cNvPr id="4" name="1 - Τίτλος"/>
          <p:cNvSpPr txBox="1">
            <a:spLocks/>
          </p:cNvSpPr>
          <p:nvPr/>
        </p:nvSpPr>
        <p:spPr>
          <a:xfrm>
            <a:off x="539552" y="332656"/>
            <a:ext cx="8229600" cy="1143000"/>
          </a:xfrm>
          <a:prstGeom prst="rect">
            <a:avLst/>
          </a:prstGeom>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4400" b="0" i="0" u="none" strike="noStrike" kern="1200" cap="none" spc="0" normalizeH="0" baseline="0" noProof="0" dirty="0" smtClean="0">
                <a:ln>
                  <a:noFill/>
                </a:ln>
                <a:solidFill>
                  <a:schemeClr val="tx1"/>
                </a:solidFill>
                <a:effectLst/>
                <a:uLnTx/>
                <a:uFillTx/>
                <a:latin typeface="+mj-lt"/>
                <a:ea typeface="+mj-ea"/>
                <a:cs typeface="+mj-cs"/>
              </a:rPr>
              <a:t> </a:t>
            </a:r>
            <a:br>
              <a:rPr kumimoji="0" lang="el-GR" sz="4400" b="0" i="0" u="none" strike="noStrike" kern="1200" cap="none" spc="0" normalizeH="0" baseline="0" noProof="0" dirty="0" smtClean="0">
                <a:ln>
                  <a:noFill/>
                </a:ln>
                <a:solidFill>
                  <a:schemeClr val="tx1"/>
                </a:solidFill>
                <a:effectLst/>
                <a:uLnTx/>
                <a:uFillTx/>
                <a:latin typeface="+mj-lt"/>
                <a:ea typeface="+mj-ea"/>
                <a:cs typeface="+mj-cs"/>
              </a:rPr>
            </a:br>
            <a:endParaRPr kumimoji="0" lang="el-GR"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20 - Έλλειψη"/>
          <p:cNvSpPr/>
          <p:nvPr/>
        </p:nvSpPr>
        <p:spPr>
          <a:xfrm>
            <a:off x="3059832" y="2564904"/>
            <a:ext cx="2808312" cy="1080120"/>
          </a:xfrm>
          <a:prstGeom prst="ellipse">
            <a:avLst/>
          </a:prstGeom>
          <a:solidFill>
            <a:schemeClr val="bg1"/>
          </a:solidFill>
          <a:ln w="12700">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320"/>
              </a:lnSpc>
            </a:pPr>
            <a:r>
              <a:rPr lang="el-GR" sz="1300" b="1" dirty="0" smtClean="0">
                <a:solidFill>
                  <a:schemeClr val="tx1"/>
                </a:solidFill>
              </a:rPr>
              <a:t>1</a:t>
            </a:r>
            <a:r>
              <a:rPr lang="el-GR" sz="1300" b="1" baseline="30000" dirty="0" smtClean="0">
                <a:solidFill>
                  <a:schemeClr val="tx1"/>
                </a:solidFill>
              </a:rPr>
              <a:t>η</a:t>
            </a:r>
            <a:r>
              <a:rPr lang="el-GR" sz="1300" b="1" dirty="0" smtClean="0">
                <a:solidFill>
                  <a:schemeClr val="tx1"/>
                </a:solidFill>
              </a:rPr>
              <a:t> διάκριση </a:t>
            </a:r>
          </a:p>
          <a:p>
            <a:pPr algn="ctr">
              <a:lnSpc>
                <a:spcPts val="1320"/>
              </a:lnSpc>
            </a:pPr>
            <a:r>
              <a:rPr lang="el-GR" sz="1300" b="1" dirty="0" smtClean="0">
                <a:solidFill>
                  <a:schemeClr val="tx1"/>
                </a:solidFill>
              </a:rPr>
              <a:t>ανάλογα με την προέλευση του κινδύνου που συνδέεται με την </a:t>
            </a:r>
            <a:r>
              <a:rPr lang="el-GR" sz="1300" b="1" dirty="0" err="1" smtClean="0">
                <a:solidFill>
                  <a:schemeClr val="tx1"/>
                </a:solidFill>
              </a:rPr>
              <a:t>ενορμητική</a:t>
            </a:r>
            <a:r>
              <a:rPr lang="el-GR" sz="1300" b="1" dirty="0" smtClean="0">
                <a:solidFill>
                  <a:schemeClr val="tx1"/>
                </a:solidFill>
              </a:rPr>
              <a:t> ικανοποίηση </a:t>
            </a:r>
            <a:endParaRPr lang="el-GR" sz="1300" b="1" dirty="0">
              <a:solidFill>
                <a:schemeClr val="tx1"/>
              </a:solidFill>
            </a:endParaRPr>
          </a:p>
        </p:txBody>
      </p:sp>
      <p:sp>
        <p:nvSpPr>
          <p:cNvPr id="40" name="39 - Στρογγυλεμένο ορθογώνιο"/>
          <p:cNvSpPr/>
          <p:nvPr/>
        </p:nvSpPr>
        <p:spPr>
          <a:xfrm>
            <a:off x="4283968" y="5229200"/>
            <a:ext cx="4608512" cy="792088"/>
          </a:xfrm>
          <a:prstGeom prst="roundRect">
            <a:avLst/>
          </a:prstGeom>
          <a:solidFill>
            <a:schemeClr val="bg1">
              <a:lumMod val="95000"/>
            </a:schemeClr>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300" dirty="0" smtClean="0">
                <a:solidFill>
                  <a:schemeClr val="tx1"/>
                </a:solidFill>
              </a:rPr>
              <a:t>Η δυσαρέσκεια  </a:t>
            </a:r>
            <a:r>
              <a:rPr lang="el-GR" sz="1300" dirty="0" err="1" smtClean="0">
                <a:solidFill>
                  <a:schemeClr val="tx1"/>
                </a:solidFill>
              </a:rPr>
              <a:t>ενορμητικής</a:t>
            </a:r>
            <a:r>
              <a:rPr lang="el-GR" sz="1300" dirty="0" smtClean="0">
                <a:solidFill>
                  <a:schemeClr val="tx1"/>
                </a:solidFill>
              </a:rPr>
              <a:t> προέλευσης μπορεί να οφείλεται στον ανταγωνισμό όχι μόνο μεταξύ </a:t>
            </a:r>
            <a:r>
              <a:rPr lang="el-GR" sz="1300" dirty="0" err="1" smtClean="0">
                <a:solidFill>
                  <a:schemeClr val="tx1"/>
                </a:solidFill>
              </a:rPr>
              <a:t>ενορμήσεων</a:t>
            </a:r>
            <a:r>
              <a:rPr lang="el-GR" sz="1300" dirty="0" smtClean="0">
                <a:solidFill>
                  <a:schemeClr val="tx1"/>
                </a:solidFill>
              </a:rPr>
              <a:t> και εγώ, αλλά και μεταξύ δύο ειδών  </a:t>
            </a:r>
            <a:r>
              <a:rPr lang="el-GR" sz="1300" dirty="0" err="1" smtClean="0">
                <a:solidFill>
                  <a:schemeClr val="tx1"/>
                </a:solidFill>
              </a:rPr>
              <a:t>ενορμήσεων</a:t>
            </a:r>
            <a:r>
              <a:rPr lang="el-GR" sz="1300" dirty="0" smtClean="0">
                <a:solidFill>
                  <a:schemeClr val="tx1"/>
                </a:solidFill>
              </a:rPr>
              <a:t> με αντιτιθέμενους στόχους. </a:t>
            </a:r>
            <a:endParaRPr lang="el-GR" sz="1300" dirty="0">
              <a:solidFill>
                <a:schemeClr val="tx1"/>
              </a:solidFill>
            </a:endParaRPr>
          </a:p>
        </p:txBody>
      </p:sp>
      <p:sp>
        <p:nvSpPr>
          <p:cNvPr id="13" name="12 - Έλλειψη"/>
          <p:cNvSpPr/>
          <p:nvPr/>
        </p:nvSpPr>
        <p:spPr>
          <a:xfrm>
            <a:off x="5436096" y="1124744"/>
            <a:ext cx="2880320" cy="1728192"/>
          </a:xfrm>
          <a:prstGeom prst="ellipse">
            <a:avLst/>
          </a:prstGeom>
          <a:solidFill>
            <a:schemeClr val="bg1">
              <a:lumMod val="95000"/>
            </a:schemeClr>
          </a:solidFill>
          <a:ln w="12700">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l-GR" sz="1500" dirty="0" smtClean="0">
              <a:solidFill>
                <a:schemeClr val="tx1"/>
              </a:solidFill>
              <a:latin typeface="Calibri" pitchFamily="34" charset="0"/>
            </a:endParaRPr>
          </a:p>
          <a:p>
            <a:pPr algn="ctr"/>
            <a:r>
              <a:rPr lang="el-GR" sz="1500" dirty="0" smtClean="0">
                <a:solidFill>
                  <a:schemeClr val="tx1"/>
                </a:solidFill>
                <a:latin typeface="Calibri" pitchFamily="34" charset="0"/>
              </a:rPr>
              <a:t>Ποικίλες απαντήσεις που δεν  </a:t>
            </a:r>
          </a:p>
          <a:p>
            <a:pPr algn="ctr"/>
            <a:r>
              <a:rPr lang="el-GR" sz="1500" dirty="0" err="1" smtClean="0">
                <a:solidFill>
                  <a:schemeClr val="tx1"/>
                </a:solidFill>
                <a:latin typeface="Calibri" pitchFamily="34" charset="0"/>
              </a:rPr>
              <a:t>αλληλοαποκλείονται</a:t>
            </a:r>
            <a:r>
              <a:rPr lang="el-GR" sz="1500" dirty="0" smtClean="0">
                <a:solidFill>
                  <a:schemeClr val="tx1"/>
                </a:solidFill>
                <a:latin typeface="Calibri" pitchFamily="34" charset="0"/>
              </a:rPr>
              <a:t> αναγκαστικά:</a:t>
            </a:r>
          </a:p>
          <a:p>
            <a:pPr algn="ctr"/>
            <a:endParaRPr lang="el-GR" sz="1400" dirty="0" smtClean="0">
              <a:solidFill>
                <a:schemeClr val="tx1"/>
              </a:solidFill>
              <a:latin typeface="Calibri" pitchFamily="34" charset="0"/>
            </a:endParaRPr>
          </a:p>
        </p:txBody>
      </p:sp>
      <p:sp>
        <p:nvSpPr>
          <p:cNvPr id="33" name="32 - Έλλειψη"/>
          <p:cNvSpPr/>
          <p:nvPr/>
        </p:nvSpPr>
        <p:spPr>
          <a:xfrm>
            <a:off x="5724128" y="2780928"/>
            <a:ext cx="1800200" cy="1008112"/>
          </a:xfrm>
          <a:prstGeom prst="ellipse">
            <a:avLst/>
          </a:prstGeom>
          <a:solidFill>
            <a:schemeClr val="bg1"/>
          </a:solidFill>
          <a:ln w="12700">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320"/>
              </a:lnSpc>
            </a:pPr>
            <a:r>
              <a:rPr lang="el-GR" sz="1300" b="1" dirty="0" smtClean="0">
                <a:solidFill>
                  <a:schemeClr val="tx1"/>
                </a:solidFill>
              </a:rPr>
              <a:t>2</a:t>
            </a:r>
            <a:r>
              <a:rPr lang="el-GR" sz="1300" b="1" baseline="30000" dirty="0" smtClean="0">
                <a:solidFill>
                  <a:schemeClr val="tx1"/>
                </a:solidFill>
              </a:rPr>
              <a:t>η</a:t>
            </a:r>
            <a:r>
              <a:rPr lang="el-GR" sz="1300" b="1" dirty="0" smtClean="0">
                <a:solidFill>
                  <a:schemeClr val="tx1"/>
                </a:solidFill>
              </a:rPr>
              <a:t> διάκριση </a:t>
            </a:r>
          </a:p>
          <a:p>
            <a:pPr algn="ctr">
              <a:lnSpc>
                <a:spcPts val="1320"/>
              </a:lnSpc>
            </a:pPr>
            <a:r>
              <a:rPr lang="el-GR" sz="1300" b="1" dirty="0" smtClean="0">
                <a:solidFill>
                  <a:schemeClr val="tx1"/>
                </a:solidFill>
              </a:rPr>
              <a:t>ανάλογα με τις αντιλήψεις για  το Εγώ</a:t>
            </a:r>
            <a:endParaRPr lang="el-GR" sz="1300" b="1" dirty="0">
              <a:solidFill>
                <a:schemeClr val="tx1"/>
              </a:solidFill>
            </a:endParaRPr>
          </a:p>
        </p:txBody>
      </p:sp>
      <p:sp>
        <p:nvSpPr>
          <p:cNvPr id="6" name="5 - Δεξιό βέλος"/>
          <p:cNvSpPr/>
          <p:nvPr/>
        </p:nvSpPr>
        <p:spPr>
          <a:xfrm>
            <a:off x="251520" y="1412776"/>
            <a:ext cx="4896544" cy="936104"/>
          </a:xfrm>
          <a:prstGeom prst="rightArrow">
            <a:avLst>
              <a:gd name="adj1" fmla="val 72676"/>
              <a:gd name="adj2" fmla="val 23344"/>
            </a:avLst>
          </a:prstGeom>
          <a:solidFill>
            <a:schemeClr val="bg1">
              <a:lumMod val="50000"/>
            </a:schemeClr>
          </a:solidFill>
          <a:ln w="12700">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1400" dirty="0" smtClean="0">
                <a:solidFill>
                  <a:schemeClr val="bg1"/>
                </a:solidFill>
                <a:cs typeface="Lucida Sans Unicode" pitchFamily="34" charset="0"/>
              </a:rPr>
              <a:t>Ποιες είναι οι κινητήριες δυνάμεις της αμυντικής αντίδρασης του Εγώ;  Γιατί το Εγώ αντιλαμβάνεται σαν δυσαρέσκεια μια συγκεκριμένη </a:t>
            </a:r>
            <a:r>
              <a:rPr lang="el-GR" sz="1400" dirty="0" err="1" smtClean="0">
                <a:solidFill>
                  <a:schemeClr val="bg1"/>
                </a:solidFill>
                <a:cs typeface="Lucida Sans Unicode" pitchFamily="34" charset="0"/>
              </a:rPr>
              <a:t>ενορμητική</a:t>
            </a:r>
            <a:r>
              <a:rPr lang="el-GR" sz="1400" dirty="0" smtClean="0">
                <a:solidFill>
                  <a:schemeClr val="bg1"/>
                </a:solidFill>
                <a:cs typeface="Lucida Sans Unicode" pitchFamily="34" charset="0"/>
              </a:rPr>
              <a:t> διακίνηση;</a:t>
            </a:r>
            <a:endParaRPr lang="el-GR" sz="1400" b="1" i="1" dirty="0" smtClean="0">
              <a:solidFill>
                <a:schemeClr val="bg1"/>
              </a:solidFill>
              <a:cs typeface="Lucida Sans Unicode" pitchFamily="34" charset="0"/>
            </a:endParaRPr>
          </a:p>
        </p:txBody>
      </p:sp>
      <p:pic>
        <p:nvPicPr>
          <p:cNvPr id="9" name="Picture 2" descr="ANIMUS &amp; ANIMA ÏÏÎ¼ÏÏÎ½Î± Î¼Îµ ÏÎ¿Î½ ÎÎÎÎ¥ÎÎÎ"/>
          <p:cNvPicPr>
            <a:picLocks noChangeAspect="1" noChangeArrowheads="1"/>
          </p:cNvPicPr>
          <p:nvPr/>
        </p:nvPicPr>
        <p:blipFill>
          <a:blip r:embed="rId3" cstate="print"/>
          <a:srcRect/>
          <a:stretch>
            <a:fillRect/>
          </a:stretch>
        </p:blipFill>
        <p:spPr bwMode="auto">
          <a:xfrm>
            <a:off x="251520" y="260648"/>
            <a:ext cx="3024336" cy="1152128"/>
          </a:xfrm>
          <a:prstGeom prst="rect">
            <a:avLst/>
          </a:prstGeom>
          <a:noFill/>
        </p:spPr>
      </p:pic>
      <p:sp>
        <p:nvSpPr>
          <p:cNvPr id="4" name="3 - Τίτλος"/>
          <p:cNvSpPr>
            <a:spLocks noGrp="1"/>
          </p:cNvSpPr>
          <p:nvPr>
            <p:ph type="title"/>
          </p:nvPr>
        </p:nvSpPr>
        <p:spPr>
          <a:xfrm>
            <a:off x="3707904" y="260648"/>
            <a:ext cx="5184576" cy="648072"/>
          </a:xfrm>
          <a:solidFill>
            <a:schemeClr val="bg2">
              <a:lumMod val="90000"/>
            </a:schemeClr>
          </a:solidFill>
          <a:ln>
            <a:solidFill>
              <a:srgbClr val="CC3300"/>
            </a:solidFill>
          </a:ln>
        </p:spPr>
        <p:txBody>
          <a:bodyPr>
            <a:normAutofit/>
          </a:bodyPr>
          <a:lstStyle/>
          <a:p>
            <a:r>
              <a:rPr lang="el-GR" sz="2800" b="1" dirty="0" smtClean="0">
                <a:solidFill>
                  <a:srgbClr val="C00000"/>
                </a:solidFill>
                <a:latin typeface="Arial" pitchFamily="34" charset="0"/>
                <a:cs typeface="Arial" pitchFamily="34" charset="0"/>
              </a:rPr>
              <a:t>Ο </a:t>
            </a:r>
            <a:r>
              <a:rPr lang="en-US" sz="2800" b="1" dirty="0" smtClean="0">
                <a:solidFill>
                  <a:srgbClr val="C00000"/>
                </a:solidFill>
                <a:latin typeface="Arial" pitchFamily="34" charset="0"/>
                <a:cs typeface="Arial" pitchFamily="34" charset="0"/>
              </a:rPr>
              <a:t>Freud</a:t>
            </a:r>
            <a:r>
              <a:rPr lang="el-GR" sz="2800" b="1" dirty="0" smtClean="0">
                <a:solidFill>
                  <a:srgbClr val="C00000"/>
                </a:solidFill>
                <a:latin typeface="Arial" pitchFamily="34" charset="0"/>
                <a:cs typeface="Arial" pitchFamily="34" charset="0"/>
              </a:rPr>
              <a:t> για την άμυνα</a:t>
            </a:r>
            <a:endParaRPr lang="el-GR" sz="2800" dirty="0">
              <a:solidFill>
                <a:srgbClr val="C00000"/>
              </a:solidFill>
            </a:endParaRPr>
          </a:p>
        </p:txBody>
      </p:sp>
      <p:sp>
        <p:nvSpPr>
          <p:cNvPr id="15" name="14 - Στρογγυλεμένο ορθογώνιο"/>
          <p:cNvSpPr/>
          <p:nvPr/>
        </p:nvSpPr>
        <p:spPr>
          <a:xfrm>
            <a:off x="251520" y="2348880"/>
            <a:ext cx="3024336" cy="2304256"/>
          </a:xfrm>
          <a:prstGeom prst="roundRect">
            <a:avLst/>
          </a:prstGeom>
          <a:solidFill>
            <a:schemeClr val="bg1">
              <a:lumMod val="95000"/>
            </a:schemeClr>
          </a:solidFill>
          <a:ln w="12700">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300" dirty="0" smtClean="0">
              <a:solidFill>
                <a:schemeClr val="tx1"/>
              </a:solidFill>
              <a:latin typeface="Calibri" pitchFamily="34" charset="0"/>
            </a:endParaRPr>
          </a:p>
          <a:p>
            <a:pPr algn="ctr"/>
            <a:endParaRPr lang="el-GR" sz="1300" dirty="0" smtClean="0">
              <a:solidFill>
                <a:schemeClr val="tx1"/>
              </a:solidFill>
              <a:latin typeface="Calibri" pitchFamily="34" charset="0"/>
            </a:endParaRPr>
          </a:p>
          <a:p>
            <a:pPr algn="ctr"/>
            <a:endParaRPr lang="el-GR" sz="1300" dirty="0" smtClean="0">
              <a:solidFill>
                <a:schemeClr val="tx1"/>
              </a:solidFill>
              <a:latin typeface="Calibri" pitchFamily="34" charset="0"/>
            </a:endParaRPr>
          </a:p>
          <a:p>
            <a:pPr algn="ctr"/>
            <a:endParaRPr lang="el-GR" sz="1300" dirty="0" smtClean="0">
              <a:solidFill>
                <a:schemeClr val="tx1"/>
              </a:solidFill>
              <a:latin typeface="Calibri" pitchFamily="34" charset="0"/>
            </a:endParaRPr>
          </a:p>
          <a:p>
            <a:pPr algn="ctr"/>
            <a:r>
              <a:rPr lang="el-GR" sz="1300" dirty="0" smtClean="0">
                <a:solidFill>
                  <a:schemeClr val="tx1"/>
                </a:solidFill>
                <a:latin typeface="Calibri" pitchFamily="34" charset="0"/>
              </a:rPr>
              <a:t>Αυτή καθαυτή η </a:t>
            </a:r>
            <a:r>
              <a:rPr lang="el-GR" sz="1300" dirty="0" err="1" smtClean="0">
                <a:solidFill>
                  <a:schemeClr val="tx1"/>
                </a:solidFill>
                <a:latin typeface="Calibri" pitchFamily="34" charset="0"/>
              </a:rPr>
              <a:t>ενόρμηση</a:t>
            </a:r>
            <a:r>
              <a:rPr lang="el-GR" sz="1300" dirty="0" smtClean="0">
                <a:solidFill>
                  <a:schemeClr val="tx1"/>
                </a:solidFill>
                <a:latin typeface="Calibri" pitchFamily="34" charset="0"/>
              </a:rPr>
              <a:t> μπορεί να θεωρηθεί </a:t>
            </a:r>
            <a:r>
              <a:rPr lang="el-GR" sz="1300" b="1" dirty="0" smtClean="0">
                <a:solidFill>
                  <a:schemeClr val="tx1"/>
                </a:solidFill>
                <a:latin typeface="Calibri" pitchFamily="34" charset="0"/>
              </a:rPr>
              <a:t>επικίνδυνη για το Εγώ, καθώς συνιστά εσωτερική επίθεση. </a:t>
            </a:r>
          </a:p>
          <a:p>
            <a:pPr algn="ctr"/>
            <a:r>
              <a:rPr lang="el-GR" sz="1200" b="1" dirty="0" smtClean="0">
                <a:solidFill>
                  <a:srgbClr val="C00000"/>
                </a:solidFill>
                <a:latin typeface="Calibri" pitchFamily="34" charset="0"/>
              </a:rPr>
              <a:t>Ή</a:t>
            </a:r>
          </a:p>
          <a:p>
            <a:pPr algn="ctr"/>
            <a:r>
              <a:rPr lang="el-GR" sz="1300" dirty="0" smtClean="0">
                <a:solidFill>
                  <a:schemeClr val="tx1"/>
                </a:solidFill>
                <a:latin typeface="Calibri" pitchFamily="34" charset="0"/>
              </a:rPr>
              <a:t>Κάθε κίνδυνος συνδέεται με τη σχέση του ατόμου νε τον εξωτερικό κόσμο, οπότε η </a:t>
            </a:r>
            <a:r>
              <a:rPr lang="el-GR" sz="1300" dirty="0" err="1" smtClean="0">
                <a:solidFill>
                  <a:schemeClr val="tx1"/>
                </a:solidFill>
                <a:latin typeface="Calibri" pitchFamily="34" charset="0"/>
              </a:rPr>
              <a:t>ενόρμηση</a:t>
            </a:r>
            <a:r>
              <a:rPr lang="el-GR" sz="1300" dirty="0" smtClean="0">
                <a:solidFill>
                  <a:schemeClr val="tx1"/>
                </a:solidFill>
                <a:latin typeface="Calibri" pitchFamily="34" charset="0"/>
              </a:rPr>
              <a:t> γίνεται</a:t>
            </a:r>
            <a:r>
              <a:rPr lang="el-GR" sz="1300" b="1" dirty="0" smtClean="0">
                <a:solidFill>
                  <a:schemeClr val="tx1"/>
                </a:solidFill>
                <a:latin typeface="Calibri" pitchFamily="34" charset="0"/>
              </a:rPr>
              <a:t> επικίνδυνη μόνο εξαιτίας των πραγματικών βλαβών </a:t>
            </a:r>
            <a:r>
              <a:rPr lang="el-GR" sz="1300" dirty="0" smtClean="0">
                <a:solidFill>
                  <a:schemeClr val="tx1"/>
                </a:solidFill>
                <a:latin typeface="Calibri" pitchFamily="34" charset="0"/>
              </a:rPr>
              <a:t>στις οποίες θα μπορούσε να οδηγήσει με την ικανοποίησή της.</a:t>
            </a:r>
          </a:p>
          <a:p>
            <a:pPr algn="ctr"/>
            <a:endParaRPr lang="el-GR" sz="1300" b="1" dirty="0" smtClean="0">
              <a:solidFill>
                <a:srgbClr val="C00000"/>
              </a:solidFill>
              <a:latin typeface="Calibri" pitchFamily="34" charset="0"/>
            </a:endParaRPr>
          </a:p>
          <a:p>
            <a:pPr algn="ctr"/>
            <a:endParaRPr lang="el-GR" sz="1300" b="1" dirty="0" smtClean="0">
              <a:solidFill>
                <a:srgbClr val="C00000"/>
              </a:solidFill>
              <a:latin typeface="Calibri" pitchFamily="34" charset="0"/>
            </a:endParaRPr>
          </a:p>
          <a:p>
            <a:pPr algn="ctr"/>
            <a:endParaRPr lang="el-GR" sz="1300" b="1" dirty="0" smtClean="0">
              <a:solidFill>
                <a:srgbClr val="C00000"/>
              </a:solidFill>
              <a:latin typeface="Calibri" pitchFamily="34" charset="0"/>
            </a:endParaRPr>
          </a:p>
          <a:p>
            <a:pPr algn="ctr"/>
            <a:endParaRPr lang="el-GR" sz="1300" b="1" dirty="0" smtClean="0">
              <a:solidFill>
                <a:srgbClr val="C00000"/>
              </a:solidFill>
              <a:latin typeface="Calibri" pitchFamily="34" charset="0"/>
            </a:endParaRPr>
          </a:p>
        </p:txBody>
      </p:sp>
      <p:sp>
        <p:nvSpPr>
          <p:cNvPr id="27" name="26 - Δεξιό βέλος"/>
          <p:cNvSpPr/>
          <p:nvPr/>
        </p:nvSpPr>
        <p:spPr>
          <a:xfrm rot="9944974">
            <a:off x="3078186" y="3070822"/>
            <a:ext cx="430433" cy="325916"/>
          </a:xfrm>
          <a:prstGeom prst="rightArrow">
            <a:avLst>
              <a:gd name="adj1" fmla="val 39535"/>
              <a:gd name="adj2" fmla="val 38484"/>
            </a:avLst>
          </a:prstGeom>
          <a:solidFill>
            <a:schemeClr val="bg1"/>
          </a:solidFill>
          <a:ln w="12700">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6" name="25 - Δεξιό βέλος"/>
          <p:cNvSpPr/>
          <p:nvPr/>
        </p:nvSpPr>
        <p:spPr>
          <a:xfrm rot="8279207">
            <a:off x="5145097" y="2497639"/>
            <a:ext cx="781052" cy="291057"/>
          </a:xfrm>
          <a:prstGeom prst="rightArrow">
            <a:avLst>
              <a:gd name="adj1" fmla="val 39535"/>
              <a:gd name="adj2" fmla="val 55379"/>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5" name="34 - Στρογγυλεμένο ορθογώνιο"/>
          <p:cNvSpPr/>
          <p:nvPr/>
        </p:nvSpPr>
        <p:spPr>
          <a:xfrm>
            <a:off x="3491880" y="3717032"/>
            <a:ext cx="4248472" cy="1440160"/>
          </a:xfrm>
          <a:prstGeom prst="roundRect">
            <a:avLst/>
          </a:prstGeom>
          <a:solidFill>
            <a:schemeClr val="bg1">
              <a:lumMod val="95000"/>
            </a:schemeClr>
          </a:solidFill>
          <a:ln w="12700">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300" dirty="0" smtClean="0">
                <a:solidFill>
                  <a:schemeClr val="tx1"/>
                </a:solidFill>
                <a:latin typeface="Calibri" pitchFamily="34" charset="0"/>
              </a:rPr>
              <a:t>Οι απαντήσεις ποικίλουν ανάλογα, εφόσον επιλέξουμε να τονίσουμε διαφορετικές λειτουργίες του Εγώ:  </a:t>
            </a:r>
          </a:p>
          <a:p>
            <a:pPr algn="ctr"/>
            <a:r>
              <a:rPr lang="el-GR" sz="1300" b="1" dirty="0" smtClean="0">
                <a:solidFill>
                  <a:schemeClr val="tx1"/>
                </a:solidFill>
                <a:latin typeface="Calibri" pitchFamily="34" charset="0"/>
              </a:rPr>
              <a:t>-</a:t>
            </a:r>
            <a:r>
              <a:rPr lang="el-GR" sz="1300" dirty="0" smtClean="0">
                <a:solidFill>
                  <a:schemeClr val="tx1"/>
                </a:solidFill>
                <a:latin typeface="Calibri" pitchFamily="34" charset="0"/>
              </a:rPr>
              <a:t> ως εκπρόσωπος της πραγματικότητας και της αρχής της  </a:t>
            </a:r>
            <a:r>
              <a:rPr lang="el-GR" sz="1300" b="1" dirty="0" smtClean="0">
                <a:solidFill>
                  <a:schemeClr val="tx1"/>
                </a:solidFill>
                <a:latin typeface="Calibri" pitchFamily="34" charset="0"/>
              </a:rPr>
              <a:t>-</a:t>
            </a:r>
            <a:r>
              <a:rPr lang="el-GR" sz="1300" dirty="0" smtClean="0">
                <a:solidFill>
                  <a:schemeClr val="tx1"/>
                </a:solidFill>
                <a:latin typeface="Calibri" pitchFamily="34" charset="0"/>
              </a:rPr>
              <a:t> με την καταναγκαστική του τάση για σύνθεση  </a:t>
            </a:r>
          </a:p>
          <a:p>
            <a:pPr algn="ctr"/>
            <a:r>
              <a:rPr lang="el-GR" sz="1300" b="1" dirty="0" smtClean="0">
                <a:solidFill>
                  <a:schemeClr val="tx1"/>
                </a:solidFill>
                <a:latin typeface="Calibri" pitchFamily="34" charset="0"/>
              </a:rPr>
              <a:t>-</a:t>
            </a:r>
            <a:r>
              <a:rPr lang="el-GR" sz="1300" dirty="0" smtClean="0">
                <a:solidFill>
                  <a:schemeClr val="tx1"/>
                </a:solidFill>
                <a:latin typeface="Calibri" pitchFamily="34" charset="0"/>
              </a:rPr>
              <a:t> ως μόρφωμα, ως ομοίωμα του οργανισμού, το οποίο ρυθμίζεται όπως και αυτός με την αρχή της ομοιόστασης.</a:t>
            </a:r>
          </a:p>
        </p:txBody>
      </p:sp>
      <p:sp>
        <p:nvSpPr>
          <p:cNvPr id="34" name="33 - Δεξιό βέλος"/>
          <p:cNvSpPr/>
          <p:nvPr/>
        </p:nvSpPr>
        <p:spPr>
          <a:xfrm rot="3678452">
            <a:off x="7110355" y="3462498"/>
            <a:ext cx="372225" cy="321808"/>
          </a:xfrm>
          <a:prstGeom prst="rightArrow">
            <a:avLst>
              <a:gd name="adj1" fmla="val 39535"/>
              <a:gd name="adj2" fmla="val 38484"/>
            </a:avLst>
          </a:prstGeom>
          <a:solidFill>
            <a:schemeClr val="bg1"/>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2" name="31 - Δεξιό βέλος"/>
          <p:cNvSpPr/>
          <p:nvPr/>
        </p:nvSpPr>
        <p:spPr>
          <a:xfrm rot="5990330">
            <a:off x="6965493" y="2679735"/>
            <a:ext cx="478015" cy="291057"/>
          </a:xfrm>
          <a:prstGeom prst="rightArrow">
            <a:avLst>
              <a:gd name="adj1" fmla="val 39535"/>
              <a:gd name="adj2" fmla="val 55379"/>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6" name="35 - Έλλειψη"/>
          <p:cNvSpPr/>
          <p:nvPr/>
        </p:nvSpPr>
        <p:spPr>
          <a:xfrm>
            <a:off x="7452320" y="2996952"/>
            <a:ext cx="1512168" cy="864096"/>
          </a:xfrm>
          <a:prstGeom prst="ellipse">
            <a:avLst/>
          </a:prstGeom>
          <a:solidFill>
            <a:schemeClr val="bg1"/>
          </a:solidFill>
          <a:ln w="12700">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320"/>
              </a:lnSpc>
            </a:pPr>
            <a:r>
              <a:rPr lang="el-GR" sz="1300" b="1" dirty="0" smtClean="0">
                <a:solidFill>
                  <a:schemeClr val="tx1"/>
                </a:solidFill>
              </a:rPr>
              <a:t>3</a:t>
            </a:r>
            <a:r>
              <a:rPr lang="el-GR" sz="1300" b="1" baseline="30000" dirty="0" smtClean="0">
                <a:solidFill>
                  <a:schemeClr val="tx1"/>
                </a:solidFill>
              </a:rPr>
              <a:t>η</a:t>
            </a:r>
            <a:r>
              <a:rPr lang="el-GR" sz="1300" b="1" dirty="0" smtClean="0">
                <a:solidFill>
                  <a:schemeClr val="tx1"/>
                </a:solidFill>
              </a:rPr>
              <a:t> διάκριση </a:t>
            </a:r>
          </a:p>
          <a:p>
            <a:pPr algn="ctr">
              <a:lnSpc>
                <a:spcPts val="1320"/>
              </a:lnSpc>
            </a:pPr>
            <a:r>
              <a:rPr lang="el-GR" sz="1300" b="1" dirty="0" smtClean="0">
                <a:solidFill>
                  <a:schemeClr val="tx1"/>
                </a:solidFill>
              </a:rPr>
              <a:t>σε σχέση με τη δυναμική</a:t>
            </a:r>
            <a:endParaRPr lang="el-GR" sz="1300" b="1" dirty="0">
              <a:solidFill>
                <a:schemeClr val="tx1"/>
              </a:solidFill>
            </a:endParaRPr>
          </a:p>
        </p:txBody>
      </p:sp>
      <p:sp>
        <p:nvSpPr>
          <p:cNvPr id="37" name="36 - Δεξιό βέλος"/>
          <p:cNvSpPr/>
          <p:nvPr/>
        </p:nvSpPr>
        <p:spPr>
          <a:xfrm rot="3022830">
            <a:off x="7543945" y="2667114"/>
            <a:ext cx="755046" cy="307452"/>
          </a:xfrm>
          <a:prstGeom prst="rightArrow">
            <a:avLst>
              <a:gd name="adj1" fmla="val 39535"/>
              <a:gd name="adj2" fmla="val 55379"/>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8" name="37 - Δεξιό βέλος"/>
          <p:cNvSpPr/>
          <p:nvPr/>
        </p:nvSpPr>
        <p:spPr>
          <a:xfrm rot="6460970">
            <a:off x="7268974" y="4379046"/>
            <a:ext cx="1674268" cy="296295"/>
          </a:xfrm>
          <a:prstGeom prst="rightArrow">
            <a:avLst>
              <a:gd name="adj1" fmla="val 39535"/>
              <a:gd name="adj2" fmla="val 38484"/>
            </a:avLst>
          </a:prstGeom>
          <a:solidFill>
            <a:schemeClr val="bg1"/>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1" name="40 - Βέλος προς τα κάτω"/>
          <p:cNvSpPr/>
          <p:nvPr/>
        </p:nvSpPr>
        <p:spPr>
          <a:xfrm rot="5400000">
            <a:off x="5832140" y="3825044"/>
            <a:ext cx="864096" cy="4824536"/>
          </a:xfrm>
          <a:prstGeom prst="downArrow">
            <a:avLst>
              <a:gd name="adj1" fmla="val 64308"/>
              <a:gd name="adj2" fmla="val 29648"/>
            </a:avLst>
          </a:prstGeom>
          <a:solidFill>
            <a:schemeClr val="bg1">
              <a:lumMod val="50000"/>
            </a:schemeClr>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just"/>
            <a:r>
              <a:rPr lang="el-GR" sz="1200" dirty="0" smtClean="0">
                <a:solidFill>
                  <a:schemeClr val="bg1"/>
                </a:solidFill>
              </a:rPr>
              <a:t>Στη βάση αυτής της θεωρίας, ο Φρόυντ αντιπαραθέτει στις σεξουαλικές </a:t>
            </a:r>
            <a:r>
              <a:rPr lang="el-GR" sz="1200" dirty="0" err="1" smtClean="0">
                <a:solidFill>
                  <a:schemeClr val="bg1"/>
                </a:solidFill>
              </a:rPr>
              <a:t>ενορμήσεις</a:t>
            </a:r>
            <a:r>
              <a:rPr lang="el-GR" sz="1200" dirty="0" smtClean="0">
                <a:solidFill>
                  <a:schemeClr val="bg1"/>
                </a:solidFill>
              </a:rPr>
              <a:t>, αυτές της αυτοσυντήρησης ή του Εγώ. Θα αντικατασταθούν αργότερα από τις </a:t>
            </a:r>
            <a:r>
              <a:rPr lang="el-GR" sz="1200" dirty="0" err="1" smtClean="0">
                <a:solidFill>
                  <a:schemeClr val="bg1"/>
                </a:solidFill>
              </a:rPr>
              <a:t>ενορμήσεις</a:t>
            </a:r>
            <a:r>
              <a:rPr lang="el-GR" sz="1200" dirty="0" smtClean="0">
                <a:solidFill>
                  <a:schemeClr val="bg1"/>
                </a:solidFill>
              </a:rPr>
              <a:t> ζωής και θανάτου</a:t>
            </a:r>
            <a:r>
              <a:rPr lang="el-GR" sz="1200" dirty="0" smtClean="0"/>
              <a:t>. </a:t>
            </a:r>
            <a:endParaRPr lang="el-GR" sz="1200" dirty="0"/>
          </a:p>
        </p:txBody>
      </p:sp>
      <p:sp>
        <p:nvSpPr>
          <p:cNvPr id="42" name="41 - Βέλος προς τα κάτω"/>
          <p:cNvSpPr/>
          <p:nvPr/>
        </p:nvSpPr>
        <p:spPr>
          <a:xfrm>
            <a:off x="323528" y="4509120"/>
            <a:ext cx="2880320" cy="2016224"/>
          </a:xfrm>
          <a:prstGeom prst="downArrow">
            <a:avLst>
              <a:gd name="adj1" fmla="val 91848"/>
              <a:gd name="adj2" fmla="val 17015"/>
            </a:avLst>
          </a:prstGeom>
          <a:solidFill>
            <a:schemeClr val="bg1">
              <a:lumMod val="50000"/>
            </a:schemeClr>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l-GR" sz="1200" dirty="0" smtClean="0"/>
          </a:p>
          <a:p>
            <a:pPr algn="ctr"/>
            <a:r>
              <a:rPr lang="el-GR" sz="1200" dirty="0" smtClean="0">
                <a:solidFill>
                  <a:schemeClr val="bg1"/>
                </a:solidFill>
              </a:rPr>
              <a:t>Με αυτήν την έννοια, η </a:t>
            </a:r>
            <a:r>
              <a:rPr lang="el-GR" sz="1200" dirty="0" err="1" smtClean="0">
                <a:solidFill>
                  <a:schemeClr val="bg1"/>
                </a:solidFill>
              </a:rPr>
              <a:t>επανερμηνεία</a:t>
            </a:r>
            <a:r>
              <a:rPr lang="el-GR" sz="1200" dirty="0" smtClean="0">
                <a:solidFill>
                  <a:schemeClr val="bg1"/>
                </a:solidFill>
              </a:rPr>
              <a:t> της φοβίας από τον Φρόυντ  καταλήγει να προσδίδει προνομιακή θέση στο </a:t>
            </a:r>
            <a:r>
              <a:rPr lang="el-GR" sz="1200" i="1" dirty="0" smtClean="0">
                <a:solidFill>
                  <a:schemeClr val="bg1"/>
                </a:solidFill>
              </a:rPr>
              <a:t>«άγχος μπροστά στον πραγματικό κίνδυνο»  </a:t>
            </a:r>
            <a:r>
              <a:rPr lang="el-GR" sz="1200" dirty="0" smtClean="0">
                <a:solidFill>
                  <a:schemeClr val="bg1"/>
                </a:solidFill>
              </a:rPr>
              <a:t>και τελικά να θεωρεί ότι το νευρωσικό άγχος ή άγχος κατά την αντιμετώπιση της </a:t>
            </a:r>
            <a:r>
              <a:rPr lang="el-GR" sz="1200" dirty="0" err="1" smtClean="0">
                <a:solidFill>
                  <a:schemeClr val="bg1"/>
                </a:solidFill>
              </a:rPr>
              <a:t>ενόρμησης</a:t>
            </a:r>
            <a:r>
              <a:rPr lang="el-GR" sz="1200" dirty="0" smtClean="0">
                <a:solidFill>
                  <a:schemeClr val="bg1"/>
                </a:solidFill>
              </a:rPr>
              <a:t> αποτελεί απόρροια του προηγούμενου.</a:t>
            </a:r>
            <a:endParaRPr lang="el-GR" sz="1200" dirty="0">
              <a:solidFill>
                <a:schemeClr val="bg1"/>
              </a:solidFill>
            </a:endParaRPr>
          </a:p>
        </p:txBody>
      </p:sp>
      <p:sp>
        <p:nvSpPr>
          <p:cNvPr id="43" name="42 - Ορθογώνιο"/>
          <p:cNvSpPr/>
          <p:nvPr/>
        </p:nvSpPr>
        <p:spPr>
          <a:xfrm>
            <a:off x="107504" y="6525344"/>
            <a:ext cx="3960440" cy="261610"/>
          </a:xfrm>
          <a:prstGeom prst="rect">
            <a:avLst/>
          </a:prstGeom>
        </p:spPr>
        <p:txBody>
          <a:bodyPr wrap="square">
            <a:spAutoFit/>
          </a:bodyPr>
          <a:lstStyle/>
          <a:p>
            <a:r>
              <a:rPr lang="en-US" sz="1100" dirty="0" smtClean="0">
                <a:latin typeface="Arial" pitchFamily="34" charset="0"/>
                <a:cs typeface="Arial" pitchFamily="34" charset="0"/>
              </a:rPr>
              <a:t>J. </a:t>
            </a:r>
            <a:r>
              <a:rPr lang="en-US" sz="1100" dirty="0" err="1" smtClean="0">
                <a:latin typeface="Arial" pitchFamily="34" charset="0"/>
                <a:cs typeface="Arial" pitchFamily="34" charset="0"/>
              </a:rPr>
              <a:t>Laplanche</a:t>
            </a:r>
            <a:r>
              <a:rPr lang="en-US" sz="1100" dirty="0" smtClean="0">
                <a:latin typeface="Arial" pitchFamily="34" charset="0"/>
                <a:cs typeface="Arial" pitchFamily="34" charset="0"/>
              </a:rPr>
              <a:t> et J.-B. </a:t>
            </a:r>
            <a:r>
              <a:rPr lang="en-US" sz="1100" dirty="0" err="1" smtClean="0">
                <a:latin typeface="Arial" pitchFamily="34" charset="0"/>
                <a:cs typeface="Arial" pitchFamily="34" charset="0"/>
              </a:rPr>
              <a:t>Pontalis</a:t>
            </a:r>
            <a:r>
              <a:rPr lang="el-GR" sz="1100" dirty="0" smtClean="0">
                <a:latin typeface="Arial" pitchFamily="34" charset="0"/>
                <a:cs typeface="Arial" pitchFamily="34" charset="0"/>
              </a:rPr>
              <a:t>, </a:t>
            </a:r>
            <a:r>
              <a:rPr lang="el-GR" sz="1100" i="1" dirty="0" smtClean="0">
                <a:latin typeface="Arial" pitchFamily="34" charset="0"/>
                <a:cs typeface="Arial" pitchFamily="34" charset="0"/>
              </a:rPr>
              <a:t>Λεξιλόγιο της Ψυχανάλυσης</a:t>
            </a:r>
            <a:endParaRPr lang="el-GR" sz="1100"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764704"/>
            <a:ext cx="4176464" cy="648072"/>
          </a:xfrm>
          <a:solidFill>
            <a:schemeClr val="bg2">
              <a:lumMod val="90000"/>
            </a:schemeClr>
          </a:solidFill>
          <a:ln>
            <a:noFill/>
          </a:ln>
        </p:spPr>
        <p:txBody>
          <a:bodyPr>
            <a:noAutofit/>
          </a:bodyPr>
          <a:lstStyle/>
          <a:p>
            <a:r>
              <a:rPr lang="el-GR" sz="1800" b="1" dirty="0" smtClean="0">
                <a:solidFill>
                  <a:srgbClr val="003366"/>
                </a:solidFill>
                <a:latin typeface="Arial" pitchFamily="34" charset="0"/>
                <a:cs typeface="Arial" pitchFamily="34" charset="0"/>
              </a:rPr>
              <a:t>Πρωτογενείς ή ανώριμες                   </a:t>
            </a:r>
            <a:r>
              <a:rPr lang="el-GR" sz="1400" i="1" dirty="0" smtClean="0">
                <a:solidFill>
                  <a:srgbClr val="003366"/>
                </a:solidFill>
                <a:latin typeface="Arial" pitchFamily="34" charset="0"/>
                <a:cs typeface="Arial" pitchFamily="34" charset="0"/>
              </a:rPr>
              <a:t>(ή πρωτόγονες ή χαμηλότερης τάξης)</a:t>
            </a:r>
            <a:endParaRPr lang="el-GR" sz="1400" i="1" dirty="0">
              <a:solidFill>
                <a:srgbClr val="003366"/>
              </a:solidFill>
            </a:endParaRPr>
          </a:p>
        </p:txBody>
      </p:sp>
      <p:sp>
        <p:nvSpPr>
          <p:cNvPr id="3" name="2 - Θέση περιεχομένου"/>
          <p:cNvSpPr>
            <a:spLocks noGrp="1"/>
          </p:cNvSpPr>
          <p:nvPr>
            <p:ph idx="1"/>
          </p:nvPr>
        </p:nvSpPr>
        <p:spPr>
          <a:xfrm>
            <a:off x="251520" y="1412776"/>
            <a:ext cx="4176464" cy="3816424"/>
          </a:xfrm>
          <a:noFill/>
          <a:ln>
            <a:solidFill>
              <a:srgbClr val="003366"/>
            </a:solidFill>
          </a:ln>
        </p:spPr>
        <p:txBody>
          <a:bodyPr>
            <a:normAutofit/>
          </a:bodyPr>
          <a:lstStyle/>
          <a:p>
            <a:pPr marL="265113" indent="-265113" algn="just">
              <a:spcBef>
                <a:spcPts val="600"/>
              </a:spcBef>
              <a:buFont typeface="Wingdings" pitchFamily="2" charset="2"/>
              <a:buChar char="ü"/>
            </a:pPr>
            <a:r>
              <a:rPr lang="el-GR" sz="1700" dirty="0" smtClean="0">
                <a:solidFill>
                  <a:srgbClr val="003366"/>
                </a:solidFill>
                <a:latin typeface="Arial" pitchFamily="34" charset="0"/>
                <a:cs typeface="Arial" pitchFamily="34" charset="0"/>
              </a:rPr>
              <a:t>Αφορούν στην οριοθέτηση ανάμεσα στον εαυτό και στον εξωτερικό κόσμο</a:t>
            </a:r>
            <a:endParaRPr lang="en-US" sz="1700" dirty="0" smtClean="0">
              <a:solidFill>
                <a:srgbClr val="003366"/>
              </a:solidFill>
              <a:latin typeface="Arial" pitchFamily="34" charset="0"/>
              <a:cs typeface="Arial" pitchFamily="34" charset="0"/>
            </a:endParaRPr>
          </a:p>
          <a:p>
            <a:pPr marL="265113" indent="-265113" algn="just">
              <a:spcBef>
                <a:spcPts val="600"/>
              </a:spcBef>
              <a:buFont typeface="Wingdings" pitchFamily="2" charset="2"/>
              <a:buChar char="ü"/>
            </a:pPr>
            <a:endParaRPr lang="en-US" sz="1700" dirty="0" smtClean="0">
              <a:solidFill>
                <a:srgbClr val="003366"/>
              </a:solidFill>
              <a:latin typeface="Arial" pitchFamily="34" charset="0"/>
              <a:cs typeface="Arial" pitchFamily="34" charset="0"/>
            </a:endParaRPr>
          </a:p>
          <a:p>
            <a:pPr marL="265113" indent="-265113" algn="just">
              <a:spcBef>
                <a:spcPts val="600"/>
              </a:spcBef>
              <a:buFont typeface="Wingdings" pitchFamily="2" charset="2"/>
              <a:buChar char="ü"/>
            </a:pPr>
            <a:endParaRPr lang="en-US" sz="1700" dirty="0" smtClean="0">
              <a:solidFill>
                <a:srgbClr val="003366"/>
              </a:solidFill>
              <a:latin typeface="Arial" pitchFamily="34" charset="0"/>
              <a:cs typeface="Arial" pitchFamily="34" charset="0"/>
            </a:endParaRPr>
          </a:p>
          <a:p>
            <a:pPr marL="265113" indent="-265113" algn="just">
              <a:spcBef>
                <a:spcPts val="600"/>
              </a:spcBef>
              <a:buFont typeface="Wingdings" pitchFamily="2" charset="2"/>
              <a:buChar char="ü"/>
            </a:pPr>
            <a:endParaRPr lang="en-US" sz="1700" dirty="0" smtClean="0">
              <a:solidFill>
                <a:srgbClr val="003366"/>
              </a:solidFill>
              <a:latin typeface="Arial" pitchFamily="34" charset="0"/>
              <a:cs typeface="Arial" pitchFamily="34" charset="0"/>
            </a:endParaRPr>
          </a:p>
          <a:p>
            <a:pPr marL="265113" indent="-265113" algn="just">
              <a:spcBef>
                <a:spcPts val="600"/>
              </a:spcBef>
              <a:buFont typeface="Wingdings" pitchFamily="2" charset="2"/>
              <a:buChar char="ü"/>
            </a:pPr>
            <a:endParaRPr lang="en-US" sz="1700" dirty="0" smtClean="0">
              <a:solidFill>
                <a:srgbClr val="003366"/>
              </a:solidFill>
              <a:latin typeface="Arial" pitchFamily="34" charset="0"/>
              <a:cs typeface="Arial" pitchFamily="34" charset="0"/>
            </a:endParaRPr>
          </a:p>
          <a:p>
            <a:pPr marL="263525" indent="-263525" algn="just">
              <a:buFont typeface="Wingdings" pitchFamily="2" charset="2"/>
              <a:buChar char="ü"/>
            </a:pPr>
            <a:r>
              <a:rPr lang="el-GR" sz="1700" dirty="0" smtClean="0">
                <a:solidFill>
                  <a:srgbClr val="003366"/>
                </a:solidFill>
                <a:latin typeface="Arial" pitchFamily="34" charset="0"/>
                <a:cs typeface="Arial" pitchFamily="34" charset="0"/>
              </a:rPr>
              <a:t>Λειτουργούν με έναν καθολικό και              αδιαφοροποίητο τρόπο σε όλα τα επίπεδα, συγχωνεύοντας το γνωστικό αισθητηριακό, συναισθηματικό και </a:t>
            </a:r>
            <a:r>
              <a:rPr lang="el-GR" sz="1700" dirty="0" err="1" smtClean="0">
                <a:solidFill>
                  <a:srgbClr val="003366"/>
                </a:solidFill>
                <a:latin typeface="Arial" pitchFamily="34" charset="0"/>
                <a:cs typeface="Arial" pitchFamily="34" charset="0"/>
              </a:rPr>
              <a:t>συμπεριφορικό</a:t>
            </a:r>
            <a:r>
              <a:rPr lang="el-GR" sz="1700" dirty="0" smtClean="0">
                <a:solidFill>
                  <a:srgbClr val="003366"/>
                </a:solidFill>
                <a:latin typeface="Arial" pitchFamily="34" charset="0"/>
                <a:cs typeface="Arial" pitchFamily="34" charset="0"/>
              </a:rPr>
              <a:t> επίπεδο</a:t>
            </a:r>
          </a:p>
          <a:p>
            <a:pPr marL="182563" indent="-182563"/>
            <a:endParaRPr lang="el-GR" sz="1900" dirty="0" smtClean="0">
              <a:latin typeface="Arial" pitchFamily="34" charset="0"/>
              <a:cs typeface="Arial" pitchFamily="34" charset="0"/>
            </a:endParaRPr>
          </a:p>
          <a:p>
            <a:pPr marL="182563" indent="-182563"/>
            <a:endParaRPr lang="el-GR" sz="1900" dirty="0" smtClean="0">
              <a:latin typeface="Arial" pitchFamily="34" charset="0"/>
              <a:cs typeface="Arial" pitchFamily="34" charset="0"/>
            </a:endParaRPr>
          </a:p>
        </p:txBody>
      </p:sp>
      <p:sp>
        <p:nvSpPr>
          <p:cNvPr id="5" name="2 - Θέση περιεχομένου"/>
          <p:cNvSpPr txBox="1">
            <a:spLocks/>
          </p:cNvSpPr>
          <p:nvPr/>
        </p:nvSpPr>
        <p:spPr>
          <a:xfrm>
            <a:off x="4572000" y="1412776"/>
            <a:ext cx="4320480" cy="3816424"/>
          </a:xfrm>
          <a:prstGeom prst="rect">
            <a:avLst/>
          </a:prstGeom>
          <a:ln>
            <a:solidFill>
              <a:srgbClr val="A50021"/>
            </a:solidFill>
          </a:ln>
        </p:spPr>
        <p:txBody>
          <a:bodyPr vert="horz" lIns="91440" tIns="45720" rIns="91440" bIns="45720" rtlCol="0">
            <a:normAutofit/>
          </a:bodyPr>
          <a:lstStyle/>
          <a:p>
            <a:pPr marL="185738" indent="-185738" algn="just">
              <a:spcBef>
                <a:spcPts val="600"/>
              </a:spcBef>
              <a:buFont typeface="Wingdings" pitchFamily="2" charset="2"/>
              <a:buChar char="ü"/>
            </a:pPr>
            <a:r>
              <a:rPr lang="el-GR" sz="1700" dirty="0" smtClean="0">
                <a:solidFill>
                  <a:srgbClr val="A50021"/>
                </a:solidFill>
                <a:latin typeface="Arial" pitchFamily="34" charset="0"/>
                <a:cs typeface="Arial" pitchFamily="34" charset="0"/>
              </a:rPr>
              <a:t>Σχετίζονται με την εσωτερική οριοθέτηση του ψυχικού οργάνου, όπως τα όρια ανάμεσα στο Εγώ, το Υπερεγώ ή το Εκείνο ή ανάμεσα στο τμήμα του Εγώ που παρατηρεί και στο τμήμα του Εγώ που βιώνει την υποκειμενική εμπειρία </a:t>
            </a:r>
            <a:endParaRPr lang="en-US" sz="1700" dirty="0" smtClean="0">
              <a:solidFill>
                <a:srgbClr val="A50021"/>
              </a:solidFill>
              <a:latin typeface="Arial" pitchFamily="34" charset="0"/>
              <a:cs typeface="Arial" pitchFamily="34" charset="0"/>
            </a:endParaRPr>
          </a:p>
          <a:p>
            <a:pPr marL="185738" indent="-185738" algn="just">
              <a:spcBef>
                <a:spcPct val="20000"/>
              </a:spcBef>
            </a:pPr>
            <a:endParaRPr lang="en-US" sz="1700" dirty="0" smtClean="0">
              <a:solidFill>
                <a:srgbClr val="A50021"/>
              </a:solidFill>
              <a:latin typeface="Arial" pitchFamily="34" charset="0"/>
              <a:cs typeface="Arial" pitchFamily="34" charset="0"/>
            </a:endParaRPr>
          </a:p>
          <a:p>
            <a:pPr marL="185738" indent="-185738" algn="just">
              <a:spcBef>
                <a:spcPct val="20000"/>
              </a:spcBef>
              <a:buFont typeface="Wingdings" pitchFamily="2" charset="2"/>
              <a:buChar char="ü"/>
            </a:pPr>
            <a:r>
              <a:rPr lang="el-GR" sz="1700" dirty="0" smtClean="0">
                <a:solidFill>
                  <a:srgbClr val="A50021"/>
                </a:solidFill>
                <a:latin typeface="Arial" pitchFamily="34" charset="0"/>
                <a:cs typeface="Arial" pitchFamily="34" charset="0"/>
              </a:rPr>
              <a:t>Δημιουργούν ιδιαίτερους μηχανισμούς σκέψης, συναισθήματος, αισθήσεων, συμπεριφοράς ή κάποιο συνδυασμό τους </a:t>
            </a:r>
          </a:p>
        </p:txBody>
      </p:sp>
      <p:sp>
        <p:nvSpPr>
          <p:cNvPr id="6" name="1 - Τίτλος"/>
          <p:cNvSpPr txBox="1">
            <a:spLocks/>
          </p:cNvSpPr>
          <p:nvPr/>
        </p:nvSpPr>
        <p:spPr>
          <a:xfrm>
            <a:off x="4572000" y="764704"/>
            <a:ext cx="4320480" cy="648072"/>
          </a:xfrm>
          <a:prstGeom prst="rect">
            <a:avLst/>
          </a:prstGeom>
          <a:solidFill>
            <a:schemeClr val="bg2">
              <a:lumMod val="90000"/>
            </a:schemeClr>
          </a:solidFill>
        </p:spPr>
        <p:txBody>
          <a:bodyPr vert="horz" lIns="91440" tIns="45720" rIns="91440" bIns="45720" rtlCol="0" anchor="ctr">
            <a:normAutofit fontScale="70000" lnSpcReduction="20000"/>
          </a:bodyPr>
          <a:lstStyle/>
          <a:p>
            <a:pPr lvl="0" algn="ctr">
              <a:lnSpc>
                <a:spcPct val="120000"/>
              </a:lnSpc>
              <a:spcBef>
                <a:spcPct val="0"/>
              </a:spcBef>
            </a:pPr>
            <a:r>
              <a:rPr lang="el-GR" sz="2600" b="1" dirty="0" smtClean="0">
                <a:solidFill>
                  <a:srgbClr val="A50021"/>
                </a:solidFill>
                <a:latin typeface="Arial" pitchFamily="34" charset="0"/>
                <a:cs typeface="Arial" pitchFamily="34" charset="0"/>
              </a:rPr>
              <a:t>Δευτερογενείς ή ώριμες                                             </a:t>
            </a:r>
            <a:r>
              <a:rPr lang="el-GR" sz="2200" i="1" dirty="0" smtClean="0">
                <a:solidFill>
                  <a:srgbClr val="A50021"/>
                </a:solidFill>
                <a:latin typeface="Arial" pitchFamily="34" charset="0"/>
                <a:cs typeface="Arial" pitchFamily="34" charset="0"/>
              </a:rPr>
              <a:t>(ή ανώτερες ή υψηλότερης τάξης)</a:t>
            </a:r>
            <a:endParaRPr kumimoji="0" lang="el-GR" sz="2200" i="1" u="none" strike="noStrike" kern="1200" cap="none" spc="0" normalizeH="0" baseline="0" noProof="0" dirty="0">
              <a:ln>
                <a:noFill/>
              </a:ln>
              <a:solidFill>
                <a:srgbClr val="A50021"/>
              </a:solidFill>
              <a:effectLst/>
              <a:uLnTx/>
              <a:uFillTx/>
              <a:latin typeface="+mj-lt"/>
              <a:ea typeface="+mj-ea"/>
              <a:cs typeface="+mj-cs"/>
            </a:endParaRPr>
          </a:p>
        </p:txBody>
      </p:sp>
      <p:sp>
        <p:nvSpPr>
          <p:cNvPr id="7" name="1 - Τίτλος"/>
          <p:cNvSpPr txBox="1">
            <a:spLocks/>
          </p:cNvSpPr>
          <p:nvPr/>
        </p:nvSpPr>
        <p:spPr>
          <a:xfrm>
            <a:off x="2411760" y="260648"/>
            <a:ext cx="4536504" cy="576064"/>
          </a:xfrm>
          <a:prstGeom prst="rect">
            <a:avLst/>
          </a:prstGeom>
          <a:noFill/>
          <a:ln>
            <a:noFill/>
          </a:ln>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200" b="1" i="0" u="none" strike="noStrike" kern="1200" cap="none" spc="0" normalizeH="0" baseline="0" noProof="0" dirty="0" smtClean="0">
                <a:ln>
                  <a:noFill/>
                </a:ln>
                <a:effectLst/>
                <a:uLnTx/>
                <a:uFillTx/>
                <a:latin typeface="Arial" pitchFamily="34" charset="0"/>
                <a:ea typeface="+mj-ea"/>
                <a:cs typeface="Arial" pitchFamily="34" charset="0"/>
              </a:rPr>
              <a:t>Βασικές Διακρίσεις Αμυνών</a:t>
            </a:r>
            <a:endParaRPr kumimoji="0" lang="el-GR" sz="2200" b="0" i="1" u="none" strike="noStrike" kern="1200" cap="none" spc="0" normalizeH="0" baseline="0" noProof="0" dirty="0">
              <a:ln>
                <a:noFill/>
              </a:ln>
              <a:effectLst/>
              <a:uLnTx/>
              <a:uFillTx/>
              <a:latin typeface="+mj-lt"/>
              <a:ea typeface="+mj-ea"/>
              <a:cs typeface="+mj-cs"/>
            </a:endParaRPr>
          </a:p>
        </p:txBody>
      </p:sp>
      <p:sp>
        <p:nvSpPr>
          <p:cNvPr id="8" name="7 - Ορθογώνιο"/>
          <p:cNvSpPr/>
          <p:nvPr/>
        </p:nvSpPr>
        <p:spPr>
          <a:xfrm>
            <a:off x="395536" y="5445224"/>
            <a:ext cx="8424936" cy="93610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1400" i="1" dirty="0" smtClean="0">
                <a:solidFill>
                  <a:schemeClr val="tx1"/>
                </a:solidFill>
                <a:latin typeface="Arial" pitchFamily="34" charset="0"/>
                <a:cs typeface="Arial" pitchFamily="34" charset="0"/>
              </a:rPr>
              <a:t>Η εννοιολογική διάκριση σε πιο αρχαϊκές και εξελικτικά ανώτερες άμυνες είναι κάπως αυθαίρετη, καθώς μερικές θεωρητικά πιο ώριμες άμυνες  (σωματοποίηση, </a:t>
            </a:r>
            <a:r>
              <a:rPr lang="el-GR" sz="1400" i="1" dirty="0" err="1" smtClean="0">
                <a:solidFill>
                  <a:schemeClr val="tx1"/>
                </a:solidFill>
                <a:latin typeface="Arial" pitchFamily="34" charset="0"/>
                <a:cs typeface="Arial" pitchFamily="34" charset="0"/>
              </a:rPr>
              <a:t>εκδραμάτιση</a:t>
            </a:r>
            <a:r>
              <a:rPr lang="el-GR" sz="1400" i="1" dirty="0" smtClean="0">
                <a:solidFill>
                  <a:schemeClr val="tx1"/>
                </a:solidFill>
                <a:latin typeface="Arial" pitchFamily="34" charset="0"/>
                <a:cs typeface="Arial" pitchFamily="34" charset="0"/>
              </a:rPr>
              <a:t>, </a:t>
            </a:r>
            <a:r>
              <a:rPr lang="el-GR" sz="1400" i="1" dirty="0" err="1" smtClean="0">
                <a:solidFill>
                  <a:schemeClr val="tx1"/>
                </a:solidFill>
                <a:latin typeface="Arial" pitchFamily="34" charset="0"/>
                <a:cs typeface="Arial" pitchFamily="34" charset="0"/>
              </a:rPr>
              <a:t>ερωτικοποίηση</a:t>
            </a:r>
            <a:r>
              <a:rPr lang="el-GR" sz="1400" i="1" dirty="0" smtClean="0">
                <a:solidFill>
                  <a:schemeClr val="tx1"/>
                </a:solidFill>
                <a:latin typeface="Arial" pitchFamily="34" charset="0"/>
                <a:cs typeface="Arial" pitchFamily="34" charset="0"/>
              </a:rPr>
              <a:t>) μπορεί να έχουν αυτόματο χαρακτήρα και να μην επιδέχονται τροποποίηση από τη δευτερογενή επεξεργασία της σκέψης</a:t>
            </a:r>
            <a:r>
              <a:rPr lang="el-GR" sz="1400" dirty="0" smtClean="0">
                <a:solidFill>
                  <a:schemeClr val="tx1"/>
                </a:solidFill>
                <a:latin typeface="Arial" pitchFamily="34" charset="0"/>
                <a:cs typeface="Arial" pitchFamily="34" charset="0"/>
              </a:rPr>
              <a:t>.</a:t>
            </a:r>
            <a:endParaRPr lang="el-GR" sz="1400" dirty="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95536" y="1196752"/>
            <a:ext cx="8424936" cy="2880320"/>
          </a:xfrm>
        </p:spPr>
        <p:txBody>
          <a:bodyPr>
            <a:normAutofit/>
          </a:bodyPr>
          <a:lstStyle/>
          <a:p>
            <a:pPr marL="269875" indent="-269875" algn="just">
              <a:tabLst>
                <a:tab pos="171450" algn="l"/>
              </a:tabLst>
            </a:pPr>
            <a:r>
              <a:rPr lang="el-GR" sz="1800" dirty="0" smtClean="0">
                <a:solidFill>
                  <a:schemeClr val="tx1">
                    <a:lumMod val="75000"/>
                    <a:lumOff val="25000"/>
                  </a:schemeClr>
                </a:solidFill>
                <a:latin typeface="Arial" pitchFamily="34" charset="0"/>
                <a:cs typeface="Arial" pitchFamily="34" charset="0"/>
              </a:rPr>
              <a:t>Βασική άμυνα είναι η </a:t>
            </a:r>
            <a:r>
              <a:rPr lang="el-GR" sz="1800" i="1" dirty="0" smtClean="0">
                <a:solidFill>
                  <a:schemeClr val="tx1">
                    <a:lumMod val="75000"/>
                    <a:lumOff val="25000"/>
                  </a:schemeClr>
                </a:solidFill>
                <a:effectLst>
                  <a:outerShdw blurRad="38100" dist="38100" dir="2700000" algn="tl">
                    <a:srgbClr val="000000">
                      <a:alpha val="43137"/>
                    </a:srgbClr>
                  </a:outerShdw>
                </a:effectLst>
                <a:latin typeface="Arial" pitchFamily="34" charset="0"/>
                <a:cs typeface="Arial" pitchFamily="34" charset="0"/>
              </a:rPr>
              <a:t>Σχάση Εγώ και Αντικειμένου</a:t>
            </a:r>
            <a:r>
              <a:rPr lang="el-GR" sz="1800" dirty="0" smtClean="0">
                <a:solidFill>
                  <a:schemeClr val="tx1">
                    <a:lumMod val="75000"/>
                    <a:lumOff val="25000"/>
                  </a:schemeClr>
                </a:solidFill>
                <a:latin typeface="Arial" pitchFamily="34" charset="0"/>
                <a:cs typeface="Arial" pitchFamily="34" charset="0"/>
              </a:rPr>
              <a:t>: Το </a:t>
            </a:r>
            <a:r>
              <a:rPr lang="el-GR" sz="1800" b="1" dirty="0" smtClean="0">
                <a:solidFill>
                  <a:schemeClr val="tx1">
                    <a:lumMod val="75000"/>
                    <a:lumOff val="25000"/>
                  </a:schemeClr>
                </a:solidFill>
                <a:latin typeface="Arial" pitchFamily="34" charset="0"/>
                <a:cs typeface="Arial" pitchFamily="34" charset="0"/>
              </a:rPr>
              <a:t>αντικείμενο</a:t>
            </a:r>
            <a:r>
              <a:rPr lang="el-GR" sz="1800" dirty="0" smtClean="0">
                <a:solidFill>
                  <a:schemeClr val="tx1">
                    <a:lumMod val="75000"/>
                    <a:lumOff val="25000"/>
                  </a:schemeClr>
                </a:solidFill>
                <a:latin typeface="Arial" pitchFamily="34" charset="0"/>
                <a:cs typeface="Arial" pitchFamily="34" charset="0"/>
              </a:rPr>
              <a:t> διαχωρίζεται </a:t>
            </a:r>
            <a:r>
              <a:rPr lang="el-GR" sz="1800" b="1" dirty="0" smtClean="0">
                <a:solidFill>
                  <a:schemeClr val="tx1">
                    <a:lumMod val="75000"/>
                    <a:lumOff val="25000"/>
                  </a:schemeClr>
                </a:solidFill>
                <a:latin typeface="Arial" pitchFamily="34" charset="0"/>
                <a:cs typeface="Arial" pitchFamily="34" charset="0"/>
              </a:rPr>
              <a:t>σε καλό και κακό </a:t>
            </a:r>
            <a:r>
              <a:rPr lang="el-GR" sz="1800" dirty="0" smtClean="0">
                <a:solidFill>
                  <a:schemeClr val="tx1">
                    <a:lumMod val="75000"/>
                    <a:lumOff val="25000"/>
                  </a:schemeClr>
                </a:solidFill>
                <a:latin typeface="Arial" pitchFamily="34" charset="0"/>
                <a:cs typeface="Arial" pitchFamily="34" charset="0"/>
              </a:rPr>
              <a:t>και το </a:t>
            </a:r>
            <a:r>
              <a:rPr lang="el-GR" sz="1800" b="1" dirty="0" smtClean="0">
                <a:solidFill>
                  <a:schemeClr val="tx1">
                    <a:lumMod val="75000"/>
                    <a:lumOff val="25000"/>
                  </a:schemeClr>
                </a:solidFill>
                <a:latin typeface="Arial" pitchFamily="34" charset="0"/>
                <a:cs typeface="Arial" pitchFamily="34" charset="0"/>
              </a:rPr>
              <a:t>Εγώ</a:t>
            </a:r>
            <a:r>
              <a:rPr lang="el-GR" sz="1800" dirty="0" smtClean="0">
                <a:solidFill>
                  <a:schemeClr val="tx1">
                    <a:lumMod val="75000"/>
                    <a:lumOff val="25000"/>
                  </a:schemeClr>
                </a:solidFill>
                <a:latin typeface="Arial" pitchFamily="34" charset="0"/>
                <a:cs typeface="Arial" pitchFamily="34" charset="0"/>
              </a:rPr>
              <a:t> διαχωρίζεται </a:t>
            </a:r>
            <a:r>
              <a:rPr lang="el-GR" sz="1800" b="1" dirty="0" smtClean="0">
                <a:solidFill>
                  <a:schemeClr val="tx1">
                    <a:lumMod val="75000"/>
                    <a:lumOff val="25000"/>
                  </a:schemeClr>
                </a:solidFill>
                <a:latin typeface="Arial" pitchFamily="34" charset="0"/>
                <a:cs typeface="Arial" pitchFamily="34" charset="0"/>
              </a:rPr>
              <a:t>με βάση ποιο κομμάτι συνδέεται με ποιο αντικείμενο</a:t>
            </a:r>
            <a:r>
              <a:rPr lang="el-GR" sz="1800" dirty="0" smtClean="0">
                <a:solidFill>
                  <a:schemeClr val="tx1">
                    <a:lumMod val="75000"/>
                    <a:lumOff val="25000"/>
                  </a:schemeClr>
                </a:solidFill>
                <a:latin typeface="Arial" pitchFamily="34" charset="0"/>
                <a:cs typeface="Arial" pitchFamily="34" charset="0"/>
              </a:rPr>
              <a:t>. </a:t>
            </a:r>
          </a:p>
          <a:p>
            <a:pPr marL="269875" indent="-269875" algn="just">
              <a:tabLst>
                <a:tab pos="171450" algn="l"/>
              </a:tabLst>
            </a:pPr>
            <a:r>
              <a:rPr lang="el-GR" sz="1800" dirty="0" smtClean="0">
                <a:solidFill>
                  <a:schemeClr val="tx1">
                    <a:lumMod val="75000"/>
                    <a:lumOff val="25000"/>
                  </a:schemeClr>
                </a:solidFill>
                <a:latin typeface="Arial" pitchFamily="34" charset="0"/>
                <a:cs typeface="Arial" pitchFamily="34" charset="0"/>
              </a:rPr>
              <a:t>Η σχάση του Εγώ γίνεται για να μπορέσει το ανώριμο Εγώ να τα βγάλει πέρα με τους “κινδύνους” ή το τραύμα. </a:t>
            </a:r>
          </a:p>
          <a:p>
            <a:r>
              <a:rPr lang="el-GR" sz="1800" dirty="0" smtClean="0">
                <a:solidFill>
                  <a:schemeClr val="tx1">
                    <a:lumMod val="75000"/>
                    <a:lumOff val="25000"/>
                  </a:schemeClr>
                </a:solidFill>
                <a:latin typeface="Arial" pitchFamily="34" charset="0"/>
                <a:cs typeface="Arial" pitchFamily="34" charset="0"/>
              </a:rPr>
              <a:t>Ακολουθούν οι υπόλοιποι μηχανισμοί.</a:t>
            </a:r>
          </a:p>
          <a:p>
            <a:pPr marL="269875" indent="-269875" algn="just">
              <a:buNone/>
              <a:tabLst>
                <a:tab pos="171450" algn="l"/>
              </a:tabLst>
            </a:pPr>
            <a:endParaRPr lang="el-GR" sz="1800" dirty="0">
              <a:solidFill>
                <a:schemeClr val="tx1">
                  <a:lumMod val="75000"/>
                  <a:lumOff val="25000"/>
                </a:schemeClr>
              </a:solidFill>
            </a:endParaRPr>
          </a:p>
        </p:txBody>
      </p:sp>
      <p:sp>
        <p:nvSpPr>
          <p:cNvPr id="4" name="1 - Τίτλος"/>
          <p:cNvSpPr txBox="1">
            <a:spLocks/>
          </p:cNvSpPr>
          <p:nvPr/>
        </p:nvSpPr>
        <p:spPr>
          <a:xfrm>
            <a:off x="539552" y="3861048"/>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600" b="0" i="0" u="none" strike="noStrike" kern="1200" cap="none" spc="0" normalizeH="0" baseline="0" noProof="0" dirty="0">
              <a:ln>
                <a:noFill/>
              </a:ln>
              <a:solidFill>
                <a:srgbClr val="CC3399"/>
              </a:solidFill>
              <a:effectLst/>
              <a:uLnTx/>
              <a:uFillTx/>
              <a:latin typeface="Arial" pitchFamily="34" charset="0"/>
              <a:ea typeface="+mj-ea"/>
              <a:cs typeface="Arial" pitchFamily="34" charset="0"/>
            </a:endParaRPr>
          </a:p>
        </p:txBody>
      </p:sp>
      <p:sp>
        <p:nvSpPr>
          <p:cNvPr id="5" name="4 - Δεξιό βέλος"/>
          <p:cNvSpPr/>
          <p:nvPr/>
        </p:nvSpPr>
        <p:spPr>
          <a:xfrm>
            <a:off x="251520" y="332656"/>
            <a:ext cx="5400600" cy="792088"/>
          </a:xfrm>
          <a:prstGeom prst="rightArrow">
            <a:avLst>
              <a:gd name="adj1" fmla="val 50000"/>
              <a:gd name="adj2" fmla="val 39736"/>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rgbClr val="CC0000"/>
                </a:solidFill>
                <a:latin typeface="Arial" pitchFamily="34" charset="0"/>
                <a:cs typeface="Arial" pitchFamily="34" charset="0"/>
              </a:rPr>
              <a:t>Ανώριμες άμυνες ή ψυχωτικές </a:t>
            </a:r>
            <a:endParaRPr lang="el-GR" sz="2400" b="1" dirty="0">
              <a:solidFill>
                <a:srgbClr val="CC0000"/>
              </a:solidFill>
            </a:endParaRPr>
          </a:p>
        </p:txBody>
      </p:sp>
      <p:sp>
        <p:nvSpPr>
          <p:cNvPr id="7" name="6 - Δεξιό βέλος"/>
          <p:cNvSpPr/>
          <p:nvPr/>
        </p:nvSpPr>
        <p:spPr>
          <a:xfrm>
            <a:off x="251520" y="3717032"/>
            <a:ext cx="5472608" cy="792088"/>
          </a:xfrm>
          <a:prstGeom prst="rightArrow">
            <a:avLst>
              <a:gd name="adj1" fmla="val 50000"/>
              <a:gd name="adj2" fmla="val 39107"/>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rgbClr val="CC0000"/>
                </a:solidFill>
                <a:latin typeface="Arial" pitchFamily="34" charset="0"/>
                <a:cs typeface="Arial" pitchFamily="34" charset="0"/>
              </a:rPr>
              <a:t>Ώριμες άμυνες ή νευρωτικές </a:t>
            </a:r>
            <a:endParaRPr lang="el-GR" sz="2400" b="1" dirty="0">
              <a:solidFill>
                <a:srgbClr val="CC0000"/>
              </a:solidFill>
            </a:endParaRPr>
          </a:p>
        </p:txBody>
      </p:sp>
      <p:sp>
        <p:nvSpPr>
          <p:cNvPr id="8" name="7 - Ορθογώνιο"/>
          <p:cNvSpPr/>
          <p:nvPr/>
        </p:nvSpPr>
        <p:spPr>
          <a:xfrm>
            <a:off x="395536" y="4581128"/>
            <a:ext cx="8496944" cy="723275"/>
          </a:xfrm>
          <a:prstGeom prst="rect">
            <a:avLst/>
          </a:prstGeom>
        </p:spPr>
        <p:txBody>
          <a:bodyPr wrap="square">
            <a:spAutoFit/>
          </a:bodyPr>
          <a:lstStyle/>
          <a:p>
            <a:pPr marL="179388" indent="-179388">
              <a:spcBef>
                <a:spcPts val="600"/>
              </a:spcBef>
              <a:buFont typeface="Arial" pitchFamily="34" charset="0"/>
              <a:buChar char="•"/>
            </a:pPr>
            <a:r>
              <a:rPr lang="el-GR" dirty="0" smtClean="0">
                <a:solidFill>
                  <a:schemeClr val="tx1">
                    <a:lumMod val="75000"/>
                    <a:lumOff val="25000"/>
                  </a:schemeClr>
                </a:solidFill>
                <a:latin typeface="Arial" pitchFamily="34" charset="0"/>
                <a:cs typeface="Arial" pitchFamily="34" charset="0"/>
              </a:rPr>
              <a:t> Κεντρικός νευρωτικός μηχανισμός είναι η </a:t>
            </a:r>
            <a:r>
              <a:rPr lang="el-GR" i="1" dirty="0" smtClean="0">
                <a:solidFill>
                  <a:schemeClr val="tx1">
                    <a:lumMod val="75000"/>
                    <a:lumOff val="25000"/>
                  </a:schemeClr>
                </a:solidFill>
                <a:effectLst>
                  <a:outerShdw blurRad="38100" dist="38100" dir="2700000" algn="tl">
                    <a:srgbClr val="000000">
                      <a:alpha val="43137"/>
                    </a:srgbClr>
                  </a:outerShdw>
                </a:effectLst>
                <a:latin typeface="Arial" pitchFamily="34" charset="0"/>
                <a:cs typeface="Arial" pitchFamily="34" charset="0"/>
              </a:rPr>
              <a:t>Απώθηση</a:t>
            </a:r>
            <a:r>
              <a:rPr lang="el-GR" dirty="0" smtClean="0">
                <a:solidFill>
                  <a:schemeClr val="tx1">
                    <a:lumMod val="75000"/>
                    <a:lumOff val="25000"/>
                  </a:schemeClr>
                </a:solidFill>
                <a:latin typeface="Arial" pitchFamily="34" charset="0"/>
                <a:cs typeface="Arial" pitchFamily="34" charset="0"/>
              </a:rPr>
              <a:t>.  </a:t>
            </a:r>
          </a:p>
          <a:p>
            <a:pPr marL="179388" indent="-179388">
              <a:spcBef>
                <a:spcPts val="600"/>
              </a:spcBef>
              <a:buFont typeface="Arial" pitchFamily="34" charset="0"/>
              <a:buChar char="•"/>
            </a:pPr>
            <a:r>
              <a:rPr lang="el-GR" dirty="0" smtClean="0">
                <a:solidFill>
                  <a:schemeClr val="tx1">
                    <a:lumMod val="75000"/>
                    <a:lumOff val="25000"/>
                  </a:schemeClr>
                </a:solidFill>
                <a:latin typeface="Arial" pitchFamily="34" charset="0"/>
                <a:cs typeface="Arial" pitchFamily="34" charset="0"/>
              </a:rPr>
              <a:t> Γύρω από αυτήν οργανώνονται οι υπόλοιποι μηχανισμοί.</a:t>
            </a:r>
            <a:endParaRPr lang="el-GR"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DFBDB"/>
        </a:solidFill>
        <a:effectLst/>
      </p:bgPr>
    </p:bg>
    <p:spTree>
      <p:nvGrpSpPr>
        <p:cNvPr id="1" name=""/>
        <p:cNvGrpSpPr/>
        <p:nvPr/>
      </p:nvGrpSpPr>
      <p:grpSpPr>
        <a:xfrm>
          <a:off x="0" y="0"/>
          <a:ext cx="0" cy="0"/>
          <a:chOff x="0" y="0"/>
          <a:chExt cx="0" cy="0"/>
        </a:xfrm>
      </p:grpSpPr>
      <p:sp>
        <p:nvSpPr>
          <p:cNvPr id="4" name="2 - Θέση περιεχομένου"/>
          <p:cNvSpPr>
            <a:spLocks noGrp="1"/>
          </p:cNvSpPr>
          <p:nvPr>
            <p:ph idx="1"/>
          </p:nvPr>
        </p:nvSpPr>
        <p:spPr>
          <a:xfrm>
            <a:off x="467544" y="1052736"/>
            <a:ext cx="8229600" cy="5805264"/>
          </a:xfrm>
          <a:ln>
            <a:noFill/>
          </a:ln>
        </p:spPr>
        <p:txBody>
          <a:bodyPr>
            <a:normAutofit/>
          </a:bodyPr>
          <a:lstStyle/>
          <a:p>
            <a:pPr marL="0" indent="0" algn="just">
              <a:spcBef>
                <a:spcPts val="600"/>
              </a:spcBef>
              <a:buNone/>
            </a:pPr>
            <a:r>
              <a:rPr lang="el-GR" sz="2000" i="1" dirty="0" smtClean="0">
                <a:latin typeface="Arial" pitchFamily="34" charset="0"/>
                <a:cs typeface="Arial" pitchFamily="34" charset="0"/>
              </a:rPr>
              <a:t>Για να χαρακτηριστεί μια άμυνα ως πρωτογενής, πρέπει να ανταποκρίνεται σε </a:t>
            </a:r>
            <a:r>
              <a:rPr lang="el-GR" sz="2000" b="1" i="1" dirty="0" smtClean="0">
                <a:latin typeface="Arial" pitchFamily="34" charset="0"/>
                <a:cs typeface="Arial" pitchFamily="34" charset="0"/>
              </a:rPr>
              <a:t>2 κριτήρια </a:t>
            </a:r>
            <a:r>
              <a:rPr lang="el-GR" sz="2000" i="1" dirty="0" smtClean="0">
                <a:latin typeface="Arial" pitchFamily="34" charset="0"/>
                <a:cs typeface="Arial" pitchFamily="34" charset="0"/>
              </a:rPr>
              <a:t>που συνδέονται με την </a:t>
            </a:r>
            <a:r>
              <a:rPr lang="el-GR" sz="2000" i="1" dirty="0" err="1" smtClean="0">
                <a:latin typeface="Arial" pitchFamily="34" charset="0"/>
                <a:cs typeface="Arial" pitchFamily="34" charset="0"/>
              </a:rPr>
              <a:t>προγλωσσική</a:t>
            </a:r>
            <a:r>
              <a:rPr lang="el-GR" sz="2000" i="1" dirty="0" smtClean="0">
                <a:latin typeface="Arial" pitchFamily="34" charset="0"/>
                <a:cs typeface="Arial" pitchFamily="34" charset="0"/>
              </a:rPr>
              <a:t> φάση ανάπτυξης:</a:t>
            </a:r>
          </a:p>
          <a:p>
            <a:pPr marL="266700" indent="-266700" algn="just">
              <a:lnSpc>
                <a:spcPct val="120000"/>
              </a:lnSpc>
              <a:spcBef>
                <a:spcPts val="600"/>
              </a:spcBef>
              <a:buNone/>
            </a:pPr>
            <a:endParaRPr lang="en-US" sz="2000" dirty="0" smtClean="0">
              <a:latin typeface="Arial" pitchFamily="34" charset="0"/>
              <a:cs typeface="Arial" pitchFamily="34" charset="0"/>
            </a:endParaRPr>
          </a:p>
          <a:p>
            <a:pPr marL="0" indent="0" algn="just">
              <a:spcBef>
                <a:spcPts val="600"/>
              </a:spcBef>
              <a:buNone/>
            </a:pPr>
            <a:endParaRPr lang="el-GR" sz="2000" i="1" dirty="0" smtClean="0">
              <a:latin typeface="Arial" pitchFamily="34" charset="0"/>
              <a:cs typeface="Arial" pitchFamily="34" charset="0"/>
            </a:endParaRPr>
          </a:p>
          <a:p>
            <a:pPr marL="266700" indent="-266700" algn="just">
              <a:spcBef>
                <a:spcPts val="600"/>
              </a:spcBef>
              <a:buNone/>
            </a:pPr>
            <a:endParaRPr lang="el-GR" sz="2000" i="1" dirty="0" smtClean="0">
              <a:latin typeface="Arial" pitchFamily="34" charset="0"/>
              <a:cs typeface="Arial" pitchFamily="34" charset="0"/>
            </a:endParaRPr>
          </a:p>
          <a:p>
            <a:pPr marL="266700" indent="-266700" algn="just">
              <a:spcBef>
                <a:spcPts val="600"/>
              </a:spcBef>
              <a:buNone/>
            </a:pPr>
            <a:endParaRPr lang="en-US" sz="2000" i="1" dirty="0" smtClean="0">
              <a:latin typeface="Arial" pitchFamily="34" charset="0"/>
              <a:cs typeface="Arial" pitchFamily="34" charset="0"/>
            </a:endParaRPr>
          </a:p>
          <a:p>
            <a:pPr marL="266700" indent="-266700" algn="just">
              <a:spcBef>
                <a:spcPts val="600"/>
              </a:spcBef>
              <a:buNone/>
            </a:pPr>
            <a:endParaRPr lang="en-US" sz="2000" dirty="0" smtClean="0">
              <a:latin typeface="Arial" pitchFamily="34" charset="0"/>
              <a:cs typeface="Arial" pitchFamily="34" charset="0"/>
            </a:endParaRPr>
          </a:p>
          <a:p>
            <a:pPr marL="266700" indent="-266700" algn="just">
              <a:spcBef>
                <a:spcPts val="600"/>
              </a:spcBef>
              <a:buNone/>
            </a:pPr>
            <a:endParaRPr lang="en-US" sz="2000" dirty="0" smtClean="0">
              <a:latin typeface="Arial" pitchFamily="34" charset="0"/>
              <a:cs typeface="Arial" pitchFamily="34" charset="0"/>
            </a:endParaRPr>
          </a:p>
          <a:p>
            <a:pPr marL="266700" indent="-266700" algn="just">
              <a:spcBef>
                <a:spcPts val="600"/>
              </a:spcBef>
              <a:buNone/>
            </a:pPr>
            <a:endParaRPr lang="en-US" sz="2000" dirty="0" smtClean="0">
              <a:latin typeface="Arial" pitchFamily="34" charset="0"/>
              <a:cs typeface="Arial" pitchFamily="34" charset="0"/>
            </a:endParaRPr>
          </a:p>
          <a:p>
            <a:pPr marL="0" indent="0">
              <a:lnSpc>
                <a:spcPct val="120000"/>
              </a:lnSpc>
              <a:buNone/>
            </a:pPr>
            <a:endParaRPr lang="en-US" sz="2200" dirty="0" smtClean="0">
              <a:latin typeface="Arial" pitchFamily="34" charset="0"/>
              <a:cs typeface="Arial" pitchFamily="34" charset="0"/>
            </a:endParaRPr>
          </a:p>
          <a:p>
            <a:pPr marL="182563" indent="-182563">
              <a:lnSpc>
                <a:spcPct val="120000"/>
              </a:lnSpc>
              <a:buNone/>
            </a:pPr>
            <a:endParaRPr lang="el-GR" sz="2200" dirty="0" smtClean="0">
              <a:latin typeface="Arial" pitchFamily="34" charset="0"/>
              <a:cs typeface="Arial" pitchFamily="34" charset="0"/>
            </a:endParaRPr>
          </a:p>
          <a:p>
            <a:pPr marL="182563" indent="-182563">
              <a:lnSpc>
                <a:spcPct val="120000"/>
              </a:lnSpc>
              <a:buNone/>
            </a:pPr>
            <a:endParaRPr lang="el-GR" sz="2200" dirty="0" smtClean="0">
              <a:latin typeface="Arial" pitchFamily="34" charset="0"/>
              <a:cs typeface="Arial" pitchFamily="34" charset="0"/>
            </a:endParaRPr>
          </a:p>
          <a:p>
            <a:pPr marL="182563" indent="-182563"/>
            <a:endParaRPr lang="el-GR" sz="1900" dirty="0" smtClean="0">
              <a:latin typeface="Arial" pitchFamily="34" charset="0"/>
              <a:cs typeface="Arial" pitchFamily="34" charset="0"/>
            </a:endParaRPr>
          </a:p>
          <a:p>
            <a:endParaRPr lang="el-GR" dirty="0"/>
          </a:p>
        </p:txBody>
      </p:sp>
      <p:sp>
        <p:nvSpPr>
          <p:cNvPr id="5" name="1 - Τίτλος"/>
          <p:cNvSpPr>
            <a:spLocks noGrp="1"/>
          </p:cNvSpPr>
          <p:nvPr>
            <p:ph type="title"/>
          </p:nvPr>
        </p:nvSpPr>
        <p:spPr>
          <a:xfrm>
            <a:off x="467544" y="332656"/>
            <a:ext cx="8157592" cy="648072"/>
          </a:xfrm>
        </p:spPr>
        <p:txBody>
          <a:bodyPr>
            <a:noAutofit/>
          </a:bodyPr>
          <a:lstStyle/>
          <a:p>
            <a:r>
              <a:rPr lang="el-GR" sz="2400" b="1" dirty="0" smtClean="0">
                <a:solidFill>
                  <a:srgbClr val="339933"/>
                </a:solidFill>
                <a:latin typeface="Arial" pitchFamily="34" charset="0"/>
                <a:cs typeface="Arial" pitchFamily="34" charset="0"/>
              </a:rPr>
              <a:t>Κατανόηση των Πρωτογενών Αμυνών 1</a:t>
            </a:r>
            <a:endParaRPr lang="el-GR" sz="1800" i="1" dirty="0">
              <a:solidFill>
                <a:srgbClr val="339933"/>
              </a:solidFill>
            </a:endParaRPr>
          </a:p>
        </p:txBody>
      </p:sp>
      <p:pic>
        <p:nvPicPr>
          <p:cNvPr id="6" name="Picture 2" descr="C:\Users\User\Desktop\Frans-faces-17.jpg"/>
          <p:cNvPicPr>
            <a:picLocks noChangeAspect="1" noChangeArrowheads="1"/>
          </p:cNvPicPr>
          <p:nvPr/>
        </p:nvPicPr>
        <p:blipFill>
          <a:blip r:embed="rId3" cstate="print"/>
          <a:srcRect/>
          <a:stretch>
            <a:fillRect/>
          </a:stretch>
        </p:blipFill>
        <p:spPr bwMode="auto">
          <a:xfrm>
            <a:off x="5148064" y="2420888"/>
            <a:ext cx="3744416" cy="4437112"/>
          </a:xfrm>
          <a:prstGeom prst="rect">
            <a:avLst/>
          </a:prstGeom>
          <a:noFill/>
        </p:spPr>
      </p:pic>
      <p:sp>
        <p:nvSpPr>
          <p:cNvPr id="7" name="6 - Ορθογώνιο"/>
          <p:cNvSpPr/>
          <p:nvPr/>
        </p:nvSpPr>
        <p:spPr>
          <a:xfrm>
            <a:off x="467544" y="2564904"/>
            <a:ext cx="4392488" cy="3046988"/>
          </a:xfrm>
          <a:prstGeom prst="rect">
            <a:avLst/>
          </a:prstGeom>
        </p:spPr>
        <p:txBody>
          <a:bodyPr wrap="square">
            <a:spAutoFit/>
          </a:bodyPr>
          <a:lstStyle/>
          <a:p>
            <a:pPr marL="266700" indent="-266700" algn="just">
              <a:spcBef>
                <a:spcPts val="1200"/>
              </a:spcBef>
              <a:buFont typeface="+mj-lt"/>
              <a:buAutoNum type="romanUcPeriod"/>
            </a:pPr>
            <a:r>
              <a:rPr lang="el-GR" b="1" dirty="0" smtClean="0">
                <a:latin typeface="Arial" pitchFamily="34" charset="0"/>
                <a:cs typeface="Arial" pitchFamily="34" charset="0"/>
              </a:rPr>
              <a:t>στη μη κατάκτηση της αρχής της πραγματικότητας</a:t>
            </a:r>
          </a:p>
          <a:p>
            <a:pPr marL="266700" indent="-266700" algn="just">
              <a:spcBef>
                <a:spcPts val="1200"/>
              </a:spcBef>
              <a:buFont typeface="+mj-lt"/>
              <a:buAutoNum type="romanUcPeriod"/>
            </a:pPr>
            <a:r>
              <a:rPr lang="el-GR" b="1" dirty="0" smtClean="0">
                <a:latin typeface="Arial" pitchFamily="34" charset="0"/>
                <a:cs typeface="Arial" pitchFamily="34" charset="0"/>
              </a:rPr>
              <a:t>στην ανικανότητα διάκρισης της ξεχωριστής ύπαρξης και της σταθερότητας σε οτιδήποτε βρίσκεται  έξω  από  τον  εαυτό.</a:t>
            </a:r>
          </a:p>
          <a:p>
            <a:pPr marL="266700" indent="-266700" algn="just">
              <a:spcBef>
                <a:spcPts val="1200"/>
              </a:spcBef>
            </a:pPr>
            <a:endParaRPr lang="el-GR" b="1" dirty="0" smtClean="0">
              <a:latin typeface="Arial" pitchFamily="34" charset="0"/>
              <a:cs typeface="Arial" pitchFamily="34" charset="0"/>
            </a:endParaRPr>
          </a:p>
          <a:p>
            <a:pPr marL="266700" indent="-266700" algn="just">
              <a:spcBef>
                <a:spcPts val="600"/>
              </a:spcBef>
            </a:pPr>
            <a:endParaRPr lang="el-GR" b="1" dirty="0" smtClean="0">
              <a:latin typeface="Arial" pitchFamily="34" charset="0"/>
              <a:cs typeface="Arial" pitchFamily="34" charset="0"/>
            </a:endParaRPr>
          </a:p>
          <a:p>
            <a:pPr marL="266700" indent="-266700" algn="just">
              <a:spcBef>
                <a:spcPts val="600"/>
              </a:spcBef>
            </a:pPr>
            <a:r>
              <a:rPr lang="el-GR" b="1" dirty="0" smtClean="0">
                <a:latin typeface="Arial" pitchFamily="34" charset="0"/>
                <a:cs typeface="Arial" pitchFamily="34" charset="0"/>
              </a:rPr>
              <a:t> </a:t>
            </a:r>
            <a:endParaRPr lang="en-US" b="1" dirty="0" smtClean="0">
              <a:latin typeface="Arial" pitchFamily="34" charset="0"/>
              <a:cs typeface="Arial" pitchFamily="34" charset="0"/>
            </a:endParaRPr>
          </a:p>
        </p:txBody>
      </p:sp>
      <p:sp>
        <p:nvSpPr>
          <p:cNvPr id="8" name="7 - Ορθογώνιο"/>
          <p:cNvSpPr/>
          <p:nvPr/>
        </p:nvSpPr>
        <p:spPr>
          <a:xfrm>
            <a:off x="4572000" y="6021288"/>
            <a:ext cx="4572000" cy="834074"/>
          </a:xfrm>
          <a:prstGeom prst="rect">
            <a:avLst/>
          </a:prstGeom>
          <a:solidFill>
            <a:srgbClr val="FDFBDB"/>
          </a:solidFill>
        </p:spPr>
        <p:txBody>
          <a:bodyPr wrap="square">
            <a:spAutoFit/>
          </a:bodyPr>
          <a:lstStyle/>
          <a:p>
            <a:pPr marL="266700" indent="-266700" algn="just">
              <a:lnSpc>
                <a:spcPct val="120000"/>
              </a:lnSpc>
              <a:spcBef>
                <a:spcPts val="600"/>
              </a:spcBef>
            </a:pPr>
            <a:r>
              <a:rPr lang="el-GR" b="1" dirty="0" smtClean="0">
                <a:latin typeface="Arial" pitchFamily="34" charset="0"/>
                <a:cs typeface="Arial" pitchFamily="34" charset="0"/>
              </a:rPr>
              <a:t> </a:t>
            </a:r>
          </a:p>
          <a:p>
            <a:pPr marL="266700" indent="-266700" algn="just">
              <a:lnSpc>
                <a:spcPct val="120000"/>
              </a:lnSpc>
              <a:spcBef>
                <a:spcPts val="600"/>
              </a:spcBef>
            </a:pPr>
            <a:endParaRPr lang="el-GR" b="1"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DFBDB"/>
        </a:solidFill>
        <a:effectLst/>
      </p:bgPr>
    </p:bg>
    <p:spTree>
      <p:nvGrpSpPr>
        <p:cNvPr id="1" name=""/>
        <p:cNvGrpSpPr/>
        <p:nvPr/>
      </p:nvGrpSpPr>
      <p:grpSpPr>
        <a:xfrm>
          <a:off x="0" y="0"/>
          <a:ext cx="0" cy="0"/>
          <a:chOff x="0" y="0"/>
          <a:chExt cx="0" cy="0"/>
        </a:xfrm>
      </p:grpSpPr>
      <p:sp>
        <p:nvSpPr>
          <p:cNvPr id="4" name="2 - Θέση περιεχομένου"/>
          <p:cNvSpPr>
            <a:spLocks noGrp="1"/>
          </p:cNvSpPr>
          <p:nvPr>
            <p:ph idx="1"/>
          </p:nvPr>
        </p:nvSpPr>
        <p:spPr>
          <a:xfrm>
            <a:off x="323528" y="1052736"/>
            <a:ext cx="8424936" cy="5256584"/>
          </a:xfrm>
          <a:ln>
            <a:solidFill>
              <a:srgbClr val="339933"/>
            </a:solidFill>
          </a:ln>
        </p:spPr>
        <p:txBody>
          <a:bodyPr>
            <a:normAutofit fontScale="85000" lnSpcReduction="10000"/>
          </a:bodyPr>
          <a:lstStyle/>
          <a:p>
            <a:pPr marL="269875" indent="-269875" algn="just">
              <a:lnSpc>
                <a:spcPct val="120000"/>
              </a:lnSpc>
              <a:spcBef>
                <a:spcPts val="1200"/>
              </a:spcBef>
              <a:buClr>
                <a:srgbClr val="339933"/>
              </a:buClr>
              <a:buFont typeface="Wingdings" pitchFamily="2" charset="2"/>
              <a:buChar char="ü"/>
            </a:pPr>
            <a:r>
              <a:rPr lang="el-GR" sz="2100" dirty="0" smtClean="0">
                <a:solidFill>
                  <a:schemeClr val="tx1">
                    <a:lumMod val="75000"/>
                    <a:lumOff val="25000"/>
                  </a:schemeClr>
                </a:solidFill>
                <a:latin typeface="Arial" pitchFamily="34" charset="0"/>
                <a:cs typeface="Arial" pitchFamily="34" charset="0"/>
              </a:rPr>
              <a:t>Είναι τρόποι με τους οποίους πιστεύουμε ότι ένα βρέφος αντιλαμβάνεται φυσιολογικά τον κόσμο.</a:t>
            </a:r>
          </a:p>
          <a:p>
            <a:pPr marL="269875" indent="-269875" algn="just">
              <a:lnSpc>
                <a:spcPct val="120000"/>
              </a:lnSpc>
              <a:spcBef>
                <a:spcPts val="1200"/>
              </a:spcBef>
              <a:buClr>
                <a:srgbClr val="339933"/>
              </a:buClr>
              <a:buFont typeface="Wingdings" pitchFamily="2" charset="2"/>
              <a:buChar char="ü"/>
            </a:pPr>
            <a:r>
              <a:rPr lang="el-GR" sz="2100" dirty="0" smtClean="0">
                <a:solidFill>
                  <a:schemeClr val="tx1">
                    <a:lumMod val="75000"/>
                    <a:lumOff val="25000"/>
                  </a:schemeClr>
                </a:solidFill>
                <a:latin typeface="Arial" pitchFamily="34" charset="0"/>
                <a:cs typeface="Arial" pitchFamily="34" charset="0"/>
              </a:rPr>
              <a:t>Αυτοί οι τρόποι μπορούν να βρεθούν σε όλους τους ανθρώπους, ανεξάρτητα από την ύπαρξη σημαντικής παθολογίας ή όχι.</a:t>
            </a:r>
          </a:p>
          <a:p>
            <a:pPr marL="269875" indent="-269875" algn="just">
              <a:lnSpc>
                <a:spcPct val="120000"/>
              </a:lnSpc>
              <a:spcBef>
                <a:spcPts val="1200"/>
              </a:spcBef>
              <a:buClr>
                <a:srgbClr val="339933"/>
              </a:buClr>
              <a:buFont typeface="Wingdings" pitchFamily="2" charset="2"/>
              <a:buChar char="ü"/>
            </a:pPr>
            <a:r>
              <a:rPr lang="el-GR" sz="2100" dirty="0" smtClean="0">
                <a:solidFill>
                  <a:schemeClr val="tx1">
                    <a:lumMod val="75000"/>
                    <a:lumOff val="25000"/>
                  </a:schemeClr>
                </a:solidFill>
                <a:latin typeface="Arial" pitchFamily="34" charset="0"/>
                <a:cs typeface="Arial" pitchFamily="34" charset="0"/>
              </a:rPr>
              <a:t>Οι </a:t>
            </a:r>
            <a:r>
              <a:rPr lang="el-GR" sz="2100" dirty="0" err="1" smtClean="0">
                <a:solidFill>
                  <a:schemeClr val="tx1">
                    <a:lumMod val="75000"/>
                    <a:lumOff val="25000"/>
                  </a:schemeClr>
                </a:solidFill>
                <a:latin typeface="Arial" pitchFamily="34" charset="0"/>
                <a:cs typeface="Arial" pitchFamily="34" charset="0"/>
              </a:rPr>
              <a:t>προγλωσσικές</a:t>
            </a:r>
            <a:r>
              <a:rPr lang="el-GR" sz="2100" dirty="0" smtClean="0">
                <a:solidFill>
                  <a:schemeClr val="tx1">
                    <a:lumMod val="75000"/>
                    <a:lumOff val="25000"/>
                  </a:schemeClr>
                </a:solidFill>
                <a:latin typeface="Arial" pitchFamily="34" charset="0"/>
                <a:cs typeface="Arial" pitchFamily="34" charset="0"/>
              </a:rPr>
              <a:t> διεργασίες είναι τα θεμέλια στα οποία δομείται η ψυχολογία του ατόμου. Αποτελούν πρόβλημα μόνο όταν το άτομο στερείται  ωριμότερων δεξιοτήτων αντιμετώπισης της πραγματικότητας ή μόνο όταν χρησιμοποιούνται </a:t>
            </a:r>
            <a:r>
              <a:rPr lang="el-GR" sz="2100" dirty="0" err="1" smtClean="0">
                <a:solidFill>
                  <a:schemeClr val="tx1">
                    <a:lumMod val="75000"/>
                    <a:lumOff val="25000"/>
                  </a:schemeClr>
                </a:solidFill>
                <a:latin typeface="Arial" pitchFamily="34" charset="0"/>
                <a:cs typeface="Arial" pitchFamily="34" charset="0"/>
              </a:rPr>
              <a:t>κατ΄εξακολούθηση</a:t>
            </a:r>
            <a:r>
              <a:rPr lang="el-GR" sz="2100" dirty="0" smtClean="0">
                <a:solidFill>
                  <a:schemeClr val="tx1">
                    <a:lumMod val="75000"/>
                    <a:lumOff val="25000"/>
                  </a:schemeClr>
                </a:solidFill>
                <a:latin typeface="Arial" pitchFamily="34" charset="0"/>
                <a:cs typeface="Arial" pitchFamily="34" charset="0"/>
              </a:rPr>
              <a:t> αυτές οι άμυνες και εφόσον έχουν εξαιρεθεί άλλες. </a:t>
            </a:r>
          </a:p>
          <a:p>
            <a:pPr marL="269875" indent="-269875" algn="just">
              <a:lnSpc>
                <a:spcPct val="120000"/>
              </a:lnSpc>
              <a:spcBef>
                <a:spcPts val="400"/>
              </a:spcBef>
              <a:buClr>
                <a:srgbClr val="339933"/>
              </a:buClr>
              <a:buNone/>
            </a:pPr>
            <a:r>
              <a:rPr lang="el-GR" sz="1800" dirty="0" smtClean="0">
                <a:solidFill>
                  <a:schemeClr val="tx1">
                    <a:lumMod val="75000"/>
                    <a:lumOff val="25000"/>
                  </a:schemeClr>
                </a:solidFill>
                <a:latin typeface="Arial" pitchFamily="34" charset="0"/>
                <a:cs typeface="Arial" pitchFamily="34" charset="0"/>
              </a:rPr>
              <a:t>     </a:t>
            </a:r>
            <a:r>
              <a:rPr lang="el-GR" sz="1800" i="1" dirty="0" smtClean="0">
                <a:solidFill>
                  <a:schemeClr val="tx1">
                    <a:lumMod val="75000"/>
                    <a:lumOff val="25000"/>
                  </a:schemeClr>
                </a:solidFill>
                <a:latin typeface="Arial" pitchFamily="34" charset="0"/>
                <a:cs typeface="Arial" pitchFamily="34" charset="0"/>
              </a:rPr>
              <a:t>Π.χ. Όλοι μας χρησιμοποιούμε την άρνηση ή τη διχοτόμηση. Οι περισσότεροι συμπληρώνουμε αυτές τις αντιδράσεις με πιο σύνθετους τρόπους χειρισμού του άγχους και αφομοίωσης μιας πολύπλοκής και δυσάρεστης για εμάς πραγματικότητας. Αυτό που χαρακτηρίζει τη </a:t>
            </a:r>
            <a:r>
              <a:rPr lang="el-GR" sz="1800" i="1" dirty="0" err="1" smtClean="0">
                <a:solidFill>
                  <a:schemeClr val="tx1">
                    <a:lumMod val="75000"/>
                    <a:lumOff val="25000"/>
                  </a:schemeClr>
                </a:solidFill>
                <a:latin typeface="Arial" pitchFamily="34" charset="0"/>
                <a:cs typeface="Arial" pitchFamily="34" charset="0"/>
              </a:rPr>
              <a:t>μεταιχμιακή</a:t>
            </a:r>
            <a:r>
              <a:rPr lang="el-GR" sz="1800" i="1" dirty="0" smtClean="0">
                <a:solidFill>
                  <a:schemeClr val="tx1">
                    <a:lumMod val="75000"/>
                    <a:lumOff val="25000"/>
                  </a:schemeClr>
                </a:solidFill>
                <a:latin typeface="Arial" pitchFamily="34" charset="0"/>
                <a:cs typeface="Arial" pitchFamily="34" charset="0"/>
              </a:rPr>
              <a:t> ή ψυχωτική δομή της προσωπικότητας δεν είναι η παρουσία των πρωτογενών αμυνών αλλά η απουσία των ώριμων. </a:t>
            </a:r>
          </a:p>
          <a:p>
            <a:pPr marL="269875" indent="-269875" algn="just">
              <a:lnSpc>
                <a:spcPct val="120000"/>
              </a:lnSpc>
              <a:spcBef>
                <a:spcPts val="1200"/>
              </a:spcBef>
              <a:buClr>
                <a:srgbClr val="339933"/>
              </a:buClr>
              <a:buFont typeface="Wingdings" pitchFamily="2" charset="2"/>
              <a:buChar char="ü"/>
            </a:pPr>
            <a:r>
              <a:rPr lang="el-GR" sz="2100" dirty="0" smtClean="0">
                <a:solidFill>
                  <a:schemeClr val="tx1">
                    <a:lumMod val="75000"/>
                    <a:lumOff val="25000"/>
                  </a:schemeClr>
                </a:solidFill>
                <a:latin typeface="Arial" pitchFamily="34" charset="0"/>
                <a:cs typeface="Arial" pitchFamily="34" charset="0"/>
              </a:rPr>
              <a:t>Επειδή είναι </a:t>
            </a:r>
            <a:r>
              <a:rPr lang="el-GR" sz="2100" dirty="0" err="1" smtClean="0">
                <a:solidFill>
                  <a:schemeClr val="tx1">
                    <a:lumMod val="75000"/>
                    <a:lumOff val="25000"/>
                  </a:schemeClr>
                </a:solidFill>
                <a:latin typeface="Arial" pitchFamily="34" charset="0"/>
                <a:cs typeface="Arial" pitchFamily="34" charset="0"/>
              </a:rPr>
              <a:t>προγλωσσικές</a:t>
            </a:r>
            <a:r>
              <a:rPr lang="el-GR" sz="2100" dirty="0" smtClean="0">
                <a:solidFill>
                  <a:schemeClr val="tx1">
                    <a:lumMod val="75000"/>
                    <a:lumOff val="25000"/>
                  </a:schemeClr>
                </a:solidFill>
                <a:latin typeface="Arial" pitchFamily="34" charset="0"/>
                <a:cs typeface="Arial" pitchFamily="34" charset="0"/>
              </a:rPr>
              <a:t> (προλογικές), η περιγραφή τους είναι δύσκολη</a:t>
            </a:r>
            <a:r>
              <a:rPr lang="el-GR" sz="2100" dirty="0" smtClean="0">
                <a:solidFill>
                  <a:srgbClr val="CC0000"/>
                </a:solidFill>
                <a:latin typeface="Arial" pitchFamily="34" charset="0"/>
                <a:cs typeface="Arial" pitchFamily="34" charset="0"/>
              </a:rPr>
              <a:t>.</a:t>
            </a:r>
          </a:p>
          <a:p>
            <a:pPr marL="0" indent="0" algn="just">
              <a:spcBef>
                <a:spcPts val="600"/>
              </a:spcBef>
              <a:buNone/>
            </a:pPr>
            <a:endParaRPr lang="el-GR" sz="2000" i="1" dirty="0" smtClean="0">
              <a:latin typeface="Arial" pitchFamily="34" charset="0"/>
              <a:cs typeface="Arial" pitchFamily="34" charset="0"/>
            </a:endParaRPr>
          </a:p>
          <a:p>
            <a:pPr marL="266700" indent="-266700" algn="just">
              <a:spcBef>
                <a:spcPts val="600"/>
              </a:spcBef>
              <a:buNone/>
            </a:pPr>
            <a:endParaRPr lang="el-GR" sz="2000" i="1" dirty="0" smtClean="0">
              <a:latin typeface="Arial" pitchFamily="34" charset="0"/>
              <a:cs typeface="Arial" pitchFamily="34" charset="0"/>
            </a:endParaRPr>
          </a:p>
          <a:p>
            <a:pPr marL="266700" indent="-266700" algn="just">
              <a:spcBef>
                <a:spcPts val="600"/>
              </a:spcBef>
              <a:buNone/>
            </a:pPr>
            <a:endParaRPr lang="en-US" sz="2000" i="1" dirty="0" smtClean="0">
              <a:latin typeface="Arial" pitchFamily="34" charset="0"/>
              <a:cs typeface="Arial" pitchFamily="34" charset="0"/>
            </a:endParaRPr>
          </a:p>
          <a:p>
            <a:pPr marL="266700" indent="-266700" algn="just">
              <a:spcBef>
                <a:spcPts val="600"/>
              </a:spcBef>
              <a:buNone/>
            </a:pPr>
            <a:endParaRPr lang="en-US" sz="2000" dirty="0" smtClean="0">
              <a:latin typeface="Arial" pitchFamily="34" charset="0"/>
              <a:cs typeface="Arial" pitchFamily="34" charset="0"/>
            </a:endParaRPr>
          </a:p>
          <a:p>
            <a:pPr marL="266700" indent="-266700" algn="just">
              <a:spcBef>
                <a:spcPts val="600"/>
              </a:spcBef>
              <a:buNone/>
            </a:pPr>
            <a:endParaRPr lang="en-US" sz="2000" dirty="0" smtClean="0">
              <a:latin typeface="Arial" pitchFamily="34" charset="0"/>
              <a:cs typeface="Arial" pitchFamily="34" charset="0"/>
            </a:endParaRPr>
          </a:p>
          <a:p>
            <a:pPr marL="266700" indent="-266700" algn="just">
              <a:spcBef>
                <a:spcPts val="600"/>
              </a:spcBef>
              <a:buNone/>
            </a:pPr>
            <a:endParaRPr lang="en-US" sz="2000" dirty="0" smtClean="0">
              <a:latin typeface="Arial" pitchFamily="34" charset="0"/>
              <a:cs typeface="Arial" pitchFamily="34" charset="0"/>
            </a:endParaRPr>
          </a:p>
          <a:p>
            <a:pPr marL="0" indent="0">
              <a:lnSpc>
                <a:spcPct val="120000"/>
              </a:lnSpc>
              <a:buNone/>
            </a:pPr>
            <a:endParaRPr lang="en-US" sz="2200" dirty="0" smtClean="0">
              <a:latin typeface="Arial" pitchFamily="34" charset="0"/>
              <a:cs typeface="Arial" pitchFamily="34" charset="0"/>
            </a:endParaRPr>
          </a:p>
          <a:p>
            <a:pPr marL="182563" indent="-182563">
              <a:lnSpc>
                <a:spcPct val="120000"/>
              </a:lnSpc>
              <a:buNone/>
            </a:pPr>
            <a:endParaRPr lang="el-GR" sz="2200" dirty="0" smtClean="0">
              <a:latin typeface="Arial" pitchFamily="34" charset="0"/>
              <a:cs typeface="Arial" pitchFamily="34" charset="0"/>
            </a:endParaRPr>
          </a:p>
          <a:p>
            <a:pPr marL="182563" indent="-182563">
              <a:lnSpc>
                <a:spcPct val="120000"/>
              </a:lnSpc>
              <a:buNone/>
            </a:pPr>
            <a:endParaRPr lang="el-GR" sz="2200" dirty="0" smtClean="0">
              <a:latin typeface="Arial" pitchFamily="34" charset="0"/>
              <a:cs typeface="Arial" pitchFamily="34" charset="0"/>
            </a:endParaRPr>
          </a:p>
          <a:p>
            <a:pPr marL="182563" indent="-182563"/>
            <a:endParaRPr lang="el-GR" sz="1900" dirty="0" smtClean="0">
              <a:latin typeface="Arial" pitchFamily="34" charset="0"/>
              <a:cs typeface="Arial" pitchFamily="34" charset="0"/>
            </a:endParaRPr>
          </a:p>
          <a:p>
            <a:endParaRPr lang="el-GR" dirty="0"/>
          </a:p>
        </p:txBody>
      </p:sp>
      <p:sp>
        <p:nvSpPr>
          <p:cNvPr id="5" name="1 - Τίτλος"/>
          <p:cNvSpPr>
            <a:spLocks noGrp="1"/>
          </p:cNvSpPr>
          <p:nvPr>
            <p:ph type="title"/>
          </p:nvPr>
        </p:nvSpPr>
        <p:spPr>
          <a:xfrm>
            <a:off x="467544" y="260648"/>
            <a:ext cx="8157592" cy="432048"/>
          </a:xfrm>
        </p:spPr>
        <p:txBody>
          <a:bodyPr>
            <a:noAutofit/>
          </a:bodyPr>
          <a:lstStyle/>
          <a:p>
            <a:r>
              <a:rPr lang="el-GR" sz="2200" b="1" dirty="0" smtClean="0">
                <a:solidFill>
                  <a:srgbClr val="339933"/>
                </a:solidFill>
                <a:latin typeface="Arial" pitchFamily="34" charset="0"/>
                <a:cs typeface="Arial" pitchFamily="34" charset="0"/>
              </a:rPr>
              <a:t>Κατανόηση των Πρωτογενών Αμυνών 2</a:t>
            </a:r>
            <a:endParaRPr lang="el-GR" sz="2200" i="1" dirty="0">
              <a:solidFill>
                <a:srgbClr val="339933"/>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bg1"/>
          </a:solidFill>
        </p:spPr>
        <p:txBody>
          <a:bodyPr>
            <a:normAutofit/>
          </a:bodyPr>
          <a:lstStyle/>
          <a:p>
            <a:r>
              <a:rPr lang="el-GR" sz="3600" dirty="0" smtClean="0">
                <a:latin typeface="Arial" pitchFamily="34" charset="0"/>
                <a:cs typeface="Arial" pitchFamily="34" charset="0"/>
              </a:rPr>
              <a:t>Πρωτογενείς Μηχανισμοί Άμυνας</a:t>
            </a:r>
            <a:endParaRPr lang="el-GR" sz="3600" dirty="0">
              <a:latin typeface="Arial" pitchFamily="34" charset="0"/>
              <a:cs typeface="Arial" pitchFamily="34" charset="0"/>
            </a:endParaRPr>
          </a:p>
        </p:txBody>
      </p:sp>
      <p:sp>
        <p:nvSpPr>
          <p:cNvPr id="3" name="2 - Θέση περιεχομένου"/>
          <p:cNvSpPr>
            <a:spLocks noGrp="1"/>
          </p:cNvSpPr>
          <p:nvPr>
            <p:ph idx="1"/>
          </p:nvPr>
        </p:nvSpPr>
        <p:spPr>
          <a:xfrm>
            <a:off x="4391472" y="1664804"/>
            <a:ext cx="4536504" cy="4392488"/>
          </a:xfrm>
        </p:spPr>
        <p:txBody>
          <a:bodyPr>
            <a:normAutofit lnSpcReduction="10000"/>
          </a:bodyPr>
          <a:lstStyle/>
          <a:p>
            <a:r>
              <a:rPr lang="el-GR" sz="2200" dirty="0" smtClean="0">
                <a:latin typeface="Arial" pitchFamily="34" charset="0"/>
                <a:cs typeface="Arial" pitchFamily="34" charset="0"/>
              </a:rPr>
              <a:t>Προβολή</a:t>
            </a:r>
          </a:p>
          <a:p>
            <a:r>
              <a:rPr lang="el-GR" sz="2200" dirty="0" smtClean="0">
                <a:latin typeface="Arial" pitchFamily="34" charset="0"/>
                <a:cs typeface="Arial" pitchFamily="34" charset="0"/>
              </a:rPr>
              <a:t>Ακύρωση</a:t>
            </a:r>
          </a:p>
          <a:p>
            <a:r>
              <a:rPr lang="el-GR" sz="2200" dirty="0" smtClean="0">
                <a:latin typeface="Arial" pitchFamily="34" charset="0"/>
                <a:cs typeface="Arial" pitchFamily="34" charset="0"/>
              </a:rPr>
              <a:t>Απάρνηση της πραγματικότητας</a:t>
            </a:r>
          </a:p>
          <a:p>
            <a:r>
              <a:rPr lang="el-GR" sz="2200" dirty="0" smtClean="0">
                <a:latin typeface="Arial" pitchFamily="34" charset="0"/>
                <a:cs typeface="Arial" pitchFamily="34" charset="0"/>
              </a:rPr>
              <a:t>Άρνηση</a:t>
            </a:r>
          </a:p>
          <a:p>
            <a:r>
              <a:rPr lang="el-GR" sz="2200" dirty="0" smtClean="0">
                <a:latin typeface="Arial" pitchFamily="34" charset="0"/>
                <a:cs typeface="Arial" pitchFamily="34" charset="0"/>
              </a:rPr>
              <a:t>Απομόνωση</a:t>
            </a:r>
          </a:p>
          <a:p>
            <a:r>
              <a:rPr lang="el-GR" sz="2200" dirty="0" smtClean="0">
                <a:latin typeface="Arial" pitchFamily="34" charset="0"/>
                <a:cs typeface="Arial" pitchFamily="34" charset="0"/>
              </a:rPr>
              <a:t>Αποκλεισμ</a:t>
            </a:r>
            <a:r>
              <a:rPr lang="el-GR" sz="2200" dirty="0" smtClean="0">
                <a:latin typeface="Arial" pitchFamily="34" charset="0"/>
                <a:cs typeface="Arial" pitchFamily="34" charset="0"/>
              </a:rPr>
              <a:t>ός ή </a:t>
            </a:r>
            <a:r>
              <a:rPr lang="el-GR" sz="2200" dirty="0" err="1" smtClean="0">
                <a:latin typeface="Arial" pitchFamily="34" charset="0"/>
                <a:cs typeface="Arial" pitchFamily="34" charset="0"/>
              </a:rPr>
              <a:t>Διάκλειση</a:t>
            </a:r>
            <a:endParaRPr lang="el-GR" sz="2200" dirty="0" smtClean="0">
              <a:latin typeface="Arial" pitchFamily="34" charset="0"/>
              <a:cs typeface="Arial" pitchFamily="34" charset="0"/>
            </a:endParaRPr>
          </a:p>
          <a:p>
            <a:r>
              <a:rPr lang="el-GR" sz="2200" dirty="0" smtClean="0">
                <a:latin typeface="Arial" pitchFamily="34" charset="0"/>
                <a:cs typeface="Arial" pitchFamily="34" charset="0"/>
              </a:rPr>
              <a:t>Μετατόπιση</a:t>
            </a:r>
          </a:p>
          <a:p>
            <a:r>
              <a:rPr lang="el-GR" sz="2200" dirty="0" smtClean="0">
                <a:latin typeface="Arial" pitchFamily="34" charset="0"/>
                <a:cs typeface="Arial" pitchFamily="34" charset="0"/>
              </a:rPr>
              <a:t>Συμπύκνωση</a:t>
            </a:r>
          </a:p>
          <a:p>
            <a:r>
              <a:rPr lang="el-GR" sz="2200" dirty="0" smtClean="0">
                <a:latin typeface="Arial" pitchFamily="34" charset="0"/>
                <a:cs typeface="Arial" pitchFamily="34" charset="0"/>
              </a:rPr>
              <a:t>Διχασμός – σχάση του εγώ</a:t>
            </a:r>
          </a:p>
          <a:p>
            <a:r>
              <a:rPr lang="el-GR" sz="2200" dirty="0" smtClean="0">
                <a:latin typeface="Arial" pitchFamily="34" charset="0"/>
                <a:cs typeface="Arial" pitchFamily="34" charset="0"/>
              </a:rPr>
              <a:t>Διχασμός – σχάση του </a:t>
            </a:r>
            <a:r>
              <a:rPr lang="el-GR" sz="2200" dirty="0" smtClean="0">
                <a:latin typeface="Arial" pitchFamily="34" charset="0"/>
                <a:cs typeface="Arial" pitchFamily="34" charset="0"/>
              </a:rPr>
              <a:t>αντικειμένου</a:t>
            </a:r>
          </a:p>
          <a:p>
            <a:r>
              <a:rPr lang="el-GR" sz="2200" dirty="0" smtClean="0">
                <a:latin typeface="Arial" pitchFamily="34" charset="0"/>
                <a:cs typeface="Arial" pitchFamily="34" charset="0"/>
              </a:rPr>
              <a:t>Προβλητικ</a:t>
            </a:r>
            <a:r>
              <a:rPr lang="el-GR" sz="2200" dirty="0" smtClean="0">
                <a:latin typeface="Arial" pitchFamily="34" charset="0"/>
                <a:cs typeface="Arial" pitchFamily="34" charset="0"/>
              </a:rPr>
              <a:t>ή Ταύτιση</a:t>
            </a:r>
            <a:endParaRPr lang="el-GR" sz="2200" dirty="0" smtClean="0">
              <a:latin typeface="Arial" pitchFamily="34" charset="0"/>
              <a:cs typeface="Arial" pitchFamily="34" charset="0"/>
            </a:endParaRPr>
          </a:p>
        </p:txBody>
      </p:sp>
      <p:pic>
        <p:nvPicPr>
          <p:cNvPr id="4" name="Picture 2" descr="C:\Users\User\Desktop\art-ego2.png"/>
          <p:cNvPicPr>
            <a:picLocks noChangeAspect="1" noChangeArrowheads="1"/>
          </p:cNvPicPr>
          <p:nvPr/>
        </p:nvPicPr>
        <p:blipFill>
          <a:blip r:embed="rId2" cstate="print"/>
          <a:srcRect/>
          <a:stretch>
            <a:fillRect/>
          </a:stretch>
        </p:blipFill>
        <p:spPr bwMode="auto">
          <a:xfrm>
            <a:off x="-612576" y="2132856"/>
            <a:ext cx="5004048" cy="3456384"/>
          </a:xfrm>
          <a:prstGeom prst="rect">
            <a:avLst/>
          </a:prstGeom>
          <a:noFill/>
        </p:spPr>
      </p:pic>
      <p:sp>
        <p:nvSpPr>
          <p:cNvPr id="5" name="1 - Τίτλος"/>
          <p:cNvSpPr txBox="1">
            <a:spLocks/>
          </p:cNvSpPr>
          <p:nvPr/>
        </p:nvSpPr>
        <p:spPr>
          <a:xfrm>
            <a:off x="-612576" y="0"/>
            <a:ext cx="612576" cy="6858000"/>
          </a:xfrm>
          <a:prstGeom prst="rect">
            <a:avLst/>
          </a:prstGeom>
          <a:solidFill>
            <a:schemeClr val="bg1"/>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6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lang="el-GR" sz="3600" dirty="0" smtClean="0">
              <a:latin typeface="Arial" pitchFamily="34" charset="0"/>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6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lang="el-GR" sz="3600" dirty="0" smtClean="0">
              <a:latin typeface="Arial" pitchFamily="34" charset="0"/>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6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lang="el-GR" sz="3600" dirty="0" smtClean="0">
              <a:latin typeface="Arial" pitchFamily="34" charset="0"/>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6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endParaRPr lang="el-GR" dirty="0"/>
          </a:p>
        </p:txBody>
      </p:sp>
      <p:pic>
        <p:nvPicPr>
          <p:cNvPr id="1026" name="Picture 2" descr="Σχετική εικόνα"/>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4 - Ορθογώνιο"/>
          <p:cNvSpPr/>
          <p:nvPr/>
        </p:nvSpPr>
        <p:spPr>
          <a:xfrm>
            <a:off x="3275856" y="404664"/>
            <a:ext cx="2408032" cy="707886"/>
          </a:xfrm>
          <a:prstGeom prst="rect">
            <a:avLst/>
          </a:prstGeom>
        </p:spPr>
        <p:txBody>
          <a:bodyPr wrap="square">
            <a:spAutoFit/>
          </a:bodyPr>
          <a:lstStyle/>
          <a:p>
            <a:r>
              <a:rPr lang="el-GR" sz="4000" b="1" dirty="0" smtClean="0">
                <a:solidFill>
                  <a:schemeClr val="bg1"/>
                </a:solidFill>
                <a:latin typeface="Arial" pitchFamily="34" charset="0"/>
                <a:cs typeface="Arial" pitchFamily="34" charset="0"/>
              </a:rPr>
              <a:t>Προβολή</a:t>
            </a:r>
            <a:endParaRPr lang="el-GR" sz="4000" b="1" dirty="0">
              <a:solidFill>
                <a:schemeClr val="bg1"/>
              </a:solidFill>
              <a:latin typeface="Arial" pitchFamily="34" charset="0"/>
              <a:cs typeface="Arial" pitchFamily="34" charset="0"/>
            </a:endParaRPr>
          </a:p>
        </p:txBody>
      </p:sp>
      <p:sp>
        <p:nvSpPr>
          <p:cNvPr id="7" name="6 - TextBox"/>
          <p:cNvSpPr txBox="1"/>
          <p:nvPr/>
        </p:nvSpPr>
        <p:spPr>
          <a:xfrm>
            <a:off x="539552" y="1340768"/>
            <a:ext cx="4752528" cy="3724096"/>
          </a:xfrm>
          <a:prstGeom prst="rect">
            <a:avLst/>
          </a:prstGeom>
          <a:noFill/>
        </p:spPr>
        <p:txBody>
          <a:bodyPr wrap="square" rtlCol="0">
            <a:spAutoFit/>
          </a:bodyPr>
          <a:lstStyle/>
          <a:p>
            <a:pPr algn="just">
              <a:spcBef>
                <a:spcPts val="1200"/>
              </a:spcBef>
            </a:pPr>
            <a:r>
              <a:rPr lang="el-GR" sz="2400" dirty="0" smtClean="0">
                <a:solidFill>
                  <a:schemeClr val="bg1"/>
                </a:solidFill>
                <a:latin typeface="Arial" pitchFamily="34" charset="0"/>
                <a:cs typeface="Arial" pitchFamily="34" charset="0"/>
              </a:rPr>
              <a:t>Είναι η διεργασία κατά την οποία ένα φαινόμενο με ενδογενή προέλευση παρερμηνεύεται από το άτομο και γίνεται αντιληπτό ως εξωγενές. </a:t>
            </a:r>
          </a:p>
          <a:p>
            <a:pPr algn="just">
              <a:spcBef>
                <a:spcPts val="1200"/>
              </a:spcBef>
            </a:pPr>
            <a:endParaRPr lang="el-GR" sz="2400" dirty="0" smtClean="0">
              <a:solidFill>
                <a:schemeClr val="bg1"/>
              </a:solidFill>
              <a:latin typeface="Arial" pitchFamily="34" charset="0"/>
              <a:cs typeface="Arial" pitchFamily="34" charset="0"/>
            </a:endParaRPr>
          </a:p>
          <a:p>
            <a:pPr algn="just">
              <a:spcBef>
                <a:spcPts val="1200"/>
              </a:spcBef>
            </a:pPr>
            <a:r>
              <a:rPr lang="el-GR" sz="2400" dirty="0" smtClean="0">
                <a:solidFill>
                  <a:schemeClr val="bg1"/>
                </a:solidFill>
                <a:latin typeface="Arial" pitchFamily="34" charset="0"/>
                <a:cs typeface="Arial" pitchFamily="34" charset="0"/>
              </a:rPr>
              <a:t>Στις ήπιες και ώριμες μορφές της αποτελεί τη βάση για την ανάπτυξη της </a:t>
            </a:r>
            <a:r>
              <a:rPr lang="el-GR" sz="2400" dirty="0" err="1" smtClean="0">
                <a:solidFill>
                  <a:schemeClr val="bg1"/>
                </a:solidFill>
                <a:latin typeface="Arial" pitchFamily="34" charset="0"/>
                <a:cs typeface="Arial" pitchFamily="34" charset="0"/>
              </a:rPr>
              <a:t>ενσυναίσθησης</a:t>
            </a:r>
            <a:r>
              <a:rPr lang="el-GR" sz="2400" dirty="0" smtClean="0">
                <a:solidFill>
                  <a:schemeClr val="bg1"/>
                </a:solidFill>
                <a:latin typeface="Arial" pitchFamily="34" charset="0"/>
                <a:cs typeface="Arial" pitchFamily="34" charset="0"/>
              </a:rPr>
              <a:t>.</a:t>
            </a:r>
            <a:endParaRPr lang="el-GR" sz="24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endParaRPr lang="el-GR" dirty="0"/>
          </a:p>
        </p:txBody>
      </p:sp>
      <p:pic>
        <p:nvPicPr>
          <p:cNvPr id="1026" name="Picture 2" descr="Σχετική εικόνα"/>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4 - Ορθογώνιο"/>
          <p:cNvSpPr/>
          <p:nvPr/>
        </p:nvSpPr>
        <p:spPr>
          <a:xfrm>
            <a:off x="3347864" y="476672"/>
            <a:ext cx="2408032" cy="707886"/>
          </a:xfrm>
          <a:prstGeom prst="rect">
            <a:avLst/>
          </a:prstGeom>
        </p:spPr>
        <p:txBody>
          <a:bodyPr wrap="none">
            <a:spAutoFit/>
          </a:bodyPr>
          <a:lstStyle/>
          <a:p>
            <a:r>
              <a:rPr lang="el-GR" sz="4000" b="1" dirty="0" smtClean="0">
                <a:solidFill>
                  <a:schemeClr val="bg1"/>
                </a:solidFill>
                <a:latin typeface="Arial" pitchFamily="34" charset="0"/>
                <a:cs typeface="Arial" pitchFamily="34" charset="0"/>
              </a:rPr>
              <a:t>Προβολή</a:t>
            </a:r>
            <a:endParaRPr lang="el-GR" sz="4000" b="1" dirty="0">
              <a:solidFill>
                <a:schemeClr val="bg1"/>
              </a:solidFill>
              <a:latin typeface="Arial" pitchFamily="34" charset="0"/>
              <a:cs typeface="Arial" pitchFamily="34" charset="0"/>
            </a:endParaRPr>
          </a:p>
        </p:txBody>
      </p:sp>
      <p:sp>
        <p:nvSpPr>
          <p:cNvPr id="7" name="6 - TextBox"/>
          <p:cNvSpPr txBox="1"/>
          <p:nvPr/>
        </p:nvSpPr>
        <p:spPr>
          <a:xfrm>
            <a:off x="683568" y="1772816"/>
            <a:ext cx="3888432" cy="4093428"/>
          </a:xfrm>
          <a:prstGeom prst="rect">
            <a:avLst/>
          </a:prstGeom>
          <a:solidFill>
            <a:schemeClr val="accent5">
              <a:lumMod val="75000"/>
              <a:alpha val="55000"/>
            </a:schemeClr>
          </a:solidFill>
        </p:spPr>
        <p:txBody>
          <a:bodyPr wrap="square" rtlCol="0">
            <a:spAutoFit/>
          </a:bodyPr>
          <a:lstStyle/>
          <a:p>
            <a:pPr algn="just"/>
            <a:r>
              <a:rPr lang="el-GR" sz="2000" dirty="0" smtClean="0">
                <a:solidFill>
                  <a:schemeClr val="bg1"/>
                </a:solidFill>
                <a:latin typeface="Arial" pitchFamily="34" charset="0"/>
                <a:cs typeface="Arial" pitchFamily="34" charset="0"/>
              </a:rPr>
              <a:t>Στις κακοήθεις μορφές της η προβολή επιφέρει επικίνδυνες παρανοήσεις και ανείπωτη βλάβη στις διαπροσωπικές σχέσεις. Όταν οι προβαλλόμενες στάσεις διαστρεβλώνουν σε μεγάλο βαθμό το αντικείμενο πάνω στο οποίο προβάλλονται ή όταν αυτό που προβάλλεται απαρτίζεται από αποκηρυγμένα πολύ αρνητικά τμήματα του ατόμου, τότε τα πράγματα είναι δύσκολα.</a:t>
            </a:r>
            <a:endParaRPr lang="el-GR" sz="20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Ορθογώνιο"/>
          <p:cNvSpPr/>
          <p:nvPr/>
        </p:nvSpPr>
        <p:spPr>
          <a:xfrm>
            <a:off x="1547664" y="332656"/>
            <a:ext cx="2408032" cy="707886"/>
          </a:xfrm>
          <a:prstGeom prst="rect">
            <a:avLst/>
          </a:prstGeom>
          <a:solidFill>
            <a:schemeClr val="tx1">
              <a:lumMod val="50000"/>
              <a:lumOff val="50000"/>
            </a:schemeClr>
          </a:solidFill>
        </p:spPr>
        <p:txBody>
          <a:bodyPr wrap="none">
            <a:spAutoFit/>
          </a:bodyPr>
          <a:lstStyle/>
          <a:p>
            <a:r>
              <a:rPr lang="el-GR" sz="4000" b="1" dirty="0" smtClean="0">
                <a:solidFill>
                  <a:schemeClr val="bg1">
                    <a:lumMod val="95000"/>
                  </a:schemeClr>
                </a:solidFill>
                <a:latin typeface="Arial" pitchFamily="34" charset="0"/>
                <a:cs typeface="Arial" pitchFamily="34" charset="0"/>
              </a:rPr>
              <a:t>Προβολή</a:t>
            </a:r>
            <a:endParaRPr lang="el-GR" sz="4000" b="1" dirty="0">
              <a:solidFill>
                <a:schemeClr val="bg1">
                  <a:lumMod val="95000"/>
                </a:schemeClr>
              </a:solidFill>
              <a:latin typeface="Arial" pitchFamily="34" charset="0"/>
              <a:cs typeface="Arial" pitchFamily="34" charset="0"/>
            </a:endParaRPr>
          </a:p>
        </p:txBody>
      </p:sp>
      <p:sp>
        <p:nvSpPr>
          <p:cNvPr id="7" name="6 - TextBox"/>
          <p:cNvSpPr txBox="1"/>
          <p:nvPr/>
        </p:nvSpPr>
        <p:spPr>
          <a:xfrm>
            <a:off x="467544" y="1196752"/>
            <a:ext cx="4752528" cy="5324535"/>
          </a:xfrm>
          <a:prstGeom prst="rect">
            <a:avLst/>
          </a:prstGeom>
          <a:noFill/>
        </p:spPr>
        <p:txBody>
          <a:bodyPr wrap="square" rtlCol="0">
            <a:spAutoFit/>
          </a:bodyPr>
          <a:lstStyle/>
          <a:p>
            <a:pPr algn="just"/>
            <a:r>
              <a:rPr lang="el-GR" sz="2000" dirty="0" smtClean="0">
                <a:latin typeface="Arial" pitchFamily="34" charset="0"/>
                <a:cs typeface="Arial" pitchFamily="34" charset="0"/>
              </a:rPr>
              <a:t>Οι άλλοι δυσανασχετούν με τις διαστρεβλώσεις που δέχεται η εικόνα τους και είναι πιθανό να αντιδράσουν έντονα, επειδή θεωρούνται, για παράδειγμα, ότι επικρίνουν, ζηλεύουν ή καταδιώκουν το άτομο που πραγματοποιεί την προβολή. </a:t>
            </a:r>
          </a:p>
          <a:p>
            <a:pPr algn="just"/>
            <a:r>
              <a:rPr lang="el-GR" sz="2000" dirty="0" smtClean="0">
                <a:latin typeface="Arial" pitchFamily="34" charset="0"/>
                <a:cs typeface="Arial" pitchFamily="34" charset="0"/>
              </a:rPr>
              <a:t>Τέτοιου τύπου προβολές συνήθως γίνονται από άτομα που έχουν την τάση να αγνοούν την ύπαρξη αυτών των στοιχείων στον εαυτό τους και να τα αποδίδουν σε άλλους. </a:t>
            </a:r>
          </a:p>
          <a:p>
            <a:pPr algn="just"/>
            <a:r>
              <a:rPr lang="el-GR" sz="2000" dirty="0" smtClean="0">
                <a:latin typeface="Arial" pitchFamily="34" charset="0"/>
                <a:cs typeface="Arial" pitchFamily="34" charset="0"/>
              </a:rPr>
              <a:t>Για όσους χρησιμοποιούν την προβολή ως βασικό τρόπο κατανόησης του κόσμου και αντιμετώπισης της ζωής, αναφερόμαστε ως άτομα με </a:t>
            </a:r>
            <a:r>
              <a:rPr lang="el-GR" sz="2000" i="1" dirty="0" smtClean="0">
                <a:latin typeface="Arial" pitchFamily="34" charset="0"/>
                <a:cs typeface="Arial" pitchFamily="34" charset="0"/>
              </a:rPr>
              <a:t>παρανοϊκό χαρακτήρα</a:t>
            </a:r>
            <a:r>
              <a:rPr lang="el-GR" sz="2000" dirty="0" smtClean="0">
                <a:latin typeface="Arial" pitchFamily="34" charset="0"/>
                <a:cs typeface="Arial" pitchFamily="34" charset="0"/>
              </a:rPr>
              <a:t>.</a:t>
            </a:r>
            <a:endParaRPr lang="el-GR" sz="2000" dirty="0">
              <a:latin typeface="Arial" pitchFamily="34" charset="0"/>
              <a:cs typeface="Arial" pitchFamily="34" charset="0"/>
            </a:endParaRPr>
          </a:p>
        </p:txBody>
      </p:sp>
      <p:pic>
        <p:nvPicPr>
          <p:cNvPr id="8" name="Picture 2" descr="Î£ÏÎµÏÎ¹ÎºÎ® ÎµÎ¹ÎºÏÎ½Î±"/>
          <p:cNvPicPr>
            <a:picLocks noGrp="1" noChangeAspect="1" noChangeArrowheads="1"/>
          </p:cNvPicPr>
          <p:nvPr>
            <p:ph idx="1"/>
          </p:nvPr>
        </p:nvPicPr>
        <p:blipFill>
          <a:blip r:embed="rId3" cstate="print"/>
          <a:srcRect/>
          <a:stretch>
            <a:fillRect/>
          </a:stretch>
        </p:blipFill>
        <p:spPr bwMode="auto">
          <a:xfrm>
            <a:off x="5551966" y="0"/>
            <a:ext cx="3592034" cy="68580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499992" y="274638"/>
            <a:ext cx="4186808" cy="634082"/>
          </a:xfrm>
        </p:spPr>
        <p:txBody>
          <a:bodyPr>
            <a:normAutofit fontScale="90000"/>
          </a:bodyPr>
          <a:lstStyle/>
          <a:p>
            <a:r>
              <a:rPr lang="el-GR" sz="3600" b="1" dirty="0" smtClean="0">
                <a:solidFill>
                  <a:srgbClr val="C00000"/>
                </a:solidFill>
                <a:latin typeface="Arial" pitchFamily="34" charset="0"/>
                <a:cs typeface="Arial" pitchFamily="34" charset="0"/>
              </a:rPr>
              <a:t>Ακύρωση</a:t>
            </a:r>
            <a:r>
              <a:rPr lang="el-GR" sz="4000" dirty="0" smtClean="0">
                <a:solidFill>
                  <a:srgbClr val="C00000"/>
                </a:solidFill>
                <a:latin typeface="Arial" pitchFamily="34" charset="0"/>
                <a:cs typeface="Arial" pitchFamily="34" charset="0"/>
              </a:rPr>
              <a:t> </a:t>
            </a:r>
            <a:r>
              <a:rPr lang="el-GR" sz="2700" b="1" dirty="0" smtClean="0">
                <a:solidFill>
                  <a:srgbClr val="C00000"/>
                </a:solidFill>
                <a:latin typeface="Arial" pitchFamily="34" charset="0"/>
                <a:cs typeface="Arial" pitchFamily="34" charset="0"/>
              </a:rPr>
              <a:t>(κατάργηση)</a:t>
            </a:r>
            <a:endParaRPr lang="el-GR" sz="2700" b="1" dirty="0">
              <a:solidFill>
                <a:srgbClr val="C00000"/>
              </a:solidFill>
              <a:latin typeface="Arial" pitchFamily="34" charset="0"/>
              <a:cs typeface="Arial" pitchFamily="34" charset="0"/>
            </a:endParaRPr>
          </a:p>
        </p:txBody>
      </p:sp>
      <p:sp>
        <p:nvSpPr>
          <p:cNvPr id="3" name="2 - Θέση περιεχομένου"/>
          <p:cNvSpPr>
            <a:spLocks noGrp="1"/>
          </p:cNvSpPr>
          <p:nvPr>
            <p:ph idx="1"/>
          </p:nvPr>
        </p:nvSpPr>
        <p:spPr>
          <a:xfrm>
            <a:off x="4355976" y="692696"/>
            <a:ext cx="4464496" cy="2304255"/>
          </a:xfrm>
        </p:spPr>
        <p:txBody>
          <a:bodyPr>
            <a:normAutofit fontScale="62500" lnSpcReduction="20000"/>
          </a:bodyPr>
          <a:lstStyle/>
          <a:p>
            <a:pPr marL="0" indent="0" algn="just">
              <a:buNone/>
            </a:pPr>
            <a:endParaRPr lang="el-GR" sz="3400" dirty="0" smtClean="0">
              <a:latin typeface="Arial" pitchFamily="34" charset="0"/>
              <a:cs typeface="Arial" pitchFamily="34" charset="0"/>
            </a:endParaRPr>
          </a:p>
          <a:p>
            <a:pPr marL="0" indent="0" algn="just">
              <a:buNone/>
            </a:pPr>
            <a:r>
              <a:rPr lang="el-GR" sz="3400" dirty="0" smtClean="0">
                <a:latin typeface="Arial" pitchFamily="34" charset="0"/>
                <a:cs typeface="Arial" pitchFamily="34" charset="0"/>
              </a:rPr>
              <a:t>Είναι η ασυνείδητη προσπάθεια αντιστάθμισης κάποιας επίδρασης                  -συνήθως της ενοχής ή της ντροπής- με μια στάση ή συμπεριφορά, που με μαγικό τρόπο θα εξαλείψουν την επίδραση.</a:t>
            </a:r>
          </a:p>
          <a:p>
            <a:pPr>
              <a:buNone/>
            </a:pPr>
            <a:endParaRPr lang="el-GR" dirty="0"/>
          </a:p>
        </p:txBody>
      </p:sp>
      <p:pic>
        <p:nvPicPr>
          <p:cNvPr id="17410" name="Picture 2" descr="Σχετική εικόνα"/>
          <p:cNvPicPr>
            <a:picLocks noChangeAspect="1" noChangeArrowheads="1"/>
          </p:cNvPicPr>
          <p:nvPr/>
        </p:nvPicPr>
        <p:blipFill>
          <a:blip r:embed="rId3" cstate="print"/>
          <a:srcRect/>
          <a:stretch>
            <a:fillRect/>
          </a:stretch>
        </p:blipFill>
        <p:spPr bwMode="auto">
          <a:xfrm>
            <a:off x="0" y="0"/>
            <a:ext cx="4211960" cy="6858000"/>
          </a:xfrm>
          <a:prstGeom prst="rect">
            <a:avLst/>
          </a:prstGeom>
          <a:noFill/>
        </p:spPr>
      </p:pic>
      <p:sp>
        <p:nvSpPr>
          <p:cNvPr id="5" name="2 - Θέση περιεχομένου"/>
          <p:cNvSpPr txBox="1">
            <a:spLocks/>
          </p:cNvSpPr>
          <p:nvPr/>
        </p:nvSpPr>
        <p:spPr>
          <a:xfrm>
            <a:off x="4427984" y="3140968"/>
            <a:ext cx="4320480" cy="3168351"/>
          </a:xfrm>
          <a:prstGeom prst="rect">
            <a:avLst/>
          </a:prstGeom>
          <a:ln>
            <a:solidFill>
              <a:srgbClr val="C00000"/>
            </a:solidFill>
          </a:ln>
        </p:spPr>
        <p:txBody>
          <a:bodyPr vert="horz" lIns="91440" tIns="45720" rIns="91440" bIns="45720" rtlCol="0">
            <a:normAutofit/>
          </a:bodyPr>
          <a:lstStyle/>
          <a:p>
            <a:pPr marL="261938" marR="0" lvl="0" indent="-261938"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2200" b="0" i="0" u="none" strike="noStrike" kern="1200" cap="none" spc="0" normalizeH="0" baseline="0" noProof="0" dirty="0" smtClean="0">
                <a:ln>
                  <a:noFill/>
                </a:ln>
                <a:solidFill>
                  <a:schemeClr val="tx1"/>
                </a:solidFill>
                <a:effectLst/>
                <a:uLnTx/>
                <a:uFillTx/>
                <a:latin typeface="Arial" pitchFamily="34" charset="0"/>
                <a:cs typeface="Arial" pitchFamily="34" charset="0"/>
              </a:rPr>
              <a:t>Το υποκείμενο προσπαθεί να ακυρώσει, ως μη συμβάντα, προηγούμενες σκέψεις, λόγια, χειρονομίες και πράξεις</a:t>
            </a:r>
          </a:p>
          <a:p>
            <a:pPr marL="261938" marR="0" lvl="0" indent="-261938"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2200" b="0" i="0" u="none" strike="noStrike" kern="1200" cap="none" spc="0" normalizeH="0" baseline="0" noProof="0" dirty="0" smtClean="0">
                <a:ln>
                  <a:noFill/>
                </a:ln>
                <a:solidFill>
                  <a:schemeClr val="tx1"/>
                </a:solidFill>
                <a:effectLst/>
                <a:uLnTx/>
                <a:uFillTx/>
                <a:latin typeface="Arial" pitchFamily="34" charset="0"/>
                <a:cs typeface="Arial" pitchFamily="34" charset="0"/>
              </a:rPr>
              <a:t>Χρησιμοποιεί γι’ αυτό μια σκέψη ή μια συμπεριφορά που έχει την αντίθετη σημασία</a:t>
            </a:r>
          </a:p>
          <a:p>
            <a:pPr marL="261938" marR="0" lvl="0" indent="-261938"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2200" b="0" i="0" u="none" strike="noStrike" kern="1200" cap="none" spc="0" normalizeH="0" baseline="0" noProof="0" dirty="0" smtClean="0">
                <a:ln>
                  <a:noFill/>
                </a:ln>
                <a:solidFill>
                  <a:schemeClr val="tx1"/>
                </a:solidFill>
                <a:effectLst/>
                <a:uLnTx/>
                <a:uFillTx/>
                <a:latin typeface="Arial" pitchFamily="34" charset="0"/>
                <a:cs typeface="Arial" pitchFamily="34" charset="0"/>
              </a:rPr>
              <a:t>Υπάρχει μια μαγική χροιά</a:t>
            </a: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l-GR" sz="2200" b="0" i="0" u="none" strike="noStrike" kern="1200" cap="none" spc="0" normalizeH="0" baseline="0" noProof="0" dirty="0">
              <a:ln>
                <a:noFill/>
              </a:ln>
              <a:solidFill>
                <a:schemeClr val="tx1"/>
              </a:solidFill>
              <a:effectLst/>
              <a:uLnTx/>
              <a:uFillTx/>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Autofit/>
          </a:bodyPr>
          <a:lstStyle/>
          <a:p>
            <a:r>
              <a:rPr lang="el-GR" sz="3200" dirty="0" err="1" smtClean="0">
                <a:solidFill>
                  <a:schemeClr val="accent3">
                    <a:lumMod val="50000"/>
                  </a:schemeClr>
                </a:solidFill>
                <a:latin typeface="Arial" pitchFamily="34" charset="0"/>
                <a:cs typeface="Arial" pitchFamily="34" charset="0"/>
              </a:rPr>
              <a:t>Αποεπένδυση</a:t>
            </a:r>
            <a:endParaRPr lang="el-GR" sz="3200" dirty="0">
              <a:solidFill>
                <a:schemeClr val="accent3">
                  <a:lumMod val="50000"/>
                </a:schemeClr>
              </a:solidFill>
              <a:latin typeface="Arial" pitchFamily="34" charset="0"/>
              <a:cs typeface="Arial" pitchFamily="34" charset="0"/>
            </a:endParaRPr>
          </a:p>
        </p:txBody>
      </p:sp>
      <p:sp>
        <p:nvSpPr>
          <p:cNvPr id="3" name="2 - Θέση περιεχομένου"/>
          <p:cNvSpPr>
            <a:spLocks noGrp="1"/>
          </p:cNvSpPr>
          <p:nvPr>
            <p:ph idx="1"/>
          </p:nvPr>
        </p:nvSpPr>
        <p:spPr>
          <a:xfrm>
            <a:off x="683568" y="908720"/>
            <a:ext cx="7920880" cy="5688632"/>
          </a:xfrm>
        </p:spPr>
        <p:txBody>
          <a:bodyPr>
            <a:normAutofit fontScale="55000" lnSpcReduction="20000"/>
          </a:bodyPr>
          <a:lstStyle/>
          <a:p>
            <a:pPr marL="182563" indent="-182563" algn="just">
              <a:lnSpc>
                <a:spcPct val="120000"/>
              </a:lnSpc>
            </a:pPr>
            <a:r>
              <a:rPr lang="el-GR" sz="3300" dirty="0" smtClean="0">
                <a:latin typeface="Arial" pitchFamily="34" charset="0"/>
                <a:cs typeface="Arial" pitchFamily="34" charset="0"/>
              </a:rPr>
              <a:t>Απόσυρση της επένδυσης από αναπαραστάσεις, ομάδες αναπαραστάσεων, αντικείμενα, ψυχικά συστήματα κλπ. Καταστάσεις στις οποίες εμφανίζονται παραστάσεις </a:t>
            </a:r>
            <a:r>
              <a:rPr lang="el-GR" sz="3300" dirty="0" err="1" smtClean="0">
                <a:latin typeface="Arial" pitchFamily="34" charset="0"/>
                <a:cs typeface="Arial" pitchFamily="34" charset="0"/>
              </a:rPr>
              <a:t>αποεπένδυσης</a:t>
            </a:r>
            <a:r>
              <a:rPr lang="el-GR" sz="3300" dirty="0" smtClean="0">
                <a:latin typeface="Arial" pitchFamily="34" charset="0"/>
                <a:cs typeface="Arial" pitchFamily="34" charset="0"/>
              </a:rPr>
              <a:t> εξαιτίας αυτής ακριβώς της απόσυρσης ή ακόμη καταστάσεις στις οποίες παρατηρείται πλήρης απουσία αναπαραστάσεων.</a:t>
            </a:r>
          </a:p>
          <a:p>
            <a:pPr marL="182563" indent="-182563" algn="just">
              <a:lnSpc>
                <a:spcPct val="120000"/>
              </a:lnSpc>
            </a:pPr>
            <a:r>
              <a:rPr lang="el-GR" sz="3300" dirty="0" smtClean="0">
                <a:latin typeface="Arial" pitchFamily="34" charset="0"/>
                <a:cs typeface="Arial" pitchFamily="34" charset="0"/>
              </a:rPr>
              <a:t>Η απόσυρση της επένδυσης θεωρείται από την ψυχανάλυση ως το οικονομικό υπόβαθρο πολλών ψυχικών διεργασιών και κυρίως της απώθησης. Ο </a:t>
            </a:r>
            <a:r>
              <a:rPr lang="en-US" sz="3300" dirty="0" smtClean="0">
                <a:latin typeface="Arial" pitchFamily="34" charset="0"/>
                <a:cs typeface="Arial" pitchFamily="34" charset="0"/>
              </a:rPr>
              <a:t>Freud</a:t>
            </a:r>
            <a:r>
              <a:rPr lang="el-GR" sz="3300" dirty="0" smtClean="0">
                <a:latin typeface="Arial" pitchFamily="34" charset="0"/>
                <a:cs typeface="Arial" pitchFamily="34" charset="0"/>
              </a:rPr>
              <a:t> αναγνωρίζει ευθύς εξαρχής ότι η αποδέσμευση ποσών συναισθήματος από την αναπαράσταση αποτελεί καθοριστικό παράγοντα σχηματισμού της απώθησης. Κατά τη συστηματική περιγραφή της δείχνει ότι η ευόδωση της «</a:t>
            </a:r>
            <a:r>
              <a:rPr lang="el-GR" sz="3300" dirty="0" err="1" smtClean="0">
                <a:latin typeface="Arial" pitchFamily="34" charset="0"/>
                <a:cs typeface="Arial" pitchFamily="34" charset="0"/>
              </a:rPr>
              <a:t>μεθύστερης</a:t>
            </a:r>
            <a:r>
              <a:rPr lang="el-GR" sz="3300" dirty="0" smtClean="0">
                <a:latin typeface="Arial" pitchFamily="34" charset="0"/>
                <a:cs typeface="Arial" pitchFamily="34" charset="0"/>
              </a:rPr>
              <a:t>» απώθησης προϋποθέτει την απώλεια όλου του ενεργητικού φορτίου αναπαραστάσεων που είχαν γίνει παραδεκτές από το σύστημα </a:t>
            </a:r>
            <a:r>
              <a:rPr lang="el-GR" sz="3300" dirty="0" err="1" smtClean="0">
                <a:latin typeface="Arial" pitchFamily="34" charset="0"/>
                <a:cs typeface="Arial" pitchFamily="34" charset="0"/>
              </a:rPr>
              <a:t>προσυνειδητό</a:t>
            </a:r>
            <a:r>
              <a:rPr lang="el-GR" sz="3300" dirty="0" smtClean="0">
                <a:latin typeface="Arial" pitchFamily="34" charset="0"/>
                <a:cs typeface="Arial" pitchFamily="34" charset="0"/>
              </a:rPr>
              <a:t> - συνειδητό, που είχαν δηλαδή επενδυθεί απ’ αυτό. </a:t>
            </a:r>
          </a:p>
          <a:p>
            <a:pPr marL="182563" indent="-182563" algn="just">
              <a:lnSpc>
                <a:spcPct val="120000"/>
              </a:lnSpc>
            </a:pPr>
            <a:r>
              <a:rPr lang="el-GR" sz="3300" dirty="0" smtClean="0">
                <a:latin typeface="Arial" pitchFamily="34" charset="0"/>
                <a:cs typeface="Arial" pitchFamily="34" charset="0"/>
              </a:rPr>
              <a:t>Η ενέργεια που απελευθερώνεται με τον τρόπο αυτό μπορεί να χρησιμοποιηθεί στην επένδυση αμυντικών σχηματισμών (αντιδραστικοί σχηματισμοί), οι οποίοι γίνονται έτσι αντικείμενα </a:t>
            </a:r>
            <a:r>
              <a:rPr lang="el-GR" sz="3300" dirty="0" err="1" smtClean="0">
                <a:latin typeface="Arial" pitchFamily="34" charset="0"/>
                <a:cs typeface="Arial" pitchFamily="34" charset="0"/>
              </a:rPr>
              <a:t>αντιεπένδυσης</a:t>
            </a:r>
            <a:r>
              <a:rPr lang="el-GR" sz="3300" dirty="0" smtClean="0">
                <a:latin typeface="Arial" pitchFamily="34" charset="0"/>
                <a:cs typeface="Arial" pitchFamily="34" charset="0"/>
              </a:rPr>
              <a:t>.</a:t>
            </a:r>
          </a:p>
          <a:p>
            <a:pPr marL="182563" indent="-182563" algn="just">
              <a:lnSpc>
                <a:spcPct val="120000"/>
              </a:lnSpc>
            </a:pPr>
            <a:r>
              <a:rPr lang="el-GR" sz="3300" dirty="0" smtClean="0">
                <a:latin typeface="Arial" pitchFamily="34" charset="0"/>
                <a:cs typeface="Arial" pitchFamily="34" charset="0"/>
              </a:rPr>
              <a:t>Επίσης, στις ναρκισσιστικές καταστάσεις η επένδυση του εγώ αυξάνεται κατά τρόπο ευθέως ανάλογο με την </a:t>
            </a:r>
            <a:r>
              <a:rPr lang="el-GR" sz="3300" dirty="0" err="1" smtClean="0">
                <a:latin typeface="Arial" pitchFamily="34" charset="0"/>
                <a:cs typeface="Arial" pitchFamily="34" charset="0"/>
              </a:rPr>
              <a:t>αποεπένδυση</a:t>
            </a:r>
            <a:r>
              <a:rPr lang="el-GR" sz="3300" dirty="0" smtClean="0">
                <a:latin typeface="Arial" pitchFamily="34" charset="0"/>
                <a:cs typeface="Arial" pitchFamily="34" charset="0"/>
              </a:rPr>
              <a:t> των αντικειμένων.</a:t>
            </a:r>
          </a:p>
          <a:p>
            <a:endParaRPr lang="el-GR" dirty="0" smtClean="0"/>
          </a:p>
          <a:p>
            <a:endParaRPr lang="el-GR" dirty="0" smtClean="0"/>
          </a:p>
          <a:p>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12 - Θέση περιεχομένου" descr="penis-envy-1.jpg"/>
          <p:cNvPicPr>
            <a:picLocks noGrp="1" noChangeAspect="1"/>
          </p:cNvPicPr>
          <p:nvPr>
            <p:ph idx="1"/>
          </p:nvPr>
        </p:nvPicPr>
        <p:blipFill>
          <a:blip r:embed="rId3" cstate="print"/>
          <a:stretch>
            <a:fillRect/>
          </a:stretch>
        </p:blipFill>
        <p:spPr>
          <a:xfrm>
            <a:off x="1" y="1700808"/>
            <a:ext cx="3851919" cy="3888432"/>
          </a:xfrm>
        </p:spPr>
      </p:pic>
      <p:sp>
        <p:nvSpPr>
          <p:cNvPr id="2" name="1 - Τίτλος"/>
          <p:cNvSpPr>
            <a:spLocks noGrp="1"/>
          </p:cNvSpPr>
          <p:nvPr>
            <p:ph type="title"/>
          </p:nvPr>
        </p:nvSpPr>
        <p:spPr>
          <a:xfrm>
            <a:off x="755576" y="188640"/>
            <a:ext cx="7344816" cy="1143000"/>
          </a:xfrm>
        </p:spPr>
        <p:txBody>
          <a:bodyPr>
            <a:noAutofit/>
          </a:bodyPr>
          <a:lstStyle/>
          <a:p>
            <a:r>
              <a:rPr lang="el-GR" sz="3600" b="1" dirty="0" smtClean="0">
                <a:solidFill>
                  <a:srgbClr val="EEB972"/>
                </a:solidFill>
                <a:effectLst>
                  <a:outerShdw blurRad="38100" dist="38100" dir="2700000" algn="tl">
                    <a:srgbClr val="000000">
                      <a:alpha val="43137"/>
                    </a:srgbClr>
                  </a:outerShdw>
                </a:effectLst>
                <a:latin typeface="Arial" pitchFamily="34" charset="0"/>
                <a:cs typeface="Arial" pitchFamily="34" charset="0"/>
              </a:rPr>
              <a:t>Απάρνηση της πραγματικότητας </a:t>
            </a:r>
            <a:endParaRPr lang="el-GR" sz="3600" b="1" dirty="0">
              <a:solidFill>
                <a:srgbClr val="EEB972"/>
              </a:solidFill>
              <a:effectLst>
                <a:outerShdw blurRad="38100" dist="38100" dir="2700000" algn="tl">
                  <a:srgbClr val="000000">
                    <a:alpha val="43137"/>
                  </a:srgbClr>
                </a:outerShdw>
              </a:effectLst>
              <a:latin typeface="Arial" pitchFamily="34" charset="0"/>
              <a:cs typeface="Arial" pitchFamily="34" charset="0"/>
            </a:endParaRPr>
          </a:p>
        </p:txBody>
      </p:sp>
      <p:sp>
        <p:nvSpPr>
          <p:cNvPr id="5" name="4 - TextBox"/>
          <p:cNvSpPr txBox="1"/>
          <p:nvPr/>
        </p:nvSpPr>
        <p:spPr>
          <a:xfrm>
            <a:off x="3779912" y="1196753"/>
            <a:ext cx="5040560" cy="5093702"/>
          </a:xfrm>
          <a:prstGeom prst="rect">
            <a:avLst/>
          </a:prstGeom>
          <a:noFill/>
        </p:spPr>
        <p:txBody>
          <a:bodyPr wrap="square" rtlCol="0">
            <a:spAutoFit/>
          </a:bodyPr>
          <a:lstStyle/>
          <a:p>
            <a:pPr marL="182563" indent="-182563" algn="just">
              <a:spcBef>
                <a:spcPts val="600"/>
              </a:spcBef>
              <a:buFont typeface="Arial" pitchFamily="34" charset="0"/>
              <a:buChar char="•"/>
            </a:pPr>
            <a:r>
              <a:rPr lang="el-GR" sz="2000" dirty="0" smtClean="0">
                <a:latin typeface="Arial" pitchFamily="34" charset="0"/>
                <a:cs typeface="Arial" pitchFamily="34" charset="0"/>
              </a:rPr>
              <a:t>Χρησιμοποιήθηκε από τον </a:t>
            </a:r>
            <a:r>
              <a:rPr lang="en-US" sz="2000" dirty="0" smtClean="0">
                <a:effectLst>
                  <a:outerShdw blurRad="38100" dist="38100" dir="2700000" algn="tl">
                    <a:srgbClr val="000000">
                      <a:alpha val="43137"/>
                    </a:srgbClr>
                  </a:outerShdw>
                </a:effectLst>
                <a:latin typeface="Arial" pitchFamily="34" charset="0"/>
                <a:cs typeface="Arial" pitchFamily="34" charset="0"/>
              </a:rPr>
              <a:t>Freud</a:t>
            </a:r>
            <a:r>
              <a:rPr lang="en-US" sz="2000" dirty="0" smtClean="0">
                <a:latin typeface="Arial" pitchFamily="34" charset="0"/>
                <a:cs typeface="Arial" pitchFamily="34" charset="0"/>
              </a:rPr>
              <a:t> </a:t>
            </a:r>
            <a:r>
              <a:rPr lang="el-GR" sz="2000" dirty="0" smtClean="0">
                <a:latin typeface="Arial" pitchFamily="34" charset="0"/>
                <a:cs typeface="Arial" pitchFamily="34" charset="0"/>
              </a:rPr>
              <a:t>με μια πολύ ειδική σημασία: το μηχανισμό που περιλαμβάνει την άρνηση από την πλευρά του υποκειμένου να αναγνωρίσει και να δεχθεί την πραγματικότητα τραυματικών αντιληπτικών δεδομένων, κυρίως δε την απουσία πέους στη γυναίκα. </a:t>
            </a:r>
          </a:p>
          <a:p>
            <a:pPr marL="182563" indent="-182563" algn="just">
              <a:spcBef>
                <a:spcPts val="600"/>
              </a:spcBef>
              <a:buFont typeface="Arial" pitchFamily="34" charset="0"/>
              <a:buChar char="•"/>
            </a:pPr>
            <a:r>
              <a:rPr lang="el-GR" sz="2000" dirty="0" smtClean="0">
                <a:latin typeface="Arial" pitchFamily="34" charset="0"/>
                <a:cs typeface="Arial" pitchFamily="34" charset="0"/>
              </a:rPr>
              <a:t>Περιγράφεται τόσο στα κορίτσια όσο και στα αγόρια. Ο </a:t>
            </a:r>
            <a:r>
              <a:rPr lang="en-US" sz="2000" dirty="0" smtClean="0">
                <a:effectLst>
                  <a:outerShdw blurRad="38100" dist="38100" dir="2700000" algn="tl">
                    <a:srgbClr val="000000">
                      <a:alpha val="43137"/>
                    </a:srgbClr>
                  </a:outerShdw>
                </a:effectLst>
                <a:latin typeface="Arial" pitchFamily="34" charset="0"/>
                <a:cs typeface="Arial" pitchFamily="34" charset="0"/>
              </a:rPr>
              <a:t>Freud</a:t>
            </a:r>
            <a:r>
              <a:rPr lang="el-GR" sz="2000" dirty="0" smtClean="0">
                <a:latin typeface="Arial" pitchFamily="34" charset="0"/>
                <a:cs typeface="Arial" pitchFamily="34" charset="0"/>
              </a:rPr>
              <a:t> θεωρεί τον μηχανισμό αυτό και τον ψυχωσικό μηχανισμό συγγενείς. «Δεν είναι ούτε σπάνια ούτε πολύ επικίνδυνη για την ψυχική ζωή του παιδιού. Αντίθετα, στον ενήλικο αποτελεί σημείο εκκίνησης της ψύχωσης».</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29698" name="Picture 2" descr="https://img.kaloo.ga/thumb?url=https%3A%2F%2Fexploringyourmind.com%2Fwp-content%2Fuploads%2F2017%2F03%2Fgirl-covering-face-with-feathers.jpeg&amp;md5val=071679996a1d83f5ed57844720f572de&amp;key=b2a590ff7af710be66dfc9e5cfb4a4082138a01c&amp;method=fill&amp;size=708x388"/>
          <p:cNvPicPr>
            <a:picLocks noChangeAspect="1" noChangeArrowheads="1"/>
          </p:cNvPicPr>
          <p:nvPr/>
        </p:nvPicPr>
        <p:blipFill>
          <a:blip r:embed="rId3" cstate="print"/>
          <a:srcRect/>
          <a:stretch>
            <a:fillRect/>
          </a:stretch>
        </p:blipFill>
        <p:spPr bwMode="auto">
          <a:xfrm>
            <a:off x="-1764704" y="1628800"/>
            <a:ext cx="8496944" cy="5195949"/>
          </a:xfrm>
          <a:prstGeom prst="rect">
            <a:avLst/>
          </a:prstGeom>
          <a:noFill/>
        </p:spPr>
      </p:pic>
      <p:sp>
        <p:nvSpPr>
          <p:cNvPr id="2" name="1 - Τίτλος"/>
          <p:cNvSpPr>
            <a:spLocks noGrp="1"/>
          </p:cNvSpPr>
          <p:nvPr>
            <p:ph type="title"/>
          </p:nvPr>
        </p:nvSpPr>
        <p:spPr>
          <a:xfrm>
            <a:off x="2843808" y="0"/>
            <a:ext cx="3312368" cy="792088"/>
          </a:xfrm>
        </p:spPr>
        <p:txBody>
          <a:bodyPr>
            <a:normAutofit/>
          </a:bodyPr>
          <a:lstStyle/>
          <a:p>
            <a:r>
              <a:rPr lang="el-GR" sz="3600" b="1" dirty="0" smtClean="0">
                <a:solidFill>
                  <a:srgbClr val="E3496A"/>
                </a:solidFill>
                <a:effectLst>
                  <a:outerShdw blurRad="38100" dist="38100" dir="2700000" algn="tl">
                    <a:srgbClr val="000000">
                      <a:alpha val="43137"/>
                    </a:srgbClr>
                  </a:outerShdw>
                </a:effectLst>
                <a:latin typeface="Arial" pitchFamily="34" charset="0"/>
                <a:cs typeface="Arial" pitchFamily="34" charset="0"/>
              </a:rPr>
              <a:t>Άρνηση</a:t>
            </a:r>
            <a:endParaRPr lang="el-GR" sz="3600" b="1" dirty="0">
              <a:solidFill>
                <a:srgbClr val="E3496A"/>
              </a:solidFill>
              <a:effectLst>
                <a:outerShdw blurRad="38100" dist="38100" dir="2700000" algn="tl">
                  <a:srgbClr val="000000">
                    <a:alpha val="43137"/>
                  </a:srgbClr>
                </a:outerShdw>
              </a:effectLst>
              <a:latin typeface="Arial" pitchFamily="34" charset="0"/>
              <a:cs typeface="Arial" pitchFamily="34" charset="0"/>
            </a:endParaRPr>
          </a:p>
        </p:txBody>
      </p:sp>
      <p:sp>
        <p:nvSpPr>
          <p:cNvPr id="5" name="4 - TextBox"/>
          <p:cNvSpPr txBox="1"/>
          <p:nvPr/>
        </p:nvSpPr>
        <p:spPr>
          <a:xfrm>
            <a:off x="3995936" y="1052736"/>
            <a:ext cx="4896544" cy="5170646"/>
          </a:xfrm>
          <a:prstGeom prst="rect">
            <a:avLst/>
          </a:prstGeom>
          <a:solidFill>
            <a:schemeClr val="bg1">
              <a:lumMod val="95000"/>
            </a:schemeClr>
          </a:solidFill>
        </p:spPr>
        <p:txBody>
          <a:bodyPr wrap="square" rtlCol="0">
            <a:spAutoFit/>
          </a:bodyPr>
          <a:lstStyle/>
          <a:p>
            <a:pPr marL="182563" indent="-182563" algn="just">
              <a:spcBef>
                <a:spcPts val="600"/>
              </a:spcBef>
              <a:buFont typeface="Arial" pitchFamily="34" charset="0"/>
              <a:buChar char="•"/>
            </a:pPr>
            <a:r>
              <a:rPr lang="el-GR" sz="2100" dirty="0" smtClean="0">
                <a:latin typeface="Arial" pitchFamily="34" charset="0"/>
                <a:cs typeface="Arial" pitchFamily="34" charset="0"/>
              </a:rPr>
              <a:t>Διεργασία με την οποία το υποκείμενο, τη στιγμή ακριβώς που διατυπώνει επιθυμίες, σκέψεις ή συναισθήματα που ήταν μέχρι τότε απωθημένα, επιμένει να αμύνεται απέναντι σε αυτά, αρνούμενο να αναγνωρίσει ότι του ανήκουν.</a:t>
            </a:r>
          </a:p>
          <a:p>
            <a:pPr marL="182563" indent="-182563" algn="just">
              <a:spcBef>
                <a:spcPts val="600"/>
              </a:spcBef>
              <a:buFont typeface="Arial" pitchFamily="34" charset="0"/>
              <a:buChar char="•"/>
            </a:pPr>
            <a:r>
              <a:rPr lang="el-GR" sz="2100" dirty="0" smtClean="0">
                <a:latin typeface="Arial" pitchFamily="34" charset="0"/>
                <a:cs typeface="Arial" pitchFamily="34" charset="0"/>
              </a:rPr>
              <a:t> Έρχεται στην επιφάνεια αυτόματα, σε όλους τους ανθρώπους.</a:t>
            </a:r>
          </a:p>
          <a:p>
            <a:pPr marL="182563" indent="-182563" algn="just">
              <a:spcBef>
                <a:spcPts val="600"/>
              </a:spcBef>
              <a:buFont typeface="Arial" pitchFamily="34" charset="0"/>
              <a:buChar char="•"/>
            </a:pPr>
            <a:r>
              <a:rPr lang="el-GR" sz="2100" dirty="0" smtClean="0">
                <a:latin typeface="Arial" pitchFamily="34" charset="0"/>
                <a:cs typeface="Arial" pitchFamily="34" charset="0"/>
              </a:rPr>
              <a:t> Οι περισσότεροι από εμάς χρησιμοποιούμε την άρνηση ως ένα βαθμό για να κάνουμε τη ζωή μας λιγότερο δυσάρεστη.</a:t>
            </a:r>
          </a:p>
          <a:p>
            <a:pPr marL="182563" indent="-182563" algn="just">
              <a:spcBef>
                <a:spcPts val="600"/>
              </a:spcBef>
              <a:buFont typeface="Arial" pitchFamily="34" charset="0"/>
              <a:buChar char="•"/>
            </a:pPr>
            <a:r>
              <a:rPr lang="el-GR" sz="2100" dirty="0" smtClean="0">
                <a:latin typeface="Arial" pitchFamily="34" charset="0"/>
                <a:cs typeface="Arial" pitchFamily="34" charset="0"/>
              </a:rPr>
              <a:t>Μπορεί να έχει και καταστροφικά αποτελέσματα.</a:t>
            </a:r>
            <a:endParaRPr lang="el-GR" sz="2100" dirty="0"/>
          </a:p>
        </p:txBody>
      </p:sp>
      <p:sp>
        <p:nvSpPr>
          <p:cNvPr id="7" name="1 - Τίτλος"/>
          <p:cNvSpPr txBox="1">
            <a:spLocks/>
          </p:cNvSpPr>
          <p:nvPr/>
        </p:nvSpPr>
        <p:spPr>
          <a:xfrm>
            <a:off x="-1764704" y="0"/>
            <a:ext cx="1764704" cy="6858000"/>
          </a:xfrm>
          <a:prstGeom prst="rect">
            <a:avLst/>
          </a:prstGeom>
          <a:solidFill>
            <a:schemeClr val="bg1">
              <a:lumMod val="75000"/>
            </a:schemeClr>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600" b="1" i="0" u="none" strike="noStrike" kern="1200" cap="none" spc="0" normalizeH="0" baseline="0" noProof="0" dirty="0">
              <a:ln>
                <a:noFill/>
              </a:ln>
              <a:solidFill>
                <a:srgbClr val="E3496A"/>
              </a:solidFill>
              <a:effectLst>
                <a:outerShdw blurRad="38100" dist="38100" dir="2700000" algn="tl">
                  <a:srgbClr val="000000">
                    <a:alpha val="43137"/>
                  </a:srgbClr>
                </a:outerShdw>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355976" y="332656"/>
            <a:ext cx="4186808" cy="562074"/>
          </a:xfrm>
          <a:solidFill>
            <a:schemeClr val="bg1">
              <a:lumMod val="75000"/>
            </a:schemeClr>
          </a:solidFill>
          <a:ln w="19050">
            <a:solidFill>
              <a:schemeClr val="accent5">
                <a:lumMod val="50000"/>
              </a:schemeClr>
            </a:solidFill>
          </a:ln>
        </p:spPr>
        <p:txBody>
          <a:bodyPr>
            <a:normAutofit fontScale="90000"/>
          </a:bodyPr>
          <a:lstStyle/>
          <a:p>
            <a:r>
              <a:rPr lang="el-GR" sz="3200" b="1" dirty="0" smtClean="0">
                <a:solidFill>
                  <a:srgbClr val="FFFFCC"/>
                </a:solidFill>
                <a:effectLst>
                  <a:outerShdw blurRad="38100" dist="38100" dir="2700000" algn="tl">
                    <a:srgbClr val="000000">
                      <a:alpha val="43137"/>
                    </a:srgbClr>
                  </a:outerShdw>
                </a:effectLst>
                <a:latin typeface="Arial" pitchFamily="34" charset="0"/>
                <a:cs typeface="Arial" pitchFamily="34" charset="0"/>
              </a:rPr>
              <a:t>Άρνηση</a:t>
            </a:r>
            <a:endParaRPr lang="el-GR" sz="3200" b="1" dirty="0">
              <a:solidFill>
                <a:srgbClr val="FFFFCC"/>
              </a:solidFill>
              <a:effectLst>
                <a:outerShdw blurRad="38100" dist="38100" dir="2700000" algn="tl">
                  <a:srgbClr val="000000">
                    <a:alpha val="43137"/>
                  </a:srgbClr>
                </a:outerShdw>
              </a:effectLst>
              <a:latin typeface="Arial" pitchFamily="34" charset="0"/>
              <a:cs typeface="Arial" pitchFamily="34" charset="0"/>
            </a:endParaRPr>
          </a:p>
        </p:txBody>
      </p:sp>
      <p:sp>
        <p:nvSpPr>
          <p:cNvPr id="5" name="4 - TextBox"/>
          <p:cNvSpPr txBox="1"/>
          <p:nvPr/>
        </p:nvSpPr>
        <p:spPr>
          <a:xfrm>
            <a:off x="4139952" y="1196752"/>
            <a:ext cx="4608512" cy="5139869"/>
          </a:xfrm>
          <a:prstGeom prst="rect">
            <a:avLst/>
          </a:prstGeom>
          <a:solidFill>
            <a:schemeClr val="bg1"/>
          </a:solidFill>
        </p:spPr>
        <p:txBody>
          <a:bodyPr wrap="square" rtlCol="0">
            <a:spAutoFit/>
          </a:bodyPr>
          <a:lstStyle/>
          <a:p>
            <a:pPr marL="182563" indent="-182563" algn="just">
              <a:spcBef>
                <a:spcPts val="600"/>
              </a:spcBef>
              <a:buFont typeface="Arial" pitchFamily="34" charset="0"/>
              <a:buChar char="•"/>
            </a:pPr>
            <a:r>
              <a:rPr lang="el-GR" sz="2000" dirty="0" smtClean="0">
                <a:latin typeface="Arial" pitchFamily="34" charset="0"/>
                <a:cs typeface="Arial" pitchFamily="34" charset="0"/>
              </a:rPr>
              <a:t>Η μανία αποτελεί το πιο προφανές παράδειγμα ψυχοπαθολογίας από την επιστράτευση της άρνησης. Τα άτομα εδώ αρνούνται σε εκπληκτικό βαθμό, τα σωματικά τους όρια, την ανάγκη τους για ύπνο, την κρισιμότητα της οικονομικής τους κατάστασης, τη θνητότητά τους. </a:t>
            </a:r>
          </a:p>
          <a:p>
            <a:pPr marL="182563" indent="-182563" algn="just">
              <a:spcBef>
                <a:spcPts val="600"/>
              </a:spcBef>
              <a:buFont typeface="Arial" pitchFamily="34" charset="0"/>
              <a:buChar char="•"/>
            </a:pPr>
            <a:r>
              <a:rPr lang="el-GR" sz="2000" dirty="0" smtClean="0">
                <a:latin typeface="Arial" pitchFamily="34" charset="0"/>
                <a:cs typeface="Arial" pitchFamily="34" charset="0"/>
              </a:rPr>
              <a:t>Όσοι χρησιμοποιούν την άρνηση ως βασική άμυνα είναι μανιακά όσον αφορά στην οργάνωση του χαρακτήρα τους και ονομάζονται «</a:t>
            </a:r>
            <a:r>
              <a:rPr lang="el-GR" sz="2000" dirty="0" err="1" smtClean="0">
                <a:latin typeface="Arial" pitchFamily="34" charset="0"/>
                <a:cs typeface="Arial" pitchFamily="34" charset="0"/>
              </a:rPr>
              <a:t>υπομανιακά</a:t>
            </a:r>
            <a:r>
              <a:rPr lang="el-GR" sz="2000" dirty="0" smtClean="0">
                <a:latin typeface="Arial" pitchFamily="34" charset="0"/>
                <a:cs typeface="Arial" pitchFamily="34" charset="0"/>
              </a:rPr>
              <a:t>».</a:t>
            </a:r>
          </a:p>
          <a:p>
            <a:pPr marL="182563" indent="-182563" algn="just">
              <a:spcBef>
                <a:spcPts val="600"/>
              </a:spcBef>
              <a:buFont typeface="Arial" pitchFamily="34" charset="0"/>
              <a:buChar char="•"/>
            </a:pPr>
            <a:r>
              <a:rPr lang="el-GR" sz="2000" dirty="0" smtClean="0">
                <a:latin typeface="Arial" pitchFamily="34" charset="0"/>
                <a:cs typeface="Arial" pitchFamily="34" charset="0"/>
              </a:rPr>
              <a:t>Θα πρέπει να προβληματίζει τον κλινικό</a:t>
            </a:r>
            <a:r>
              <a:rPr lang="en-US" sz="2000" dirty="0" smtClean="0">
                <a:latin typeface="Arial" pitchFamily="34" charset="0"/>
                <a:cs typeface="Arial" pitchFamily="34" charset="0"/>
              </a:rPr>
              <a:t>.</a:t>
            </a:r>
            <a:endParaRPr lang="el-GR" sz="2000" dirty="0" smtClean="0">
              <a:latin typeface="Arial" pitchFamily="34" charset="0"/>
              <a:cs typeface="Arial" pitchFamily="34" charset="0"/>
            </a:endParaRPr>
          </a:p>
          <a:p>
            <a:pPr>
              <a:buFont typeface="Arial" pitchFamily="34" charset="0"/>
              <a:buChar char="•"/>
            </a:pPr>
            <a:endParaRPr lang="el-GR" dirty="0" smtClean="0"/>
          </a:p>
        </p:txBody>
      </p:sp>
      <p:pic>
        <p:nvPicPr>
          <p:cNvPr id="8" name="3 - Θέση περιεχομένου" descr="images (2).jpg"/>
          <p:cNvPicPr>
            <a:picLocks noChangeAspect="1"/>
          </p:cNvPicPr>
          <p:nvPr/>
        </p:nvPicPr>
        <p:blipFill>
          <a:blip r:embed="rId3" cstate="print"/>
          <a:stretch>
            <a:fillRect/>
          </a:stretch>
        </p:blipFill>
        <p:spPr>
          <a:xfrm>
            <a:off x="395536" y="0"/>
            <a:ext cx="3384376" cy="2780928"/>
          </a:xfrm>
          <a:prstGeom prst="rect">
            <a:avLst/>
          </a:prstGeom>
        </p:spPr>
      </p:pic>
      <p:pic>
        <p:nvPicPr>
          <p:cNvPr id="7" name="6 - Θέση περιεχομένου" descr="images (1).jpg"/>
          <p:cNvPicPr>
            <a:picLocks noGrp="1" noChangeAspect="1"/>
          </p:cNvPicPr>
          <p:nvPr>
            <p:ph idx="1"/>
          </p:nvPr>
        </p:nvPicPr>
        <p:blipFill>
          <a:blip r:embed="rId4" cstate="print"/>
          <a:stretch>
            <a:fillRect/>
          </a:stretch>
        </p:blipFill>
        <p:spPr>
          <a:xfrm>
            <a:off x="251520" y="2276873"/>
            <a:ext cx="3672408" cy="3384375"/>
          </a:xfr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755576" y="332656"/>
            <a:ext cx="4546848" cy="864096"/>
          </a:xfrm>
        </p:spPr>
        <p:txBody>
          <a:bodyPr>
            <a:normAutofit/>
          </a:bodyPr>
          <a:lstStyle/>
          <a:p>
            <a:r>
              <a:rPr lang="el-GR" sz="3600" b="1" dirty="0" err="1" smtClean="0">
                <a:solidFill>
                  <a:srgbClr val="D60093"/>
                </a:solidFill>
                <a:latin typeface="Arial" pitchFamily="34" charset="0"/>
                <a:cs typeface="Arial" pitchFamily="34" charset="0"/>
              </a:rPr>
              <a:t>Απομονώση</a:t>
            </a:r>
            <a:endParaRPr lang="el-GR" sz="3600" b="1" dirty="0">
              <a:solidFill>
                <a:srgbClr val="D60093"/>
              </a:solidFill>
              <a:latin typeface="Arial" pitchFamily="34" charset="0"/>
              <a:cs typeface="Arial" pitchFamily="34" charset="0"/>
            </a:endParaRPr>
          </a:p>
        </p:txBody>
      </p:sp>
      <p:sp>
        <p:nvSpPr>
          <p:cNvPr id="3" name="2 - Θέση περιεχομένου"/>
          <p:cNvSpPr>
            <a:spLocks noGrp="1"/>
          </p:cNvSpPr>
          <p:nvPr>
            <p:ph idx="1"/>
          </p:nvPr>
        </p:nvSpPr>
        <p:spPr>
          <a:xfrm>
            <a:off x="251520" y="2492896"/>
            <a:ext cx="5472608" cy="3672408"/>
          </a:xfrm>
          <a:solidFill>
            <a:schemeClr val="bg1">
              <a:lumMod val="95000"/>
            </a:schemeClr>
          </a:solidFill>
        </p:spPr>
        <p:txBody>
          <a:bodyPr>
            <a:normAutofit/>
          </a:bodyPr>
          <a:lstStyle/>
          <a:p>
            <a:pPr marL="182563" indent="-182563" algn="just">
              <a:spcBef>
                <a:spcPts val="600"/>
              </a:spcBef>
            </a:pPr>
            <a:r>
              <a:rPr lang="el-GR" sz="2000" dirty="0" smtClean="0">
                <a:solidFill>
                  <a:schemeClr val="tx1">
                    <a:lumMod val="75000"/>
                    <a:lumOff val="25000"/>
                  </a:schemeClr>
                </a:solidFill>
                <a:latin typeface="Arial" pitchFamily="34" charset="0"/>
                <a:cs typeface="Arial" pitchFamily="34" charset="0"/>
              </a:rPr>
              <a:t>Συνίσταται στην απομόνωση μιας σκέψης ή μιας συμπεριφοράς, κατά τρόπο ώστε οι συνδέσεις τους με άλλες σκέψεις ή με το υπόλοιπο μέρος της ύπαρξης του υποκειμένου να καταργούνται</a:t>
            </a:r>
          </a:p>
          <a:p>
            <a:pPr marL="182563" indent="-182563" algn="just">
              <a:spcBef>
                <a:spcPts val="600"/>
              </a:spcBef>
            </a:pPr>
            <a:r>
              <a:rPr lang="el-GR" sz="2000" dirty="0" smtClean="0">
                <a:solidFill>
                  <a:schemeClr val="tx1">
                    <a:lumMod val="75000"/>
                    <a:lumOff val="25000"/>
                  </a:schemeClr>
                </a:solidFill>
                <a:latin typeface="Arial" pitchFamily="34" charset="0"/>
                <a:cs typeface="Arial" pitchFamily="34" charset="0"/>
              </a:rPr>
              <a:t>Σύμφωνα με τους ψυχαναλυτικούς στοχαστές είναι η πιο πρωτόγονη «διανοητική» άμυνα και το βασικό στοιχείο λειτουργίας μηχανισμών, όπως η </a:t>
            </a:r>
            <a:r>
              <a:rPr lang="el-GR" sz="2000" dirty="0" err="1" smtClean="0">
                <a:solidFill>
                  <a:schemeClr val="tx1">
                    <a:lumMod val="75000"/>
                    <a:lumOff val="25000"/>
                  </a:schemeClr>
                </a:solidFill>
                <a:latin typeface="Arial" pitchFamily="34" charset="0"/>
                <a:cs typeface="Arial" pitchFamily="34" charset="0"/>
              </a:rPr>
              <a:t>διανοητικοποίηση</a:t>
            </a:r>
            <a:r>
              <a:rPr lang="el-GR" sz="2000" dirty="0" smtClean="0">
                <a:solidFill>
                  <a:schemeClr val="tx1">
                    <a:lumMod val="75000"/>
                    <a:lumOff val="25000"/>
                  </a:schemeClr>
                </a:solidFill>
                <a:latin typeface="Arial" pitchFamily="34" charset="0"/>
                <a:cs typeface="Arial" pitchFamily="34" charset="0"/>
              </a:rPr>
              <a:t>, η εκλογίκευση και η ηθικοποίηση</a:t>
            </a:r>
          </a:p>
          <a:p>
            <a:pPr marL="0" indent="0">
              <a:buNone/>
            </a:pPr>
            <a:endParaRPr lang="el-GR" dirty="0"/>
          </a:p>
        </p:txBody>
      </p:sp>
      <p:pic>
        <p:nvPicPr>
          <p:cNvPr id="4" name="Picture 2" descr="ÎÏÎ¿ÏÎ­Î»ÎµÏÎ¼Î± ÎµÎ¹ÎºÏÎ½Î±Ï Î³Î¹Î± defence mechanism painting"/>
          <p:cNvPicPr>
            <a:picLocks noChangeAspect="1" noChangeArrowheads="1"/>
          </p:cNvPicPr>
          <p:nvPr/>
        </p:nvPicPr>
        <p:blipFill>
          <a:blip r:embed="rId3" cstate="print"/>
          <a:srcRect/>
          <a:stretch>
            <a:fillRect/>
          </a:stretch>
        </p:blipFill>
        <p:spPr bwMode="auto">
          <a:xfrm>
            <a:off x="5724128" y="0"/>
            <a:ext cx="3419872" cy="4293096"/>
          </a:xfrm>
          <a:prstGeom prst="rect">
            <a:avLst/>
          </a:prstGeom>
          <a:noFill/>
        </p:spPr>
      </p:pic>
      <p:sp>
        <p:nvSpPr>
          <p:cNvPr id="5" name="4 - Ορθογώνιο"/>
          <p:cNvSpPr/>
          <p:nvPr/>
        </p:nvSpPr>
        <p:spPr>
          <a:xfrm>
            <a:off x="251520" y="1196752"/>
            <a:ext cx="6264696" cy="846386"/>
          </a:xfrm>
          <a:prstGeom prst="rect">
            <a:avLst/>
          </a:prstGeom>
        </p:spPr>
        <p:txBody>
          <a:bodyPr wrap="square">
            <a:spAutoFit/>
          </a:bodyPr>
          <a:lstStyle/>
          <a:p>
            <a:pPr marL="182563" indent="-182563" algn="ctr">
              <a:spcBef>
                <a:spcPts val="600"/>
              </a:spcBef>
            </a:pPr>
            <a:r>
              <a:rPr lang="el-GR" sz="2200" dirty="0" smtClean="0">
                <a:solidFill>
                  <a:srgbClr val="D60093"/>
                </a:solidFill>
                <a:effectLst>
                  <a:outerShdw blurRad="38100" dist="38100" dir="2700000" algn="tl">
                    <a:srgbClr val="000000">
                      <a:alpha val="43137"/>
                    </a:srgbClr>
                  </a:outerShdw>
                </a:effectLst>
                <a:latin typeface="Arial" pitchFamily="34" charset="0"/>
                <a:cs typeface="Arial" pitchFamily="34" charset="0"/>
              </a:rPr>
              <a:t>Μηχανισμός άμυνας ιδιαίτερα χαρακτηριστικός </a:t>
            </a:r>
          </a:p>
          <a:p>
            <a:pPr marL="182563" indent="-182563" algn="ctr">
              <a:spcBef>
                <a:spcPts val="600"/>
              </a:spcBef>
            </a:pPr>
            <a:r>
              <a:rPr lang="el-GR" sz="2200" dirty="0" smtClean="0">
                <a:solidFill>
                  <a:srgbClr val="D60093"/>
                </a:solidFill>
                <a:effectLst>
                  <a:outerShdw blurRad="38100" dist="38100" dir="2700000" algn="tl">
                    <a:srgbClr val="000000">
                      <a:alpha val="43137"/>
                    </a:srgbClr>
                  </a:outerShdw>
                </a:effectLst>
                <a:latin typeface="Arial" pitchFamily="34" charset="0"/>
                <a:cs typeface="Arial" pitchFamily="34" charset="0"/>
              </a:rPr>
              <a:t>στην </a:t>
            </a:r>
            <a:r>
              <a:rPr lang="el-GR" sz="2200" dirty="0" err="1" smtClean="0">
                <a:solidFill>
                  <a:srgbClr val="D60093"/>
                </a:solidFill>
                <a:effectLst>
                  <a:outerShdw blurRad="38100" dist="38100" dir="2700000" algn="tl">
                    <a:srgbClr val="000000">
                      <a:alpha val="43137"/>
                    </a:srgbClr>
                  </a:outerShdw>
                </a:effectLst>
                <a:latin typeface="Arial" pitchFamily="34" charset="0"/>
                <a:cs typeface="Arial" pitchFamily="34" charset="0"/>
              </a:rPr>
              <a:t>ιδεοψυχαναγκαστική</a:t>
            </a:r>
            <a:r>
              <a:rPr lang="el-GR" sz="2200" dirty="0" smtClean="0">
                <a:solidFill>
                  <a:srgbClr val="D60093"/>
                </a:solidFill>
                <a:effectLst>
                  <a:outerShdw blurRad="38100" dist="38100" dir="2700000" algn="tl">
                    <a:srgbClr val="000000">
                      <a:alpha val="43137"/>
                    </a:srgbClr>
                  </a:outerShdw>
                </a:effectLst>
                <a:latin typeface="Arial" pitchFamily="34" charset="0"/>
                <a:cs typeface="Arial" pitchFamily="34" charset="0"/>
              </a:rPr>
              <a:t> νεύρωση</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Αποκλεισμός ή </a:t>
            </a:r>
            <a:r>
              <a:rPr lang="el-GR" dirty="0" err="1"/>
              <a:t>Διάκλειση</a:t>
            </a:r>
            <a:endParaRPr lang="en-US" dirty="0"/>
          </a:p>
        </p:txBody>
      </p:sp>
      <p:sp>
        <p:nvSpPr>
          <p:cNvPr id="3" name="Content Placeholder 2"/>
          <p:cNvSpPr>
            <a:spLocks noGrp="1"/>
          </p:cNvSpPr>
          <p:nvPr>
            <p:ph idx="1"/>
          </p:nvPr>
        </p:nvSpPr>
        <p:spPr/>
        <p:txBody>
          <a:bodyPr/>
          <a:lstStyle/>
          <a:p>
            <a:r>
              <a:rPr lang="el-GR" dirty="0"/>
              <a:t>Ειδικός μηχανισμός, τον οποίο εισήγαγε ο </a:t>
            </a:r>
            <a:r>
              <a:rPr lang="en-US" dirty="0" err="1"/>
              <a:t>Lacan</a:t>
            </a:r>
            <a:r>
              <a:rPr lang="el-GR" dirty="0"/>
              <a:t>, που αποτελεί την αρχέγονη αιτία του </a:t>
            </a:r>
            <a:r>
              <a:rPr lang="el-GR" dirty="0" err="1"/>
              <a:t>ψυχωσικού</a:t>
            </a:r>
            <a:r>
              <a:rPr lang="el-GR" dirty="0"/>
              <a:t> φαινομένου</a:t>
            </a:r>
          </a:p>
          <a:p>
            <a:r>
              <a:rPr lang="el-GR" dirty="0"/>
              <a:t>Συνίσταται στην εξαρχής απόρριψη ενός θεμελιώδους «σημαίνοντος» (π.χ. φαλλός ως σημαίνον του συμπλέγματος ευνουχισμού) από το συμβολικό πεδίο του υποκειμένου </a:t>
            </a:r>
            <a:endParaRPr lang="el-GR" dirty="0"/>
          </a:p>
        </p:txBody>
      </p:sp>
    </p:spTree>
    <p:extLst>
      <p:ext uri="{BB962C8B-B14F-4D97-AF65-F5344CB8AC3E}">
        <p14:creationId xmlns:p14="http://schemas.microsoft.com/office/powerpoint/2010/main" val="9742125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Αποκλεισμός ή </a:t>
            </a:r>
            <a:r>
              <a:rPr lang="el-GR" dirty="0" err="1"/>
              <a:t>Διάκλειση</a:t>
            </a:r>
            <a:endParaRPr lang="en-US" dirty="0"/>
          </a:p>
        </p:txBody>
      </p:sp>
      <p:sp>
        <p:nvSpPr>
          <p:cNvPr id="3" name="Content Placeholder 2"/>
          <p:cNvSpPr>
            <a:spLocks noGrp="1"/>
          </p:cNvSpPr>
          <p:nvPr>
            <p:ph idx="1"/>
          </p:nvPr>
        </p:nvSpPr>
        <p:spPr/>
        <p:txBody>
          <a:bodyPr>
            <a:normAutofit lnSpcReduction="10000"/>
          </a:bodyPr>
          <a:lstStyle/>
          <a:p>
            <a:r>
              <a:rPr lang="el-GR" dirty="0"/>
              <a:t>Διαφοροποιείται από την απώθηση σε 2 σημεία:</a:t>
            </a:r>
          </a:p>
          <a:p>
            <a:r>
              <a:rPr lang="el-GR" dirty="0"/>
              <a:t>Τα αποκλεισμένα σημαίνοντα δεν ενσωματώνονται στο ασυνείδητο του υποκειμένου</a:t>
            </a:r>
          </a:p>
          <a:p>
            <a:r>
              <a:rPr lang="el-GR" dirty="0"/>
              <a:t>Η επιστροφή τους δεν πραγματοποιείται «από το εσωτερικό», αλλά μέσα στο πραγματικό, κυρίως κατά το </a:t>
            </a:r>
            <a:r>
              <a:rPr lang="el-GR" dirty="0" err="1"/>
              <a:t>ψευδαισθησιακό</a:t>
            </a:r>
            <a:r>
              <a:rPr lang="el-GR" dirty="0"/>
              <a:t> φαινόμενο.</a:t>
            </a:r>
            <a:endParaRPr lang="en-US" dirty="0"/>
          </a:p>
          <a:p>
            <a:endParaRPr lang="en-US" dirty="0"/>
          </a:p>
        </p:txBody>
      </p:sp>
    </p:spTree>
    <p:extLst>
      <p:ext uri="{BB962C8B-B14F-4D97-AF65-F5344CB8AC3E}">
        <p14:creationId xmlns:p14="http://schemas.microsoft.com/office/powerpoint/2010/main" val="16955046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lstStyle/>
          <a:p>
            <a:r>
              <a:rPr lang="el-GR" b="1" dirty="0" smtClean="0">
                <a:solidFill>
                  <a:srgbClr val="FF9933"/>
                </a:solidFill>
                <a:effectLst>
                  <a:outerShdw blurRad="38100" dist="38100" dir="2700000" algn="tl">
                    <a:srgbClr val="000000">
                      <a:alpha val="43137"/>
                    </a:srgbClr>
                  </a:outerShdw>
                </a:effectLst>
              </a:rPr>
              <a:t>Μετάθεση</a:t>
            </a:r>
            <a:endParaRPr lang="el-GR" b="1" dirty="0">
              <a:solidFill>
                <a:srgbClr val="FF9933"/>
              </a:solidFill>
              <a:effectLst>
                <a:outerShdw blurRad="38100" dist="38100" dir="2700000" algn="tl">
                  <a:srgbClr val="000000">
                    <a:alpha val="43137"/>
                  </a:srgbClr>
                </a:outerShdw>
              </a:effectLst>
            </a:endParaRPr>
          </a:p>
        </p:txBody>
      </p:sp>
      <p:pic>
        <p:nvPicPr>
          <p:cNvPr id="23554" name="Picture 2" descr="ÎÏÎ¿ÏÎ­Î»ÎµÏÎ¼Î± ÎµÎ¹ÎºÏÎ½Î±Ï Î³Î¹Î± displacement defense mechanism painting"/>
          <p:cNvPicPr>
            <a:picLocks noChangeAspect="1" noChangeArrowheads="1"/>
          </p:cNvPicPr>
          <p:nvPr/>
        </p:nvPicPr>
        <p:blipFill>
          <a:blip r:embed="rId3" cstate="print"/>
          <a:srcRect/>
          <a:stretch>
            <a:fillRect/>
          </a:stretch>
        </p:blipFill>
        <p:spPr bwMode="auto">
          <a:xfrm>
            <a:off x="611560" y="3717032"/>
            <a:ext cx="7920880" cy="2837310"/>
          </a:xfrm>
          <a:prstGeom prst="rect">
            <a:avLst/>
          </a:prstGeom>
          <a:noFill/>
        </p:spPr>
      </p:pic>
      <p:sp>
        <p:nvSpPr>
          <p:cNvPr id="3" name="2 - Θέση περιεχομένου"/>
          <p:cNvSpPr>
            <a:spLocks noGrp="1"/>
          </p:cNvSpPr>
          <p:nvPr>
            <p:ph idx="1"/>
          </p:nvPr>
        </p:nvSpPr>
        <p:spPr>
          <a:xfrm>
            <a:off x="611560" y="1124744"/>
            <a:ext cx="7920880" cy="2880320"/>
          </a:xfrm>
          <a:solidFill>
            <a:schemeClr val="bg1"/>
          </a:solidFill>
        </p:spPr>
        <p:txBody>
          <a:bodyPr/>
          <a:lstStyle/>
          <a:p>
            <a:pPr marL="0" indent="0" algn="just">
              <a:buNone/>
            </a:pPr>
            <a:endParaRPr lang="en-US" sz="2400" dirty="0" smtClean="0">
              <a:latin typeface="Arial" pitchFamily="34" charset="0"/>
              <a:cs typeface="Arial" pitchFamily="34" charset="0"/>
            </a:endParaRPr>
          </a:p>
          <a:p>
            <a:pPr marL="0" indent="0" algn="just">
              <a:buNone/>
            </a:pPr>
            <a:r>
              <a:rPr lang="el-GR" sz="2400" dirty="0" smtClean="0">
                <a:latin typeface="Arial" pitchFamily="34" charset="0"/>
                <a:cs typeface="Arial" pitchFamily="34" charset="0"/>
              </a:rPr>
              <a:t>Πρόκειται για μηχανισμό με τον οποίο ο τονισμός, το ενδιαφέρον και η ένταση ορισμένων αναπαραστάσεων αποσπώνται και μεταφέρονται σε άλλες λιγότερο έντονες, οι οποίες συνδέονται με τις πρώτες μέσω συνειρμικών αλυσίδων.</a:t>
            </a:r>
          </a:p>
          <a:p>
            <a:endParaRPr lang="el-G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9EED3">
            <a:alpha val="43000"/>
          </a:srgbClr>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475656" y="260648"/>
            <a:ext cx="3168352" cy="576064"/>
          </a:xfrm>
          <a:solidFill>
            <a:srgbClr val="F9EED3"/>
          </a:solidFill>
          <a:ln w="25400">
            <a:solidFill>
              <a:schemeClr val="accent5">
                <a:lumMod val="50000"/>
              </a:schemeClr>
            </a:solidFill>
          </a:ln>
        </p:spPr>
        <p:txBody>
          <a:bodyPr>
            <a:normAutofit fontScale="90000"/>
          </a:bodyPr>
          <a:lstStyle/>
          <a:p>
            <a:r>
              <a:rPr lang="el-GR" sz="3600" b="1" dirty="0" smtClean="0">
                <a:solidFill>
                  <a:schemeClr val="accent1">
                    <a:lumMod val="75000"/>
                  </a:schemeClr>
                </a:solidFill>
                <a:latin typeface="Arial" pitchFamily="34" charset="0"/>
                <a:cs typeface="Arial" pitchFamily="34" charset="0"/>
              </a:rPr>
              <a:t>Συμπύκνωση</a:t>
            </a:r>
            <a:endParaRPr lang="el-GR" sz="3600" b="1" dirty="0">
              <a:solidFill>
                <a:schemeClr val="accent1">
                  <a:lumMod val="75000"/>
                </a:schemeClr>
              </a:solidFill>
              <a:latin typeface="Arial" pitchFamily="34" charset="0"/>
              <a:cs typeface="Arial" pitchFamily="34" charset="0"/>
            </a:endParaRPr>
          </a:p>
        </p:txBody>
      </p:sp>
      <p:sp>
        <p:nvSpPr>
          <p:cNvPr id="3" name="2 - Θέση περιεχομένου"/>
          <p:cNvSpPr>
            <a:spLocks noGrp="1"/>
          </p:cNvSpPr>
          <p:nvPr>
            <p:ph idx="1"/>
          </p:nvPr>
        </p:nvSpPr>
        <p:spPr>
          <a:xfrm>
            <a:off x="251520" y="1052736"/>
            <a:ext cx="5184576" cy="1368152"/>
          </a:xfrm>
          <a:solidFill>
            <a:schemeClr val="bg2"/>
          </a:solidFill>
        </p:spPr>
        <p:txBody>
          <a:bodyPr>
            <a:normAutofit fontScale="92500" lnSpcReduction="10000"/>
          </a:bodyPr>
          <a:lstStyle/>
          <a:p>
            <a:pPr marL="0" indent="0" algn="just">
              <a:lnSpc>
                <a:spcPct val="110000"/>
              </a:lnSpc>
              <a:spcBef>
                <a:spcPts val="600"/>
              </a:spcBef>
              <a:buNone/>
            </a:pPr>
            <a:r>
              <a:rPr lang="el-GR" sz="2200" dirty="0" smtClean="0">
                <a:latin typeface="Arial" pitchFamily="34" charset="0"/>
                <a:cs typeface="Arial" pitchFamily="34" charset="0"/>
              </a:rPr>
              <a:t>Μία και μόνη αναπαράσταση μπορεί να αντιπροσωπεύει πολλές συνειρμικές αλυσίδες στο σημείο διασταύρωσης των οποίων βρίσκεται. </a:t>
            </a:r>
          </a:p>
          <a:p>
            <a:endParaRPr lang="el-GR" sz="2000" dirty="0"/>
          </a:p>
        </p:txBody>
      </p:sp>
      <p:sp>
        <p:nvSpPr>
          <p:cNvPr id="5" name="2 - Θέση περιεχομένου"/>
          <p:cNvSpPr txBox="1">
            <a:spLocks/>
          </p:cNvSpPr>
          <p:nvPr/>
        </p:nvSpPr>
        <p:spPr>
          <a:xfrm>
            <a:off x="467544" y="4797152"/>
            <a:ext cx="8208912" cy="1440160"/>
          </a:xfrm>
          <a:prstGeom prst="rect">
            <a:avLst/>
          </a:prstGeom>
          <a:solidFill>
            <a:schemeClr val="bg2"/>
          </a:solidFill>
        </p:spPr>
        <p:txBody>
          <a:bodyPr vert="horz" lIns="91440" tIns="45720" rIns="91440" bIns="45720" rtlCol="0">
            <a:normAutofit lnSpcReduction="10000"/>
          </a:bodyPr>
          <a:lstStyle/>
          <a:p>
            <a:pPr marR="0" lvl="0" algn="just" defTabSz="914400" rtl="0" eaLnBrk="1" fontAlgn="auto" latinLnBrk="0" hangingPunct="1">
              <a:lnSpc>
                <a:spcPct val="110000"/>
              </a:lnSpc>
              <a:spcBef>
                <a:spcPts val="600"/>
              </a:spcBef>
              <a:spcAft>
                <a:spcPts val="0"/>
              </a:spcAft>
              <a:buClrTx/>
              <a:buSzTx/>
              <a:tabLst/>
              <a:defRPr/>
            </a:pPr>
            <a:r>
              <a:rPr kumimoji="0" lang="el-GR"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Η συμπύκνωση δεν μπορεί όμως να εξομοιωθεί με κάτι σαν περίληψη: </a:t>
            </a:r>
            <a:endParaRPr kumimoji="0" lang="en-US"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a:p>
            <a:pPr marR="0" lvl="0" algn="just" defTabSz="914400" rtl="0" eaLnBrk="1" fontAlgn="auto" latinLnBrk="0" hangingPunct="1">
              <a:lnSpc>
                <a:spcPct val="110000"/>
              </a:lnSpc>
              <a:spcBef>
                <a:spcPts val="600"/>
              </a:spcBef>
              <a:spcAft>
                <a:spcPts val="0"/>
              </a:spcAft>
              <a:buClrTx/>
              <a:buSzTx/>
              <a:tabLst/>
              <a:defRPr/>
            </a:pPr>
            <a:r>
              <a:rPr kumimoji="0" lang="el-GR"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όπως κάθε έκδηλο περιεχόμενο </a:t>
            </a:r>
            <a:r>
              <a:rPr kumimoji="0" lang="el-GR" sz="2000" b="0" i="0" u="none" strike="noStrike" kern="1200" cap="none" spc="0" normalizeH="0" baseline="0" noProof="0" dirty="0" err="1" smtClean="0">
                <a:ln>
                  <a:noFill/>
                </a:ln>
                <a:solidFill>
                  <a:schemeClr val="tx1"/>
                </a:solidFill>
                <a:effectLst/>
                <a:uLnTx/>
                <a:uFillTx/>
                <a:latin typeface="Arial" pitchFamily="34" charset="0"/>
                <a:ea typeface="+mn-ea"/>
                <a:cs typeface="Arial" pitchFamily="34" charset="0"/>
              </a:rPr>
              <a:t>επικαθορίζεται</a:t>
            </a:r>
            <a:r>
              <a:rPr kumimoji="0" lang="el-GR"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 από πολλές λανθάνουσες σημασίες, έτσι και κάθε μία από αυτές μπορεί να συναντηθεί σε πολλά διαφορετικά έκδηλα στοιχεία.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5 - Ορθογώνιο"/>
          <p:cNvSpPr/>
          <p:nvPr/>
        </p:nvSpPr>
        <p:spPr>
          <a:xfrm>
            <a:off x="251520" y="2636912"/>
            <a:ext cx="5256584" cy="1446550"/>
          </a:xfrm>
          <a:prstGeom prst="rect">
            <a:avLst/>
          </a:prstGeom>
          <a:solidFill>
            <a:schemeClr val="bg2"/>
          </a:solidFill>
        </p:spPr>
        <p:txBody>
          <a:bodyPr wrap="square">
            <a:spAutoFit/>
          </a:bodyPr>
          <a:lstStyle/>
          <a:p>
            <a:pPr lvl="0" algn="just">
              <a:lnSpc>
                <a:spcPct val="110000"/>
              </a:lnSpc>
              <a:spcBef>
                <a:spcPts val="600"/>
              </a:spcBef>
              <a:defRPr/>
            </a:pPr>
            <a:r>
              <a:rPr lang="el-GR" sz="2000" dirty="0" smtClean="0">
                <a:latin typeface="Arial" pitchFamily="34" charset="0"/>
                <a:cs typeface="Arial" pitchFamily="34" charset="0"/>
              </a:rPr>
              <a:t>Η λειτουργία της συμπύκνωσης μπορεί να παρατηρηθεί στο σύμπτωμα, όπως επίσης και στους ποικίλους σχηματισμούς του ασυνειδήτου. </a:t>
            </a:r>
          </a:p>
        </p:txBody>
      </p:sp>
      <p:sp>
        <p:nvSpPr>
          <p:cNvPr id="7" name="6 - Ορθογώνιο"/>
          <p:cNvSpPr/>
          <p:nvPr/>
        </p:nvSpPr>
        <p:spPr>
          <a:xfrm>
            <a:off x="4572000" y="4221088"/>
            <a:ext cx="4071564" cy="404663"/>
          </a:xfrm>
          <a:prstGeom prst="rect">
            <a:avLst/>
          </a:prstGeom>
          <a:solidFill>
            <a:schemeClr val="bg2"/>
          </a:solidFill>
          <a:ln>
            <a:noFill/>
          </a:ln>
        </p:spPr>
        <p:txBody>
          <a:bodyPr wrap="none">
            <a:spAutoFit/>
          </a:bodyPr>
          <a:lstStyle/>
          <a:p>
            <a:pPr marL="342900" lvl="0" indent="-342900" algn="just">
              <a:lnSpc>
                <a:spcPct val="110000"/>
              </a:lnSpc>
              <a:spcBef>
                <a:spcPts val="600"/>
              </a:spcBef>
              <a:defRPr/>
            </a:pPr>
            <a:r>
              <a:rPr lang="el-GR" sz="2000" dirty="0" smtClean="0">
                <a:latin typeface="Arial" pitchFamily="34" charset="0"/>
                <a:cs typeface="Arial" pitchFamily="34" charset="0"/>
              </a:rPr>
              <a:t>Είναι ιδιαίτερα έκδηλη στο όνειρο. </a:t>
            </a:r>
          </a:p>
        </p:txBody>
      </p:sp>
      <p:pic>
        <p:nvPicPr>
          <p:cNvPr id="21506" name="Picture 2" descr="aesthetic, art, floral, modern"/>
          <p:cNvPicPr>
            <a:picLocks noChangeAspect="1" noChangeArrowheads="1"/>
          </p:cNvPicPr>
          <p:nvPr/>
        </p:nvPicPr>
        <p:blipFill>
          <a:blip r:embed="rId2" cstate="print"/>
          <a:srcRect/>
          <a:stretch>
            <a:fillRect/>
          </a:stretch>
        </p:blipFill>
        <p:spPr bwMode="auto">
          <a:xfrm>
            <a:off x="5652120" y="0"/>
            <a:ext cx="3491880" cy="3789040"/>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3131840" y="260648"/>
            <a:ext cx="5410944" cy="504056"/>
          </a:xfrm>
          <a:solidFill>
            <a:schemeClr val="accent3">
              <a:lumMod val="40000"/>
              <a:lumOff val="60000"/>
            </a:schemeClr>
          </a:solidFill>
        </p:spPr>
        <p:txBody>
          <a:bodyPr>
            <a:normAutofit fontScale="90000"/>
          </a:bodyPr>
          <a:lstStyle/>
          <a:p>
            <a:r>
              <a:rPr lang="el-GR" sz="3200" b="1" dirty="0" smtClean="0">
                <a:latin typeface="Arial" pitchFamily="34" charset="0"/>
                <a:cs typeface="Arial" pitchFamily="34" charset="0"/>
              </a:rPr>
              <a:t>Διχασμός </a:t>
            </a:r>
            <a:r>
              <a:rPr lang="en-US" sz="3200" b="1" dirty="0" smtClean="0">
                <a:latin typeface="Arial" pitchFamily="34" charset="0"/>
                <a:cs typeface="Arial" pitchFamily="34" charset="0"/>
              </a:rPr>
              <a:t>- </a:t>
            </a:r>
            <a:r>
              <a:rPr lang="el-GR" sz="3200" b="1" dirty="0" smtClean="0">
                <a:latin typeface="Arial" pitchFamily="34" charset="0"/>
                <a:cs typeface="Arial" pitchFamily="34" charset="0"/>
              </a:rPr>
              <a:t>σχάση του εγώ</a:t>
            </a:r>
            <a:endParaRPr lang="el-GR" sz="3200" b="1" dirty="0">
              <a:latin typeface="Arial" pitchFamily="34" charset="0"/>
              <a:cs typeface="Arial" pitchFamily="34" charset="0"/>
            </a:endParaRPr>
          </a:p>
        </p:txBody>
      </p:sp>
      <p:sp>
        <p:nvSpPr>
          <p:cNvPr id="3" name="2 - Θέση περιεχομένου"/>
          <p:cNvSpPr>
            <a:spLocks noGrp="1"/>
          </p:cNvSpPr>
          <p:nvPr>
            <p:ph idx="1"/>
          </p:nvPr>
        </p:nvSpPr>
        <p:spPr>
          <a:xfrm>
            <a:off x="2483768" y="1052736"/>
            <a:ext cx="6408712" cy="5400600"/>
          </a:xfrm>
          <a:solidFill>
            <a:schemeClr val="accent3">
              <a:lumMod val="40000"/>
              <a:lumOff val="60000"/>
            </a:schemeClr>
          </a:solidFill>
        </p:spPr>
        <p:txBody>
          <a:bodyPr>
            <a:noAutofit/>
          </a:bodyPr>
          <a:lstStyle/>
          <a:p>
            <a:pPr marL="266700" indent="-266700" algn="just">
              <a:spcBef>
                <a:spcPts val="600"/>
              </a:spcBef>
            </a:pPr>
            <a:r>
              <a:rPr lang="el-GR" sz="2000" dirty="0" smtClean="0">
                <a:latin typeface="Arial" pitchFamily="34" charset="0"/>
                <a:cs typeface="Arial" pitchFamily="34" charset="0"/>
              </a:rPr>
              <a:t>Τον περιέγραψε ο </a:t>
            </a:r>
            <a:r>
              <a:rPr lang="en-US" sz="2000" dirty="0" smtClean="0">
                <a:latin typeface="Arial" pitchFamily="34" charset="0"/>
                <a:cs typeface="Arial" pitchFamily="34" charset="0"/>
              </a:rPr>
              <a:t>Freud - </a:t>
            </a:r>
            <a:r>
              <a:rPr lang="el-GR" sz="2000" dirty="0" smtClean="0">
                <a:latin typeface="Arial" pitchFamily="34" charset="0"/>
                <a:cs typeface="Arial" pitchFamily="34" charset="0"/>
              </a:rPr>
              <a:t>Παρατηρείται κυρίως στον φετιχισμό και τις ψυχώσεις</a:t>
            </a:r>
          </a:p>
          <a:p>
            <a:pPr marL="266700" indent="-266700" algn="just">
              <a:spcBef>
                <a:spcPts val="600"/>
              </a:spcBef>
            </a:pPr>
            <a:r>
              <a:rPr lang="el-GR" sz="2000" dirty="0" smtClean="0">
                <a:latin typeface="Arial" pitchFamily="34" charset="0"/>
                <a:cs typeface="Arial" pitchFamily="34" charset="0"/>
              </a:rPr>
              <a:t>Είναι η συνύπαρξη στους κόλπους του Εγώ δύο διαφορετικών ψυχικών στάσεων σε σχέση με την εξωτερική πραγματικότητα, όταν αντιτίθεται σε </a:t>
            </a:r>
            <a:r>
              <a:rPr lang="el-GR" sz="2000" dirty="0" err="1" smtClean="0">
                <a:latin typeface="Arial" pitchFamily="34" charset="0"/>
                <a:cs typeface="Arial" pitchFamily="34" charset="0"/>
              </a:rPr>
              <a:t>ενορμητικές</a:t>
            </a:r>
            <a:r>
              <a:rPr lang="el-GR" sz="2000" dirty="0" smtClean="0">
                <a:latin typeface="Arial" pitchFamily="34" charset="0"/>
                <a:cs typeface="Arial" pitchFamily="34" charset="0"/>
              </a:rPr>
              <a:t> απαιτήσεις</a:t>
            </a:r>
          </a:p>
          <a:p>
            <a:pPr marL="266700" indent="-266700" algn="just">
              <a:spcBef>
                <a:spcPts val="600"/>
              </a:spcBef>
            </a:pPr>
            <a:r>
              <a:rPr lang="el-GR" sz="2000" dirty="0" smtClean="0">
                <a:latin typeface="Arial" pitchFamily="34" charset="0"/>
                <a:cs typeface="Arial" pitchFamily="34" charset="0"/>
              </a:rPr>
              <a:t>Απ’ αυτές η μεν μία λαμβάνει υπόψη της την πραγματικότητα, η δε άλλη αρνείται (την απορρίπτει) και βάζει στη θέση της παράγωγα της επιθυμίας</a:t>
            </a:r>
          </a:p>
          <a:p>
            <a:pPr marL="266700" indent="-266700" algn="just">
              <a:spcBef>
                <a:spcPts val="600"/>
              </a:spcBef>
            </a:pPr>
            <a:r>
              <a:rPr lang="el-GR" sz="2000" dirty="0" smtClean="0">
                <a:latin typeface="Arial" pitchFamily="34" charset="0"/>
                <a:cs typeface="Arial" pitchFamily="34" charset="0"/>
              </a:rPr>
              <a:t>Οι δύο αυτές στάσεις συμπαρατάσσονται χωρίς να αλληλοεπηρεάζονται. </a:t>
            </a:r>
          </a:p>
          <a:p>
            <a:pPr marL="266700" indent="-266700" algn="just">
              <a:spcBef>
                <a:spcPts val="600"/>
              </a:spcBef>
            </a:pPr>
            <a:r>
              <a:rPr lang="el-GR" sz="2000" dirty="0" smtClean="0">
                <a:latin typeface="Arial" pitchFamily="34" charset="0"/>
                <a:cs typeface="Arial" pitchFamily="34" charset="0"/>
              </a:rPr>
              <a:t>Ο διχασμός δεν αποτελεί άμυνα του εγώ με την τρέχουσα έννοια, αλλά τρόπο συνύπαρξης δύο αμυντικών τακτικών, από τις οποίες η μία είναι στραμμένη προς την πραγματικότητα (απόρριψη της πραγματικότητας) και η άλλη προς την </a:t>
            </a:r>
            <a:r>
              <a:rPr lang="el-GR" sz="2000" dirty="0" err="1" smtClean="0">
                <a:latin typeface="Arial" pitchFamily="34" charset="0"/>
                <a:cs typeface="Arial" pitchFamily="34" charset="0"/>
              </a:rPr>
              <a:t>ενόρμηση</a:t>
            </a:r>
            <a:endParaRPr lang="el-GR" sz="2000" dirty="0">
              <a:latin typeface="Arial" pitchFamily="34" charset="0"/>
              <a:cs typeface="Arial" pitchFamily="34" charset="0"/>
            </a:endParaRPr>
          </a:p>
        </p:txBody>
      </p:sp>
      <p:pic>
        <p:nvPicPr>
          <p:cNvPr id="20482" name="Picture 2" descr="Î£ÏÎµÏÎ¹ÎºÎ® ÎµÎ¹ÎºÏÎ½Î±"/>
          <p:cNvPicPr>
            <a:picLocks noChangeAspect="1" noChangeArrowheads="1"/>
          </p:cNvPicPr>
          <p:nvPr/>
        </p:nvPicPr>
        <p:blipFill>
          <a:blip r:embed="rId3" cstate="print">
            <a:lum bright="5000" contrast="-31000"/>
          </a:blip>
          <a:srcRect/>
          <a:stretch>
            <a:fillRect/>
          </a:stretch>
        </p:blipFill>
        <p:spPr bwMode="auto">
          <a:xfrm>
            <a:off x="-1836711" y="0"/>
            <a:ext cx="4320479" cy="6858000"/>
          </a:xfrm>
          <a:prstGeom prst="rect">
            <a:avLst/>
          </a:prstGeom>
          <a:noFill/>
        </p:spPr>
      </p:pic>
      <p:sp>
        <p:nvSpPr>
          <p:cNvPr id="6" name="1 - Τίτλος"/>
          <p:cNvSpPr txBox="1">
            <a:spLocks/>
          </p:cNvSpPr>
          <p:nvPr/>
        </p:nvSpPr>
        <p:spPr>
          <a:xfrm>
            <a:off x="-1836712" y="0"/>
            <a:ext cx="1836712" cy="6858000"/>
          </a:xfrm>
          <a:prstGeom prst="rect">
            <a:avLst/>
          </a:prstGeom>
          <a:solidFill>
            <a:schemeClr val="accent3">
              <a:lumMod val="40000"/>
              <a:lumOff val="60000"/>
            </a:schemeClr>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971600" y="332656"/>
            <a:ext cx="3600400" cy="850106"/>
          </a:xfrm>
        </p:spPr>
        <p:txBody>
          <a:bodyPr>
            <a:normAutofit fontScale="90000"/>
          </a:bodyPr>
          <a:lstStyle/>
          <a:p>
            <a:r>
              <a:rPr lang="el-GR" sz="3200" b="1" dirty="0" smtClean="0">
                <a:latin typeface="Arial" pitchFamily="34" charset="0"/>
                <a:cs typeface="Arial" pitchFamily="34" charset="0"/>
              </a:rPr>
              <a:t>Διχασμός - σχάση του αντικειμένου</a:t>
            </a:r>
            <a:endParaRPr lang="el-GR" sz="3200" b="1" dirty="0">
              <a:latin typeface="Arial" pitchFamily="34" charset="0"/>
              <a:cs typeface="Arial" pitchFamily="34" charset="0"/>
            </a:endParaRPr>
          </a:p>
        </p:txBody>
      </p:sp>
      <p:sp>
        <p:nvSpPr>
          <p:cNvPr id="3" name="2 - Θέση περιεχομένου"/>
          <p:cNvSpPr>
            <a:spLocks noGrp="1"/>
          </p:cNvSpPr>
          <p:nvPr>
            <p:ph idx="1"/>
          </p:nvPr>
        </p:nvSpPr>
        <p:spPr>
          <a:xfrm>
            <a:off x="899592" y="3501008"/>
            <a:ext cx="7416824" cy="2880320"/>
          </a:xfrm>
          <a:ln w="12700">
            <a:solidFill>
              <a:schemeClr val="tx1"/>
            </a:solidFill>
          </a:ln>
        </p:spPr>
        <p:txBody>
          <a:bodyPr>
            <a:noAutofit/>
          </a:bodyPr>
          <a:lstStyle/>
          <a:p>
            <a:pPr marL="0" indent="0" algn="just">
              <a:buNone/>
            </a:pPr>
            <a:r>
              <a:rPr lang="el-GR" sz="2000" dirty="0" smtClean="0">
                <a:latin typeface="Arial" pitchFamily="34" charset="0"/>
                <a:cs typeface="Arial" pitchFamily="34" charset="0"/>
              </a:rPr>
              <a:t>Ο διχασμός του αντικειμένου είναι ιδιαίτερα ενεργός κατά την παρανοειδή – σχιζοειδή φάση και εφαρμόζεται στην περίπτωση αυτή σε μερικά αντικείμενα. Εμφανίζεται, όμως και στην καταθλιπτική φάση, οπότε όμως ασκείται επί ολικών αντικειμένων.</a:t>
            </a:r>
          </a:p>
          <a:p>
            <a:pPr marL="0" indent="0" algn="just">
              <a:buNone/>
            </a:pPr>
            <a:r>
              <a:rPr lang="el-GR" sz="2000" dirty="0" smtClean="0">
                <a:latin typeface="Arial" pitchFamily="34" charset="0"/>
                <a:cs typeface="Arial" pitchFamily="34" charset="0"/>
              </a:rPr>
              <a:t>Ο διχασμός του αντικειμένου συνοδεύεται από έναν ανάλογο διχασμό του Εγώ σε «καλό» και «κακό» Εγώ. Το Εγώ προκύπτει, κατά την </a:t>
            </a:r>
            <a:r>
              <a:rPr lang="el-GR" sz="2000" dirty="0" err="1" smtClean="0">
                <a:latin typeface="Arial" pitchFamily="34" charset="0"/>
                <a:cs typeface="Arial" pitchFamily="34" charset="0"/>
              </a:rPr>
              <a:t>κλαϊνική</a:t>
            </a:r>
            <a:r>
              <a:rPr lang="el-GR" sz="2000" dirty="0" smtClean="0">
                <a:latin typeface="Arial" pitchFamily="34" charset="0"/>
                <a:cs typeface="Arial" pitchFamily="34" charset="0"/>
              </a:rPr>
              <a:t> θεωρία, από την </a:t>
            </a:r>
            <a:r>
              <a:rPr lang="el-GR" sz="2000" dirty="0" err="1" smtClean="0">
                <a:latin typeface="Arial" pitchFamily="34" charset="0"/>
                <a:cs typeface="Arial" pitchFamily="34" charset="0"/>
              </a:rPr>
              <a:t>ενδοβολή</a:t>
            </a:r>
            <a:r>
              <a:rPr lang="el-GR" sz="2000" dirty="0" smtClean="0">
                <a:latin typeface="Arial" pitchFamily="34" charset="0"/>
                <a:cs typeface="Arial" pitchFamily="34" charset="0"/>
              </a:rPr>
              <a:t> διαφόρων αντικειμένων. </a:t>
            </a:r>
          </a:p>
          <a:p>
            <a:endParaRPr lang="en-US" sz="2300" dirty="0" smtClean="0"/>
          </a:p>
          <a:p>
            <a:endParaRPr lang="el-GR" sz="2300" dirty="0" smtClean="0"/>
          </a:p>
        </p:txBody>
      </p:sp>
      <p:pic>
        <p:nvPicPr>
          <p:cNvPr id="19458" name="Picture 2" descr="ÎÏÎ¿ÏÎ­Î»ÎµÏÎ¼Î± ÎµÎ¹ÎºÏÎ½Î±Ï Î³Î¹Î± object splitting mechanism painting"/>
          <p:cNvPicPr>
            <a:picLocks noChangeAspect="1" noChangeArrowheads="1"/>
          </p:cNvPicPr>
          <p:nvPr/>
        </p:nvPicPr>
        <p:blipFill>
          <a:blip r:embed="rId2" cstate="print"/>
          <a:srcRect/>
          <a:stretch>
            <a:fillRect/>
          </a:stretch>
        </p:blipFill>
        <p:spPr bwMode="auto">
          <a:xfrm>
            <a:off x="5580112" y="0"/>
            <a:ext cx="3563888" cy="2852936"/>
          </a:xfrm>
          <a:prstGeom prst="rect">
            <a:avLst/>
          </a:prstGeom>
          <a:noFill/>
        </p:spPr>
      </p:pic>
      <p:sp>
        <p:nvSpPr>
          <p:cNvPr id="5" name="4 - Ορθογώνιο"/>
          <p:cNvSpPr/>
          <p:nvPr/>
        </p:nvSpPr>
        <p:spPr>
          <a:xfrm>
            <a:off x="251520" y="1340768"/>
            <a:ext cx="5256584" cy="1938992"/>
          </a:xfrm>
          <a:prstGeom prst="rect">
            <a:avLst/>
          </a:prstGeom>
        </p:spPr>
        <p:txBody>
          <a:bodyPr wrap="square">
            <a:spAutoFit/>
          </a:bodyPr>
          <a:lstStyle/>
          <a:p>
            <a:pPr algn="just"/>
            <a:r>
              <a:rPr lang="en-US" sz="2000" dirty="0" smtClean="0">
                <a:latin typeface="Arial" pitchFamily="34" charset="0"/>
                <a:cs typeface="Arial" pitchFamily="34" charset="0"/>
              </a:rPr>
              <a:t>T</a:t>
            </a:r>
            <a:r>
              <a:rPr lang="el-GR" sz="2000" dirty="0" smtClean="0">
                <a:latin typeface="Arial" pitchFamily="34" charset="0"/>
                <a:cs typeface="Arial" pitchFamily="34" charset="0"/>
              </a:rPr>
              <a:t>ον περιέγραψε η </a:t>
            </a:r>
            <a:r>
              <a:rPr lang="en-US" sz="2000" dirty="0" smtClean="0">
                <a:effectLst>
                  <a:outerShdw blurRad="38100" dist="38100" dir="2700000" algn="tl">
                    <a:srgbClr val="000000">
                      <a:alpha val="43137"/>
                    </a:srgbClr>
                  </a:outerShdw>
                </a:effectLst>
                <a:latin typeface="Arial" pitchFamily="34" charset="0"/>
                <a:cs typeface="Arial" pitchFamily="34" charset="0"/>
              </a:rPr>
              <a:t>M</a:t>
            </a:r>
            <a:r>
              <a:rPr lang="el-GR" sz="2000" dirty="0" smtClean="0">
                <a:effectLst>
                  <a:outerShdw blurRad="38100" dist="38100" dir="2700000" algn="tl">
                    <a:srgbClr val="000000">
                      <a:alpha val="43137"/>
                    </a:srgbClr>
                  </a:outerShdw>
                </a:effectLst>
                <a:latin typeface="Arial" pitchFamily="34" charset="0"/>
                <a:cs typeface="Arial" pitchFamily="34" charset="0"/>
              </a:rPr>
              <a:t>. </a:t>
            </a:r>
            <a:r>
              <a:rPr lang="en-US" sz="2000" dirty="0" smtClean="0">
                <a:effectLst>
                  <a:outerShdw blurRad="38100" dist="38100" dir="2700000" algn="tl">
                    <a:srgbClr val="000000">
                      <a:alpha val="43137"/>
                    </a:srgbClr>
                  </a:outerShdw>
                </a:effectLst>
                <a:latin typeface="Arial" pitchFamily="34" charset="0"/>
                <a:cs typeface="Arial" pitchFamily="34" charset="0"/>
              </a:rPr>
              <a:t>Klein</a:t>
            </a:r>
            <a:r>
              <a:rPr lang="el-GR" sz="2000" dirty="0" smtClean="0">
                <a:effectLst>
                  <a:outerShdw blurRad="38100" dist="38100" dir="2700000" algn="tl">
                    <a:srgbClr val="000000">
                      <a:alpha val="43137"/>
                    </a:srgbClr>
                  </a:outerShdw>
                </a:effectLst>
                <a:latin typeface="Arial" pitchFamily="34" charset="0"/>
                <a:cs typeface="Arial" pitchFamily="34" charset="0"/>
              </a:rPr>
              <a:t> </a:t>
            </a:r>
            <a:r>
              <a:rPr lang="el-GR" sz="2000" dirty="0" smtClean="0">
                <a:latin typeface="Arial" pitchFamily="34" charset="0"/>
                <a:cs typeface="Arial" pitchFamily="34" charset="0"/>
              </a:rPr>
              <a:t>και θεωρείται η πιο αρχαϊκή άμυνα κατά του άγχους: το αντικείμενο στο οποίο προσβλέπουν οι ερωτικές και καταστροφικές </a:t>
            </a:r>
            <a:r>
              <a:rPr lang="el-GR" sz="2000" dirty="0" err="1" smtClean="0">
                <a:latin typeface="Arial" pitchFamily="34" charset="0"/>
                <a:cs typeface="Arial" pitchFamily="34" charset="0"/>
              </a:rPr>
              <a:t>ενορμήσεις</a:t>
            </a:r>
            <a:r>
              <a:rPr lang="el-GR" sz="2000" dirty="0" smtClean="0">
                <a:latin typeface="Arial" pitchFamily="34" charset="0"/>
                <a:cs typeface="Arial" pitchFamily="34" charset="0"/>
              </a:rPr>
              <a:t>, διαχωρίζεται σε «καλό» αντικείμενο και «κακό».</a:t>
            </a:r>
            <a:endParaRPr lang="en-US" sz="20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04664"/>
            <a:ext cx="8229600" cy="432048"/>
          </a:xfrm>
        </p:spPr>
        <p:txBody>
          <a:bodyPr>
            <a:normAutofit fontScale="90000"/>
          </a:bodyPr>
          <a:lstStyle/>
          <a:p>
            <a:r>
              <a:rPr lang="el-GR" sz="3600" dirty="0" smtClean="0">
                <a:solidFill>
                  <a:schemeClr val="accent3">
                    <a:lumMod val="50000"/>
                  </a:schemeClr>
                </a:solidFill>
                <a:latin typeface="Arial" pitchFamily="34" charset="0"/>
                <a:cs typeface="Arial" pitchFamily="34" charset="0"/>
              </a:rPr>
              <a:t> Αναπαράσταση</a:t>
            </a:r>
            <a:endParaRPr lang="el-GR" sz="3600" dirty="0">
              <a:solidFill>
                <a:schemeClr val="accent3">
                  <a:lumMod val="50000"/>
                </a:schemeClr>
              </a:solidFill>
              <a:latin typeface="Arial" pitchFamily="34" charset="0"/>
              <a:cs typeface="Arial" pitchFamily="34" charset="0"/>
            </a:endParaRPr>
          </a:p>
        </p:txBody>
      </p:sp>
      <p:sp>
        <p:nvSpPr>
          <p:cNvPr id="3" name="2 - Θέση περιεχομένου"/>
          <p:cNvSpPr>
            <a:spLocks noGrp="1"/>
          </p:cNvSpPr>
          <p:nvPr>
            <p:ph idx="1"/>
          </p:nvPr>
        </p:nvSpPr>
        <p:spPr>
          <a:xfrm>
            <a:off x="457200" y="908720"/>
            <a:ext cx="8147248" cy="5616624"/>
          </a:xfrm>
        </p:spPr>
        <p:txBody>
          <a:bodyPr>
            <a:normAutofit fontScale="40000" lnSpcReduction="20000"/>
          </a:bodyPr>
          <a:lstStyle/>
          <a:p>
            <a:pPr algn="just">
              <a:lnSpc>
                <a:spcPct val="120000"/>
              </a:lnSpc>
              <a:spcBef>
                <a:spcPts val="600"/>
              </a:spcBef>
            </a:pPr>
            <a:r>
              <a:rPr lang="el-GR" sz="4500" dirty="0" smtClean="0">
                <a:latin typeface="Arial" pitchFamily="34" charset="0"/>
                <a:cs typeface="Arial" pitchFamily="34" charset="0"/>
              </a:rPr>
              <a:t>Όρος που χρησιμοποιείται από τον </a:t>
            </a:r>
            <a:r>
              <a:rPr lang="en-US" sz="4500" dirty="0" smtClean="0">
                <a:latin typeface="Arial" pitchFamily="34" charset="0"/>
                <a:cs typeface="Arial" pitchFamily="34" charset="0"/>
              </a:rPr>
              <a:t>Freud</a:t>
            </a:r>
            <a:r>
              <a:rPr lang="el-GR" sz="4500" dirty="0" smtClean="0">
                <a:latin typeface="Arial" pitchFamily="34" charset="0"/>
                <a:cs typeface="Arial" pitchFamily="34" charset="0"/>
              </a:rPr>
              <a:t> στα </a:t>
            </a:r>
            <a:r>
              <a:rPr lang="el-GR" sz="4500" dirty="0" err="1" smtClean="0">
                <a:latin typeface="Arial" pitchFamily="34" charset="0"/>
                <a:cs typeface="Arial" pitchFamily="34" charset="0"/>
              </a:rPr>
              <a:t>μεταψυχολογικά</a:t>
            </a:r>
            <a:r>
              <a:rPr lang="el-GR" sz="4500" dirty="0" smtClean="0">
                <a:latin typeface="Arial" pitchFamily="34" charset="0"/>
                <a:cs typeface="Arial" pitchFamily="34" charset="0"/>
              </a:rPr>
              <a:t> του κείμενα και διακρίνεται σε δύο τύπους «αναπαραστάσεων»: </a:t>
            </a:r>
          </a:p>
          <a:p>
            <a:pPr marL="635000" indent="-280988" algn="just">
              <a:lnSpc>
                <a:spcPct val="120000"/>
              </a:lnSpc>
              <a:spcBef>
                <a:spcPts val="0"/>
              </a:spcBef>
              <a:buFont typeface="Wingdings" pitchFamily="2" charset="2"/>
              <a:buChar char="ü"/>
            </a:pPr>
            <a:r>
              <a:rPr lang="el-GR" sz="4500" dirty="0" smtClean="0">
                <a:latin typeface="Arial" pitchFamily="34" charset="0"/>
                <a:cs typeface="Arial" pitchFamily="34" charset="0"/>
              </a:rPr>
              <a:t>τη βασικά οπτική αναπαράσταση που προκύπτει από το πράγμα και </a:t>
            </a:r>
          </a:p>
          <a:p>
            <a:pPr marL="635000" indent="-280988" algn="just">
              <a:lnSpc>
                <a:spcPct val="120000"/>
              </a:lnSpc>
              <a:spcBef>
                <a:spcPts val="0"/>
              </a:spcBef>
              <a:buFont typeface="Wingdings" pitchFamily="2" charset="2"/>
              <a:buChar char="ü"/>
            </a:pPr>
            <a:r>
              <a:rPr lang="el-GR" sz="4500" dirty="0" smtClean="0">
                <a:latin typeface="Arial" pitchFamily="34" charset="0"/>
                <a:cs typeface="Arial" pitchFamily="34" charset="0"/>
              </a:rPr>
              <a:t>τη βασικά ακουστική αναπαράσταση που προκύπτει από τη λέξη. </a:t>
            </a:r>
          </a:p>
          <a:p>
            <a:pPr algn="just">
              <a:lnSpc>
                <a:spcPct val="120000"/>
              </a:lnSpc>
              <a:spcBef>
                <a:spcPts val="600"/>
              </a:spcBef>
              <a:buNone/>
            </a:pPr>
            <a:r>
              <a:rPr lang="el-GR" sz="4500" dirty="0" smtClean="0">
                <a:latin typeface="Arial" pitchFamily="34" charset="0"/>
                <a:cs typeface="Arial" pitchFamily="34" charset="0"/>
              </a:rPr>
              <a:t>      Η διάκριση αυτή, κατά τον </a:t>
            </a:r>
            <a:r>
              <a:rPr lang="en-US" sz="4500" dirty="0" smtClean="0">
                <a:latin typeface="Arial" pitchFamily="34" charset="0"/>
                <a:cs typeface="Arial" pitchFamily="34" charset="0"/>
              </a:rPr>
              <a:t>Freud</a:t>
            </a:r>
            <a:r>
              <a:rPr lang="el-GR" sz="4500" dirty="0" smtClean="0">
                <a:latin typeface="Arial" pitchFamily="34" charset="0"/>
                <a:cs typeface="Arial" pitchFamily="34" charset="0"/>
              </a:rPr>
              <a:t>, έχει </a:t>
            </a:r>
            <a:r>
              <a:rPr lang="el-GR" sz="4500" dirty="0" err="1" smtClean="0">
                <a:latin typeface="Arial" pitchFamily="34" charset="0"/>
                <a:cs typeface="Arial" pitchFamily="34" charset="0"/>
              </a:rPr>
              <a:t>μεταψυχολογική</a:t>
            </a:r>
            <a:r>
              <a:rPr lang="el-GR" sz="4500" dirty="0" smtClean="0">
                <a:latin typeface="Arial" pitchFamily="34" charset="0"/>
                <a:cs typeface="Arial" pitchFamily="34" charset="0"/>
              </a:rPr>
              <a:t> σημασία, διότι η σύνδεση της αναπαράστασης πράγματος με την αντίστοιχη αναπαράσταση λέξεως χαρακτηρίζει το </a:t>
            </a:r>
            <a:r>
              <a:rPr lang="el-GR" sz="4500" dirty="0" err="1" smtClean="0">
                <a:latin typeface="Arial" pitchFamily="34" charset="0"/>
                <a:cs typeface="Arial" pitchFamily="34" charset="0"/>
              </a:rPr>
              <a:t>προσυνειδητό</a:t>
            </a:r>
            <a:r>
              <a:rPr lang="el-GR" sz="4500" dirty="0" smtClean="0">
                <a:latin typeface="Arial" pitchFamily="34" charset="0"/>
                <a:cs typeface="Arial" pitchFamily="34" charset="0"/>
              </a:rPr>
              <a:t> – συνειδητό σύστημα, αντίθετα από το ασυνείδητο σύστημα που δεν περιέχει παρά αναπαραστάσεις πράγματος.</a:t>
            </a:r>
          </a:p>
          <a:p>
            <a:pPr algn="just">
              <a:lnSpc>
                <a:spcPct val="120000"/>
              </a:lnSpc>
              <a:spcBef>
                <a:spcPts val="600"/>
              </a:spcBef>
            </a:pPr>
            <a:r>
              <a:rPr lang="el-GR" sz="4500" dirty="0" smtClean="0">
                <a:latin typeface="Arial" pitchFamily="34" charset="0"/>
                <a:cs typeface="Arial" pitchFamily="34" charset="0"/>
              </a:rPr>
              <a:t>Για να αποδώσει αυτό που προσανατολίζει τη ροή τόσο των συνειδητών όσο και των </a:t>
            </a:r>
            <a:r>
              <a:rPr lang="el-GR" sz="4500" dirty="0" err="1" smtClean="0">
                <a:latin typeface="Arial" pitchFamily="34" charset="0"/>
                <a:cs typeface="Arial" pitchFamily="34" charset="0"/>
              </a:rPr>
              <a:t>προσυνειδητών</a:t>
            </a:r>
            <a:r>
              <a:rPr lang="el-GR" sz="4500" dirty="0" smtClean="0">
                <a:latin typeface="Arial" pitchFamily="34" charset="0"/>
                <a:cs typeface="Arial" pitchFamily="34" charset="0"/>
              </a:rPr>
              <a:t> και ασυνείδητων σκέψεων: σε κάθε ένα από αυτά τα επίπεδα υπάρχει μια τελική σκοπιμότητα, χάρη στην οποία η αλληλουχία μεταξύ των σκέψεων δεν είναι απλά μηχανική, αλλά </a:t>
            </a:r>
            <a:r>
              <a:rPr lang="el-GR" sz="4500" dirty="0" err="1" smtClean="0">
                <a:latin typeface="Arial" pitchFamily="34" charset="0"/>
                <a:cs typeface="Arial" pitchFamily="34" charset="0"/>
              </a:rPr>
              <a:t>επικαθορίζεται</a:t>
            </a:r>
            <a:r>
              <a:rPr lang="el-GR" sz="4500" dirty="0" smtClean="0">
                <a:latin typeface="Arial" pitchFamily="34" charset="0"/>
                <a:cs typeface="Arial" pitchFamily="34" charset="0"/>
              </a:rPr>
              <a:t> από ορισμένες προνομιακές παραστάσεις που ασκούν πραγματική έλξη πάνω στις υπόλοιπες (π.χ. το προς εκπλήρωση καθήκον, στην περίπτωση των συνειδητών σκέψεων, η ασυνείδητη φαντασίωση, στην περίπτωση όπου το υποκείμενο υποτάσσεται στον κανόνα του ελεύθερου συνειρμού). </a:t>
            </a:r>
          </a:p>
          <a:p>
            <a:endParaRPr 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Προβλητικ</a:t>
            </a:r>
            <a:r>
              <a:rPr lang="el-GR" dirty="0" smtClean="0"/>
              <a:t>ή ταύτιση</a:t>
            </a:r>
            <a:endParaRPr lang="en-US" dirty="0"/>
          </a:p>
        </p:txBody>
      </p:sp>
      <p:sp>
        <p:nvSpPr>
          <p:cNvPr id="3" name="Content Placeholder 2"/>
          <p:cNvSpPr>
            <a:spLocks noGrp="1"/>
          </p:cNvSpPr>
          <p:nvPr>
            <p:ph idx="1"/>
          </p:nvPr>
        </p:nvSpPr>
        <p:spPr>
          <a:xfrm>
            <a:off x="457200" y="1600200"/>
            <a:ext cx="8229600" cy="5069160"/>
          </a:xfrm>
        </p:spPr>
        <p:txBody>
          <a:bodyPr>
            <a:normAutofit fontScale="92500" lnSpcReduction="20000"/>
          </a:bodyPr>
          <a:lstStyle/>
          <a:p>
            <a:r>
              <a:rPr lang="el-GR" dirty="0" smtClean="0"/>
              <a:t>Όρος που εισήγαγε η </a:t>
            </a:r>
            <a:r>
              <a:rPr lang="en-US" dirty="0" smtClean="0"/>
              <a:t>Klein</a:t>
            </a:r>
            <a:r>
              <a:rPr lang="el-GR" dirty="0" smtClean="0"/>
              <a:t> για να υποδείξει έναν μηχανισμό που μεταφράζεται σε φαντασιώσεις και με τον οποίο το υποκείμενο επιδιώκει να εισαγάγει τον ίδιο του τον εαυτό, εν μέρει ή ολοκληρωτικά, στο εσωτερικό του αντικειμένου, για να το βλάψει, να το έχει υπό την κατοχή του και να το ελέγξει.</a:t>
            </a:r>
          </a:p>
          <a:p>
            <a:r>
              <a:rPr lang="el-GR" dirty="0" smtClean="0"/>
              <a:t>Συνίσταται σε μια </a:t>
            </a:r>
            <a:r>
              <a:rPr lang="el-GR" dirty="0" err="1" smtClean="0"/>
              <a:t>φαντασιωσική</a:t>
            </a:r>
            <a:r>
              <a:rPr lang="el-GR" dirty="0" smtClean="0"/>
              <a:t> προβολή στο εσωτερικό του μητρικού σώματος μερών του εαυτού του υποκειμένου ή και ολόκληρου του εαυτού, με σκοπό να τραυματίσει και να ελέγξει τη μητέρα από το εσωτερικό.</a:t>
            </a:r>
            <a:endParaRPr lang="en-US" dirty="0"/>
          </a:p>
        </p:txBody>
      </p:sp>
    </p:spTree>
    <p:extLst>
      <p:ext uri="{BB962C8B-B14F-4D97-AF65-F5344CB8AC3E}">
        <p14:creationId xmlns:p14="http://schemas.microsoft.com/office/powerpoint/2010/main" val="19009851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Προβλητική ταύτιση</a:t>
            </a:r>
            <a:endParaRPr lang="en-US" dirty="0"/>
          </a:p>
        </p:txBody>
      </p:sp>
      <p:sp>
        <p:nvSpPr>
          <p:cNvPr id="3" name="Content Placeholder 2"/>
          <p:cNvSpPr>
            <a:spLocks noGrp="1"/>
          </p:cNvSpPr>
          <p:nvPr>
            <p:ph idx="1"/>
          </p:nvPr>
        </p:nvSpPr>
        <p:spPr/>
        <p:txBody>
          <a:bodyPr>
            <a:normAutofit fontScale="92500" lnSpcReduction="20000"/>
          </a:bodyPr>
          <a:lstStyle/>
          <a:p>
            <a:r>
              <a:rPr lang="el-GR" dirty="0" smtClean="0"/>
              <a:t>Η φαντασ</a:t>
            </a:r>
            <a:r>
              <a:rPr lang="el-GR" dirty="0" smtClean="0"/>
              <a:t>ίωση αυτή αποτελεί πηγή άγχους, του άγχους να φυλακισθεί ή να γίνει αντικείμενο καταδίωξης στο εσωτερικό του μητρικού σώματος</a:t>
            </a:r>
          </a:p>
          <a:p>
            <a:r>
              <a:rPr lang="el-GR" dirty="0" smtClean="0"/>
              <a:t>Εμφανίζεται σα συγχώνευση του </a:t>
            </a:r>
            <a:r>
              <a:rPr lang="el-GR" dirty="0" err="1" smtClean="0"/>
              <a:t>προβλητικού</a:t>
            </a:r>
            <a:r>
              <a:rPr lang="el-GR" dirty="0" smtClean="0"/>
              <a:t> και του </a:t>
            </a:r>
            <a:r>
              <a:rPr lang="el-GR" dirty="0" err="1" smtClean="0"/>
              <a:t>ενδοβλητικού</a:t>
            </a:r>
            <a:r>
              <a:rPr lang="el-GR" dirty="0" smtClean="0"/>
              <a:t> μηχανισμού.</a:t>
            </a:r>
          </a:p>
          <a:p>
            <a:r>
              <a:rPr lang="el-GR" dirty="0" smtClean="0"/>
              <a:t>Ο ασθενής αφενός προβάλλει εσωτερικά αντικείμενα σε ένα άλλο πρόσωπο και αφετέρου πιστεύει ότι το πρόσωπο αυτό συμπεριφέρεται όπως εκείνα τα αντικείμενα, σα να είχε κάνει τις ίδιες </a:t>
            </a:r>
            <a:r>
              <a:rPr lang="el-GR" dirty="0" err="1" smtClean="0"/>
              <a:t>ενδοβολές</a:t>
            </a:r>
            <a:endParaRPr lang="en-US" dirty="0"/>
          </a:p>
        </p:txBody>
      </p:sp>
    </p:spTree>
    <p:extLst>
      <p:ext uri="{BB962C8B-B14F-4D97-AF65-F5344CB8AC3E}">
        <p14:creationId xmlns:p14="http://schemas.microsoft.com/office/powerpoint/2010/main" val="17425609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User\Desktop\Les trois sphinx de bikini.jpg"/>
          <p:cNvPicPr>
            <a:picLocks noChangeAspect="1" noChangeArrowheads="1"/>
          </p:cNvPicPr>
          <p:nvPr/>
        </p:nvPicPr>
        <p:blipFill>
          <a:blip r:embed="rId2" cstate="print">
            <a:lum bright="16000" contrast="-24000"/>
          </a:blip>
          <a:srcRect/>
          <a:stretch>
            <a:fillRect/>
          </a:stretch>
        </p:blipFill>
        <p:spPr bwMode="auto">
          <a:xfrm>
            <a:off x="0" y="0"/>
            <a:ext cx="9828584" cy="6858000"/>
          </a:xfrm>
          <a:prstGeom prst="rect">
            <a:avLst/>
          </a:prstGeom>
          <a:noFill/>
        </p:spPr>
      </p:pic>
      <p:sp>
        <p:nvSpPr>
          <p:cNvPr id="2" name="1 - Τίτλος"/>
          <p:cNvSpPr>
            <a:spLocks noGrp="1"/>
          </p:cNvSpPr>
          <p:nvPr>
            <p:ph type="title"/>
          </p:nvPr>
        </p:nvSpPr>
        <p:spPr>
          <a:xfrm>
            <a:off x="971600" y="274638"/>
            <a:ext cx="7272808" cy="922114"/>
          </a:xfrm>
          <a:solidFill>
            <a:schemeClr val="bg1">
              <a:alpha val="67000"/>
            </a:schemeClr>
          </a:solidFill>
        </p:spPr>
        <p:txBody>
          <a:bodyPr>
            <a:normAutofit/>
          </a:bodyPr>
          <a:lstStyle/>
          <a:p>
            <a:r>
              <a:rPr lang="el-GR" sz="3200" dirty="0" smtClean="0">
                <a:latin typeface="Arial" pitchFamily="34" charset="0"/>
                <a:cs typeface="Arial" pitchFamily="34" charset="0"/>
              </a:rPr>
              <a:t>Δευτερογενείς Μηχανισμοί Άμυνας</a:t>
            </a:r>
            <a:endParaRPr lang="el-GR" sz="3200" dirty="0">
              <a:latin typeface="Arial" pitchFamily="34" charset="0"/>
              <a:cs typeface="Arial" pitchFamily="34" charset="0"/>
            </a:endParaRPr>
          </a:p>
        </p:txBody>
      </p:sp>
      <p:sp>
        <p:nvSpPr>
          <p:cNvPr id="5" name="1 - Τίτλος"/>
          <p:cNvSpPr txBox="1">
            <a:spLocks/>
          </p:cNvSpPr>
          <p:nvPr/>
        </p:nvSpPr>
        <p:spPr>
          <a:xfrm>
            <a:off x="9144000" y="0"/>
            <a:ext cx="793104" cy="6858000"/>
          </a:xfrm>
          <a:prstGeom prst="rect">
            <a:avLst/>
          </a:prstGeom>
          <a:solidFill>
            <a:srgbClr val="F5E6B1"/>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6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lang="el-GR" sz="3600" dirty="0" smtClean="0">
              <a:latin typeface="Arial" pitchFamily="34" charset="0"/>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6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lang="el-GR" sz="3600" dirty="0" smtClean="0">
              <a:latin typeface="Arial" pitchFamily="34" charset="0"/>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6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lang="el-GR" sz="3600" dirty="0" smtClean="0">
              <a:latin typeface="Arial" pitchFamily="34" charset="0"/>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6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p:txBody>
      </p:sp>
      <p:sp>
        <p:nvSpPr>
          <p:cNvPr id="7" name="2 - Θέση περιεχομένου"/>
          <p:cNvSpPr>
            <a:spLocks noGrp="1"/>
          </p:cNvSpPr>
          <p:nvPr>
            <p:ph idx="1"/>
          </p:nvPr>
        </p:nvSpPr>
        <p:spPr>
          <a:xfrm>
            <a:off x="395536" y="1412776"/>
            <a:ext cx="4392488" cy="4525963"/>
          </a:xfrm>
        </p:spPr>
        <p:txBody>
          <a:bodyPr>
            <a:normAutofit fontScale="92500"/>
          </a:bodyPr>
          <a:lstStyle/>
          <a:p>
            <a:pPr>
              <a:lnSpc>
                <a:spcPct val="150000"/>
              </a:lnSpc>
            </a:pPr>
            <a:r>
              <a:rPr lang="el-GR" sz="2400" b="1" dirty="0" smtClean="0">
                <a:latin typeface="Arial" pitchFamily="34" charset="0"/>
                <a:cs typeface="Arial" pitchFamily="34" charset="0"/>
              </a:rPr>
              <a:t>Απώθηση</a:t>
            </a:r>
          </a:p>
          <a:p>
            <a:pPr>
              <a:lnSpc>
                <a:spcPct val="150000"/>
              </a:lnSpc>
            </a:pPr>
            <a:r>
              <a:rPr lang="el-GR" sz="2400" b="1" dirty="0" smtClean="0">
                <a:latin typeface="Arial" pitchFamily="34" charset="0"/>
                <a:cs typeface="Arial" pitchFamily="34" charset="0"/>
              </a:rPr>
              <a:t>Αντιδραστικός σχηματισμός</a:t>
            </a:r>
          </a:p>
          <a:p>
            <a:pPr>
              <a:lnSpc>
                <a:spcPct val="150000"/>
              </a:lnSpc>
            </a:pPr>
            <a:r>
              <a:rPr lang="el-GR" sz="2400" b="1" dirty="0" smtClean="0">
                <a:latin typeface="Arial" pitchFamily="34" charset="0"/>
                <a:cs typeface="Arial" pitchFamily="34" charset="0"/>
              </a:rPr>
              <a:t>Σύμπτωμα</a:t>
            </a:r>
          </a:p>
          <a:p>
            <a:pPr>
              <a:lnSpc>
                <a:spcPct val="150000"/>
              </a:lnSpc>
            </a:pPr>
            <a:r>
              <a:rPr lang="el-GR" sz="2400" b="1" dirty="0" smtClean="0">
                <a:latin typeface="Arial" pitchFamily="34" charset="0"/>
                <a:cs typeface="Arial" pitchFamily="34" charset="0"/>
              </a:rPr>
              <a:t>Ταύτιση</a:t>
            </a:r>
          </a:p>
          <a:p>
            <a:pPr>
              <a:lnSpc>
                <a:spcPct val="150000"/>
              </a:lnSpc>
            </a:pPr>
            <a:r>
              <a:rPr lang="el-GR" sz="2400" b="1" dirty="0" smtClean="0">
                <a:latin typeface="Arial" pitchFamily="34" charset="0"/>
                <a:cs typeface="Arial" pitchFamily="34" charset="0"/>
              </a:rPr>
              <a:t>Ταύτιση με τον επιτιθέμενο </a:t>
            </a:r>
          </a:p>
          <a:p>
            <a:pPr>
              <a:lnSpc>
                <a:spcPct val="150000"/>
              </a:lnSpc>
            </a:pPr>
            <a:r>
              <a:rPr lang="el-GR" sz="2400" b="1" dirty="0" smtClean="0">
                <a:latin typeface="Arial" pitchFamily="34" charset="0"/>
                <a:cs typeface="Arial" pitchFamily="34" charset="0"/>
              </a:rPr>
              <a:t>Εξιδανίκευση</a:t>
            </a:r>
            <a:endParaRPr lang="el-GR" sz="2400" b="1" dirty="0">
              <a:latin typeface="Arial" pitchFamily="34" charset="0"/>
              <a:cs typeface="Arial" pitchFamily="34" charset="0"/>
            </a:endParaRPr>
          </a:p>
        </p:txBody>
      </p:sp>
      <p:sp>
        <p:nvSpPr>
          <p:cNvPr id="10" name="1 - Τίτλος"/>
          <p:cNvSpPr txBox="1">
            <a:spLocks/>
          </p:cNvSpPr>
          <p:nvPr/>
        </p:nvSpPr>
        <p:spPr>
          <a:xfrm>
            <a:off x="5364088" y="6237312"/>
            <a:ext cx="4032448" cy="432048"/>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200" b="1" i="0" u="none" strike="noStrike" kern="1200" cap="none" spc="0" normalizeH="0" baseline="0" noProof="0" dirty="0" smtClean="0">
                <a:ln>
                  <a:noFill/>
                </a:ln>
                <a:solidFill>
                  <a:schemeClr val="bg1"/>
                </a:solidFill>
                <a:effectLst/>
                <a:uLnTx/>
                <a:uFillTx/>
                <a:latin typeface="Arial" pitchFamily="34" charset="0"/>
                <a:ea typeface="+mj-ea"/>
                <a:cs typeface="Arial" pitchFamily="34" charset="0"/>
              </a:rPr>
              <a:t>Salvador Dali</a:t>
            </a:r>
            <a:r>
              <a:rPr kumimoji="0" lang="el-GR" sz="1200" b="1" i="0" u="none" strike="noStrike" kern="1200" cap="none" spc="0" normalizeH="0" baseline="0" noProof="0" dirty="0" smtClean="0">
                <a:ln>
                  <a:noFill/>
                </a:ln>
                <a:solidFill>
                  <a:schemeClr val="bg1"/>
                </a:solidFill>
                <a:effectLst/>
                <a:uLnTx/>
                <a:uFillTx/>
                <a:latin typeface="Arial" pitchFamily="34" charset="0"/>
                <a:ea typeface="+mj-ea"/>
                <a:cs typeface="Arial" pitchFamily="34" charset="0"/>
              </a:rPr>
              <a:t>, </a:t>
            </a:r>
            <a:r>
              <a:rPr kumimoji="0" lang="el-GR" sz="1200" b="1" i="1" u="none" strike="noStrike" kern="1200" cap="none" spc="0" normalizeH="0" baseline="0" noProof="0" dirty="0" smtClean="0">
                <a:ln>
                  <a:noFill/>
                </a:ln>
                <a:solidFill>
                  <a:schemeClr val="bg1"/>
                </a:solidFill>
                <a:effectLst/>
                <a:uLnTx/>
                <a:uFillTx/>
                <a:latin typeface="Arial" pitchFamily="34" charset="0"/>
                <a:ea typeface="+mj-ea"/>
                <a:cs typeface="Arial" pitchFamily="34" charset="0"/>
              </a:rPr>
              <a:t>Οι Τρεις Σφίγγες του </a:t>
            </a:r>
            <a:r>
              <a:rPr kumimoji="0" lang="en-US" sz="1200" b="1" i="1" u="none" strike="noStrike" kern="1200" cap="none" spc="0" normalizeH="0" baseline="0" noProof="0" dirty="0" smtClean="0">
                <a:ln>
                  <a:noFill/>
                </a:ln>
                <a:solidFill>
                  <a:schemeClr val="bg1"/>
                </a:solidFill>
                <a:effectLst/>
                <a:uLnTx/>
                <a:uFillTx/>
                <a:latin typeface="Arial" pitchFamily="34" charset="0"/>
                <a:ea typeface="+mj-ea"/>
                <a:cs typeface="Arial" pitchFamily="34" charset="0"/>
              </a:rPr>
              <a:t>Bikini</a:t>
            </a:r>
            <a:endParaRPr kumimoji="0" lang="el-GR" sz="1200" b="1" i="1" u="none" strike="noStrike" kern="1200" cap="none" spc="0" normalizeH="0" baseline="0" noProof="0" dirty="0">
              <a:ln>
                <a:noFill/>
              </a:ln>
              <a:solidFill>
                <a:schemeClr val="bg1"/>
              </a:solidFill>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60000"/>
          </a:schemeClr>
        </a:solidFill>
        <a:effectLst/>
      </p:bgPr>
    </p:bg>
    <p:spTree>
      <p:nvGrpSpPr>
        <p:cNvPr id="1" name=""/>
        <p:cNvGrpSpPr/>
        <p:nvPr/>
      </p:nvGrpSpPr>
      <p:grpSpPr>
        <a:xfrm>
          <a:off x="0" y="0"/>
          <a:ext cx="0" cy="0"/>
          <a:chOff x="0" y="0"/>
          <a:chExt cx="0" cy="0"/>
        </a:xfrm>
      </p:grpSpPr>
      <p:pic>
        <p:nvPicPr>
          <p:cNvPr id="6" name="Picture 3" descr="C:\Users\User\Desktop\courtesy_of_tim_bower.png"/>
          <p:cNvPicPr>
            <a:picLocks noChangeAspect="1" noChangeArrowheads="1"/>
          </p:cNvPicPr>
          <p:nvPr/>
        </p:nvPicPr>
        <p:blipFill>
          <a:blip r:embed="rId2" cstate="print"/>
          <a:srcRect/>
          <a:stretch>
            <a:fillRect/>
          </a:stretch>
        </p:blipFill>
        <p:spPr bwMode="auto">
          <a:xfrm>
            <a:off x="-324544" y="188640"/>
            <a:ext cx="4572000" cy="4005064"/>
          </a:xfrm>
          <a:prstGeom prst="rect">
            <a:avLst/>
          </a:prstGeom>
          <a:noFill/>
        </p:spPr>
      </p:pic>
      <p:sp>
        <p:nvSpPr>
          <p:cNvPr id="2" name="1 - Τίτλος"/>
          <p:cNvSpPr>
            <a:spLocks noGrp="1"/>
          </p:cNvSpPr>
          <p:nvPr>
            <p:ph type="title"/>
          </p:nvPr>
        </p:nvSpPr>
        <p:spPr>
          <a:xfrm>
            <a:off x="4427984" y="476672"/>
            <a:ext cx="3672408" cy="936104"/>
          </a:xfrm>
        </p:spPr>
        <p:txBody>
          <a:bodyPr>
            <a:normAutofit/>
          </a:bodyPr>
          <a:lstStyle/>
          <a:p>
            <a:r>
              <a:rPr lang="el-GR" sz="3600" b="1" dirty="0" smtClean="0">
                <a:solidFill>
                  <a:schemeClr val="tx2">
                    <a:lumMod val="75000"/>
                  </a:schemeClr>
                </a:solidFill>
                <a:latin typeface="Arial" pitchFamily="34" charset="0"/>
                <a:cs typeface="Arial" pitchFamily="34" charset="0"/>
              </a:rPr>
              <a:t>Απώθηση</a:t>
            </a:r>
            <a:endParaRPr lang="el-GR" sz="3600" b="1" dirty="0">
              <a:solidFill>
                <a:schemeClr val="tx2">
                  <a:lumMod val="75000"/>
                </a:schemeClr>
              </a:solidFill>
              <a:latin typeface="Arial" pitchFamily="34" charset="0"/>
              <a:cs typeface="Arial" pitchFamily="34" charset="0"/>
            </a:endParaRPr>
          </a:p>
        </p:txBody>
      </p:sp>
      <p:sp>
        <p:nvSpPr>
          <p:cNvPr id="3" name="2 - Θέση περιεχομένου"/>
          <p:cNvSpPr>
            <a:spLocks noGrp="1"/>
          </p:cNvSpPr>
          <p:nvPr>
            <p:ph idx="1"/>
          </p:nvPr>
        </p:nvSpPr>
        <p:spPr>
          <a:xfrm>
            <a:off x="3779912" y="2204864"/>
            <a:ext cx="5184576" cy="1440160"/>
          </a:xfrm>
          <a:solidFill>
            <a:srgbClr val="CFCEE4"/>
          </a:solidFill>
          <a:ln w="19050">
            <a:solidFill>
              <a:schemeClr val="bg1">
                <a:lumMod val="85000"/>
              </a:schemeClr>
            </a:solidFill>
          </a:ln>
        </p:spPr>
        <p:txBody>
          <a:bodyPr>
            <a:noAutofit/>
          </a:bodyPr>
          <a:lstStyle/>
          <a:p>
            <a:pPr marL="179388" indent="-179388"/>
            <a:r>
              <a:rPr lang="el-GR" sz="2200" dirty="0" smtClean="0">
                <a:latin typeface="Arial" pitchFamily="34" charset="0"/>
                <a:cs typeface="Arial" pitchFamily="34" charset="0"/>
              </a:rPr>
              <a:t>Η πιο βασική άμυνα υψηλότερης τάξης</a:t>
            </a:r>
          </a:p>
          <a:p>
            <a:pPr marL="179388" indent="-179388">
              <a:tabLst>
                <a:tab pos="179388" algn="l"/>
              </a:tabLst>
            </a:pPr>
            <a:r>
              <a:rPr lang="el-GR" sz="2200" dirty="0" smtClean="0">
                <a:latin typeface="Arial" pitchFamily="34" charset="0"/>
                <a:cs typeface="Arial" pitchFamily="34" charset="0"/>
              </a:rPr>
              <a:t>Κύριο χαρακτηριστικό είναι η εκούσια λήθη ή άγνοια του ατόμου </a:t>
            </a:r>
          </a:p>
        </p:txBody>
      </p:sp>
      <p:sp>
        <p:nvSpPr>
          <p:cNvPr id="7" name="6 - Ορθογώνιο"/>
          <p:cNvSpPr/>
          <p:nvPr/>
        </p:nvSpPr>
        <p:spPr>
          <a:xfrm>
            <a:off x="467544" y="4509120"/>
            <a:ext cx="8208912" cy="1446550"/>
          </a:xfrm>
          <a:prstGeom prst="rect">
            <a:avLst/>
          </a:prstGeom>
          <a:ln w="22225">
            <a:solidFill>
              <a:schemeClr val="bg1">
                <a:lumMod val="65000"/>
              </a:schemeClr>
            </a:solidFill>
          </a:ln>
        </p:spPr>
        <p:txBody>
          <a:bodyPr wrap="square">
            <a:spAutoFit/>
          </a:bodyPr>
          <a:lstStyle/>
          <a:p>
            <a:pPr marL="179388" indent="-179388"/>
            <a:r>
              <a:rPr lang="el-GR" sz="2200" dirty="0" smtClean="0">
                <a:latin typeface="Arial" pitchFamily="34" charset="0"/>
                <a:cs typeface="Arial" pitchFamily="34" charset="0"/>
              </a:rPr>
              <a:t>   Ανάγεται στο αρχικό μοντέλο των </a:t>
            </a:r>
            <a:r>
              <a:rPr lang="el-GR" sz="2200" dirty="0" err="1" smtClean="0">
                <a:latin typeface="Arial" pitchFamily="34" charset="0"/>
                <a:cs typeface="Arial" pitchFamily="34" charset="0"/>
              </a:rPr>
              <a:t>ενορμήσεων</a:t>
            </a:r>
            <a:r>
              <a:rPr lang="el-GR" sz="2200" dirty="0" smtClean="0">
                <a:latin typeface="Arial" pitchFamily="34" charset="0"/>
                <a:cs typeface="Arial" pitchFamily="34" charset="0"/>
              </a:rPr>
              <a:t>, στην ιδέα ότι οι παρορμήσεις και τα συναισθήματα ασκούν πίεση με στόχο την </a:t>
            </a:r>
            <a:r>
              <a:rPr lang="el-GR" sz="2200" dirty="0" err="1" smtClean="0">
                <a:latin typeface="Arial" pitchFamily="34" charset="0"/>
                <a:cs typeface="Arial" pitchFamily="34" charset="0"/>
              </a:rPr>
              <a:t>εκφόρτισή</a:t>
            </a:r>
            <a:r>
              <a:rPr lang="el-GR" sz="2200" dirty="0" smtClean="0">
                <a:latin typeface="Arial" pitchFamily="34" charset="0"/>
                <a:cs typeface="Arial" pitchFamily="34" charset="0"/>
              </a:rPr>
              <a:t> τους και είναι απαραίτητο να υπάρχει στο άτομο μια εσωτερική δύναμη η οποία να τα κρατά υπό έλεγχο</a:t>
            </a:r>
            <a:endParaRPr lang="el-GR" sz="22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0648"/>
            <a:ext cx="8229600" cy="576064"/>
          </a:xfrm>
        </p:spPr>
        <p:txBody>
          <a:bodyPr>
            <a:normAutofit fontScale="90000"/>
          </a:bodyPr>
          <a:lstStyle/>
          <a:p>
            <a:r>
              <a:rPr lang="el-GR" sz="3200" b="1" dirty="0" smtClean="0">
                <a:solidFill>
                  <a:schemeClr val="accent1">
                    <a:lumMod val="75000"/>
                  </a:schemeClr>
                </a:solidFill>
                <a:latin typeface="Arial" pitchFamily="34" charset="0"/>
                <a:cs typeface="Arial" pitchFamily="34" charset="0"/>
              </a:rPr>
              <a:t>Απώθηση</a:t>
            </a:r>
            <a:endParaRPr lang="el-GR" sz="3200" b="1" dirty="0">
              <a:solidFill>
                <a:schemeClr val="accent1">
                  <a:lumMod val="75000"/>
                </a:schemeClr>
              </a:solidFill>
              <a:latin typeface="Arial" pitchFamily="34" charset="0"/>
              <a:cs typeface="Arial" pitchFamily="34" charset="0"/>
            </a:endParaRPr>
          </a:p>
        </p:txBody>
      </p:sp>
      <p:sp>
        <p:nvSpPr>
          <p:cNvPr id="3" name="2 - Θέση περιεχομένου"/>
          <p:cNvSpPr>
            <a:spLocks noGrp="1"/>
          </p:cNvSpPr>
          <p:nvPr>
            <p:ph idx="1"/>
          </p:nvPr>
        </p:nvSpPr>
        <p:spPr>
          <a:xfrm>
            <a:off x="611560" y="1628800"/>
            <a:ext cx="8013576" cy="2232249"/>
          </a:xfrm>
        </p:spPr>
        <p:txBody>
          <a:bodyPr>
            <a:normAutofit/>
          </a:bodyPr>
          <a:lstStyle/>
          <a:p>
            <a:pPr algn="just">
              <a:spcBef>
                <a:spcPts val="600"/>
              </a:spcBef>
              <a:buFont typeface="Wingdings" pitchFamily="2" charset="2"/>
              <a:buChar char="ü"/>
            </a:pPr>
            <a:r>
              <a:rPr lang="el-GR" sz="2000" dirty="0" smtClean="0">
                <a:solidFill>
                  <a:schemeClr val="accent1">
                    <a:lumMod val="75000"/>
                  </a:schemeClr>
                </a:solidFill>
                <a:latin typeface="Arial" pitchFamily="34" charset="0"/>
                <a:cs typeface="Arial" pitchFamily="34" charset="0"/>
              </a:rPr>
              <a:t>Όταν μια εσωτερική προδιάθεση ή μια εξωτερική κατάσταση προκαλεί στο άτομο μεγάλη αναστάτωση ή σύγχυση, είναι πιθανό να παραπεμφθεί σκόπιμα στο ασυνείδητο</a:t>
            </a:r>
          </a:p>
          <a:p>
            <a:pPr algn="just">
              <a:spcBef>
                <a:spcPts val="600"/>
              </a:spcBef>
              <a:buFont typeface="Wingdings" pitchFamily="2" charset="2"/>
              <a:buChar char="ü"/>
            </a:pPr>
            <a:r>
              <a:rPr lang="el-GR" sz="2000" dirty="0" smtClean="0">
                <a:solidFill>
                  <a:schemeClr val="accent1">
                    <a:lumMod val="75000"/>
                  </a:schemeClr>
                </a:solidFill>
                <a:latin typeface="Arial" pitchFamily="34" charset="0"/>
                <a:cs typeface="Arial" pitchFamily="34" charset="0"/>
              </a:rPr>
              <a:t>Η διεργασία αυτή μπορεί να συμπεριλάβει όλες τις πτυχές μιας εμπειρίας, το συναίσθημα που συνδέεται με αυτήν ή τις φαντασιώσεις και τις επιθυμίες του ατόμου σχετικά με αυτήν.</a:t>
            </a:r>
            <a:endParaRPr lang="el-GR" sz="2000" dirty="0">
              <a:solidFill>
                <a:schemeClr val="accent1">
                  <a:lumMod val="75000"/>
                </a:schemeClr>
              </a:solidFill>
              <a:latin typeface="Arial" pitchFamily="34" charset="0"/>
              <a:cs typeface="Arial" pitchFamily="34" charset="0"/>
            </a:endParaRPr>
          </a:p>
        </p:txBody>
      </p:sp>
      <p:sp>
        <p:nvSpPr>
          <p:cNvPr id="4" name="2 - Θέση περιεχομένου"/>
          <p:cNvSpPr txBox="1">
            <a:spLocks/>
          </p:cNvSpPr>
          <p:nvPr/>
        </p:nvSpPr>
        <p:spPr>
          <a:xfrm>
            <a:off x="251520" y="908720"/>
            <a:ext cx="8568952" cy="720080"/>
          </a:xfrm>
          <a:prstGeom prst="rect">
            <a:avLst/>
          </a:prstGeom>
        </p:spPr>
        <p:txBody>
          <a:bodyPr vert="horz" lIns="91440" tIns="45720" rIns="91440" bIns="45720" rtlCol="0">
            <a:normAutofit fontScale="92500" lnSpcReduction="10000"/>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l-GR" sz="2400" b="0" i="0" u="none" strike="noStrike" kern="1200" cap="none" spc="0" normalizeH="0" baseline="0" noProof="0" dirty="0" smtClean="0">
                <a:ln>
                  <a:noFill/>
                </a:ln>
                <a:solidFill>
                  <a:schemeClr val="accent1">
                    <a:lumMod val="75000"/>
                  </a:schemeClr>
                </a:solidFill>
                <a:effectLst/>
                <a:uLnTx/>
                <a:uFillTx/>
                <a:latin typeface="Arial" pitchFamily="34" charset="0"/>
                <a:cs typeface="Arial" pitchFamily="34" charset="0"/>
              </a:rPr>
              <a:t>     Κατά το </a:t>
            </a:r>
            <a:r>
              <a:rPr kumimoji="0" lang="en-US" sz="2400" b="0" i="0" u="none" strike="noStrike" kern="1200" cap="none" spc="0" normalizeH="0" baseline="0" noProof="0" dirty="0" smtClean="0">
                <a:ln>
                  <a:noFill/>
                </a:ln>
                <a:solidFill>
                  <a:schemeClr val="accent1">
                    <a:lumMod val="75000"/>
                  </a:schemeClr>
                </a:solidFill>
                <a:effectLst>
                  <a:outerShdw blurRad="38100" dist="38100" dir="2700000" algn="tl">
                    <a:srgbClr val="000000">
                      <a:alpha val="43137"/>
                    </a:srgbClr>
                  </a:outerShdw>
                </a:effectLst>
                <a:uLnTx/>
                <a:uFillTx/>
                <a:latin typeface="Arial" pitchFamily="34" charset="0"/>
                <a:cs typeface="Arial" pitchFamily="34" charset="0"/>
              </a:rPr>
              <a:t>Freud</a:t>
            </a:r>
            <a:r>
              <a:rPr kumimoji="0" lang="en-US" sz="2400" b="0" i="0" u="none" strike="noStrike" kern="1200" cap="none" spc="0" normalizeH="0" baseline="0" noProof="0" dirty="0" smtClean="0">
                <a:ln>
                  <a:noFill/>
                </a:ln>
                <a:solidFill>
                  <a:schemeClr val="accent1">
                    <a:lumMod val="75000"/>
                  </a:schemeClr>
                </a:solidFill>
                <a:effectLst/>
                <a:uLnTx/>
                <a:uFillTx/>
                <a:latin typeface="Arial" pitchFamily="34" charset="0"/>
                <a:cs typeface="Arial" pitchFamily="34" charset="0"/>
              </a:rPr>
              <a:t> </a:t>
            </a:r>
            <a:r>
              <a:rPr kumimoji="0" lang="el-GR" sz="2400" b="0" i="1" u="none" strike="noStrike" kern="1200" cap="none" spc="0" normalizeH="0" baseline="0" noProof="0" dirty="0" smtClean="0">
                <a:ln>
                  <a:noFill/>
                </a:ln>
                <a:solidFill>
                  <a:schemeClr val="accent1">
                    <a:lumMod val="75000"/>
                  </a:schemeClr>
                </a:solidFill>
                <a:effectLst/>
                <a:uLnTx/>
                <a:uFillTx/>
                <a:latin typeface="Arial" pitchFamily="34" charset="0"/>
                <a:cs typeface="Arial" pitchFamily="34" charset="0"/>
              </a:rPr>
              <a:t>«η ουσία της εντοπίζεται στο ότι απομακρύνει κάτι και το κρατά σε απόσταση από τη συνείδηση».</a:t>
            </a:r>
          </a:p>
        </p:txBody>
      </p:sp>
      <p:sp>
        <p:nvSpPr>
          <p:cNvPr id="5" name="2 - Θέση περιεχομένου"/>
          <p:cNvSpPr txBox="1">
            <a:spLocks/>
          </p:cNvSpPr>
          <p:nvPr/>
        </p:nvSpPr>
        <p:spPr>
          <a:xfrm>
            <a:off x="611560" y="3861048"/>
            <a:ext cx="7992888" cy="2448272"/>
          </a:xfrm>
          <a:prstGeom prst="rect">
            <a:avLst/>
          </a:prstGeom>
          <a:ln>
            <a:solidFill>
              <a:srgbClr val="2B7589"/>
            </a:solidFill>
          </a:ln>
        </p:spPr>
        <p:txBody>
          <a:bodyPr vert="horz" lIns="91440" tIns="45720" rIns="91440" bIns="45720" rtlCol="0">
            <a:normAutofit/>
          </a:bodyPr>
          <a:lstStyle/>
          <a:p>
            <a:pPr marL="342900" marR="0" lvl="0" indent="-342900" algn="just"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l-GR"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Ο </a:t>
            </a:r>
            <a:r>
              <a:rPr kumimoji="0" lang="en-US"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pitchFamily="34" charset="0"/>
                <a:ea typeface="+mn-ea"/>
                <a:cs typeface="Arial" pitchFamily="34" charset="0"/>
              </a:rPr>
              <a:t>Freud</a:t>
            </a:r>
            <a:r>
              <a:rPr kumimoji="0" lang="en-US"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 </a:t>
            </a:r>
            <a:r>
              <a:rPr kumimoji="0" lang="el-GR"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αρχικά υπέθεσε ότι η απώθηση είναι ο </a:t>
            </a:r>
            <a:r>
              <a:rPr kumimoji="0" lang="el-GR" b="0" i="1"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pitchFamily="34" charset="0"/>
                <a:ea typeface="+mn-ea"/>
                <a:cs typeface="Arial" pitchFamily="34" charset="0"/>
              </a:rPr>
              <a:t>βασικός υποκινητής του άγχους,</a:t>
            </a:r>
            <a:r>
              <a:rPr kumimoji="0" lang="el-GR"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 δεδομένου ότι η υπερβολική απώθηση μπορεί να προκαλέσει περισσότερα προβλήματα από όσα μπορεί να επιλύσει</a:t>
            </a:r>
          </a:p>
          <a:p>
            <a:pPr marL="342900" marR="0" lvl="0" indent="-342900" algn="just"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l-GR"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Αργότερα αναθεώρησε και αντέστρεψε  την τοποθέτηση περί αιτίου και αιτιατού, θεωρώντας την απώθηση και άλλους αμυντικούς μηχανισμούς το </a:t>
            </a:r>
            <a:r>
              <a:rPr kumimoji="0" lang="el-GR" b="0" i="1"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pitchFamily="34" charset="0"/>
                <a:ea typeface="+mn-ea"/>
                <a:cs typeface="Arial" pitchFamily="34" charset="0"/>
              </a:rPr>
              <a:t>αποτέλεσμα και όχι το αίτιο του άγχους</a:t>
            </a:r>
          </a:p>
          <a:p>
            <a:pPr marL="342900" marR="0" lvl="0" indent="-342900" algn="just"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l-GR"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Αυτό δηλ. που δημιουργούσε στα άτομα την ανάγκη της λήθης ήταν κάποιος προϋπάρχων παράλογος φόβος</a:t>
            </a:r>
            <a:endParaRPr kumimoji="0" lang="el-GR"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339752" y="274638"/>
            <a:ext cx="5976664" cy="1143000"/>
          </a:xfrm>
        </p:spPr>
        <p:txBody>
          <a:bodyPr>
            <a:normAutofit fontScale="90000"/>
          </a:bodyPr>
          <a:lstStyle/>
          <a:p>
            <a:r>
              <a:rPr lang="el-GR" sz="3600" b="1" dirty="0" smtClean="0">
                <a:solidFill>
                  <a:srgbClr val="E9A64D"/>
                </a:solidFill>
                <a:effectLst>
                  <a:outerShdw blurRad="38100" dist="38100" dir="2700000" algn="tl">
                    <a:srgbClr val="000000">
                      <a:alpha val="43137"/>
                    </a:srgbClr>
                  </a:outerShdw>
                </a:effectLst>
                <a:latin typeface="Arial" pitchFamily="34" charset="0"/>
                <a:cs typeface="Arial" pitchFamily="34" charset="0"/>
              </a:rPr>
              <a:t>Αντιδραστικός Σχηματισμός</a:t>
            </a:r>
            <a:endParaRPr lang="el-GR" sz="3600" b="1" dirty="0">
              <a:solidFill>
                <a:srgbClr val="E9A64D"/>
              </a:solidFill>
              <a:effectLst>
                <a:outerShdw blurRad="38100" dist="38100" dir="2700000" algn="tl">
                  <a:srgbClr val="000000">
                    <a:alpha val="43137"/>
                  </a:srgbClr>
                </a:outerShdw>
              </a:effectLst>
              <a:latin typeface="Arial" pitchFamily="34" charset="0"/>
              <a:cs typeface="Arial" pitchFamily="34" charset="0"/>
            </a:endParaRPr>
          </a:p>
        </p:txBody>
      </p:sp>
      <p:pic>
        <p:nvPicPr>
          <p:cNvPr id="18434" name="Picture 2" descr="Î£ÏÎµÏÎ¹ÎºÎ® ÎµÎ¹ÎºÏÎ½Î±"/>
          <p:cNvPicPr>
            <a:picLocks noChangeAspect="1" noChangeArrowheads="1"/>
          </p:cNvPicPr>
          <p:nvPr/>
        </p:nvPicPr>
        <p:blipFill>
          <a:blip r:embed="rId2" cstate="print"/>
          <a:srcRect/>
          <a:stretch>
            <a:fillRect/>
          </a:stretch>
        </p:blipFill>
        <p:spPr bwMode="auto">
          <a:xfrm>
            <a:off x="0" y="1"/>
            <a:ext cx="2133600" cy="2060848"/>
          </a:xfrm>
          <a:prstGeom prst="rect">
            <a:avLst/>
          </a:prstGeom>
          <a:noFill/>
        </p:spPr>
      </p:pic>
      <p:sp>
        <p:nvSpPr>
          <p:cNvPr id="3" name="2 - Θέση περιεχομένου"/>
          <p:cNvSpPr>
            <a:spLocks noGrp="1"/>
          </p:cNvSpPr>
          <p:nvPr>
            <p:ph idx="1"/>
          </p:nvPr>
        </p:nvSpPr>
        <p:spPr>
          <a:xfrm>
            <a:off x="323528" y="1628800"/>
            <a:ext cx="8352928" cy="4752528"/>
          </a:xfrm>
          <a:solidFill>
            <a:schemeClr val="bg1">
              <a:lumMod val="95000"/>
            </a:schemeClr>
          </a:solidFill>
        </p:spPr>
        <p:txBody>
          <a:bodyPr>
            <a:normAutofit/>
          </a:bodyPr>
          <a:lstStyle/>
          <a:p>
            <a:pPr algn="just">
              <a:spcBef>
                <a:spcPts val="600"/>
              </a:spcBef>
            </a:pPr>
            <a:r>
              <a:rPr lang="el-GR" sz="2400" dirty="0" smtClean="0">
                <a:latin typeface="Arial" pitchFamily="34" charset="0"/>
                <a:cs typeface="Arial" pitchFamily="34" charset="0"/>
              </a:rPr>
              <a:t>Ψυχική στάση, με την οποία υιοθετούνται προσανατολισμοί που αντιτίθενται στην απωθημένη επιθυμία. Συγκροτείται σαν αντίδραση στην επιθυμία αυτή. </a:t>
            </a:r>
          </a:p>
          <a:p>
            <a:pPr algn="just">
              <a:spcBef>
                <a:spcPts val="600"/>
              </a:spcBef>
            </a:pPr>
            <a:r>
              <a:rPr lang="el-GR" sz="2400" dirty="0" smtClean="0">
                <a:latin typeface="Arial" pitchFamily="34" charset="0"/>
                <a:cs typeface="Arial" pitchFamily="34" charset="0"/>
              </a:rPr>
              <a:t>Αποτελεί </a:t>
            </a:r>
            <a:r>
              <a:rPr lang="el-GR" sz="2400" dirty="0" err="1" smtClean="0">
                <a:latin typeface="Arial" pitchFamily="34" charset="0"/>
                <a:cs typeface="Arial" pitchFamily="34" charset="0"/>
              </a:rPr>
              <a:t>αντιεπένδυση</a:t>
            </a:r>
            <a:r>
              <a:rPr lang="el-GR" sz="2400" dirty="0" smtClean="0">
                <a:latin typeface="Arial" pitchFamily="34" charset="0"/>
                <a:cs typeface="Arial" pitchFamily="34" charset="0"/>
              </a:rPr>
              <a:t> ενός συνειδητού στοιχείου, ίσης ισχύος με την ασυνείδητη επένδυση και αντίθετης κατεύθυνσης.</a:t>
            </a:r>
          </a:p>
          <a:p>
            <a:pPr algn="just">
              <a:spcBef>
                <a:spcPts val="600"/>
              </a:spcBef>
            </a:pPr>
            <a:r>
              <a:rPr lang="el-GR" sz="2400" dirty="0" smtClean="0">
                <a:latin typeface="Arial" pitchFamily="34" charset="0"/>
                <a:cs typeface="Arial" pitchFamily="34" charset="0"/>
              </a:rPr>
              <a:t>Μπορούν να είναι εντοπισμένοι και να εκδηλώνονται με ιδιόμορφες συμπεριφορές ή γενικευμένοι και να αποτελούν γνωρίσματα του χαρακτήρα ενσωματωμένα, λίγο ως πολύ, στο σύνολο της προσωπικότητας.</a:t>
            </a:r>
          </a:p>
          <a:p>
            <a:endParaRPr lang="el-G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268760"/>
            <a:ext cx="8229600" cy="5184576"/>
          </a:xfrm>
        </p:spPr>
        <p:txBody>
          <a:bodyPr>
            <a:normAutofit fontScale="70000" lnSpcReduction="20000"/>
          </a:bodyPr>
          <a:lstStyle/>
          <a:p>
            <a:pPr algn="just">
              <a:lnSpc>
                <a:spcPct val="120000"/>
              </a:lnSpc>
              <a:spcBef>
                <a:spcPts val="600"/>
              </a:spcBef>
            </a:pPr>
            <a:r>
              <a:rPr lang="el-GR" sz="3100" dirty="0" smtClean="0">
                <a:latin typeface="Arial" pitchFamily="34" charset="0"/>
                <a:cs typeface="Arial" pitchFamily="34" charset="0"/>
              </a:rPr>
              <a:t>Ισοδυναμούν με συμπτώματα εξαιτίας του άκαμπτου, αναπότρεπτου και καταναγκαστικού τους χαρακτήρα, των παροδικών τους αποτυχιών, καθώς και του γεγονότος ότι μερικές φορές καταλήγουν σε αντίθετα αποτελέσματα από εκείνα που επιδιώκονται συνειδητά.</a:t>
            </a:r>
          </a:p>
          <a:p>
            <a:pPr algn="just">
              <a:lnSpc>
                <a:spcPct val="120000"/>
              </a:lnSpc>
              <a:spcBef>
                <a:spcPts val="600"/>
              </a:spcBef>
            </a:pPr>
            <a:r>
              <a:rPr lang="el-GR" sz="3100" dirty="0" smtClean="0">
                <a:latin typeface="Arial" pitchFamily="34" charset="0"/>
                <a:cs typeface="Arial" pitchFamily="34" charset="0"/>
              </a:rPr>
              <a:t>Παρατηρείται στην </a:t>
            </a:r>
            <a:r>
              <a:rPr lang="el-GR" sz="3100" dirty="0" err="1" smtClean="0">
                <a:latin typeface="Arial" pitchFamily="34" charset="0"/>
                <a:cs typeface="Arial" pitchFamily="34" charset="0"/>
              </a:rPr>
              <a:t>ιδεοψυχαναγκαστική</a:t>
            </a:r>
            <a:r>
              <a:rPr lang="el-GR" sz="3100" dirty="0" smtClean="0">
                <a:latin typeface="Arial" pitchFamily="34" charset="0"/>
                <a:cs typeface="Arial" pitchFamily="34" charset="0"/>
              </a:rPr>
              <a:t> δομή και στην υστερία. Η διαφορά είναι, ότι στην περίπτωση της υστερίας, οι αντιδραστικοί σχηματισμοί δεν παίρνουν τη μορφή γνωρισμάτων του χαρακτήρα, αλλά περιορίζονται σε συγκεκριμένες σχέσεις. Μπορούν να είναι εντοπισμένοι και να εκδηλώνονται με ιδιόμορφες συμπεριφορές ή γενικευμένοι και να αποτελούν γνωρίσματα του χαρακτήρα ενσωματωμένα, λίγο ως πολύ, στο σύνολο της προσωπικότητας.</a:t>
            </a:r>
          </a:p>
          <a:p>
            <a:endParaRPr lang="el-GR" dirty="0"/>
          </a:p>
        </p:txBody>
      </p:sp>
      <p:sp>
        <p:nvSpPr>
          <p:cNvPr id="4" name="1 - Τίτλος"/>
          <p:cNvSpPr txBox="1">
            <a:spLocks/>
          </p:cNvSpPr>
          <p:nvPr/>
        </p:nvSpPr>
        <p:spPr>
          <a:xfrm>
            <a:off x="899592" y="274638"/>
            <a:ext cx="7416824" cy="922114"/>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rgbClr val="E9A64D"/>
                </a:solidFill>
                <a:effectLst>
                  <a:outerShdw blurRad="38100" dist="38100" dir="2700000" algn="tl">
                    <a:srgbClr val="000000">
                      <a:alpha val="43137"/>
                    </a:srgbClr>
                  </a:outerShdw>
                </a:effectLst>
                <a:uLnTx/>
                <a:uFillTx/>
                <a:latin typeface="Arial" pitchFamily="34" charset="0"/>
                <a:ea typeface="+mj-ea"/>
                <a:cs typeface="Arial" pitchFamily="34" charset="0"/>
              </a:rPr>
              <a:t>Αντιδραστικός Σχηματισμός</a:t>
            </a:r>
            <a:endParaRPr kumimoji="0" lang="el-GR" sz="3600" b="1" i="0" u="none" strike="noStrike" kern="1200" cap="none" spc="0" normalizeH="0" baseline="0" noProof="0" dirty="0">
              <a:ln>
                <a:noFill/>
              </a:ln>
              <a:solidFill>
                <a:srgbClr val="E9A64D"/>
              </a:solidFill>
              <a:effectLst>
                <a:outerShdw blurRad="38100" dist="38100" dir="2700000" algn="tl">
                  <a:srgbClr val="000000">
                    <a:alpha val="43137"/>
                  </a:srgbClr>
                </a:outerShdw>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3707904" y="0"/>
            <a:ext cx="5436096" cy="1268760"/>
          </a:xfrm>
          <a:solidFill>
            <a:schemeClr val="bg1"/>
          </a:solidFill>
        </p:spPr>
        <p:txBody>
          <a:bodyPr>
            <a:normAutofit/>
          </a:bodyPr>
          <a:lstStyle/>
          <a:p>
            <a:r>
              <a:rPr lang="el-GR" sz="3600" b="1" dirty="0" smtClean="0">
                <a:solidFill>
                  <a:schemeClr val="accent3">
                    <a:lumMod val="75000"/>
                  </a:schemeClr>
                </a:solidFill>
                <a:latin typeface="Arial" pitchFamily="34" charset="0"/>
                <a:cs typeface="Arial" pitchFamily="34" charset="0"/>
              </a:rPr>
              <a:t>Σύμπτωμα</a:t>
            </a:r>
            <a:endParaRPr lang="el-GR" sz="3600" b="1" dirty="0">
              <a:solidFill>
                <a:schemeClr val="accent3">
                  <a:lumMod val="75000"/>
                </a:schemeClr>
              </a:solidFill>
              <a:latin typeface="Arial" pitchFamily="34" charset="0"/>
              <a:cs typeface="Arial" pitchFamily="34" charset="0"/>
            </a:endParaRPr>
          </a:p>
        </p:txBody>
      </p:sp>
      <p:sp>
        <p:nvSpPr>
          <p:cNvPr id="3" name="2 - Θέση περιεχομένου"/>
          <p:cNvSpPr>
            <a:spLocks noGrp="1"/>
          </p:cNvSpPr>
          <p:nvPr>
            <p:ph idx="1"/>
          </p:nvPr>
        </p:nvSpPr>
        <p:spPr>
          <a:xfrm>
            <a:off x="395536" y="1268760"/>
            <a:ext cx="8424936" cy="5112568"/>
          </a:xfrm>
          <a:ln w="9525">
            <a:solidFill>
              <a:schemeClr val="accent3">
                <a:lumMod val="75000"/>
              </a:schemeClr>
            </a:solidFill>
          </a:ln>
        </p:spPr>
        <p:txBody>
          <a:bodyPr>
            <a:normAutofit fontScale="92500" lnSpcReduction="10000"/>
          </a:bodyPr>
          <a:lstStyle/>
          <a:p>
            <a:r>
              <a:rPr lang="el-GR" dirty="0"/>
              <a:t>Σύμφωνα με τις αναφορές του </a:t>
            </a:r>
            <a:r>
              <a:rPr lang="el-GR" dirty="0" err="1"/>
              <a:t>Φρόυντ</a:t>
            </a:r>
            <a:r>
              <a:rPr lang="el-GR" dirty="0"/>
              <a:t> στο «Αναστολή, σύμπτωμα και άγχος» (1926), το σύμπτωμα αποτελεί ένδειξη και υποκατάστατο μιας </a:t>
            </a:r>
            <a:r>
              <a:rPr lang="el-GR" dirty="0" err="1"/>
              <a:t>ορμικής</a:t>
            </a:r>
            <a:r>
              <a:rPr lang="el-GR" dirty="0"/>
              <a:t> ικανοποίησης που δεν έλαβε χώρα, ένα αποτέλεσμα της διαδικασίας της απώθησης.</a:t>
            </a:r>
          </a:p>
          <a:p>
            <a:r>
              <a:rPr lang="el-GR" dirty="0"/>
              <a:t>Δηλαδή το σύμπτωμα αποτελείται από την </a:t>
            </a:r>
            <a:r>
              <a:rPr lang="el-GR" dirty="0" err="1"/>
              <a:t>ορμική</a:t>
            </a:r>
            <a:r>
              <a:rPr lang="el-GR" dirty="0"/>
              <a:t> ώση η οποία έχει δεχτεί την επιβλαβή επίδραση της απώθησης και βρίσκει ένα «έντονα συρρικνωμένο, </a:t>
            </a:r>
            <a:r>
              <a:rPr lang="el-GR" dirty="0" err="1"/>
              <a:t>μετατεθειμένο</a:t>
            </a:r>
            <a:r>
              <a:rPr lang="el-GR" dirty="0"/>
              <a:t>, ανεσταλμένο» υποκατάστατο.</a:t>
            </a:r>
            <a:br>
              <a:rPr lang="el-GR" dirty="0"/>
            </a:br>
            <a:endParaRPr lang="el-GR" dirty="0"/>
          </a:p>
        </p:txBody>
      </p:sp>
      <p:pic>
        <p:nvPicPr>
          <p:cNvPr id="104450" name="Picture 2" descr="ÎÏÎ¿ÏÎ­Î»ÎµÏÎ¼Î± ÎµÎ¹ÎºÏÎ½Î±Ï Î³Î¹Î± Î£ÏÎ¼ÏÏÏÎ¼Î± Î¼Î·ÏÎ±Î½Î¹ÏÎ¼ÏÏ Î¬Î¼ÏÎ½Î±Ï"/>
          <p:cNvPicPr>
            <a:picLocks noChangeAspect="1" noChangeArrowheads="1"/>
          </p:cNvPicPr>
          <p:nvPr/>
        </p:nvPicPr>
        <p:blipFill>
          <a:blip r:embed="rId2" cstate="print"/>
          <a:srcRect/>
          <a:stretch>
            <a:fillRect/>
          </a:stretch>
        </p:blipFill>
        <p:spPr bwMode="auto">
          <a:xfrm>
            <a:off x="0" y="0"/>
            <a:ext cx="3724275" cy="1268760"/>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22114"/>
          </a:xfrm>
        </p:spPr>
        <p:txBody>
          <a:bodyPr>
            <a:normAutofit/>
          </a:bodyPr>
          <a:lstStyle/>
          <a:p>
            <a:r>
              <a:rPr lang="el-GR" sz="3600" b="1" dirty="0" smtClean="0">
                <a:solidFill>
                  <a:schemeClr val="accent3">
                    <a:lumMod val="75000"/>
                  </a:schemeClr>
                </a:solidFill>
                <a:latin typeface="Arial" pitchFamily="34" charset="0"/>
                <a:cs typeface="Arial" pitchFamily="34" charset="0"/>
              </a:rPr>
              <a:t>Σύμπτωμα</a:t>
            </a:r>
            <a:endParaRPr lang="el-GR" sz="3600" b="1" dirty="0">
              <a:solidFill>
                <a:schemeClr val="accent3">
                  <a:lumMod val="75000"/>
                </a:schemeClr>
              </a:solidFill>
              <a:latin typeface="Arial" pitchFamily="34" charset="0"/>
              <a:cs typeface="Arial" pitchFamily="34" charset="0"/>
            </a:endParaRPr>
          </a:p>
        </p:txBody>
      </p:sp>
      <p:sp>
        <p:nvSpPr>
          <p:cNvPr id="3" name="2 - Θέση περιεχομένου"/>
          <p:cNvSpPr>
            <a:spLocks noGrp="1"/>
          </p:cNvSpPr>
          <p:nvPr>
            <p:ph idx="1"/>
          </p:nvPr>
        </p:nvSpPr>
        <p:spPr>
          <a:xfrm>
            <a:off x="457200" y="1340768"/>
            <a:ext cx="8229600" cy="5112568"/>
          </a:xfrm>
        </p:spPr>
        <p:txBody>
          <a:bodyPr>
            <a:normAutofit fontScale="85000" lnSpcReduction="20000"/>
          </a:bodyPr>
          <a:lstStyle/>
          <a:p>
            <a:r>
              <a:rPr lang="el-GR" dirty="0"/>
              <a:t>Το σύμπτωμα αν και συχνά μπορεί να παρερμηνευτεί, δεν μπορεί να θεωρηθεί ισοδύναμο με μια άμυνα, αφού ο μηχανισμός της άμυνας είναι πιο γενικός και ο ρόλος του πιο εμφανής. </a:t>
            </a:r>
          </a:p>
          <a:p>
            <a:r>
              <a:rPr lang="el-GR" dirty="0"/>
              <a:t>Επιπλέον οι άμυνες λειτουργούν αποτελεσματικά όταν η καταστολή είναι επιτυχής, όταν η προβολή είναι προφανής και όταν τα αποτελέσματα της προβολής είναι φυσικά. </a:t>
            </a:r>
          </a:p>
          <a:p>
            <a:r>
              <a:rPr lang="el-GR" dirty="0"/>
              <a:t>Το σύμπτωμα γίνεται διακριτό μέσα από το άγχος. Το άγχος είναι πολύ πιο θορυβώδες από το σύμπτωμα, αν και συσχετίζεται πολύ με αυτό. Είναι η κατάσταση που θα ηχήσει τον συναγερμό δημιουργώντας την μετάβαση από μια αίσθηση επείγουσας ανάγκης στην τελική μορφή του συμπτώματος.</a:t>
            </a:r>
            <a:endParaRPr lang="el-G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22114"/>
          </a:xfrm>
        </p:spPr>
        <p:txBody>
          <a:bodyPr>
            <a:normAutofit/>
          </a:bodyPr>
          <a:lstStyle/>
          <a:p>
            <a:r>
              <a:rPr lang="el-GR" sz="3600" b="1" dirty="0" smtClean="0">
                <a:solidFill>
                  <a:schemeClr val="accent3">
                    <a:lumMod val="75000"/>
                  </a:schemeClr>
                </a:solidFill>
                <a:latin typeface="Arial" pitchFamily="34" charset="0"/>
                <a:cs typeface="Arial" pitchFamily="34" charset="0"/>
              </a:rPr>
              <a:t>Σύμπτωμα</a:t>
            </a:r>
            <a:endParaRPr lang="el-GR" sz="3600" b="1" dirty="0">
              <a:solidFill>
                <a:schemeClr val="accent3">
                  <a:lumMod val="75000"/>
                </a:schemeClr>
              </a:solidFill>
              <a:latin typeface="Arial" pitchFamily="34" charset="0"/>
              <a:cs typeface="Arial" pitchFamily="34" charset="0"/>
            </a:endParaRPr>
          </a:p>
        </p:txBody>
      </p:sp>
      <p:sp>
        <p:nvSpPr>
          <p:cNvPr id="3" name="2 - Θέση περιεχομένου"/>
          <p:cNvSpPr>
            <a:spLocks noGrp="1"/>
          </p:cNvSpPr>
          <p:nvPr>
            <p:ph idx="1"/>
          </p:nvPr>
        </p:nvSpPr>
        <p:spPr>
          <a:xfrm>
            <a:off x="457200" y="1340768"/>
            <a:ext cx="8229600" cy="5112568"/>
          </a:xfrm>
        </p:spPr>
        <p:txBody>
          <a:bodyPr>
            <a:normAutofit fontScale="85000" lnSpcReduction="10000"/>
          </a:bodyPr>
          <a:lstStyle/>
          <a:p>
            <a:r>
              <a:rPr lang="el-GR" dirty="0"/>
              <a:t>Στην πραγματικότητα το σύμπτωμα παρουσιάζεται να είναι εκείνο που θα μειώσει την ένταση του άγχους, αλλά τελικά δεν μπορεί αφού φαίνεται να μην έχει τα μέσα για να το καταφέρει. </a:t>
            </a:r>
          </a:p>
          <a:p>
            <a:r>
              <a:rPr lang="el-GR" dirty="0"/>
              <a:t>Στην πιο πάνω αναφορά η ακριβέστερη λειτουργία είναι πως το σύμπτωμα θέτει τέλος στο άγχος, οργανώνοντας μια καινούρια κατάσταση διαφορετική από εκείνην που δημιούργησε το άγχος. </a:t>
            </a:r>
          </a:p>
          <a:p>
            <a:r>
              <a:rPr lang="el-GR" dirty="0"/>
              <a:t>Κατά συνέπεια, το σύμπτωμα διορθώνει την ανεπαρκή εσωτερική απαλλαγή του άγχους προσφέροντας στον ψυχισμό άλλες δυνατότητες σύνδεσης και αντιπροσώπευσης του ψυχικού φορτίου</a:t>
            </a:r>
            <a:endParaRPr lang="el-GR" dirty="0"/>
          </a:p>
        </p:txBody>
      </p:sp>
    </p:spTree>
    <p:extLst>
      <p:ext uri="{BB962C8B-B14F-4D97-AF65-F5344CB8AC3E}">
        <p14:creationId xmlns:p14="http://schemas.microsoft.com/office/powerpoint/2010/main" val="210478939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026" y="332656"/>
            <a:ext cx="8229600" cy="792088"/>
          </a:xfrm>
        </p:spPr>
        <p:txBody>
          <a:bodyPr/>
          <a:lstStyle/>
          <a:p>
            <a:r>
              <a:rPr lang="el-GR" sz="3200" dirty="0">
                <a:solidFill>
                  <a:schemeClr val="accent3">
                    <a:lumMod val="50000"/>
                  </a:schemeClr>
                </a:solidFill>
                <a:latin typeface="Arial" pitchFamily="34" charset="0"/>
                <a:cs typeface="Arial" pitchFamily="34" charset="0"/>
              </a:rPr>
              <a:t>Συναίσθημα</a:t>
            </a:r>
            <a:endParaRPr lang="en-US" sz="3200" dirty="0">
              <a:solidFill>
                <a:schemeClr val="accent3">
                  <a:lumMod val="50000"/>
                </a:schemeClr>
              </a:solidFill>
              <a:latin typeface="Arial" pitchFamily="34" charset="0"/>
              <a:cs typeface="Arial" pitchFamily="34" charset="0"/>
            </a:endParaRPr>
          </a:p>
        </p:txBody>
      </p:sp>
      <p:sp>
        <p:nvSpPr>
          <p:cNvPr id="3" name="Content Placeholder 2"/>
          <p:cNvSpPr>
            <a:spLocks noGrp="1"/>
          </p:cNvSpPr>
          <p:nvPr>
            <p:ph idx="1"/>
          </p:nvPr>
        </p:nvSpPr>
        <p:spPr>
          <a:xfrm>
            <a:off x="611560" y="1196752"/>
            <a:ext cx="7920880" cy="5472608"/>
          </a:xfrm>
        </p:spPr>
        <p:txBody>
          <a:bodyPr>
            <a:normAutofit/>
          </a:bodyPr>
          <a:lstStyle/>
          <a:p>
            <a:pPr algn="just">
              <a:spcBef>
                <a:spcPts val="1200"/>
              </a:spcBef>
            </a:pPr>
            <a:r>
              <a:rPr lang="el-GR" sz="2400" dirty="0" smtClean="0">
                <a:latin typeface="Arial" pitchFamily="34" charset="0"/>
                <a:cs typeface="Arial" pitchFamily="34" charset="0"/>
              </a:rPr>
              <a:t>Όρος της γερμανικής ψυχολογικής ορολογίας, ο οποίος υιοθετήθηκε από την ψυχανάλυση</a:t>
            </a:r>
          </a:p>
          <a:p>
            <a:pPr algn="just">
              <a:spcBef>
                <a:spcPts val="1200"/>
              </a:spcBef>
            </a:pPr>
            <a:r>
              <a:rPr lang="el-GR" sz="2400" dirty="0" smtClean="0">
                <a:latin typeface="Arial" pitchFamily="34" charset="0"/>
                <a:cs typeface="Arial" pitchFamily="34" charset="0"/>
              </a:rPr>
              <a:t>Υποδηλώνει κάθε συναισθηματική κατάσταση, δυσάρεστη ή ευχάριστη, αόριστη ή συγκεκριμένη </a:t>
            </a:r>
          </a:p>
          <a:p>
            <a:pPr algn="just">
              <a:spcBef>
                <a:spcPts val="1200"/>
              </a:spcBef>
            </a:pPr>
            <a:r>
              <a:rPr lang="el-GR" sz="2400" dirty="0" smtClean="0">
                <a:latin typeface="Arial" pitchFamily="34" charset="0"/>
                <a:cs typeface="Arial" pitchFamily="34" charset="0"/>
              </a:rPr>
              <a:t>Εμφανίζεται υπό τη μορφή μιας μαζικής </a:t>
            </a:r>
            <a:r>
              <a:rPr lang="el-GR" sz="2400" dirty="0" err="1" smtClean="0">
                <a:latin typeface="Arial" pitchFamily="34" charset="0"/>
                <a:cs typeface="Arial" pitchFamily="34" charset="0"/>
              </a:rPr>
              <a:t>εκφόρτισης</a:t>
            </a:r>
            <a:r>
              <a:rPr lang="el-GR" sz="2400" dirty="0" smtClean="0">
                <a:latin typeface="Arial" pitchFamily="34" charset="0"/>
                <a:cs typeface="Arial" pitchFamily="34" charset="0"/>
              </a:rPr>
              <a:t>, είτε ως γενική διάθεση</a:t>
            </a:r>
          </a:p>
          <a:p>
            <a:pPr algn="just">
              <a:spcBef>
                <a:spcPts val="1200"/>
              </a:spcBef>
            </a:pPr>
            <a:r>
              <a:rPr lang="el-GR" sz="2400" dirty="0" smtClean="0">
                <a:latin typeface="Arial" pitchFamily="34" charset="0"/>
                <a:cs typeface="Arial" pitchFamily="34" charset="0"/>
              </a:rPr>
              <a:t>Κατά το </a:t>
            </a:r>
            <a:r>
              <a:rPr lang="en-US" sz="2400" dirty="0" smtClean="0">
                <a:latin typeface="Arial" pitchFamily="34" charset="0"/>
                <a:cs typeface="Arial" pitchFamily="34" charset="0"/>
              </a:rPr>
              <a:t>Freud, </a:t>
            </a:r>
            <a:r>
              <a:rPr lang="el-GR" sz="2400" dirty="0" smtClean="0">
                <a:latin typeface="Arial" pitchFamily="34" charset="0"/>
                <a:cs typeface="Arial" pitchFamily="34" charset="0"/>
              </a:rPr>
              <a:t>κάθε </a:t>
            </a:r>
            <a:r>
              <a:rPr lang="el-GR" sz="2400" dirty="0" err="1" smtClean="0">
                <a:latin typeface="Arial" pitchFamily="34" charset="0"/>
                <a:cs typeface="Arial" pitchFamily="34" charset="0"/>
              </a:rPr>
              <a:t>ενόρμηση</a:t>
            </a:r>
            <a:r>
              <a:rPr lang="el-GR" sz="2400" dirty="0" smtClean="0">
                <a:latin typeface="Arial" pitchFamily="34" charset="0"/>
                <a:cs typeface="Arial" pitchFamily="34" charset="0"/>
              </a:rPr>
              <a:t> εκφράζεται στα 2 επίπεδα </a:t>
            </a:r>
            <a:r>
              <a:rPr lang="el-GR" sz="2400" i="1" dirty="0" smtClean="0">
                <a:effectLst>
                  <a:outerShdw blurRad="38100" dist="38100" dir="2700000" algn="tl">
                    <a:srgbClr val="000000">
                      <a:alpha val="43137"/>
                    </a:srgbClr>
                  </a:outerShdw>
                </a:effectLst>
                <a:latin typeface="Arial" pitchFamily="34" charset="0"/>
                <a:cs typeface="Arial" pitchFamily="34" charset="0"/>
              </a:rPr>
              <a:t>του συναισθήματος </a:t>
            </a:r>
            <a:r>
              <a:rPr lang="el-GR" sz="2400" dirty="0" smtClean="0">
                <a:latin typeface="Arial" pitchFamily="34" charset="0"/>
                <a:cs typeface="Arial" pitchFamily="34" charset="0"/>
              </a:rPr>
              <a:t>και </a:t>
            </a:r>
            <a:r>
              <a:rPr lang="el-GR" sz="2400" i="1" dirty="0" smtClean="0">
                <a:effectLst>
                  <a:outerShdw blurRad="38100" dist="38100" dir="2700000" algn="tl">
                    <a:srgbClr val="000000">
                      <a:alpha val="43137"/>
                    </a:srgbClr>
                  </a:outerShdw>
                </a:effectLst>
                <a:latin typeface="Arial" pitchFamily="34" charset="0"/>
                <a:cs typeface="Arial" pitchFamily="34" charset="0"/>
              </a:rPr>
              <a:t>της αναπαράστασης</a:t>
            </a:r>
          </a:p>
          <a:p>
            <a:pPr algn="just">
              <a:spcBef>
                <a:spcPts val="1200"/>
              </a:spcBef>
            </a:pPr>
            <a:r>
              <a:rPr lang="el-GR" sz="2400" dirty="0" smtClean="0">
                <a:latin typeface="Arial" pitchFamily="34" charset="0"/>
                <a:cs typeface="Arial" pitchFamily="34" charset="0"/>
              </a:rPr>
              <a:t>Το συναίσθημα είναι η ποιοτική έκφραση της ποσότητας </a:t>
            </a:r>
            <a:r>
              <a:rPr lang="el-GR" sz="2400" dirty="0" err="1" smtClean="0">
                <a:latin typeface="Arial" pitchFamily="34" charset="0"/>
                <a:cs typeface="Arial" pitchFamily="34" charset="0"/>
              </a:rPr>
              <a:t>ενορμητικής</a:t>
            </a:r>
            <a:r>
              <a:rPr lang="el-GR" sz="2400" dirty="0" smtClean="0">
                <a:latin typeface="Arial" pitchFamily="34" charset="0"/>
                <a:cs typeface="Arial" pitchFamily="34" charset="0"/>
              </a:rPr>
              <a:t> ενέργειας και των παραλλαγών της</a:t>
            </a:r>
          </a:p>
          <a:p>
            <a:endParaRPr lang="en-US" dirty="0"/>
          </a:p>
        </p:txBody>
      </p:sp>
    </p:spTree>
    <p:extLst>
      <p:ext uri="{BB962C8B-B14F-4D97-AF65-F5344CB8AC3E}">
        <p14:creationId xmlns:p14="http://schemas.microsoft.com/office/powerpoint/2010/main" val="19798111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3040" y="4725144"/>
            <a:ext cx="8173416" cy="1152128"/>
          </a:xfrm>
          <a:ln w="12700">
            <a:solidFill>
              <a:srgbClr val="DD234B"/>
            </a:solidFill>
          </a:ln>
        </p:spPr>
        <p:txBody>
          <a:bodyPr>
            <a:noAutofit/>
          </a:bodyPr>
          <a:lstStyle/>
          <a:p>
            <a:pPr marL="182563" indent="-182563" algn="just">
              <a:lnSpc>
                <a:spcPct val="120000"/>
              </a:lnSpc>
              <a:spcBef>
                <a:spcPts val="600"/>
              </a:spcBef>
            </a:pPr>
            <a:r>
              <a:rPr lang="el-GR" sz="2200" dirty="0" smtClean="0">
                <a:latin typeface="Arial" pitchFamily="34" charset="0"/>
                <a:cs typeface="Arial" pitchFamily="34" charset="0"/>
              </a:rPr>
              <a:t>Πρέπει να διακρίνεται από άλλους παραπλήσιους όρους, όπως είναι </a:t>
            </a:r>
            <a:r>
              <a:rPr lang="el-GR" sz="2400" i="1" dirty="0" smtClean="0">
                <a:effectLst>
                  <a:outerShdw blurRad="38100" dist="38100" dir="2700000" algn="tl">
                    <a:srgbClr val="000000">
                      <a:alpha val="43137"/>
                    </a:srgbClr>
                  </a:outerShdw>
                </a:effectLst>
                <a:latin typeface="Arial" pitchFamily="34" charset="0"/>
                <a:cs typeface="Arial" pitchFamily="34" charset="0"/>
              </a:rPr>
              <a:t>η ενσωμάτωση, η </a:t>
            </a:r>
            <a:r>
              <a:rPr lang="el-GR" sz="2400" i="1" dirty="0" err="1" smtClean="0">
                <a:effectLst>
                  <a:outerShdw blurRad="38100" dist="38100" dir="2700000" algn="tl">
                    <a:srgbClr val="000000">
                      <a:alpha val="43137"/>
                    </a:srgbClr>
                  </a:outerShdw>
                </a:effectLst>
                <a:latin typeface="Arial" pitchFamily="34" charset="0"/>
                <a:cs typeface="Arial" pitchFamily="34" charset="0"/>
              </a:rPr>
              <a:t>ενδοβολή</a:t>
            </a:r>
            <a:r>
              <a:rPr lang="el-GR" sz="2400" i="1" dirty="0" smtClean="0">
                <a:effectLst>
                  <a:outerShdw blurRad="38100" dist="38100" dir="2700000" algn="tl">
                    <a:srgbClr val="000000">
                      <a:alpha val="43137"/>
                    </a:srgbClr>
                  </a:outerShdw>
                </a:effectLst>
                <a:latin typeface="Arial" pitchFamily="34" charset="0"/>
                <a:cs typeface="Arial" pitchFamily="34" charset="0"/>
              </a:rPr>
              <a:t> και η εσωτερίκευση. </a:t>
            </a:r>
          </a:p>
        </p:txBody>
      </p:sp>
      <p:pic>
        <p:nvPicPr>
          <p:cNvPr id="16386" name="Picture 2" descr="ÎÏÎ¿ÏÎ­Î»ÎµÏÎ¼Î± ÎµÎ¹ÎºÏÎ½Î±Ï Î³Î¹Î± ÏÎ±ÏÏÎ¹ÏÎ·"/>
          <p:cNvPicPr>
            <a:picLocks noChangeAspect="1" noChangeArrowheads="1"/>
          </p:cNvPicPr>
          <p:nvPr/>
        </p:nvPicPr>
        <p:blipFill>
          <a:blip r:embed="rId2" cstate="print"/>
          <a:srcRect/>
          <a:stretch>
            <a:fillRect/>
          </a:stretch>
        </p:blipFill>
        <p:spPr bwMode="auto">
          <a:xfrm>
            <a:off x="-324544" y="476672"/>
            <a:ext cx="3888432" cy="3240360"/>
          </a:xfrm>
          <a:prstGeom prst="rect">
            <a:avLst/>
          </a:prstGeom>
          <a:noFill/>
        </p:spPr>
      </p:pic>
      <p:sp>
        <p:nvSpPr>
          <p:cNvPr id="4" name="2 - Θέση περιεχομένου"/>
          <p:cNvSpPr txBox="1">
            <a:spLocks/>
          </p:cNvSpPr>
          <p:nvPr/>
        </p:nvSpPr>
        <p:spPr>
          <a:xfrm>
            <a:off x="3275856" y="1052736"/>
            <a:ext cx="5616624" cy="3168352"/>
          </a:xfrm>
          <a:prstGeom prst="rect">
            <a:avLst/>
          </a:prstGeom>
          <a:solidFill>
            <a:schemeClr val="bg2"/>
          </a:solidFill>
        </p:spPr>
        <p:txBody>
          <a:bodyPr vert="horz" lIns="91440" tIns="45720" rIns="91440" bIns="45720" rtlCol="0">
            <a:noAutofit/>
          </a:bodyPr>
          <a:lstStyle/>
          <a:p>
            <a:pPr marL="179388" marR="0" lvl="0" indent="-179388" algn="just" defTabSz="914400" rtl="0" eaLnBrk="1" fontAlgn="auto" latinLnBrk="0" hangingPunct="1">
              <a:spcBef>
                <a:spcPts val="600"/>
              </a:spcBef>
              <a:spcAft>
                <a:spcPts val="0"/>
              </a:spcAft>
              <a:buClrTx/>
              <a:buSzTx/>
              <a:buFont typeface="Arial" pitchFamily="34" charset="0"/>
              <a:buChar char="•"/>
              <a:tabLst/>
              <a:defRPr/>
            </a:pPr>
            <a:r>
              <a:rPr kumimoji="0" lang="el-GR" sz="22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Ψυχολογική διεργασία με την οποία το υποκείμενο αφομοιώνει πλευρές, ιδιότητες και χαρακτηριστικά του άλλου και μεταμορφώνεται πλήρως ή εν μέρει στη βάση του προτύπου που ο άλλος του προσφέρει. </a:t>
            </a:r>
          </a:p>
          <a:p>
            <a:pPr marL="179388" marR="0" lvl="0" indent="-179388" algn="just" defTabSz="914400" rtl="0" eaLnBrk="1" fontAlgn="auto" latinLnBrk="0" hangingPunct="1">
              <a:spcBef>
                <a:spcPts val="600"/>
              </a:spcBef>
              <a:spcAft>
                <a:spcPts val="0"/>
              </a:spcAft>
              <a:buClrTx/>
              <a:buSzTx/>
              <a:buFont typeface="Arial" pitchFamily="34" charset="0"/>
              <a:buChar char="•"/>
              <a:tabLst/>
              <a:defRPr/>
            </a:pPr>
            <a:r>
              <a:rPr kumimoji="0" lang="el-GR" sz="22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Η προσωπικότητα συγκροτείται και διαφοροποιείται μέσω μιας σειράς ταυτίσεων</a:t>
            </a:r>
          </a:p>
        </p:txBody>
      </p:sp>
      <p:sp>
        <p:nvSpPr>
          <p:cNvPr id="2" name="1 - Τίτλος"/>
          <p:cNvSpPr>
            <a:spLocks noGrp="1"/>
          </p:cNvSpPr>
          <p:nvPr>
            <p:ph type="title"/>
          </p:nvPr>
        </p:nvSpPr>
        <p:spPr>
          <a:xfrm>
            <a:off x="3779912" y="260648"/>
            <a:ext cx="3600400" cy="864096"/>
          </a:xfrm>
        </p:spPr>
        <p:txBody>
          <a:bodyPr>
            <a:normAutofit/>
          </a:bodyPr>
          <a:lstStyle/>
          <a:p>
            <a:r>
              <a:rPr lang="el-GR" sz="4000" b="1" dirty="0" smtClean="0">
                <a:solidFill>
                  <a:srgbClr val="DD234B"/>
                </a:solidFill>
                <a:effectLst>
                  <a:outerShdw blurRad="38100" dist="38100" dir="2700000" algn="tl">
                    <a:srgbClr val="000000">
                      <a:alpha val="43137"/>
                    </a:srgbClr>
                  </a:outerShdw>
                </a:effectLst>
                <a:latin typeface="Arial" pitchFamily="34" charset="0"/>
                <a:cs typeface="Arial" pitchFamily="34" charset="0"/>
              </a:rPr>
              <a:t>Ταύτιση</a:t>
            </a:r>
            <a:endParaRPr lang="el-GR" sz="4000" b="1" dirty="0">
              <a:solidFill>
                <a:srgbClr val="DD234B"/>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980728"/>
            <a:ext cx="8075240" cy="5256584"/>
          </a:xfrm>
        </p:spPr>
        <p:txBody>
          <a:bodyPr>
            <a:normAutofit fontScale="92500" lnSpcReduction="10000"/>
          </a:bodyPr>
          <a:lstStyle/>
          <a:p>
            <a:pPr algn="just">
              <a:lnSpc>
                <a:spcPct val="110000"/>
              </a:lnSpc>
              <a:spcBef>
                <a:spcPts val="1200"/>
              </a:spcBef>
            </a:pPr>
            <a:r>
              <a:rPr lang="el-GR" sz="2600" dirty="0" smtClean="0">
                <a:latin typeface="Arial" pitchFamily="34" charset="0"/>
                <a:cs typeface="Arial" pitchFamily="34" charset="0"/>
              </a:rPr>
              <a:t>Η </a:t>
            </a:r>
            <a:r>
              <a:rPr lang="el-GR" sz="2600" i="1" dirty="0" smtClean="0">
                <a:effectLst>
                  <a:outerShdw blurRad="38100" dist="38100" dir="2700000" algn="tl">
                    <a:srgbClr val="000000">
                      <a:alpha val="43137"/>
                    </a:srgbClr>
                  </a:outerShdw>
                </a:effectLst>
                <a:latin typeface="Arial" pitchFamily="34" charset="0"/>
                <a:cs typeface="Arial" pitchFamily="34" charset="0"/>
              </a:rPr>
              <a:t>ενσωμάτωση</a:t>
            </a:r>
            <a:r>
              <a:rPr lang="el-GR" sz="2600" dirty="0" smtClean="0">
                <a:latin typeface="Arial" pitchFamily="34" charset="0"/>
                <a:cs typeface="Arial" pitchFamily="34" charset="0"/>
              </a:rPr>
              <a:t> και η </a:t>
            </a:r>
            <a:r>
              <a:rPr lang="el-GR" sz="2600" i="1" dirty="0" err="1" smtClean="0">
                <a:effectLst>
                  <a:outerShdw blurRad="38100" dist="38100" dir="2700000" algn="tl">
                    <a:srgbClr val="000000">
                      <a:alpha val="43137"/>
                    </a:srgbClr>
                  </a:outerShdw>
                </a:effectLst>
                <a:latin typeface="Arial" pitchFamily="34" charset="0"/>
                <a:cs typeface="Arial" pitchFamily="34" charset="0"/>
              </a:rPr>
              <a:t>ενδοβολή</a:t>
            </a:r>
            <a:r>
              <a:rPr lang="el-GR" sz="2600" dirty="0" smtClean="0">
                <a:latin typeface="Arial" pitchFamily="34" charset="0"/>
                <a:cs typeface="Arial" pitchFamily="34" charset="0"/>
              </a:rPr>
              <a:t> αποτελούν αρχέγονα πρωτότυπα της ταύτισης ή τουλάχιστον μερικών μορφών της, όπου οι </a:t>
            </a:r>
            <a:r>
              <a:rPr lang="el-GR" sz="2600" dirty="0" err="1" smtClean="0">
                <a:latin typeface="Arial" pitchFamily="34" charset="0"/>
                <a:cs typeface="Arial" pitchFamily="34" charset="0"/>
              </a:rPr>
              <a:t>ψυχονοητικές</a:t>
            </a:r>
            <a:r>
              <a:rPr lang="el-GR" sz="2600" dirty="0" smtClean="0">
                <a:latin typeface="Arial" pitchFamily="34" charset="0"/>
                <a:cs typeface="Arial" pitchFamily="34" charset="0"/>
              </a:rPr>
              <a:t> διεργασίες βιώνονται και συμβολίζονται ως σωματικές διαδικασίες (παίρνω τροφή, καταβροχθίζω, κρατώ μέσα μου κλπ).</a:t>
            </a:r>
          </a:p>
          <a:p>
            <a:pPr algn="just">
              <a:lnSpc>
                <a:spcPct val="110000"/>
              </a:lnSpc>
              <a:spcBef>
                <a:spcPts val="1200"/>
              </a:spcBef>
            </a:pPr>
            <a:r>
              <a:rPr lang="el-GR" sz="2600" dirty="0" smtClean="0">
                <a:latin typeface="Arial" pitchFamily="34" charset="0"/>
                <a:cs typeface="Arial" pitchFamily="34" charset="0"/>
              </a:rPr>
              <a:t>Η </a:t>
            </a:r>
            <a:r>
              <a:rPr lang="el-GR" sz="2600" i="1" dirty="0" smtClean="0">
                <a:effectLst>
                  <a:outerShdw blurRad="38100" dist="38100" dir="2700000" algn="tl">
                    <a:srgbClr val="000000">
                      <a:alpha val="43137"/>
                    </a:srgbClr>
                  </a:outerShdw>
                </a:effectLst>
                <a:latin typeface="Arial" pitchFamily="34" charset="0"/>
                <a:cs typeface="Arial" pitchFamily="34" charset="0"/>
              </a:rPr>
              <a:t>διαφορά μεταξύ ταύτισης και εσωτερίκευσης </a:t>
            </a:r>
            <a:r>
              <a:rPr lang="el-GR" sz="2600" dirty="0" smtClean="0">
                <a:latin typeface="Arial" pitchFamily="34" charset="0"/>
                <a:cs typeface="Arial" pitchFamily="34" charset="0"/>
              </a:rPr>
              <a:t>είναι πιο πολύπλοκη, διότι εμπλέκει θεωρητικές επιλογές που αφορούν τη φύση εκείνου ακριβώς με το οποίο το υποκείμενο αφομοιώνεται. </a:t>
            </a:r>
          </a:p>
          <a:p>
            <a:pPr algn="just">
              <a:lnSpc>
                <a:spcPct val="110000"/>
              </a:lnSpc>
              <a:spcBef>
                <a:spcPts val="1200"/>
              </a:spcBef>
              <a:buNone/>
            </a:pPr>
            <a:r>
              <a:rPr lang="el-GR" sz="2600" dirty="0" smtClean="0">
                <a:latin typeface="Arial" pitchFamily="34" charset="0"/>
                <a:cs typeface="Arial" pitchFamily="34" charset="0"/>
              </a:rPr>
              <a:t>     Από καθαρά εννοιολογική άποψη μπορούμε να πούμε ότι η </a:t>
            </a:r>
            <a:r>
              <a:rPr lang="el-GR" sz="2600" i="1" dirty="0" smtClean="0">
                <a:effectLst>
                  <a:outerShdw blurRad="38100" dist="38100" dir="2700000" algn="tl">
                    <a:srgbClr val="000000">
                      <a:alpha val="43137"/>
                    </a:srgbClr>
                  </a:outerShdw>
                </a:effectLst>
                <a:latin typeface="Arial" pitchFamily="34" charset="0"/>
                <a:cs typeface="Arial" pitchFamily="34" charset="0"/>
              </a:rPr>
              <a:t>ταύτιση </a:t>
            </a:r>
            <a:r>
              <a:rPr lang="el-GR" sz="2600" dirty="0" smtClean="0">
                <a:latin typeface="Arial" pitchFamily="34" charset="0"/>
                <a:cs typeface="Arial" pitchFamily="34" charset="0"/>
              </a:rPr>
              <a:t>γίνεται με αντικείμενα όπως: άτομα ή χαρακτηριστικά ενός ατόμου ή μερικά αντικείμενα, ενώ η </a:t>
            </a:r>
            <a:r>
              <a:rPr lang="el-GR" sz="2600" i="1" dirty="0" smtClean="0">
                <a:effectLst>
                  <a:outerShdw blurRad="38100" dist="38100" dir="2700000" algn="tl">
                    <a:srgbClr val="000000">
                      <a:alpha val="43137"/>
                    </a:srgbClr>
                  </a:outerShdw>
                </a:effectLst>
                <a:latin typeface="Arial" pitchFamily="34" charset="0"/>
                <a:cs typeface="Arial" pitchFamily="34" charset="0"/>
              </a:rPr>
              <a:t>εσωτερίκευση</a:t>
            </a:r>
            <a:r>
              <a:rPr lang="el-GR" sz="2600" dirty="0" smtClean="0">
                <a:latin typeface="Arial" pitchFamily="34" charset="0"/>
                <a:cs typeface="Arial" pitchFamily="34" charset="0"/>
              </a:rPr>
              <a:t> αφορά </a:t>
            </a:r>
            <a:r>
              <a:rPr lang="el-GR" sz="2600" dirty="0" err="1" smtClean="0">
                <a:latin typeface="Arial" pitchFamily="34" charset="0"/>
                <a:cs typeface="Arial" pitchFamily="34" charset="0"/>
              </a:rPr>
              <a:t>διυποκειμενικές</a:t>
            </a:r>
            <a:r>
              <a:rPr lang="el-GR" sz="2600" dirty="0" smtClean="0">
                <a:latin typeface="Arial" pitchFamily="34" charset="0"/>
                <a:cs typeface="Arial" pitchFamily="34" charset="0"/>
              </a:rPr>
              <a:t> σχέσεις.</a:t>
            </a:r>
          </a:p>
          <a:p>
            <a:endParaRPr lang="el-GR" dirty="0"/>
          </a:p>
        </p:txBody>
      </p:sp>
      <p:sp>
        <p:nvSpPr>
          <p:cNvPr id="4" name="1 - Τίτλος"/>
          <p:cNvSpPr txBox="1">
            <a:spLocks/>
          </p:cNvSpPr>
          <p:nvPr/>
        </p:nvSpPr>
        <p:spPr>
          <a:xfrm>
            <a:off x="2771800" y="332656"/>
            <a:ext cx="3600400" cy="504056"/>
          </a:xfrm>
          <a:prstGeom prst="rect">
            <a:avLst/>
          </a:prstGeom>
        </p:spPr>
        <p:txBody>
          <a:bodyPr vert="horz" lIns="91440" tIns="45720" rIns="91440" bIns="45720" rtlCol="0" anchor="ctr">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rgbClr val="DD234B"/>
                </a:solidFill>
                <a:effectLst>
                  <a:outerShdw blurRad="38100" dist="38100" dir="2700000" algn="tl">
                    <a:srgbClr val="000000">
                      <a:alpha val="43137"/>
                    </a:srgbClr>
                  </a:outerShdw>
                </a:effectLst>
                <a:uLnTx/>
                <a:uFillTx/>
                <a:latin typeface="Arial" pitchFamily="34" charset="0"/>
                <a:ea typeface="+mj-ea"/>
                <a:cs typeface="Arial" pitchFamily="34" charset="0"/>
              </a:rPr>
              <a:t>Ταύτιση</a:t>
            </a:r>
            <a:endParaRPr kumimoji="0" lang="el-GR" sz="3600" b="1" i="0" u="none" strike="noStrike" kern="1200" cap="none" spc="0" normalizeH="0" baseline="0" noProof="0" dirty="0">
              <a:ln>
                <a:noFill/>
              </a:ln>
              <a:solidFill>
                <a:srgbClr val="DD234B"/>
              </a:solidFill>
              <a:effectLst>
                <a:outerShdw blurRad="38100" dist="38100" dir="2700000" algn="tl">
                  <a:srgbClr val="000000">
                    <a:alpha val="43137"/>
                  </a:srgbClr>
                </a:outerShdw>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11268" name="Picture 4" descr="Î£ÏÎµÏÎ¹ÎºÎ® ÎµÎ¹ÎºÏÎ½Î±"/>
          <p:cNvPicPr>
            <a:picLocks noChangeAspect="1" noChangeArrowheads="1"/>
          </p:cNvPicPr>
          <p:nvPr/>
        </p:nvPicPr>
        <p:blipFill>
          <a:blip r:embed="rId2" cstate="print"/>
          <a:srcRect/>
          <a:stretch>
            <a:fillRect/>
          </a:stretch>
        </p:blipFill>
        <p:spPr bwMode="auto">
          <a:xfrm>
            <a:off x="4932040" y="2780928"/>
            <a:ext cx="4032448" cy="2448272"/>
          </a:xfrm>
          <a:prstGeom prst="rect">
            <a:avLst/>
          </a:prstGeom>
          <a:noFill/>
        </p:spPr>
      </p:pic>
      <p:sp>
        <p:nvSpPr>
          <p:cNvPr id="2" name="1 - Τίτλος"/>
          <p:cNvSpPr>
            <a:spLocks noGrp="1"/>
          </p:cNvSpPr>
          <p:nvPr>
            <p:ph type="title"/>
          </p:nvPr>
        </p:nvSpPr>
        <p:spPr>
          <a:xfrm>
            <a:off x="1115616" y="260649"/>
            <a:ext cx="7056784" cy="648072"/>
          </a:xfrm>
        </p:spPr>
        <p:txBody>
          <a:bodyPr>
            <a:normAutofit/>
          </a:bodyPr>
          <a:lstStyle/>
          <a:p>
            <a:r>
              <a:rPr lang="el-GR" sz="32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Ταύτιση με τον επιτιθέμενο</a:t>
            </a:r>
            <a:endParaRPr lang="el-GR" sz="3200" b="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2 - Θέση περιεχομένου"/>
          <p:cNvSpPr>
            <a:spLocks noGrp="1"/>
          </p:cNvSpPr>
          <p:nvPr>
            <p:ph idx="1"/>
          </p:nvPr>
        </p:nvSpPr>
        <p:spPr>
          <a:xfrm>
            <a:off x="251520" y="1628800"/>
            <a:ext cx="4752528" cy="5229200"/>
          </a:xfrm>
          <a:solidFill>
            <a:schemeClr val="tx1">
              <a:lumMod val="75000"/>
              <a:lumOff val="25000"/>
            </a:schemeClr>
          </a:solidFill>
        </p:spPr>
        <p:txBody>
          <a:bodyPr>
            <a:normAutofit fontScale="92500"/>
          </a:bodyPr>
          <a:lstStyle/>
          <a:p>
            <a:pPr marL="0" indent="0" algn="just">
              <a:lnSpc>
                <a:spcPct val="120000"/>
              </a:lnSpc>
              <a:spcBef>
                <a:spcPts val="600"/>
              </a:spcBef>
              <a:buNone/>
            </a:pPr>
            <a:r>
              <a:rPr lang="el-GR" sz="24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Το υποκείμενο που είναι αντιμέτωπο με έναν εξωτερικό κίνδυνο </a:t>
            </a:r>
            <a:r>
              <a:rPr lang="el-GR" sz="2100" i="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(τυπικό παράδειγμα η κριτική που προέρχεται από άτομα που κατέχουν εξουσία) </a:t>
            </a:r>
            <a:r>
              <a:rPr lang="el-GR" sz="24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ταυτίζεται με τον επιτιθέμενο </a:t>
            </a:r>
          </a:p>
          <a:p>
            <a:pPr marL="174625" indent="-174625" algn="just">
              <a:lnSpc>
                <a:spcPct val="120000"/>
              </a:lnSpc>
              <a:spcBef>
                <a:spcPts val="600"/>
              </a:spcBef>
              <a:buFont typeface="Wingdings" pitchFamily="2" charset="2"/>
              <a:buChar char="ü"/>
            </a:pPr>
            <a:r>
              <a:rPr lang="el-GR" sz="22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είτε υιοθετώντας την επίθεση αυτή καθαυτή, </a:t>
            </a:r>
            <a:endParaRPr lang="en-US" sz="2200" dirty="0" smtClean="0">
              <a:solidFill>
                <a:schemeClr val="bg1"/>
              </a:solidFill>
              <a:effectLst>
                <a:outerShdw blurRad="38100" dist="38100" dir="2700000" algn="tl">
                  <a:srgbClr val="000000">
                    <a:alpha val="43137"/>
                  </a:srgbClr>
                </a:outerShdw>
              </a:effectLst>
              <a:latin typeface="Arial" pitchFamily="34" charset="0"/>
              <a:cs typeface="Arial" pitchFamily="34" charset="0"/>
            </a:endParaRPr>
          </a:p>
          <a:p>
            <a:pPr marL="174625" indent="-174625" algn="just">
              <a:lnSpc>
                <a:spcPct val="120000"/>
              </a:lnSpc>
              <a:spcBef>
                <a:spcPts val="600"/>
              </a:spcBef>
              <a:buFont typeface="Wingdings" pitchFamily="2" charset="2"/>
              <a:buChar char="ü"/>
            </a:pPr>
            <a:r>
              <a:rPr lang="el-GR" sz="22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είτε μιμούμενος το παρουσιαστικό ή τη νοοτροπία του επιτιθέμενου</a:t>
            </a:r>
            <a:r>
              <a:rPr lang="en-US" sz="22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t>
            </a:r>
            <a:r>
              <a:rPr lang="el-GR" sz="22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endParaRPr lang="en-US" sz="2200" dirty="0" smtClean="0">
              <a:solidFill>
                <a:schemeClr val="bg1"/>
              </a:solidFill>
              <a:effectLst>
                <a:outerShdw blurRad="38100" dist="38100" dir="2700000" algn="tl">
                  <a:srgbClr val="000000">
                    <a:alpha val="43137"/>
                  </a:srgbClr>
                </a:outerShdw>
              </a:effectLst>
              <a:latin typeface="Arial" pitchFamily="34" charset="0"/>
              <a:cs typeface="Arial" pitchFamily="34" charset="0"/>
            </a:endParaRPr>
          </a:p>
          <a:p>
            <a:pPr marL="174625" indent="-174625" algn="just">
              <a:lnSpc>
                <a:spcPct val="120000"/>
              </a:lnSpc>
              <a:spcBef>
                <a:spcPts val="600"/>
              </a:spcBef>
              <a:buFont typeface="Wingdings" pitchFamily="2" charset="2"/>
              <a:buChar char="ü"/>
            </a:pPr>
            <a:r>
              <a:rPr lang="el-GR" sz="22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είτε, τέλος, υιοθετώντας ορισμένα σύμβολα δύναμης, τα εμβλήματα εξουσίας  του  επιτιθέμενου.</a:t>
            </a:r>
          </a:p>
          <a:p>
            <a:pPr>
              <a:spcBef>
                <a:spcPts val="600"/>
              </a:spcBef>
            </a:pPr>
            <a:endParaRPr lang="el-GR" dirty="0">
              <a:solidFill>
                <a:schemeClr val="bg1"/>
              </a:solidFill>
            </a:endParaRPr>
          </a:p>
        </p:txBody>
      </p:sp>
      <p:sp>
        <p:nvSpPr>
          <p:cNvPr id="6" name="5 - Ορθογώνιο"/>
          <p:cNvSpPr/>
          <p:nvPr/>
        </p:nvSpPr>
        <p:spPr>
          <a:xfrm>
            <a:off x="5940152" y="5373216"/>
            <a:ext cx="2037737" cy="307777"/>
          </a:xfrm>
          <a:prstGeom prst="rect">
            <a:avLst/>
          </a:prstGeom>
        </p:spPr>
        <p:txBody>
          <a:bodyPr wrap="none">
            <a:spAutoFit/>
          </a:bodyPr>
          <a:lstStyle/>
          <a:p>
            <a:r>
              <a:rPr lang="tr-TR" sz="1400" dirty="0" smtClean="0">
                <a:solidFill>
                  <a:srgbClr val="FF0000"/>
                </a:solidFill>
                <a:latin typeface="Arial" pitchFamily="34" charset="0"/>
                <a:cs typeface="Arial" pitchFamily="34" charset="0"/>
              </a:rPr>
              <a:t>Charles Bukowski</a:t>
            </a:r>
            <a:r>
              <a:rPr lang="en-US" sz="1400" dirty="0" smtClean="0">
                <a:solidFill>
                  <a:srgbClr val="FF0000"/>
                </a:solidFill>
                <a:latin typeface="Arial" pitchFamily="34" charset="0"/>
                <a:cs typeface="Arial" pitchFamily="34" charset="0"/>
              </a:rPr>
              <a:t>, </a:t>
            </a:r>
            <a:r>
              <a:rPr lang="tr-TR" sz="1400" i="1" dirty="0" smtClean="0">
                <a:solidFill>
                  <a:srgbClr val="FF0000"/>
                </a:solidFill>
                <a:latin typeface="Arial" pitchFamily="34" charset="0"/>
                <a:cs typeface="Arial" pitchFamily="34" charset="0"/>
              </a:rPr>
              <a:t>Dog</a:t>
            </a:r>
            <a:endParaRPr lang="tr-TR" sz="1400" i="1" dirty="0">
              <a:solidFill>
                <a:srgbClr val="FF0000"/>
              </a:solidFill>
              <a:latin typeface="Arial" pitchFamily="34" charset="0"/>
              <a:cs typeface="Arial" pitchFamily="34" charset="0"/>
            </a:endParaRPr>
          </a:p>
        </p:txBody>
      </p:sp>
      <p:sp>
        <p:nvSpPr>
          <p:cNvPr id="7" name="6 - Ορθογώνιο"/>
          <p:cNvSpPr/>
          <p:nvPr/>
        </p:nvSpPr>
        <p:spPr>
          <a:xfrm>
            <a:off x="1043608" y="1052736"/>
            <a:ext cx="7128792" cy="461665"/>
          </a:xfrm>
          <a:prstGeom prst="rect">
            <a:avLst/>
          </a:prstGeom>
        </p:spPr>
        <p:txBody>
          <a:bodyPr wrap="square">
            <a:spAutoFit/>
          </a:bodyPr>
          <a:lstStyle/>
          <a:p>
            <a:pPr algn="ctr"/>
            <a:r>
              <a:rPr lang="el-GR" sz="24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Μηχανισμός άμυνας που περιέγραψε η </a:t>
            </a:r>
            <a:r>
              <a:rPr lang="en-US" sz="24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l-GR" sz="24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Α. </a:t>
            </a:r>
            <a:r>
              <a:rPr lang="en-US" sz="24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Freud</a:t>
            </a:r>
            <a:endParaRPr lang="el-GR" sz="2400" dirty="0" smtClean="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755576" y="1600201"/>
            <a:ext cx="7632848" cy="4421088"/>
          </a:xfrm>
          <a:ln w="12700">
            <a:solidFill>
              <a:srgbClr val="FF0000"/>
            </a:solidFill>
          </a:ln>
        </p:spPr>
        <p:txBody>
          <a:bodyPr>
            <a:normAutofit/>
          </a:bodyPr>
          <a:lstStyle/>
          <a:p>
            <a:pPr algn="just">
              <a:spcBef>
                <a:spcPts val="1200"/>
              </a:spcBef>
            </a:pPr>
            <a:r>
              <a:rPr lang="el-GR" sz="2400" dirty="0" smtClean="0">
                <a:solidFill>
                  <a:schemeClr val="bg1"/>
                </a:solidFill>
                <a:latin typeface="Arial" pitchFamily="34" charset="0"/>
                <a:cs typeface="Arial" pitchFamily="34" charset="0"/>
              </a:rPr>
              <a:t>Η </a:t>
            </a:r>
            <a:r>
              <a:rPr lang="el-GR" sz="2400" b="1" dirty="0" smtClean="0">
                <a:latin typeface="Arial" pitchFamily="34" charset="0"/>
                <a:cs typeface="Arial" pitchFamily="34" charset="0"/>
              </a:rPr>
              <a:t> </a:t>
            </a:r>
            <a:r>
              <a:rPr lang="el-GR" sz="24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Α. </a:t>
            </a:r>
            <a:r>
              <a:rPr lang="en-US" sz="24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Freud</a:t>
            </a:r>
            <a:r>
              <a:rPr lang="el-GR" sz="24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l-GR" sz="2400" dirty="0" smtClean="0">
                <a:solidFill>
                  <a:schemeClr val="bg1"/>
                </a:solidFill>
                <a:latin typeface="Arial" pitchFamily="34" charset="0"/>
                <a:cs typeface="Arial" pitchFamily="34" charset="0"/>
              </a:rPr>
              <a:t>υποστηρίζει ότι ο μηχανισμός αυτός κυριαρχεί κατά τα προκαταρκτικά στάδια συγκρότησης του υπερεγώ, εποχή όπου η επίθεση δεν έχει ακόμη </a:t>
            </a:r>
            <a:r>
              <a:rPr lang="el-GR" sz="2400" dirty="0" err="1" smtClean="0">
                <a:solidFill>
                  <a:schemeClr val="bg1"/>
                </a:solidFill>
                <a:latin typeface="Arial" pitchFamily="34" charset="0"/>
                <a:cs typeface="Arial" pitchFamily="34" charset="0"/>
              </a:rPr>
              <a:t>επαναστραφεί</a:t>
            </a:r>
            <a:r>
              <a:rPr lang="el-GR" sz="2400" dirty="0" smtClean="0">
                <a:solidFill>
                  <a:schemeClr val="bg1"/>
                </a:solidFill>
                <a:latin typeface="Arial" pitchFamily="34" charset="0"/>
                <a:cs typeface="Arial" pitchFamily="34" charset="0"/>
              </a:rPr>
              <a:t> προς το ίδιο το άτομο με τη μορφή αυτοκριτικής, με αποτέλεσμα να κατευθύνεται προς τον έξω κόσμο.   </a:t>
            </a:r>
          </a:p>
          <a:p>
            <a:pPr algn="just">
              <a:spcBef>
                <a:spcPts val="1200"/>
              </a:spcBef>
            </a:pPr>
            <a:r>
              <a:rPr lang="el-GR" sz="2400" dirty="0" smtClean="0">
                <a:solidFill>
                  <a:schemeClr val="bg1"/>
                </a:solidFill>
                <a:latin typeface="Arial" pitchFamily="34" charset="0"/>
                <a:cs typeface="Arial" pitchFamily="34" charset="0"/>
              </a:rPr>
              <a:t>Είναι αξιοπρόσεκτο ότι ο μηχανισμός αυτός τοποθετείται γενικά σε ένα πλαίσιο όχι τριαδικών, αλλά δυαδικών σχέσεων, που κινούνται σε ένα πεδίο σαδομαζοχιστικής φύσης.  </a:t>
            </a:r>
          </a:p>
          <a:p>
            <a:pPr>
              <a:buNone/>
            </a:pPr>
            <a:endParaRPr lang="el-GR" dirty="0"/>
          </a:p>
        </p:txBody>
      </p:sp>
      <p:sp>
        <p:nvSpPr>
          <p:cNvPr id="5" name="1 - Τίτλος"/>
          <p:cNvSpPr>
            <a:spLocks noGrp="1"/>
          </p:cNvSpPr>
          <p:nvPr>
            <p:ph type="title"/>
          </p:nvPr>
        </p:nvSpPr>
        <p:spPr>
          <a:xfrm>
            <a:off x="1187624" y="260649"/>
            <a:ext cx="6912768" cy="648072"/>
          </a:xfrm>
        </p:spPr>
        <p:txBody>
          <a:bodyPr>
            <a:normAutofit/>
          </a:bodyPr>
          <a:lstStyle/>
          <a:p>
            <a:r>
              <a:rPr lang="el-GR" sz="32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Ταύτιση με τον επιτιθέμενο</a:t>
            </a:r>
            <a:endParaRPr lang="el-GR" sz="3200" b="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pic>
        <p:nvPicPr>
          <p:cNvPr id="9218" name="Picture 2" descr="surrealism"/>
          <p:cNvPicPr>
            <a:picLocks noChangeAspect="1" noChangeArrowheads="1"/>
          </p:cNvPicPr>
          <p:nvPr/>
        </p:nvPicPr>
        <p:blipFill>
          <a:blip r:embed="rId2" cstate="print"/>
          <a:srcRect/>
          <a:stretch>
            <a:fillRect/>
          </a:stretch>
        </p:blipFill>
        <p:spPr bwMode="auto">
          <a:xfrm>
            <a:off x="0" y="0"/>
            <a:ext cx="4860032" cy="3933056"/>
          </a:xfrm>
          <a:prstGeom prst="rect">
            <a:avLst/>
          </a:prstGeom>
          <a:noFill/>
        </p:spPr>
      </p:pic>
      <p:sp>
        <p:nvSpPr>
          <p:cNvPr id="5" name="2 - Θέση περιεχομένου"/>
          <p:cNvSpPr txBox="1">
            <a:spLocks/>
          </p:cNvSpPr>
          <p:nvPr/>
        </p:nvSpPr>
        <p:spPr>
          <a:xfrm>
            <a:off x="467544" y="4625752"/>
            <a:ext cx="8085584" cy="1899592"/>
          </a:xfrm>
          <a:prstGeom prst="rect">
            <a:avLst/>
          </a:prstGeom>
          <a:ln>
            <a:solidFill>
              <a:schemeClr val="accent3">
                <a:lumMod val="75000"/>
              </a:schemeClr>
            </a:solidFill>
          </a:ln>
        </p:spPr>
        <p:txBody>
          <a:bodyPr vert="horz" lIns="91440" tIns="45720" rIns="91440" bIns="45720" rtlCol="0">
            <a:normAutofit/>
          </a:bodyPr>
          <a:lstStyle/>
          <a:p>
            <a:pPr marR="0" lvl="0" algn="just" defTabSz="914400" rtl="0" eaLnBrk="1" fontAlgn="auto" latinLnBrk="0" hangingPunct="1">
              <a:lnSpc>
                <a:spcPct val="100000"/>
              </a:lnSpc>
              <a:spcBef>
                <a:spcPct val="20000"/>
              </a:spcBef>
              <a:spcAft>
                <a:spcPts val="0"/>
              </a:spcAft>
              <a:buClrTx/>
              <a:buSzTx/>
              <a:tabLst/>
              <a:defRPr/>
            </a:pPr>
            <a:r>
              <a:rPr kumimoji="0" lang="el-GR" b="0" i="0" u="none" strike="noStrike" kern="1200" cap="none" spc="0" normalizeH="0" baseline="0" noProof="0" dirty="0" smtClean="0">
                <a:ln>
                  <a:noFill/>
                </a:ln>
                <a:solidFill>
                  <a:schemeClr val="tx1"/>
                </a:solidFill>
                <a:effectLst/>
                <a:uLnTx/>
                <a:uFillTx/>
                <a:latin typeface="Arial" pitchFamily="34" charset="0"/>
                <a:cs typeface="Arial" pitchFamily="34" charset="0"/>
              </a:rPr>
              <a:t>Για την </a:t>
            </a:r>
            <a:r>
              <a:rPr kumimoji="0" lang="en-US"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pitchFamily="34" charset="0"/>
                <a:cs typeface="Arial" pitchFamily="34" charset="0"/>
              </a:rPr>
              <a:t>Klein</a:t>
            </a:r>
            <a:r>
              <a:rPr kumimoji="0" lang="en-US" b="0" i="0" u="none" strike="noStrike" kern="1200" cap="none" spc="0" normalizeH="0" baseline="0" noProof="0" dirty="0" smtClean="0">
                <a:ln>
                  <a:noFill/>
                </a:ln>
                <a:solidFill>
                  <a:schemeClr val="tx1"/>
                </a:solidFill>
                <a:effectLst/>
                <a:uLnTx/>
                <a:uFillTx/>
                <a:latin typeface="Arial" pitchFamily="34" charset="0"/>
                <a:cs typeface="Arial" pitchFamily="34" charset="0"/>
              </a:rPr>
              <a:t> </a:t>
            </a:r>
            <a:r>
              <a:rPr kumimoji="0" lang="el-GR" b="0" i="0" u="none" strike="noStrike" kern="1200" cap="none" spc="0" normalizeH="0" baseline="0" noProof="0" dirty="0" smtClean="0">
                <a:ln>
                  <a:noFill/>
                </a:ln>
                <a:solidFill>
                  <a:schemeClr val="tx1"/>
                </a:solidFill>
                <a:effectLst/>
                <a:uLnTx/>
                <a:uFillTx/>
                <a:latin typeface="Arial" pitchFamily="34" charset="0"/>
                <a:cs typeface="Arial" pitchFamily="34" charset="0"/>
              </a:rPr>
              <a:t>η εξιδανίκευση του αντικειμένου αποτελεί κατά βάση άμυνα απέναντι στις καταστροφικές </a:t>
            </a:r>
            <a:r>
              <a:rPr kumimoji="0" lang="el-GR" b="0" i="0" u="none" strike="noStrike" kern="1200" cap="none" spc="0" normalizeH="0" baseline="0" noProof="0" dirty="0" err="1" smtClean="0">
                <a:ln>
                  <a:noFill/>
                </a:ln>
                <a:solidFill>
                  <a:schemeClr val="tx1"/>
                </a:solidFill>
                <a:effectLst/>
                <a:uLnTx/>
                <a:uFillTx/>
                <a:latin typeface="Arial" pitchFamily="34" charset="0"/>
                <a:cs typeface="Arial" pitchFamily="34" charset="0"/>
              </a:rPr>
              <a:t>ενορμήσεις</a:t>
            </a:r>
            <a:r>
              <a:rPr kumimoji="0" lang="el-GR" b="0" i="0" u="none" strike="noStrike" kern="1200" cap="none" spc="0" normalizeH="0" baseline="0" noProof="0" dirty="0" smtClean="0">
                <a:ln>
                  <a:noFill/>
                </a:ln>
                <a:solidFill>
                  <a:schemeClr val="tx1"/>
                </a:solidFill>
                <a:effectLst/>
                <a:uLnTx/>
                <a:uFillTx/>
                <a:latin typeface="Arial" pitchFamily="34" charset="0"/>
                <a:cs typeface="Arial" pitchFamily="34" charset="0"/>
              </a:rPr>
              <a:t>. Υπ’ αυτήν την έννοια συνδέεται με έναν έντονο διχασμό του αντικειμένου σε «καλό» εξιδανικευμένο αντικείμενο, εμπλουτισμένο με όλες τις αρετές (π.χ. ο μητρικός μαστός πάντα διαθέσιμος και ανεξάντλητος) και «κακό» αντικείμενο, τα διωκτικά χαρακτηριστικά του οποίου μεγεθύνονται στο έπακρο</a:t>
            </a:r>
            <a:r>
              <a:rPr kumimoji="0" lang="en-US" b="0" i="0" u="none" strike="noStrike" kern="1200" cap="none" spc="0" normalizeH="0" baseline="0" noProof="0" dirty="0" smtClean="0">
                <a:ln>
                  <a:noFill/>
                </a:ln>
                <a:solidFill>
                  <a:schemeClr val="tx1"/>
                </a:solidFill>
                <a:effectLst/>
                <a:uLnTx/>
                <a:uFillTx/>
                <a:latin typeface="Arial" pitchFamily="34" charset="0"/>
                <a:cs typeface="Arial" pitchFamily="34" charset="0"/>
              </a:rPr>
              <a:t>.</a:t>
            </a:r>
            <a:endParaRPr kumimoji="0" lang="el-GR" b="0" i="0" u="none" strike="noStrike" kern="1200" cap="none" spc="0" normalizeH="0" baseline="0" noProof="0" dirty="0">
              <a:ln>
                <a:noFill/>
              </a:ln>
              <a:solidFill>
                <a:schemeClr val="tx1"/>
              </a:solidFill>
              <a:effectLst/>
              <a:uLnTx/>
              <a:uFillTx/>
              <a:latin typeface="Arial" pitchFamily="34" charset="0"/>
              <a:cs typeface="Arial" pitchFamily="34" charset="0"/>
            </a:endParaRPr>
          </a:p>
        </p:txBody>
      </p:sp>
      <p:sp>
        <p:nvSpPr>
          <p:cNvPr id="2" name="1 - Τίτλος"/>
          <p:cNvSpPr>
            <a:spLocks noGrp="1"/>
          </p:cNvSpPr>
          <p:nvPr>
            <p:ph type="title"/>
          </p:nvPr>
        </p:nvSpPr>
        <p:spPr>
          <a:xfrm>
            <a:off x="4932040" y="0"/>
            <a:ext cx="3034680" cy="1052736"/>
          </a:xfrm>
          <a:solidFill>
            <a:schemeClr val="accent5">
              <a:lumMod val="40000"/>
              <a:lumOff val="60000"/>
            </a:schemeClr>
          </a:solidFill>
        </p:spPr>
        <p:txBody>
          <a:bodyPr>
            <a:normAutofit/>
          </a:bodyPr>
          <a:lstStyle/>
          <a:p>
            <a:r>
              <a:rPr lang="el-GR" sz="3200" b="1" dirty="0" smtClean="0">
                <a:solidFill>
                  <a:schemeClr val="accent3">
                    <a:lumMod val="75000"/>
                  </a:schemeClr>
                </a:solidFill>
                <a:latin typeface="Arial" pitchFamily="34" charset="0"/>
                <a:cs typeface="Arial" pitchFamily="34" charset="0"/>
              </a:rPr>
              <a:t>Εξιδανίκευση</a:t>
            </a:r>
            <a:endParaRPr lang="el-GR" sz="3200" b="1" dirty="0">
              <a:solidFill>
                <a:schemeClr val="accent3">
                  <a:lumMod val="75000"/>
                </a:schemeClr>
              </a:solidFill>
              <a:latin typeface="Arial" pitchFamily="34" charset="0"/>
              <a:cs typeface="Arial" pitchFamily="34" charset="0"/>
            </a:endParaRPr>
          </a:p>
        </p:txBody>
      </p:sp>
      <p:sp>
        <p:nvSpPr>
          <p:cNvPr id="3" name="2 - Θέση περιεχομένου"/>
          <p:cNvSpPr>
            <a:spLocks noGrp="1"/>
          </p:cNvSpPr>
          <p:nvPr>
            <p:ph idx="1"/>
          </p:nvPr>
        </p:nvSpPr>
        <p:spPr>
          <a:xfrm>
            <a:off x="4283968" y="908720"/>
            <a:ext cx="4536504" cy="1440160"/>
          </a:xfrm>
          <a:solidFill>
            <a:schemeClr val="accent5">
              <a:lumMod val="20000"/>
              <a:lumOff val="80000"/>
            </a:schemeClr>
          </a:solidFill>
        </p:spPr>
        <p:txBody>
          <a:bodyPr>
            <a:noAutofit/>
          </a:bodyPr>
          <a:lstStyle/>
          <a:p>
            <a:pPr marL="0" indent="0" algn="just">
              <a:buNone/>
            </a:pPr>
            <a:r>
              <a:rPr lang="el-GR" sz="2000" dirty="0" smtClean="0">
                <a:latin typeface="Arial" pitchFamily="34" charset="0"/>
                <a:cs typeface="Arial" pitchFamily="34" charset="0"/>
              </a:rPr>
              <a:t>Ψυχική διεργασία με την οποία οι ιδιότητες και αρετές του αντικειμένου εξαίρονται στη σκέψη του ατόμου σε σημείο ώστε να αγγίζουν την τελειότητα.</a:t>
            </a:r>
          </a:p>
        </p:txBody>
      </p:sp>
      <p:sp>
        <p:nvSpPr>
          <p:cNvPr id="6" name="2 - Θέση περιεχομένου"/>
          <p:cNvSpPr txBox="1">
            <a:spLocks/>
          </p:cNvSpPr>
          <p:nvPr/>
        </p:nvSpPr>
        <p:spPr>
          <a:xfrm>
            <a:off x="4283968" y="2780928"/>
            <a:ext cx="4608512" cy="1512168"/>
          </a:xfrm>
          <a:prstGeom prst="rect">
            <a:avLst/>
          </a:prstGeom>
          <a:solidFill>
            <a:schemeClr val="accent5">
              <a:lumMod val="20000"/>
              <a:lumOff val="80000"/>
            </a:schemeClr>
          </a:solidFill>
        </p:spPr>
        <p:txBody>
          <a:bodyPr vert="horz" lIns="91440" tIns="45720" rIns="91440" bIns="45720" rtlCol="0">
            <a:noAutofit/>
          </a:bodyPr>
          <a:lstStyle/>
          <a:p>
            <a:pPr lvl="0" algn="just">
              <a:spcBef>
                <a:spcPct val="20000"/>
              </a:spcBef>
              <a:defRPr/>
            </a:pPr>
            <a:r>
              <a:rPr lang="el-GR" dirty="0" smtClean="0">
                <a:latin typeface="Arial" pitchFamily="34" charset="0"/>
                <a:cs typeface="Arial" pitchFamily="34" charset="0"/>
              </a:rPr>
              <a:t>Η ταύτιση με το εξιδανικευμένο αντικείμενο συμβάλλει στο σχηματισμό και εμπλουτισμό των ιδεωδών ψυχικών συστημάτων του ατόμου </a:t>
            </a:r>
            <a:r>
              <a:rPr lang="el-GR" sz="1600" dirty="0" smtClean="0">
                <a:latin typeface="Arial" pitchFamily="34" charset="0"/>
                <a:cs typeface="Arial" pitchFamily="34" charset="0"/>
              </a:rPr>
              <a:t>(ιδεώδες εγώ, ιδεώδες του εγώ). </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139952" y="836712"/>
            <a:ext cx="4042792" cy="1143000"/>
          </a:xfrm>
        </p:spPr>
        <p:txBody>
          <a:bodyPr>
            <a:normAutofit/>
          </a:bodyPr>
          <a:lstStyle/>
          <a:p>
            <a:r>
              <a:rPr lang="el-GR" sz="3600" dirty="0" smtClean="0">
                <a:latin typeface="Arial" pitchFamily="34" charset="0"/>
                <a:cs typeface="Arial" pitchFamily="34" charset="0"/>
              </a:rPr>
              <a:t>Βιβλιογραφία</a:t>
            </a:r>
            <a:endParaRPr lang="el-GR" sz="3600" dirty="0">
              <a:latin typeface="Arial" pitchFamily="34" charset="0"/>
              <a:cs typeface="Arial" pitchFamily="34" charset="0"/>
            </a:endParaRPr>
          </a:p>
        </p:txBody>
      </p:sp>
      <p:pic>
        <p:nvPicPr>
          <p:cNvPr id="4" name="Picture 4" descr="25 ÏÎ¯Î½Î±ÎºÎµÏ Î¶ÏÎ³ÏÎ±ÏÎ¹ÎºÎ®Ï Î¼Îµ Î¿ÏÎ¸Î±Î»Î¼Î±ÏÎ¬ÏÎµÏ ÏÎ¿Ï ÏÎ±Î¯Î¶Î¿ÏÎ½ Î¼Îµ ÏÎ¿ Î¼ÏÎ±Î»Ï ÏÎ±Ï (pics)"/>
          <p:cNvPicPr>
            <a:picLocks noChangeAspect="1" noChangeArrowheads="1"/>
          </p:cNvPicPr>
          <p:nvPr/>
        </p:nvPicPr>
        <p:blipFill>
          <a:blip r:embed="rId3" cstate="print"/>
          <a:srcRect/>
          <a:stretch>
            <a:fillRect/>
          </a:stretch>
        </p:blipFill>
        <p:spPr bwMode="auto">
          <a:xfrm>
            <a:off x="0" y="0"/>
            <a:ext cx="3779912" cy="4725144"/>
          </a:xfrm>
          <a:prstGeom prst="rect">
            <a:avLst/>
          </a:prstGeom>
          <a:noFill/>
        </p:spPr>
      </p:pic>
      <p:sp>
        <p:nvSpPr>
          <p:cNvPr id="5" name="4 - Θέση περιεχομένου"/>
          <p:cNvSpPr>
            <a:spLocks noGrp="1"/>
          </p:cNvSpPr>
          <p:nvPr>
            <p:ph idx="1"/>
          </p:nvPr>
        </p:nvSpPr>
        <p:spPr>
          <a:xfrm>
            <a:off x="0" y="4365104"/>
            <a:ext cx="9144000" cy="1163395"/>
          </a:xfrm>
          <a:prstGeom prst="rect">
            <a:avLst/>
          </a:prstGeom>
          <a:solidFill>
            <a:srgbClr val="F5E6B1"/>
          </a:solidFill>
        </p:spPr>
        <p:txBody>
          <a:bodyPr wrap="square">
            <a:spAutoFit/>
          </a:bodyPr>
          <a:lstStyle/>
          <a:p>
            <a:pPr marL="177800" indent="-177800">
              <a:buFont typeface="Arial" pitchFamily="34" charset="0"/>
              <a:buChar char="‒"/>
              <a:tabLst>
                <a:tab pos="0" algn="l"/>
              </a:tabLst>
            </a:pPr>
            <a:r>
              <a:rPr lang="en-US" sz="1200" b="1" dirty="0" err="1" smtClean="0">
                <a:solidFill>
                  <a:schemeClr val="tx1">
                    <a:lumMod val="75000"/>
                    <a:lumOff val="25000"/>
                  </a:schemeClr>
                </a:solidFill>
                <a:latin typeface="Arial" pitchFamily="34" charset="0"/>
                <a:cs typeface="Arial" pitchFamily="34" charset="0"/>
              </a:rPr>
              <a:t>Laplanche</a:t>
            </a:r>
            <a:r>
              <a:rPr lang="en-US" sz="1200" b="1" dirty="0" smtClean="0">
                <a:solidFill>
                  <a:schemeClr val="tx1">
                    <a:lumMod val="75000"/>
                    <a:lumOff val="25000"/>
                  </a:schemeClr>
                </a:solidFill>
                <a:latin typeface="Arial" pitchFamily="34" charset="0"/>
                <a:cs typeface="Arial" pitchFamily="34" charset="0"/>
              </a:rPr>
              <a:t>, J. &amp; </a:t>
            </a:r>
            <a:r>
              <a:rPr lang="en-US" sz="1200" b="1" dirty="0" err="1" smtClean="0">
                <a:solidFill>
                  <a:schemeClr val="tx1">
                    <a:lumMod val="75000"/>
                    <a:lumOff val="25000"/>
                  </a:schemeClr>
                </a:solidFill>
                <a:latin typeface="Arial" pitchFamily="34" charset="0"/>
                <a:cs typeface="Arial" pitchFamily="34" charset="0"/>
              </a:rPr>
              <a:t>Pontalis</a:t>
            </a:r>
            <a:r>
              <a:rPr lang="el-GR" sz="1200" b="1" dirty="0" smtClean="0">
                <a:solidFill>
                  <a:schemeClr val="tx1">
                    <a:lumMod val="75000"/>
                    <a:lumOff val="25000"/>
                  </a:schemeClr>
                </a:solidFill>
                <a:latin typeface="Arial" pitchFamily="34" charset="0"/>
                <a:cs typeface="Arial" pitchFamily="34" charset="0"/>
              </a:rPr>
              <a:t>,</a:t>
            </a:r>
            <a:r>
              <a:rPr lang="en-US" sz="1200" b="1" dirty="0" smtClean="0">
                <a:solidFill>
                  <a:schemeClr val="tx1">
                    <a:lumMod val="75000"/>
                    <a:lumOff val="25000"/>
                  </a:schemeClr>
                </a:solidFill>
                <a:latin typeface="Arial" pitchFamily="34" charset="0"/>
                <a:cs typeface="Arial" pitchFamily="34" charset="0"/>
              </a:rPr>
              <a:t> J.B. (</a:t>
            </a:r>
            <a:r>
              <a:rPr lang="el-GR" sz="1200" b="1" dirty="0" smtClean="0">
                <a:solidFill>
                  <a:schemeClr val="tx1">
                    <a:lumMod val="75000"/>
                    <a:lumOff val="25000"/>
                  </a:schemeClr>
                </a:solidFill>
                <a:latin typeface="Arial" pitchFamily="34" charset="0"/>
                <a:cs typeface="Arial" pitchFamily="34" charset="0"/>
              </a:rPr>
              <a:t>2008</a:t>
            </a:r>
            <a:r>
              <a:rPr lang="en-US" sz="1200" b="1" dirty="0" smtClean="0">
                <a:solidFill>
                  <a:schemeClr val="tx1">
                    <a:lumMod val="75000"/>
                    <a:lumOff val="25000"/>
                  </a:schemeClr>
                </a:solidFill>
                <a:latin typeface="Arial" pitchFamily="34" charset="0"/>
                <a:cs typeface="Arial" pitchFamily="34" charset="0"/>
              </a:rPr>
              <a:t>).</a:t>
            </a:r>
            <a:r>
              <a:rPr lang="el-GR" sz="1200" b="1" i="1" dirty="0" smtClean="0">
                <a:solidFill>
                  <a:schemeClr val="tx1">
                    <a:lumMod val="75000"/>
                    <a:lumOff val="25000"/>
                  </a:schemeClr>
                </a:solidFill>
                <a:latin typeface="Arial" pitchFamily="34" charset="0"/>
                <a:cs typeface="Arial" pitchFamily="34" charset="0"/>
              </a:rPr>
              <a:t> Λεξιλόγιο της Ψυχανάλυσης</a:t>
            </a:r>
            <a:r>
              <a:rPr lang="en-US" sz="1200" b="1" i="1" dirty="0" smtClean="0">
                <a:solidFill>
                  <a:schemeClr val="tx1">
                    <a:lumMod val="75000"/>
                    <a:lumOff val="25000"/>
                  </a:schemeClr>
                </a:solidFill>
                <a:latin typeface="Arial" pitchFamily="34" charset="0"/>
                <a:cs typeface="Arial" pitchFamily="34" charset="0"/>
              </a:rPr>
              <a:t>.</a:t>
            </a:r>
            <a:r>
              <a:rPr lang="el-GR" sz="1200" b="1" i="1" dirty="0" smtClean="0">
                <a:solidFill>
                  <a:schemeClr val="tx1">
                    <a:lumMod val="75000"/>
                    <a:lumOff val="25000"/>
                  </a:schemeClr>
                </a:solidFill>
                <a:latin typeface="Arial" pitchFamily="34" charset="0"/>
                <a:cs typeface="Arial" pitchFamily="34" charset="0"/>
              </a:rPr>
              <a:t> </a:t>
            </a:r>
            <a:r>
              <a:rPr lang="el-GR" sz="1200" b="1" dirty="0" smtClean="0">
                <a:solidFill>
                  <a:schemeClr val="tx1">
                    <a:lumMod val="75000"/>
                    <a:lumOff val="25000"/>
                  </a:schemeClr>
                </a:solidFill>
                <a:latin typeface="Arial" pitchFamily="34" charset="0"/>
                <a:cs typeface="Arial" pitchFamily="34" charset="0"/>
              </a:rPr>
              <a:t>Εκδόσεις Κέδρος</a:t>
            </a:r>
            <a:r>
              <a:rPr lang="el-GR" sz="1200" b="1" i="1" dirty="0" smtClean="0">
                <a:solidFill>
                  <a:schemeClr val="tx1">
                    <a:lumMod val="75000"/>
                    <a:lumOff val="25000"/>
                  </a:schemeClr>
                </a:solidFill>
                <a:latin typeface="Arial" pitchFamily="34" charset="0"/>
                <a:cs typeface="Arial" pitchFamily="34" charset="0"/>
              </a:rPr>
              <a:t>.</a:t>
            </a:r>
            <a:endParaRPr lang="en-US" sz="1200" b="1" i="1" dirty="0" smtClean="0">
              <a:solidFill>
                <a:schemeClr val="tx1">
                  <a:lumMod val="75000"/>
                  <a:lumOff val="25000"/>
                </a:schemeClr>
              </a:solidFill>
              <a:latin typeface="Arial" pitchFamily="34" charset="0"/>
              <a:cs typeface="Arial" pitchFamily="34" charset="0"/>
            </a:endParaRPr>
          </a:p>
          <a:p>
            <a:pPr marL="177800" indent="-177800">
              <a:buFont typeface="Arial" pitchFamily="34" charset="0"/>
              <a:buChar char="‒"/>
              <a:tabLst>
                <a:tab pos="177800" algn="l"/>
              </a:tabLst>
            </a:pPr>
            <a:r>
              <a:rPr lang="en-US" sz="1200" b="1" dirty="0" smtClean="0">
                <a:solidFill>
                  <a:schemeClr val="tx1">
                    <a:lumMod val="75000"/>
                    <a:lumOff val="25000"/>
                  </a:schemeClr>
                </a:solidFill>
                <a:latin typeface="Arial" pitchFamily="34" charset="0"/>
                <a:cs typeface="Arial" pitchFamily="34" charset="0"/>
              </a:rPr>
              <a:t>McWilliams, N. (</a:t>
            </a:r>
            <a:r>
              <a:rPr lang="el-GR" sz="1200" b="1" dirty="0" smtClean="0">
                <a:solidFill>
                  <a:schemeClr val="tx1">
                    <a:lumMod val="75000"/>
                    <a:lumOff val="25000"/>
                  </a:schemeClr>
                </a:solidFill>
                <a:latin typeface="Arial" pitchFamily="34" charset="0"/>
                <a:cs typeface="Arial" pitchFamily="34" charset="0"/>
              </a:rPr>
              <a:t>2000</a:t>
            </a:r>
            <a:r>
              <a:rPr lang="en-US" sz="1200" b="1" dirty="0" smtClean="0">
                <a:solidFill>
                  <a:schemeClr val="tx1">
                    <a:lumMod val="75000"/>
                    <a:lumOff val="25000"/>
                  </a:schemeClr>
                </a:solidFill>
                <a:latin typeface="Arial" pitchFamily="34" charset="0"/>
                <a:cs typeface="Arial" pitchFamily="34" charset="0"/>
              </a:rPr>
              <a:t>).</a:t>
            </a:r>
            <a:r>
              <a:rPr lang="el-GR" sz="1200" b="1" dirty="0" smtClean="0">
                <a:solidFill>
                  <a:schemeClr val="tx1">
                    <a:lumMod val="75000"/>
                    <a:lumOff val="25000"/>
                  </a:schemeClr>
                </a:solidFill>
                <a:latin typeface="Arial" pitchFamily="34" charset="0"/>
                <a:cs typeface="Arial" pitchFamily="34" charset="0"/>
              </a:rPr>
              <a:t> </a:t>
            </a:r>
            <a:r>
              <a:rPr lang="el-GR" sz="1200" b="1" i="1" dirty="0" smtClean="0">
                <a:solidFill>
                  <a:schemeClr val="tx1">
                    <a:lumMod val="75000"/>
                    <a:lumOff val="25000"/>
                  </a:schemeClr>
                </a:solidFill>
                <a:latin typeface="Arial" pitchFamily="34" charset="0"/>
                <a:cs typeface="Arial" pitchFamily="34" charset="0"/>
              </a:rPr>
              <a:t>Ψυχαναλυτική Διάγνωση</a:t>
            </a:r>
            <a:r>
              <a:rPr lang="el-GR" sz="1200" b="1" dirty="0" smtClean="0">
                <a:solidFill>
                  <a:schemeClr val="tx1">
                    <a:lumMod val="75000"/>
                    <a:lumOff val="25000"/>
                  </a:schemeClr>
                </a:solidFill>
                <a:latin typeface="Arial" pitchFamily="34" charset="0"/>
                <a:cs typeface="Arial" pitchFamily="34" charset="0"/>
              </a:rPr>
              <a:t>. (</a:t>
            </a:r>
            <a:r>
              <a:rPr lang="el-GR" sz="1200" b="1" dirty="0" err="1" smtClean="0">
                <a:solidFill>
                  <a:schemeClr val="tx1">
                    <a:lumMod val="75000"/>
                    <a:lumOff val="25000"/>
                  </a:schemeClr>
                </a:solidFill>
                <a:latin typeface="Arial" pitchFamily="34" charset="0"/>
                <a:cs typeface="Arial" pitchFamily="34" charset="0"/>
              </a:rPr>
              <a:t>επιμ.Τ.Αναγνωστοπούλου</a:t>
            </a:r>
            <a:r>
              <a:rPr lang="el-GR" sz="1200" b="1" dirty="0" smtClean="0">
                <a:solidFill>
                  <a:schemeClr val="tx1">
                    <a:lumMod val="75000"/>
                    <a:lumOff val="25000"/>
                  </a:schemeClr>
                </a:solidFill>
                <a:latin typeface="Arial" pitchFamily="34" charset="0"/>
                <a:cs typeface="Arial" pitchFamily="34" charset="0"/>
              </a:rPr>
              <a:t>,  </a:t>
            </a:r>
            <a:r>
              <a:rPr lang="el-GR" sz="1200" b="1" dirty="0" err="1" smtClean="0">
                <a:solidFill>
                  <a:schemeClr val="tx1">
                    <a:lumMod val="75000"/>
                    <a:lumOff val="25000"/>
                  </a:schemeClr>
                </a:solidFill>
                <a:latin typeface="Arial" pitchFamily="34" charset="0"/>
                <a:cs typeface="Arial" pitchFamily="34" charset="0"/>
              </a:rPr>
              <a:t>Σ.Τριλίβα</a:t>
            </a:r>
            <a:r>
              <a:rPr lang="el-GR" sz="1200" b="1" dirty="0" smtClean="0">
                <a:solidFill>
                  <a:schemeClr val="tx1">
                    <a:lumMod val="75000"/>
                    <a:lumOff val="25000"/>
                  </a:schemeClr>
                </a:solidFill>
                <a:latin typeface="Arial" pitchFamily="34" charset="0"/>
                <a:cs typeface="Arial" pitchFamily="34" charset="0"/>
              </a:rPr>
              <a:t>). Εκδόσεις Ελληνικά Γράμματα.</a:t>
            </a:r>
          </a:p>
          <a:p>
            <a:pPr marL="177800" indent="-177800">
              <a:buFont typeface="Arial" pitchFamily="34" charset="0"/>
              <a:buChar char="‒"/>
              <a:tabLst>
                <a:tab pos="177800" algn="l"/>
              </a:tabLst>
            </a:pPr>
            <a:endParaRPr lang="el-GR" sz="1200" b="1" i="1" dirty="0" smtClean="0">
              <a:solidFill>
                <a:schemeClr val="tx1">
                  <a:lumMod val="75000"/>
                  <a:lumOff val="25000"/>
                </a:schemeClr>
              </a:solidFill>
              <a:latin typeface="Arial" pitchFamily="34" charset="0"/>
              <a:cs typeface="Arial" pitchFamily="34" charset="0"/>
            </a:endParaRPr>
          </a:p>
          <a:p>
            <a:pPr marL="177800" indent="-177800">
              <a:buFont typeface="Arial" pitchFamily="34" charset="0"/>
              <a:buChar char="‒"/>
              <a:tabLst>
                <a:tab pos="177800" algn="l"/>
              </a:tabLst>
            </a:pPr>
            <a:endParaRPr lang="el-GR" sz="1200" b="1" i="1" dirty="0" smtClean="0">
              <a:solidFill>
                <a:schemeClr val="tx1">
                  <a:lumMod val="75000"/>
                  <a:lumOff val="25000"/>
                </a:schemeClr>
              </a:solidFill>
              <a:latin typeface="Arial" pitchFamily="34" charset="0"/>
              <a:cs typeface="Arial" pitchFamily="34" charset="0"/>
            </a:endParaRPr>
          </a:p>
          <a:p>
            <a:pPr marL="177800" indent="-177800">
              <a:buFont typeface="Arial" pitchFamily="34" charset="0"/>
              <a:buChar char="‒"/>
              <a:tabLst>
                <a:tab pos="177800" algn="l"/>
              </a:tabLst>
            </a:pPr>
            <a:endParaRPr lang="el-GR" sz="1200" b="1" i="1" dirty="0">
              <a:solidFill>
                <a:schemeClr val="tx1">
                  <a:lumMod val="75000"/>
                  <a:lumOff val="2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274638"/>
            <a:ext cx="8075240" cy="1143000"/>
          </a:xfrm>
        </p:spPr>
        <p:txBody>
          <a:bodyPr>
            <a:normAutofit/>
          </a:bodyPr>
          <a:lstStyle/>
          <a:p>
            <a:r>
              <a:rPr lang="el-GR" sz="3200" dirty="0" smtClean="0">
                <a:solidFill>
                  <a:srgbClr val="FF5050"/>
                </a:solidFill>
                <a:effectLst>
                  <a:outerShdw blurRad="38100" dist="38100" dir="2700000" algn="tl">
                    <a:srgbClr val="000000">
                      <a:alpha val="43137"/>
                    </a:srgbClr>
                  </a:outerShdw>
                </a:effectLst>
                <a:latin typeface="Arial Narrow" pitchFamily="34" charset="0"/>
              </a:rPr>
              <a:t>Μηχανισμοί Άμυνας, Αμυντικοί μηχανισμοί,  Αμυντικές Λειτουργίες ή Άμυνες του Εγώ  </a:t>
            </a:r>
            <a:endParaRPr lang="el-GR" sz="3200" dirty="0">
              <a:solidFill>
                <a:srgbClr val="FF5050"/>
              </a:solidFill>
              <a:effectLst>
                <a:outerShdw blurRad="38100" dist="38100" dir="2700000" algn="tl">
                  <a:srgbClr val="000000">
                    <a:alpha val="43137"/>
                  </a:srgbClr>
                </a:outerShdw>
              </a:effectLst>
              <a:latin typeface="Arial Narrow" pitchFamily="34" charset="0"/>
            </a:endParaRPr>
          </a:p>
        </p:txBody>
      </p:sp>
      <p:sp>
        <p:nvSpPr>
          <p:cNvPr id="3" name="2 - Θέση περιεχομένου"/>
          <p:cNvSpPr>
            <a:spLocks noGrp="1"/>
          </p:cNvSpPr>
          <p:nvPr>
            <p:ph idx="1"/>
          </p:nvPr>
        </p:nvSpPr>
        <p:spPr>
          <a:xfrm>
            <a:off x="179512" y="1600200"/>
            <a:ext cx="8496944" cy="4525963"/>
          </a:xfrm>
        </p:spPr>
        <p:txBody>
          <a:bodyPr>
            <a:normAutofit lnSpcReduction="10000"/>
          </a:bodyPr>
          <a:lstStyle/>
          <a:p>
            <a:pPr marL="357188" indent="-357188" algn="just">
              <a:buClr>
                <a:srgbClr val="FF5050"/>
              </a:buClr>
              <a:buFont typeface="Wingdings" pitchFamily="2" charset="2"/>
              <a:buChar char="ü"/>
            </a:pPr>
            <a:r>
              <a:rPr lang="el-GR" sz="2000" dirty="0" smtClean="0">
                <a:latin typeface="Arial" pitchFamily="34" charset="0"/>
                <a:cs typeface="Arial" pitchFamily="34" charset="0"/>
              </a:rPr>
              <a:t>Πρόκειται για τους τρόπους που το Εγώ επινοεί, προκειμένου να αποκρούσει τις </a:t>
            </a:r>
            <a:r>
              <a:rPr lang="el-GR" sz="2000" dirty="0" err="1" smtClean="0">
                <a:latin typeface="Arial" pitchFamily="34" charset="0"/>
                <a:cs typeface="Arial" pitchFamily="34" charset="0"/>
              </a:rPr>
              <a:t>ενορμήσεις</a:t>
            </a:r>
            <a:r>
              <a:rPr lang="el-GR" sz="2000" dirty="0" smtClean="0">
                <a:latin typeface="Arial" pitchFamily="34" charset="0"/>
                <a:cs typeface="Arial" pitchFamily="34" charset="0"/>
              </a:rPr>
              <a:t>, που πιέζουν το Εγώ για άμεση αποφόρτισή τους.</a:t>
            </a:r>
          </a:p>
          <a:p>
            <a:pPr marL="357188" indent="-357188" algn="just">
              <a:buClr>
                <a:srgbClr val="FF5050"/>
              </a:buClr>
              <a:buFont typeface="Wingdings" pitchFamily="2" charset="2"/>
              <a:buChar char="ü"/>
            </a:pPr>
            <a:r>
              <a:rPr lang="el-GR" sz="2000" dirty="0" smtClean="0">
                <a:latin typeface="Arial" pitchFamily="34" charset="0"/>
                <a:cs typeface="Arial" pitchFamily="34" charset="0"/>
              </a:rPr>
              <a:t>Κάθε προσπάθεια απόκρουσης των </a:t>
            </a:r>
            <a:r>
              <a:rPr lang="el-GR" sz="2000" dirty="0" err="1" smtClean="0">
                <a:latin typeface="Arial" pitchFamily="34" charset="0"/>
                <a:cs typeface="Arial" pitchFamily="34" charset="0"/>
              </a:rPr>
              <a:t>ενορμήσεων</a:t>
            </a:r>
            <a:r>
              <a:rPr lang="el-GR" sz="2000" dirty="0" smtClean="0">
                <a:latin typeface="Arial" pitchFamily="34" charset="0"/>
                <a:cs typeface="Arial" pitchFamily="34" charset="0"/>
              </a:rPr>
              <a:t> μπορεί να χαρακτηρισθεί ως άμυνα. </a:t>
            </a:r>
          </a:p>
          <a:p>
            <a:pPr marL="357188" indent="-357188" algn="just">
              <a:buClr>
                <a:srgbClr val="FF5050"/>
              </a:buClr>
              <a:buFont typeface="Wingdings" pitchFamily="2" charset="2"/>
              <a:buChar char="ü"/>
            </a:pPr>
            <a:r>
              <a:rPr lang="el-GR" sz="2000" dirty="0" smtClean="0">
                <a:latin typeface="Arial" pitchFamily="34" charset="0"/>
                <a:cs typeface="Arial" pitchFamily="34" charset="0"/>
              </a:rPr>
              <a:t>Όλοι οι μηχανισμοί άμυνας είναι ασυνείδητοι και κρύβουν πίσω τους μια </a:t>
            </a:r>
            <a:r>
              <a:rPr lang="el-GR" sz="2000" dirty="0" err="1" smtClean="0">
                <a:latin typeface="Arial" pitchFamily="34" charset="0"/>
                <a:cs typeface="Arial" pitchFamily="34" charset="0"/>
              </a:rPr>
              <a:t>ενόρμηση</a:t>
            </a:r>
            <a:r>
              <a:rPr lang="el-GR" sz="2000" dirty="0" smtClean="0">
                <a:latin typeface="Arial" pitchFamily="34" charset="0"/>
                <a:cs typeface="Arial" pitchFamily="34" charset="0"/>
              </a:rPr>
              <a:t> που δεν γίνεται να αποφορτιστεί.</a:t>
            </a:r>
          </a:p>
          <a:p>
            <a:pPr marL="357188" indent="-357188" algn="just">
              <a:buClr>
                <a:srgbClr val="FF5050"/>
              </a:buClr>
              <a:buFont typeface="Wingdings" pitchFamily="2" charset="2"/>
              <a:buChar char="ü"/>
            </a:pPr>
            <a:r>
              <a:rPr lang="el-GR" sz="2000" dirty="0" smtClean="0">
                <a:latin typeface="Arial" pitchFamily="34" charset="0"/>
                <a:cs typeface="Arial" pitchFamily="34" charset="0"/>
              </a:rPr>
              <a:t>Το εγώ κάθε ατόμου χρησιμοποιεί μια πληθώρα από αυτούς τους μηχανισμούς, μερικές φορές και συνδυασμούς τους. </a:t>
            </a:r>
          </a:p>
          <a:p>
            <a:pPr marL="357188" indent="-357188" algn="just">
              <a:buClr>
                <a:srgbClr val="FF5050"/>
              </a:buClr>
              <a:buFont typeface="Wingdings" pitchFamily="2" charset="2"/>
              <a:buChar char="ü"/>
            </a:pPr>
            <a:r>
              <a:rPr lang="el-GR" sz="2000" dirty="0" smtClean="0">
                <a:latin typeface="Arial" pitchFamily="34" charset="0"/>
                <a:cs typeface="Arial" pitchFamily="34" charset="0"/>
              </a:rPr>
              <a:t>Όλοι οι αμυντικοί μηχανισμοί σε μικρότερο η σε μεγαλύτερο βαθμό συναντιούνται στην φυσιολογική ψυχική ανάπτυξη αλλά και στην παθολογία. </a:t>
            </a:r>
          </a:p>
          <a:p>
            <a:pPr marL="357188" indent="-357188" algn="just">
              <a:buClr>
                <a:srgbClr val="FF5050"/>
              </a:buClr>
              <a:buFont typeface="Wingdings" pitchFamily="2" charset="2"/>
              <a:buChar char="ü"/>
            </a:pPr>
            <a:r>
              <a:rPr lang="el-GR" sz="2000" dirty="0" smtClean="0">
                <a:latin typeface="Arial" pitchFamily="34" charset="0"/>
                <a:cs typeface="Arial" pitchFamily="34" charset="0"/>
              </a:rPr>
              <a:t>Από το ποιοι είναι οι επικρατούντες μηχανισμοί άμυνας του εγώ ενός ατόμου, μπορούμε να πάρουμε βασικά στοιχεία για την ωριμότητα του Εγώ του και την πιθανή ψυχοπαθολογία του.</a:t>
            </a:r>
            <a:endParaRPr lang="el-GR"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wnloads\6a9ae082caa5dd4dd373f48fa748dc9d_XL (3).jpg"/>
          <p:cNvPicPr>
            <a:picLocks noChangeAspect="1" noChangeArrowheads="1"/>
          </p:cNvPicPr>
          <p:nvPr/>
        </p:nvPicPr>
        <p:blipFill>
          <a:blip r:embed="rId3" cstate="print"/>
          <a:srcRect/>
          <a:stretch>
            <a:fillRect/>
          </a:stretch>
        </p:blipFill>
        <p:spPr bwMode="auto">
          <a:xfrm>
            <a:off x="-1836712" y="260648"/>
            <a:ext cx="7908032" cy="4968552"/>
          </a:xfrm>
          <a:prstGeom prst="rect">
            <a:avLst/>
          </a:prstGeom>
          <a:noFill/>
        </p:spPr>
      </p:pic>
      <p:sp>
        <p:nvSpPr>
          <p:cNvPr id="4" name="2 - Θέση περιεχομένου"/>
          <p:cNvSpPr>
            <a:spLocks noGrp="1"/>
          </p:cNvSpPr>
          <p:nvPr>
            <p:ph type="title"/>
          </p:nvPr>
        </p:nvSpPr>
        <p:spPr>
          <a:xfrm>
            <a:off x="3923928" y="260648"/>
            <a:ext cx="4968552" cy="5040560"/>
          </a:xfrm>
          <a:solidFill>
            <a:schemeClr val="bg1">
              <a:lumMod val="95000"/>
            </a:schemeClr>
          </a:solidFill>
        </p:spPr>
        <p:txBody>
          <a:bodyPr>
            <a:normAutofit fontScale="90000"/>
          </a:bodyPr>
          <a:lstStyle/>
          <a:p>
            <a:pPr marL="85725" indent="-85725" algn="just" fontAlgn="base">
              <a:lnSpc>
                <a:spcPct val="120000"/>
              </a:lnSpc>
              <a:spcBef>
                <a:spcPts val="600"/>
              </a:spcBef>
            </a:pPr>
            <a:r>
              <a:rPr lang="el-GR" sz="1800" dirty="0" smtClean="0">
                <a:latin typeface="Arial" pitchFamily="34" charset="0"/>
                <a:cs typeface="Arial" pitchFamily="34" charset="0"/>
              </a:rPr>
              <a:t/>
            </a:r>
            <a:br>
              <a:rPr lang="el-GR" sz="1800" dirty="0" smtClean="0">
                <a:latin typeface="Arial" pitchFamily="34" charset="0"/>
                <a:cs typeface="Arial" pitchFamily="34" charset="0"/>
              </a:rPr>
            </a:br>
            <a:r>
              <a:rPr lang="el-GR" sz="1800" dirty="0" smtClean="0">
                <a:latin typeface="Arial" pitchFamily="34" charset="0"/>
                <a:cs typeface="Arial" pitchFamily="34" charset="0"/>
              </a:rPr>
              <a:t/>
            </a:r>
            <a:br>
              <a:rPr lang="el-GR" sz="1800" dirty="0" smtClean="0">
                <a:latin typeface="Arial" pitchFamily="34" charset="0"/>
                <a:cs typeface="Arial" pitchFamily="34" charset="0"/>
              </a:rPr>
            </a:br>
            <a:r>
              <a:rPr lang="el-GR" sz="1800" dirty="0" smtClean="0">
                <a:latin typeface="Arial" pitchFamily="34" charset="0"/>
                <a:cs typeface="Arial" pitchFamily="34" charset="0"/>
              </a:rPr>
              <a:t/>
            </a:r>
            <a:br>
              <a:rPr lang="el-GR" sz="1800" dirty="0" smtClean="0">
                <a:latin typeface="Arial" pitchFamily="34" charset="0"/>
                <a:cs typeface="Arial" pitchFamily="34" charset="0"/>
              </a:rPr>
            </a:br>
            <a:r>
              <a:rPr lang="el-GR" sz="1800" dirty="0" smtClean="0">
                <a:latin typeface="Arial" pitchFamily="34" charset="0"/>
                <a:cs typeface="Arial" pitchFamily="34" charset="0"/>
              </a:rPr>
              <a:t/>
            </a:r>
            <a:br>
              <a:rPr lang="el-GR" sz="1800" dirty="0" smtClean="0">
                <a:latin typeface="Arial" pitchFamily="34" charset="0"/>
                <a:cs typeface="Arial" pitchFamily="34" charset="0"/>
              </a:rPr>
            </a:br>
            <a:r>
              <a:rPr lang="el-GR" sz="1800" dirty="0" smtClean="0">
                <a:latin typeface="Arial" pitchFamily="34" charset="0"/>
                <a:cs typeface="Arial" pitchFamily="34" charset="0"/>
              </a:rPr>
              <a:t/>
            </a:r>
            <a:br>
              <a:rPr lang="el-GR" sz="1800" dirty="0" smtClean="0">
                <a:latin typeface="Arial" pitchFamily="34" charset="0"/>
                <a:cs typeface="Arial" pitchFamily="34" charset="0"/>
              </a:rPr>
            </a:br>
            <a:r>
              <a:rPr lang="el-GR" sz="2000" dirty="0" smtClean="0">
                <a:latin typeface="Arial" pitchFamily="34" charset="0"/>
                <a:cs typeface="Arial" pitchFamily="34" charset="0"/>
              </a:rPr>
              <a:t/>
            </a:r>
            <a:br>
              <a:rPr lang="el-GR" sz="2000" dirty="0" smtClean="0">
                <a:latin typeface="Arial" pitchFamily="34" charset="0"/>
                <a:cs typeface="Arial" pitchFamily="34" charset="0"/>
              </a:rPr>
            </a:br>
            <a:r>
              <a:rPr lang="el-GR" sz="2000" dirty="0" smtClean="0">
                <a:latin typeface="Arial" pitchFamily="34" charset="0"/>
                <a:cs typeface="Arial" pitchFamily="34" charset="0"/>
              </a:rPr>
              <a:t/>
            </a:r>
            <a:br>
              <a:rPr lang="el-GR" sz="2000" dirty="0" smtClean="0">
                <a:latin typeface="Arial" pitchFamily="34" charset="0"/>
                <a:cs typeface="Arial" pitchFamily="34" charset="0"/>
              </a:rPr>
            </a:br>
            <a:r>
              <a:rPr lang="el-GR" sz="2000" dirty="0" smtClean="0">
                <a:latin typeface="Arial" pitchFamily="34" charset="0"/>
                <a:cs typeface="Arial" pitchFamily="34" charset="0"/>
              </a:rPr>
              <a:t/>
            </a:r>
            <a:br>
              <a:rPr lang="el-GR" sz="2000" dirty="0" smtClean="0">
                <a:latin typeface="Arial" pitchFamily="34" charset="0"/>
                <a:cs typeface="Arial" pitchFamily="34" charset="0"/>
              </a:rPr>
            </a:br>
            <a:r>
              <a:rPr lang="el-GR" sz="2000" dirty="0" smtClean="0">
                <a:latin typeface="Arial" pitchFamily="34" charset="0"/>
                <a:cs typeface="Arial" pitchFamily="34" charset="0"/>
              </a:rPr>
              <a:t/>
            </a:r>
            <a:br>
              <a:rPr lang="el-GR" sz="2000" dirty="0" smtClean="0">
                <a:latin typeface="Arial" pitchFamily="34" charset="0"/>
                <a:cs typeface="Arial" pitchFamily="34" charset="0"/>
              </a:rPr>
            </a:br>
            <a:r>
              <a:rPr lang="el-GR" sz="2000" dirty="0" smtClean="0">
                <a:latin typeface="Arial" pitchFamily="34" charset="0"/>
                <a:cs typeface="Arial" pitchFamily="34" charset="0"/>
              </a:rPr>
              <a:t/>
            </a:r>
            <a:br>
              <a:rPr lang="el-GR" sz="2000" dirty="0" smtClean="0">
                <a:latin typeface="Arial" pitchFamily="34" charset="0"/>
                <a:cs typeface="Arial" pitchFamily="34" charset="0"/>
              </a:rPr>
            </a:br>
            <a:r>
              <a:rPr lang="el-GR" sz="2000" dirty="0" smtClean="0">
                <a:latin typeface="Arial" pitchFamily="34" charset="0"/>
                <a:cs typeface="Arial" pitchFamily="34" charset="0"/>
              </a:rPr>
              <a:t/>
            </a:r>
            <a:br>
              <a:rPr lang="el-GR" sz="2000" dirty="0" smtClean="0">
                <a:latin typeface="Arial" pitchFamily="34" charset="0"/>
                <a:cs typeface="Arial" pitchFamily="34" charset="0"/>
              </a:rPr>
            </a:br>
            <a:r>
              <a:rPr lang="el-GR" sz="2000" dirty="0" smtClean="0">
                <a:latin typeface="Arial" pitchFamily="34" charset="0"/>
                <a:cs typeface="Arial" pitchFamily="34" charset="0"/>
              </a:rPr>
              <a:t>Το 1936, η Άννα Φρόυντ, κόρη του Σίγκμουντ Φρόυντ, διατυπώνει στο έργο της </a:t>
            </a:r>
            <a:r>
              <a:rPr lang="el-GR" sz="2000" i="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Το Εγώ και οι μηχανισμοί άμυνας,</a:t>
            </a:r>
            <a:r>
              <a:rPr lang="el-GR" sz="2000" i="1" dirty="0" smtClean="0">
                <a:solidFill>
                  <a:srgbClr val="FF0000"/>
                </a:solidFill>
                <a:latin typeface="Arial" pitchFamily="34" charset="0"/>
                <a:cs typeface="Arial" pitchFamily="34" charset="0"/>
              </a:rPr>
              <a:t> </a:t>
            </a:r>
            <a:r>
              <a:rPr lang="el-GR" sz="2000" dirty="0" smtClean="0">
                <a:latin typeface="Arial" pitchFamily="34" charset="0"/>
                <a:cs typeface="Arial" pitchFamily="34" charset="0"/>
              </a:rPr>
              <a:t>τις </a:t>
            </a:r>
            <a:r>
              <a:rPr lang="el-GR" sz="2000" dirty="0" err="1" smtClean="0">
                <a:latin typeface="Arial" pitchFamily="34" charset="0"/>
                <a:cs typeface="Arial" pitchFamily="34" charset="0"/>
              </a:rPr>
              <a:t>ψυχοδιανοητικές</a:t>
            </a:r>
            <a:r>
              <a:rPr lang="el-GR" sz="2000" dirty="0" smtClean="0">
                <a:latin typeface="Arial" pitchFamily="34" charset="0"/>
                <a:cs typeface="Arial" pitchFamily="34" charset="0"/>
              </a:rPr>
              <a:t> διαδικασίες που κινητοποιεί το «Εγώ» κάθε φορά πού βιώνει μια </a:t>
            </a:r>
            <a:r>
              <a:rPr lang="el-GR" sz="2000" dirty="0" err="1" smtClean="0">
                <a:latin typeface="Arial" pitchFamily="34" charset="0"/>
                <a:cs typeface="Arial" pitchFamily="34" charset="0"/>
              </a:rPr>
              <a:t>ενορμητική</a:t>
            </a:r>
            <a:r>
              <a:rPr lang="el-GR" sz="2000" dirty="0" smtClean="0">
                <a:latin typeface="Arial" pitchFamily="34" charset="0"/>
                <a:cs typeface="Arial" pitchFamily="34" charset="0"/>
              </a:rPr>
              <a:t> απαίτηση ή ένα συναίσθημα σαν κίνδυνο ή απειλή.</a:t>
            </a:r>
          </a:p>
          <a:p>
            <a:pPr marL="85725" indent="-85725" algn="just" fontAlgn="base">
              <a:lnSpc>
                <a:spcPct val="120000"/>
              </a:lnSpc>
              <a:spcBef>
                <a:spcPts val="600"/>
              </a:spcBef>
            </a:pPr>
            <a:r>
              <a:rPr lang="el-GR" sz="2000" dirty="0" smtClean="0">
                <a:latin typeface="Arial" pitchFamily="34" charset="0"/>
                <a:cs typeface="Arial" pitchFamily="34" charset="0"/>
              </a:rPr>
              <a:t>  Χρησιμοποιώντας παραδείγματα εντοπίζει, περιγράφει και αναλύει τα «αμυντικά» αυτά σχήματα, επισημαίνει τα διάφορα μέσα που χρησιμοποιούνται (φαντασίωση, διανοητική δραστηριότητα...), θέτει το πρόβλημα της διαχρονικής τους ταξινόμησης και προσπαθεί  να διαφοροποιήσει τους μηχανισμούς με κριτήριο την αναφορά τους σε πηγές άγχους.</a:t>
            </a:r>
            <a:br>
              <a:rPr lang="el-GR" sz="2000" dirty="0" smtClean="0">
                <a:latin typeface="Arial" pitchFamily="34" charset="0"/>
                <a:cs typeface="Arial" pitchFamily="34" charset="0"/>
              </a:rPr>
            </a:br>
            <a:r>
              <a:rPr lang="el-GR" sz="2000" dirty="0" smtClean="0">
                <a:latin typeface="Arial" pitchFamily="34" charset="0"/>
                <a:cs typeface="Arial" pitchFamily="34" charset="0"/>
              </a:rPr>
              <a:t/>
            </a:r>
            <a:br>
              <a:rPr lang="el-GR" sz="2000" dirty="0" smtClean="0">
                <a:latin typeface="Arial" pitchFamily="34" charset="0"/>
                <a:cs typeface="Arial" pitchFamily="34" charset="0"/>
              </a:rPr>
            </a:br>
            <a:r>
              <a:rPr lang="el-GR" sz="2000" dirty="0" smtClean="0">
                <a:latin typeface="Arial" pitchFamily="34" charset="0"/>
                <a:cs typeface="Arial" pitchFamily="34" charset="0"/>
              </a:rPr>
              <a:t/>
            </a:r>
            <a:br>
              <a:rPr lang="el-GR" sz="2000" dirty="0" smtClean="0">
                <a:latin typeface="Arial" pitchFamily="34" charset="0"/>
                <a:cs typeface="Arial" pitchFamily="34" charset="0"/>
              </a:rPr>
            </a:br>
            <a:r>
              <a:rPr lang="el-GR" sz="2000" dirty="0" smtClean="0">
                <a:latin typeface="Arial" pitchFamily="34" charset="0"/>
                <a:cs typeface="Arial" pitchFamily="34" charset="0"/>
              </a:rPr>
              <a:t/>
            </a:r>
            <a:br>
              <a:rPr lang="el-GR" sz="2000" dirty="0" smtClean="0">
                <a:latin typeface="Arial" pitchFamily="34" charset="0"/>
                <a:cs typeface="Arial" pitchFamily="34" charset="0"/>
              </a:rPr>
            </a:br>
            <a:r>
              <a:rPr lang="el-GR" sz="2000" dirty="0" smtClean="0">
                <a:latin typeface="Arial" pitchFamily="34" charset="0"/>
                <a:cs typeface="Arial" pitchFamily="34" charset="0"/>
              </a:rPr>
              <a:t/>
            </a:r>
            <a:br>
              <a:rPr lang="el-GR" sz="2000" dirty="0" smtClean="0">
                <a:latin typeface="Arial" pitchFamily="34" charset="0"/>
                <a:cs typeface="Arial" pitchFamily="34" charset="0"/>
              </a:rPr>
            </a:br>
            <a:r>
              <a:rPr lang="el-GR" sz="2000" dirty="0" smtClean="0">
                <a:latin typeface="Arial" pitchFamily="34" charset="0"/>
                <a:cs typeface="Arial" pitchFamily="34" charset="0"/>
              </a:rPr>
              <a:t>.</a:t>
            </a:r>
            <a:br>
              <a:rPr lang="el-GR" sz="2000" dirty="0" smtClean="0">
                <a:latin typeface="Arial" pitchFamily="34" charset="0"/>
                <a:cs typeface="Arial" pitchFamily="34" charset="0"/>
              </a:rPr>
            </a:br>
            <a:r>
              <a:rPr lang="el-GR" sz="1800" dirty="0" smtClean="0"/>
              <a:t/>
            </a:r>
            <a:br>
              <a:rPr lang="el-GR" sz="1800" dirty="0" smtClean="0"/>
            </a:br>
            <a:r>
              <a:rPr lang="el-GR" sz="1800" dirty="0" smtClean="0"/>
              <a:t/>
            </a:r>
            <a:br>
              <a:rPr lang="el-GR" sz="1800" dirty="0" smtClean="0"/>
            </a:br>
            <a:r>
              <a:rPr lang="el-GR" sz="1800" dirty="0" smtClean="0"/>
              <a:t/>
            </a:r>
            <a:br>
              <a:rPr lang="el-GR" sz="1800" dirty="0" smtClean="0"/>
            </a:br>
            <a:endParaRPr lang="el-GR" sz="1800" dirty="0" smtClean="0">
              <a:latin typeface="Arial" pitchFamily="34" charset="0"/>
              <a:cs typeface="Arial" pitchFamily="34" charset="0"/>
            </a:endParaRPr>
          </a:p>
          <a:p>
            <a:endParaRPr lang="el-GR" dirty="0"/>
          </a:p>
        </p:txBody>
      </p:sp>
      <p:sp>
        <p:nvSpPr>
          <p:cNvPr id="6" name="2 - Θέση περιεχομένου"/>
          <p:cNvSpPr txBox="1">
            <a:spLocks/>
          </p:cNvSpPr>
          <p:nvPr/>
        </p:nvSpPr>
        <p:spPr>
          <a:xfrm>
            <a:off x="-1908720" y="0"/>
            <a:ext cx="1908720" cy="6858000"/>
          </a:xfrm>
          <a:prstGeom prst="rect">
            <a:avLst/>
          </a:prstGeom>
          <a:solidFill>
            <a:schemeClr val="bg1"/>
          </a:solidFill>
        </p:spPr>
        <p:txBody>
          <a:bodyPr vert="horz" lIns="91440" tIns="45720" rIns="91440" bIns="45720" rtlCol="0" anchor="ctr">
            <a:normAutofit fontScale="97500"/>
          </a:bodyPr>
          <a:lstStyle/>
          <a:p>
            <a:pPr marL="85725" marR="0" lvl="0" indent="-85725" algn="just" defTabSz="914400" rtl="0" eaLnBrk="1" fontAlgn="base" latinLnBrk="0" hangingPunct="1">
              <a:lnSpc>
                <a:spcPct val="120000"/>
              </a:lnSpc>
              <a:spcBef>
                <a:spcPts val="600"/>
              </a:spcBef>
              <a:spcAft>
                <a:spcPts val="0"/>
              </a:spcAft>
              <a:buClrTx/>
              <a:buSzTx/>
              <a:buFontTx/>
              <a:buNone/>
              <a:tabLst/>
              <a:defRPr/>
            </a:pPr>
            <a:r>
              <a:rPr kumimoji="0" lang="el-GR" sz="18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
            </a:r>
            <a:br>
              <a:rPr kumimoji="0" lang="el-GR" sz="18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br>
            <a:r>
              <a:rPr kumimoji="0" lang="el-GR" sz="18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
            </a:r>
            <a:br>
              <a:rPr kumimoji="0" lang="el-GR" sz="18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br>
            <a:r>
              <a:rPr kumimoji="0" lang="el-GR" sz="1800" b="0" i="0" u="none" strike="noStrike" kern="1200" cap="none" spc="0" normalizeH="0" baseline="0" noProof="0" dirty="0" smtClean="0">
                <a:ln>
                  <a:noFill/>
                </a:ln>
                <a:solidFill>
                  <a:schemeClr val="tx1"/>
                </a:solidFill>
                <a:effectLst/>
                <a:uLnTx/>
                <a:uFillTx/>
                <a:latin typeface="+mj-lt"/>
                <a:ea typeface="+mj-ea"/>
                <a:cs typeface="+mj-cs"/>
              </a:rPr>
              <a:t/>
            </a:r>
            <a:br>
              <a:rPr kumimoji="0" lang="el-GR" sz="1800" b="0" i="0" u="none" strike="noStrike" kern="1200" cap="none" spc="0" normalizeH="0" baseline="0" noProof="0" dirty="0" smtClean="0">
                <a:ln>
                  <a:noFill/>
                </a:ln>
                <a:solidFill>
                  <a:schemeClr val="tx1"/>
                </a:solidFill>
                <a:effectLst/>
                <a:uLnTx/>
                <a:uFillTx/>
                <a:latin typeface="+mj-lt"/>
                <a:ea typeface="+mj-ea"/>
                <a:cs typeface="+mj-cs"/>
              </a:rPr>
            </a:br>
            <a:r>
              <a:rPr kumimoji="0" lang="el-GR" sz="1800" b="0" i="0" u="none" strike="noStrike" kern="1200" cap="none" spc="0" normalizeH="0" baseline="0" noProof="0" dirty="0" smtClean="0">
                <a:ln>
                  <a:noFill/>
                </a:ln>
                <a:solidFill>
                  <a:schemeClr val="tx1"/>
                </a:solidFill>
                <a:effectLst/>
                <a:uLnTx/>
                <a:uFillTx/>
                <a:latin typeface="+mj-lt"/>
                <a:ea typeface="+mj-ea"/>
                <a:cs typeface="+mj-cs"/>
              </a:rPr>
              <a:t/>
            </a:r>
            <a:br>
              <a:rPr kumimoji="0" lang="el-GR" sz="1800" b="0" i="0" u="none" strike="noStrike" kern="1200" cap="none" spc="0" normalizeH="0" baseline="0" noProof="0" dirty="0" smtClean="0">
                <a:ln>
                  <a:noFill/>
                </a:ln>
                <a:solidFill>
                  <a:schemeClr val="tx1"/>
                </a:solidFill>
                <a:effectLst/>
                <a:uLnTx/>
                <a:uFillTx/>
                <a:latin typeface="+mj-lt"/>
                <a:ea typeface="+mj-ea"/>
                <a:cs typeface="+mj-cs"/>
              </a:rPr>
            </a:br>
            <a:endParaRPr kumimoji="0" lang="el-GR" sz="18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7" name="6 - Ορθογώνιο"/>
          <p:cNvSpPr/>
          <p:nvPr/>
        </p:nvSpPr>
        <p:spPr>
          <a:xfrm>
            <a:off x="2483768" y="6021288"/>
            <a:ext cx="6192688" cy="369332"/>
          </a:xfrm>
          <a:prstGeom prst="rect">
            <a:avLst/>
          </a:prstGeom>
          <a:ln w="19050">
            <a:solidFill>
              <a:srgbClr val="FF0000"/>
            </a:solidFill>
          </a:ln>
        </p:spPr>
        <p:txBody>
          <a:bodyPr wrap="square">
            <a:spAutoFit/>
          </a:bodyPr>
          <a:lstStyle/>
          <a:p>
            <a:r>
              <a:rPr lang="el-GR" dirty="0" smtClean="0">
                <a:effectLst>
                  <a:outerShdw blurRad="38100" dist="38100" dir="2700000" algn="tl">
                    <a:srgbClr val="000000">
                      <a:alpha val="43137"/>
                    </a:srgbClr>
                  </a:outerShdw>
                </a:effectLst>
                <a:latin typeface="Arial" pitchFamily="34" charset="0"/>
                <a:cs typeface="Arial" pitchFamily="34" charset="0"/>
              </a:rPr>
              <a:t>Σήμερα είναι γενικώς αποδεκτοί στον ψυχαναλυτικό χώρο</a:t>
            </a:r>
            <a:endParaRPr lang="el-GR" dirty="0">
              <a:effectLst>
                <a:outerShdw blurRad="38100" dist="38100" dir="2700000" algn="tl">
                  <a:srgbClr val="000000">
                    <a:alpha val="43137"/>
                  </a:srgbClr>
                </a:outerShdw>
              </a:effectLst>
            </a:endParaRPr>
          </a:p>
        </p:txBody>
      </p:sp>
      <p:sp>
        <p:nvSpPr>
          <p:cNvPr id="8" name="7 - Ορθογώνιο"/>
          <p:cNvSpPr/>
          <p:nvPr/>
        </p:nvSpPr>
        <p:spPr>
          <a:xfrm>
            <a:off x="323528" y="5373216"/>
            <a:ext cx="7920880" cy="369332"/>
          </a:xfrm>
          <a:prstGeom prst="rect">
            <a:avLst/>
          </a:prstGeom>
          <a:ln cmpd="dbl">
            <a:solidFill>
              <a:schemeClr val="tx1"/>
            </a:solidFill>
          </a:ln>
        </p:spPr>
        <p:txBody>
          <a:bodyPr wrap="square">
            <a:spAutoFit/>
          </a:bodyPr>
          <a:lstStyle/>
          <a:p>
            <a:r>
              <a:rPr lang="el-GR" dirty="0" smtClean="0">
                <a:latin typeface="Arial" pitchFamily="34" charset="0"/>
                <a:cs typeface="Arial" pitchFamily="34" charset="0"/>
              </a:rPr>
              <a:t>Νωρίτερα αυτοί οι μηχανισμοί είχαν διατυπωθεί και από τον ίδιο τον Φρόυντ</a:t>
            </a:r>
            <a:endParaRPr lang="el-GR" dirty="0"/>
          </a:p>
        </p:txBody>
      </p:sp>
      <p:sp>
        <p:nvSpPr>
          <p:cNvPr id="9" name="2 - Θέση περιεχομένου"/>
          <p:cNvSpPr txBox="1">
            <a:spLocks/>
          </p:cNvSpPr>
          <p:nvPr/>
        </p:nvSpPr>
        <p:spPr>
          <a:xfrm>
            <a:off x="0" y="0"/>
            <a:ext cx="216024" cy="6165304"/>
          </a:xfrm>
          <a:prstGeom prst="rect">
            <a:avLst/>
          </a:prstGeom>
          <a:solidFill>
            <a:schemeClr val="bg1"/>
          </a:solidFill>
        </p:spPr>
        <p:txBody>
          <a:bodyPr vert="horz" lIns="91440" tIns="45720" rIns="91440" bIns="45720" rtlCol="0" anchor="ctr">
            <a:normAutofit fontScale="97500"/>
          </a:bodyPr>
          <a:lstStyle/>
          <a:p>
            <a:pPr marL="85725" marR="0" lvl="0" indent="-85725" algn="just" defTabSz="914400" rtl="0" eaLnBrk="1" fontAlgn="base" latinLnBrk="0" hangingPunct="1">
              <a:lnSpc>
                <a:spcPct val="120000"/>
              </a:lnSpc>
              <a:spcBef>
                <a:spcPts val="600"/>
              </a:spcBef>
              <a:spcAft>
                <a:spcPts val="0"/>
              </a:spcAft>
              <a:buClrTx/>
              <a:buSzTx/>
              <a:buFontTx/>
              <a:buNone/>
              <a:tabLst/>
              <a:defRPr/>
            </a:pPr>
            <a:r>
              <a:rPr kumimoji="0" lang="el-GR" sz="18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
            </a:r>
            <a:br>
              <a:rPr kumimoji="0" lang="el-GR" sz="18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br>
            <a:r>
              <a:rPr kumimoji="0" lang="el-GR" sz="18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
            </a:r>
            <a:br>
              <a:rPr kumimoji="0" lang="el-GR" sz="18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br>
            <a:r>
              <a:rPr kumimoji="0" lang="el-GR" sz="1800" b="0" i="0" u="none" strike="noStrike" kern="1200" cap="none" spc="0" normalizeH="0" baseline="0" noProof="0" dirty="0" smtClean="0">
                <a:ln>
                  <a:noFill/>
                </a:ln>
                <a:solidFill>
                  <a:schemeClr val="tx1"/>
                </a:solidFill>
                <a:effectLst/>
                <a:uLnTx/>
                <a:uFillTx/>
                <a:latin typeface="+mj-lt"/>
                <a:ea typeface="+mj-ea"/>
                <a:cs typeface="+mj-cs"/>
              </a:rPr>
              <a:t/>
            </a:r>
            <a:br>
              <a:rPr kumimoji="0" lang="el-GR" sz="1800" b="0" i="0" u="none" strike="noStrike" kern="1200" cap="none" spc="0" normalizeH="0" baseline="0" noProof="0" dirty="0" smtClean="0">
                <a:ln>
                  <a:noFill/>
                </a:ln>
                <a:solidFill>
                  <a:schemeClr val="tx1"/>
                </a:solidFill>
                <a:effectLst/>
                <a:uLnTx/>
                <a:uFillTx/>
                <a:latin typeface="+mj-lt"/>
                <a:ea typeface="+mj-ea"/>
                <a:cs typeface="+mj-cs"/>
              </a:rPr>
            </a:br>
            <a:r>
              <a:rPr kumimoji="0" lang="el-GR" sz="1800" b="0" i="0" u="none" strike="noStrike" kern="1200" cap="none" spc="0" normalizeH="0" baseline="0" noProof="0" dirty="0" smtClean="0">
                <a:ln>
                  <a:noFill/>
                </a:ln>
                <a:solidFill>
                  <a:schemeClr val="tx1"/>
                </a:solidFill>
                <a:effectLst/>
                <a:uLnTx/>
                <a:uFillTx/>
                <a:latin typeface="+mj-lt"/>
                <a:ea typeface="+mj-ea"/>
                <a:cs typeface="+mj-cs"/>
              </a:rPr>
              <a:t/>
            </a:r>
            <a:br>
              <a:rPr kumimoji="0" lang="el-GR" sz="1800" b="0" i="0" u="none" strike="noStrike" kern="1200" cap="none" spc="0" normalizeH="0" baseline="0" noProof="0" dirty="0" smtClean="0">
                <a:ln>
                  <a:noFill/>
                </a:ln>
                <a:solidFill>
                  <a:schemeClr val="tx1"/>
                </a:solidFill>
                <a:effectLst/>
                <a:uLnTx/>
                <a:uFillTx/>
                <a:latin typeface="+mj-lt"/>
                <a:ea typeface="+mj-ea"/>
                <a:cs typeface="+mj-cs"/>
              </a:rPr>
            </a:br>
            <a:endParaRPr kumimoji="0" lang="el-GR" sz="18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66000"/>
          </a:schemeClr>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547664" y="260648"/>
            <a:ext cx="2664296" cy="562074"/>
          </a:xfrm>
        </p:spPr>
        <p:txBody>
          <a:bodyPr>
            <a:normAutofit fontScale="90000"/>
          </a:bodyPr>
          <a:lstStyle/>
          <a:p>
            <a:r>
              <a:rPr lang="el-GR" dirty="0" smtClean="0">
                <a:latin typeface="Arial" pitchFamily="34" charset="0"/>
                <a:cs typeface="Arial" pitchFamily="34" charset="0"/>
              </a:rPr>
              <a:t>Άμυνα  </a:t>
            </a:r>
            <a:r>
              <a:rPr lang="el-GR" sz="3600" dirty="0" smtClean="0">
                <a:latin typeface="Arial" pitchFamily="34" charset="0"/>
                <a:cs typeface="Arial" pitchFamily="34" charset="0"/>
              </a:rPr>
              <a:t>1</a:t>
            </a:r>
            <a:endParaRPr lang="el-GR" sz="3600" dirty="0">
              <a:latin typeface="Arial" pitchFamily="34" charset="0"/>
              <a:cs typeface="Arial" pitchFamily="34" charset="0"/>
            </a:endParaRPr>
          </a:p>
        </p:txBody>
      </p:sp>
      <p:sp>
        <p:nvSpPr>
          <p:cNvPr id="1026" name="AutoShape 2" descr="ÎÏÎ¿ÏÎ­Î»ÎµÏÎ¼Î± ÎµÎ¹ÎºÏÎ½Î±Ï Î³Î¹Î± ego painti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028" name="AutoShape 4" descr="ÎÏÎ¿ÏÎ­Î»ÎµÏÎ¼Î± ÎµÎ¹ÎºÏÎ½Î±Ï Î³Î¹Î± ego painti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030" name="AutoShape 6" descr="ÎÏÎ¿ÏÎ­Î»ÎµÏÎ¼Î± ÎµÎ¹ÎºÏÎ½Î±Ï Î³Î¹Î± ego painti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9" name="8 - Ορθογώνιο"/>
          <p:cNvSpPr/>
          <p:nvPr/>
        </p:nvSpPr>
        <p:spPr>
          <a:xfrm>
            <a:off x="5508104" y="4869160"/>
            <a:ext cx="3240360" cy="523220"/>
          </a:xfrm>
          <a:prstGeom prst="rect">
            <a:avLst/>
          </a:prstGeom>
        </p:spPr>
        <p:txBody>
          <a:bodyPr wrap="square">
            <a:spAutoFit/>
          </a:bodyPr>
          <a:lstStyle/>
          <a:p>
            <a:pPr algn="ctr"/>
            <a:r>
              <a:rPr lang="en-US" sz="1400" dirty="0" smtClean="0">
                <a:solidFill>
                  <a:srgbClr val="C00000"/>
                </a:solidFill>
                <a:latin typeface="Arial" pitchFamily="34" charset="0"/>
                <a:cs typeface="Arial" pitchFamily="34" charset="0"/>
              </a:rPr>
              <a:t>J. </a:t>
            </a:r>
            <a:r>
              <a:rPr lang="en-US" sz="1400" dirty="0" err="1" smtClean="0">
                <a:solidFill>
                  <a:srgbClr val="C00000"/>
                </a:solidFill>
                <a:latin typeface="Arial" pitchFamily="34" charset="0"/>
                <a:cs typeface="Arial" pitchFamily="34" charset="0"/>
              </a:rPr>
              <a:t>Laplanche</a:t>
            </a:r>
            <a:r>
              <a:rPr lang="en-US" sz="1400" dirty="0" smtClean="0">
                <a:solidFill>
                  <a:srgbClr val="C00000"/>
                </a:solidFill>
                <a:latin typeface="Arial" pitchFamily="34" charset="0"/>
                <a:cs typeface="Arial" pitchFamily="34" charset="0"/>
              </a:rPr>
              <a:t> et J.-B. </a:t>
            </a:r>
            <a:r>
              <a:rPr lang="en-US" sz="1400" dirty="0" err="1" smtClean="0">
                <a:solidFill>
                  <a:srgbClr val="C00000"/>
                </a:solidFill>
                <a:latin typeface="Arial" pitchFamily="34" charset="0"/>
                <a:cs typeface="Arial" pitchFamily="34" charset="0"/>
              </a:rPr>
              <a:t>Pontalis</a:t>
            </a:r>
            <a:r>
              <a:rPr lang="el-GR" sz="1400" dirty="0" smtClean="0">
                <a:solidFill>
                  <a:srgbClr val="C00000"/>
                </a:solidFill>
                <a:latin typeface="Arial" pitchFamily="34" charset="0"/>
                <a:cs typeface="Arial" pitchFamily="34" charset="0"/>
              </a:rPr>
              <a:t>,</a:t>
            </a:r>
            <a:r>
              <a:rPr lang="en-US" sz="1400" dirty="0" smtClean="0">
                <a:solidFill>
                  <a:srgbClr val="C00000"/>
                </a:solidFill>
                <a:latin typeface="Arial" pitchFamily="34" charset="0"/>
                <a:cs typeface="Arial" pitchFamily="34" charset="0"/>
              </a:rPr>
              <a:t> </a:t>
            </a:r>
            <a:endParaRPr lang="el-GR" sz="1400" dirty="0" smtClean="0">
              <a:solidFill>
                <a:srgbClr val="C00000"/>
              </a:solidFill>
              <a:latin typeface="Arial" pitchFamily="34" charset="0"/>
              <a:cs typeface="Arial" pitchFamily="34" charset="0"/>
            </a:endParaRPr>
          </a:p>
          <a:p>
            <a:pPr algn="ctr"/>
            <a:r>
              <a:rPr lang="el-GR" sz="1400" i="1" dirty="0" smtClean="0">
                <a:solidFill>
                  <a:srgbClr val="C00000"/>
                </a:solidFill>
                <a:latin typeface="Arial" pitchFamily="34" charset="0"/>
                <a:cs typeface="Arial" pitchFamily="34" charset="0"/>
              </a:rPr>
              <a:t>Λεξιλόγιο της Ψυχανάλυσης</a:t>
            </a:r>
            <a:endParaRPr lang="el-GR" sz="1400" i="1" dirty="0">
              <a:solidFill>
                <a:srgbClr val="C00000"/>
              </a:solidFill>
              <a:latin typeface="Arial" pitchFamily="34" charset="0"/>
              <a:cs typeface="Arial" pitchFamily="34" charset="0"/>
            </a:endParaRPr>
          </a:p>
        </p:txBody>
      </p:sp>
      <p:pic>
        <p:nvPicPr>
          <p:cNvPr id="11" name="Picture 4" descr="RenÃ© Magritte, Les Amants (The Lovers)"/>
          <p:cNvPicPr>
            <a:picLocks noChangeAspect="1" noChangeArrowheads="1"/>
          </p:cNvPicPr>
          <p:nvPr/>
        </p:nvPicPr>
        <p:blipFill>
          <a:blip r:embed="rId3" cstate="print"/>
          <a:srcRect/>
          <a:stretch>
            <a:fillRect/>
          </a:stretch>
        </p:blipFill>
        <p:spPr bwMode="auto">
          <a:xfrm>
            <a:off x="5004048" y="332656"/>
            <a:ext cx="4139952" cy="2852936"/>
          </a:xfrm>
          <a:prstGeom prst="rect">
            <a:avLst/>
          </a:prstGeom>
          <a:noFill/>
        </p:spPr>
      </p:pic>
      <p:sp>
        <p:nvSpPr>
          <p:cNvPr id="3" name="2 - Θέση περιεχομένου"/>
          <p:cNvSpPr>
            <a:spLocks noGrp="1"/>
          </p:cNvSpPr>
          <p:nvPr>
            <p:ph idx="1"/>
          </p:nvPr>
        </p:nvSpPr>
        <p:spPr>
          <a:xfrm>
            <a:off x="251520" y="1052736"/>
            <a:ext cx="4680520" cy="5328592"/>
          </a:xfrm>
          <a:solidFill>
            <a:schemeClr val="bg1">
              <a:lumMod val="95000"/>
            </a:schemeClr>
          </a:solidFill>
          <a:ln>
            <a:noFill/>
          </a:ln>
        </p:spPr>
        <p:txBody>
          <a:bodyPr>
            <a:noAutofit/>
          </a:bodyPr>
          <a:lstStyle/>
          <a:p>
            <a:pPr marL="0" indent="0" algn="just">
              <a:lnSpc>
                <a:spcPct val="150000"/>
              </a:lnSpc>
              <a:buNone/>
            </a:pPr>
            <a:r>
              <a:rPr lang="el-GR" sz="2000" dirty="0" smtClean="0">
                <a:latin typeface="Arial" pitchFamily="34" charset="0"/>
                <a:cs typeface="Arial" pitchFamily="34" charset="0"/>
              </a:rPr>
              <a:t>Σύνολο ενεργειών, στόχος των οποίων είναι να ελαττωθεί ή να ακυρωθεί κάθε μεταβολή ικανή να θέσει σε κίνδυνο τη συνοχή και τη σταθερότητα του ατόμου ως </a:t>
            </a:r>
            <a:r>
              <a:rPr lang="el-GR" sz="2000" dirty="0" err="1" smtClean="0">
                <a:latin typeface="Arial" pitchFamily="34" charset="0"/>
                <a:cs typeface="Arial" pitchFamily="34" charset="0"/>
              </a:rPr>
              <a:t>βιο</a:t>
            </a:r>
            <a:r>
              <a:rPr lang="el-GR" sz="2000" dirty="0" smtClean="0">
                <a:latin typeface="Arial" pitchFamily="34" charset="0"/>
                <a:cs typeface="Arial" pitchFamily="34" charset="0"/>
              </a:rPr>
              <a:t>-ψυχολογικής μονάδας. Το Εγώ μπορεί να περιγραφεί ως αντικείμενο και συγχρόνως υποκείμενο των ενεργειών αυτών, στο μέτρο που ως ψυχικό σύστημα είναι ο παράγοντας που διασφαλίζει τη συνέχεια και επιδιώκει τη διατήρησή της. </a:t>
            </a:r>
            <a:endParaRPr lang="el-GR" sz="2000" dirty="0">
              <a:latin typeface="Arial" pitchFamily="34" charset="0"/>
              <a:cs typeface="Arial" pitchFamily="34" charset="0"/>
            </a:endParaRPr>
          </a:p>
        </p:txBody>
      </p:sp>
      <p:sp>
        <p:nvSpPr>
          <p:cNvPr id="12" name="11 - Ορθογώνιο"/>
          <p:cNvSpPr/>
          <p:nvPr/>
        </p:nvSpPr>
        <p:spPr>
          <a:xfrm>
            <a:off x="5220072" y="2924944"/>
            <a:ext cx="1872208" cy="246221"/>
          </a:xfrm>
          <a:prstGeom prst="rect">
            <a:avLst/>
          </a:prstGeom>
        </p:spPr>
        <p:txBody>
          <a:bodyPr wrap="square">
            <a:spAutoFit/>
          </a:bodyPr>
          <a:lstStyle/>
          <a:p>
            <a:pPr algn="ctr"/>
            <a:r>
              <a:rPr lang="en-US" sz="1000" dirty="0" err="1" smtClean="0">
                <a:latin typeface="Arial" pitchFamily="34" charset="0"/>
                <a:cs typeface="Arial" pitchFamily="34" charset="0"/>
              </a:rPr>
              <a:t>Ren</a:t>
            </a:r>
            <a:r>
              <a:rPr lang="tr-TR" sz="1000" dirty="0" smtClean="0">
                <a:latin typeface="Arial" pitchFamily="34" charset="0"/>
                <a:cs typeface="Arial" pitchFamily="34" charset="0"/>
              </a:rPr>
              <a:t>é </a:t>
            </a:r>
            <a:r>
              <a:rPr lang="en-US" sz="1000" dirty="0" smtClean="0">
                <a:latin typeface="Arial" pitchFamily="34" charset="0"/>
                <a:cs typeface="Arial" pitchFamily="34" charset="0"/>
              </a:rPr>
              <a:t>Magritte</a:t>
            </a:r>
            <a:r>
              <a:rPr lang="en-US" sz="1000" i="1" dirty="0" smtClean="0">
                <a:latin typeface="Arial" pitchFamily="34" charset="0"/>
                <a:cs typeface="Arial" pitchFamily="34" charset="0"/>
              </a:rPr>
              <a:t>, </a:t>
            </a:r>
            <a:r>
              <a:rPr lang="el-GR" sz="1000" i="1" dirty="0" smtClean="0">
                <a:latin typeface="Arial" pitchFamily="34" charset="0"/>
                <a:cs typeface="Arial" pitchFamily="34" charset="0"/>
              </a:rPr>
              <a:t>Οι εραστές</a:t>
            </a:r>
            <a:r>
              <a:rPr lang="en-US" sz="1000" dirty="0" smtClean="0">
                <a:latin typeface="Arial" pitchFamily="34" charset="0"/>
                <a:cs typeface="Arial" pitchFamily="34" charset="0"/>
              </a:rPr>
              <a:t> </a:t>
            </a:r>
            <a:endParaRPr lang="el-GR" sz="1000"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Î£ÏÎµÏÎ¹ÎºÎ® ÎµÎ¹ÎºÏÎ½Î±"/>
          <p:cNvPicPr>
            <a:picLocks noChangeAspect="1" noChangeArrowheads="1"/>
          </p:cNvPicPr>
          <p:nvPr/>
        </p:nvPicPr>
        <p:blipFill>
          <a:blip r:embed="rId3" cstate="print"/>
          <a:srcRect/>
          <a:stretch>
            <a:fillRect/>
          </a:stretch>
        </p:blipFill>
        <p:spPr bwMode="auto">
          <a:xfrm>
            <a:off x="323528" y="3429000"/>
            <a:ext cx="4608512" cy="2736304"/>
          </a:xfrm>
          <a:prstGeom prst="rect">
            <a:avLst/>
          </a:prstGeom>
          <a:noFill/>
        </p:spPr>
      </p:pic>
      <p:sp>
        <p:nvSpPr>
          <p:cNvPr id="5" name="2 - Θέση περιεχομένου"/>
          <p:cNvSpPr txBox="1">
            <a:spLocks noGrp="1"/>
          </p:cNvSpPr>
          <p:nvPr>
            <p:ph type="title"/>
          </p:nvPr>
        </p:nvSpPr>
        <p:spPr>
          <a:xfrm>
            <a:off x="251520" y="692696"/>
            <a:ext cx="8064896" cy="432048"/>
          </a:xfrm>
          <a:prstGeom prst="rect">
            <a:avLst/>
          </a:prstGeom>
          <a:solidFill>
            <a:srgbClr val="F1EED7">
              <a:alpha val="78000"/>
            </a:srgbClr>
          </a:solidFill>
        </p:spPr>
        <p:txBody>
          <a:bodyPr vert="horz" lIns="91440" tIns="45720" rIns="91440" bIns="45720" rtlCol="0">
            <a:noAutofit/>
          </a:bodyPr>
          <a:lstStyle/>
          <a:p>
            <a:pPr>
              <a:spcBef>
                <a:spcPct val="20000"/>
              </a:spcBef>
            </a:pPr>
            <a:r>
              <a:rPr kumimoji="0" lang="el-GR" sz="1800" b="1"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Arial" pitchFamily="34" charset="0"/>
                <a:ea typeface="+mn-ea"/>
                <a:cs typeface="Arial" pitchFamily="34" charset="0"/>
              </a:rPr>
              <a:t/>
            </a:r>
            <a:br>
              <a:rPr kumimoji="0" lang="el-GR" sz="1800" b="1"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Arial" pitchFamily="34" charset="0"/>
                <a:ea typeface="+mn-ea"/>
                <a:cs typeface="Arial" pitchFamily="34" charset="0"/>
              </a:rPr>
            </a:br>
            <a:r>
              <a:rPr lang="el-GR" sz="1800" b="1" noProof="0" dirty="0" smtClean="0">
                <a:solidFill>
                  <a:schemeClr val="bg1"/>
                </a:solidFill>
                <a:effectLst>
                  <a:outerShdw blurRad="38100" dist="38100" dir="2700000" algn="tl">
                    <a:srgbClr val="000000">
                      <a:alpha val="43137"/>
                    </a:srgbClr>
                  </a:outerShdw>
                </a:effectLst>
                <a:latin typeface="Arial" pitchFamily="34" charset="0"/>
                <a:ea typeface="+mn-ea"/>
                <a:cs typeface="Arial" pitchFamily="34" charset="0"/>
              </a:rPr>
              <a:t/>
            </a:r>
            <a:br>
              <a:rPr lang="el-GR" sz="1800" b="1" noProof="0" dirty="0" smtClean="0">
                <a:solidFill>
                  <a:schemeClr val="bg1"/>
                </a:solidFill>
                <a:effectLst>
                  <a:outerShdw blurRad="38100" dist="38100" dir="2700000" algn="tl">
                    <a:srgbClr val="000000">
                      <a:alpha val="43137"/>
                    </a:srgbClr>
                  </a:outerShdw>
                </a:effectLst>
                <a:latin typeface="Arial" pitchFamily="34" charset="0"/>
                <a:ea typeface="+mn-ea"/>
                <a:cs typeface="Arial" pitchFamily="34" charset="0"/>
              </a:rPr>
            </a:br>
            <a:r>
              <a:rPr kumimoji="0" lang="el-GR" sz="1800" b="1" u="none" strike="noStrike" kern="1200" cap="none" spc="0" normalizeH="0" baseline="0" noProof="0" dirty="0" smtClean="0">
                <a:ln>
                  <a:noFill/>
                </a:ln>
                <a:solidFill>
                  <a:schemeClr val="tx1">
                    <a:lumMod val="65000"/>
                    <a:lumOff val="35000"/>
                  </a:schemeClr>
                </a:solidFill>
                <a:uLnTx/>
                <a:uFillTx/>
                <a:latin typeface="Arial" pitchFamily="34" charset="0"/>
                <a:ea typeface="+mn-ea"/>
                <a:cs typeface="Arial" pitchFamily="34" charset="0"/>
              </a:rPr>
              <a:t>Η</a:t>
            </a:r>
            <a:r>
              <a:rPr lang="el-GR" sz="1800" b="1" dirty="0" smtClean="0">
                <a:solidFill>
                  <a:schemeClr val="tx1">
                    <a:lumMod val="65000"/>
                    <a:lumOff val="35000"/>
                  </a:schemeClr>
                </a:solidFill>
                <a:latin typeface="Arial" pitchFamily="34" charset="0"/>
                <a:cs typeface="Arial" pitchFamily="34" charset="0"/>
              </a:rPr>
              <a:t> Άμυνα</a:t>
            </a:r>
            <a:r>
              <a:rPr kumimoji="0" lang="el-GR" sz="1800" b="1" u="none" strike="noStrike" kern="1200" cap="none" spc="0" normalizeH="0" noProof="0" dirty="0" smtClean="0">
                <a:ln>
                  <a:noFill/>
                </a:ln>
                <a:solidFill>
                  <a:schemeClr val="tx1">
                    <a:lumMod val="65000"/>
                    <a:lumOff val="35000"/>
                  </a:schemeClr>
                </a:solidFill>
                <a:uLnTx/>
                <a:uFillTx/>
                <a:latin typeface="Arial" pitchFamily="34" charset="0"/>
                <a:ea typeface="+mn-ea"/>
                <a:cs typeface="Arial" pitchFamily="34" charset="0"/>
              </a:rPr>
              <a:t> απευθύνεται γενικά στις εσωτερικές διεγέρσεις (</a:t>
            </a:r>
            <a:r>
              <a:rPr kumimoji="0" lang="el-GR" sz="1800" b="1" u="none" strike="noStrike" kern="1200" cap="none" spc="0" normalizeH="0" noProof="0" dirty="0" err="1" smtClean="0">
                <a:ln>
                  <a:noFill/>
                </a:ln>
                <a:solidFill>
                  <a:schemeClr val="tx1">
                    <a:lumMod val="65000"/>
                    <a:lumOff val="35000"/>
                  </a:schemeClr>
                </a:solidFill>
                <a:uLnTx/>
                <a:uFillTx/>
                <a:latin typeface="Arial" pitchFamily="34" charset="0"/>
                <a:ea typeface="+mn-ea"/>
                <a:cs typeface="Arial" pitchFamily="34" charset="0"/>
              </a:rPr>
              <a:t>ενορμήσεις</a:t>
            </a:r>
            <a:r>
              <a:rPr lang="el-GR" sz="1800" b="1" dirty="0" smtClean="0">
                <a:solidFill>
                  <a:schemeClr val="tx1">
                    <a:lumMod val="65000"/>
                    <a:lumOff val="35000"/>
                  </a:schemeClr>
                </a:solidFill>
                <a:latin typeface="Arial" pitchFamily="34" charset="0"/>
                <a:ea typeface="+mn-ea"/>
                <a:cs typeface="Arial" pitchFamily="34" charset="0"/>
              </a:rPr>
              <a:t>).</a:t>
            </a:r>
            <a:endParaRPr kumimoji="0" lang="el-GR" sz="1800" b="1" u="none" strike="noStrike" kern="1200" cap="none" spc="0" normalizeH="0" noProof="0" dirty="0" smtClean="0">
              <a:ln>
                <a:noFill/>
              </a:ln>
              <a:solidFill>
                <a:schemeClr val="tx1">
                  <a:lumMod val="65000"/>
                  <a:lumOff val="35000"/>
                </a:schemeClr>
              </a:solidFill>
              <a:uLnTx/>
              <a:uFillTx/>
              <a:latin typeface="Arial" pitchFamily="34" charset="0"/>
              <a:ea typeface="+mn-ea"/>
              <a:cs typeface="Arial" pitchFamily="34" charset="0"/>
            </a:endParaRPr>
          </a:p>
          <a:p>
            <a:pPr>
              <a:buNone/>
            </a:pPr>
            <a:r>
              <a:rPr lang="el-GR" sz="2000" dirty="0" smtClean="0"/>
              <a:t/>
            </a:r>
            <a:br>
              <a:rPr lang="el-GR" sz="2000" dirty="0" smtClean="0"/>
            </a:br>
            <a:endParaRPr kumimoji="0" lang="el-GR" sz="1900" b="0" i="1"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6" name="1 - Τίτλος"/>
          <p:cNvSpPr txBox="1">
            <a:spLocks/>
          </p:cNvSpPr>
          <p:nvPr/>
        </p:nvSpPr>
        <p:spPr>
          <a:xfrm>
            <a:off x="251520" y="188640"/>
            <a:ext cx="3419872" cy="432048"/>
          </a:xfrm>
          <a:prstGeom prst="rect">
            <a:avLst/>
          </a:prstGeom>
          <a:noFill/>
          <a:ln>
            <a:solidFill>
              <a:srgbClr val="C7B38F"/>
            </a:solidFill>
          </a:ln>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0" i="0" u="none" strike="noStrike" kern="1200" cap="none" spc="0" normalizeH="0" baseline="0" noProof="0" dirty="0" smtClean="0">
                <a:ln>
                  <a:noFill/>
                </a:ln>
                <a:solidFill>
                  <a:srgbClr val="443330"/>
                </a:solidFill>
                <a:uLnTx/>
                <a:uFillTx/>
                <a:latin typeface="Arial" pitchFamily="34" charset="0"/>
                <a:ea typeface="+mj-ea"/>
                <a:cs typeface="Arial" pitchFamily="34" charset="0"/>
              </a:rPr>
              <a:t>Άμυνα</a:t>
            </a:r>
            <a:r>
              <a:rPr kumimoji="0" lang="el-GR" sz="2800" b="0" i="0" u="none" strike="noStrike" kern="1200" cap="none" spc="0" normalizeH="0" baseline="0" noProof="0" dirty="0" smtClean="0">
                <a:ln>
                  <a:noFill/>
                </a:ln>
                <a:solidFill>
                  <a:srgbClr val="443330"/>
                </a:solidFill>
                <a:uLnTx/>
                <a:uFillTx/>
                <a:latin typeface="Arial" pitchFamily="34" charset="0"/>
                <a:ea typeface="+mj-ea"/>
                <a:cs typeface="Arial" pitchFamily="34" charset="0"/>
              </a:rPr>
              <a:t>  </a:t>
            </a:r>
            <a:r>
              <a:rPr kumimoji="0" lang="el-GR" sz="3200" b="0" i="0" u="none" strike="noStrike" kern="1200" cap="none" spc="0" normalizeH="0" baseline="0" noProof="0" dirty="0" smtClean="0">
                <a:ln>
                  <a:noFill/>
                </a:ln>
                <a:solidFill>
                  <a:srgbClr val="443330"/>
                </a:solidFill>
                <a:uLnTx/>
                <a:uFillTx/>
                <a:latin typeface="Arial" pitchFamily="34" charset="0"/>
                <a:ea typeface="+mj-ea"/>
                <a:cs typeface="Arial" pitchFamily="34" charset="0"/>
              </a:rPr>
              <a:t>2</a:t>
            </a:r>
            <a:endParaRPr kumimoji="0" lang="el-GR" sz="3200" b="0" i="0" u="none" strike="noStrike" kern="1200" cap="none" spc="0" normalizeH="0" baseline="0" noProof="0" dirty="0">
              <a:ln>
                <a:noFill/>
              </a:ln>
              <a:solidFill>
                <a:srgbClr val="443330"/>
              </a:solidFill>
              <a:uLnTx/>
              <a:uFillTx/>
              <a:latin typeface="Arial" pitchFamily="34" charset="0"/>
              <a:ea typeface="+mj-ea"/>
              <a:cs typeface="Arial" pitchFamily="34" charset="0"/>
            </a:endParaRPr>
          </a:p>
        </p:txBody>
      </p:sp>
      <p:sp>
        <p:nvSpPr>
          <p:cNvPr id="7" name="6 - Ορθογώνιο"/>
          <p:cNvSpPr/>
          <p:nvPr/>
        </p:nvSpPr>
        <p:spPr>
          <a:xfrm>
            <a:off x="827584" y="1196752"/>
            <a:ext cx="7776864" cy="1200329"/>
          </a:xfrm>
          <a:prstGeom prst="rect">
            <a:avLst/>
          </a:prstGeom>
          <a:solidFill>
            <a:srgbClr val="F1EED7">
              <a:alpha val="78000"/>
            </a:srgbClr>
          </a:solidFill>
        </p:spPr>
        <p:txBody>
          <a:bodyPr wrap="square">
            <a:spAutoFit/>
          </a:bodyPr>
          <a:lstStyle/>
          <a:p>
            <a:pPr algn="just">
              <a:spcBef>
                <a:spcPct val="20000"/>
              </a:spcBef>
            </a:pPr>
            <a:r>
              <a:rPr lang="el-GR" dirty="0" smtClean="0">
                <a:latin typeface="Arial" pitchFamily="34" charset="0"/>
                <a:cs typeface="Arial" pitchFamily="34" charset="0"/>
              </a:rPr>
              <a:t>Επιδρά επιλεκτικά στις αναπαραστάσεις με τις οποίες συνδέονται οι διεγέρσεις αυτές (αναμνήσεις, φαντασιώσεις), καθώς και σε καταστάσεις ικανές να προκαλέσουν διέγερση, εφόσον αυτή είναι ασύμβατη με την επιδιωκόμενη ισορροπία, και κατά συνέπεια δυσάρεστη με το Εγώ.</a:t>
            </a:r>
          </a:p>
        </p:txBody>
      </p:sp>
      <p:sp>
        <p:nvSpPr>
          <p:cNvPr id="8" name="7 - Ορθογώνιο"/>
          <p:cNvSpPr/>
          <p:nvPr/>
        </p:nvSpPr>
        <p:spPr>
          <a:xfrm>
            <a:off x="251520" y="2492896"/>
            <a:ext cx="8640960" cy="923330"/>
          </a:xfrm>
          <a:prstGeom prst="rect">
            <a:avLst/>
          </a:prstGeom>
        </p:spPr>
        <p:txBody>
          <a:bodyPr wrap="square">
            <a:spAutoFit/>
          </a:bodyPr>
          <a:lstStyle/>
          <a:p>
            <a:pPr lvl="0" algn="just">
              <a:spcBef>
                <a:spcPct val="20000"/>
              </a:spcBef>
              <a:defRPr/>
            </a:pPr>
            <a:r>
              <a:rPr lang="el-GR" dirty="0" smtClean="0">
                <a:solidFill>
                  <a:srgbClr val="C44100"/>
                </a:solidFill>
                <a:latin typeface="Arial" pitchFamily="34" charset="0"/>
                <a:cs typeface="Arial" pitchFamily="34" charset="0"/>
              </a:rPr>
              <a:t>Ορισμένα δυσάρεστα συναισθήματα, που συνιστούν κινητήριους παράγοντες ή προειδοποιητικά σήματα για την άμυνα, μπορούν να αποτελέσουν επιπλέον και στόχους της.</a:t>
            </a:r>
          </a:p>
        </p:txBody>
      </p:sp>
      <p:sp>
        <p:nvSpPr>
          <p:cNvPr id="9" name="8 - Ορθογώνιο"/>
          <p:cNvSpPr/>
          <p:nvPr/>
        </p:nvSpPr>
        <p:spPr>
          <a:xfrm>
            <a:off x="4932040" y="3284984"/>
            <a:ext cx="3960440" cy="923330"/>
          </a:xfrm>
          <a:prstGeom prst="rect">
            <a:avLst/>
          </a:prstGeom>
        </p:spPr>
        <p:txBody>
          <a:bodyPr wrap="square">
            <a:spAutoFit/>
          </a:bodyPr>
          <a:lstStyle/>
          <a:p>
            <a:pPr lvl="0" algn="just">
              <a:spcBef>
                <a:spcPct val="20000"/>
              </a:spcBef>
              <a:defRPr/>
            </a:pPr>
            <a:r>
              <a:rPr lang="el-GR" dirty="0" smtClean="0">
                <a:solidFill>
                  <a:srgbClr val="B43C00"/>
                </a:solidFill>
                <a:latin typeface="Arial" pitchFamily="34" charset="0"/>
                <a:cs typeface="Arial" pitchFamily="34" charset="0"/>
              </a:rPr>
              <a:t>Η αμυντική διαδικασία συνίσταται σε μηχανισμούς άμυνας λίγο ως πολύ αφομοιωμένους στο εγώ</a:t>
            </a:r>
            <a:r>
              <a:rPr lang="el-GR" dirty="0" smtClean="0">
                <a:solidFill>
                  <a:srgbClr val="B43C00"/>
                </a:solidFill>
                <a:effectLst>
                  <a:outerShdw blurRad="38100" dist="38100" dir="2700000" algn="tl">
                    <a:srgbClr val="000000">
                      <a:alpha val="43137"/>
                    </a:srgbClr>
                  </a:outerShdw>
                </a:effectLst>
                <a:latin typeface="Arial" pitchFamily="34" charset="0"/>
                <a:cs typeface="Arial" pitchFamily="34" charset="0"/>
              </a:rPr>
              <a:t>.</a:t>
            </a:r>
          </a:p>
        </p:txBody>
      </p:sp>
      <p:sp>
        <p:nvSpPr>
          <p:cNvPr id="10" name="2 - Θέση περιεχομένου"/>
          <p:cNvSpPr txBox="1">
            <a:spLocks/>
          </p:cNvSpPr>
          <p:nvPr/>
        </p:nvSpPr>
        <p:spPr>
          <a:xfrm>
            <a:off x="4932040" y="4365104"/>
            <a:ext cx="4032448" cy="2232248"/>
          </a:xfrm>
          <a:prstGeom prst="rect">
            <a:avLst/>
          </a:prstGeom>
          <a:noFill/>
        </p:spPr>
        <p:txBody>
          <a:bodyPr vert="horz" lIns="91440" tIns="45720" rIns="91440" bIns="45720" rtlCol="0">
            <a:noAutofit/>
          </a:bodyPr>
          <a:lstStyle/>
          <a:p>
            <a:pPr marR="0" lvl="0" algn="just" defTabSz="914400" rtl="0" eaLnBrk="1" fontAlgn="auto" latinLnBrk="0" hangingPunct="1">
              <a:lnSpc>
                <a:spcPct val="100000"/>
              </a:lnSpc>
              <a:spcBef>
                <a:spcPct val="20000"/>
              </a:spcBef>
              <a:spcAft>
                <a:spcPts val="0"/>
              </a:spcAft>
              <a:buClrTx/>
              <a:buSzTx/>
              <a:tabLst/>
              <a:defRPr/>
            </a:pPr>
            <a:r>
              <a:rPr kumimoji="0" lang="el-GR" i="0" u="none" strike="noStrike" kern="1200" cap="none" spc="0" normalizeH="0" baseline="0" noProof="0" dirty="0" smtClean="0">
                <a:ln>
                  <a:noFill/>
                </a:ln>
                <a:solidFill>
                  <a:srgbClr val="B43C00"/>
                </a:solidFill>
                <a:uLnTx/>
                <a:uFillTx/>
                <a:latin typeface="Arial" pitchFamily="34" charset="0"/>
                <a:ea typeface="+mn-ea"/>
                <a:cs typeface="Arial" pitchFamily="34" charset="0"/>
              </a:rPr>
              <a:t>Η άμυνα, η οποία είναι διαμορφωμένη και «διαποτισμένη» κατά κάποιον τρόπο από εκείνο στο οποίο επιδρά, δηλαδή την </a:t>
            </a:r>
            <a:r>
              <a:rPr kumimoji="0" lang="el-GR" i="0" u="none" strike="noStrike" kern="1200" cap="none" spc="0" normalizeH="0" baseline="0" noProof="0" dirty="0" err="1" smtClean="0">
                <a:ln>
                  <a:noFill/>
                </a:ln>
                <a:solidFill>
                  <a:srgbClr val="B43C00"/>
                </a:solidFill>
                <a:uLnTx/>
                <a:uFillTx/>
                <a:latin typeface="Arial" pitchFamily="34" charset="0"/>
                <a:ea typeface="+mn-ea"/>
                <a:cs typeface="Arial" pitchFamily="34" charset="0"/>
              </a:rPr>
              <a:t>ενόρμηση</a:t>
            </a:r>
            <a:r>
              <a:rPr kumimoji="0" lang="el-GR" i="0" u="none" strike="noStrike" kern="1200" cap="none" spc="0" normalizeH="0" baseline="0" noProof="0" dirty="0" smtClean="0">
                <a:ln>
                  <a:noFill/>
                </a:ln>
                <a:solidFill>
                  <a:srgbClr val="B43C00"/>
                </a:solidFill>
                <a:uLnTx/>
                <a:uFillTx/>
                <a:latin typeface="Arial" pitchFamily="34" charset="0"/>
                <a:ea typeface="+mn-ea"/>
                <a:cs typeface="Arial" pitchFamily="34" charset="0"/>
              </a:rPr>
              <a:t>, δρα συχνά καταναγκαστικά και είναι τουλάχιστον εν μέρει ασυνείδητη</a:t>
            </a:r>
            <a:r>
              <a:rPr kumimoji="0" lang="el-GR" i="0" u="none" strike="noStrike" kern="1200" cap="none" spc="0" normalizeH="0" baseline="0" noProof="0" dirty="0" smtClean="0">
                <a:ln>
                  <a:noFill/>
                </a:ln>
                <a:solidFill>
                  <a:srgbClr val="B43C00"/>
                </a:solidFill>
                <a:effectLst>
                  <a:outerShdw blurRad="38100" dist="38100" dir="2700000" algn="tl">
                    <a:srgbClr val="000000">
                      <a:alpha val="43137"/>
                    </a:srgbClr>
                  </a:outerShdw>
                </a:effectLst>
                <a:uLnTx/>
                <a:uFillTx/>
                <a:latin typeface="Arial" pitchFamily="34" charset="0"/>
                <a:ea typeface="+mn-ea"/>
                <a:cs typeface="Arial" pitchFamily="34" charset="0"/>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l-GR" sz="2000" b="0" i="0" u="none" strike="noStrike" kern="1200" cap="none" spc="0" normalizeH="0" baseline="0" noProof="0" dirty="0" smtClean="0">
                <a:ln>
                  <a:noFill/>
                </a:ln>
                <a:solidFill>
                  <a:schemeClr val="tx1"/>
                </a:solidFill>
                <a:effectLst/>
                <a:uLnTx/>
                <a:uFillTx/>
                <a:latin typeface="+mn-lt"/>
                <a:ea typeface="+mn-ea"/>
                <a:cs typeface="+mn-cs"/>
              </a:rPr>
              <a:t/>
            </a:r>
            <a:br>
              <a:rPr kumimoji="0" lang="el-GR" sz="2000" b="0" i="0" u="none" strike="noStrike" kern="1200" cap="none" spc="0" normalizeH="0" baseline="0" noProof="0" dirty="0" smtClean="0">
                <a:ln>
                  <a:noFill/>
                </a:ln>
                <a:solidFill>
                  <a:schemeClr val="tx1"/>
                </a:solidFill>
                <a:effectLst/>
                <a:uLnTx/>
                <a:uFillTx/>
                <a:latin typeface="+mn-lt"/>
                <a:ea typeface="+mn-ea"/>
                <a:cs typeface="+mn-cs"/>
              </a:rPr>
            </a:br>
            <a:endParaRPr kumimoji="0" lang="el-GR" sz="1900" b="0" i="1"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11" name="10 - Ορθογώνιο"/>
          <p:cNvSpPr/>
          <p:nvPr/>
        </p:nvSpPr>
        <p:spPr>
          <a:xfrm>
            <a:off x="4644008" y="6381328"/>
            <a:ext cx="4499992" cy="276999"/>
          </a:xfrm>
          <a:prstGeom prst="rect">
            <a:avLst/>
          </a:prstGeom>
        </p:spPr>
        <p:txBody>
          <a:bodyPr wrap="square">
            <a:spAutoFit/>
          </a:bodyPr>
          <a:lstStyle/>
          <a:p>
            <a:r>
              <a:rPr lang="en-US" sz="1200" dirty="0" smtClean="0">
                <a:latin typeface="Arial" pitchFamily="34" charset="0"/>
                <a:cs typeface="Arial" pitchFamily="34" charset="0"/>
              </a:rPr>
              <a:t>J. </a:t>
            </a:r>
            <a:r>
              <a:rPr lang="en-US" sz="1200" dirty="0" err="1" smtClean="0">
                <a:latin typeface="Arial" pitchFamily="34" charset="0"/>
                <a:cs typeface="Arial" pitchFamily="34" charset="0"/>
              </a:rPr>
              <a:t>Laplanche</a:t>
            </a:r>
            <a:r>
              <a:rPr lang="en-US" sz="1200" dirty="0" smtClean="0">
                <a:latin typeface="Arial" pitchFamily="34" charset="0"/>
                <a:cs typeface="Arial" pitchFamily="34" charset="0"/>
              </a:rPr>
              <a:t> et J.-B. </a:t>
            </a:r>
            <a:r>
              <a:rPr lang="en-US" sz="1200" dirty="0" err="1" smtClean="0">
                <a:latin typeface="Arial" pitchFamily="34" charset="0"/>
                <a:cs typeface="Arial" pitchFamily="34" charset="0"/>
              </a:rPr>
              <a:t>Pontalis</a:t>
            </a:r>
            <a:r>
              <a:rPr lang="el-GR" sz="1200" dirty="0" smtClean="0">
                <a:latin typeface="Arial" pitchFamily="34" charset="0"/>
                <a:cs typeface="Arial" pitchFamily="34" charset="0"/>
              </a:rPr>
              <a:t>,</a:t>
            </a:r>
            <a:r>
              <a:rPr lang="el-GR" sz="1200" i="1" dirty="0" smtClean="0">
                <a:latin typeface="Arial" pitchFamily="34" charset="0"/>
                <a:cs typeface="Arial" pitchFamily="34" charset="0"/>
              </a:rPr>
              <a:t>  Λεξιλόγιο της Ψυχανάλυσης</a:t>
            </a:r>
            <a:endParaRPr lang="el-GR" sz="1200" i="1" dirty="0">
              <a:latin typeface="Arial" pitchFamily="34" charset="0"/>
              <a:cs typeface="Arial" pitchFamily="34" charset="0"/>
            </a:endParaRPr>
          </a:p>
        </p:txBody>
      </p:sp>
      <p:sp>
        <p:nvSpPr>
          <p:cNvPr id="12" name="1 - Τίτλος"/>
          <p:cNvSpPr txBox="1">
            <a:spLocks/>
          </p:cNvSpPr>
          <p:nvPr/>
        </p:nvSpPr>
        <p:spPr>
          <a:xfrm>
            <a:off x="395536" y="5517232"/>
            <a:ext cx="3960440" cy="1080120"/>
          </a:xfrm>
          <a:prstGeom prst="rect">
            <a:avLst/>
          </a:prstGeom>
        </p:spPr>
        <p:txBody>
          <a:bodyPr vert="horz" lIns="91440" tIns="45720" rIns="91440" bIns="45720" rtlCol="0" anchor="ctr">
            <a:normAutofit/>
          </a:bodyPr>
          <a:lstStyle/>
          <a:p>
            <a:pPr marL="0" marR="0" lvl="0" indent="0" algn="ctr" defTabSz="914400" rtl="0" eaLnBrk="1" fontAlgn="t"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
            </a:r>
            <a:br>
              <a:rPr kumimoji="0" lang="en-US" sz="1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br>
            <a:r>
              <a:rPr kumimoji="0" lang="en-US" sz="1000" b="1" i="0" u="none" strike="noStrike" kern="1200" cap="none" spc="0" normalizeH="0" baseline="0" noProof="0" dirty="0" smtClean="0">
                <a:ln>
                  <a:noFill/>
                </a:ln>
                <a:effectLst/>
                <a:uLnTx/>
                <a:uFillTx/>
                <a:latin typeface="Arial" pitchFamily="34" charset="0"/>
                <a:ea typeface="+mj-ea"/>
                <a:cs typeface="Arial" pitchFamily="34" charset="0"/>
              </a:rPr>
              <a:t>Salvador Dali</a:t>
            </a:r>
            <a:r>
              <a:rPr kumimoji="0" lang="el-GR" sz="1000" b="1" i="0" u="none" strike="noStrike" kern="1200" cap="none" spc="0" normalizeH="0" baseline="0" noProof="0" dirty="0" smtClean="0">
                <a:ln>
                  <a:noFill/>
                </a:ln>
                <a:effectLst/>
                <a:uLnTx/>
                <a:uFillTx/>
                <a:latin typeface="Arial" pitchFamily="34" charset="0"/>
                <a:ea typeface="+mj-ea"/>
                <a:cs typeface="Arial" pitchFamily="34" charset="0"/>
              </a:rPr>
              <a:t>,</a:t>
            </a:r>
            <a:r>
              <a:rPr kumimoji="0" lang="el-GR" sz="1000" b="1" i="0" u="none" strike="noStrike" kern="1200" cap="none" spc="0" normalizeH="0" noProof="0" dirty="0" smtClean="0">
                <a:ln>
                  <a:noFill/>
                </a:ln>
                <a:effectLst/>
                <a:uLnTx/>
                <a:uFillTx/>
                <a:latin typeface="Arial" pitchFamily="34" charset="0"/>
                <a:ea typeface="+mj-ea"/>
                <a:cs typeface="Arial" pitchFamily="34" charset="0"/>
              </a:rPr>
              <a:t> </a:t>
            </a:r>
            <a:r>
              <a:rPr kumimoji="0" lang="el-GR" sz="1000" b="1" i="1" u="none" strike="noStrike" kern="1200" cap="none" spc="0" normalizeH="0" baseline="0" noProof="0" dirty="0" smtClean="0">
                <a:ln>
                  <a:noFill/>
                </a:ln>
                <a:effectLst/>
                <a:uLnTx/>
                <a:uFillTx/>
                <a:latin typeface="Arial" pitchFamily="34" charset="0"/>
                <a:ea typeface="+mj-ea"/>
                <a:cs typeface="Arial" pitchFamily="34" charset="0"/>
              </a:rPr>
              <a:t>Η </a:t>
            </a:r>
            <a:r>
              <a:rPr lang="el-GR" sz="1000" b="1" i="1" dirty="0" smtClean="0">
                <a:latin typeface="Arial" pitchFamily="34" charset="0"/>
                <a:ea typeface="+mj-ea"/>
                <a:cs typeface="Arial" pitchFamily="34" charset="0"/>
              </a:rPr>
              <a:t>Ανθρωπόμορφη </a:t>
            </a:r>
            <a:r>
              <a:rPr lang="el-GR" sz="1000" b="1" i="1" dirty="0" err="1" smtClean="0">
                <a:latin typeface="Arial" pitchFamily="34" charset="0"/>
                <a:ea typeface="+mj-ea"/>
                <a:cs typeface="Arial" pitchFamily="34" charset="0"/>
              </a:rPr>
              <a:t>Συρταριέρα</a:t>
            </a:r>
            <a:r>
              <a:rPr kumimoji="0" lang="en-US"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
            </a:r>
            <a:br>
              <a:rPr kumimoji="0" lang="en-US"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br>
            <a:endParaRPr kumimoji="0" lang="el-GR" sz="20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5010</TotalTime>
  <Words>7089</Words>
  <Application>Microsoft Macintosh PowerPoint</Application>
  <PresentationFormat>On-screen Show (4:3)</PresentationFormat>
  <Paragraphs>498</Paragraphs>
  <Slides>55</Slides>
  <Notes>33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55</vt:i4>
      </vt:variant>
    </vt:vector>
  </HeadingPairs>
  <TitlesOfParts>
    <vt:vector size="63" baseType="lpstr">
      <vt:lpstr>Arial Narrow</vt:lpstr>
      <vt:lpstr>Book Antiqua</vt:lpstr>
      <vt:lpstr>Calibri</vt:lpstr>
      <vt:lpstr>Lucida Sans Unicode</vt:lpstr>
      <vt:lpstr>Palatino Linotype</vt:lpstr>
      <vt:lpstr>Wingdings</vt:lpstr>
      <vt:lpstr>Arial</vt:lpstr>
      <vt:lpstr>Θέμα του Office</vt:lpstr>
      <vt:lpstr>                     «Το Εγώ χρησιμοποιεί ποικίλες διαδικασίες, για να επιτελέσει το έργο του, το οποίο συνίσταται, γενικά, στο να αποφεύγει τον κίνδυνο, το άγχος και                τη δυσαρέσκεια. Τις διαδικασίες αυτές αποκαλούμε μηχανισμούς άμυνας».  Σ. Φρόιντ, 1937   </vt:lpstr>
      <vt:lpstr>Όροι που θα συναντήσουμε στην προσέγγιση των αμυνών:</vt:lpstr>
      <vt:lpstr>Αποεπένδυση</vt:lpstr>
      <vt:lpstr> Αναπαράσταση</vt:lpstr>
      <vt:lpstr>Συναίσθημα</vt:lpstr>
      <vt:lpstr>Μηχανισμοί Άμυνας, Αμυντικοί μηχανισμοί,  Αμυντικές Λειτουργίες ή Άμυνες του Εγώ  </vt:lpstr>
      <vt:lpstr>           Το 1936, η Άννα Φρόυντ, κόρη του Σίγκμουντ Φρόυντ, διατυπώνει στο έργο της Το Εγώ και οι μηχανισμοί άμυνας, τις ψυχοδιανοητικές διαδικασίες που κινητοποιεί το «Εγώ» κάθε φορά πού βιώνει μια ενορμητική απαίτηση ή ένα συναίσθημα σαν κίνδυνο ή απειλή.   Χρησιμοποιώντας παραδείγματα εντοπίζει, περιγράφει και αναλύει τα «αμυντικά» αυτά σχήματα, επισημαίνει τα διάφορα μέσα που χρησιμοποιούνται (φαντασίωση, διανοητική δραστηριότητα...), θέτει το πρόβλημα της διαχρονικής τους ταξινόμησης και προσπαθεί  να διαφοροποιήσει τους μηχανισμούς με κριτήριο την αναφορά τους σε πηγές άγχους.     .     </vt:lpstr>
      <vt:lpstr>Άμυνα  1</vt:lpstr>
      <vt:lpstr>  Η Άμυνα απευθύνεται γενικά στις εσωτερικές διεγέρσεις (ενορμήσεις).  </vt:lpstr>
      <vt:lpstr>Προσέγγιση του όρου άμυνα</vt:lpstr>
      <vt:lpstr>PowerPoint Presentation</vt:lpstr>
      <vt:lpstr>PowerPoint Presentation</vt:lpstr>
      <vt:lpstr>PowerPoint Presentation</vt:lpstr>
      <vt:lpstr>  Στην παθολογία οι μηχανισμοί άμυνας έχουν βασικό ρόλο  </vt:lpstr>
      <vt:lpstr>PowerPoint Presentation</vt:lpstr>
      <vt:lpstr>Ο Freud για την άμυνα</vt:lpstr>
      <vt:lpstr>Ο Freud για την άμυνα</vt:lpstr>
      <vt:lpstr>Ο Freud για την άμυνα</vt:lpstr>
      <vt:lpstr>Ο Freud για την άμυνα</vt:lpstr>
      <vt:lpstr>Ο Freud για την άμυνα</vt:lpstr>
      <vt:lpstr>Πρωτογενείς ή ανώριμες                   (ή πρωτόγονες ή χαμηλότερης τάξης)</vt:lpstr>
      <vt:lpstr>PowerPoint Presentation</vt:lpstr>
      <vt:lpstr>Κατανόηση των Πρωτογενών Αμυνών 1</vt:lpstr>
      <vt:lpstr>Κατανόηση των Πρωτογενών Αμυνών 2</vt:lpstr>
      <vt:lpstr>Πρωτογενείς Μηχανισμοί Άμυνας</vt:lpstr>
      <vt:lpstr>PowerPoint Presentation</vt:lpstr>
      <vt:lpstr>PowerPoint Presentation</vt:lpstr>
      <vt:lpstr>PowerPoint Presentation</vt:lpstr>
      <vt:lpstr>Ακύρωση (κατάργηση)</vt:lpstr>
      <vt:lpstr>Απάρνηση της πραγματικότητας </vt:lpstr>
      <vt:lpstr>Άρνηση</vt:lpstr>
      <vt:lpstr>Άρνηση</vt:lpstr>
      <vt:lpstr>Απομονώση</vt:lpstr>
      <vt:lpstr>Αποκλεισμός ή Διάκλειση</vt:lpstr>
      <vt:lpstr>Αποκλεισμός ή Διάκλειση</vt:lpstr>
      <vt:lpstr>Μετάθεση</vt:lpstr>
      <vt:lpstr>Συμπύκνωση</vt:lpstr>
      <vt:lpstr>Διχασμός - σχάση του εγώ</vt:lpstr>
      <vt:lpstr>Διχασμός - σχάση του αντικειμένου</vt:lpstr>
      <vt:lpstr>Προβλητική ταύτιση</vt:lpstr>
      <vt:lpstr>Προβλητική ταύτιση</vt:lpstr>
      <vt:lpstr>Δευτερογενείς Μηχανισμοί Άμυνας</vt:lpstr>
      <vt:lpstr>Απώθηση</vt:lpstr>
      <vt:lpstr>Απώθηση</vt:lpstr>
      <vt:lpstr>Αντιδραστικός Σχηματισμός</vt:lpstr>
      <vt:lpstr>PowerPoint Presentation</vt:lpstr>
      <vt:lpstr>Σύμπτωμα</vt:lpstr>
      <vt:lpstr>Σύμπτωμα</vt:lpstr>
      <vt:lpstr>Σύμπτωμα</vt:lpstr>
      <vt:lpstr>Ταύτιση</vt:lpstr>
      <vt:lpstr>PowerPoint Presentation</vt:lpstr>
      <vt:lpstr>Ταύτιση με τον επιτιθέμενο</vt:lpstr>
      <vt:lpstr>Ταύτιση με τον επιτιθέμενο</vt:lpstr>
      <vt:lpstr>Εξιδανίκευση</vt:lpstr>
      <vt:lpstr>Βιβλιογραφία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Microsoft Office User</cp:lastModifiedBy>
  <cp:revision>372</cp:revision>
  <dcterms:created xsi:type="dcterms:W3CDTF">2018-03-14T14:56:09Z</dcterms:created>
  <dcterms:modified xsi:type="dcterms:W3CDTF">2018-03-24T13:12:29Z</dcterms:modified>
</cp:coreProperties>
</file>