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331" r:id="rId3"/>
    <p:sldId id="256" r:id="rId4"/>
    <p:sldId id="338" r:id="rId5"/>
    <p:sldId id="350" r:id="rId6"/>
    <p:sldId id="349" r:id="rId7"/>
    <p:sldId id="348" r:id="rId8"/>
    <p:sldId id="280" r:id="rId9"/>
    <p:sldId id="303" r:id="rId10"/>
    <p:sldId id="302" r:id="rId11"/>
    <p:sldId id="301" r:id="rId12"/>
    <p:sldId id="299" r:id="rId13"/>
    <p:sldId id="306" r:id="rId14"/>
    <p:sldId id="295" r:id="rId15"/>
    <p:sldId id="317" r:id="rId16"/>
    <p:sldId id="315" r:id="rId17"/>
    <p:sldId id="298" r:id="rId18"/>
    <p:sldId id="351" r:id="rId19"/>
    <p:sldId id="352" r:id="rId20"/>
    <p:sldId id="332" r:id="rId21"/>
    <p:sldId id="316" r:id="rId22"/>
    <p:sldId id="297" r:id="rId23"/>
    <p:sldId id="296" r:id="rId24"/>
    <p:sldId id="327" r:id="rId25"/>
    <p:sldId id="309" r:id="rId26"/>
    <p:sldId id="310" r:id="rId27"/>
    <p:sldId id="305" r:id="rId28"/>
    <p:sldId id="314" r:id="rId29"/>
    <p:sldId id="318" r:id="rId30"/>
    <p:sldId id="337" r:id="rId31"/>
    <p:sldId id="328" r:id="rId32"/>
    <p:sldId id="333" r:id="rId33"/>
    <p:sldId id="329" r:id="rId34"/>
    <p:sldId id="322" r:id="rId35"/>
    <p:sldId id="334" r:id="rId36"/>
    <p:sldId id="336" r:id="rId37"/>
    <p:sldId id="335" r:id="rId38"/>
    <p:sldId id="291" r:id="rId39"/>
    <p:sldId id="288" r:id="rId40"/>
    <p:sldId id="287" r:id="rId41"/>
    <p:sldId id="339" r:id="rId42"/>
  </p:sldIdLst>
  <p:sldSz cx="9144000" cy="6858000" type="screen4x3"/>
  <p:notesSz cx="6797675" cy="9926638"/>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B2B2"/>
    <a:srgbClr val="CC0000"/>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27" autoAdjust="0"/>
  </p:normalViewPr>
  <p:slideViewPr>
    <p:cSldViewPr>
      <p:cViewPr>
        <p:scale>
          <a:sx n="78" d="100"/>
          <a:sy n="78" d="100"/>
        </p:scale>
        <p:origin x="-113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54"/>
    </p:cViewPr>
  </p:sorterViewPr>
  <p:notesViewPr>
    <p:cSldViewPr>
      <p:cViewPr varScale="1">
        <p:scale>
          <a:sx n="77" d="100"/>
          <a:sy n="77" d="100"/>
        </p:scale>
        <p:origin x="-4002"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ekps\Downloads\&#928;&#943;&#957;&#945;&#954;&#949;&#962;%20York.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kps\Downloads\&#928;&#943;&#957;&#945;&#954;&#949;&#962;%20Yor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EVROS</a:t>
            </a:r>
            <a:r>
              <a:rPr lang="en-US" baseline="0" dirty="0" smtClean="0"/>
              <a:t> </a:t>
            </a:r>
            <a:endParaRPr lang="en-US" baseline="0" dirty="0"/>
          </a:p>
        </c:rich>
      </c:tx>
      <c:layout>
        <c:manualLayout>
          <c:xMode val="edge"/>
          <c:yMode val="edge"/>
          <c:x val="3.2729205145653091E-2"/>
          <c:y val="3.2573877905549643E-2"/>
        </c:manualLayout>
      </c:layout>
      <c:overlay val="0"/>
    </c:title>
    <c:autoTitleDeleted val="0"/>
    <c:plotArea>
      <c:layout/>
      <c:pieChart>
        <c:varyColors val="1"/>
        <c:ser>
          <c:idx val="0"/>
          <c:order val="0"/>
          <c:explosion val="13"/>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'4'!$B$4:$B$9</c:f>
              <c:strCache>
                <c:ptCount val="6"/>
                <c:pt idx="0">
                  <c:v>Alexandroupoli</c:v>
                </c:pt>
                <c:pt idx="1">
                  <c:v>Didimotiho</c:v>
                </c:pt>
                <c:pt idx="2">
                  <c:v>Komotini - Iasmos</c:v>
                </c:pt>
                <c:pt idx="3">
                  <c:v>Orestiada</c:v>
                </c:pt>
                <c:pt idx="4">
                  <c:v>Sapon - Filiras</c:v>
                </c:pt>
                <c:pt idx="5">
                  <c:v>Soufli - Tyxero</c:v>
                </c:pt>
              </c:strCache>
            </c:strRef>
          </c:cat>
          <c:val>
            <c:numRef>
              <c:f>'4'!$C$4:$C$9</c:f>
              <c:numCache>
                <c:formatCode>General</c:formatCode>
                <c:ptCount val="6"/>
                <c:pt idx="0">
                  <c:v>152</c:v>
                </c:pt>
                <c:pt idx="1">
                  <c:v>98</c:v>
                </c:pt>
                <c:pt idx="2">
                  <c:v>206</c:v>
                </c:pt>
                <c:pt idx="3">
                  <c:v>3</c:v>
                </c:pt>
                <c:pt idx="4">
                  <c:v>193</c:v>
                </c:pt>
                <c:pt idx="5">
                  <c:v>27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   </a:t>
            </a:r>
            <a:endParaRPr lang="el-GR" dirty="0"/>
          </a:p>
        </c:rich>
      </c:tx>
      <c:overlay val="0"/>
    </c:title>
    <c:autoTitleDeleted val="0"/>
    <c:plotArea>
      <c:layout/>
      <c:pieChart>
        <c:varyColors val="1"/>
        <c:ser>
          <c:idx val="0"/>
          <c:order val="0"/>
          <c:explosion val="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'4'!$B$15:$B$24</c:f>
              <c:strCache>
                <c:ptCount val="10"/>
                <c:pt idx="0">
                  <c:v>Amfiklia</c:v>
                </c:pt>
                <c:pt idx="1">
                  <c:v>Amfissa</c:v>
                </c:pt>
                <c:pt idx="2">
                  <c:v>Galaxidi</c:v>
                </c:pt>
                <c:pt idx="3">
                  <c:v>Desfina</c:v>
                </c:pt>
                <c:pt idx="4">
                  <c:v>Eratini</c:v>
                </c:pt>
                <c:pt idx="5">
                  <c:v>Efpalio</c:v>
                </c:pt>
                <c:pt idx="6">
                  <c:v>Itea</c:v>
                </c:pt>
                <c:pt idx="7">
                  <c:v>Lidoriki</c:v>
                </c:pt>
                <c:pt idx="8">
                  <c:v>Polidroso</c:v>
                </c:pt>
                <c:pt idx="9">
                  <c:v>Xriso - Delphi</c:v>
                </c:pt>
              </c:strCache>
            </c:strRef>
          </c:cat>
          <c:val>
            <c:numRef>
              <c:f>'4'!$C$15:$C$24</c:f>
              <c:numCache>
                <c:formatCode>General</c:formatCode>
                <c:ptCount val="10"/>
                <c:pt idx="0">
                  <c:v>11</c:v>
                </c:pt>
                <c:pt idx="1">
                  <c:v>304</c:v>
                </c:pt>
                <c:pt idx="2">
                  <c:v>14</c:v>
                </c:pt>
                <c:pt idx="3">
                  <c:v>5</c:v>
                </c:pt>
                <c:pt idx="4">
                  <c:v>6</c:v>
                </c:pt>
                <c:pt idx="5">
                  <c:v>5</c:v>
                </c:pt>
                <c:pt idx="6">
                  <c:v>54</c:v>
                </c:pt>
                <c:pt idx="7">
                  <c:v>18</c:v>
                </c:pt>
                <c:pt idx="8">
                  <c:v>2</c:v>
                </c:pt>
                <c:pt idx="9">
                  <c:v>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  </a:t>
            </a:r>
            <a:endParaRPr lang="el-GR" dirty="0"/>
          </a:p>
        </c:rich>
      </c:tx>
      <c:layout>
        <c:manualLayout>
          <c:xMode val="edge"/>
          <c:yMode val="edge"/>
          <c:x val="0.33479993722633722"/>
          <c:y val="3.6665005033017756E-2"/>
        </c:manualLayout>
      </c:layout>
      <c:overlay val="0"/>
    </c:title>
    <c:autoTitleDeleted val="0"/>
    <c:plotArea>
      <c:layout/>
      <c:pieChart>
        <c:varyColors val="1"/>
        <c:ser>
          <c:idx val="0"/>
          <c:order val="0"/>
          <c:dPt>
            <c:idx val="0"/>
            <c:bubble3D val="0"/>
            <c:spPr>
              <a:solidFill>
                <a:srgbClr val="FF0000"/>
              </a:solidFill>
            </c:spPr>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'3'!$B$13:$B$14</c:f>
              <c:strCache>
                <c:ptCount val="2"/>
                <c:pt idx="0">
                  <c:v>Male</c:v>
                </c:pt>
                <c:pt idx="1">
                  <c:v>Female</c:v>
                </c:pt>
              </c:strCache>
            </c:strRef>
          </c:cat>
          <c:val>
            <c:numRef>
              <c:f>'3'!$C$13:$C$14</c:f>
              <c:numCache>
                <c:formatCode>\Γ\ε\ν\ι\κ\ό\ς\ \τ\ύ\π\ο\ς</c:formatCode>
                <c:ptCount val="2"/>
                <c:pt idx="0">
                  <c:v>165</c:v>
                </c:pt>
                <c:pt idx="1">
                  <c:v>256</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EVROS</a:t>
            </a:r>
            <a:r>
              <a:rPr lang="en-US" baseline="0" dirty="0" smtClean="0"/>
              <a:t> </a:t>
            </a:r>
            <a:endParaRPr lang="en-US" baseline="0" dirty="0"/>
          </a:p>
          <a:p>
            <a:pPr>
              <a:defRPr/>
            </a:pPr>
            <a:r>
              <a:rPr lang="en-US" baseline="0" dirty="0" smtClean="0"/>
              <a:t>  </a:t>
            </a:r>
            <a:endParaRPr lang="el-GR" dirty="0"/>
          </a:p>
        </c:rich>
      </c:tx>
      <c:layout>
        <c:manualLayout>
          <c:xMode val="edge"/>
          <c:yMode val="edge"/>
          <c:x val="0.28909699264691152"/>
          <c:y val="2.7777603496774151E-2"/>
        </c:manualLayout>
      </c:layout>
      <c:overlay val="0"/>
    </c:title>
    <c:autoTitleDeleted val="0"/>
    <c:plotArea>
      <c:layout/>
      <c:pieChart>
        <c:varyColors val="1"/>
        <c:ser>
          <c:idx val="0"/>
          <c:order val="0"/>
          <c:spPr>
            <a:solidFill>
              <a:srgbClr val="FF0000"/>
            </a:solidFill>
          </c:spPr>
          <c:dPt>
            <c:idx val="1"/>
            <c:bubble3D val="0"/>
            <c:explosion val="9"/>
            <c:spPr>
              <a:solidFill>
                <a:schemeClr val="accent2"/>
              </a:solidFill>
            </c:spPr>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'3'!$B$4:$B$5</c:f>
              <c:strCache>
                <c:ptCount val="2"/>
                <c:pt idx="0">
                  <c:v>Male</c:v>
                </c:pt>
                <c:pt idx="1">
                  <c:v>Female</c:v>
                </c:pt>
              </c:strCache>
            </c:strRef>
          </c:cat>
          <c:val>
            <c:numRef>
              <c:f>'3'!$C$4:$C$5</c:f>
              <c:numCache>
                <c:formatCode>\Γ\ε\ν\ι\κ\ό\ς\ \τ\ύ\π\ο\ς</c:formatCode>
                <c:ptCount val="2"/>
                <c:pt idx="0">
                  <c:v>223</c:v>
                </c:pt>
                <c:pt idx="1">
                  <c:v>456</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A51C0-904B-408C-9395-CE720690875A}" type="doc">
      <dgm:prSet loTypeId="urn:microsoft.com/office/officeart/2005/8/layout/gear1" loCatId="relationship" qsTypeId="urn:microsoft.com/office/officeart/2005/8/quickstyle/simple3" qsCatId="simple" csTypeId="urn:microsoft.com/office/officeart/2005/8/colors/accent1_2" csCatId="accent1" phldr="1"/>
      <dgm:spPr/>
    </dgm:pt>
    <dgm:pt modelId="{8E5843E1-06A1-47DD-B98C-1574D901A56D}">
      <dgm:prSet phldrT="[Text]"/>
      <dgm:spPr>
        <a:solidFill>
          <a:srgbClr val="EA7A48"/>
        </a:solidFill>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CLINICAL SECTOR</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C9613CC9-A56B-43C7-9A68-4B2745D7490A}" type="parTrans" cxnId="{758A8DDE-EE21-48BC-942C-9A4743443F6C}">
      <dgm:prSet/>
      <dgm:spPr/>
      <dgm:t>
        <a:bodyPr/>
        <a:lstStyle/>
        <a:p>
          <a:endParaRPr lang="en-US"/>
        </a:p>
      </dgm:t>
    </dgm:pt>
    <dgm:pt modelId="{B77269CA-208E-496D-946D-B8A97B3E482D}" type="sibTrans" cxnId="{758A8DDE-EE21-48BC-942C-9A4743443F6C}">
      <dgm:prSet/>
      <dgm:spPr/>
      <dgm:t>
        <a:bodyPr/>
        <a:lstStyle/>
        <a:p>
          <a:endParaRPr lang="en-US"/>
        </a:p>
      </dgm:t>
    </dgm:pt>
    <dgm:pt modelId="{B30BCDDF-0739-4A24-9D06-E018ECE2600E}">
      <dgm:prSet phldrT="[Text]"/>
      <dgm:spPr>
        <a:gradFill rotWithShape="0">
          <a:gsLst>
            <a:gs pos="0">
              <a:srgbClr val="DDEBCF"/>
            </a:gs>
            <a:gs pos="50000">
              <a:srgbClr val="9CB86E"/>
            </a:gs>
            <a:gs pos="100000">
              <a:srgbClr val="156B13"/>
            </a:gs>
          </a:gsLst>
          <a:lin ang="16200000" scaled="0"/>
        </a:gradFill>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COMMUNITY SECTOR</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1E728D1-6398-4DF5-BB8A-DF9C212E239B}" type="parTrans" cxnId="{E6F298CC-5561-4F78-9B00-219D77B9BC1C}">
      <dgm:prSet/>
      <dgm:spPr/>
      <dgm:t>
        <a:bodyPr/>
        <a:lstStyle/>
        <a:p>
          <a:endParaRPr lang="en-US"/>
        </a:p>
      </dgm:t>
    </dgm:pt>
    <dgm:pt modelId="{AB75EE71-22E1-436E-9D3C-B6D6DFC84AB6}" type="sibTrans" cxnId="{E6F298CC-5561-4F78-9B00-219D77B9BC1C}">
      <dgm:prSet/>
      <dgm:spPr/>
      <dgm:t>
        <a:bodyPr/>
        <a:lstStyle/>
        <a:p>
          <a:endParaRPr lang="en-US"/>
        </a:p>
      </dgm:t>
    </dgm:pt>
    <dgm:pt modelId="{D318A5AD-2EFF-4240-B2F5-6AFDE614C409}">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ACTION RESEARCH TRAINING SECTOR</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73FBEA53-E92B-49F8-80B8-4CB31D82CE00}" type="parTrans" cxnId="{E1237A72-B7B6-457B-8658-D5425E101D9A}">
      <dgm:prSet/>
      <dgm:spPr/>
      <dgm:t>
        <a:bodyPr/>
        <a:lstStyle/>
        <a:p>
          <a:endParaRPr lang="en-US"/>
        </a:p>
      </dgm:t>
    </dgm:pt>
    <dgm:pt modelId="{7BD69A25-02CE-4416-930D-1117A176E862}" type="sibTrans" cxnId="{E1237A72-B7B6-457B-8658-D5425E101D9A}">
      <dgm:prSet/>
      <dgm:spPr/>
      <dgm:t>
        <a:bodyPr/>
        <a:lstStyle/>
        <a:p>
          <a:endParaRPr lang="en-US"/>
        </a:p>
      </dgm:t>
    </dgm:pt>
    <dgm:pt modelId="{1A50AE03-6106-47F4-ACD0-AA579C9FE651}" type="pres">
      <dgm:prSet presAssocID="{5ABA51C0-904B-408C-9395-CE720690875A}" presName="composite" presStyleCnt="0">
        <dgm:presLayoutVars>
          <dgm:chMax val="3"/>
          <dgm:animLvl val="lvl"/>
          <dgm:resizeHandles val="exact"/>
        </dgm:presLayoutVars>
      </dgm:prSet>
      <dgm:spPr/>
    </dgm:pt>
    <dgm:pt modelId="{B274F845-DE23-4871-AFF2-1E6C4E0429C2}" type="pres">
      <dgm:prSet presAssocID="{8E5843E1-06A1-47DD-B98C-1574D901A56D}" presName="gear1" presStyleLbl="node1" presStyleIdx="0" presStyleCnt="3">
        <dgm:presLayoutVars>
          <dgm:chMax val="1"/>
          <dgm:bulletEnabled val="1"/>
        </dgm:presLayoutVars>
      </dgm:prSet>
      <dgm:spPr/>
      <dgm:t>
        <a:bodyPr/>
        <a:lstStyle/>
        <a:p>
          <a:endParaRPr lang="en-US"/>
        </a:p>
      </dgm:t>
    </dgm:pt>
    <dgm:pt modelId="{A2A673C3-F3B7-4E1F-8AC7-E89DA65950DA}" type="pres">
      <dgm:prSet presAssocID="{8E5843E1-06A1-47DD-B98C-1574D901A56D}" presName="gear1srcNode" presStyleLbl="node1" presStyleIdx="0" presStyleCnt="3"/>
      <dgm:spPr/>
      <dgm:t>
        <a:bodyPr/>
        <a:lstStyle/>
        <a:p>
          <a:endParaRPr lang="en-US"/>
        </a:p>
      </dgm:t>
    </dgm:pt>
    <dgm:pt modelId="{B2442D22-2C6F-408D-8FF9-6AB4398FBB4B}" type="pres">
      <dgm:prSet presAssocID="{8E5843E1-06A1-47DD-B98C-1574D901A56D}" presName="gear1dstNode" presStyleLbl="node1" presStyleIdx="0" presStyleCnt="3"/>
      <dgm:spPr/>
      <dgm:t>
        <a:bodyPr/>
        <a:lstStyle/>
        <a:p>
          <a:endParaRPr lang="en-US"/>
        </a:p>
      </dgm:t>
    </dgm:pt>
    <dgm:pt modelId="{5E9D157C-96CA-4AD2-934A-8191A73F4E5B}" type="pres">
      <dgm:prSet presAssocID="{B30BCDDF-0739-4A24-9D06-E018ECE2600E}" presName="gear2" presStyleLbl="node1" presStyleIdx="1" presStyleCnt="3">
        <dgm:presLayoutVars>
          <dgm:chMax val="1"/>
          <dgm:bulletEnabled val="1"/>
        </dgm:presLayoutVars>
      </dgm:prSet>
      <dgm:spPr/>
      <dgm:t>
        <a:bodyPr/>
        <a:lstStyle/>
        <a:p>
          <a:endParaRPr lang="en-US"/>
        </a:p>
      </dgm:t>
    </dgm:pt>
    <dgm:pt modelId="{92B4B630-F9B7-4BD0-BC03-D57D0C63F123}" type="pres">
      <dgm:prSet presAssocID="{B30BCDDF-0739-4A24-9D06-E018ECE2600E}" presName="gear2srcNode" presStyleLbl="node1" presStyleIdx="1" presStyleCnt="3"/>
      <dgm:spPr/>
      <dgm:t>
        <a:bodyPr/>
        <a:lstStyle/>
        <a:p>
          <a:endParaRPr lang="en-US"/>
        </a:p>
      </dgm:t>
    </dgm:pt>
    <dgm:pt modelId="{6CE2AF20-595A-4F27-B3EB-9C424A67EF96}" type="pres">
      <dgm:prSet presAssocID="{B30BCDDF-0739-4A24-9D06-E018ECE2600E}" presName="gear2dstNode" presStyleLbl="node1" presStyleIdx="1" presStyleCnt="3"/>
      <dgm:spPr/>
      <dgm:t>
        <a:bodyPr/>
        <a:lstStyle/>
        <a:p>
          <a:endParaRPr lang="en-US"/>
        </a:p>
      </dgm:t>
    </dgm:pt>
    <dgm:pt modelId="{ED1C9186-99D9-4BC2-8662-6F86B17E5833}" type="pres">
      <dgm:prSet presAssocID="{D318A5AD-2EFF-4240-B2F5-6AFDE614C409}" presName="gear3" presStyleLbl="node1" presStyleIdx="2" presStyleCnt="3"/>
      <dgm:spPr/>
      <dgm:t>
        <a:bodyPr/>
        <a:lstStyle/>
        <a:p>
          <a:endParaRPr lang="en-US"/>
        </a:p>
      </dgm:t>
    </dgm:pt>
    <dgm:pt modelId="{49ED1EE9-078F-4D21-8BB4-CC6982390538}" type="pres">
      <dgm:prSet presAssocID="{D318A5AD-2EFF-4240-B2F5-6AFDE614C409}" presName="gear3tx" presStyleLbl="node1" presStyleIdx="2" presStyleCnt="3">
        <dgm:presLayoutVars>
          <dgm:chMax val="1"/>
          <dgm:bulletEnabled val="1"/>
        </dgm:presLayoutVars>
      </dgm:prSet>
      <dgm:spPr/>
      <dgm:t>
        <a:bodyPr/>
        <a:lstStyle/>
        <a:p>
          <a:endParaRPr lang="en-US"/>
        </a:p>
      </dgm:t>
    </dgm:pt>
    <dgm:pt modelId="{F1502055-8495-46FE-9BB3-97E5CB26C239}" type="pres">
      <dgm:prSet presAssocID="{D318A5AD-2EFF-4240-B2F5-6AFDE614C409}" presName="gear3srcNode" presStyleLbl="node1" presStyleIdx="2" presStyleCnt="3"/>
      <dgm:spPr/>
      <dgm:t>
        <a:bodyPr/>
        <a:lstStyle/>
        <a:p>
          <a:endParaRPr lang="en-US"/>
        </a:p>
      </dgm:t>
    </dgm:pt>
    <dgm:pt modelId="{3E806D69-6ADC-4AE3-BDE9-5873B4D0DC29}" type="pres">
      <dgm:prSet presAssocID="{D318A5AD-2EFF-4240-B2F5-6AFDE614C409}" presName="gear3dstNode" presStyleLbl="node1" presStyleIdx="2" presStyleCnt="3"/>
      <dgm:spPr/>
      <dgm:t>
        <a:bodyPr/>
        <a:lstStyle/>
        <a:p>
          <a:endParaRPr lang="en-US"/>
        </a:p>
      </dgm:t>
    </dgm:pt>
    <dgm:pt modelId="{C9FACC05-797F-4B59-8048-111F153E7882}" type="pres">
      <dgm:prSet presAssocID="{B77269CA-208E-496D-946D-B8A97B3E482D}" presName="connector1" presStyleLbl="sibTrans2D1" presStyleIdx="0" presStyleCnt="3"/>
      <dgm:spPr/>
      <dgm:t>
        <a:bodyPr/>
        <a:lstStyle/>
        <a:p>
          <a:endParaRPr lang="en-US"/>
        </a:p>
      </dgm:t>
    </dgm:pt>
    <dgm:pt modelId="{4D9CA617-EF25-4029-BAD0-AD2391B96FC1}" type="pres">
      <dgm:prSet presAssocID="{AB75EE71-22E1-436E-9D3C-B6D6DFC84AB6}" presName="connector2" presStyleLbl="sibTrans2D1" presStyleIdx="1" presStyleCnt="3"/>
      <dgm:spPr/>
      <dgm:t>
        <a:bodyPr/>
        <a:lstStyle/>
        <a:p>
          <a:endParaRPr lang="en-US"/>
        </a:p>
      </dgm:t>
    </dgm:pt>
    <dgm:pt modelId="{E0642363-3DBA-410D-82DF-B99D1D785525}" type="pres">
      <dgm:prSet presAssocID="{7BD69A25-02CE-4416-930D-1117A176E862}" presName="connector3" presStyleLbl="sibTrans2D1" presStyleIdx="2" presStyleCnt="3"/>
      <dgm:spPr/>
      <dgm:t>
        <a:bodyPr/>
        <a:lstStyle/>
        <a:p>
          <a:endParaRPr lang="en-US"/>
        </a:p>
      </dgm:t>
    </dgm:pt>
  </dgm:ptLst>
  <dgm:cxnLst>
    <dgm:cxn modelId="{90D88122-01AF-475A-A9DB-5BA3BC614245}" type="presOf" srcId="{B30BCDDF-0739-4A24-9D06-E018ECE2600E}" destId="{6CE2AF20-595A-4F27-B3EB-9C424A67EF96}" srcOrd="2" destOrd="0" presId="urn:microsoft.com/office/officeart/2005/8/layout/gear1"/>
    <dgm:cxn modelId="{E144AF21-1B50-4867-9596-150AD1DC9D20}" type="presOf" srcId="{7BD69A25-02CE-4416-930D-1117A176E862}" destId="{E0642363-3DBA-410D-82DF-B99D1D785525}" srcOrd="0" destOrd="0" presId="urn:microsoft.com/office/officeart/2005/8/layout/gear1"/>
    <dgm:cxn modelId="{C5982209-9356-410C-B23E-935AD24D9056}" type="presOf" srcId="{8E5843E1-06A1-47DD-B98C-1574D901A56D}" destId="{B2442D22-2C6F-408D-8FF9-6AB4398FBB4B}" srcOrd="2" destOrd="0" presId="urn:microsoft.com/office/officeart/2005/8/layout/gear1"/>
    <dgm:cxn modelId="{D9AD13E3-0A80-44A0-A289-F477B4D27A52}" type="presOf" srcId="{5ABA51C0-904B-408C-9395-CE720690875A}" destId="{1A50AE03-6106-47F4-ACD0-AA579C9FE651}" srcOrd="0" destOrd="0" presId="urn:microsoft.com/office/officeart/2005/8/layout/gear1"/>
    <dgm:cxn modelId="{3154B321-3B5F-40C3-8DFC-98ECB679B820}" type="presOf" srcId="{D318A5AD-2EFF-4240-B2F5-6AFDE614C409}" destId="{F1502055-8495-46FE-9BB3-97E5CB26C239}" srcOrd="2" destOrd="0" presId="urn:microsoft.com/office/officeart/2005/8/layout/gear1"/>
    <dgm:cxn modelId="{4B9D959A-919C-4A0A-BF4D-B60D78AA002B}" type="presOf" srcId="{8E5843E1-06A1-47DD-B98C-1574D901A56D}" destId="{A2A673C3-F3B7-4E1F-8AC7-E89DA65950DA}" srcOrd="1" destOrd="0" presId="urn:microsoft.com/office/officeart/2005/8/layout/gear1"/>
    <dgm:cxn modelId="{E1237A72-B7B6-457B-8658-D5425E101D9A}" srcId="{5ABA51C0-904B-408C-9395-CE720690875A}" destId="{D318A5AD-2EFF-4240-B2F5-6AFDE614C409}" srcOrd="2" destOrd="0" parTransId="{73FBEA53-E92B-49F8-80B8-4CB31D82CE00}" sibTransId="{7BD69A25-02CE-4416-930D-1117A176E862}"/>
    <dgm:cxn modelId="{E6F298CC-5561-4F78-9B00-219D77B9BC1C}" srcId="{5ABA51C0-904B-408C-9395-CE720690875A}" destId="{B30BCDDF-0739-4A24-9D06-E018ECE2600E}" srcOrd="1" destOrd="0" parTransId="{B1E728D1-6398-4DF5-BB8A-DF9C212E239B}" sibTransId="{AB75EE71-22E1-436E-9D3C-B6D6DFC84AB6}"/>
    <dgm:cxn modelId="{FBDECE03-8272-47A2-B871-9F66EB92E497}" type="presOf" srcId="{B30BCDDF-0739-4A24-9D06-E018ECE2600E}" destId="{5E9D157C-96CA-4AD2-934A-8191A73F4E5B}" srcOrd="0" destOrd="0" presId="urn:microsoft.com/office/officeart/2005/8/layout/gear1"/>
    <dgm:cxn modelId="{1FA2476B-E825-4EF1-B197-750ADDE57A1E}" type="presOf" srcId="{B30BCDDF-0739-4A24-9D06-E018ECE2600E}" destId="{92B4B630-F9B7-4BD0-BC03-D57D0C63F123}" srcOrd="1" destOrd="0" presId="urn:microsoft.com/office/officeart/2005/8/layout/gear1"/>
    <dgm:cxn modelId="{8D9CB547-BED5-4945-9EA9-3748C0AE5F9D}" type="presOf" srcId="{8E5843E1-06A1-47DD-B98C-1574D901A56D}" destId="{B274F845-DE23-4871-AFF2-1E6C4E0429C2}" srcOrd="0" destOrd="0" presId="urn:microsoft.com/office/officeart/2005/8/layout/gear1"/>
    <dgm:cxn modelId="{9F1DB524-C6CB-49EC-AA6A-B5C74AFEFB91}" type="presOf" srcId="{D318A5AD-2EFF-4240-B2F5-6AFDE614C409}" destId="{3E806D69-6ADC-4AE3-BDE9-5873B4D0DC29}" srcOrd="3" destOrd="0" presId="urn:microsoft.com/office/officeart/2005/8/layout/gear1"/>
    <dgm:cxn modelId="{4D4E5E2B-70A1-424C-9BBF-35480AB43E5A}" type="presOf" srcId="{AB75EE71-22E1-436E-9D3C-B6D6DFC84AB6}" destId="{4D9CA617-EF25-4029-BAD0-AD2391B96FC1}" srcOrd="0" destOrd="0" presId="urn:microsoft.com/office/officeart/2005/8/layout/gear1"/>
    <dgm:cxn modelId="{0BE76376-6DBD-4446-9587-838C9B3CE8E3}" type="presOf" srcId="{D318A5AD-2EFF-4240-B2F5-6AFDE614C409}" destId="{49ED1EE9-078F-4D21-8BB4-CC6982390538}" srcOrd="1" destOrd="0" presId="urn:microsoft.com/office/officeart/2005/8/layout/gear1"/>
    <dgm:cxn modelId="{B25E78C6-0137-4427-A131-B20C415A5B55}" type="presOf" srcId="{B77269CA-208E-496D-946D-B8A97B3E482D}" destId="{C9FACC05-797F-4B59-8048-111F153E7882}" srcOrd="0" destOrd="0" presId="urn:microsoft.com/office/officeart/2005/8/layout/gear1"/>
    <dgm:cxn modelId="{758A8DDE-EE21-48BC-942C-9A4743443F6C}" srcId="{5ABA51C0-904B-408C-9395-CE720690875A}" destId="{8E5843E1-06A1-47DD-B98C-1574D901A56D}" srcOrd="0" destOrd="0" parTransId="{C9613CC9-A56B-43C7-9A68-4B2745D7490A}" sibTransId="{B77269CA-208E-496D-946D-B8A97B3E482D}"/>
    <dgm:cxn modelId="{96BAC946-3E35-46F9-8874-A9F019CDA175}" type="presOf" srcId="{D318A5AD-2EFF-4240-B2F5-6AFDE614C409}" destId="{ED1C9186-99D9-4BC2-8662-6F86B17E5833}" srcOrd="0" destOrd="0" presId="urn:microsoft.com/office/officeart/2005/8/layout/gear1"/>
    <dgm:cxn modelId="{828DCBD0-49EF-438C-B732-D0259545ECAC}" type="presParOf" srcId="{1A50AE03-6106-47F4-ACD0-AA579C9FE651}" destId="{B274F845-DE23-4871-AFF2-1E6C4E0429C2}" srcOrd="0" destOrd="0" presId="urn:microsoft.com/office/officeart/2005/8/layout/gear1"/>
    <dgm:cxn modelId="{E8195833-07B7-486F-843A-F735BA5B9BBE}" type="presParOf" srcId="{1A50AE03-6106-47F4-ACD0-AA579C9FE651}" destId="{A2A673C3-F3B7-4E1F-8AC7-E89DA65950DA}" srcOrd="1" destOrd="0" presId="urn:microsoft.com/office/officeart/2005/8/layout/gear1"/>
    <dgm:cxn modelId="{5616B283-0A64-4684-8B89-7BFDDB79D61C}" type="presParOf" srcId="{1A50AE03-6106-47F4-ACD0-AA579C9FE651}" destId="{B2442D22-2C6F-408D-8FF9-6AB4398FBB4B}" srcOrd="2" destOrd="0" presId="urn:microsoft.com/office/officeart/2005/8/layout/gear1"/>
    <dgm:cxn modelId="{27B030EB-9664-4805-A971-110BE4ADC55A}" type="presParOf" srcId="{1A50AE03-6106-47F4-ACD0-AA579C9FE651}" destId="{5E9D157C-96CA-4AD2-934A-8191A73F4E5B}" srcOrd="3" destOrd="0" presId="urn:microsoft.com/office/officeart/2005/8/layout/gear1"/>
    <dgm:cxn modelId="{C8AABF58-C7EA-48C2-B743-90F42120D910}" type="presParOf" srcId="{1A50AE03-6106-47F4-ACD0-AA579C9FE651}" destId="{92B4B630-F9B7-4BD0-BC03-D57D0C63F123}" srcOrd="4" destOrd="0" presId="urn:microsoft.com/office/officeart/2005/8/layout/gear1"/>
    <dgm:cxn modelId="{6D391051-4B3F-40CC-8981-E8E855CEB90B}" type="presParOf" srcId="{1A50AE03-6106-47F4-ACD0-AA579C9FE651}" destId="{6CE2AF20-595A-4F27-B3EB-9C424A67EF96}" srcOrd="5" destOrd="0" presId="urn:microsoft.com/office/officeart/2005/8/layout/gear1"/>
    <dgm:cxn modelId="{045E4318-AFA4-4D2C-8952-6466D8DA555C}" type="presParOf" srcId="{1A50AE03-6106-47F4-ACD0-AA579C9FE651}" destId="{ED1C9186-99D9-4BC2-8662-6F86B17E5833}" srcOrd="6" destOrd="0" presId="urn:microsoft.com/office/officeart/2005/8/layout/gear1"/>
    <dgm:cxn modelId="{F1784A22-CFA5-45CD-8840-3FFE02C0D7CA}" type="presParOf" srcId="{1A50AE03-6106-47F4-ACD0-AA579C9FE651}" destId="{49ED1EE9-078F-4D21-8BB4-CC6982390538}" srcOrd="7" destOrd="0" presId="urn:microsoft.com/office/officeart/2005/8/layout/gear1"/>
    <dgm:cxn modelId="{E24C5EB8-A3F4-4F3F-9EAD-C9AD6841C06B}" type="presParOf" srcId="{1A50AE03-6106-47F4-ACD0-AA579C9FE651}" destId="{F1502055-8495-46FE-9BB3-97E5CB26C239}" srcOrd="8" destOrd="0" presId="urn:microsoft.com/office/officeart/2005/8/layout/gear1"/>
    <dgm:cxn modelId="{D6DFFC64-1B81-4B71-BD6C-1450CDE0E603}" type="presParOf" srcId="{1A50AE03-6106-47F4-ACD0-AA579C9FE651}" destId="{3E806D69-6ADC-4AE3-BDE9-5873B4D0DC29}" srcOrd="9" destOrd="0" presId="urn:microsoft.com/office/officeart/2005/8/layout/gear1"/>
    <dgm:cxn modelId="{7D5500AA-9B80-4747-A41C-AC1ECF783451}" type="presParOf" srcId="{1A50AE03-6106-47F4-ACD0-AA579C9FE651}" destId="{C9FACC05-797F-4B59-8048-111F153E7882}" srcOrd="10" destOrd="0" presId="urn:microsoft.com/office/officeart/2005/8/layout/gear1"/>
    <dgm:cxn modelId="{3C49F74C-39F3-4BF5-A434-EAA9CF9C23E5}" type="presParOf" srcId="{1A50AE03-6106-47F4-ACD0-AA579C9FE651}" destId="{4D9CA617-EF25-4029-BAD0-AD2391B96FC1}" srcOrd="11" destOrd="0" presId="urn:microsoft.com/office/officeart/2005/8/layout/gear1"/>
    <dgm:cxn modelId="{403C0C6C-EFA5-4612-B58A-D47EDF66E636}" type="presParOf" srcId="{1A50AE03-6106-47F4-ACD0-AA579C9FE651}" destId="{E0642363-3DBA-410D-82DF-B99D1D78552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l-GR"/>
          </a:p>
        </p:txBody>
      </p:sp>
      <p:sp>
        <p:nvSpPr>
          <p:cNvPr id="296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l-GR"/>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97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l-GR"/>
          </a:p>
        </p:txBody>
      </p:sp>
      <p:sp>
        <p:nvSpPr>
          <p:cNvPr id="297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FC49853-E3D8-4AF3-A79E-664874EBC2B5}" type="slidenum">
              <a:rPr lang="el-GR" altLang="el-GR"/>
              <a:pPr>
                <a:defRPr/>
              </a:pPr>
              <a:t>‹#›</a:t>
            </a:fld>
            <a:endParaRPr lang="el-GR" altLang="el-GR"/>
          </a:p>
        </p:txBody>
      </p:sp>
    </p:spTree>
    <p:extLst>
      <p:ext uri="{BB962C8B-B14F-4D97-AF65-F5344CB8AC3E}">
        <p14:creationId xmlns:p14="http://schemas.microsoft.com/office/powerpoint/2010/main" val="471239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p:spPr>
        <p:txBody>
          <a:bodyPr/>
          <a:lstStyle/>
          <a:p>
            <a:endParaRPr lang="el-GR" smtClean="0"/>
          </a:p>
        </p:txBody>
      </p:sp>
      <p:sp>
        <p:nvSpPr>
          <p:cNvPr id="38916" name="3 - Θέση αριθμού διαφάνειας"/>
          <p:cNvSpPr>
            <a:spLocks noGrp="1"/>
          </p:cNvSpPr>
          <p:nvPr>
            <p:ph type="sldNum" sz="quarter" idx="5"/>
          </p:nvPr>
        </p:nvSpPr>
        <p:spPr>
          <a:noFill/>
        </p:spPr>
        <p:txBody>
          <a:bodyPr/>
          <a:lstStyle/>
          <a:p>
            <a:fld id="{CB9ABD33-A9EE-4972-B4F6-CA03D03A0ED3}" type="slidenum">
              <a:rPr lang="el-GR" altLang="el-GR"/>
              <a:pPr/>
              <a:t>38</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6" name="Rectangle 6"/>
          <p:cNvSpPr>
            <a:spLocks noGrp="1" noChangeArrowheads="1"/>
          </p:cNvSpPr>
          <p:nvPr>
            <p:ph type="sldNum" sz="quarter" idx="12"/>
          </p:nvPr>
        </p:nvSpPr>
        <p:spPr>
          <a:ln/>
        </p:spPr>
        <p:txBody>
          <a:bodyPr/>
          <a:lstStyle>
            <a:lvl1pPr>
              <a:defRPr/>
            </a:lvl1pPr>
          </a:lstStyle>
          <a:p>
            <a:pPr>
              <a:defRPr/>
            </a:pPr>
            <a:fld id="{86A5A042-52AD-49F8-B32B-5B141F938783}" type="slidenum">
              <a:rPr lang="el-GR" altLang="el-GR"/>
              <a:pPr>
                <a:defRP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6" name="Rectangle 6"/>
          <p:cNvSpPr>
            <a:spLocks noGrp="1" noChangeArrowheads="1"/>
          </p:cNvSpPr>
          <p:nvPr>
            <p:ph type="sldNum" sz="quarter" idx="12"/>
          </p:nvPr>
        </p:nvSpPr>
        <p:spPr>
          <a:ln/>
        </p:spPr>
        <p:txBody>
          <a:bodyPr/>
          <a:lstStyle>
            <a:lvl1pPr>
              <a:defRPr/>
            </a:lvl1pPr>
          </a:lstStyle>
          <a:p>
            <a:pPr>
              <a:defRPr/>
            </a:pPr>
            <a:fld id="{2877B9F1-CDD1-4A23-B112-78EDFBCEDA56}"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6" name="Rectangle 6"/>
          <p:cNvSpPr>
            <a:spLocks noGrp="1" noChangeArrowheads="1"/>
          </p:cNvSpPr>
          <p:nvPr>
            <p:ph type="sldNum" sz="quarter" idx="12"/>
          </p:nvPr>
        </p:nvSpPr>
        <p:spPr>
          <a:ln/>
        </p:spPr>
        <p:txBody>
          <a:bodyPr/>
          <a:lstStyle>
            <a:lvl1pPr>
              <a:defRPr/>
            </a:lvl1pPr>
          </a:lstStyle>
          <a:p>
            <a:pPr>
              <a:defRPr/>
            </a:pPr>
            <a:fld id="{7AFD84C4-78BE-4075-BCED-1DC8A9AB3578}"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E90EF81-A25E-4590-AC89-44F7CEDDA64E}" type="slidenum">
              <a:rPr lang="el-GR" altLang="el-GR"/>
              <a:pPr>
                <a:defRPr/>
              </a:pPr>
              <a:t>‹#›</a:t>
            </a:fld>
            <a:endParaRPr lang="el-GR"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2AA8EA4-D590-458F-90FC-A93F27A5A99F}" type="slidenum">
              <a:rPr lang="el-GR" altLang="el-GR"/>
              <a:pPr>
                <a:defRPr/>
              </a:pPr>
              <a:t>‹#›</a:t>
            </a:fld>
            <a:endParaRPr lang="el-GR"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F83E09E-BEA8-409A-86DA-C5BB9347D2FE}" type="slidenum">
              <a:rPr lang="el-GR" altLang="el-GR"/>
              <a:pPr>
                <a:defRPr/>
              </a:pPr>
              <a:t>‹#›</a:t>
            </a:fld>
            <a:endParaRPr lang="el-GR"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B2E3CC2-8BCD-4028-85DC-D84D592C02D2}" type="slidenum">
              <a:rPr lang="el-GR" altLang="el-GR"/>
              <a:pPr>
                <a:defRPr/>
              </a:pPr>
              <a:t>‹#›</a:t>
            </a:fld>
            <a:endParaRPr lang="el-GR"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CC0BBBE3-1CDB-4505-89F5-361E23573290}" type="slidenum">
              <a:rPr lang="el-GR" altLang="el-GR"/>
              <a:pPr>
                <a:defRPr/>
              </a:pPr>
              <a:t>‹#›</a:t>
            </a:fld>
            <a:endParaRPr lang="el-GR"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7B921F67-6B83-4FB5-AC2A-23786100F4BF}" type="slidenum">
              <a:rPr lang="el-GR" altLang="el-GR"/>
              <a:pPr>
                <a:defRPr/>
              </a:pPr>
              <a:t>‹#›</a:t>
            </a:fld>
            <a:endParaRPr lang="el-GR"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E0059F80-99B5-4C0A-974A-DF9E578BA2E8}" type="slidenum">
              <a:rPr lang="el-GR" altLang="el-GR"/>
              <a:pPr>
                <a:defRPr/>
              </a:pPr>
              <a:t>‹#›</a:t>
            </a:fld>
            <a:endParaRPr lang="el-GR"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2C60CF04-173C-47EF-BFBD-0940F48AE0F7}" type="slidenum">
              <a:rPr lang="el-GR" altLang="el-GR"/>
              <a:pPr>
                <a:defRP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6" name="Rectangle 6"/>
          <p:cNvSpPr>
            <a:spLocks noGrp="1" noChangeArrowheads="1"/>
          </p:cNvSpPr>
          <p:nvPr>
            <p:ph type="sldNum" sz="quarter" idx="12"/>
          </p:nvPr>
        </p:nvSpPr>
        <p:spPr>
          <a:ln/>
        </p:spPr>
        <p:txBody>
          <a:bodyPr/>
          <a:lstStyle>
            <a:lvl1pPr>
              <a:defRPr/>
            </a:lvl1pPr>
          </a:lstStyle>
          <a:p>
            <a:pPr>
              <a:defRPr/>
            </a:pPr>
            <a:fld id="{E7F267E5-4617-4A47-B214-2FCE8B2B5D91}" type="slidenum">
              <a:rPr lang="el-GR" altLang="el-GR"/>
              <a:pPr>
                <a:defRPr/>
              </a:pPr>
              <a:t>‹#›</a:t>
            </a:fld>
            <a:endParaRPr lang="el-GR"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11C99D1-5505-440A-813F-CA724B3E0165}" type="slidenum">
              <a:rPr lang="el-GR" altLang="el-GR"/>
              <a:pPr>
                <a:defRPr/>
              </a:pPr>
              <a:t>‹#›</a:t>
            </a:fld>
            <a:endParaRPr lang="el-GR"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59EAA5E-151D-456A-8CAE-DF8F74F84CC3}" type="slidenum">
              <a:rPr lang="el-GR" altLang="el-GR"/>
              <a:pPr>
                <a:defRPr/>
              </a:pPr>
              <a:t>‹#›</a:t>
            </a:fld>
            <a:endParaRPr lang="el-GR"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8542215-34B7-4D48-A92C-9CC258E85B44}" type="slidenum">
              <a:rPr lang="el-GR" altLang="el-GR"/>
              <a:pPr>
                <a:defRPr/>
              </a:pPr>
              <a:t>‹#›</a:t>
            </a:fld>
            <a:endParaRPr lang="el-GR"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8647D98-9D39-488F-8C6B-015DF7B93029}" type="slidenum">
              <a:rPr lang="el-GR" altLang="el-GR"/>
              <a:pPr>
                <a:defRP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6" name="Rectangle 6"/>
          <p:cNvSpPr>
            <a:spLocks noGrp="1" noChangeArrowheads="1"/>
          </p:cNvSpPr>
          <p:nvPr>
            <p:ph type="sldNum" sz="quarter" idx="12"/>
          </p:nvPr>
        </p:nvSpPr>
        <p:spPr>
          <a:ln/>
        </p:spPr>
        <p:txBody>
          <a:bodyPr/>
          <a:lstStyle>
            <a:lvl1pPr>
              <a:defRPr/>
            </a:lvl1pPr>
          </a:lstStyle>
          <a:p>
            <a:pPr>
              <a:defRPr/>
            </a:pPr>
            <a:fld id="{90E4F998-0925-4E5A-A464-156EF95B66EB}" type="slidenum">
              <a:rPr lang="el-GR" altLang="el-GR"/>
              <a:pPr>
                <a:defRPr/>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7" name="Rectangle 6"/>
          <p:cNvSpPr>
            <a:spLocks noGrp="1" noChangeArrowheads="1"/>
          </p:cNvSpPr>
          <p:nvPr>
            <p:ph type="sldNum" sz="quarter" idx="12"/>
          </p:nvPr>
        </p:nvSpPr>
        <p:spPr>
          <a:ln/>
        </p:spPr>
        <p:txBody>
          <a:bodyPr/>
          <a:lstStyle>
            <a:lvl1pPr>
              <a:defRPr/>
            </a:lvl1pPr>
          </a:lstStyle>
          <a:p>
            <a:pPr>
              <a:defRPr/>
            </a:pPr>
            <a:fld id="{86080C1E-3A5B-455E-90A1-37785C7D95BC}" type="slidenum">
              <a:rPr lang="el-GR" altLang="el-GR"/>
              <a:pPr>
                <a:defRP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9" name="Rectangle 6"/>
          <p:cNvSpPr>
            <a:spLocks noGrp="1" noChangeArrowheads="1"/>
          </p:cNvSpPr>
          <p:nvPr>
            <p:ph type="sldNum" sz="quarter" idx="12"/>
          </p:nvPr>
        </p:nvSpPr>
        <p:spPr>
          <a:ln/>
        </p:spPr>
        <p:txBody>
          <a:bodyPr/>
          <a:lstStyle>
            <a:lvl1pPr>
              <a:defRPr/>
            </a:lvl1pPr>
          </a:lstStyle>
          <a:p>
            <a:pPr>
              <a:defRPr/>
            </a:pPr>
            <a:fld id="{E718B9C3-EF09-4970-8B3D-4DF5B10E6290}" type="slidenum">
              <a:rPr lang="el-GR" altLang="el-GR"/>
              <a:pPr>
                <a:defRP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5" name="Rectangle 6"/>
          <p:cNvSpPr>
            <a:spLocks noGrp="1" noChangeArrowheads="1"/>
          </p:cNvSpPr>
          <p:nvPr>
            <p:ph type="sldNum" sz="quarter" idx="12"/>
          </p:nvPr>
        </p:nvSpPr>
        <p:spPr>
          <a:ln/>
        </p:spPr>
        <p:txBody>
          <a:bodyPr/>
          <a:lstStyle>
            <a:lvl1pPr>
              <a:defRPr/>
            </a:lvl1pPr>
          </a:lstStyle>
          <a:p>
            <a:pPr>
              <a:defRPr/>
            </a:pPr>
            <a:fld id="{869B80F6-074F-4B16-916F-8519380C1C34}"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4" name="Rectangle 6"/>
          <p:cNvSpPr>
            <a:spLocks noGrp="1" noChangeArrowheads="1"/>
          </p:cNvSpPr>
          <p:nvPr>
            <p:ph type="sldNum" sz="quarter" idx="12"/>
          </p:nvPr>
        </p:nvSpPr>
        <p:spPr>
          <a:ln/>
        </p:spPr>
        <p:txBody>
          <a:bodyPr/>
          <a:lstStyle>
            <a:lvl1pPr>
              <a:defRPr/>
            </a:lvl1pPr>
          </a:lstStyle>
          <a:p>
            <a:pPr>
              <a:defRPr/>
            </a:pPr>
            <a:fld id="{27546858-ECF7-4B98-8027-A8F5B00D4545}"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7" name="Rectangle 6"/>
          <p:cNvSpPr>
            <a:spLocks noGrp="1" noChangeArrowheads="1"/>
          </p:cNvSpPr>
          <p:nvPr>
            <p:ph type="sldNum" sz="quarter" idx="12"/>
          </p:nvPr>
        </p:nvSpPr>
        <p:spPr>
          <a:ln/>
        </p:spPr>
        <p:txBody>
          <a:bodyPr/>
          <a:lstStyle>
            <a:lvl1pPr>
              <a:defRPr/>
            </a:lvl1pPr>
          </a:lstStyle>
          <a:p>
            <a:pPr>
              <a:defRPr/>
            </a:pPr>
            <a:fld id="{D7534978-4F32-4DE0-A0A5-327050EFC769}" type="slidenum">
              <a:rPr lang="el-GR" altLang="el-GR"/>
              <a:pPr>
                <a:defRP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P.Fitsiou- Psychologist, MSc</a:t>
            </a:r>
          </a:p>
        </p:txBody>
      </p:sp>
      <p:sp>
        <p:nvSpPr>
          <p:cNvPr id="7" name="Rectangle 6"/>
          <p:cNvSpPr>
            <a:spLocks noGrp="1" noChangeArrowheads="1"/>
          </p:cNvSpPr>
          <p:nvPr>
            <p:ph type="sldNum" sz="quarter" idx="12"/>
          </p:nvPr>
        </p:nvSpPr>
        <p:spPr>
          <a:ln/>
        </p:spPr>
        <p:txBody>
          <a:bodyPr/>
          <a:lstStyle>
            <a:lvl1pPr>
              <a:defRPr/>
            </a:lvl1pPr>
          </a:lstStyle>
          <a:p>
            <a:pPr>
              <a:defRPr/>
            </a:pPr>
            <a:fld id="{11A7C2E2-57D1-4AEA-B630-55CB88B86292}"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B2B2B2"/>
            </a:gs>
          </a:gsLst>
          <a:path path="rect">
            <a:fillToRect l="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l-GR"/>
              <a:t>P.Fitsiou- Psychologist, MSc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7E9933B-B3A0-45D2-8580-8409497C02EA}"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60000"/>
            </a:gs>
            <a:gs pos="100000">
              <a:schemeClr val="bg1"/>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A21BDB0-E3BD-4A1A-879C-24B7D98F69A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kpse.g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07950" y="3352800"/>
            <a:ext cx="9036050" cy="3276600"/>
          </a:xfrm>
        </p:spPr>
        <p:txBody>
          <a:bodyPr/>
          <a:lstStyle/>
          <a:p>
            <a:pPr eaLnBrk="1" hangingPunct="1">
              <a:lnSpc>
                <a:spcPct val="150000"/>
              </a:lnSpc>
            </a:pPr>
            <a:r>
              <a:rPr lang="en-US" altLang="el-GR" sz="1600" b="1" dirty="0" smtClean="0">
                <a:latin typeface="Calibri" pitchFamily="34" charset="0"/>
                <a:cs typeface="Tahoma" pitchFamily="34" charset="0"/>
              </a:rPr>
              <a:t>PRESENTATION OF EKPSY</a:t>
            </a:r>
          </a:p>
          <a:p>
            <a:pPr eaLnBrk="1" hangingPunct="1">
              <a:lnSpc>
                <a:spcPct val="150000"/>
              </a:lnSpc>
            </a:pPr>
            <a:r>
              <a:rPr lang="en-US" altLang="el-GR" sz="1600" b="1" dirty="0" smtClean="0">
                <a:latin typeface="Calibri" pitchFamily="34" charset="0"/>
                <a:cs typeface="Tahoma" pitchFamily="34" charset="0"/>
              </a:rPr>
              <a:t>MOBILE PSYCHIATRIC UNITS FOR REMOTE PLACES (MOUNTAINOUS AREAS AND ISLANDS). </a:t>
            </a:r>
          </a:p>
          <a:p>
            <a:pPr eaLnBrk="1" hangingPunct="1">
              <a:lnSpc>
                <a:spcPct val="150000"/>
              </a:lnSpc>
            </a:pPr>
            <a:r>
              <a:rPr lang="en-US" altLang="el-GR" sz="1600" b="1" dirty="0" smtClean="0">
                <a:latin typeface="Calibri" pitchFamily="34" charset="0"/>
                <a:cs typeface="Tahoma" pitchFamily="34" charset="0"/>
              </a:rPr>
              <a:t>EMPHASIS ON THE ACUTE PHASE CARE AT THE PATIENTS HOME AND ON THE CONTINUOUS FOLLOW-UP.</a:t>
            </a:r>
            <a:endParaRPr lang="el-GR" altLang="el-GR" sz="1600" b="1" dirty="0" smtClean="0">
              <a:latin typeface="Calibri" pitchFamily="34" charset="0"/>
              <a:cs typeface="Tahoma" pitchFamily="34" charset="0"/>
            </a:endParaRPr>
          </a:p>
          <a:p>
            <a:pPr>
              <a:lnSpc>
                <a:spcPct val="115000"/>
              </a:lnSpc>
              <a:spcAft>
                <a:spcPts val="1000"/>
              </a:spcAft>
            </a:pPr>
            <a:r>
              <a:rPr lang="en-US" altLang="el-GR" sz="1600" b="1" dirty="0" smtClean="0">
                <a:latin typeface="Calibri" pitchFamily="34" charset="0"/>
                <a:ea typeface="Calibri" pitchFamily="34" charset="0"/>
                <a:cs typeface="Times New Roman" pitchFamily="18" charset="0"/>
                <a:hlinkClick r:id="rId2"/>
              </a:rPr>
              <a:t>http://www.ekpse.gr/</a:t>
            </a:r>
            <a:endParaRPr lang="en-US" altLang="el-GR" sz="1600" b="1" dirty="0" smtClean="0">
              <a:latin typeface="Calibri" pitchFamily="34" charset="0"/>
              <a:ea typeface="Calibri" pitchFamily="34" charset="0"/>
              <a:cs typeface="Times New Roman" pitchFamily="18" charset="0"/>
            </a:endParaRPr>
          </a:p>
          <a:p>
            <a:pPr>
              <a:lnSpc>
                <a:spcPct val="115000"/>
              </a:lnSpc>
              <a:spcAft>
                <a:spcPts val="1000"/>
              </a:spcAft>
            </a:pPr>
            <a:endParaRPr lang="en-US" altLang="el-GR" sz="1600" b="1" dirty="0" smtClean="0">
              <a:latin typeface="Calibri" pitchFamily="34" charset="0"/>
              <a:ea typeface="Calibri" pitchFamily="34" charset="0"/>
              <a:cs typeface="Times New Roman" pitchFamily="18" charset="0"/>
            </a:endParaRPr>
          </a:p>
        </p:txBody>
      </p:sp>
      <p:pic>
        <p:nvPicPr>
          <p:cNvPr id="3075" name="Picture 4" descr="LOGO TELIKO AGGLIKO"/>
          <p:cNvPicPr>
            <a:picLocks noChangeAspect="1" noChangeArrowheads="1"/>
          </p:cNvPicPr>
          <p:nvPr/>
        </p:nvPicPr>
        <p:blipFill>
          <a:blip r:embed="rId3" cstate="print"/>
          <a:srcRect/>
          <a:stretch>
            <a:fillRect/>
          </a:stretch>
        </p:blipFill>
        <p:spPr bwMode="auto">
          <a:xfrm>
            <a:off x="0" y="3175"/>
            <a:ext cx="9144000" cy="334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xfrm>
            <a:off x="6773863" y="6235700"/>
            <a:ext cx="2133600" cy="476250"/>
          </a:xfrm>
          <a:noFill/>
        </p:spPr>
        <p:txBody>
          <a:bodyPr/>
          <a:lstStyle/>
          <a:p>
            <a:fld id="{C08C4A10-2FEB-4A1E-A160-5FD4E229DF2F}" type="slidenum">
              <a:rPr lang="el-GR" altLang="el-GR"/>
              <a:pPr/>
              <a:t>10</a:t>
            </a:fld>
            <a:endParaRPr lang="el-GR" altLang="el-GR"/>
          </a:p>
        </p:txBody>
      </p:sp>
      <p:sp>
        <p:nvSpPr>
          <p:cNvPr id="9219" name="Rectangle 2"/>
          <p:cNvSpPr>
            <a:spLocks noGrp="1" noChangeArrowheads="1"/>
          </p:cNvSpPr>
          <p:nvPr>
            <p:ph type="ctrTitle"/>
          </p:nvPr>
        </p:nvSpPr>
        <p:spPr>
          <a:xfrm>
            <a:off x="1752600" y="228600"/>
            <a:ext cx="5105400" cy="9906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Services offered</a:t>
            </a:r>
            <a:endParaRPr lang="el-GR" altLang="el-GR" sz="2000" b="1" smtClean="0">
              <a:solidFill>
                <a:schemeClr val="bg1"/>
              </a:solidFill>
              <a:latin typeface="Tahoma" pitchFamily="34" charset="0"/>
              <a:cs typeface="Tahoma" pitchFamily="34" charset="0"/>
            </a:endParaRPr>
          </a:p>
        </p:txBody>
      </p:sp>
      <p:sp>
        <p:nvSpPr>
          <p:cNvPr id="10244" name="Rectangle 3"/>
          <p:cNvSpPr>
            <a:spLocks noGrp="1" noChangeArrowheads="1"/>
          </p:cNvSpPr>
          <p:nvPr>
            <p:ph type="subTitle" idx="1"/>
          </p:nvPr>
        </p:nvSpPr>
        <p:spPr>
          <a:xfrm>
            <a:off x="228600" y="1520825"/>
            <a:ext cx="8686800" cy="4651375"/>
          </a:xfrm>
        </p:spPr>
        <p:txBody>
          <a:bodyPr/>
          <a:lstStyle/>
          <a:p>
            <a:pPr marL="609600" indent="-609600" algn="l" eaLnBrk="1" hangingPunct="1">
              <a:lnSpc>
                <a:spcPct val="200000"/>
              </a:lnSpc>
              <a:buFont typeface="Wingdings" panose="05000000000000000000" pitchFamily="2" charset="2"/>
              <a:buChar char="Ø"/>
              <a:defRPr/>
            </a:pPr>
            <a:r>
              <a:rPr lang="en-US" sz="1100" b="1" kern="1200" dirty="0" smtClean="0">
                <a:latin typeface="Tahoma" panose="020B0604030504040204" pitchFamily="34" charset="0"/>
                <a:ea typeface="Tahoma" panose="020B0604030504040204" pitchFamily="34" charset="0"/>
                <a:cs typeface="Tahoma" panose="020B0604030504040204" pitchFamily="34" charset="0"/>
              </a:rPr>
              <a:t>Sensitization </a:t>
            </a:r>
            <a:r>
              <a:rPr lang="en-US" sz="1100" b="1" kern="1200" dirty="0">
                <a:latin typeface="Tahoma" panose="020B0604030504040204" pitchFamily="34" charset="0"/>
                <a:ea typeface="Tahoma" panose="020B0604030504040204" pitchFamily="34" charset="0"/>
                <a:cs typeface="Tahoma" panose="020B0604030504040204" pitchFamily="34" charset="0"/>
              </a:rPr>
              <a:t>and education </a:t>
            </a:r>
            <a:r>
              <a:rPr lang="en-US" sz="1100" kern="1200" dirty="0">
                <a:latin typeface="Tahoma" panose="020B0604030504040204" pitchFamily="34" charset="0"/>
                <a:ea typeface="Tahoma" panose="020B0604030504040204" pitchFamily="34" charset="0"/>
                <a:cs typeface="Tahoma" panose="020B0604030504040204" pitchFamily="34" charset="0"/>
              </a:rPr>
              <a:t>of  people about mental health issues</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marL="609600" indent="-609600" algn="l" eaLnBrk="1" hangingPunct="1">
              <a:lnSpc>
                <a:spcPct val="200000"/>
              </a:lnSpc>
              <a:buFont typeface="Wingdings" panose="05000000000000000000" pitchFamily="2" charset="2"/>
              <a:buChar char="Ø"/>
              <a:defRPr/>
            </a:pPr>
            <a:r>
              <a:rPr lang="en-US" sz="1100" b="1" dirty="0" smtClean="0">
                <a:latin typeface="Tahoma" panose="020B0604030504040204" pitchFamily="34" charset="0"/>
                <a:ea typeface="Tahoma" panose="020B0604030504040204" pitchFamily="34" charset="0"/>
                <a:cs typeface="Tahoma" panose="020B0604030504040204" pitchFamily="34" charset="0"/>
              </a:rPr>
              <a:t>Prevention</a:t>
            </a:r>
            <a:r>
              <a:rPr lang="en-US" sz="1100" dirty="0" smtClean="0">
                <a:latin typeface="Tahoma" panose="020B0604030504040204" pitchFamily="34" charset="0"/>
                <a:ea typeface="Tahoma" panose="020B0604030504040204" pitchFamily="34" charset="0"/>
                <a:cs typeface="Tahoma" panose="020B0604030504040204" pitchFamily="34" charset="0"/>
              </a:rPr>
              <a:t> Services</a:t>
            </a:r>
            <a:r>
              <a:rPr lang="el-GR" sz="1100" dirty="0" smtClean="0">
                <a:latin typeface="Tahoma" panose="020B0604030504040204" pitchFamily="34" charset="0"/>
                <a:ea typeface="Tahoma" panose="020B0604030504040204" pitchFamily="34" charset="0"/>
                <a:cs typeface="Tahoma" panose="020B0604030504040204" pitchFamily="34" charset="0"/>
              </a:rPr>
              <a:t>. </a:t>
            </a:r>
            <a:r>
              <a:rPr lang="en-US" sz="1100" kern="1200" dirty="0" smtClean="0">
                <a:latin typeface="Tahoma" panose="020B0604030504040204" pitchFamily="34" charset="0"/>
                <a:ea typeface="Tahoma" panose="020B0604030504040204" pitchFamily="34" charset="0"/>
                <a:cs typeface="Tahoma" panose="020B0604030504040204" pitchFamily="34" charset="0"/>
              </a:rPr>
              <a:t>Prevention-promotion of mental health in the </a:t>
            </a:r>
            <a:r>
              <a:rPr lang="en-US" sz="1100" dirty="0" smtClean="0">
                <a:latin typeface="Tahoma" panose="020B0604030504040204" pitchFamily="34" charset="0"/>
                <a:ea typeface="Tahoma" panose="020B0604030504040204" pitchFamily="34" charset="0"/>
                <a:cs typeface="Tahoma" panose="020B0604030504040204" pitchFamily="34" charset="0"/>
              </a:rPr>
              <a:t>general population</a:t>
            </a:r>
          </a:p>
          <a:p>
            <a:pPr marL="609600" indent="-609600" algn="l" eaLnBrk="1" hangingPunct="1">
              <a:lnSpc>
                <a:spcPct val="200000"/>
              </a:lnSpc>
              <a:buFont typeface="Wingdings" panose="05000000000000000000" pitchFamily="2" charset="2"/>
              <a:buChar char="Ø"/>
              <a:defRPr/>
            </a:pPr>
            <a:r>
              <a:rPr lang="en-US" sz="1100" b="1" dirty="0" smtClean="0">
                <a:latin typeface="Tahoma" panose="020B0604030504040204" pitchFamily="34" charset="0"/>
                <a:ea typeface="Tahoma" panose="020B0604030504040204" pitchFamily="34" charset="0"/>
                <a:cs typeface="Tahoma" panose="020B0604030504040204" pitchFamily="34" charset="0"/>
              </a:rPr>
              <a:t>Diagnostic</a:t>
            </a:r>
            <a:r>
              <a:rPr lang="en-US" sz="1100" dirty="0" smtClean="0">
                <a:latin typeface="Tahoma" panose="020B0604030504040204" pitchFamily="34" charset="0"/>
                <a:ea typeface="Tahoma" panose="020B0604030504040204" pitchFamily="34" charset="0"/>
                <a:cs typeface="Tahoma" panose="020B0604030504040204" pitchFamily="34" charset="0"/>
              </a:rPr>
              <a:t> Services.</a:t>
            </a:r>
          </a:p>
          <a:p>
            <a:pPr marL="628650" lvl="1" indent="-171450" algn="l" eaLnBrk="1" hangingPunct="1">
              <a:lnSpc>
                <a:spcPct val="200000"/>
              </a:lnSpc>
              <a:buFont typeface="Wingdings" panose="05000000000000000000" pitchFamily="2" charset="2"/>
              <a:buChar char="ü"/>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Prompt </a:t>
            </a:r>
            <a:r>
              <a:rPr lang="en-US" sz="700" dirty="0" smtClean="0">
                <a:latin typeface="Tahoma" panose="020B0604030504040204" pitchFamily="34" charset="0"/>
                <a:ea typeface="Tahoma" panose="020B0604030504040204" pitchFamily="34" charset="0"/>
                <a:cs typeface="Tahoma" panose="020B0604030504040204" pitchFamily="34" charset="0"/>
              </a:rPr>
              <a:t> </a:t>
            </a:r>
            <a:r>
              <a:rPr lang="en-US" sz="1100" kern="1200" dirty="0">
                <a:latin typeface="Tahoma" panose="020B0604030504040204" pitchFamily="34" charset="0"/>
                <a:ea typeface="Tahoma" panose="020B0604030504040204" pitchFamily="34" charset="0"/>
                <a:cs typeface="Tahoma" panose="020B0604030504040204" pitchFamily="34" charset="0"/>
              </a:rPr>
              <a:t>early diagnosis and treatment, prompt and valid intervention in children adult and families who suffer from mental health </a:t>
            </a:r>
            <a:r>
              <a:rPr lang="en-US" sz="1100" dirty="0">
                <a:latin typeface="Tahoma" panose="020B0604030504040204" pitchFamily="34" charset="0"/>
                <a:ea typeface="Tahoma" panose="020B0604030504040204" pitchFamily="34" charset="0"/>
                <a:cs typeface="Tahoma" panose="020B0604030504040204" pitchFamily="34" charset="0"/>
              </a:rPr>
              <a:t>problems</a:t>
            </a:r>
            <a:r>
              <a:rPr lang="en-US" sz="1100" kern="1200" dirty="0">
                <a:latin typeface="Tahoma" panose="020B0604030504040204" pitchFamily="34" charset="0"/>
                <a:ea typeface="Tahoma" panose="020B0604030504040204" pitchFamily="34" charset="0"/>
                <a:cs typeface="Tahoma" panose="020B0604030504040204" pitchFamily="34" charset="0"/>
              </a:rPr>
              <a:t>.</a:t>
            </a:r>
          </a:p>
          <a:p>
            <a:pPr marL="628650" lvl="1" indent="-171450" algn="l" eaLnBrk="1" hangingPunct="1">
              <a:lnSpc>
                <a:spcPct val="200000"/>
              </a:lnSpc>
              <a:buFont typeface="Wingdings" panose="05000000000000000000" pitchFamily="2" charset="2"/>
              <a:buChar char="ü"/>
              <a:defRPr/>
            </a:pPr>
            <a:r>
              <a:rPr lang="en-US" sz="1100" kern="1200" dirty="0">
                <a:latin typeface="Tahoma" panose="020B0604030504040204" pitchFamily="34" charset="0"/>
                <a:ea typeface="Tahoma" panose="020B0604030504040204" pitchFamily="34" charset="0"/>
                <a:cs typeface="Tahoma" panose="020B0604030504040204" pitchFamily="34" charset="0"/>
              </a:rPr>
              <a:t>I</a:t>
            </a:r>
            <a:r>
              <a:rPr lang="en-US" sz="1100" kern="1200" dirty="0" smtClean="0">
                <a:latin typeface="Tahoma" panose="020B0604030504040204" pitchFamily="34" charset="0"/>
                <a:ea typeface="Tahoma" panose="020B0604030504040204" pitchFamily="34" charset="0"/>
                <a:cs typeface="Tahoma" panose="020B0604030504040204" pitchFamily="34" charset="0"/>
              </a:rPr>
              <a:t>ntervention in first episode of psychosis, and in psychosis relapses </a:t>
            </a:r>
          </a:p>
          <a:p>
            <a:pPr marL="609600" indent="-609600" algn="l" eaLnBrk="1" hangingPunct="1">
              <a:lnSpc>
                <a:spcPct val="200000"/>
              </a:lnSpc>
              <a:buFont typeface="Wingdings" panose="05000000000000000000" pitchFamily="2" charset="2"/>
              <a:buChar char="Ø"/>
              <a:defRPr/>
            </a:pPr>
            <a:r>
              <a:rPr lang="en-US" sz="1100" b="1" dirty="0" smtClean="0">
                <a:latin typeface="Tahoma" panose="020B0604030504040204" pitchFamily="34" charset="0"/>
                <a:ea typeface="Tahoma" panose="020B0604030504040204" pitchFamily="34" charset="0"/>
                <a:cs typeface="Tahoma" panose="020B0604030504040204" pitchFamily="34" charset="0"/>
              </a:rPr>
              <a:t>Therapeutic</a:t>
            </a:r>
            <a:r>
              <a:rPr lang="en-US" sz="1100" dirty="0" smtClean="0">
                <a:latin typeface="Tahoma" panose="020B0604030504040204" pitchFamily="34" charset="0"/>
                <a:ea typeface="Tahoma" panose="020B0604030504040204" pitchFamily="34" charset="0"/>
                <a:cs typeface="Tahoma" panose="020B0604030504040204" pitchFamily="34" charset="0"/>
              </a:rPr>
              <a:t> Services</a:t>
            </a:r>
            <a:r>
              <a:rPr lang="el-GR"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marL="628650" lvl="1" indent="-171450" algn="l" eaLnBrk="1" hangingPunct="1">
              <a:lnSpc>
                <a:spcPct val="200000"/>
              </a:lnSpc>
              <a:buFont typeface="Wingdings" panose="05000000000000000000" pitchFamily="2" charset="2"/>
              <a:buChar char="ü"/>
              <a:defRPr/>
            </a:pPr>
            <a:r>
              <a:rPr lang="en-US" sz="1100" kern="1200" dirty="0">
                <a:latin typeface="Tahoma" panose="020B0604030504040204" pitchFamily="34" charset="0"/>
                <a:ea typeface="Tahoma" panose="020B0604030504040204" pitchFamily="34" charset="0"/>
                <a:cs typeface="Tahoma" panose="020B0604030504040204" pitchFamily="34" charset="0"/>
              </a:rPr>
              <a:t>Psychiatric care of people with mild and severe mental health problems  who are at risk   of homelessness, psychiatric crisis and hospitalization.</a:t>
            </a:r>
          </a:p>
          <a:p>
            <a:pPr marL="628650" lvl="1" indent="-171450" algn="l" eaLnBrk="1" hangingPunct="1">
              <a:lnSpc>
                <a:spcPct val="200000"/>
              </a:lnSpc>
              <a:buFont typeface="Wingdings" panose="05000000000000000000" pitchFamily="2" charset="2"/>
              <a:buChar char="ü"/>
              <a:defRPr/>
            </a:pPr>
            <a:r>
              <a:rPr lang="en-US" sz="1100" kern="1200" dirty="0">
                <a:latin typeface="Tahoma" panose="020B0604030504040204" pitchFamily="34" charset="0"/>
                <a:ea typeface="Tahoma" panose="020B0604030504040204" pitchFamily="34" charset="0"/>
                <a:cs typeface="Tahoma" panose="020B0604030504040204" pitchFamily="34" charset="0"/>
              </a:rPr>
              <a:t>Stabilization of people with psychosis-continuity of care-  elimination of crisis episodes, exclusion of hospitalization</a:t>
            </a:r>
          </a:p>
          <a:p>
            <a:pPr marL="609600" indent="-609600" algn="l" eaLnBrk="1" hangingPunct="1">
              <a:lnSpc>
                <a:spcPct val="200000"/>
              </a:lnSpc>
              <a:buFont typeface="Wingdings" panose="05000000000000000000" pitchFamily="2" charset="2"/>
              <a:buChar char="Ø"/>
              <a:defRPr/>
            </a:pPr>
            <a:r>
              <a:rPr lang="en-US" sz="1100" b="1" kern="1200" dirty="0" smtClean="0"/>
              <a:t>Psychosocial </a:t>
            </a:r>
            <a:r>
              <a:rPr lang="en-US" sz="1100" b="1" kern="1200" dirty="0"/>
              <a:t>support and Rehabilitation</a:t>
            </a:r>
            <a:r>
              <a:rPr lang="en-US" sz="1100" kern="1200" dirty="0"/>
              <a:t>, Work Integration processes </a:t>
            </a:r>
            <a:endParaRPr lang="en-US" sz="1100" kern="1200" dirty="0" smtClean="0"/>
          </a:p>
          <a:p>
            <a:pPr marL="609600" indent="-609600" algn="l" eaLnBrk="1" hangingPunct="1">
              <a:lnSpc>
                <a:spcPct val="200000"/>
              </a:lnSpc>
              <a:buFont typeface="Wingdings" panose="05000000000000000000" pitchFamily="2" charset="2"/>
              <a:buChar char="Ø"/>
              <a:defRPr/>
            </a:pPr>
            <a:r>
              <a:rPr lang="en-US" sz="1100" b="1" dirty="0" smtClean="0">
                <a:latin typeface="Tahoma" panose="020B0604030504040204" pitchFamily="34" charset="0"/>
                <a:cs typeface="Tahoma" panose="020B0604030504040204" pitchFamily="34" charset="0"/>
              </a:rPr>
              <a:t>Supported Employment </a:t>
            </a:r>
            <a:r>
              <a:rPr lang="en-US" sz="1100" dirty="0" smtClean="0">
                <a:latin typeface="Tahoma" panose="020B0604030504040204" pitchFamily="34" charset="0"/>
                <a:cs typeface="Tahoma" panose="020B0604030504040204" pitchFamily="34" charset="0"/>
              </a:rPr>
              <a:t>(we also support the individual to maintain his/her employment position, even in periods of crisis </a:t>
            </a:r>
          </a:p>
          <a:p>
            <a:pPr marL="609600" indent="-609600" algn="l" eaLnBrk="1" hangingPunct="1">
              <a:lnSpc>
                <a:spcPct val="200000"/>
              </a:lnSpc>
              <a:buFont typeface="Wingdings" panose="05000000000000000000" pitchFamily="2" charset="2"/>
              <a:buChar char="Ø"/>
              <a:defRPr/>
            </a:pPr>
            <a:endParaRPr lang="en-US" sz="1100" dirty="0" smtClean="0">
              <a:latin typeface="Tahoma" panose="020B0604030504040204" pitchFamily="34" charset="0"/>
              <a:cs typeface="Tahoma" panose="020B0604030504040204" pitchFamily="34" charset="0"/>
            </a:endParaRPr>
          </a:p>
          <a:p>
            <a:pPr marL="609600" indent="-609600" algn="l" eaLnBrk="1" hangingPunct="1">
              <a:lnSpc>
                <a:spcPct val="90000"/>
              </a:lnSpc>
              <a:buFontTx/>
              <a:buChar char="•"/>
              <a:defRPr/>
            </a:pPr>
            <a:endParaRPr lang="en-US" dirty="0" smtClean="0"/>
          </a:p>
        </p:txBody>
      </p:sp>
      <p:pic>
        <p:nvPicPr>
          <p:cNvPr id="9221" name="Picture 4" descr="LOGO TELIKO AGGLIKO"/>
          <p:cNvPicPr>
            <a:picLocks noChangeAspect="1" noChangeArrowheads="1"/>
          </p:cNvPicPr>
          <p:nvPr/>
        </p:nvPicPr>
        <p:blipFill>
          <a:blip r:embed="rId2" cstate="print"/>
          <a:srcRect/>
          <a:stretch>
            <a:fillRect/>
          </a:stretch>
        </p:blipFill>
        <p:spPr bwMode="auto">
          <a:xfrm>
            <a:off x="37338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 Θέση αριθμού διαφάνειας"/>
          <p:cNvSpPr>
            <a:spLocks noGrp="1"/>
          </p:cNvSpPr>
          <p:nvPr>
            <p:ph type="sldNum" sz="quarter" idx="12"/>
          </p:nvPr>
        </p:nvSpPr>
        <p:spPr>
          <a:noFill/>
        </p:spPr>
        <p:txBody>
          <a:bodyPr/>
          <a:lstStyle/>
          <a:p>
            <a:fld id="{2AB8616E-D46B-485E-9339-85B35DC54530}" type="slidenum">
              <a:rPr lang="el-GR" altLang="el-GR"/>
              <a:pPr/>
              <a:t>11</a:t>
            </a:fld>
            <a:endParaRPr lang="el-GR" altLang="el-GR"/>
          </a:p>
        </p:txBody>
      </p:sp>
      <p:sp>
        <p:nvSpPr>
          <p:cNvPr id="10243" name="Rectangle 2"/>
          <p:cNvSpPr>
            <a:spLocks noGrp="1" noChangeArrowheads="1"/>
          </p:cNvSpPr>
          <p:nvPr>
            <p:ph type="ctrTitle"/>
          </p:nvPr>
        </p:nvSpPr>
        <p:spPr>
          <a:xfrm>
            <a:off x="1752600" y="76200"/>
            <a:ext cx="5105400" cy="8382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THE MOBILE PSYCHIATRIC UNIT </a:t>
            </a:r>
            <a:r>
              <a:rPr lang="el-GR" altLang="el-GR" sz="2000" b="1" smtClean="0">
                <a:solidFill>
                  <a:schemeClr val="bg1"/>
                </a:solidFill>
                <a:latin typeface="Tahoma" pitchFamily="34" charset="0"/>
                <a:cs typeface="Tahoma" pitchFamily="34" charset="0"/>
              </a:rPr>
              <a:t/>
            </a:r>
            <a:br>
              <a:rPr lang="el-GR" altLang="el-GR" sz="2000" b="1" smtClean="0">
                <a:solidFill>
                  <a:schemeClr val="bg1"/>
                </a:solidFill>
                <a:latin typeface="Tahoma" pitchFamily="34" charset="0"/>
                <a:cs typeface="Tahoma" pitchFamily="34" charset="0"/>
              </a:rPr>
            </a:br>
            <a:r>
              <a:rPr lang="en-US" altLang="el-GR" sz="2000" b="1" smtClean="0">
                <a:solidFill>
                  <a:schemeClr val="bg1"/>
                </a:solidFill>
                <a:latin typeface="Tahoma" pitchFamily="34" charset="0"/>
                <a:cs typeface="Tahoma" pitchFamily="34" charset="0"/>
              </a:rPr>
              <a:t>THE MODEL</a:t>
            </a:r>
            <a:endParaRPr lang="el-GR" altLang="el-GR" sz="2000" b="1" smtClean="0">
              <a:solidFill>
                <a:schemeClr val="bg1"/>
              </a:solidFill>
              <a:latin typeface="Tahoma" pitchFamily="34" charset="0"/>
              <a:cs typeface="Tahoma" pitchFamily="34" charset="0"/>
            </a:endParaRPr>
          </a:p>
        </p:txBody>
      </p:sp>
      <p:sp>
        <p:nvSpPr>
          <p:cNvPr id="11269" name="Rectangle 3"/>
          <p:cNvSpPr>
            <a:spLocks noGrp="1" noChangeArrowheads="1"/>
          </p:cNvSpPr>
          <p:nvPr>
            <p:ph type="subTitle" idx="1"/>
          </p:nvPr>
        </p:nvSpPr>
        <p:spPr>
          <a:xfrm>
            <a:off x="190500" y="914400"/>
            <a:ext cx="8724900" cy="4953000"/>
          </a:xfrm>
        </p:spPr>
        <p:txBody>
          <a:bodyPr/>
          <a:lstStyle/>
          <a:p>
            <a:pPr eaLnBrk="1" hangingPunct="1">
              <a:lnSpc>
                <a:spcPct val="80000"/>
              </a:lnSpc>
              <a:defRPr/>
            </a:pPr>
            <a:endParaRPr lang="en-US" sz="1400" dirty="0"/>
          </a:p>
          <a:p>
            <a:pPr algn="l" eaLnBrk="1" hangingPunct="1">
              <a:lnSpc>
                <a:spcPct val="150000"/>
              </a:lnSpc>
              <a:defRPr/>
            </a:pPr>
            <a:r>
              <a:rPr lang="en-US" sz="1100" dirty="0">
                <a:latin typeface="Tahoma" pitchFamily="34" charset="0"/>
                <a:ea typeface="Tahoma" pitchFamily="34" charset="0"/>
                <a:cs typeface="Tahoma" pitchFamily="34" charset="0"/>
              </a:rPr>
              <a:t>The team’s main office is in the capital</a:t>
            </a:r>
          </a:p>
          <a:p>
            <a:pPr algn="l" eaLnBrk="1" hangingPunct="1">
              <a:lnSpc>
                <a:spcPct val="150000"/>
              </a:lnSpc>
              <a:defRPr/>
            </a:pPr>
            <a:endParaRPr lang="en-US" sz="1100" dirty="0">
              <a:latin typeface="Tahoma" pitchFamily="34" charset="0"/>
              <a:ea typeface="Tahoma" pitchFamily="34" charset="0"/>
              <a:cs typeface="Tahoma" pitchFamily="34" charset="0"/>
            </a:endParaRPr>
          </a:p>
          <a:p>
            <a:pPr marL="228600" indent="-228600" algn="l" eaLnBrk="1" hangingPunct="1">
              <a:lnSpc>
                <a:spcPct val="150000"/>
              </a:lnSpc>
              <a:buFont typeface="Wingdings" panose="05000000000000000000" pitchFamily="2" charset="2"/>
              <a:buChar char="§"/>
              <a:defRPr/>
            </a:pPr>
            <a:r>
              <a:rPr lang="en-US" sz="1100" b="1" dirty="0">
                <a:latin typeface="Tahoma" pitchFamily="34" charset="0"/>
                <a:ea typeface="Tahoma" pitchFamily="34" charset="0"/>
                <a:cs typeface="Tahoma" pitchFamily="34" charset="0"/>
              </a:rPr>
              <a:t>   Interdisciplinary group</a:t>
            </a:r>
            <a:r>
              <a:rPr lang="en-US" sz="1100" dirty="0">
                <a:latin typeface="Tahoma" pitchFamily="34" charset="0"/>
                <a:ea typeface="Tahoma" pitchFamily="34" charset="0"/>
                <a:cs typeface="Tahoma" pitchFamily="34" charset="0"/>
              </a:rPr>
              <a:t> of 2-3-4-…(according to number of population served) staff members, visit regularly 10 small cities or villages in the prefecture, standard day, time, location :</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therapeutic interviews of 30’ or 45’, each (the</a:t>
            </a:r>
            <a:r>
              <a:rPr lang="en-US" sz="1100" b="1" dirty="0">
                <a:latin typeface="Tahoma" pitchFamily="34" charset="0"/>
                <a:ea typeface="Tahoma" pitchFamily="34" charset="0"/>
                <a:cs typeface="Tahoma" pitchFamily="34" charset="0"/>
              </a:rPr>
              <a:t> follow-up is continuous</a:t>
            </a:r>
            <a:r>
              <a:rPr lang="en-US" sz="1100" dirty="0">
                <a:latin typeface="Tahoma" pitchFamily="34" charset="0"/>
                <a:ea typeface="Tahoma" pitchFamily="34" charset="0"/>
                <a:cs typeface="Tahoma" pitchFamily="34" charset="0"/>
              </a:rPr>
              <a:t>)</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cooperation with the local doctor and nursing staff</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visiting </a:t>
            </a:r>
            <a:r>
              <a:rPr lang="en-GB" sz="1100" dirty="0">
                <a:latin typeface="Tahoma" pitchFamily="34" charset="0"/>
                <a:ea typeface="Tahoma" pitchFamily="34" charset="0"/>
                <a:cs typeface="Tahoma" pitchFamily="34" charset="0"/>
              </a:rPr>
              <a:t>individuals with mental health problems or intellectual disabilities</a:t>
            </a:r>
            <a:r>
              <a:rPr lang="en-US" sz="1100" dirty="0">
                <a:latin typeface="Tahoma" pitchFamily="34" charset="0"/>
                <a:ea typeface="Tahoma" pitchFamily="34" charset="0"/>
                <a:cs typeface="Tahoma" pitchFamily="34" charset="0"/>
              </a:rPr>
              <a:t> at their house for </a:t>
            </a:r>
            <a:r>
              <a:rPr lang="en-US" sz="1100" b="1" dirty="0">
                <a:latin typeface="Tahoma" pitchFamily="34" charset="0"/>
                <a:ea typeface="Tahoma" pitchFamily="34" charset="0"/>
                <a:cs typeface="Tahoma" pitchFamily="34" charset="0"/>
              </a:rPr>
              <a:t>home treatment</a:t>
            </a:r>
            <a:r>
              <a:rPr lang="en-US" sz="1100" dirty="0">
                <a:latin typeface="Tahoma" pitchFamily="34" charset="0"/>
                <a:ea typeface="Tahoma" pitchFamily="34" charset="0"/>
                <a:cs typeface="Tahoma" pitchFamily="34" charset="0"/>
              </a:rPr>
              <a:t>   </a:t>
            </a:r>
          </a:p>
          <a:p>
            <a:pPr algn="l" eaLnBrk="1" hangingPunct="1">
              <a:lnSpc>
                <a:spcPct val="150000"/>
              </a:lnSpc>
              <a:defRPr/>
            </a:pPr>
            <a:endParaRPr lang="en-US" sz="1100" dirty="0">
              <a:latin typeface="Tahoma" pitchFamily="34" charset="0"/>
              <a:ea typeface="Tahoma" pitchFamily="34" charset="0"/>
              <a:cs typeface="Tahoma" pitchFamily="34" charset="0"/>
            </a:endParaRPr>
          </a:p>
          <a:p>
            <a:pPr marL="171450" indent="-171450" algn="l" eaLnBrk="1" hangingPunct="1">
              <a:lnSpc>
                <a:spcPct val="150000"/>
              </a:lnSpc>
              <a:buFont typeface="Wingdings" panose="05000000000000000000" pitchFamily="2" charset="2"/>
              <a:buChar char="§"/>
              <a:defRPr/>
            </a:pPr>
            <a:r>
              <a:rPr lang="en-US" sz="1100" b="1" dirty="0">
                <a:latin typeface="Tahoma" pitchFamily="34" charset="0"/>
                <a:ea typeface="Tahoma" pitchFamily="34" charset="0"/>
                <a:cs typeface="Tahoma" pitchFamily="34" charset="0"/>
              </a:rPr>
              <a:t>Cooperation with the family and neighborhood</a:t>
            </a:r>
            <a:r>
              <a:rPr lang="en-US" sz="1100" dirty="0">
                <a:latin typeface="Tahoma" pitchFamily="34" charset="0"/>
                <a:ea typeface="Tahoma" pitchFamily="34" charset="0"/>
                <a:cs typeface="Tahoma" pitchFamily="34" charset="0"/>
              </a:rPr>
              <a:t> (this is necessary, as the majority are people suffering from psychosis, which means we need to include all the environment for help)</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visiting the local school, cooperation with police office, mayor, church</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discussions in local cafes with inhabitants</a:t>
            </a:r>
          </a:p>
          <a:p>
            <a:pPr algn="l" eaLnBrk="1" hangingPunct="1">
              <a:lnSpc>
                <a:spcPct val="150000"/>
              </a:lnSpc>
              <a:buFont typeface="Wingdings" pitchFamily="2" charset="2"/>
              <a:buChar char="ü"/>
              <a:defRPr/>
            </a:pPr>
            <a:r>
              <a:rPr lang="en-US" sz="1100" b="1" dirty="0">
                <a:latin typeface="Tahoma" pitchFamily="34" charset="0"/>
                <a:ea typeface="Tahoma" pitchFamily="34" charset="0"/>
                <a:cs typeface="Tahoma" pitchFamily="34" charset="0"/>
              </a:rPr>
              <a:t>   community sensitization</a:t>
            </a:r>
          </a:p>
          <a:p>
            <a:pPr algn="l" eaLnBrk="1" hangingPunct="1">
              <a:lnSpc>
                <a:spcPct val="150000"/>
              </a:lnSpc>
              <a:buFont typeface="Wingdings" pitchFamily="2" charset="2"/>
              <a:buChar char="ü"/>
              <a:defRPr/>
            </a:pPr>
            <a:r>
              <a:rPr lang="en-US" sz="1100" dirty="0">
                <a:latin typeface="Tahoma" pitchFamily="34" charset="0"/>
                <a:ea typeface="Tahoma" pitchFamily="34" charset="0"/>
                <a:cs typeface="Tahoma" pitchFamily="34" charset="0"/>
              </a:rPr>
              <a:t>   searching for </a:t>
            </a:r>
            <a:r>
              <a:rPr lang="en-US" sz="1100" b="1" dirty="0">
                <a:latin typeface="Tahoma" pitchFamily="34" charset="0"/>
                <a:ea typeface="Tahoma" pitchFamily="34" charset="0"/>
                <a:cs typeface="Tahoma" pitchFamily="34" charset="0"/>
              </a:rPr>
              <a:t>work opportunities-</a:t>
            </a:r>
            <a:r>
              <a:rPr lang="en-US" sz="1100" dirty="0">
                <a:latin typeface="Tahoma" pitchFamily="34" charset="0"/>
                <a:ea typeface="Tahoma" pitchFamily="34" charset="0"/>
                <a:cs typeface="Tahoma" pitchFamily="34" charset="0"/>
              </a:rPr>
              <a:t>professional occupation</a:t>
            </a:r>
          </a:p>
          <a:p>
            <a:pPr algn="l" eaLnBrk="1" hangingPunct="1">
              <a:lnSpc>
                <a:spcPct val="150000"/>
              </a:lnSpc>
              <a:defRPr/>
            </a:pPr>
            <a:endParaRPr lang="en-US" sz="1100" b="1" dirty="0">
              <a:latin typeface="Tahoma" pitchFamily="34" charset="0"/>
              <a:ea typeface="Tahoma" pitchFamily="34" charset="0"/>
              <a:cs typeface="Tahoma" pitchFamily="34" charset="0"/>
            </a:endParaRPr>
          </a:p>
          <a:p>
            <a:pPr marL="171450" indent="-171450" algn="l" eaLnBrk="1" hangingPunct="1">
              <a:lnSpc>
                <a:spcPct val="150000"/>
              </a:lnSpc>
              <a:buFont typeface="Wingdings" panose="05000000000000000000" pitchFamily="2" charset="2"/>
              <a:buChar char="§"/>
              <a:defRPr/>
            </a:pPr>
            <a:r>
              <a:rPr lang="en-US" sz="1100" b="1" dirty="0">
                <a:latin typeface="Tahoma" pitchFamily="34" charset="0"/>
                <a:ea typeface="Tahoma" pitchFamily="34" charset="0"/>
                <a:cs typeface="Tahoma" pitchFamily="34" charset="0"/>
              </a:rPr>
              <a:t>   On call service for crisis intervention</a:t>
            </a:r>
            <a:r>
              <a:rPr lang="en-US" sz="1100" dirty="0">
                <a:latin typeface="Tahoma" pitchFamily="34" charset="0"/>
                <a:ea typeface="Tahoma" pitchFamily="34" charset="0"/>
                <a:cs typeface="Tahoma" pitchFamily="34" charset="0"/>
              </a:rPr>
              <a:t>, offered </a:t>
            </a:r>
            <a:r>
              <a:rPr lang="en-US" sz="1100" b="1" dirty="0">
                <a:latin typeface="Tahoma" pitchFamily="34" charset="0"/>
                <a:ea typeface="Tahoma" pitchFamily="34" charset="0"/>
                <a:cs typeface="Tahoma" pitchFamily="34" charset="0"/>
              </a:rPr>
              <a:t>in strict collaboration with the social group</a:t>
            </a:r>
            <a:r>
              <a:rPr lang="en-US" sz="1100" dirty="0">
                <a:latin typeface="Tahoma" pitchFamily="34" charset="0"/>
                <a:ea typeface="Tahoma" pitchFamily="34" charset="0"/>
                <a:cs typeface="Tahoma" pitchFamily="34" charset="0"/>
              </a:rPr>
              <a:t>. A team of 2-3 staff members are available 24 hours a day for on call crisis intervention.</a:t>
            </a:r>
          </a:p>
          <a:p>
            <a:pPr marL="171450" indent="-171450" algn="l" eaLnBrk="1" hangingPunct="1">
              <a:lnSpc>
                <a:spcPct val="150000"/>
              </a:lnSpc>
              <a:buFont typeface="Wingdings" panose="05000000000000000000" pitchFamily="2" charset="2"/>
              <a:buChar char="§"/>
              <a:defRPr/>
            </a:pPr>
            <a:r>
              <a:rPr lang="en-US" sz="1100" b="1" dirty="0">
                <a:latin typeface="Tahoma" pitchFamily="34" charset="0"/>
                <a:ea typeface="Tahoma" pitchFamily="34" charset="0"/>
                <a:cs typeface="Tahoma" pitchFamily="34" charset="0"/>
              </a:rPr>
              <a:t>   Liaison with other psychiatric or community services</a:t>
            </a:r>
            <a:endParaRPr lang="en-US" sz="1100" dirty="0">
              <a:latin typeface="Tahoma" pitchFamily="34" charset="0"/>
              <a:ea typeface="Tahoma" pitchFamily="34" charset="0"/>
              <a:cs typeface="Tahoma" pitchFamily="34" charset="0"/>
            </a:endParaRPr>
          </a:p>
          <a:p>
            <a:pPr eaLnBrk="1" hangingPunct="1">
              <a:lnSpc>
                <a:spcPct val="80000"/>
              </a:lnSpc>
              <a:defRPr/>
            </a:pPr>
            <a:endParaRPr lang="el-GR" sz="1900" dirty="0"/>
          </a:p>
        </p:txBody>
      </p:sp>
      <p:pic>
        <p:nvPicPr>
          <p:cNvPr id="10245"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p:cNvSpPr>
            <a:spLocks noGrp="1"/>
          </p:cNvSpPr>
          <p:nvPr>
            <p:ph type="sldNum" sz="quarter" idx="12"/>
          </p:nvPr>
        </p:nvSpPr>
        <p:spPr>
          <a:noFill/>
        </p:spPr>
        <p:txBody>
          <a:bodyPr/>
          <a:lstStyle/>
          <a:p>
            <a:fld id="{D9D84259-830A-4A4C-BC2B-73E6D55631CD}" type="slidenum">
              <a:rPr lang="el-GR" altLang="el-GR"/>
              <a:pPr/>
              <a:t>12</a:t>
            </a:fld>
            <a:endParaRPr lang="el-GR" altLang="el-GR"/>
          </a:p>
        </p:txBody>
      </p:sp>
      <p:sp>
        <p:nvSpPr>
          <p:cNvPr id="11267" name="Rectangle 2"/>
          <p:cNvSpPr>
            <a:spLocks noGrp="1" noChangeArrowheads="1"/>
          </p:cNvSpPr>
          <p:nvPr>
            <p:ph type="ctrTitle"/>
          </p:nvPr>
        </p:nvSpPr>
        <p:spPr>
          <a:xfrm>
            <a:off x="876300" y="39688"/>
            <a:ext cx="7086600" cy="1331912"/>
          </a:xfrm>
        </p:spPr>
        <p:txBody>
          <a:bodyPr/>
          <a:lstStyle/>
          <a:p>
            <a:pPr eaLnBrk="1" hangingPunct="1">
              <a:lnSpc>
                <a:spcPct val="200000"/>
              </a:lnSpc>
            </a:pPr>
            <a:r>
              <a:rPr lang="en-US" altLang="el-GR" sz="2000" b="1" smtClean="0">
                <a:solidFill>
                  <a:schemeClr val="bg1"/>
                </a:solidFill>
                <a:latin typeface="Tahoma" pitchFamily="34" charset="0"/>
                <a:cs typeface="Tahoma" pitchFamily="34" charset="0"/>
              </a:rPr>
              <a:t>The continuity of care and the elimination of relapses</a:t>
            </a:r>
            <a:endParaRPr lang="el-GR" altLang="el-GR" sz="2000" b="1" smtClean="0">
              <a:solidFill>
                <a:schemeClr val="bg1"/>
              </a:solidFill>
              <a:latin typeface="Tahoma" pitchFamily="34" charset="0"/>
              <a:cs typeface="Tahoma" pitchFamily="34" charset="0"/>
            </a:endParaRPr>
          </a:p>
        </p:txBody>
      </p:sp>
      <p:sp>
        <p:nvSpPr>
          <p:cNvPr id="13317" name="Rectangle 3"/>
          <p:cNvSpPr>
            <a:spLocks noGrp="1" noChangeArrowheads="1"/>
          </p:cNvSpPr>
          <p:nvPr>
            <p:ph type="subTitle" idx="1"/>
          </p:nvPr>
        </p:nvSpPr>
        <p:spPr>
          <a:xfrm>
            <a:off x="381000" y="1752600"/>
            <a:ext cx="8077200" cy="4267200"/>
          </a:xfrm>
        </p:spPr>
        <p:txBody>
          <a:bodyPr/>
          <a:lstStyle/>
          <a:p>
            <a:pPr lvl="1" algn="l" eaLnBrk="1" hangingPunct="1">
              <a:lnSpc>
                <a:spcPct val="200000"/>
              </a:lnSpc>
              <a:buFontTx/>
              <a:buChar char="•"/>
              <a:defRPr/>
            </a:pPr>
            <a:r>
              <a:rPr lang="en-GB" sz="1100" dirty="0">
                <a:latin typeface="Tahoma" pitchFamily="34" charset="0"/>
                <a:ea typeface="Tahoma" pitchFamily="34" charset="0"/>
                <a:cs typeface="Tahoma" pitchFamily="34" charset="0"/>
              </a:rPr>
              <a:t>   We provide a constant and </a:t>
            </a:r>
            <a:r>
              <a:rPr lang="en-GB" sz="1100" b="1" dirty="0">
                <a:latin typeface="Tahoma" pitchFamily="34" charset="0"/>
                <a:ea typeface="Tahoma" pitchFamily="34" charset="0"/>
                <a:cs typeface="Tahoma" pitchFamily="34" charset="0"/>
              </a:rPr>
              <a:t>continual follow up</a:t>
            </a:r>
            <a:r>
              <a:rPr lang="en-GB" sz="1100" dirty="0">
                <a:latin typeface="Tahoma" pitchFamily="34" charset="0"/>
                <a:ea typeface="Tahoma" pitchFamily="34" charset="0"/>
                <a:cs typeface="Tahoma" pitchFamily="34" charset="0"/>
              </a:rPr>
              <a:t> to the individuals with mental health problems, in order to prevent relapses and to promote their social inclusion. </a:t>
            </a:r>
          </a:p>
          <a:p>
            <a:pPr lvl="1" algn="l" eaLnBrk="1" hangingPunct="1">
              <a:lnSpc>
                <a:spcPct val="200000"/>
              </a:lnSpc>
              <a:buFontTx/>
              <a:buChar char="•"/>
              <a:defRPr/>
            </a:pPr>
            <a:r>
              <a:rPr lang="en-GB" sz="1100" dirty="0">
                <a:latin typeface="Tahoma" pitchFamily="34" charset="0"/>
                <a:ea typeface="Tahoma" pitchFamily="34" charset="0"/>
                <a:cs typeface="Tahoma" pitchFamily="34" charset="0"/>
              </a:rPr>
              <a:t>   We offer </a:t>
            </a:r>
            <a:r>
              <a:rPr lang="en-GB" sz="1100" b="1" dirty="0">
                <a:latin typeface="Tahoma" pitchFamily="34" charset="0"/>
                <a:ea typeface="Tahoma" pitchFamily="34" charset="0"/>
                <a:cs typeface="Tahoma" pitchFamily="34" charset="0"/>
              </a:rPr>
              <a:t>support and psycho-education to their families</a:t>
            </a:r>
            <a:r>
              <a:rPr lang="en-GB" sz="1100" dirty="0">
                <a:latin typeface="Tahoma" pitchFamily="34" charset="0"/>
                <a:ea typeface="Tahoma" pitchFamily="34" charset="0"/>
                <a:cs typeface="Tahoma" pitchFamily="34" charset="0"/>
              </a:rPr>
              <a:t>, in order to help them to understand better the needs of the individual with mental health problems and to recognize early the beginning of a relapse. This way it is easier to avoid severe and dangerous relapses.</a:t>
            </a:r>
          </a:p>
          <a:p>
            <a:pPr lvl="1" algn="l" eaLnBrk="1" hangingPunct="1">
              <a:lnSpc>
                <a:spcPct val="200000"/>
              </a:lnSpc>
              <a:buFontTx/>
              <a:buChar char="•"/>
              <a:defRPr/>
            </a:pPr>
            <a:r>
              <a:rPr lang="en-GB" sz="1100" dirty="0">
                <a:latin typeface="Tahoma" pitchFamily="34" charset="0"/>
                <a:ea typeface="Tahoma" pitchFamily="34" charset="0"/>
                <a:cs typeface="Tahoma" pitchFamily="34" charset="0"/>
              </a:rPr>
              <a:t>   We support the individual with mental health problems within the environment of his/her job and generally, in his/her social environment and in this way we reinforce the </a:t>
            </a:r>
            <a:r>
              <a:rPr lang="en-GB" sz="1100" b="1" dirty="0">
                <a:latin typeface="Tahoma" pitchFamily="34" charset="0"/>
                <a:ea typeface="Tahoma" pitchFamily="34" charset="0"/>
                <a:cs typeface="Tahoma" pitchFamily="34" charset="0"/>
              </a:rPr>
              <a:t>supporting network</a:t>
            </a:r>
            <a:r>
              <a:rPr lang="en-GB" sz="1100" dirty="0">
                <a:latin typeface="Tahoma" pitchFamily="34" charset="0"/>
                <a:ea typeface="Tahoma" pitchFamily="34" charset="0"/>
                <a:cs typeface="Tahoma" pitchFamily="34" charset="0"/>
              </a:rPr>
              <a:t> around him/her.</a:t>
            </a:r>
          </a:p>
          <a:p>
            <a:pPr lvl="1" algn="l" eaLnBrk="1" hangingPunct="1">
              <a:lnSpc>
                <a:spcPct val="200000"/>
              </a:lnSpc>
              <a:buFontTx/>
              <a:buChar char="•"/>
              <a:defRPr/>
            </a:pPr>
            <a:r>
              <a:rPr lang="en-GB" sz="1100" dirty="0">
                <a:latin typeface="Tahoma" pitchFamily="34" charset="0"/>
                <a:ea typeface="Tahoma" pitchFamily="34" charset="0"/>
                <a:cs typeface="Tahoma" pitchFamily="34" charset="0"/>
              </a:rPr>
              <a:t>   Regarding  </a:t>
            </a:r>
            <a:r>
              <a:rPr lang="en-GB" sz="1100" b="1" dirty="0">
                <a:latin typeface="Tahoma" pitchFamily="34" charset="0"/>
                <a:ea typeface="Tahoma" pitchFamily="34" charset="0"/>
                <a:cs typeface="Tahoma" pitchFamily="34" charset="0"/>
              </a:rPr>
              <a:t>Community Sensitisation Programmes, </a:t>
            </a:r>
            <a:r>
              <a:rPr lang="en-GB" sz="1100" dirty="0">
                <a:latin typeface="Tahoma" pitchFamily="34" charset="0"/>
                <a:ea typeface="Tahoma" pitchFamily="34" charset="0"/>
                <a:cs typeface="Tahoma" pitchFamily="34" charset="0"/>
              </a:rPr>
              <a:t>what is important is that </a:t>
            </a:r>
            <a:r>
              <a:rPr lang="en-GB" sz="1100" b="1" dirty="0">
                <a:latin typeface="Tahoma" pitchFamily="34" charset="0"/>
                <a:ea typeface="Tahoma" pitchFamily="34" charset="0"/>
                <a:cs typeface="Tahoma" pitchFamily="34" charset="0"/>
              </a:rPr>
              <a:t>the team of therapists working for the Mobile Psychiatric Unit in a local area recognise the specific local needs and get involved in the community’s activities, in order for the latter to understand and accept that mental health problems can be treated within the community. </a:t>
            </a:r>
          </a:p>
          <a:p>
            <a:pPr lvl="1" algn="l" eaLnBrk="1" hangingPunct="1">
              <a:lnSpc>
                <a:spcPct val="150000"/>
              </a:lnSpc>
              <a:buFontTx/>
              <a:buChar char="•"/>
              <a:defRPr/>
            </a:pPr>
            <a:endParaRPr lang="el-GR" sz="1050" dirty="0">
              <a:latin typeface="Tahoma" pitchFamily="34" charset="0"/>
              <a:ea typeface="Tahoma" pitchFamily="34" charset="0"/>
              <a:cs typeface="Tahoma" pitchFamily="34" charset="0"/>
            </a:endParaRPr>
          </a:p>
        </p:txBody>
      </p:sp>
      <p:pic>
        <p:nvPicPr>
          <p:cNvPr id="11269" name="Picture 4" descr="LOGO TELIKO AGGLIKO"/>
          <p:cNvPicPr>
            <a:picLocks noChangeAspect="1" noChangeArrowheads="1"/>
          </p:cNvPicPr>
          <p:nvPr/>
        </p:nvPicPr>
        <p:blipFill>
          <a:blip r:embed="rId2" cstate="print"/>
          <a:srcRect/>
          <a:stretch>
            <a:fillRect/>
          </a:stretch>
        </p:blipFill>
        <p:spPr bwMode="auto">
          <a:xfrm>
            <a:off x="34290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2"/>
          </p:nvPr>
        </p:nvSpPr>
        <p:spPr>
          <a:noFill/>
        </p:spPr>
        <p:txBody>
          <a:bodyPr/>
          <a:lstStyle/>
          <a:p>
            <a:fld id="{DADDC715-361D-4388-805B-9FD1010AA51B}" type="slidenum">
              <a:rPr lang="el-GR" altLang="el-GR"/>
              <a:pPr/>
              <a:t>13</a:t>
            </a:fld>
            <a:endParaRPr lang="el-GR" altLang="el-GR"/>
          </a:p>
        </p:txBody>
      </p:sp>
      <p:sp>
        <p:nvSpPr>
          <p:cNvPr id="12291" name="Rectangle 2"/>
          <p:cNvSpPr>
            <a:spLocks noGrp="1" noChangeArrowheads="1"/>
          </p:cNvSpPr>
          <p:nvPr>
            <p:ph type="ctrTitle"/>
          </p:nvPr>
        </p:nvSpPr>
        <p:spPr>
          <a:xfrm>
            <a:off x="2019300" y="46038"/>
            <a:ext cx="5105400" cy="990600"/>
          </a:xfrm>
        </p:spPr>
        <p:txBody>
          <a:bodyPr/>
          <a:lstStyle/>
          <a:p>
            <a:pPr eaLnBrk="1" hangingPunct="1"/>
            <a:r>
              <a:rPr lang="en-US" altLang="el-GR" sz="2000" b="1" smtClean="0">
                <a:solidFill>
                  <a:schemeClr val="bg1"/>
                </a:solidFill>
                <a:latin typeface="Tahoma" pitchFamily="34" charset="0"/>
                <a:cs typeface="Tahoma" pitchFamily="34" charset="0"/>
              </a:rPr>
              <a:t>The Mobile Psychiatric Units Model</a:t>
            </a:r>
            <a:endParaRPr lang="el-GR" altLang="el-GR" sz="2000" b="1" smtClean="0">
              <a:solidFill>
                <a:schemeClr val="bg1"/>
              </a:solidFill>
              <a:latin typeface="Tahoma" pitchFamily="34" charset="0"/>
              <a:cs typeface="Tahoma" pitchFamily="34" charset="0"/>
            </a:endParaRPr>
          </a:p>
        </p:txBody>
      </p:sp>
      <p:sp>
        <p:nvSpPr>
          <p:cNvPr id="12292" name="Rectangle 3"/>
          <p:cNvSpPr>
            <a:spLocks noGrp="1" noChangeArrowheads="1"/>
          </p:cNvSpPr>
          <p:nvPr>
            <p:ph type="subTitle" idx="1"/>
          </p:nvPr>
        </p:nvSpPr>
        <p:spPr>
          <a:xfrm>
            <a:off x="381000" y="1179513"/>
            <a:ext cx="8763000" cy="4953000"/>
          </a:xfrm>
        </p:spPr>
        <p:txBody>
          <a:bodyPr/>
          <a:lstStyle/>
          <a:p>
            <a:pPr eaLnBrk="1" hangingPunct="1"/>
            <a:endParaRPr lang="en-US" altLang="el-GR" smtClean="0"/>
          </a:p>
          <a:p>
            <a:pPr eaLnBrk="1" hangingPunct="1"/>
            <a:endParaRPr lang="el-GR" altLang="el-GR" smtClean="0"/>
          </a:p>
        </p:txBody>
      </p:sp>
      <p:sp>
        <p:nvSpPr>
          <p:cNvPr id="45062" name="Rectangle 6"/>
          <p:cNvSpPr>
            <a:spLocks noChangeArrowheads="1"/>
          </p:cNvSpPr>
          <p:nvPr/>
        </p:nvSpPr>
        <p:spPr bwMode="auto">
          <a:xfrm>
            <a:off x="228600" y="-152400"/>
            <a:ext cx="8686800" cy="1143000"/>
          </a:xfrm>
          <a:prstGeom prst="rect">
            <a:avLst/>
          </a:prstGeom>
          <a:noFill/>
          <a:ln w="9525">
            <a:noFill/>
            <a:miter lim="800000"/>
            <a:headEnd/>
            <a:tailEnd/>
          </a:ln>
        </p:spPr>
        <p:txBody>
          <a:bodyPr anchor="ctr"/>
          <a:lstStyle/>
          <a:p>
            <a:pPr algn="ctr" eaLnBrk="1" hangingPunct="1"/>
            <a:endParaRPr lang="el-GR" altLang="el-GR" sz="3200" b="1">
              <a:solidFill>
                <a:srgbClr val="FF0000"/>
              </a:solidFill>
              <a:latin typeface="Verdana" pitchFamily="34" charset="0"/>
            </a:endParaRPr>
          </a:p>
        </p:txBody>
      </p:sp>
      <p:sp>
        <p:nvSpPr>
          <p:cNvPr id="45063" name="Oval 7"/>
          <p:cNvSpPr>
            <a:spLocks noChangeArrowheads="1"/>
          </p:cNvSpPr>
          <p:nvPr/>
        </p:nvSpPr>
        <p:spPr bwMode="auto">
          <a:xfrm>
            <a:off x="3492500" y="2349500"/>
            <a:ext cx="1800225" cy="1727200"/>
          </a:xfrm>
          <a:prstGeom prst="ellipse">
            <a:avLst/>
          </a:prstGeom>
          <a:solidFill>
            <a:srgbClr val="00FFFF"/>
          </a:solidFill>
          <a:ln w="9525">
            <a:solidFill>
              <a:schemeClr val="tx1"/>
            </a:solidFill>
            <a:round/>
            <a:headEnd/>
            <a:tailEnd/>
          </a:ln>
        </p:spPr>
        <p:txBody>
          <a:bodyPr wrap="none" anchor="ctr"/>
          <a:lstStyle/>
          <a:p>
            <a:pPr algn="ctr" eaLnBrk="1" hangingPunct="1"/>
            <a:r>
              <a:rPr lang="en-US" altLang="el-GR" sz="2000" b="1">
                <a:solidFill>
                  <a:schemeClr val="accent2"/>
                </a:solidFill>
                <a:latin typeface="Tahoma" pitchFamily="34" charset="0"/>
                <a:cs typeface="Tahoma" pitchFamily="34" charset="0"/>
              </a:rPr>
              <a:t>Mobile </a:t>
            </a:r>
          </a:p>
          <a:p>
            <a:pPr algn="ctr" eaLnBrk="1" hangingPunct="1"/>
            <a:r>
              <a:rPr lang="en-US" altLang="el-GR" sz="2000" b="1">
                <a:solidFill>
                  <a:schemeClr val="accent2"/>
                </a:solidFill>
                <a:latin typeface="Tahoma" pitchFamily="34" charset="0"/>
                <a:cs typeface="Tahoma" pitchFamily="34" charset="0"/>
              </a:rPr>
              <a:t>Psychiatric </a:t>
            </a:r>
          </a:p>
          <a:p>
            <a:pPr algn="ctr" eaLnBrk="1" hangingPunct="1"/>
            <a:r>
              <a:rPr lang="en-US" altLang="el-GR" sz="2000" b="1">
                <a:solidFill>
                  <a:schemeClr val="accent2"/>
                </a:solidFill>
                <a:latin typeface="Tahoma" pitchFamily="34" charset="0"/>
                <a:cs typeface="Tahoma" pitchFamily="34" charset="0"/>
              </a:rPr>
              <a:t>Unit</a:t>
            </a:r>
            <a:endParaRPr lang="el-GR" altLang="el-GR" sz="2000" b="1">
              <a:solidFill>
                <a:schemeClr val="accent2"/>
              </a:solidFill>
              <a:latin typeface="Tahoma" pitchFamily="34" charset="0"/>
              <a:cs typeface="Tahoma" pitchFamily="34" charset="0"/>
            </a:endParaRPr>
          </a:p>
        </p:txBody>
      </p:sp>
      <p:grpSp>
        <p:nvGrpSpPr>
          <p:cNvPr id="2" name="Group 8"/>
          <p:cNvGrpSpPr>
            <a:grpSpLocks/>
          </p:cNvGrpSpPr>
          <p:nvPr/>
        </p:nvGrpSpPr>
        <p:grpSpPr bwMode="auto">
          <a:xfrm>
            <a:off x="263525" y="1090613"/>
            <a:ext cx="2940050" cy="1114425"/>
            <a:chOff x="166" y="687"/>
            <a:chExt cx="1852" cy="702"/>
          </a:xfrm>
        </p:grpSpPr>
        <p:sp>
          <p:nvSpPr>
            <p:cNvPr id="12313" name="AutoShape 9"/>
            <p:cNvSpPr>
              <a:spLocks noChangeArrowheads="1"/>
            </p:cNvSpPr>
            <p:nvPr/>
          </p:nvSpPr>
          <p:spPr bwMode="auto">
            <a:xfrm rot="-8489725">
              <a:off x="1655" y="1252"/>
              <a:ext cx="363" cy="137"/>
            </a:xfrm>
            <a:prstGeom prst="rightArrow">
              <a:avLst>
                <a:gd name="adj1" fmla="val 50000"/>
                <a:gd name="adj2" fmla="val 66241"/>
              </a:avLst>
            </a:prstGeom>
            <a:solidFill>
              <a:srgbClr val="FF0000"/>
            </a:solidFill>
            <a:ln w="9525">
              <a:solidFill>
                <a:schemeClr val="tx1"/>
              </a:solidFill>
              <a:miter lim="800000"/>
              <a:headEnd/>
              <a:tailEnd/>
            </a:ln>
          </p:spPr>
          <p:txBody>
            <a:bodyPr wrap="none" anchor="ctr"/>
            <a:lstStyle/>
            <a:p>
              <a:pPr eaLnBrk="1" hangingPunct="1"/>
              <a:endParaRPr lang="el-GR" altLang="el-GR"/>
            </a:p>
          </p:txBody>
        </p:sp>
        <p:sp>
          <p:nvSpPr>
            <p:cNvPr id="14363" name="Text Box 10"/>
            <p:cNvSpPr txBox="1">
              <a:spLocks noChangeArrowheads="1"/>
            </p:cNvSpPr>
            <p:nvPr/>
          </p:nvSpPr>
          <p:spPr bwMode="auto">
            <a:xfrm>
              <a:off x="166" y="687"/>
              <a:ext cx="1293" cy="669"/>
            </a:xfrm>
            <a:prstGeom prst="rect">
              <a:avLst/>
            </a:prstGeom>
            <a:noFill/>
            <a:ln w="9525">
              <a:noFill/>
              <a:miter lim="800000"/>
              <a:headEnd/>
              <a:tailEnd/>
            </a:ln>
          </p:spPr>
          <p:txBody>
            <a:bodyPr>
              <a:spAutoFit/>
            </a:bodyPr>
            <a:lstStyle/>
            <a:p>
              <a:pPr marL="342900" indent="-342900" algn="ctr" eaLnBrk="1" hangingPunct="1">
                <a:lnSpc>
                  <a:spcPct val="150000"/>
                </a:lnSpc>
                <a:buFontTx/>
                <a:buAutoNum type="arabicPeriod"/>
                <a:defRPr/>
              </a:pPr>
              <a:r>
                <a:rPr lang="en-US" sz="1050" b="1" dirty="0">
                  <a:solidFill>
                    <a:schemeClr val="accent2"/>
                  </a:solidFill>
                  <a:latin typeface="Tahoma" pitchFamily="34" charset="0"/>
                  <a:ea typeface="Tahoma" pitchFamily="34" charset="0"/>
                  <a:cs typeface="Tahoma" pitchFamily="34" charset="0"/>
                </a:rPr>
                <a:t>Community </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Psycho-education</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Combating Stigma </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&amp; Social Exclusion</a:t>
              </a:r>
              <a:endParaRPr lang="el-GR" sz="1050" b="1" dirty="0">
                <a:solidFill>
                  <a:schemeClr val="accent2"/>
                </a:solidFill>
                <a:latin typeface="Tahoma" pitchFamily="34" charset="0"/>
                <a:ea typeface="Tahoma" pitchFamily="34" charset="0"/>
                <a:cs typeface="Tahoma" pitchFamily="34" charset="0"/>
              </a:endParaRPr>
            </a:p>
          </p:txBody>
        </p:sp>
      </p:grpSp>
      <p:grpSp>
        <p:nvGrpSpPr>
          <p:cNvPr id="3" name="Group 11"/>
          <p:cNvGrpSpPr>
            <a:grpSpLocks/>
          </p:cNvGrpSpPr>
          <p:nvPr/>
        </p:nvGrpSpPr>
        <p:grpSpPr bwMode="auto">
          <a:xfrm>
            <a:off x="3611563" y="1052513"/>
            <a:ext cx="1614487" cy="1157287"/>
            <a:chOff x="2456" y="1358"/>
            <a:chExt cx="1017" cy="711"/>
          </a:xfrm>
        </p:grpSpPr>
        <p:sp>
          <p:nvSpPr>
            <p:cNvPr id="12311" name="AutoShape 12"/>
            <p:cNvSpPr>
              <a:spLocks noChangeArrowheads="1"/>
            </p:cNvSpPr>
            <p:nvPr/>
          </p:nvSpPr>
          <p:spPr bwMode="auto">
            <a:xfrm rot="-5400000">
              <a:off x="2721" y="1819"/>
              <a:ext cx="363" cy="137"/>
            </a:xfrm>
            <a:prstGeom prst="rightArrow">
              <a:avLst>
                <a:gd name="adj1" fmla="val 50000"/>
                <a:gd name="adj2" fmla="val 66241"/>
              </a:avLst>
            </a:prstGeom>
            <a:solidFill>
              <a:srgbClr val="FF0000"/>
            </a:solidFill>
            <a:ln w="9525">
              <a:solidFill>
                <a:schemeClr val="tx1"/>
              </a:solidFill>
              <a:miter lim="800000"/>
              <a:headEnd/>
              <a:tailEnd/>
            </a:ln>
          </p:spPr>
          <p:txBody>
            <a:bodyPr vert="eaVert" wrap="none" anchor="ctr"/>
            <a:lstStyle/>
            <a:p>
              <a:pPr algn="ctr" eaLnBrk="1" hangingPunct="1"/>
              <a:endParaRPr lang="el-GR" altLang="el-GR"/>
            </a:p>
          </p:txBody>
        </p:sp>
        <p:sp>
          <p:nvSpPr>
            <p:cNvPr id="14361" name="Text Box 13"/>
            <p:cNvSpPr txBox="1">
              <a:spLocks noChangeArrowheads="1"/>
            </p:cNvSpPr>
            <p:nvPr/>
          </p:nvSpPr>
          <p:spPr bwMode="auto">
            <a:xfrm>
              <a:off x="2456" y="1358"/>
              <a:ext cx="1017" cy="156"/>
            </a:xfrm>
            <a:prstGeom prst="rect">
              <a:avLst/>
            </a:prstGeom>
            <a:noFill/>
            <a:ln w="9525">
              <a:noFill/>
              <a:miter lim="800000"/>
              <a:headEnd/>
              <a:tailEnd/>
            </a:ln>
          </p:spPr>
          <p:txBody>
            <a:bodyPr wrap="none">
              <a:spAutoFit/>
            </a:bodyPr>
            <a:lstStyle/>
            <a:p>
              <a:pPr marL="342900" indent="-342900" algn="ctr" eaLnBrk="1" hangingPunct="1">
                <a:defRPr/>
              </a:pPr>
              <a:r>
                <a:rPr lang="en-US" sz="1050" b="1" dirty="0">
                  <a:solidFill>
                    <a:schemeClr val="accent2"/>
                  </a:solidFill>
                  <a:latin typeface="Tahoma" pitchFamily="34" charset="0"/>
                  <a:ea typeface="Tahoma" pitchFamily="34" charset="0"/>
                  <a:cs typeface="Tahoma" pitchFamily="34" charset="0"/>
                </a:rPr>
                <a:t>2. Crisis Intervention</a:t>
              </a:r>
              <a:endParaRPr lang="el-GR" sz="1050" b="1" dirty="0">
                <a:solidFill>
                  <a:schemeClr val="accent2"/>
                </a:solidFill>
                <a:latin typeface="Tahoma" pitchFamily="34" charset="0"/>
                <a:ea typeface="Tahoma" pitchFamily="34" charset="0"/>
                <a:cs typeface="Tahoma" pitchFamily="34" charset="0"/>
              </a:endParaRPr>
            </a:p>
          </p:txBody>
        </p:sp>
      </p:grpSp>
      <p:grpSp>
        <p:nvGrpSpPr>
          <p:cNvPr id="4" name="Group 14"/>
          <p:cNvGrpSpPr>
            <a:grpSpLocks/>
          </p:cNvGrpSpPr>
          <p:nvPr/>
        </p:nvGrpSpPr>
        <p:grpSpPr bwMode="auto">
          <a:xfrm>
            <a:off x="5619750" y="1119188"/>
            <a:ext cx="2965450" cy="1066800"/>
            <a:chOff x="3495" y="1473"/>
            <a:chExt cx="1868" cy="672"/>
          </a:xfrm>
        </p:grpSpPr>
        <p:sp>
          <p:nvSpPr>
            <p:cNvPr id="12309" name="AutoShape 15"/>
            <p:cNvSpPr>
              <a:spLocks noChangeArrowheads="1"/>
            </p:cNvSpPr>
            <p:nvPr/>
          </p:nvSpPr>
          <p:spPr bwMode="auto">
            <a:xfrm rot="-1885909">
              <a:off x="3495" y="2008"/>
              <a:ext cx="337" cy="137"/>
            </a:xfrm>
            <a:prstGeom prst="rightArrow">
              <a:avLst>
                <a:gd name="adj1" fmla="val 50000"/>
                <a:gd name="adj2" fmla="val 66245"/>
              </a:avLst>
            </a:prstGeom>
            <a:solidFill>
              <a:srgbClr val="FF0000"/>
            </a:solidFill>
            <a:ln w="9525">
              <a:solidFill>
                <a:schemeClr val="tx1"/>
              </a:solidFill>
              <a:miter lim="800000"/>
              <a:headEnd/>
              <a:tailEnd/>
            </a:ln>
          </p:spPr>
          <p:txBody>
            <a:bodyPr wrap="none" anchor="ctr"/>
            <a:lstStyle/>
            <a:p>
              <a:pPr eaLnBrk="1" hangingPunct="1"/>
              <a:endParaRPr lang="el-GR" altLang="el-GR"/>
            </a:p>
          </p:txBody>
        </p:sp>
        <p:sp>
          <p:nvSpPr>
            <p:cNvPr id="14359" name="Text Box 16"/>
            <p:cNvSpPr txBox="1">
              <a:spLocks noChangeArrowheads="1"/>
            </p:cNvSpPr>
            <p:nvPr/>
          </p:nvSpPr>
          <p:spPr bwMode="auto">
            <a:xfrm>
              <a:off x="4146" y="1473"/>
              <a:ext cx="1217" cy="443"/>
            </a:xfrm>
            <a:prstGeom prst="rect">
              <a:avLst/>
            </a:prstGeom>
            <a:noFill/>
            <a:ln w="9525">
              <a:noFill/>
              <a:miter lim="800000"/>
              <a:headEnd/>
              <a:tailEnd/>
            </a:ln>
          </p:spPr>
          <p:txBody>
            <a:bodyPr>
              <a:spAutoFit/>
            </a:bodyPr>
            <a:lstStyle/>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3</a:t>
              </a:r>
              <a:r>
                <a:rPr lang="en-US" sz="1600" b="1" dirty="0">
                  <a:solidFill>
                    <a:schemeClr val="accent2"/>
                  </a:solidFill>
                  <a:latin typeface="Verdana" pitchFamily="34" charset="0"/>
                </a:rPr>
                <a:t>. </a:t>
              </a:r>
              <a:r>
                <a:rPr lang="en-US" sz="1050" b="1" dirty="0">
                  <a:solidFill>
                    <a:schemeClr val="accent2"/>
                  </a:solidFill>
                  <a:latin typeface="Tahoma" pitchFamily="34" charset="0"/>
                  <a:ea typeface="Tahoma" pitchFamily="34" charset="0"/>
                  <a:cs typeface="Tahoma" pitchFamily="34" charset="0"/>
                </a:rPr>
                <a:t>Meeting people where</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they live</a:t>
              </a:r>
              <a:endParaRPr lang="el-GR" sz="1050" b="1" dirty="0">
                <a:solidFill>
                  <a:schemeClr val="accent2"/>
                </a:solidFill>
                <a:latin typeface="Tahoma" pitchFamily="34" charset="0"/>
                <a:ea typeface="Tahoma" pitchFamily="34" charset="0"/>
                <a:cs typeface="Tahoma" pitchFamily="34" charset="0"/>
              </a:endParaRPr>
            </a:p>
          </p:txBody>
        </p:sp>
      </p:grpSp>
      <p:grpSp>
        <p:nvGrpSpPr>
          <p:cNvPr id="5" name="Group 17"/>
          <p:cNvGrpSpPr>
            <a:grpSpLocks/>
          </p:cNvGrpSpPr>
          <p:nvPr/>
        </p:nvGrpSpPr>
        <p:grpSpPr bwMode="auto">
          <a:xfrm>
            <a:off x="5638800" y="2879725"/>
            <a:ext cx="2816225" cy="1028700"/>
            <a:chOff x="3515" y="2062"/>
            <a:chExt cx="1774" cy="648"/>
          </a:xfrm>
        </p:grpSpPr>
        <p:sp>
          <p:nvSpPr>
            <p:cNvPr id="12307" name="AutoShape 18"/>
            <p:cNvSpPr>
              <a:spLocks noChangeArrowheads="1"/>
            </p:cNvSpPr>
            <p:nvPr/>
          </p:nvSpPr>
          <p:spPr bwMode="auto">
            <a:xfrm>
              <a:off x="3515" y="2115"/>
              <a:ext cx="363" cy="137"/>
            </a:xfrm>
            <a:prstGeom prst="rightArrow">
              <a:avLst>
                <a:gd name="adj1" fmla="val 50000"/>
                <a:gd name="adj2" fmla="val 66241"/>
              </a:avLst>
            </a:prstGeom>
            <a:solidFill>
              <a:srgbClr val="FF0000"/>
            </a:solidFill>
            <a:ln w="9525">
              <a:solidFill>
                <a:schemeClr val="tx1"/>
              </a:solidFill>
              <a:miter lim="800000"/>
              <a:headEnd/>
              <a:tailEnd/>
            </a:ln>
          </p:spPr>
          <p:txBody>
            <a:bodyPr wrap="none" anchor="ctr"/>
            <a:lstStyle/>
            <a:p>
              <a:pPr eaLnBrk="1" hangingPunct="1"/>
              <a:endParaRPr lang="el-GR" altLang="el-GR"/>
            </a:p>
          </p:txBody>
        </p:sp>
        <p:sp>
          <p:nvSpPr>
            <p:cNvPr id="14357" name="Text Box 19"/>
            <p:cNvSpPr txBox="1">
              <a:spLocks noChangeArrowheads="1"/>
            </p:cNvSpPr>
            <p:nvPr/>
          </p:nvSpPr>
          <p:spPr bwMode="auto">
            <a:xfrm>
              <a:off x="4313" y="2062"/>
              <a:ext cx="976" cy="648"/>
            </a:xfrm>
            <a:prstGeom prst="rect">
              <a:avLst/>
            </a:prstGeom>
            <a:noFill/>
            <a:ln w="9525">
              <a:noFill/>
              <a:miter lim="800000"/>
              <a:headEnd/>
              <a:tailEnd/>
            </a:ln>
          </p:spPr>
          <p:txBody>
            <a:bodyPr wrap="none">
              <a:spAutoFit/>
            </a:bodyPr>
            <a:lstStyle/>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4. Mental Health in</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Youth &amp; Education-</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Prevention-Primary </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Intervention</a:t>
              </a:r>
              <a:endParaRPr lang="el-GR" sz="1050" b="1" dirty="0">
                <a:solidFill>
                  <a:schemeClr val="accent2"/>
                </a:solidFill>
                <a:latin typeface="Tahoma" pitchFamily="34" charset="0"/>
                <a:ea typeface="Tahoma" pitchFamily="34" charset="0"/>
                <a:cs typeface="Tahoma" pitchFamily="34" charset="0"/>
              </a:endParaRPr>
            </a:p>
          </p:txBody>
        </p:sp>
      </p:grpSp>
      <p:grpSp>
        <p:nvGrpSpPr>
          <p:cNvPr id="6" name="Group 20"/>
          <p:cNvGrpSpPr>
            <a:grpSpLocks/>
          </p:cNvGrpSpPr>
          <p:nvPr/>
        </p:nvGrpSpPr>
        <p:grpSpPr bwMode="auto">
          <a:xfrm>
            <a:off x="3482975" y="4149725"/>
            <a:ext cx="1870075" cy="1196975"/>
            <a:chOff x="2182" y="2795"/>
            <a:chExt cx="1178" cy="754"/>
          </a:xfrm>
        </p:grpSpPr>
        <p:sp>
          <p:nvSpPr>
            <p:cNvPr id="12305" name="AutoShape 21"/>
            <p:cNvSpPr>
              <a:spLocks noChangeArrowheads="1"/>
            </p:cNvSpPr>
            <p:nvPr/>
          </p:nvSpPr>
          <p:spPr bwMode="auto">
            <a:xfrm rot="5400000">
              <a:off x="2586" y="2908"/>
              <a:ext cx="363" cy="137"/>
            </a:xfrm>
            <a:prstGeom prst="rightArrow">
              <a:avLst>
                <a:gd name="adj1" fmla="val 50000"/>
                <a:gd name="adj2" fmla="val 66241"/>
              </a:avLst>
            </a:prstGeom>
            <a:solidFill>
              <a:srgbClr val="FF0000"/>
            </a:solidFill>
            <a:ln w="9525">
              <a:solidFill>
                <a:schemeClr val="tx1"/>
              </a:solidFill>
              <a:miter lim="800000"/>
              <a:headEnd/>
              <a:tailEnd/>
            </a:ln>
          </p:spPr>
          <p:txBody>
            <a:bodyPr wrap="none" anchor="ctr"/>
            <a:lstStyle/>
            <a:p>
              <a:pPr eaLnBrk="1" hangingPunct="1"/>
              <a:endParaRPr lang="el-GR" altLang="el-GR"/>
            </a:p>
          </p:txBody>
        </p:sp>
        <p:sp>
          <p:nvSpPr>
            <p:cNvPr id="14355" name="Text Box 22"/>
            <p:cNvSpPr txBox="1">
              <a:spLocks noChangeArrowheads="1"/>
            </p:cNvSpPr>
            <p:nvPr/>
          </p:nvSpPr>
          <p:spPr bwMode="auto">
            <a:xfrm>
              <a:off x="2182" y="3206"/>
              <a:ext cx="1178" cy="343"/>
            </a:xfrm>
            <a:prstGeom prst="rect">
              <a:avLst/>
            </a:prstGeom>
            <a:noFill/>
            <a:ln w="9525">
              <a:noFill/>
              <a:miter lim="800000"/>
              <a:headEnd/>
              <a:tailEnd/>
            </a:ln>
          </p:spPr>
          <p:txBody>
            <a:bodyPr wrap="none">
              <a:spAutoFit/>
            </a:bodyPr>
            <a:lstStyle/>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5. Deinstitutionalization-</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Housing solutions</a:t>
              </a:r>
              <a:endParaRPr lang="el-GR" sz="1050" b="1" dirty="0">
                <a:solidFill>
                  <a:schemeClr val="accent2"/>
                </a:solidFill>
                <a:latin typeface="Tahoma" pitchFamily="34" charset="0"/>
                <a:ea typeface="Tahoma" pitchFamily="34" charset="0"/>
                <a:cs typeface="Tahoma" pitchFamily="34" charset="0"/>
              </a:endParaRPr>
            </a:p>
          </p:txBody>
        </p:sp>
      </p:grpSp>
      <p:grpSp>
        <p:nvGrpSpPr>
          <p:cNvPr id="7" name="Group 23"/>
          <p:cNvGrpSpPr>
            <a:grpSpLocks/>
          </p:cNvGrpSpPr>
          <p:nvPr/>
        </p:nvGrpSpPr>
        <p:grpSpPr bwMode="auto">
          <a:xfrm>
            <a:off x="0" y="2743200"/>
            <a:ext cx="3408363" cy="1028700"/>
            <a:chOff x="131" y="1979"/>
            <a:chExt cx="1978" cy="648"/>
          </a:xfrm>
        </p:grpSpPr>
        <p:sp>
          <p:nvSpPr>
            <p:cNvPr id="14352" name="Text Box 24"/>
            <p:cNvSpPr txBox="1">
              <a:spLocks noChangeArrowheads="1"/>
            </p:cNvSpPr>
            <p:nvPr/>
          </p:nvSpPr>
          <p:spPr bwMode="auto">
            <a:xfrm>
              <a:off x="131" y="1979"/>
              <a:ext cx="1576" cy="648"/>
            </a:xfrm>
            <a:prstGeom prst="rect">
              <a:avLst/>
            </a:prstGeom>
            <a:noFill/>
            <a:ln w="9525">
              <a:noFill/>
              <a:miter lim="800000"/>
              <a:headEnd/>
              <a:tailEnd/>
            </a:ln>
          </p:spPr>
          <p:txBody>
            <a:bodyPr>
              <a:spAutoFit/>
            </a:bodyPr>
            <a:lstStyle/>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6. Mental Health in </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Workplace Settings-</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Occupational </a:t>
              </a:r>
            </a:p>
            <a:p>
              <a:pPr marL="342900" indent="-342900" algn="ctr" eaLnBrk="1" hangingPunct="1">
                <a:lnSpc>
                  <a:spcPct val="150000"/>
                </a:lnSpc>
                <a:defRPr/>
              </a:pPr>
              <a:r>
                <a:rPr lang="en-US" sz="1050" b="1" dirty="0">
                  <a:solidFill>
                    <a:schemeClr val="accent2"/>
                  </a:solidFill>
                  <a:latin typeface="Tahoma" pitchFamily="34" charset="0"/>
                  <a:ea typeface="Tahoma" pitchFamily="34" charset="0"/>
                  <a:cs typeface="Tahoma" pitchFamily="34" charset="0"/>
                </a:rPr>
                <a:t>Rehabilitation</a:t>
              </a:r>
              <a:endParaRPr lang="el-GR" sz="1050" b="1" dirty="0">
                <a:solidFill>
                  <a:schemeClr val="accent2"/>
                </a:solidFill>
                <a:latin typeface="Tahoma" pitchFamily="34" charset="0"/>
                <a:ea typeface="Tahoma" pitchFamily="34" charset="0"/>
                <a:cs typeface="Tahoma" pitchFamily="34" charset="0"/>
              </a:endParaRPr>
            </a:p>
          </p:txBody>
        </p:sp>
        <p:sp>
          <p:nvSpPr>
            <p:cNvPr id="12304" name="AutoShape 25"/>
            <p:cNvSpPr>
              <a:spLocks noChangeArrowheads="1"/>
            </p:cNvSpPr>
            <p:nvPr/>
          </p:nvSpPr>
          <p:spPr bwMode="auto">
            <a:xfrm rot="10800000">
              <a:off x="1746" y="2115"/>
              <a:ext cx="363" cy="137"/>
            </a:xfrm>
            <a:prstGeom prst="rightArrow">
              <a:avLst>
                <a:gd name="adj1" fmla="val 50000"/>
                <a:gd name="adj2" fmla="val 66241"/>
              </a:avLst>
            </a:prstGeom>
            <a:solidFill>
              <a:srgbClr val="FF0000"/>
            </a:solidFill>
            <a:ln w="9525">
              <a:solidFill>
                <a:schemeClr val="tx1"/>
              </a:solidFill>
              <a:miter lim="800000"/>
              <a:headEnd/>
              <a:tailEnd/>
            </a:ln>
          </p:spPr>
          <p:txBody>
            <a:bodyPr wrap="none" anchor="ctr"/>
            <a:lstStyle/>
            <a:p>
              <a:pPr eaLnBrk="1" hangingPunct="1"/>
              <a:endParaRPr lang="el-GR" altLang="el-GR"/>
            </a:p>
          </p:txBody>
        </p:sp>
      </p:grpSp>
      <p:sp>
        <p:nvSpPr>
          <p:cNvPr id="45082" name="AutoShape 26"/>
          <p:cNvSpPr>
            <a:spLocks noChangeArrowheads="1"/>
          </p:cNvSpPr>
          <p:nvPr/>
        </p:nvSpPr>
        <p:spPr bwMode="auto">
          <a:xfrm>
            <a:off x="1439863" y="5473700"/>
            <a:ext cx="5761037" cy="720725"/>
          </a:xfrm>
          <a:prstGeom prst="upArrowCallout">
            <a:avLst>
              <a:gd name="adj1" fmla="val 53585"/>
              <a:gd name="adj2" fmla="val 62023"/>
              <a:gd name="adj3" fmla="val 14759"/>
              <a:gd name="adj4" fmla="val 66667"/>
            </a:avLst>
          </a:prstGeom>
          <a:solidFill>
            <a:srgbClr val="FF0000"/>
          </a:solidFill>
          <a:ln w="9525">
            <a:solidFill>
              <a:schemeClr val="tx1"/>
            </a:solidFill>
            <a:miter lim="800000"/>
            <a:headEnd/>
            <a:tailEnd/>
          </a:ln>
        </p:spPr>
        <p:txBody>
          <a:bodyPr wrap="none" anchor="ctr"/>
          <a:lstStyle/>
          <a:p>
            <a:pPr algn="ctr" eaLnBrk="1" hangingPunct="1"/>
            <a:r>
              <a:rPr lang="en-US" altLang="el-GR" b="1">
                <a:solidFill>
                  <a:schemeClr val="bg1"/>
                </a:solidFill>
                <a:latin typeface="Tahoma" pitchFamily="34" charset="0"/>
                <a:cs typeface="Tahoma" pitchFamily="34" charset="0"/>
              </a:rPr>
              <a:t>CREATION OF LOCAL NETWORK </a:t>
            </a:r>
            <a:endParaRPr lang="el-GR" altLang="el-GR" b="1">
              <a:solidFill>
                <a:schemeClr val="bg1"/>
              </a:solidFill>
              <a:latin typeface="Tahoma" pitchFamily="34" charset="0"/>
              <a:cs typeface="Tahoma" pitchFamily="34" charset="0"/>
            </a:endParaRPr>
          </a:p>
        </p:txBody>
      </p:sp>
      <p:pic>
        <p:nvPicPr>
          <p:cNvPr id="12302" name="Picture 4" descr="LOGO TELIKO AGGLIKO"/>
          <p:cNvPicPr>
            <a:picLocks noChangeAspect="1" noChangeArrowheads="1"/>
          </p:cNvPicPr>
          <p:nvPr/>
        </p:nvPicPr>
        <p:blipFill>
          <a:blip r:embed="rId2" cstate="print"/>
          <a:srcRect/>
          <a:stretch>
            <a:fillRect/>
          </a:stretch>
        </p:blipFill>
        <p:spPr bwMode="auto">
          <a:xfrm>
            <a:off x="3611563" y="6272213"/>
            <a:ext cx="1681162" cy="585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ppt_x"/>
                                          </p:val>
                                        </p:tav>
                                        <p:tav tm="100000">
                                          <p:val>
                                            <p:strVal val="#ppt_x"/>
                                          </p:val>
                                        </p:tav>
                                      </p:tavLst>
                                    </p:anim>
                                    <p:anim calcmode="lin" valueType="num">
                                      <p:cBhvr additive="base">
                                        <p:cTn id="8"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3"/>
                                        </p:tgtEl>
                                        <p:attrNameLst>
                                          <p:attrName>style.visibility</p:attrName>
                                        </p:attrNameLst>
                                      </p:cBhvr>
                                      <p:to>
                                        <p:strVal val="visible"/>
                                      </p:to>
                                    </p:set>
                                    <p:anim calcmode="lin" valueType="num">
                                      <p:cBhvr additive="base">
                                        <p:cTn id="13" dur="500" fill="hold"/>
                                        <p:tgtEl>
                                          <p:spTgt spid="45063"/>
                                        </p:tgtEl>
                                        <p:attrNameLst>
                                          <p:attrName>ppt_x</p:attrName>
                                        </p:attrNameLst>
                                      </p:cBhvr>
                                      <p:tavLst>
                                        <p:tav tm="0">
                                          <p:val>
                                            <p:strVal val="#ppt_x"/>
                                          </p:val>
                                        </p:tav>
                                        <p:tav tm="100000">
                                          <p:val>
                                            <p:strVal val="#ppt_x"/>
                                          </p:val>
                                        </p:tav>
                                      </p:tavLst>
                                    </p:anim>
                                    <p:anim calcmode="lin" valueType="num">
                                      <p:cBhvr additive="base">
                                        <p:cTn id="14"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82"/>
                                        </p:tgtEl>
                                        <p:attrNameLst>
                                          <p:attrName>style.visibility</p:attrName>
                                        </p:attrNameLst>
                                      </p:cBhvr>
                                      <p:to>
                                        <p:strVal val="visible"/>
                                      </p:to>
                                    </p:set>
                                    <p:anim calcmode="lin" valueType="num">
                                      <p:cBhvr additive="base">
                                        <p:cTn id="55" dur="500" fill="hold"/>
                                        <p:tgtEl>
                                          <p:spTgt spid="45082"/>
                                        </p:tgtEl>
                                        <p:attrNameLst>
                                          <p:attrName>ppt_x</p:attrName>
                                        </p:attrNameLst>
                                      </p:cBhvr>
                                      <p:tavLst>
                                        <p:tav tm="0">
                                          <p:val>
                                            <p:strVal val="#ppt_x"/>
                                          </p:val>
                                        </p:tav>
                                        <p:tav tm="100000">
                                          <p:val>
                                            <p:strVal val="#ppt_x"/>
                                          </p:val>
                                        </p:tav>
                                      </p:tavLst>
                                    </p:anim>
                                    <p:anim calcmode="lin" valueType="num">
                                      <p:cBhvr additive="base">
                                        <p:cTn id="56" dur="500" fill="hold"/>
                                        <p:tgtEl>
                                          <p:spTgt spid="45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animBg="1"/>
      <p:bldP spid="450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p:cNvSpPr>
            <a:spLocks noGrp="1"/>
          </p:cNvSpPr>
          <p:nvPr>
            <p:ph type="sldNum" sz="quarter" idx="12"/>
          </p:nvPr>
        </p:nvSpPr>
        <p:spPr>
          <a:noFill/>
        </p:spPr>
        <p:txBody>
          <a:bodyPr/>
          <a:lstStyle/>
          <a:p>
            <a:fld id="{DEE3E4CF-6F67-4660-8C23-54BEFD894908}" type="slidenum">
              <a:rPr lang="el-GR" altLang="el-GR"/>
              <a:pPr/>
              <a:t>14</a:t>
            </a:fld>
            <a:endParaRPr lang="el-GR" altLang="el-GR"/>
          </a:p>
        </p:txBody>
      </p:sp>
      <p:sp>
        <p:nvSpPr>
          <p:cNvPr id="13315" name="Rectangle 2"/>
          <p:cNvSpPr>
            <a:spLocks noGrp="1" noChangeArrowheads="1"/>
          </p:cNvSpPr>
          <p:nvPr>
            <p:ph type="ctrTitle"/>
          </p:nvPr>
        </p:nvSpPr>
        <p:spPr>
          <a:xfrm>
            <a:off x="381000" y="228600"/>
            <a:ext cx="8001000" cy="990600"/>
          </a:xfrm>
        </p:spPr>
        <p:txBody>
          <a:bodyPr/>
          <a:lstStyle/>
          <a:p>
            <a:pPr eaLnBrk="1" hangingPunct="1">
              <a:lnSpc>
                <a:spcPct val="150000"/>
              </a:lnSpc>
            </a:pPr>
            <a:r>
              <a:rPr lang="el-GR" altLang="el-GR" sz="2000" b="1" smtClean="0">
                <a:solidFill>
                  <a:schemeClr val="bg1"/>
                </a:solidFill>
                <a:latin typeface="Tahoma" pitchFamily="34" charset="0"/>
                <a:cs typeface="Tahoma" pitchFamily="34" charset="0"/>
              </a:rPr>
              <a:t> </a:t>
            </a:r>
            <a:br>
              <a:rPr lang="el-GR" altLang="el-GR" sz="2000" b="1" smtClean="0">
                <a:solidFill>
                  <a:schemeClr val="bg1"/>
                </a:solidFill>
                <a:latin typeface="Tahoma" pitchFamily="34" charset="0"/>
                <a:cs typeface="Tahoma" pitchFamily="34" charset="0"/>
              </a:rPr>
            </a:br>
            <a:r>
              <a:rPr lang="en-US" altLang="el-GR" sz="1800" b="1" smtClean="0">
                <a:solidFill>
                  <a:schemeClr val="bg1"/>
                </a:solidFill>
                <a:latin typeface="Tahoma" pitchFamily="34" charset="0"/>
                <a:cs typeface="Tahoma" pitchFamily="34" charset="0"/>
              </a:rPr>
              <a:t>Anniversary Review of the Mobile Psychiatric Units of Evros and Fokida Prefectures for the decade 2001-2010</a:t>
            </a:r>
            <a:endParaRPr lang="el-GR" altLang="el-GR" sz="1800" b="1" smtClean="0">
              <a:solidFill>
                <a:schemeClr val="bg1"/>
              </a:solidFill>
              <a:latin typeface="Tahoma" pitchFamily="34" charset="0"/>
              <a:cs typeface="Tahoma" pitchFamily="34" charset="0"/>
            </a:endParaRPr>
          </a:p>
        </p:txBody>
      </p:sp>
      <p:sp>
        <p:nvSpPr>
          <p:cNvPr id="16389" name="Rectangle 3"/>
          <p:cNvSpPr>
            <a:spLocks noGrp="1" noChangeArrowheads="1"/>
          </p:cNvSpPr>
          <p:nvPr>
            <p:ph type="subTitle" idx="1"/>
          </p:nvPr>
        </p:nvSpPr>
        <p:spPr>
          <a:xfrm>
            <a:off x="838200" y="1905000"/>
            <a:ext cx="7848600" cy="4038600"/>
          </a:xfrm>
        </p:spPr>
        <p:txBody>
          <a:bodyPr/>
          <a:lstStyle/>
          <a:p>
            <a:pPr algn="l" eaLnBrk="1" hangingPunct="1">
              <a:lnSpc>
                <a:spcPct val="150000"/>
              </a:lnSpc>
              <a:defRPr/>
            </a:pPr>
            <a:r>
              <a:rPr lang="en-US" sz="1100" b="1" dirty="0">
                <a:latin typeface="Tahoma" pitchFamily="34" charset="0"/>
                <a:ea typeface="Tahoma" pitchFamily="34" charset="0"/>
                <a:cs typeface="Tahoma" pitchFamily="34" charset="0"/>
              </a:rPr>
              <a:t>Clients</a:t>
            </a:r>
            <a:endParaRPr lang="en-US" sz="1100" dirty="0">
              <a:latin typeface="Tahoma" pitchFamily="34" charset="0"/>
              <a:ea typeface="Tahoma" pitchFamily="34" charset="0"/>
              <a:cs typeface="Tahoma" pitchFamily="34" charset="0"/>
            </a:endParaRPr>
          </a:p>
          <a:p>
            <a:pPr marL="171450" indent="-171450" algn="l" eaLnBrk="1" hangingPunct="1">
              <a:lnSpc>
                <a:spcPct val="150000"/>
              </a:lnSpc>
              <a:buFont typeface="Wingdings" panose="05000000000000000000" pitchFamily="2" charset="2"/>
              <a:buChar char="Ø"/>
              <a:defRPr/>
            </a:pPr>
            <a:r>
              <a:rPr lang="en-US" sz="1100"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Individuals</a:t>
            </a:r>
            <a:r>
              <a:rPr lang="en-US" sz="1100" dirty="0">
                <a:latin typeface="Tahoma" pitchFamily="34" charset="0"/>
                <a:ea typeface="Tahoma" pitchFamily="34" charset="0"/>
                <a:cs typeface="Tahoma" pitchFamily="34" charset="0"/>
              </a:rPr>
              <a:t> with psychosocial problems: 5,121</a:t>
            </a:r>
            <a:r>
              <a:rPr lang="en-GB" sz="1100"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Male 1,869</a:t>
            </a:r>
            <a:r>
              <a:rPr lang="en-GB" sz="1100" dirty="0">
                <a:latin typeface="Tahoma" pitchFamily="34" charset="0"/>
                <a:ea typeface="Tahoma" pitchFamily="34" charset="0"/>
                <a:cs typeface="Tahoma" pitchFamily="34" charset="0"/>
              </a:rPr>
              <a:t>, </a:t>
            </a:r>
            <a:r>
              <a:rPr lang="en-US" sz="1100" dirty="0">
                <a:latin typeface="Tahoma" pitchFamily="34" charset="0"/>
                <a:ea typeface="Tahoma" pitchFamily="34" charset="0"/>
                <a:cs typeface="Tahoma" pitchFamily="34" charset="0"/>
              </a:rPr>
              <a:t>Female 3,252</a:t>
            </a:r>
            <a:r>
              <a:rPr lang="en-GB" sz="1100" dirty="0">
                <a:latin typeface="Tahoma" pitchFamily="34" charset="0"/>
                <a:ea typeface="Tahoma" pitchFamily="34" charset="0"/>
                <a:cs typeface="Tahoma" pitchFamily="34" charset="0"/>
              </a:rPr>
              <a:t>)</a:t>
            </a:r>
            <a:endParaRPr lang="en-US" sz="1100" dirty="0">
              <a:latin typeface="Tahoma" pitchFamily="34" charset="0"/>
              <a:ea typeface="Tahoma" pitchFamily="34" charset="0"/>
              <a:cs typeface="Tahoma" pitchFamily="34" charset="0"/>
            </a:endParaRPr>
          </a:p>
          <a:p>
            <a:pPr marL="171450" indent="-171450" algn="l" eaLnBrk="1" hangingPunct="1">
              <a:lnSpc>
                <a:spcPct val="150000"/>
              </a:lnSpc>
              <a:buFont typeface="Wingdings" panose="05000000000000000000" pitchFamily="2" charset="2"/>
              <a:buChar char="Ø"/>
              <a:defRPr/>
            </a:pPr>
            <a:r>
              <a:rPr lang="en-US" sz="1100" dirty="0">
                <a:latin typeface="Tahoma" pitchFamily="34" charset="0"/>
                <a:ea typeface="Tahoma" pitchFamily="34" charset="0"/>
                <a:cs typeface="Tahoma" pitchFamily="34" charset="0"/>
              </a:rPr>
              <a:t>  Number of therapeutic </a:t>
            </a:r>
            <a:r>
              <a:rPr lang="en-US" sz="1100" b="1" dirty="0">
                <a:latin typeface="Tahoma" pitchFamily="34" charset="0"/>
                <a:ea typeface="Tahoma" pitchFamily="34" charset="0"/>
                <a:cs typeface="Tahoma" pitchFamily="34" charset="0"/>
              </a:rPr>
              <a:t>interventions</a:t>
            </a:r>
            <a:r>
              <a:rPr lang="en-US" sz="1100" dirty="0">
                <a:latin typeface="Tahoma" pitchFamily="34" charset="0"/>
                <a:ea typeface="Tahoma" pitchFamily="34" charset="0"/>
                <a:cs typeface="Tahoma" pitchFamily="34" charset="0"/>
              </a:rPr>
              <a:t>: 197,718</a:t>
            </a:r>
          </a:p>
          <a:p>
            <a:pPr algn="l" eaLnBrk="1" hangingPunct="1">
              <a:lnSpc>
                <a:spcPct val="150000"/>
              </a:lnSpc>
              <a:defRPr/>
            </a:pPr>
            <a:endParaRPr lang="en-US" sz="1100" b="1" dirty="0">
              <a:latin typeface="Tahoma" pitchFamily="34" charset="0"/>
              <a:ea typeface="Tahoma" pitchFamily="34" charset="0"/>
              <a:cs typeface="Tahoma" pitchFamily="34" charset="0"/>
            </a:endParaRPr>
          </a:p>
          <a:p>
            <a:pPr algn="l" eaLnBrk="1" hangingPunct="1">
              <a:lnSpc>
                <a:spcPct val="150000"/>
              </a:lnSpc>
              <a:defRPr/>
            </a:pPr>
            <a:r>
              <a:rPr lang="en-US" sz="1100" b="1" dirty="0">
                <a:latin typeface="Tahoma" pitchFamily="34" charset="0"/>
                <a:ea typeface="Tahoma" pitchFamily="34" charset="0"/>
                <a:cs typeface="Tahoma" pitchFamily="34" charset="0"/>
              </a:rPr>
              <a:t>Types of Interventions</a:t>
            </a:r>
            <a:endParaRPr lang="en-US" sz="1100" dirty="0">
              <a:latin typeface="Tahoma" pitchFamily="34" charset="0"/>
              <a:ea typeface="Tahoma" pitchFamily="34" charset="0"/>
              <a:cs typeface="Tahoma" pitchFamily="34" charset="0"/>
            </a:endParaRPr>
          </a:p>
          <a:p>
            <a:pPr marL="171450" indent="-171450" algn="l" eaLnBrk="1" hangingPunct="1">
              <a:lnSpc>
                <a:spcPct val="150000"/>
              </a:lnSpc>
              <a:buFont typeface="Wingdings" panose="05000000000000000000" pitchFamily="2" charset="2"/>
              <a:buChar char="Ø"/>
              <a:defRPr/>
            </a:pPr>
            <a:r>
              <a:rPr lang="en-US" sz="1100"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Psychotherapy and other </a:t>
            </a:r>
            <a:r>
              <a:rPr lang="en-US" sz="1100" dirty="0">
                <a:latin typeface="Tahoma" pitchFamily="34" charset="0"/>
                <a:ea typeface="Tahoma" pitchFamily="34" charset="0"/>
                <a:cs typeface="Tahoma" pitchFamily="34" charset="0"/>
              </a:rPr>
              <a:t>individual therapeutic interventions: 139,128</a:t>
            </a:r>
          </a:p>
          <a:p>
            <a:pPr marL="171450" indent="-171450" algn="l" eaLnBrk="1" hangingPunct="1">
              <a:lnSpc>
                <a:spcPct val="150000"/>
              </a:lnSpc>
              <a:buFont typeface="Wingdings" panose="05000000000000000000" pitchFamily="2" charset="2"/>
              <a:buChar char="Ø"/>
              <a:defRPr/>
            </a:pPr>
            <a:r>
              <a:rPr lang="en-US" sz="1100" b="1" dirty="0">
                <a:latin typeface="Tahoma" pitchFamily="34" charset="0"/>
                <a:ea typeface="Tahoma" pitchFamily="34" charset="0"/>
                <a:cs typeface="Tahoma" pitchFamily="34" charset="0"/>
              </a:rPr>
              <a:t>  Family Intervention</a:t>
            </a:r>
            <a:r>
              <a:rPr lang="en-US" sz="1100" dirty="0">
                <a:latin typeface="Tahoma" pitchFamily="34" charset="0"/>
                <a:ea typeface="Tahoma" pitchFamily="34" charset="0"/>
                <a:cs typeface="Tahoma" pitchFamily="34" charset="0"/>
              </a:rPr>
              <a:t>: 4,946</a:t>
            </a:r>
          </a:p>
          <a:p>
            <a:pPr marL="171450" indent="-171450" algn="l" eaLnBrk="1" hangingPunct="1">
              <a:lnSpc>
                <a:spcPct val="150000"/>
              </a:lnSpc>
              <a:buFont typeface="Wingdings" panose="05000000000000000000" pitchFamily="2" charset="2"/>
              <a:buChar char="Ø"/>
              <a:defRPr/>
            </a:pPr>
            <a:r>
              <a:rPr lang="en-US" sz="1100"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Socialization </a:t>
            </a:r>
            <a:r>
              <a:rPr lang="en-US" sz="1100" dirty="0">
                <a:latin typeface="Tahoma" pitchFamily="34" charset="0"/>
                <a:ea typeface="Tahoma" pitchFamily="34" charset="0"/>
                <a:cs typeface="Tahoma" pitchFamily="34" charset="0"/>
              </a:rPr>
              <a:t>acts: 11,904</a:t>
            </a:r>
          </a:p>
          <a:p>
            <a:pPr marL="171450" indent="-171450" algn="l" eaLnBrk="1" hangingPunct="1">
              <a:lnSpc>
                <a:spcPct val="150000"/>
              </a:lnSpc>
              <a:buFont typeface="Wingdings" panose="05000000000000000000" pitchFamily="2" charset="2"/>
              <a:buChar char="Ø"/>
              <a:defRPr/>
            </a:pPr>
            <a:r>
              <a:rPr lang="en-US" sz="1100" b="1" dirty="0">
                <a:latin typeface="Tahoma" pitchFamily="34" charset="0"/>
                <a:ea typeface="Tahoma" pitchFamily="34" charset="0"/>
                <a:cs typeface="Tahoma" pitchFamily="34" charset="0"/>
              </a:rPr>
              <a:t>  Pre-vocational </a:t>
            </a:r>
            <a:r>
              <a:rPr lang="en-US" sz="1100" dirty="0">
                <a:latin typeface="Tahoma" pitchFamily="34" charset="0"/>
                <a:ea typeface="Tahoma" pitchFamily="34" charset="0"/>
                <a:cs typeface="Tahoma" pitchFamily="34" charset="0"/>
              </a:rPr>
              <a:t>Training – Employment: 10,495</a:t>
            </a:r>
          </a:p>
          <a:p>
            <a:pPr marL="171450" indent="-171450" algn="l" eaLnBrk="1" hangingPunct="1">
              <a:lnSpc>
                <a:spcPct val="150000"/>
              </a:lnSpc>
              <a:buFont typeface="Wingdings" panose="05000000000000000000" pitchFamily="2" charset="2"/>
              <a:buChar char="Ø"/>
              <a:defRPr/>
            </a:pPr>
            <a:r>
              <a:rPr lang="en-US" sz="1100"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Other Interventions </a:t>
            </a:r>
            <a:r>
              <a:rPr lang="en-US" sz="1100" dirty="0">
                <a:latin typeface="Tahoma" pitchFamily="34" charset="0"/>
                <a:ea typeface="Tahoma" pitchFamily="34" charset="0"/>
                <a:cs typeface="Tahoma" pitchFamily="34" charset="0"/>
              </a:rPr>
              <a:t>– diagnostic assessment, crisis intervention, Psychiatric Intervention at the Patient’s home, psychological support, education in personal and social skills, vocational training support etc:  31,245</a:t>
            </a:r>
            <a:endParaRPr lang="el-GR" sz="1100" dirty="0">
              <a:latin typeface="Tahoma" pitchFamily="34" charset="0"/>
              <a:ea typeface="Tahoma" pitchFamily="34" charset="0"/>
              <a:cs typeface="Tahoma" pitchFamily="34" charset="0"/>
            </a:endParaRPr>
          </a:p>
        </p:txBody>
      </p:sp>
      <p:pic>
        <p:nvPicPr>
          <p:cNvPr id="13317" name="Picture 4" descr="LOGO TELIKO AGGLIKO"/>
          <p:cNvPicPr>
            <a:picLocks noChangeAspect="1" noChangeArrowheads="1"/>
          </p:cNvPicPr>
          <p:nvPr/>
        </p:nvPicPr>
        <p:blipFill>
          <a:blip r:embed="rId2" cstate="print"/>
          <a:srcRect/>
          <a:stretch>
            <a:fillRect/>
          </a:stretch>
        </p:blipFill>
        <p:spPr bwMode="auto">
          <a:xfrm>
            <a:off x="3429000" y="6245225"/>
            <a:ext cx="1951038"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 Θέση αριθμού διαφάνειας"/>
          <p:cNvSpPr>
            <a:spLocks noGrp="1"/>
          </p:cNvSpPr>
          <p:nvPr>
            <p:ph type="sldNum" sz="quarter" idx="12"/>
          </p:nvPr>
        </p:nvSpPr>
        <p:spPr>
          <a:noFill/>
        </p:spPr>
        <p:txBody>
          <a:bodyPr/>
          <a:lstStyle/>
          <a:p>
            <a:fld id="{2B7E6E94-0C6F-4383-B081-307BE97D1338}" type="slidenum">
              <a:rPr lang="el-GR" altLang="el-GR"/>
              <a:pPr/>
              <a:t>15</a:t>
            </a:fld>
            <a:endParaRPr lang="el-GR" altLang="el-GR"/>
          </a:p>
        </p:txBody>
      </p:sp>
      <p:sp>
        <p:nvSpPr>
          <p:cNvPr id="14339" name="Rectangle 2"/>
          <p:cNvSpPr>
            <a:spLocks noGrp="1" noChangeArrowheads="1"/>
          </p:cNvSpPr>
          <p:nvPr>
            <p:ph type="ctrTitle"/>
          </p:nvPr>
        </p:nvSpPr>
        <p:spPr>
          <a:xfrm>
            <a:off x="2019300" y="0"/>
            <a:ext cx="4800600" cy="9906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THE MOBILE PSYCHIATRIC UNIT Types of interventions</a:t>
            </a:r>
            <a:endParaRPr lang="el-GR" altLang="el-GR" sz="2000" b="1" smtClean="0">
              <a:solidFill>
                <a:schemeClr val="bg1"/>
              </a:solidFill>
              <a:latin typeface="Tahoma" pitchFamily="34" charset="0"/>
              <a:cs typeface="Tahoma" pitchFamily="34" charset="0"/>
            </a:endParaRPr>
          </a:p>
        </p:txBody>
      </p:sp>
      <p:pic>
        <p:nvPicPr>
          <p:cNvPr id="14340" name="Picture 4"/>
          <p:cNvPicPr>
            <a:picLocks noGrp="1" noChangeAspect="1" noChangeArrowheads="1"/>
          </p:cNvPicPr>
          <p:nvPr>
            <p:ph type="subTitle" idx="1"/>
          </p:nvPr>
        </p:nvPicPr>
        <p:blipFill>
          <a:blip r:embed="rId2" cstate="print"/>
          <a:srcRect/>
          <a:stretch>
            <a:fillRect/>
          </a:stretch>
        </p:blipFill>
        <p:spPr>
          <a:xfrm>
            <a:off x="1219200" y="1143000"/>
            <a:ext cx="6781800" cy="4648200"/>
          </a:xfrm>
          <a:noFill/>
        </p:spPr>
      </p:pic>
      <p:pic>
        <p:nvPicPr>
          <p:cNvPr id="14341" name="Picture 4" descr="LOGO TELIKO AGGLIKO"/>
          <p:cNvPicPr>
            <a:picLocks noChangeAspect="1" noChangeArrowheads="1"/>
          </p:cNvPicPr>
          <p:nvPr/>
        </p:nvPicPr>
        <p:blipFill>
          <a:blip r:embed="rId3" cstate="print"/>
          <a:srcRect/>
          <a:stretch>
            <a:fillRect/>
          </a:stretch>
        </p:blipFill>
        <p:spPr bwMode="auto">
          <a:xfrm>
            <a:off x="3429000" y="6148388"/>
            <a:ext cx="1981200" cy="70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 Θέση αριθμού διαφάνειας"/>
          <p:cNvSpPr>
            <a:spLocks noGrp="1"/>
          </p:cNvSpPr>
          <p:nvPr>
            <p:ph type="sldNum" sz="quarter" idx="12"/>
          </p:nvPr>
        </p:nvSpPr>
        <p:spPr>
          <a:noFill/>
        </p:spPr>
        <p:txBody>
          <a:bodyPr/>
          <a:lstStyle/>
          <a:p>
            <a:fld id="{0E9D3FE5-845F-48E8-BFEF-6A8063C17EEF}" type="slidenum">
              <a:rPr lang="el-GR" altLang="el-GR"/>
              <a:pPr/>
              <a:t>16</a:t>
            </a:fld>
            <a:endParaRPr lang="el-GR" altLang="el-GR"/>
          </a:p>
        </p:txBody>
      </p:sp>
      <p:sp>
        <p:nvSpPr>
          <p:cNvPr id="15363" name="Rectangle 2"/>
          <p:cNvSpPr>
            <a:spLocks noGrp="1" noChangeArrowheads="1"/>
          </p:cNvSpPr>
          <p:nvPr>
            <p:ph type="ctrTitle"/>
          </p:nvPr>
        </p:nvSpPr>
        <p:spPr>
          <a:xfrm>
            <a:off x="1524000" y="381000"/>
            <a:ext cx="6705600" cy="990600"/>
          </a:xfrm>
        </p:spPr>
        <p:txBody>
          <a:bodyPr/>
          <a:lstStyle/>
          <a:p>
            <a:pPr eaLnBrk="1" hangingPunct="1"/>
            <a:r>
              <a:rPr lang="en-US" sz="2000" b="1" smtClean="0">
                <a:solidFill>
                  <a:schemeClr val="bg1"/>
                </a:solidFill>
                <a:latin typeface="Tahoma" pitchFamily="34" charset="0"/>
                <a:cs typeface="Tahoma" pitchFamily="34" charset="0"/>
              </a:rPr>
              <a:t>NUMBER OF PEOPLE USING THE SERVICES </a:t>
            </a:r>
            <a:endParaRPr lang="el-GR" altLang="el-GR" sz="2000" b="1" smtClean="0">
              <a:solidFill>
                <a:schemeClr val="bg1"/>
              </a:solidFill>
              <a:latin typeface="Tahoma" pitchFamily="34" charset="0"/>
              <a:cs typeface="Tahoma" pitchFamily="34" charset="0"/>
            </a:endParaRPr>
          </a:p>
        </p:txBody>
      </p:sp>
      <p:graphicFrame>
        <p:nvGraphicFramePr>
          <p:cNvPr id="3" name="Table 2"/>
          <p:cNvGraphicFramePr>
            <a:graphicFrameLocks noGrp="1"/>
          </p:cNvGraphicFramePr>
          <p:nvPr/>
        </p:nvGraphicFramePr>
        <p:xfrm>
          <a:off x="1524000" y="1676400"/>
          <a:ext cx="6400801" cy="3657600"/>
        </p:xfrm>
        <a:graphic>
          <a:graphicData uri="http://schemas.openxmlformats.org/drawingml/2006/table">
            <a:tbl>
              <a:tblPr/>
              <a:tblGrid>
                <a:gridCol w="1155433"/>
                <a:gridCol w="1535880"/>
                <a:gridCol w="1854744"/>
                <a:gridCol w="1854744"/>
              </a:tblGrid>
              <a:tr h="731520">
                <a:tc gridSpan="4">
                  <a:txBody>
                    <a:bodyPr/>
                    <a:lstStyle/>
                    <a:p>
                      <a:pPr algn="ctr" fontAlgn="b"/>
                      <a:r>
                        <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YEAR </a:t>
                      </a:r>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2015</a:t>
                      </a:r>
                      <a:endParaRPr lang="el-GR"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fontAlgn="b"/>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l-GR"/>
                    </a:p>
                  </a:txBody>
                  <a:tcPr/>
                </a:tc>
                <a:tc hMerge="1">
                  <a:txBody>
                    <a:bodyPr/>
                    <a:lstStyle/>
                    <a:p>
                      <a:endParaRPr lang="el-GR"/>
                    </a:p>
                  </a:txBody>
                  <a:tcPr/>
                </a:tc>
                <a:tc hMerge="1">
                  <a:txBody>
                    <a:bodyPr/>
                    <a:lstStyle/>
                    <a:p>
                      <a:pPr algn="ctr" fontAlgn="b"/>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1520">
                <a:tc>
                  <a:txBody>
                    <a:bodyPr/>
                    <a:lstStyle/>
                    <a:p>
                      <a:pPr algn="ctr" fontAlgn="ctr"/>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M.H</a:t>
                      </a:r>
                      <a:r>
                        <a:rPr lang="en-US" sz="1100" b="1" i="0" u="none" strike="noStrike"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U</a:t>
                      </a:r>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users</a:t>
                      </a:r>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New </a:t>
                      </a:r>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Users</a:t>
                      </a:r>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n-US"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Users</a:t>
                      </a:r>
                      <a:r>
                        <a:rPr lang="en-US" sz="1100" b="1" i="0" u="none" strike="noStrike"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Appointments</a:t>
                      </a:r>
                      <a:endParaRPr lang="en-US"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31520">
                <a:tc>
                  <a:txBody>
                    <a:bodyPr/>
                    <a:lstStyle/>
                    <a:p>
                      <a:pPr algn="ctr" fontAlgn="b"/>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EVROS</a:t>
                      </a:r>
                      <a:endParaRPr lang="el-GR"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fontAlgn="b"/>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0"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131</a:t>
                      </a:r>
                      <a:r>
                        <a:rPr lang="en-US" sz="1100" b="0"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5</a:t>
                      </a:r>
                      <a:endParaRPr lang="el-GR" sz="1100" b="0"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fontAlgn="b"/>
                      <a:endParaRPr lang="el-GR" sz="1100" b="0"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502</a:t>
                      </a:r>
                      <a:endPar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fontAlgn="b"/>
                      <a:endParaRPr lang="el-GR"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9.923</a:t>
                      </a:r>
                    </a:p>
                    <a:p>
                      <a:pPr algn="ctr" fontAlgn="b"/>
                      <a:endParaRPr lang="el-GR"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31520">
                <a:tc>
                  <a:txBody>
                    <a:bodyPr/>
                    <a:lstStyle/>
                    <a:p>
                      <a:pPr algn="ctr" fontAlgn="b"/>
                      <a:r>
                        <a:rPr lang="en-US"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rPr>
                        <a:t>FOKIDA</a:t>
                      </a:r>
                      <a:endParaRPr lang="el-GR" sz="1100" b="1" i="0" u="none" strike="noStrike"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fontAlgn="b"/>
                      <a:endPar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631</a:t>
                      </a:r>
                    </a:p>
                    <a:p>
                      <a:pPr algn="ctr" fontAlgn="b"/>
                      <a:endParaRPr lang="el-GR"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a:t>
                      </a:r>
                      <a:r>
                        <a:rPr lang="en-US"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84</a:t>
                      </a:r>
                      <a:endPar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fontAlgn="b"/>
                      <a:endParaRPr lang="el-GR"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7.731</a:t>
                      </a:r>
                    </a:p>
                    <a:p>
                      <a:pPr algn="ctr" fontAlgn="b"/>
                      <a:endParaRPr lang="el-GR" sz="11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31520">
                <a:tc>
                  <a:txBody>
                    <a:bodyPr/>
                    <a:lstStyle/>
                    <a:p>
                      <a:pPr algn="ctr" fontAlgn="ctr"/>
                      <a:r>
                        <a:rPr lang="en-US" sz="11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1.945</a:t>
                      </a:r>
                    </a:p>
                    <a:p>
                      <a:pPr algn="ctr" fontAlgn="b"/>
                      <a:endParaRPr lang="el-GR"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786</a:t>
                      </a:r>
                      <a:endParaRPr lang="el-GR"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fontAlgn="b"/>
                      <a:endParaRPr lang="el-GR"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l-GR" sz="1100" b="1"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17.654</a:t>
                      </a:r>
                    </a:p>
                    <a:p>
                      <a:pPr algn="ctr" fontAlgn="b"/>
                      <a:endParaRPr lang="el-GR" sz="11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pic>
        <p:nvPicPr>
          <p:cNvPr id="15393" name="Picture 4" descr="LOGO TELIKO AGGLIKO"/>
          <p:cNvPicPr>
            <a:picLocks noChangeAspect="1" noChangeArrowheads="1"/>
          </p:cNvPicPr>
          <p:nvPr/>
        </p:nvPicPr>
        <p:blipFill>
          <a:blip r:embed="rId2" cstate="print"/>
          <a:srcRect/>
          <a:stretch>
            <a:fillRect/>
          </a:stretch>
        </p:blipFill>
        <p:spPr bwMode="auto">
          <a:xfrm>
            <a:off x="3611563" y="6272213"/>
            <a:ext cx="1681162"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17</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sz="2000" b="1" dirty="0" smtClean="0">
                <a:latin typeface="Tahoma" pitchFamily="34" charset="0"/>
                <a:ea typeface="Tahoma" pitchFamily="34" charset="0"/>
                <a:cs typeface="Tahoma" pitchFamily="34" charset="0"/>
              </a:rPr>
              <a:t>Number of users among the areas visited by the Mobile Mental Health Units</a:t>
            </a:r>
            <a:endParaRPr lang="el-GR" altLang="el-GR" sz="2000" b="1" dirty="0" smtClean="0">
              <a:solidFill>
                <a:schemeClr val="bg1"/>
              </a:solidFill>
              <a:latin typeface="Tahoma" pitchFamily="34" charset="0"/>
              <a:ea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pPr>
            <a:r>
              <a:rPr lang="en-US" sz="1800" b="1" i="1" dirty="0" smtClean="0">
                <a:latin typeface="Tahoma" pitchFamily="34" charset="0"/>
                <a:cs typeface="Tahoma" pitchFamily="34" charset="0"/>
              </a:rPr>
              <a:t>FOKIDA</a:t>
            </a:r>
          </a:p>
          <a:p>
            <a:pPr algn="l" eaLnBrk="1" hangingPunct="1">
              <a:lnSpc>
                <a:spcPct val="150000"/>
              </a:lnSpc>
            </a:pP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graphicFrame>
        <p:nvGraphicFramePr>
          <p:cNvPr id="8" name="Θέση περιεχομένου 3"/>
          <p:cNvGraphicFramePr>
            <a:graphicFrameLocks noGrp="1"/>
          </p:cNvGraphicFramePr>
          <p:nvPr>
            <p:ph idx="1"/>
            <p:extLst>
              <p:ext uri="{D42A27DB-BD31-4B8C-83A1-F6EECF244321}">
                <p14:modId xmlns:p14="http://schemas.microsoft.com/office/powerpoint/2010/main" val="1313850884"/>
              </p:ext>
            </p:extLst>
          </p:nvPr>
        </p:nvGraphicFramePr>
        <p:xfrm>
          <a:off x="4724400" y="1752600"/>
          <a:ext cx="3525078" cy="3769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Γράφημα 4"/>
          <p:cNvGraphicFramePr>
            <a:graphicFrameLocks/>
          </p:cNvGraphicFramePr>
          <p:nvPr>
            <p:extLst>
              <p:ext uri="{D42A27DB-BD31-4B8C-83A1-F6EECF244321}">
                <p14:modId xmlns:p14="http://schemas.microsoft.com/office/powerpoint/2010/main" val="2775659373"/>
              </p:ext>
            </p:extLst>
          </p:nvPr>
        </p:nvGraphicFramePr>
        <p:xfrm>
          <a:off x="457201" y="1676400"/>
          <a:ext cx="3962400" cy="3886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18</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sz="2000" b="1" dirty="0" smtClean="0">
                <a:solidFill>
                  <a:schemeClr val="tx1"/>
                </a:solidFill>
                <a:effectLst>
                  <a:glow rad="101600">
                    <a:schemeClr val="accent2">
                      <a:satMod val="175000"/>
                      <a:alpha val="40000"/>
                    </a:schemeClr>
                  </a:glow>
                </a:effectLst>
                <a:latin typeface="Tahoma" pitchFamily="34" charset="0"/>
                <a:ea typeface="Tahoma" pitchFamily="34" charset="0"/>
                <a:cs typeface="Tahoma" pitchFamily="34" charset="0"/>
              </a:rPr>
              <a:t>CHARACTERISTICS OF THE PEOPLE USING THE SERVICES</a:t>
            </a:r>
            <a:endParaRPr lang="el-GR" altLang="el-GR" sz="2000" b="1" dirty="0" smtClean="0">
              <a:solidFill>
                <a:schemeClr val="tx1"/>
              </a:solidFill>
              <a:latin typeface="Tahoma" pitchFamily="34" charset="0"/>
              <a:ea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pPr>
            <a:r>
              <a:rPr lang="en-US" sz="1600" b="1" i="1" dirty="0" smtClean="0">
                <a:latin typeface="Tahoma" pitchFamily="34" charset="0"/>
                <a:cs typeface="Tahoma" pitchFamily="34" charset="0"/>
              </a:rPr>
              <a:t>FOKIDA</a:t>
            </a:r>
            <a:endParaRPr lang="el-GR" sz="16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graphicFrame>
        <p:nvGraphicFramePr>
          <p:cNvPr id="6" name="5 - Γράφημα"/>
          <p:cNvGraphicFramePr>
            <a:graphicFrameLocks/>
          </p:cNvGraphicFramePr>
          <p:nvPr>
            <p:extLst>
              <p:ext uri="{D42A27DB-BD31-4B8C-83A1-F6EECF244321}">
                <p14:modId xmlns:p14="http://schemas.microsoft.com/office/powerpoint/2010/main" val="2357808176"/>
              </p:ext>
            </p:extLst>
          </p:nvPr>
        </p:nvGraphicFramePr>
        <p:xfrm>
          <a:off x="457200" y="1981200"/>
          <a:ext cx="3536515" cy="4156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5 - Θέση περιεχομένου"/>
          <p:cNvGraphicFramePr>
            <a:graphicFrameLocks/>
          </p:cNvGraphicFramePr>
          <p:nvPr>
            <p:extLst>
              <p:ext uri="{D42A27DB-BD31-4B8C-83A1-F6EECF244321}">
                <p14:modId xmlns:p14="http://schemas.microsoft.com/office/powerpoint/2010/main" val="970475263"/>
              </p:ext>
            </p:extLst>
          </p:nvPr>
        </p:nvGraphicFramePr>
        <p:xfrm>
          <a:off x="4419600" y="1524000"/>
          <a:ext cx="4270332" cy="45239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868362"/>
          </a:xfrm>
        </p:spPr>
        <p:txBody>
          <a:bodyPr/>
          <a:lstStyle/>
          <a:p>
            <a:r>
              <a:rPr lang="en-US" altLang="el-GR" sz="2000" b="1" smtClean="0">
                <a:solidFill>
                  <a:srgbClr val="FFFFFF"/>
                </a:solidFill>
                <a:latin typeface="Tahoma" pitchFamily="34" charset="0"/>
                <a:cs typeface="Tahoma" pitchFamily="34" charset="0"/>
              </a:rPr>
              <a:t>Distribution of Diagnoses</a:t>
            </a:r>
            <a:endParaRPr lang="el-GR" smtClean="0"/>
          </a:p>
        </p:txBody>
      </p:sp>
      <p:sp>
        <p:nvSpPr>
          <p:cNvPr id="17411" name="Slide Number Placeholder 5"/>
          <p:cNvSpPr>
            <a:spLocks noGrp="1"/>
          </p:cNvSpPr>
          <p:nvPr>
            <p:ph type="sldNum" sz="quarter" idx="12"/>
          </p:nvPr>
        </p:nvSpPr>
        <p:spPr>
          <a:noFill/>
        </p:spPr>
        <p:txBody>
          <a:bodyPr/>
          <a:lstStyle/>
          <a:p>
            <a:fld id="{E1C21CA6-4588-4A18-8E71-D072E4A26858}" type="slidenum">
              <a:rPr lang="el-GR" altLang="el-GR"/>
              <a:pPr/>
              <a:t>19</a:t>
            </a:fld>
            <a:endParaRPr lang="el-GR" altLang="el-GR"/>
          </a:p>
        </p:txBody>
      </p:sp>
      <p:pic>
        <p:nvPicPr>
          <p:cNvPr id="17412" name="6 - Γράφημα"/>
          <p:cNvPicPr>
            <a:picLocks noChangeArrowheads="1"/>
          </p:cNvPicPr>
          <p:nvPr/>
        </p:nvPicPr>
        <p:blipFill>
          <a:blip r:embed="rId2" cstate="print"/>
          <a:srcRect/>
          <a:stretch>
            <a:fillRect/>
          </a:stretch>
        </p:blipFill>
        <p:spPr bwMode="auto">
          <a:xfrm>
            <a:off x="304800" y="1292225"/>
            <a:ext cx="8156575" cy="4833938"/>
          </a:xfrm>
          <a:prstGeom prst="rect">
            <a:avLst/>
          </a:prstGeom>
          <a:noFill/>
          <a:ln w="9525">
            <a:noFill/>
            <a:miter lim="800000"/>
            <a:headEnd/>
            <a:tailEnd/>
          </a:ln>
        </p:spPr>
      </p:pic>
      <p:pic>
        <p:nvPicPr>
          <p:cNvPr id="17413" name="Picture 4" descr="LOGO TELIKO AGGLIKO"/>
          <p:cNvPicPr>
            <a:picLocks noChangeAspect="1" noChangeArrowheads="1"/>
          </p:cNvPicPr>
          <p:nvPr/>
        </p:nvPicPr>
        <p:blipFill>
          <a:blip r:embed="rId3" cstate="print"/>
          <a:srcRect/>
          <a:stretch>
            <a:fillRect/>
          </a:stretch>
        </p:blipFill>
        <p:spPr bwMode="auto">
          <a:xfrm>
            <a:off x="3429000" y="6245225"/>
            <a:ext cx="1951038"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2</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altLang="el-GR" sz="2000" b="1" dirty="0" smtClean="0">
                <a:solidFill>
                  <a:schemeClr val="bg1"/>
                </a:solidFill>
                <a:latin typeface="Tahoma" pitchFamily="34" charset="0"/>
                <a:cs typeface="Tahoma" pitchFamily="34" charset="0"/>
              </a:rPr>
              <a:t>THE MOBILE PSYCHIATRIC UNIT:</a:t>
            </a:r>
            <a:br>
              <a:rPr lang="en-US" altLang="el-GR" sz="2000" b="1" dirty="0" smtClean="0">
                <a:solidFill>
                  <a:schemeClr val="bg1"/>
                </a:solidFill>
                <a:latin typeface="Tahoma" pitchFamily="34" charset="0"/>
                <a:cs typeface="Tahoma" pitchFamily="34" charset="0"/>
              </a:rPr>
            </a:br>
            <a:r>
              <a:rPr lang="en-US" altLang="el-GR" sz="2000" b="1" dirty="0" smtClean="0">
                <a:solidFill>
                  <a:schemeClr val="bg1"/>
                </a:solidFill>
                <a:latin typeface="Tahoma" pitchFamily="34" charset="0"/>
                <a:cs typeface="Tahoma" pitchFamily="34" charset="0"/>
              </a:rPr>
              <a:t>the beginning… </a:t>
            </a:r>
            <a:r>
              <a:rPr lang="el-GR" altLang="el-GR" sz="2000" b="1" dirty="0" smtClean="0">
                <a:solidFill>
                  <a:schemeClr val="bg1"/>
                </a:solidFill>
                <a:latin typeface="Tahoma" pitchFamily="34" charset="0"/>
                <a:cs typeface="Tahoma" pitchFamily="34" charset="0"/>
              </a:rPr>
              <a:t/>
            </a:r>
            <a:br>
              <a:rPr lang="el-GR" altLang="el-GR" sz="2000" b="1" dirty="0" smtClean="0">
                <a:solidFill>
                  <a:schemeClr val="bg1"/>
                </a:solidFill>
                <a:latin typeface="Tahoma" pitchFamily="34" charset="0"/>
                <a:cs typeface="Tahoma" pitchFamily="34" charset="0"/>
              </a:rPr>
            </a:br>
            <a:endParaRPr lang="el-GR" altLang="el-GR" sz="2000" b="1" dirty="0" smtClean="0">
              <a:solidFill>
                <a:schemeClr val="bg1"/>
              </a:solidFill>
              <a:latin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buFontTx/>
              <a:buChar char="•"/>
            </a:pPr>
            <a:r>
              <a:rPr lang="en-US" sz="1200" dirty="0" smtClean="0">
                <a:latin typeface="Tahoma" pitchFamily="34" charset="0"/>
                <a:cs typeface="Tahoma" pitchFamily="34" charset="0"/>
              </a:rPr>
              <a:t>  The Mobile Psychiatric Unit started at </a:t>
            </a:r>
            <a:r>
              <a:rPr lang="en-US" sz="1200" dirty="0" err="1" smtClean="0">
                <a:latin typeface="Tahoma" pitchFamily="34" charset="0"/>
                <a:cs typeface="Tahoma" pitchFamily="34" charset="0"/>
              </a:rPr>
              <a:t>Fokida</a:t>
            </a:r>
            <a:r>
              <a:rPr lang="en-US" sz="1200" dirty="0" smtClean="0">
                <a:latin typeface="Tahoma" pitchFamily="34" charset="0"/>
                <a:cs typeface="Tahoma" pitchFamily="34" charset="0"/>
              </a:rPr>
              <a:t> Prefecture as a pilot project of the SSP&amp;MH in 1981, to </a:t>
            </a:r>
            <a:r>
              <a:rPr lang="en-US" sz="1200" b="1" dirty="0" smtClean="0">
                <a:latin typeface="Tahoma" pitchFamily="34" charset="0"/>
                <a:cs typeface="Tahoma" pitchFamily="34" charset="0"/>
              </a:rPr>
              <a:t>stop</a:t>
            </a:r>
            <a:r>
              <a:rPr lang="en-US" sz="1200" dirty="0" smtClean="0">
                <a:latin typeface="Tahoma" pitchFamily="34" charset="0"/>
                <a:cs typeface="Tahoma" pitchFamily="34" charset="0"/>
              </a:rPr>
              <a:t> people suffering from psychosocial problems </a:t>
            </a:r>
            <a:r>
              <a:rPr lang="en-US" sz="1200" b="1" dirty="0" smtClean="0">
                <a:latin typeface="Tahoma" pitchFamily="34" charset="0"/>
                <a:cs typeface="Tahoma" pitchFamily="34" charset="0"/>
              </a:rPr>
              <a:t>to be placed in the big Psychiatric asylums</a:t>
            </a:r>
            <a:r>
              <a:rPr lang="en-US" sz="1200" dirty="0" smtClean="0">
                <a:latin typeface="Tahoma" pitchFamily="34" charset="0"/>
                <a:cs typeface="Tahoma" pitchFamily="34" charset="0"/>
              </a:rPr>
              <a:t> and in order to prove its efficacy in </a:t>
            </a:r>
            <a:r>
              <a:rPr lang="en-US" sz="1200" b="1" dirty="0" smtClean="0">
                <a:latin typeface="Tahoma" pitchFamily="34" charset="0"/>
                <a:cs typeface="Tahoma" pitchFamily="34" charset="0"/>
              </a:rPr>
              <a:t>meeting people’s needs where they live</a:t>
            </a:r>
            <a:r>
              <a:rPr lang="en-US" sz="1200" dirty="0" smtClean="0">
                <a:latin typeface="Tahoma" pitchFamily="34" charset="0"/>
                <a:cs typeface="Tahoma" pitchFamily="34" charset="0"/>
              </a:rPr>
              <a:t>.</a:t>
            </a:r>
          </a:p>
          <a:p>
            <a:pPr algn="l" eaLnBrk="1" hangingPunct="1">
              <a:lnSpc>
                <a:spcPct val="150000"/>
              </a:lnSpc>
              <a:buFontTx/>
              <a:buChar char="•"/>
            </a:pPr>
            <a:endParaRPr lang="en-US" sz="1200" dirty="0" smtClean="0">
              <a:latin typeface="Tahoma" pitchFamily="34" charset="0"/>
              <a:cs typeface="Tahoma" pitchFamily="34" charset="0"/>
            </a:endParaRPr>
          </a:p>
          <a:p>
            <a:pPr algn="l" eaLnBrk="1" hangingPunct="1">
              <a:lnSpc>
                <a:spcPct val="150000"/>
              </a:lnSpc>
              <a:buFontTx/>
              <a:buChar char="•"/>
            </a:pPr>
            <a:r>
              <a:rPr lang="en-US" sz="1200" b="1" dirty="0" smtClean="0">
                <a:latin typeface="Tahoma" pitchFamily="34" charset="0"/>
                <a:cs typeface="Tahoma" pitchFamily="34" charset="0"/>
              </a:rPr>
              <a:t>Target group</a:t>
            </a:r>
            <a:r>
              <a:rPr lang="en-US" sz="1200" dirty="0" smtClean="0">
                <a:latin typeface="Tahoma" pitchFamily="34" charset="0"/>
                <a:cs typeface="Tahoma" pitchFamily="34" charset="0"/>
              </a:rPr>
              <a:t> : children, adolescents, adults, elderly with simple or severe mental health and disability problems, (excluded drug addicted). We see the individual </a:t>
            </a:r>
            <a:r>
              <a:rPr lang="en-US" sz="1200" b="1" dirty="0" smtClean="0">
                <a:latin typeface="Tahoma" pitchFamily="34" charset="0"/>
                <a:cs typeface="Tahoma" pitchFamily="34" charset="0"/>
              </a:rPr>
              <a:t>in parallel with the parents and the family</a:t>
            </a:r>
            <a:r>
              <a:rPr lang="en-US" sz="1200" dirty="0" smtClean="0">
                <a:latin typeface="Tahoma" pitchFamily="34" charset="0"/>
                <a:cs typeface="Tahoma" pitchFamily="34" charset="0"/>
              </a:rPr>
              <a:t>.</a:t>
            </a:r>
            <a:endParaRPr lang="el-GR" sz="1200" dirty="0" smtClean="0">
              <a:latin typeface="Tahoma" pitchFamily="34" charset="0"/>
              <a:cs typeface="Tahoma" pitchFamily="34" charset="0"/>
            </a:endParaRPr>
          </a:p>
          <a:p>
            <a:pPr algn="l" eaLnBrk="1" hangingPunct="1">
              <a:lnSpc>
                <a:spcPct val="150000"/>
              </a:lnSpc>
              <a:buFontTx/>
              <a:buChar char="•"/>
            </a:pPr>
            <a:endParaRPr lang="en-US" sz="1200" dirty="0" smtClean="0">
              <a:latin typeface="Tahoma" pitchFamily="34" charset="0"/>
              <a:cs typeface="Tahoma" pitchFamily="34" charset="0"/>
            </a:endParaRPr>
          </a:p>
          <a:p>
            <a:pPr algn="l" eaLnBrk="1" hangingPunct="1">
              <a:lnSpc>
                <a:spcPct val="150000"/>
              </a:lnSpc>
              <a:buFontTx/>
              <a:buChar char="•"/>
            </a:pPr>
            <a:r>
              <a:rPr lang="en-US" sz="1200" dirty="0" smtClean="0">
                <a:latin typeface="Tahoma" pitchFamily="34" charset="0"/>
                <a:cs typeface="Tahoma" pitchFamily="34" charset="0"/>
              </a:rPr>
              <a:t>The success of the model which is based on sectorization, proved its benefit by being incorporated in the </a:t>
            </a:r>
            <a:r>
              <a:rPr lang="en-US" sz="1200" b="1" i="1" dirty="0" smtClean="0">
                <a:latin typeface="Tahoma" pitchFamily="34" charset="0"/>
                <a:cs typeface="Tahoma" pitchFamily="34" charset="0"/>
              </a:rPr>
              <a:t>Law 2716/1999 of the Greek Psychiatric Reform. Nowadays there are 25 Mobile Psychiatric Units in Greece.</a:t>
            </a: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Θέση αριθμού διαφάνειας"/>
          <p:cNvSpPr>
            <a:spLocks noGrp="1"/>
          </p:cNvSpPr>
          <p:nvPr>
            <p:ph type="sldNum" sz="quarter" idx="12"/>
          </p:nvPr>
        </p:nvSpPr>
        <p:spPr>
          <a:noFill/>
        </p:spPr>
        <p:txBody>
          <a:bodyPr/>
          <a:lstStyle/>
          <a:p>
            <a:fld id="{0B113F80-156C-42A6-870D-E6324DC0F4BB}" type="slidenum">
              <a:rPr lang="el-GR" altLang="el-GR"/>
              <a:pPr/>
              <a:t>20</a:t>
            </a:fld>
            <a:endParaRPr lang="el-GR" altLang="el-GR"/>
          </a:p>
        </p:txBody>
      </p:sp>
      <p:sp>
        <p:nvSpPr>
          <p:cNvPr id="16387" name="Rectangle 2"/>
          <p:cNvSpPr>
            <a:spLocks noGrp="1" noChangeArrowheads="1"/>
          </p:cNvSpPr>
          <p:nvPr>
            <p:ph type="ctrTitle"/>
          </p:nvPr>
        </p:nvSpPr>
        <p:spPr>
          <a:xfrm>
            <a:off x="1752600" y="41275"/>
            <a:ext cx="5105400" cy="873125"/>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Distribution of Diagnoses</a:t>
            </a:r>
            <a:endParaRPr lang="el-GR" altLang="el-GR" sz="2000" b="1" smtClean="0">
              <a:solidFill>
                <a:schemeClr val="bg1"/>
              </a:solidFill>
              <a:latin typeface="Tahoma" pitchFamily="34" charset="0"/>
              <a:cs typeface="Tahoma" pitchFamily="34" charset="0"/>
            </a:endParaRPr>
          </a:p>
        </p:txBody>
      </p:sp>
      <p:sp>
        <p:nvSpPr>
          <p:cNvPr id="16388" name="Rectangle 3"/>
          <p:cNvSpPr>
            <a:spLocks noGrp="1" noChangeArrowheads="1"/>
          </p:cNvSpPr>
          <p:nvPr>
            <p:ph type="subTitle" idx="1"/>
          </p:nvPr>
        </p:nvSpPr>
        <p:spPr>
          <a:xfrm>
            <a:off x="152400" y="1295400"/>
            <a:ext cx="8763000" cy="4953000"/>
          </a:xfrm>
        </p:spPr>
        <p:txBody>
          <a:bodyPr/>
          <a:lstStyle/>
          <a:p>
            <a:pPr eaLnBrk="1" hangingPunct="1"/>
            <a:endParaRPr lang="en-US" altLang="el-GR" smtClean="0"/>
          </a:p>
          <a:p>
            <a:pPr eaLnBrk="1" hangingPunct="1"/>
            <a:endParaRPr lang="el-GR" altLang="el-GR" smtClean="0"/>
          </a:p>
        </p:txBody>
      </p:sp>
      <p:sp>
        <p:nvSpPr>
          <p:cNvPr id="163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el-GR" altLang="el-GR"/>
          </a:p>
        </p:txBody>
      </p:sp>
      <p:pic>
        <p:nvPicPr>
          <p:cNvPr id="16390" name="Picture 4" descr="LOGO TELIKO AGGLIKO"/>
          <p:cNvPicPr>
            <a:picLocks noChangeAspect="1" noChangeArrowheads="1"/>
          </p:cNvPicPr>
          <p:nvPr/>
        </p:nvPicPr>
        <p:blipFill>
          <a:blip r:embed="rId2" cstate="print"/>
          <a:srcRect/>
          <a:stretch>
            <a:fillRect/>
          </a:stretch>
        </p:blipFill>
        <p:spPr bwMode="auto">
          <a:xfrm>
            <a:off x="3429000" y="6169025"/>
            <a:ext cx="1951038" cy="688975"/>
          </a:xfrm>
          <a:prstGeom prst="rect">
            <a:avLst/>
          </a:prstGeom>
          <a:noFill/>
          <a:ln w="9525">
            <a:noFill/>
            <a:miter lim="800000"/>
            <a:headEnd/>
            <a:tailEnd/>
          </a:ln>
        </p:spPr>
      </p:pic>
      <p:pic>
        <p:nvPicPr>
          <p:cNvPr id="16391" name="Picture 1"/>
          <p:cNvPicPr>
            <a:picLocks noChangeAspect="1"/>
          </p:cNvPicPr>
          <p:nvPr/>
        </p:nvPicPr>
        <p:blipFill>
          <a:blip r:embed="rId3" cstate="print"/>
          <a:srcRect/>
          <a:stretch>
            <a:fillRect/>
          </a:stretch>
        </p:blipFill>
        <p:spPr bwMode="auto">
          <a:xfrm>
            <a:off x="0" y="762000"/>
            <a:ext cx="8305800" cy="555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Θέση αριθμού διαφάνειας"/>
          <p:cNvSpPr>
            <a:spLocks noGrp="1"/>
          </p:cNvSpPr>
          <p:nvPr>
            <p:ph type="sldNum" sz="quarter" idx="12"/>
          </p:nvPr>
        </p:nvSpPr>
        <p:spPr>
          <a:noFill/>
        </p:spPr>
        <p:txBody>
          <a:bodyPr/>
          <a:lstStyle/>
          <a:p>
            <a:fld id="{3BF8869D-6B44-4AFE-B486-6267056383F7}" type="slidenum">
              <a:rPr lang="el-GR" altLang="el-GR"/>
              <a:pPr/>
              <a:t>21</a:t>
            </a:fld>
            <a:endParaRPr lang="el-GR" altLang="el-GR"/>
          </a:p>
        </p:txBody>
      </p:sp>
      <p:sp>
        <p:nvSpPr>
          <p:cNvPr id="18435" name="Rectangle 2"/>
          <p:cNvSpPr>
            <a:spLocks noGrp="1" noChangeArrowheads="1"/>
          </p:cNvSpPr>
          <p:nvPr>
            <p:ph type="ctrTitle"/>
          </p:nvPr>
        </p:nvSpPr>
        <p:spPr>
          <a:xfrm>
            <a:off x="1524000" y="152400"/>
            <a:ext cx="5791200" cy="990600"/>
          </a:xfrm>
        </p:spPr>
        <p:txBody>
          <a:bodyPr/>
          <a:lstStyle/>
          <a:p>
            <a:pPr eaLnBrk="1" hangingPunct="1">
              <a:lnSpc>
                <a:spcPct val="150000"/>
              </a:lnSpc>
            </a:pPr>
            <a:r>
              <a:rPr lang="el-GR" altLang="el-GR" sz="1600" b="1" smtClean="0">
                <a:latin typeface="Tahoma" pitchFamily="34" charset="0"/>
                <a:cs typeface="Tahoma" pitchFamily="34" charset="0"/>
              </a:rPr>
              <a:t/>
            </a:r>
            <a:br>
              <a:rPr lang="el-GR" altLang="el-GR" sz="1600" b="1" smtClean="0">
                <a:latin typeface="Tahoma" pitchFamily="34" charset="0"/>
                <a:cs typeface="Tahoma" pitchFamily="34" charset="0"/>
              </a:rPr>
            </a:br>
            <a:r>
              <a:rPr lang="en-US" altLang="el-GR" sz="2000" b="1" smtClean="0">
                <a:solidFill>
                  <a:schemeClr val="bg1"/>
                </a:solidFill>
                <a:latin typeface="Tahoma" pitchFamily="34" charset="0"/>
                <a:cs typeface="Tahoma" pitchFamily="34" charset="0"/>
              </a:rPr>
              <a:t>THE MOBILE PSYCHIATRIC UNIT </a:t>
            </a:r>
            <a:r>
              <a:rPr lang="el-GR" altLang="el-GR" sz="2000" b="1" smtClean="0">
                <a:solidFill>
                  <a:schemeClr val="bg1"/>
                </a:solidFill>
                <a:latin typeface="Tahoma" pitchFamily="34" charset="0"/>
                <a:cs typeface="Tahoma" pitchFamily="34" charset="0"/>
              </a:rPr>
              <a:t/>
            </a:r>
            <a:br>
              <a:rPr lang="el-GR" altLang="el-GR" sz="2000" b="1" smtClean="0">
                <a:solidFill>
                  <a:schemeClr val="bg1"/>
                </a:solidFill>
                <a:latin typeface="Tahoma" pitchFamily="34" charset="0"/>
                <a:cs typeface="Tahoma" pitchFamily="34" charset="0"/>
              </a:rPr>
            </a:br>
            <a:r>
              <a:rPr lang="en-US" altLang="el-GR" sz="2000" b="1" smtClean="0">
                <a:solidFill>
                  <a:schemeClr val="bg1"/>
                </a:solidFill>
                <a:latin typeface="Tahoma" pitchFamily="34" charset="0"/>
                <a:cs typeface="Tahoma" pitchFamily="34" charset="0"/>
              </a:rPr>
              <a:t>REFERENCES</a:t>
            </a:r>
            <a:endParaRPr lang="el-GR" altLang="el-GR" sz="2000" b="1" smtClean="0">
              <a:solidFill>
                <a:schemeClr val="bg1"/>
              </a:solidFill>
              <a:latin typeface="Tahoma" pitchFamily="34" charset="0"/>
              <a:cs typeface="Tahoma" pitchFamily="34" charset="0"/>
            </a:endParaRPr>
          </a:p>
        </p:txBody>
      </p:sp>
      <p:sp>
        <p:nvSpPr>
          <p:cNvPr id="18436" name="Rectangle 6"/>
          <p:cNvSpPr>
            <a:spLocks noGrp="1" noChangeArrowheads="1"/>
          </p:cNvSpPr>
          <p:nvPr>
            <p:ph type="subTitle" idx="1"/>
          </p:nvPr>
        </p:nvSpPr>
        <p:spPr>
          <a:xfrm>
            <a:off x="152400" y="1295400"/>
            <a:ext cx="8763000" cy="4953000"/>
          </a:xfrm>
        </p:spPr>
        <p:txBody>
          <a:bodyPr/>
          <a:lstStyle/>
          <a:p>
            <a:pPr algn="l" eaLnBrk="1" hangingPunct="1">
              <a:lnSpc>
                <a:spcPct val="150000"/>
              </a:lnSpc>
            </a:pPr>
            <a:r>
              <a:rPr lang="en-US" altLang="el-GR" sz="1200" smtClean="0">
                <a:solidFill>
                  <a:srgbClr val="000000"/>
                </a:solidFill>
                <a:latin typeface="Tahoma" pitchFamily="34" charset="0"/>
                <a:cs typeface="Tahoma" pitchFamily="34" charset="0"/>
              </a:rPr>
              <a:t>In order to show the co-working of the mental health services  with the public and local services of the prefecture, the following table is representative.</a:t>
            </a:r>
          </a:p>
          <a:p>
            <a:pPr algn="l" eaLnBrk="1" hangingPunct="1">
              <a:lnSpc>
                <a:spcPct val="150000"/>
              </a:lnSpc>
            </a:pPr>
            <a:endParaRPr lang="en-US" sz="1200" smtClean="0">
              <a:solidFill>
                <a:srgbClr val="000000"/>
              </a:solidFill>
              <a:latin typeface="Tahoma" pitchFamily="34" charset="0"/>
              <a:cs typeface="Tahoma" pitchFamily="34" charset="0"/>
            </a:endParaRPr>
          </a:p>
          <a:p>
            <a:pPr algn="l" eaLnBrk="1" hangingPunct="1">
              <a:lnSpc>
                <a:spcPct val="150000"/>
              </a:lnSpc>
            </a:pPr>
            <a:endParaRPr lang="el-GR" sz="1200" smtClean="0">
              <a:latin typeface="Tahoma" pitchFamily="34" charset="0"/>
              <a:cs typeface="Tahoma" pitchFamily="34" charset="0"/>
            </a:endParaRPr>
          </a:p>
        </p:txBody>
      </p:sp>
      <p:graphicFrame>
        <p:nvGraphicFramePr>
          <p:cNvPr id="7" name="6 - Πίνακας"/>
          <p:cNvGraphicFramePr>
            <a:graphicFrameLocks noGrp="1"/>
          </p:cNvGraphicFramePr>
          <p:nvPr/>
        </p:nvGraphicFramePr>
        <p:xfrm>
          <a:off x="1474788" y="2286000"/>
          <a:ext cx="6096000" cy="3306763"/>
        </p:xfrm>
        <a:graphic>
          <a:graphicData uri="http://schemas.openxmlformats.org/drawingml/2006/table">
            <a:tbl>
              <a:tblPr firstRow="1" bandRow="1">
                <a:tableStyleId>{5C22544A-7EE6-4342-B048-85BDC9FD1C3A}</a:tableStyleId>
              </a:tblPr>
              <a:tblGrid>
                <a:gridCol w="3048000">
                  <a:extLst>
                    <a:ext uri="{9D8B030D-6E8A-4147-A177-3AD203B41FA5}"/>
                  </a:extLst>
                </a:gridCol>
                <a:gridCol w="3048000">
                  <a:extLst>
                    <a:ext uri="{9D8B030D-6E8A-4147-A177-3AD203B41FA5}"/>
                  </a:extLst>
                </a:gridCol>
              </a:tblGrid>
              <a:tr h="494517">
                <a:tc gridSpan="2">
                  <a:txBody>
                    <a:bodyPr/>
                    <a:lstStyle/>
                    <a:p>
                      <a:pPr algn="ctr" eaLnBrk="1" hangingPunct="1">
                        <a:lnSpc>
                          <a:spcPct val="150000"/>
                        </a:lnSpc>
                      </a:pPr>
                      <a:r>
                        <a:rPr lang="en-US" sz="1200" u="sng" dirty="0">
                          <a:latin typeface="Tahoma" pitchFamily="34" charset="0"/>
                          <a:ea typeface="Tahoma" pitchFamily="34" charset="0"/>
                          <a:cs typeface="Tahoma" pitchFamily="34" charset="0"/>
                        </a:rPr>
                        <a:t>References to the Mobile Psychiatric Unit by :</a:t>
                      </a:r>
                    </a:p>
                  </a:txBody>
                  <a:tcPr marT="45731" marB="45731"/>
                </a:tc>
                <a:tc hMerge="1">
                  <a:txBody>
                    <a:bodyPr/>
                    <a:lstStyle/>
                    <a:p>
                      <a:endParaRPr lang="el-GR" dirty="0"/>
                    </a:p>
                  </a:txBody>
                  <a:tcPr/>
                </a:tc>
                <a:extLst>
                  <a:ext uri="{0D108BD9-81ED-4DB2-BD59-A6C34878D82A}"/>
                </a:extLst>
              </a:tr>
              <a:tr h="342959">
                <a:tc>
                  <a:txBody>
                    <a:bodyPr/>
                    <a:lstStyle/>
                    <a:p>
                      <a:pPr>
                        <a:lnSpc>
                          <a:spcPct val="150000"/>
                        </a:lnSpc>
                      </a:pPr>
                      <a:r>
                        <a:rPr lang="en-US" sz="1100" dirty="0">
                          <a:latin typeface="Tahoma" pitchFamily="34" charset="0"/>
                          <a:ea typeface="Tahoma" pitchFamily="34" charset="0"/>
                          <a:cs typeface="Tahoma" pitchFamily="34" charset="0"/>
                        </a:rPr>
                        <a:t>Family – relatives</a:t>
                      </a: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 22%</a:t>
                      </a:r>
                      <a:endParaRPr lang="el-GR" sz="1100" dirty="0"/>
                    </a:p>
                  </a:txBody>
                  <a:tcPr marT="45731" marB="45731"/>
                </a:tc>
                <a:extLst>
                  <a:ext uri="{0D108BD9-81ED-4DB2-BD59-A6C34878D82A}"/>
                </a:extLst>
              </a:tr>
              <a:tr h="594456">
                <a:tc>
                  <a:txBody>
                    <a:bodyPr/>
                    <a:lstStyle/>
                    <a:p>
                      <a:pPr algn="l" eaLnBrk="1" hangingPunct="1">
                        <a:lnSpc>
                          <a:spcPct val="150000"/>
                        </a:lnSpc>
                      </a:pPr>
                      <a:r>
                        <a:rPr lang="en-US" sz="1100" dirty="0">
                          <a:latin typeface="Tahoma" pitchFamily="34" charset="0"/>
                          <a:ea typeface="Tahoma" pitchFamily="34" charset="0"/>
                          <a:cs typeface="Tahoma" pitchFamily="34" charset="0"/>
                        </a:rPr>
                        <a:t>Public–local services</a:t>
                      </a:r>
                    </a:p>
                    <a:p>
                      <a:pPr algn="l" eaLnBrk="1" hangingPunct="1">
                        <a:lnSpc>
                          <a:spcPct val="150000"/>
                        </a:lnSpc>
                      </a:pPr>
                      <a:r>
                        <a:rPr lang="en-US" sz="1100" dirty="0">
                          <a:latin typeface="Tahoma" pitchFamily="34" charset="0"/>
                          <a:ea typeface="Tahoma" pitchFamily="34" charset="0"/>
                          <a:cs typeface="Tahoma" pitchFamily="34" charset="0"/>
                        </a:rPr>
                        <a:t>non-psychiatric	</a:t>
                      </a: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30%</a:t>
                      </a:r>
                      <a:endParaRPr lang="el-GR" sz="1100" dirty="0"/>
                    </a:p>
                  </a:txBody>
                  <a:tcPr marT="45731" marB="45731"/>
                </a:tc>
                <a:extLst>
                  <a:ext uri="{0D108BD9-81ED-4DB2-BD59-A6C34878D82A}"/>
                </a:extLst>
              </a:tr>
              <a:tr h="342959">
                <a:tc>
                  <a:txBody>
                    <a:bodyPr/>
                    <a:lstStyle/>
                    <a:p>
                      <a:pPr>
                        <a:lnSpc>
                          <a:spcPct val="150000"/>
                        </a:lnSpc>
                      </a:pPr>
                      <a:r>
                        <a:rPr lang="en-US" sz="1100" dirty="0">
                          <a:latin typeface="Tahoma" pitchFamily="34" charset="0"/>
                          <a:ea typeface="Tahoma" pitchFamily="34" charset="0"/>
                          <a:cs typeface="Tahoma" pitchFamily="34" charset="0"/>
                        </a:rPr>
                        <a:t>Neighbors</a:t>
                      </a: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 4%</a:t>
                      </a:r>
                      <a:endParaRPr lang="el-GR" sz="1100" dirty="0"/>
                    </a:p>
                  </a:txBody>
                  <a:tcPr marT="45731" marB="45731"/>
                </a:tc>
                <a:extLst>
                  <a:ext uri="{0D108BD9-81ED-4DB2-BD59-A6C34878D82A}"/>
                </a:extLst>
              </a:tr>
              <a:tr h="342959">
                <a:tc>
                  <a:txBody>
                    <a:bodyPr/>
                    <a:lstStyle/>
                    <a:p>
                      <a:pPr>
                        <a:lnSpc>
                          <a:spcPct val="150000"/>
                        </a:lnSpc>
                      </a:pPr>
                      <a:r>
                        <a:rPr lang="en-US" sz="1100" dirty="0">
                          <a:latin typeface="Tahoma" pitchFamily="34" charset="0"/>
                          <a:ea typeface="Tahoma" pitchFamily="34" charset="0"/>
                          <a:cs typeface="Tahoma" pitchFamily="34" charset="0"/>
                        </a:rPr>
                        <a:t>Another user of the services</a:t>
                      </a: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12%</a:t>
                      </a:r>
                      <a:endParaRPr lang="el-GR" sz="1100" dirty="0"/>
                    </a:p>
                  </a:txBody>
                  <a:tcPr marT="45731" marB="45731"/>
                </a:tc>
                <a:extLst>
                  <a:ext uri="{0D108BD9-81ED-4DB2-BD59-A6C34878D82A}"/>
                </a:extLst>
              </a:tr>
              <a:tr h="342959">
                <a:tc>
                  <a:txBody>
                    <a:bodyPr/>
                    <a:lstStyle/>
                    <a:p>
                      <a:pPr>
                        <a:lnSpc>
                          <a:spcPct val="150000"/>
                        </a:lnSpc>
                      </a:pPr>
                      <a:r>
                        <a:rPr lang="en-US" sz="1100" dirty="0">
                          <a:latin typeface="Tahoma" pitchFamily="34" charset="0"/>
                          <a:ea typeface="Tahoma" pitchFamily="34" charset="0"/>
                          <a:cs typeface="Tahoma" pitchFamily="34" charset="0"/>
                        </a:rPr>
                        <a:t>Self referral</a:t>
                      </a: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10%</a:t>
                      </a:r>
                      <a:endParaRPr lang="el-GR" sz="1100" dirty="0"/>
                    </a:p>
                  </a:txBody>
                  <a:tcPr marT="45731" marB="45731"/>
                </a:tc>
                <a:extLst>
                  <a:ext uri="{0D108BD9-81ED-4DB2-BD59-A6C34878D82A}"/>
                </a:extLst>
              </a:tr>
              <a:tr h="845954">
                <a:tc>
                  <a:txBody>
                    <a:bodyPr/>
                    <a:lstStyle/>
                    <a:p>
                      <a:pPr algn="l" eaLnBrk="1" hangingPunct="1">
                        <a:lnSpc>
                          <a:spcPct val="150000"/>
                        </a:lnSpc>
                      </a:pPr>
                      <a:r>
                        <a:rPr lang="en-US" sz="1100" dirty="0">
                          <a:latin typeface="Tahoma" pitchFamily="34" charset="0"/>
                          <a:ea typeface="Tahoma" pitchFamily="34" charset="0"/>
                          <a:cs typeface="Tahoma" pitchFamily="34" charset="0"/>
                        </a:rPr>
                        <a:t>Other(public psychiatric services,</a:t>
                      </a:r>
                    </a:p>
                    <a:p>
                      <a:pPr algn="l" eaLnBrk="1" hangingPunct="1">
                        <a:lnSpc>
                          <a:spcPct val="150000"/>
                        </a:lnSpc>
                      </a:pPr>
                      <a:r>
                        <a:rPr lang="en-US" sz="1100" dirty="0">
                          <a:latin typeface="Tahoma" pitchFamily="34" charset="0"/>
                          <a:ea typeface="Tahoma" pitchFamily="34" charset="0"/>
                          <a:cs typeface="Tahoma" pitchFamily="34" charset="0"/>
                        </a:rPr>
                        <a:t>Private psychiatric services)</a:t>
                      </a:r>
                      <a:endParaRPr lang="el-GR" sz="1100" dirty="0">
                        <a:latin typeface="Tahoma" pitchFamily="34" charset="0"/>
                        <a:ea typeface="Tahoma" pitchFamily="34" charset="0"/>
                        <a:cs typeface="Tahoma" pitchFamily="34" charset="0"/>
                      </a:endParaRPr>
                    </a:p>
                    <a:p>
                      <a:pPr>
                        <a:lnSpc>
                          <a:spcPct val="150000"/>
                        </a:lnSpc>
                      </a:pPr>
                      <a:endParaRPr lang="el-GR" sz="1100" dirty="0"/>
                    </a:p>
                  </a:txBody>
                  <a:tcPr marT="45731" marB="45731"/>
                </a:tc>
                <a:tc>
                  <a:txBody>
                    <a:bodyPr/>
                    <a:lstStyle/>
                    <a:p>
                      <a:pPr>
                        <a:lnSpc>
                          <a:spcPct val="150000"/>
                        </a:lnSpc>
                      </a:pPr>
                      <a:r>
                        <a:rPr lang="en-US" sz="1100" dirty="0">
                          <a:latin typeface="Tahoma" pitchFamily="34" charset="0"/>
                          <a:ea typeface="Tahoma" pitchFamily="34" charset="0"/>
                          <a:cs typeface="Tahoma" pitchFamily="34" charset="0"/>
                        </a:rPr>
                        <a:t>26%</a:t>
                      </a:r>
                      <a:endParaRPr lang="el-GR" sz="1100" dirty="0"/>
                    </a:p>
                  </a:txBody>
                  <a:tcPr marT="45731" marB="45731"/>
                </a:tc>
                <a:extLst>
                  <a:ext uri="{0D108BD9-81ED-4DB2-BD59-A6C34878D82A}"/>
                </a:extLst>
              </a:tr>
            </a:tbl>
          </a:graphicData>
        </a:graphic>
      </p:graphicFrame>
      <p:pic>
        <p:nvPicPr>
          <p:cNvPr id="18462" name="Picture 4" descr="LOGO TELIKO AGGLIKO"/>
          <p:cNvPicPr>
            <a:picLocks noChangeAspect="1" noChangeArrowheads="1"/>
          </p:cNvPicPr>
          <p:nvPr/>
        </p:nvPicPr>
        <p:blipFill>
          <a:blip r:embed="rId2" cstate="print"/>
          <a:srcRect/>
          <a:stretch>
            <a:fillRect/>
          </a:stretch>
        </p:blipFill>
        <p:spPr bwMode="auto">
          <a:xfrm>
            <a:off x="3505200" y="6245225"/>
            <a:ext cx="18288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 Θέση αριθμού διαφάνειας"/>
          <p:cNvSpPr>
            <a:spLocks noGrp="1"/>
          </p:cNvSpPr>
          <p:nvPr>
            <p:ph type="sldNum" sz="quarter" idx="12"/>
          </p:nvPr>
        </p:nvSpPr>
        <p:spPr>
          <a:noFill/>
        </p:spPr>
        <p:txBody>
          <a:bodyPr/>
          <a:lstStyle/>
          <a:p>
            <a:fld id="{712AC97C-BA3E-430A-8D3E-3163294171E6}" type="slidenum">
              <a:rPr lang="el-GR" altLang="el-GR"/>
              <a:pPr/>
              <a:t>22</a:t>
            </a:fld>
            <a:endParaRPr lang="el-GR" altLang="el-GR"/>
          </a:p>
        </p:txBody>
      </p:sp>
      <p:sp>
        <p:nvSpPr>
          <p:cNvPr id="19459" name="Rectangle 2"/>
          <p:cNvSpPr>
            <a:spLocks noGrp="1" noChangeArrowheads="1"/>
          </p:cNvSpPr>
          <p:nvPr>
            <p:ph type="ctrTitle"/>
          </p:nvPr>
        </p:nvSpPr>
        <p:spPr>
          <a:xfrm>
            <a:off x="704850" y="130175"/>
            <a:ext cx="7581900" cy="990600"/>
          </a:xfrm>
        </p:spPr>
        <p:txBody>
          <a:bodyPr/>
          <a:lstStyle/>
          <a:p>
            <a:pPr eaLnBrk="1" hangingPunct="1">
              <a:lnSpc>
                <a:spcPct val="150000"/>
              </a:lnSpc>
            </a:pPr>
            <a:r>
              <a:rPr lang="en-US" altLang="el-GR" sz="1800" b="1" smtClean="0">
                <a:latin typeface="Tahoma" pitchFamily="34" charset="0"/>
                <a:cs typeface="Tahoma" pitchFamily="34" charset="0"/>
              </a:rPr>
              <a:t/>
            </a:r>
            <a:br>
              <a:rPr lang="en-US" altLang="el-GR" sz="1800" b="1" smtClean="0">
                <a:latin typeface="Tahoma" pitchFamily="34" charset="0"/>
                <a:cs typeface="Tahoma" pitchFamily="34" charset="0"/>
              </a:rPr>
            </a:br>
            <a:r>
              <a:rPr lang="en-US" altLang="el-GR" sz="1800" b="1" smtClean="0">
                <a:solidFill>
                  <a:schemeClr val="bg1"/>
                </a:solidFill>
                <a:latin typeface="Tahoma" pitchFamily="34" charset="0"/>
                <a:cs typeface="Tahoma" pitchFamily="34" charset="0"/>
              </a:rPr>
              <a:t>THE MOBILE PSYCHIATRIC UNIT</a:t>
            </a:r>
            <a:r>
              <a:rPr lang="el-GR" altLang="el-GR" sz="1800" b="1" smtClean="0">
                <a:solidFill>
                  <a:schemeClr val="bg1"/>
                </a:solidFill>
                <a:latin typeface="Tahoma" pitchFamily="34" charset="0"/>
                <a:cs typeface="Tahoma" pitchFamily="34" charset="0"/>
              </a:rPr>
              <a:t/>
            </a:r>
            <a:br>
              <a:rPr lang="el-GR" altLang="el-GR" sz="1800" b="1" smtClean="0">
                <a:solidFill>
                  <a:schemeClr val="bg1"/>
                </a:solidFill>
                <a:latin typeface="Tahoma" pitchFamily="34" charset="0"/>
                <a:cs typeface="Tahoma" pitchFamily="34" charset="0"/>
              </a:rPr>
            </a:br>
            <a:r>
              <a:rPr lang="en-US" altLang="el-GR" sz="1800" b="1" smtClean="0">
                <a:solidFill>
                  <a:schemeClr val="bg1"/>
                </a:solidFill>
                <a:latin typeface="Tahoma" pitchFamily="34" charset="0"/>
                <a:cs typeface="Tahoma" pitchFamily="34" charset="0"/>
              </a:rPr>
              <a:t>“Evaluate the 1st contact with the psychiatric mobile unit”</a:t>
            </a:r>
            <a:br>
              <a:rPr lang="en-US" altLang="el-GR" sz="1800" b="1" smtClean="0">
                <a:solidFill>
                  <a:schemeClr val="bg1"/>
                </a:solidFill>
                <a:latin typeface="Tahoma" pitchFamily="34" charset="0"/>
                <a:cs typeface="Tahoma" pitchFamily="34" charset="0"/>
              </a:rPr>
            </a:br>
            <a:endParaRPr lang="el-GR" altLang="el-GR" sz="1800" b="1" smtClean="0">
              <a:solidFill>
                <a:schemeClr val="bg1"/>
              </a:solidFill>
              <a:latin typeface="Tahoma" pitchFamily="34" charset="0"/>
              <a:cs typeface="Tahoma" pitchFamily="34" charset="0"/>
            </a:endParaRPr>
          </a:p>
        </p:txBody>
      </p:sp>
      <p:sp>
        <p:nvSpPr>
          <p:cNvPr id="19460" name="Rectangle 3"/>
          <p:cNvSpPr>
            <a:spLocks noGrp="1" noChangeArrowheads="1"/>
          </p:cNvSpPr>
          <p:nvPr>
            <p:ph type="subTitle" idx="1"/>
          </p:nvPr>
        </p:nvSpPr>
        <p:spPr>
          <a:xfrm>
            <a:off x="190500" y="1447800"/>
            <a:ext cx="8648700" cy="4572000"/>
          </a:xfrm>
        </p:spPr>
        <p:txBody>
          <a:bodyPr/>
          <a:lstStyle/>
          <a:p>
            <a:pPr algn="l" eaLnBrk="1" hangingPunct="1">
              <a:lnSpc>
                <a:spcPct val="80000"/>
              </a:lnSpc>
            </a:pPr>
            <a:r>
              <a:rPr lang="en-US" altLang="el-GR" sz="2000" smtClean="0"/>
              <a:t>   </a:t>
            </a:r>
            <a:r>
              <a:rPr lang="en-US" altLang="el-GR" sz="1100" b="1" smtClean="0">
                <a:solidFill>
                  <a:srgbClr val="000000"/>
                </a:solidFill>
                <a:latin typeface="Tahoma" pitchFamily="34" charset="0"/>
                <a:cs typeface="Tahoma" pitchFamily="34" charset="0"/>
              </a:rPr>
              <a:t>In a research regarding the evaluation of the quality of our services, the following feedback was given* :</a:t>
            </a:r>
            <a:br>
              <a:rPr lang="en-US" altLang="el-GR" sz="1100" b="1" smtClean="0">
                <a:solidFill>
                  <a:srgbClr val="000000"/>
                </a:solidFill>
                <a:latin typeface="Tahoma" pitchFamily="34" charset="0"/>
                <a:cs typeface="Tahoma" pitchFamily="34" charset="0"/>
              </a:rPr>
            </a:br>
            <a:endParaRPr lang="en-US" altLang="el-GR" sz="1100" smtClean="0">
              <a:latin typeface="Tahoma" pitchFamily="34" charset="0"/>
              <a:cs typeface="Tahoma" pitchFamily="34" charset="0"/>
            </a:endParaRPr>
          </a:p>
          <a:p>
            <a:pPr algn="l" eaLnBrk="1" hangingPunct="1">
              <a:lnSpc>
                <a:spcPct val="150000"/>
              </a:lnSpc>
            </a:pPr>
            <a:r>
              <a:rPr lang="en-US" altLang="el-GR" sz="1100" smtClean="0">
                <a:latin typeface="Tahoma" pitchFamily="34" charset="0"/>
                <a:cs typeface="Tahoma" pitchFamily="34" charset="0"/>
              </a:rPr>
              <a:t>					              		      	</a:t>
            </a:r>
          </a:p>
          <a:p>
            <a:pPr algn="l" eaLnBrk="1" hangingPunct="1">
              <a:lnSpc>
                <a:spcPct val="150000"/>
              </a:lnSpc>
            </a:pPr>
            <a:r>
              <a:rPr lang="en-US" altLang="el-GR" sz="1100" smtClean="0">
                <a:latin typeface="Tahoma" pitchFamily="34" charset="0"/>
                <a:cs typeface="Tahoma" pitchFamily="34" charset="0"/>
              </a:rPr>
              <a:t> </a:t>
            </a:r>
          </a:p>
          <a:p>
            <a:pPr algn="l" eaLnBrk="1" hangingPunct="1">
              <a:lnSpc>
                <a:spcPct val="150000"/>
              </a:lnSpc>
            </a:pPr>
            <a:r>
              <a:rPr lang="en-US" altLang="el-GR" sz="1100" smtClean="0">
                <a:latin typeface="Tahoma" pitchFamily="34" charset="0"/>
                <a:cs typeface="Tahoma" pitchFamily="34" charset="0"/>
              </a:rPr>
              <a:t>	</a:t>
            </a:r>
          </a:p>
          <a:p>
            <a:pPr algn="l" eaLnBrk="1" hangingPunct="1">
              <a:lnSpc>
                <a:spcPct val="150000"/>
              </a:lnSpc>
            </a:pPr>
            <a:r>
              <a:rPr lang="en-US" altLang="el-GR" sz="1100" smtClean="0">
                <a:latin typeface="Tahoma" pitchFamily="34" charset="0"/>
                <a:cs typeface="Tahoma" pitchFamily="34" charset="0"/>
              </a:rPr>
              <a:t>		</a:t>
            </a: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1100" smtClean="0">
              <a:latin typeface="Tahoma" pitchFamily="34" charset="0"/>
              <a:cs typeface="Tahoma" pitchFamily="34" charset="0"/>
            </a:endParaRPr>
          </a:p>
          <a:p>
            <a:pPr algn="l" eaLnBrk="1" hangingPunct="1">
              <a:lnSpc>
                <a:spcPct val="150000"/>
              </a:lnSpc>
            </a:pPr>
            <a:endParaRPr lang="en-US" altLang="el-GR" sz="900" smtClean="0">
              <a:latin typeface="Tahoma" pitchFamily="34" charset="0"/>
              <a:cs typeface="Tahoma" pitchFamily="34" charset="0"/>
            </a:endParaRPr>
          </a:p>
          <a:p>
            <a:pPr algn="l" eaLnBrk="1" hangingPunct="1">
              <a:lnSpc>
                <a:spcPct val="150000"/>
              </a:lnSpc>
            </a:pPr>
            <a:r>
              <a:rPr lang="en-US" altLang="el-GR" sz="900" smtClean="0">
                <a:latin typeface="Tahoma" pitchFamily="34" charset="0"/>
                <a:cs typeface="Tahoma" pitchFamily="34" charset="0"/>
              </a:rPr>
              <a:t>* The tool created was by a collaboration between the Society of Social Psychiatry and Mental Health, and Prisma (Greece), European Center for Social Welfare Policy and Research (Austria), Portuguese Association for Cerebral Palsy – Center Region Nucleus (Portugal), National Association for the Housing of Handicapped Persons (Belgium), Association of Non-profit Human Services in Hungary, Social Innovation Foundation (Hungary), The Danish National Institute of Social Research (Denmark), Novi Paradoks (Slovenia)</a:t>
            </a:r>
          </a:p>
          <a:p>
            <a:pPr eaLnBrk="1" hangingPunct="1">
              <a:lnSpc>
                <a:spcPct val="150000"/>
              </a:lnSpc>
            </a:pPr>
            <a:endParaRPr lang="el-GR" altLang="el-GR" sz="900" smtClean="0"/>
          </a:p>
          <a:p>
            <a:pPr eaLnBrk="1" hangingPunct="1">
              <a:lnSpc>
                <a:spcPct val="80000"/>
              </a:lnSpc>
            </a:pPr>
            <a:endParaRPr lang="el-GR" altLang="el-GR" sz="1600" smtClean="0"/>
          </a:p>
        </p:txBody>
      </p:sp>
      <p:graphicFrame>
        <p:nvGraphicFramePr>
          <p:cNvPr id="3" name="Πίνακας 2"/>
          <p:cNvGraphicFramePr>
            <a:graphicFrameLocks noGrp="1"/>
          </p:cNvGraphicFramePr>
          <p:nvPr/>
        </p:nvGraphicFramePr>
        <p:xfrm>
          <a:off x="381000" y="2000250"/>
          <a:ext cx="8229600" cy="2965448"/>
        </p:xfrm>
        <a:graphic>
          <a:graphicData uri="http://schemas.openxmlformats.org/drawingml/2006/table">
            <a:tbl>
              <a:tblPr firstRow="1" bandRow="1">
                <a:tableStyleId>{5C22544A-7EE6-4342-B048-85BDC9FD1C3A}</a:tableStyleId>
              </a:tblPr>
              <a:tblGrid>
                <a:gridCol w="5214797">
                  <a:extLst>
                    <a:ext uri="{9D8B030D-6E8A-4147-A177-3AD203B41FA5}"/>
                  </a:extLst>
                </a:gridCol>
                <a:gridCol w="1466661">
                  <a:extLst>
                    <a:ext uri="{9D8B030D-6E8A-4147-A177-3AD203B41FA5}"/>
                  </a:extLst>
                </a:gridCol>
                <a:gridCol w="1548142">
                  <a:extLst>
                    <a:ext uri="{9D8B030D-6E8A-4147-A177-3AD203B41FA5}"/>
                  </a:extLst>
                </a:gridCol>
              </a:tblGrid>
              <a:tr h="370681">
                <a:tc>
                  <a:txBody>
                    <a:bodyPr/>
                    <a:lstStyle/>
                    <a:p>
                      <a:endParaRPr lang="el-GR" sz="1800" dirty="0"/>
                    </a:p>
                  </a:txBody>
                  <a:tcPr marT="45700" marB="45700"/>
                </a:tc>
                <a:tc>
                  <a:txBody>
                    <a:bodyPr/>
                    <a:lstStyle/>
                    <a:p>
                      <a:r>
                        <a:rPr kumimoji="0" lang="en-US" altLang="el-GR" sz="1100" b="1" i="0" u="sng"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Users</a:t>
                      </a:r>
                      <a:endParaRPr lang="el-GR" sz="1800" b="1" dirty="0"/>
                    </a:p>
                  </a:txBody>
                  <a:tcPr marT="45700" marB="45700"/>
                </a:tc>
                <a:tc>
                  <a:txBody>
                    <a:bodyPr/>
                    <a:lstStyle/>
                    <a:p>
                      <a:r>
                        <a:rPr kumimoji="0" lang="en-US" altLang="el-GR" sz="11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l-GR" sz="1100" b="1" i="0" u="sng"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Staff</a:t>
                      </a:r>
                      <a:endParaRPr lang="el-GR" sz="1800" b="1" dirty="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 easy was the 1</a:t>
                      </a:r>
                      <a:r>
                        <a:rPr kumimoji="0" lang="en-US" altLang="el-GR" sz="1100" b="0" i="0" u="none" strike="noStrike" kern="0" cap="none" spc="0" normalizeH="0" baseline="3000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approach when asked</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65%</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84,6%</a:t>
                      </a:r>
                      <a:endParaRPr lang="el-GR" sz="1800" dirty="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user felt approached by respect</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95.8%</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100 %</a:t>
                      </a:r>
                      <a:endParaRPr lang="el-GR" sz="1800" dirty="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staff made the user feel comfortably</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100 %</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88 %</a:t>
                      </a:r>
                      <a:endParaRPr lang="el-GR" sz="1800" dirty="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user had enough time to explain his/her need/demand</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75%</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83.3%</a:t>
                      </a:r>
                      <a:endParaRPr lang="el-GR" sz="1800" dirty="0"/>
                    </a:p>
                  </a:txBody>
                  <a:tcPr marT="45700" marB="45700"/>
                </a:tc>
                <a:extLst>
                  <a:ext uri="{0D108BD9-81ED-4DB2-BD59-A6C34878D82A}"/>
                </a:extLst>
              </a:tr>
              <a:tr h="370681">
                <a:tc>
                  <a:txBody>
                    <a:body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user felt that his/her case was understood and approached correctly</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91,7%</a:t>
                      </a:r>
                      <a:endParaRPr lang="el-GR" sz="1800" dirty="0"/>
                    </a:p>
                  </a:txBody>
                  <a:tcPr marT="45700" marB="45700"/>
                </a:tc>
                <a:tc>
                  <a:txBody>
                    <a:bodyPr/>
                    <a:lstStyle/>
                    <a:p>
                      <a:endParaRPr lang="el-GR" sz="180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user was given answers to his questions</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91,3%</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62,5%</a:t>
                      </a:r>
                      <a:endParaRPr lang="el-GR" sz="1800" dirty="0"/>
                    </a:p>
                  </a:txBody>
                  <a:tcPr marT="45700" marB="45700"/>
                </a:tc>
                <a:extLst>
                  <a:ext uri="{0D108BD9-81ED-4DB2-BD59-A6C34878D82A}"/>
                </a:extLst>
              </a:tr>
              <a:tr h="370681">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 quick was the next appointment given</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95,2%</a:t>
                      </a:r>
                      <a:endParaRPr lang="el-GR" sz="1800" dirty="0"/>
                    </a:p>
                  </a:txBody>
                  <a:tcPr marT="45700" marB="45700"/>
                </a:tc>
                <a:tc>
                  <a:txBody>
                    <a:bodyPr/>
                    <a:lstStyle/>
                    <a:p>
                      <a:r>
                        <a:rPr kumimoji="0" lang="en-US" altLang="el-GR" sz="11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88%</a:t>
                      </a:r>
                      <a:endParaRPr lang="el-GR" sz="1800" dirty="0"/>
                    </a:p>
                  </a:txBody>
                  <a:tcPr marT="45700" marB="45700"/>
                </a:tc>
                <a:extLst>
                  <a:ext uri="{0D108BD9-81ED-4DB2-BD59-A6C34878D82A}"/>
                </a:extLst>
              </a:tr>
            </a:tbl>
          </a:graphicData>
        </a:graphic>
      </p:graphicFrame>
      <p:pic>
        <p:nvPicPr>
          <p:cNvPr id="19499" name="Picture 4" descr="LOGO TELIKO AGGLIKO"/>
          <p:cNvPicPr>
            <a:picLocks noChangeAspect="1" noChangeArrowheads="1"/>
          </p:cNvPicPr>
          <p:nvPr/>
        </p:nvPicPr>
        <p:blipFill>
          <a:blip r:embed="rId2" cstate="print"/>
          <a:srcRect/>
          <a:stretch>
            <a:fillRect/>
          </a:stretch>
        </p:blipFill>
        <p:spPr bwMode="auto">
          <a:xfrm>
            <a:off x="3429000" y="6245225"/>
            <a:ext cx="1951038"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 Θέση αριθμού διαφάνειας"/>
          <p:cNvSpPr>
            <a:spLocks noGrp="1"/>
          </p:cNvSpPr>
          <p:nvPr>
            <p:ph type="sldNum" sz="quarter" idx="12"/>
          </p:nvPr>
        </p:nvSpPr>
        <p:spPr>
          <a:noFill/>
        </p:spPr>
        <p:txBody>
          <a:bodyPr/>
          <a:lstStyle/>
          <a:p>
            <a:fld id="{B61DEAA0-AA83-46C7-BC75-1077E6215E03}" type="slidenum">
              <a:rPr lang="el-GR" altLang="el-GR"/>
              <a:pPr/>
              <a:t>23</a:t>
            </a:fld>
            <a:endParaRPr lang="el-GR" altLang="el-GR"/>
          </a:p>
        </p:txBody>
      </p:sp>
      <p:sp>
        <p:nvSpPr>
          <p:cNvPr id="24580" name="Rectangle 2"/>
          <p:cNvSpPr>
            <a:spLocks noGrp="1" noChangeArrowheads="1"/>
          </p:cNvSpPr>
          <p:nvPr>
            <p:ph type="subTitle" idx="1"/>
          </p:nvPr>
        </p:nvSpPr>
        <p:spPr>
          <a:xfrm>
            <a:off x="228600" y="1905000"/>
            <a:ext cx="8686800" cy="3886200"/>
          </a:xfrm>
        </p:spPr>
        <p:txBody>
          <a:bodyPr/>
          <a:lstStyle/>
          <a:p>
            <a:pPr algn="l" eaLnBrk="1" hangingPunct="1">
              <a:lnSpc>
                <a:spcPct val="200000"/>
              </a:lnSpc>
              <a:defRPr/>
            </a:pPr>
            <a:r>
              <a:rPr lang="en-GB" altLang="el-GR" sz="1100" dirty="0">
                <a:latin typeface="Tahoma" panose="020B0604030504040204" pitchFamily="34" charset="0"/>
                <a:ea typeface="Tahoma" panose="020B0604030504040204" pitchFamily="34" charset="0"/>
                <a:cs typeface="Tahoma" panose="020B0604030504040204" pitchFamily="34" charset="0"/>
              </a:rPr>
              <a:t> </a:t>
            </a:r>
          </a:p>
          <a:p>
            <a:pPr marL="171450" indent="-171450" algn="l" eaLnBrk="1" hangingPunct="1">
              <a:lnSpc>
                <a:spcPct val="20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a:t>
            </a:r>
            <a:r>
              <a:rPr lang="en-GB" altLang="el-GR" sz="1100" dirty="0" smtClean="0">
                <a:latin typeface="Tahoma" panose="020B0604030504040204" pitchFamily="34" charset="0"/>
                <a:ea typeface="Tahoma" panose="020B0604030504040204" pitchFamily="34" charset="0"/>
                <a:cs typeface="Tahoma" panose="020B0604030504040204" pitchFamily="34" charset="0"/>
              </a:rPr>
              <a:t>The main principles of the model date back to 1960s and was first applied to the Mobile Units</a:t>
            </a:r>
            <a:r>
              <a:rPr lang="el-GR" altLang="el-GR" sz="1100" dirty="0" smtClean="0">
                <a:latin typeface="Tahoma" panose="020B0604030504040204" pitchFamily="34" charset="0"/>
                <a:ea typeface="Tahoma" panose="020B0604030504040204" pitchFamily="34" charset="0"/>
                <a:cs typeface="Tahoma" panose="020B0604030504040204" pitchFamily="34" charset="0"/>
              </a:rPr>
              <a:t> </a:t>
            </a:r>
            <a:r>
              <a:rPr lang="en-US" altLang="el-GR" sz="1100" dirty="0" smtClean="0">
                <a:latin typeface="Tahoma" panose="020B0604030504040204" pitchFamily="34" charset="0"/>
                <a:ea typeface="Tahoma" panose="020B0604030504040204" pitchFamily="34" charset="0"/>
                <a:cs typeface="Tahoma" panose="020B0604030504040204" pitchFamily="34" charset="0"/>
              </a:rPr>
              <a:t>in</a:t>
            </a:r>
            <a:r>
              <a:rPr lang="el-GR" altLang="el-GR" sz="1100" dirty="0" smtClean="0">
                <a:latin typeface="Tahoma" panose="020B0604030504040204" pitchFamily="34" charset="0"/>
                <a:ea typeface="Tahoma" panose="020B0604030504040204" pitchFamily="34" charset="0"/>
                <a:cs typeface="Tahoma" panose="020B0604030504040204" pitchFamily="34" charset="0"/>
              </a:rPr>
              <a:t> 1980</a:t>
            </a:r>
            <a:r>
              <a:rPr lang="en-US" altLang="el-GR" sz="1100" dirty="0" smtClean="0">
                <a:latin typeface="Tahoma" panose="020B0604030504040204" pitchFamily="34" charset="0"/>
                <a:ea typeface="Tahoma" panose="020B0604030504040204" pitchFamily="34" charset="0"/>
                <a:cs typeface="Tahoma" panose="020B0604030504040204" pitchFamily="34" charset="0"/>
              </a:rPr>
              <a:t>s</a:t>
            </a:r>
            <a:r>
              <a:rPr lang="en-GB" altLang="el-GR" sz="1100" dirty="0" smtClean="0">
                <a:latin typeface="Tahoma" panose="020B0604030504040204" pitchFamily="34" charset="0"/>
                <a:ea typeface="Tahoma" panose="020B0604030504040204" pitchFamily="34" charset="0"/>
                <a:cs typeface="Tahoma" panose="020B0604030504040204" pitchFamily="34" charset="0"/>
              </a:rPr>
              <a:t>.</a:t>
            </a:r>
          </a:p>
          <a:p>
            <a:pPr marL="171450" indent="-171450" algn="l" eaLnBrk="1" hangingPunct="1">
              <a:lnSpc>
                <a:spcPct val="200000"/>
              </a:lnSpc>
              <a:buFont typeface="Wingdings" panose="05000000000000000000" pitchFamily="2" charset="2"/>
              <a:buChar char="ü"/>
              <a:defRPr/>
            </a:pPr>
            <a:r>
              <a:rPr lang="en-US" altLang="el-GR" sz="1100" dirty="0" smtClean="0">
                <a:latin typeface="Tahoma" panose="020B0604030504040204" pitchFamily="34" charset="0"/>
                <a:ea typeface="Tahoma" panose="020B0604030504040204" pitchFamily="34" charset="0"/>
                <a:cs typeface="Tahoma" panose="020B0604030504040204" pitchFamily="34" charset="0"/>
              </a:rPr>
              <a:t>The </a:t>
            </a:r>
            <a:r>
              <a:rPr lang="en-US" altLang="el-GR" sz="1100" dirty="0">
                <a:latin typeface="Tahoma" panose="020B0604030504040204" pitchFamily="34" charset="0"/>
                <a:ea typeface="Tahoma" panose="020B0604030504040204" pitchFamily="34" charset="0"/>
                <a:cs typeface="Tahoma" panose="020B0604030504040204" pitchFamily="34" charset="0"/>
              </a:rPr>
              <a:t>model was introduced in Greece by </a:t>
            </a:r>
            <a:r>
              <a:rPr lang="en-US" altLang="el-GR" sz="1100" b="1" dirty="0">
                <a:latin typeface="Tahoma" panose="020B0604030504040204" pitchFamily="34" charset="0"/>
                <a:ea typeface="Tahoma" panose="020B0604030504040204" pitchFamily="34" charset="0"/>
                <a:cs typeface="Tahoma" panose="020B0604030504040204" pitchFamily="34" charset="0"/>
              </a:rPr>
              <a:t>Professor </a:t>
            </a:r>
            <a:r>
              <a:rPr lang="en-US" altLang="el-GR" sz="1100" b="1" dirty="0" err="1">
                <a:latin typeface="Tahoma" panose="020B0604030504040204" pitchFamily="34" charset="0"/>
                <a:ea typeface="Tahoma" panose="020B0604030504040204" pitchFamily="34" charset="0"/>
                <a:cs typeface="Tahoma" panose="020B0604030504040204" pitchFamily="34" charset="0"/>
              </a:rPr>
              <a:t>P.Sakellaropoulos</a:t>
            </a:r>
            <a:r>
              <a:rPr lang="en-US" altLang="el-GR" sz="1100" dirty="0" smtClean="0">
                <a:latin typeface="Tahoma" panose="020B0604030504040204" pitchFamily="34" charset="0"/>
                <a:ea typeface="Tahoma" panose="020B0604030504040204" pitchFamily="34" charset="0"/>
                <a:cs typeface="Tahoma" panose="020B0604030504040204" pitchFamily="34" charset="0"/>
              </a:rPr>
              <a:t>.</a:t>
            </a:r>
            <a:endParaRPr lang="en-GB" altLang="el-GR" sz="11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l" eaLnBrk="1" hangingPunct="1">
              <a:lnSpc>
                <a:spcPct val="200000"/>
              </a:lnSpc>
              <a:buFont typeface="Wingdings" panose="05000000000000000000" pitchFamily="2" charset="2"/>
              <a:buChar char="ü"/>
              <a:defRPr/>
            </a:pPr>
            <a:r>
              <a:rPr lang="en-GB" altLang="el-GR" sz="1100" dirty="0" smtClean="0">
                <a:latin typeface="Tahoma" panose="020B0604030504040204" pitchFamily="34" charset="0"/>
                <a:ea typeface="Tahoma" panose="020B0604030504040204" pitchFamily="34" charset="0"/>
                <a:cs typeface="Tahoma" panose="020B0604030504040204" pitchFamily="34" charset="0"/>
              </a:rPr>
              <a:t>  </a:t>
            </a:r>
            <a:r>
              <a:rPr lang="en-GB" altLang="el-GR" sz="1100" dirty="0">
                <a:latin typeface="Tahoma" panose="020B0604030504040204" pitchFamily="34" charset="0"/>
                <a:ea typeface="Tahoma" panose="020B0604030504040204" pitchFamily="34" charset="0"/>
                <a:cs typeface="Tahoma" panose="020B0604030504040204" pitchFamily="34" charset="0"/>
              </a:rPr>
              <a:t>Home-based psychiatric treatment (HBPT), </a:t>
            </a:r>
            <a:r>
              <a:rPr lang="en-US" altLang="el-GR" sz="1100" dirty="0" smtClean="0">
                <a:latin typeface="Tahoma" panose="020B0604030504040204" pitchFamily="34" charset="0"/>
                <a:ea typeface="Tahoma" panose="020B0604030504040204" pitchFamily="34" charset="0"/>
                <a:cs typeface="Tahoma" panose="020B0604030504040204" pitchFamily="34" charset="0"/>
              </a:rPr>
              <a:t>is </a:t>
            </a:r>
            <a:r>
              <a:rPr lang="en-US" altLang="el-GR" sz="1100" dirty="0">
                <a:latin typeface="Tahoma" panose="020B0604030504040204" pitchFamily="34" charset="0"/>
                <a:ea typeface="Tahoma" panose="020B0604030504040204" pitchFamily="34" charset="0"/>
                <a:cs typeface="Tahoma" panose="020B0604030504040204" pitchFamily="34" charset="0"/>
              </a:rPr>
              <a:t>applied </a:t>
            </a:r>
            <a:r>
              <a:rPr lang="en-US" altLang="el-GR" sz="1100" dirty="0" smtClean="0">
                <a:latin typeface="Tahoma" panose="020B0604030504040204" pitchFamily="34" charset="0"/>
                <a:ea typeface="Tahoma" panose="020B0604030504040204" pitchFamily="34" charset="0"/>
                <a:cs typeface="Tahoma" panose="020B0604030504040204" pitchFamily="34" charset="0"/>
              </a:rPr>
              <a:t>today by </a:t>
            </a:r>
            <a:r>
              <a:rPr lang="en-US" altLang="el-GR" sz="1100" dirty="0">
                <a:latin typeface="Tahoma" panose="020B0604030504040204" pitchFamily="34" charset="0"/>
                <a:ea typeface="Tahoma" panose="020B0604030504040204" pitchFamily="34" charset="0"/>
                <a:cs typeface="Tahoma" panose="020B0604030504040204" pitchFamily="34" charset="0"/>
              </a:rPr>
              <a:t>the </a:t>
            </a:r>
            <a:r>
              <a:rPr lang="en-US" altLang="el-GR" sz="1100" b="1" dirty="0">
                <a:latin typeface="Tahoma" panose="020B0604030504040204" pitchFamily="34" charset="0"/>
                <a:ea typeface="Tahoma" panose="020B0604030504040204" pitchFamily="34" charset="0"/>
                <a:cs typeface="Tahoma" panose="020B0604030504040204" pitchFamily="34" charset="0"/>
              </a:rPr>
              <a:t>Mental Health Institute for Children and Adults</a:t>
            </a: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dirty="0" smtClean="0">
                <a:latin typeface="Tahoma" panose="020B0604030504040204" pitchFamily="34" charset="0"/>
                <a:ea typeface="Tahoma" panose="020B0604030504040204" pitchFamily="34" charset="0"/>
                <a:cs typeface="Tahoma" panose="020B0604030504040204" pitchFamily="34" charset="0"/>
              </a:rPr>
              <a:t>MHICA) based on the same principals </a:t>
            </a:r>
          </a:p>
          <a:p>
            <a:pPr marL="171450" indent="-171450" algn="l" eaLnBrk="1" hangingPunct="1">
              <a:lnSpc>
                <a:spcPct val="200000"/>
              </a:lnSpc>
              <a:buFont typeface="Wingdings" panose="05000000000000000000" pitchFamily="2" charset="2"/>
              <a:buChar char="ü"/>
              <a:defRPr/>
            </a:pPr>
            <a:r>
              <a:rPr lang="en-US" altLang="el-GR" sz="1100" dirty="0" smtClean="0">
                <a:latin typeface="Tahoma" panose="020B0604030504040204" pitchFamily="34" charset="0"/>
                <a:ea typeface="Tahoma" panose="020B0604030504040204" pitchFamily="34" charset="0"/>
                <a:cs typeface="Tahoma" panose="020B0604030504040204" pitchFamily="34" charset="0"/>
              </a:rPr>
              <a:t> </a:t>
            </a:r>
            <a:r>
              <a:rPr lang="en-US" altLang="el-GR" sz="1100" dirty="0">
                <a:latin typeface="Tahoma" panose="020B0604030504040204" pitchFamily="34" charset="0"/>
                <a:ea typeface="Tahoma" panose="020B0604030504040204" pitchFamily="34" charset="0"/>
                <a:cs typeface="Tahoma" panose="020B0604030504040204" pitchFamily="34" charset="0"/>
              </a:rPr>
              <a:t> Though, </a:t>
            </a:r>
            <a:r>
              <a:rPr lang="en-US" altLang="el-GR" sz="1100" b="1" dirty="0">
                <a:latin typeface="Tahoma" panose="020B0604030504040204" pitchFamily="34" charset="0"/>
                <a:ea typeface="Tahoma" panose="020B0604030504040204" pitchFamily="34" charset="0"/>
                <a:cs typeface="Tahoma" panose="020B0604030504040204" pitchFamily="34" charset="0"/>
              </a:rPr>
              <a:t>it was a challenge to develop this service in an urban area </a:t>
            </a:r>
            <a:r>
              <a:rPr lang="en-US" altLang="el-GR" sz="1100" dirty="0">
                <a:latin typeface="Tahoma" panose="020B0604030504040204" pitchFamily="34" charset="0"/>
                <a:ea typeface="Tahoma" panose="020B0604030504040204" pitchFamily="34" charset="0"/>
                <a:cs typeface="Tahoma" panose="020B0604030504040204" pitchFamily="34" charset="0"/>
              </a:rPr>
              <a:t>(with less tight relations in the community), in a private non-profit organization (with more difficulties for people to pay for the services)</a:t>
            </a:r>
          </a:p>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The model still remains </a:t>
            </a:r>
            <a:r>
              <a:rPr lang="en-US" altLang="el-GR" sz="1100" b="1" dirty="0">
                <a:latin typeface="Tahoma" panose="020B0604030504040204" pitchFamily="34" charset="0"/>
                <a:ea typeface="Tahoma" panose="020B0604030504040204" pitchFamily="34" charset="0"/>
                <a:cs typeface="Tahoma" panose="020B0604030504040204" pitchFamily="34" charset="0"/>
              </a:rPr>
              <a:t>successful both in urban and in rural areas</a:t>
            </a:r>
          </a:p>
          <a:p>
            <a:pPr algn="l" eaLnBrk="1" hangingPunct="1">
              <a:lnSpc>
                <a:spcPct val="200000"/>
              </a:lnSpc>
              <a:defRPr/>
            </a:pPr>
            <a:endParaRPr lang="en-US" altLang="el-GR" sz="1100" dirty="0" smtClean="0">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80000"/>
              </a:lnSpc>
              <a:defRPr/>
            </a:pPr>
            <a:endParaRPr lang="el-GR" altLang="el-GR" sz="2400" dirty="0"/>
          </a:p>
        </p:txBody>
      </p:sp>
      <p:pic>
        <p:nvPicPr>
          <p:cNvPr id="20484" name="Picture 4" descr="LOGO TELIKO AGGLIKO"/>
          <p:cNvPicPr>
            <a:picLocks noChangeAspect="1" noChangeArrowheads="1"/>
          </p:cNvPicPr>
          <p:nvPr/>
        </p:nvPicPr>
        <p:blipFill>
          <a:blip r:embed="rId2" cstate="print"/>
          <a:srcRect/>
          <a:stretch>
            <a:fillRect/>
          </a:stretch>
        </p:blipFill>
        <p:spPr bwMode="auto">
          <a:xfrm>
            <a:off x="3429000" y="6245225"/>
            <a:ext cx="1752600" cy="612775"/>
          </a:xfrm>
          <a:prstGeom prst="rect">
            <a:avLst/>
          </a:prstGeom>
          <a:noFill/>
          <a:ln w="9525">
            <a:noFill/>
            <a:miter lim="800000"/>
            <a:headEnd/>
            <a:tailEnd/>
          </a:ln>
        </p:spPr>
      </p:pic>
      <p:sp>
        <p:nvSpPr>
          <p:cNvPr id="2" name="Ορθογώνιο 1"/>
          <p:cNvSpPr/>
          <p:nvPr/>
        </p:nvSpPr>
        <p:spPr>
          <a:xfrm>
            <a:off x="1371600" y="273050"/>
            <a:ext cx="6705600" cy="1539875"/>
          </a:xfrm>
          <a:prstGeom prst="rect">
            <a:avLst/>
          </a:prstGeom>
        </p:spPr>
        <p:txBody>
          <a:bodyPr>
            <a:spAutoFit/>
          </a:bodyPr>
          <a:lstStyle/>
          <a:p>
            <a:pPr algn="ctr" eaLnBrk="1" hangingPunct="1">
              <a:defRPr/>
            </a:pPr>
            <a:r>
              <a:rPr lang="en-US" altLang="el-GR" sz="2000" b="1" dirty="0">
                <a:solidFill>
                  <a:schemeClr val="bg1"/>
                </a:solidFill>
                <a:latin typeface="Tahoma" panose="020B0604030504040204" pitchFamily="34" charset="0"/>
                <a:ea typeface="Tahoma" panose="020B0604030504040204" pitchFamily="34" charset="0"/>
                <a:cs typeface="Tahoma" panose="020B0604030504040204" pitchFamily="34" charset="0"/>
              </a:rPr>
              <a:t>THE MOBILE PSYCHIATRIC UNIT </a:t>
            </a:r>
            <a:endParaRPr lang="el-GR" altLang="el-GR"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en-US" altLang="el-GR"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en-US" altLang="el-GR" b="1" dirty="0">
                <a:solidFill>
                  <a:schemeClr val="bg1"/>
                </a:solidFill>
                <a:latin typeface="Tahoma" panose="020B0604030504040204" pitchFamily="34" charset="0"/>
                <a:ea typeface="Tahoma" panose="020B0604030504040204" pitchFamily="34" charset="0"/>
                <a:cs typeface="Tahoma" panose="020B0604030504040204" pitchFamily="34" charset="0"/>
              </a:rPr>
              <a:t>CRISIS INTERVENTION</a:t>
            </a:r>
            <a:endParaRPr lang="el-GR" altLang="el-GR"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en-US" altLang="el-GR" b="1" kern="0" dirty="0">
                <a:solidFill>
                  <a:srgbClr val="FFFFFF"/>
                </a:solidFill>
                <a:latin typeface="Tahoma" panose="020B0604030504040204" pitchFamily="34" charset="0"/>
                <a:ea typeface="Tahoma" panose="020B0604030504040204" pitchFamily="34" charset="0"/>
                <a:cs typeface="Tahoma" panose="020B0604030504040204" pitchFamily="34" charset="0"/>
              </a:rPr>
              <a:t>THE HBPT MODEL</a:t>
            </a:r>
          </a:p>
          <a:p>
            <a:pPr algn="ctr" eaLnBrk="1" hangingPunct="1">
              <a:defRPr/>
            </a:pPr>
            <a:r>
              <a:rPr lang="en-US" altLang="el-GR" b="1" kern="0" dirty="0">
                <a:solidFill>
                  <a:srgbClr val="FFFFFF"/>
                </a:solidFill>
                <a:latin typeface="Tahoma" panose="020B0604030504040204" pitchFamily="34" charset="0"/>
                <a:ea typeface="Tahoma" panose="020B0604030504040204" pitchFamily="34" charset="0"/>
                <a:cs typeface="Tahoma" panose="020B0604030504040204" pitchFamily="34" charset="0"/>
              </a:rPr>
              <a:t> (HOME BASED PCYCHIATRIC TREATMENT) </a:t>
            </a:r>
            <a:endParaRPr lang="el-GR"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p:cNvSpPr>
            <a:spLocks noGrp="1"/>
          </p:cNvSpPr>
          <p:nvPr>
            <p:ph type="sldNum" sz="quarter" idx="12"/>
          </p:nvPr>
        </p:nvSpPr>
        <p:spPr>
          <a:noFill/>
        </p:spPr>
        <p:txBody>
          <a:bodyPr/>
          <a:lstStyle/>
          <a:p>
            <a:fld id="{FC4DD656-8B02-4F78-A8F9-260821434A45}" type="slidenum">
              <a:rPr lang="el-GR" altLang="el-GR"/>
              <a:pPr/>
              <a:t>24</a:t>
            </a:fld>
            <a:endParaRPr lang="el-GR" altLang="el-GR"/>
          </a:p>
        </p:txBody>
      </p:sp>
      <p:sp>
        <p:nvSpPr>
          <p:cNvPr id="21507" name="Rectangle 2"/>
          <p:cNvSpPr>
            <a:spLocks noGrp="1" noChangeArrowheads="1"/>
          </p:cNvSpPr>
          <p:nvPr>
            <p:ph type="ctrTitle"/>
          </p:nvPr>
        </p:nvSpPr>
        <p:spPr>
          <a:xfrm>
            <a:off x="1090613" y="331788"/>
            <a:ext cx="6629400" cy="990600"/>
          </a:xfrm>
        </p:spPr>
        <p:txBody>
          <a:bodyPr/>
          <a:lstStyle/>
          <a:p>
            <a:r>
              <a:rPr lang="el-GR" altLang="el-GR" sz="1800" b="1" smtClean="0">
                <a:solidFill>
                  <a:schemeClr val="bg1"/>
                </a:solidFill>
                <a:latin typeface="Tahoma" pitchFamily="34" charset="0"/>
                <a:cs typeface="Tahoma" pitchFamily="34" charset="0"/>
              </a:rPr>
              <a:t/>
            </a:r>
            <a:br>
              <a:rPr lang="el-GR" altLang="el-GR" sz="1800" b="1" smtClean="0">
                <a:solidFill>
                  <a:schemeClr val="bg1"/>
                </a:solidFill>
                <a:latin typeface="Tahoma" pitchFamily="34" charset="0"/>
                <a:cs typeface="Tahoma" pitchFamily="34" charset="0"/>
              </a:rPr>
            </a:br>
            <a:r>
              <a:rPr lang="en-US" altLang="el-GR" sz="1800" b="1" smtClean="0">
                <a:solidFill>
                  <a:schemeClr val="bg1"/>
                </a:solidFill>
                <a:latin typeface="Tahoma" pitchFamily="34" charset="0"/>
                <a:cs typeface="Tahoma" pitchFamily="34" charset="0"/>
              </a:rPr>
              <a:t>CRISIS INTERVENTION</a:t>
            </a:r>
            <a:r>
              <a:rPr lang="el-GR" altLang="el-GR" sz="1800" b="1" smtClean="0">
                <a:solidFill>
                  <a:schemeClr val="bg1"/>
                </a:solidFill>
                <a:latin typeface="Tahoma" pitchFamily="34" charset="0"/>
                <a:cs typeface="Tahoma" pitchFamily="34" charset="0"/>
              </a:rPr>
              <a:t/>
            </a:r>
            <a:br>
              <a:rPr lang="el-GR" altLang="el-GR" sz="1800" b="1" smtClean="0">
                <a:solidFill>
                  <a:schemeClr val="bg1"/>
                </a:solidFill>
                <a:latin typeface="Tahoma" pitchFamily="34" charset="0"/>
                <a:cs typeface="Tahoma" pitchFamily="34" charset="0"/>
              </a:rPr>
            </a:br>
            <a:r>
              <a:rPr lang="en-US" altLang="el-GR" sz="1800" b="1" smtClean="0">
                <a:solidFill>
                  <a:srgbClr val="FFFFFF"/>
                </a:solidFill>
                <a:latin typeface="Tahoma" pitchFamily="34" charset="0"/>
                <a:cs typeface="Tahoma" pitchFamily="34" charset="0"/>
              </a:rPr>
              <a:t>THE HBPT MODEL</a:t>
            </a:r>
            <a:r>
              <a:rPr lang="en-US" altLang="el-GR" sz="2000" b="1" smtClean="0">
                <a:solidFill>
                  <a:srgbClr val="FFFFFF"/>
                </a:solidFill>
                <a:latin typeface="Tahoma" pitchFamily="34" charset="0"/>
                <a:cs typeface="Tahoma" pitchFamily="34" charset="0"/>
              </a:rPr>
              <a:t/>
            </a:r>
            <a:br>
              <a:rPr lang="en-US" altLang="el-GR" sz="2000" b="1" smtClean="0">
                <a:solidFill>
                  <a:srgbClr val="FFFFFF"/>
                </a:solidFill>
                <a:latin typeface="Tahoma" pitchFamily="34" charset="0"/>
                <a:cs typeface="Tahoma" pitchFamily="34" charset="0"/>
              </a:rPr>
            </a:br>
            <a:endParaRPr lang="el-GR" altLang="el-GR" sz="2000" b="1" smtClean="0">
              <a:solidFill>
                <a:schemeClr val="bg1"/>
              </a:solidFill>
              <a:latin typeface="Tahoma" pitchFamily="34" charset="0"/>
              <a:cs typeface="Tahoma" pitchFamily="34" charset="0"/>
            </a:endParaRPr>
          </a:p>
        </p:txBody>
      </p:sp>
      <p:sp>
        <p:nvSpPr>
          <p:cNvPr id="21508" name="Rectangle 3"/>
          <p:cNvSpPr>
            <a:spLocks noGrp="1" noChangeArrowheads="1"/>
          </p:cNvSpPr>
          <p:nvPr>
            <p:ph type="subTitle" idx="1"/>
          </p:nvPr>
        </p:nvSpPr>
        <p:spPr>
          <a:xfrm>
            <a:off x="685800" y="1778000"/>
            <a:ext cx="7543800" cy="3935413"/>
          </a:xfrm>
        </p:spPr>
        <p:txBody>
          <a:bodyPr/>
          <a:lstStyle/>
          <a:p>
            <a:pPr algn="l" eaLnBrk="1" hangingPunct="1">
              <a:lnSpc>
                <a:spcPct val="200000"/>
              </a:lnSpc>
            </a:pPr>
            <a:r>
              <a:rPr lang="en-US" altLang="el-GR" sz="1400" b="1" smtClean="0">
                <a:solidFill>
                  <a:schemeClr val="bg1"/>
                </a:solidFill>
                <a:latin typeface="Tahoma" pitchFamily="34" charset="0"/>
                <a:cs typeface="Tahoma" pitchFamily="34" charset="0"/>
              </a:rPr>
              <a:t>Therapeutic team and working framework</a:t>
            </a:r>
            <a:endParaRPr lang="en-US" altLang="el-GR" sz="1400" smtClean="0">
              <a:latin typeface="Tahoma" pitchFamily="34" charset="0"/>
              <a:cs typeface="Tahoma" pitchFamily="34" charset="0"/>
            </a:endParaRPr>
          </a:p>
          <a:p>
            <a:pPr algn="l" eaLnBrk="1" hangingPunct="1">
              <a:lnSpc>
                <a:spcPct val="200000"/>
              </a:lnSpc>
              <a:buFontTx/>
              <a:buChar char="•"/>
            </a:pPr>
            <a:r>
              <a:rPr lang="en-US" altLang="el-GR" sz="1100" smtClean="0">
                <a:latin typeface="Tahoma" pitchFamily="34" charset="0"/>
                <a:cs typeface="Tahoma" pitchFamily="34" charset="0"/>
              </a:rPr>
              <a:t>The therapeutic team consists of mental health professionals of </a:t>
            </a:r>
            <a:r>
              <a:rPr lang="en-US" altLang="el-GR" sz="1100" b="1" smtClean="0">
                <a:latin typeface="Tahoma" pitchFamily="34" charset="0"/>
                <a:cs typeface="Tahoma" pitchFamily="34" charset="0"/>
              </a:rPr>
              <a:t>different specialties</a:t>
            </a:r>
            <a:r>
              <a:rPr lang="en-US" altLang="el-GR" sz="1100" smtClean="0">
                <a:latin typeface="Tahoma" pitchFamily="34" charset="0"/>
                <a:cs typeface="Tahoma" pitchFamily="34" charset="0"/>
              </a:rPr>
              <a:t> (psychiatrists, psychologists, nurses, social workers). </a:t>
            </a:r>
            <a:endParaRPr lang="el-GR" altLang="el-GR" sz="1100" smtClean="0">
              <a:latin typeface="Tahoma" pitchFamily="34" charset="0"/>
              <a:cs typeface="Tahoma" pitchFamily="34" charset="0"/>
            </a:endParaRPr>
          </a:p>
          <a:p>
            <a:pPr algn="l" eaLnBrk="1" hangingPunct="1">
              <a:lnSpc>
                <a:spcPct val="200000"/>
              </a:lnSpc>
              <a:buFontTx/>
              <a:buChar char="•"/>
            </a:pPr>
            <a:r>
              <a:rPr lang="en-US" altLang="el-GR" sz="1100" smtClean="0">
                <a:latin typeface="Tahoma" pitchFamily="34" charset="0"/>
                <a:cs typeface="Tahoma" pitchFamily="34" charset="0"/>
              </a:rPr>
              <a:t>   The team’s work uses a </a:t>
            </a:r>
            <a:r>
              <a:rPr lang="en-US" altLang="el-GR" sz="1100" b="1" smtClean="0">
                <a:latin typeface="Tahoma" pitchFamily="34" charset="0"/>
                <a:cs typeface="Tahoma" pitchFamily="34" charset="0"/>
              </a:rPr>
              <a:t>psychoanalytic prism</a:t>
            </a:r>
            <a:r>
              <a:rPr lang="en-US" altLang="el-GR" sz="1100" smtClean="0">
                <a:latin typeface="Tahoma" pitchFamily="34" charset="0"/>
                <a:cs typeface="Tahoma" pitchFamily="34" charset="0"/>
              </a:rPr>
              <a:t> through which the unconscious mechanisms underlying the relationship between the </a:t>
            </a:r>
            <a:r>
              <a:rPr lang="en-GB" altLang="el-GR" sz="1100" smtClean="0">
                <a:latin typeface="Tahoma" pitchFamily="34" charset="0"/>
                <a:cs typeface="Tahoma" pitchFamily="34" charset="0"/>
              </a:rPr>
              <a:t>individuals with mental health problems</a:t>
            </a:r>
            <a:r>
              <a:rPr lang="en-US" altLang="el-GR" sz="1100" smtClean="0">
                <a:latin typeface="Tahoma" pitchFamily="34" charset="0"/>
                <a:cs typeface="Tahoma" pitchFamily="34" charset="0"/>
              </a:rPr>
              <a:t> and the family are examined (and also the transference - counter-transference issues). </a:t>
            </a:r>
          </a:p>
          <a:p>
            <a:pPr algn="l" eaLnBrk="1" hangingPunct="1">
              <a:lnSpc>
                <a:spcPct val="200000"/>
              </a:lnSpc>
              <a:buFontTx/>
              <a:buChar char="•"/>
            </a:pPr>
            <a:r>
              <a:rPr lang="en-US" altLang="el-GR" sz="1100" smtClean="0">
                <a:latin typeface="Tahoma" pitchFamily="34" charset="0"/>
                <a:cs typeface="Tahoma" pitchFamily="34" charset="0"/>
              </a:rPr>
              <a:t>    The </a:t>
            </a:r>
            <a:r>
              <a:rPr lang="en-US" altLang="el-GR" sz="1100" b="1" smtClean="0">
                <a:latin typeface="Tahoma" pitchFamily="34" charset="0"/>
                <a:cs typeface="Tahoma" pitchFamily="34" charset="0"/>
              </a:rPr>
              <a:t>team’s meetings and supervision</a:t>
            </a:r>
            <a:r>
              <a:rPr lang="en-US" altLang="el-GR" sz="1100" smtClean="0">
                <a:latin typeface="Tahoma" pitchFamily="34" charset="0"/>
                <a:cs typeface="Tahoma" pitchFamily="34" charset="0"/>
              </a:rPr>
              <a:t> are important factors since the function of the team is the therapeutic framework (the “holding” environment for the </a:t>
            </a:r>
            <a:r>
              <a:rPr lang="en-GB" altLang="el-GR" sz="1100" smtClean="0">
                <a:latin typeface="Tahoma" pitchFamily="34" charset="0"/>
                <a:cs typeface="Tahoma" pitchFamily="34" charset="0"/>
              </a:rPr>
              <a:t>individuals with mental health problems</a:t>
            </a:r>
            <a:r>
              <a:rPr lang="en-US" altLang="el-GR" sz="1100" smtClean="0">
                <a:latin typeface="Tahoma" pitchFamily="34" charset="0"/>
                <a:cs typeface="Tahoma" pitchFamily="34" charset="0"/>
              </a:rPr>
              <a:t>). </a:t>
            </a:r>
          </a:p>
          <a:p>
            <a:pPr algn="l" eaLnBrk="1" hangingPunct="1">
              <a:lnSpc>
                <a:spcPct val="90000"/>
              </a:lnSpc>
              <a:buFontTx/>
              <a:buChar char="•"/>
            </a:pPr>
            <a:endParaRPr lang="el-GR" altLang="el-GR" sz="2400" smtClean="0"/>
          </a:p>
        </p:txBody>
      </p:sp>
      <p:pic>
        <p:nvPicPr>
          <p:cNvPr id="21509" name="Picture 4" descr="LOGO TELIKO AGGLIKO"/>
          <p:cNvPicPr>
            <a:picLocks noChangeAspect="1" noChangeArrowheads="1"/>
          </p:cNvPicPr>
          <p:nvPr/>
        </p:nvPicPr>
        <p:blipFill>
          <a:blip r:embed="rId2" cstate="print"/>
          <a:srcRect/>
          <a:stretch>
            <a:fillRect/>
          </a:stretch>
        </p:blipFill>
        <p:spPr bwMode="auto">
          <a:xfrm>
            <a:off x="3429000" y="6172200"/>
            <a:ext cx="1951038" cy="6858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 Θέση αριθμού διαφάνειας"/>
          <p:cNvSpPr>
            <a:spLocks noGrp="1"/>
          </p:cNvSpPr>
          <p:nvPr>
            <p:ph type="sldNum" sz="quarter" idx="12"/>
          </p:nvPr>
        </p:nvSpPr>
        <p:spPr>
          <a:noFill/>
        </p:spPr>
        <p:txBody>
          <a:bodyPr/>
          <a:lstStyle/>
          <a:p>
            <a:fld id="{4E149235-E3F4-46E5-8C62-B6733EC2D4AC}" type="slidenum">
              <a:rPr lang="el-GR" altLang="el-GR"/>
              <a:pPr/>
              <a:t>25</a:t>
            </a:fld>
            <a:endParaRPr lang="el-GR" altLang="el-GR"/>
          </a:p>
        </p:txBody>
      </p:sp>
      <p:sp>
        <p:nvSpPr>
          <p:cNvPr id="22531" name="Rectangle 2"/>
          <p:cNvSpPr>
            <a:spLocks noGrp="1" noChangeArrowheads="1"/>
          </p:cNvSpPr>
          <p:nvPr>
            <p:ph type="ctrTitle"/>
          </p:nvPr>
        </p:nvSpPr>
        <p:spPr>
          <a:xfrm>
            <a:off x="1143000" y="152400"/>
            <a:ext cx="6629400" cy="1066800"/>
          </a:xfrm>
        </p:spPr>
        <p:txBody>
          <a:bodyPr/>
          <a:lstStyle/>
          <a:p>
            <a:pPr eaLnBrk="1" hangingPunct="1">
              <a:lnSpc>
                <a:spcPct val="150000"/>
              </a:lnSpc>
            </a:pPr>
            <a:r>
              <a:rPr lang="el-GR" altLang="el-GR" sz="2000" b="1" smtClean="0">
                <a:solidFill>
                  <a:schemeClr val="bg1"/>
                </a:solidFill>
                <a:latin typeface="Tahoma" pitchFamily="34" charset="0"/>
                <a:cs typeface="Tahoma" pitchFamily="34" charset="0"/>
              </a:rPr>
              <a:t/>
            </a:r>
            <a:br>
              <a:rPr lang="el-GR" altLang="el-GR" sz="2000" b="1" smtClean="0">
                <a:solidFill>
                  <a:schemeClr val="bg1"/>
                </a:solidFill>
                <a:latin typeface="Tahoma" pitchFamily="34" charset="0"/>
                <a:cs typeface="Tahoma" pitchFamily="34" charset="0"/>
              </a:rPr>
            </a:br>
            <a:r>
              <a:rPr lang="en-US" altLang="el-GR" sz="1800" b="1" smtClean="0">
                <a:solidFill>
                  <a:schemeClr val="bg1"/>
                </a:solidFill>
                <a:latin typeface="Tahoma" pitchFamily="34" charset="0"/>
                <a:cs typeface="Tahoma" pitchFamily="34" charset="0"/>
              </a:rPr>
              <a:t>CRISIS INTERVENTION</a:t>
            </a:r>
            <a:r>
              <a:rPr lang="el-GR" altLang="el-GR" sz="1800" b="1" smtClean="0">
                <a:solidFill>
                  <a:schemeClr val="bg1"/>
                </a:solidFill>
                <a:latin typeface="Tahoma" pitchFamily="34" charset="0"/>
                <a:cs typeface="Tahoma" pitchFamily="34" charset="0"/>
              </a:rPr>
              <a:t/>
            </a:r>
            <a:br>
              <a:rPr lang="el-GR" altLang="el-GR" sz="1800" b="1" smtClean="0">
                <a:solidFill>
                  <a:schemeClr val="bg1"/>
                </a:solidFill>
                <a:latin typeface="Tahoma" pitchFamily="34" charset="0"/>
                <a:cs typeface="Tahoma" pitchFamily="34" charset="0"/>
              </a:rPr>
            </a:br>
            <a:r>
              <a:rPr lang="en-US" altLang="el-GR" sz="1800" b="1" smtClean="0">
                <a:solidFill>
                  <a:srgbClr val="FFFFFF"/>
                </a:solidFill>
                <a:latin typeface="Tahoma" pitchFamily="34" charset="0"/>
                <a:cs typeface="Tahoma" pitchFamily="34" charset="0"/>
              </a:rPr>
              <a:t>THE HBPT MODEL </a:t>
            </a:r>
            <a:r>
              <a:rPr lang="en-US" altLang="el-GR" sz="2000" b="1" smtClean="0">
                <a:solidFill>
                  <a:srgbClr val="FFFFFF"/>
                </a:solidFill>
                <a:latin typeface="Tahoma" pitchFamily="34" charset="0"/>
                <a:cs typeface="Tahoma" pitchFamily="34" charset="0"/>
              </a:rPr>
              <a:t/>
            </a:r>
            <a:br>
              <a:rPr lang="en-US" altLang="el-GR" sz="2000" b="1" smtClean="0">
                <a:solidFill>
                  <a:srgbClr val="FFFFFF"/>
                </a:solidFill>
                <a:latin typeface="Tahoma" pitchFamily="34" charset="0"/>
                <a:cs typeface="Tahoma" pitchFamily="34" charset="0"/>
              </a:rPr>
            </a:br>
            <a:r>
              <a:rPr lang="en-US" altLang="el-GR" sz="2000" b="1" smtClean="0">
                <a:solidFill>
                  <a:schemeClr val="bg1"/>
                </a:solidFill>
                <a:latin typeface="Tahoma" pitchFamily="34" charset="0"/>
                <a:cs typeface="Tahoma" pitchFamily="34" charset="0"/>
              </a:rPr>
              <a:t> </a:t>
            </a:r>
            <a:endParaRPr lang="el-GR" altLang="el-GR" sz="2000" b="1" smtClean="0">
              <a:solidFill>
                <a:schemeClr val="bg1"/>
              </a:solidFill>
              <a:latin typeface="Tahoma" pitchFamily="34" charset="0"/>
              <a:cs typeface="Tahoma" pitchFamily="34" charset="0"/>
            </a:endParaRPr>
          </a:p>
        </p:txBody>
      </p:sp>
      <p:sp>
        <p:nvSpPr>
          <p:cNvPr id="26629" name="Rectangle 3"/>
          <p:cNvSpPr>
            <a:spLocks noGrp="1" noChangeArrowheads="1"/>
          </p:cNvSpPr>
          <p:nvPr>
            <p:ph type="subTitle" idx="1"/>
          </p:nvPr>
        </p:nvSpPr>
        <p:spPr>
          <a:xfrm>
            <a:off x="152400" y="1371600"/>
            <a:ext cx="8610600" cy="4765675"/>
          </a:xfrm>
        </p:spPr>
        <p:txBody>
          <a:bodyPr/>
          <a:lstStyle/>
          <a:p>
            <a:pPr algn="l" eaLnBrk="1" hangingPunct="1">
              <a:lnSpc>
                <a:spcPct val="150000"/>
              </a:lnSpc>
              <a:defRPr/>
            </a:pPr>
            <a:r>
              <a:rPr lang="en-US" altLang="el-GR" sz="1600" dirty="0">
                <a:solidFill>
                  <a:schemeClr val="bg1"/>
                </a:solidFill>
                <a:latin typeface="Tahoma" panose="020B0604030504040204" pitchFamily="34" charset="0"/>
                <a:ea typeface="Tahoma" panose="020B0604030504040204" pitchFamily="34" charset="0"/>
                <a:cs typeface="Tahoma" panose="020B0604030504040204" pitchFamily="34" charset="0"/>
              </a:rPr>
              <a:t>HBPT is indicated for: </a:t>
            </a:r>
          </a:p>
          <a:p>
            <a:pPr marL="171450" indent="-171450" algn="l" eaLnBrk="1" hangingPunct="1">
              <a:lnSpc>
                <a:spcPct val="150000"/>
              </a:lnSpc>
              <a:buFont typeface="Wingdings" panose="05000000000000000000" pitchFamily="2" charset="2"/>
              <a:buChar char="q"/>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b="1" dirty="0">
                <a:latin typeface="Tahoma" panose="020B0604030504040204" pitchFamily="34" charset="0"/>
                <a:ea typeface="Tahoma" panose="020B0604030504040204" pitchFamily="34" charset="0"/>
                <a:cs typeface="Tahoma" panose="020B0604030504040204" pitchFamily="34" charset="0"/>
              </a:rPr>
              <a:t>Acute psychiatric crisis </a:t>
            </a:r>
            <a:r>
              <a:rPr lang="en-US" altLang="el-GR" sz="1100" dirty="0">
                <a:latin typeface="Tahoma" panose="020B0604030504040204" pitchFamily="34" charset="0"/>
                <a:ea typeface="Tahoma" panose="020B0604030504040204" pitchFamily="34" charset="0"/>
                <a:cs typeface="Tahoma" panose="020B0604030504040204" pitchFamily="34" charset="0"/>
              </a:rPr>
              <a:t>of  </a:t>
            </a:r>
            <a:r>
              <a:rPr lang="en-GB" altLang="el-GR" sz="1100" dirty="0">
                <a:latin typeface="Tahoma" panose="020B0604030504040204" pitchFamily="34" charset="0"/>
                <a:ea typeface="Tahoma" panose="020B0604030504040204" pitchFamily="34" charset="0"/>
                <a:cs typeface="Tahoma" panose="020B0604030504040204" pitchFamily="34" charset="0"/>
              </a:rPr>
              <a:t>individuals with mental health problems</a:t>
            </a:r>
            <a:endParaRPr lang="en-US" altLang="el-GR" sz="1100" dirty="0">
              <a:latin typeface="Tahoma" panose="020B0604030504040204" pitchFamily="34" charset="0"/>
              <a:ea typeface="Tahoma" panose="020B0604030504040204" pitchFamily="34" charset="0"/>
              <a:cs typeface="Tahoma" panose="020B0604030504040204" pitchFamily="34" charset="0"/>
            </a:endParaRPr>
          </a:p>
          <a:p>
            <a:pPr marL="171450" indent="-171450" algn="l" eaLnBrk="1" hangingPunct="1">
              <a:lnSpc>
                <a:spcPct val="150000"/>
              </a:lnSpc>
              <a:buFont typeface="Wingdings" panose="05000000000000000000" pitchFamily="2" charset="2"/>
              <a:buChar char="q"/>
              <a:defRPr/>
            </a:pPr>
            <a:r>
              <a:rPr lang="en-GB" altLang="el-GR" sz="1100" dirty="0">
                <a:latin typeface="Tahoma" panose="020B0604030504040204" pitchFamily="34" charset="0"/>
                <a:ea typeface="Tahoma" panose="020B0604030504040204" pitchFamily="34" charset="0"/>
                <a:cs typeface="Tahoma" panose="020B0604030504040204" pitchFamily="34" charset="0"/>
              </a:rPr>
              <a:t>   Individuals with mental health problems </a:t>
            </a:r>
            <a:r>
              <a:rPr lang="en-US" altLang="el-GR" sz="1100" dirty="0">
                <a:latin typeface="Tahoma" panose="020B0604030504040204" pitchFamily="34" charset="0"/>
                <a:ea typeface="Tahoma" panose="020B0604030504040204" pitchFamily="34" charset="0"/>
                <a:cs typeface="Tahoma" panose="020B0604030504040204" pitchFamily="34" charset="0"/>
              </a:rPr>
              <a:t>returning home </a:t>
            </a:r>
            <a:r>
              <a:rPr lang="en-US" altLang="el-GR" sz="1100" b="1" dirty="0">
                <a:latin typeface="Tahoma" panose="020B0604030504040204" pitchFamily="34" charset="0"/>
                <a:ea typeface="Tahoma" panose="020B0604030504040204" pitchFamily="34" charset="0"/>
                <a:cs typeface="Tahoma" panose="020B0604030504040204" pitchFamily="34" charset="0"/>
              </a:rPr>
              <a:t>after a long or short term hospitalization</a:t>
            </a:r>
          </a:p>
          <a:p>
            <a:pPr marL="171450" indent="-171450" algn="l" eaLnBrk="1" hangingPunct="1">
              <a:lnSpc>
                <a:spcPct val="150000"/>
              </a:lnSpc>
              <a:buFont typeface="Wingdings" panose="05000000000000000000" pitchFamily="2" charset="2"/>
              <a:buChar char="q"/>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b="1" dirty="0">
                <a:latin typeface="Tahoma" panose="020B0604030504040204" pitchFamily="34" charset="0"/>
                <a:ea typeface="Tahoma" panose="020B0604030504040204" pitchFamily="34" charset="0"/>
                <a:cs typeface="Tahoma" panose="020B0604030504040204" pitchFamily="34" charset="0"/>
              </a:rPr>
              <a:t>Outpatients</a:t>
            </a:r>
            <a:r>
              <a:rPr lang="en-US" altLang="el-GR" sz="1100" dirty="0">
                <a:latin typeface="Tahoma" panose="020B0604030504040204" pitchFamily="34" charset="0"/>
                <a:ea typeface="Tahoma" panose="020B0604030504040204" pitchFamily="34" charset="0"/>
                <a:cs typeface="Tahoma" panose="020B0604030504040204" pitchFamily="34" charset="0"/>
              </a:rPr>
              <a:t>, who have never been hospitalized (Mobile Units of </a:t>
            </a:r>
            <a:r>
              <a:rPr lang="en-US" altLang="el-GR" sz="1100" dirty="0" err="1">
                <a:latin typeface="Tahoma" panose="020B0604030504040204" pitchFamily="34" charset="0"/>
                <a:ea typeface="Tahoma" panose="020B0604030504040204" pitchFamily="34" charset="0"/>
                <a:cs typeface="Tahoma" panose="020B0604030504040204" pitchFamily="34" charset="0"/>
              </a:rPr>
              <a:t>Fokida</a:t>
            </a:r>
            <a:r>
              <a:rPr lang="en-US" altLang="el-GR" sz="1100" dirty="0">
                <a:latin typeface="Tahoma" panose="020B0604030504040204" pitchFamily="34" charset="0"/>
                <a:ea typeface="Tahoma" panose="020B0604030504040204" pitchFamily="34" charset="0"/>
                <a:cs typeface="Tahoma" panose="020B0604030504040204" pitchFamily="34" charset="0"/>
              </a:rPr>
              <a:t> and </a:t>
            </a:r>
            <a:r>
              <a:rPr lang="en-US" altLang="el-GR" sz="1100" dirty="0" err="1">
                <a:latin typeface="Tahoma" panose="020B0604030504040204" pitchFamily="34" charset="0"/>
                <a:ea typeface="Tahoma" panose="020B0604030504040204" pitchFamily="34" charset="0"/>
                <a:cs typeface="Tahoma" panose="020B0604030504040204" pitchFamily="34" charset="0"/>
              </a:rPr>
              <a:t>Evros</a:t>
            </a:r>
            <a:r>
              <a:rPr lang="en-US" altLang="el-GR" sz="1100" dirty="0">
                <a:latin typeface="Tahoma" panose="020B0604030504040204" pitchFamily="34" charset="0"/>
                <a:ea typeface="Tahoma" panose="020B0604030504040204" pitchFamily="34" charset="0"/>
                <a:cs typeface="Tahoma" panose="020B0604030504040204" pitchFamily="34" charset="0"/>
              </a:rPr>
              <a:t>)</a:t>
            </a:r>
          </a:p>
          <a:p>
            <a:pPr marL="171450" indent="-171450" algn="l" eaLnBrk="1" hangingPunct="1">
              <a:lnSpc>
                <a:spcPct val="150000"/>
              </a:lnSpc>
              <a:buFont typeface="Wingdings" panose="05000000000000000000" pitchFamily="2" charset="2"/>
              <a:buChar char="q"/>
              <a:defRPr/>
            </a:pPr>
            <a:r>
              <a:rPr lang="en-US" altLang="el-GR" sz="1100" dirty="0">
                <a:latin typeface="Tahoma" panose="020B0604030504040204" pitchFamily="34" charset="0"/>
                <a:ea typeface="Tahoma" panose="020B0604030504040204" pitchFamily="34" charset="0"/>
                <a:cs typeface="Tahoma" panose="020B0604030504040204" pitchFamily="34" charset="0"/>
              </a:rPr>
              <a:t>   Stabilized </a:t>
            </a:r>
            <a:r>
              <a:rPr lang="en-GB" altLang="el-GR" sz="1100" dirty="0">
                <a:latin typeface="Tahoma" panose="020B0604030504040204" pitchFamily="34" charset="0"/>
                <a:ea typeface="Tahoma" panose="020B0604030504040204" pitchFamily="34" charset="0"/>
                <a:cs typeface="Tahoma" panose="020B0604030504040204" pitchFamily="34" charset="0"/>
              </a:rPr>
              <a:t>individuals with mental health problems </a:t>
            </a:r>
            <a:r>
              <a:rPr lang="en-US" altLang="el-GR" sz="1100" dirty="0">
                <a:latin typeface="Tahoma" panose="020B0604030504040204" pitchFamily="34" charset="0"/>
                <a:ea typeface="Tahoma" panose="020B0604030504040204" pitchFamily="34" charset="0"/>
                <a:cs typeface="Tahoma" panose="020B0604030504040204" pitchFamily="34" charset="0"/>
              </a:rPr>
              <a:t>with </a:t>
            </a:r>
            <a:r>
              <a:rPr lang="en-US" altLang="el-GR" sz="1100" b="1" dirty="0">
                <a:latin typeface="Tahoma" panose="020B0604030504040204" pitchFamily="34" charset="0"/>
                <a:ea typeface="Tahoma" panose="020B0604030504040204" pitchFamily="34" charset="0"/>
                <a:cs typeface="Tahoma" panose="020B0604030504040204" pitchFamily="34" charset="0"/>
              </a:rPr>
              <a:t>mobility problems </a:t>
            </a:r>
          </a:p>
          <a:p>
            <a:pPr algn="l" eaLnBrk="1" hangingPunct="1">
              <a:lnSpc>
                <a:spcPct val="150000"/>
              </a:lnSpc>
              <a:defRPr/>
            </a:pPr>
            <a:endParaRPr lang="en-US" altLang="el-GR" sz="1100" dirty="0">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150000"/>
              </a:lnSpc>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600" dirty="0">
                <a:solidFill>
                  <a:schemeClr val="bg1"/>
                </a:solidFill>
                <a:latin typeface="Tahoma" panose="020B0604030504040204" pitchFamily="34" charset="0"/>
                <a:ea typeface="Tahoma" panose="020B0604030504040204" pitchFamily="34" charset="0"/>
                <a:cs typeface="Tahoma" panose="020B0604030504040204" pitchFamily="34" charset="0"/>
              </a:rPr>
              <a:t>The </a:t>
            </a:r>
            <a:r>
              <a:rPr lang="en-US" altLang="el-GR" sz="1600" b="1" dirty="0">
                <a:solidFill>
                  <a:schemeClr val="bg1"/>
                </a:solidFill>
                <a:latin typeface="Tahoma" panose="020B0604030504040204" pitchFamily="34" charset="0"/>
                <a:ea typeface="Tahoma" panose="020B0604030504040204" pitchFamily="34" charset="0"/>
                <a:cs typeface="Tahoma" panose="020B0604030504040204" pitchFamily="34" charset="0"/>
              </a:rPr>
              <a:t>criteria</a:t>
            </a:r>
            <a:r>
              <a:rPr lang="en-US" altLang="el-GR" sz="1600" dirty="0">
                <a:solidFill>
                  <a:schemeClr val="bg1"/>
                </a:solidFill>
                <a:latin typeface="Tahoma" panose="020B0604030504040204" pitchFamily="34" charset="0"/>
                <a:ea typeface="Tahoma" panose="020B0604030504040204" pitchFamily="34" charset="0"/>
                <a:cs typeface="Tahoma" panose="020B0604030504040204" pitchFamily="34" charset="0"/>
              </a:rPr>
              <a:t> include:</a:t>
            </a:r>
          </a:p>
          <a:p>
            <a:pPr marL="171450" indent="-171450" algn="l" eaLnBrk="1" hangingPunct="1">
              <a:lnSpc>
                <a:spcPct val="150000"/>
              </a:lnSpc>
              <a:buFont typeface="Wingdings" panose="05000000000000000000" pitchFamily="2" charset="2"/>
              <a:buChar char="Ø"/>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b="1" dirty="0">
                <a:latin typeface="Tahoma" panose="020B0604030504040204" pitchFamily="34" charset="0"/>
                <a:ea typeface="Tahoma" panose="020B0604030504040204" pitchFamily="34" charset="0"/>
                <a:cs typeface="Tahoma" panose="020B0604030504040204" pitchFamily="34" charset="0"/>
              </a:rPr>
              <a:t>The existence of a stable enough environment </a:t>
            </a:r>
            <a:r>
              <a:rPr lang="en-US" altLang="el-GR" sz="1100" dirty="0">
                <a:latin typeface="Tahoma" panose="020B0604030504040204" pitchFamily="34" charset="0"/>
                <a:ea typeface="Tahoma" panose="020B0604030504040204" pitchFamily="34" charset="0"/>
                <a:cs typeface="Tahoma" panose="020B0604030504040204" pitchFamily="34" charset="0"/>
              </a:rPr>
              <a:t>(family, relatives and friends) in order to share the responsibility (with the therapeutic team and the </a:t>
            </a:r>
            <a:r>
              <a:rPr lang="en-GB" altLang="el-GR" sz="1100" dirty="0">
                <a:latin typeface="Tahoma" panose="020B0604030504040204" pitchFamily="34" charset="0"/>
                <a:ea typeface="Tahoma" panose="020B0604030504040204" pitchFamily="34" charset="0"/>
                <a:cs typeface="Tahoma" panose="020B0604030504040204" pitchFamily="34" charset="0"/>
              </a:rPr>
              <a:t>individuals with mental health problems</a:t>
            </a:r>
            <a:r>
              <a:rPr lang="en-US" altLang="el-GR" sz="1100" dirty="0">
                <a:latin typeface="Tahoma" panose="020B0604030504040204" pitchFamily="34" charset="0"/>
                <a:ea typeface="Tahoma" panose="020B0604030504040204" pitchFamily="34" charset="0"/>
                <a:cs typeface="Tahoma" panose="020B0604030504040204" pitchFamily="34" charset="0"/>
              </a:rPr>
              <a:t> himself) of keeping the </a:t>
            </a:r>
            <a:r>
              <a:rPr lang="en-GB" altLang="el-GR" sz="1100" dirty="0">
                <a:latin typeface="Tahoma" panose="020B0604030504040204" pitchFamily="34" charset="0"/>
                <a:ea typeface="Tahoma" panose="020B0604030504040204" pitchFamily="34" charset="0"/>
                <a:cs typeface="Tahoma" panose="020B0604030504040204" pitchFamily="34" charset="0"/>
              </a:rPr>
              <a:t>individual with mental health problems </a:t>
            </a:r>
            <a:r>
              <a:rPr lang="en-US" altLang="el-GR" sz="1100" dirty="0">
                <a:latin typeface="Tahoma" panose="020B0604030504040204" pitchFamily="34" charset="0"/>
                <a:ea typeface="Tahoma" panose="020B0604030504040204" pitchFamily="34" charset="0"/>
                <a:cs typeface="Tahoma" panose="020B0604030504040204" pitchFamily="34" charset="0"/>
              </a:rPr>
              <a:t>safe at home. </a:t>
            </a:r>
          </a:p>
          <a:p>
            <a:pPr marL="171450" indent="-171450" algn="l" eaLnBrk="1" hangingPunct="1">
              <a:lnSpc>
                <a:spcPct val="150000"/>
              </a:lnSpc>
              <a:buFont typeface="Wingdings" panose="05000000000000000000" pitchFamily="2" charset="2"/>
              <a:buChar char="Ø"/>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b="1" dirty="0">
                <a:latin typeface="Tahoma" panose="020B0604030504040204" pitchFamily="34" charset="0"/>
                <a:ea typeface="Tahoma" panose="020B0604030504040204" pitchFamily="34" charset="0"/>
                <a:cs typeface="Tahoma" panose="020B0604030504040204" pitchFamily="34" charset="0"/>
              </a:rPr>
              <a:t>The exclusion of the possibility for the </a:t>
            </a:r>
            <a:r>
              <a:rPr lang="en-GB" altLang="el-GR" sz="1100" b="1" dirty="0">
                <a:latin typeface="Tahoma" panose="020B0604030504040204" pitchFamily="34" charset="0"/>
                <a:ea typeface="Tahoma" panose="020B0604030504040204" pitchFamily="34" charset="0"/>
                <a:cs typeface="Tahoma" panose="020B0604030504040204" pitchFamily="34" charset="0"/>
              </a:rPr>
              <a:t>individual with mental health problems</a:t>
            </a:r>
            <a:r>
              <a:rPr lang="en-US" altLang="el-GR" sz="1100" b="1" dirty="0">
                <a:latin typeface="Tahoma" panose="020B0604030504040204" pitchFamily="34" charset="0"/>
                <a:ea typeface="Tahoma" panose="020B0604030504040204" pitchFamily="34" charset="0"/>
                <a:cs typeface="Tahoma" panose="020B0604030504040204" pitchFamily="34" charset="0"/>
              </a:rPr>
              <a:t> to be extra-violent</a:t>
            </a:r>
            <a:r>
              <a:rPr lang="en-US" altLang="el-GR" sz="1100" dirty="0">
                <a:latin typeface="Tahoma" panose="020B0604030504040204" pitchFamily="34" charset="0"/>
                <a:ea typeface="Tahoma" panose="020B0604030504040204" pitchFamily="34" charset="0"/>
                <a:cs typeface="Tahoma" panose="020B0604030504040204" pitchFamily="34" charset="0"/>
              </a:rPr>
              <a:t>. Regarding the suicidal people </a:t>
            </a:r>
            <a:r>
              <a:rPr lang="en-GB" altLang="el-GR" sz="1100" dirty="0">
                <a:latin typeface="Tahoma" panose="020B0604030504040204" pitchFamily="34" charset="0"/>
                <a:ea typeface="Tahoma" panose="020B0604030504040204" pitchFamily="34" charset="0"/>
                <a:cs typeface="Tahoma" panose="020B0604030504040204" pitchFamily="34" charset="0"/>
              </a:rPr>
              <a:t>(most people in acute psychiatric distress have some level of suicidal thought), a significant part of the crisis assessment should be about assessing the individuals' intent, helping them understand it and assisting in ensuring their safety</a:t>
            </a:r>
            <a:r>
              <a:rPr lang="en-US" altLang="el-GR" sz="1100" dirty="0">
                <a:latin typeface="Tahoma" panose="020B0604030504040204" pitchFamily="34" charset="0"/>
                <a:ea typeface="Tahoma" panose="020B0604030504040204" pitchFamily="34" charset="0"/>
                <a:cs typeface="Tahoma" panose="020B0604030504040204" pitchFamily="34" charset="0"/>
              </a:rPr>
              <a:t>.</a:t>
            </a:r>
            <a:r>
              <a:rPr lang="el-GR" altLang="el-GR" sz="1100" dirty="0">
                <a:latin typeface="Tahoma" panose="020B0604030504040204" pitchFamily="34" charset="0"/>
                <a:ea typeface="Tahoma" panose="020B0604030504040204" pitchFamily="34" charset="0"/>
                <a:cs typeface="Tahoma" panose="020B0604030504040204" pitchFamily="34" charset="0"/>
              </a:rPr>
              <a:t> </a:t>
            </a:r>
            <a:endParaRPr lang="en-US" altLang="el-GR" sz="1100" dirty="0">
              <a:latin typeface="Tahoma" panose="020B0604030504040204" pitchFamily="34" charset="0"/>
              <a:ea typeface="Tahoma" panose="020B0604030504040204" pitchFamily="34" charset="0"/>
              <a:cs typeface="Tahoma" panose="020B0604030504040204" pitchFamily="34" charset="0"/>
            </a:endParaRPr>
          </a:p>
          <a:p>
            <a:pPr marL="171450" indent="-171450" algn="l" eaLnBrk="1" hangingPunct="1">
              <a:lnSpc>
                <a:spcPct val="150000"/>
              </a:lnSpc>
              <a:buFont typeface="Wingdings" panose="05000000000000000000" pitchFamily="2" charset="2"/>
              <a:buChar char="Ø"/>
              <a:defRPr/>
            </a:pPr>
            <a:r>
              <a:rPr lang="en-US" altLang="el-GR" sz="1100" dirty="0">
                <a:latin typeface="Tahoma" panose="020B0604030504040204" pitchFamily="34" charset="0"/>
                <a:ea typeface="Tahoma" panose="020B0604030504040204" pitchFamily="34" charset="0"/>
                <a:cs typeface="Tahoma" panose="020B0604030504040204" pitchFamily="34" charset="0"/>
              </a:rPr>
              <a:t>   There can be </a:t>
            </a:r>
            <a:r>
              <a:rPr lang="en-US" altLang="el-GR" sz="1100" b="1" dirty="0">
                <a:latin typeface="Tahoma" panose="020B0604030504040204" pitchFamily="34" charset="0"/>
                <a:ea typeface="Tahoma" panose="020B0604030504040204" pitchFamily="34" charset="0"/>
                <a:cs typeface="Tahoma" panose="020B0604030504040204" pitchFamily="34" charset="0"/>
              </a:rPr>
              <a:t>combinations and modifications of technique</a:t>
            </a:r>
            <a:r>
              <a:rPr lang="en-US" altLang="el-GR" sz="1100" dirty="0">
                <a:latin typeface="Tahoma" panose="020B0604030504040204" pitchFamily="34" charset="0"/>
                <a:ea typeface="Tahoma" panose="020B0604030504040204" pitchFamily="34" charset="0"/>
                <a:cs typeface="Tahoma" panose="020B0604030504040204" pitchFamily="34" charset="0"/>
              </a:rPr>
              <a:t> according to psychopathology, family support, and risk issues. </a:t>
            </a:r>
            <a:endParaRPr lang="el-GR" altLang="el-GR" sz="1100" dirty="0">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150000"/>
              </a:lnSpc>
              <a:buFontTx/>
              <a:buChar char="•"/>
              <a:defRPr/>
            </a:pPr>
            <a:endParaRPr lang="el-GR" altLang="el-GR" sz="2000" dirty="0"/>
          </a:p>
          <a:p>
            <a:pPr eaLnBrk="1" hangingPunct="1">
              <a:lnSpc>
                <a:spcPct val="80000"/>
              </a:lnSpc>
              <a:defRPr/>
            </a:pPr>
            <a:endParaRPr lang="el-GR" altLang="el-GR" sz="2000" dirty="0"/>
          </a:p>
        </p:txBody>
      </p:sp>
      <p:pic>
        <p:nvPicPr>
          <p:cNvPr id="22533" name="Picture 4" descr="LOGO TELIKO AGGLIKO"/>
          <p:cNvPicPr>
            <a:picLocks noChangeAspect="1" noChangeArrowheads="1"/>
          </p:cNvPicPr>
          <p:nvPr/>
        </p:nvPicPr>
        <p:blipFill>
          <a:blip r:embed="rId2" cstate="print"/>
          <a:srcRect/>
          <a:stretch>
            <a:fillRect/>
          </a:stretch>
        </p:blipFill>
        <p:spPr bwMode="auto">
          <a:xfrm>
            <a:off x="3581400" y="6245225"/>
            <a:ext cx="2209800" cy="63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p:cNvSpPr>
            <a:spLocks noGrp="1"/>
          </p:cNvSpPr>
          <p:nvPr>
            <p:ph type="sldNum" sz="quarter" idx="12"/>
          </p:nvPr>
        </p:nvSpPr>
        <p:spPr>
          <a:noFill/>
        </p:spPr>
        <p:txBody>
          <a:bodyPr/>
          <a:lstStyle/>
          <a:p>
            <a:fld id="{19948188-CFBE-4536-8E56-E01361CE3377}" type="slidenum">
              <a:rPr lang="el-GR" altLang="el-GR"/>
              <a:pPr/>
              <a:t>26</a:t>
            </a:fld>
            <a:endParaRPr lang="el-GR" altLang="el-GR"/>
          </a:p>
        </p:txBody>
      </p:sp>
      <p:sp>
        <p:nvSpPr>
          <p:cNvPr id="23555" name="Rectangle 2"/>
          <p:cNvSpPr>
            <a:spLocks noGrp="1" noChangeArrowheads="1"/>
          </p:cNvSpPr>
          <p:nvPr>
            <p:ph type="ctrTitle"/>
          </p:nvPr>
        </p:nvSpPr>
        <p:spPr>
          <a:xfrm>
            <a:off x="1524000" y="228600"/>
            <a:ext cx="6019800" cy="9906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The acute phase care at the patients home</a:t>
            </a:r>
            <a:endParaRPr lang="el-GR" altLang="el-GR" sz="2000" b="1" smtClean="0">
              <a:solidFill>
                <a:schemeClr val="bg1"/>
              </a:solidFill>
              <a:latin typeface="Tahoma" pitchFamily="34" charset="0"/>
              <a:cs typeface="Tahoma" pitchFamily="34" charset="0"/>
            </a:endParaRPr>
          </a:p>
        </p:txBody>
      </p:sp>
      <p:sp>
        <p:nvSpPr>
          <p:cNvPr id="23556" name="Rectangle 3"/>
          <p:cNvSpPr>
            <a:spLocks noGrp="1" noChangeArrowheads="1"/>
          </p:cNvSpPr>
          <p:nvPr>
            <p:ph type="subTitle" idx="1"/>
          </p:nvPr>
        </p:nvSpPr>
        <p:spPr>
          <a:xfrm>
            <a:off x="533400" y="1752600"/>
            <a:ext cx="8001000" cy="4191000"/>
          </a:xfrm>
        </p:spPr>
        <p:txBody>
          <a:bodyPr/>
          <a:lstStyle/>
          <a:p>
            <a:pPr algn="just" eaLnBrk="1" hangingPunct="1">
              <a:lnSpc>
                <a:spcPct val="200000"/>
              </a:lnSpc>
            </a:pPr>
            <a:r>
              <a:rPr lang="en-GB" sz="1100" smtClean="0">
                <a:latin typeface="Tahoma" pitchFamily="34" charset="0"/>
                <a:cs typeface="Tahoma" pitchFamily="34" charset="0"/>
              </a:rPr>
              <a:t>At the </a:t>
            </a:r>
            <a:r>
              <a:rPr lang="en-GB" sz="1100" b="1" smtClean="0">
                <a:latin typeface="Tahoma" pitchFamily="34" charset="0"/>
                <a:cs typeface="Tahoma" pitchFamily="34" charset="0"/>
              </a:rPr>
              <a:t>beginning of a psychiatric crisis</a:t>
            </a:r>
            <a:r>
              <a:rPr lang="en-GB" sz="1100" smtClean="0">
                <a:latin typeface="Tahoma" pitchFamily="34" charset="0"/>
                <a:cs typeface="Tahoma" pitchFamily="34" charset="0"/>
              </a:rPr>
              <a:t>, a team of at least three therapists stays </a:t>
            </a:r>
            <a:r>
              <a:rPr lang="en-GB" sz="1100" b="1" smtClean="0">
                <a:latin typeface="Tahoma" pitchFamily="34" charset="0"/>
                <a:cs typeface="Tahoma" pitchFamily="34" charset="0"/>
              </a:rPr>
              <a:t>at the </a:t>
            </a:r>
            <a:r>
              <a:rPr lang="en-GB" sz="1100" smtClean="0">
                <a:latin typeface="Tahoma" pitchFamily="34" charset="0"/>
                <a:cs typeface="Tahoma" pitchFamily="34" charset="0"/>
              </a:rPr>
              <a:t>individual’s with mental health problems </a:t>
            </a:r>
            <a:r>
              <a:rPr lang="en-GB" sz="1100" b="1" smtClean="0">
                <a:latin typeface="Tahoma" pitchFamily="34" charset="0"/>
                <a:cs typeface="Tahoma" pitchFamily="34" charset="0"/>
              </a:rPr>
              <a:t>home</a:t>
            </a:r>
            <a:r>
              <a:rPr lang="en-GB" sz="1100" smtClean="0">
                <a:latin typeface="Tahoma" pitchFamily="34" charset="0"/>
                <a:cs typeface="Tahoma" pitchFamily="34" charset="0"/>
              </a:rPr>
              <a:t> almost all day, trying to establish a strong and trustful </a:t>
            </a:r>
            <a:r>
              <a:rPr lang="en-GB" sz="1100" b="1" smtClean="0">
                <a:latin typeface="Tahoma" pitchFamily="34" charset="0"/>
                <a:cs typeface="Tahoma" pitchFamily="34" charset="0"/>
              </a:rPr>
              <a:t>relationship</a:t>
            </a:r>
            <a:r>
              <a:rPr lang="en-GB" sz="1100" smtClean="0">
                <a:latin typeface="Tahoma" pitchFamily="34" charset="0"/>
                <a:cs typeface="Tahoma" pitchFamily="34" charset="0"/>
              </a:rPr>
              <a:t> with him/her and his/her family and provide him/her medicines. The most important thing is that in this crisis intervention we </a:t>
            </a:r>
            <a:r>
              <a:rPr lang="en-GB" sz="1100" b="1" smtClean="0">
                <a:latin typeface="Tahoma" pitchFamily="34" charset="0"/>
                <a:cs typeface="Tahoma" pitchFamily="34" charset="0"/>
              </a:rPr>
              <a:t>involve the family, the relatives, the friends and some people of the community</a:t>
            </a:r>
            <a:r>
              <a:rPr lang="en-GB" sz="1100" smtClean="0">
                <a:latin typeface="Tahoma" pitchFamily="34" charset="0"/>
                <a:cs typeface="Tahoma" pitchFamily="34" charset="0"/>
              </a:rPr>
              <a:t>, people that the individual with mental health problems trusts.</a:t>
            </a:r>
            <a:endParaRPr lang="el-GR" sz="1100" smtClean="0">
              <a:latin typeface="Tahoma" pitchFamily="34" charset="0"/>
              <a:cs typeface="Tahoma" pitchFamily="34" charset="0"/>
            </a:endParaRPr>
          </a:p>
          <a:p>
            <a:pPr algn="just" eaLnBrk="1" hangingPunct="1">
              <a:lnSpc>
                <a:spcPct val="200000"/>
              </a:lnSpc>
            </a:pPr>
            <a:endParaRPr lang="el-GR" sz="1100" smtClean="0">
              <a:latin typeface="Tahoma" pitchFamily="34" charset="0"/>
              <a:cs typeface="Tahoma" pitchFamily="34" charset="0"/>
            </a:endParaRPr>
          </a:p>
          <a:p>
            <a:pPr algn="just" eaLnBrk="1" hangingPunct="1">
              <a:lnSpc>
                <a:spcPct val="200000"/>
              </a:lnSpc>
            </a:pPr>
            <a:r>
              <a:rPr lang="en-GB" sz="1100" smtClean="0">
                <a:latin typeface="Tahoma" pitchFamily="34" charset="0"/>
                <a:cs typeface="Tahoma" pitchFamily="34" charset="0"/>
              </a:rPr>
              <a:t>With our guidance and support these people stay beside the individual and create a safe and supportive environment, which eliminates the anxiety and the depression of the individual with mental health problems. In addition, we give responsibilities to the patient from the very beginning, even during the acute phase. </a:t>
            </a:r>
            <a:endParaRPr lang="el-GR" sz="1100" smtClean="0">
              <a:latin typeface="Tahoma" pitchFamily="34" charset="0"/>
              <a:cs typeface="Tahoma" pitchFamily="34" charset="0"/>
            </a:endParaRPr>
          </a:p>
          <a:p>
            <a:pPr algn="just" eaLnBrk="1" hangingPunct="1">
              <a:lnSpc>
                <a:spcPct val="200000"/>
              </a:lnSpc>
            </a:pPr>
            <a:endParaRPr lang="el-GR" sz="1100" smtClean="0">
              <a:latin typeface="Tahoma" pitchFamily="34" charset="0"/>
              <a:cs typeface="Tahoma" pitchFamily="34" charset="0"/>
            </a:endParaRPr>
          </a:p>
          <a:p>
            <a:pPr algn="just" eaLnBrk="1" hangingPunct="1">
              <a:lnSpc>
                <a:spcPct val="200000"/>
              </a:lnSpc>
            </a:pPr>
            <a:r>
              <a:rPr lang="en-GB" sz="1100" smtClean="0">
                <a:latin typeface="Tahoma" pitchFamily="34" charset="0"/>
                <a:cs typeface="Tahoma" pitchFamily="34" charset="0"/>
              </a:rPr>
              <a:t>This way the individual with mental health problems </a:t>
            </a:r>
            <a:r>
              <a:rPr lang="en-GB" sz="1100" b="1" smtClean="0">
                <a:latin typeface="Tahoma" pitchFamily="34" charset="0"/>
                <a:cs typeface="Tahoma" pitchFamily="34" charset="0"/>
              </a:rPr>
              <a:t>recovers easier and faster and he/she avoids the hospitalization</a:t>
            </a:r>
            <a:r>
              <a:rPr lang="en-GB" sz="1100" smtClean="0">
                <a:latin typeface="Tahoma" pitchFamily="34" charset="0"/>
                <a:cs typeface="Tahoma" pitchFamily="34" charset="0"/>
              </a:rPr>
              <a:t>.</a:t>
            </a:r>
            <a:endParaRPr lang="el-GR" sz="1100" smtClean="0">
              <a:latin typeface="Tahoma" pitchFamily="34" charset="0"/>
              <a:cs typeface="Tahoma" pitchFamily="34" charset="0"/>
            </a:endParaRPr>
          </a:p>
        </p:txBody>
      </p:sp>
      <p:pic>
        <p:nvPicPr>
          <p:cNvPr id="23557" name="Picture 4" descr="LOGO TELIKO AGGLIKO"/>
          <p:cNvPicPr>
            <a:picLocks noChangeAspect="1" noChangeArrowheads="1"/>
          </p:cNvPicPr>
          <p:nvPr/>
        </p:nvPicPr>
        <p:blipFill>
          <a:blip r:embed="rId2" cstate="print"/>
          <a:srcRect/>
          <a:stretch>
            <a:fillRect/>
          </a:stretch>
        </p:blipFill>
        <p:spPr bwMode="auto">
          <a:xfrm>
            <a:off x="34290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Θέση αριθμού διαφάνειας"/>
          <p:cNvSpPr>
            <a:spLocks noGrp="1"/>
          </p:cNvSpPr>
          <p:nvPr>
            <p:ph type="sldNum" sz="quarter" idx="12"/>
          </p:nvPr>
        </p:nvSpPr>
        <p:spPr>
          <a:noFill/>
        </p:spPr>
        <p:txBody>
          <a:bodyPr/>
          <a:lstStyle/>
          <a:p>
            <a:fld id="{473E8ECB-FFC4-4314-87E9-774570B91B22}" type="slidenum">
              <a:rPr lang="el-GR" altLang="el-GR"/>
              <a:pPr/>
              <a:t>27</a:t>
            </a:fld>
            <a:endParaRPr lang="el-GR" altLang="el-GR"/>
          </a:p>
        </p:txBody>
      </p:sp>
      <p:sp>
        <p:nvSpPr>
          <p:cNvPr id="24579" name="Rectangle 2"/>
          <p:cNvSpPr>
            <a:spLocks noGrp="1" noChangeArrowheads="1"/>
          </p:cNvSpPr>
          <p:nvPr>
            <p:ph type="ctrTitle"/>
          </p:nvPr>
        </p:nvSpPr>
        <p:spPr>
          <a:xfrm>
            <a:off x="-123825" y="152400"/>
            <a:ext cx="9163050" cy="914400"/>
          </a:xfrm>
        </p:spPr>
        <p:txBody>
          <a:bodyPr/>
          <a:lstStyle/>
          <a:p>
            <a:pPr eaLnBrk="1" hangingPunct="1">
              <a:lnSpc>
                <a:spcPct val="150000"/>
              </a:lnSpc>
            </a:pPr>
            <a:r>
              <a:rPr lang="en-US" altLang="el-GR" sz="1800" b="1" smtClean="0">
                <a:solidFill>
                  <a:srgbClr val="FFFFFF"/>
                </a:solidFill>
                <a:latin typeface="Tahoma" pitchFamily="34" charset="0"/>
                <a:cs typeface="Tahoma" pitchFamily="34" charset="0"/>
              </a:rPr>
              <a:t>CRISIS INTERVENTION</a:t>
            </a:r>
            <a:r>
              <a:rPr lang="el-GR" altLang="el-GR" sz="1800" b="1" smtClean="0">
                <a:solidFill>
                  <a:srgbClr val="FFFFFF"/>
                </a:solidFill>
                <a:latin typeface="Tahoma" pitchFamily="34" charset="0"/>
                <a:cs typeface="Tahoma" pitchFamily="34" charset="0"/>
              </a:rPr>
              <a:t/>
            </a:r>
            <a:br>
              <a:rPr lang="el-GR" altLang="el-GR" sz="1800" b="1" smtClean="0">
                <a:solidFill>
                  <a:srgbClr val="FFFFFF"/>
                </a:solidFill>
                <a:latin typeface="Tahoma" pitchFamily="34" charset="0"/>
                <a:cs typeface="Tahoma" pitchFamily="34" charset="0"/>
              </a:rPr>
            </a:br>
            <a:r>
              <a:rPr lang="en-US" altLang="el-GR" sz="1800" b="1" smtClean="0">
                <a:solidFill>
                  <a:srgbClr val="FFFFFF"/>
                </a:solidFill>
                <a:latin typeface="Tahoma" pitchFamily="34" charset="0"/>
                <a:cs typeface="Tahoma" pitchFamily="34" charset="0"/>
              </a:rPr>
              <a:t>THE HBPT MODEL/ </a:t>
            </a:r>
            <a:r>
              <a:rPr lang="en-US" altLang="el-GR" sz="2000" b="1" smtClean="0">
                <a:solidFill>
                  <a:schemeClr val="bg1"/>
                </a:solidFill>
                <a:latin typeface="Tahoma" pitchFamily="34" charset="0"/>
                <a:cs typeface="Tahoma" pitchFamily="34" charset="0"/>
              </a:rPr>
              <a:t>Aims and benefits</a:t>
            </a:r>
            <a:endParaRPr lang="el-GR" altLang="el-GR" sz="2000" b="1" smtClean="0">
              <a:solidFill>
                <a:schemeClr val="bg1"/>
              </a:solidFill>
              <a:latin typeface="Tahoma" pitchFamily="34" charset="0"/>
              <a:cs typeface="Tahoma" pitchFamily="34" charset="0"/>
            </a:endParaRPr>
          </a:p>
        </p:txBody>
      </p:sp>
      <p:sp>
        <p:nvSpPr>
          <p:cNvPr id="24580" name="Rectangle 3"/>
          <p:cNvSpPr>
            <a:spLocks noGrp="1" noChangeArrowheads="1"/>
          </p:cNvSpPr>
          <p:nvPr>
            <p:ph type="subTitle" idx="1"/>
          </p:nvPr>
        </p:nvSpPr>
        <p:spPr>
          <a:xfrm>
            <a:off x="152400" y="1295400"/>
            <a:ext cx="8610600" cy="4949825"/>
          </a:xfrm>
        </p:spPr>
        <p:txBody>
          <a:bodyPr/>
          <a:lstStyle/>
          <a:p>
            <a:pPr marL="628650" lvl="1" indent="-171450" algn="just" eaLnBrk="1" hangingPunct="1">
              <a:lnSpc>
                <a:spcPct val="200000"/>
              </a:lnSpc>
              <a:buFont typeface="Wingdings" pitchFamily="2" charset="2"/>
              <a:buChar char="ü"/>
            </a:pPr>
            <a:r>
              <a:rPr lang="en-GB" altLang="el-GR" sz="1100" smtClean="0">
                <a:latin typeface="Tahoma" pitchFamily="34" charset="0"/>
                <a:cs typeface="Tahoma" pitchFamily="34" charset="0"/>
              </a:rPr>
              <a:t>  To </a:t>
            </a:r>
            <a:r>
              <a:rPr lang="en-GB" altLang="el-GR" sz="1100" b="1" smtClean="0">
                <a:latin typeface="Tahoma" pitchFamily="34" charset="0"/>
                <a:cs typeface="Tahoma" pitchFamily="34" charset="0"/>
              </a:rPr>
              <a:t>avoid </a:t>
            </a:r>
            <a:r>
              <a:rPr lang="en-GB" altLang="el-GR" sz="1100" smtClean="0">
                <a:latin typeface="Tahoma" pitchFamily="34" charset="0"/>
                <a:cs typeface="Tahoma" pitchFamily="34" charset="0"/>
              </a:rPr>
              <a:t>the painful </a:t>
            </a:r>
            <a:r>
              <a:rPr lang="en-GB" altLang="el-GR" sz="1100" b="1" smtClean="0">
                <a:latin typeface="Tahoma" pitchFamily="34" charset="0"/>
                <a:cs typeface="Tahoma" pitchFamily="34" charset="0"/>
              </a:rPr>
              <a:t>involuntary hospitalization</a:t>
            </a:r>
            <a:r>
              <a:rPr lang="en-GB" altLang="el-GR" sz="1100" smtClean="0">
                <a:latin typeface="Tahoma" pitchFamily="34" charset="0"/>
                <a:cs typeface="Tahoma" pitchFamily="34" charset="0"/>
              </a:rPr>
              <a:t> and the consequences of the break for the individuals’ with mental health problems family, social and professional life. Hospitalization </a:t>
            </a:r>
            <a:r>
              <a:rPr lang="en-US" altLang="el-GR" sz="1100" smtClean="0">
                <a:latin typeface="Tahoma" pitchFamily="34" charset="0"/>
                <a:cs typeface="Tahoma" pitchFamily="34" charset="0"/>
              </a:rPr>
              <a:t>often brings about regression, self-depreciation, stigmatization, family’s guilt and induces </a:t>
            </a:r>
            <a:r>
              <a:rPr lang="en-GB" altLang="el-GR" sz="1100" smtClean="0">
                <a:latin typeface="Tahoma" pitchFamily="34" charset="0"/>
                <a:cs typeface="Tahoma" pitchFamily="34" charset="0"/>
              </a:rPr>
              <a:t>individual's with mental health problems </a:t>
            </a:r>
            <a:r>
              <a:rPr lang="en-US" altLang="el-GR" sz="1100" smtClean="0">
                <a:latin typeface="Tahoma" pitchFamily="34" charset="0"/>
                <a:cs typeface="Tahoma" pitchFamily="34" charset="0"/>
              </a:rPr>
              <a:t>persecutory fantasies. </a:t>
            </a:r>
            <a:r>
              <a:rPr lang="en-US" altLang="el-GR" sz="1100" b="1" smtClean="0">
                <a:latin typeface="Tahoma" pitchFamily="34" charset="0"/>
                <a:cs typeface="Tahoma" pitchFamily="34" charset="0"/>
              </a:rPr>
              <a:t>Compliance, responsibility and active participation in therapy</a:t>
            </a:r>
            <a:r>
              <a:rPr lang="en-US" altLang="el-GR" sz="1100" smtClean="0">
                <a:latin typeface="Tahoma" pitchFamily="34" charset="0"/>
                <a:cs typeface="Tahoma" pitchFamily="34" charset="0"/>
              </a:rPr>
              <a:t> are, thus, facilitated. </a:t>
            </a:r>
            <a:endParaRPr lang="en-GB" altLang="el-GR" sz="1100" smtClean="0">
              <a:latin typeface="Tahoma" pitchFamily="34" charset="0"/>
              <a:cs typeface="Tahoma" pitchFamily="34" charset="0"/>
            </a:endParaRPr>
          </a:p>
          <a:p>
            <a:pPr marL="628650" lvl="1" indent="-171450" algn="just" eaLnBrk="1" hangingPunct="1">
              <a:lnSpc>
                <a:spcPct val="200000"/>
              </a:lnSpc>
              <a:buFont typeface="Wingdings" pitchFamily="2" charset="2"/>
              <a:buChar char="ü"/>
            </a:pPr>
            <a:r>
              <a:rPr lang="en-GB" altLang="el-GR" sz="1100" smtClean="0">
                <a:latin typeface="Tahoma" pitchFamily="34" charset="0"/>
                <a:cs typeface="Tahoma" pitchFamily="34" charset="0"/>
              </a:rPr>
              <a:t>  To </a:t>
            </a:r>
            <a:r>
              <a:rPr lang="en-GB" altLang="el-GR" sz="1100" b="1" smtClean="0">
                <a:latin typeface="Tahoma" pitchFamily="34" charset="0"/>
                <a:cs typeface="Tahoma" pitchFamily="34" charset="0"/>
              </a:rPr>
              <a:t>control the crisis in a shorter time</a:t>
            </a:r>
            <a:r>
              <a:rPr lang="en-GB" altLang="el-GR" sz="1100" smtClean="0">
                <a:latin typeface="Tahoma" pitchFamily="34" charset="0"/>
                <a:cs typeface="Tahoma" pitchFamily="34" charset="0"/>
              </a:rPr>
              <a:t>, by making the individual with mental health problems and the family more responsible and actively involved in the therapy.</a:t>
            </a:r>
          </a:p>
          <a:p>
            <a:pPr marL="628650" lvl="1" indent="-171450" algn="just" eaLnBrk="1" hangingPunct="1">
              <a:lnSpc>
                <a:spcPct val="200000"/>
              </a:lnSpc>
              <a:buFont typeface="Wingdings" pitchFamily="2" charset="2"/>
              <a:buChar char="ü"/>
            </a:pPr>
            <a:r>
              <a:rPr lang="en-GB" altLang="el-GR" sz="1100" smtClean="0">
                <a:latin typeface="Tahoma" pitchFamily="34" charset="0"/>
                <a:cs typeface="Tahoma" pitchFamily="34" charset="0"/>
              </a:rPr>
              <a:t>  To </a:t>
            </a:r>
            <a:r>
              <a:rPr lang="en-GB" altLang="el-GR" sz="1100" b="1" smtClean="0">
                <a:latin typeface="Tahoma" pitchFamily="34" charset="0"/>
                <a:cs typeface="Tahoma" pitchFamily="34" charset="0"/>
              </a:rPr>
              <a:t>increase the </a:t>
            </a:r>
            <a:r>
              <a:rPr lang="en-GB" altLang="el-GR" sz="1100" smtClean="0">
                <a:latin typeface="Tahoma" pitchFamily="34" charset="0"/>
                <a:cs typeface="Tahoma" pitchFamily="34" charset="0"/>
              </a:rPr>
              <a:t>individuals’ with mental health problems</a:t>
            </a:r>
            <a:r>
              <a:rPr lang="en-GB" altLang="el-GR" sz="1100" b="1" smtClean="0">
                <a:latin typeface="Tahoma" pitchFamily="34" charset="0"/>
                <a:cs typeface="Tahoma" pitchFamily="34" charset="0"/>
              </a:rPr>
              <a:t> responsibility</a:t>
            </a:r>
            <a:r>
              <a:rPr lang="en-GB" altLang="el-GR" sz="1100" smtClean="0">
                <a:latin typeface="Tahoma" pitchFamily="34" charset="0"/>
                <a:cs typeface="Tahoma" pitchFamily="34" charset="0"/>
              </a:rPr>
              <a:t> for their health and life, their self-esteem and functionality.</a:t>
            </a:r>
          </a:p>
          <a:p>
            <a:pPr marL="628650" lvl="1" indent="-171450" algn="just" eaLnBrk="1" hangingPunct="1">
              <a:lnSpc>
                <a:spcPct val="200000"/>
              </a:lnSpc>
              <a:buFont typeface="Wingdings" pitchFamily="2" charset="2"/>
              <a:buChar char="ü"/>
            </a:pPr>
            <a:r>
              <a:rPr lang="en-GB" altLang="el-GR" sz="1100" smtClean="0">
                <a:latin typeface="Tahoma" pitchFamily="34" charset="0"/>
                <a:cs typeface="Tahoma" pitchFamily="34" charset="0"/>
              </a:rPr>
              <a:t>  To offer </a:t>
            </a:r>
            <a:r>
              <a:rPr lang="en-GB" altLang="el-GR" sz="1100" b="1" smtClean="0">
                <a:latin typeface="Tahoma" pitchFamily="34" charset="0"/>
                <a:cs typeface="Tahoma" pitchFamily="34" charset="0"/>
              </a:rPr>
              <a:t>psycho-education to the </a:t>
            </a:r>
            <a:r>
              <a:rPr lang="en-GB" altLang="el-GR" sz="1100" smtClean="0">
                <a:latin typeface="Tahoma" pitchFamily="34" charset="0"/>
                <a:cs typeface="Tahoma" pitchFamily="34" charset="0"/>
              </a:rPr>
              <a:t>individuals’ with mental health problems</a:t>
            </a:r>
            <a:r>
              <a:rPr lang="en-GB" altLang="el-GR" sz="1100" b="1" smtClean="0">
                <a:latin typeface="Tahoma" pitchFamily="34" charset="0"/>
                <a:cs typeface="Tahoma" pitchFamily="34" charset="0"/>
              </a:rPr>
              <a:t> and their family</a:t>
            </a:r>
            <a:r>
              <a:rPr lang="en-GB" altLang="el-GR" sz="1100" smtClean="0">
                <a:latin typeface="Tahoma" pitchFamily="34" charset="0"/>
                <a:cs typeface="Tahoma" pitchFamily="34" charset="0"/>
              </a:rPr>
              <a:t>, in order to recognize and successfully manage the early symptoms of a possible relapse. </a:t>
            </a:r>
            <a:r>
              <a:rPr lang="en-US" altLang="el-GR" sz="1100" smtClean="0">
                <a:latin typeface="Tahoma" pitchFamily="34" charset="0"/>
                <a:cs typeface="Tahoma" pitchFamily="34" charset="0"/>
              </a:rPr>
              <a:t>The </a:t>
            </a:r>
            <a:r>
              <a:rPr lang="en-GB" altLang="el-GR" sz="1100" smtClean="0">
                <a:latin typeface="Tahoma" pitchFamily="34" charset="0"/>
                <a:cs typeface="Tahoma" pitchFamily="34" charset="0"/>
              </a:rPr>
              <a:t>individuals with mental health problems </a:t>
            </a:r>
            <a:r>
              <a:rPr lang="en-US" altLang="el-GR" sz="1100" smtClean="0">
                <a:latin typeface="Tahoma" pitchFamily="34" charset="0"/>
                <a:cs typeface="Tahoma" pitchFamily="34" charset="0"/>
              </a:rPr>
              <a:t>and their family are dealt with as a whole suffering system, even though the symptoms are not the same. </a:t>
            </a:r>
            <a:endParaRPr lang="en-GB" altLang="el-GR" sz="1100" smtClean="0">
              <a:latin typeface="Tahoma" pitchFamily="34" charset="0"/>
              <a:cs typeface="Tahoma" pitchFamily="34" charset="0"/>
            </a:endParaRPr>
          </a:p>
          <a:p>
            <a:pPr marL="628650" lvl="1" indent="-171450" algn="just" eaLnBrk="1" hangingPunct="1">
              <a:lnSpc>
                <a:spcPct val="200000"/>
              </a:lnSpc>
              <a:buFont typeface="Wingdings" pitchFamily="2" charset="2"/>
              <a:buChar char="ü"/>
            </a:pPr>
            <a:r>
              <a:rPr lang="en-GB" altLang="el-GR" sz="1100" smtClean="0">
                <a:latin typeface="Tahoma" pitchFamily="34" charset="0"/>
                <a:cs typeface="Tahoma" pitchFamily="34" charset="0"/>
              </a:rPr>
              <a:t>  To </a:t>
            </a:r>
            <a:r>
              <a:rPr lang="en-GB" altLang="el-GR" sz="1100" b="1" smtClean="0">
                <a:latin typeface="Tahoma" pitchFamily="34" charset="0"/>
                <a:cs typeface="Tahoma" pitchFamily="34" charset="0"/>
              </a:rPr>
              <a:t>reduce the number of relapses</a:t>
            </a:r>
            <a:r>
              <a:rPr lang="en-GB" altLang="el-GR" sz="1100" smtClean="0">
                <a:latin typeface="Tahoma" pitchFamily="34" charset="0"/>
                <a:cs typeface="Tahoma" pitchFamily="34" charset="0"/>
              </a:rPr>
              <a:t> and so to increase the individuals’ with mental health problems quality of life.</a:t>
            </a:r>
          </a:p>
          <a:p>
            <a:pPr algn="just" eaLnBrk="1" hangingPunct="1">
              <a:lnSpc>
                <a:spcPct val="80000"/>
              </a:lnSpc>
            </a:pPr>
            <a:endParaRPr lang="el-GR" altLang="el-GR" sz="2000" smtClean="0"/>
          </a:p>
        </p:txBody>
      </p:sp>
      <p:pic>
        <p:nvPicPr>
          <p:cNvPr id="24581" name="Picture 4" descr="LOGO TELIKO AGGLIKO"/>
          <p:cNvPicPr>
            <a:picLocks noChangeAspect="1" noChangeArrowheads="1"/>
          </p:cNvPicPr>
          <p:nvPr/>
        </p:nvPicPr>
        <p:blipFill>
          <a:blip r:embed="rId2" cstate="print"/>
          <a:srcRect/>
          <a:stretch>
            <a:fillRect/>
          </a:stretch>
        </p:blipFill>
        <p:spPr bwMode="auto">
          <a:xfrm>
            <a:off x="3581400" y="6172200"/>
            <a:ext cx="2209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p:cNvSpPr>
            <a:spLocks noGrp="1"/>
          </p:cNvSpPr>
          <p:nvPr>
            <p:ph type="sldNum" sz="quarter" idx="12"/>
          </p:nvPr>
        </p:nvSpPr>
        <p:spPr>
          <a:noFill/>
        </p:spPr>
        <p:txBody>
          <a:bodyPr/>
          <a:lstStyle/>
          <a:p>
            <a:fld id="{AF87382C-02CA-4B3B-AF9B-2C6DBAAB9946}" type="slidenum">
              <a:rPr lang="el-GR" altLang="el-GR"/>
              <a:pPr/>
              <a:t>28</a:t>
            </a:fld>
            <a:endParaRPr lang="el-GR" altLang="el-GR"/>
          </a:p>
        </p:txBody>
      </p:sp>
      <p:sp>
        <p:nvSpPr>
          <p:cNvPr id="25603" name="Rectangle 2"/>
          <p:cNvSpPr>
            <a:spLocks noGrp="1" noChangeArrowheads="1"/>
          </p:cNvSpPr>
          <p:nvPr>
            <p:ph type="ctrTitle"/>
          </p:nvPr>
        </p:nvSpPr>
        <p:spPr>
          <a:xfrm>
            <a:off x="98425" y="142875"/>
            <a:ext cx="8610600" cy="1065213"/>
          </a:xfrm>
        </p:spPr>
        <p:txBody>
          <a:bodyPr/>
          <a:lstStyle/>
          <a:p>
            <a:pPr eaLnBrk="1" hangingPunct="1">
              <a:lnSpc>
                <a:spcPct val="150000"/>
              </a:lnSpc>
            </a:pPr>
            <a:r>
              <a:rPr lang="en-US" altLang="el-GR" sz="2000" b="1" smtClean="0">
                <a:solidFill>
                  <a:srgbClr val="FFFFFF"/>
                </a:solidFill>
                <a:latin typeface="Tahoma" pitchFamily="34" charset="0"/>
                <a:cs typeface="Tahoma" pitchFamily="34" charset="0"/>
              </a:rPr>
              <a:t>CRISIS INTERVENTION</a:t>
            </a:r>
            <a:r>
              <a:rPr lang="el-GR" altLang="el-GR" sz="2000" b="1" smtClean="0">
                <a:solidFill>
                  <a:srgbClr val="FFFFFF"/>
                </a:solidFill>
                <a:latin typeface="Tahoma" pitchFamily="34" charset="0"/>
                <a:cs typeface="Tahoma" pitchFamily="34" charset="0"/>
              </a:rPr>
              <a:t/>
            </a:r>
            <a:br>
              <a:rPr lang="el-GR" altLang="el-GR" sz="2000" b="1" smtClean="0">
                <a:solidFill>
                  <a:srgbClr val="FFFFFF"/>
                </a:solidFill>
                <a:latin typeface="Tahoma" pitchFamily="34" charset="0"/>
                <a:cs typeface="Tahoma" pitchFamily="34" charset="0"/>
              </a:rPr>
            </a:br>
            <a:r>
              <a:rPr lang="en-US" altLang="el-GR" sz="1800" b="1" smtClean="0">
                <a:solidFill>
                  <a:srgbClr val="FFFFFF"/>
                </a:solidFill>
                <a:latin typeface="Tahoma" pitchFamily="34" charset="0"/>
                <a:cs typeface="Tahoma" pitchFamily="34" charset="0"/>
              </a:rPr>
              <a:t>THE HBPT MODEL/ </a:t>
            </a:r>
            <a:r>
              <a:rPr lang="en-US" altLang="el-GR" sz="1800" b="1" smtClean="0">
                <a:solidFill>
                  <a:schemeClr val="bg1"/>
                </a:solidFill>
                <a:latin typeface="Tahoma" pitchFamily="34" charset="0"/>
                <a:cs typeface="Tahoma" pitchFamily="34" charset="0"/>
              </a:rPr>
              <a:t>Aims and benefits</a:t>
            </a:r>
            <a:r>
              <a:rPr lang="en-US" altLang="el-GR" sz="1800" b="1" smtClean="0">
                <a:solidFill>
                  <a:srgbClr val="FFFFFF"/>
                </a:solidFill>
                <a:latin typeface="Tahoma" pitchFamily="34" charset="0"/>
                <a:cs typeface="Tahoma" pitchFamily="34" charset="0"/>
              </a:rPr>
              <a:t> (cont.)</a:t>
            </a:r>
            <a:endParaRPr lang="el-GR" altLang="el-GR" sz="1800" b="1" smtClean="0">
              <a:solidFill>
                <a:srgbClr val="FFFFFF"/>
              </a:solidFill>
              <a:latin typeface="Tahoma" pitchFamily="34" charset="0"/>
              <a:cs typeface="Tahoma" pitchFamily="34" charset="0"/>
            </a:endParaRPr>
          </a:p>
        </p:txBody>
      </p:sp>
      <p:sp>
        <p:nvSpPr>
          <p:cNvPr id="28677" name="Rectangle 3"/>
          <p:cNvSpPr>
            <a:spLocks noGrp="1" noChangeArrowheads="1"/>
          </p:cNvSpPr>
          <p:nvPr>
            <p:ph type="subTitle" idx="1"/>
          </p:nvPr>
        </p:nvSpPr>
        <p:spPr>
          <a:xfrm>
            <a:off x="-304800" y="1447800"/>
            <a:ext cx="8991600" cy="3565525"/>
          </a:xfrm>
        </p:spPr>
        <p:txBody>
          <a:bodyPr/>
          <a:lstStyle/>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reinforce the </a:t>
            </a:r>
            <a:r>
              <a:rPr lang="en-GB" altLang="el-GR" sz="1100" b="1" dirty="0">
                <a:latin typeface="Tahoma" panose="020B0604030504040204" pitchFamily="34" charset="0"/>
                <a:ea typeface="Tahoma" panose="020B0604030504040204" pitchFamily="34" charset="0"/>
                <a:cs typeface="Tahoma" panose="020B0604030504040204" pitchFamily="34" charset="0"/>
              </a:rPr>
              <a:t>social inclusion</a:t>
            </a:r>
            <a:r>
              <a:rPr lang="en-GB" altLang="el-GR" sz="1100" dirty="0">
                <a:latin typeface="Tahoma" panose="020B0604030504040204" pitchFamily="34" charset="0"/>
                <a:ea typeface="Tahoma" panose="020B0604030504040204" pitchFamily="34" charset="0"/>
                <a:cs typeface="Tahoma" panose="020B0604030504040204" pitchFamily="34" charset="0"/>
              </a:rPr>
              <a:t> of individuals with mental health problems.</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contribute to the </a:t>
            </a:r>
            <a:r>
              <a:rPr lang="en-GB" altLang="el-GR" sz="1100" b="1" dirty="0">
                <a:latin typeface="Tahoma" panose="020B0604030504040204" pitchFamily="34" charset="0"/>
                <a:ea typeface="Tahoma" panose="020B0604030504040204" pitchFamily="34" charset="0"/>
                <a:cs typeface="Tahoma" panose="020B0604030504040204" pitchFamily="34" charset="0"/>
              </a:rPr>
              <a:t>Psychiatric Reform in Greece</a:t>
            </a:r>
            <a:r>
              <a:rPr lang="en-GB" altLang="el-GR" sz="1100" dirty="0">
                <a:latin typeface="Tahoma" panose="020B0604030504040204" pitchFamily="34" charset="0"/>
                <a:ea typeface="Tahoma" panose="020B0604030504040204" pitchFamily="34" charset="0"/>
                <a:cs typeface="Tahoma" panose="020B0604030504040204" pitchFamily="34" charset="0"/>
              </a:rPr>
              <a:t> (There is a delay to the development of primary mental health care services in the community).</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provide (short scale) </a:t>
            </a:r>
            <a:r>
              <a:rPr lang="en-GB" altLang="el-GR" sz="1100" b="1" dirty="0">
                <a:latin typeface="Tahoma" panose="020B0604030504040204" pitchFamily="34" charset="0"/>
                <a:ea typeface="Tahoma" panose="020B0604030504040204" pitchFamily="34" charset="0"/>
                <a:cs typeface="Tahoma" panose="020B0604030504040204" pitchFamily="34" charset="0"/>
              </a:rPr>
              <a:t>evidence of the wider effectiveness </a:t>
            </a:r>
            <a:r>
              <a:rPr lang="en-GB" altLang="el-GR" sz="1100" dirty="0">
                <a:latin typeface="Tahoma" panose="020B0604030504040204" pitchFamily="34" charset="0"/>
                <a:ea typeface="Tahoma" panose="020B0604030504040204" pitchFamily="34" charset="0"/>
                <a:cs typeface="Tahoma" panose="020B0604030504040204" pitchFamily="34" charset="0"/>
              </a:rPr>
              <a:t>of home psychiatric care during a crisis compared with the hospitalization.</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a:t>
            </a:r>
            <a:r>
              <a:rPr lang="en-GB" altLang="el-GR" sz="1100" b="1" dirty="0">
                <a:latin typeface="Tahoma" panose="020B0604030504040204" pitchFamily="34" charset="0"/>
                <a:ea typeface="Tahoma" panose="020B0604030504040204" pitchFamily="34" charset="0"/>
                <a:cs typeface="Tahoma" panose="020B0604030504040204" pitchFamily="34" charset="0"/>
              </a:rPr>
              <a:t>To expand the model of Mobile Units </a:t>
            </a:r>
            <a:r>
              <a:rPr lang="en-GB" altLang="el-GR" sz="1100" dirty="0">
                <a:latin typeface="Tahoma" panose="020B0604030504040204" pitchFamily="34" charset="0"/>
                <a:ea typeface="Tahoma" panose="020B0604030504040204" pitchFamily="34" charset="0"/>
                <a:cs typeface="Tahoma" panose="020B0604030504040204" pitchFamily="34" charset="0"/>
              </a:rPr>
              <a:t>of Psychiatric Care at rural areas </a:t>
            </a:r>
            <a:r>
              <a:rPr lang="en-GB" altLang="el-GR" sz="1100" b="1" dirty="0">
                <a:latin typeface="Tahoma" panose="020B0604030504040204" pitchFamily="34" charset="0"/>
                <a:ea typeface="Tahoma" panose="020B0604030504040204" pitchFamily="34" charset="0"/>
                <a:cs typeface="Tahoma" panose="020B0604030504040204" pitchFamily="34" charset="0"/>
              </a:rPr>
              <a:t>to the urban areas </a:t>
            </a:r>
            <a:r>
              <a:rPr lang="en-GB" altLang="el-GR" sz="1100" dirty="0">
                <a:latin typeface="Tahoma" panose="020B0604030504040204" pitchFamily="34" charset="0"/>
                <a:ea typeface="Tahoma" panose="020B0604030504040204" pitchFamily="34" charset="0"/>
                <a:cs typeface="Tahoma" panose="020B0604030504040204" pitchFamily="34" charset="0"/>
              </a:rPr>
              <a:t>(big cities)</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elaborate new techniques so that </a:t>
            </a:r>
            <a:r>
              <a:rPr lang="en-GB" altLang="el-GR" sz="1100" b="1" dirty="0">
                <a:latin typeface="Tahoma" panose="020B0604030504040204" pitchFamily="34" charset="0"/>
                <a:ea typeface="Tahoma" panose="020B0604030504040204" pitchFamily="34" charset="0"/>
                <a:cs typeface="Tahoma" panose="020B0604030504040204" pitchFamily="34" charset="0"/>
              </a:rPr>
              <a:t>the model could be implemented in different social/cultural environments or different countries</a:t>
            </a:r>
            <a:r>
              <a:rPr lang="en-GB" altLang="el-GR" sz="1100" dirty="0">
                <a:latin typeface="Tahoma" panose="020B0604030504040204" pitchFamily="34" charset="0"/>
                <a:ea typeface="Tahoma" panose="020B0604030504040204" pitchFamily="34" charset="0"/>
                <a:cs typeface="Tahoma" panose="020B0604030504040204" pitchFamily="34" charset="0"/>
              </a:rPr>
              <a:t>.</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a:t>
            </a:r>
            <a:r>
              <a:rPr lang="en-GB" altLang="el-GR" sz="1100" b="1" dirty="0">
                <a:latin typeface="Tahoma" panose="020B0604030504040204" pitchFamily="34" charset="0"/>
                <a:ea typeface="Tahoma" panose="020B0604030504040204" pitchFamily="34" charset="0"/>
                <a:cs typeface="Tahoma" panose="020B0604030504040204" pitchFamily="34" charset="0"/>
              </a:rPr>
              <a:t>avoid the continuous re-hospitalizations</a:t>
            </a:r>
            <a:r>
              <a:rPr lang="en-GB" altLang="el-GR" sz="1100" dirty="0">
                <a:latin typeface="Tahoma" panose="020B0604030504040204" pitchFamily="34" charset="0"/>
                <a:ea typeface="Tahoma" panose="020B0604030504040204" pitchFamily="34" charset="0"/>
                <a:cs typeface="Tahoma" panose="020B0604030504040204" pitchFamily="34" charset="0"/>
              </a:rPr>
              <a:t>, to reduce the amount of admissions into hospital within a community, reducing the human and financial cost of the crisis (for the individual, the family and the State).</a:t>
            </a:r>
          </a:p>
          <a:p>
            <a:pPr marL="628650" lvl="1" indent="-171450" algn="just" eaLnBrk="1" hangingPunct="1">
              <a:lnSpc>
                <a:spcPct val="150000"/>
              </a:lnSpc>
              <a:buFont typeface="Wingdings" panose="05000000000000000000" pitchFamily="2" charset="2"/>
              <a:buChar char="ü"/>
              <a:defRPr/>
            </a:pPr>
            <a:r>
              <a:rPr lang="en-GB" altLang="el-GR" sz="1100" dirty="0">
                <a:latin typeface="Tahoma" panose="020B0604030504040204" pitchFamily="34" charset="0"/>
                <a:ea typeface="Tahoma" panose="020B0604030504040204" pitchFamily="34" charset="0"/>
                <a:cs typeface="Tahoma" panose="020B0604030504040204" pitchFamily="34" charset="0"/>
              </a:rPr>
              <a:t>  To </a:t>
            </a:r>
            <a:r>
              <a:rPr lang="en-GB" altLang="el-GR" sz="1100" b="1" dirty="0">
                <a:latin typeface="Tahoma" panose="020B0604030504040204" pitchFamily="34" charset="0"/>
                <a:ea typeface="Tahoma" panose="020B0604030504040204" pitchFamily="34" charset="0"/>
                <a:cs typeface="Tahoma" panose="020B0604030504040204" pitchFamily="34" charset="0"/>
              </a:rPr>
              <a:t>avoid the stigmatization</a:t>
            </a:r>
            <a:r>
              <a:rPr lang="en-GB" altLang="el-GR" sz="1100" dirty="0">
                <a:latin typeface="Tahoma" panose="020B0604030504040204" pitchFamily="34" charset="0"/>
                <a:ea typeface="Tahoma" panose="020B0604030504040204" pitchFamily="34" charset="0"/>
                <a:cs typeface="Tahoma" panose="020B0604030504040204" pitchFamily="34" charset="0"/>
              </a:rPr>
              <a:t>.</a:t>
            </a:r>
          </a:p>
          <a:p>
            <a:pPr marL="628650" lvl="1" indent="-171450" algn="just" eaLnBrk="1" hangingPunct="1">
              <a:lnSpc>
                <a:spcPct val="15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a:t>
            </a:r>
            <a:r>
              <a:rPr lang="en-US" altLang="el-GR" sz="1100" b="1" dirty="0">
                <a:latin typeface="Tahoma" panose="020B0604030504040204" pitchFamily="34" charset="0"/>
                <a:ea typeface="Tahoma" panose="020B0604030504040204" pitchFamily="34" charset="0"/>
                <a:cs typeface="Tahoma" panose="020B0604030504040204" pitchFamily="34" charset="0"/>
              </a:rPr>
              <a:t>To ensure the continuity in psychiatric care </a:t>
            </a:r>
            <a:r>
              <a:rPr lang="en-US" altLang="el-GR" sz="1100" dirty="0">
                <a:latin typeface="Tahoma" panose="020B0604030504040204" pitchFamily="34" charset="0"/>
                <a:ea typeface="Tahoma" panose="020B0604030504040204" pitchFamily="34" charset="0"/>
                <a:cs typeface="Tahoma" panose="020B0604030504040204" pitchFamily="34" charset="0"/>
              </a:rPr>
              <a:t>after the crisis intervention. When the acute phase is over, therapy is encouraged to continue in an integrated medical and psychosocial treatment program in MHICA.</a:t>
            </a:r>
          </a:p>
          <a:p>
            <a:pPr marL="628650" lvl="1" indent="-171450" algn="just" eaLnBrk="1" hangingPunct="1">
              <a:lnSpc>
                <a:spcPct val="150000"/>
              </a:lnSpc>
              <a:buFont typeface="Wingdings" panose="05000000000000000000" pitchFamily="2" charset="2"/>
              <a:buChar char="ü"/>
              <a:defRPr/>
            </a:pPr>
            <a:endParaRPr lang="en-US" altLang="el-GR" sz="1100" dirty="0">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50000"/>
              </a:lnSpc>
              <a:defRPr/>
            </a:pPr>
            <a:r>
              <a:rPr lang="en-US" altLang="el-GR" sz="1100" dirty="0">
                <a:latin typeface="Tahoma" panose="020B0604030504040204" pitchFamily="34" charset="0"/>
                <a:ea typeface="Tahoma" panose="020B0604030504040204" pitchFamily="34" charset="0"/>
                <a:cs typeface="Tahoma" panose="020B0604030504040204" pitchFamily="34" charset="0"/>
              </a:rPr>
              <a:t>Therefore, </a:t>
            </a:r>
            <a:r>
              <a:rPr lang="en-US" altLang="el-GR" sz="1100" b="1" dirty="0">
                <a:latin typeface="Tahoma" panose="020B0604030504040204" pitchFamily="34" charset="0"/>
                <a:ea typeface="Tahoma" panose="020B0604030504040204" pitchFamily="34" charset="0"/>
                <a:cs typeface="Tahoma" panose="020B0604030504040204" pitchFamily="34" charset="0"/>
              </a:rPr>
              <a:t>HBPT is not an isolated activity but it is incorporated in a treatment network</a:t>
            </a:r>
            <a:r>
              <a:rPr lang="en-US" altLang="el-GR" sz="1100" dirty="0">
                <a:latin typeface="Tahoma" panose="020B0604030504040204" pitchFamily="34" charset="0"/>
                <a:ea typeface="Tahoma" panose="020B0604030504040204" pitchFamily="34" charset="0"/>
                <a:cs typeface="Tahoma" panose="020B0604030504040204" pitchFamily="34" charset="0"/>
              </a:rPr>
              <a:t>, which combines medical and psychosocial therapies (medicine therapy, psychotherapy, family therapy, Day Center services), in an attempt to respond continuously and cohesively to individuals’ with mental health problems various needs.</a:t>
            </a:r>
            <a:endParaRPr lang="el-GR" altLang="el-GR" sz="1100" dirty="0">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90000"/>
              </a:lnSpc>
              <a:buFontTx/>
              <a:buChar char="•"/>
              <a:defRPr/>
            </a:pPr>
            <a:endParaRPr lang="el-GR" altLang="el-GR" sz="2400" dirty="0"/>
          </a:p>
        </p:txBody>
      </p:sp>
      <p:pic>
        <p:nvPicPr>
          <p:cNvPr id="25605" name="Picture 4" descr="LOGO TELIKO AGGLIKO"/>
          <p:cNvPicPr>
            <a:picLocks noChangeAspect="1" noChangeArrowheads="1"/>
          </p:cNvPicPr>
          <p:nvPr/>
        </p:nvPicPr>
        <p:blipFill>
          <a:blip r:embed="rId2" cstate="print"/>
          <a:srcRect/>
          <a:stretch>
            <a:fillRect/>
          </a:stretch>
        </p:blipFill>
        <p:spPr bwMode="auto">
          <a:xfrm>
            <a:off x="3581400" y="6318250"/>
            <a:ext cx="1981200" cy="50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sz="2000" b="1" kern="1200" cap="all" spc="100" dirty="0" smtClean="0">
                <a:solidFill>
                  <a:srgbClr val="FFFFFF"/>
                </a:solidFill>
                <a:effectLst>
                  <a:glow rad="139700">
                    <a:srgbClr val="63A537">
                      <a:satMod val="175000"/>
                      <a:alpha val="40000"/>
                    </a:srgbClr>
                  </a:glow>
                </a:effectLst>
                <a:latin typeface="Tahoma" panose="020B0604030504040204" pitchFamily="34" charset="0"/>
                <a:ea typeface="Tahoma" panose="020B0604030504040204" pitchFamily="34" charset="0"/>
                <a:cs typeface="Tahoma" panose="020B0604030504040204" pitchFamily="34" charset="0"/>
              </a:rPr>
              <a:t>Psychosocial rehabilitation &amp; Vocational training</a:t>
            </a:r>
            <a:endParaRPr lang="el-GR" sz="20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600200"/>
            <a:ext cx="8229600" cy="3352800"/>
          </a:xfrm>
        </p:spPr>
        <p:txBody>
          <a:bodyPr/>
          <a:lstStyle/>
          <a:p>
            <a:pPr marL="0" indent="0" eaLnBrk="1" fontAlgn="auto" hangingPunct="1">
              <a:lnSpc>
                <a:spcPct val="90000"/>
              </a:lnSpc>
              <a:spcBef>
                <a:spcPts val="1200"/>
              </a:spcBef>
              <a:spcAft>
                <a:spcPts val="200"/>
              </a:spcAft>
              <a:buClr>
                <a:srgbClr val="99CB38"/>
              </a:buClr>
              <a:buSzPct val="100000"/>
              <a:buFontTx/>
              <a:buNone/>
              <a:defRPr/>
            </a:pPr>
            <a:r>
              <a:rPr lang="en-US" sz="1100" b="1" kern="1200" dirty="0" smtClean="0">
                <a:solidFill>
                  <a:schemeClr val="bg1"/>
                </a:solidFill>
                <a:latin typeface="Tahoma" pitchFamily="34" charset="0"/>
                <a:ea typeface="Tahoma" pitchFamily="34" charset="0"/>
                <a:cs typeface="Tahoma" pitchFamily="34" charset="0"/>
              </a:rPr>
              <a:t> </a:t>
            </a:r>
            <a:r>
              <a:rPr lang="en-US" sz="1100" b="1" kern="1200" dirty="0" smtClean="0">
                <a:latin typeface="Tahoma" pitchFamily="34" charset="0"/>
                <a:ea typeface="Tahoma" pitchFamily="34" charset="0"/>
                <a:cs typeface="Tahoma" pitchFamily="34" charset="0"/>
              </a:rPr>
              <a:t>Programmes </a:t>
            </a:r>
            <a:r>
              <a:rPr lang="en-GB" sz="1100" b="1" kern="1200" dirty="0" smtClean="0">
                <a:latin typeface="Tahoma" panose="020B0604030504040204" pitchFamily="34" charset="0"/>
                <a:ea typeface="Tahoma" panose="020B0604030504040204" pitchFamily="34" charset="0"/>
                <a:cs typeface="Tahoma" panose="020B0604030504040204" pitchFamily="34" charset="0"/>
              </a:rPr>
              <a:t>of vocational  training and psychosocial support for users. </a:t>
            </a:r>
          </a:p>
          <a:p>
            <a:pPr marL="0" indent="0">
              <a:spcBef>
                <a:spcPts val="0"/>
              </a:spcBef>
              <a:spcAft>
                <a:spcPts val="0"/>
              </a:spcAft>
              <a:buFontTx/>
              <a:buNone/>
              <a:defRPr/>
            </a:pPr>
            <a:r>
              <a:rPr lang="en-GB" sz="1100" dirty="0"/>
              <a:t> </a:t>
            </a:r>
            <a:endParaRPr lang="en-GB" sz="1100" dirty="0" smtClean="0"/>
          </a:p>
          <a:p>
            <a:pPr marL="0" indent="0">
              <a:spcBef>
                <a:spcPts val="0"/>
              </a:spcBef>
              <a:spcAft>
                <a:spcPts val="0"/>
              </a:spcAft>
              <a:buFontTx/>
              <a:buNone/>
              <a:defRPr/>
            </a:pPr>
            <a:endParaRPr lang="en-GB" sz="1100" dirty="0"/>
          </a:p>
          <a:p>
            <a:pPr>
              <a:spcBef>
                <a:spcPts val="0"/>
              </a:spcBef>
              <a:spcAft>
                <a:spcPts val="0"/>
              </a:spcAft>
              <a:buFont typeface="Wingdings" panose="05000000000000000000" pitchFamily="2" charset="2"/>
              <a:buChar char="Ø"/>
              <a:defRPr/>
            </a:pPr>
            <a:r>
              <a:rPr lang="en-GB" sz="1100" b="1" dirty="0" smtClean="0">
                <a:latin typeface="Tahoma" panose="020B0604030504040204" pitchFamily="34" charset="0"/>
                <a:ea typeface="Tahoma" panose="020B0604030504040204" pitchFamily="34" charset="0"/>
                <a:cs typeface="Tahoma" panose="020B0604030504040204" pitchFamily="34" charset="0"/>
              </a:rPr>
              <a:t>social</a:t>
            </a:r>
            <a:r>
              <a:rPr lang="el-GR" sz="1100" b="1" dirty="0" smtClean="0">
                <a:latin typeface="Tahoma" panose="020B0604030504040204" pitchFamily="34" charset="0"/>
                <a:ea typeface="Tahoma" panose="020B0604030504040204" pitchFamily="34" charset="0"/>
                <a:cs typeface="Tahoma" panose="020B0604030504040204" pitchFamily="34" charset="0"/>
              </a:rPr>
              <a:t> </a:t>
            </a:r>
            <a:r>
              <a:rPr lang="en-US" sz="1100" b="1" dirty="0">
                <a:latin typeface="Tahoma" panose="020B0604030504040204" pitchFamily="34" charset="0"/>
                <a:ea typeface="Tahoma" panose="020B0604030504040204" pitchFamily="34" charset="0"/>
                <a:cs typeface="Tahoma" panose="020B0604030504040204" pitchFamily="34" charset="0"/>
              </a:rPr>
              <a:t>cooperatives-social </a:t>
            </a:r>
            <a:r>
              <a:rPr lang="en-US" sz="1100" dirty="0">
                <a:latin typeface="Tahoma" panose="020B0604030504040204" pitchFamily="34" charset="0"/>
                <a:ea typeface="Tahoma" panose="020B0604030504040204" pitchFamily="34" charset="0"/>
                <a:cs typeface="Tahoma" panose="020B0604030504040204" pitchFamily="34" charset="0"/>
              </a:rPr>
              <a:t>firms (KOISPE VOLIKAS)</a:t>
            </a:r>
          </a:p>
          <a:p>
            <a:pPr>
              <a:spcBef>
                <a:spcPts val="0"/>
              </a:spcBef>
              <a:spcAft>
                <a:spcPts val="0"/>
              </a:spcAft>
              <a:buFont typeface="Wingdings" panose="05000000000000000000" pitchFamily="2" charset="2"/>
              <a:buChar char="Ø"/>
              <a:defRPr/>
            </a:pPr>
            <a:endParaRPr lang="en-GB" sz="11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buFont typeface="Wingdings" panose="05000000000000000000" pitchFamily="2" charset="2"/>
              <a:buChar char="Ø"/>
              <a:defRPr/>
            </a:pPr>
            <a:r>
              <a:rPr lang="en-GB" sz="1100" b="1" dirty="0">
                <a:latin typeface="Tahoma" panose="020B0604030504040204" pitchFamily="34" charset="0"/>
                <a:ea typeface="Tahoma" panose="020B0604030504040204" pitchFamily="34" charset="0"/>
                <a:cs typeface="Tahoma" panose="020B0604030504040204" pitchFamily="34" charset="0"/>
              </a:rPr>
              <a:t>Community Sensitisation </a:t>
            </a:r>
            <a:r>
              <a:rPr lang="en-GB" sz="1100" dirty="0">
                <a:latin typeface="Tahoma" panose="020B0604030504040204" pitchFamily="34" charset="0"/>
                <a:ea typeface="Tahoma" panose="020B0604030504040204" pitchFamily="34" charset="0"/>
                <a:cs typeface="Tahoma" panose="020B0604030504040204" pitchFamily="34" charset="0"/>
              </a:rPr>
              <a:t>Programmes </a:t>
            </a:r>
          </a:p>
          <a:p>
            <a:pPr>
              <a:spcBef>
                <a:spcPts val="0"/>
              </a:spcBef>
              <a:spcAft>
                <a:spcPts val="0"/>
              </a:spcAft>
              <a:buFont typeface="Wingdings" panose="05000000000000000000" pitchFamily="2" charset="2"/>
              <a:buChar char="Ø"/>
              <a:defRPr/>
            </a:pPr>
            <a:endParaRPr lang="en-US" sz="11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Groups of </a:t>
            </a:r>
            <a:r>
              <a:rPr lang="en-US" sz="1100" b="1" dirty="0">
                <a:latin typeface="Tahoma" panose="020B0604030504040204" pitchFamily="34" charset="0"/>
                <a:ea typeface="Tahoma" panose="020B0604030504040204" pitchFamily="34" charset="0"/>
                <a:cs typeface="Tahoma" panose="020B0604030504040204" pitchFamily="34" charset="0"/>
              </a:rPr>
              <a:t>empowerment </a:t>
            </a:r>
          </a:p>
          <a:p>
            <a:pPr marL="0" indent="0" eaLnBrk="1" fontAlgn="auto" hangingPunct="1">
              <a:lnSpc>
                <a:spcPct val="90000"/>
              </a:lnSpc>
              <a:spcBef>
                <a:spcPts val="1200"/>
              </a:spcBef>
              <a:spcAft>
                <a:spcPts val="200"/>
              </a:spcAft>
              <a:buClr>
                <a:srgbClr val="99CB38"/>
              </a:buClr>
              <a:buSzPct val="100000"/>
              <a:buFontTx/>
              <a:buNone/>
              <a:defRPr/>
            </a:pPr>
            <a:endParaRPr lang="en-US" sz="1100" b="1" kern="1200"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lnSpc>
                <a:spcPct val="90000"/>
              </a:lnSpc>
              <a:spcBef>
                <a:spcPts val="1200"/>
              </a:spcBef>
              <a:spcAft>
                <a:spcPts val="200"/>
              </a:spcAft>
              <a:buClr>
                <a:srgbClr val="99CB38"/>
              </a:buClr>
              <a:buSzPct val="100000"/>
              <a:buFontTx/>
              <a:buNone/>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 The procedure involves particular </a:t>
            </a:r>
            <a:r>
              <a:rPr lang="en-US" sz="1100" b="1" kern="1200" dirty="0" smtClean="0">
                <a:latin typeface="Tahoma" panose="020B0604030504040204" pitchFamily="34" charset="0"/>
                <a:ea typeface="Tahoma" panose="020B0604030504040204" pitchFamily="34" charset="0"/>
                <a:cs typeface="Tahoma" panose="020B0604030504040204" pitchFamily="34" charset="0"/>
              </a:rPr>
              <a:t>steps</a:t>
            </a:r>
            <a:r>
              <a:rPr lang="el-GR" sz="1100" b="1" kern="1200" dirty="0" smtClean="0">
                <a:latin typeface="Tahoma" panose="020B0604030504040204" pitchFamily="34" charset="0"/>
                <a:ea typeface="Tahoma" panose="020B0604030504040204" pitchFamily="34" charset="0"/>
                <a:cs typeface="Tahoma" panose="020B0604030504040204" pitchFamily="34" charset="0"/>
              </a:rPr>
              <a:t>:</a:t>
            </a:r>
            <a:r>
              <a:rPr lang="en-US" sz="1100" b="1" kern="1200" dirty="0" smtClean="0">
                <a:latin typeface="Tahoma" panose="020B0604030504040204" pitchFamily="34" charset="0"/>
                <a:ea typeface="Tahoma" panose="020B0604030504040204" pitchFamily="34" charset="0"/>
                <a:cs typeface="Tahoma" panose="020B0604030504040204" pitchFamily="34" charset="0"/>
              </a:rPr>
              <a:t> </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 the use of </a:t>
            </a:r>
            <a:r>
              <a:rPr lang="en-US" sz="1100" b="1" kern="1200" dirty="0" smtClean="0">
                <a:latin typeface="Tahoma" panose="020B0604030504040204" pitchFamily="34" charset="0"/>
                <a:ea typeface="Tahoma" panose="020B0604030504040204" pitchFamily="34" charset="0"/>
                <a:cs typeface="Tahoma" panose="020B0604030504040204" pitchFamily="34" charset="0"/>
              </a:rPr>
              <a:t>tools  </a:t>
            </a:r>
            <a:r>
              <a:rPr lang="en-US" sz="1100" kern="1200" dirty="0" smtClean="0">
                <a:latin typeface="Tahoma" panose="020B0604030504040204" pitchFamily="34" charset="0"/>
                <a:ea typeface="Tahoma" panose="020B0604030504040204" pitchFamily="34" charset="0"/>
                <a:cs typeface="Tahoma" panose="020B0604030504040204" pitchFamily="34" charset="0"/>
              </a:rPr>
              <a:t>(structured interviews or questionnaires). </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selection of the </a:t>
            </a:r>
            <a:r>
              <a:rPr lang="en-US" sz="1100" b="1" kern="1200" dirty="0" smtClean="0">
                <a:latin typeface="Tahoma" panose="020B0604030504040204" pitchFamily="34" charset="0"/>
                <a:ea typeface="Tahoma" panose="020B0604030504040204" pitchFamily="34" charset="0"/>
                <a:cs typeface="Tahoma" panose="020B0604030504040204" pitchFamily="34" charset="0"/>
              </a:rPr>
              <a:t>particular vocation</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b="1" kern="1200" dirty="0" smtClean="0">
                <a:latin typeface="Tahoma" panose="020B0604030504040204" pitchFamily="34" charset="0"/>
                <a:ea typeface="Tahoma" panose="020B0604030504040204" pitchFamily="34" charset="0"/>
                <a:cs typeface="Tahoma" panose="020B0604030504040204" pitchFamily="34" charset="0"/>
              </a:rPr>
              <a:t>Visitation program </a:t>
            </a:r>
            <a:r>
              <a:rPr lang="en-US" sz="1100" kern="1200" dirty="0" smtClean="0">
                <a:latin typeface="Tahoma" panose="020B0604030504040204" pitchFamily="34" charset="0"/>
                <a:ea typeface="Tahoma" panose="020B0604030504040204" pitchFamily="34" charset="0"/>
                <a:cs typeface="Tahoma" panose="020B0604030504040204" pitchFamily="34" charset="0"/>
              </a:rPr>
              <a:t>in the selected  work.  </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Cooperation with </a:t>
            </a:r>
            <a:r>
              <a:rPr lang="en-US" sz="1100" b="1" kern="1200" dirty="0" smtClean="0">
                <a:latin typeface="Tahoma" panose="020B0604030504040204" pitchFamily="34" charset="0"/>
                <a:ea typeface="Tahoma" panose="020B0604030504040204" pitchFamily="34" charset="0"/>
                <a:cs typeface="Tahoma" panose="020B0604030504040204" pitchFamily="34" charset="0"/>
              </a:rPr>
              <a:t>the job instructor </a:t>
            </a:r>
            <a:r>
              <a:rPr lang="en-US" sz="1100" kern="1200" dirty="0" smtClean="0">
                <a:latin typeface="Tahoma" panose="020B0604030504040204" pitchFamily="34" charset="0"/>
                <a:ea typeface="Tahoma" panose="020B0604030504040204" pitchFamily="34" charset="0"/>
                <a:cs typeface="Tahoma" panose="020B0604030504040204" pitchFamily="34" charset="0"/>
              </a:rPr>
              <a:t>.</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kern="1200" dirty="0" smtClean="0">
                <a:latin typeface="Tahoma" panose="020B0604030504040204" pitchFamily="34" charset="0"/>
                <a:ea typeface="Tahoma" panose="020B0604030504040204" pitchFamily="34" charset="0"/>
                <a:cs typeface="Tahoma" panose="020B0604030504040204" pitchFamily="34" charset="0"/>
              </a:rPr>
              <a:t>Provision of  </a:t>
            </a:r>
            <a:r>
              <a:rPr lang="en-US" sz="1100" b="1" kern="1200" dirty="0" smtClean="0">
                <a:latin typeface="Tahoma" panose="020B0604030504040204" pitchFamily="34" charset="0"/>
                <a:ea typeface="Tahoma" panose="020B0604030504040204" pitchFamily="34" charset="0"/>
                <a:cs typeface="Tahoma" panose="020B0604030504040204" pitchFamily="34" charset="0"/>
              </a:rPr>
              <a:t>individual training </a:t>
            </a:r>
          </a:p>
          <a:p>
            <a:pPr eaLnBrk="1" fontAlgn="auto" hangingPunct="1">
              <a:lnSpc>
                <a:spcPct val="90000"/>
              </a:lnSpc>
              <a:spcBef>
                <a:spcPts val="1200"/>
              </a:spcBef>
              <a:spcAft>
                <a:spcPts val="200"/>
              </a:spcAft>
              <a:buSzPct val="100000"/>
              <a:buFont typeface="Wingdings" panose="05000000000000000000" pitchFamily="2" charset="2"/>
              <a:buChar char="ü"/>
              <a:defRPr/>
            </a:pPr>
            <a:r>
              <a:rPr lang="en-US" sz="1100" b="1" kern="1200" dirty="0" smtClean="0">
                <a:latin typeface="Tahoma" panose="020B0604030504040204" pitchFamily="34" charset="0"/>
                <a:ea typeface="Tahoma" panose="020B0604030504040204" pitchFamily="34" charset="0"/>
                <a:cs typeface="Tahoma" panose="020B0604030504040204" pitchFamily="34" charset="0"/>
              </a:rPr>
              <a:t>Evaluation and assessment </a:t>
            </a:r>
            <a:r>
              <a:rPr lang="en-US" sz="1100" kern="1200" dirty="0" smtClean="0">
                <a:latin typeface="Tahoma" panose="020B0604030504040204" pitchFamily="34" charset="0"/>
                <a:ea typeface="Tahoma" panose="020B0604030504040204" pitchFamily="34" charset="0"/>
                <a:cs typeface="Tahoma" panose="020B0604030504040204" pitchFamily="34" charset="0"/>
              </a:rPr>
              <a:t>of the work  progress </a:t>
            </a:r>
            <a:endParaRPr lang="en-GB" sz="1100" kern="1200"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l-GR" dirty="0"/>
          </a:p>
        </p:txBody>
      </p:sp>
      <p:sp>
        <p:nvSpPr>
          <p:cNvPr id="26628" name="Slide Number Placeholder 4"/>
          <p:cNvSpPr>
            <a:spLocks noGrp="1"/>
          </p:cNvSpPr>
          <p:nvPr>
            <p:ph type="sldNum" sz="quarter" idx="12"/>
          </p:nvPr>
        </p:nvSpPr>
        <p:spPr>
          <a:noFill/>
        </p:spPr>
        <p:txBody>
          <a:bodyPr/>
          <a:lstStyle/>
          <a:p>
            <a:fld id="{B4021177-6E54-4531-B9A6-CC36D8E72B16}" type="slidenum">
              <a:rPr lang="el-GR" altLang="el-GR"/>
              <a:pPr/>
              <a:t>29</a:t>
            </a:fld>
            <a:endParaRPr lang="el-GR" altLang="el-GR"/>
          </a:p>
        </p:txBody>
      </p:sp>
      <p:pic>
        <p:nvPicPr>
          <p:cNvPr id="26629" name="Picture 4" descr="LOGO TELIKO AGGLIKO"/>
          <p:cNvPicPr>
            <a:picLocks noChangeAspect="1" noChangeArrowheads="1"/>
          </p:cNvPicPr>
          <p:nvPr/>
        </p:nvPicPr>
        <p:blipFill>
          <a:blip r:embed="rId2" cstate="print"/>
          <a:srcRect/>
          <a:stretch>
            <a:fillRect/>
          </a:stretch>
        </p:blipFill>
        <p:spPr bwMode="auto">
          <a:xfrm>
            <a:off x="3581400" y="6245225"/>
            <a:ext cx="2209800" cy="63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3</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altLang="el-GR" sz="2000" b="1" dirty="0" smtClean="0">
                <a:solidFill>
                  <a:schemeClr val="bg1"/>
                </a:solidFill>
                <a:latin typeface="Tahoma" pitchFamily="34" charset="0"/>
                <a:cs typeface="Tahoma" pitchFamily="34" charset="0"/>
              </a:rPr>
              <a:t>Mobile Psychiatric Units of the S.S.P.&amp;M.H</a:t>
            </a:r>
            <a:endParaRPr lang="el-GR" altLang="el-GR" sz="2000" b="1" dirty="0" smtClean="0">
              <a:solidFill>
                <a:schemeClr val="bg1"/>
              </a:solidFill>
              <a:latin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just">
              <a:buFont typeface="Arial" pitchFamily="34" charset="0"/>
              <a:buChar char="•"/>
            </a:pPr>
            <a:r>
              <a:rPr lang="en-US" sz="1200" dirty="0" smtClean="0"/>
              <a:t> </a:t>
            </a:r>
            <a:r>
              <a:rPr lang="el-GR" sz="1600" dirty="0" smtClean="0">
                <a:latin typeface="Tahoma" pitchFamily="34" charset="0"/>
                <a:ea typeface="Tahoma" pitchFamily="34" charset="0"/>
                <a:cs typeface="Tahoma" pitchFamily="34" charset="0"/>
              </a:rPr>
              <a:t>Τ</a:t>
            </a:r>
            <a:r>
              <a:rPr lang="en-US" sz="1600" dirty="0" smtClean="0">
                <a:latin typeface="Tahoma" pitchFamily="34" charset="0"/>
                <a:ea typeface="Tahoma" pitchFamily="34" charset="0"/>
                <a:cs typeface="Tahoma" pitchFamily="34" charset="0"/>
              </a:rPr>
              <a:t>he M.H.U of </a:t>
            </a:r>
            <a:r>
              <a:rPr lang="en-US" sz="1600" dirty="0" err="1" smtClean="0">
                <a:latin typeface="Tahoma" pitchFamily="34" charset="0"/>
                <a:ea typeface="Tahoma" pitchFamily="34" charset="0"/>
                <a:cs typeface="Tahoma" pitchFamily="34" charset="0"/>
              </a:rPr>
              <a:t>Thraki</a:t>
            </a:r>
            <a:r>
              <a:rPr lang="en-US" sz="1600" dirty="0" smtClean="0">
                <a:latin typeface="Tahoma" pitchFamily="34" charset="0"/>
                <a:ea typeface="Tahoma" pitchFamily="34" charset="0"/>
                <a:cs typeface="Tahoma" pitchFamily="34" charset="0"/>
              </a:rPr>
              <a:t> prefecture covers the states of </a:t>
            </a:r>
            <a:r>
              <a:rPr lang="en-US" sz="1600" dirty="0" err="1" smtClean="0">
                <a:latin typeface="Tahoma" pitchFamily="34" charset="0"/>
                <a:ea typeface="Tahoma" pitchFamily="34" charset="0"/>
                <a:cs typeface="Tahoma" pitchFamily="34" charset="0"/>
              </a:rPr>
              <a:t>Evros</a:t>
            </a:r>
            <a:r>
              <a:rPr lang="el-GR" sz="1600" dirty="0" smtClean="0">
                <a:latin typeface="Tahoma" pitchFamily="34" charset="0"/>
                <a:ea typeface="Tahoma" pitchFamily="34" charset="0"/>
                <a:cs typeface="Tahoma" pitchFamily="34" charset="0"/>
              </a:rPr>
              <a:t> (149.354)</a:t>
            </a:r>
            <a:r>
              <a:rPr lang="en-US" sz="1600" dirty="0" smtClean="0">
                <a:latin typeface="Tahoma" pitchFamily="34" charset="0"/>
                <a:ea typeface="Tahoma" pitchFamily="34" charset="0"/>
                <a:cs typeface="Tahoma" pitchFamily="34" charset="0"/>
              </a:rPr>
              <a:t>  &amp; </a:t>
            </a:r>
            <a:r>
              <a:rPr lang="en-US" sz="1600" dirty="0" err="1" smtClean="0">
                <a:latin typeface="Tahoma" pitchFamily="34" charset="0"/>
                <a:ea typeface="Tahoma" pitchFamily="34" charset="0"/>
                <a:cs typeface="Tahoma" pitchFamily="34" charset="0"/>
              </a:rPr>
              <a:t>Rodopi</a:t>
            </a:r>
            <a:r>
              <a:rPr lang="el-GR" sz="1600" dirty="0" smtClean="0">
                <a:latin typeface="Tahoma" pitchFamily="34" charset="0"/>
                <a:ea typeface="Tahoma" pitchFamily="34" charset="0"/>
                <a:cs typeface="Tahoma" pitchFamily="34" charset="0"/>
              </a:rPr>
              <a:t> (112.039</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Evros</a:t>
            </a:r>
            <a:r>
              <a:rPr lang="en-US" sz="1600" dirty="0" smtClean="0">
                <a:latin typeface="Tahoma" pitchFamily="34" charset="0"/>
                <a:ea typeface="Tahoma" pitchFamily="34" charset="0"/>
                <a:cs typeface="Tahoma" pitchFamily="34" charset="0"/>
              </a:rPr>
              <a:t> is the north most regional unit, of Greece. The total areas visited by the M.H.U is 6</a:t>
            </a:r>
            <a:r>
              <a:rPr lang="el-GR" sz="1600" dirty="0" smtClean="0">
                <a:latin typeface="Tahoma" pitchFamily="34" charset="0"/>
                <a:ea typeface="Tahoma" pitchFamily="34" charset="0"/>
                <a:cs typeface="Tahoma" pitchFamily="34" charset="0"/>
              </a:rPr>
              <a:t>.</a:t>
            </a:r>
            <a:r>
              <a:rPr lang="en-US" sz="1600" dirty="0" smtClean="0">
                <a:latin typeface="Tahoma" pitchFamily="34" charset="0"/>
                <a:ea typeface="Tahoma" pitchFamily="34" charset="0"/>
                <a:cs typeface="Tahoma" pitchFamily="34" charset="0"/>
              </a:rPr>
              <a:t> More </a:t>
            </a:r>
            <a:r>
              <a:rPr lang="en-US" sz="1600" dirty="0" err="1" smtClean="0">
                <a:latin typeface="Tahoma" pitchFamily="34" charset="0"/>
                <a:ea typeface="Tahoma" pitchFamily="34" charset="0"/>
                <a:cs typeface="Tahoma" pitchFamily="34" charset="0"/>
              </a:rPr>
              <a:t>precicely</a:t>
            </a:r>
            <a:r>
              <a:rPr lang="en-US" sz="1600" dirty="0" smtClean="0">
                <a:latin typeface="Tahoma" pitchFamily="34" charset="0"/>
                <a:ea typeface="Tahoma" pitchFamily="34" charset="0"/>
                <a:cs typeface="Tahoma" pitchFamily="34" charset="0"/>
              </a:rPr>
              <a:t>, in </a:t>
            </a:r>
            <a:r>
              <a:rPr lang="en-US" sz="1600" dirty="0" err="1" smtClean="0">
                <a:latin typeface="Tahoma" pitchFamily="34" charset="0"/>
                <a:ea typeface="Tahoma" pitchFamily="34" charset="0"/>
                <a:cs typeface="Tahoma" pitchFamily="34" charset="0"/>
              </a:rPr>
              <a:t>Rodopi</a:t>
            </a:r>
            <a:r>
              <a:rPr lang="en-US" sz="1600" dirty="0" smtClean="0">
                <a:latin typeface="Tahoma" pitchFamily="34" charset="0"/>
                <a:ea typeface="Tahoma" pitchFamily="34" charset="0"/>
                <a:cs typeface="Tahoma" pitchFamily="34" charset="0"/>
              </a:rPr>
              <a:t> state the M.H.U visits (</a:t>
            </a:r>
            <a:r>
              <a:rPr lang="en-US" sz="1600" dirty="0" err="1" smtClean="0">
                <a:latin typeface="Tahoma" pitchFamily="34" charset="0"/>
                <a:ea typeface="Tahoma" pitchFamily="34" charset="0"/>
                <a:cs typeface="Tahoma" pitchFamily="34" charset="0"/>
              </a:rPr>
              <a:t>Sapes</a:t>
            </a:r>
            <a:r>
              <a:rPr lang="en-US" sz="1600" dirty="0" smtClean="0">
                <a:latin typeface="Tahoma" pitchFamily="34" charset="0"/>
                <a:ea typeface="Tahoma" pitchFamily="34" charset="0"/>
                <a:cs typeface="Tahoma" pitchFamily="34" charset="0"/>
              </a:rPr>
              <a:t> - </a:t>
            </a:r>
            <a:r>
              <a:rPr lang="en-US" sz="1600" dirty="0" err="1" smtClean="0">
                <a:latin typeface="Tahoma" pitchFamily="34" charset="0"/>
                <a:ea typeface="Tahoma" pitchFamily="34" charset="0"/>
                <a:cs typeface="Tahoma" pitchFamily="34" charset="0"/>
              </a:rPr>
              <a:t>Filira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Comotini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Iasmos</a:t>
            </a:r>
            <a:r>
              <a:rPr lang="en-US" sz="1600" dirty="0" smtClean="0">
                <a:latin typeface="Tahoma" pitchFamily="34" charset="0"/>
                <a:ea typeface="Tahoma" pitchFamily="34" charset="0"/>
                <a:cs typeface="Tahoma" pitchFamily="34" charset="0"/>
              </a:rPr>
              <a:t>,), and in </a:t>
            </a:r>
            <a:r>
              <a:rPr lang="en-US" sz="1600" dirty="0" err="1" smtClean="0">
                <a:latin typeface="Tahoma" pitchFamily="34" charset="0"/>
                <a:ea typeface="Tahoma" pitchFamily="34" charset="0"/>
                <a:cs typeface="Tahoma" pitchFamily="34" charset="0"/>
              </a:rPr>
              <a:t>Evros</a:t>
            </a:r>
            <a:r>
              <a:rPr lang="en-US" sz="1600" dirty="0" smtClean="0">
                <a:latin typeface="Tahoma" pitchFamily="34" charset="0"/>
                <a:ea typeface="Tahoma" pitchFamily="34" charset="0"/>
                <a:cs typeface="Tahoma" pitchFamily="34" charset="0"/>
              </a:rPr>
              <a:t> state (</a:t>
            </a:r>
            <a:r>
              <a:rPr lang="en-US" sz="1600" dirty="0" err="1" smtClean="0">
                <a:latin typeface="Tahoma" pitchFamily="34" charset="0"/>
                <a:ea typeface="Tahoma" pitchFamily="34" charset="0"/>
                <a:cs typeface="Tahoma" pitchFamily="34" charset="0"/>
              </a:rPr>
              <a:t>Soufli-Tihero,Didimotiho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Orestiada</a:t>
            </a:r>
            <a:r>
              <a:rPr lang="en-US" sz="1600" dirty="0" smtClean="0">
                <a:latin typeface="Tahoma" pitchFamily="34" charset="0"/>
                <a:ea typeface="Tahoma" pitchFamily="34" charset="0"/>
                <a:cs typeface="Tahoma" pitchFamily="34" charset="0"/>
              </a:rPr>
              <a:t> &amp; </a:t>
            </a:r>
            <a:r>
              <a:rPr lang="en-US" sz="1600" dirty="0" err="1" smtClean="0">
                <a:latin typeface="Tahoma" pitchFamily="34" charset="0"/>
                <a:ea typeface="Tahoma" pitchFamily="34" charset="0"/>
                <a:cs typeface="Tahoma" pitchFamily="34" charset="0"/>
              </a:rPr>
              <a:t>Alexandroupolis</a:t>
            </a:r>
            <a:r>
              <a:rPr lang="en-US" sz="1600" dirty="0" smtClean="0">
                <a:latin typeface="Tahoma" pitchFamily="34" charset="0"/>
                <a:ea typeface="Tahoma" pitchFamily="34" charset="0"/>
                <a:cs typeface="Tahoma" pitchFamily="34" charset="0"/>
              </a:rPr>
              <a:t>).The main area of work is the city of </a:t>
            </a:r>
            <a:r>
              <a:rPr lang="en-US" sz="1600" dirty="0" err="1" smtClean="0">
                <a:latin typeface="Tahoma" pitchFamily="34" charset="0"/>
                <a:ea typeface="Tahoma" pitchFamily="34" charset="0"/>
                <a:cs typeface="Tahoma" pitchFamily="34" charset="0"/>
              </a:rPr>
              <a:t>Alexandroupolis</a:t>
            </a:r>
            <a:r>
              <a:rPr lang="en-US" sz="1600" dirty="0" smtClean="0">
                <a:latin typeface="Tahoma" pitchFamily="34" charset="0"/>
                <a:ea typeface="Tahoma" pitchFamily="34" charset="0"/>
                <a:cs typeface="Tahoma" pitchFamily="34" charset="0"/>
              </a:rPr>
              <a:t> . </a:t>
            </a:r>
            <a:r>
              <a:rPr lang="en-US" sz="1600" dirty="0" err="1" smtClean="0">
                <a:latin typeface="Tahoma" pitchFamily="34" charset="0"/>
                <a:ea typeface="Tahoma" pitchFamily="34" charset="0"/>
                <a:cs typeface="Tahoma" pitchFamily="34" charset="0"/>
              </a:rPr>
              <a:t>Alexandroypolis</a:t>
            </a:r>
            <a:r>
              <a:rPr lang="en-US" sz="1600" dirty="0" smtClean="0">
                <a:latin typeface="Tahoma" pitchFamily="34" charset="0"/>
                <a:ea typeface="Tahoma" pitchFamily="34" charset="0"/>
                <a:cs typeface="Tahoma" pitchFamily="34" charset="0"/>
              </a:rPr>
              <a:t> (72.959) is the capital city of </a:t>
            </a:r>
            <a:r>
              <a:rPr lang="en-US" sz="1600" dirty="0" err="1" smtClean="0">
                <a:latin typeface="Tahoma" pitchFamily="34" charset="0"/>
                <a:ea typeface="Tahoma" pitchFamily="34" charset="0"/>
                <a:cs typeface="Tahoma" pitchFamily="34" charset="0"/>
              </a:rPr>
              <a:t>Evros</a:t>
            </a:r>
            <a:r>
              <a:rPr lang="en-US" sz="1600" dirty="0" smtClean="0">
                <a:latin typeface="Tahoma" pitchFamily="34" charset="0"/>
                <a:ea typeface="Tahoma" pitchFamily="34" charset="0"/>
                <a:cs typeface="Tahoma" pitchFamily="34" charset="0"/>
              </a:rPr>
              <a:t>, it consists of an important port, and commercial center of north-east Greece which is considered </a:t>
            </a:r>
            <a:r>
              <a:rPr lang="en-US" sz="1600" dirty="0" err="1" smtClean="0">
                <a:latin typeface="Tahoma" pitchFamily="34" charset="0"/>
                <a:ea typeface="Tahoma" pitchFamily="34" charset="0"/>
                <a:cs typeface="Tahoma" pitchFamily="34" charset="0"/>
              </a:rPr>
              <a:t>sectoralised</a:t>
            </a:r>
            <a:r>
              <a:rPr lang="en-US" sz="1600" dirty="0" smtClean="0">
                <a:latin typeface="Tahoma" pitchFamily="34" charset="0"/>
                <a:ea typeface="Tahoma" pitchFamily="34" charset="0"/>
                <a:cs typeface="Tahoma" pitchFamily="34" charset="0"/>
              </a:rPr>
              <a:t> with multiple mental health services integrated in the primary health care system.</a:t>
            </a:r>
            <a:endParaRPr lang="el-GR" sz="1600" dirty="0" smtClean="0">
              <a:latin typeface="Tahoma" pitchFamily="34" charset="0"/>
              <a:ea typeface="Tahoma" pitchFamily="34" charset="0"/>
              <a:cs typeface="Tahoma" pitchFamily="34" charset="0"/>
            </a:endParaRPr>
          </a:p>
          <a:p>
            <a:pPr algn="just">
              <a:buFont typeface="Arial" pitchFamily="34" charset="0"/>
              <a:buChar char="•"/>
            </a:pPr>
            <a:r>
              <a:rPr lang="en-US" sz="1600" dirty="0" smtClean="0">
                <a:latin typeface="Tahoma" pitchFamily="34" charset="0"/>
                <a:ea typeface="Tahoma" pitchFamily="34" charset="0"/>
                <a:cs typeface="Tahoma" pitchFamily="34" charset="0"/>
              </a:rPr>
              <a:t> </a:t>
            </a:r>
          </a:p>
          <a:p>
            <a:pPr algn="just">
              <a:buFont typeface="Arial" pitchFamily="34" charset="0"/>
              <a:buChar char="•"/>
            </a:pPr>
            <a:r>
              <a:rPr lang="en-US" sz="1600" dirty="0" smtClean="0">
                <a:latin typeface="Tahoma" pitchFamily="34" charset="0"/>
                <a:ea typeface="Tahoma" pitchFamily="34" charset="0"/>
                <a:cs typeface="Tahoma" pitchFamily="34" charset="0"/>
              </a:rPr>
              <a:t>The state of </a:t>
            </a:r>
            <a:r>
              <a:rPr lang="en-US" sz="1600" dirty="0" err="1" smtClean="0">
                <a:latin typeface="Tahoma" pitchFamily="34" charset="0"/>
                <a:ea typeface="Tahoma" pitchFamily="34" charset="0"/>
                <a:cs typeface="Tahoma" pitchFamily="34" charset="0"/>
              </a:rPr>
              <a:t>Fokida</a:t>
            </a:r>
            <a:r>
              <a:rPr lang="en-US" sz="1600" dirty="0" smtClean="0">
                <a:latin typeface="Tahoma" pitchFamily="34" charset="0"/>
                <a:ea typeface="Tahoma" pitchFamily="34" charset="0"/>
                <a:cs typeface="Tahoma" pitchFamily="34" charset="0"/>
              </a:rPr>
              <a:t>, is situated in middle-central Greece, is a hilly, rural area, it consists of many small towns or villages, mostly mountainous, with a relatively difficult access to the capital cities or to large urban centers like Athens. </a:t>
            </a:r>
            <a:r>
              <a:rPr lang="en-US" sz="1600" dirty="0" err="1" smtClean="0">
                <a:latin typeface="Tahoma" pitchFamily="34" charset="0"/>
                <a:ea typeface="Tahoma" pitchFamily="34" charset="0"/>
                <a:cs typeface="Tahoma" pitchFamily="34" charset="0"/>
              </a:rPr>
              <a:t>Fokida</a:t>
            </a:r>
            <a:r>
              <a:rPr lang="en-US" sz="1600" dirty="0" smtClean="0">
                <a:latin typeface="Tahoma" pitchFamily="34" charset="0"/>
                <a:ea typeface="Tahoma" pitchFamily="34" charset="0"/>
                <a:cs typeface="Tahoma" pitchFamily="34" charset="0"/>
              </a:rPr>
              <a:t> has an estimated  population of around 48.000 people. The MHU of </a:t>
            </a:r>
            <a:r>
              <a:rPr lang="en-US" sz="1600" dirty="0" err="1" smtClean="0">
                <a:latin typeface="Tahoma" pitchFamily="34" charset="0"/>
                <a:ea typeface="Tahoma" pitchFamily="34" charset="0"/>
                <a:cs typeface="Tahoma" pitchFamily="34" charset="0"/>
              </a:rPr>
              <a:t>Fokida</a:t>
            </a:r>
            <a:r>
              <a:rPr lang="en-US" sz="1600" dirty="0" smtClean="0">
                <a:latin typeface="Tahoma" pitchFamily="34" charset="0"/>
                <a:ea typeface="Tahoma" pitchFamily="34" charset="0"/>
                <a:cs typeface="Tahoma" pitchFamily="34" charset="0"/>
              </a:rPr>
              <a:t> visits a total of 11 areas (</a:t>
            </a:r>
            <a:r>
              <a:rPr lang="en-US" sz="1600" dirty="0" err="1" smtClean="0">
                <a:latin typeface="Tahoma" pitchFamily="34" charset="0"/>
                <a:ea typeface="Tahoma" pitchFamily="34" charset="0"/>
                <a:cs typeface="Tahoma" pitchFamily="34" charset="0"/>
              </a:rPr>
              <a:t>Amfissa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Itea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Galaxidi,Eratini</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Efpalio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Delfi-Chrisso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Gravia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Polydroso</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Amfiklia</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Lidoriki</a:t>
            </a:r>
            <a:r>
              <a:rPr lang="en-US" sz="1600" dirty="0" smtClean="0">
                <a:latin typeface="Tahoma" pitchFamily="34" charset="0"/>
                <a:ea typeface="Tahoma" pitchFamily="34" charset="0"/>
                <a:cs typeface="Tahoma" pitchFamily="34" charset="0"/>
              </a:rPr>
              <a:t>). The </a:t>
            </a:r>
            <a:r>
              <a:rPr lang="en-US" sz="1600" dirty="0" err="1" smtClean="0">
                <a:latin typeface="Tahoma" pitchFamily="34" charset="0"/>
                <a:ea typeface="Tahoma" pitchFamily="34" charset="0"/>
                <a:cs typeface="Tahoma" pitchFamily="34" charset="0"/>
              </a:rPr>
              <a:t>Fokida</a:t>
            </a:r>
            <a:r>
              <a:rPr lang="en-US" sz="1600" dirty="0" smtClean="0">
                <a:latin typeface="Tahoma" pitchFamily="34" charset="0"/>
                <a:ea typeface="Tahoma" pitchFamily="34" charset="0"/>
                <a:cs typeface="Tahoma" pitchFamily="34" charset="0"/>
              </a:rPr>
              <a:t> prefecture has  the particularity of the total absence of any other mental health services in the private or public sector.</a:t>
            </a:r>
            <a:endParaRPr lang="en-GB" sz="1600" dirty="0" smtClean="0">
              <a:latin typeface="Tahoma" pitchFamily="34" charset="0"/>
              <a:ea typeface="Tahoma" pitchFamily="34" charset="0"/>
              <a:cs typeface="Tahoma" pitchFamily="34" charset="0"/>
            </a:endParaRPr>
          </a:p>
          <a:p>
            <a:pPr algn="l" eaLnBrk="1" hangingPunct="1">
              <a:lnSpc>
                <a:spcPct val="150000"/>
              </a:lnSpc>
              <a:buFontTx/>
              <a:buChar char="•"/>
            </a:pP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p:cNvSpPr>
            <a:spLocks noGrp="1"/>
          </p:cNvSpPr>
          <p:nvPr>
            <p:ph type="sldNum" sz="quarter" idx="12"/>
          </p:nvPr>
        </p:nvSpPr>
        <p:spPr>
          <a:noFill/>
        </p:spPr>
        <p:txBody>
          <a:bodyPr/>
          <a:lstStyle/>
          <a:p>
            <a:fld id="{05490EA8-9260-405E-B202-61581FCC760F}" type="slidenum">
              <a:rPr lang="el-GR" altLang="el-GR"/>
              <a:pPr/>
              <a:t>30</a:t>
            </a:fld>
            <a:endParaRPr lang="el-GR" altLang="el-GR"/>
          </a:p>
        </p:txBody>
      </p:sp>
      <p:sp>
        <p:nvSpPr>
          <p:cNvPr id="27651" name="Rectangle 3"/>
          <p:cNvSpPr>
            <a:spLocks noGrp="1" noChangeArrowheads="1"/>
          </p:cNvSpPr>
          <p:nvPr>
            <p:ph type="subTitle" idx="1"/>
          </p:nvPr>
        </p:nvSpPr>
        <p:spPr>
          <a:xfrm>
            <a:off x="914400" y="2209800"/>
            <a:ext cx="7543800" cy="3886200"/>
          </a:xfrm>
        </p:spPr>
        <p:txBody>
          <a:bodyPr/>
          <a:lstStyle/>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Prompt and acute intervention in psychotic individuals relapses either fist episode or repetition of episodes.  </a:t>
            </a:r>
          </a:p>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 Psychiatric care in the patients home  </a:t>
            </a:r>
          </a:p>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 Release of psychotic stress </a:t>
            </a:r>
          </a:p>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Encouragement of  accountability and self involvement. </a:t>
            </a:r>
          </a:p>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Alteration of negative feelings and attitudes. </a:t>
            </a:r>
          </a:p>
          <a:p>
            <a:pPr marL="171450" indent="-171450" algn="l" eaLnBrk="1" hangingPunct="1">
              <a:lnSpc>
                <a:spcPct val="200000"/>
              </a:lnSpc>
              <a:buFont typeface="Wingdings" pitchFamily="2" charset="2"/>
              <a:buChar char="q"/>
            </a:pPr>
            <a:r>
              <a:rPr lang="en-US" altLang="el-GR" sz="1100" smtClean="0">
                <a:latin typeface="Tahoma" pitchFamily="34" charset="0"/>
                <a:cs typeface="Tahoma" pitchFamily="34" charset="0"/>
              </a:rPr>
              <a:t>Intervention in cases of psychiatric hospitalization</a:t>
            </a:r>
          </a:p>
        </p:txBody>
      </p:sp>
      <p:pic>
        <p:nvPicPr>
          <p:cNvPr id="27652" name="Picture 4" descr="LOGO TELIKO AGGLIKO"/>
          <p:cNvPicPr>
            <a:picLocks noChangeAspect="1" noChangeArrowheads="1"/>
          </p:cNvPicPr>
          <p:nvPr/>
        </p:nvPicPr>
        <p:blipFill>
          <a:blip r:embed="rId2" cstate="print"/>
          <a:srcRect/>
          <a:stretch>
            <a:fillRect/>
          </a:stretch>
        </p:blipFill>
        <p:spPr bwMode="auto">
          <a:xfrm>
            <a:off x="3352800" y="6245225"/>
            <a:ext cx="1905000" cy="612775"/>
          </a:xfrm>
          <a:prstGeom prst="rect">
            <a:avLst/>
          </a:prstGeom>
          <a:noFill/>
          <a:ln w="9525">
            <a:noFill/>
            <a:miter lim="800000"/>
            <a:headEnd/>
            <a:tailEnd/>
          </a:ln>
        </p:spPr>
      </p:pic>
      <p:sp>
        <p:nvSpPr>
          <p:cNvPr id="27653" name="Rectangle 2"/>
          <p:cNvSpPr>
            <a:spLocks noChangeArrowheads="1"/>
          </p:cNvSpPr>
          <p:nvPr/>
        </p:nvSpPr>
        <p:spPr bwMode="auto">
          <a:xfrm>
            <a:off x="655638" y="228600"/>
            <a:ext cx="7696200" cy="1446213"/>
          </a:xfrm>
          <a:prstGeom prst="rect">
            <a:avLst/>
          </a:prstGeom>
          <a:noFill/>
          <a:ln w="9525">
            <a:noFill/>
            <a:miter lim="800000"/>
            <a:headEnd/>
            <a:tailEnd/>
          </a:ln>
        </p:spPr>
        <p:txBody>
          <a:bodyPr>
            <a:spAutoFit/>
          </a:bodyPr>
          <a:lstStyle/>
          <a:p>
            <a:pPr algn="ctr"/>
            <a:r>
              <a:rPr lang="el-GR" altLang="el-GR" sz="2000" b="1">
                <a:solidFill>
                  <a:srgbClr val="FFFFFF"/>
                </a:solidFill>
                <a:latin typeface="Tahoma" pitchFamily="34" charset="0"/>
                <a:cs typeface="Tahoma" pitchFamily="34" charset="0"/>
              </a:rPr>
              <a:t/>
            </a:r>
            <a:br>
              <a:rPr lang="el-GR" altLang="el-GR" sz="2000" b="1">
                <a:solidFill>
                  <a:srgbClr val="FFFFFF"/>
                </a:solidFill>
                <a:latin typeface="Tahoma" pitchFamily="34" charset="0"/>
                <a:cs typeface="Tahoma" pitchFamily="34" charset="0"/>
              </a:rPr>
            </a:br>
            <a:r>
              <a:rPr lang="en-US" altLang="el-GR" b="1">
                <a:solidFill>
                  <a:srgbClr val="FFFFFF"/>
                </a:solidFill>
                <a:latin typeface="Tahoma" pitchFamily="34" charset="0"/>
                <a:cs typeface="Tahoma" pitchFamily="34" charset="0"/>
              </a:rPr>
              <a:t>CRISIS INTERVENTION</a:t>
            </a:r>
          </a:p>
          <a:p>
            <a:pPr algn="ctr"/>
            <a:r>
              <a:rPr lang="el-GR" altLang="el-GR" b="1">
                <a:solidFill>
                  <a:srgbClr val="FFFFFF"/>
                </a:solidFill>
                <a:latin typeface="Tahoma" pitchFamily="34" charset="0"/>
                <a:cs typeface="Tahoma" pitchFamily="34" charset="0"/>
              </a:rPr>
              <a:t/>
            </a:r>
            <a:br>
              <a:rPr lang="el-GR" altLang="el-GR" b="1">
                <a:solidFill>
                  <a:srgbClr val="FFFFFF"/>
                </a:solidFill>
                <a:latin typeface="Tahoma" pitchFamily="34" charset="0"/>
                <a:cs typeface="Tahoma" pitchFamily="34" charset="0"/>
              </a:rPr>
            </a:br>
            <a:r>
              <a:rPr lang="en-US" altLang="el-GR" sz="1600" b="1">
                <a:solidFill>
                  <a:srgbClr val="FFFFFF"/>
                </a:solidFill>
                <a:latin typeface="Tahoma" pitchFamily="34" charset="0"/>
                <a:cs typeface="Tahoma" pitchFamily="34" charset="0"/>
              </a:rPr>
              <a:t>THE HBPT MODEL</a:t>
            </a:r>
          </a:p>
          <a:p>
            <a:pPr algn="ctr"/>
            <a:r>
              <a:rPr lang="en-US" altLang="el-GR" sz="1600" b="1">
                <a:solidFill>
                  <a:srgbClr val="FFFFFF"/>
                </a:solidFill>
                <a:latin typeface="Tahoma" pitchFamily="34" charset="0"/>
                <a:cs typeface="Tahoma" pitchFamily="34" charset="0"/>
              </a:rPr>
              <a:t>P</a:t>
            </a:r>
            <a:r>
              <a:rPr lang="en-US" sz="1600" b="1">
                <a:solidFill>
                  <a:srgbClr val="FFFFFF"/>
                </a:solidFill>
                <a:latin typeface="Tahoma" pitchFamily="34" charset="0"/>
                <a:cs typeface="Tahoma" pitchFamily="34" charset="0"/>
              </a:rPr>
              <a:t>rompt intervention in psychosis</a:t>
            </a:r>
            <a:endParaRPr lang="el-GR" sz="1600" b="1">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defRPr/>
            </a:pPr>
            <a:r>
              <a:rPr lang="en-US" altLang="el-GR" sz="1800" b="1" kern="1200" dirty="0" smtClean="0">
                <a:solidFill>
                  <a:srgbClr val="FFFFFF"/>
                </a:solidFill>
                <a:latin typeface="Tahoma" panose="020B0604030504040204" pitchFamily="34" charset="0"/>
                <a:cs typeface="Tahoma" panose="020B0604030504040204" pitchFamily="34" charset="0"/>
              </a:rPr>
              <a:t/>
            </a:r>
            <a:br>
              <a:rPr lang="en-US" altLang="el-GR" sz="1800" b="1" kern="1200" dirty="0" smtClean="0">
                <a:solidFill>
                  <a:srgbClr val="FFFFFF"/>
                </a:solidFill>
                <a:latin typeface="Tahoma" panose="020B0604030504040204" pitchFamily="34" charset="0"/>
                <a:cs typeface="Tahoma" panose="020B0604030504040204" pitchFamily="34" charset="0"/>
              </a:rPr>
            </a:br>
            <a:r>
              <a:rPr lang="en-US" altLang="el-GR" sz="1800" b="1" kern="1200" dirty="0" smtClean="0">
                <a:solidFill>
                  <a:srgbClr val="FFFFFF"/>
                </a:solidFill>
                <a:latin typeface="Tahoma" panose="020B0604030504040204" pitchFamily="34" charset="0"/>
                <a:cs typeface="Tahoma" panose="020B0604030504040204" pitchFamily="34" charset="0"/>
              </a:rPr>
              <a:t/>
            </a:r>
            <a:br>
              <a:rPr lang="en-US" altLang="el-GR" sz="1800" b="1" kern="1200" dirty="0" smtClean="0">
                <a:solidFill>
                  <a:srgbClr val="FFFFFF"/>
                </a:solidFill>
                <a:latin typeface="Tahoma" panose="020B0604030504040204" pitchFamily="34" charset="0"/>
                <a:cs typeface="Tahoma" panose="020B0604030504040204" pitchFamily="34" charset="0"/>
              </a:rPr>
            </a:br>
            <a:r>
              <a:rPr lang="el-GR" altLang="el-GR" sz="2000" b="1" kern="1200" dirty="0" smtClean="0">
                <a:solidFill>
                  <a:srgbClr val="FFFFFF"/>
                </a:solidFill>
                <a:latin typeface="Tahoma" panose="020B0604030504040204" pitchFamily="34" charset="0"/>
                <a:cs typeface="Tahoma" panose="020B0604030504040204" pitchFamily="34" charset="0"/>
              </a:rPr>
              <a:t/>
            </a:r>
            <a:br>
              <a:rPr lang="el-GR" altLang="el-GR" sz="2000" b="1" kern="1200" dirty="0" smtClean="0">
                <a:solidFill>
                  <a:srgbClr val="FFFFFF"/>
                </a:solidFill>
                <a:latin typeface="Tahoma" panose="020B0604030504040204" pitchFamily="34" charset="0"/>
                <a:cs typeface="Tahoma" panose="020B0604030504040204" pitchFamily="34" charset="0"/>
              </a:rPr>
            </a:br>
            <a:r>
              <a:rPr lang="en-US" altLang="el-GR" sz="1800" b="1" kern="1200" dirty="0" smtClean="0">
                <a:solidFill>
                  <a:srgbClr val="FFFFFF"/>
                </a:solidFill>
                <a:latin typeface="Tahoma" panose="020B0604030504040204" pitchFamily="34" charset="0"/>
                <a:cs typeface="Tahoma" panose="020B0604030504040204" pitchFamily="34" charset="0"/>
              </a:rPr>
              <a:t>CRISIS INTERVENTION</a:t>
            </a:r>
            <a:br>
              <a:rPr lang="en-US" altLang="el-GR" sz="1800" b="1" kern="1200" dirty="0" smtClean="0">
                <a:solidFill>
                  <a:srgbClr val="FFFFFF"/>
                </a:solidFill>
                <a:latin typeface="Tahoma" panose="020B0604030504040204" pitchFamily="34" charset="0"/>
                <a:cs typeface="Tahoma" panose="020B0604030504040204" pitchFamily="34" charset="0"/>
              </a:rPr>
            </a:br>
            <a:r>
              <a:rPr lang="el-GR" altLang="el-GR" sz="1000" b="1" kern="1200" dirty="0" smtClean="0">
                <a:solidFill>
                  <a:srgbClr val="FFFFFF"/>
                </a:solidFill>
                <a:latin typeface="Tahoma" panose="020B0604030504040204" pitchFamily="34" charset="0"/>
                <a:cs typeface="Tahoma" panose="020B0604030504040204" pitchFamily="34" charset="0"/>
              </a:rPr>
              <a:t/>
            </a:r>
            <a:br>
              <a:rPr lang="el-GR" altLang="el-GR" sz="1000" b="1" kern="1200" dirty="0" smtClean="0">
                <a:solidFill>
                  <a:srgbClr val="FFFFFF"/>
                </a:solidFill>
                <a:latin typeface="Tahoma" panose="020B0604030504040204" pitchFamily="34" charset="0"/>
                <a:cs typeface="Tahoma" panose="020B0604030504040204" pitchFamily="34" charset="0"/>
              </a:rPr>
            </a:br>
            <a:r>
              <a:rPr lang="en-US" altLang="el-GR" sz="1000" b="1" kern="1200" dirty="0" smtClean="0">
                <a:solidFill>
                  <a:srgbClr val="FFFFFF"/>
                </a:solidFill>
                <a:latin typeface="Tahoma" panose="020B0604030504040204" pitchFamily="34" charset="0"/>
                <a:cs typeface="Tahoma" panose="020B0604030504040204" pitchFamily="34" charset="0"/>
              </a:rPr>
              <a:t>THE HBPT MODEL</a:t>
            </a:r>
            <a:br>
              <a:rPr lang="en-US" altLang="el-GR" sz="1000" b="1" kern="1200" dirty="0" smtClean="0">
                <a:solidFill>
                  <a:srgbClr val="FFFFFF"/>
                </a:solidFill>
                <a:latin typeface="Tahoma" panose="020B0604030504040204" pitchFamily="34" charset="0"/>
                <a:cs typeface="Tahoma" panose="020B0604030504040204" pitchFamily="34" charset="0"/>
              </a:rPr>
            </a:br>
            <a:r>
              <a:rPr lang="en-US" altLang="el-GR" sz="1000" b="1" kern="1200" dirty="0" smtClean="0">
                <a:solidFill>
                  <a:srgbClr val="FFFFFF"/>
                </a:solidFill>
                <a:latin typeface="Tahoma" panose="020B0604030504040204" pitchFamily="34" charset="0"/>
                <a:cs typeface="Tahoma" panose="020B0604030504040204" pitchFamily="34" charset="0"/>
              </a:rPr>
              <a:t>Some data from the INSTITUTE OF MENTAL HEALTH FOR CHILDREN AND ADULTS .</a:t>
            </a:r>
            <a:br>
              <a:rPr lang="en-US" altLang="el-GR" sz="1000" b="1" kern="1200" dirty="0" smtClean="0">
                <a:solidFill>
                  <a:srgbClr val="FFFFFF"/>
                </a:solidFill>
                <a:latin typeface="Tahoma" panose="020B0604030504040204" pitchFamily="34" charset="0"/>
                <a:cs typeface="Tahoma" panose="020B0604030504040204" pitchFamily="34" charset="0"/>
              </a:rPr>
            </a:br>
            <a:r>
              <a:rPr lang="en-US" altLang="el-GR" sz="1000" b="1" kern="1200" dirty="0" smtClean="0">
                <a:solidFill>
                  <a:srgbClr val="FFFFFF"/>
                </a:solidFill>
                <a:latin typeface="Tahoma" panose="020B0604030504040204" pitchFamily="34" charset="0"/>
                <a:cs typeface="Tahoma" panose="020B0604030504040204" pitchFamily="34" charset="0"/>
              </a:rPr>
              <a:t>The Institute provides HBPT services in Athens (capital city), while Mobile Mental Health Units provide services in remote areas</a:t>
            </a:r>
            <a:r>
              <a:rPr lang="el-GR" sz="1600" b="1" kern="1200" dirty="0" smtClean="0">
                <a:solidFill>
                  <a:srgbClr val="FFFFFF"/>
                </a:solidFill>
                <a:latin typeface="Tahoma" panose="020B0604030504040204" pitchFamily="34" charset="0"/>
                <a:cs typeface="Tahoma" panose="020B0604030504040204" pitchFamily="34" charset="0"/>
              </a:rPr>
              <a:t/>
            </a:r>
            <a:br>
              <a:rPr lang="el-GR" sz="1600" b="1" kern="1200" dirty="0" smtClean="0">
                <a:solidFill>
                  <a:srgbClr val="FFFFFF"/>
                </a:solidFill>
                <a:latin typeface="Tahoma" panose="020B0604030504040204" pitchFamily="34" charset="0"/>
                <a:cs typeface="Tahoma" panose="020B0604030504040204" pitchFamily="34" charset="0"/>
              </a:rPr>
            </a:br>
            <a:endParaRPr lang="el-GR" dirty="0"/>
          </a:p>
        </p:txBody>
      </p:sp>
      <p:sp>
        <p:nvSpPr>
          <p:cNvPr id="28675" name="Slide Number Placeholder 3"/>
          <p:cNvSpPr>
            <a:spLocks noGrp="1"/>
          </p:cNvSpPr>
          <p:nvPr>
            <p:ph type="sldNum" sz="quarter" idx="12"/>
          </p:nvPr>
        </p:nvSpPr>
        <p:spPr>
          <a:noFill/>
        </p:spPr>
        <p:txBody>
          <a:bodyPr/>
          <a:lstStyle/>
          <a:p>
            <a:fld id="{82B7F726-208B-4747-A235-20EF9DAE04A5}" type="slidenum">
              <a:rPr lang="el-GR" altLang="el-GR"/>
              <a:pPr/>
              <a:t>31</a:t>
            </a:fld>
            <a:endParaRPr lang="el-GR" altLang="el-GR"/>
          </a:p>
        </p:txBody>
      </p:sp>
      <p:sp>
        <p:nvSpPr>
          <p:cNvPr id="6" name="Rectangle 5"/>
          <p:cNvSpPr/>
          <p:nvPr/>
        </p:nvSpPr>
        <p:spPr>
          <a:xfrm>
            <a:off x="152400" y="1752600"/>
            <a:ext cx="8610600" cy="4117975"/>
          </a:xfrm>
          <a:prstGeom prst="rect">
            <a:avLst/>
          </a:prstGeom>
        </p:spPr>
        <p:txBody>
          <a:bodyPr>
            <a:spAutoFit/>
          </a:bodyPr>
          <a:lstStyle/>
          <a:p>
            <a:pPr eaLnBrk="1" hangingPunct="1">
              <a:lnSpc>
                <a:spcPct val="200000"/>
              </a:lnSpc>
              <a:spcBef>
                <a:spcPct val="20000"/>
              </a:spcBef>
              <a:defRPr/>
            </a:pPr>
            <a:r>
              <a:rPr lang="en-US" altLang="el-GR" sz="1100" kern="0" dirty="0">
                <a:solidFill>
                  <a:srgbClr val="000000"/>
                </a:solidFill>
                <a:latin typeface="Tahoma" panose="020B0604030504040204" pitchFamily="34" charset="0"/>
                <a:cs typeface="Tahoma" panose="020B0604030504040204" pitchFamily="34" charset="0"/>
              </a:rPr>
              <a:t>Data regarding HBPT services administered between 2000 and </a:t>
            </a:r>
            <a:r>
              <a:rPr lang="en-US" altLang="el-GR" sz="1100" kern="0" dirty="0" smtClean="0">
                <a:solidFill>
                  <a:srgbClr val="000000"/>
                </a:solidFill>
                <a:latin typeface="Tahoma" panose="020B0604030504040204" pitchFamily="34" charset="0"/>
                <a:cs typeface="Tahoma" panose="020B0604030504040204" pitchFamily="34" charset="0"/>
              </a:rPr>
              <a:t>2005 (Institute of Mental Health for Children and Adults) </a:t>
            </a:r>
            <a:r>
              <a:rPr lang="en-US" altLang="el-GR" sz="1100" kern="0" dirty="0">
                <a:solidFill>
                  <a:srgbClr val="000000"/>
                </a:solidFill>
                <a:latin typeface="Tahoma" panose="020B0604030504040204" pitchFamily="34" charset="0"/>
                <a:cs typeface="Tahoma" panose="020B0604030504040204" pitchFamily="34" charset="0"/>
              </a:rPr>
              <a:t>were analyzed so as to locate predictors of HBPT </a:t>
            </a:r>
            <a:r>
              <a:rPr lang="en-US" altLang="el-GR" sz="1100" b="1" kern="0" dirty="0">
                <a:solidFill>
                  <a:srgbClr val="000000"/>
                </a:solidFill>
                <a:latin typeface="Tahoma" panose="020B0604030504040204" pitchFamily="34" charset="0"/>
                <a:cs typeface="Tahoma" panose="020B0604030504040204" pitchFamily="34" charset="0"/>
              </a:rPr>
              <a:t>acceptance</a:t>
            </a:r>
            <a:r>
              <a:rPr lang="en-US" altLang="el-GR" sz="1100" kern="0" dirty="0">
                <a:solidFill>
                  <a:srgbClr val="000000"/>
                </a:solidFill>
                <a:latin typeface="Tahoma" panose="020B0604030504040204" pitchFamily="34" charset="0"/>
                <a:cs typeface="Tahoma" panose="020B0604030504040204" pitchFamily="34" charset="0"/>
              </a:rPr>
              <a:t>, </a:t>
            </a:r>
            <a:r>
              <a:rPr lang="en-US" altLang="el-GR" sz="1100" b="1" kern="0" dirty="0">
                <a:solidFill>
                  <a:srgbClr val="000000"/>
                </a:solidFill>
                <a:latin typeface="Tahoma" panose="020B0604030504040204" pitchFamily="34" charset="0"/>
                <a:cs typeface="Tahoma" panose="020B0604030504040204" pitchFamily="34" charset="0"/>
              </a:rPr>
              <a:t>adherence</a:t>
            </a:r>
            <a:r>
              <a:rPr lang="en-US" altLang="el-GR" sz="1100" kern="0" dirty="0">
                <a:solidFill>
                  <a:srgbClr val="000000"/>
                </a:solidFill>
                <a:latin typeface="Tahoma" panose="020B0604030504040204" pitchFamily="34" charset="0"/>
                <a:cs typeface="Tahoma" panose="020B0604030504040204" pitchFamily="34" charset="0"/>
              </a:rPr>
              <a:t> and </a:t>
            </a:r>
            <a:r>
              <a:rPr lang="en-US" altLang="el-GR" sz="1100" b="1" kern="0" dirty="0">
                <a:solidFill>
                  <a:srgbClr val="000000"/>
                </a:solidFill>
                <a:latin typeface="Tahoma" panose="020B0604030504040204" pitchFamily="34" charset="0"/>
                <a:cs typeface="Tahoma" panose="020B0604030504040204" pitchFamily="34" charset="0"/>
              </a:rPr>
              <a:t>outcome</a:t>
            </a:r>
            <a:r>
              <a:rPr lang="en-US" altLang="el-GR" sz="1100" kern="0" dirty="0" smtClean="0">
                <a:solidFill>
                  <a:srgbClr val="000000"/>
                </a:solidFill>
                <a:latin typeface="Tahoma" panose="020B0604030504040204" pitchFamily="34" charset="0"/>
                <a:cs typeface="Tahoma" panose="020B0604030504040204" pitchFamily="34" charset="0"/>
              </a:rPr>
              <a:t>. </a:t>
            </a:r>
            <a:endParaRPr lang="en-US" altLang="el-GR" sz="1100" kern="0" dirty="0">
              <a:solidFill>
                <a:srgbClr val="000000"/>
              </a:solidFill>
              <a:latin typeface="Tahoma" panose="020B0604030504040204" pitchFamily="34" charset="0"/>
              <a:cs typeface="Tahoma" panose="020B0604030504040204" pitchFamily="34" charset="0"/>
            </a:endParaRPr>
          </a:p>
          <a:p>
            <a:pPr marL="171450" indent="-171450" eaLnBrk="1" hangingPunct="1">
              <a:lnSpc>
                <a:spcPct val="200000"/>
              </a:lnSpc>
              <a:spcBef>
                <a:spcPct val="20000"/>
              </a:spcBef>
              <a:buFont typeface="Wingdings" panose="05000000000000000000" pitchFamily="2" charset="2"/>
              <a:buChar char="q"/>
              <a:defRPr/>
            </a:pPr>
            <a:r>
              <a:rPr lang="en-GB" altLang="el-GR" sz="1100" kern="0" dirty="0">
                <a:solidFill>
                  <a:srgbClr val="000000"/>
                </a:solidFill>
                <a:latin typeface="Tahoma" panose="020B0604030504040204" pitchFamily="34" charset="0"/>
                <a:cs typeface="Tahoma" panose="020B0604030504040204" pitchFamily="34" charset="0"/>
              </a:rPr>
              <a:t> </a:t>
            </a:r>
            <a:r>
              <a:rPr lang="en-GB" altLang="el-GR" sz="1100" b="1" kern="0" dirty="0">
                <a:solidFill>
                  <a:srgbClr val="000000"/>
                </a:solidFill>
                <a:latin typeface="Tahoma" panose="020B0604030504040204" pitchFamily="34" charset="0"/>
                <a:cs typeface="Tahoma" panose="020B0604030504040204" pitchFamily="34" charset="0"/>
              </a:rPr>
              <a:t>49 </a:t>
            </a:r>
            <a:r>
              <a:rPr lang="en-US" altLang="el-GR" sz="1100" b="1" kern="0" dirty="0">
                <a:solidFill>
                  <a:srgbClr val="000000"/>
                </a:solidFill>
                <a:latin typeface="Tahoma" panose="020B0604030504040204" pitchFamily="34" charset="0"/>
                <a:cs typeface="Tahoma" panose="020B0604030504040204" pitchFamily="34" charset="0"/>
              </a:rPr>
              <a:t>accepted to start </a:t>
            </a:r>
            <a:r>
              <a:rPr lang="en-US" altLang="el-GR" sz="1100" kern="0" dirty="0">
                <a:solidFill>
                  <a:srgbClr val="000000"/>
                </a:solidFill>
                <a:latin typeface="Tahoma" panose="020B0604030504040204" pitchFamily="34" charset="0"/>
                <a:cs typeface="Tahoma" panose="020B0604030504040204" pitchFamily="34" charset="0"/>
              </a:rPr>
              <a:t>the suggested home-based psychiatric treatment.</a:t>
            </a:r>
          </a:p>
          <a:p>
            <a:pPr marL="171450" indent="-171450" eaLnBrk="1" hangingPunct="1">
              <a:lnSpc>
                <a:spcPct val="200000"/>
              </a:lnSpc>
              <a:spcBef>
                <a:spcPct val="20000"/>
              </a:spcBef>
              <a:buFont typeface="Wingdings" panose="05000000000000000000" pitchFamily="2" charset="2"/>
              <a:buChar char="q"/>
              <a:defRPr/>
            </a:pPr>
            <a:r>
              <a:rPr lang="en-US" altLang="el-GR" sz="1100" b="1" kern="0" dirty="0">
                <a:solidFill>
                  <a:srgbClr val="000000"/>
                </a:solidFill>
                <a:latin typeface="Tahoma" panose="020B0604030504040204" pitchFamily="34" charset="0"/>
                <a:cs typeface="Tahoma" panose="020B0604030504040204" pitchFamily="34" charset="0"/>
              </a:rPr>
              <a:t>71 individuals</a:t>
            </a:r>
            <a:r>
              <a:rPr lang="en-US" altLang="el-GR" sz="1100" kern="0" dirty="0">
                <a:solidFill>
                  <a:srgbClr val="000000"/>
                </a:solidFill>
                <a:latin typeface="Tahoma" panose="020B0604030504040204" pitchFamily="34" charset="0"/>
                <a:cs typeface="Tahoma" panose="020B0604030504040204" pitchFamily="34" charset="0"/>
              </a:rPr>
              <a:t> with severe and acute mental health needs approached the Institute</a:t>
            </a:r>
          </a:p>
          <a:p>
            <a:pPr marL="171450" indent="-171450" eaLnBrk="1" hangingPunct="1">
              <a:lnSpc>
                <a:spcPct val="200000"/>
              </a:lnSpc>
              <a:spcBef>
                <a:spcPct val="20000"/>
              </a:spcBef>
              <a:defRPr/>
            </a:pPr>
            <a:endParaRPr lang="en-US" altLang="el-GR" sz="1100" kern="0" dirty="0">
              <a:solidFill>
                <a:srgbClr val="000000"/>
              </a:solidFill>
              <a:latin typeface="Tahoma" panose="020B0604030504040204" pitchFamily="34" charset="0"/>
              <a:cs typeface="Tahoma" panose="020B0604030504040204" pitchFamily="34" charset="0"/>
            </a:endParaRPr>
          </a:p>
          <a:p>
            <a:pPr marL="171450" indent="-171450" eaLnBrk="1" hangingPunct="1">
              <a:lnSpc>
                <a:spcPct val="200000"/>
              </a:lnSpc>
              <a:spcBef>
                <a:spcPct val="20000"/>
              </a:spcBef>
              <a:defRPr/>
            </a:pPr>
            <a:r>
              <a:rPr lang="en-US" altLang="el-GR" sz="1100" kern="0" dirty="0">
                <a:solidFill>
                  <a:srgbClr val="000000"/>
                </a:solidFill>
                <a:latin typeface="Tahoma" panose="020B0604030504040204" pitchFamily="34" charset="0"/>
                <a:cs typeface="Tahoma" panose="020B0604030504040204" pitchFamily="34" charset="0"/>
              </a:rPr>
              <a:t> Out of 49 </a:t>
            </a:r>
            <a:r>
              <a:rPr lang="en-GB" altLang="el-GR" sz="1100" kern="0" dirty="0">
                <a:solidFill>
                  <a:srgbClr val="000000"/>
                </a:solidFill>
                <a:latin typeface="Tahoma" panose="020B0604030504040204" pitchFamily="34" charset="0"/>
                <a:cs typeface="Tahoma" panose="020B0604030504040204" pitchFamily="34" charset="0"/>
              </a:rPr>
              <a:t>individuals with mental health problems </a:t>
            </a:r>
            <a:r>
              <a:rPr lang="en-US" altLang="el-GR" sz="1100" kern="0" dirty="0">
                <a:solidFill>
                  <a:srgbClr val="000000"/>
                </a:solidFill>
                <a:latin typeface="Tahoma" panose="020B0604030504040204" pitchFamily="34" charset="0"/>
                <a:cs typeface="Tahoma" panose="020B0604030504040204" pitchFamily="34" charset="0"/>
              </a:rPr>
              <a:t>who initiated HBPT: </a:t>
            </a:r>
          </a:p>
          <a:p>
            <a:pPr marL="171450" indent="-171450" eaLnBrk="1" hangingPunct="1">
              <a:lnSpc>
                <a:spcPct val="200000"/>
              </a:lnSpc>
              <a:spcBef>
                <a:spcPct val="20000"/>
              </a:spcBef>
              <a:buFont typeface="Wingdings" panose="05000000000000000000" pitchFamily="2" charset="2"/>
              <a:buChar char="q"/>
              <a:defRPr/>
            </a:pPr>
            <a:r>
              <a:rPr lang="en-US" altLang="el-GR" sz="1100" kern="0" dirty="0">
                <a:solidFill>
                  <a:srgbClr val="000000"/>
                </a:solidFill>
                <a:latin typeface="Tahoma" panose="020B0604030504040204" pitchFamily="34" charset="0"/>
                <a:cs typeface="Tahoma" panose="020B0604030504040204" pitchFamily="34" charset="0"/>
              </a:rPr>
              <a:t>  22 individuals </a:t>
            </a:r>
            <a:r>
              <a:rPr lang="en-US" altLang="el-GR" sz="1100" b="1" kern="0" dirty="0">
                <a:solidFill>
                  <a:srgbClr val="000000"/>
                </a:solidFill>
                <a:latin typeface="Tahoma" panose="020B0604030504040204" pitchFamily="34" charset="0"/>
                <a:cs typeface="Tahoma" panose="020B0604030504040204" pitchFamily="34" charset="0"/>
              </a:rPr>
              <a:t>(44.9%) finalized treatment </a:t>
            </a:r>
            <a:r>
              <a:rPr lang="en-US" altLang="el-GR" sz="1100" kern="0" dirty="0">
                <a:solidFill>
                  <a:srgbClr val="000000"/>
                </a:solidFill>
                <a:latin typeface="Tahoma" panose="020B0604030504040204" pitchFamily="34" charset="0"/>
                <a:cs typeface="Tahoma" panose="020B0604030504040204" pitchFamily="34" charset="0"/>
              </a:rPr>
              <a:t>after 19.6 </a:t>
            </a:r>
            <a:r>
              <a:rPr lang="en-US" altLang="el-GR" sz="1100" b="1" kern="0" dirty="0">
                <a:solidFill>
                  <a:srgbClr val="000000"/>
                </a:solidFill>
                <a:latin typeface="Tahoma" panose="020B0604030504040204" pitchFamily="34" charset="0"/>
                <a:cs typeface="Tahoma" panose="020B0604030504040204" pitchFamily="34" charset="0"/>
              </a:rPr>
              <a:t>(±13.8) months </a:t>
            </a:r>
            <a:r>
              <a:rPr lang="en-US" altLang="el-GR" sz="1100" kern="0" dirty="0">
                <a:solidFill>
                  <a:srgbClr val="000000"/>
                </a:solidFill>
                <a:latin typeface="Tahoma" panose="020B0604030504040204" pitchFamily="34" charset="0"/>
                <a:cs typeface="Tahoma" panose="020B0604030504040204" pitchFamily="34" charset="0"/>
              </a:rPr>
              <a:t>; </a:t>
            </a:r>
          </a:p>
          <a:p>
            <a:pPr marL="171450" indent="-171450" eaLnBrk="1" hangingPunct="1">
              <a:lnSpc>
                <a:spcPct val="200000"/>
              </a:lnSpc>
              <a:spcBef>
                <a:spcPct val="20000"/>
              </a:spcBef>
              <a:buFont typeface="Wingdings" panose="05000000000000000000" pitchFamily="2" charset="2"/>
              <a:buChar char="q"/>
              <a:defRPr/>
            </a:pPr>
            <a:r>
              <a:rPr lang="en-US" altLang="el-GR" sz="1100" kern="0" dirty="0">
                <a:solidFill>
                  <a:srgbClr val="000000"/>
                </a:solidFill>
                <a:latin typeface="Tahoma" panose="020B0604030504040204" pitchFamily="34" charset="0"/>
                <a:cs typeface="Tahoma" panose="020B0604030504040204" pitchFamily="34" charset="0"/>
              </a:rPr>
              <a:t>  19 individuals </a:t>
            </a:r>
            <a:r>
              <a:rPr lang="en-US" altLang="el-GR" sz="1100" b="1" kern="0" dirty="0">
                <a:solidFill>
                  <a:srgbClr val="000000"/>
                </a:solidFill>
                <a:latin typeface="Tahoma" panose="020B0604030504040204" pitchFamily="34" charset="0"/>
                <a:cs typeface="Tahoma" panose="020B0604030504040204" pitchFamily="34" charset="0"/>
              </a:rPr>
              <a:t>(38.8%) dropped out </a:t>
            </a:r>
            <a:r>
              <a:rPr lang="en-US" altLang="el-GR" sz="1100" kern="0" dirty="0">
                <a:solidFill>
                  <a:srgbClr val="000000"/>
                </a:solidFill>
                <a:latin typeface="Tahoma" panose="020B0604030504040204" pitchFamily="34" charset="0"/>
                <a:cs typeface="Tahoma" panose="020B0604030504040204" pitchFamily="34" charset="0"/>
              </a:rPr>
              <a:t>after 2.3 </a:t>
            </a:r>
            <a:r>
              <a:rPr lang="en-US" altLang="el-GR" sz="1100" b="1" kern="0" dirty="0">
                <a:solidFill>
                  <a:srgbClr val="000000"/>
                </a:solidFill>
                <a:latin typeface="Tahoma" panose="020B0604030504040204" pitchFamily="34" charset="0"/>
                <a:cs typeface="Tahoma" panose="020B0604030504040204" pitchFamily="34" charset="0"/>
              </a:rPr>
              <a:t>(±2.4) months;</a:t>
            </a:r>
            <a:r>
              <a:rPr lang="en-US" altLang="el-GR" sz="1100" kern="0" dirty="0">
                <a:solidFill>
                  <a:srgbClr val="000000"/>
                </a:solidFill>
                <a:latin typeface="Tahoma" panose="020B0604030504040204" pitchFamily="34" charset="0"/>
                <a:cs typeface="Tahoma" panose="020B0604030504040204" pitchFamily="34" charset="0"/>
              </a:rPr>
              <a:t> </a:t>
            </a:r>
          </a:p>
          <a:p>
            <a:pPr marL="171450" indent="-171450" eaLnBrk="1" hangingPunct="1">
              <a:lnSpc>
                <a:spcPct val="200000"/>
              </a:lnSpc>
              <a:spcBef>
                <a:spcPct val="20000"/>
              </a:spcBef>
              <a:buFont typeface="Wingdings" panose="05000000000000000000" pitchFamily="2" charset="2"/>
              <a:buChar char="q"/>
              <a:defRPr/>
            </a:pPr>
            <a:r>
              <a:rPr lang="en-US" altLang="el-GR" sz="1100" kern="0" dirty="0">
                <a:solidFill>
                  <a:srgbClr val="000000"/>
                </a:solidFill>
                <a:latin typeface="Tahoma" panose="020B0604030504040204" pitchFamily="34" charset="0"/>
                <a:cs typeface="Tahoma" panose="020B0604030504040204" pitchFamily="34" charset="0"/>
              </a:rPr>
              <a:t>  7 individuals </a:t>
            </a:r>
            <a:r>
              <a:rPr lang="en-US" altLang="el-GR" sz="1100" b="1" kern="0" dirty="0">
                <a:solidFill>
                  <a:srgbClr val="000000"/>
                </a:solidFill>
                <a:latin typeface="Tahoma" panose="020B0604030504040204" pitchFamily="34" charset="0"/>
                <a:cs typeface="Tahoma" panose="020B0604030504040204" pitchFamily="34" charset="0"/>
              </a:rPr>
              <a:t>(14.3%)</a:t>
            </a:r>
            <a:r>
              <a:rPr lang="en-US" altLang="el-GR" sz="1100" kern="0" dirty="0">
                <a:solidFill>
                  <a:srgbClr val="000000"/>
                </a:solidFill>
                <a:latin typeface="Tahoma" panose="020B0604030504040204" pitchFamily="34" charset="0"/>
                <a:cs typeface="Tahoma" panose="020B0604030504040204" pitchFamily="34" charset="0"/>
              </a:rPr>
              <a:t> continued the treatment </a:t>
            </a:r>
            <a:r>
              <a:rPr lang="en-US" altLang="el-GR" sz="1100" b="1" kern="0" dirty="0">
                <a:solidFill>
                  <a:srgbClr val="000000"/>
                </a:solidFill>
                <a:latin typeface="Tahoma" panose="020B0604030504040204" pitchFamily="34" charset="0"/>
                <a:cs typeface="Tahoma" panose="020B0604030504040204" pitchFamily="34" charset="0"/>
              </a:rPr>
              <a:t>(follow-up). </a:t>
            </a:r>
          </a:p>
          <a:p>
            <a:pPr marL="171450" indent="-171450" eaLnBrk="1" hangingPunct="1">
              <a:lnSpc>
                <a:spcPct val="200000"/>
              </a:lnSpc>
              <a:spcBef>
                <a:spcPct val="20000"/>
              </a:spcBef>
              <a:buFont typeface="Wingdings" panose="05000000000000000000" pitchFamily="2" charset="2"/>
              <a:buChar char="q"/>
              <a:defRPr/>
            </a:pPr>
            <a:r>
              <a:rPr lang="en-US" altLang="el-GR" sz="1100" b="1" kern="0" dirty="0">
                <a:solidFill>
                  <a:srgbClr val="000000"/>
                </a:solidFill>
                <a:latin typeface="Tahoma" panose="020B0604030504040204" pitchFamily="34" charset="0"/>
                <a:cs typeface="Tahoma" panose="020B0604030504040204" pitchFamily="34" charset="0"/>
              </a:rPr>
              <a:t>   None involuntary hospitalization took place!</a:t>
            </a:r>
            <a:endParaRPr lang="el-GR" altLang="el-GR" sz="1100" b="1" kern="0" dirty="0">
              <a:solidFill>
                <a:srgbClr val="000000"/>
              </a:solidFill>
              <a:latin typeface="Tahoma" panose="020B0604030504040204" pitchFamily="34" charset="0"/>
              <a:cs typeface="Tahoma" panose="020B0604030504040204" pitchFamily="34" charset="0"/>
            </a:endParaRPr>
          </a:p>
          <a:p>
            <a:pPr marL="171450" indent="-171450" eaLnBrk="1" hangingPunct="1">
              <a:lnSpc>
                <a:spcPct val="80000"/>
              </a:lnSpc>
              <a:spcBef>
                <a:spcPct val="20000"/>
              </a:spcBef>
              <a:buFontTx/>
              <a:buChar char="•"/>
              <a:defRPr/>
            </a:pPr>
            <a:endParaRPr lang="el-GR" altLang="el-GR" sz="2400" kern="0" dirty="0">
              <a:solidFill>
                <a:srgbClr val="000000"/>
              </a:solidFill>
              <a:latin typeface="Arial"/>
            </a:endParaRPr>
          </a:p>
        </p:txBody>
      </p:sp>
      <p:pic>
        <p:nvPicPr>
          <p:cNvPr id="28677" name="Picture 4" descr="LOGO TELIKO AGGLIKO"/>
          <p:cNvPicPr>
            <a:picLocks noChangeAspect="1" noChangeArrowheads="1"/>
          </p:cNvPicPr>
          <p:nvPr/>
        </p:nvPicPr>
        <p:blipFill>
          <a:blip r:embed="rId2" cstate="print"/>
          <a:srcRect/>
          <a:stretch>
            <a:fillRect/>
          </a:stretch>
        </p:blipFill>
        <p:spPr bwMode="auto">
          <a:xfrm>
            <a:off x="3352800" y="6245225"/>
            <a:ext cx="19050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 Θέση αριθμού διαφάνειας"/>
          <p:cNvSpPr>
            <a:spLocks noGrp="1"/>
          </p:cNvSpPr>
          <p:nvPr>
            <p:ph type="sldNum" sz="quarter" idx="12"/>
          </p:nvPr>
        </p:nvSpPr>
        <p:spPr>
          <a:noFill/>
        </p:spPr>
        <p:txBody>
          <a:bodyPr/>
          <a:lstStyle/>
          <a:p>
            <a:fld id="{A5FE31B2-68CB-4D89-9FEE-0243AEEB46A1}" type="slidenum">
              <a:rPr lang="el-GR" altLang="el-GR"/>
              <a:pPr/>
              <a:t>32</a:t>
            </a:fld>
            <a:endParaRPr lang="el-GR" altLang="el-GR"/>
          </a:p>
        </p:txBody>
      </p:sp>
      <p:sp>
        <p:nvSpPr>
          <p:cNvPr id="84995" name="Rectangle 3"/>
          <p:cNvSpPr>
            <a:spLocks noGrp="1" noChangeArrowheads="1"/>
          </p:cNvSpPr>
          <p:nvPr>
            <p:ph type="subTitle" idx="1"/>
          </p:nvPr>
        </p:nvSpPr>
        <p:spPr>
          <a:xfrm>
            <a:off x="609600" y="1828800"/>
            <a:ext cx="7772400" cy="3810000"/>
          </a:xfrm>
        </p:spPr>
        <p:txBody>
          <a:bodyPr/>
          <a:lstStyle/>
          <a:p>
            <a:pPr algn="just" eaLnBrk="1" hangingPunct="1">
              <a:lnSpc>
                <a:spcPct val="200000"/>
              </a:lnSpc>
              <a:defRPr/>
            </a:pPr>
            <a:r>
              <a:rPr lang="en-US" altLang="el-GR" sz="1400" b="1" dirty="0">
                <a:solidFill>
                  <a:srgbClr val="000000"/>
                </a:solidFill>
                <a:latin typeface="Tahoma" panose="020B0604030504040204" pitchFamily="34" charset="0"/>
                <a:ea typeface="Tahoma" panose="020B0604030504040204" pitchFamily="34" charset="0"/>
                <a:cs typeface="Tahoma" panose="020B0604030504040204" pitchFamily="34" charset="0"/>
              </a:rPr>
              <a:t>HBPT Outcomes</a:t>
            </a:r>
          </a:p>
          <a:p>
            <a:pPr marL="171450" indent="-171450" algn="just" eaLnBrk="1" hangingPunct="1">
              <a:lnSpc>
                <a:spcPct val="200000"/>
              </a:lnSpc>
              <a:buFont typeface="Wingdings" panose="05000000000000000000" pitchFamily="2" charset="2"/>
              <a:buChar char="q"/>
              <a:defRPr/>
            </a:pPr>
            <a:r>
              <a:rPr lang="en-US" sz="1100" b="1" dirty="0">
                <a:latin typeface="Tahoma" panose="020B0604030504040204" pitchFamily="34" charset="0"/>
                <a:ea typeface="Tahoma" panose="020B0604030504040204" pitchFamily="34" charset="0"/>
                <a:cs typeface="Tahoma" panose="020B0604030504040204" pitchFamily="34" charset="0"/>
              </a:rPr>
              <a:t>  71.4% </a:t>
            </a:r>
            <a:r>
              <a:rPr lang="en-US" sz="1100" dirty="0">
                <a:latin typeface="Tahoma" panose="020B0604030504040204" pitchFamily="34" charset="0"/>
                <a:ea typeface="Tahoma" panose="020B0604030504040204" pitchFamily="34" charset="0"/>
                <a:cs typeface="Tahoma" panose="020B0604030504040204" pitchFamily="34" charset="0"/>
              </a:rPr>
              <a:t>of </a:t>
            </a:r>
            <a:r>
              <a:rPr lang="en-GB" sz="1100" dirty="0">
                <a:latin typeface="Tahoma" panose="020B0604030504040204" pitchFamily="34" charset="0"/>
                <a:ea typeface="Tahoma" panose="020B0604030504040204" pitchFamily="34" charset="0"/>
                <a:cs typeface="Tahoma" panose="020B0604030504040204" pitchFamily="34" charset="0"/>
              </a:rPr>
              <a:t>individuals with mental health problems</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b="1" dirty="0">
                <a:latin typeface="Tahoma" panose="020B0604030504040204" pitchFamily="34" charset="0"/>
                <a:ea typeface="Tahoma" panose="020B0604030504040204" pitchFamily="34" charset="0"/>
                <a:cs typeface="Tahoma" panose="020B0604030504040204" pitchFamily="34" charset="0"/>
              </a:rPr>
              <a:t>improved</a:t>
            </a:r>
          </a:p>
          <a:p>
            <a:pPr marL="171450" indent="-171450" algn="just" eaLnBrk="1" hangingPunct="1">
              <a:lnSpc>
                <a:spcPct val="200000"/>
              </a:lnSpc>
              <a:buFont typeface="Wingdings" panose="05000000000000000000" pitchFamily="2" charset="2"/>
              <a:buChar char="q"/>
              <a:defRPr/>
            </a:pPr>
            <a:r>
              <a:rPr lang="en-US" sz="1100" b="1" dirty="0">
                <a:latin typeface="Tahoma" panose="020B0604030504040204" pitchFamily="34" charset="0"/>
                <a:ea typeface="Tahoma" panose="020B0604030504040204" pitchFamily="34" charset="0"/>
                <a:cs typeface="Tahoma" panose="020B0604030504040204" pitchFamily="34" charset="0"/>
              </a:rPr>
              <a:t>  28.6% </a:t>
            </a:r>
            <a:r>
              <a:rPr lang="en-US" sz="1100" dirty="0">
                <a:latin typeface="Tahoma" panose="020B0604030504040204" pitchFamily="34" charset="0"/>
                <a:ea typeface="Tahoma" panose="020B0604030504040204" pitchFamily="34" charset="0"/>
                <a:cs typeface="Tahoma" panose="020B0604030504040204" pitchFamily="34" charset="0"/>
              </a:rPr>
              <a:t>remained</a:t>
            </a:r>
            <a:r>
              <a:rPr lang="en-US" sz="1100" b="1" dirty="0">
                <a:latin typeface="Tahoma" panose="020B0604030504040204" pitchFamily="34" charset="0"/>
                <a:ea typeface="Tahoma" panose="020B0604030504040204" pitchFamily="34" charset="0"/>
                <a:cs typeface="Tahoma" panose="020B0604030504040204" pitchFamily="34" charset="0"/>
              </a:rPr>
              <a:t> stagnant</a:t>
            </a:r>
          </a:p>
          <a:p>
            <a:pPr algn="just" eaLnBrk="1" hangingPunct="1">
              <a:lnSpc>
                <a:spcPct val="200000"/>
              </a:lnSpc>
              <a:defRPr/>
            </a:pPr>
            <a:endParaRPr lang="en-US" sz="1100" u="sng" dirty="0">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200000"/>
              </a:lnSpc>
              <a:defRPr/>
            </a:pPr>
            <a:r>
              <a:rPr lang="en-US" sz="1400" b="1" u="sng" dirty="0">
                <a:latin typeface="Tahoma" panose="020B0604030504040204" pitchFamily="34" charset="0"/>
                <a:ea typeface="Tahoma" panose="020B0604030504040204" pitchFamily="34" charset="0"/>
                <a:cs typeface="Tahoma" panose="020B0604030504040204" pitchFamily="34" charset="0"/>
              </a:rPr>
              <a:t>Predictors of outcome: </a:t>
            </a:r>
          </a:p>
          <a:p>
            <a:pPr marL="171450" indent="-171450" algn="just" eaLnBrk="1" hangingPunct="1">
              <a:lnSpc>
                <a:spcPct val="200000"/>
              </a:lnSpc>
              <a:buFont typeface="Wingdings" panose="05000000000000000000" pitchFamily="2" charset="2"/>
              <a:buChar char="q"/>
              <a:defRPr/>
            </a:pPr>
            <a:r>
              <a:rPr lang="en-US" sz="1100" b="1" dirty="0">
                <a:latin typeface="Tahoma" panose="020B0604030504040204" pitchFamily="34" charset="0"/>
                <a:ea typeface="Tahoma" panose="020B0604030504040204" pitchFamily="34" charset="0"/>
                <a:cs typeface="Tahoma" panose="020B0604030504040204" pitchFamily="34" charset="0"/>
              </a:rPr>
              <a:t> Adherence and treatment duration </a:t>
            </a:r>
            <a:r>
              <a:rPr lang="en-US" sz="1100" dirty="0">
                <a:latin typeface="Tahoma" panose="020B0604030504040204" pitchFamily="34" charset="0"/>
                <a:ea typeface="Tahoma" panose="020B0604030504040204" pitchFamily="34" charset="0"/>
                <a:cs typeface="Tahoma" panose="020B0604030504040204" pitchFamily="34" charset="0"/>
              </a:rPr>
              <a:t>were the sole predictors of outcome located.</a:t>
            </a:r>
          </a:p>
          <a:p>
            <a:pPr marL="171450" indent="-171450" algn="just" eaLnBrk="1" hangingPunct="1">
              <a:lnSpc>
                <a:spcPct val="200000"/>
              </a:lnSpc>
              <a:buFont typeface="Wingdings" panose="05000000000000000000" pitchFamily="2" charset="2"/>
              <a:buChar char="q"/>
              <a:defRPr/>
            </a:pPr>
            <a:r>
              <a:rPr lang="en-US" sz="1100" b="1" dirty="0">
                <a:latin typeface="Tahoma" panose="020B0604030504040204" pitchFamily="34" charset="0"/>
                <a:ea typeface="Tahoma" panose="020B0604030504040204" pitchFamily="34" charset="0"/>
                <a:cs typeface="Tahoma" panose="020B0604030504040204" pitchFamily="34" charset="0"/>
              </a:rPr>
              <a:t> HBPT seems to be an effective treatment option </a:t>
            </a:r>
            <a:r>
              <a:rPr lang="en-US" sz="1100" dirty="0">
                <a:latin typeface="Tahoma" panose="020B0604030504040204" pitchFamily="34" charset="0"/>
                <a:ea typeface="Tahoma" panose="020B0604030504040204" pitchFamily="34" charset="0"/>
                <a:cs typeface="Tahoma" panose="020B0604030504040204" pitchFamily="34" charset="0"/>
              </a:rPr>
              <a:t>for these </a:t>
            </a:r>
            <a:r>
              <a:rPr lang="en-GB" sz="1100" dirty="0">
                <a:latin typeface="Tahoma" panose="020B0604030504040204" pitchFamily="34" charset="0"/>
                <a:ea typeface="Tahoma" panose="020B0604030504040204" pitchFamily="34" charset="0"/>
                <a:cs typeface="Tahoma" panose="020B0604030504040204" pitchFamily="34" charset="0"/>
              </a:rPr>
              <a:t>individuals with mental health problems </a:t>
            </a:r>
            <a:r>
              <a:rPr lang="en-US" sz="1100" dirty="0">
                <a:latin typeface="Tahoma" panose="020B0604030504040204" pitchFamily="34" charset="0"/>
                <a:ea typeface="Tahoma" panose="020B0604030504040204" pitchFamily="34" charset="0"/>
                <a:cs typeface="Tahoma" panose="020B0604030504040204" pitchFamily="34" charset="0"/>
              </a:rPr>
              <a:t>.</a:t>
            </a:r>
          </a:p>
          <a:p>
            <a:pPr algn="l" eaLnBrk="1" hangingPunct="1">
              <a:lnSpc>
                <a:spcPct val="90000"/>
              </a:lnSpc>
              <a:defRPr/>
            </a:pPr>
            <a:endParaRPr lang="el-GR" b="1" dirty="0">
              <a:solidFill>
                <a:schemeClr val="tx2"/>
              </a:solidFill>
              <a:effectLst>
                <a:outerShdw blurRad="38100" dist="38100" dir="2700000" algn="tl">
                  <a:srgbClr val="FFFFFF"/>
                </a:outerShdw>
              </a:effectLst>
            </a:endParaRPr>
          </a:p>
        </p:txBody>
      </p:sp>
      <p:sp>
        <p:nvSpPr>
          <p:cNvPr id="29700" name="Rectangle 1"/>
          <p:cNvSpPr>
            <a:spLocks noChangeArrowheads="1"/>
          </p:cNvSpPr>
          <p:nvPr/>
        </p:nvSpPr>
        <p:spPr bwMode="auto">
          <a:xfrm>
            <a:off x="600075" y="228600"/>
            <a:ext cx="7620000" cy="1416050"/>
          </a:xfrm>
          <a:prstGeom prst="rect">
            <a:avLst/>
          </a:prstGeom>
          <a:noFill/>
          <a:ln w="9525">
            <a:noFill/>
            <a:miter lim="800000"/>
            <a:headEnd/>
            <a:tailEnd/>
          </a:ln>
        </p:spPr>
        <p:txBody>
          <a:bodyPr>
            <a:spAutoFit/>
          </a:bodyPr>
          <a:lstStyle/>
          <a:p>
            <a:pPr algn="ctr"/>
            <a:r>
              <a:rPr lang="en-US" altLang="el-GR" b="1">
                <a:solidFill>
                  <a:srgbClr val="FFFFFF"/>
                </a:solidFill>
                <a:latin typeface="Tahoma" pitchFamily="34" charset="0"/>
                <a:cs typeface="Tahoma" pitchFamily="34" charset="0"/>
              </a:rPr>
              <a:t>CRISIS INTERVENTION</a:t>
            </a:r>
            <a:br>
              <a:rPr lang="en-US" altLang="el-GR" b="1">
                <a:solidFill>
                  <a:srgbClr val="FFFFFF"/>
                </a:solidFill>
                <a:latin typeface="Tahoma" pitchFamily="34" charset="0"/>
                <a:cs typeface="Tahoma" pitchFamily="34" charset="0"/>
              </a:rPr>
            </a:br>
            <a:r>
              <a:rPr lang="el-GR" altLang="el-GR" b="1">
                <a:solidFill>
                  <a:srgbClr val="FFFFFF"/>
                </a:solidFill>
                <a:latin typeface="Tahoma" pitchFamily="34" charset="0"/>
                <a:cs typeface="Tahoma" pitchFamily="34" charset="0"/>
              </a:rPr>
              <a:t/>
            </a:r>
            <a:br>
              <a:rPr lang="el-GR" altLang="el-GR" b="1">
                <a:solidFill>
                  <a:srgbClr val="FFFFFF"/>
                </a:solidFill>
                <a:latin typeface="Tahoma" pitchFamily="34" charset="0"/>
                <a:cs typeface="Tahoma" pitchFamily="34" charset="0"/>
              </a:rPr>
            </a:br>
            <a:r>
              <a:rPr lang="en-US" altLang="el-GR" sz="1600" b="1">
                <a:solidFill>
                  <a:srgbClr val="FFFFFF"/>
                </a:solidFill>
                <a:latin typeface="Tahoma" pitchFamily="34" charset="0"/>
                <a:cs typeface="Tahoma" pitchFamily="34" charset="0"/>
              </a:rPr>
              <a:t>THE HBPT MODEL</a:t>
            </a:r>
          </a:p>
          <a:p>
            <a:pPr algn="ctr"/>
            <a:r>
              <a:rPr lang="en-US" altLang="el-GR" sz="1600" b="1">
                <a:solidFill>
                  <a:srgbClr val="FFFFFF"/>
                </a:solidFill>
                <a:latin typeface="Tahoma" pitchFamily="34" charset="0"/>
                <a:cs typeface="Tahoma" pitchFamily="34" charset="0"/>
              </a:rPr>
              <a:t>Some data</a:t>
            </a:r>
            <a:r>
              <a:rPr lang="el-GR" sz="1600" b="1">
                <a:solidFill>
                  <a:srgbClr val="FFFFFF"/>
                </a:solidFill>
                <a:latin typeface="Tahoma" pitchFamily="34" charset="0"/>
                <a:cs typeface="Tahoma" pitchFamily="34" charset="0"/>
              </a:rPr>
              <a:t/>
            </a:r>
            <a:br>
              <a:rPr lang="el-GR" sz="1600" b="1">
                <a:solidFill>
                  <a:srgbClr val="FFFFFF"/>
                </a:solidFill>
                <a:latin typeface="Tahoma" pitchFamily="34" charset="0"/>
                <a:cs typeface="Tahoma" pitchFamily="34" charset="0"/>
              </a:rPr>
            </a:br>
            <a:endParaRPr lang="el-GR"/>
          </a:p>
        </p:txBody>
      </p:sp>
      <p:pic>
        <p:nvPicPr>
          <p:cNvPr id="29701" name="Picture 2"/>
          <p:cNvPicPr>
            <a:picLocks noChangeAspect="1"/>
          </p:cNvPicPr>
          <p:nvPr/>
        </p:nvPicPr>
        <p:blipFill>
          <a:blip r:embed="rId2" cstate="print"/>
          <a:srcRect/>
          <a:stretch>
            <a:fillRect/>
          </a:stretch>
        </p:blipFill>
        <p:spPr bwMode="auto">
          <a:xfrm>
            <a:off x="3581400" y="6215063"/>
            <a:ext cx="1905000" cy="62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Θέση αριθμού διαφάνειας"/>
          <p:cNvSpPr>
            <a:spLocks noGrp="1"/>
          </p:cNvSpPr>
          <p:nvPr>
            <p:ph type="sldNum" sz="quarter" idx="12"/>
          </p:nvPr>
        </p:nvSpPr>
        <p:spPr>
          <a:noFill/>
        </p:spPr>
        <p:txBody>
          <a:bodyPr/>
          <a:lstStyle/>
          <a:p>
            <a:fld id="{1E1B8775-C737-42E3-9A5E-E403DB179397}" type="slidenum">
              <a:rPr lang="el-GR" altLang="el-GR"/>
              <a:pPr/>
              <a:t>33</a:t>
            </a:fld>
            <a:endParaRPr lang="el-GR" altLang="el-GR"/>
          </a:p>
        </p:txBody>
      </p:sp>
      <p:sp>
        <p:nvSpPr>
          <p:cNvPr id="32772" name="Rectangle 2"/>
          <p:cNvSpPr>
            <a:spLocks noGrp="1" noChangeArrowheads="1"/>
          </p:cNvSpPr>
          <p:nvPr>
            <p:ph type="ctrTitle"/>
          </p:nvPr>
        </p:nvSpPr>
        <p:spPr>
          <a:xfrm>
            <a:off x="361950" y="84138"/>
            <a:ext cx="8166100" cy="1181100"/>
          </a:xfrm>
        </p:spPr>
        <p:txBody>
          <a:bodyPr/>
          <a:lstStyle/>
          <a:p>
            <a:pPr eaLnBrk="1" hangingPunct="1">
              <a:defRPr/>
            </a:pPr>
            <a:r>
              <a:rPr lang="el-GR" altLang="el-GR" sz="1600" b="1" kern="1200" dirty="0" smtClean="0">
                <a:solidFill>
                  <a:srgbClr val="FFFFFF"/>
                </a:solidFill>
                <a:latin typeface="Tahoma" panose="020B0604030504040204" pitchFamily="34" charset="0"/>
                <a:cs typeface="Tahoma" panose="020B0604030504040204" pitchFamily="34" charset="0"/>
              </a:rPr>
              <a:t/>
            </a:r>
            <a:br>
              <a:rPr lang="el-GR" altLang="el-GR" sz="1600" b="1" kern="1200" dirty="0" smtClean="0">
                <a:solidFill>
                  <a:srgbClr val="FFFFFF"/>
                </a:solidFill>
                <a:latin typeface="Tahoma" panose="020B0604030504040204" pitchFamily="34" charset="0"/>
                <a:cs typeface="Tahoma" panose="020B0604030504040204" pitchFamily="34" charset="0"/>
              </a:rPr>
            </a:br>
            <a:r>
              <a:rPr lang="en-US" altLang="el-GR" sz="1600" b="1" kern="1200" dirty="0" smtClean="0">
                <a:solidFill>
                  <a:srgbClr val="FFFFFF"/>
                </a:solidFill>
                <a:latin typeface="Tahoma" panose="020B0604030504040204" pitchFamily="34" charset="0"/>
                <a:cs typeface="Tahoma" panose="020B0604030504040204" pitchFamily="34" charset="0"/>
              </a:rPr>
              <a:t>CRISIS INTERVENTION</a:t>
            </a:r>
            <a:br>
              <a:rPr lang="en-US" altLang="el-GR" sz="1600" b="1" kern="1200" dirty="0" smtClean="0">
                <a:solidFill>
                  <a:srgbClr val="FFFFFF"/>
                </a:solidFill>
                <a:latin typeface="Tahoma" panose="020B0604030504040204" pitchFamily="34" charset="0"/>
                <a:cs typeface="Tahoma" panose="020B0604030504040204" pitchFamily="34" charset="0"/>
              </a:rPr>
            </a:br>
            <a:r>
              <a:rPr lang="el-GR" altLang="el-GR" sz="1600" b="1" kern="1200" dirty="0" smtClean="0">
                <a:solidFill>
                  <a:srgbClr val="FFFFFF"/>
                </a:solidFill>
                <a:latin typeface="Tahoma" panose="020B0604030504040204" pitchFamily="34" charset="0"/>
                <a:cs typeface="Tahoma" panose="020B0604030504040204" pitchFamily="34" charset="0"/>
              </a:rPr>
              <a:t/>
            </a:r>
            <a:br>
              <a:rPr lang="el-GR" altLang="el-GR" sz="1600" b="1" kern="1200" dirty="0" smtClean="0">
                <a:solidFill>
                  <a:srgbClr val="FFFFFF"/>
                </a:solidFill>
                <a:latin typeface="Tahoma" panose="020B0604030504040204" pitchFamily="34" charset="0"/>
                <a:cs typeface="Tahoma" panose="020B0604030504040204" pitchFamily="34" charset="0"/>
              </a:rPr>
            </a:br>
            <a:r>
              <a:rPr lang="en-US" altLang="el-GR" sz="1600" b="1" kern="1200" dirty="0" smtClean="0">
                <a:solidFill>
                  <a:srgbClr val="FFFFFF"/>
                </a:solidFill>
                <a:latin typeface="Tahoma" panose="020B0604030504040204" pitchFamily="34" charset="0"/>
                <a:cs typeface="Tahoma" panose="020B0604030504040204" pitchFamily="34" charset="0"/>
              </a:rPr>
              <a:t>THE HBPT MODEL</a:t>
            </a:r>
            <a:br>
              <a:rPr lang="en-US" altLang="el-GR" sz="1600" b="1" kern="1200" dirty="0" smtClean="0">
                <a:solidFill>
                  <a:srgbClr val="FFFFFF"/>
                </a:solidFill>
                <a:latin typeface="Tahoma" panose="020B0604030504040204" pitchFamily="34" charset="0"/>
                <a:cs typeface="Tahoma" panose="020B0604030504040204" pitchFamily="34" charset="0"/>
              </a:rPr>
            </a:br>
            <a:r>
              <a:rPr lang="en-US" altLang="el-GR" sz="1600" b="1" kern="1200" dirty="0" smtClean="0">
                <a:solidFill>
                  <a:srgbClr val="FFFFFF"/>
                </a:solidFill>
                <a:latin typeface="Tahoma" panose="020B0604030504040204" pitchFamily="34" charset="0"/>
                <a:cs typeface="Tahoma" panose="020B0604030504040204" pitchFamily="34" charset="0"/>
              </a:rPr>
              <a:t> </a:t>
            </a:r>
            <a:r>
              <a:rPr lang="en-US" altLang="el-GR" sz="1600" b="1" dirty="0" smtClean="0">
                <a:solidFill>
                  <a:schemeClr val="bg1"/>
                </a:solidFill>
                <a:latin typeface="Tahoma" panose="020B0604030504040204" pitchFamily="34" charset="0"/>
                <a:cs typeface="Tahoma" panose="020B0604030504040204" pitchFamily="34" charset="0"/>
              </a:rPr>
              <a:t>Working Together…</a:t>
            </a:r>
            <a:endParaRPr lang="el-GR" altLang="el-GR" sz="1600" b="1" dirty="0" smtClean="0">
              <a:solidFill>
                <a:schemeClr val="bg1"/>
              </a:solidFill>
              <a:latin typeface="Tahoma" panose="020B0604030504040204" pitchFamily="34" charset="0"/>
              <a:cs typeface="Tahoma" panose="020B0604030504040204" pitchFamily="34" charset="0"/>
            </a:endParaRPr>
          </a:p>
        </p:txBody>
      </p:sp>
      <p:sp>
        <p:nvSpPr>
          <p:cNvPr id="30724" name="Rectangle 3"/>
          <p:cNvSpPr>
            <a:spLocks noGrp="1" noChangeArrowheads="1"/>
          </p:cNvSpPr>
          <p:nvPr>
            <p:ph type="subTitle" idx="1"/>
          </p:nvPr>
        </p:nvSpPr>
        <p:spPr>
          <a:xfrm>
            <a:off x="1693863" y="1220788"/>
            <a:ext cx="8094662" cy="5362575"/>
          </a:xfrm>
        </p:spPr>
        <p:txBody>
          <a:bodyPr/>
          <a:lstStyle/>
          <a:p>
            <a:pPr eaLnBrk="1" hangingPunct="1"/>
            <a:endParaRPr lang="en-US" altLang="el-GR" smtClean="0"/>
          </a:p>
          <a:p>
            <a:pPr eaLnBrk="1" hangingPunct="1"/>
            <a:endParaRPr lang="el-GR" altLang="el-GR" smtClean="0"/>
          </a:p>
        </p:txBody>
      </p:sp>
      <p:grpSp>
        <p:nvGrpSpPr>
          <p:cNvPr id="30725" name="Diagram 5"/>
          <p:cNvGrpSpPr>
            <a:grpSpLocks noChangeAspect="1"/>
          </p:cNvGrpSpPr>
          <p:nvPr/>
        </p:nvGrpSpPr>
        <p:grpSpPr bwMode="auto">
          <a:xfrm>
            <a:off x="387350" y="1687513"/>
            <a:ext cx="7305675" cy="4429125"/>
            <a:chOff x="1362" y="882"/>
            <a:chExt cx="3492" cy="2501"/>
          </a:xfrm>
        </p:grpSpPr>
        <p:sp>
          <p:nvSpPr>
            <p:cNvPr id="30728" name="_s2052"/>
            <p:cNvSpPr>
              <a:spLocks noChangeArrowheads="1" noTextEdit="1"/>
            </p:cNvSpPr>
            <p:nvPr/>
          </p:nvSpPr>
          <p:spPr bwMode="auto">
            <a:xfrm>
              <a:off x="2008" y="882"/>
              <a:ext cx="1700" cy="1701"/>
            </a:xfrm>
            <a:custGeom>
              <a:avLst/>
              <a:gdLst>
                <a:gd name="T0" fmla="*/ 4 w 21600"/>
                <a:gd name="T1" fmla="*/ 0 h 21600"/>
                <a:gd name="T2" fmla="*/ 3 w 21600"/>
                <a:gd name="T3" fmla="*/ 1 h 21600"/>
                <a:gd name="T4" fmla="*/ 5 w 21600"/>
                <a:gd name="T5" fmla="*/ 2 h 21600"/>
                <a:gd name="T6" fmla="*/ 6 w 21600"/>
                <a:gd name="T7" fmla="*/ -1 h 21600"/>
                <a:gd name="T8" fmla="*/ 8 w 21600"/>
                <a:gd name="T9" fmla="*/ 1 h 21600"/>
                <a:gd name="T10" fmla="*/ 6 w 21600"/>
                <a:gd name="T11" fmla="*/ 3 h 21600"/>
                <a:gd name="T12" fmla="*/ 0 60000 65536"/>
                <a:gd name="T13" fmla="*/ 0 60000 65536"/>
                <a:gd name="T14" fmla="*/ 0 60000 65536"/>
                <a:gd name="T15" fmla="*/ 0 60000 65536"/>
                <a:gd name="T16" fmla="*/ 0 60000 65536"/>
                <a:gd name="T17" fmla="*/ 0 60000 65536"/>
                <a:gd name="T18" fmla="*/ 3164 w 21600"/>
                <a:gd name="T19" fmla="*/ 3162 h 21600"/>
                <a:gd name="T20" fmla="*/ 18436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0000FF"/>
            </a:solidFill>
            <a:ln w="9525">
              <a:solidFill>
                <a:srgbClr val="CC0000"/>
              </a:solidFill>
              <a:miter lim="800000"/>
              <a:headEnd/>
              <a:tailEnd/>
            </a:ln>
          </p:spPr>
          <p:txBody>
            <a:bodyPr lIns="0" tIns="0" rIns="0" bIns="0" anchor="ctr"/>
            <a:lstStyle/>
            <a:p>
              <a:endParaRPr lang="el-GR"/>
            </a:p>
          </p:txBody>
        </p:sp>
        <p:sp>
          <p:nvSpPr>
            <p:cNvPr id="30729" name="_s2053"/>
            <p:cNvSpPr>
              <a:spLocks noChangeArrowheads="1" noTextEdit="1"/>
            </p:cNvSpPr>
            <p:nvPr/>
          </p:nvSpPr>
          <p:spPr bwMode="auto">
            <a:xfrm rot="5400000">
              <a:off x="2407" y="1283"/>
              <a:ext cx="1701" cy="1700"/>
            </a:xfrm>
            <a:custGeom>
              <a:avLst/>
              <a:gdLst>
                <a:gd name="T0" fmla="*/ 4 w 21600"/>
                <a:gd name="T1" fmla="*/ 0 h 21600"/>
                <a:gd name="T2" fmla="*/ 3 w 21600"/>
                <a:gd name="T3" fmla="*/ 1 h 21600"/>
                <a:gd name="T4" fmla="*/ 5 w 21600"/>
                <a:gd name="T5" fmla="*/ 2 h 21600"/>
                <a:gd name="T6" fmla="*/ 6 w 21600"/>
                <a:gd name="T7" fmla="*/ -1 h 21600"/>
                <a:gd name="T8" fmla="*/ 8 w 21600"/>
                <a:gd name="T9" fmla="*/ 1 h 21600"/>
                <a:gd name="T10" fmla="*/ 6 w 21600"/>
                <a:gd name="T11" fmla="*/ 3 h 21600"/>
                <a:gd name="T12" fmla="*/ 0 60000 65536"/>
                <a:gd name="T13" fmla="*/ 0 60000 65536"/>
                <a:gd name="T14" fmla="*/ 0 60000 65536"/>
                <a:gd name="T15" fmla="*/ 0 60000 65536"/>
                <a:gd name="T16" fmla="*/ 0 60000 65536"/>
                <a:gd name="T17" fmla="*/ 0 60000 65536"/>
                <a:gd name="T18" fmla="*/ 3162 w 21600"/>
                <a:gd name="T19" fmla="*/ 3164 h 21600"/>
                <a:gd name="T20" fmla="*/ 18438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0000FF"/>
            </a:solidFill>
            <a:ln w="9525">
              <a:solidFill>
                <a:srgbClr val="CC0000"/>
              </a:solidFill>
              <a:miter lim="800000"/>
              <a:headEnd/>
              <a:tailEnd/>
            </a:ln>
          </p:spPr>
          <p:txBody>
            <a:bodyPr lIns="0" tIns="0" rIns="0" bIns="0" anchor="ctr"/>
            <a:lstStyle/>
            <a:p>
              <a:endParaRPr lang="el-GR"/>
            </a:p>
          </p:txBody>
        </p:sp>
        <p:sp>
          <p:nvSpPr>
            <p:cNvPr id="30730" name="_s2054"/>
            <p:cNvSpPr>
              <a:spLocks noChangeArrowheads="1" noTextEdit="1"/>
            </p:cNvSpPr>
            <p:nvPr/>
          </p:nvSpPr>
          <p:spPr bwMode="auto">
            <a:xfrm rot="10800000">
              <a:off x="2008" y="1682"/>
              <a:ext cx="1700" cy="1701"/>
            </a:xfrm>
            <a:custGeom>
              <a:avLst/>
              <a:gdLst>
                <a:gd name="T0" fmla="*/ 4 w 21600"/>
                <a:gd name="T1" fmla="*/ 0 h 21600"/>
                <a:gd name="T2" fmla="*/ 3 w 21600"/>
                <a:gd name="T3" fmla="*/ 1 h 21600"/>
                <a:gd name="T4" fmla="*/ 5 w 21600"/>
                <a:gd name="T5" fmla="*/ 2 h 21600"/>
                <a:gd name="T6" fmla="*/ 6 w 21600"/>
                <a:gd name="T7" fmla="*/ -1 h 21600"/>
                <a:gd name="T8" fmla="*/ 8 w 21600"/>
                <a:gd name="T9" fmla="*/ 1 h 21600"/>
                <a:gd name="T10" fmla="*/ 6 w 21600"/>
                <a:gd name="T11" fmla="*/ 3 h 21600"/>
                <a:gd name="T12" fmla="*/ 0 60000 65536"/>
                <a:gd name="T13" fmla="*/ 0 60000 65536"/>
                <a:gd name="T14" fmla="*/ 0 60000 65536"/>
                <a:gd name="T15" fmla="*/ 0 60000 65536"/>
                <a:gd name="T16" fmla="*/ 0 60000 65536"/>
                <a:gd name="T17" fmla="*/ 0 60000 65536"/>
                <a:gd name="T18" fmla="*/ 3164 w 21600"/>
                <a:gd name="T19" fmla="*/ 3162 h 21600"/>
                <a:gd name="T20" fmla="*/ 18436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0000FF"/>
            </a:solidFill>
            <a:ln w="9525">
              <a:solidFill>
                <a:srgbClr val="CC0000"/>
              </a:solidFill>
              <a:miter lim="800000"/>
              <a:headEnd/>
              <a:tailEnd/>
            </a:ln>
          </p:spPr>
          <p:txBody>
            <a:bodyPr lIns="0" tIns="0" rIns="0" bIns="0" anchor="ctr"/>
            <a:lstStyle/>
            <a:p>
              <a:endParaRPr lang="el-GR"/>
            </a:p>
          </p:txBody>
        </p:sp>
        <p:sp>
          <p:nvSpPr>
            <p:cNvPr id="30731" name="_s2055"/>
            <p:cNvSpPr>
              <a:spLocks noChangeArrowheads="1" noTextEdit="1"/>
            </p:cNvSpPr>
            <p:nvPr/>
          </p:nvSpPr>
          <p:spPr bwMode="auto">
            <a:xfrm rot="-5400000">
              <a:off x="1607" y="1283"/>
              <a:ext cx="1701" cy="1700"/>
            </a:xfrm>
            <a:custGeom>
              <a:avLst/>
              <a:gdLst>
                <a:gd name="T0" fmla="*/ 4 w 21600"/>
                <a:gd name="T1" fmla="*/ 0 h 21600"/>
                <a:gd name="T2" fmla="*/ 3 w 21600"/>
                <a:gd name="T3" fmla="*/ 1 h 21600"/>
                <a:gd name="T4" fmla="*/ 5 w 21600"/>
                <a:gd name="T5" fmla="*/ 2 h 21600"/>
                <a:gd name="T6" fmla="*/ 6 w 21600"/>
                <a:gd name="T7" fmla="*/ -1 h 21600"/>
                <a:gd name="T8" fmla="*/ 8 w 21600"/>
                <a:gd name="T9" fmla="*/ 1 h 21600"/>
                <a:gd name="T10" fmla="*/ 6 w 21600"/>
                <a:gd name="T11" fmla="*/ 3 h 21600"/>
                <a:gd name="T12" fmla="*/ 0 60000 65536"/>
                <a:gd name="T13" fmla="*/ 0 60000 65536"/>
                <a:gd name="T14" fmla="*/ 0 60000 65536"/>
                <a:gd name="T15" fmla="*/ 0 60000 65536"/>
                <a:gd name="T16" fmla="*/ 0 60000 65536"/>
                <a:gd name="T17" fmla="*/ 0 60000 65536"/>
                <a:gd name="T18" fmla="*/ 3162 w 21600"/>
                <a:gd name="T19" fmla="*/ 3164 h 21600"/>
                <a:gd name="T20" fmla="*/ 18438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600"/>
                    <a:pt x="10800" y="3600"/>
                  </a:cubicBezTo>
                  <a:cubicBezTo>
                    <a:pt x="9536" y="3600"/>
                    <a:pt x="8294" y="3932"/>
                    <a:pt x="7199" y="4564"/>
                  </a:cubicBezTo>
                  <a:lnTo>
                    <a:pt x="5400" y="1446"/>
                  </a:lnTo>
                  <a:cubicBezTo>
                    <a:pt x="7041" y="499"/>
                    <a:pt x="8904" y="0"/>
                    <a:pt x="10800" y="0"/>
                  </a:cubicBezTo>
                  <a:cubicBezTo>
                    <a:pt x="11302" y="0"/>
                    <a:pt x="11805" y="35"/>
                    <a:pt x="12303" y="105"/>
                  </a:cubicBezTo>
                  <a:lnTo>
                    <a:pt x="12678" y="-2569"/>
                  </a:lnTo>
                  <a:lnTo>
                    <a:pt x="16508" y="2513"/>
                  </a:lnTo>
                  <a:lnTo>
                    <a:pt x="11426" y="6343"/>
                  </a:lnTo>
                  <a:lnTo>
                    <a:pt x="11802" y="3670"/>
                  </a:lnTo>
                  <a:close/>
                </a:path>
              </a:pathLst>
            </a:custGeom>
            <a:solidFill>
              <a:srgbClr val="0000FF"/>
            </a:solidFill>
            <a:ln w="9525">
              <a:solidFill>
                <a:srgbClr val="CC0000"/>
              </a:solidFill>
              <a:miter lim="800000"/>
              <a:headEnd/>
              <a:tailEnd/>
            </a:ln>
          </p:spPr>
          <p:txBody>
            <a:bodyPr lIns="0" tIns="0" rIns="0" bIns="0" anchor="ctr"/>
            <a:lstStyle/>
            <a:p>
              <a:endParaRPr lang="el-GR"/>
            </a:p>
          </p:txBody>
        </p:sp>
        <p:sp>
          <p:nvSpPr>
            <p:cNvPr id="30732" name="_s2056"/>
            <p:cNvSpPr>
              <a:spLocks noChangeArrowheads="1"/>
            </p:cNvSpPr>
            <p:nvPr/>
          </p:nvSpPr>
          <p:spPr bwMode="auto">
            <a:xfrm>
              <a:off x="1362" y="1040"/>
              <a:ext cx="1252" cy="641"/>
            </a:xfrm>
            <a:prstGeom prst="rect">
              <a:avLst/>
            </a:prstGeom>
            <a:noFill/>
            <a:ln w="9525">
              <a:noFill/>
              <a:miter lim="800000"/>
              <a:headEnd/>
              <a:tailEnd/>
            </a:ln>
          </p:spPr>
          <p:txBody>
            <a:bodyPr wrap="none" lIns="0" tIns="0" rIns="0" bIns="0" anchor="ctr"/>
            <a:lstStyle/>
            <a:p>
              <a:pPr algn="ctr" eaLnBrk="1" hangingPunct="1">
                <a:lnSpc>
                  <a:spcPct val="150000"/>
                </a:lnSpc>
              </a:pPr>
              <a:r>
                <a:rPr lang="en-US" altLang="el-GR" sz="1100" b="1">
                  <a:latin typeface="Tahoma" pitchFamily="34" charset="0"/>
                  <a:cs typeface="Tahoma" pitchFamily="34" charset="0"/>
                </a:rPr>
                <a:t>The whole</a:t>
              </a:r>
            </a:p>
            <a:p>
              <a:pPr algn="ctr" eaLnBrk="1" hangingPunct="1">
                <a:lnSpc>
                  <a:spcPct val="150000"/>
                </a:lnSpc>
              </a:pPr>
              <a:r>
                <a:rPr lang="en-US" altLang="el-GR" sz="1100" b="1">
                  <a:latin typeface="Tahoma" pitchFamily="34" charset="0"/>
                  <a:cs typeface="Tahoma" pitchFamily="34" charset="0"/>
                </a:rPr>
                <a:t>Community</a:t>
              </a:r>
              <a:r>
                <a:rPr lang="en-US" altLang="el-GR" sz="1100" b="1">
                  <a:solidFill>
                    <a:schemeClr val="bg1"/>
                  </a:solidFill>
                  <a:latin typeface="Tahoma" pitchFamily="34" charset="0"/>
                  <a:cs typeface="Tahoma" pitchFamily="34" charset="0"/>
                </a:rPr>
                <a:t> </a:t>
              </a:r>
              <a:endParaRPr lang="el-GR" altLang="el-GR" sz="1100" b="1">
                <a:solidFill>
                  <a:schemeClr val="bg1"/>
                </a:solidFill>
                <a:latin typeface="Tahoma" pitchFamily="34" charset="0"/>
                <a:cs typeface="Tahoma" pitchFamily="34" charset="0"/>
              </a:endParaRPr>
            </a:p>
          </p:txBody>
        </p:sp>
        <p:sp>
          <p:nvSpPr>
            <p:cNvPr id="30733" name="_s2057"/>
            <p:cNvSpPr>
              <a:spLocks noChangeArrowheads="1"/>
            </p:cNvSpPr>
            <p:nvPr/>
          </p:nvSpPr>
          <p:spPr bwMode="auto">
            <a:xfrm>
              <a:off x="1554" y="2639"/>
              <a:ext cx="853" cy="588"/>
            </a:xfrm>
            <a:prstGeom prst="rect">
              <a:avLst/>
            </a:prstGeom>
            <a:noFill/>
            <a:ln w="9525">
              <a:noFill/>
              <a:miter lim="800000"/>
              <a:headEnd/>
              <a:tailEnd/>
            </a:ln>
          </p:spPr>
          <p:txBody>
            <a:bodyPr wrap="none" lIns="0" tIns="0" rIns="0" bIns="0" anchor="ctr"/>
            <a:lstStyle/>
            <a:p>
              <a:pPr algn="ctr" eaLnBrk="1" hangingPunct="1">
                <a:lnSpc>
                  <a:spcPct val="150000"/>
                </a:lnSpc>
              </a:pPr>
              <a:r>
                <a:rPr lang="en-US" altLang="el-GR" sz="1100" b="1">
                  <a:latin typeface="Tahoma" pitchFamily="34" charset="0"/>
                  <a:cs typeface="Tahoma" pitchFamily="34" charset="0"/>
                </a:rPr>
                <a:t>Individuals</a:t>
              </a:r>
            </a:p>
            <a:p>
              <a:pPr algn="ctr" eaLnBrk="1" hangingPunct="1">
                <a:lnSpc>
                  <a:spcPct val="150000"/>
                </a:lnSpc>
              </a:pPr>
              <a:r>
                <a:rPr lang="en-US" altLang="el-GR" sz="1100">
                  <a:latin typeface="Tahoma" pitchFamily="34" charset="0"/>
                  <a:cs typeface="Tahoma" pitchFamily="34" charset="0"/>
                </a:rPr>
                <a:t> with Mental</a:t>
              </a:r>
            </a:p>
            <a:p>
              <a:pPr algn="ctr" eaLnBrk="1" hangingPunct="1">
                <a:lnSpc>
                  <a:spcPct val="150000"/>
                </a:lnSpc>
              </a:pPr>
              <a:r>
                <a:rPr lang="en-US" altLang="el-GR" sz="1100">
                  <a:latin typeface="Tahoma" pitchFamily="34" charset="0"/>
                  <a:cs typeface="Tahoma" pitchFamily="34" charset="0"/>
                </a:rPr>
                <a:t>Health Problems</a:t>
              </a:r>
              <a:endParaRPr lang="el-GR" altLang="el-GR" sz="1100">
                <a:latin typeface="Tahoma" pitchFamily="34" charset="0"/>
                <a:cs typeface="Tahoma" pitchFamily="34" charset="0"/>
              </a:endParaRPr>
            </a:p>
            <a:p>
              <a:pPr algn="ctr" eaLnBrk="1" hangingPunct="1"/>
              <a:endParaRPr lang="el-GR" altLang="el-GR" sz="1300" b="1"/>
            </a:p>
          </p:txBody>
        </p:sp>
        <p:sp>
          <p:nvSpPr>
            <p:cNvPr id="30734" name="_s2058"/>
            <p:cNvSpPr>
              <a:spLocks noChangeArrowheads="1"/>
            </p:cNvSpPr>
            <p:nvPr/>
          </p:nvSpPr>
          <p:spPr bwMode="auto">
            <a:xfrm>
              <a:off x="3312" y="2584"/>
              <a:ext cx="641" cy="641"/>
            </a:xfrm>
            <a:prstGeom prst="rect">
              <a:avLst/>
            </a:prstGeom>
            <a:noFill/>
            <a:ln w="9525">
              <a:noFill/>
              <a:miter lim="800000"/>
              <a:headEnd/>
              <a:tailEnd/>
            </a:ln>
          </p:spPr>
          <p:txBody>
            <a:bodyPr wrap="none" lIns="0" tIns="0" rIns="0" bIns="0" anchor="ctr"/>
            <a:lstStyle/>
            <a:p>
              <a:pPr algn="ctr" eaLnBrk="1" hangingPunct="1"/>
              <a:endParaRPr lang="el-GR" altLang="el-GR" sz="1300"/>
            </a:p>
          </p:txBody>
        </p:sp>
        <p:sp>
          <p:nvSpPr>
            <p:cNvPr id="30735" name="_s2059"/>
            <p:cNvSpPr>
              <a:spLocks noChangeArrowheads="1"/>
            </p:cNvSpPr>
            <p:nvPr/>
          </p:nvSpPr>
          <p:spPr bwMode="auto">
            <a:xfrm>
              <a:off x="3361" y="1043"/>
              <a:ext cx="1493" cy="583"/>
            </a:xfrm>
            <a:prstGeom prst="rect">
              <a:avLst/>
            </a:prstGeom>
            <a:noFill/>
            <a:ln w="9525">
              <a:noFill/>
              <a:miter lim="800000"/>
              <a:headEnd/>
              <a:tailEnd/>
            </a:ln>
          </p:spPr>
          <p:txBody>
            <a:bodyPr wrap="none" lIns="0" tIns="0" rIns="0" bIns="0" anchor="ctr"/>
            <a:lstStyle/>
            <a:p>
              <a:pPr algn="ctr" eaLnBrk="1" hangingPunct="1">
                <a:lnSpc>
                  <a:spcPct val="150000"/>
                </a:lnSpc>
              </a:pPr>
              <a:r>
                <a:rPr lang="en-US" altLang="el-GR" sz="1100" b="1">
                  <a:latin typeface="Tahoma" pitchFamily="34" charset="0"/>
                  <a:cs typeface="Tahoma" pitchFamily="34" charset="0"/>
                </a:rPr>
                <a:t>Informal Carers</a:t>
              </a:r>
            </a:p>
            <a:p>
              <a:pPr algn="ctr" eaLnBrk="1" hangingPunct="1">
                <a:lnSpc>
                  <a:spcPct val="150000"/>
                </a:lnSpc>
              </a:pPr>
              <a:r>
                <a:rPr lang="en-US" altLang="el-GR" sz="1100">
                  <a:latin typeface="Tahoma" pitchFamily="34" charset="0"/>
                  <a:cs typeface="Tahoma" pitchFamily="34" charset="0"/>
                </a:rPr>
                <a:t>(Families, Friends, Relatives, Siblings,</a:t>
              </a:r>
            </a:p>
            <a:p>
              <a:pPr algn="ctr" eaLnBrk="1" hangingPunct="1">
                <a:lnSpc>
                  <a:spcPct val="150000"/>
                </a:lnSpc>
              </a:pPr>
              <a:r>
                <a:rPr lang="en-US" altLang="el-GR" sz="1100">
                  <a:latin typeface="Tahoma" pitchFamily="34" charset="0"/>
                  <a:cs typeface="Tahoma" pitchFamily="34" charset="0"/>
                </a:rPr>
                <a:t>Employers…)</a:t>
              </a:r>
              <a:endParaRPr lang="el-GR" altLang="el-GR" sz="1100">
                <a:latin typeface="Tahoma" pitchFamily="34" charset="0"/>
                <a:cs typeface="Tahoma" pitchFamily="34" charset="0"/>
              </a:endParaRPr>
            </a:p>
          </p:txBody>
        </p:sp>
      </p:grpSp>
      <p:sp>
        <p:nvSpPr>
          <p:cNvPr id="30726" name="Rectangle 15"/>
          <p:cNvSpPr>
            <a:spLocks noChangeArrowheads="1"/>
          </p:cNvSpPr>
          <p:nvPr/>
        </p:nvSpPr>
        <p:spPr bwMode="auto">
          <a:xfrm>
            <a:off x="4873625" y="4543425"/>
            <a:ext cx="3692525" cy="1361911"/>
          </a:xfrm>
          <a:prstGeom prst="rect">
            <a:avLst/>
          </a:prstGeom>
          <a:noFill/>
          <a:ln w="9525">
            <a:noFill/>
            <a:miter lim="800000"/>
            <a:headEnd/>
            <a:tailEnd/>
          </a:ln>
        </p:spPr>
        <p:txBody>
          <a:bodyPr>
            <a:spAutoFit/>
          </a:bodyPr>
          <a:lstStyle/>
          <a:p>
            <a:pPr eaLnBrk="1" hangingPunct="1">
              <a:lnSpc>
                <a:spcPct val="150000"/>
              </a:lnSpc>
            </a:pPr>
            <a:r>
              <a:rPr lang="en-US" altLang="el-GR" sz="1100" b="1" dirty="0">
                <a:latin typeface="Tahoma" pitchFamily="34" charset="0"/>
                <a:cs typeface="Tahoma" pitchFamily="34" charset="0"/>
              </a:rPr>
              <a:t>1)Society of Social Psychiatry and Mental Health and </a:t>
            </a:r>
          </a:p>
          <a:p>
            <a:pPr eaLnBrk="1" hangingPunct="1">
              <a:lnSpc>
                <a:spcPct val="150000"/>
              </a:lnSpc>
            </a:pPr>
            <a:r>
              <a:rPr lang="en-US" altLang="el-GR" sz="1100" b="1" dirty="0">
                <a:latin typeface="Tahoma" pitchFamily="34" charset="0"/>
                <a:cs typeface="Tahoma" pitchFamily="34" charset="0"/>
              </a:rPr>
              <a:t>2) </a:t>
            </a:r>
            <a:r>
              <a:rPr lang="en-US" altLang="el-GR" sz="1100" b="1" dirty="0" smtClean="0">
                <a:latin typeface="Tahoma" pitchFamily="34" charset="0"/>
                <a:cs typeface="Tahoma" pitchFamily="34" charset="0"/>
              </a:rPr>
              <a:t>Institute of Mental Health for </a:t>
            </a:r>
            <a:r>
              <a:rPr lang="en-US" altLang="el-GR" sz="1100" b="1" dirty="0">
                <a:latin typeface="Tahoma" pitchFamily="34" charset="0"/>
                <a:cs typeface="Tahoma" pitchFamily="34" charset="0"/>
              </a:rPr>
              <a:t>Children and Adults </a:t>
            </a:r>
            <a:r>
              <a:rPr lang="en-US" altLang="el-GR" sz="1100" dirty="0">
                <a:latin typeface="Tahoma" pitchFamily="34" charset="0"/>
                <a:cs typeface="Tahoma" pitchFamily="34" charset="0"/>
              </a:rPr>
              <a:t>(staff/volunteers/</a:t>
            </a:r>
          </a:p>
          <a:p>
            <a:pPr eaLnBrk="1" hangingPunct="1">
              <a:lnSpc>
                <a:spcPct val="150000"/>
              </a:lnSpc>
            </a:pPr>
            <a:r>
              <a:rPr lang="en-US" altLang="el-GR" sz="1100" b="1" dirty="0">
                <a:latin typeface="Tahoma" pitchFamily="34" charset="0"/>
                <a:cs typeface="Tahoma" pitchFamily="34" charset="0"/>
              </a:rPr>
              <a:t>networking</a:t>
            </a:r>
            <a:r>
              <a:rPr lang="en-US" altLang="el-GR" sz="1100" dirty="0">
                <a:latin typeface="Tahoma" pitchFamily="34" charset="0"/>
                <a:cs typeface="Tahoma" pitchFamily="34" charset="0"/>
              </a:rPr>
              <a:t> with other organizations)</a:t>
            </a:r>
            <a:endParaRPr lang="el-GR" altLang="el-GR" sz="1100" dirty="0">
              <a:latin typeface="Tahoma" pitchFamily="34" charset="0"/>
              <a:cs typeface="Tahoma" pitchFamily="34" charset="0"/>
            </a:endParaRPr>
          </a:p>
        </p:txBody>
      </p:sp>
      <p:pic>
        <p:nvPicPr>
          <p:cNvPr id="30727" name="Picture 1"/>
          <p:cNvPicPr>
            <a:picLocks noChangeAspect="1"/>
          </p:cNvPicPr>
          <p:nvPr/>
        </p:nvPicPr>
        <p:blipFill>
          <a:blip r:embed="rId2" cstate="print"/>
          <a:srcRect/>
          <a:stretch>
            <a:fillRect/>
          </a:stretch>
        </p:blipFill>
        <p:spPr bwMode="auto">
          <a:xfrm>
            <a:off x="4267200" y="6096000"/>
            <a:ext cx="2057400" cy="66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l-GR" sz="2000" b="1" smtClean="0">
                <a:solidFill>
                  <a:srgbClr val="FFFFFF"/>
                </a:solidFill>
                <a:latin typeface="Tahoma" pitchFamily="34" charset="0"/>
                <a:cs typeface="Tahoma" pitchFamily="34" charset="0"/>
              </a:rPr>
              <a:t>THE MOBILE PSYCHIATRIC UNIT</a:t>
            </a:r>
            <a:br>
              <a:rPr lang="en-US" altLang="el-GR" sz="2000" b="1" smtClean="0">
                <a:solidFill>
                  <a:srgbClr val="FFFFFF"/>
                </a:solidFill>
                <a:latin typeface="Tahoma" pitchFamily="34" charset="0"/>
                <a:cs typeface="Tahoma" pitchFamily="34" charset="0"/>
              </a:rPr>
            </a:br>
            <a:r>
              <a:rPr lang="en-US" altLang="el-GR" sz="2000" b="1" smtClean="0">
                <a:solidFill>
                  <a:srgbClr val="FFFFFF"/>
                </a:solidFill>
                <a:latin typeface="Tahoma" pitchFamily="34" charset="0"/>
                <a:cs typeface="Tahoma" pitchFamily="34" charset="0"/>
              </a:rPr>
              <a:t/>
            </a:r>
            <a:br>
              <a:rPr lang="en-US" altLang="el-GR" sz="2000" b="1" smtClean="0">
                <a:solidFill>
                  <a:srgbClr val="FFFFFF"/>
                </a:solidFill>
                <a:latin typeface="Tahoma" pitchFamily="34" charset="0"/>
                <a:cs typeface="Tahoma" pitchFamily="34" charset="0"/>
              </a:rPr>
            </a:br>
            <a:r>
              <a:rPr lang="en-US" altLang="el-GR" sz="2000" b="1" smtClean="0">
                <a:solidFill>
                  <a:srgbClr val="FFFFFF"/>
                </a:solidFill>
                <a:latin typeface="Tahoma" pitchFamily="34" charset="0"/>
                <a:cs typeface="Tahoma" pitchFamily="34" charset="0"/>
              </a:rPr>
              <a:t>Working with the community</a:t>
            </a:r>
            <a:endParaRPr lang="el-GR" smtClean="0"/>
          </a:p>
        </p:txBody>
      </p:sp>
      <p:sp>
        <p:nvSpPr>
          <p:cNvPr id="31747" name="Slide Number Placeholder 3"/>
          <p:cNvSpPr>
            <a:spLocks noGrp="1"/>
          </p:cNvSpPr>
          <p:nvPr>
            <p:ph type="sldNum" sz="quarter" idx="12"/>
          </p:nvPr>
        </p:nvSpPr>
        <p:spPr>
          <a:noFill/>
        </p:spPr>
        <p:txBody>
          <a:bodyPr/>
          <a:lstStyle/>
          <a:p>
            <a:fld id="{8A8A49F2-AC4E-4391-BDF3-2CEA8357A373}" type="slidenum">
              <a:rPr lang="el-GR" altLang="el-GR"/>
              <a:pPr/>
              <a:t>34</a:t>
            </a:fld>
            <a:endParaRPr lang="el-GR" altLang="el-GR"/>
          </a:p>
        </p:txBody>
      </p:sp>
      <p:sp>
        <p:nvSpPr>
          <p:cNvPr id="31748" name="Rectangle 6"/>
          <p:cNvSpPr>
            <a:spLocks noChangeArrowheads="1"/>
          </p:cNvSpPr>
          <p:nvPr/>
        </p:nvSpPr>
        <p:spPr bwMode="auto">
          <a:xfrm>
            <a:off x="190500" y="2057400"/>
            <a:ext cx="8763000" cy="2124075"/>
          </a:xfrm>
          <a:prstGeom prst="rect">
            <a:avLst/>
          </a:prstGeom>
          <a:noFill/>
          <a:ln w="9525">
            <a:noFill/>
            <a:miter lim="800000"/>
            <a:headEnd/>
            <a:tailEnd/>
          </a:ln>
        </p:spPr>
        <p:txBody>
          <a:bodyPr>
            <a:spAutoFit/>
          </a:bodyPr>
          <a:lstStyle/>
          <a:p>
            <a:pPr marL="171450" indent="-171450" algn="just">
              <a:lnSpc>
                <a:spcPct val="200000"/>
              </a:lnSpc>
              <a:buFont typeface="Wingdings" pitchFamily="2" charset="2"/>
              <a:buChar char="ü"/>
            </a:pPr>
            <a:r>
              <a:rPr lang="en-GB" sz="1100" b="1">
                <a:latin typeface="Tahoma" pitchFamily="34" charset="0"/>
                <a:cs typeface="Tahoma" pitchFamily="34" charset="0"/>
              </a:rPr>
              <a:t>Basic aim</a:t>
            </a:r>
            <a:r>
              <a:rPr lang="el-GR" sz="1100" b="1">
                <a:latin typeface="Tahoma" pitchFamily="34" charset="0"/>
                <a:cs typeface="Tahoma" pitchFamily="34" charset="0"/>
              </a:rPr>
              <a:t>: </a:t>
            </a:r>
            <a:r>
              <a:rPr lang="en-GB" sz="1100" b="1">
                <a:latin typeface="Tahoma" pitchFamily="34" charset="0"/>
                <a:cs typeface="Tahoma" pitchFamily="34" charset="0"/>
              </a:rPr>
              <a:t> </a:t>
            </a:r>
            <a:r>
              <a:rPr lang="en-GB" sz="1100">
                <a:latin typeface="Tahoma" pitchFamily="34" charset="0"/>
                <a:cs typeface="Tahoma" pitchFamily="34" charset="0"/>
              </a:rPr>
              <a:t>sensitization, education of population and</a:t>
            </a:r>
            <a:r>
              <a:rPr lang="el-GR" sz="1100">
                <a:latin typeface="Tahoma" pitchFamily="34" charset="0"/>
                <a:cs typeface="Tahoma" pitchFamily="34" charset="0"/>
              </a:rPr>
              <a:t> </a:t>
            </a:r>
            <a:r>
              <a:rPr lang="en-US" sz="1100">
                <a:latin typeface="Tahoma" pitchFamily="34" charset="0"/>
                <a:cs typeface="Tahoma" pitchFamily="34" charset="0"/>
              </a:rPr>
              <a:t>anti-stigmatizing</a:t>
            </a:r>
            <a:r>
              <a:rPr lang="el-GR" sz="1100">
                <a:latin typeface="Tahoma" pitchFamily="34" charset="0"/>
                <a:cs typeface="Tahoma" pitchFamily="34" charset="0"/>
              </a:rPr>
              <a:t> </a:t>
            </a:r>
            <a:r>
              <a:rPr lang="en-US" sz="1100">
                <a:latin typeface="Tahoma" pitchFamily="34" charset="0"/>
                <a:cs typeface="Tahoma" pitchFamily="34" charset="0"/>
              </a:rPr>
              <a:t>of mental health problems. </a:t>
            </a:r>
          </a:p>
          <a:p>
            <a:pPr marL="171450" indent="-171450" algn="just">
              <a:lnSpc>
                <a:spcPct val="200000"/>
              </a:lnSpc>
              <a:buFont typeface="Wingdings" pitchFamily="2" charset="2"/>
              <a:buChar char="ü"/>
            </a:pPr>
            <a:r>
              <a:rPr lang="en-US" sz="1100" b="1">
                <a:latin typeface="Tahoma" pitchFamily="34" charset="0"/>
                <a:cs typeface="Tahoma" pitchFamily="34" charset="0"/>
              </a:rPr>
              <a:t>Wide variety of activities</a:t>
            </a:r>
            <a:r>
              <a:rPr lang="el-GR" sz="1100" b="1">
                <a:latin typeface="Tahoma" pitchFamily="34" charset="0"/>
                <a:cs typeface="Tahoma" pitchFamily="34" charset="0"/>
              </a:rPr>
              <a:t>:</a:t>
            </a:r>
            <a:r>
              <a:rPr lang="en-US" sz="1100" b="1">
                <a:latin typeface="Tahoma" pitchFamily="34" charset="0"/>
                <a:cs typeface="Tahoma" pitchFamily="34" charset="0"/>
              </a:rPr>
              <a:t> </a:t>
            </a:r>
            <a:r>
              <a:rPr lang="en-US" sz="1100">
                <a:latin typeface="Tahoma" pitchFamily="34" charset="0"/>
                <a:cs typeface="Tahoma" pitchFamily="34" charset="0"/>
              </a:rPr>
              <a:t>seminars towards specific target groups, public speeches , tutorials, social forums, articles in public press etc. </a:t>
            </a:r>
          </a:p>
          <a:p>
            <a:pPr marL="171450" indent="-171450" algn="just">
              <a:lnSpc>
                <a:spcPct val="200000"/>
              </a:lnSpc>
              <a:buFont typeface="Wingdings" pitchFamily="2" charset="2"/>
              <a:buChar char="ü"/>
            </a:pPr>
            <a:r>
              <a:rPr lang="en-US" sz="1100" b="1">
                <a:latin typeface="Tahoma" pitchFamily="34" charset="0"/>
                <a:cs typeface="Tahoma" pitchFamily="34" charset="0"/>
              </a:rPr>
              <a:t>Development of social networks</a:t>
            </a:r>
            <a:r>
              <a:rPr lang="el-GR" sz="1100" b="1">
                <a:latin typeface="Tahoma" pitchFamily="34" charset="0"/>
                <a:cs typeface="Tahoma" pitchFamily="34" charset="0"/>
              </a:rPr>
              <a:t>:</a:t>
            </a:r>
            <a:r>
              <a:rPr lang="en-US" sz="1100" b="1">
                <a:latin typeface="Tahoma" pitchFamily="34" charset="0"/>
                <a:cs typeface="Tahoma" pitchFamily="34" charset="0"/>
              </a:rPr>
              <a:t> </a:t>
            </a:r>
            <a:r>
              <a:rPr lang="en-US" sz="1100">
                <a:latin typeface="Tahoma" pitchFamily="34" charset="0"/>
                <a:cs typeface="Tahoma" pitchFamily="34" charset="0"/>
              </a:rPr>
              <a:t>umbrella body of public and private social institutions</a:t>
            </a:r>
          </a:p>
          <a:p>
            <a:pPr marL="171450" indent="-171450" algn="just">
              <a:lnSpc>
                <a:spcPct val="200000"/>
              </a:lnSpc>
              <a:buFont typeface="Wingdings" pitchFamily="2" charset="2"/>
              <a:buChar char="ü"/>
            </a:pPr>
            <a:r>
              <a:rPr lang="en-US" sz="1100">
                <a:latin typeface="Tahoma" pitchFamily="34" charset="0"/>
                <a:cs typeface="Tahoma" pitchFamily="34" charset="0"/>
              </a:rPr>
              <a:t>Continuous focus on </a:t>
            </a:r>
            <a:r>
              <a:rPr lang="en-US" sz="1100" b="1">
                <a:latin typeface="Tahoma" pitchFamily="34" charset="0"/>
                <a:cs typeface="Tahoma" pitchFamily="34" charset="0"/>
              </a:rPr>
              <a:t>training specific target groups </a:t>
            </a:r>
            <a:r>
              <a:rPr lang="en-US" sz="1100">
                <a:latin typeface="Tahoma" pitchFamily="34" charset="0"/>
                <a:cs typeface="Tahoma" pitchFamily="34" charset="0"/>
              </a:rPr>
              <a:t>in mental health issues.     </a:t>
            </a:r>
          </a:p>
          <a:p>
            <a:pPr marL="171450" indent="-171450" algn="just">
              <a:lnSpc>
                <a:spcPct val="200000"/>
              </a:lnSpc>
              <a:buFont typeface="Wingdings" pitchFamily="2" charset="2"/>
              <a:buChar char="ü"/>
            </a:pPr>
            <a:r>
              <a:rPr lang="en-US" sz="1100">
                <a:latin typeface="Tahoma" pitchFamily="34" charset="0"/>
                <a:cs typeface="Tahoma" pitchFamily="34" charset="0"/>
              </a:rPr>
              <a:t>M.H.U in Fokida</a:t>
            </a:r>
            <a:r>
              <a:rPr lang="el-GR" sz="1100">
                <a:latin typeface="Tahoma" pitchFamily="34" charset="0"/>
                <a:cs typeface="Tahoma" pitchFamily="34" charset="0"/>
              </a:rPr>
              <a:t>:</a:t>
            </a:r>
            <a:r>
              <a:rPr lang="en-US" sz="1100">
                <a:latin typeface="Tahoma" pitchFamily="34" charset="0"/>
                <a:cs typeface="Tahoma" pitchFamily="34" charset="0"/>
              </a:rPr>
              <a:t> a Network called </a:t>
            </a:r>
            <a:r>
              <a:rPr lang="en-US" sz="1100" b="1">
                <a:latin typeface="Tahoma" pitchFamily="34" charset="0"/>
                <a:cs typeface="Tahoma" pitchFamily="34" charset="0"/>
              </a:rPr>
              <a:t>“AKESO” Network</a:t>
            </a:r>
            <a:r>
              <a:rPr lang="en-US" sz="1100">
                <a:latin typeface="Tahoma" pitchFamily="34" charset="0"/>
                <a:cs typeface="Tahoma" pitchFamily="34" charset="0"/>
              </a:rPr>
              <a:t> of Coordination and Cooperation of  institutions around public health issues. </a:t>
            </a:r>
            <a:endParaRPr lang="en-GB" sz="11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l-GR" sz="2000" b="1" smtClean="0">
                <a:solidFill>
                  <a:srgbClr val="FFFFFF"/>
                </a:solidFill>
                <a:latin typeface="Tahoma" pitchFamily="34" charset="0"/>
                <a:cs typeface="Tahoma" pitchFamily="34" charset="0"/>
              </a:rPr>
              <a:t>THE MOBILE PSYCHIATRIC UNIT</a:t>
            </a:r>
            <a:br>
              <a:rPr lang="en-US" altLang="el-GR" sz="2000" b="1" smtClean="0">
                <a:solidFill>
                  <a:srgbClr val="FFFFFF"/>
                </a:solidFill>
                <a:latin typeface="Tahoma" pitchFamily="34" charset="0"/>
                <a:cs typeface="Tahoma" pitchFamily="34" charset="0"/>
              </a:rPr>
            </a:br>
            <a:r>
              <a:rPr lang="en-US" altLang="el-GR" sz="2000" b="1" smtClean="0">
                <a:solidFill>
                  <a:srgbClr val="FFFFFF"/>
                </a:solidFill>
                <a:latin typeface="Tahoma" pitchFamily="34" charset="0"/>
                <a:cs typeface="Tahoma" pitchFamily="34" charset="0"/>
              </a:rPr>
              <a:t/>
            </a:r>
            <a:br>
              <a:rPr lang="en-US" altLang="el-GR" sz="2000" b="1" smtClean="0">
                <a:solidFill>
                  <a:srgbClr val="FFFFFF"/>
                </a:solidFill>
                <a:latin typeface="Tahoma" pitchFamily="34" charset="0"/>
                <a:cs typeface="Tahoma" pitchFamily="34" charset="0"/>
              </a:rPr>
            </a:br>
            <a:r>
              <a:rPr lang="en-US" altLang="el-GR" sz="2000" b="1" smtClean="0">
                <a:solidFill>
                  <a:srgbClr val="FFFFFF"/>
                </a:solidFill>
                <a:latin typeface="Tahoma" pitchFamily="34" charset="0"/>
                <a:cs typeface="Tahoma" pitchFamily="34" charset="0"/>
              </a:rPr>
              <a:t>Working with the community</a:t>
            </a:r>
            <a:endParaRPr lang="el-GR" smtClean="0"/>
          </a:p>
        </p:txBody>
      </p:sp>
      <p:sp>
        <p:nvSpPr>
          <p:cNvPr id="32771" name="Slide Number Placeholder 3"/>
          <p:cNvSpPr>
            <a:spLocks noGrp="1"/>
          </p:cNvSpPr>
          <p:nvPr>
            <p:ph type="sldNum" sz="quarter" idx="12"/>
          </p:nvPr>
        </p:nvSpPr>
        <p:spPr>
          <a:noFill/>
        </p:spPr>
        <p:txBody>
          <a:bodyPr/>
          <a:lstStyle/>
          <a:p>
            <a:fld id="{50985AB9-037B-404F-890A-064C04182E87}" type="slidenum">
              <a:rPr lang="el-GR" altLang="el-GR"/>
              <a:pPr/>
              <a:t>35</a:t>
            </a:fld>
            <a:endParaRPr lang="el-GR" altLang="el-GR"/>
          </a:p>
        </p:txBody>
      </p:sp>
      <p:sp>
        <p:nvSpPr>
          <p:cNvPr id="6" name="Rectangle 5"/>
          <p:cNvSpPr/>
          <p:nvPr/>
        </p:nvSpPr>
        <p:spPr>
          <a:xfrm>
            <a:off x="457200" y="1676400"/>
            <a:ext cx="8534400" cy="3641725"/>
          </a:xfrm>
          <a:prstGeom prst="rect">
            <a:avLst/>
          </a:prstGeom>
        </p:spPr>
        <p:txBody>
          <a:bodyPr>
            <a:spAutoFit/>
          </a:bodyPr>
          <a:lstStyle/>
          <a:p>
            <a:pPr algn="just" eaLnBrk="1" fontAlgn="auto" hangingPunct="1">
              <a:lnSpc>
                <a:spcPct val="90000"/>
              </a:lnSpc>
              <a:spcBef>
                <a:spcPts val="1200"/>
              </a:spcBef>
              <a:spcAft>
                <a:spcPts val="200"/>
              </a:spcAft>
              <a:buClr>
                <a:srgbClr val="99CB38"/>
              </a:buClr>
              <a:buSzPct val="100000"/>
              <a:defRPr/>
            </a:pPr>
            <a:endParaRPr lang="en-US" sz="1100" dirty="0">
              <a:latin typeface="Tahoma" panose="020B0604030504040204" pitchFamily="34" charset="0"/>
              <a:ea typeface="Tahoma" panose="020B0604030504040204" pitchFamily="34" charset="0"/>
              <a:cs typeface="Tahoma" panose="020B0604030504040204" pitchFamily="34" charset="0"/>
            </a:endParaRPr>
          </a:p>
          <a:p>
            <a:pPr marL="285750" indent="-285750" eaLnBrk="1" fontAlgn="auto" hangingPunct="1">
              <a:lnSpc>
                <a:spcPct val="90000"/>
              </a:lnSpc>
              <a:spcBef>
                <a:spcPts val="1200"/>
              </a:spcBef>
              <a:spcAft>
                <a:spcPts val="1200"/>
              </a:spcAft>
              <a:buClr>
                <a:srgbClr val="99CB38"/>
              </a:buClr>
              <a:buSzPct val="100000"/>
              <a:buFont typeface="Wingdings" panose="05000000000000000000" pitchFamily="2" charset="2"/>
              <a:buChar char="Ø"/>
              <a:defRPr/>
            </a:pPr>
            <a:endParaRPr lang="en-US" sz="1100" dirty="0">
              <a:latin typeface="Tahoma" panose="020B0604030504040204" pitchFamily="34" charset="0"/>
              <a:ea typeface="Tahoma" panose="020B0604030504040204" pitchFamily="34" charset="0"/>
              <a:cs typeface="Tahoma" panose="020B0604030504040204" pitchFamily="34" charset="0"/>
            </a:endParaRP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close </a:t>
            </a:r>
            <a:r>
              <a:rPr lang="en-US" sz="1100" b="1" dirty="0">
                <a:latin typeface="Tahoma" panose="020B0604030504040204" pitchFamily="34" charset="0"/>
                <a:ea typeface="Tahoma" panose="020B0604030504040204" pitchFamily="34" charset="0"/>
                <a:cs typeface="Tahoma" panose="020B0604030504040204" pitchFamily="34" charset="0"/>
              </a:rPr>
              <a:t>collaboration with local authorities</a:t>
            </a:r>
            <a:r>
              <a:rPr lang="en-US" sz="1100" dirty="0">
                <a:latin typeface="Tahoma" panose="020B0604030504040204" pitchFamily="34" charset="0"/>
                <a:ea typeface="Tahoma" panose="020B0604030504040204" pitchFamily="34" charset="0"/>
                <a:cs typeface="Tahoma" panose="020B0604030504040204" pitchFamily="34" charset="0"/>
              </a:rPr>
              <a:t>, health professionals and social services. </a:t>
            </a: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b="1" dirty="0">
                <a:latin typeface="Tahoma" panose="020B0604030504040204" pitchFamily="34" charset="0"/>
                <a:ea typeface="Tahoma" panose="020B0604030504040204" pitchFamily="34" charset="0"/>
                <a:cs typeface="Tahoma" panose="020B0604030504040204" pitchFamily="34" charset="0"/>
              </a:rPr>
              <a:t>small communities</a:t>
            </a:r>
            <a:r>
              <a:rPr lang="el-GR" sz="1100" b="1" dirty="0">
                <a:latin typeface="Tahoma" panose="020B0604030504040204" pitchFamily="34" charset="0"/>
                <a:ea typeface="Tahoma" panose="020B0604030504040204" pitchFamily="34" charset="0"/>
                <a:cs typeface="Tahoma" panose="020B0604030504040204" pitchFamily="34" charset="0"/>
              </a:rPr>
              <a:t>:</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local key figures</a:t>
            </a:r>
            <a:r>
              <a:rPr lang="el-GR" sz="1100" dirty="0">
                <a:latin typeface="Tahoma" panose="020B0604030504040204" pitchFamily="34" charset="0"/>
                <a:ea typeface="Tahoma" panose="020B0604030504040204" pitchFamily="34" charset="0"/>
                <a:cs typeface="Tahoma" panose="020B0604030504040204" pitchFamily="34" charset="0"/>
              </a:rPr>
              <a:t>:</a:t>
            </a:r>
            <a:r>
              <a:rPr lang="en-US" sz="1100" dirty="0">
                <a:latin typeface="Tahoma" panose="020B0604030504040204" pitchFamily="34" charset="0"/>
                <a:ea typeface="Tahoma" panose="020B0604030504040204" pitchFamily="34" charset="0"/>
                <a:cs typeface="Tahoma" panose="020B0604030504040204" pitchFamily="34" charset="0"/>
              </a:rPr>
              <a:t> mayor, the doctor, the pharmacist, the priest, the police, We are trying to get people to know and connect to the work being done.</a:t>
            </a: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We are gaining </a:t>
            </a:r>
            <a:r>
              <a:rPr lang="en-US" sz="1100" b="1" dirty="0">
                <a:latin typeface="Tahoma" panose="020B0604030504040204" pitchFamily="34" charset="0"/>
                <a:ea typeface="Tahoma" panose="020B0604030504040204" pitchFamily="34" charset="0"/>
                <a:cs typeface="Tahoma" panose="020B0604030504040204" pitchFamily="34" charset="0"/>
              </a:rPr>
              <a:t>the commitment of influential local individuals </a:t>
            </a:r>
            <a:r>
              <a:rPr lang="en-US" sz="1100" dirty="0">
                <a:latin typeface="Tahoma" panose="020B0604030504040204" pitchFamily="34" charset="0"/>
                <a:ea typeface="Tahoma" panose="020B0604030504040204" pitchFamily="34" charset="0"/>
                <a:cs typeface="Tahoma" panose="020B0604030504040204" pitchFamily="34" charset="0"/>
              </a:rPr>
              <a:t>and groups.</a:t>
            </a: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We are trying </a:t>
            </a:r>
            <a:r>
              <a:rPr lang="en-US" sz="1100" b="1" dirty="0">
                <a:latin typeface="Tahoma" panose="020B0604030504040204" pitchFamily="34" charset="0"/>
                <a:ea typeface="Tahoma" panose="020B0604030504040204" pitchFamily="34" charset="0"/>
                <a:cs typeface="Tahoma" panose="020B0604030504040204" pitchFamily="34" charset="0"/>
              </a:rPr>
              <a:t>to mobilize available human recourses</a:t>
            </a: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We are trying </a:t>
            </a:r>
            <a:r>
              <a:rPr lang="en-US" sz="1100" b="1" dirty="0">
                <a:latin typeface="Tahoma" panose="020B0604030504040204" pitchFamily="34" charset="0"/>
                <a:ea typeface="Tahoma" panose="020B0604030504040204" pitchFamily="34" charset="0"/>
                <a:cs typeface="Tahoma" panose="020B0604030504040204" pitchFamily="34" charset="0"/>
              </a:rPr>
              <a:t>to alter peoples negative attitudes </a:t>
            </a:r>
            <a:r>
              <a:rPr lang="en-US" sz="1100" dirty="0">
                <a:latin typeface="Tahoma" panose="020B0604030504040204" pitchFamily="34" charset="0"/>
                <a:ea typeface="Tahoma" panose="020B0604030504040204" pitchFamily="34" charset="0"/>
                <a:cs typeface="Tahoma" panose="020B0604030504040204" pitchFamily="34" charset="0"/>
              </a:rPr>
              <a:t>towards mental health issues,  by giving  paradigms of positive behaviors, correcting myths and misconceptions </a:t>
            </a:r>
          </a:p>
          <a:p>
            <a:pPr marL="285750" indent="-285750" eaLnBrk="1" fontAlgn="auto" hangingPunct="1">
              <a:lnSpc>
                <a:spcPct val="90000"/>
              </a:lnSpc>
              <a:spcBef>
                <a:spcPts val="1200"/>
              </a:spcBef>
              <a:spcAft>
                <a:spcPts val="1200"/>
              </a:spcAft>
              <a:buSzPct val="100000"/>
              <a:buFont typeface="Wingdings" panose="05000000000000000000" pitchFamily="2" charset="2"/>
              <a:buChar char="Ø"/>
              <a:defRPr/>
            </a:pPr>
            <a:r>
              <a:rPr lang="en-US" sz="1100" dirty="0">
                <a:latin typeface="Tahoma" panose="020B0604030504040204" pitchFamily="34" charset="0"/>
                <a:ea typeface="Tahoma" panose="020B0604030504040204" pitchFamily="34" charset="0"/>
                <a:cs typeface="Tahoma" panose="020B0604030504040204" pitchFamily="34" charset="0"/>
              </a:rPr>
              <a:t>working</a:t>
            </a:r>
            <a:r>
              <a:rPr lang="el-GR" sz="1100"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with </a:t>
            </a:r>
            <a:r>
              <a:rPr lang="en-US" sz="1100" b="1" dirty="0">
                <a:latin typeface="Tahoma" panose="020B0604030504040204" pitchFamily="34" charset="0"/>
                <a:ea typeface="Tahoma" panose="020B0604030504040204" pitchFamily="34" charset="0"/>
                <a:cs typeface="Tahoma" panose="020B0604030504040204" pitchFamily="34" charset="0"/>
              </a:rPr>
              <a:t>primary and secondary schools</a:t>
            </a:r>
            <a:r>
              <a:rPr lang="en-US" sz="1100"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a:noFill/>
        </p:spPr>
        <p:txBody>
          <a:bodyPr/>
          <a:lstStyle/>
          <a:p>
            <a:fld id="{C0D9D639-D030-4F1C-BE54-914FA668C535}" type="slidenum">
              <a:rPr lang="el-GR" altLang="el-GR"/>
              <a:pPr/>
              <a:t>36</a:t>
            </a:fld>
            <a:endParaRPr lang="el-GR" altLang="el-GR"/>
          </a:p>
        </p:txBody>
      </p:sp>
      <p:sp>
        <p:nvSpPr>
          <p:cNvPr id="33795" name="Rectangle 4"/>
          <p:cNvSpPr>
            <a:spLocks noChangeArrowheads="1"/>
          </p:cNvSpPr>
          <p:nvPr/>
        </p:nvSpPr>
        <p:spPr bwMode="auto">
          <a:xfrm>
            <a:off x="2667000" y="457200"/>
            <a:ext cx="3548063" cy="400050"/>
          </a:xfrm>
          <a:prstGeom prst="rect">
            <a:avLst/>
          </a:prstGeom>
          <a:noFill/>
          <a:ln w="9525">
            <a:noFill/>
            <a:miter lim="800000"/>
            <a:headEnd/>
            <a:tailEnd/>
          </a:ln>
        </p:spPr>
        <p:txBody>
          <a:bodyPr wrap="none">
            <a:spAutoFit/>
          </a:bodyPr>
          <a:lstStyle/>
          <a:p>
            <a:r>
              <a:rPr lang="en-US" sz="2000" b="1">
                <a:solidFill>
                  <a:schemeClr val="bg1"/>
                </a:solidFill>
                <a:latin typeface="Tahoma" pitchFamily="34" charset="0"/>
                <a:cs typeface="Tahoma" pitchFamily="34" charset="0"/>
              </a:rPr>
              <a:t>THE COMMUNITY FACTOR</a:t>
            </a:r>
            <a:endParaRPr lang="el-GR" sz="2000" b="1">
              <a:solidFill>
                <a:schemeClr val="bg1"/>
              </a:solidFill>
              <a:latin typeface="Tahoma" pitchFamily="34" charset="0"/>
              <a:cs typeface="Tahoma" pitchFamily="34" charset="0"/>
            </a:endParaRPr>
          </a:p>
        </p:txBody>
      </p:sp>
      <p:graphicFrame>
        <p:nvGraphicFramePr>
          <p:cNvPr id="6" name="Content Placeholder 5"/>
          <p:cNvGraphicFramePr>
            <a:graphicFrameLocks/>
          </p:cNvGraphicFramePr>
          <p:nvPr/>
        </p:nvGraphicFramePr>
        <p:xfrm>
          <a:off x="1219200" y="1371600"/>
          <a:ext cx="6096000" cy="4158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 Θέση αριθμού διαφάνειας"/>
          <p:cNvSpPr>
            <a:spLocks noGrp="1"/>
          </p:cNvSpPr>
          <p:nvPr>
            <p:ph type="sldNum" sz="quarter" idx="12"/>
          </p:nvPr>
        </p:nvSpPr>
        <p:spPr>
          <a:noFill/>
        </p:spPr>
        <p:txBody>
          <a:bodyPr/>
          <a:lstStyle/>
          <a:p>
            <a:fld id="{BE3B39FD-22E2-489C-8CF7-5BFEE537720E}" type="slidenum">
              <a:rPr lang="el-GR" altLang="el-GR"/>
              <a:pPr/>
              <a:t>37</a:t>
            </a:fld>
            <a:endParaRPr lang="el-GR" altLang="el-GR"/>
          </a:p>
        </p:txBody>
      </p:sp>
      <p:sp>
        <p:nvSpPr>
          <p:cNvPr id="34819" name="Rectangle 2"/>
          <p:cNvSpPr>
            <a:spLocks noGrp="1" noChangeArrowheads="1"/>
          </p:cNvSpPr>
          <p:nvPr>
            <p:ph type="ctrTitle"/>
          </p:nvPr>
        </p:nvSpPr>
        <p:spPr>
          <a:xfrm>
            <a:off x="1866900" y="228600"/>
            <a:ext cx="5105400" cy="9906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THE MOBILE PSYCHIATRIC UNIT CONCLUSION</a:t>
            </a:r>
            <a:endParaRPr lang="el-GR" altLang="el-GR" sz="2000" b="1" smtClean="0">
              <a:solidFill>
                <a:schemeClr val="bg1"/>
              </a:solidFill>
              <a:latin typeface="Tahoma" pitchFamily="34" charset="0"/>
              <a:cs typeface="Tahoma" pitchFamily="34" charset="0"/>
            </a:endParaRPr>
          </a:p>
        </p:txBody>
      </p:sp>
      <p:sp>
        <p:nvSpPr>
          <p:cNvPr id="21509" name="Rectangle 3"/>
          <p:cNvSpPr>
            <a:spLocks noGrp="1" noChangeArrowheads="1"/>
          </p:cNvSpPr>
          <p:nvPr>
            <p:ph type="subTitle" idx="1"/>
          </p:nvPr>
        </p:nvSpPr>
        <p:spPr>
          <a:xfrm>
            <a:off x="838200" y="1676400"/>
            <a:ext cx="7848600" cy="3886200"/>
          </a:xfrm>
        </p:spPr>
        <p:txBody>
          <a:bodyPr/>
          <a:lstStyle/>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The </a:t>
            </a:r>
            <a:r>
              <a:rPr lang="en-US" altLang="el-GR" sz="1100" b="1" dirty="0">
                <a:latin typeface="Tahoma" panose="020B0604030504040204" pitchFamily="34" charset="0"/>
                <a:ea typeface="Tahoma" panose="020B0604030504040204" pitchFamily="34" charset="0"/>
                <a:cs typeface="Tahoma" panose="020B0604030504040204" pitchFamily="34" charset="0"/>
              </a:rPr>
              <a:t>efficacy of the model </a:t>
            </a:r>
            <a:r>
              <a:rPr lang="en-US" altLang="el-GR" sz="1100" dirty="0">
                <a:latin typeface="Tahoma" panose="020B0604030504040204" pitchFamily="34" charset="0"/>
                <a:ea typeface="Tahoma" panose="020B0604030504040204" pitchFamily="34" charset="0"/>
                <a:cs typeface="Tahoma" panose="020B0604030504040204" pitchFamily="34" charset="0"/>
              </a:rPr>
              <a:t>of the mobile unit is proven by the Greek state </a:t>
            </a:r>
            <a:r>
              <a:rPr lang="en-US" altLang="el-GR" sz="1100" b="1" dirty="0">
                <a:latin typeface="Tahoma" panose="020B0604030504040204" pitchFamily="34" charset="0"/>
                <a:ea typeface="Tahoma" panose="020B0604030504040204" pitchFamily="34" charset="0"/>
                <a:cs typeface="Tahoma" panose="020B0604030504040204" pitchFamily="34" charset="0"/>
              </a:rPr>
              <a:t>by adapting it in the law 2716/1999</a:t>
            </a:r>
            <a:r>
              <a:rPr lang="en-US" altLang="el-GR" sz="1100" dirty="0">
                <a:latin typeface="Tahoma" panose="020B0604030504040204" pitchFamily="34" charset="0"/>
                <a:ea typeface="Tahoma" panose="020B0604030504040204" pitchFamily="34" charset="0"/>
                <a:cs typeface="Tahoma" panose="020B0604030504040204" pitchFamily="34" charset="0"/>
              </a:rPr>
              <a:t>. </a:t>
            </a:r>
          </a:p>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Mobile Units are </a:t>
            </a:r>
            <a:r>
              <a:rPr lang="en-US" altLang="el-GR" sz="1100" b="1" dirty="0">
                <a:latin typeface="Tahoma" panose="020B0604030504040204" pitchFamily="34" charset="0"/>
                <a:ea typeface="Tahoma" panose="020B0604030504040204" pitchFamily="34" charset="0"/>
                <a:cs typeface="Tahoma" panose="020B0604030504040204" pitchFamily="34" charset="0"/>
              </a:rPr>
              <a:t>increasing in Greece </a:t>
            </a:r>
            <a:r>
              <a:rPr lang="en-US" altLang="el-GR" sz="1100" dirty="0">
                <a:latin typeface="Tahoma" panose="020B0604030504040204" pitchFamily="34" charset="0"/>
                <a:ea typeface="Tahoma" panose="020B0604030504040204" pitchFamily="34" charset="0"/>
                <a:cs typeface="Tahoma" panose="020B0604030504040204" pitchFamily="34" charset="0"/>
              </a:rPr>
              <a:t>(25 now).</a:t>
            </a:r>
          </a:p>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This approach has proved to be </a:t>
            </a:r>
            <a:r>
              <a:rPr lang="en-US" altLang="el-GR" sz="1100" b="1" dirty="0">
                <a:latin typeface="Tahoma" panose="020B0604030504040204" pitchFamily="34" charset="0"/>
                <a:ea typeface="Tahoma" panose="020B0604030504040204" pitchFamily="34" charset="0"/>
                <a:cs typeface="Tahoma" panose="020B0604030504040204" pitchFamily="34" charset="0"/>
              </a:rPr>
              <a:t>more human and cheaper </a:t>
            </a:r>
            <a:r>
              <a:rPr lang="en-US" altLang="el-GR" sz="1100" dirty="0">
                <a:latin typeface="Tahoma" panose="020B0604030504040204" pitchFamily="34" charset="0"/>
                <a:ea typeface="Tahoma" panose="020B0604030504040204" pitchFamily="34" charset="0"/>
                <a:cs typeface="Tahoma" panose="020B0604030504040204" pitchFamily="34" charset="0"/>
              </a:rPr>
              <a:t>than hospitalizations.</a:t>
            </a:r>
          </a:p>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The big question and challenge is </a:t>
            </a:r>
            <a:r>
              <a:rPr lang="en-US" altLang="el-GR" sz="1100" b="1" dirty="0">
                <a:latin typeface="Tahoma" panose="020B0604030504040204" pitchFamily="34" charset="0"/>
                <a:ea typeface="Tahoma" panose="020B0604030504040204" pitchFamily="34" charset="0"/>
                <a:cs typeface="Tahoma" panose="020B0604030504040204" pitchFamily="34" charset="0"/>
              </a:rPr>
              <a:t>how to apply it in the big capitals and cities of Greece</a:t>
            </a:r>
            <a:r>
              <a:rPr lang="en-US" altLang="el-GR" sz="1100" dirty="0">
                <a:latin typeface="Tahoma" panose="020B0604030504040204" pitchFamily="34" charset="0"/>
                <a:ea typeface="Tahoma" panose="020B0604030504040204" pitchFamily="34" charset="0"/>
                <a:cs typeface="Tahoma" panose="020B0604030504040204" pitchFamily="34" charset="0"/>
              </a:rPr>
              <a:t>. In other words, how to increase the primary care (Mobile Units, Community Mental Health Services for Children, Adolescents and Adults) </a:t>
            </a:r>
          </a:p>
          <a:p>
            <a:pPr marL="171450" indent="-171450" algn="l" eaLnBrk="1" hangingPunct="1">
              <a:lnSpc>
                <a:spcPct val="200000"/>
              </a:lnSpc>
              <a:buFont typeface="Wingdings" panose="05000000000000000000" pitchFamily="2" charset="2"/>
              <a:buChar char="ü"/>
              <a:defRPr/>
            </a:pPr>
            <a:r>
              <a:rPr lang="en-US" altLang="el-GR" sz="1100" dirty="0">
                <a:latin typeface="Tahoma" panose="020B0604030504040204" pitchFamily="34" charset="0"/>
                <a:ea typeface="Tahoma" panose="020B0604030504040204" pitchFamily="34" charset="0"/>
                <a:cs typeface="Tahoma" panose="020B0604030504040204" pitchFamily="34" charset="0"/>
              </a:rPr>
              <a:t>   Another big challenge is </a:t>
            </a:r>
            <a:r>
              <a:rPr lang="en-US" altLang="el-GR" sz="1100" b="1" dirty="0">
                <a:latin typeface="Tahoma" panose="020B0604030504040204" pitchFamily="34" charset="0"/>
                <a:ea typeface="Tahoma" panose="020B0604030504040204" pitchFamily="34" charset="0"/>
                <a:cs typeface="Tahoma" panose="020B0604030504040204" pitchFamily="34" charset="0"/>
              </a:rPr>
              <a:t>how this model (and especially the close relationship with the community) can be transferred in different countries and different social/cultural environments</a:t>
            </a:r>
          </a:p>
          <a:p>
            <a:pPr eaLnBrk="1" hangingPunct="1">
              <a:lnSpc>
                <a:spcPct val="90000"/>
              </a:lnSpc>
              <a:defRPr/>
            </a:pPr>
            <a:endParaRPr lang="el-GR" altLang="el-GR" sz="2400" dirty="0"/>
          </a:p>
        </p:txBody>
      </p:sp>
      <p:pic>
        <p:nvPicPr>
          <p:cNvPr id="34821" name="Picture 4" descr="LOGO TELIKO AGGLIKO"/>
          <p:cNvPicPr>
            <a:picLocks noChangeAspect="1" noChangeArrowheads="1"/>
          </p:cNvPicPr>
          <p:nvPr/>
        </p:nvPicPr>
        <p:blipFill>
          <a:blip r:embed="rId2" cstate="print"/>
          <a:srcRect/>
          <a:stretch>
            <a:fillRect/>
          </a:stretch>
        </p:blipFill>
        <p:spPr bwMode="auto">
          <a:xfrm>
            <a:off x="3429000" y="6245225"/>
            <a:ext cx="19812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157163"/>
            <a:ext cx="7162800" cy="704850"/>
          </a:xfrm>
        </p:spPr>
        <p:txBody>
          <a:bodyPr/>
          <a:lstStyle/>
          <a:p>
            <a:pPr algn="ctr" eaLnBrk="1" hangingPunct="1">
              <a:lnSpc>
                <a:spcPct val="200000"/>
              </a:lnSpc>
            </a:pPr>
            <a:r>
              <a:rPr lang="en-US" altLang="el-GR" smtClean="0">
                <a:solidFill>
                  <a:schemeClr val="bg1"/>
                </a:solidFill>
                <a:latin typeface="Tahoma" pitchFamily="34" charset="0"/>
                <a:cs typeface="Tahoma" pitchFamily="34" charset="0"/>
              </a:rPr>
              <a:t> </a:t>
            </a:r>
            <a:r>
              <a:rPr lang="el-GR" altLang="el-GR" smtClean="0">
                <a:solidFill>
                  <a:schemeClr val="bg1"/>
                </a:solidFill>
                <a:latin typeface="Tahoma" pitchFamily="34" charset="0"/>
                <a:cs typeface="Tahoma" pitchFamily="34" charset="0"/>
              </a:rPr>
              <a:t/>
            </a:r>
            <a:br>
              <a:rPr lang="el-GR" altLang="el-GR" smtClean="0">
                <a:solidFill>
                  <a:schemeClr val="bg1"/>
                </a:solidFill>
                <a:latin typeface="Tahoma" pitchFamily="34" charset="0"/>
                <a:cs typeface="Tahoma" pitchFamily="34" charset="0"/>
              </a:rPr>
            </a:br>
            <a:r>
              <a:rPr lang="en-US" altLang="el-GR" smtClean="0">
                <a:solidFill>
                  <a:schemeClr val="bg1"/>
                </a:solidFill>
                <a:latin typeface="Tahoma" pitchFamily="34" charset="0"/>
                <a:cs typeface="Tahoma" pitchFamily="34" charset="0"/>
              </a:rPr>
              <a:t>SENSITIZATION ON MENTAL HEALTH ISSUES</a:t>
            </a:r>
            <a:endParaRPr lang="el-GR" altLang="el-GR" smtClean="0">
              <a:solidFill>
                <a:schemeClr val="bg1"/>
              </a:solidFill>
              <a:latin typeface="Tahoma" pitchFamily="34" charset="0"/>
              <a:cs typeface="Tahoma" pitchFamily="34" charset="0"/>
            </a:endParaRPr>
          </a:p>
        </p:txBody>
      </p:sp>
      <p:sp>
        <p:nvSpPr>
          <p:cNvPr id="35843" name="Rectangle 7"/>
          <p:cNvSpPr>
            <a:spLocks noGrp="1" noChangeArrowheads="1"/>
          </p:cNvSpPr>
          <p:nvPr>
            <p:ph idx="1"/>
          </p:nvPr>
        </p:nvSpPr>
        <p:spPr>
          <a:xfrm>
            <a:off x="3805238" y="228600"/>
            <a:ext cx="5111750" cy="5853113"/>
          </a:xfrm>
        </p:spPr>
        <p:txBody>
          <a:bodyPr/>
          <a:lstStyle/>
          <a:p>
            <a:pPr eaLnBrk="1" hangingPunct="1"/>
            <a:endParaRPr lang="el-GR" altLang="el-GR" smtClean="0"/>
          </a:p>
          <a:p>
            <a:pPr eaLnBrk="1" hangingPunct="1"/>
            <a:endParaRPr lang="el-GR" altLang="el-GR" smtClean="0"/>
          </a:p>
        </p:txBody>
      </p:sp>
      <p:sp>
        <p:nvSpPr>
          <p:cNvPr id="35844" name="Θέση κειμένου 1"/>
          <p:cNvSpPr>
            <a:spLocks noGrp="1"/>
          </p:cNvSpPr>
          <p:nvPr>
            <p:ph type="body" sz="half" idx="2"/>
          </p:nvPr>
        </p:nvSpPr>
        <p:spPr>
          <a:xfrm>
            <a:off x="304800" y="1470025"/>
            <a:ext cx="2209800" cy="4691063"/>
          </a:xfrm>
        </p:spPr>
        <p:txBody>
          <a:bodyPr/>
          <a:lstStyle/>
          <a:p>
            <a:endParaRPr lang="en-US" altLang="el-GR" sz="2000" b="1" smtClean="0">
              <a:solidFill>
                <a:srgbClr val="FFFFFF"/>
              </a:solidFill>
              <a:latin typeface="Tahoma" pitchFamily="34" charset="0"/>
              <a:cs typeface="Tahoma" pitchFamily="34" charset="0"/>
            </a:endParaRPr>
          </a:p>
          <a:p>
            <a:endParaRPr lang="en-US" altLang="el-GR" sz="2000" b="1" smtClean="0">
              <a:solidFill>
                <a:srgbClr val="FFFFFF"/>
              </a:solidFill>
              <a:latin typeface="Tahoma" pitchFamily="34" charset="0"/>
              <a:cs typeface="Tahoma" pitchFamily="34" charset="0"/>
            </a:endParaRPr>
          </a:p>
          <a:p>
            <a:pPr>
              <a:lnSpc>
                <a:spcPct val="200000"/>
              </a:lnSpc>
            </a:pPr>
            <a:r>
              <a:rPr lang="en-US" altLang="el-GR" sz="1100" b="1" smtClean="0">
                <a:solidFill>
                  <a:srgbClr val="FFFFFF"/>
                </a:solidFill>
                <a:latin typeface="Tahoma" pitchFamily="34" charset="0"/>
                <a:cs typeface="Tahoma" pitchFamily="34" charset="0"/>
              </a:rPr>
              <a:t>Activities with young children, parents and friends, in order to offer sensitization on mental health issues</a:t>
            </a:r>
            <a:endParaRPr lang="el-GR" sz="1100" smtClean="0"/>
          </a:p>
        </p:txBody>
      </p:sp>
      <p:sp>
        <p:nvSpPr>
          <p:cNvPr id="35845" name="5 - Θέση αριθμού διαφάνειας"/>
          <p:cNvSpPr>
            <a:spLocks noGrp="1"/>
          </p:cNvSpPr>
          <p:nvPr>
            <p:ph type="sldNum" sz="quarter" idx="12"/>
          </p:nvPr>
        </p:nvSpPr>
        <p:spPr>
          <a:noFill/>
        </p:spPr>
        <p:txBody>
          <a:bodyPr/>
          <a:lstStyle/>
          <a:p>
            <a:fld id="{6BD426B4-FEA6-4EC4-83BB-6746DF3A1EE8}" type="slidenum">
              <a:rPr lang="el-GR" altLang="el-GR"/>
              <a:pPr/>
              <a:t>38</a:t>
            </a:fld>
            <a:endParaRPr lang="el-GR" altLang="el-GR"/>
          </a:p>
        </p:txBody>
      </p:sp>
      <p:pic>
        <p:nvPicPr>
          <p:cNvPr id="35846" name="Picture 9"/>
          <p:cNvPicPr>
            <a:picLocks noChangeAspect="1" noChangeArrowheads="1"/>
          </p:cNvPicPr>
          <p:nvPr/>
        </p:nvPicPr>
        <p:blipFill>
          <a:blip r:embed="rId3" cstate="print"/>
          <a:srcRect/>
          <a:stretch>
            <a:fillRect/>
          </a:stretch>
        </p:blipFill>
        <p:spPr bwMode="auto">
          <a:xfrm>
            <a:off x="2667000" y="1493838"/>
            <a:ext cx="6249988" cy="4692650"/>
          </a:xfrm>
          <a:prstGeom prst="rect">
            <a:avLst/>
          </a:prstGeom>
          <a:noFill/>
          <a:ln w="9525">
            <a:noFill/>
            <a:miter lim="800000"/>
            <a:headEnd/>
            <a:tailEnd/>
          </a:ln>
        </p:spPr>
      </p:pic>
      <p:pic>
        <p:nvPicPr>
          <p:cNvPr id="35847" name="Picture 4" descr="LOGO TELIKO AGGLIKO"/>
          <p:cNvPicPr>
            <a:picLocks noChangeAspect="1" noChangeArrowheads="1"/>
          </p:cNvPicPr>
          <p:nvPr/>
        </p:nvPicPr>
        <p:blipFill>
          <a:blip r:embed="rId4" cstate="print"/>
          <a:srcRect/>
          <a:stretch>
            <a:fillRect/>
          </a:stretch>
        </p:blipFill>
        <p:spPr bwMode="auto">
          <a:xfrm>
            <a:off x="3429000" y="6324600"/>
            <a:ext cx="1828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27200" y="228600"/>
            <a:ext cx="5867400" cy="585788"/>
          </a:xfrm>
        </p:spPr>
        <p:txBody>
          <a:bodyPr/>
          <a:lstStyle/>
          <a:p>
            <a:pPr algn="ctr" eaLnBrk="1" hangingPunct="1">
              <a:lnSpc>
                <a:spcPct val="150000"/>
              </a:lnSpc>
            </a:pPr>
            <a:r>
              <a:rPr lang="el-GR" altLang="el-GR" smtClean="0">
                <a:solidFill>
                  <a:schemeClr val="bg1"/>
                </a:solidFill>
                <a:latin typeface="Tahoma" pitchFamily="34" charset="0"/>
                <a:cs typeface="Tahoma" pitchFamily="34" charset="0"/>
              </a:rPr>
              <a:t/>
            </a:r>
            <a:br>
              <a:rPr lang="el-GR" altLang="el-GR" smtClean="0">
                <a:solidFill>
                  <a:schemeClr val="bg1"/>
                </a:solidFill>
                <a:latin typeface="Tahoma" pitchFamily="34" charset="0"/>
                <a:cs typeface="Tahoma" pitchFamily="34" charset="0"/>
              </a:rPr>
            </a:br>
            <a:r>
              <a:rPr lang="en-US" altLang="el-GR" smtClean="0">
                <a:solidFill>
                  <a:schemeClr val="bg1"/>
                </a:solidFill>
                <a:latin typeface="Tahoma" pitchFamily="34" charset="0"/>
                <a:cs typeface="Tahoma" pitchFamily="34" charset="0"/>
              </a:rPr>
              <a:t>MEETING “KEY PEOPLE”</a:t>
            </a:r>
            <a:endParaRPr lang="el-GR" altLang="el-GR" smtClean="0">
              <a:solidFill>
                <a:schemeClr val="bg1"/>
              </a:solidFill>
              <a:latin typeface="Tahoma" pitchFamily="34" charset="0"/>
              <a:cs typeface="Tahoma" pitchFamily="34" charset="0"/>
            </a:endParaRPr>
          </a:p>
        </p:txBody>
      </p:sp>
      <p:sp>
        <p:nvSpPr>
          <p:cNvPr id="36867" name="Rectangle 8"/>
          <p:cNvSpPr>
            <a:spLocks noGrp="1" noChangeArrowheads="1"/>
          </p:cNvSpPr>
          <p:nvPr>
            <p:ph idx="1"/>
          </p:nvPr>
        </p:nvSpPr>
        <p:spPr>
          <a:xfrm>
            <a:off x="3575050" y="1435100"/>
            <a:ext cx="5111750" cy="4651375"/>
          </a:xfrm>
        </p:spPr>
        <p:txBody>
          <a:bodyPr/>
          <a:lstStyle/>
          <a:p>
            <a:pPr eaLnBrk="1" hangingPunct="1"/>
            <a:endParaRPr lang="en-US" altLang="el-GR" smtClean="0"/>
          </a:p>
          <a:p>
            <a:pPr eaLnBrk="1" hangingPunct="1"/>
            <a:endParaRPr lang="el-GR" altLang="el-GR" smtClean="0"/>
          </a:p>
        </p:txBody>
      </p:sp>
      <p:sp>
        <p:nvSpPr>
          <p:cNvPr id="2" name="Θέση κειμένου 1"/>
          <p:cNvSpPr>
            <a:spLocks noGrp="1"/>
          </p:cNvSpPr>
          <p:nvPr>
            <p:ph type="body" sz="half" idx="2"/>
          </p:nvPr>
        </p:nvSpPr>
        <p:spPr>
          <a:xfrm>
            <a:off x="109538" y="1435100"/>
            <a:ext cx="2551112" cy="4673600"/>
          </a:xfrm>
        </p:spPr>
        <p:txBody>
          <a:bodyPr/>
          <a:lstStyle/>
          <a:p>
            <a:pPr>
              <a:defRPr/>
            </a:pPr>
            <a:endParaRPr lang="en-US" altLang="el-GR" sz="1600" b="1" dirty="0">
              <a:solidFill>
                <a:srgbClr val="FFFFFF"/>
              </a:solidFill>
              <a:ea typeface="+mj-ea"/>
              <a:cs typeface="+mj-cs"/>
            </a:endParaRPr>
          </a:p>
          <a:p>
            <a:pPr>
              <a:defRPr/>
            </a:pPr>
            <a:endParaRPr lang="en-US" altLang="el-GR" sz="1600" b="1" dirty="0">
              <a:solidFill>
                <a:srgbClr val="FFFFFF"/>
              </a:solidFill>
              <a:ea typeface="+mj-ea"/>
              <a:cs typeface="+mj-cs"/>
            </a:endParaRPr>
          </a:p>
          <a:p>
            <a:pPr>
              <a:lnSpc>
                <a:spcPct val="200000"/>
              </a:lnSpc>
              <a:defRPr/>
            </a:pPr>
            <a:r>
              <a:rPr lang="en-US" altLang="el-GR" sz="1100" b="1" dirty="0">
                <a:solidFill>
                  <a:srgbClr val="FFFFFF"/>
                </a:solidFill>
                <a:latin typeface="Tahoma" panose="020B0604030504040204" pitchFamily="34" charset="0"/>
                <a:ea typeface="Tahoma" panose="020B0604030504040204" pitchFamily="34" charset="0"/>
                <a:cs typeface="Tahoma" panose="020B0604030504040204" pitchFamily="34" charset="0"/>
              </a:rPr>
              <a:t>Professor </a:t>
            </a:r>
            <a:r>
              <a:rPr lang="en-US" altLang="el-GR" sz="1100" b="1" dirty="0" err="1">
                <a:solidFill>
                  <a:srgbClr val="FFFFFF"/>
                </a:solidFill>
                <a:latin typeface="Tahoma" panose="020B0604030504040204" pitchFamily="34" charset="0"/>
                <a:ea typeface="Tahoma" panose="020B0604030504040204" pitchFamily="34" charset="0"/>
                <a:cs typeface="Tahoma" panose="020B0604030504040204" pitchFamily="34" charset="0"/>
              </a:rPr>
              <a:t>Sakellaropoulos</a:t>
            </a:r>
            <a:r>
              <a:rPr lang="en-US" altLang="el-GR" sz="1100" b="1" dirty="0">
                <a:solidFill>
                  <a:srgbClr val="FFFFFF"/>
                </a:solidFill>
                <a:latin typeface="Tahoma" panose="020B0604030504040204" pitchFamily="34" charset="0"/>
                <a:ea typeface="Tahoma" panose="020B0604030504040204" pitchFamily="34" charset="0"/>
                <a:cs typeface="Tahoma" panose="020B0604030504040204" pitchFamily="34" charset="0"/>
              </a:rPr>
              <a:t> is meeting “key people” from the community in the local cafe, sensitizing them on mental health issues, or asking their help for an </a:t>
            </a:r>
            <a:r>
              <a:rPr lang="en-GB" altLang="el-GR" sz="1100" b="1" dirty="0">
                <a:solidFill>
                  <a:srgbClr val="FFFFFF"/>
                </a:solidFill>
                <a:latin typeface="Tahoma" panose="020B0604030504040204" pitchFamily="34" charset="0"/>
                <a:ea typeface="Tahoma" panose="020B0604030504040204" pitchFamily="34" charset="0"/>
                <a:cs typeface="Tahoma" panose="020B0604030504040204" pitchFamily="34" charset="0"/>
              </a:rPr>
              <a:t>individual with mental health problems in their community</a:t>
            </a:r>
            <a:endParaRPr lang="el-GR" sz="1100" dirty="0">
              <a:latin typeface="Tahoma" panose="020B0604030504040204" pitchFamily="34" charset="0"/>
              <a:ea typeface="Tahoma" panose="020B0604030504040204" pitchFamily="34" charset="0"/>
              <a:cs typeface="Tahoma" panose="020B0604030504040204" pitchFamily="34" charset="0"/>
            </a:endParaRPr>
          </a:p>
        </p:txBody>
      </p:sp>
      <p:sp>
        <p:nvSpPr>
          <p:cNvPr id="36869" name="5 - Θέση αριθμού διαφάνειας"/>
          <p:cNvSpPr>
            <a:spLocks noGrp="1"/>
          </p:cNvSpPr>
          <p:nvPr>
            <p:ph type="sldNum" sz="quarter" idx="12"/>
          </p:nvPr>
        </p:nvSpPr>
        <p:spPr>
          <a:noFill/>
        </p:spPr>
        <p:txBody>
          <a:bodyPr/>
          <a:lstStyle/>
          <a:p>
            <a:fld id="{0AEA9D04-00E3-4F44-AAB4-7D538F237871}" type="slidenum">
              <a:rPr lang="el-GR" altLang="el-GR"/>
              <a:pPr/>
              <a:t>39</a:t>
            </a:fld>
            <a:endParaRPr lang="el-GR" altLang="el-GR"/>
          </a:p>
        </p:txBody>
      </p:sp>
      <p:pic>
        <p:nvPicPr>
          <p:cNvPr id="36870" name="Picture 6"/>
          <p:cNvPicPr>
            <a:picLocks noChangeAspect="1" noChangeArrowheads="1"/>
          </p:cNvPicPr>
          <p:nvPr/>
        </p:nvPicPr>
        <p:blipFill>
          <a:blip r:embed="rId2" cstate="print"/>
          <a:srcRect/>
          <a:stretch>
            <a:fillRect/>
          </a:stretch>
        </p:blipFill>
        <p:spPr bwMode="auto">
          <a:xfrm>
            <a:off x="3048000" y="1554163"/>
            <a:ext cx="6019800" cy="4572000"/>
          </a:xfrm>
          <a:prstGeom prst="rect">
            <a:avLst/>
          </a:prstGeom>
          <a:noFill/>
          <a:ln w="9525">
            <a:noFill/>
            <a:miter lim="800000"/>
            <a:headEnd/>
            <a:tailEnd/>
          </a:ln>
        </p:spPr>
      </p:pic>
      <p:pic>
        <p:nvPicPr>
          <p:cNvPr id="36871" name="Picture 4" descr="LOGO TELIKO AGGLIKO"/>
          <p:cNvPicPr>
            <a:picLocks noChangeAspect="1" noChangeArrowheads="1"/>
          </p:cNvPicPr>
          <p:nvPr/>
        </p:nvPicPr>
        <p:blipFill>
          <a:blip r:embed="rId3" cstate="print"/>
          <a:srcRect/>
          <a:stretch>
            <a:fillRect/>
          </a:stretch>
        </p:blipFill>
        <p:spPr bwMode="auto">
          <a:xfrm>
            <a:off x="3733800" y="6343650"/>
            <a:ext cx="1676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4 - Θέση υποσέλιδου"/>
          <p:cNvSpPr>
            <a:spLocks noGrp="1"/>
          </p:cNvSpPr>
          <p:nvPr>
            <p:ph type="ftr" sz="quarter" idx="11"/>
          </p:nvPr>
        </p:nvSpPr>
        <p:spPr>
          <a:noFill/>
        </p:spPr>
        <p:txBody>
          <a:bodyPr/>
          <a:lstStyle/>
          <a:p>
            <a:r>
              <a:rPr lang="el-GR" altLang="el-GR" smtClean="0"/>
              <a:t>P.Fitsiou- Psychologist, MSc</a:t>
            </a:r>
          </a:p>
        </p:txBody>
      </p:sp>
      <p:sp>
        <p:nvSpPr>
          <p:cNvPr id="6147" name="5 - Θέση αριθμού διαφάνειας"/>
          <p:cNvSpPr>
            <a:spLocks noGrp="1"/>
          </p:cNvSpPr>
          <p:nvPr>
            <p:ph type="sldNum" sz="quarter" idx="12"/>
          </p:nvPr>
        </p:nvSpPr>
        <p:spPr>
          <a:noFill/>
        </p:spPr>
        <p:txBody>
          <a:bodyPr/>
          <a:lstStyle/>
          <a:p>
            <a:fld id="{79551CF2-DFC4-4EA1-92C4-02DD1294B8F0}" type="slidenum">
              <a:rPr lang="el-GR" altLang="el-GR"/>
              <a:pPr/>
              <a:t>4</a:t>
            </a:fld>
            <a:endParaRPr lang="el-GR" altLang="el-GR"/>
          </a:p>
        </p:txBody>
      </p:sp>
      <p:pic>
        <p:nvPicPr>
          <p:cNvPr id="6148" name="Picture 2" descr="xartis11"/>
          <p:cNvPicPr>
            <a:picLocks noChangeAspect="1" noChangeArrowheads="1"/>
          </p:cNvPicPr>
          <p:nvPr/>
        </p:nvPicPr>
        <p:blipFill>
          <a:blip r:embed="rId2" cstate="print"/>
          <a:srcRect/>
          <a:stretch>
            <a:fillRect/>
          </a:stretch>
        </p:blipFill>
        <p:spPr bwMode="auto">
          <a:xfrm>
            <a:off x="0" y="-23813"/>
            <a:ext cx="9144000" cy="6881813"/>
          </a:xfrm>
          <a:prstGeom prst="rect">
            <a:avLst/>
          </a:prstGeom>
          <a:solidFill>
            <a:srgbClr val="FFFF00"/>
          </a:solidFill>
          <a:ln w="9525">
            <a:noFill/>
            <a:miter lim="800000"/>
            <a:headEnd/>
            <a:tailEnd/>
          </a:ln>
        </p:spPr>
      </p:pic>
      <p:pic>
        <p:nvPicPr>
          <p:cNvPr id="6149" name="Picture 3"/>
          <p:cNvPicPr>
            <a:picLocks noChangeAspect="1" noChangeArrowheads="1"/>
          </p:cNvPicPr>
          <p:nvPr/>
        </p:nvPicPr>
        <p:blipFill>
          <a:blip r:embed="rId3" cstate="print"/>
          <a:srcRect/>
          <a:stretch>
            <a:fillRect/>
          </a:stretch>
        </p:blipFill>
        <p:spPr bwMode="auto">
          <a:xfrm>
            <a:off x="2268538" y="3235325"/>
            <a:ext cx="792162" cy="193675"/>
          </a:xfrm>
          <a:prstGeom prst="rect">
            <a:avLst/>
          </a:prstGeom>
          <a:noFill/>
          <a:ln w="9525">
            <a:noFill/>
            <a:miter lim="800000"/>
            <a:headEnd/>
            <a:tailEnd/>
          </a:ln>
        </p:spPr>
      </p:pic>
      <p:pic>
        <p:nvPicPr>
          <p:cNvPr id="6150" name="Picture 4"/>
          <p:cNvPicPr>
            <a:picLocks noChangeAspect="1" noChangeArrowheads="1"/>
          </p:cNvPicPr>
          <p:nvPr/>
        </p:nvPicPr>
        <p:blipFill>
          <a:blip r:embed="rId4" cstate="print"/>
          <a:srcRect/>
          <a:stretch>
            <a:fillRect/>
          </a:stretch>
        </p:blipFill>
        <p:spPr bwMode="auto">
          <a:xfrm>
            <a:off x="3059113" y="3284538"/>
            <a:ext cx="433387" cy="153987"/>
          </a:xfrm>
          <a:prstGeom prst="rect">
            <a:avLst/>
          </a:prstGeom>
          <a:noFill/>
          <a:ln w="9525">
            <a:noFill/>
            <a:miter lim="800000"/>
            <a:headEnd/>
            <a:tailEnd/>
          </a:ln>
        </p:spPr>
      </p:pic>
      <p:sp>
        <p:nvSpPr>
          <p:cNvPr id="54277" name="Freeform 5"/>
          <p:cNvSpPr>
            <a:spLocks/>
          </p:cNvSpPr>
          <p:nvPr/>
        </p:nvSpPr>
        <p:spPr bwMode="auto">
          <a:xfrm>
            <a:off x="3059113" y="3573463"/>
            <a:ext cx="569912" cy="400050"/>
          </a:xfrm>
          <a:custGeom>
            <a:avLst/>
            <a:gdLst>
              <a:gd name="T0" fmla="*/ 2147483647 w 359"/>
              <a:gd name="T1" fmla="*/ 2147483647 h 252"/>
              <a:gd name="T2" fmla="*/ 0 w 359"/>
              <a:gd name="T3" fmla="*/ 2147483647 h 252"/>
              <a:gd name="T4" fmla="*/ 2147483647 w 359"/>
              <a:gd name="T5" fmla="*/ 2147483647 h 252"/>
              <a:gd name="T6" fmla="*/ 2147483647 w 359"/>
              <a:gd name="T7" fmla="*/ 2147483647 h 252"/>
              <a:gd name="T8" fmla="*/ 2147483647 w 359"/>
              <a:gd name="T9" fmla="*/ 2147483647 h 252"/>
              <a:gd name="T10" fmla="*/ 2147483647 w 359"/>
              <a:gd name="T11" fmla="*/ 2147483647 h 252"/>
              <a:gd name="T12" fmla="*/ 2147483647 w 359"/>
              <a:gd name="T13" fmla="*/ 2147483647 h 252"/>
              <a:gd name="T14" fmla="*/ 2147483647 w 359"/>
              <a:gd name="T15" fmla="*/ 2147483647 h 252"/>
              <a:gd name="T16" fmla="*/ 2147483647 w 359"/>
              <a:gd name="T17" fmla="*/ 2147483647 h 252"/>
              <a:gd name="T18" fmla="*/ 2147483647 w 359"/>
              <a:gd name="T19" fmla="*/ 2147483647 h 252"/>
              <a:gd name="T20" fmla="*/ 2147483647 w 359"/>
              <a:gd name="T21" fmla="*/ 2147483647 h 252"/>
              <a:gd name="T22" fmla="*/ 2147483647 w 359"/>
              <a:gd name="T23" fmla="*/ 2147483647 h 252"/>
              <a:gd name="T24" fmla="*/ 2147483647 w 359"/>
              <a:gd name="T25" fmla="*/ 2147483647 h 252"/>
              <a:gd name="T26" fmla="*/ 2147483647 w 359"/>
              <a:gd name="T27" fmla="*/ 2147483647 h 252"/>
              <a:gd name="T28" fmla="*/ 2147483647 w 359"/>
              <a:gd name="T29" fmla="*/ 2147483647 h 252"/>
              <a:gd name="T30" fmla="*/ 2147483647 w 359"/>
              <a:gd name="T31" fmla="*/ 2147483647 h 252"/>
              <a:gd name="T32" fmla="*/ 2147483647 w 359"/>
              <a:gd name="T33" fmla="*/ 2147483647 h 252"/>
              <a:gd name="T34" fmla="*/ 2147483647 w 359"/>
              <a:gd name="T35" fmla="*/ 2147483647 h 252"/>
              <a:gd name="T36" fmla="*/ 2147483647 w 359"/>
              <a:gd name="T37" fmla="*/ 2147483647 h 252"/>
              <a:gd name="T38" fmla="*/ 2147483647 w 359"/>
              <a:gd name="T39" fmla="*/ 2147483647 h 252"/>
              <a:gd name="T40" fmla="*/ 2147483647 w 359"/>
              <a:gd name="T41" fmla="*/ 2147483647 h 252"/>
              <a:gd name="T42" fmla="*/ 2147483647 w 359"/>
              <a:gd name="T43" fmla="*/ 2147483647 h 252"/>
              <a:gd name="T44" fmla="*/ 2147483647 w 359"/>
              <a:gd name="T45" fmla="*/ 2147483647 h 252"/>
              <a:gd name="T46" fmla="*/ 2147483647 w 359"/>
              <a:gd name="T47" fmla="*/ 2147483647 h 252"/>
              <a:gd name="T48" fmla="*/ 2147483647 w 359"/>
              <a:gd name="T49" fmla="*/ 2147483647 h 252"/>
              <a:gd name="T50" fmla="*/ 2147483647 w 359"/>
              <a:gd name="T51" fmla="*/ 2147483647 h 252"/>
              <a:gd name="T52" fmla="*/ 2147483647 w 359"/>
              <a:gd name="T53" fmla="*/ 2147483647 h 252"/>
              <a:gd name="T54" fmla="*/ 2147483647 w 359"/>
              <a:gd name="T55" fmla="*/ 2147483647 h 252"/>
              <a:gd name="T56" fmla="*/ 2147483647 w 359"/>
              <a:gd name="T57" fmla="*/ 2147483647 h 252"/>
              <a:gd name="T58" fmla="*/ 2147483647 w 359"/>
              <a:gd name="T59" fmla="*/ 2147483647 h 252"/>
              <a:gd name="T60" fmla="*/ 2147483647 w 359"/>
              <a:gd name="T61" fmla="*/ 2147483647 h 252"/>
              <a:gd name="T62" fmla="*/ 2147483647 w 359"/>
              <a:gd name="T63" fmla="*/ 2147483647 h 252"/>
              <a:gd name="T64" fmla="*/ 2147483647 w 359"/>
              <a:gd name="T65" fmla="*/ 2147483647 h 252"/>
              <a:gd name="T66" fmla="*/ 2147483647 w 359"/>
              <a:gd name="T67" fmla="*/ 2147483647 h 252"/>
              <a:gd name="T68" fmla="*/ 2147483647 w 359"/>
              <a:gd name="T69" fmla="*/ 2147483647 h 252"/>
              <a:gd name="T70" fmla="*/ 2147483647 w 359"/>
              <a:gd name="T71" fmla="*/ 2147483647 h 252"/>
              <a:gd name="T72" fmla="*/ 2147483647 w 359"/>
              <a:gd name="T73" fmla="*/ 2147483647 h 252"/>
              <a:gd name="T74" fmla="*/ 2147483647 w 359"/>
              <a:gd name="T75" fmla="*/ 2147483647 h 252"/>
              <a:gd name="T76" fmla="*/ 2147483647 w 359"/>
              <a:gd name="T77" fmla="*/ 2147483647 h 252"/>
              <a:gd name="T78" fmla="*/ 2147483647 w 359"/>
              <a:gd name="T79" fmla="*/ 2147483647 h 252"/>
              <a:gd name="T80" fmla="*/ 2147483647 w 359"/>
              <a:gd name="T81" fmla="*/ 2147483647 h 252"/>
              <a:gd name="T82" fmla="*/ 2147483647 w 359"/>
              <a:gd name="T83" fmla="*/ 2147483647 h 252"/>
              <a:gd name="T84" fmla="*/ 2147483647 w 359"/>
              <a:gd name="T85" fmla="*/ 2147483647 h 252"/>
              <a:gd name="T86" fmla="*/ 2147483647 w 359"/>
              <a:gd name="T87" fmla="*/ 2147483647 h 252"/>
              <a:gd name="T88" fmla="*/ 2147483647 w 359"/>
              <a:gd name="T89" fmla="*/ 2147483647 h 252"/>
              <a:gd name="T90" fmla="*/ 2147483647 w 359"/>
              <a:gd name="T91" fmla="*/ 2147483647 h 252"/>
              <a:gd name="T92" fmla="*/ 2147483647 w 359"/>
              <a:gd name="T93" fmla="*/ 2147483647 h 252"/>
              <a:gd name="T94" fmla="*/ 2147483647 w 359"/>
              <a:gd name="T95" fmla="*/ 2147483647 h 252"/>
              <a:gd name="T96" fmla="*/ 2147483647 w 359"/>
              <a:gd name="T97" fmla="*/ 2147483647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9"/>
              <a:gd name="T148" fmla="*/ 0 h 252"/>
              <a:gd name="T149" fmla="*/ 359 w 359"/>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9" h="252">
                <a:moveTo>
                  <a:pt x="12" y="238"/>
                </a:moveTo>
                <a:cubicBezTo>
                  <a:pt x="5" y="237"/>
                  <a:pt x="3" y="236"/>
                  <a:pt x="0" y="229"/>
                </a:cubicBezTo>
                <a:cubicBezTo>
                  <a:pt x="3" y="224"/>
                  <a:pt x="5" y="220"/>
                  <a:pt x="6" y="214"/>
                </a:cubicBezTo>
                <a:cubicBezTo>
                  <a:pt x="7" y="194"/>
                  <a:pt x="1" y="186"/>
                  <a:pt x="17" y="183"/>
                </a:cubicBezTo>
                <a:cubicBezTo>
                  <a:pt x="22" y="181"/>
                  <a:pt x="27" y="180"/>
                  <a:pt x="32" y="178"/>
                </a:cubicBezTo>
                <a:cubicBezTo>
                  <a:pt x="40" y="167"/>
                  <a:pt x="48" y="169"/>
                  <a:pt x="63" y="168"/>
                </a:cubicBezTo>
                <a:cubicBezTo>
                  <a:pt x="64" y="159"/>
                  <a:pt x="62" y="150"/>
                  <a:pt x="65" y="142"/>
                </a:cubicBezTo>
                <a:cubicBezTo>
                  <a:pt x="66" y="139"/>
                  <a:pt x="73" y="139"/>
                  <a:pt x="74" y="136"/>
                </a:cubicBezTo>
                <a:cubicBezTo>
                  <a:pt x="72" y="129"/>
                  <a:pt x="70" y="127"/>
                  <a:pt x="63" y="126"/>
                </a:cubicBezTo>
                <a:cubicBezTo>
                  <a:pt x="52" y="118"/>
                  <a:pt x="53" y="105"/>
                  <a:pt x="59" y="93"/>
                </a:cubicBezTo>
                <a:cubicBezTo>
                  <a:pt x="61" y="82"/>
                  <a:pt x="57" y="70"/>
                  <a:pt x="66" y="63"/>
                </a:cubicBezTo>
                <a:cubicBezTo>
                  <a:pt x="70" y="56"/>
                  <a:pt x="77" y="48"/>
                  <a:pt x="66" y="43"/>
                </a:cubicBezTo>
                <a:cubicBezTo>
                  <a:pt x="61" y="37"/>
                  <a:pt x="59" y="34"/>
                  <a:pt x="68" y="33"/>
                </a:cubicBezTo>
                <a:cubicBezTo>
                  <a:pt x="105" y="35"/>
                  <a:pt x="75" y="37"/>
                  <a:pt x="95" y="40"/>
                </a:cubicBezTo>
                <a:cubicBezTo>
                  <a:pt x="97" y="49"/>
                  <a:pt x="134" y="41"/>
                  <a:pt x="143" y="40"/>
                </a:cubicBezTo>
                <a:cubicBezTo>
                  <a:pt x="150" y="31"/>
                  <a:pt x="159" y="29"/>
                  <a:pt x="170" y="27"/>
                </a:cubicBezTo>
                <a:cubicBezTo>
                  <a:pt x="171" y="21"/>
                  <a:pt x="174" y="18"/>
                  <a:pt x="176" y="13"/>
                </a:cubicBezTo>
                <a:cubicBezTo>
                  <a:pt x="178" y="0"/>
                  <a:pt x="191" y="7"/>
                  <a:pt x="200" y="12"/>
                </a:cubicBezTo>
                <a:cubicBezTo>
                  <a:pt x="201" y="18"/>
                  <a:pt x="204" y="21"/>
                  <a:pt x="206" y="27"/>
                </a:cubicBezTo>
                <a:cubicBezTo>
                  <a:pt x="207" y="58"/>
                  <a:pt x="201" y="47"/>
                  <a:pt x="218" y="54"/>
                </a:cubicBezTo>
                <a:cubicBezTo>
                  <a:pt x="246" y="52"/>
                  <a:pt x="254" y="49"/>
                  <a:pt x="278" y="51"/>
                </a:cubicBezTo>
                <a:cubicBezTo>
                  <a:pt x="280" y="62"/>
                  <a:pt x="289" y="65"/>
                  <a:pt x="299" y="67"/>
                </a:cubicBezTo>
                <a:cubicBezTo>
                  <a:pt x="304" y="76"/>
                  <a:pt x="310" y="80"/>
                  <a:pt x="320" y="82"/>
                </a:cubicBezTo>
                <a:cubicBezTo>
                  <a:pt x="326" y="85"/>
                  <a:pt x="326" y="90"/>
                  <a:pt x="329" y="96"/>
                </a:cubicBezTo>
                <a:cubicBezTo>
                  <a:pt x="330" y="102"/>
                  <a:pt x="332" y="105"/>
                  <a:pt x="335" y="111"/>
                </a:cubicBezTo>
                <a:cubicBezTo>
                  <a:pt x="333" y="136"/>
                  <a:pt x="340" y="139"/>
                  <a:pt x="308" y="132"/>
                </a:cubicBezTo>
                <a:cubicBezTo>
                  <a:pt x="306" y="132"/>
                  <a:pt x="306" y="129"/>
                  <a:pt x="305" y="127"/>
                </a:cubicBezTo>
                <a:cubicBezTo>
                  <a:pt x="298" y="130"/>
                  <a:pt x="300" y="133"/>
                  <a:pt x="297" y="139"/>
                </a:cubicBezTo>
                <a:cubicBezTo>
                  <a:pt x="305" y="141"/>
                  <a:pt x="308" y="141"/>
                  <a:pt x="311" y="148"/>
                </a:cubicBezTo>
                <a:cubicBezTo>
                  <a:pt x="312" y="168"/>
                  <a:pt x="306" y="176"/>
                  <a:pt x="324" y="180"/>
                </a:cubicBezTo>
                <a:cubicBezTo>
                  <a:pt x="331" y="195"/>
                  <a:pt x="340" y="193"/>
                  <a:pt x="357" y="195"/>
                </a:cubicBezTo>
                <a:cubicBezTo>
                  <a:pt x="357" y="204"/>
                  <a:pt x="359" y="214"/>
                  <a:pt x="356" y="223"/>
                </a:cubicBezTo>
                <a:cubicBezTo>
                  <a:pt x="355" y="226"/>
                  <a:pt x="349" y="222"/>
                  <a:pt x="347" y="225"/>
                </a:cubicBezTo>
                <a:cubicBezTo>
                  <a:pt x="340" y="237"/>
                  <a:pt x="349" y="244"/>
                  <a:pt x="338" y="252"/>
                </a:cubicBezTo>
                <a:cubicBezTo>
                  <a:pt x="305" y="248"/>
                  <a:pt x="328" y="246"/>
                  <a:pt x="309" y="234"/>
                </a:cubicBezTo>
                <a:cubicBezTo>
                  <a:pt x="306" y="229"/>
                  <a:pt x="304" y="226"/>
                  <a:pt x="299" y="222"/>
                </a:cubicBezTo>
                <a:cubicBezTo>
                  <a:pt x="295" y="215"/>
                  <a:pt x="289" y="212"/>
                  <a:pt x="282" y="208"/>
                </a:cubicBezTo>
                <a:cubicBezTo>
                  <a:pt x="274" y="197"/>
                  <a:pt x="258" y="211"/>
                  <a:pt x="249" y="216"/>
                </a:cubicBezTo>
                <a:cubicBezTo>
                  <a:pt x="244" y="223"/>
                  <a:pt x="244" y="228"/>
                  <a:pt x="248" y="235"/>
                </a:cubicBezTo>
                <a:cubicBezTo>
                  <a:pt x="251" y="252"/>
                  <a:pt x="246" y="247"/>
                  <a:pt x="227" y="246"/>
                </a:cubicBezTo>
                <a:cubicBezTo>
                  <a:pt x="221" y="243"/>
                  <a:pt x="217" y="243"/>
                  <a:pt x="210" y="244"/>
                </a:cubicBezTo>
                <a:cubicBezTo>
                  <a:pt x="201" y="250"/>
                  <a:pt x="192" y="245"/>
                  <a:pt x="183" y="243"/>
                </a:cubicBezTo>
                <a:cubicBezTo>
                  <a:pt x="172" y="244"/>
                  <a:pt x="166" y="248"/>
                  <a:pt x="156" y="250"/>
                </a:cubicBezTo>
                <a:cubicBezTo>
                  <a:pt x="145" y="248"/>
                  <a:pt x="138" y="236"/>
                  <a:pt x="128" y="235"/>
                </a:cubicBezTo>
                <a:cubicBezTo>
                  <a:pt x="121" y="234"/>
                  <a:pt x="115" y="234"/>
                  <a:pt x="108" y="234"/>
                </a:cubicBezTo>
                <a:cubicBezTo>
                  <a:pt x="88" y="219"/>
                  <a:pt x="83" y="220"/>
                  <a:pt x="53" y="219"/>
                </a:cubicBezTo>
                <a:cubicBezTo>
                  <a:pt x="38" y="213"/>
                  <a:pt x="35" y="226"/>
                  <a:pt x="21" y="229"/>
                </a:cubicBezTo>
                <a:cubicBezTo>
                  <a:pt x="21" y="232"/>
                  <a:pt x="21" y="235"/>
                  <a:pt x="20" y="237"/>
                </a:cubicBezTo>
                <a:cubicBezTo>
                  <a:pt x="19" y="239"/>
                  <a:pt x="11" y="240"/>
                  <a:pt x="12" y="238"/>
                </a:cubicBezTo>
                <a:close/>
              </a:path>
            </a:pathLst>
          </a:custGeom>
          <a:solidFill>
            <a:srgbClr val="FFFF00"/>
          </a:solidFill>
          <a:ln w="25400">
            <a:solidFill>
              <a:schemeClr val="tx1"/>
            </a:solidFill>
            <a:round/>
            <a:headEnd/>
            <a:tailEnd/>
          </a:ln>
        </p:spPr>
        <p:txBody>
          <a:bodyPr/>
          <a:lstStyle/>
          <a:p>
            <a:endParaRPr lang="el-GR"/>
          </a:p>
        </p:txBody>
      </p:sp>
      <p:sp>
        <p:nvSpPr>
          <p:cNvPr id="54278" name="AutoShape 6"/>
          <p:cNvSpPr>
            <a:spLocks noChangeArrowheads="1"/>
          </p:cNvSpPr>
          <p:nvPr/>
        </p:nvSpPr>
        <p:spPr bwMode="auto">
          <a:xfrm>
            <a:off x="3492500" y="3789363"/>
            <a:ext cx="71438" cy="71437"/>
          </a:xfrm>
          <a:prstGeom prst="octagon">
            <a:avLst>
              <a:gd name="adj" fmla="val 29287"/>
            </a:avLst>
          </a:prstGeom>
          <a:solidFill>
            <a:srgbClr val="FF0000"/>
          </a:solidFill>
          <a:ln w="9525">
            <a:solidFill>
              <a:schemeClr val="tx1"/>
            </a:solidFill>
            <a:miter lim="800000"/>
            <a:headEnd/>
            <a:tailEnd/>
          </a:ln>
        </p:spPr>
        <p:txBody>
          <a:bodyPr wrap="none" anchor="ctr"/>
          <a:lstStyle/>
          <a:p>
            <a:pPr eaLnBrk="1" hangingPunct="1"/>
            <a:endParaRPr lang="el-GR" altLang="el-GR"/>
          </a:p>
        </p:txBody>
      </p:sp>
      <p:sp>
        <p:nvSpPr>
          <p:cNvPr id="54279" name="WordArt 7"/>
          <p:cNvSpPr>
            <a:spLocks noChangeArrowheads="1" noChangeShapeType="1" noTextEdit="1"/>
          </p:cNvSpPr>
          <p:nvPr/>
        </p:nvSpPr>
        <p:spPr bwMode="auto">
          <a:xfrm>
            <a:off x="2916238" y="4221163"/>
            <a:ext cx="792162" cy="139700"/>
          </a:xfrm>
          <a:prstGeom prst="rect">
            <a:avLst/>
          </a:prstGeom>
        </p:spPr>
        <p:txBody>
          <a:bodyPr wrap="none" fromWordArt="1">
            <a:prstTxWarp prst="textPlain">
              <a:avLst>
                <a:gd name="adj" fmla="val 50000"/>
              </a:avLst>
            </a:prstTxWarp>
          </a:bodyPr>
          <a:lstStyle/>
          <a:p>
            <a:pPr algn="ctr"/>
            <a:r>
              <a:rPr lang="fr-FR" sz="3600" kern="10">
                <a:ln w="9525">
                  <a:noFill/>
                  <a:round/>
                  <a:headEnd/>
                  <a:tailEnd/>
                </a:ln>
                <a:solidFill>
                  <a:srgbClr val="FFFF00"/>
                </a:solidFill>
                <a:effectLst>
                  <a:outerShdw dist="35921" dir="2700000" algn="ctr" rotWithShape="0">
                    <a:srgbClr val="C0C0C0">
                      <a:alpha val="79999"/>
                    </a:srgbClr>
                  </a:outerShdw>
                </a:effectLst>
                <a:latin typeface="Impact"/>
              </a:rPr>
              <a:t>DELFOI</a:t>
            </a:r>
            <a:endParaRPr lang="el-GR" sz="3600" kern="10">
              <a:ln w="9525">
                <a:noFill/>
                <a:round/>
                <a:headEnd/>
                <a:tailEnd/>
              </a:ln>
              <a:solidFill>
                <a:srgbClr val="FFFF00"/>
              </a:solidFill>
              <a:effectLst>
                <a:outerShdw dist="35921" dir="2700000" algn="ctr" rotWithShape="0">
                  <a:srgbClr val="C0C0C0">
                    <a:alpha val="79999"/>
                  </a:srgbClr>
                </a:outerShdw>
              </a:effectLst>
              <a:latin typeface="Impact"/>
            </a:endParaRPr>
          </a:p>
        </p:txBody>
      </p:sp>
      <p:sp>
        <p:nvSpPr>
          <p:cNvPr id="54280" name="Line 8"/>
          <p:cNvSpPr>
            <a:spLocks noChangeShapeType="1"/>
          </p:cNvSpPr>
          <p:nvPr/>
        </p:nvSpPr>
        <p:spPr bwMode="auto">
          <a:xfrm flipV="1">
            <a:off x="3348038" y="3933825"/>
            <a:ext cx="144462" cy="287338"/>
          </a:xfrm>
          <a:prstGeom prst="line">
            <a:avLst/>
          </a:prstGeom>
          <a:noFill/>
          <a:ln w="38100">
            <a:solidFill>
              <a:srgbClr val="FFFF00"/>
            </a:solidFill>
            <a:round/>
            <a:headEnd/>
            <a:tailEnd type="triangle" w="med" len="med"/>
          </a:ln>
        </p:spPr>
        <p:txBody>
          <a:bodyPr/>
          <a:lstStyle/>
          <a:p>
            <a:endParaRPr lang="el-GR"/>
          </a:p>
        </p:txBody>
      </p:sp>
      <p:sp>
        <p:nvSpPr>
          <p:cNvPr id="54281" name="Freeform 9"/>
          <p:cNvSpPr>
            <a:spLocks/>
          </p:cNvSpPr>
          <p:nvPr/>
        </p:nvSpPr>
        <p:spPr bwMode="auto">
          <a:xfrm>
            <a:off x="5795963" y="1125538"/>
            <a:ext cx="601662" cy="814387"/>
          </a:xfrm>
          <a:custGeom>
            <a:avLst/>
            <a:gdLst>
              <a:gd name="T0" fmla="*/ 2147483647 w 379"/>
              <a:gd name="T1" fmla="*/ 2147483647 h 513"/>
              <a:gd name="T2" fmla="*/ 2147483647 w 379"/>
              <a:gd name="T3" fmla="*/ 2147483647 h 513"/>
              <a:gd name="T4" fmla="*/ 2147483647 w 379"/>
              <a:gd name="T5" fmla="*/ 2147483647 h 513"/>
              <a:gd name="T6" fmla="*/ 2147483647 w 379"/>
              <a:gd name="T7" fmla="*/ 2147483647 h 513"/>
              <a:gd name="T8" fmla="*/ 2147483647 w 379"/>
              <a:gd name="T9" fmla="*/ 2147483647 h 513"/>
              <a:gd name="T10" fmla="*/ 2147483647 w 379"/>
              <a:gd name="T11" fmla="*/ 2147483647 h 513"/>
              <a:gd name="T12" fmla="*/ 2147483647 w 379"/>
              <a:gd name="T13" fmla="*/ 2147483647 h 513"/>
              <a:gd name="T14" fmla="*/ 2147483647 w 379"/>
              <a:gd name="T15" fmla="*/ 2147483647 h 513"/>
              <a:gd name="T16" fmla="*/ 2147483647 w 379"/>
              <a:gd name="T17" fmla="*/ 2147483647 h 513"/>
              <a:gd name="T18" fmla="*/ 2147483647 w 379"/>
              <a:gd name="T19" fmla="*/ 0 h 513"/>
              <a:gd name="T20" fmla="*/ 2147483647 w 379"/>
              <a:gd name="T21" fmla="*/ 2147483647 h 513"/>
              <a:gd name="T22" fmla="*/ 2147483647 w 379"/>
              <a:gd name="T23" fmla="*/ 2147483647 h 513"/>
              <a:gd name="T24" fmla="*/ 2147483647 w 379"/>
              <a:gd name="T25" fmla="*/ 2147483647 h 513"/>
              <a:gd name="T26" fmla="*/ 2147483647 w 379"/>
              <a:gd name="T27" fmla="*/ 2147483647 h 513"/>
              <a:gd name="T28" fmla="*/ 2147483647 w 379"/>
              <a:gd name="T29" fmla="*/ 2147483647 h 513"/>
              <a:gd name="T30" fmla="*/ 2147483647 w 379"/>
              <a:gd name="T31" fmla="*/ 2147483647 h 513"/>
              <a:gd name="T32" fmla="*/ 2147483647 w 379"/>
              <a:gd name="T33" fmla="*/ 2147483647 h 513"/>
              <a:gd name="T34" fmla="*/ 2147483647 w 379"/>
              <a:gd name="T35" fmla="*/ 2147483647 h 513"/>
              <a:gd name="T36" fmla="*/ 2147483647 w 379"/>
              <a:gd name="T37" fmla="*/ 2147483647 h 513"/>
              <a:gd name="T38" fmla="*/ 2147483647 w 379"/>
              <a:gd name="T39" fmla="*/ 2147483647 h 513"/>
              <a:gd name="T40" fmla="*/ 2147483647 w 379"/>
              <a:gd name="T41" fmla="*/ 2147483647 h 513"/>
              <a:gd name="T42" fmla="*/ 2147483647 w 379"/>
              <a:gd name="T43" fmla="*/ 2147483647 h 513"/>
              <a:gd name="T44" fmla="*/ 2147483647 w 379"/>
              <a:gd name="T45" fmla="*/ 2147483647 h 513"/>
              <a:gd name="T46" fmla="*/ 2147483647 w 379"/>
              <a:gd name="T47" fmla="*/ 2147483647 h 513"/>
              <a:gd name="T48" fmla="*/ 2147483647 w 379"/>
              <a:gd name="T49" fmla="*/ 2147483647 h 513"/>
              <a:gd name="T50" fmla="*/ 2147483647 w 379"/>
              <a:gd name="T51" fmla="*/ 2147483647 h 513"/>
              <a:gd name="T52" fmla="*/ 2147483647 w 379"/>
              <a:gd name="T53" fmla="*/ 2147483647 h 513"/>
              <a:gd name="T54" fmla="*/ 2147483647 w 379"/>
              <a:gd name="T55" fmla="*/ 2147483647 h 513"/>
              <a:gd name="T56" fmla="*/ 2147483647 w 379"/>
              <a:gd name="T57" fmla="*/ 2147483647 h 513"/>
              <a:gd name="T58" fmla="*/ 2147483647 w 379"/>
              <a:gd name="T59" fmla="*/ 2147483647 h 513"/>
              <a:gd name="T60" fmla="*/ 2147483647 w 379"/>
              <a:gd name="T61" fmla="*/ 2147483647 h 513"/>
              <a:gd name="T62" fmla="*/ 2147483647 w 379"/>
              <a:gd name="T63" fmla="*/ 2147483647 h 513"/>
              <a:gd name="T64" fmla="*/ 0 w 379"/>
              <a:gd name="T65" fmla="*/ 2147483647 h 513"/>
              <a:gd name="T66" fmla="*/ 2147483647 w 379"/>
              <a:gd name="T67" fmla="*/ 2147483647 h 513"/>
              <a:gd name="T68" fmla="*/ 2147483647 w 379"/>
              <a:gd name="T69" fmla="*/ 2147483647 h 513"/>
              <a:gd name="T70" fmla="*/ 2147483647 w 379"/>
              <a:gd name="T71" fmla="*/ 2147483647 h 513"/>
              <a:gd name="T72" fmla="*/ 2147483647 w 379"/>
              <a:gd name="T73" fmla="*/ 2147483647 h 513"/>
              <a:gd name="T74" fmla="*/ 2147483647 w 379"/>
              <a:gd name="T75" fmla="*/ 2147483647 h 513"/>
              <a:gd name="T76" fmla="*/ 2147483647 w 379"/>
              <a:gd name="T77" fmla="*/ 2147483647 h 513"/>
              <a:gd name="T78" fmla="*/ 2147483647 w 379"/>
              <a:gd name="T79" fmla="*/ 2147483647 h 513"/>
              <a:gd name="T80" fmla="*/ 2147483647 w 379"/>
              <a:gd name="T81" fmla="*/ 2147483647 h 513"/>
              <a:gd name="T82" fmla="*/ 2147483647 w 379"/>
              <a:gd name="T83" fmla="*/ 2147483647 h 5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9"/>
              <a:gd name="T127" fmla="*/ 0 h 513"/>
              <a:gd name="T128" fmla="*/ 379 w 379"/>
              <a:gd name="T129" fmla="*/ 513 h 5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9" h="513">
                <a:moveTo>
                  <a:pt x="66" y="206"/>
                </a:moveTo>
                <a:lnTo>
                  <a:pt x="107" y="195"/>
                </a:lnTo>
                <a:lnTo>
                  <a:pt x="144" y="186"/>
                </a:lnTo>
                <a:lnTo>
                  <a:pt x="172" y="148"/>
                </a:lnTo>
                <a:lnTo>
                  <a:pt x="164" y="130"/>
                </a:lnTo>
                <a:lnTo>
                  <a:pt x="168" y="100"/>
                </a:lnTo>
                <a:lnTo>
                  <a:pt x="150" y="64"/>
                </a:lnTo>
                <a:lnTo>
                  <a:pt x="128" y="42"/>
                </a:lnTo>
                <a:lnTo>
                  <a:pt x="107" y="14"/>
                </a:lnTo>
                <a:lnTo>
                  <a:pt x="158" y="0"/>
                </a:lnTo>
                <a:lnTo>
                  <a:pt x="198" y="14"/>
                </a:lnTo>
                <a:lnTo>
                  <a:pt x="243" y="14"/>
                </a:lnTo>
                <a:lnTo>
                  <a:pt x="298" y="38"/>
                </a:lnTo>
                <a:lnTo>
                  <a:pt x="342" y="84"/>
                </a:lnTo>
                <a:lnTo>
                  <a:pt x="379" y="150"/>
                </a:lnTo>
                <a:lnTo>
                  <a:pt x="364" y="186"/>
                </a:lnTo>
                <a:lnTo>
                  <a:pt x="334" y="195"/>
                </a:lnTo>
                <a:lnTo>
                  <a:pt x="289" y="241"/>
                </a:lnTo>
                <a:lnTo>
                  <a:pt x="243" y="241"/>
                </a:lnTo>
                <a:lnTo>
                  <a:pt x="243" y="286"/>
                </a:lnTo>
                <a:lnTo>
                  <a:pt x="243" y="331"/>
                </a:lnTo>
                <a:lnTo>
                  <a:pt x="289" y="377"/>
                </a:lnTo>
                <a:lnTo>
                  <a:pt x="256" y="376"/>
                </a:lnTo>
                <a:lnTo>
                  <a:pt x="260" y="396"/>
                </a:lnTo>
                <a:lnTo>
                  <a:pt x="224" y="412"/>
                </a:lnTo>
                <a:lnTo>
                  <a:pt x="218" y="436"/>
                </a:lnTo>
                <a:lnTo>
                  <a:pt x="198" y="467"/>
                </a:lnTo>
                <a:lnTo>
                  <a:pt x="153" y="513"/>
                </a:lnTo>
                <a:lnTo>
                  <a:pt x="128" y="482"/>
                </a:lnTo>
                <a:lnTo>
                  <a:pt x="106" y="454"/>
                </a:lnTo>
                <a:lnTo>
                  <a:pt x="72" y="448"/>
                </a:lnTo>
                <a:lnTo>
                  <a:pt x="40" y="442"/>
                </a:lnTo>
                <a:lnTo>
                  <a:pt x="0" y="442"/>
                </a:lnTo>
                <a:lnTo>
                  <a:pt x="6" y="388"/>
                </a:lnTo>
                <a:lnTo>
                  <a:pt x="20" y="374"/>
                </a:lnTo>
                <a:lnTo>
                  <a:pt x="32" y="350"/>
                </a:lnTo>
                <a:lnTo>
                  <a:pt x="60" y="340"/>
                </a:lnTo>
                <a:lnTo>
                  <a:pt x="58" y="312"/>
                </a:lnTo>
                <a:lnTo>
                  <a:pt x="70" y="282"/>
                </a:lnTo>
                <a:lnTo>
                  <a:pt x="98" y="270"/>
                </a:lnTo>
                <a:lnTo>
                  <a:pt x="62" y="236"/>
                </a:lnTo>
                <a:lnTo>
                  <a:pt x="66" y="206"/>
                </a:lnTo>
                <a:close/>
              </a:path>
            </a:pathLst>
          </a:custGeom>
          <a:solidFill>
            <a:srgbClr val="FFFF00"/>
          </a:solidFill>
          <a:ln w="25400">
            <a:solidFill>
              <a:schemeClr val="tx1"/>
            </a:solidFill>
            <a:round/>
            <a:headEnd/>
            <a:tailEnd/>
          </a:ln>
        </p:spPr>
        <p:txBody>
          <a:bodyPr/>
          <a:lstStyle/>
          <a:p>
            <a:endParaRPr lang="el-GR"/>
          </a:p>
        </p:txBody>
      </p:sp>
      <p:sp>
        <p:nvSpPr>
          <p:cNvPr id="54282" name="Freeform 10"/>
          <p:cNvSpPr>
            <a:spLocks/>
          </p:cNvSpPr>
          <p:nvPr/>
        </p:nvSpPr>
        <p:spPr bwMode="auto">
          <a:xfrm>
            <a:off x="5327650" y="1470025"/>
            <a:ext cx="625475" cy="374650"/>
          </a:xfrm>
          <a:custGeom>
            <a:avLst/>
            <a:gdLst>
              <a:gd name="T0" fmla="*/ 2147483647 w 394"/>
              <a:gd name="T1" fmla="*/ 2147483647 h 236"/>
              <a:gd name="T2" fmla="*/ 2147483647 w 394"/>
              <a:gd name="T3" fmla="*/ 2147483647 h 236"/>
              <a:gd name="T4" fmla="*/ 2147483647 w 394"/>
              <a:gd name="T5" fmla="*/ 2147483647 h 236"/>
              <a:gd name="T6" fmla="*/ 0 w 394"/>
              <a:gd name="T7" fmla="*/ 2147483647 h 236"/>
              <a:gd name="T8" fmla="*/ 2147483647 w 394"/>
              <a:gd name="T9" fmla="*/ 2147483647 h 236"/>
              <a:gd name="T10" fmla="*/ 2147483647 w 394"/>
              <a:gd name="T11" fmla="*/ 2147483647 h 236"/>
              <a:gd name="T12" fmla="*/ 2147483647 w 394"/>
              <a:gd name="T13" fmla="*/ 2147483647 h 236"/>
              <a:gd name="T14" fmla="*/ 2147483647 w 394"/>
              <a:gd name="T15" fmla="*/ 2147483647 h 236"/>
              <a:gd name="T16" fmla="*/ 2147483647 w 394"/>
              <a:gd name="T17" fmla="*/ 2147483647 h 236"/>
              <a:gd name="T18" fmla="*/ 2147483647 w 394"/>
              <a:gd name="T19" fmla="*/ 2147483647 h 236"/>
              <a:gd name="T20" fmla="*/ 2147483647 w 394"/>
              <a:gd name="T21" fmla="*/ 2147483647 h 236"/>
              <a:gd name="T22" fmla="*/ 2147483647 w 394"/>
              <a:gd name="T23" fmla="*/ 2147483647 h 236"/>
              <a:gd name="T24" fmla="*/ 2147483647 w 394"/>
              <a:gd name="T25" fmla="*/ 2147483647 h 236"/>
              <a:gd name="T26" fmla="*/ 2147483647 w 394"/>
              <a:gd name="T27" fmla="*/ 2147483647 h 236"/>
              <a:gd name="T28" fmla="*/ 2147483647 w 394"/>
              <a:gd name="T29" fmla="*/ 0 h 236"/>
              <a:gd name="T30" fmla="*/ 2147483647 w 394"/>
              <a:gd name="T31" fmla="*/ 2147483647 h 236"/>
              <a:gd name="T32" fmla="*/ 2147483647 w 394"/>
              <a:gd name="T33" fmla="*/ 2147483647 h 236"/>
              <a:gd name="T34" fmla="*/ 2147483647 w 394"/>
              <a:gd name="T35" fmla="*/ 2147483647 h 236"/>
              <a:gd name="T36" fmla="*/ 2147483647 w 394"/>
              <a:gd name="T37" fmla="*/ 2147483647 h 236"/>
              <a:gd name="T38" fmla="*/ 2147483647 w 394"/>
              <a:gd name="T39" fmla="*/ 2147483647 h 236"/>
              <a:gd name="T40" fmla="*/ 2147483647 w 394"/>
              <a:gd name="T41" fmla="*/ 2147483647 h 236"/>
              <a:gd name="T42" fmla="*/ 2147483647 w 394"/>
              <a:gd name="T43" fmla="*/ 2147483647 h 236"/>
              <a:gd name="T44" fmla="*/ 2147483647 w 394"/>
              <a:gd name="T45" fmla="*/ 2147483647 h 236"/>
              <a:gd name="T46" fmla="*/ 2147483647 w 394"/>
              <a:gd name="T47" fmla="*/ 2147483647 h 236"/>
              <a:gd name="T48" fmla="*/ 2147483647 w 394"/>
              <a:gd name="T49" fmla="*/ 2147483647 h 236"/>
              <a:gd name="T50" fmla="*/ 2147483647 w 394"/>
              <a:gd name="T51" fmla="*/ 2147483647 h 236"/>
              <a:gd name="T52" fmla="*/ 2147483647 w 394"/>
              <a:gd name="T53" fmla="*/ 2147483647 h 236"/>
              <a:gd name="T54" fmla="*/ 2147483647 w 394"/>
              <a:gd name="T55" fmla="*/ 2147483647 h 236"/>
              <a:gd name="T56" fmla="*/ 2147483647 w 394"/>
              <a:gd name="T57" fmla="*/ 2147483647 h 236"/>
              <a:gd name="T58" fmla="*/ 2147483647 w 394"/>
              <a:gd name="T59" fmla="*/ 2147483647 h 236"/>
              <a:gd name="T60" fmla="*/ 2147483647 w 394"/>
              <a:gd name="T61" fmla="*/ 2147483647 h 236"/>
              <a:gd name="T62" fmla="*/ 2147483647 w 394"/>
              <a:gd name="T63" fmla="*/ 2147483647 h 236"/>
              <a:gd name="T64" fmla="*/ 2147483647 w 394"/>
              <a:gd name="T65" fmla="*/ 2147483647 h 236"/>
              <a:gd name="T66" fmla="*/ 2147483647 w 394"/>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36"/>
              <a:gd name="T104" fmla="*/ 394 w 394"/>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36">
                <a:moveTo>
                  <a:pt x="23" y="191"/>
                </a:moveTo>
                <a:lnTo>
                  <a:pt x="28" y="162"/>
                </a:lnTo>
                <a:lnTo>
                  <a:pt x="30" y="142"/>
                </a:lnTo>
                <a:lnTo>
                  <a:pt x="0" y="106"/>
                </a:lnTo>
                <a:lnTo>
                  <a:pt x="24" y="90"/>
                </a:lnTo>
                <a:lnTo>
                  <a:pt x="46" y="78"/>
                </a:lnTo>
                <a:lnTo>
                  <a:pt x="60" y="58"/>
                </a:lnTo>
                <a:lnTo>
                  <a:pt x="76" y="54"/>
                </a:lnTo>
                <a:lnTo>
                  <a:pt x="116" y="48"/>
                </a:lnTo>
                <a:lnTo>
                  <a:pt x="160" y="36"/>
                </a:lnTo>
                <a:lnTo>
                  <a:pt x="200" y="24"/>
                </a:lnTo>
                <a:lnTo>
                  <a:pt x="228" y="18"/>
                </a:lnTo>
                <a:lnTo>
                  <a:pt x="266" y="18"/>
                </a:lnTo>
                <a:lnTo>
                  <a:pt x="295" y="9"/>
                </a:lnTo>
                <a:lnTo>
                  <a:pt x="326" y="0"/>
                </a:lnTo>
                <a:lnTo>
                  <a:pt x="340" y="9"/>
                </a:lnTo>
                <a:lnTo>
                  <a:pt x="358" y="8"/>
                </a:lnTo>
                <a:lnTo>
                  <a:pt x="372" y="24"/>
                </a:lnTo>
                <a:lnTo>
                  <a:pt x="394" y="56"/>
                </a:lnTo>
                <a:lnTo>
                  <a:pt x="358" y="78"/>
                </a:lnTo>
                <a:lnTo>
                  <a:pt x="354" y="120"/>
                </a:lnTo>
                <a:lnTo>
                  <a:pt x="330" y="138"/>
                </a:lnTo>
                <a:lnTo>
                  <a:pt x="308" y="166"/>
                </a:lnTo>
                <a:lnTo>
                  <a:pt x="302" y="196"/>
                </a:lnTo>
                <a:lnTo>
                  <a:pt x="295" y="236"/>
                </a:lnTo>
                <a:lnTo>
                  <a:pt x="250" y="236"/>
                </a:lnTo>
                <a:lnTo>
                  <a:pt x="204" y="236"/>
                </a:lnTo>
                <a:lnTo>
                  <a:pt x="176" y="222"/>
                </a:lnTo>
                <a:lnTo>
                  <a:pt x="138" y="216"/>
                </a:lnTo>
                <a:lnTo>
                  <a:pt x="114" y="191"/>
                </a:lnTo>
                <a:lnTo>
                  <a:pt x="98" y="202"/>
                </a:lnTo>
                <a:lnTo>
                  <a:pt x="68" y="204"/>
                </a:lnTo>
                <a:lnTo>
                  <a:pt x="40" y="202"/>
                </a:lnTo>
                <a:lnTo>
                  <a:pt x="23" y="191"/>
                </a:lnTo>
                <a:close/>
              </a:path>
            </a:pathLst>
          </a:custGeom>
          <a:solidFill>
            <a:srgbClr val="FFFF00"/>
          </a:solidFill>
          <a:ln w="25400">
            <a:solidFill>
              <a:schemeClr val="tx1"/>
            </a:solidFill>
            <a:round/>
            <a:headEnd/>
            <a:tailEnd/>
          </a:ln>
        </p:spPr>
        <p:txBody>
          <a:bodyPr/>
          <a:lstStyle/>
          <a:p>
            <a:endParaRPr lang="el-GR"/>
          </a:p>
        </p:txBody>
      </p:sp>
      <p:sp>
        <p:nvSpPr>
          <p:cNvPr id="54283" name="Text Box 11"/>
          <p:cNvSpPr txBox="1">
            <a:spLocks noChangeArrowheads="1"/>
          </p:cNvSpPr>
          <p:nvPr/>
        </p:nvSpPr>
        <p:spPr bwMode="auto">
          <a:xfrm>
            <a:off x="6280150" y="1050925"/>
            <a:ext cx="808038" cy="304800"/>
          </a:xfrm>
          <a:prstGeom prst="rect">
            <a:avLst/>
          </a:prstGeom>
          <a:noFill/>
          <a:ln w="9525">
            <a:noFill/>
            <a:miter lim="800000"/>
            <a:headEnd/>
            <a:tailEnd/>
          </a:ln>
        </p:spPr>
        <p:txBody>
          <a:bodyPr wrap="none">
            <a:spAutoFit/>
          </a:bodyPr>
          <a:lstStyle/>
          <a:p>
            <a:pPr eaLnBrk="1" hangingPunct="1"/>
            <a:r>
              <a:rPr lang="en-GB" altLang="el-GR" sz="1400" b="1">
                <a:solidFill>
                  <a:schemeClr val="bg1"/>
                </a:solidFill>
                <a:cs typeface="Arial" charset="0"/>
              </a:rPr>
              <a:t>EVROS</a:t>
            </a:r>
          </a:p>
        </p:txBody>
      </p:sp>
      <p:sp>
        <p:nvSpPr>
          <p:cNvPr id="54284" name="Text Box 12"/>
          <p:cNvSpPr txBox="1">
            <a:spLocks noChangeArrowheads="1"/>
          </p:cNvSpPr>
          <p:nvPr/>
        </p:nvSpPr>
        <p:spPr bwMode="auto">
          <a:xfrm>
            <a:off x="5003800" y="1844675"/>
            <a:ext cx="885825" cy="304800"/>
          </a:xfrm>
          <a:prstGeom prst="rect">
            <a:avLst/>
          </a:prstGeom>
          <a:noFill/>
          <a:ln w="9525">
            <a:noFill/>
            <a:miter lim="800000"/>
            <a:headEnd/>
            <a:tailEnd/>
          </a:ln>
        </p:spPr>
        <p:txBody>
          <a:bodyPr wrap="none">
            <a:spAutoFit/>
          </a:bodyPr>
          <a:lstStyle/>
          <a:p>
            <a:pPr eaLnBrk="1" hangingPunct="1"/>
            <a:r>
              <a:rPr lang="en-GB" altLang="el-GR" sz="1400" b="1">
                <a:solidFill>
                  <a:schemeClr val="bg1"/>
                </a:solidFill>
                <a:cs typeface="Arial" charset="0"/>
              </a:rPr>
              <a:t>RODOPI</a:t>
            </a:r>
          </a:p>
        </p:txBody>
      </p:sp>
      <p:sp>
        <p:nvSpPr>
          <p:cNvPr id="54285" name="Freeform 13"/>
          <p:cNvSpPr>
            <a:spLocks/>
          </p:cNvSpPr>
          <p:nvPr/>
        </p:nvSpPr>
        <p:spPr bwMode="auto">
          <a:xfrm>
            <a:off x="3995738" y="3933825"/>
            <a:ext cx="746125" cy="569913"/>
          </a:xfrm>
          <a:custGeom>
            <a:avLst/>
            <a:gdLst>
              <a:gd name="T0" fmla="*/ 2147483647 w 470"/>
              <a:gd name="T1" fmla="*/ 2147483647 h 359"/>
              <a:gd name="T2" fmla="*/ 2147483647 w 470"/>
              <a:gd name="T3" fmla="*/ 2147483647 h 359"/>
              <a:gd name="T4" fmla="*/ 2147483647 w 470"/>
              <a:gd name="T5" fmla="*/ 2147483647 h 359"/>
              <a:gd name="T6" fmla="*/ 2147483647 w 470"/>
              <a:gd name="T7" fmla="*/ 2147483647 h 359"/>
              <a:gd name="T8" fmla="*/ 2147483647 w 470"/>
              <a:gd name="T9" fmla="*/ 2147483647 h 359"/>
              <a:gd name="T10" fmla="*/ 2147483647 w 470"/>
              <a:gd name="T11" fmla="*/ 2147483647 h 359"/>
              <a:gd name="T12" fmla="*/ 2147483647 w 470"/>
              <a:gd name="T13" fmla="*/ 2147483647 h 359"/>
              <a:gd name="T14" fmla="*/ 2147483647 w 470"/>
              <a:gd name="T15" fmla="*/ 2147483647 h 359"/>
              <a:gd name="T16" fmla="*/ 2147483647 w 470"/>
              <a:gd name="T17" fmla="*/ 2147483647 h 359"/>
              <a:gd name="T18" fmla="*/ 2147483647 w 470"/>
              <a:gd name="T19" fmla="*/ 2147483647 h 359"/>
              <a:gd name="T20" fmla="*/ 2147483647 w 470"/>
              <a:gd name="T21" fmla="*/ 2147483647 h 359"/>
              <a:gd name="T22" fmla="*/ 2147483647 w 470"/>
              <a:gd name="T23" fmla="*/ 2147483647 h 359"/>
              <a:gd name="T24" fmla="*/ 2147483647 w 470"/>
              <a:gd name="T25" fmla="*/ 2147483647 h 359"/>
              <a:gd name="T26" fmla="*/ 2147483647 w 470"/>
              <a:gd name="T27" fmla="*/ 2147483647 h 359"/>
              <a:gd name="T28" fmla="*/ 2147483647 w 470"/>
              <a:gd name="T29" fmla="*/ 2147483647 h 359"/>
              <a:gd name="T30" fmla="*/ 2147483647 w 470"/>
              <a:gd name="T31" fmla="*/ 2147483647 h 359"/>
              <a:gd name="T32" fmla="*/ 2147483647 w 470"/>
              <a:gd name="T33" fmla="*/ 2147483647 h 359"/>
              <a:gd name="T34" fmla="*/ 2147483647 w 470"/>
              <a:gd name="T35" fmla="*/ 2147483647 h 359"/>
              <a:gd name="T36" fmla="*/ 2147483647 w 470"/>
              <a:gd name="T37" fmla="*/ 2147483647 h 359"/>
              <a:gd name="T38" fmla="*/ 2147483647 w 470"/>
              <a:gd name="T39" fmla="*/ 2147483647 h 359"/>
              <a:gd name="T40" fmla="*/ 2147483647 w 470"/>
              <a:gd name="T41" fmla="*/ 2147483647 h 359"/>
              <a:gd name="T42" fmla="*/ 2147483647 w 470"/>
              <a:gd name="T43" fmla="*/ 2147483647 h 359"/>
              <a:gd name="T44" fmla="*/ 2147483647 w 470"/>
              <a:gd name="T45" fmla="*/ 2147483647 h 359"/>
              <a:gd name="T46" fmla="*/ 2147483647 w 470"/>
              <a:gd name="T47" fmla="*/ 2147483647 h 359"/>
              <a:gd name="T48" fmla="*/ 2147483647 w 470"/>
              <a:gd name="T49" fmla="*/ 2147483647 h 359"/>
              <a:gd name="T50" fmla="*/ 2147483647 w 470"/>
              <a:gd name="T51" fmla="*/ 2147483647 h 359"/>
              <a:gd name="T52" fmla="*/ 2147483647 w 470"/>
              <a:gd name="T53" fmla="*/ 2147483647 h 359"/>
              <a:gd name="T54" fmla="*/ 2147483647 w 470"/>
              <a:gd name="T55" fmla="*/ 2147483647 h 359"/>
              <a:gd name="T56" fmla="*/ 2147483647 w 470"/>
              <a:gd name="T57" fmla="*/ 2147483647 h 359"/>
              <a:gd name="T58" fmla="*/ 2147483647 w 470"/>
              <a:gd name="T59" fmla="*/ 2147483647 h 359"/>
              <a:gd name="T60" fmla="*/ 2147483647 w 470"/>
              <a:gd name="T61" fmla="*/ 2147483647 h 359"/>
              <a:gd name="T62" fmla="*/ 2147483647 w 470"/>
              <a:gd name="T63" fmla="*/ 2147483647 h 359"/>
              <a:gd name="T64" fmla="*/ 2147483647 w 470"/>
              <a:gd name="T65" fmla="*/ 2147483647 h 359"/>
              <a:gd name="T66" fmla="*/ 2147483647 w 470"/>
              <a:gd name="T67" fmla="*/ 2147483647 h 359"/>
              <a:gd name="T68" fmla="*/ 2147483647 w 470"/>
              <a:gd name="T69" fmla="*/ 2147483647 h 359"/>
              <a:gd name="T70" fmla="*/ 2147483647 w 470"/>
              <a:gd name="T71" fmla="*/ 2147483647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59"/>
              <a:gd name="T110" fmla="*/ 470 w 470"/>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59">
                <a:moveTo>
                  <a:pt x="238" y="254"/>
                </a:moveTo>
                <a:cubicBezTo>
                  <a:pt x="239" y="234"/>
                  <a:pt x="212" y="247"/>
                  <a:pt x="228" y="244"/>
                </a:cubicBezTo>
                <a:cubicBezTo>
                  <a:pt x="233" y="242"/>
                  <a:pt x="237" y="232"/>
                  <a:pt x="242" y="230"/>
                </a:cubicBezTo>
                <a:cubicBezTo>
                  <a:pt x="250" y="219"/>
                  <a:pt x="272" y="212"/>
                  <a:pt x="244" y="206"/>
                </a:cubicBezTo>
                <a:cubicBezTo>
                  <a:pt x="242" y="199"/>
                  <a:pt x="233" y="193"/>
                  <a:pt x="228" y="186"/>
                </a:cubicBezTo>
                <a:cubicBezTo>
                  <a:pt x="223" y="179"/>
                  <a:pt x="221" y="167"/>
                  <a:pt x="212" y="164"/>
                </a:cubicBezTo>
                <a:cubicBezTo>
                  <a:pt x="203" y="161"/>
                  <a:pt x="184" y="169"/>
                  <a:pt x="176" y="170"/>
                </a:cubicBezTo>
                <a:cubicBezTo>
                  <a:pt x="170" y="168"/>
                  <a:pt x="167" y="167"/>
                  <a:pt x="162" y="170"/>
                </a:cubicBezTo>
                <a:cubicBezTo>
                  <a:pt x="157" y="173"/>
                  <a:pt x="154" y="184"/>
                  <a:pt x="146" y="188"/>
                </a:cubicBezTo>
                <a:cubicBezTo>
                  <a:pt x="138" y="192"/>
                  <a:pt x="125" y="191"/>
                  <a:pt x="114" y="192"/>
                </a:cubicBezTo>
                <a:cubicBezTo>
                  <a:pt x="103" y="193"/>
                  <a:pt x="91" y="190"/>
                  <a:pt x="78" y="192"/>
                </a:cubicBezTo>
                <a:cubicBezTo>
                  <a:pt x="49" y="191"/>
                  <a:pt x="47" y="205"/>
                  <a:pt x="38" y="206"/>
                </a:cubicBezTo>
                <a:cubicBezTo>
                  <a:pt x="29" y="207"/>
                  <a:pt x="28" y="203"/>
                  <a:pt x="22" y="200"/>
                </a:cubicBezTo>
                <a:cubicBezTo>
                  <a:pt x="16" y="197"/>
                  <a:pt x="4" y="192"/>
                  <a:pt x="2" y="188"/>
                </a:cubicBezTo>
                <a:cubicBezTo>
                  <a:pt x="0" y="184"/>
                  <a:pt x="6" y="181"/>
                  <a:pt x="8" y="176"/>
                </a:cubicBezTo>
                <a:cubicBezTo>
                  <a:pt x="10" y="171"/>
                  <a:pt x="12" y="159"/>
                  <a:pt x="16" y="154"/>
                </a:cubicBezTo>
                <a:cubicBezTo>
                  <a:pt x="20" y="149"/>
                  <a:pt x="27" y="147"/>
                  <a:pt x="32" y="144"/>
                </a:cubicBezTo>
                <a:cubicBezTo>
                  <a:pt x="37" y="141"/>
                  <a:pt x="43" y="140"/>
                  <a:pt x="46" y="136"/>
                </a:cubicBezTo>
                <a:cubicBezTo>
                  <a:pt x="49" y="132"/>
                  <a:pt x="51" y="127"/>
                  <a:pt x="50" y="122"/>
                </a:cubicBezTo>
                <a:cubicBezTo>
                  <a:pt x="49" y="117"/>
                  <a:pt x="40" y="113"/>
                  <a:pt x="40" y="108"/>
                </a:cubicBezTo>
                <a:cubicBezTo>
                  <a:pt x="40" y="103"/>
                  <a:pt x="45" y="97"/>
                  <a:pt x="50" y="94"/>
                </a:cubicBezTo>
                <a:cubicBezTo>
                  <a:pt x="55" y="91"/>
                  <a:pt x="66" y="94"/>
                  <a:pt x="72" y="92"/>
                </a:cubicBezTo>
                <a:cubicBezTo>
                  <a:pt x="78" y="90"/>
                  <a:pt x="83" y="85"/>
                  <a:pt x="86" y="80"/>
                </a:cubicBezTo>
                <a:cubicBezTo>
                  <a:pt x="89" y="75"/>
                  <a:pt x="87" y="64"/>
                  <a:pt x="90" y="60"/>
                </a:cubicBezTo>
                <a:cubicBezTo>
                  <a:pt x="93" y="56"/>
                  <a:pt x="101" y="56"/>
                  <a:pt x="106" y="56"/>
                </a:cubicBezTo>
                <a:cubicBezTo>
                  <a:pt x="111" y="56"/>
                  <a:pt x="119" y="58"/>
                  <a:pt x="122" y="62"/>
                </a:cubicBezTo>
                <a:cubicBezTo>
                  <a:pt x="125" y="66"/>
                  <a:pt x="120" y="75"/>
                  <a:pt x="124" y="78"/>
                </a:cubicBezTo>
                <a:cubicBezTo>
                  <a:pt x="128" y="81"/>
                  <a:pt x="138" y="77"/>
                  <a:pt x="144" y="78"/>
                </a:cubicBezTo>
                <a:cubicBezTo>
                  <a:pt x="150" y="79"/>
                  <a:pt x="156" y="80"/>
                  <a:pt x="160" y="84"/>
                </a:cubicBezTo>
                <a:cubicBezTo>
                  <a:pt x="164" y="88"/>
                  <a:pt x="162" y="100"/>
                  <a:pt x="168" y="104"/>
                </a:cubicBezTo>
                <a:cubicBezTo>
                  <a:pt x="157" y="96"/>
                  <a:pt x="170" y="104"/>
                  <a:pt x="194" y="108"/>
                </a:cubicBezTo>
                <a:cubicBezTo>
                  <a:pt x="196" y="97"/>
                  <a:pt x="215" y="109"/>
                  <a:pt x="224" y="102"/>
                </a:cubicBezTo>
                <a:cubicBezTo>
                  <a:pt x="228" y="95"/>
                  <a:pt x="252" y="96"/>
                  <a:pt x="241" y="91"/>
                </a:cubicBezTo>
                <a:cubicBezTo>
                  <a:pt x="236" y="85"/>
                  <a:pt x="241" y="83"/>
                  <a:pt x="250" y="82"/>
                </a:cubicBezTo>
                <a:cubicBezTo>
                  <a:pt x="246" y="77"/>
                  <a:pt x="250" y="73"/>
                  <a:pt x="248" y="68"/>
                </a:cubicBezTo>
                <a:cubicBezTo>
                  <a:pt x="246" y="63"/>
                  <a:pt x="239" y="58"/>
                  <a:pt x="240" y="52"/>
                </a:cubicBezTo>
                <a:cubicBezTo>
                  <a:pt x="242" y="61"/>
                  <a:pt x="245" y="30"/>
                  <a:pt x="254" y="29"/>
                </a:cubicBezTo>
                <a:cubicBezTo>
                  <a:pt x="261" y="20"/>
                  <a:pt x="265" y="9"/>
                  <a:pt x="276" y="7"/>
                </a:cubicBezTo>
                <a:cubicBezTo>
                  <a:pt x="277" y="1"/>
                  <a:pt x="316" y="18"/>
                  <a:pt x="318" y="13"/>
                </a:cubicBezTo>
                <a:cubicBezTo>
                  <a:pt x="320" y="0"/>
                  <a:pt x="353" y="24"/>
                  <a:pt x="362" y="29"/>
                </a:cubicBezTo>
                <a:cubicBezTo>
                  <a:pt x="363" y="35"/>
                  <a:pt x="390" y="27"/>
                  <a:pt x="392" y="33"/>
                </a:cubicBezTo>
                <a:cubicBezTo>
                  <a:pt x="405" y="33"/>
                  <a:pt x="412" y="40"/>
                  <a:pt x="418" y="44"/>
                </a:cubicBezTo>
                <a:cubicBezTo>
                  <a:pt x="424" y="48"/>
                  <a:pt x="426" y="50"/>
                  <a:pt x="430" y="54"/>
                </a:cubicBezTo>
                <a:cubicBezTo>
                  <a:pt x="437" y="60"/>
                  <a:pt x="440" y="62"/>
                  <a:pt x="444" y="68"/>
                </a:cubicBezTo>
                <a:cubicBezTo>
                  <a:pt x="448" y="74"/>
                  <a:pt x="451" y="83"/>
                  <a:pt x="452" y="90"/>
                </a:cubicBezTo>
                <a:cubicBezTo>
                  <a:pt x="453" y="97"/>
                  <a:pt x="452" y="104"/>
                  <a:pt x="448" y="108"/>
                </a:cubicBezTo>
                <a:cubicBezTo>
                  <a:pt x="450" y="119"/>
                  <a:pt x="418" y="110"/>
                  <a:pt x="428" y="112"/>
                </a:cubicBezTo>
                <a:cubicBezTo>
                  <a:pt x="433" y="121"/>
                  <a:pt x="404" y="124"/>
                  <a:pt x="414" y="126"/>
                </a:cubicBezTo>
                <a:cubicBezTo>
                  <a:pt x="420" y="129"/>
                  <a:pt x="423" y="142"/>
                  <a:pt x="426" y="148"/>
                </a:cubicBezTo>
                <a:cubicBezTo>
                  <a:pt x="427" y="154"/>
                  <a:pt x="433" y="152"/>
                  <a:pt x="436" y="158"/>
                </a:cubicBezTo>
                <a:cubicBezTo>
                  <a:pt x="427" y="165"/>
                  <a:pt x="439" y="172"/>
                  <a:pt x="438" y="176"/>
                </a:cubicBezTo>
                <a:cubicBezTo>
                  <a:pt x="437" y="180"/>
                  <a:pt x="432" y="185"/>
                  <a:pt x="432" y="184"/>
                </a:cubicBezTo>
                <a:cubicBezTo>
                  <a:pt x="430" y="184"/>
                  <a:pt x="437" y="172"/>
                  <a:pt x="436" y="170"/>
                </a:cubicBezTo>
                <a:cubicBezTo>
                  <a:pt x="429" y="173"/>
                  <a:pt x="435" y="202"/>
                  <a:pt x="432" y="208"/>
                </a:cubicBezTo>
                <a:cubicBezTo>
                  <a:pt x="440" y="210"/>
                  <a:pt x="441" y="215"/>
                  <a:pt x="444" y="222"/>
                </a:cubicBezTo>
                <a:cubicBezTo>
                  <a:pt x="445" y="242"/>
                  <a:pt x="426" y="242"/>
                  <a:pt x="444" y="246"/>
                </a:cubicBezTo>
                <a:cubicBezTo>
                  <a:pt x="451" y="261"/>
                  <a:pt x="435" y="260"/>
                  <a:pt x="452" y="262"/>
                </a:cubicBezTo>
                <a:cubicBezTo>
                  <a:pt x="452" y="271"/>
                  <a:pt x="465" y="275"/>
                  <a:pt x="462" y="284"/>
                </a:cubicBezTo>
                <a:cubicBezTo>
                  <a:pt x="461" y="287"/>
                  <a:pt x="470" y="297"/>
                  <a:pt x="468" y="300"/>
                </a:cubicBezTo>
                <a:cubicBezTo>
                  <a:pt x="461" y="312"/>
                  <a:pt x="463" y="314"/>
                  <a:pt x="452" y="322"/>
                </a:cubicBezTo>
                <a:cubicBezTo>
                  <a:pt x="419" y="318"/>
                  <a:pt x="469" y="354"/>
                  <a:pt x="450" y="342"/>
                </a:cubicBezTo>
                <a:cubicBezTo>
                  <a:pt x="447" y="337"/>
                  <a:pt x="435" y="356"/>
                  <a:pt x="430" y="352"/>
                </a:cubicBezTo>
                <a:cubicBezTo>
                  <a:pt x="426" y="345"/>
                  <a:pt x="421" y="354"/>
                  <a:pt x="414" y="350"/>
                </a:cubicBezTo>
                <a:cubicBezTo>
                  <a:pt x="406" y="339"/>
                  <a:pt x="405" y="347"/>
                  <a:pt x="396" y="352"/>
                </a:cubicBezTo>
                <a:cubicBezTo>
                  <a:pt x="391" y="359"/>
                  <a:pt x="390" y="321"/>
                  <a:pt x="394" y="328"/>
                </a:cubicBezTo>
                <a:cubicBezTo>
                  <a:pt x="397" y="345"/>
                  <a:pt x="382" y="320"/>
                  <a:pt x="376" y="308"/>
                </a:cubicBezTo>
                <a:cubicBezTo>
                  <a:pt x="370" y="305"/>
                  <a:pt x="375" y="283"/>
                  <a:pt x="368" y="284"/>
                </a:cubicBezTo>
                <a:cubicBezTo>
                  <a:pt x="359" y="290"/>
                  <a:pt x="345" y="282"/>
                  <a:pt x="336" y="280"/>
                </a:cubicBezTo>
                <a:cubicBezTo>
                  <a:pt x="325" y="281"/>
                  <a:pt x="322" y="292"/>
                  <a:pt x="312" y="294"/>
                </a:cubicBezTo>
                <a:cubicBezTo>
                  <a:pt x="301" y="292"/>
                  <a:pt x="318" y="267"/>
                  <a:pt x="308" y="266"/>
                </a:cubicBezTo>
                <a:cubicBezTo>
                  <a:pt x="301" y="265"/>
                  <a:pt x="297" y="240"/>
                  <a:pt x="290" y="240"/>
                </a:cubicBezTo>
                <a:cubicBezTo>
                  <a:pt x="270" y="225"/>
                  <a:pt x="268" y="255"/>
                  <a:pt x="238" y="254"/>
                </a:cubicBezTo>
              </a:path>
            </a:pathLst>
          </a:custGeom>
          <a:solidFill>
            <a:srgbClr val="FFFF00"/>
          </a:solidFill>
          <a:ln w="25400">
            <a:solidFill>
              <a:schemeClr val="tx1"/>
            </a:solidFill>
            <a:round/>
            <a:headEnd/>
            <a:tailEnd/>
          </a:ln>
        </p:spPr>
        <p:txBody>
          <a:bodyPr/>
          <a:lstStyle/>
          <a:p>
            <a:endParaRPr lang="el-GR"/>
          </a:p>
        </p:txBody>
      </p:sp>
      <p:sp>
        <p:nvSpPr>
          <p:cNvPr id="54286" name="Freeform 14"/>
          <p:cNvSpPr>
            <a:spLocks/>
          </p:cNvSpPr>
          <p:nvPr/>
        </p:nvSpPr>
        <p:spPr bwMode="auto">
          <a:xfrm>
            <a:off x="4200525" y="4208463"/>
            <a:ext cx="141288" cy="125412"/>
          </a:xfrm>
          <a:custGeom>
            <a:avLst/>
            <a:gdLst>
              <a:gd name="T0" fmla="*/ 2147483647 w 89"/>
              <a:gd name="T1" fmla="*/ 2147483647 h 79"/>
              <a:gd name="T2" fmla="*/ 2147483647 w 89"/>
              <a:gd name="T3" fmla="*/ 2147483647 h 79"/>
              <a:gd name="T4" fmla="*/ 2147483647 w 89"/>
              <a:gd name="T5" fmla="*/ 2147483647 h 79"/>
              <a:gd name="T6" fmla="*/ 2147483647 w 89"/>
              <a:gd name="T7" fmla="*/ 2147483647 h 79"/>
              <a:gd name="T8" fmla="*/ 2147483647 w 89"/>
              <a:gd name="T9" fmla="*/ 2147483647 h 79"/>
              <a:gd name="T10" fmla="*/ 2147483647 w 89"/>
              <a:gd name="T11" fmla="*/ 2147483647 h 79"/>
              <a:gd name="T12" fmla="*/ 2147483647 w 89"/>
              <a:gd name="T13" fmla="*/ 2147483647 h 79"/>
              <a:gd name="T14" fmla="*/ 2147483647 w 89"/>
              <a:gd name="T15" fmla="*/ 2147483647 h 79"/>
              <a:gd name="T16" fmla="*/ 2147483647 w 89"/>
              <a:gd name="T17" fmla="*/ 2147483647 h 79"/>
              <a:gd name="T18" fmla="*/ 2147483647 w 89"/>
              <a:gd name="T19" fmla="*/ 2147483647 h 79"/>
              <a:gd name="T20" fmla="*/ 2147483647 w 89"/>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79"/>
              <a:gd name="T35" fmla="*/ 89 w 89"/>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79">
                <a:moveTo>
                  <a:pt x="21" y="48"/>
                </a:moveTo>
                <a:cubicBezTo>
                  <a:pt x="31" y="38"/>
                  <a:pt x="39" y="56"/>
                  <a:pt x="48" y="36"/>
                </a:cubicBezTo>
                <a:cubicBezTo>
                  <a:pt x="52" y="22"/>
                  <a:pt x="17" y="53"/>
                  <a:pt x="36" y="27"/>
                </a:cubicBezTo>
                <a:cubicBezTo>
                  <a:pt x="55" y="8"/>
                  <a:pt x="48" y="12"/>
                  <a:pt x="66" y="13"/>
                </a:cubicBezTo>
                <a:cubicBezTo>
                  <a:pt x="68" y="0"/>
                  <a:pt x="74" y="22"/>
                  <a:pt x="83" y="27"/>
                </a:cubicBezTo>
                <a:cubicBezTo>
                  <a:pt x="89" y="68"/>
                  <a:pt x="85" y="14"/>
                  <a:pt x="83" y="54"/>
                </a:cubicBezTo>
                <a:cubicBezTo>
                  <a:pt x="75" y="43"/>
                  <a:pt x="81" y="56"/>
                  <a:pt x="72" y="61"/>
                </a:cubicBezTo>
                <a:cubicBezTo>
                  <a:pt x="56" y="67"/>
                  <a:pt x="80" y="66"/>
                  <a:pt x="57" y="69"/>
                </a:cubicBezTo>
                <a:cubicBezTo>
                  <a:pt x="40" y="67"/>
                  <a:pt x="60" y="79"/>
                  <a:pt x="38" y="75"/>
                </a:cubicBezTo>
                <a:cubicBezTo>
                  <a:pt x="18" y="60"/>
                  <a:pt x="47" y="64"/>
                  <a:pt x="17" y="63"/>
                </a:cubicBezTo>
                <a:cubicBezTo>
                  <a:pt x="0" y="60"/>
                  <a:pt x="19" y="56"/>
                  <a:pt x="21" y="48"/>
                </a:cubicBezTo>
                <a:close/>
              </a:path>
            </a:pathLst>
          </a:custGeom>
          <a:solidFill>
            <a:srgbClr val="FFFF00"/>
          </a:solidFill>
          <a:ln w="25400">
            <a:solidFill>
              <a:schemeClr val="tx1"/>
            </a:solidFill>
            <a:round/>
            <a:headEnd/>
            <a:tailEnd/>
          </a:ln>
        </p:spPr>
        <p:txBody>
          <a:bodyPr/>
          <a:lstStyle/>
          <a:p>
            <a:endParaRPr lang="el-GR"/>
          </a:p>
        </p:txBody>
      </p:sp>
      <p:sp>
        <p:nvSpPr>
          <p:cNvPr id="54287" name="Freeform 15"/>
          <p:cNvSpPr>
            <a:spLocks/>
          </p:cNvSpPr>
          <p:nvPr/>
        </p:nvSpPr>
        <p:spPr bwMode="auto">
          <a:xfrm>
            <a:off x="4232275" y="4378325"/>
            <a:ext cx="128588" cy="112713"/>
          </a:xfrm>
          <a:custGeom>
            <a:avLst/>
            <a:gdLst>
              <a:gd name="T0" fmla="*/ 2147483647 w 81"/>
              <a:gd name="T1" fmla="*/ 2147483647 h 71"/>
              <a:gd name="T2" fmla="*/ 2147483647 w 81"/>
              <a:gd name="T3" fmla="*/ 2147483647 h 71"/>
              <a:gd name="T4" fmla="*/ 2147483647 w 81"/>
              <a:gd name="T5" fmla="*/ 2147483647 h 71"/>
              <a:gd name="T6" fmla="*/ 2147483647 w 81"/>
              <a:gd name="T7" fmla="*/ 2147483647 h 71"/>
              <a:gd name="T8" fmla="*/ 2147483647 w 81"/>
              <a:gd name="T9" fmla="*/ 2147483647 h 71"/>
              <a:gd name="T10" fmla="*/ 2147483647 w 81"/>
              <a:gd name="T11" fmla="*/ 2147483647 h 71"/>
              <a:gd name="T12" fmla="*/ 2147483647 w 81"/>
              <a:gd name="T13" fmla="*/ 2147483647 h 71"/>
              <a:gd name="T14" fmla="*/ 2147483647 w 81"/>
              <a:gd name="T15" fmla="*/ 2147483647 h 71"/>
              <a:gd name="T16" fmla="*/ 2147483647 w 81"/>
              <a:gd name="T17" fmla="*/ 2147483647 h 71"/>
              <a:gd name="T18" fmla="*/ 2147483647 w 81"/>
              <a:gd name="T19" fmla="*/ 2147483647 h 71"/>
              <a:gd name="T20" fmla="*/ 2147483647 w 81"/>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1"/>
              <a:gd name="T35" fmla="*/ 81 w 8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1">
                <a:moveTo>
                  <a:pt x="8" y="40"/>
                </a:moveTo>
                <a:cubicBezTo>
                  <a:pt x="18" y="30"/>
                  <a:pt x="0" y="45"/>
                  <a:pt x="9" y="25"/>
                </a:cubicBezTo>
                <a:cubicBezTo>
                  <a:pt x="13" y="11"/>
                  <a:pt x="4" y="45"/>
                  <a:pt x="23" y="19"/>
                </a:cubicBezTo>
                <a:cubicBezTo>
                  <a:pt x="42" y="0"/>
                  <a:pt x="36" y="13"/>
                  <a:pt x="54" y="14"/>
                </a:cubicBezTo>
                <a:cubicBezTo>
                  <a:pt x="56" y="1"/>
                  <a:pt x="66" y="15"/>
                  <a:pt x="75" y="20"/>
                </a:cubicBezTo>
                <a:cubicBezTo>
                  <a:pt x="81" y="61"/>
                  <a:pt x="72" y="6"/>
                  <a:pt x="70" y="46"/>
                </a:cubicBezTo>
                <a:cubicBezTo>
                  <a:pt x="62" y="35"/>
                  <a:pt x="73" y="54"/>
                  <a:pt x="64" y="59"/>
                </a:cubicBezTo>
                <a:cubicBezTo>
                  <a:pt x="48" y="68"/>
                  <a:pt x="65" y="67"/>
                  <a:pt x="42" y="70"/>
                </a:cubicBezTo>
                <a:cubicBezTo>
                  <a:pt x="25" y="68"/>
                  <a:pt x="47" y="71"/>
                  <a:pt x="25" y="67"/>
                </a:cubicBezTo>
                <a:cubicBezTo>
                  <a:pt x="5" y="52"/>
                  <a:pt x="42" y="66"/>
                  <a:pt x="12" y="65"/>
                </a:cubicBezTo>
                <a:cubicBezTo>
                  <a:pt x="24" y="47"/>
                  <a:pt x="6" y="48"/>
                  <a:pt x="8" y="40"/>
                </a:cubicBezTo>
                <a:close/>
              </a:path>
            </a:pathLst>
          </a:custGeom>
          <a:solidFill>
            <a:srgbClr val="FFFF00"/>
          </a:solidFill>
          <a:ln w="25400">
            <a:solidFill>
              <a:schemeClr val="tx1"/>
            </a:solidFill>
            <a:round/>
            <a:headEnd/>
            <a:tailEnd/>
          </a:ln>
        </p:spPr>
        <p:txBody>
          <a:bodyPr/>
          <a:lstStyle/>
          <a:p>
            <a:endParaRPr lang="el-GR"/>
          </a:p>
        </p:txBody>
      </p:sp>
      <p:sp>
        <p:nvSpPr>
          <p:cNvPr id="54288" name="Freeform 16"/>
          <p:cNvSpPr>
            <a:spLocks/>
          </p:cNvSpPr>
          <p:nvPr/>
        </p:nvSpPr>
        <p:spPr bwMode="auto">
          <a:xfrm>
            <a:off x="4157663" y="4430713"/>
            <a:ext cx="55562" cy="68262"/>
          </a:xfrm>
          <a:custGeom>
            <a:avLst/>
            <a:gdLst>
              <a:gd name="T0" fmla="*/ 2147483647 w 35"/>
              <a:gd name="T1" fmla="*/ 2147483647 h 43"/>
              <a:gd name="T2" fmla="*/ 2147483647 w 35"/>
              <a:gd name="T3" fmla="*/ 2147483647 h 43"/>
              <a:gd name="T4" fmla="*/ 2147483647 w 35"/>
              <a:gd name="T5" fmla="*/ 2147483647 h 43"/>
              <a:gd name="T6" fmla="*/ 2147483647 w 35"/>
              <a:gd name="T7" fmla="*/ 2147483647 h 43"/>
              <a:gd name="T8" fmla="*/ 2147483647 w 35"/>
              <a:gd name="T9" fmla="*/ 2147483647 h 43"/>
              <a:gd name="T10" fmla="*/ 2147483647 w 35"/>
              <a:gd name="T11" fmla="*/ 2147483647 h 43"/>
              <a:gd name="T12" fmla="*/ 0 60000 65536"/>
              <a:gd name="T13" fmla="*/ 0 60000 65536"/>
              <a:gd name="T14" fmla="*/ 0 60000 65536"/>
              <a:gd name="T15" fmla="*/ 0 60000 65536"/>
              <a:gd name="T16" fmla="*/ 0 60000 65536"/>
              <a:gd name="T17" fmla="*/ 0 60000 65536"/>
              <a:gd name="T18" fmla="*/ 0 w 35"/>
              <a:gd name="T19" fmla="*/ 0 h 43"/>
              <a:gd name="T20" fmla="*/ 35 w 35"/>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5" h="43">
                <a:moveTo>
                  <a:pt x="2" y="22"/>
                </a:moveTo>
                <a:cubicBezTo>
                  <a:pt x="9" y="14"/>
                  <a:pt x="7" y="14"/>
                  <a:pt x="18" y="13"/>
                </a:cubicBezTo>
                <a:cubicBezTo>
                  <a:pt x="20" y="0"/>
                  <a:pt x="26" y="18"/>
                  <a:pt x="35" y="23"/>
                </a:cubicBezTo>
                <a:cubicBezTo>
                  <a:pt x="33" y="32"/>
                  <a:pt x="32" y="26"/>
                  <a:pt x="24" y="34"/>
                </a:cubicBezTo>
                <a:cubicBezTo>
                  <a:pt x="14" y="41"/>
                  <a:pt x="11" y="43"/>
                  <a:pt x="5" y="38"/>
                </a:cubicBezTo>
                <a:cubicBezTo>
                  <a:pt x="0" y="31"/>
                  <a:pt x="0" y="30"/>
                  <a:pt x="2" y="22"/>
                </a:cubicBezTo>
                <a:close/>
              </a:path>
            </a:pathLst>
          </a:custGeom>
          <a:solidFill>
            <a:srgbClr val="FFFF00"/>
          </a:solidFill>
          <a:ln w="12700">
            <a:solidFill>
              <a:schemeClr val="tx1"/>
            </a:solidFill>
            <a:round/>
            <a:headEnd/>
            <a:tailEnd/>
          </a:ln>
        </p:spPr>
        <p:txBody>
          <a:bodyPr/>
          <a:lstStyle/>
          <a:p>
            <a:endParaRPr lang="el-GR"/>
          </a:p>
        </p:txBody>
      </p:sp>
      <p:sp>
        <p:nvSpPr>
          <p:cNvPr id="54289" name="Freeform 17"/>
          <p:cNvSpPr>
            <a:spLocks/>
          </p:cNvSpPr>
          <p:nvPr/>
        </p:nvSpPr>
        <p:spPr bwMode="auto">
          <a:xfrm>
            <a:off x="4041775" y="4506913"/>
            <a:ext cx="288925" cy="193675"/>
          </a:xfrm>
          <a:custGeom>
            <a:avLst/>
            <a:gdLst>
              <a:gd name="T0" fmla="*/ 2147483647 w 182"/>
              <a:gd name="T1" fmla="*/ 2147483647 h 122"/>
              <a:gd name="T2" fmla="*/ 2147483647 w 182"/>
              <a:gd name="T3" fmla="*/ 2147483647 h 122"/>
              <a:gd name="T4" fmla="*/ 2147483647 w 182"/>
              <a:gd name="T5" fmla="*/ 2147483647 h 122"/>
              <a:gd name="T6" fmla="*/ 2147483647 w 182"/>
              <a:gd name="T7" fmla="*/ 2147483647 h 122"/>
              <a:gd name="T8" fmla="*/ 2147483647 w 182"/>
              <a:gd name="T9" fmla="*/ 2147483647 h 122"/>
              <a:gd name="T10" fmla="*/ 2147483647 w 182"/>
              <a:gd name="T11" fmla="*/ 2147483647 h 122"/>
              <a:gd name="T12" fmla="*/ 2147483647 w 182"/>
              <a:gd name="T13" fmla="*/ 2147483647 h 122"/>
              <a:gd name="T14" fmla="*/ 2147483647 w 182"/>
              <a:gd name="T15" fmla="*/ 2147483647 h 122"/>
              <a:gd name="T16" fmla="*/ 2147483647 w 182"/>
              <a:gd name="T17" fmla="*/ 2147483647 h 122"/>
              <a:gd name="T18" fmla="*/ 2147483647 w 182"/>
              <a:gd name="T19" fmla="*/ 2147483647 h 122"/>
              <a:gd name="T20" fmla="*/ 2147483647 w 182"/>
              <a:gd name="T21" fmla="*/ 2147483647 h 122"/>
              <a:gd name="T22" fmla="*/ 2147483647 w 182"/>
              <a:gd name="T23" fmla="*/ 2147483647 h 122"/>
              <a:gd name="T24" fmla="*/ 2147483647 w 182"/>
              <a:gd name="T25" fmla="*/ 2147483647 h 122"/>
              <a:gd name="T26" fmla="*/ 2147483647 w 182"/>
              <a:gd name="T27" fmla="*/ 2147483647 h 122"/>
              <a:gd name="T28" fmla="*/ 2147483647 w 182"/>
              <a:gd name="T29" fmla="*/ 2147483647 h 122"/>
              <a:gd name="T30" fmla="*/ 2147483647 w 182"/>
              <a:gd name="T31" fmla="*/ 2147483647 h 122"/>
              <a:gd name="T32" fmla="*/ 2147483647 w 182"/>
              <a:gd name="T33" fmla="*/ 2147483647 h 122"/>
              <a:gd name="T34" fmla="*/ 2147483647 w 182"/>
              <a:gd name="T35" fmla="*/ 2147483647 h 122"/>
              <a:gd name="T36" fmla="*/ 2147483647 w 182"/>
              <a:gd name="T37" fmla="*/ 2147483647 h 122"/>
              <a:gd name="T38" fmla="*/ 2147483647 w 182"/>
              <a:gd name="T39" fmla="*/ 2147483647 h 122"/>
              <a:gd name="T40" fmla="*/ 2147483647 w 182"/>
              <a:gd name="T41" fmla="*/ 2147483647 h 122"/>
              <a:gd name="T42" fmla="*/ 2147483647 w 182"/>
              <a:gd name="T43" fmla="*/ 2147483647 h 122"/>
              <a:gd name="T44" fmla="*/ 2147483647 w 182"/>
              <a:gd name="T45" fmla="*/ 2147483647 h 122"/>
              <a:gd name="T46" fmla="*/ 2147483647 w 182"/>
              <a:gd name="T47" fmla="*/ 2147483647 h 122"/>
              <a:gd name="T48" fmla="*/ 2147483647 w 182"/>
              <a:gd name="T49" fmla="*/ 2147483647 h 122"/>
              <a:gd name="T50" fmla="*/ 2147483647 w 182"/>
              <a:gd name="T51" fmla="*/ 2147483647 h 122"/>
              <a:gd name="T52" fmla="*/ 2147483647 w 182"/>
              <a:gd name="T53" fmla="*/ 2147483647 h 122"/>
              <a:gd name="T54" fmla="*/ 2147483647 w 182"/>
              <a:gd name="T55" fmla="*/ 2147483647 h 122"/>
              <a:gd name="T56" fmla="*/ 2147483647 w 182"/>
              <a:gd name="T57" fmla="*/ 2147483647 h 122"/>
              <a:gd name="T58" fmla="*/ 2147483647 w 182"/>
              <a:gd name="T59" fmla="*/ 2147483647 h 122"/>
              <a:gd name="T60" fmla="*/ 2147483647 w 182"/>
              <a:gd name="T61" fmla="*/ 2147483647 h 122"/>
              <a:gd name="T62" fmla="*/ 2147483647 w 182"/>
              <a:gd name="T63" fmla="*/ 2147483647 h 122"/>
              <a:gd name="T64" fmla="*/ 2147483647 w 182"/>
              <a:gd name="T65" fmla="*/ 2147483647 h 122"/>
              <a:gd name="T66" fmla="*/ 2147483647 w 182"/>
              <a:gd name="T67" fmla="*/ 2147483647 h 122"/>
              <a:gd name="T68" fmla="*/ 2147483647 w 182"/>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122"/>
              <a:gd name="T107" fmla="*/ 182 w 182"/>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122">
                <a:moveTo>
                  <a:pt x="15" y="73"/>
                </a:moveTo>
                <a:cubicBezTo>
                  <a:pt x="25" y="63"/>
                  <a:pt x="0" y="78"/>
                  <a:pt x="9" y="58"/>
                </a:cubicBezTo>
                <a:cubicBezTo>
                  <a:pt x="14" y="51"/>
                  <a:pt x="15" y="51"/>
                  <a:pt x="19" y="47"/>
                </a:cubicBezTo>
                <a:cubicBezTo>
                  <a:pt x="23" y="43"/>
                  <a:pt x="27" y="35"/>
                  <a:pt x="31" y="35"/>
                </a:cubicBezTo>
                <a:cubicBezTo>
                  <a:pt x="35" y="35"/>
                  <a:pt x="39" y="41"/>
                  <a:pt x="45" y="44"/>
                </a:cubicBezTo>
                <a:cubicBezTo>
                  <a:pt x="51" y="47"/>
                  <a:pt x="60" y="49"/>
                  <a:pt x="66" y="52"/>
                </a:cubicBezTo>
                <a:cubicBezTo>
                  <a:pt x="72" y="55"/>
                  <a:pt x="77" y="63"/>
                  <a:pt x="81" y="64"/>
                </a:cubicBezTo>
                <a:cubicBezTo>
                  <a:pt x="85" y="65"/>
                  <a:pt x="89" y="62"/>
                  <a:pt x="91" y="59"/>
                </a:cubicBezTo>
                <a:cubicBezTo>
                  <a:pt x="93" y="56"/>
                  <a:pt x="92" y="50"/>
                  <a:pt x="91" y="46"/>
                </a:cubicBezTo>
                <a:cubicBezTo>
                  <a:pt x="90" y="42"/>
                  <a:pt x="88" y="38"/>
                  <a:pt x="85" y="34"/>
                </a:cubicBezTo>
                <a:cubicBezTo>
                  <a:pt x="82" y="30"/>
                  <a:pt x="70" y="26"/>
                  <a:pt x="72" y="22"/>
                </a:cubicBezTo>
                <a:cubicBezTo>
                  <a:pt x="89" y="13"/>
                  <a:pt x="90" y="9"/>
                  <a:pt x="97" y="8"/>
                </a:cubicBezTo>
                <a:cubicBezTo>
                  <a:pt x="104" y="7"/>
                  <a:pt x="110" y="10"/>
                  <a:pt x="114" y="13"/>
                </a:cubicBezTo>
                <a:cubicBezTo>
                  <a:pt x="116" y="0"/>
                  <a:pt x="115" y="20"/>
                  <a:pt x="124" y="25"/>
                </a:cubicBezTo>
                <a:cubicBezTo>
                  <a:pt x="124" y="30"/>
                  <a:pt x="131" y="29"/>
                  <a:pt x="117" y="40"/>
                </a:cubicBezTo>
                <a:cubicBezTo>
                  <a:pt x="114" y="44"/>
                  <a:pt x="106" y="46"/>
                  <a:pt x="105" y="49"/>
                </a:cubicBezTo>
                <a:cubicBezTo>
                  <a:pt x="104" y="52"/>
                  <a:pt x="108" y="55"/>
                  <a:pt x="112" y="58"/>
                </a:cubicBezTo>
                <a:cubicBezTo>
                  <a:pt x="116" y="61"/>
                  <a:pt x="125" y="65"/>
                  <a:pt x="132" y="65"/>
                </a:cubicBezTo>
                <a:cubicBezTo>
                  <a:pt x="139" y="65"/>
                  <a:pt x="145" y="61"/>
                  <a:pt x="153" y="61"/>
                </a:cubicBezTo>
                <a:cubicBezTo>
                  <a:pt x="161" y="61"/>
                  <a:pt x="178" y="64"/>
                  <a:pt x="180" y="67"/>
                </a:cubicBezTo>
                <a:cubicBezTo>
                  <a:pt x="182" y="70"/>
                  <a:pt x="171" y="77"/>
                  <a:pt x="166" y="80"/>
                </a:cubicBezTo>
                <a:cubicBezTo>
                  <a:pt x="161" y="83"/>
                  <a:pt x="152" y="81"/>
                  <a:pt x="150" y="83"/>
                </a:cubicBezTo>
                <a:cubicBezTo>
                  <a:pt x="148" y="85"/>
                  <a:pt x="152" y="91"/>
                  <a:pt x="156" y="95"/>
                </a:cubicBezTo>
                <a:cubicBezTo>
                  <a:pt x="160" y="99"/>
                  <a:pt x="174" y="105"/>
                  <a:pt x="174" y="109"/>
                </a:cubicBezTo>
                <a:cubicBezTo>
                  <a:pt x="174" y="113"/>
                  <a:pt x="157" y="122"/>
                  <a:pt x="153" y="121"/>
                </a:cubicBezTo>
                <a:cubicBezTo>
                  <a:pt x="149" y="120"/>
                  <a:pt x="151" y="108"/>
                  <a:pt x="148" y="104"/>
                </a:cubicBezTo>
                <a:cubicBezTo>
                  <a:pt x="145" y="100"/>
                  <a:pt x="140" y="97"/>
                  <a:pt x="135" y="97"/>
                </a:cubicBezTo>
                <a:cubicBezTo>
                  <a:pt x="130" y="97"/>
                  <a:pt x="126" y="102"/>
                  <a:pt x="120" y="103"/>
                </a:cubicBezTo>
                <a:cubicBezTo>
                  <a:pt x="114" y="104"/>
                  <a:pt x="105" y="102"/>
                  <a:pt x="99" y="101"/>
                </a:cubicBezTo>
                <a:cubicBezTo>
                  <a:pt x="93" y="100"/>
                  <a:pt x="86" y="99"/>
                  <a:pt x="81" y="97"/>
                </a:cubicBezTo>
                <a:cubicBezTo>
                  <a:pt x="76" y="95"/>
                  <a:pt x="71" y="91"/>
                  <a:pt x="67" y="88"/>
                </a:cubicBezTo>
                <a:cubicBezTo>
                  <a:pt x="63" y="85"/>
                  <a:pt x="60" y="83"/>
                  <a:pt x="55" y="82"/>
                </a:cubicBezTo>
                <a:cubicBezTo>
                  <a:pt x="38" y="80"/>
                  <a:pt x="61" y="87"/>
                  <a:pt x="39" y="83"/>
                </a:cubicBezTo>
                <a:cubicBezTo>
                  <a:pt x="19" y="68"/>
                  <a:pt x="57" y="75"/>
                  <a:pt x="27" y="74"/>
                </a:cubicBezTo>
                <a:cubicBezTo>
                  <a:pt x="39" y="56"/>
                  <a:pt x="13" y="81"/>
                  <a:pt x="15" y="73"/>
                </a:cubicBezTo>
                <a:close/>
              </a:path>
            </a:pathLst>
          </a:custGeom>
          <a:solidFill>
            <a:srgbClr val="FFFF00"/>
          </a:solidFill>
          <a:ln w="12700">
            <a:solidFill>
              <a:schemeClr val="tx1"/>
            </a:solidFill>
            <a:round/>
            <a:headEnd/>
            <a:tailEnd/>
          </a:ln>
        </p:spPr>
        <p:txBody>
          <a:bodyPr/>
          <a:lstStyle/>
          <a:p>
            <a:endParaRPr lang="el-GR"/>
          </a:p>
        </p:txBody>
      </p:sp>
      <p:sp>
        <p:nvSpPr>
          <p:cNvPr id="54290" name="Freeform 18"/>
          <p:cNvSpPr>
            <a:spLocks/>
          </p:cNvSpPr>
          <p:nvPr/>
        </p:nvSpPr>
        <p:spPr bwMode="auto">
          <a:xfrm>
            <a:off x="4140200" y="4732338"/>
            <a:ext cx="73025" cy="65087"/>
          </a:xfrm>
          <a:custGeom>
            <a:avLst/>
            <a:gdLst>
              <a:gd name="T0" fmla="*/ 2147483647 w 46"/>
              <a:gd name="T1" fmla="*/ 2147483647 h 41"/>
              <a:gd name="T2" fmla="*/ 2147483647 w 46"/>
              <a:gd name="T3" fmla="*/ 2147483647 h 41"/>
              <a:gd name="T4" fmla="*/ 2147483647 w 46"/>
              <a:gd name="T5" fmla="*/ 2147483647 h 41"/>
              <a:gd name="T6" fmla="*/ 2147483647 w 46"/>
              <a:gd name="T7" fmla="*/ 2147483647 h 41"/>
              <a:gd name="T8" fmla="*/ 2147483647 w 46"/>
              <a:gd name="T9" fmla="*/ 2147483647 h 41"/>
              <a:gd name="T10" fmla="*/ 2147483647 w 46"/>
              <a:gd name="T11" fmla="*/ 2147483647 h 41"/>
              <a:gd name="T12" fmla="*/ 0 60000 65536"/>
              <a:gd name="T13" fmla="*/ 0 60000 65536"/>
              <a:gd name="T14" fmla="*/ 0 60000 65536"/>
              <a:gd name="T15" fmla="*/ 0 60000 65536"/>
              <a:gd name="T16" fmla="*/ 0 60000 65536"/>
              <a:gd name="T17" fmla="*/ 0 60000 65536"/>
              <a:gd name="T18" fmla="*/ 0 w 46"/>
              <a:gd name="T19" fmla="*/ 0 h 41"/>
              <a:gd name="T20" fmla="*/ 46 w 4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6" h="41">
                <a:moveTo>
                  <a:pt x="3" y="17"/>
                </a:moveTo>
                <a:cubicBezTo>
                  <a:pt x="12" y="9"/>
                  <a:pt x="8" y="14"/>
                  <a:pt x="22" y="13"/>
                </a:cubicBezTo>
                <a:cubicBezTo>
                  <a:pt x="25" y="0"/>
                  <a:pt x="34" y="13"/>
                  <a:pt x="46" y="18"/>
                </a:cubicBezTo>
                <a:cubicBezTo>
                  <a:pt x="43" y="27"/>
                  <a:pt x="39" y="26"/>
                  <a:pt x="29" y="34"/>
                </a:cubicBezTo>
                <a:cubicBezTo>
                  <a:pt x="16" y="41"/>
                  <a:pt x="14" y="38"/>
                  <a:pt x="6" y="33"/>
                </a:cubicBezTo>
                <a:cubicBezTo>
                  <a:pt x="0" y="26"/>
                  <a:pt x="0" y="25"/>
                  <a:pt x="3" y="17"/>
                </a:cubicBezTo>
                <a:close/>
              </a:path>
            </a:pathLst>
          </a:custGeom>
          <a:solidFill>
            <a:srgbClr val="FFFF00"/>
          </a:solidFill>
          <a:ln w="12700">
            <a:solidFill>
              <a:schemeClr val="tx1"/>
            </a:solidFill>
            <a:round/>
            <a:headEnd/>
            <a:tailEnd/>
          </a:ln>
        </p:spPr>
        <p:txBody>
          <a:bodyPr/>
          <a:lstStyle/>
          <a:p>
            <a:endParaRPr lang="el-GR"/>
          </a:p>
        </p:txBody>
      </p:sp>
      <p:sp>
        <p:nvSpPr>
          <p:cNvPr id="54291" name="Freeform 19"/>
          <p:cNvSpPr>
            <a:spLocks/>
          </p:cNvSpPr>
          <p:nvPr/>
        </p:nvSpPr>
        <p:spPr bwMode="auto">
          <a:xfrm>
            <a:off x="4208463" y="4713288"/>
            <a:ext cx="173037" cy="93662"/>
          </a:xfrm>
          <a:custGeom>
            <a:avLst/>
            <a:gdLst>
              <a:gd name="T0" fmla="*/ 2147483647 w 109"/>
              <a:gd name="T1" fmla="*/ 2147483647 h 59"/>
              <a:gd name="T2" fmla="*/ 2147483647 w 109"/>
              <a:gd name="T3" fmla="*/ 2147483647 h 59"/>
              <a:gd name="T4" fmla="*/ 2147483647 w 109"/>
              <a:gd name="T5" fmla="*/ 2147483647 h 59"/>
              <a:gd name="T6" fmla="*/ 2147483647 w 109"/>
              <a:gd name="T7" fmla="*/ 2147483647 h 59"/>
              <a:gd name="T8" fmla="*/ 2147483647 w 109"/>
              <a:gd name="T9" fmla="*/ 2147483647 h 59"/>
              <a:gd name="T10" fmla="*/ 2147483647 w 109"/>
              <a:gd name="T11" fmla="*/ 2147483647 h 59"/>
              <a:gd name="T12" fmla="*/ 2147483647 w 109"/>
              <a:gd name="T13" fmla="*/ 2147483647 h 59"/>
              <a:gd name="T14" fmla="*/ 2147483647 w 109"/>
              <a:gd name="T15" fmla="*/ 2147483647 h 59"/>
              <a:gd name="T16" fmla="*/ 2147483647 w 109"/>
              <a:gd name="T17" fmla="*/ 2147483647 h 59"/>
              <a:gd name="T18" fmla="*/ 2147483647 w 109"/>
              <a:gd name="T19" fmla="*/ 2147483647 h 59"/>
              <a:gd name="T20" fmla="*/ 2147483647 w 109"/>
              <a:gd name="T21" fmla="*/ 2147483647 h 59"/>
              <a:gd name="T22" fmla="*/ 2147483647 w 109"/>
              <a:gd name="T23" fmla="*/ 2147483647 h 59"/>
              <a:gd name="T24" fmla="*/ 2147483647 w 109"/>
              <a:gd name="T25" fmla="*/ 2147483647 h 59"/>
              <a:gd name="T26" fmla="*/ 2147483647 w 109"/>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
              <a:gd name="T43" fmla="*/ 0 h 59"/>
              <a:gd name="T44" fmla="*/ 109 w 109"/>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 h="59">
                <a:moveTo>
                  <a:pt x="48" y="48"/>
                </a:moveTo>
                <a:cubicBezTo>
                  <a:pt x="32" y="44"/>
                  <a:pt x="36" y="55"/>
                  <a:pt x="31" y="57"/>
                </a:cubicBezTo>
                <a:cubicBezTo>
                  <a:pt x="26" y="59"/>
                  <a:pt x="20" y="59"/>
                  <a:pt x="15" y="58"/>
                </a:cubicBezTo>
                <a:cubicBezTo>
                  <a:pt x="10" y="57"/>
                  <a:pt x="0" y="54"/>
                  <a:pt x="1" y="52"/>
                </a:cubicBezTo>
                <a:cubicBezTo>
                  <a:pt x="2" y="50"/>
                  <a:pt x="13" y="49"/>
                  <a:pt x="18" y="46"/>
                </a:cubicBezTo>
                <a:cubicBezTo>
                  <a:pt x="23" y="43"/>
                  <a:pt x="27" y="37"/>
                  <a:pt x="33" y="34"/>
                </a:cubicBezTo>
                <a:cubicBezTo>
                  <a:pt x="39" y="31"/>
                  <a:pt x="47" y="27"/>
                  <a:pt x="54" y="25"/>
                </a:cubicBezTo>
                <a:cubicBezTo>
                  <a:pt x="61" y="23"/>
                  <a:pt x="67" y="25"/>
                  <a:pt x="73" y="24"/>
                </a:cubicBezTo>
                <a:cubicBezTo>
                  <a:pt x="79" y="23"/>
                  <a:pt x="86" y="21"/>
                  <a:pt x="91" y="19"/>
                </a:cubicBezTo>
                <a:cubicBezTo>
                  <a:pt x="96" y="17"/>
                  <a:pt x="104" y="12"/>
                  <a:pt x="106" y="13"/>
                </a:cubicBezTo>
                <a:cubicBezTo>
                  <a:pt x="109" y="0"/>
                  <a:pt x="93" y="23"/>
                  <a:pt x="105" y="28"/>
                </a:cubicBezTo>
                <a:cubicBezTo>
                  <a:pt x="102" y="37"/>
                  <a:pt x="85" y="28"/>
                  <a:pt x="75" y="36"/>
                </a:cubicBezTo>
                <a:cubicBezTo>
                  <a:pt x="62" y="43"/>
                  <a:pt x="72" y="54"/>
                  <a:pt x="64" y="49"/>
                </a:cubicBezTo>
                <a:cubicBezTo>
                  <a:pt x="58" y="42"/>
                  <a:pt x="45" y="56"/>
                  <a:pt x="48" y="48"/>
                </a:cubicBezTo>
                <a:close/>
              </a:path>
            </a:pathLst>
          </a:custGeom>
          <a:solidFill>
            <a:srgbClr val="FFFF00"/>
          </a:solidFill>
          <a:ln w="12700">
            <a:solidFill>
              <a:schemeClr val="tx1"/>
            </a:solidFill>
            <a:round/>
            <a:headEnd/>
            <a:tailEnd/>
          </a:ln>
        </p:spPr>
        <p:txBody>
          <a:bodyPr/>
          <a:lstStyle/>
          <a:p>
            <a:endParaRPr lang="el-GR"/>
          </a:p>
        </p:txBody>
      </p:sp>
      <p:sp>
        <p:nvSpPr>
          <p:cNvPr id="54292" name="Freeform 20"/>
          <p:cNvSpPr>
            <a:spLocks/>
          </p:cNvSpPr>
          <p:nvPr/>
        </p:nvSpPr>
        <p:spPr bwMode="auto">
          <a:xfrm>
            <a:off x="3995738" y="4797425"/>
            <a:ext cx="96837" cy="79375"/>
          </a:xfrm>
          <a:custGeom>
            <a:avLst/>
            <a:gdLst>
              <a:gd name="T0" fmla="*/ 2147483647 w 61"/>
              <a:gd name="T1" fmla="*/ 2147483647 h 50"/>
              <a:gd name="T2" fmla="*/ 2147483647 w 61"/>
              <a:gd name="T3" fmla="*/ 2147483647 h 50"/>
              <a:gd name="T4" fmla="*/ 2147483647 w 61"/>
              <a:gd name="T5" fmla="*/ 2147483647 h 50"/>
              <a:gd name="T6" fmla="*/ 2147483647 w 61"/>
              <a:gd name="T7" fmla="*/ 2147483647 h 50"/>
              <a:gd name="T8" fmla="*/ 2147483647 w 61"/>
              <a:gd name="T9" fmla="*/ 2147483647 h 50"/>
              <a:gd name="T10" fmla="*/ 2147483647 w 61"/>
              <a:gd name="T11" fmla="*/ 2147483647 h 50"/>
              <a:gd name="T12" fmla="*/ 0 60000 65536"/>
              <a:gd name="T13" fmla="*/ 0 60000 65536"/>
              <a:gd name="T14" fmla="*/ 0 60000 65536"/>
              <a:gd name="T15" fmla="*/ 0 60000 65536"/>
              <a:gd name="T16" fmla="*/ 0 60000 65536"/>
              <a:gd name="T17" fmla="*/ 0 60000 65536"/>
              <a:gd name="T18" fmla="*/ 0 w 61"/>
              <a:gd name="T19" fmla="*/ 0 h 50"/>
              <a:gd name="T20" fmla="*/ 61 w 61"/>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1" h="50">
                <a:moveTo>
                  <a:pt x="3" y="17"/>
                </a:moveTo>
                <a:cubicBezTo>
                  <a:pt x="12" y="9"/>
                  <a:pt x="8" y="14"/>
                  <a:pt x="22" y="13"/>
                </a:cubicBezTo>
                <a:cubicBezTo>
                  <a:pt x="25" y="0"/>
                  <a:pt x="26" y="18"/>
                  <a:pt x="38" y="23"/>
                </a:cubicBezTo>
                <a:cubicBezTo>
                  <a:pt x="35" y="32"/>
                  <a:pt x="61" y="35"/>
                  <a:pt x="51" y="43"/>
                </a:cubicBezTo>
                <a:cubicBezTo>
                  <a:pt x="38" y="50"/>
                  <a:pt x="32" y="40"/>
                  <a:pt x="24" y="35"/>
                </a:cubicBezTo>
                <a:cubicBezTo>
                  <a:pt x="18" y="28"/>
                  <a:pt x="0" y="25"/>
                  <a:pt x="3" y="17"/>
                </a:cubicBezTo>
                <a:close/>
              </a:path>
            </a:pathLst>
          </a:custGeom>
          <a:solidFill>
            <a:srgbClr val="FFFF00"/>
          </a:solidFill>
          <a:ln w="12700">
            <a:solidFill>
              <a:schemeClr val="tx1"/>
            </a:solidFill>
            <a:round/>
            <a:headEnd/>
            <a:tailEnd/>
          </a:ln>
        </p:spPr>
        <p:txBody>
          <a:bodyPr/>
          <a:lstStyle/>
          <a:p>
            <a:endParaRPr lang="el-GR"/>
          </a:p>
        </p:txBody>
      </p:sp>
      <p:sp>
        <p:nvSpPr>
          <p:cNvPr id="54293" name="Text Box 21"/>
          <p:cNvSpPr txBox="1">
            <a:spLocks noChangeArrowheads="1"/>
          </p:cNvSpPr>
          <p:nvPr/>
        </p:nvSpPr>
        <p:spPr bwMode="auto">
          <a:xfrm>
            <a:off x="4679950" y="4221163"/>
            <a:ext cx="755650" cy="304800"/>
          </a:xfrm>
          <a:prstGeom prst="rect">
            <a:avLst/>
          </a:prstGeom>
          <a:noFill/>
          <a:ln w="9525">
            <a:noFill/>
            <a:miter lim="800000"/>
            <a:headEnd/>
            <a:tailEnd/>
          </a:ln>
        </p:spPr>
        <p:txBody>
          <a:bodyPr wrap="none">
            <a:spAutoFit/>
          </a:bodyPr>
          <a:lstStyle/>
          <a:p>
            <a:pPr eaLnBrk="1" hangingPunct="1"/>
            <a:r>
              <a:rPr lang="el-GR" altLang="el-GR" sz="1400" b="1">
                <a:solidFill>
                  <a:schemeClr val="bg1"/>
                </a:solidFill>
                <a:cs typeface="Arial" charset="0"/>
              </a:rPr>
              <a:t>ATTIKI</a:t>
            </a:r>
            <a:endParaRPr lang="en-GB" altLang="el-GR" sz="1400" b="1">
              <a:solidFill>
                <a:schemeClr val="bg1"/>
              </a:solidFill>
              <a:cs typeface="Arial" charset="0"/>
            </a:endParaRPr>
          </a:p>
        </p:txBody>
      </p:sp>
      <p:pic>
        <p:nvPicPr>
          <p:cNvPr id="6168" name="Picture 22"/>
          <p:cNvPicPr>
            <a:picLocks noChangeAspect="1" noChangeArrowheads="1"/>
          </p:cNvPicPr>
          <p:nvPr/>
        </p:nvPicPr>
        <p:blipFill>
          <a:blip r:embed="rId5" cstate="print"/>
          <a:srcRect/>
          <a:stretch>
            <a:fillRect/>
          </a:stretch>
        </p:blipFill>
        <p:spPr bwMode="auto">
          <a:xfrm>
            <a:off x="3708400" y="3357563"/>
            <a:ext cx="936625" cy="503237"/>
          </a:xfrm>
          <a:prstGeom prst="rect">
            <a:avLst/>
          </a:prstGeom>
          <a:noFill/>
          <a:ln w="9525">
            <a:noFill/>
            <a:miter lim="800000"/>
            <a:headEnd/>
            <a:tailEnd/>
          </a:ln>
        </p:spPr>
      </p:pic>
      <p:sp>
        <p:nvSpPr>
          <p:cNvPr id="54295" name="Freeform 23"/>
          <p:cNvSpPr>
            <a:spLocks/>
          </p:cNvSpPr>
          <p:nvPr/>
        </p:nvSpPr>
        <p:spPr bwMode="auto">
          <a:xfrm>
            <a:off x="3038475" y="3190875"/>
            <a:ext cx="1092200" cy="577850"/>
          </a:xfrm>
          <a:custGeom>
            <a:avLst/>
            <a:gdLst>
              <a:gd name="T0" fmla="*/ 2147483647 w 688"/>
              <a:gd name="T1" fmla="*/ 2147483647 h 364"/>
              <a:gd name="T2" fmla="*/ 2147483647 w 688"/>
              <a:gd name="T3" fmla="*/ 2147483647 h 364"/>
              <a:gd name="T4" fmla="*/ 2147483647 w 688"/>
              <a:gd name="T5" fmla="*/ 2147483647 h 364"/>
              <a:gd name="T6" fmla="*/ 2147483647 w 688"/>
              <a:gd name="T7" fmla="*/ 2147483647 h 364"/>
              <a:gd name="T8" fmla="*/ 2147483647 w 688"/>
              <a:gd name="T9" fmla="*/ 2147483647 h 364"/>
              <a:gd name="T10" fmla="*/ 2147483647 w 688"/>
              <a:gd name="T11" fmla="*/ 2147483647 h 364"/>
              <a:gd name="T12" fmla="*/ 2147483647 w 688"/>
              <a:gd name="T13" fmla="*/ 0 h 364"/>
              <a:gd name="T14" fmla="*/ 2147483647 w 688"/>
              <a:gd name="T15" fmla="*/ 2147483647 h 364"/>
              <a:gd name="T16" fmla="*/ 2147483647 w 688"/>
              <a:gd name="T17" fmla="*/ 2147483647 h 364"/>
              <a:gd name="T18" fmla="*/ 2147483647 w 688"/>
              <a:gd name="T19" fmla="*/ 2147483647 h 364"/>
              <a:gd name="T20" fmla="*/ 2147483647 w 688"/>
              <a:gd name="T21" fmla="*/ 2147483647 h 364"/>
              <a:gd name="T22" fmla="*/ 2147483647 w 688"/>
              <a:gd name="T23" fmla="*/ 2147483647 h 364"/>
              <a:gd name="T24" fmla="*/ 2147483647 w 688"/>
              <a:gd name="T25" fmla="*/ 2147483647 h 364"/>
              <a:gd name="T26" fmla="*/ 2147483647 w 688"/>
              <a:gd name="T27" fmla="*/ 2147483647 h 364"/>
              <a:gd name="T28" fmla="*/ 2147483647 w 688"/>
              <a:gd name="T29" fmla="*/ 2147483647 h 364"/>
              <a:gd name="T30" fmla="*/ 2147483647 w 688"/>
              <a:gd name="T31" fmla="*/ 2147483647 h 364"/>
              <a:gd name="T32" fmla="*/ 2147483647 w 688"/>
              <a:gd name="T33" fmla="*/ 2147483647 h 364"/>
              <a:gd name="T34" fmla="*/ 2147483647 w 688"/>
              <a:gd name="T35" fmla="*/ 2147483647 h 364"/>
              <a:gd name="T36" fmla="*/ 2147483647 w 688"/>
              <a:gd name="T37" fmla="*/ 2147483647 h 364"/>
              <a:gd name="T38" fmla="*/ 2147483647 w 688"/>
              <a:gd name="T39" fmla="*/ 2147483647 h 364"/>
              <a:gd name="T40" fmla="*/ 2147483647 w 688"/>
              <a:gd name="T41" fmla="*/ 2147483647 h 364"/>
              <a:gd name="T42" fmla="*/ 2147483647 w 688"/>
              <a:gd name="T43" fmla="*/ 2147483647 h 364"/>
              <a:gd name="T44" fmla="*/ 2147483647 w 688"/>
              <a:gd name="T45" fmla="*/ 2147483647 h 364"/>
              <a:gd name="T46" fmla="*/ 2147483647 w 688"/>
              <a:gd name="T47" fmla="*/ 2147483647 h 364"/>
              <a:gd name="T48" fmla="*/ 2147483647 w 688"/>
              <a:gd name="T49" fmla="*/ 2147483647 h 364"/>
              <a:gd name="T50" fmla="*/ 2147483647 w 688"/>
              <a:gd name="T51" fmla="*/ 2147483647 h 364"/>
              <a:gd name="T52" fmla="*/ 2147483647 w 688"/>
              <a:gd name="T53" fmla="*/ 2147483647 h 364"/>
              <a:gd name="T54" fmla="*/ 2147483647 w 688"/>
              <a:gd name="T55" fmla="*/ 2147483647 h 364"/>
              <a:gd name="T56" fmla="*/ 2147483647 w 688"/>
              <a:gd name="T57" fmla="*/ 2147483647 h 364"/>
              <a:gd name="T58" fmla="*/ 2147483647 w 688"/>
              <a:gd name="T59" fmla="*/ 2147483647 h 364"/>
              <a:gd name="T60" fmla="*/ 2147483647 w 688"/>
              <a:gd name="T61" fmla="*/ 2147483647 h 364"/>
              <a:gd name="T62" fmla="*/ 2147483647 w 688"/>
              <a:gd name="T63" fmla="*/ 2147483647 h 364"/>
              <a:gd name="T64" fmla="*/ 2147483647 w 688"/>
              <a:gd name="T65" fmla="*/ 2147483647 h 364"/>
              <a:gd name="T66" fmla="*/ 2147483647 w 688"/>
              <a:gd name="T67" fmla="*/ 2147483647 h 364"/>
              <a:gd name="T68" fmla="*/ 2147483647 w 688"/>
              <a:gd name="T69" fmla="*/ 2147483647 h 364"/>
              <a:gd name="T70" fmla="*/ 2147483647 w 688"/>
              <a:gd name="T71" fmla="*/ 2147483647 h 364"/>
              <a:gd name="T72" fmla="*/ 2147483647 w 688"/>
              <a:gd name="T73" fmla="*/ 2147483647 h 364"/>
              <a:gd name="T74" fmla="*/ 2147483647 w 688"/>
              <a:gd name="T75" fmla="*/ 2147483647 h 364"/>
              <a:gd name="T76" fmla="*/ 2147483647 w 688"/>
              <a:gd name="T77" fmla="*/ 2147483647 h 3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64"/>
              <a:gd name="T119" fmla="*/ 688 w 688"/>
              <a:gd name="T120" fmla="*/ 364 h 3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64">
                <a:moveTo>
                  <a:pt x="108" y="286"/>
                </a:moveTo>
                <a:cubicBezTo>
                  <a:pt x="98" y="281"/>
                  <a:pt x="92" y="289"/>
                  <a:pt x="78" y="270"/>
                </a:cubicBezTo>
                <a:cubicBezTo>
                  <a:pt x="68" y="263"/>
                  <a:pt x="53" y="253"/>
                  <a:pt x="46" y="242"/>
                </a:cubicBezTo>
                <a:cubicBezTo>
                  <a:pt x="39" y="231"/>
                  <a:pt x="45" y="216"/>
                  <a:pt x="38" y="206"/>
                </a:cubicBezTo>
                <a:cubicBezTo>
                  <a:pt x="31" y="196"/>
                  <a:pt x="4" y="188"/>
                  <a:pt x="2" y="180"/>
                </a:cubicBezTo>
                <a:cubicBezTo>
                  <a:pt x="0" y="172"/>
                  <a:pt x="21" y="166"/>
                  <a:pt x="26" y="156"/>
                </a:cubicBezTo>
                <a:cubicBezTo>
                  <a:pt x="32" y="149"/>
                  <a:pt x="30" y="130"/>
                  <a:pt x="33" y="120"/>
                </a:cubicBezTo>
                <a:cubicBezTo>
                  <a:pt x="36" y="110"/>
                  <a:pt x="37" y="100"/>
                  <a:pt x="45" y="96"/>
                </a:cubicBezTo>
                <a:cubicBezTo>
                  <a:pt x="51" y="90"/>
                  <a:pt x="68" y="96"/>
                  <a:pt x="81" y="93"/>
                </a:cubicBezTo>
                <a:cubicBezTo>
                  <a:pt x="94" y="90"/>
                  <a:pt x="112" y="83"/>
                  <a:pt x="126" y="80"/>
                </a:cubicBezTo>
                <a:cubicBezTo>
                  <a:pt x="140" y="77"/>
                  <a:pt x="158" y="77"/>
                  <a:pt x="166" y="72"/>
                </a:cubicBezTo>
                <a:cubicBezTo>
                  <a:pt x="174" y="67"/>
                  <a:pt x="170" y="59"/>
                  <a:pt x="174" y="52"/>
                </a:cubicBezTo>
                <a:cubicBezTo>
                  <a:pt x="178" y="45"/>
                  <a:pt x="183" y="37"/>
                  <a:pt x="188" y="28"/>
                </a:cubicBezTo>
                <a:cubicBezTo>
                  <a:pt x="193" y="19"/>
                  <a:pt x="198" y="0"/>
                  <a:pt x="206" y="0"/>
                </a:cubicBezTo>
                <a:cubicBezTo>
                  <a:pt x="214" y="0"/>
                  <a:pt x="225" y="22"/>
                  <a:pt x="234" y="26"/>
                </a:cubicBezTo>
                <a:cubicBezTo>
                  <a:pt x="271" y="28"/>
                  <a:pt x="242" y="23"/>
                  <a:pt x="262" y="26"/>
                </a:cubicBezTo>
                <a:cubicBezTo>
                  <a:pt x="264" y="35"/>
                  <a:pt x="261" y="49"/>
                  <a:pt x="270" y="48"/>
                </a:cubicBezTo>
                <a:cubicBezTo>
                  <a:pt x="277" y="39"/>
                  <a:pt x="275" y="70"/>
                  <a:pt x="286" y="68"/>
                </a:cubicBezTo>
                <a:cubicBezTo>
                  <a:pt x="287" y="62"/>
                  <a:pt x="308" y="81"/>
                  <a:pt x="310" y="76"/>
                </a:cubicBezTo>
                <a:cubicBezTo>
                  <a:pt x="315" y="73"/>
                  <a:pt x="308" y="98"/>
                  <a:pt x="310" y="106"/>
                </a:cubicBezTo>
                <a:cubicBezTo>
                  <a:pt x="312" y="114"/>
                  <a:pt x="316" y="120"/>
                  <a:pt x="324" y="122"/>
                </a:cubicBezTo>
                <a:cubicBezTo>
                  <a:pt x="325" y="128"/>
                  <a:pt x="358" y="114"/>
                  <a:pt x="360" y="120"/>
                </a:cubicBezTo>
                <a:cubicBezTo>
                  <a:pt x="361" y="151"/>
                  <a:pt x="379" y="113"/>
                  <a:pt x="396" y="120"/>
                </a:cubicBezTo>
                <a:cubicBezTo>
                  <a:pt x="424" y="118"/>
                  <a:pt x="404" y="136"/>
                  <a:pt x="428" y="138"/>
                </a:cubicBezTo>
                <a:cubicBezTo>
                  <a:pt x="430" y="149"/>
                  <a:pt x="452" y="148"/>
                  <a:pt x="462" y="150"/>
                </a:cubicBezTo>
                <a:cubicBezTo>
                  <a:pt x="484" y="146"/>
                  <a:pt x="496" y="158"/>
                  <a:pt x="506" y="160"/>
                </a:cubicBezTo>
                <a:cubicBezTo>
                  <a:pt x="512" y="163"/>
                  <a:pt x="537" y="152"/>
                  <a:pt x="540" y="158"/>
                </a:cubicBezTo>
                <a:cubicBezTo>
                  <a:pt x="541" y="164"/>
                  <a:pt x="513" y="168"/>
                  <a:pt x="516" y="174"/>
                </a:cubicBezTo>
                <a:cubicBezTo>
                  <a:pt x="508" y="182"/>
                  <a:pt x="509" y="172"/>
                  <a:pt x="492" y="182"/>
                </a:cubicBezTo>
                <a:cubicBezTo>
                  <a:pt x="484" y="186"/>
                  <a:pt x="475" y="194"/>
                  <a:pt x="468" y="198"/>
                </a:cubicBezTo>
                <a:cubicBezTo>
                  <a:pt x="460" y="204"/>
                  <a:pt x="457" y="196"/>
                  <a:pt x="446" y="204"/>
                </a:cubicBezTo>
                <a:cubicBezTo>
                  <a:pt x="439" y="205"/>
                  <a:pt x="433" y="203"/>
                  <a:pt x="426" y="202"/>
                </a:cubicBezTo>
                <a:cubicBezTo>
                  <a:pt x="419" y="201"/>
                  <a:pt x="411" y="200"/>
                  <a:pt x="404" y="198"/>
                </a:cubicBezTo>
                <a:cubicBezTo>
                  <a:pt x="397" y="196"/>
                  <a:pt x="391" y="191"/>
                  <a:pt x="384" y="190"/>
                </a:cubicBezTo>
                <a:cubicBezTo>
                  <a:pt x="377" y="189"/>
                  <a:pt x="369" y="191"/>
                  <a:pt x="362" y="194"/>
                </a:cubicBezTo>
                <a:cubicBezTo>
                  <a:pt x="355" y="197"/>
                  <a:pt x="345" y="201"/>
                  <a:pt x="344" y="206"/>
                </a:cubicBezTo>
                <a:cubicBezTo>
                  <a:pt x="343" y="211"/>
                  <a:pt x="349" y="219"/>
                  <a:pt x="354" y="222"/>
                </a:cubicBezTo>
                <a:cubicBezTo>
                  <a:pt x="359" y="225"/>
                  <a:pt x="365" y="226"/>
                  <a:pt x="372" y="226"/>
                </a:cubicBezTo>
                <a:cubicBezTo>
                  <a:pt x="379" y="226"/>
                  <a:pt x="388" y="224"/>
                  <a:pt x="396" y="224"/>
                </a:cubicBezTo>
                <a:cubicBezTo>
                  <a:pt x="404" y="224"/>
                  <a:pt x="413" y="223"/>
                  <a:pt x="420" y="224"/>
                </a:cubicBezTo>
                <a:cubicBezTo>
                  <a:pt x="428" y="226"/>
                  <a:pt x="437" y="221"/>
                  <a:pt x="440" y="228"/>
                </a:cubicBezTo>
                <a:cubicBezTo>
                  <a:pt x="442" y="233"/>
                  <a:pt x="456" y="231"/>
                  <a:pt x="454" y="240"/>
                </a:cubicBezTo>
                <a:cubicBezTo>
                  <a:pt x="459" y="242"/>
                  <a:pt x="468" y="240"/>
                  <a:pt x="474" y="242"/>
                </a:cubicBezTo>
                <a:cubicBezTo>
                  <a:pt x="480" y="244"/>
                  <a:pt x="485" y="248"/>
                  <a:pt x="492" y="250"/>
                </a:cubicBezTo>
                <a:cubicBezTo>
                  <a:pt x="499" y="252"/>
                  <a:pt x="509" y="255"/>
                  <a:pt x="518" y="256"/>
                </a:cubicBezTo>
                <a:cubicBezTo>
                  <a:pt x="527" y="257"/>
                  <a:pt x="537" y="255"/>
                  <a:pt x="544" y="256"/>
                </a:cubicBezTo>
                <a:cubicBezTo>
                  <a:pt x="551" y="257"/>
                  <a:pt x="558" y="259"/>
                  <a:pt x="562" y="262"/>
                </a:cubicBezTo>
                <a:cubicBezTo>
                  <a:pt x="566" y="265"/>
                  <a:pt x="566" y="269"/>
                  <a:pt x="570" y="274"/>
                </a:cubicBezTo>
                <a:cubicBezTo>
                  <a:pt x="574" y="279"/>
                  <a:pt x="581" y="284"/>
                  <a:pt x="584" y="290"/>
                </a:cubicBezTo>
                <a:cubicBezTo>
                  <a:pt x="587" y="296"/>
                  <a:pt x="582" y="307"/>
                  <a:pt x="588" y="308"/>
                </a:cubicBezTo>
                <a:cubicBezTo>
                  <a:pt x="594" y="309"/>
                  <a:pt x="610" y="301"/>
                  <a:pt x="618" y="298"/>
                </a:cubicBezTo>
                <a:cubicBezTo>
                  <a:pt x="626" y="295"/>
                  <a:pt x="631" y="291"/>
                  <a:pt x="638" y="292"/>
                </a:cubicBezTo>
                <a:cubicBezTo>
                  <a:pt x="645" y="293"/>
                  <a:pt x="651" y="300"/>
                  <a:pt x="658" y="304"/>
                </a:cubicBezTo>
                <a:cubicBezTo>
                  <a:pt x="665" y="308"/>
                  <a:pt x="679" y="311"/>
                  <a:pt x="682" y="314"/>
                </a:cubicBezTo>
                <a:cubicBezTo>
                  <a:pt x="685" y="317"/>
                  <a:pt x="679" y="320"/>
                  <a:pt x="676" y="324"/>
                </a:cubicBezTo>
                <a:cubicBezTo>
                  <a:pt x="673" y="328"/>
                  <a:pt x="661" y="331"/>
                  <a:pt x="662" y="336"/>
                </a:cubicBezTo>
                <a:cubicBezTo>
                  <a:pt x="663" y="341"/>
                  <a:pt x="688" y="354"/>
                  <a:pt x="684" y="354"/>
                </a:cubicBezTo>
                <a:cubicBezTo>
                  <a:pt x="680" y="354"/>
                  <a:pt x="653" y="341"/>
                  <a:pt x="640" y="338"/>
                </a:cubicBezTo>
                <a:cubicBezTo>
                  <a:pt x="627" y="335"/>
                  <a:pt x="614" y="334"/>
                  <a:pt x="604" y="334"/>
                </a:cubicBezTo>
                <a:cubicBezTo>
                  <a:pt x="594" y="334"/>
                  <a:pt x="587" y="337"/>
                  <a:pt x="578" y="338"/>
                </a:cubicBezTo>
                <a:cubicBezTo>
                  <a:pt x="569" y="339"/>
                  <a:pt x="556" y="341"/>
                  <a:pt x="548" y="338"/>
                </a:cubicBezTo>
                <a:cubicBezTo>
                  <a:pt x="540" y="335"/>
                  <a:pt x="538" y="325"/>
                  <a:pt x="532" y="322"/>
                </a:cubicBezTo>
                <a:cubicBezTo>
                  <a:pt x="526" y="319"/>
                  <a:pt x="518" y="323"/>
                  <a:pt x="510" y="322"/>
                </a:cubicBezTo>
                <a:cubicBezTo>
                  <a:pt x="502" y="321"/>
                  <a:pt x="492" y="318"/>
                  <a:pt x="484" y="314"/>
                </a:cubicBezTo>
                <a:cubicBezTo>
                  <a:pt x="474" y="315"/>
                  <a:pt x="458" y="323"/>
                  <a:pt x="451" y="330"/>
                </a:cubicBezTo>
                <a:cubicBezTo>
                  <a:pt x="444" y="342"/>
                  <a:pt x="433" y="352"/>
                  <a:pt x="422" y="360"/>
                </a:cubicBezTo>
                <a:cubicBezTo>
                  <a:pt x="389" y="356"/>
                  <a:pt x="413" y="364"/>
                  <a:pt x="394" y="352"/>
                </a:cubicBezTo>
                <a:cubicBezTo>
                  <a:pt x="381" y="348"/>
                  <a:pt x="374" y="344"/>
                  <a:pt x="364" y="344"/>
                </a:cubicBezTo>
                <a:cubicBezTo>
                  <a:pt x="359" y="351"/>
                  <a:pt x="348" y="333"/>
                  <a:pt x="352" y="340"/>
                </a:cubicBezTo>
                <a:cubicBezTo>
                  <a:pt x="355" y="357"/>
                  <a:pt x="355" y="331"/>
                  <a:pt x="336" y="330"/>
                </a:cubicBezTo>
                <a:cubicBezTo>
                  <a:pt x="330" y="327"/>
                  <a:pt x="315" y="311"/>
                  <a:pt x="308" y="312"/>
                </a:cubicBezTo>
                <a:cubicBezTo>
                  <a:pt x="299" y="318"/>
                  <a:pt x="291" y="296"/>
                  <a:pt x="282" y="294"/>
                </a:cubicBezTo>
                <a:cubicBezTo>
                  <a:pt x="271" y="295"/>
                  <a:pt x="256" y="292"/>
                  <a:pt x="246" y="294"/>
                </a:cubicBezTo>
                <a:cubicBezTo>
                  <a:pt x="234" y="302"/>
                  <a:pt x="241" y="291"/>
                  <a:pt x="226" y="296"/>
                </a:cubicBezTo>
                <a:cubicBezTo>
                  <a:pt x="217" y="298"/>
                  <a:pt x="228" y="258"/>
                  <a:pt x="208" y="264"/>
                </a:cubicBezTo>
                <a:cubicBezTo>
                  <a:pt x="202" y="256"/>
                  <a:pt x="198" y="249"/>
                  <a:pt x="192" y="250"/>
                </a:cubicBezTo>
                <a:cubicBezTo>
                  <a:pt x="186" y="251"/>
                  <a:pt x="180" y="266"/>
                  <a:pt x="172" y="272"/>
                </a:cubicBezTo>
                <a:cubicBezTo>
                  <a:pt x="164" y="278"/>
                  <a:pt x="153" y="284"/>
                  <a:pt x="142" y="286"/>
                </a:cubicBezTo>
                <a:cubicBezTo>
                  <a:pt x="131" y="288"/>
                  <a:pt x="118" y="291"/>
                  <a:pt x="108" y="286"/>
                </a:cubicBezTo>
                <a:close/>
              </a:path>
            </a:pathLst>
          </a:custGeom>
          <a:solidFill>
            <a:srgbClr val="FFFF00"/>
          </a:solidFill>
          <a:ln w="25400">
            <a:solidFill>
              <a:schemeClr val="tx1"/>
            </a:solidFill>
            <a:round/>
            <a:headEnd/>
            <a:tailEnd/>
          </a:ln>
        </p:spPr>
        <p:txBody>
          <a:bodyPr/>
          <a:lstStyle/>
          <a:p>
            <a:endParaRPr lang="el-GR"/>
          </a:p>
        </p:txBody>
      </p:sp>
      <p:sp>
        <p:nvSpPr>
          <p:cNvPr id="54296" name="Text Box 24"/>
          <p:cNvSpPr txBox="1">
            <a:spLocks noChangeArrowheads="1"/>
          </p:cNvSpPr>
          <p:nvPr/>
        </p:nvSpPr>
        <p:spPr bwMode="auto">
          <a:xfrm>
            <a:off x="2916238" y="2852738"/>
            <a:ext cx="1130300" cy="304800"/>
          </a:xfrm>
          <a:prstGeom prst="rect">
            <a:avLst/>
          </a:prstGeom>
          <a:noFill/>
          <a:ln w="9525">
            <a:noFill/>
            <a:miter lim="800000"/>
            <a:headEnd/>
            <a:tailEnd/>
          </a:ln>
        </p:spPr>
        <p:txBody>
          <a:bodyPr wrap="none">
            <a:spAutoFit/>
          </a:bodyPr>
          <a:lstStyle/>
          <a:p>
            <a:pPr eaLnBrk="1" hangingPunct="1"/>
            <a:r>
              <a:rPr lang="en-US" altLang="el-GR" sz="1400" b="1">
                <a:solidFill>
                  <a:schemeClr val="bg1"/>
                </a:solidFill>
                <a:cs typeface="Arial" charset="0"/>
              </a:rPr>
              <a:t>FTHIOTIDA</a:t>
            </a:r>
            <a:endParaRPr lang="en-GB" altLang="el-GR" sz="1400" b="1">
              <a:solidFill>
                <a:schemeClr val="bg1"/>
              </a:solidFill>
              <a:cs typeface="Arial" charset="0"/>
            </a:endParaRPr>
          </a:p>
        </p:txBody>
      </p:sp>
      <p:sp>
        <p:nvSpPr>
          <p:cNvPr id="54297" name="Text Box 25"/>
          <p:cNvSpPr txBox="1">
            <a:spLocks noChangeArrowheads="1"/>
          </p:cNvSpPr>
          <p:nvPr/>
        </p:nvSpPr>
        <p:spPr bwMode="auto">
          <a:xfrm>
            <a:off x="2339975" y="3629025"/>
            <a:ext cx="865188" cy="304800"/>
          </a:xfrm>
          <a:prstGeom prst="rect">
            <a:avLst/>
          </a:prstGeom>
          <a:noFill/>
          <a:ln w="9525">
            <a:noFill/>
            <a:miter lim="800000"/>
            <a:headEnd/>
            <a:tailEnd/>
          </a:ln>
        </p:spPr>
        <p:txBody>
          <a:bodyPr wrap="none">
            <a:spAutoFit/>
          </a:bodyPr>
          <a:lstStyle/>
          <a:p>
            <a:pPr eaLnBrk="1" hangingPunct="1"/>
            <a:r>
              <a:rPr lang="en-US" altLang="el-GR" sz="1400" b="1">
                <a:solidFill>
                  <a:schemeClr val="bg1"/>
                </a:solidFill>
                <a:cs typeface="Arial" charset="0"/>
              </a:rPr>
              <a:t>FOKIDA</a:t>
            </a:r>
            <a:endParaRPr lang="en-GB" altLang="el-GR" sz="1400" b="1">
              <a:solidFill>
                <a:schemeClr val="bg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4297"/>
                                        </p:tgtEl>
                                        <p:attrNameLst>
                                          <p:attrName>ppt_x</p:attrName>
                                          <p:attrName>ppt_y</p:attrName>
                                        </p:attrNameLst>
                                      </p:cBhvr>
                                    </p:animMotion>
                                    <p:animRot by="1500000">
                                      <p:cBhvr>
                                        <p:cTn id="7" dur="125" fill="hold">
                                          <p:stCondLst>
                                            <p:cond delay="0"/>
                                          </p:stCondLst>
                                        </p:cTn>
                                        <p:tgtEl>
                                          <p:spTgt spid="54297"/>
                                        </p:tgtEl>
                                        <p:attrNameLst>
                                          <p:attrName>r</p:attrName>
                                        </p:attrNameLst>
                                      </p:cBhvr>
                                    </p:animRot>
                                    <p:animRot by="-1500000">
                                      <p:cBhvr>
                                        <p:cTn id="8" dur="125" fill="hold">
                                          <p:stCondLst>
                                            <p:cond delay="125"/>
                                          </p:stCondLst>
                                        </p:cTn>
                                        <p:tgtEl>
                                          <p:spTgt spid="54297"/>
                                        </p:tgtEl>
                                        <p:attrNameLst>
                                          <p:attrName>r</p:attrName>
                                        </p:attrNameLst>
                                      </p:cBhvr>
                                    </p:animRot>
                                    <p:animRot by="-1500000">
                                      <p:cBhvr>
                                        <p:cTn id="9" dur="125" fill="hold">
                                          <p:stCondLst>
                                            <p:cond delay="250"/>
                                          </p:stCondLst>
                                        </p:cTn>
                                        <p:tgtEl>
                                          <p:spTgt spid="54297"/>
                                        </p:tgtEl>
                                        <p:attrNameLst>
                                          <p:attrName>r</p:attrName>
                                        </p:attrNameLst>
                                      </p:cBhvr>
                                    </p:animRot>
                                    <p:animRot by="1500000">
                                      <p:cBhvr>
                                        <p:cTn id="10" dur="125" fill="hold">
                                          <p:stCondLst>
                                            <p:cond delay="375"/>
                                          </p:stCondLst>
                                        </p:cTn>
                                        <p:tgtEl>
                                          <p:spTgt spid="54297"/>
                                        </p:tgtEl>
                                        <p:attrNameLst>
                                          <p:attrName>r</p:attrName>
                                        </p:attrNameLst>
                                      </p:cBhvr>
                                    </p:animRot>
                                  </p:childTnLst>
                                </p:cTn>
                              </p:par>
                              <p:par>
                                <p:cTn id="11" presetID="15" presetClass="entr" presetSubtype="0" fill="hold" grpId="0" nodeType="with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p:cTn id="13" dur="1000" fill="hold"/>
                                        <p:tgtEl>
                                          <p:spTgt spid="54277"/>
                                        </p:tgtEl>
                                        <p:attrNameLst>
                                          <p:attrName>ppt_w</p:attrName>
                                        </p:attrNameLst>
                                      </p:cBhvr>
                                      <p:tavLst>
                                        <p:tav tm="0">
                                          <p:val>
                                            <p:fltVal val="0"/>
                                          </p:val>
                                        </p:tav>
                                        <p:tav tm="100000">
                                          <p:val>
                                            <p:strVal val="#ppt_w"/>
                                          </p:val>
                                        </p:tav>
                                      </p:tavLst>
                                    </p:anim>
                                    <p:anim calcmode="lin" valueType="num">
                                      <p:cBhvr>
                                        <p:cTn id="14" dur="1000" fill="hold"/>
                                        <p:tgtEl>
                                          <p:spTgt spid="54277"/>
                                        </p:tgtEl>
                                        <p:attrNameLst>
                                          <p:attrName>ppt_h</p:attrName>
                                        </p:attrNameLst>
                                      </p:cBhvr>
                                      <p:tavLst>
                                        <p:tav tm="0">
                                          <p:val>
                                            <p:fltVal val="0"/>
                                          </p:val>
                                        </p:tav>
                                        <p:tav tm="100000">
                                          <p:val>
                                            <p:strVal val="#ppt_h"/>
                                          </p:val>
                                        </p:tav>
                                      </p:tavLst>
                                    </p:anim>
                                    <p:anim calcmode="lin" valueType="num">
                                      <p:cBhvr>
                                        <p:cTn id="15" dur="1000" fill="hold"/>
                                        <p:tgtEl>
                                          <p:spTgt spid="5427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42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4278"/>
                                        </p:tgtEl>
                                        <p:attrNameLst>
                                          <p:attrName>style.visibility</p:attrName>
                                        </p:attrNameLst>
                                      </p:cBhvr>
                                      <p:to>
                                        <p:strVal val="visible"/>
                                      </p:to>
                                    </p:set>
                                    <p:animEffect transition="in" filter="fade">
                                      <p:cBhvr>
                                        <p:cTn id="21" dur="1000"/>
                                        <p:tgtEl>
                                          <p:spTgt spid="54278"/>
                                        </p:tgtEl>
                                      </p:cBhvr>
                                    </p:animEffect>
                                    <p:anim calcmode="lin" valueType="num">
                                      <p:cBhvr>
                                        <p:cTn id="22" dur="1000" fill="hold"/>
                                        <p:tgtEl>
                                          <p:spTgt spid="54278"/>
                                        </p:tgtEl>
                                        <p:attrNameLst>
                                          <p:attrName>ppt_x</p:attrName>
                                        </p:attrNameLst>
                                      </p:cBhvr>
                                      <p:tavLst>
                                        <p:tav tm="0">
                                          <p:val>
                                            <p:strVal val="#ppt_x"/>
                                          </p:val>
                                        </p:tav>
                                        <p:tav tm="100000">
                                          <p:val>
                                            <p:strVal val="#ppt_x"/>
                                          </p:val>
                                        </p:tav>
                                      </p:tavLst>
                                    </p:anim>
                                    <p:anim calcmode="lin" valueType="num">
                                      <p:cBhvr>
                                        <p:cTn id="23" dur="900" decel="100000" fill="hold"/>
                                        <p:tgtEl>
                                          <p:spTgt spid="5427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427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fade">
                                      <p:cBhvr>
                                        <p:cTn id="27" dur="1000"/>
                                        <p:tgtEl>
                                          <p:spTgt spid="54280"/>
                                        </p:tgtEl>
                                      </p:cBhvr>
                                    </p:animEffect>
                                    <p:anim calcmode="lin" valueType="num">
                                      <p:cBhvr>
                                        <p:cTn id="28" dur="1000" fill="hold"/>
                                        <p:tgtEl>
                                          <p:spTgt spid="54280"/>
                                        </p:tgtEl>
                                        <p:attrNameLst>
                                          <p:attrName>ppt_x</p:attrName>
                                        </p:attrNameLst>
                                      </p:cBhvr>
                                      <p:tavLst>
                                        <p:tav tm="0">
                                          <p:val>
                                            <p:strVal val="#ppt_x"/>
                                          </p:val>
                                        </p:tav>
                                        <p:tav tm="100000">
                                          <p:val>
                                            <p:strVal val="#ppt_x"/>
                                          </p:val>
                                        </p:tav>
                                      </p:tavLst>
                                    </p:anim>
                                    <p:anim calcmode="lin" valueType="num">
                                      <p:cBhvr>
                                        <p:cTn id="29" dur="900" decel="100000" fill="hold"/>
                                        <p:tgtEl>
                                          <p:spTgt spid="5428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4280"/>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4279"/>
                                        </p:tgtEl>
                                        <p:attrNameLst>
                                          <p:attrName>style.visibility</p:attrName>
                                        </p:attrNameLst>
                                      </p:cBhvr>
                                      <p:to>
                                        <p:strVal val="visible"/>
                                      </p:to>
                                    </p:set>
                                    <p:animEffect transition="in" filter="fade">
                                      <p:cBhvr>
                                        <p:cTn id="33" dur="1000"/>
                                        <p:tgtEl>
                                          <p:spTgt spid="54279"/>
                                        </p:tgtEl>
                                      </p:cBhvr>
                                    </p:animEffect>
                                    <p:anim calcmode="lin" valueType="num">
                                      <p:cBhvr>
                                        <p:cTn id="34" dur="1000" fill="hold"/>
                                        <p:tgtEl>
                                          <p:spTgt spid="54279"/>
                                        </p:tgtEl>
                                        <p:attrNameLst>
                                          <p:attrName>ppt_x</p:attrName>
                                        </p:attrNameLst>
                                      </p:cBhvr>
                                      <p:tavLst>
                                        <p:tav tm="0">
                                          <p:val>
                                            <p:strVal val="#ppt_x"/>
                                          </p:val>
                                        </p:tav>
                                        <p:tav tm="100000">
                                          <p:val>
                                            <p:strVal val="#ppt_x"/>
                                          </p:val>
                                        </p:tav>
                                      </p:tavLst>
                                    </p:anim>
                                    <p:anim calcmode="lin" valueType="num">
                                      <p:cBhvr>
                                        <p:cTn id="35" dur="900" decel="100000" fill="hold"/>
                                        <p:tgtEl>
                                          <p:spTgt spid="5427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4279"/>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54281"/>
                                        </p:tgtEl>
                                        <p:attrNameLst>
                                          <p:attrName>style.visibility</p:attrName>
                                        </p:attrNameLst>
                                      </p:cBhvr>
                                      <p:to>
                                        <p:strVal val="visible"/>
                                      </p:to>
                                    </p:set>
                                    <p:animEffect transition="in" filter="fade">
                                      <p:cBhvr>
                                        <p:cTn id="41" dur="800" decel="100000"/>
                                        <p:tgtEl>
                                          <p:spTgt spid="54281"/>
                                        </p:tgtEl>
                                      </p:cBhvr>
                                    </p:animEffect>
                                    <p:anim calcmode="lin" valueType="num">
                                      <p:cBhvr>
                                        <p:cTn id="42" dur="800" decel="100000" fill="hold"/>
                                        <p:tgtEl>
                                          <p:spTgt spid="54281"/>
                                        </p:tgtEl>
                                        <p:attrNameLst>
                                          <p:attrName>style.rotation</p:attrName>
                                        </p:attrNameLst>
                                      </p:cBhvr>
                                      <p:tavLst>
                                        <p:tav tm="0">
                                          <p:val>
                                            <p:fltVal val="-90"/>
                                          </p:val>
                                        </p:tav>
                                        <p:tav tm="100000">
                                          <p:val>
                                            <p:fltVal val="0"/>
                                          </p:val>
                                        </p:tav>
                                      </p:tavLst>
                                    </p:anim>
                                    <p:anim calcmode="lin" valueType="num">
                                      <p:cBhvr>
                                        <p:cTn id="43" dur="800" decel="100000" fill="hold"/>
                                        <p:tgtEl>
                                          <p:spTgt spid="54281"/>
                                        </p:tgtEl>
                                        <p:attrNameLst>
                                          <p:attrName>ppt_x</p:attrName>
                                        </p:attrNameLst>
                                      </p:cBhvr>
                                      <p:tavLst>
                                        <p:tav tm="0">
                                          <p:val>
                                            <p:strVal val="#ppt_x+0.4"/>
                                          </p:val>
                                        </p:tav>
                                        <p:tav tm="100000">
                                          <p:val>
                                            <p:strVal val="#ppt_x-0.05"/>
                                          </p:val>
                                        </p:tav>
                                      </p:tavLst>
                                    </p:anim>
                                    <p:anim calcmode="lin" valueType="num">
                                      <p:cBhvr>
                                        <p:cTn id="44" dur="800" decel="100000" fill="hold"/>
                                        <p:tgtEl>
                                          <p:spTgt spid="54281"/>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4281"/>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4281"/>
                                        </p:tgtEl>
                                        <p:attrNameLst>
                                          <p:attrName>ppt_y</p:attrName>
                                        </p:attrNameLst>
                                      </p:cBhvr>
                                      <p:tavLst>
                                        <p:tav tm="0">
                                          <p:val>
                                            <p:strVal val="#ppt_y+0.1"/>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5428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54282"/>
                                        </p:tgtEl>
                                        <p:attrNameLst>
                                          <p:attrName>style.visibility</p:attrName>
                                        </p:attrNameLst>
                                      </p:cBhvr>
                                      <p:to>
                                        <p:strVal val="visible"/>
                                      </p:to>
                                    </p:set>
                                    <p:animEffect transition="in" filter="fade">
                                      <p:cBhvr>
                                        <p:cTn id="53" dur="800" decel="100000"/>
                                        <p:tgtEl>
                                          <p:spTgt spid="54282"/>
                                        </p:tgtEl>
                                      </p:cBhvr>
                                    </p:animEffect>
                                    <p:anim calcmode="lin" valueType="num">
                                      <p:cBhvr>
                                        <p:cTn id="54" dur="800" decel="100000" fill="hold"/>
                                        <p:tgtEl>
                                          <p:spTgt spid="54282"/>
                                        </p:tgtEl>
                                        <p:attrNameLst>
                                          <p:attrName>style.rotation</p:attrName>
                                        </p:attrNameLst>
                                      </p:cBhvr>
                                      <p:tavLst>
                                        <p:tav tm="0">
                                          <p:val>
                                            <p:fltVal val="-90"/>
                                          </p:val>
                                        </p:tav>
                                        <p:tav tm="100000">
                                          <p:val>
                                            <p:fltVal val="0"/>
                                          </p:val>
                                        </p:tav>
                                      </p:tavLst>
                                    </p:anim>
                                    <p:anim calcmode="lin" valueType="num">
                                      <p:cBhvr>
                                        <p:cTn id="55" dur="800" decel="100000" fill="hold"/>
                                        <p:tgtEl>
                                          <p:spTgt spid="54282"/>
                                        </p:tgtEl>
                                        <p:attrNameLst>
                                          <p:attrName>ppt_x</p:attrName>
                                        </p:attrNameLst>
                                      </p:cBhvr>
                                      <p:tavLst>
                                        <p:tav tm="0">
                                          <p:val>
                                            <p:strVal val="#ppt_x+0.4"/>
                                          </p:val>
                                        </p:tav>
                                        <p:tav tm="100000">
                                          <p:val>
                                            <p:strVal val="#ppt_x-0.05"/>
                                          </p:val>
                                        </p:tav>
                                      </p:tavLst>
                                    </p:anim>
                                    <p:anim calcmode="lin" valueType="num">
                                      <p:cBhvr>
                                        <p:cTn id="56" dur="800" decel="100000" fill="hold"/>
                                        <p:tgtEl>
                                          <p:spTgt spid="54282"/>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54282"/>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54282"/>
                                        </p:tgtEl>
                                        <p:attrNameLst>
                                          <p:attrName>ppt_y</p:attrName>
                                        </p:attrNameLst>
                                      </p:cBhvr>
                                      <p:tavLst>
                                        <p:tav tm="0">
                                          <p:val>
                                            <p:strVal val="#ppt_y+0.1"/>
                                          </p:val>
                                        </p:tav>
                                        <p:tav tm="100000">
                                          <p:val>
                                            <p:strVal val="#ppt_y"/>
                                          </p:val>
                                        </p:tav>
                                      </p:tavLst>
                                    </p:anim>
                                  </p:childTnLst>
                                </p:cTn>
                              </p:par>
                              <p:par>
                                <p:cTn id="59" presetID="1" presetClass="entr" presetSubtype="0" fill="hold" grpId="0" nodeType="withEffect">
                                  <p:stCondLst>
                                    <p:cond delay="0"/>
                                  </p:stCondLst>
                                  <p:childTnLst>
                                    <p:set>
                                      <p:cBhvr>
                                        <p:cTn id="60" dur="1" fill="hold">
                                          <p:stCondLst>
                                            <p:cond delay="0"/>
                                          </p:stCondLst>
                                        </p:cTn>
                                        <p:tgtEl>
                                          <p:spTgt spid="5428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3" presetClass="entr" presetSubtype="0" fill="hold" grpId="0" nodeType="clickEffect">
                                  <p:stCondLst>
                                    <p:cond delay="0"/>
                                  </p:stCondLst>
                                  <p:childTnLst>
                                    <p:set>
                                      <p:cBhvr>
                                        <p:cTn id="64" dur="1" fill="hold">
                                          <p:stCondLst>
                                            <p:cond delay="0"/>
                                          </p:stCondLst>
                                        </p:cTn>
                                        <p:tgtEl>
                                          <p:spTgt spid="54293"/>
                                        </p:tgtEl>
                                        <p:attrNameLst>
                                          <p:attrName>style.visibility</p:attrName>
                                        </p:attrNameLst>
                                      </p:cBhvr>
                                      <p:to>
                                        <p:strVal val="visible"/>
                                      </p:to>
                                    </p:set>
                                    <p:animEffect transition="in" filter="fade">
                                      <p:cBhvr>
                                        <p:cTn id="65" dur="100"/>
                                        <p:tgtEl>
                                          <p:spTgt spid="54293"/>
                                        </p:tgtEl>
                                      </p:cBhvr>
                                    </p:animEffect>
                                    <p:anim calcmode="lin" valueType="num">
                                      <p:cBhvr>
                                        <p:cTn id="66" dur="400" fill="hold"/>
                                        <p:tgtEl>
                                          <p:spTgt spid="54293"/>
                                        </p:tgtEl>
                                        <p:attrNameLst>
                                          <p:attrName>ppt_x</p:attrName>
                                        </p:attrNameLst>
                                      </p:cBhvr>
                                      <p:tavLst>
                                        <p:tav tm="0">
                                          <p:val>
                                            <p:strVal val="#ppt_x"/>
                                          </p:val>
                                        </p:tav>
                                        <p:tav tm="100000">
                                          <p:val>
                                            <p:strVal val="#ppt_x"/>
                                          </p:val>
                                        </p:tav>
                                      </p:tavLst>
                                    </p:anim>
                                    <p:anim calcmode="lin" valueType="num">
                                      <p:cBhvr>
                                        <p:cTn id="67" dur="400" fill="hold"/>
                                        <p:tgtEl>
                                          <p:spTgt spid="54293"/>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542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542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grpId="0" nodeType="withEffect">
                                  <p:stCondLst>
                                    <p:cond delay="0"/>
                                  </p:stCondLst>
                                  <p:childTnLst>
                                    <p:set>
                                      <p:cBhvr>
                                        <p:cTn id="71" dur="1" fill="hold">
                                          <p:stCondLst>
                                            <p:cond delay="0"/>
                                          </p:stCondLst>
                                        </p:cTn>
                                        <p:tgtEl>
                                          <p:spTgt spid="54285"/>
                                        </p:tgtEl>
                                        <p:attrNameLst>
                                          <p:attrName>style.visibility</p:attrName>
                                        </p:attrNameLst>
                                      </p:cBhvr>
                                      <p:to>
                                        <p:strVal val="visible"/>
                                      </p:to>
                                    </p:set>
                                    <p:animEffect transition="in" filter="fade">
                                      <p:cBhvr>
                                        <p:cTn id="72" dur="100"/>
                                        <p:tgtEl>
                                          <p:spTgt spid="54285"/>
                                        </p:tgtEl>
                                      </p:cBhvr>
                                    </p:animEffect>
                                    <p:anim calcmode="lin" valueType="num">
                                      <p:cBhvr>
                                        <p:cTn id="73" dur="400" fill="hold"/>
                                        <p:tgtEl>
                                          <p:spTgt spid="54285"/>
                                        </p:tgtEl>
                                        <p:attrNameLst>
                                          <p:attrName>ppt_x</p:attrName>
                                        </p:attrNameLst>
                                      </p:cBhvr>
                                      <p:tavLst>
                                        <p:tav tm="0">
                                          <p:val>
                                            <p:strVal val="#ppt_x"/>
                                          </p:val>
                                        </p:tav>
                                        <p:tav tm="100000">
                                          <p:val>
                                            <p:strVal val="#ppt_x"/>
                                          </p:val>
                                        </p:tav>
                                      </p:tavLst>
                                    </p:anim>
                                    <p:anim calcmode="lin" valueType="num">
                                      <p:cBhvr>
                                        <p:cTn id="74" dur="400" fill="hold"/>
                                        <p:tgtEl>
                                          <p:spTgt spid="54285"/>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542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542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7" presetID="43" presetClass="entr" presetSubtype="0" fill="hold" grpId="0" nodeType="withEffect">
                                  <p:stCondLst>
                                    <p:cond delay="0"/>
                                  </p:stCondLst>
                                  <p:childTnLst>
                                    <p:set>
                                      <p:cBhvr>
                                        <p:cTn id="78" dur="1" fill="hold">
                                          <p:stCondLst>
                                            <p:cond delay="0"/>
                                          </p:stCondLst>
                                        </p:cTn>
                                        <p:tgtEl>
                                          <p:spTgt spid="54286"/>
                                        </p:tgtEl>
                                        <p:attrNameLst>
                                          <p:attrName>style.visibility</p:attrName>
                                        </p:attrNameLst>
                                      </p:cBhvr>
                                      <p:to>
                                        <p:strVal val="visible"/>
                                      </p:to>
                                    </p:set>
                                    <p:animEffect transition="in" filter="fade">
                                      <p:cBhvr>
                                        <p:cTn id="79" dur="100"/>
                                        <p:tgtEl>
                                          <p:spTgt spid="54286"/>
                                        </p:tgtEl>
                                      </p:cBhvr>
                                    </p:animEffect>
                                    <p:anim calcmode="lin" valueType="num">
                                      <p:cBhvr>
                                        <p:cTn id="80" dur="400" fill="hold"/>
                                        <p:tgtEl>
                                          <p:spTgt spid="54286"/>
                                        </p:tgtEl>
                                        <p:attrNameLst>
                                          <p:attrName>ppt_x</p:attrName>
                                        </p:attrNameLst>
                                      </p:cBhvr>
                                      <p:tavLst>
                                        <p:tav tm="0">
                                          <p:val>
                                            <p:strVal val="#ppt_x"/>
                                          </p:val>
                                        </p:tav>
                                        <p:tav tm="100000">
                                          <p:val>
                                            <p:strVal val="#ppt_x"/>
                                          </p:val>
                                        </p:tav>
                                      </p:tavLst>
                                    </p:anim>
                                    <p:anim calcmode="lin" valueType="num">
                                      <p:cBhvr>
                                        <p:cTn id="81" dur="400" fill="hold"/>
                                        <p:tgtEl>
                                          <p:spTgt spid="54286"/>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542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542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4" presetID="43" presetClass="entr" presetSubtype="0" fill="hold" grpId="0" nodeType="withEffect">
                                  <p:stCondLst>
                                    <p:cond delay="0"/>
                                  </p:stCondLst>
                                  <p:childTnLst>
                                    <p:set>
                                      <p:cBhvr>
                                        <p:cTn id="85" dur="1" fill="hold">
                                          <p:stCondLst>
                                            <p:cond delay="0"/>
                                          </p:stCondLst>
                                        </p:cTn>
                                        <p:tgtEl>
                                          <p:spTgt spid="54287"/>
                                        </p:tgtEl>
                                        <p:attrNameLst>
                                          <p:attrName>style.visibility</p:attrName>
                                        </p:attrNameLst>
                                      </p:cBhvr>
                                      <p:to>
                                        <p:strVal val="visible"/>
                                      </p:to>
                                    </p:set>
                                    <p:animEffect transition="in" filter="fade">
                                      <p:cBhvr>
                                        <p:cTn id="86" dur="100"/>
                                        <p:tgtEl>
                                          <p:spTgt spid="54287"/>
                                        </p:tgtEl>
                                      </p:cBhvr>
                                    </p:animEffect>
                                    <p:anim calcmode="lin" valueType="num">
                                      <p:cBhvr>
                                        <p:cTn id="87" dur="400" fill="hold"/>
                                        <p:tgtEl>
                                          <p:spTgt spid="54287"/>
                                        </p:tgtEl>
                                        <p:attrNameLst>
                                          <p:attrName>ppt_x</p:attrName>
                                        </p:attrNameLst>
                                      </p:cBhvr>
                                      <p:tavLst>
                                        <p:tav tm="0">
                                          <p:val>
                                            <p:strVal val="#ppt_x"/>
                                          </p:val>
                                        </p:tav>
                                        <p:tav tm="100000">
                                          <p:val>
                                            <p:strVal val="#ppt_x"/>
                                          </p:val>
                                        </p:tav>
                                      </p:tavLst>
                                    </p:anim>
                                    <p:anim calcmode="lin" valueType="num">
                                      <p:cBhvr>
                                        <p:cTn id="88" dur="400" fill="hold"/>
                                        <p:tgtEl>
                                          <p:spTgt spid="54287"/>
                                        </p:tgtEl>
                                        <p:attrNameLst>
                                          <p:attrName>ppt_y</p:attrName>
                                        </p:attrNameLst>
                                      </p:cBhvr>
                                      <p:tavLst>
                                        <p:tav tm="0">
                                          <p:val>
                                            <p:strVal val="#ppt_y+0.31"/>
                                          </p:val>
                                        </p:tav>
                                        <p:tav tm="100000">
                                          <p:val>
                                            <p:strVal val="#ppt_y+0.31"/>
                                          </p:val>
                                        </p:tav>
                                      </p:tavLst>
                                    </p:anim>
                                    <p:anim calcmode="lin" valueType="num">
                                      <p:cBhvr>
                                        <p:cTn id="89" dur="600" decel="50000" fill="hold">
                                          <p:stCondLst>
                                            <p:cond delay="400"/>
                                          </p:stCondLst>
                                        </p:cTn>
                                        <p:tgtEl>
                                          <p:spTgt spid="542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0" dur="600" decel="50000" fill="hold">
                                          <p:stCondLst>
                                            <p:cond delay="400"/>
                                          </p:stCondLst>
                                        </p:cTn>
                                        <p:tgtEl>
                                          <p:spTgt spid="542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91" presetID="43" presetClass="entr" presetSubtype="0" fill="hold" grpId="0" nodeType="withEffect">
                                  <p:stCondLst>
                                    <p:cond delay="0"/>
                                  </p:stCondLst>
                                  <p:childTnLst>
                                    <p:set>
                                      <p:cBhvr>
                                        <p:cTn id="92" dur="1" fill="hold">
                                          <p:stCondLst>
                                            <p:cond delay="0"/>
                                          </p:stCondLst>
                                        </p:cTn>
                                        <p:tgtEl>
                                          <p:spTgt spid="54288"/>
                                        </p:tgtEl>
                                        <p:attrNameLst>
                                          <p:attrName>style.visibility</p:attrName>
                                        </p:attrNameLst>
                                      </p:cBhvr>
                                      <p:to>
                                        <p:strVal val="visible"/>
                                      </p:to>
                                    </p:set>
                                    <p:animEffect transition="in" filter="fade">
                                      <p:cBhvr>
                                        <p:cTn id="93" dur="100"/>
                                        <p:tgtEl>
                                          <p:spTgt spid="54288"/>
                                        </p:tgtEl>
                                      </p:cBhvr>
                                    </p:animEffect>
                                    <p:anim calcmode="lin" valueType="num">
                                      <p:cBhvr>
                                        <p:cTn id="94" dur="400" fill="hold"/>
                                        <p:tgtEl>
                                          <p:spTgt spid="54288"/>
                                        </p:tgtEl>
                                        <p:attrNameLst>
                                          <p:attrName>ppt_x</p:attrName>
                                        </p:attrNameLst>
                                      </p:cBhvr>
                                      <p:tavLst>
                                        <p:tav tm="0">
                                          <p:val>
                                            <p:strVal val="#ppt_x"/>
                                          </p:val>
                                        </p:tav>
                                        <p:tav tm="100000">
                                          <p:val>
                                            <p:strVal val="#ppt_x"/>
                                          </p:val>
                                        </p:tav>
                                      </p:tavLst>
                                    </p:anim>
                                    <p:anim calcmode="lin" valueType="num">
                                      <p:cBhvr>
                                        <p:cTn id="95" dur="400" fill="hold"/>
                                        <p:tgtEl>
                                          <p:spTgt spid="54288"/>
                                        </p:tgtEl>
                                        <p:attrNameLst>
                                          <p:attrName>ppt_y</p:attrName>
                                        </p:attrNameLst>
                                      </p:cBhvr>
                                      <p:tavLst>
                                        <p:tav tm="0">
                                          <p:val>
                                            <p:strVal val="#ppt_y+0.31"/>
                                          </p:val>
                                        </p:tav>
                                        <p:tav tm="100000">
                                          <p:val>
                                            <p:strVal val="#ppt_y+0.31"/>
                                          </p:val>
                                        </p:tav>
                                      </p:tavLst>
                                    </p:anim>
                                    <p:anim calcmode="lin" valueType="num">
                                      <p:cBhvr>
                                        <p:cTn id="96" dur="600" decel="50000" fill="hold">
                                          <p:stCondLst>
                                            <p:cond delay="400"/>
                                          </p:stCondLst>
                                        </p:cTn>
                                        <p:tgtEl>
                                          <p:spTgt spid="542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7" dur="600" decel="50000" fill="hold">
                                          <p:stCondLst>
                                            <p:cond delay="400"/>
                                          </p:stCondLst>
                                        </p:cTn>
                                        <p:tgtEl>
                                          <p:spTgt spid="542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98" presetID="43" presetClass="entr" presetSubtype="0" fill="hold" grpId="0" nodeType="withEffect">
                                  <p:stCondLst>
                                    <p:cond delay="0"/>
                                  </p:stCondLst>
                                  <p:childTnLst>
                                    <p:set>
                                      <p:cBhvr>
                                        <p:cTn id="99" dur="1" fill="hold">
                                          <p:stCondLst>
                                            <p:cond delay="0"/>
                                          </p:stCondLst>
                                        </p:cTn>
                                        <p:tgtEl>
                                          <p:spTgt spid="54289"/>
                                        </p:tgtEl>
                                        <p:attrNameLst>
                                          <p:attrName>style.visibility</p:attrName>
                                        </p:attrNameLst>
                                      </p:cBhvr>
                                      <p:to>
                                        <p:strVal val="visible"/>
                                      </p:to>
                                    </p:set>
                                    <p:animEffect transition="in" filter="fade">
                                      <p:cBhvr>
                                        <p:cTn id="100" dur="100"/>
                                        <p:tgtEl>
                                          <p:spTgt spid="54289"/>
                                        </p:tgtEl>
                                      </p:cBhvr>
                                    </p:animEffect>
                                    <p:anim calcmode="lin" valueType="num">
                                      <p:cBhvr>
                                        <p:cTn id="101" dur="400" fill="hold"/>
                                        <p:tgtEl>
                                          <p:spTgt spid="54289"/>
                                        </p:tgtEl>
                                        <p:attrNameLst>
                                          <p:attrName>ppt_x</p:attrName>
                                        </p:attrNameLst>
                                      </p:cBhvr>
                                      <p:tavLst>
                                        <p:tav tm="0">
                                          <p:val>
                                            <p:strVal val="#ppt_x"/>
                                          </p:val>
                                        </p:tav>
                                        <p:tav tm="100000">
                                          <p:val>
                                            <p:strVal val="#ppt_x"/>
                                          </p:val>
                                        </p:tav>
                                      </p:tavLst>
                                    </p:anim>
                                    <p:anim calcmode="lin" valueType="num">
                                      <p:cBhvr>
                                        <p:cTn id="102" dur="400" fill="hold"/>
                                        <p:tgtEl>
                                          <p:spTgt spid="54289"/>
                                        </p:tgtEl>
                                        <p:attrNameLst>
                                          <p:attrName>ppt_y</p:attrName>
                                        </p:attrNameLst>
                                      </p:cBhvr>
                                      <p:tavLst>
                                        <p:tav tm="0">
                                          <p:val>
                                            <p:strVal val="#ppt_y+0.31"/>
                                          </p:val>
                                        </p:tav>
                                        <p:tav tm="100000">
                                          <p:val>
                                            <p:strVal val="#ppt_y+0.31"/>
                                          </p:val>
                                        </p:tav>
                                      </p:tavLst>
                                    </p:anim>
                                    <p:anim calcmode="lin" valueType="num">
                                      <p:cBhvr>
                                        <p:cTn id="103" dur="600" decel="50000" fill="hold">
                                          <p:stCondLst>
                                            <p:cond delay="400"/>
                                          </p:stCondLst>
                                        </p:cTn>
                                        <p:tgtEl>
                                          <p:spTgt spid="542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4" dur="600" decel="50000" fill="hold">
                                          <p:stCondLst>
                                            <p:cond delay="400"/>
                                          </p:stCondLst>
                                        </p:cTn>
                                        <p:tgtEl>
                                          <p:spTgt spid="542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5" presetID="43" presetClass="entr" presetSubtype="0" fill="hold" grpId="0" nodeType="withEffect">
                                  <p:stCondLst>
                                    <p:cond delay="0"/>
                                  </p:stCondLst>
                                  <p:childTnLst>
                                    <p:set>
                                      <p:cBhvr>
                                        <p:cTn id="106" dur="1" fill="hold">
                                          <p:stCondLst>
                                            <p:cond delay="0"/>
                                          </p:stCondLst>
                                        </p:cTn>
                                        <p:tgtEl>
                                          <p:spTgt spid="54290"/>
                                        </p:tgtEl>
                                        <p:attrNameLst>
                                          <p:attrName>style.visibility</p:attrName>
                                        </p:attrNameLst>
                                      </p:cBhvr>
                                      <p:to>
                                        <p:strVal val="visible"/>
                                      </p:to>
                                    </p:set>
                                    <p:animEffect transition="in" filter="fade">
                                      <p:cBhvr>
                                        <p:cTn id="107" dur="100"/>
                                        <p:tgtEl>
                                          <p:spTgt spid="54290"/>
                                        </p:tgtEl>
                                      </p:cBhvr>
                                    </p:animEffect>
                                    <p:anim calcmode="lin" valueType="num">
                                      <p:cBhvr>
                                        <p:cTn id="108" dur="400" fill="hold"/>
                                        <p:tgtEl>
                                          <p:spTgt spid="54290"/>
                                        </p:tgtEl>
                                        <p:attrNameLst>
                                          <p:attrName>ppt_x</p:attrName>
                                        </p:attrNameLst>
                                      </p:cBhvr>
                                      <p:tavLst>
                                        <p:tav tm="0">
                                          <p:val>
                                            <p:strVal val="#ppt_x"/>
                                          </p:val>
                                        </p:tav>
                                        <p:tav tm="100000">
                                          <p:val>
                                            <p:strVal val="#ppt_x"/>
                                          </p:val>
                                        </p:tav>
                                      </p:tavLst>
                                    </p:anim>
                                    <p:anim calcmode="lin" valueType="num">
                                      <p:cBhvr>
                                        <p:cTn id="109" dur="400" fill="hold"/>
                                        <p:tgtEl>
                                          <p:spTgt spid="54290"/>
                                        </p:tgtEl>
                                        <p:attrNameLst>
                                          <p:attrName>ppt_y</p:attrName>
                                        </p:attrNameLst>
                                      </p:cBhvr>
                                      <p:tavLst>
                                        <p:tav tm="0">
                                          <p:val>
                                            <p:strVal val="#ppt_y+0.31"/>
                                          </p:val>
                                        </p:tav>
                                        <p:tav tm="100000">
                                          <p:val>
                                            <p:strVal val="#ppt_y+0.31"/>
                                          </p:val>
                                        </p:tav>
                                      </p:tavLst>
                                    </p:anim>
                                    <p:anim calcmode="lin" valueType="num">
                                      <p:cBhvr>
                                        <p:cTn id="110" dur="600" decel="50000" fill="hold">
                                          <p:stCondLst>
                                            <p:cond delay="400"/>
                                          </p:stCondLst>
                                        </p:cTn>
                                        <p:tgtEl>
                                          <p:spTgt spid="542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1" dur="600" decel="50000" fill="hold">
                                          <p:stCondLst>
                                            <p:cond delay="400"/>
                                          </p:stCondLst>
                                        </p:cTn>
                                        <p:tgtEl>
                                          <p:spTgt spid="542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2" presetID="43" presetClass="entr" presetSubtype="0" fill="hold" grpId="0" nodeType="withEffect">
                                  <p:stCondLst>
                                    <p:cond delay="0"/>
                                  </p:stCondLst>
                                  <p:childTnLst>
                                    <p:set>
                                      <p:cBhvr>
                                        <p:cTn id="113" dur="1" fill="hold">
                                          <p:stCondLst>
                                            <p:cond delay="0"/>
                                          </p:stCondLst>
                                        </p:cTn>
                                        <p:tgtEl>
                                          <p:spTgt spid="54291"/>
                                        </p:tgtEl>
                                        <p:attrNameLst>
                                          <p:attrName>style.visibility</p:attrName>
                                        </p:attrNameLst>
                                      </p:cBhvr>
                                      <p:to>
                                        <p:strVal val="visible"/>
                                      </p:to>
                                    </p:set>
                                    <p:animEffect transition="in" filter="fade">
                                      <p:cBhvr>
                                        <p:cTn id="114" dur="100"/>
                                        <p:tgtEl>
                                          <p:spTgt spid="54291"/>
                                        </p:tgtEl>
                                      </p:cBhvr>
                                    </p:animEffect>
                                    <p:anim calcmode="lin" valueType="num">
                                      <p:cBhvr>
                                        <p:cTn id="115" dur="400" fill="hold"/>
                                        <p:tgtEl>
                                          <p:spTgt spid="54291"/>
                                        </p:tgtEl>
                                        <p:attrNameLst>
                                          <p:attrName>ppt_x</p:attrName>
                                        </p:attrNameLst>
                                      </p:cBhvr>
                                      <p:tavLst>
                                        <p:tav tm="0">
                                          <p:val>
                                            <p:strVal val="#ppt_x"/>
                                          </p:val>
                                        </p:tav>
                                        <p:tav tm="100000">
                                          <p:val>
                                            <p:strVal val="#ppt_x"/>
                                          </p:val>
                                        </p:tav>
                                      </p:tavLst>
                                    </p:anim>
                                    <p:anim calcmode="lin" valueType="num">
                                      <p:cBhvr>
                                        <p:cTn id="116" dur="400" fill="hold"/>
                                        <p:tgtEl>
                                          <p:spTgt spid="54291"/>
                                        </p:tgtEl>
                                        <p:attrNameLst>
                                          <p:attrName>ppt_y</p:attrName>
                                        </p:attrNameLst>
                                      </p:cBhvr>
                                      <p:tavLst>
                                        <p:tav tm="0">
                                          <p:val>
                                            <p:strVal val="#ppt_y+0.31"/>
                                          </p:val>
                                        </p:tav>
                                        <p:tav tm="100000">
                                          <p:val>
                                            <p:strVal val="#ppt_y+0.31"/>
                                          </p:val>
                                        </p:tav>
                                      </p:tavLst>
                                    </p:anim>
                                    <p:anim calcmode="lin" valueType="num">
                                      <p:cBhvr>
                                        <p:cTn id="117" dur="600" decel="50000" fill="hold">
                                          <p:stCondLst>
                                            <p:cond delay="400"/>
                                          </p:stCondLst>
                                        </p:cTn>
                                        <p:tgtEl>
                                          <p:spTgt spid="542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8" dur="600" decel="50000" fill="hold">
                                          <p:stCondLst>
                                            <p:cond delay="400"/>
                                          </p:stCondLst>
                                        </p:cTn>
                                        <p:tgtEl>
                                          <p:spTgt spid="542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9" presetID="43" presetClass="entr" presetSubtype="0" fill="hold" grpId="0" nodeType="withEffect">
                                  <p:stCondLst>
                                    <p:cond delay="0"/>
                                  </p:stCondLst>
                                  <p:childTnLst>
                                    <p:set>
                                      <p:cBhvr>
                                        <p:cTn id="120" dur="1" fill="hold">
                                          <p:stCondLst>
                                            <p:cond delay="0"/>
                                          </p:stCondLst>
                                        </p:cTn>
                                        <p:tgtEl>
                                          <p:spTgt spid="54292"/>
                                        </p:tgtEl>
                                        <p:attrNameLst>
                                          <p:attrName>style.visibility</p:attrName>
                                        </p:attrNameLst>
                                      </p:cBhvr>
                                      <p:to>
                                        <p:strVal val="visible"/>
                                      </p:to>
                                    </p:set>
                                    <p:animEffect transition="in" filter="fade">
                                      <p:cBhvr>
                                        <p:cTn id="121" dur="100"/>
                                        <p:tgtEl>
                                          <p:spTgt spid="54292"/>
                                        </p:tgtEl>
                                      </p:cBhvr>
                                    </p:animEffect>
                                    <p:anim calcmode="lin" valueType="num">
                                      <p:cBhvr>
                                        <p:cTn id="122" dur="400" fill="hold"/>
                                        <p:tgtEl>
                                          <p:spTgt spid="54292"/>
                                        </p:tgtEl>
                                        <p:attrNameLst>
                                          <p:attrName>ppt_x</p:attrName>
                                        </p:attrNameLst>
                                      </p:cBhvr>
                                      <p:tavLst>
                                        <p:tav tm="0">
                                          <p:val>
                                            <p:strVal val="#ppt_x"/>
                                          </p:val>
                                        </p:tav>
                                        <p:tav tm="100000">
                                          <p:val>
                                            <p:strVal val="#ppt_x"/>
                                          </p:val>
                                        </p:tav>
                                      </p:tavLst>
                                    </p:anim>
                                    <p:anim calcmode="lin" valueType="num">
                                      <p:cBhvr>
                                        <p:cTn id="123" dur="400" fill="hold"/>
                                        <p:tgtEl>
                                          <p:spTgt spid="54292"/>
                                        </p:tgtEl>
                                        <p:attrNameLst>
                                          <p:attrName>ppt_y</p:attrName>
                                        </p:attrNameLst>
                                      </p:cBhvr>
                                      <p:tavLst>
                                        <p:tav tm="0">
                                          <p:val>
                                            <p:strVal val="#ppt_y+0.31"/>
                                          </p:val>
                                        </p:tav>
                                        <p:tav tm="100000">
                                          <p:val>
                                            <p:strVal val="#ppt_y+0.31"/>
                                          </p:val>
                                        </p:tav>
                                      </p:tavLst>
                                    </p:anim>
                                    <p:anim calcmode="lin" valueType="num">
                                      <p:cBhvr>
                                        <p:cTn id="124" dur="600" decel="50000" fill="hold">
                                          <p:stCondLst>
                                            <p:cond delay="400"/>
                                          </p:stCondLst>
                                        </p:cTn>
                                        <p:tgtEl>
                                          <p:spTgt spid="542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5" dur="600" decel="50000" fill="hold">
                                          <p:stCondLst>
                                            <p:cond delay="400"/>
                                          </p:stCondLst>
                                        </p:cTn>
                                        <p:tgtEl>
                                          <p:spTgt spid="542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54296"/>
                                        </p:tgtEl>
                                        <p:attrNameLst>
                                          <p:attrName>style.visibility</p:attrName>
                                        </p:attrNameLst>
                                      </p:cBhvr>
                                      <p:to>
                                        <p:strVal val="visible"/>
                                      </p:to>
                                    </p:set>
                                    <p:animEffect transition="in" filter="wipe(down)">
                                      <p:cBhvr>
                                        <p:cTn id="130" dur="500"/>
                                        <p:tgtEl>
                                          <p:spTgt spid="54296"/>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54295"/>
                                        </p:tgtEl>
                                        <p:attrNameLst>
                                          <p:attrName>style.visibility</p:attrName>
                                        </p:attrNameLst>
                                      </p:cBhvr>
                                      <p:to>
                                        <p:strVal val="visible"/>
                                      </p:to>
                                    </p:set>
                                    <p:animEffect transition="in" filter="wipe(down)">
                                      <p:cBhvr>
                                        <p:cTn id="133" dur="500"/>
                                        <p:tgtEl>
                                          <p:spTgt spid="54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8" grpId="0" animBg="1"/>
      <p:bldP spid="54279" grpId="0" animBg="1"/>
      <p:bldP spid="54280" grpId="0" animBg="1"/>
      <p:bldP spid="54281" grpId="0" animBg="1"/>
      <p:bldP spid="54282" grpId="0" animBg="1"/>
      <p:bldP spid="54283" grpId="0"/>
      <p:bldP spid="54284" grpId="0"/>
      <p:bldP spid="54285" grpId="0" animBg="1"/>
      <p:bldP spid="54286" grpId="0" animBg="1"/>
      <p:bldP spid="54287" grpId="0" animBg="1"/>
      <p:bldP spid="54288" grpId="0" animBg="1"/>
      <p:bldP spid="54289" grpId="0" animBg="1"/>
      <p:bldP spid="54290" grpId="0" animBg="1"/>
      <p:bldP spid="54291" grpId="0" animBg="1"/>
      <p:bldP spid="54292" grpId="0" animBg="1"/>
      <p:bldP spid="54293" grpId="0"/>
      <p:bldP spid="54295" grpId="0" animBg="1"/>
      <p:bldP spid="54296" grpId="0"/>
      <p:bldP spid="5429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40</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endParaRPr lang="el-GR" altLang="el-GR" sz="2000" b="1" dirty="0" smtClean="0">
              <a:solidFill>
                <a:schemeClr val="bg1"/>
              </a:solidFill>
              <a:latin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buFontTx/>
              <a:buChar char="•"/>
            </a:pP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5</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altLang="el-GR" sz="1100" b="1" dirty="0" smtClean="0">
                <a:solidFill>
                  <a:schemeClr val="bg1"/>
                </a:solidFill>
                <a:latin typeface="Tahoma" pitchFamily="34" charset="0"/>
                <a:ea typeface="Tahoma" pitchFamily="34" charset="0"/>
                <a:cs typeface="Tahoma" pitchFamily="34" charset="0"/>
              </a:rPr>
              <a:t>Mobile Mental Health Unit of </a:t>
            </a:r>
            <a:r>
              <a:rPr lang="en-US" altLang="el-GR" sz="1100" b="1" dirty="0" err="1" smtClean="0">
                <a:solidFill>
                  <a:schemeClr val="bg1"/>
                </a:solidFill>
                <a:latin typeface="Tahoma" pitchFamily="34" charset="0"/>
                <a:ea typeface="Tahoma" pitchFamily="34" charset="0"/>
                <a:cs typeface="Tahoma" pitchFamily="34" charset="0"/>
              </a:rPr>
              <a:t>Fokida</a:t>
            </a:r>
            <a:r>
              <a:rPr lang="en-US" altLang="el-GR" sz="1100" b="1" dirty="0" smtClean="0">
                <a:solidFill>
                  <a:schemeClr val="bg1"/>
                </a:solidFill>
                <a:latin typeface="Tahoma" pitchFamily="34" charset="0"/>
                <a:ea typeface="Tahoma" pitchFamily="34" charset="0"/>
                <a:cs typeface="Tahoma" pitchFamily="34" charset="0"/>
              </a:rPr>
              <a:t>:</a:t>
            </a:r>
            <a:br>
              <a:rPr lang="en-US" altLang="el-GR" sz="1100" b="1" dirty="0" smtClean="0">
                <a:solidFill>
                  <a:schemeClr val="bg1"/>
                </a:solidFill>
                <a:latin typeface="Tahoma" pitchFamily="34" charset="0"/>
                <a:ea typeface="Tahoma" pitchFamily="34" charset="0"/>
                <a:cs typeface="Tahoma" pitchFamily="34" charset="0"/>
              </a:rPr>
            </a:br>
            <a:r>
              <a:rPr lang="en-US" sz="1100" dirty="0" smtClean="0">
                <a:latin typeface="Tahoma" pitchFamily="34" charset="0"/>
                <a:ea typeface="Tahoma" pitchFamily="34" charset="0"/>
                <a:cs typeface="Tahoma" pitchFamily="34" charset="0"/>
              </a:rPr>
              <a:t>The state of </a:t>
            </a:r>
            <a:r>
              <a:rPr lang="en-US" sz="1100" dirty="0" err="1" smtClean="0">
                <a:latin typeface="Tahoma" pitchFamily="34" charset="0"/>
                <a:ea typeface="Tahoma" pitchFamily="34" charset="0"/>
                <a:cs typeface="Tahoma" pitchFamily="34" charset="0"/>
              </a:rPr>
              <a:t>Fokida</a:t>
            </a:r>
            <a:r>
              <a:rPr lang="en-US" sz="1100" dirty="0" smtClean="0">
                <a:latin typeface="Tahoma" pitchFamily="34" charset="0"/>
                <a:ea typeface="Tahoma" pitchFamily="34" charset="0"/>
                <a:cs typeface="Tahoma" pitchFamily="34" charset="0"/>
              </a:rPr>
              <a:t>, is situated in middle-central Greece, is a hilly, rural area, it consists of many small towns or villages, mostly mountainous, with  a relatively difficult access to large urban centers.</a:t>
            </a:r>
            <a:r>
              <a:rPr lang="el-GR" sz="1100" dirty="0" smtClean="0">
                <a:latin typeface="Tahoma" pitchFamily="34" charset="0"/>
                <a:ea typeface="Tahoma" pitchFamily="34" charset="0"/>
                <a:cs typeface="Tahoma" pitchFamily="34" charset="0"/>
              </a:rPr>
              <a:t> </a:t>
            </a:r>
            <a:r>
              <a:rPr lang="en-US" sz="1100" dirty="0" smtClean="0">
                <a:latin typeface="Tahoma" pitchFamily="34" charset="0"/>
                <a:ea typeface="Tahoma" pitchFamily="34" charset="0"/>
                <a:cs typeface="Tahoma" pitchFamily="34" charset="0"/>
              </a:rPr>
              <a:t>It is estimated a population of around </a:t>
            </a:r>
            <a:r>
              <a:rPr lang="el-GR" sz="1100" dirty="0" smtClean="0">
                <a:latin typeface="Tahoma" pitchFamily="34" charset="0"/>
                <a:ea typeface="Tahoma" pitchFamily="34" charset="0"/>
                <a:cs typeface="Tahoma" pitchFamily="34" charset="0"/>
              </a:rPr>
              <a:t>45</a:t>
            </a:r>
            <a:r>
              <a:rPr lang="en-US" sz="1100" dirty="0" smtClean="0">
                <a:latin typeface="Tahoma" pitchFamily="34" charset="0"/>
                <a:ea typeface="Tahoma" pitchFamily="34" charset="0"/>
                <a:cs typeface="Tahoma" pitchFamily="34" charset="0"/>
              </a:rPr>
              <a:t>.000 people. The MHU of </a:t>
            </a:r>
            <a:r>
              <a:rPr lang="en-US" sz="1100" dirty="0" err="1" smtClean="0">
                <a:latin typeface="Tahoma" pitchFamily="34" charset="0"/>
                <a:ea typeface="Tahoma" pitchFamily="34" charset="0"/>
                <a:cs typeface="Tahoma" pitchFamily="34" charset="0"/>
              </a:rPr>
              <a:t>Fokida</a:t>
            </a:r>
            <a:r>
              <a:rPr lang="en-US" sz="1100" dirty="0" smtClean="0">
                <a:latin typeface="Tahoma" pitchFamily="34" charset="0"/>
                <a:ea typeface="Tahoma" pitchFamily="34" charset="0"/>
                <a:cs typeface="Tahoma" pitchFamily="34" charset="0"/>
              </a:rPr>
              <a:t> visits a total of 11 areas.</a:t>
            </a:r>
            <a:r>
              <a:rPr lang="en-GB" sz="2000" dirty="0" smtClean="0"/>
              <a:t/>
            </a:r>
            <a:br>
              <a:rPr lang="en-GB" sz="2000" dirty="0" smtClean="0"/>
            </a:br>
            <a:endParaRPr lang="el-GR" altLang="el-GR" sz="2000" b="1" dirty="0" smtClean="0">
              <a:solidFill>
                <a:schemeClr val="bg1"/>
              </a:solidFill>
              <a:latin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buFontTx/>
              <a:buChar char="•"/>
            </a:pP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pic>
        <p:nvPicPr>
          <p:cNvPr id="6" name="Picture 2" descr="C:\Users\Λουλουδούλι\Downloads\ΧΑΡΤΗΣ ΦΩΚΙΔΑΣ-κλιμάκι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79428"/>
            <a:ext cx="7589153" cy="4311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D31FAEAB-12B8-475A-AD9D-0A185DF58275}" type="slidenum">
              <a:rPr lang="el-GR" altLang="el-GR"/>
              <a:pPr/>
              <a:t>6</a:t>
            </a:fld>
            <a:endParaRPr lang="el-GR" altLang="el-GR"/>
          </a:p>
        </p:txBody>
      </p:sp>
      <p:sp>
        <p:nvSpPr>
          <p:cNvPr id="4099" name="Rectangle 2"/>
          <p:cNvSpPr>
            <a:spLocks noGrp="1" noChangeArrowheads="1"/>
          </p:cNvSpPr>
          <p:nvPr>
            <p:ph type="ctrTitle"/>
          </p:nvPr>
        </p:nvSpPr>
        <p:spPr>
          <a:xfrm>
            <a:off x="1547813" y="381000"/>
            <a:ext cx="5867400" cy="936625"/>
          </a:xfrm>
        </p:spPr>
        <p:txBody>
          <a:bodyPr/>
          <a:lstStyle/>
          <a:p>
            <a:pPr eaLnBrk="1" hangingPunct="1">
              <a:lnSpc>
                <a:spcPct val="150000"/>
              </a:lnSpc>
            </a:pPr>
            <a:r>
              <a:rPr lang="en-US" altLang="el-GR" sz="2000" b="1" dirty="0" smtClean="0">
                <a:solidFill>
                  <a:schemeClr val="bg1"/>
                </a:solidFill>
                <a:latin typeface="Tahoma" pitchFamily="34" charset="0"/>
                <a:cs typeface="Tahoma" pitchFamily="34" charset="0"/>
              </a:rPr>
              <a:t>Mobile Mental Health Unit of Thrace</a:t>
            </a:r>
            <a:endParaRPr lang="el-GR" altLang="el-GR" sz="2000" b="1" dirty="0" smtClean="0">
              <a:solidFill>
                <a:schemeClr val="bg1"/>
              </a:solidFill>
              <a:latin typeface="Tahoma" pitchFamily="34" charset="0"/>
              <a:cs typeface="Tahoma" pitchFamily="34" charset="0"/>
            </a:endParaRPr>
          </a:p>
        </p:txBody>
      </p:sp>
      <p:sp>
        <p:nvSpPr>
          <p:cNvPr id="4100" name="Rectangle 3"/>
          <p:cNvSpPr>
            <a:spLocks noGrp="1" noChangeArrowheads="1"/>
          </p:cNvSpPr>
          <p:nvPr>
            <p:ph type="subTitle" idx="1"/>
          </p:nvPr>
        </p:nvSpPr>
        <p:spPr>
          <a:xfrm>
            <a:off x="533400" y="1752600"/>
            <a:ext cx="8229600" cy="4267200"/>
          </a:xfrm>
        </p:spPr>
        <p:txBody>
          <a:bodyPr/>
          <a:lstStyle/>
          <a:p>
            <a:pPr algn="l" eaLnBrk="1" hangingPunct="1">
              <a:lnSpc>
                <a:spcPct val="150000"/>
              </a:lnSpc>
              <a:buFontTx/>
              <a:buChar char="•"/>
            </a:pPr>
            <a:endParaRPr lang="el-GR" sz="1200" b="1" i="1" dirty="0" smtClean="0">
              <a:latin typeface="Tahoma" pitchFamily="34" charset="0"/>
              <a:cs typeface="Tahoma" pitchFamily="34" charset="0"/>
            </a:endParaRPr>
          </a:p>
        </p:txBody>
      </p:sp>
      <p:pic>
        <p:nvPicPr>
          <p:cNvPr id="4101" name="Picture 4" descr="LOGO TELIKO AGGLIKO"/>
          <p:cNvPicPr>
            <a:picLocks noChangeAspect="1" noChangeArrowheads="1"/>
          </p:cNvPicPr>
          <p:nvPr/>
        </p:nvPicPr>
        <p:blipFill>
          <a:blip r:embed="rId2" cstate="print"/>
          <a:srcRect/>
          <a:stretch>
            <a:fillRect/>
          </a:stretch>
        </p:blipFill>
        <p:spPr bwMode="auto">
          <a:xfrm>
            <a:off x="3505200" y="6172200"/>
            <a:ext cx="1951038" cy="685800"/>
          </a:xfrm>
          <a:prstGeom prst="rect">
            <a:avLst/>
          </a:prstGeom>
          <a:noFill/>
          <a:ln w="9525">
            <a:noFill/>
            <a:miter lim="800000"/>
            <a:headEnd/>
            <a:tailEnd/>
          </a:ln>
        </p:spPr>
      </p:pic>
      <p:pic>
        <p:nvPicPr>
          <p:cNvPr id="6" name="Picture 2" descr="evro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295400"/>
            <a:ext cx="7696200" cy="4778973"/>
          </a:xfrm>
          <a:no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a:noFill/>
        </p:spPr>
        <p:txBody>
          <a:bodyPr/>
          <a:lstStyle/>
          <a:p>
            <a:fld id="{9DDC4699-F4A0-4E18-9918-99D077DD9AD7}" type="slidenum">
              <a:rPr lang="el-GR" altLang="el-GR"/>
              <a:pPr/>
              <a:t>7</a:t>
            </a:fld>
            <a:endParaRPr lang="el-GR" altLang="el-GR"/>
          </a:p>
        </p:txBody>
      </p:sp>
      <p:sp>
        <p:nvSpPr>
          <p:cNvPr id="5123" name="Rectangle 2"/>
          <p:cNvSpPr>
            <a:spLocks noGrp="1" noChangeArrowheads="1"/>
          </p:cNvSpPr>
          <p:nvPr>
            <p:ph type="ctrTitle"/>
          </p:nvPr>
        </p:nvSpPr>
        <p:spPr>
          <a:xfrm>
            <a:off x="442913" y="304800"/>
            <a:ext cx="7924800" cy="990600"/>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Aim of the operation of the Mobile Psychiatric Units:</a:t>
            </a:r>
            <a:endParaRPr lang="el-GR" altLang="el-GR" sz="2000" b="1" smtClean="0">
              <a:solidFill>
                <a:schemeClr val="bg1"/>
              </a:solidFill>
              <a:latin typeface="Tahoma" pitchFamily="34" charset="0"/>
              <a:cs typeface="Tahoma" pitchFamily="34" charset="0"/>
            </a:endParaRPr>
          </a:p>
        </p:txBody>
      </p:sp>
      <p:sp>
        <p:nvSpPr>
          <p:cNvPr id="6149" name="Rectangle 3"/>
          <p:cNvSpPr>
            <a:spLocks noGrp="1" noChangeArrowheads="1"/>
          </p:cNvSpPr>
          <p:nvPr>
            <p:ph type="subTitle" idx="1"/>
          </p:nvPr>
        </p:nvSpPr>
        <p:spPr>
          <a:xfrm>
            <a:off x="304800" y="1600200"/>
            <a:ext cx="8610600" cy="4648200"/>
          </a:xfrm>
        </p:spPr>
        <p:txBody>
          <a:bodyPr/>
          <a:lstStyle/>
          <a:p>
            <a:pPr algn="l" eaLnBrk="1" hangingPunct="1">
              <a:lnSpc>
                <a:spcPct val="200000"/>
              </a:lnSpc>
              <a:defRPr/>
            </a:pPr>
            <a:endParaRPr lang="el-GR" sz="1100" dirty="0">
              <a:latin typeface="Tahoma" panose="020B0604030504040204" pitchFamily="34" charset="0"/>
              <a:ea typeface="Tahoma" panose="020B0604030504040204" pitchFamily="34" charset="0"/>
              <a:cs typeface="Tahoma" panose="020B0604030504040204" pitchFamily="34" charset="0"/>
            </a:endParaRPr>
          </a:p>
          <a:p>
            <a:pPr algn="l" eaLnBrk="1" hangingPunct="1">
              <a:lnSpc>
                <a:spcPct val="200000"/>
              </a:lnSpc>
              <a:buFontTx/>
              <a:buChar char="•"/>
              <a:defRPr/>
            </a:pPr>
            <a:r>
              <a:rPr lang="en-US" sz="1100" dirty="0">
                <a:latin typeface="Tahoma" pitchFamily="34" charset="0"/>
                <a:ea typeface="Tahoma" pitchFamily="34" charset="0"/>
                <a:cs typeface="Tahoma" pitchFamily="34" charset="0"/>
              </a:rPr>
              <a:t>   Providing </a:t>
            </a:r>
            <a:r>
              <a:rPr lang="en-US" sz="1100" b="1" dirty="0">
                <a:latin typeface="Tahoma" pitchFamily="34" charset="0"/>
                <a:ea typeface="Tahoma" pitchFamily="34" charset="0"/>
                <a:cs typeface="Tahoma" pitchFamily="34" charset="0"/>
              </a:rPr>
              <a:t>mental health services in the local community</a:t>
            </a:r>
            <a:r>
              <a:rPr lang="en-US" sz="1100" dirty="0">
                <a:latin typeface="Tahoma" pitchFamily="34" charset="0"/>
                <a:ea typeface="Tahoma" pitchFamily="34" charset="0"/>
                <a:cs typeface="Tahoma" pitchFamily="34" charset="0"/>
              </a:rPr>
              <a:t> so that </a:t>
            </a:r>
            <a:r>
              <a:rPr lang="en-GB" sz="1100" dirty="0">
                <a:latin typeface="Tahoma" pitchFamily="34" charset="0"/>
                <a:ea typeface="Tahoma" pitchFamily="34" charset="0"/>
                <a:cs typeface="Tahoma" pitchFamily="34" charset="0"/>
              </a:rPr>
              <a:t>individuals with mental health problems </a:t>
            </a:r>
            <a:r>
              <a:rPr lang="en-US" sz="1100" dirty="0">
                <a:latin typeface="Tahoma" pitchFamily="34" charset="0"/>
                <a:ea typeface="Tahoma" pitchFamily="34" charset="0"/>
                <a:cs typeface="Tahoma" pitchFamily="34" charset="0"/>
              </a:rPr>
              <a:t>can receive these services </a:t>
            </a:r>
            <a:r>
              <a:rPr lang="en-US" sz="1100" b="1" dirty="0">
                <a:latin typeface="Tahoma" pitchFamily="34" charset="0"/>
                <a:ea typeface="Tahoma" pitchFamily="34" charset="0"/>
                <a:cs typeface="Tahoma" pitchFamily="34" charset="0"/>
              </a:rPr>
              <a:t>near their social and family environment</a:t>
            </a:r>
            <a:r>
              <a:rPr lang="en-US" sz="1100" dirty="0">
                <a:latin typeface="Tahoma" pitchFamily="34" charset="0"/>
                <a:ea typeface="Tahoma" pitchFamily="34" charset="0"/>
                <a:cs typeface="Tahoma" pitchFamily="34" charset="0"/>
              </a:rPr>
              <a:t>;</a:t>
            </a:r>
            <a:endParaRPr lang="el-GR" sz="1100" dirty="0">
              <a:latin typeface="Tahoma" pitchFamily="34" charset="0"/>
              <a:ea typeface="Tahoma" pitchFamily="34" charset="0"/>
              <a:cs typeface="Tahoma" pitchFamily="34" charset="0"/>
            </a:endParaRPr>
          </a:p>
          <a:p>
            <a:pPr algn="l" eaLnBrk="1" hangingPunct="1">
              <a:lnSpc>
                <a:spcPct val="200000"/>
              </a:lnSpc>
              <a:buFontTx/>
              <a:buChar char="•"/>
              <a:defRPr/>
            </a:pPr>
            <a:r>
              <a:rPr lang="en-US" sz="1100" dirty="0">
                <a:latin typeface="Tahoma" pitchFamily="34" charset="0"/>
                <a:ea typeface="Tahoma" pitchFamily="34" charset="0"/>
                <a:cs typeface="Tahoma" pitchFamily="34" charset="0"/>
              </a:rPr>
              <a:t>   Emphasis on a </a:t>
            </a:r>
            <a:r>
              <a:rPr lang="en-US" sz="1100" b="1" dirty="0">
                <a:latin typeface="Tahoma" pitchFamily="34" charset="0"/>
                <a:ea typeface="Tahoma" pitchFamily="34" charset="0"/>
                <a:cs typeface="Tahoma" pitchFamily="34" charset="0"/>
              </a:rPr>
              <a:t>complete and systematic intervention</a:t>
            </a:r>
            <a:r>
              <a:rPr lang="en-US" sz="1100" dirty="0">
                <a:latin typeface="Tahoma" pitchFamily="34" charset="0"/>
                <a:ea typeface="Tahoma" pitchFamily="34" charset="0"/>
                <a:cs typeface="Tahoma" pitchFamily="34" charset="0"/>
              </a:rPr>
              <a:t> for the </a:t>
            </a:r>
            <a:r>
              <a:rPr lang="en-US" sz="1100" b="1" dirty="0">
                <a:latin typeface="Tahoma" pitchFamily="34" charset="0"/>
                <a:ea typeface="Tahoma" pitchFamily="34" charset="0"/>
                <a:cs typeface="Tahoma" pitchFamily="34" charset="0"/>
              </a:rPr>
              <a:t>prevention and rehabilitation</a:t>
            </a:r>
            <a:r>
              <a:rPr lang="en-US" sz="1100" dirty="0">
                <a:latin typeface="Tahoma" pitchFamily="34" charset="0"/>
                <a:ea typeface="Tahoma" pitchFamily="34" charset="0"/>
                <a:cs typeface="Tahoma" pitchFamily="34" charset="0"/>
              </a:rPr>
              <a:t> of </a:t>
            </a:r>
            <a:r>
              <a:rPr lang="en-GB" sz="1100" dirty="0">
                <a:latin typeface="Tahoma" pitchFamily="34" charset="0"/>
                <a:ea typeface="Tahoma" pitchFamily="34" charset="0"/>
                <a:cs typeface="Tahoma" pitchFamily="34" charset="0"/>
              </a:rPr>
              <a:t>individuals with mental health problems </a:t>
            </a:r>
            <a:r>
              <a:rPr lang="en-US" sz="1100" dirty="0">
                <a:latin typeface="Tahoma" pitchFamily="34" charset="0"/>
                <a:ea typeface="Tahoma" pitchFamily="34" charset="0"/>
                <a:cs typeface="Tahoma" pitchFamily="34" charset="0"/>
              </a:rPr>
              <a:t>(</a:t>
            </a:r>
            <a:r>
              <a:rPr lang="en-US" sz="1100" b="1" dirty="0">
                <a:latin typeface="Tahoma" pitchFamily="34" charset="0"/>
                <a:ea typeface="Tahoma" pitchFamily="34" charset="0"/>
                <a:cs typeface="Tahoma" pitchFamily="34" charset="0"/>
              </a:rPr>
              <a:t>continuity of care</a:t>
            </a:r>
            <a:r>
              <a:rPr lang="en-US" sz="1100" dirty="0">
                <a:latin typeface="Tahoma" pitchFamily="34" charset="0"/>
                <a:ea typeface="Tahoma" pitchFamily="34" charset="0"/>
                <a:cs typeface="Tahoma" pitchFamily="34" charset="0"/>
              </a:rPr>
              <a:t>), as well as the </a:t>
            </a:r>
            <a:r>
              <a:rPr lang="en-US" sz="1100" b="1" dirty="0">
                <a:latin typeface="Tahoma" pitchFamily="34" charset="0"/>
                <a:ea typeface="Tahoma" pitchFamily="34" charset="0"/>
                <a:cs typeface="Tahoma" pitchFamily="34" charset="0"/>
              </a:rPr>
              <a:t>support of their family</a:t>
            </a:r>
            <a:r>
              <a:rPr lang="en-US" sz="1100" dirty="0">
                <a:latin typeface="Tahoma" pitchFamily="34" charset="0"/>
                <a:ea typeface="Tahoma" pitchFamily="34" charset="0"/>
                <a:cs typeface="Tahoma" pitchFamily="34" charset="0"/>
              </a:rPr>
              <a:t>;</a:t>
            </a:r>
            <a:endParaRPr lang="el-GR" sz="1100" dirty="0">
              <a:latin typeface="Tahoma" pitchFamily="34" charset="0"/>
              <a:ea typeface="Tahoma" pitchFamily="34" charset="0"/>
              <a:cs typeface="Tahoma" pitchFamily="34" charset="0"/>
            </a:endParaRPr>
          </a:p>
          <a:p>
            <a:pPr algn="l" eaLnBrk="1" hangingPunct="1">
              <a:lnSpc>
                <a:spcPct val="200000"/>
              </a:lnSpc>
              <a:buFontTx/>
              <a:buChar char="•"/>
              <a:defRPr/>
            </a:pPr>
            <a:r>
              <a:rPr lang="en-US" sz="1100" dirty="0">
                <a:latin typeface="Tahoma" pitchFamily="34" charset="0"/>
                <a:ea typeface="Tahoma" pitchFamily="34" charset="0"/>
                <a:cs typeface="Tahoma" pitchFamily="34" charset="0"/>
              </a:rPr>
              <a:t>   Development and ongoing application of </a:t>
            </a:r>
            <a:r>
              <a:rPr lang="en-US" sz="1100" b="1" dirty="0">
                <a:latin typeface="Tahoma" pitchFamily="34" charset="0"/>
                <a:ea typeface="Tahoma" pitchFamily="34" charset="0"/>
                <a:cs typeface="Tahoma" pitchFamily="34" charset="0"/>
              </a:rPr>
              <a:t>community sensitization</a:t>
            </a:r>
            <a:r>
              <a:rPr lang="en-US" sz="1100" dirty="0">
                <a:latin typeface="Tahoma" pitchFamily="34" charset="0"/>
                <a:ea typeface="Tahoma" pitchFamily="34" charset="0"/>
                <a:cs typeface="Tahoma" pitchFamily="34" charset="0"/>
              </a:rPr>
              <a:t> programmes;</a:t>
            </a:r>
            <a:endParaRPr lang="el-GR" sz="1100" dirty="0">
              <a:latin typeface="Tahoma" pitchFamily="34" charset="0"/>
              <a:ea typeface="Tahoma" pitchFamily="34" charset="0"/>
              <a:cs typeface="Tahoma" pitchFamily="34" charset="0"/>
            </a:endParaRPr>
          </a:p>
          <a:p>
            <a:pPr algn="l" eaLnBrk="1" hangingPunct="1">
              <a:lnSpc>
                <a:spcPct val="200000"/>
              </a:lnSpc>
              <a:buFontTx/>
              <a:buChar char="•"/>
              <a:defRPr/>
            </a:pPr>
            <a:r>
              <a:rPr lang="en-US" sz="1100" dirty="0">
                <a:latin typeface="Tahoma" pitchFamily="34" charset="0"/>
                <a:ea typeface="Tahoma" pitchFamily="34" charset="0"/>
                <a:cs typeface="Tahoma" pitchFamily="34" charset="0"/>
              </a:rPr>
              <a:t>   Reducing the population’s difficulty of </a:t>
            </a:r>
            <a:r>
              <a:rPr lang="en-US" sz="1100" b="1" dirty="0">
                <a:latin typeface="Tahoma" pitchFamily="34" charset="0"/>
                <a:ea typeface="Tahoma" pitchFamily="34" charset="0"/>
                <a:cs typeface="Tahoma" pitchFamily="34" charset="0"/>
              </a:rPr>
              <a:t>accessing mental health services</a:t>
            </a:r>
            <a:r>
              <a:rPr lang="en-US" sz="1100" dirty="0">
                <a:latin typeface="Tahoma" pitchFamily="34" charset="0"/>
                <a:ea typeface="Tahoma" pitchFamily="34" charset="0"/>
                <a:cs typeface="Tahoma" pitchFamily="34" charset="0"/>
              </a:rPr>
              <a:t>;</a:t>
            </a:r>
            <a:endParaRPr lang="el-GR" sz="1100" dirty="0">
              <a:latin typeface="Tahoma" pitchFamily="34" charset="0"/>
              <a:ea typeface="Tahoma" pitchFamily="34" charset="0"/>
              <a:cs typeface="Tahoma" pitchFamily="34" charset="0"/>
            </a:endParaRPr>
          </a:p>
          <a:p>
            <a:pPr algn="l" eaLnBrk="1" hangingPunct="1">
              <a:lnSpc>
                <a:spcPct val="200000"/>
              </a:lnSpc>
              <a:buFontTx/>
              <a:buChar char="•"/>
              <a:defRPr/>
            </a:pPr>
            <a:r>
              <a:rPr lang="en-US" sz="1100" b="1" dirty="0">
                <a:latin typeface="Tahoma" pitchFamily="34" charset="0"/>
                <a:ea typeface="Tahoma" pitchFamily="34" charset="0"/>
                <a:cs typeface="Tahoma" pitchFamily="34" charset="0"/>
              </a:rPr>
              <a:t>   Eliminating traditional institution-type practices</a:t>
            </a:r>
            <a:r>
              <a:rPr lang="en-US" sz="1100" dirty="0">
                <a:latin typeface="Tahoma" pitchFamily="34" charset="0"/>
                <a:ea typeface="Tahoma" pitchFamily="34" charset="0"/>
                <a:cs typeface="Tahoma" pitchFamily="34" charset="0"/>
              </a:rPr>
              <a:t> by placing emphasis on out of hospital care and rehabilitation;</a:t>
            </a:r>
            <a:endParaRPr lang="el-GR" sz="1100" dirty="0">
              <a:latin typeface="Tahoma" pitchFamily="34" charset="0"/>
              <a:ea typeface="Tahoma" pitchFamily="34" charset="0"/>
              <a:cs typeface="Tahoma" pitchFamily="34" charset="0"/>
            </a:endParaRPr>
          </a:p>
          <a:p>
            <a:pPr algn="l" eaLnBrk="1" hangingPunct="1">
              <a:lnSpc>
                <a:spcPct val="200000"/>
              </a:lnSpc>
              <a:buFontTx/>
              <a:buChar char="•"/>
              <a:defRPr/>
            </a:pPr>
            <a:r>
              <a:rPr lang="en-US" sz="1100" b="1" dirty="0">
                <a:latin typeface="Tahoma" pitchFamily="34" charset="0"/>
                <a:ea typeface="Tahoma" pitchFamily="34" charset="0"/>
                <a:cs typeface="Tahoma" pitchFamily="34" charset="0"/>
              </a:rPr>
              <a:t>    Cost – effectiveness: </a:t>
            </a:r>
            <a:r>
              <a:rPr lang="en-US" sz="1100" dirty="0">
                <a:latin typeface="Tahoma" pitchFamily="34" charset="0"/>
                <a:ea typeface="Tahoma" pitchFamily="34" charset="0"/>
                <a:cs typeface="Tahoma" pitchFamily="34" charset="0"/>
              </a:rPr>
              <a:t> the </a:t>
            </a:r>
            <a:r>
              <a:rPr lang="en-US" sz="1100" b="1" dirty="0">
                <a:latin typeface="Tahoma" pitchFamily="34" charset="0"/>
                <a:ea typeface="Tahoma" pitchFamily="34" charset="0"/>
                <a:cs typeface="Tahoma" pitchFamily="34" charset="0"/>
              </a:rPr>
              <a:t>early diagnosis</a:t>
            </a:r>
            <a:r>
              <a:rPr lang="en-US" sz="1100" dirty="0">
                <a:latin typeface="Tahoma" pitchFamily="34" charset="0"/>
                <a:ea typeface="Tahoma" pitchFamily="34" charset="0"/>
                <a:cs typeface="Tahoma" pitchFamily="34" charset="0"/>
              </a:rPr>
              <a:t> and early treatment prevents the hospitalization of </a:t>
            </a:r>
            <a:r>
              <a:rPr lang="en-GB" sz="1100" dirty="0">
                <a:latin typeface="Tahoma" pitchFamily="34" charset="0"/>
                <a:ea typeface="Tahoma" pitchFamily="34" charset="0"/>
                <a:cs typeface="Tahoma" pitchFamily="34" charset="0"/>
              </a:rPr>
              <a:t>individuals with mental health problems</a:t>
            </a:r>
            <a:r>
              <a:rPr lang="en-US" sz="1100" dirty="0">
                <a:latin typeface="Tahoma" pitchFamily="34" charset="0"/>
                <a:ea typeface="Tahoma" pitchFamily="34" charset="0"/>
                <a:cs typeface="Tahoma" pitchFamily="34" charset="0"/>
              </a:rPr>
              <a:t>. </a:t>
            </a:r>
            <a:endParaRPr lang="el-GR" sz="1100" dirty="0">
              <a:latin typeface="Tahoma" pitchFamily="34" charset="0"/>
              <a:ea typeface="Tahoma" pitchFamily="34" charset="0"/>
              <a:cs typeface="Tahoma" pitchFamily="34" charset="0"/>
            </a:endParaRPr>
          </a:p>
          <a:p>
            <a:pPr algn="l" eaLnBrk="1" hangingPunct="1">
              <a:lnSpc>
                <a:spcPct val="150000"/>
              </a:lnSpc>
              <a:buFontTx/>
              <a:buChar char="•"/>
              <a:defRPr/>
            </a:pPr>
            <a:endParaRPr lang="el-GR" sz="1050" dirty="0">
              <a:latin typeface="Tahoma" pitchFamily="34" charset="0"/>
              <a:ea typeface="Tahoma" pitchFamily="34" charset="0"/>
              <a:cs typeface="Tahoma" pitchFamily="34" charset="0"/>
            </a:endParaRPr>
          </a:p>
        </p:txBody>
      </p:sp>
      <p:pic>
        <p:nvPicPr>
          <p:cNvPr id="5125" name="Picture 4" descr="LOGO TELIKO AGGLIKO"/>
          <p:cNvPicPr>
            <a:picLocks noChangeAspect="1" noChangeArrowheads="1"/>
          </p:cNvPicPr>
          <p:nvPr/>
        </p:nvPicPr>
        <p:blipFill>
          <a:blip r:embed="rId2" cstate="print"/>
          <a:srcRect/>
          <a:stretch>
            <a:fillRect/>
          </a:stretch>
        </p:blipFill>
        <p:spPr bwMode="auto">
          <a:xfrm>
            <a:off x="34290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p:cNvSpPr>
            <a:spLocks noGrp="1"/>
          </p:cNvSpPr>
          <p:nvPr>
            <p:ph type="sldNum" sz="quarter" idx="12"/>
          </p:nvPr>
        </p:nvSpPr>
        <p:spPr>
          <a:noFill/>
        </p:spPr>
        <p:txBody>
          <a:bodyPr/>
          <a:lstStyle/>
          <a:p>
            <a:fld id="{04F66234-1B8C-4BD8-A8E6-FC77E0258216}" type="slidenum">
              <a:rPr lang="el-GR" altLang="el-GR"/>
              <a:pPr/>
              <a:t>8</a:t>
            </a:fld>
            <a:endParaRPr lang="el-GR" altLang="el-GR"/>
          </a:p>
        </p:txBody>
      </p:sp>
      <p:sp>
        <p:nvSpPr>
          <p:cNvPr id="7171" name="Rectangle 2"/>
          <p:cNvSpPr>
            <a:spLocks noGrp="1" noChangeArrowheads="1"/>
          </p:cNvSpPr>
          <p:nvPr>
            <p:ph type="ctrTitle"/>
          </p:nvPr>
        </p:nvSpPr>
        <p:spPr>
          <a:xfrm>
            <a:off x="838200" y="363538"/>
            <a:ext cx="6934200" cy="928687"/>
          </a:xfrm>
        </p:spPr>
        <p:txBody>
          <a:bodyPr/>
          <a:lstStyle/>
          <a:p>
            <a:pPr eaLnBrk="1" hangingPunct="1">
              <a:lnSpc>
                <a:spcPct val="150000"/>
              </a:lnSpc>
            </a:pPr>
            <a:r>
              <a:rPr lang="en-US" altLang="el-GR" sz="2000" b="1" smtClean="0">
                <a:solidFill>
                  <a:schemeClr val="bg1"/>
                </a:solidFill>
                <a:latin typeface="Tahoma" pitchFamily="34" charset="0"/>
                <a:cs typeface="Tahoma" pitchFamily="34" charset="0"/>
              </a:rPr>
              <a:t>Characteristics of the Mobile Psychiatric Unit (1) </a:t>
            </a:r>
            <a:endParaRPr lang="el-GR" altLang="el-GR" sz="2000" b="1" smtClean="0">
              <a:solidFill>
                <a:schemeClr val="bg1"/>
              </a:solidFill>
              <a:latin typeface="Tahoma" pitchFamily="34" charset="0"/>
              <a:cs typeface="Tahoma" pitchFamily="34" charset="0"/>
            </a:endParaRPr>
          </a:p>
        </p:txBody>
      </p:sp>
      <p:sp>
        <p:nvSpPr>
          <p:cNvPr id="8197" name="Rectangle 3"/>
          <p:cNvSpPr>
            <a:spLocks noGrp="1" noChangeArrowheads="1"/>
          </p:cNvSpPr>
          <p:nvPr>
            <p:ph type="subTitle" idx="1"/>
          </p:nvPr>
        </p:nvSpPr>
        <p:spPr>
          <a:xfrm>
            <a:off x="685800" y="1752600"/>
            <a:ext cx="7772400" cy="3581400"/>
          </a:xfrm>
        </p:spPr>
        <p:txBody>
          <a:bodyPr/>
          <a:lstStyle/>
          <a:p>
            <a:pPr marL="171450" indent="-171450" algn="l" eaLnBrk="1" hangingPunct="1">
              <a:lnSpc>
                <a:spcPct val="200000"/>
              </a:lnSpc>
              <a:buFont typeface="Wingdings" panose="05000000000000000000" pitchFamily="2" charset="2"/>
              <a:buChar char="ü"/>
              <a:defRPr/>
            </a:pPr>
            <a:r>
              <a:rPr lang="en-US" sz="1100" dirty="0">
                <a:latin typeface="Tahoma" pitchFamily="34" charset="0"/>
                <a:ea typeface="Tahoma" pitchFamily="34" charset="0"/>
                <a:cs typeface="Tahoma" pitchFamily="34" charset="0"/>
              </a:rPr>
              <a:t>   A service that </a:t>
            </a:r>
            <a:r>
              <a:rPr lang="en-US" sz="1100" b="1" dirty="0">
                <a:latin typeface="Tahoma" pitchFamily="34" charset="0"/>
                <a:ea typeface="Tahoma" pitchFamily="34" charset="0"/>
                <a:cs typeface="Tahoma" pitchFamily="34" charset="0"/>
              </a:rPr>
              <a:t>belongs to the community</a:t>
            </a:r>
            <a:r>
              <a:rPr lang="en-US" sz="1100" dirty="0">
                <a:latin typeface="Tahoma" pitchFamily="34" charset="0"/>
                <a:ea typeface="Tahoma" pitchFamily="34" charset="0"/>
                <a:cs typeface="Tahoma" pitchFamily="34" charset="0"/>
              </a:rPr>
              <a:t> (local people are employed, staff working in the community and not behind the desks, </a:t>
            </a:r>
            <a:r>
              <a:rPr lang="en-US" sz="1100" b="1" dirty="0">
                <a:latin typeface="Tahoma" pitchFamily="34" charset="0"/>
                <a:ea typeface="Tahoma" pitchFamily="34" charset="0"/>
                <a:cs typeface="Tahoma" pitchFamily="34" charset="0"/>
              </a:rPr>
              <a:t>feeling that the staff is available</a:t>
            </a:r>
            <a:r>
              <a:rPr lang="en-US" sz="1100" dirty="0">
                <a:latin typeface="Tahoma" pitchFamily="34" charset="0"/>
                <a:ea typeface="Tahoma" pitchFamily="34" charset="0"/>
                <a:cs typeface="Tahoma" pitchFamily="34" charset="0"/>
              </a:rPr>
              <a:t>)</a:t>
            </a:r>
          </a:p>
          <a:p>
            <a:pPr marL="171450" indent="-171450" algn="l" eaLnBrk="1" hangingPunct="1">
              <a:lnSpc>
                <a:spcPct val="200000"/>
              </a:lnSpc>
              <a:buFont typeface="Wingdings" panose="05000000000000000000" pitchFamily="2" charset="2"/>
              <a:buChar char="ü"/>
              <a:defRPr/>
            </a:pPr>
            <a:r>
              <a:rPr lang="en-US" sz="1100" b="1" dirty="0">
                <a:latin typeface="Tahoma" pitchFamily="34" charset="0"/>
                <a:ea typeface="Tahoma" pitchFamily="34" charset="0"/>
                <a:cs typeface="Tahoma" pitchFamily="34" charset="0"/>
              </a:rPr>
              <a:t>   Flexibility</a:t>
            </a:r>
            <a:r>
              <a:rPr lang="en-US" sz="1100" dirty="0">
                <a:latin typeface="Tahoma" pitchFamily="34" charset="0"/>
                <a:ea typeface="Tahoma" pitchFamily="34" charset="0"/>
                <a:cs typeface="Tahoma" pitchFamily="34" charset="0"/>
              </a:rPr>
              <a:t> (use action research for everyday work which is discussed every fortnight, SWOT Analysis every year or according to needs)</a:t>
            </a:r>
          </a:p>
          <a:p>
            <a:pPr marL="171450" indent="-171450" algn="l" eaLnBrk="1" hangingPunct="1">
              <a:lnSpc>
                <a:spcPct val="200000"/>
              </a:lnSpc>
              <a:buFont typeface="Wingdings" panose="05000000000000000000" pitchFamily="2" charset="2"/>
              <a:buChar char="ü"/>
              <a:defRPr/>
            </a:pPr>
            <a:r>
              <a:rPr lang="en-US" sz="1100" dirty="0">
                <a:latin typeface="Tahoma" pitchFamily="34" charset="0"/>
                <a:ea typeface="Tahoma" pitchFamily="34" charset="0"/>
                <a:cs typeface="Tahoma" pitchFamily="34" charset="0"/>
              </a:rPr>
              <a:t>   The </a:t>
            </a:r>
            <a:r>
              <a:rPr lang="en-US" sz="1100" b="1" dirty="0">
                <a:latin typeface="Tahoma" pitchFamily="34" charset="0"/>
                <a:ea typeface="Tahoma" pitchFamily="34" charset="0"/>
                <a:cs typeface="Tahoma" pitchFamily="34" charset="0"/>
              </a:rPr>
              <a:t>needs of the population are guiding</a:t>
            </a:r>
            <a:r>
              <a:rPr lang="en-US" sz="1100" dirty="0">
                <a:latin typeface="Tahoma" pitchFamily="34" charset="0"/>
                <a:ea typeface="Tahoma" pitchFamily="34" charset="0"/>
                <a:cs typeface="Tahoma" pitchFamily="34" charset="0"/>
              </a:rPr>
              <a:t> the establishment of services (discussions in forums or focus groups)</a:t>
            </a:r>
          </a:p>
          <a:p>
            <a:pPr marL="171450" indent="-171450" algn="l" eaLnBrk="1" hangingPunct="1">
              <a:lnSpc>
                <a:spcPct val="200000"/>
              </a:lnSpc>
              <a:buFont typeface="Wingdings" panose="05000000000000000000" pitchFamily="2" charset="2"/>
              <a:buChar char="ü"/>
              <a:defRPr/>
            </a:pPr>
            <a:r>
              <a:rPr lang="en-US" sz="1100" b="1" dirty="0">
                <a:latin typeface="Tahoma" pitchFamily="34" charset="0"/>
                <a:ea typeface="Tahoma" pitchFamily="34" charset="0"/>
                <a:cs typeface="Tahoma" pitchFamily="34" charset="0"/>
              </a:rPr>
              <a:t>   Mobile </a:t>
            </a:r>
            <a:r>
              <a:rPr lang="en-US" sz="1100" dirty="0">
                <a:latin typeface="Tahoma" pitchFamily="34" charset="0"/>
                <a:ea typeface="Tahoma" pitchFamily="34" charset="0"/>
                <a:cs typeface="Tahoma" pitchFamily="34" charset="0"/>
              </a:rPr>
              <a:t>(offer services where needed : hospital, street,    house, medical dispensary, church, school, local cafes, mayor’s office, neighborhood, etc)</a:t>
            </a:r>
          </a:p>
          <a:p>
            <a:pPr eaLnBrk="1" hangingPunct="1">
              <a:lnSpc>
                <a:spcPct val="80000"/>
              </a:lnSpc>
              <a:defRPr/>
            </a:pPr>
            <a:endParaRPr lang="el-GR" sz="2600" dirty="0"/>
          </a:p>
          <a:p>
            <a:pPr eaLnBrk="1" hangingPunct="1">
              <a:lnSpc>
                <a:spcPct val="80000"/>
              </a:lnSpc>
              <a:defRPr/>
            </a:pPr>
            <a:endParaRPr lang="el-GR" sz="2000" dirty="0"/>
          </a:p>
        </p:txBody>
      </p:sp>
      <p:pic>
        <p:nvPicPr>
          <p:cNvPr id="7173" name="Picture 4" descr="LOGO TELIKO AGGLIKO"/>
          <p:cNvPicPr>
            <a:picLocks noChangeAspect="1" noChangeArrowheads="1"/>
          </p:cNvPicPr>
          <p:nvPr/>
        </p:nvPicPr>
        <p:blipFill>
          <a:blip r:embed="rId2" cstate="print"/>
          <a:srcRect/>
          <a:stretch>
            <a:fillRect/>
          </a:stretch>
        </p:blipFill>
        <p:spPr bwMode="auto">
          <a:xfrm>
            <a:off x="37338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 Θέση αριθμού διαφάνειας"/>
          <p:cNvSpPr>
            <a:spLocks noGrp="1"/>
          </p:cNvSpPr>
          <p:nvPr>
            <p:ph type="sldNum" sz="quarter" idx="12"/>
          </p:nvPr>
        </p:nvSpPr>
        <p:spPr>
          <a:noFill/>
        </p:spPr>
        <p:txBody>
          <a:bodyPr/>
          <a:lstStyle/>
          <a:p>
            <a:fld id="{957165FF-DCBE-49EC-BB53-F874B5F89970}" type="slidenum">
              <a:rPr lang="el-GR" altLang="el-GR"/>
              <a:pPr/>
              <a:t>9</a:t>
            </a:fld>
            <a:endParaRPr lang="el-GR" altLang="el-GR"/>
          </a:p>
        </p:txBody>
      </p:sp>
      <p:sp>
        <p:nvSpPr>
          <p:cNvPr id="8195" name="Rectangle 2"/>
          <p:cNvSpPr>
            <a:spLocks noGrp="1" noChangeArrowheads="1"/>
          </p:cNvSpPr>
          <p:nvPr>
            <p:ph type="ctrTitle"/>
          </p:nvPr>
        </p:nvSpPr>
        <p:spPr>
          <a:xfrm>
            <a:off x="808038" y="152400"/>
            <a:ext cx="6811962" cy="990600"/>
          </a:xfrm>
        </p:spPr>
        <p:txBody>
          <a:bodyPr/>
          <a:lstStyle/>
          <a:p>
            <a:pPr eaLnBrk="1" hangingPunct="1">
              <a:lnSpc>
                <a:spcPct val="200000"/>
              </a:lnSpc>
            </a:pPr>
            <a:r>
              <a:rPr lang="en-US" altLang="el-GR" sz="2000" b="1" smtClean="0">
                <a:solidFill>
                  <a:schemeClr val="bg1"/>
                </a:solidFill>
                <a:latin typeface="Tahoma" pitchFamily="34" charset="0"/>
                <a:cs typeface="Tahoma" pitchFamily="34" charset="0"/>
              </a:rPr>
              <a:t>Characteristics of the Mobile Psychiatric Unit (2)</a:t>
            </a:r>
            <a:endParaRPr lang="el-GR" altLang="el-GR" sz="2000" b="1" smtClean="0">
              <a:solidFill>
                <a:schemeClr val="bg1"/>
              </a:solidFill>
              <a:latin typeface="Tahoma" pitchFamily="34" charset="0"/>
              <a:cs typeface="Tahoma" pitchFamily="34" charset="0"/>
            </a:endParaRPr>
          </a:p>
        </p:txBody>
      </p:sp>
      <p:sp>
        <p:nvSpPr>
          <p:cNvPr id="8196" name="Rectangle 3"/>
          <p:cNvSpPr>
            <a:spLocks noGrp="1" noChangeArrowheads="1"/>
          </p:cNvSpPr>
          <p:nvPr>
            <p:ph type="subTitle" idx="1"/>
          </p:nvPr>
        </p:nvSpPr>
        <p:spPr>
          <a:xfrm>
            <a:off x="457200" y="1676400"/>
            <a:ext cx="8229600" cy="3962400"/>
          </a:xfrm>
        </p:spPr>
        <p:txBody>
          <a:bodyPr/>
          <a:lstStyle/>
          <a:p>
            <a:pPr algn="l" eaLnBrk="1" hangingPunct="1">
              <a:lnSpc>
                <a:spcPct val="200000"/>
              </a:lnSpc>
              <a:buFontTx/>
              <a:buChar char="•"/>
            </a:pPr>
            <a:endParaRPr lang="en-US" sz="1100" smtClean="0">
              <a:latin typeface="Tahoma" pitchFamily="34" charset="0"/>
              <a:cs typeface="Tahoma" pitchFamily="34" charset="0"/>
            </a:endParaRPr>
          </a:p>
          <a:p>
            <a:pPr algn="l" eaLnBrk="1" hangingPunct="1">
              <a:lnSpc>
                <a:spcPct val="200000"/>
              </a:lnSpc>
              <a:buFontTx/>
              <a:buChar char="•"/>
            </a:pPr>
            <a:r>
              <a:rPr lang="en-US" sz="1100" smtClean="0">
                <a:latin typeface="Tahoma" pitchFamily="34" charset="0"/>
                <a:cs typeface="Tahoma" pitchFamily="34" charset="0"/>
              </a:rPr>
              <a:t>   The human being is a </a:t>
            </a:r>
            <a:r>
              <a:rPr lang="en-US" sz="1100" b="1" smtClean="0">
                <a:latin typeface="Tahoma" pitchFamily="34" charset="0"/>
                <a:cs typeface="Tahoma" pitchFamily="34" charset="0"/>
              </a:rPr>
              <a:t>bio-psycho-social unit</a:t>
            </a:r>
            <a:r>
              <a:rPr lang="en-US" sz="1100" smtClean="0">
                <a:latin typeface="Tahoma" pitchFamily="34" charset="0"/>
                <a:cs typeface="Tahoma" pitchFamily="34" charset="0"/>
              </a:rPr>
              <a:t> and operates as an individual, as a family member and as a community  member.</a:t>
            </a:r>
          </a:p>
          <a:p>
            <a:pPr algn="l" eaLnBrk="1" hangingPunct="1">
              <a:lnSpc>
                <a:spcPct val="200000"/>
              </a:lnSpc>
              <a:buFontTx/>
              <a:buChar char="•"/>
            </a:pPr>
            <a:r>
              <a:rPr lang="en-US" sz="1100" smtClean="0">
                <a:latin typeface="Tahoma" pitchFamily="34" charset="0"/>
                <a:cs typeface="Tahoma" pitchFamily="34" charset="0"/>
              </a:rPr>
              <a:t>   The approach is </a:t>
            </a:r>
            <a:r>
              <a:rPr lang="en-US" sz="1100" b="1" smtClean="0">
                <a:latin typeface="Tahoma" pitchFamily="34" charset="0"/>
                <a:cs typeface="Tahoma" pitchFamily="34" charset="0"/>
              </a:rPr>
              <a:t>psychodynamic (psychoanalytic prism): </a:t>
            </a:r>
            <a:r>
              <a:rPr lang="en-US" sz="1100" smtClean="0">
                <a:latin typeface="Tahoma" pitchFamily="34" charset="0"/>
                <a:cs typeface="Tahoma" pitchFamily="34" charset="0"/>
              </a:rPr>
              <a:t>we try to understand the unconscious motives and fears of the patient, the family and ourselves as well.</a:t>
            </a:r>
            <a:endParaRPr lang="en-US" sz="1100" b="1" smtClean="0">
              <a:latin typeface="Tahoma" pitchFamily="34" charset="0"/>
              <a:cs typeface="Tahoma" pitchFamily="34" charset="0"/>
            </a:endParaRPr>
          </a:p>
          <a:p>
            <a:pPr algn="l" eaLnBrk="1" hangingPunct="1">
              <a:lnSpc>
                <a:spcPct val="200000"/>
              </a:lnSpc>
              <a:buFontTx/>
              <a:buChar char="•"/>
            </a:pPr>
            <a:r>
              <a:rPr lang="en-US" sz="1100" smtClean="0">
                <a:latin typeface="Tahoma" pitchFamily="34" charset="0"/>
                <a:cs typeface="Tahoma" pitchFamily="34" charset="0"/>
              </a:rPr>
              <a:t>   The </a:t>
            </a:r>
            <a:r>
              <a:rPr lang="en-US" sz="1100" b="1" smtClean="0">
                <a:latin typeface="Tahoma" pitchFamily="34" charset="0"/>
                <a:cs typeface="Tahoma" pitchFamily="34" charset="0"/>
              </a:rPr>
              <a:t>experience and knowledge</a:t>
            </a:r>
            <a:r>
              <a:rPr lang="en-US" sz="1100" smtClean="0">
                <a:latin typeface="Tahoma" pitchFamily="34" charset="0"/>
                <a:cs typeface="Tahoma" pitchFamily="34" charset="0"/>
              </a:rPr>
              <a:t> which is acquired from the provision of services, is used in order to </a:t>
            </a:r>
            <a:r>
              <a:rPr lang="en-US" sz="1100" b="1" smtClean="0">
                <a:latin typeface="Tahoma" pitchFamily="34" charset="0"/>
                <a:cs typeface="Tahoma" pitchFamily="34" charset="0"/>
              </a:rPr>
              <a:t>encourage and affect the continuous reform of mental health services in Greece</a:t>
            </a:r>
            <a:r>
              <a:rPr lang="en-US" sz="1100" smtClean="0">
                <a:latin typeface="Tahoma" pitchFamily="34" charset="0"/>
                <a:cs typeface="Tahoma" pitchFamily="34" charset="0"/>
              </a:rPr>
              <a:t>. A situation which is still a challenge. </a:t>
            </a:r>
            <a:endParaRPr lang="el-GR" sz="1100" smtClean="0">
              <a:latin typeface="Tahoma" pitchFamily="34" charset="0"/>
              <a:cs typeface="Tahoma" pitchFamily="34" charset="0"/>
            </a:endParaRPr>
          </a:p>
          <a:p>
            <a:pPr eaLnBrk="1" hangingPunct="1">
              <a:lnSpc>
                <a:spcPct val="90000"/>
              </a:lnSpc>
            </a:pPr>
            <a:endParaRPr lang="el-GR" sz="2800" smtClean="0"/>
          </a:p>
        </p:txBody>
      </p:sp>
      <p:pic>
        <p:nvPicPr>
          <p:cNvPr id="8197" name="Picture 4" descr="LOGO TELIKO AGGLIKO"/>
          <p:cNvPicPr>
            <a:picLocks noChangeAspect="1" noChangeArrowheads="1"/>
          </p:cNvPicPr>
          <p:nvPr/>
        </p:nvPicPr>
        <p:blipFill>
          <a:blip r:embed="rId2" cstate="print"/>
          <a:srcRect/>
          <a:stretch>
            <a:fillRect/>
          </a:stretch>
        </p:blipFill>
        <p:spPr bwMode="auto">
          <a:xfrm>
            <a:off x="3733800" y="6172200"/>
            <a:ext cx="1951038"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3448</Words>
  <Application>Microsoft Office PowerPoint</Application>
  <PresentationFormat>Προβολή στην οθόνη (4:3)</PresentationFormat>
  <Paragraphs>371</Paragraphs>
  <Slides>40</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Προεπιλεγμένη σχεδίαση</vt:lpstr>
      <vt:lpstr>1_Προεπιλεγμένη σχεδίαση</vt:lpstr>
      <vt:lpstr>Παρουσίαση του PowerPoint</vt:lpstr>
      <vt:lpstr>THE MOBILE PSYCHIATRIC UNIT: the beginning…  </vt:lpstr>
      <vt:lpstr>Mobile Psychiatric Units of the S.S.P.&amp;M.H</vt:lpstr>
      <vt:lpstr>Παρουσίαση του PowerPoint</vt:lpstr>
      <vt:lpstr>Mobile Mental Health Unit of Fokida: The state of Fokida, is situated in middle-central Greece, is a hilly, rural area, it consists of many small towns or villages, mostly mountainous, with  a relatively difficult access to large urban centers. It is estimated a population of around 45.000 people. The MHU of Fokida visits a total of 11 areas. </vt:lpstr>
      <vt:lpstr>Mobile Mental Health Unit of Thrace</vt:lpstr>
      <vt:lpstr>Aim of the operation of the Mobile Psychiatric Units:</vt:lpstr>
      <vt:lpstr>Characteristics of the Mobile Psychiatric Unit (1) </vt:lpstr>
      <vt:lpstr>Characteristics of the Mobile Psychiatric Unit (2)</vt:lpstr>
      <vt:lpstr>Services offered</vt:lpstr>
      <vt:lpstr>THE MOBILE PSYCHIATRIC UNIT  THE MODEL</vt:lpstr>
      <vt:lpstr>The continuity of care and the elimination of relapses</vt:lpstr>
      <vt:lpstr>The Mobile Psychiatric Units Model</vt:lpstr>
      <vt:lpstr>  Anniversary Review of the Mobile Psychiatric Units of Evros and Fokida Prefectures for the decade 2001-2010</vt:lpstr>
      <vt:lpstr>THE MOBILE PSYCHIATRIC UNIT Types of interventions</vt:lpstr>
      <vt:lpstr>NUMBER OF PEOPLE USING THE SERVICES </vt:lpstr>
      <vt:lpstr>Number of users among the areas visited by the Mobile Mental Health Units</vt:lpstr>
      <vt:lpstr>CHARACTERISTICS OF THE PEOPLE USING THE SERVICES</vt:lpstr>
      <vt:lpstr>Distribution of Diagnoses</vt:lpstr>
      <vt:lpstr>Distribution of Diagnoses</vt:lpstr>
      <vt:lpstr> THE MOBILE PSYCHIATRIC UNIT  REFERENCES</vt:lpstr>
      <vt:lpstr> THE MOBILE PSYCHIATRIC UNIT “Evaluate the 1st contact with the psychiatric mobile unit” </vt:lpstr>
      <vt:lpstr>Παρουσίαση του PowerPoint</vt:lpstr>
      <vt:lpstr> CRISIS INTERVENTION THE HBPT MODEL </vt:lpstr>
      <vt:lpstr> CRISIS INTERVENTION THE HBPT MODEL   </vt:lpstr>
      <vt:lpstr>The acute phase care at the patients home</vt:lpstr>
      <vt:lpstr>CRISIS INTERVENTION THE HBPT MODEL/ Aims and benefits</vt:lpstr>
      <vt:lpstr>CRISIS INTERVENTION THE HBPT MODEL/ Aims and benefits (cont.)</vt:lpstr>
      <vt:lpstr>Psychosocial rehabilitation &amp; Vocational training</vt:lpstr>
      <vt:lpstr>Παρουσίαση του PowerPoint</vt:lpstr>
      <vt:lpstr>   CRISIS INTERVENTION  THE HBPT MODEL Some data from the INSTITUTE OF MENTAL HEALTH FOR CHILDREN AND ADULTS . The Institute provides HBPT services in Athens (capital city), while Mobile Mental Health Units provide services in remote areas </vt:lpstr>
      <vt:lpstr>Παρουσίαση του PowerPoint</vt:lpstr>
      <vt:lpstr> CRISIS INTERVENTION  THE HBPT MODEL  Working Together…</vt:lpstr>
      <vt:lpstr>THE MOBILE PSYCHIATRIC UNIT  Working with the community</vt:lpstr>
      <vt:lpstr>THE MOBILE PSYCHIATRIC UNIT  Working with the community</vt:lpstr>
      <vt:lpstr>Παρουσίαση του PowerPoint</vt:lpstr>
      <vt:lpstr>THE MOBILE PSYCHIATRIC UNIT CONCLUSION</vt:lpstr>
      <vt:lpstr>  SENSITIZATION ON MENTAL HEALTH ISSUES</vt:lpstr>
      <vt:lpstr> MEETING “KEY PEOPLE”</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Panagiota</dc:creator>
  <cp:lastModifiedBy>NIKI</cp:lastModifiedBy>
  <cp:revision>94</cp:revision>
  <cp:lastPrinted>2016-05-26T12:24:30Z</cp:lastPrinted>
  <dcterms:created xsi:type="dcterms:W3CDTF">1601-01-01T00:00:00Z</dcterms:created>
  <dcterms:modified xsi:type="dcterms:W3CDTF">2017-06-01T11:45:04Z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