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5"/>
  </p:notesMasterIdLst>
  <p:sldIdLst>
    <p:sldId id="313" r:id="rId2"/>
    <p:sldId id="314" r:id="rId3"/>
    <p:sldId id="315" r:id="rId4"/>
    <p:sldId id="316" r:id="rId5"/>
    <p:sldId id="317" r:id="rId6"/>
    <p:sldId id="318" r:id="rId7"/>
    <p:sldId id="319" r:id="rId8"/>
    <p:sldId id="306" r:id="rId9"/>
    <p:sldId id="307" r:id="rId10"/>
    <p:sldId id="308" r:id="rId11"/>
    <p:sldId id="259" r:id="rId12"/>
    <p:sldId id="258" r:id="rId13"/>
    <p:sldId id="271" r:id="rId14"/>
    <p:sldId id="272" r:id="rId15"/>
    <p:sldId id="273" r:id="rId16"/>
    <p:sldId id="301" r:id="rId17"/>
    <p:sldId id="266" r:id="rId18"/>
    <p:sldId id="270" r:id="rId19"/>
    <p:sldId id="264" r:id="rId20"/>
    <p:sldId id="267" r:id="rId21"/>
    <p:sldId id="268" r:id="rId22"/>
    <p:sldId id="269" r:id="rId23"/>
    <p:sldId id="300" r:id="rId24"/>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804"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3DB245F-69BD-4A1F-BC57-9C606A20307F}" type="datetimeFigureOut">
              <a:rPr lang="el-GR"/>
              <a:pPr>
                <a:defRPr/>
              </a:pPr>
              <a:t>01/06/2017</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l-GR"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8984FFF-526E-4248-8B2A-19A62C11B979}" type="slidenum">
              <a:rPr lang="el-GR" altLang="en-US"/>
              <a:pPr>
                <a:defRPr/>
              </a:pPr>
              <a:t>‹#›</a:t>
            </a:fld>
            <a:endParaRPr lang="el-GR" altLang="en-US"/>
          </a:p>
        </p:txBody>
      </p:sp>
    </p:spTree>
    <p:extLst>
      <p:ext uri="{BB962C8B-B14F-4D97-AF65-F5344CB8AC3E}">
        <p14:creationId xmlns:p14="http://schemas.microsoft.com/office/powerpoint/2010/main" val="13251752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9F6B88-E155-48CA-BAE3-DB8AF558D5BE}" type="slidenum">
              <a:rPr lang="en-US"/>
              <a:pPr/>
              <a:t>2</a:t>
            </a:fld>
            <a:endParaRPr lang="en-US"/>
          </a:p>
        </p:txBody>
      </p:sp>
    </p:spTree>
    <p:extLst>
      <p:ext uri="{BB962C8B-B14F-4D97-AF65-F5344CB8AC3E}">
        <p14:creationId xmlns:p14="http://schemas.microsoft.com/office/powerpoint/2010/main" val="1481199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n-US"/>
          </a:p>
          <a:p>
            <a:pPr eaLnBrk="1" hangingPunct="1">
              <a:spcBef>
                <a:spcPct val="0"/>
              </a:spcBef>
            </a:pPr>
            <a:endParaRPr lang="el-GR" altLang="en-US"/>
          </a:p>
        </p:txBody>
      </p:sp>
      <p:sp>
        <p:nvSpPr>
          <p:cNvPr id="55300"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06BD1CF-0DA4-4E67-AFE2-C1AD48A61197}" type="slidenum">
              <a:rPr lang="el-GR" altLang="en-US" smtClean="0">
                <a:latin typeface="Calibri" panose="020F0502020204030204" pitchFamily="34" charset="0"/>
              </a:rPr>
              <a:pPr/>
              <a:t>12</a:t>
            </a:fld>
            <a:endParaRPr lang="el-GR"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7348"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04D7A0D-023D-4E5B-8A5D-FCBFB74955AC}" type="slidenum">
              <a:rPr lang="el-GR" altLang="en-US" smtClean="0">
                <a:latin typeface="Calibri" panose="020F0502020204030204" pitchFamily="34" charset="0"/>
              </a:rPr>
              <a:pPr/>
              <a:t>13</a:t>
            </a:fld>
            <a:endParaRPr lang="el-GR"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9396"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B291DD3-5393-436B-8133-1374B1D95ECC}" type="slidenum">
              <a:rPr lang="el-GR" altLang="en-US" smtClean="0">
                <a:latin typeface="Calibri" panose="020F0502020204030204" pitchFamily="34" charset="0"/>
              </a:rPr>
              <a:pPr/>
              <a:t>14</a:t>
            </a:fld>
            <a:endParaRPr lang="el-GR"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44"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EEB364-063E-4F5E-8397-968C9D6516EC}" type="slidenum">
              <a:rPr lang="el-GR" altLang="en-US" smtClean="0">
                <a:latin typeface="Calibri" panose="020F0502020204030204" pitchFamily="34" charset="0"/>
              </a:rPr>
              <a:pPr/>
              <a:t>15</a:t>
            </a:fld>
            <a:endParaRPr lang="el-GR"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9F6B88-E155-48CA-BAE3-DB8AF558D5BE}" type="slidenum">
              <a:rPr lang="en-US"/>
              <a:pPr/>
              <a:t>3</a:t>
            </a:fld>
            <a:endParaRPr lang="en-US"/>
          </a:p>
        </p:txBody>
      </p:sp>
    </p:spTree>
    <p:extLst>
      <p:ext uri="{BB962C8B-B14F-4D97-AF65-F5344CB8AC3E}">
        <p14:creationId xmlns:p14="http://schemas.microsoft.com/office/powerpoint/2010/main" val="1401527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9F6B88-E155-48CA-BAE3-DB8AF558D5BE}" type="slidenum">
              <a:rPr lang="en-US"/>
              <a:pPr/>
              <a:t>4</a:t>
            </a:fld>
            <a:endParaRPr lang="en-US"/>
          </a:p>
        </p:txBody>
      </p:sp>
    </p:spTree>
    <p:extLst>
      <p:ext uri="{BB962C8B-B14F-4D97-AF65-F5344CB8AC3E}">
        <p14:creationId xmlns:p14="http://schemas.microsoft.com/office/powerpoint/2010/main" val="4084522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9F6B88-E155-48CA-BAE3-DB8AF558D5BE}" type="slidenum">
              <a:rPr lang="en-US"/>
              <a:pPr/>
              <a:t>5</a:t>
            </a:fld>
            <a:endParaRPr lang="en-US"/>
          </a:p>
        </p:txBody>
      </p:sp>
    </p:spTree>
    <p:extLst>
      <p:ext uri="{BB962C8B-B14F-4D97-AF65-F5344CB8AC3E}">
        <p14:creationId xmlns:p14="http://schemas.microsoft.com/office/powerpoint/2010/main" val="1637827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9F6B88-E155-48CA-BAE3-DB8AF558D5BE}" type="slidenum">
              <a:rPr lang="en-US"/>
              <a:pPr/>
              <a:t>6</a:t>
            </a:fld>
            <a:endParaRPr lang="en-US"/>
          </a:p>
        </p:txBody>
      </p:sp>
    </p:spTree>
    <p:extLst>
      <p:ext uri="{BB962C8B-B14F-4D97-AF65-F5344CB8AC3E}">
        <p14:creationId xmlns:p14="http://schemas.microsoft.com/office/powerpoint/2010/main" val="494835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9F6B88-E155-48CA-BAE3-DB8AF558D5BE}" type="slidenum">
              <a:rPr lang="en-US"/>
              <a:pPr/>
              <a:t>7</a:t>
            </a:fld>
            <a:endParaRPr lang="en-US"/>
          </a:p>
        </p:txBody>
      </p:sp>
    </p:spTree>
    <p:extLst>
      <p:ext uri="{BB962C8B-B14F-4D97-AF65-F5344CB8AC3E}">
        <p14:creationId xmlns:p14="http://schemas.microsoft.com/office/powerpoint/2010/main" val="1132061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8984FFF-526E-4248-8B2A-19A62C11B979}" type="slidenum">
              <a:rPr lang="el-GR" altLang="en-US"/>
              <a:pPr>
                <a:defRPr/>
              </a:pPr>
              <a:t>8</a:t>
            </a:fld>
            <a:endParaRPr lang="el-GR" altLang="en-US"/>
          </a:p>
        </p:txBody>
      </p:sp>
    </p:spTree>
    <p:extLst>
      <p:ext uri="{BB962C8B-B14F-4D97-AF65-F5344CB8AC3E}">
        <p14:creationId xmlns:p14="http://schemas.microsoft.com/office/powerpoint/2010/main" val="288376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8984FFF-526E-4248-8B2A-19A62C11B979}" type="slidenum">
              <a:rPr lang="el-GR" altLang="en-US"/>
              <a:pPr>
                <a:defRPr/>
              </a:pPr>
              <a:t>9</a:t>
            </a:fld>
            <a:endParaRPr lang="el-GR" altLang="en-US"/>
          </a:p>
        </p:txBody>
      </p:sp>
    </p:spTree>
    <p:extLst>
      <p:ext uri="{BB962C8B-B14F-4D97-AF65-F5344CB8AC3E}">
        <p14:creationId xmlns:p14="http://schemas.microsoft.com/office/powerpoint/2010/main" val="1760673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8984FFF-526E-4248-8B2A-19A62C11B979}" type="slidenum">
              <a:rPr lang="el-GR" altLang="en-US"/>
              <a:pPr>
                <a:defRPr/>
              </a:pPr>
              <a:t>10</a:t>
            </a:fld>
            <a:endParaRPr lang="el-GR" altLang="en-US"/>
          </a:p>
        </p:txBody>
      </p:sp>
    </p:spTree>
    <p:extLst>
      <p:ext uri="{BB962C8B-B14F-4D97-AF65-F5344CB8AC3E}">
        <p14:creationId xmlns:p14="http://schemas.microsoft.com/office/powerpoint/2010/main" val="1897474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l-GR"/>
              <a:t>Στυλ κύριου τίτλου</a:t>
            </a:r>
            <a:endParaRPr lang="en-US" dirty="0"/>
          </a:p>
        </p:txBody>
      </p:sp>
      <p:sp>
        <p:nvSpPr>
          <p:cNvPr id="3" name="Subtitle 2"/>
          <p:cNvSpPr>
            <a:spLocks noGrp="1"/>
          </p:cNvSpPr>
          <p:nvPr>
            <p:ph type="subTitle" idx="1"/>
          </p:nvPr>
        </p:nvSpPr>
        <p:spPr>
          <a:xfrm>
            <a:off x="866442" y="4777380"/>
            <a:ext cx="6620968" cy="861420"/>
          </a:xfrm>
        </p:spPr>
        <p:txBody>
          <a:bodyPr/>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C8572703-C640-4AB6-856D-103BD0C111C5}" type="datetimeFigureOut">
              <a:rPr lang="el-GR"/>
              <a:pPr>
                <a:defRPr/>
              </a:pPr>
              <a:t>01/06/2017</a:t>
            </a:fld>
            <a:endParaRPr lang="el-GR"/>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CA161EC9-3DD8-4E38-A733-7EBA0ACED697}" type="slidenum">
              <a:rPr lang="el-GR" altLang="en-US"/>
              <a:pPr>
                <a:defRPr/>
              </a:pPr>
              <a:t>‹#›</a:t>
            </a:fld>
            <a:endParaRPr lang="el-GR" altLang="en-US"/>
          </a:p>
        </p:txBody>
      </p:sp>
    </p:spTree>
    <p:extLst>
      <p:ext uri="{BB962C8B-B14F-4D97-AF65-F5344CB8AC3E}">
        <p14:creationId xmlns:p14="http://schemas.microsoft.com/office/powerpoint/2010/main" val="183830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l-GR"/>
              <a:t>Στυλ κύριου τίτλου</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noProof="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A2297A6B-8F95-47BE-91EA-1C3D62491E1B}" type="datetimeFigureOut">
              <a:rPr lang="el-GR"/>
              <a:pPr>
                <a:defRPr/>
              </a:pPr>
              <a:t>01/06/2017</a:t>
            </a:fld>
            <a:endParaRPr lang="el-GR"/>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DD8F4F65-809B-41B8-9320-CAA44CC30BD5}" type="slidenum">
              <a:rPr lang="el-GR" altLang="en-US"/>
              <a:pPr>
                <a:defRPr/>
              </a:pPr>
              <a:t>‹#›</a:t>
            </a:fld>
            <a:endParaRPr lang="el-GR" altLang="en-US"/>
          </a:p>
        </p:txBody>
      </p:sp>
    </p:spTree>
    <p:extLst>
      <p:ext uri="{BB962C8B-B14F-4D97-AF65-F5344CB8AC3E}">
        <p14:creationId xmlns:p14="http://schemas.microsoft.com/office/powerpoint/2010/main" val="461385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l-GR"/>
              <a:t>Στυλ κύριου τίτλου</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9117FF58-2222-49A3-B83B-1B7E62CC33B1}" type="datetimeFigureOut">
              <a:rPr lang="el-GR"/>
              <a:pPr>
                <a:defRPr/>
              </a:pPr>
              <a:t>01/06/2017</a:t>
            </a:fld>
            <a:endParaRPr lang="el-GR"/>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1D4389C2-E046-4F34-ADB6-3A8C538C5FC4}" type="slidenum">
              <a:rPr lang="el-GR" altLang="en-US"/>
              <a:pPr>
                <a:defRPr/>
              </a:pPr>
              <a:t>‹#›</a:t>
            </a:fld>
            <a:endParaRPr lang="el-GR" altLang="en-US"/>
          </a:p>
        </p:txBody>
      </p:sp>
    </p:spTree>
    <p:extLst>
      <p:ext uri="{BB962C8B-B14F-4D97-AF65-F5344CB8AC3E}">
        <p14:creationId xmlns:p14="http://schemas.microsoft.com/office/powerpoint/2010/main" val="1595344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5" name="TextBox 4"/>
          <p:cNvSpPr txBox="1"/>
          <p:nvPr/>
        </p:nvSpPr>
        <p:spPr>
          <a:xfrm>
            <a:off x="674688" y="971550"/>
            <a:ext cx="600075"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a:defRPr/>
            </a:pPr>
            <a:r>
              <a:rPr lang="en-US" dirty="0"/>
              <a:t>“</a:t>
            </a:r>
          </a:p>
        </p:txBody>
      </p:sp>
      <p:sp>
        <p:nvSpPr>
          <p:cNvPr id="6" name="TextBox 5"/>
          <p:cNvSpPr txBox="1"/>
          <p:nvPr/>
        </p:nvSpPr>
        <p:spPr>
          <a:xfrm>
            <a:off x="6999288" y="2613025"/>
            <a:ext cx="601662"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a:defRPr/>
            </a:pPr>
            <a:r>
              <a:rPr lang="en-US" dirty="0"/>
              <a:t>”</a:t>
            </a:r>
          </a:p>
        </p:txBody>
      </p:sp>
      <p:sp>
        <p:nvSpPr>
          <p:cNvPr id="2" name="Title 1"/>
          <p:cNvSpPr>
            <a:spLocks noGrp="1"/>
          </p:cNvSpPr>
          <p:nvPr>
            <p:ph type="title"/>
          </p:nvPr>
        </p:nvSpPr>
        <p:spPr>
          <a:xfrm>
            <a:off x="1181409" y="1447800"/>
            <a:ext cx="6001049" cy="2323374"/>
          </a:xfrm>
        </p:spPr>
        <p:txBody>
          <a:bodyPr/>
          <a:lstStyle>
            <a:lvl1pPr>
              <a:defRPr sz="4800"/>
            </a:lvl1pPr>
          </a:lstStyle>
          <a:p>
            <a:r>
              <a:rPr lang="el-GR"/>
              <a:t>Στυλ κύριου τίτλου</a:t>
            </a:r>
            <a:endParaRPr lang="en-US" dirty="0"/>
          </a:p>
        </p:txBody>
      </p:sp>
      <p:sp>
        <p:nvSpPr>
          <p:cNvPr id="11" name="Text Placeholder 3"/>
          <p:cNvSpPr>
            <a:spLocks noGrp="1"/>
          </p:cNvSpPr>
          <p:nvPr>
            <p:ph type="body" sz="half" idx="14"/>
          </p:nvPr>
        </p:nvSpPr>
        <p:spPr>
          <a:xfrm>
            <a:off x="1448177" y="3771174"/>
            <a:ext cx="5461159" cy="342174"/>
          </a:xfrm>
        </p:spPr>
        <p:txBody>
          <a:bodyPr rtlCol="0">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7" name="Date Placeholder 3"/>
          <p:cNvSpPr>
            <a:spLocks noGrp="1"/>
          </p:cNvSpPr>
          <p:nvPr>
            <p:ph type="dt" sz="half" idx="15"/>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0D8F9D63-F456-4974-9D4E-7B3059CB4081}" type="datetimeFigureOut">
              <a:rPr lang="el-GR"/>
              <a:pPr>
                <a:defRPr/>
              </a:pPr>
              <a:t>01/06/2017</a:t>
            </a:fld>
            <a:endParaRPr lang="el-GR"/>
          </a:p>
        </p:txBody>
      </p:sp>
      <p:sp>
        <p:nvSpPr>
          <p:cNvPr id="8" name="Footer Placeholder 4"/>
          <p:cNvSpPr>
            <a:spLocks noGrp="1"/>
          </p:cNvSpPr>
          <p:nvPr>
            <p:ph type="ftr" sz="quarter" idx="16"/>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9" name="Slide Number Placeholder 5"/>
          <p:cNvSpPr>
            <a:spLocks noGrp="1"/>
          </p:cNvSpPr>
          <p:nvPr>
            <p:ph type="sldNum" sz="quarter" idx="17"/>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89460C0B-BCB9-4DF0-A15E-8222414679B9}" type="slidenum">
              <a:rPr lang="el-GR" altLang="en-US"/>
              <a:pPr>
                <a:defRPr/>
              </a:pPr>
              <a:t>‹#›</a:t>
            </a:fld>
            <a:endParaRPr lang="el-GR" altLang="en-US"/>
          </a:p>
        </p:txBody>
      </p:sp>
    </p:spTree>
    <p:extLst>
      <p:ext uri="{BB962C8B-B14F-4D97-AF65-F5344CB8AC3E}">
        <p14:creationId xmlns:p14="http://schemas.microsoft.com/office/powerpoint/2010/main" val="3662487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l-GR"/>
              <a:t>Στυλ κύριου τίτλου</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5070B784-8204-4DEA-BA6D-A0ED459DE9C1}" type="datetimeFigureOut">
              <a:rPr lang="el-GR"/>
              <a:pPr>
                <a:defRPr/>
              </a:pPr>
              <a:t>01/06/2017</a:t>
            </a:fld>
            <a:endParaRPr lang="el-GR"/>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1175FA9C-F76D-4917-A0FF-CA36151C0F7C}" type="slidenum">
              <a:rPr lang="el-GR" altLang="en-US"/>
              <a:pPr>
                <a:defRPr/>
              </a:pPr>
              <a:t>‹#›</a:t>
            </a:fld>
            <a:endParaRPr lang="el-GR" altLang="en-US"/>
          </a:p>
        </p:txBody>
      </p:sp>
    </p:spTree>
    <p:extLst>
      <p:ext uri="{BB962C8B-B14F-4D97-AF65-F5344CB8AC3E}">
        <p14:creationId xmlns:p14="http://schemas.microsoft.com/office/powerpoint/2010/main" val="2672001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cxnSp>
        <p:nvCxnSpPr>
          <p:cNvPr id="9" name="Straight Connector 16"/>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17"/>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el-GR"/>
              <a:t>Στυλ κύριου τίτλου</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16" name="Text Placeholder 3"/>
          <p:cNvSpPr>
            <a:spLocks noGrp="1"/>
          </p:cNvSpPr>
          <p:nvPr>
            <p:ph type="body" sz="half" idx="15"/>
          </p:nvPr>
        </p:nvSpPr>
        <p:spPr>
          <a:xfrm>
            <a:off x="489475" y="2667000"/>
            <a:ext cx="2196084"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19" name="Text Placeholder 3"/>
          <p:cNvSpPr>
            <a:spLocks noGrp="1"/>
          </p:cNvSpPr>
          <p:nvPr>
            <p:ph type="body" sz="half" idx="16"/>
          </p:nvPr>
        </p:nvSpPr>
        <p:spPr>
          <a:xfrm>
            <a:off x="2905586" y="2667000"/>
            <a:ext cx="2210671"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20" name="Text Placeholder 3"/>
          <p:cNvSpPr>
            <a:spLocks noGrp="1"/>
          </p:cNvSpPr>
          <p:nvPr>
            <p:ph type="body" sz="half" idx="17"/>
          </p:nvPr>
        </p:nvSpPr>
        <p:spPr>
          <a:xfrm>
            <a:off x="5344917" y="2667000"/>
            <a:ext cx="2199658"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11" name="Date Placeholder 3"/>
          <p:cNvSpPr>
            <a:spLocks noGrp="1"/>
          </p:cNvSpPr>
          <p:nvPr>
            <p:ph type="dt" sz="half" idx="18"/>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B5616941-18D5-4FC4-A503-20B13133B029}" type="datetimeFigureOut">
              <a:rPr lang="el-GR"/>
              <a:pPr>
                <a:defRPr/>
              </a:pPr>
              <a:t>01/06/2017</a:t>
            </a:fld>
            <a:endParaRPr lang="el-GR"/>
          </a:p>
        </p:txBody>
      </p:sp>
      <p:sp>
        <p:nvSpPr>
          <p:cNvPr id="12" name="Footer Placeholder 4"/>
          <p:cNvSpPr>
            <a:spLocks noGrp="1"/>
          </p:cNvSpPr>
          <p:nvPr>
            <p:ph type="ftr" sz="quarter" idx="19"/>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13" name="Slide Number Placeholder 5"/>
          <p:cNvSpPr>
            <a:spLocks noGrp="1"/>
          </p:cNvSpPr>
          <p:nvPr>
            <p:ph type="sldNum" sz="quarter" idx="20"/>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E3C6F66C-64D3-4545-8F6F-81B5A766DDB7}" type="slidenum">
              <a:rPr lang="el-GR" altLang="en-US"/>
              <a:pPr>
                <a:defRPr/>
              </a:pPr>
              <a:t>‹#›</a:t>
            </a:fld>
            <a:endParaRPr lang="el-GR" altLang="en-US"/>
          </a:p>
        </p:txBody>
      </p:sp>
    </p:spTree>
    <p:extLst>
      <p:ext uri="{BB962C8B-B14F-4D97-AF65-F5344CB8AC3E}">
        <p14:creationId xmlns:p14="http://schemas.microsoft.com/office/powerpoint/2010/main" val="3743451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cxnSp>
        <p:nvCxnSpPr>
          <p:cNvPr id="12" name="Straight Connector 18"/>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9"/>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el-GR"/>
              <a:t>Στυλ κύριου τίτλου</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noProof="0"/>
              <a:t>Κάντε κλικ στο εικονίδιο για να προσθέσετε εικόνα</a:t>
            </a:r>
            <a:endParaRPr lang="en-US" noProof="0" dirty="0"/>
          </a:p>
        </p:txBody>
      </p:sp>
      <p:sp>
        <p:nvSpPr>
          <p:cNvPr id="22" name="Text Placeholder 3"/>
          <p:cNvSpPr>
            <a:spLocks noGrp="1"/>
          </p:cNvSpPr>
          <p:nvPr>
            <p:ph type="body" sz="half" idx="18"/>
          </p:nvPr>
        </p:nvSpPr>
        <p:spPr>
          <a:xfrm>
            <a:off x="489475" y="4827212"/>
            <a:ext cx="2205612"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noProof="0"/>
              <a:t>Κάντε κλικ στο εικονίδιο για να προσθέσετε εικόνα</a:t>
            </a:r>
            <a:endParaRPr lang="en-US" noProof="0" dirty="0"/>
          </a:p>
        </p:txBody>
      </p:sp>
      <p:sp>
        <p:nvSpPr>
          <p:cNvPr id="23" name="Text Placeholder 3"/>
          <p:cNvSpPr>
            <a:spLocks noGrp="1"/>
          </p:cNvSpPr>
          <p:nvPr>
            <p:ph type="body" sz="half" idx="19"/>
          </p:nvPr>
        </p:nvSpPr>
        <p:spPr>
          <a:xfrm>
            <a:off x="2916776" y="4827211"/>
            <a:ext cx="2201378"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noProof="0"/>
              <a:t>Κάντε κλικ στο εικονίδιο για να προσθέσετε εικόνα</a:t>
            </a:r>
            <a:endParaRPr lang="en-US" noProof="0" dirty="0"/>
          </a:p>
        </p:txBody>
      </p:sp>
      <p:sp>
        <p:nvSpPr>
          <p:cNvPr id="24" name="Text Placeholder 3"/>
          <p:cNvSpPr>
            <a:spLocks noGrp="1"/>
          </p:cNvSpPr>
          <p:nvPr>
            <p:ph type="body" sz="half" idx="20"/>
          </p:nvPr>
        </p:nvSpPr>
        <p:spPr>
          <a:xfrm>
            <a:off x="5344824" y="4827209"/>
            <a:ext cx="2202571"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15" name="Date Placeholder 3"/>
          <p:cNvSpPr>
            <a:spLocks noGrp="1"/>
          </p:cNvSpPr>
          <p:nvPr>
            <p:ph type="dt" sz="half" idx="23"/>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2C3D6501-2952-4727-9CA8-EABBBD621D29}" type="datetimeFigureOut">
              <a:rPr lang="el-GR"/>
              <a:pPr>
                <a:defRPr/>
              </a:pPr>
              <a:t>01/06/2017</a:t>
            </a:fld>
            <a:endParaRPr lang="el-GR"/>
          </a:p>
        </p:txBody>
      </p:sp>
      <p:sp>
        <p:nvSpPr>
          <p:cNvPr id="16" name="Footer Placeholder 4"/>
          <p:cNvSpPr>
            <a:spLocks noGrp="1"/>
          </p:cNvSpPr>
          <p:nvPr>
            <p:ph type="ftr" sz="quarter" idx="24"/>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17" name="Slide Number Placeholder 5"/>
          <p:cNvSpPr>
            <a:spLocks noGrp="1"/>
          </p:cNvSpPr>
          <p:nvPr>
            <p:ph type="sldNum" sz="quarter" idx="25"/>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F3EB609A-8605-4BC6-BDA3-F0229F79A54C}" type="slidenum">
              <a:rPr lang="el-GR" altLang="en-US"/>
              <a:pPr>
                <a:defRPr/>
              </a:pPr>
              <a:t>‹#›</a:t>
            </a:fld>
            <a:endParaRPr lang="el-GR" altLang="en-US"/>
          </a:p>
        </p:txBody>
      </p:sp>
    </p:spTree>
    <p:extLst>
      <p:ext uri="{BB962C8B-B14F-4D97-AF65-F5344CB8AC3E}">
        <p14:creationId xmlns:p14="http://schemas.microsoft.com/office/powerpoint/2010/main" val="4041288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CD8CCE5C-4C9F-4E50-B8BF-B6913B3850C0}" type="datetimeFigureOut">
              <a:rPr lang="el-GR"/>
              <a:pPr>
                <a:defRPr/>
              </a:pPr>
              <a:t>01/06/2017</a:t>
            </a:fld>
            <a:endParaRPr lang="el-GR"/>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B584EA06-9D45-472F-BEC9-E299DDDDCFD5}" type="slidenum">
              <a:rPr lang="el-GR" altLang="en-US"/>
              <a:pPr>
                <a:defRPr/>
              </a:pPr>
              <a:t>‹#›</a:t>
            </a:fld>
            <a:endParaRPr lang="el-GR" altLang="en-US"/>
          </a:p>
        </p:txBody>
      </p:sp>
    </p:spTree>
    <p:extLst>
      <p:ext uri="{BB962C8B-B14F-4D97-AF65-F5344CB8AC3E}">
        <p14:creationId xmlns:p14="http://schemas.microsoft.com/office/powerpoint/2010/main" val="1311598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lstStyle/>
          <a:p>
            <a:r>
              <a:rPr lang="el-GR"/>
              <a:t>Στυλ κύριου τίτλου</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0D65F131-EF5A-4249-9F67-A17CF70099BE}" type="datetimeFigureOut">
              <a:rPr lang="el-GR"/>
              <a:pPr>
                <a:defRPr/>
              </a:pPr>
              <a:t>01/06/2017</a:t>
            </a:fld>
            <a:endParaRPr lang="el-GR"/>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FA9BC61C-BBAD-46B7-8525-91E834D64708}" type="slidenum">
              <a:rPr lang="el-GR" altLang="en-US"/>
              <a:pPr>
                <a:defRPr/>
              </a:pPr>
              <a:t>‹#›</a:t>
            </a:fld>
            <a:endParaRPr lang="el-GR" altLang="en-US"/>
          </a:p>
        </p:txBody>
      </p:sp>
    </p:spTree>
    <p:extLst>
      <p:ext uri="{BB962C8B-B14F-4D97-AF65-F5344CB8AC3E}">
        <p14:creationId xmlns:p14="http://schemas.microsoft.com/office/powerpoint/2010/main" val="1099684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en-US" dirty="0"/>
              <a:t>Click to edit Master title style</a:t>
            </a:r>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FD93E554-1147-4741-B056-706DBB7F0CEE}" type="datetimeFigureOut">
              <a:rPr lang="en-US"/>
              <a:pPr>
                <a:defRPr/>
              </a:pPr>
              <a:t>6/1/2017</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5C1173CD-CC03-484E-BD84-A3C209B17A8E}" type="slidenum">
              <a:rPr lang="en-US"/>
              <a:pPr>
                <a:defRPr/>
              </a:pPr>
              <a:t>‹#›</a:t>
            </a:fld>
            <a:endParaRPr lang="en-US"/>
          </a:p>
        </p:txBody>
      </p:sp>
    </p:spTree>
    <p:extLst>
      <p:ext uri="{BB962C8B-B14F-4D97-AF65-F5344CB8AC3E}">
        <p14:creationId xmlns:p14="http://schemas.microsoft.com/office/powerpoint/2010/main" val="4029914980"/>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4800"/>
            </a:lvl1pPr>
          </a:lstStyle>
          <a:p>
            <a:r>
              <a:rPr lang="en-US" dirty="0"/>
              <a:t>Click to edit Master title style</a:t>
            </a:r>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dirty="0"/>
              <a:t>Edit Master text styles</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6/1/2017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
        <p:nvSpPr>
          <p:cNvPr id="12" name="TextBox 11"/>
          <p:cNvSpPr txBox="1"/>
          <p:nvPr/>
        </p:nvSpPr>
        <p:spPr>
          <a:xfrm>
            <a:off x="673721" y="971253"/>
            <a:ext cx="601434"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6997868" y="2613787"/>
            <a:ext cx="601434"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64584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F62FDB44-1C43-4239-B11E-8D19E8B603D5}" type="datetimeFigureOut">
              <a:rPr lang="el-GR"/>
              <a:pPr>
                <a:defRPr/>
              </a:pPr>
              <a:t>01/06/2017</a:t>
            </a:fld>
            <a:endParaRPr lang="el-GR"/>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4AE457CD-38C4-4D0E-8CF5-D289BCDA0209}" type="slidenum">
              <a:rPr lang="el-GR" altLang="en-US"/>
              <a:pPr>
                <a:defRPr/>
              </a:pPr>
              <a:t>‹#›</a:t>
            </a:fld>
            <a:endParaRPr lang="el-GR" altLang="en-US"/>
          </a:p>
        </p:txBody>
      </p:sp>
    </p:spTree>
    <p:extLst>
      <p:ext uri="{BB962C8B-B14F-4D97-AF65-F5344CB8AC3E}">
        <p14:creationId xmlns:p14="http://schemas.microsoft.com/office/powerpoint/2010/main" val="12230936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dirty="0"/>
              <a:pPr/>
              <a:t>6/1/2017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val="80712817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l-GR"/>
              <a:t>Στυλ κύριου τίτλου</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EFC97347-7472-4FFD-94B6-F9F844DF8BE8}" type="datetimeFigureOut">
              <a:rPr lang="el-GR"/>
              <a:pPr>
                <a:defRPr/>
              </a:pPr>
              <a:t>01/06/2017</a:t>
            </a:fld>
            <a:endParaRPr lang="el-GR"/>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36775B32-63BE-4324-B735-102DFD1034AD}" type="slidenum">
              <a:rPr lang="el-GR" altLang="en-US"/>
              <a:pPr>
                <a:defRPr/>
              </a:pPr>
              <a:t>‹#›</a:t>
            </a:fld>
            <a:endParaRPr lang="el-GR" altLang="en-US"/>
          </a:p>
        </p:txBody>
      </p:sp>
    </p:spTree>
    <p:extLst>
      <p:ext uri="{BB962C8B-B14F-4D97-AF65-F5344CB8AC3E}">
        <p14:creationId xmlns:p14="http://schemas.microsoft.com/office/powerpoint/2010/main" val="550404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E3E824A9-32E3-4476-9B81-5366643A5BED}" type="datetimeFigureOut">
              <a:rPr lang="el-GR"/>
              <a:pPr>
                <a:defRPr/>
              </a:pPr>
              <a:t>01/06/2017</a:t>
            </a:fld>
            <a:endParaRPr lang="el-GR"/>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902E1934-E0BC-459B-82C1-FD521C31D13A}" type="slidenum">
              <a:rPr lang="el-GR" altLang="en-US"/>
              <a:pPr>
                <a:defRPr/>
              </a:pPr>
              <a:t>‹#›</a:t>
            </a:fld>
            <a:endParaRPr lang="el-GR" altLang="en-US"/>
          </a:p>
        </p:txBody>
      </p:sp>
    </p:spTree>
    <p:extLst>
      <p:ext uri="{BB962C8B-B14F-4D97-AF65-F5344CB8AC3E}">
        <p14:creationId xmlns:p14="http://schemas.microsoft.com/office/powerpoint/2010/main" val="1384148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629EFE13-E5A0-488C-94C3-83AEB2212DD7}" type="datetimeFigureOut">
              <a:rPr lang="el-GR"/>
              <a:pPr>
                <a:defRPr/>
              </a:pPr>
              <a:t>01/06/2017</a:t>
            </a:fld>
            <a:endParaRPr lang="el-GR"/>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22D2D399-1D3E-4014-AF6D-A56A79DEA81C}" type="slidenum">
              <a:rPr lang="el-GR" altLang="en-US"/>
              <a:pPr>
                <a:defRPr/>
              </a:pPr>
              <a:t>‹#›</a:t>
            </a:fld>
            <a:endParaRPr lang="el-GR" altLang="en-US"/>
          </a:p>
        </p:txBody>
      </p:sp>
    </p:spTree>
    <p:extLst>
      <p:ext uri="{BB962C8B-B14F-4D97-AF65-F5344CB8AC3E}">
        <p14:creationId xmlns:p14="http://schemas.microsoft.com/office/powerpoint/2010/main" val="227165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0A7495A0-5788-464A-986E-59AE1E7ABBE2}" type="datetimeFigureOut">
              <a:rPr lang="el-GR"/>
              <a:pPr>
                <a:defRPr/>
              </a:pPr>
              <a:t>01/06/2017</a:t>
            </a:fld>
            <a:endParaRPr lang="el-GR"/>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6ADF53E8-E51A-415E-98B8-02A2871114FA}" type="slidenum">
              <a:rPr lang="el-GR" altLang="en-US"/>
              <a:pPr>
                <a:defRPr/>
              </a:pPr>
              <a:t>‹#›</a:t>
            </a:fld>
            <a:endParaRPr lang="el-GR" altLang="en-US"/>
          </a:p>
        </p:txBody>
      </p:sp>
    </p:spTree>
    <p:extLst>
      <p:ext uri="{BB962C8B-B14F-4D97-AF65-F5344CB8AC3E}">
        <p14:creationId xmlns:p14="http://schemas.microsoft.com/office/powerpoint/2010/main" val="3981027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C79E878B-CDE2-4713-B104-852F223980BC}" type="datetimeFigureOut">
              <a:rPr lang="el-GR"/>
              <a:pPr>
                <a:defRPr/>
              </a:pPr>
              <a:t>01/06/2017</a:t>
            </a:fld>
            <a:endParaRPr lang="el-GR"/>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5861E57B-4B35-40D9-8E04-AF8F5CFC0379}" type="slidenum">
              <a:rPr lang="el-GR" altLang="en-US"/>
              <a:pPr>
                <a:defRPr/>
              </a:pPr>
              <a:t>‹#›</a:t>
            </a:fld>
            <a:endParaRPr lang="el-GR" altLang="en-US"/>
          </a:p>
        </p:txBody>
      </p:sp>
    </p:spTree>
    <p:extLst>
      <p:ext uri="{BB962C8B-B14F-4D97-AF65-F5344CB8AC3E}">
        <p14:creationId xmlns:p14="http://schemas.microsoft.com/office/powerpoint/2010/main" val="1522232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l-GR"/>
              <a:t>Στυλ κύριου τίτλου</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89270A5A-E546-4F52-887F-A9DF743E3EAF}" type="datetimeFigureOut">
              <a:rPr lang="el-GR"/>
              <a:pPr>
                <a:defRPr/>
              </a:pPr>
              <a:t>01/06/2017</a:t>
            </a:fld>
            <a:endParaRPr lang="el-GR"/>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C8F483C7-CED4-4ABF-81B5-61F05D82FA63}" type="slidenum">
              <a:rPr lang="el-GR" altLang="en-US"/>
              <a:pPr>
                <a:defRPr/>
              </a:pPr>
              <a:t>‹#›</a:t>
            </a:fld>
            <a:endParaRPr lang="el-GR" altLang="en-US"/>
          </a:p>
        </p:txBody>
      </p:sp>
    </p:spTree>
    <p:extLst>
      <p:ext uri="{BB962C8B-B14F-4D97-AF65-F5344CB8AC3E}">
        <p14:creationId xmlns:p14="http://schemas.microsoft.com/office/powerpoint/2010/main" val="1441821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l-GR"/>
              <a:t>Στυλ κύριου τίτλου</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noProof="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fld id="{BA52F6EA-BADE-49F6-9344-03543F5A0430}" type="datetimeFigureOut">
              <a:rPr lang="el-GR"/>
              <a:pPr>
                <a:defRPr/>
              </a:pPr>
              <a:t>01/06/2017</a:t>
            </a:fld>
            <a:endParaRPr lang="el-GR"/>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solidFill>
                  <a:schemeClr val="tx1">
                    <a:tint val="75000"/>
                    <a:alpha val="60000"/>
                  </a:schemeClr>
                </a:solidFill>
                <a:latin typeface="Arial" panose="020B0604020202020204" pitchFamily="34" charset="0"/>
              </a:defRPr>
            </a:lvl1pPr>
          </a:lstStyle>
          <a:p>
            <a:pPr>
              <a:defRPr/>
            </a:pPr>
            <a:endParaRPr lang="el-GR"/>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160D1B2E-8FF2-4950-B657-349EC54B348E}" type="slidenum">
              <a:rPr lang="el-GR" altLang="en-US"/>
              <a:pPr>
                <a:defRPr/>
              </a:pPr>
              <a:t>‹#›</a:t>
            </a:fld>
            <a:endParaRPr lang="el-GR" altLang="en-US"/>
          </a:p>
        </p:txBody>
      </p:sp>
    </p:spTree>
    <p:extLst>
      <p:ext uri="{BB962C8B-B14F-4D97-AF65-F5344CB8AC3E}">
        <p14:creationId xmlns:p14="http://schemas.microsoft.com/office/powerpoint/2010/main" val="2375127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413" y="0"/>
            <a:ext cx="685800" cy="110013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066" name="Title Placeholder 1"/>
          <p:cNvSpPr>
            <a:spLocks noGrp="1"/>
          </p:cNvSpPr>
          <p:nvPr>
            <p:ph type="title"/>
          </p:nvPr>
        </p:nvSpPr>
        <p:spPr bwMode="auto">
          <a:xfrm>
            <a:off x="484188" y="452438"/>
            <a:ext cx="7056437"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a:t>Στυλ κύριου τίτλου</a:t>
            </a:r>
            <a:endParaRPr lang="en-US" altLang="en-US"/>
          </a:p>
        </p:txBody>
      </p:sp>
      <p:sp>
        <p:nvSpPr>
          <p:cNvPr id="2067" name="Text Placeholder 2"/>
          <p:cNvSpPr>
            <a:spLocks noGrp="1"/>
          </p:cNvSpPr>
          <p:nvPr>
            <p:ph type="body" idx="1"/>
          </p:nvPr>
        </p:nvSpPr>
        <p:spPr bwMode="auto">
          <a:xfrm>
            <a:off x="827088" y="2052638"/>
            <a:ext cx="6711950"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a:t>Στυλ υποδείγματος κειμένου</a:t>
            </a:r>
          </a:p>
          <a:p>
            <a:pPr lvl="1"/>
            <a:r>
              <a:rPr lang="el-GR" altLang="en-US"/>
              <a:t>Δεύτερου επιπέδου</a:t>
            </a:r>
          </a:p>
          <a:p>
            <a:pPr lvl="2"/>
            <a:r>
              <a:rPr lang="el-GR" altLang="en-US"/>
              <a:t>Τρίτου επιπέδου</a:t>
            </a:r>
          </a:p>
          <a:p>
            <a:pPr lvl="3"/>
            <a:r>
              <a:rPr lang="el-GR" altLang="en-US"/>
              <a:t>Τέταρτου επιπέδου</a:t>
            </a:r>
          </a:p>
          <a:p>
            <a:pPr lvl="4"/>
            <a:r>
              <a:rPr lang="el-GR" altLang="en-US"/>
              <a:t>Πέμπτου επιπέδου</a:t>
            </a:r>
            <a:endParaRPr lang="en-US" altLang="en-US"/>
          </a:p>
        </p:txBody>
      </p:sp>
      <p:sp>
        <p:nvSpPr>
          <p:cNvPr id="4" name="Date Placeholder 3"/>
          <p:cNvSpPr>
            <a:spLocks noGrp="1"/>
          </p:cNvSpPr>
          <p:nvPr>
            <p:ph type="dt" sz="half" idx="2"/>
          </p:nvPr>
        </p:nvSpPr>
        <p:spPr>
          <a:xfrm rot="5400000">
            <a:off x="7494588" y="1828800"/>
            <a:ext cx="990600" cy="228600"/>
          </a:xfrm>
          <a:prstGeom prst="rect">
            <a:avLst/>
          </a:prstGeom>
        </p:spPr>
        <p:txBody>
          <a:bodyPr vert="horz" lIns="91440" tIns="45720" rIns="91440" bIns="45720" rtlCol="0" anchor="t"/>
          <a:lstStyle>
            <a:lvl1pPr algn="l" eaLnBrk="1" fontAlgn="auto" hangingPunct="1">
              <a:spcBef>
                <a:spcPts val="0"/>
              </a:spcBef>
              <a:spcAft>
                <a:spcPts val="0"/>
              </a:spcAft>
              <a:defRPr sz="1100" b="0" i="0" smtClean="0">
                <a:solidFill>
                  <a:prstClr val="black">
                    <a:tint val="75000"/>
                  </a:prstClr>
                </a:solidFill>
                <a:latin typeface="Calibri" panose="020F0502020204030204"/>
              </a:defRPr>
            </a:lvl1pPr>
          </a:lstStyle>
          <a:p>
            <a:pPr>
              <a:defRPr/>
            </a:pPr>
            <a:fld id="{5F9FDC64-D53B-4665-A7FB-628BC9BED9A8}" type="datetimeFigureOut">
              <a:rPr lang="el-GR"/>
              <a:pPr>
                <a:defRPr/>
              </a:pPr>
              <a:t>01/06/2017</a:t>
            </a:fld>
            <a:endParaRPr lang="el-GR"/>
          </a:p>
        </p:txBody>
      </p:sp>
      <p:sp>
        <p:nvSpPr>
          <p:cNvPr id="5" name="Footer Placeholder 4"/>
          <p:cNvSpPr>
            <a:spLocks noGrp="1"/>
          </p:cNvSpPr>
          <p:nvPr>
            <p:ph type="ftr" sz="quarter" idx="3"/>
          </p:nvPr>
        </p:nvSpPr>
        <p:spPr>
          <a:xfrm rot="5400000">
            <a:off x="6233318" y="3263107"/>
            <a:ext cx="3859213" cy="228600"/>
          </a:xfrm>
          <a:prstGeom prst="rect">
            <a:avLst/>
          </a:prstGeom>
        </p:spPr>
        <p:txBody>
          <a:bodyPr vert="horz" lIns="91440" tIns="45720" rIns="91440" bIns="45720" rtlCol="0" anchor="b"/>
          <a:lstStyle>
            <a:lvl1pPr algn="l" eaLnBrk="1" fontAlgn="auto" hangingPunct="1">
              <a:spcBef>
                <a:spcPts val="0"/>
              </a:spcBef>
              <a:spcAft>
                <a:spcPts val="0"/>
              </a:spcAft>
              <a:defRPr sz="1100" b="0" i="0">
                <a:solidFill>
                  <a:prstClr val="black">
                    <a:tint val="75000"/>
                  </a:prstClr>
                </a:solidFill>
                <a:latin typeface="Calibri" panose="020F0502020204030204"/>
              </a:defRPr>
            </a:lvl1pPr>
          </a:lstStyle>
          <a:p>
            <a:pPr>
              <a:defRPr/>
            </a:pPr>
            <a:endParaRPr lang="el-GR"/>
          </a:p>
        </p:txBody>
      </p:sp>
      <p:sp>
        <p:nvSpPr>
          <p:cNvPr id="6" name="Slide Number Placeholder 5"/>
          <p:cNvSpPr>
            <a:spLocks noGrp="1"/>
          </p:cNvSpPr>
          <p:nvPr>
            <p:ph type="sldNum" sz="quarter" idx="4"/>
          </p:nvPr>
        </p:nvSpPr>
        <p:spPr bwMode="gray">
          <a:xfrm>
            <a:off x="7766050" y="295275"/>
            <a:ext cx="628650" cy="768350"/>
          </a:xfrm>
          <a:prstGeom prst="rect">
            <a:avLst/>
          </a:prstGeom>
        </p:spPr>
        <p:txBody>
          <a:bodyPr vert="horz" lIns="91440" tIns="45720" rIns="91440" bIns="45720" rtlCol="0" anchor="b"/>
          <a:lstStyle>
            <a:lvl1pPr algn="ctr" eaLnBrk="1" fontAlgn="auto" hangingPunct="1">
              <a:spcBef>
                <a:spcPts val="0"/>
              </a:spcBef>
              <a:spcAft>
                <a:spcPts val="0"/>
              </a:spcAft>
              <a:defRPr sz="2801" b="0" i="0" smtClean="0">
                <a:solidFill>
                  <a:prstClr val="black">
                    <a:tint val="75000"/>
                  </a:prstClr>
                </a:solidFill>
                <a:latin typeface="Calibri" panose="020F0502020204030204"/>
              </a:defRPr>
            </a:lvl1pPr>
          </a:lstStyle>
          <a:p>
            <a:pPr>
              <a:defRPr/>
            </a:pPr>
            <a:fld id="{2B7C0924-B72F-4F8B-A42C-88F972908D56}" type="slidenum">
              <a:rPr lang="el-GR"/>
              <a:pPr>
                <a:defRPr/>
              </a:pPr>
              <a:t>‹#›</a:t>
            </a:fld>
            <a:endParaRPr lang="el-GR"/>
          </a:p>
        </p:txBody>
      </p:sp>
    </p:spTree>
  </p:cSld>
  <p:clrMap bg1="dk1" tx1="lt1" bg2="dk2" tx2="lt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 id="2147483809" r:id="rId19"/>
    <p:sldLayoutId id="2147483810" r:id="rId20"/>
  </p:sldLayoutIdLst>
  <p:txStyles>
    <p:titleStyle>
      <a:lvl1pPr algn="l" defTabSz="457200" rtl="0" fontAlgn="base">
        <a:spcBef>
          <a:spcPct val="0"/>
        </a:spcBef>
        <a:spcAft>
          <a:spcPct val="0"/>
        </a:spcAft>
        <a:defRPr sz="4200" kern="1200">
          <a:solidFill>
            <a:schemeClr val="tx2"/>
          </a:solidFill>
          <a:latin typeface="+mj-lt"/>
          <a:ea typeface="+mj-ea"/>
          <a:cs typeface="+mj-cs"/>
        </a:defRPr>
      </a:lvl1pPr>
      <a:lvl2pPr algn="l" defTabSz="457200" rtl="0" fontAlgn="base">
        <a:spcBef>
          <a:spcPct val="0"/>
        </a:spcBef>
        <a:spcAft>
          <a:spcPct val="0"/>
        </a:spcAft>
        <a:defRPr sz="4200">
          <a:solidFill>
            <a:schemeClr val="tx2"/>
          </a:solidFill>
          <a:latin typeface="Century Gothic" panose="020B0502020202020204" pitchFamily="34" charset="0"/>
        </a:defRPr>
      </a:lvl2pPr>
      <a:lvl3pPr algn="l" defTabSz="457200" rtl="0" fontAlgn="base">
        <a:spcBef>
          <a:spcPct val="0"/>
        </a:spcBef>
        <a:spcAft>
          <a:spcPct val="0"/>
        </a:spcAft>
        <a:defRPr sz="4200">
          <a:solidFill>
            <a:schemeClr val="tx2"/>
          </a:solidFill>
          <a:latin typeface="Century Gothic" panose="020B0502020202020204" pitchFamily="34" charset="0"/>
        </a:defRPr>
      </a:lvl3pPr>
      <a:lvl4pPr algn="l" defTabSz="457200" rtl="0" fontAlgn="base">
        <a:spcBef>
          <a:spcPct val="0"/>
        </a:spcBef>
        <a:spcAft>
          <a:spcPct val="0"/>
        </a:spcAft>
        <a:defRPr sz="4200">
          <a:solidFill>
            <a:schemeClr val="tx2"/>
          </a:solidFill>
          <a:latin typeface="Century Gothic" panose="020B0502020202020204" pitchFamily="34" charset="0"/>
        </a:defRPr>
      </a:lvl4pPr>
      <a:lvl5pPr algn="l" defTabSz="457200" rtl="0" fontAlgn="base">
        <a:spcBef>
          <a:spcPct val="0"/>
        </a:spcBef>
        <a:spcAft>
          <a:spcPct val="0"/>
        </a:spcAft>
        <a:defRPr sz="4200">
          <a:solidFill>
            <a:schemeClr val="tx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fontAlgn="base">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fontAlgn="base">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fontAlgn="base">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fontAlgn="base">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Εύη </a:t>
            </a:r>
            <a:r>
              <a:rPr lang="el-GR" dirty="0" err="1" smtClean="0"/>
              <a:t>Μυλωνάκη</a:t>
            </a:r>
            <a:r>
              <a:rPr lang="el-GR" dirty="0" smtClean="0"/>
              <a:t/>
            </a:r>
            <a:br>
              <a:rPr lang="el-GR" dirty="0" smtClean="0"/>
            </a:br>
            <a:r>
              <a:rPr lang="el-GR" dirty="0" smtClean="0"/>
              <a:t>        Νομικός</a:t>
            </a:r>
            <a:endParaRPr lang="en-US" dirty="0"/>
          </a:p>
        </p:txBody>
      </p:sp>
      <p:sp>
        <p:nvSpPr>
          <p:cNvPr id="3" name="2 - Θέση περιεχομένου"/>
          <p:cNvSpPr>
            <a:spLocks noGrp="1"/>
          </p:cNvSpPr>
          <p:nvPr>
            <p:ph idx="1"/>
          </p:nvPr>
        </p:nvSpPr>
        <p:spPr/>
        <p:txBody>
          <a:bodyPr/>
          <a:lstStyle/>
          <a:p>
            <a:pPr>
              <a:buNone/>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Αντιμετώπιση Στίγματος:</a:t>
            </a:r>
          </a:p>
        </p:txBody>
      </p:sp>
      <p:sp>
        <p:nvSpPr>
          <p:cNvPr id="3" name="Content Placeholder 2"/>
          <p:cNvSpPr>
            <a:spLocks noGrp="1"/>
          </p:cNvSpPr>
          <p:nvPr>
            <p:ph idx="1"/>
          </p:nvPr>
        </p:nvSpPr>
        <p:spPr/>
        <p:txBody>
          <a:bodyPr/>
          <a:lstStyle/>
          <a:p>
            <a:r>
              <a:rPr lang="en-US" dirty="0"/>
              <a:t>Εκπαίδευση (κατάρριψη μύθων και προκαταλήψεων)</a:t>
            </a:r>
          </a:p>
          <a:p>
            <a:r>
              <a:rPr lang="en-US" dirty="0"/>
              <a:t>Κατάρτιση εργαζομένων στην ψυχική υγεία</a:t>
            </a:r>
          </a:p>
          <a:p>
            <a:r>
              <a:rPr lang="en-US" dirty="0"/>
              <a:t>Ψυχοεκπαίδευση πασχόντων και οικογενειών</a:t>
            </a:r>
          </a:p>
          <a:p>
            <a:r>
              <a:rPr lang="en-US" dirty="0"/>
              <a:t>Βελτίωση υπηρεσιών ψυχικής υγείας</a:t>
            </a:r>
          </a:p>
          <a:p>
            <a:r>
              <a:rPr lang="en-US" dirty="0"/>
              <a:t>Νομοθεσία για τη διασφάλιση των δικαιωμάτων των ψυχικά πασχόντων</a:t>
            </a:r>
          </a:p>
          <a:p>
            <a:r>
              <a:rPr lang="en-US" dirty="0"/>
              <a:t>Επιμόρφωση εργαζομένων στα Μ.Μ.Ε. για άρση των στερεοτύπων</a:t>
            </a:r>
          </a:p>
          <a:p>
            <a:r>
              <a:rPr lang="en-US" dirty="0"/>
              <a:t>Κοινωνική ένταξη και δικτύωση</a:t>
            </a:r>
          </a:p>
        </p:txBody>
      </p:sp>
    </p:spTree>
    <p:extLst>
      <p:ext uri="{BB962C8B-B14F-4D97-AF65-F5344CB8AC3E}">
        <p14:creationId xmlns:p14="http://schemas.microsoft.com/office/powerpoint/2010/main" val="2521498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Τίτλος 1"/>
          <p:cNvSpPr>
            <a:spLocks noGrp="1"/>
          </p:cNvSpPr>
          <p:nvPr>
            <p:ph type="title"/>
          </p:nvPr>
        </p:nvSpPr>
        <p:spPr>
          <a:xfrm>
            <a:off x="457200" y="15875"/>
            <a:ext cx="8229600" cy="1181100"/>
          </a:xfrm>
        </p:spPr>
        <p:txBody>
          <a:bodyPr/>
          <a:lstStyle/>
          <a:p>
            <a:r>
              <a:rPr lang="el-GR" altLang="en-US" dirty="0">
                <a:solidFill>
                  <a:schemeClr val="tx1"/>
                </a:solidFill>
              </a:rPr>
              <a:t>Δικαιώματα και Ψυχική Υγεία</a:t>
            </a:r>
            <a:endParaRPr lang="en-US" altLang="en-US" dirty="0">
              <a:solidFill>
                <a:schemeClr val="tx1"/>
              </a:solidFill>
            </a:endParaRPr>
          </a:p>
        </p:txBody>
      </p:sp>
      <p:sp>
        <p:nvSpPr>
          <p:cNvPr id="3" name="Θέση περιεχομένου 2"/>
          <p:cNvSpPr>
            <a:spLocks noGrp="1"/>
          </p:cNvSpPr>
          <p:nvPr>
            <p:ph idx="1"/>
          </p:nvPr>
        </p:nvSpPr>
        <p:spPr>
          <a:xfrm>
            <a:off x="457200" y="1196975"/>
            <a:ext cx="8229600" cy="5400675"/>
          </a:xfrm>
          <a:solidFill>
            <a:schemeClr val="bg2">
              <a:lumMod val="90000"/>
            </a:schemeClr>
          </a:solidFill>
        </p:spPr>
        <p:txBody>
          <a:bodyPr rtlCol="0">
            <a:normAutofit fontScale="92500"/>
          </a:bodyPr>
          <a:lstStyle/>
          <a:p>
            <a:pPr marL="342906" indent="-342906" defTabSz="457207" fontAlgn="auto">
              <a:spcAft>
                <a:spcPts val="0"/>
              </a:spcAft>
              <a:buClr>
                <a:schemeClr val="bg2">
                  <a:lumMod val="40000"/>
                  <a:lumOff val="60000"/>
                </a:schemeClr>
              </a:buClr>
              <a:buFont typeface="Wingdings 3" charset="2"/>
              <a:buChar char=""/>
              <a:defRPr/>
            </a:pPr>
            <a:r>
              <a:rPr lang="el-GR" sz="3200" dirty="0"/>
              <a:t>Ποια είναι τα δικαιώματα των πολιτών με προβλήματα ψυχικής υγείας;</a:t>
            </a:r>
          </a:p>
          <a:p>
            <a:pPr marL="342906" indent="-342906" defTabSz="457207" fontAlgn="auto">
              <a:spcAft>
                <a:spcPts val="0"/>
              </a:spcAft>
              <a:buClr>
                <a:schemeClr val="bg2">
                  <a:lumMod val="40000"/>
                  <a:lumOff val="60000"/>
                </a:schemeClr>
              </a:buClr>
              <a:buFont typeface="Wingdings 3" charset="2"/>
              <a:buChar char=""/>
              <a:defRPr/>
            </a:pPr>
            <a:endParaRPr lang="el-GR" sz="3200" dirty="0"/>
          </a:p>
          <a:p>
            <a:pPr marL="0" indent="0" algn="ctr" defTabSz="457207" fontAlgn="auto">
              <a:spcAft>
                <a:spcPts val="0"/>
              </a:spcAft>
              <a:buClr>
                <a:schemeClr val="bg2">
                  <a:lumMod val="40000"/>
                  <a:lumOff val="60000"/>
                </a:schemeClr>
              </a:buClr>
              <a:buFont typeface="Arial" panose="020B0604020202020204" pitchFamily="34" charset="0"/>
              <a:buNone/>
              <a:defRPr/>
            </a:pPr>
            <a:r>
              <a:rPr lang="el-GR" sz="3500" i="1" dirty="0">
                <a:solidFill>
                  <a:srgbClr val="FFC000"/>
                </a:solidFill>
              </a:rPr>
              <a:t>όσα και όποια είναι και τα δικά σου</a:t>
            </a:r>
          </a:p>
          <a:p>
            <a:pPr marL="0" indent="0" algn="ctr" defTabSz="457207" fontAlgn="auto">
              <a:spcAft>
                <a:spcPts val="0"/>
              </a:spcAft>
              <a:buClr>
                <a:schemeClr val="bg2">
                  <a:lumMod val="40000"/>
                  <a:lumOff val="60000"/>
                </a:schemeClr>
              </a:buClr>
              <a:buFont typeface="Arial" panose="020B0604020202020204" pitchFamily="34" charset="0"/>
              <a:buNone/>
              <a:defRPr/>
            </a:pPr>
            <a:endParaRPr lang="el-GR" sz="2800" i="1" dirty="0"/>
          </a:p>
          <a:p>
            <a:pPr marL="342906" indent="-342906" defTabSz="457207" fontAlgn="auto">
              <a:spcAft>
                <a:spcPts val="0"/>
              </a:spcAft>
              <a:buClr>
                <a:schemeClr val="bg2">
                  <a:lumMod val="40000"/>
                  <a:lumOff val="60000"/>
                </a:schemeClr>
              </a:buClr>
              <a:buFont typeface="Wingdings 3" charset="2"/>
              <a:buChar char=""/>
              <a:defRPr/>
            </a:pPr>
            <a:r>
              <a:rPr lang="el-GR" sz="2800" dirty="0"/>
              <a:t>π.χ. Το δικαίωμα της προσωπικής ελευθερίας</a:t>
            </a:r>
          </a:p>
          <a:p>
            <a:pPr marL="0" indent="0" defTabSz="457207" fontAlgn="auto">
              <a:spcAft>
                <a:spcPts val="0"/>
              </a:spcAft>
              <a:buClr>
                <a:schemeClr val="bg2">
                  <a:lumMod val="40000"/>
                  <a:lumOff val="60000"/>
                </a:schemeClr>
              </a:buClr>
              <a:buFont typeface="Arial" panose="020B0604020202020204" pitchFamily="34" charset="0"/>
              <a:buNone/>
              <a:defRPr/>
            </a:pPr>
            <a:r>
              <a:rPr lang="el-GR" sz="2800" u="sng" dirty="0"/>
              <a:t>Σύνταγμα, άρθρο 5 παρ. 3</a:t>
            </a:r>
            <a:r>
              <a:rPr lang="el-GR" sz="2800" dirty="0"/>
              <a:t>: «</a:t>
            </a:r>
            <a:r>
              <a:rPr lang="el-GR" sz="2800" i="1" dirty="0"/>
              <a:t>H προσωπική ελευθερία είναι απαραβίαστη. Κανένας δεν καταδιώκεται ούτε συλλαμβάνεται ούτε φυλακίζεται ούτε με οποιονδήποτε άλλο τρόπο περιορίζεται, παρά μόνο όταν και όπως ορίζει ο νόμος</a:t>
            </a:r>
            <a:r>
              <a:rPr lang="el-GR" sz="2800" dirty="0"/>
              <a:t>.»</a:t>
            </a:r>
          </a:p>
          <a:p>
            <a:pPr marL="342906" indent="-342906" defTabSz="457207" fontAlgn="auto">
              <a:spcAft>
                <a:spcPts val="0"/>
              </a:spcAft>
              <a:buClr>
                <a:schemeClr val="bg2">
                  <a:lumMod val="40000"/>
                  <a:lumOff val="60000"/>
                </a:schemeClr>
              </a:buClr>
              <a:buFont typeface="Wingdings 3" charset="2"/>
              <a:buChar char=""/>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 Τίτλος"/>
          <p:cNvSpPr>
            <a:spLocks noGrp="1"/>
          </p:cNvSpPr>
          <p:nvPr>
            <p:ph type="title"/>
          </p:nvPr>
        </p:nvSpPr>
        <p:spPr>
          <a:xfrm>
            <a:off x="484188" y="452438"/>
            <a:ext cx="7616825" cy="1400175"/>
          </a:xfrm>
        </p:spPr>
        <p:txBody>
          <a:bodyPr/>
          <a:lstStyle/>
          <a:p>
            <a:r>
              <a:rPr lang="el-GR" altLang="en-US" dirty="0">
                <a:solidFill>
                  <a:schemeClr val="tx1"/>
                </a:solidFill>
                <a:latin typeface="Times New Roman" panose="02020603050405020304" pitchFamily="18" charset="0"/>
                <a:cs typeface="Times New Roman" panose="02020603050405020304" pitchFamily="18" charset="0"/>
              </a:rPr>
              <a:t>Ποινικά ακαταλόγιστος δράστης</a:t>
            </a:r>
          </a:p>
        </p:txBody>
      </p:sp>
      <p:sp>
        <p:nvSpPr>
          <p:cNvPr id="3" name="2 - Θέση περιεχομένου"/>
          <p:cNvSpPr>
            <a:spLocks noGrp="1"/>
          </p:cNvSpPr>
          <p:nvPr>
            <p:ph idx="1"/>
          </p:nvPr>
        </p:nvSpPr>
        <p:spPr>
          <a:xfrm>
            <a:off x="785813" y="1852613"/>
            <a:ext cx="7900987" cy="4167187"/>
          </a:xfrm>
          <a:solidFill>
            <a:schemeClr val="bg2">
              <a:lumMod val="90000"/>
              <a:alpha val="92000"/>
            </a:schemeClr>
          </a:solidFill>
        </p:spPr>
        <p:txBody>
          <a:bodyPr rtlCol="0">
            <a:normAutofit/>
          </a:bodyPr>
          <a:lstStyle/>
          <a:p>
            <a:pPr marL="342906" indent="-342906" defTabSz="457207" fontAlgn="auto">
              <a:spcAft>
                <a:spcPts val="0"/>
              </a:spcAft>
              <a:buClr>
                <a:schemeClr val="bg2">
                  <a:lumMod val="40000"/>
                  <a:lumOff val="60000"/>
                </a:schemeClr>
              </a:buClr>
              <a:buFont typeface="Wingdings 3" charset="2"/>
              <a:buChar char=""/>
              <a:defRPr/>
            </a:pPr>
            <a:r>
              <a:rPr lang="el-GR" sz="2400" dirty="0"/>
              <a:t>Προβλέπεται στον Ποινικό μας Κώδικα (άρθρα 69 και 70)/ 1950 η φύλαξη του ποινικά ακαταλόγιστου σε δημόσιο ψυχιατρικό νοσοκομείο.</a:t>
            </a:r>
          </a:p>
          <a:p>
            <a:pPr marL="342906" indent="-342906" defTabSz="457207" fontAlgn="auto">
              <a:spcAft>
                <a:spcPts val="0"/>
              </a:spcAft>
              <a:buClr>
                <a:schemeClr val="bg2">
                  <a:lumMod val="40000"/>
                  <a:lumOff val="60000"/>
                </a:schemeClr>
              </a:buClr>
              <a:buFont typeface="Wingdings 3" charset="2"/>
              <a:buChar char=""/>
              <a:defRPr/>
            </a:pPr>
            <a:r>
              <a:rPr lang="el-GR" sz="2400" dirty="0"/>
              <a:t>Είναι «μέτρο ασφαλείας» και </a:t>
            </a:r>
            <a:r>
              <a:rPr lang="el-GR" sz="2400" b="1" dirty="0"/>
              <a:t>όχι ποινή </a:t>
            </a:r>
            <a:r>
              <a:rPr lang="el-GR" sz="2400" dirty="0"/>
              <a:t>– δεν υπάρχει έγκλημα/ η απόφαση θεωρείται αθωωτική.</a:t>
            </a:r>
          </a:p>
          <a:p>
            <a:pPr marL="342906" indent="-342906" defTabSz="457207" fontAlgn="auto">
              <a:spcAft>
                <a:spcPts val="0"/>
              </a:spcAft>
              <a:buClr>
                <a:schemeClr val="bg2">
                  <a:lumMod val="40000"/>
                  <a:lumOff val="60000"/>
                </a:schemeClr>
              </a:buClr>
              <a:buFont typeface="Wingdings 3" charset="2"/>
              <a:buChar char=""/>
              <a:defRPr/>
            </a:pPr>
            <a:r>
              <a:rPr lang="el-GR" sz="2400" dirty="0"/>
              <a:t>Γι’ αυτό δεν μπορεί να προσβληθεί σε δεύτερο βαθμό.</a:t>
            </a:r>
          </a:p>
          <a:p>
            <a:pPr marL="342906" indent="-342906" defTabSz="457207" fontAlgn="auto">
              <a:spcAft>
                <a:spcPts val="0"/>
              </a:spcAft>
              <a:buClr>
                <a:schemeClr val="bg2">
                  <a:lumMod val="40000"/>
                  <a:lumOff val="60000"/>
                </a:schemeClr>
              </a:buClr>
              <a:buFont typeface="Wingdings 3" charset="2"/>
              <a:buChar char=""/>
              <a:defRPr/>
            </a:pPr>
            <a:r>
              <a:rPr lang="el-GR" sz="2400" dirty="0"/>
              <a:t>Δυσεπίλυτο πρόβλημα σε όλες τις χώρες.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 Τίτλος"/>
          <p:cNvSpPr>
            <a:spLocks noGrp="1"/>
          </p:cNvSpPr>
          <p:nvPr>
            <p:ph type="title"/>
          </p:nvPr>
        </p:nvSpPr>
        <p:spPr/>
        <p:txBody>
          <a:bodyPr/>
          <a:lstStyle/>
          <a:p>
            <a:pPr algn="ctr"/>
            <a:r>
              <a:rPr lang="el-GR" altLang="en-US" dirty="0">
                <a:latin typeface="Times New Roman" panose="02020603050405020304" pitchFamily="18" charset="0"/>
                <a:cs typeface="Times New Roman" panose="02020603050405020304" pitchFamily="18" charset="0"/>
              </a:rPr>
              <a:t>Φύλαξη ποινικά ακαταλόγιστου</a:t>
            </a:r>
            <a:br>
              <a:rPr lang="el-GR" altLang="en-US" dirty="0">
                <a:latin typeface="Times New Roman" panose="02020603050405020304" pitchFamily="18" charset="0"/>
                <a:cs typeface="Times New Roman" panose="02020603050405020304" pitchFamily="18" charset="0"/>
              </a:rPr>
            </a:br>
            <a:r>
              <a:rPr lang="el-GR" altLang="en-US" dirty="0">
                <a:latin typeface="Times New Roman" panose="02020603050405020304" pitchFamily="18" charset="0"/>
                <a:cs typeface="Times New Roman" panose="02020603050405020304" pitchFamily="18" charset="0"/>
              </a:rPr>
              <a:t> (αρ 69Π.Κ.)</a:t>
            </a:r>
          </a:p>
        </p:txBody>
      </p:sp>
      <p:sp>
        <p:nvSpPr>
          <p:cNvPr id="3" name="2 - Θέση περιεχομένου"/>
          <p:cNvSpPr>
            <a:spLocks noGrp="1"/>
          </p:cNvSpPr>
          <p:nvPr>
            <p:ph idx="1"/>
          </p:nvPr>
        </p:nvSpPr>
        <p:spPr>
          <a:xfrm>
            <a:off x="827088" y="2052638"/>
            <a:ext cx="7416800" cy="4195762"/>
          </a:xfrm>
          <a:solidFill>
            <a:schemeClr val="bg2">
              <a:lumMod val="90000"/>
            </a:schemeClr>
          </a:solidFill>
        </p:spPr>
        <p:txBody>
          <a:bodyPr rtlCol="0">
            <a:normAutofit/>
          </a:bodyPr>
          <a:lstStyle/>
          <a:p>
            <a:pPr marL="342906" indent="-342906" defTabSz="457207" fontAlgn="auto">
              <a:spcAft>
                <a:spcPts val="0"/>
              </a:spcAft>
              <a:buClr>
                <a:schemeClr val="bg2">
                  <a:lumMod val="40000"/>
                  <a:lumOff val="60000"/>
                </a:schemeClr>
              </a:buClr>
              <a:buFont typeface="Wingdings 3" charset="2"/>
              <a:buChar char=""/>
              <a:defRPr/>
            </a:pPr>
            <a:r>
              <a:rPr lang="el-GR" sz="2400" dirty="0"/>
              <a:t>«Αν κάποιος λόγω νοσηρής διατάραξης των πνευματικών λειτουργιών του ή κωφαλαλίας, απαλλάχθηκε από την ποινή ή τη δίωξη για κακούργημα ή πλημμέλημα, για το οποίο ο νόμος απειλεί ποινή ανώτερη από 6 μήνες, το δικαστήριο διατάσσει τη φύλαξη του σε δημόσιο θεραπευτικό κατάστημα εφόσον κρίνει ότι είναι επικίνδυνος για τη δημόσια ασφάλεια».</a:t>
            </a:r>
          </a:p>
          <a:p>
            <a:pPr marL="342906" indent="-342906" defTabSz="457207" fontAlgn="auto">
              <a:spcAft>
                <a:spcPts val="0"/>
              </a:spcAft>
              <a:buClr>
                <a:schemeClr val="bg2">
                  <a:lumMod val="40000"/>
                  <a:lumOff val="60000"/>
                </a:schemeClr>
              </a:buClr>
              <a:buFont typeface="Wingdings 3" charset="2"/>
              <a:buChar char=""/>
              <a:defRPr/>
            </a:pPr>
            <a:r>
              <a:rPr lang="el-GR" sz="2400" i="1" u="sng" dirty="0"/>
              <a:t>Ποιος αποφασίζει; </a:t>
            </a:r>
          </a:p>
          <a:p>
            <a:pPr marL="342906" indent="-342906" defTabSz="457207" fontAlgn="auto">
              <a:spcAft>
                <a:spcPts val="0"/>
              </a:spcAft>
              <a:buClr>
                <a:schemeClr val="bg2">
                  <a:lumMod val="40000"/>
                  <a:lumOff val="60000"/>
                </a:schemeClr>
              </a:buClr>
              <a:buFont typeface="Arial" panose="020B0604020202020204" pitchFamily="34" charset="0"/>
              <a:buNone/>
              <a:defRPr/>
            </a:pPr>
            <a:r>
              <a:rPr lang="el-GR" sz="2400" dirty="0"/>
              <a:t>    Το δικαστήριο ή το δικαστικό συμβούλιο.</a:t>
            </a:r>
          </a:p>
          <a:p>
            <a:pPr marL="342906" indent="-342906" defTabSz="457207" fontAlgn="auto">
              <a:spcAft>
                <a:spcPts val="0"/>
              </a:spcAft>
              <a:buClr>
                <a:schemeClr val="bg2">
                  <a:lumMod val="40000"/>
                  <a:lumOff val="60000"/>
                </a:schemeClr>
              </a:buClr>
              <a:buFont typeface="Arial" panose="020B0604020202020204" pitchFamily="34" charset="0"/>
              <a:buNone/>
              <a:defRPr/>
            </a:pP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 Τίτλος"/>
          <p:cNvSpPr>
            <a:spLocks noGrp="1"/>
          </p:cNvSpPr>
          <p:nvPr>
            <p:ph type="title"/>
          </p:nvPr>
        </p:nvSpPr>
        <p:spPr/>
        <p:txBody>
          <a:bodyPr/>
          <a:lstStyle/>
          <a:p>
            <a:pPr algn="ctr"/>
            <a:r>
              <a:rPr lang="el-GR" altLang="en-US" dirty="0">
                <a:latin typeface="Times New Roman" panose="02020603050405020304" pitchFamily="18" charset="0"/>
                <a:cs typeface="Times New Roman" panose="02020603050405020304" pitchFamily="18" charset="0"/>
              </a:rPr>
              <a:t>Βασική δυναμική </a:t>
            </a:r>
            <a:br>
              <a:rPr lang="el-GR" altLang="en-US" dirty="0">
                <a:latin typeface="Times New Roman" panose="02020603050405020304" pitchFamily="18" charset="0"/>
                <a:cs typeface="Times New Roman" panose="02020603050405020304" pitchFamily="18" charset="0"/>
              </a:rPr>
            </a:br>
            <a:r>
              <a:rPr lang="el-GR" altLang="en-US" dirty="0">
                <a:latin typeface="Times New Roman" panose="02020603050405020304" pitchFamily="18" charset="0"/>
                <a:cs typeface="Times New Roman" panose="02020603050405020304" pitchFamily="18" charset="0"/>
              </a:rPr>
              <a:t>του α. 69 Π.Κ.</a:t>
            </a:r>
          </a:p>
        </p:txBody>
      </p:sp>
      <p:sp>
        <p:nvSpPr>
          <p:cNvPr id="3" name="2 - Θέση περιεχομένου"/>
          <p:cNvSpPr>
            <a:spLocks noGrp="1"/>
          </p:cNvSpPr>
          <p:nvPr>
            <p:ph idx="1"/>
          </p:nvPr>
        </p:nvSpPr>
        <p:spPr>
          <a:xfrm>
            <a:off x="785813" y="2276475"/>
            <a:ext cx="7900987" cy="3743325"/>
          </a:xfrm>
          <a:solidFill>
            <a:schemeClr val="bg2">
              <a:lumMod val="90000"/>
            </a:schemeClr>
          </a:solidFill>
        </p:spPr>
        <p:txBody>
          <a:bodyPr rtlCol="0">
            <a:noAutofit/>
          </a:bodyPr>
          <a:lstStyle/>
          <a:p>
            <a:pPr marL="342906" indent="-342906" defTabSz="457207" fontAlgn="auto">
              <a:spcAft>
                <a:spcPts val="0"/>
              </a:spcAft>
              <a:buClr>
                <a:schemeClr val="bg2">
                  <a:lumMod val="40000"/>
                  <a:lumOff val="60000"/>
                </a:schemeClr>
              </a:buClr>
              <a:buFont typeface="Wingdings 3" charset="2"/>
              <a:buChar char=""/>
              <a:defRPr/>
            </a:pPr>
            <a:r>
              <a:rPr lang="el-GR" sz="2400" dirty="0"/>
              <a:t>Η βασική δυναμική που υπογραμμίζει την ένταση και τις διατυπωμένες διχογνωμίες είναι πάντοτε η επιλογή μεταξύ</a:t>
            </a:r>
          </a:p>
          <a:p>
            <a:pPr marL="0" indent="0" algn="ctr" defTabSz="457207" fontAlgn="auto">
              <a:spcAft>
                <a:spcPts val="0"/>
              </a:spcAft>
              <a:buClr>
                <a:schemeClr val="bg2">
                  <a:lumMod val="40000"/>
                  <a:lumOff val="60000"/>
                </a:schemeClr>
              </a:buClr>
              <a:buFont typeface="Arial" panose="020B0604020202020204" pitchFamily="34" charset="0"/>
              <a:buNone/>
              <a:defRPr/>
            </a:pPr>
            <a:r>
              <a:rPr lang="el-GR" sz="2400" dirty="0">
                <a:solidFill>
                  <a:srgbClr val="FFC000"/>
                </a:solidFill>
              </a:rPr>
              <a:t> φύλαξης και νοσηλείας</a:t>
            </a:r>
          </a:p>
          <a:p>
            <a:pPr marL="0" indent="0" algn="ctr" defTabSz="457207" fontAlgn="auto">
              <a:spcAft>
                <a:spcPts val="0"/>
              </a:spcAft>
              <a:buClr>
                <a:schemeClr val="bg2">
                  <a:lumMod val="40000"/>
                  <a:lumOff val="60000"/>
                </a:schemeClr>
              </a:buClr>
              <a:buFont typeface="Arial" panose="020B0604020202020204" pitchFamily="34" charset="0"/>
              <a:buNone/>
              <a:defRPr/>
            </a:pPr>
            <a:r>
              <a:rPr lang="el-GR" sz="2400" dirty="0">
                <a:solidFill>
                  <a:srgbClr val="FFC000"/>
                </a:solidFill>
              </a:rPr>
              <a:t>της προτεραιότητας της ιδιότητας του παραβάτη ή του </a:t>
            </a:r>
            <a:r>
              <a:rPr lang="el-GR" sz="2400" dirty="0" err="1">
                <a:solidFill>
                  <a:srgbClr val="FFC000"/>
                </a:solidFill>
              </a:rPr>
              <a:t>θεραπευόμενου</a:t>
            </a:r>
            <a:endParaRPr lang="el-GR" sz="2400" dirty="0">
              <a:solidFill>
                <a:srgbClr val="FFC000"/>
              </a:solidFill>
            </a:endParaRPr>
          </a:p>
          <a:p>
            <a:pPr marL="342906" indent="-342906" defTabSz="457207" fontAlgn="auto">
              <a:spcAft>
                <a:spcPts val="0"/>
              </a:spcAft>
              <a:buClr>
                <a:schemeClr val="bg2">
                  <a:lumMod val="40000"/>
                  <a:lumOff val="60000"/>
                </a:schemeClr>
              </a:buClr>
              <a:buFont typeface="Wingdings 3" charset="2"/>
              <a:buChar char=""/>
              <a:defRPr/>
            </a:pPr>
            <a:r>
              <a:rPr lang="el-GR" sz="2400" dirty="0"/>
              <a:t>Από την απάντηση σε αυτό το κεντρικό ερώτημα γεννώνται και διαμορφώνονται και οι ανάλογες υπηρεσίες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 Τίτλος"/>
          <p:cNvSpPr>
            <a:spLocks noGrp="1"/>
          </p:cNvSpPr>
          <p:nvPr>
            <p:ph type="title"/>
          </p:nvPr>
        </p:nvSpPr>
        <p:spPr/>
        <p:txBody>
          <a:bodyPr/>
          <a:lstStyle/>
          <a:p>
            <a:r>
              <a:rPr lang="el-GR" altLang="en-US" dirty="0">
                <a:latin typeface="Times New Roman" panose="02020603050405020304" pitchFamily="18" charset="0"/>
                <a:cs typeface="Times New Roman" panose="02020603050405020304" pitchFamily="18" charset="0"/>
              </a:rPr>
              <a:t>Διάρκεια της φύλαξης</a:t>
            </a:r>
          </a:p>
        </p:txBody>
      </p:sp>
      <p:sp>
        <p:nvSpPr>
          <p:cNvPr id="3" name="2 - Θέση περιεχομένου"/>
          <p:cNvSpPr>
            <a:spLocks noGrp="1"/>
          </p:cNvSpPr>
          <p:nvPr>
            <p:ph idx="1"/>
          </p:nvPr>
        </p:nvSpPr>
        <p:spPr>
          <a:xfrm>
            <a:off x="457200" y="1417638"/>
            <a:ext cx="8229600" cy="5257800"/>
          </a:xfrm>
          <a:solidFill>
            <a:schemeClr val="bg2">
              <a:lumMod val="90000"/>
            </a:schemeClr>
          </a:solidFill>
        </p:spPr>
        <p:txBody>
          <a:bodyPr rtlCol="0">
            <a:normAutofit/>
          </a:bodyPr>
          <a:lstStyle/>
          <a:p>
            <a:pPr marL="342906" indent="-342906" defTabSz="457207" fontAlgn="auto">
              <a:spcAft>
                <a:spcPts val="0"/>
              </a:spcAft>
              <a:buClr>
                <a:schemeClr val="bg2">
                  <a:lumMod val="40000"/>
                  <a:lumOff val="60000"/>
                </a:schemeClr>
              </a:buClr>
              <a:buFont typeface="Wingdings 3" charset="2"/>
              <a:buChar char=""/>
              <a:defRPr/>
            </a:pPr>
            <a:r>
              <a:rPr lang="el-GR" sz="2800" dirty="0"/>
              <a:t>«Η φύλαξη συνεχίζεται όσο χρόνο το επιβάλλει η δημόσια ασφάλεια» (</a:t>
            </a:r>
            <a:r>
              <a:rPr lang="el-GR" sz="2800" dirty="0" err="1"/>
              <a:t>αρ</a:t>
            </a:r>
            <a:r>
              <a:rPr lang="el-GR" sz="2800" dirty="0"/>
              <a:t>. 70 παρ.2 Π.Κ. / αόριστη διάρκεια)</a:t>
            </a:r>
          </a:p>
          <a:p>
            <a:pPr marL="342906" indent="-342906" defTabSz="457207" fontAlgn="auto">
              <a:spcAft>
                <a:spcPts val="0"/>
              </a:spcAft>
              <a:buClr>
                <a:schemeClr val="bg2">
                  <a:lumMod val="40000"/>
                  <a:lumOff val="60000"/>
                </a:schemeClr>
              </a:buClr>
              <a:buFont typeface="Wingdings 3" charset="2"/>
              <a:buChar char=""/>
              <a:defRPr/>
            </a:pPr>
            <a:r>
              <a:rPr lang="el-GR" sz="2800" dirty="0"/>
              <a:t>«Κάθε 3 χρόνια το δικαστήριο [του τόπου φύλαξης] αποφασίζει αν αυτή πρέπει να εξακολουθήσει» ή να λήξει (άρθρο 70 παρ. 3 Π.Κ.)</a:t>
            </a:r>
          </a:p>
          <a:p>
            <a:pPr marL="342906" indent="-342906" defTabSz="457207" fontAlgn="auto">
              <a:spcAft>
                <a:spcPts val="0"/>
              </a:spcAft>
              <a:buClr>
                <a:schemeClr val="bg2">
                  <a:lumMod val="40000"/>
                  <a:lumOff val="60000"/>
                </a:schemeClr>
              </a:buClr>
              <a:buFont typeface="Wingdings 3" charset="2"/>
              <a:buChar char=""/>
              <a:defRPr/>
            </a:pPr>
            <a:r>
              <a:rPr lang="el-GR" sz="2800" dirty="0"/>
              <a:t>Το δικαστήριο «μπορεί οποτεδήποτε [και πριν περάσει η 3ετία] με αίτηση του εισαγγελέα ή της διεύθυνσης του ψυχιατρικού νοσοκομείου να διατάξει την απόλυση».</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Τίτλος 1"/>
          <p:cNvSpPr>
            <a:spLocks noGrp="1"/>
          </p:cNvSpPr>
          <p:nvPr>
            <p:ph type="title"/>
          </p:nvPr>
        </p:nvSpPr>
        <p:spPr/>
        <p:txBody>
          <a:bodyPr/>
          <a:lstStyle/>
          <a:p>
            <a:r>
              <a:rPr lang="en-US" altLang="en-US" dirty="0"/>
              <a:t>Case Study </a:t>
            </a:r>
            <a:r>
              <a:rPr lang="el-GR" altLang="en-US" dirty="0"/>
              <a:t>αρ. 69 Π.Κ.</a:t>
            </a:r>
            <a:endParaRPr lang="en-US" altLang="en-US" dirty="0"/>
          </a:p>
        </p:txBody>
      </p:sp>
      <p:sp>
        <p:nvSpPr>
          <p:cNvPr id="3" name="Θέση περιεχομένου 2"/>
          <p:cNvSpPr>
            <a:spLocks noGrp="1"/>
          </p:cNvSpPr>
          <p:nvPr>
            <p:ph idx="1"/>
          </p:nvPr>
        </p:nvSpPr>
        <p:spPr>
          <a:xfrm>
            <a:off x="827088" y="1484313"/>
            <a:ext cx="6711950" cy="5040312"/>
          </a:xfrm>
        </p:spPr>
        <p:txBody>
          <a:bodyPr rtlCol="0">
            <a:normAutofit lnSpcReduction="10000"/>
          </a:bodyPr>
          <a:lstStyle/>
          <a:p>
            <a:pPr marL="342906" indent="-342906" defTabSz="457207" fontAlgn="auto">
              <a:spcAft>
                <a:spcPts val="0"/>
              </a:spcAft>
              <a:buClr>
                <a:schemeClr val="bg2">
                  <a:lumMod val="40000"/>
                  <a:lumOff val="60000"/>
                </a:schemeClr>
              </a:buClr>
              <a:buFont typeface="Wingdings" panose="05000000000000000000" pitchFamily="2" charset="2"/>
              <a:buChar char="§"/>
              <a:defRPr/>
            </a:pPr>
            <a:r>
              <a:rPr lang="el-GR" dirty="0"/>
              <a:t>Κατόπιν αιτήματος συγγενούς, προσέρχεται δικηγόρος σε δημόσιο ψυχιατρείο, προκειμένου να λάβει εξουσιοδότηση εκπροσώπησης από τον ασθενή Χ. για την επερχόμενη δικαστική κρίση συνέχισης του </a:t>
            </a:r>
            <a:r>
              <a:rPr lang="el-GR" dirty="0" err="1"/>
              <a:t>φυλακτικού</a:t>
            </a:r>
            <a:r>
              <a:rPr lang="el-GR" dirty="0"/>
              <a:t> μέτρου ή όχι.</a:t>
            </a:r>
          </a:p>
          <a:p>
            <a:pPr marL="342906" indent="-342906" defTabSz="457207" fontAlgn="auto">
              <a:spcAft>
                <a:spcPts val="0"/>
              </a:spcAft>
              <a:buClr>
                <a:schemeClr val="bg2">
                  <a:lumMod val="40000"/>
                  <a:lumOff val="60000"/>
                </a:schemeClr>
              </a:buClr>
              <a:buFont typeface="Wingdings" panose="05000000000000000000" pitchFamily="2" charset="2"/>
              <a:buChar char="§"/>
              <a:defRPr/>
            </a:pPr>
            <a:r>
              <a:rPr lang="el-GR" dirty="0"/>
              <a:t>Η νοσηλεύτρια βάρδιας </a:t>
            </a:r>
            <a:r>
              <a:rPr lang="el-GR" b="1" dirty="0"/>
              <a:t>απαγορεύει την είσοδο </a:t>
            </a:r>
            <a:r>
              <a:rPr lang="el-GR" dirty="0"/>
              <a:t>της δικηγόρου στο επισκεπτήριο και παραπέμπει στην διευθύντρια, η οποία απαιτεί </a:t>
            </a:r>
            <a:r>
              <a:rPr lang="el-GR" dirty="0" err="1"/>
              <a:t>κατ’ιδίαν</a:t>
            </a:r>
            <a:r>
              <a:rPr lang="el-GR" dirty="0"/>
              <a:t> συνάντηση με την δικηγόρο </a:t>
            </a:r>
            <a:r>
              <a:rPr lang="el-GR" b="1" dirty="0"/>
              <a:t>και εν συνεχεία απαγορεύει την συνάντηση δικηγόρου και ασθενούς, επικαλούμενη λόγους υγείας του τελευταίου.</a:t>
            </a:r>
          </a:p>
          <a:p>
            <a:pPr marL="342906" indent="-342906" defTabSz="457207" fontAlgn="auto">
              <a:spcAft>
                <a:spcPts val="0"/>
              </a:spcAft>
              <a:buClr>
                <a:schemeClr val="bg2">
                  <a:lumMod val="40000"/>
                  <a:lumOff val="60000"/>
                </a:schemeClr>
              </a:buClr>
              <a:buFont typeface="Wingdings" panose="05000000000000000000" pitchFamily="2" charset="2"/>
              <a:buChar char="§"/>
              <a:defRPr/>
            </a:pPr>
            <a:endParaRPr lang="el-GR" dirty="0"/>
          </a:p>
          <a:p>
            <a:pPr marL="342906" indent="-342906" defTabSz="457207" fontAlgn="auto">
              <a:spcAft>
                <a:spcPts val="0"/>
              </a:spcAft>
              <a:buClr>
                <a:schemeClr val="bg2">
                  <a:lumMod val="40000"/>
                  <a:lumOff val="60000"/>
                </a:schemeClr>
              </a:buClr>
              <a:buFont typeface="Wingdings" panose="05000000000000000000" pitchFamily="2" charset="2"/>
              <a:buChar char="Ø"/>
              <a:defRPr/>
            </a:pPr>
            <a:r>
              <a:rPr lang="el-GR" sz="2400" dirty="0"/>
              <a:t>Ενδεικτικό παράδειγμα </a:t>
            </a:r>
            <a:r>
              <a:rPr lang="el-GR" sz="2400" dirty="0" err="1"/>
              <a:t>τιμωρητικής</a:t>
            </a:r>
            <a:r>
              <a:rPr lang="el-GR" sz="2400" dirty="0"/>
              <a:t> λειτουργίας του </a:t>
            </a:r>
            <a:r>
              <a:rPr lang="el-GR" sz="2400" dirty="0" err="1"/>
              <a:t>φυλακτικού</a:t>
            </a:r>
            <a:r>
              <a:rPr lang="el-GR" sz="2400" dirty="0"/>
              <a:t> μέτρου.</a:t>
            </a:r>
          </a:p>
          <a:p>
            <a:pPr marL="342906" indent="-342906" defTabSz="457207" fontAlgn="auto">
              <a:spcAft>
                <a:spcPts val="0"/>
              </a:spcAft>
              <a:buClr>
                <a:schemeClr val="bg2">
                  <a:lumMod val="40000"/>
                  <a:lumOff val="60000"/>
                </a:schemeClr>
              </a:buClr>
              <a:buFont typeface="Wingdings" panose="05000000000000000000" pitchFamily="2" charset="2"/>
              <a:buChar char="§"/>
              <a:defRPr/>
            </a:pPr>
            <a:endParaRPr lang="en-US"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Τίτλος 1"/>
          <p:cNvSpPr>
            <a:spLocks noGrp="1"/>
          </p:cNvSpPr>
          <p:nvPr>
            <p:ph type="title"/>
          </p:nvPr>
        </p:nvSpPr>
        <p:spPr/>
        <p:txBody>
          <a:bodyPr/>
          <a:lstStyle/>
          <a:p>
            <a:pPr algn="ctr"/>
            <a:r>
              <a:rPr lang="el-GR" altLang="en-US" dirty="0">
                <a:latin typeface="Times New Roman" panose="02020603050405020304" pitchFamily="18" charset="0"/>
                <a:cs typeface="Times New Roman" panose="02020603050405020304" pitchFamily="18" charset="0"/>
              </a:rPr>
              <a:t>Αναγκαστική νοσηλεία</a:t>
            </a:r>
            <a:br>
              <a:rPr lang="el-GR" altLang="en-US" dirty="0">
                <a:latin typeface="Times New Roman" panose="02020603050405020304" pitchFamily="18" charset="0"/>
                <a:cs typeface="Times New Roman" panose="02020603050405020304" pitchFamily="18" charset="0"/>
              </a:rPr>
            </a:br>
            <a:r>
              <a:rPr lang="el-GR" altLang="en-US" dirty="0">
                <a:latin typeface="Times New Roman" panose="02020603050405020304" pitchFamily="18" charset="0"/>
                <a:cs typeface="Times New Roman" panose="02020603050405020304" pitchFamily="18" charset="0"/>
              </a:rPr>
              <a:t>Νόμος 2071/1992</a:t>
            </a:r>
            <a:endParaRPr lang="en-US" altLang="en-US"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solidFill>
            <a:schemeClr val="bg2">
              <a:lumMod val="90000"/>
            </a:schemeClr>
          </a:solidFill>
        </p:spPr>
        <p:txBody>
          <a:bodyPr rtlCol="0">
            <a:normAutofit/>
          </a:bodyPr>
          <a:lstStyle/>
          <a:p>
            <a:pPr marL="342906" indent="-342906" defTabSz="457207" fontAlgn="auto">
              <a:spcAft>
                <a:spcPts val="0"/>
              </a:spcAft>
              <a:buClr>
                <a:schemeClr val="bg2">
                  <a:lumMod val="40000"/>
                  <a:lumOff val="60000"/>
                </a:schemeClr>
              </a:buClr>
              <a:buFont typeface="Wingdings 3" charset="2"/>
              <a:buChar char=""/>
              <a:defRPr/>
            </a:pPr>
            <a:endParaRPr lang="el-GR" altLang="en-US" sz="2400" dirty="0">
              <a:latin typeface="+mn-lt"/>
            </a:endParaRPr>
          </a:p>
          <a:p>
            <a:pPr marL="342906" indent="-342906" defTabSz="457207" fontAlgn="auto">
              <a:spcAft>
                <a:spcPts val="0"/>
              </a:spcAft>
              <a:buClr>
                <a:schemeClr val="bg2">
                  <a:lumMod val="40000"/>
                  <a:lumOff val="60000"/>
                </a:schemeClr>
              </a:buClr>
              <a:buFont typeface="Wingdings 3" charset="2"/>
              <a:buChar char=""/>
              <a:defRPr/>
            </a:pPr>
            <a:r>
              <a:rPr lang="el-GR" altLang="en-US" sz="2400" dirty="0">
                <a:latin typeface="+mn-lt"/>
              </a:rPr>
              <a:t>Διαδικασία ακούσιου εγκλεισμού υπό τον έλεγχο δικαστικής αρχής.</a:t>
            </a:r>
          </a:p>
          <a:p>
            <a:pPr marL="342906" indent="-342906" defTabSz="457207" fontAlgn="auto">
              <a:spcAft>
                <a:spcPts val="0"/>
              </a:spcAft>
              <a:buClr>
                <a:schemeClr val="bg2">
                  <a:lumMod val="40000"/>
                  <a:lumOff val="60000"/>
                </a:schemeClr>
              </a:buClr>
              <a:buFont typeface="Wingdings 3" charset="2"/>
              <a:buChar char=""/>
              <a:defRPr/>
            </a:pPr>
            <a:r>
              <a:rPr lang="el-GR" altLang="en-US" sz="2400" dirty="0">
                <a:latin typeface="+mn-lt"/>
              </a:rPr>
              <a:t>Η θέση και η κρίση των ψυχιάτρων παραμένει σημαίνουσα</a:t>
            </a:r>
          </a:p>
          <a:p>
            <a:pPr marL="342906" indent="-342906" defTabSz="457207" fontAlgn="auto">
              <a:spcAft>
                <a:spcPts val="0"/>
              </a:spcAft>
              <a:buClr>
                <a:schemeClr val="bg2">
                  <a:lumMod val="40000"/>
                  <a:lumOff val="60000"/>
                </a:schemeClr>
              </a:buClr>
              <a:buFont typeface="Wingdings 3" charset="2"/>
              <a:buChar char=""/>
              <a:defRPr/>
            </a:pPr>
            <a:r>
              <a:rPr lang="el-GR" altLang="en-US" sz="2400" dirty="0">
                <a:latin typeface="+mn-lt"/>
              </a:rPr>
              <a:t>Η διαδικασία από την αρχή έως το τέλος τελεί υπό την εγγύηση των δικαστικών αρχών [άρθρο 96]</a:t>
            </a:r>
          </a:p>
          <a:p>
            <a:pPr marL="342906" indent="-342906" defTabSz="457207" fontAlgn="auto">
              <a:spcAft>
                <a:spcPts val="0"/>
              </a:spcAft>
              <a:buClr>
                <a:schemeClr val="bg2">
                  <a:lumMod val="40000"/>
                  <a:lumOff val="60000"/>
                </a:schemeClr>
              </a:buClr>
              <a:buFont typeface="Wingdings 3" charset="2"/>
              <a:buChar char=""/>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Τίτλος 1"/>
          <p:cNvSpPr>
            <a:spLocks noGrp="1"/>
          </p:cNvSpPr>
          <p:nvPr>
            <p:ph type="title"/>
          </p:nvPr>
        </p:nvSpPr>
        <p:spPr/>
        <p:txBody>
          <a:bodyPr/>
          <a:lstStyle/>
          <a:p>
            <a:pPr algn="ctr"/>
            <a:r>
              <a:rPr lang="el-GR" altLang="en-US" dirty="0">
                <a:latin typeface="Times New Roman" panose="02020603050405020304" pitchFamily="18" charset="0"/>
                <a:cs typeface="Times New Roman" panose="02020603050405020304" pitchFamily="18" charset="0"/>
              </a:rPr>
              <a:t>Αναγκαστική νοσηλεία στην πράξη</a:t>
            </a:r>
            <a:endParaRPr lang="en-US" altLang="en-US"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2565400"/>
            <a:ext cx="8229600" cy="4176713"/>
          </a:xfrm>
          <a:solidFill>
            <a:schemeClr val="bg2">
              <a:lumMod val="90000"/>
            </a:schemeClr>
          </a:solidFill>
        </p:spPr>
        <p:txBody>
          <a:bodyPr rtlCol="0">
            <a:normAutofit/>
          </a:bodyPr>
          <a:lstStyle/>
          <a:p>
            <a:pPr marL="342906" indent="-342906" defTabSz="457207" fontAlgn="auto">
              <a:spcAft>
                <a:spcPts val="0"/>
              </a:spcAft>
              <a:buClr>
                <a:schemeClr val="bg2">
                  <a:lumMod val="40000"/>
                  <a:lumOff val="60000"/>
                </a:schemeClr>
              </a:buClr>
              <a:buSzPct val="75000"/>
              <a:buFont typeface="Wingdings" panose="05000000000000000000" pitchFamily="2" charset="2"/>
              <a:buChar char="q"/>
              <a:defRPr/>
            </a:pPr>
            <a:r>
              <a:rPr lang="el-GR" altLang="en-US" sz="2400" b="1" u="sng" dirty="0">
                <a:latin typeface="+mn-lt"/>
              </a:rPr>
              <a:t>Εμπλεκόμενα πρόσωπα/φορείς: </a:t>
            </a:r>
            <a:r>
              <a:rPr lang="el-GR" altLang="en-US" sz="2400" dirty="0">
                <a:latin typeface="+mn-lt"/>
              </a:rPr>
              <a:t>Οικείοι, εισαγγελέας, αστυνομικό τμήμα της περιοχής, ψυχίατροι, νοσηλευτές, ΕΚΑΒ</a:t>
            </a:r>
          </a:p>
          <a:p>
            <a:pPr marL="342906" indent="-342906" defTabSz="457207" fontAlgn="auto">
              <a:lnSpc>
                <a:spcPct val="98000"/>
              </a:lnSpc>
              <a:spcAft>
                <a:spcPts val="0"/>
              </a:spcAft>
              <a:buClr>
                <a:schemeClr val="bg2">
                  <a:lumMod val="40000"/>
                  <a:lumOff val="60000"/>
                </a:schemeClr>
              </a:buClr>
              <a:buSzPct val="75000"/>
              <a:buFont typeface="Wingdings" panose="05000000000000000000" pitchFamily="2" charset="2"/>
              <a:buChar char="q"/>
              <a:defRPr/>
            </a:pPr>
            <a:r>
              <a:rPr lang="el-GR" altLang="en-US" sz="2400" dirty="0">
                <a:latin typeface="+mn-lt"/>
              </a:rPr>
              <a:t>Ο ψυχίατρος καλείται να εφαρμόσει έναν ρόλο διπλό και αντιφατικό: θεραπευτή του πάσχοντα και εγγυητή της δημοσίας ασφάλειας.</a:t>
            </a:r>
            <a:endParaRPr lang="el-GR" altLang="en-US" sz="2400" u="sng" dirty="0">
              <a:latin typeface="+mn-lt"/>
            </a:endParaRPr>
          </a:p>
          <a:p>
            <a:pPr marL="342906" indent="-342906" defTabSz="457207" fontAlgn="auto">
              <a:lnSpc>
                <a:spcPct val="98000"/>
              </a:lnSpc>
              <a:spcAft>
                <a:spcPts val="0"/>
              </a:spcAft>
              <a:buClr>
                <a:schemeClr val="bg2">
                  <a:lumMod val="40000"/>
                  <a:lumOff val="60000"/>
                </a:schemeClr>
              </a:buClr>
              <a:buSzPct val="75000"/>
              <a:buFont typeface="Wingdings" panose="05000000000000000000" pitchFamily="2" charset="2"/>
              <a:buChar char="q"/>
              <a:defRPr/>
            </a:pPr>
            <a:r>
              <a:rPr lang="el-GR" altLang="en-US" sz="2400" u="sng" dirty="0">
                <a:solidFill>
                  <a:srgbClr val="FFC000"/>
                </a:solidFill>
                <a:latin typeface="+mn-lt"/>
              </a:rPr>
              <a:t>Αξιοσημείωτη αντίφαση: </a:t>
            </a:r>
            <a:r>
              <a:rPr lang="el-GR" altLang="en-US" sz="2400" dirty="0">
                <a:latin typeface="+mn-lt"/>
              </a:rPr>
              <a:t>Η αναγκαστική νοσηλεία είναι ο μόνος σίγουρος τρόπος εξασφάλισης ψυχιατρικής κλίνης</a:t>
            </a:r>
          </a:p>
          <a:p>
            <a:pPr marL="342906" indent="-342906" defTabSz="457207" fontAlgn="auto">
              <a:lnSpc>
                <a:spcPct val="98000"/>
              </a:lnSpc>
              <a:spcAft>
                <a:spcPts val="0"/>
              </a:spcAft>
              <a:buClr>
                <a:schemeClr val="bg2">
                  <a:lumMod val="40000"/>
                  <a:lumOff val="60000"/>
                </a:schemeClr>
              </a:buClr>
              <a:buSzPct val="75000"/>
              <a:buFont typeface="Wingdings" panose="05000000000000000000" pitchFamily="2" charset="2"/>
              <a:buChar char="q"/>
              <a:defRPr/>
            </a:pPr>
            <a:endParaRPr lang="el-GR" altLang="en-US" u="sng" dirty="0">
              <a:solidFill>
                <a:srgbClr val="C00000"/>
              </a:solidFill>
              <a:latin typeface="Cambria" panose="02040503050406030204" pitchFamily="18" charset="0"/>
            </a:endParaRPr>
          </a:p>
          <a:p>
            <a:pPr marL="342906" indent="-342906" defTabSz="457207" fontAlgn="auto">
              <a:spcAft>
                <a:spcPts val="0"/>
              </a:spcAft>
              <a:buClr>
                <a:schemeClr val="bg2">
                  <a:lumMod val="40000"/>
                  <a:lumOff val="60000"/>
                </a:schemeClr>
              </a:buClr>
              <a:buSzPct val="75000"/>
              <a:buFont typeface="Wingdings" panose="05000000000000000000" pitchFamily="2" charset="2"/>
              <a:buChar char="q"/>
              <a:defRPr/>
            </a:pPr>
            <a:endParaRPr lang="en-GB" altLang="en-US" dirty="0"/>
          </a:p>
          <a:p>
            <a:pPr marL="342906" indent="-342906" defTabSz="457207" fontAlgn="auto">
              <a:spcAft>
                <a:spcPts val="0"/>
              </a:spcAft>
              <a:buClr>
                <a:schemeClr val="bg2">
                  <a:lumMod val="40000"/>
                  <a:lumOff val="60000"/>
                </a:schemeClr>
              </a:buClr>
              <a:buFont typeface="Wingdings 3" charset="2"/>
              <a:buChar char=""/>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Τίτλος 1"/>
          <p:cNvSpPr>
            <a:spLocks noGrp="1"/>
          </p:cNvSpPr>
          <p:nvPr>
            <p:ph type="title"/>
          </p:nvPr>
        </p:nvSpPr>
        <p:spPr>
          <a:xfrm>
            <a:off x="250825" y="125413"/>
            <a:ext cx="8229600" cy="1143000"/>
          </a:xfrm>
        </p:spPr>
        <p:txBody>
          <a:bodyPr/>
          <a:lstStyle/>
          <a:p>
            <a:pPr algn="ctr"/>
            <a:r>
              <a:rPr lang="el-GR" altLang="en-US" dirty="0">
                <a:latin typeface="Times New Roman" panose="02020603050405020304" pitchFamily="18" charset="0"/>
                <a:cs typeface="Times New Roman" panose="02020603050405020304" pitchFamily="18" charset="0"/>
              </a:rPr>
              <a:t>Αναγκαστική νοσηλεία</a:t>
            </a:r>
            <a:br>
              <a:rPr lang="el-GR" altLang="en-US" dirty="0">
                <a:latin typeface="Times New Roman" panose="02020603050405020304" pitchFamily="18" charset="0"/>
                <a:cs typeface="Times New Roman" panose="02020603050405020304" pitchFamily="18" charset="0"/>
              </a:rPr>
            </a:br>
            <a:r>
              <a:rPr lang="el-GR" altLang="en-US" dirty="0">
                <a:latin typeface="Times New Roman" panose="02020603050405020304" pitchFamily="18" charset="0"/>
                <a:cs typeface="Times New Roman" panose="02020603050405020304" pitchFamily="18" charset="0"/>
              </a:rPr>
              <a:t>Βασική παραβίαση</a:t>
            </a:r>
            <a:endParaRPr lang="en-US" altLang="en-US"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2133600"/>
            <a:ext cx="8229600" cy="4724400"/>
          </a:xfrm>
          <a:solidFill>
            <a:schemeClr val="bg2">
              <a:lumMod val="90000"/>
            </a:schemeClr>
          </a:solidFill>
        </p:spPr>
        <p:txBody>
          <a:bodyPr rtlCol="0">
            <a:normAutofit/>
          </a:bodyPr>
          <a:lstStyle/>
          <a:p>
            <a:pPr marL="342906" indent="-342906" algn="just" defTabSz="457207" fontAlgn="auto">
              <a:spcAft>
                <a:spcPts val="0"/>
              </a:spcAft>
              <a:buClr>
                <a:schemeClr val="bg2">
                  <a:lumMod val="40000"/>
                  <a:lumOff val="60000"/>
                </a:schemeClr>
              </a:buClr>
              <a:buFont typeface="Wingdings 3" charset="2"/>
              <a:buChar char=""/>
              <a:defRPr/>
            </a:pPr>
            <a:r>
              <a:rPr lang="el-GR" altLang="en-US" sz="2400" dirty="0">
                <a:latin typeface="+mn-lt"/>
              </a:rPr>
              <a:t>	Η ενημέρωση του πάσχοντος για τα δικαιώματά του (άρθρο 94 παρ. 4) </a:t>
            </a:r>
            <a:r>
              <a:rPr lang="el-GR" altLang="en-US" sz="2400" b="1" dirty="0">
                <a:latin typeface="+mn-lt"/>
              </a:rPr>
              <a:t>δεν πραγματοποιείται</a:t>
            </a:r>
          </a:p>
          <a:p>
            <a:pPr marL="342906" indent="-342906" algn="just" defTabSz="457207" fontAlgn="auto">
              <a:spcAft>
                <a:spcPts val="0"/>
              </a:spcAft>
              <a:buClr>
                <a:schemeClr val="bg2">
                  <a:lumMod val="40000"/>
                  <a:lumOff val="60000"/>
                </a:schemeClr>
              </a:buClr>
              <a:buFont typeface="Wingdings 3" charset="2"/>
              <a:buChar char=""/>
              <a:defRPr/>
            </a:pPr>
            <a:r>
              <a:rPr lang="el-GR" altLang="en-US" sz="2400" dirty="0">
                <a:latin typeface="+mn-lt"/>
              </a:rPr>
              <a:t>Σύμφωνα με στοιχεία του Συνηγόρου του Πολίτη, «δεν προκύπτει ότι οι ασθενείς ενημερώθηκαν επαρκώς «για τα δικαιώματά τους και ειδικότερα για το δικαίωμά τους να ασκήσουν ένδικο μέσο» από πρόσωπο στο οποίο έχει ανατεθεί αυτό το καθήκον (άρθρο 96 </a:t>
            </a:r>
            <a:r>
              <a:rPr lang="el-GR" altLang="en-US" sz="2400" dirty="0" err="1">
                <a:latin typeface="+mn-lt"/>
              </a:rPr>
              <a:t>παράγρ</a:t>
            </a:r>
            <a:r>
              <a:rPr lang="el-GR" altLang="en-US" sz="2400" dirty="0">
                <a:latin typeface="+mn-lt"/>
              </a:rPr>
              <a:t>. 4, Ν. 2071/92)»</a:t>
            </a:r>
          </a:p>
          <a:p>
            <a:pPr marL="342906" indent="-342906" algn="just" defTabSz="457207" fontAlgn="auto">
              <a:spcAft>
                <a:spcPts val="0"/>
              </a:spcAft>
              <a:buClr>
                <a:schemeClr val="bg2">
                  <a:lumMod val="40000"/>
                  <a:lumOff val="60000"/>
                </a:schemeClr>
              </a:buClr>
              <a:buFont typeface="Wingdings" panose="05000000000000000000" pitchFamily="2" charset="2"/>
              <a:buNone/>
              <a:defRPr/>
            </a:pPr>
            <a:endParaRPr lang="el-GR" altLang="en-US" dirty="0">
              <a:latin typeface="Cambria" panose="02040503050406030204" pitchFamily="18" charset="0"/>
            </a:endParaRPr>
          </a:p>
          <a:p>
            <a:pPr marL="342906" indent="-342906" algn="just" defTabSz="457207" fontAlgn="auto">
              <a:spcAft>
                <a:spcPts val="0"/>
              </a:spcAft>
              <a:buClr>
                <a:schemeClr val="bg2">
                  <a:lumMod val="40000"/>
                  <a:lumOff val="60000"/>
                </a:schemeClr>
              </a:buClr>
              <a:buFont typeface="Wingdings 3" charset="2"/>
              <a:buChar char=""/>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6388" y="1206501"/>
            <a:ext cx="5909072" cy="2447617"/>
          </a:xfrm>
        </p:spPr>
        <p:txBody>
          <a:bodyPr/>
          <a:lstStyle/>
          <a:p>
            <a:pPr algn="ctr"/>
            <a:r>
              <a:rPr lang="en-US" sz="6000" dirty="0"/>
              <a:t>ΤΙ ΕΙΝΑΙ ΔΙΚΑΙΩΜΑ;</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36595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algn="ctr"/>
            <a:r>
              <a:rPr lang="el-GR" altLang="en-US" sz="4000" dirty="0">
                <a:latin typeface="Times New Roman" panose="02020603050405020304" pitchFamily="18" charset="0"/>
                <a:cs typeface="Times New Roman" panose="02020603050405020304" pitchFamily="18" charset="0"/>
              </a:rPr>
              <a:t>Αναγκαστική νοσηλεία</a:t>
            </a:r>
            <a:br>
              <a:rPr lang="el-GR" altLang="en-US" sz="4000" dirty="0">
                <a:latin typeface="Times New Roman" panose="02020603050405020304" pitchFamily="18" charset="0"/>
                <a:cs typeface="Times New Roman" panose="02020603050405020304" pitchFamily="18" charset="0"/>
              </a:rPr>
            </a:br>
            <a:r>
              <a:rPr lang="el-GR" altLang="en-US" sz="4000" dirty="0">
                <a:latin typeface="Times New Roman" panose="02020603050405020304" pitchFamily="18" charset="0"/>
                <a:cs typeface="Times New Roman" panose="02020603050405020304" pitchFamily="18" charset="0"/>
              </a:rPr>
              <a:t>Επί μέρους παραβιάσεις</a:t>
            </a:r>
          </a:p>
        </p:txBody>
      </p:sp>
      <p:sp>
        <p:nvSpPr>
          <p:cNvPr id="26627" name="Rectangle 3"/>
          <p:cNvSpPr>
            <a:spLocks noGrp="1" noChangeArrowheads="1"/>
          </p:cNvSpPr>
          <p:nvPr>
            <p:ph idx="1"/>
          </p:nvPr>
        </p:nvSpPr>
        <p:spPr>
          <a:xfrm>
            <a:off x="0" y="1852613"/>
            <a:ext cx="9144000" cy="5005387"/>
          </a:xfrm>
          <a:solidFill>
            <a:schemeClr val="bg2">
              <a:lumMod val="90000"/>
            </a:schemeClr>
          </a:solidFill>
        </p:spPr>
        <p:txBody>
          <a:bodyPr rtlCol="0">
            <a:normAutofit/>
          </a:bodyPr>
          <a:lstStyle/>
          <a:p>
            <a:pPr marL="342906" indent="-342906" defTabSz="457207" fontAlgn="auto">
              <a:lnSpc>
                <a:spcPct val="98000"/>
              </a:lnSpc>
              <a:spcAft>
                <a:spcPts val="0"/>
              </a:spcAft>
              <a:buClr>
                <a:schemeClr val="bg2">
                  <a:lumMod val="40000"/>
                  <a:lumOff val="60000"/>
                </a:schemeClr>
              </a:buClr>
              <a:buFont typeface="Wingdings" panose="05000000000000000000" pitchFamily="2" charset="2"/>
              <a:buChar char="q"/>
              <a:defRPr/>
            </a:pPr>
            <a:r>
              <a:rPr lang="el-GR" altLang="en-US" sz="2300" dirty="0">
                <a:latin typeface="+mn-lt"/>
              </a:rPr>
              <a:t>Δεν τηρούνται οι προβλεπόμενες </a:t>
            </a:r>
            <a:r>
              <a:rPr lang="el-GR" altLang="en-US" sz="2300" b="1" dirty="0">
                <a:latin typeface="+mn-lt"/>
              </a:rPr>
              <a:t>αυστηρές προθεσμίες</a:t>
            </a:r>
            <a:r>
              <a:rPr lang="el-GR" altLang="en-US" sz="2300" dirty="0">
                <a:latin typeface="+mn-lt"/>
              </a:rPr>
              <a:t> κατά την διαδικασία της ακούσιας νοσηλείας;</a:t>
            </a:r>
          </a:p>
          <a:p>
            <a:pPr marL="342906" indent="-342906" defTabSz="457207" fontAlgn="auto">
              <a:lnSpc>
                <a:spcPct val="98000"/>
              </a:lnSpc>
              <a:spcAft>
                <a:spcPts val="0"/>
              </a:spcAft>
              <a:buClr>
                <a:schemeClr val="bg2">
                  <a:lumMod val="40000"/>
                  <a:lumOff val="60000"/>
                </a:schemeClr>
              </a:buClr>
              <a:buFont typeface="Wingdings" panose="05000000000000000000" pitchFamily="2" charset="2"/>
              <a:buChar char="q"/>
              <a:defRPr/>
            </a:pPr>
            <a:r>
              <a:rPr lang="el-GR" altLang="en-US" sz="2300" dirty="0">
                <a:latin typeface="+mn-lt"/>
              </a:rPr>
              <a:t>Αν εκδοθεί εισαγγελική </a:t>
            </a:r>
            <a:r>
              <a:rPr lang="el-GR" altLang="en-US" sz="2300" b="1" dirty="0">
                <a:latin typeface="+mn-lt"/>
              </a:rPr>
              <a:t>παραγγελία για ακούσια εξέταση</a:t>
            </a:r>
            <a:r>
              <a:rPr lang="el-GR" altLang="en-US" sz="2300" dirty="0">
                <a:latin typeface="+mn-lt"/>
              </a:rPr>
              <a:t>, πρέπει σε τρεις ημέρες να προκαλέσει επικυρωτική απόφαση από το δικαστήριο. Η προθεσμία αυτή τηρείται μόνο στο 5% των περιπτώσεων</a:t>
            </a:r>
          </a:p>
          <a:p>
            <a:pPr marL="342906" indent="-342906" defTabSz="457207" fontAlgn="auto">
              <a:lnSpc>
                <a:spcPct val="98000"/>
              </a:lnSpc>
              <a:spcAft>
                <a:spcPts val="0"/>
              </a:spcAft>
              <a:buClr>
                <a:schemeClr val="bg2">
                  <a:lumMod val="40000"/>
                  <a:lumOff val="60000"/>
                </a:schemeClr>
              </a:buClr>
              <a:buFont typeface="Wingdings" panose="05000000000000000000" pitchFamily="2" charset="2"/>
              <a:buChar char="q"/>
              <a:defRPr/>
            </a:pPr>
            <a:r>
              <a:rPr lang="el-GR" altLang="en-US" sz="2300" dirty="0">
                <a:latin typeface="+mn-lt"/>
              </a:rPr>
              <a:t>Για να διαταχθεί και να νομιμοποιηθεί η </a:t>
            </a:r>
            <a:r>
              <a:rPr lang="el-GR" altLang="en-US" sz="2300" b="1" dirty="0">
                <a:latin typeface="+mn-lt"/>
              </a:rPr>
              <a:t>ακούσια νοσηλεία</a:t>
            </a:r>
            <a:r>
              <a:rPr lang="el-GR" altLang="en-US" sz="2300" dirty="0">
                <a:latin typeface="+mn-lt"/>
              </a:rPr>
              <a:t> υπάρχει προθεσμία δέκα ημερών από το εισαγγελικό αίτημα για σχετική δικαστική απόφαση. Η προθεσμία αυτή τηρείται μόνο στο ~10% των περιπτώσεων</a:t>
            </a:r>
          </a:p>
          <a:p>
            <a:pPr marL="342906" indent="-342906" defTabSz="457207" fontAlgn="auto">
              <a:lnSpc>
                <a:spcPct val="98000"/>
              </a:lnSpc>
              <a:spcAft>
                <a:spcPts val="0"/>
              </a:spcAft>
              <a:buClr>
                <a:schemeClr val="bg2">
                  <a:lumMod val="40000"/>
                  <a:lumOff val="60000"/>
                </a:schemeClr>
              </a:buClr>
              <a:buFont typeface="Wingdings" panose="05000000000000000000" pitchFamily="2" charset="2"/>
              <a:buChar char="q"/>
              <a:defRPr/>
            </a:pPr>
            <a:r>
              <a:rPr lang="el-GR" altLang="en-US" sz="2300" dirty="0">
                <a:latin typeface="+mn-lt"/>
              </a:rPr>
              <a:t>Η επικοινωνία ψυχιάτρου- δικαστηρίου δεν είναι μία διαδικασία εδραιωμένη και σταθερή για </a:t>
            </a:r>
            <a:r>
              <a:rPr lang="el-GR" altLang="en-US" sz="2300" dirty="0" smtClean="0">
                <a:latin typeface="+mn-lt"/>
              </a:rPr>
              <a:t>τις </a:t>
            </a:r>
            <a:r>
              <a:rPr lang="el-GR" altLang="en-US" sz="2300" dirty="0">
                <a:latin typeface="+mn-lt"/>
              </a:rPr>
              <a:t>δύο πλευρές</a:t>
            </a:r>
          </a:p>
          <a:p>
            <a:pPr marL="0" indent="0" defTabSz="457207" fontAlgn="auto">
              <a:lnSpc>
                <a:spcPct val="98000"/>
              </a:lnSpc>
              <a:spcAft>
                <a:spcPts val="0"/>
              </a:spcAft>
              <a:buClr>
                <a:schemeClr val="bg2">
                  <a:lumMod val="40000"/>
                  <a:lumOff val="60000"/>
                </a:schemeClr>
              </a:buClr>
              <a:buFont typeface="Wingdings 3" charset="2"/>
              <a:buNone/>
              <a:defRPr/>
            </a:pPr>
            <a:endParaRPr lang="el-GR" altLang="en-US" sz="2300" dirty="0">
              <a:latin typeface="+mn-lt"/>
            </a:endParaRPr>
          </a:p>
          <a:p>
            <a:pPr marL="0" indent="0" defTabSz="457207" fontAlgn="auto">
              <a:lnSpc>
                <a:spcPct val="90000"/>
              </a:lnSpc>
              <a:spcAft>
                <a:spcPts val="0"/>
              </a:spcAft>
              <a:buClr>
                <a:schemeClr val="bg2">
                  <a:lumMod val="40000"/>
                  <a:lumOff val="60000"/>
                </a:schemeClr>
              </a:buClr>
              <a:buFont typeface="Arial" panose="020B0604020202020204" pitchFamily="34" charset="0"/>
              <a:buNone/>
              <a:defRPr/>
            </a:pPr>
            <a:endParaRPr lang="el-GR" alt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algn="ctr"/>
            <a:r>
              <a:rPr lang="el-GR" altLang="en-US" dirty="0">
                <a:latin typeface="Times New Roman" panose="02020603050405020304" pitchFamily="18" charset="0"/>
                <a:cs typeface="Times New Roman" panose="02020603050405020304" pitchFamily="18" charset="0"/>
              </a:rPr>
              <a:t>Αναγκαστική νοσηλεία</a:t>
            </a:r>
          </a:p>
        </p:txBody>
      </p:sp>
      <p:sp>
        <p:nvSpPr>
          <p:cNvPr id="27651" name="Rectangle 3"/>
          <p:cNvSpPr>
            <a:spLocks noGrp="1" noChangeArrowheads="1"/>
          </p:cNvSpPr>
          <p:nvPr>
            <p:ph idx="1"/>
          </p:nvPr>
        </p:nvSpPr>
        <p:spPr>
          <a:xfrm>
            <a:off x="457200" y="1600200"/>
            <a:ext cx="8291513" cy="5257800"/>
          </a:xfrm>
          <a:solidFill>
            <a:schemeClr val="bg2">
              <a:lumMod val="90000"/>
            </a:schemeClr>
          </a:solidFill>
        </p:spPr>
        <p:txBody>
          <a:bodyPr rtlCol="0">
            <a:normAutofit lnSpcReduction="10000"/>
          </a:bodyPr>
          <a:lstStyle/>
          <a:p>
            <a:pPr marL="342906" indent="-342906" algn="ctr" defTabSz="457207" fontAlgn="auto">
              <a:lnSpc>
                <a:spcPct val="98000"/>
              </a:lnSpc>
              <a:spcAft>
                <a:spcPts val="0"/>
              </a:spcAft>
              <a:buClr>
                <a:schemeClr val="tx1"/>
              </a:buClr>
              <a:buSzPct val="75000"/>
              <a:buFont typeface="Wingdings" panose="05000000000000000000" pitchFamily="2" charset="2"/>
              <a:buNone/>
              <a:defRPr/>
            </a:pPr>
            <a:r>
              <a:rPr lang="el-GR" altLang="en-US" sz="2800" b="1" dirty="0">
                <a:latin typeface="+mn-lt"/>
              </a:rPr>
              <a:t>Πώς γίνεται η δίκη για ακούσια νοσηλεία πάσχοντος;</a:t>
            </a:r>
          </a:p>
          <a:p>
            <a:pPr marL="342906" indent="-342906" defTabSz="457207" fontAlgn="auto">
              <a:lnSpc>
                <a:spcPct val="98000"/>
              </a:lnSpc>
              <a:spcAft>
                <a:spcPts val="0"/>
              </a:spcAft>
              <a:buClr>
                <a:schemeClr val="bg2">
                  <a:lumMod val="40000"/>
                  <a:lumOff val="60000"/>
                </a:schemeClr>
              </a:buClr>
              <a:buSzPct val="75000"/>
              <a:buFont typeface="Wingdings" panose="05000000000000000000" pitchFamily="2" charset="2"/>
              <a:buChar char="q"/>
              <a:defRPr/>
            </a:pPr>
            <a:r>
              <a:rPr lang="el-GR" altLang="en-US" sz="2400" dirty="0">
                <a:latin typeface="+mn-lt"/>
              </a:rPr>
              <a:t>Συχνά, η λήψη της δικαστικής απόφασης καθυστερεί πολλές ημέρες ή και εβδομάδες μετά την έναρξη της ακούσιας νοσηλείας και η διαδικασία είναι τυπική και διαρκεί ελάχιστα.</a:t>
            </a:r>
          </a:p>
          <a:p>
            <a:pPr marL="342906" indent="-342906" defTabSz="457207" fontAlgn="auto">
              <a:lnSpc>
                <a:spcPct val="98000"/>
              </a:lnSpc>
              <a:spcAft>
                <a:spcPts val="0"/>
              </a:spcAft>
              <a:buClr>
                <a:schemeClr val="bg2">
                  <a:lumMod val="40000"/>
                  <a:lumOff val="60000"/>
                </a:schemeClr>
              </a:buClr>
              <a:buSzPct val="75000"/>
              <a:buFont typeface="Wingdings" panose="05000000000000000000" pitchFamily="2" charset="2"/>
              <a:buChar char="q"/>
              <a:defRPr/>
            </a:pPr>
            <a:r>
              <a:rPr lang="el-GR" altLang="en-US" sz="2400" dirty="0">
                <a:latin typeface="+mn-lt"/>
              </a:rPr>
              <a:t>Διαβάζεται και εγκρίνεται η γνωμάτευση των ιατρών που προτείνουν την ακούσια νοσηλεία.</a:t>
            </a:r>
          </a:p>
          <a:p>
            <a:pPr marL="342906" indent="-342906" defTabSz="457207" fontAlgn="auto">
              <a:lnSpc>
                <a:spcPct val="98000"/>
              </a:lnSpc>
              <a:spcAft>
                <a:spcPts val="0"/>
              </a:spcAft>
              <a:buClr>
                <a:schemeClr val="bg2">
                  <a:lumMod val="40000"/>
                  <a:lumOff val="60000"/>
                </a:schemeClr>
              </a:buClr>
              <a:buSzPct val="75000"/>
              <a:buFont typeface="Wingdings" panose="05000000000000000000" pitchFamily="2" charset="2"/>
              <a:buChar char="q"/>
              <a:defRPr/>
            </a:pPr>
            <a:r>
              <a:rPr lang="el-GR" altLang="en-US" sz="2400" dirty="0">
                <a:latin typeface="+mn-lt"/>
              </a:rPr>
              <a:t>Ο ενδιαφερόμενος ασθενής κατά κανόνα είναι απών και δεν εκπροσωπείται από δικηγόρο είτε διότι η έδρα του δικαστηρίου είναι μακριά από το νοσοκομείο στο οποίο αυτός νοσηλεύεται, είτε διότι οι θεράποντες ψυχίατροι γνωματεύουν ότι δεν είναι σε θέση να παραστεί στη δίκη </a:t>
            </a:r>
            <a:r>
              <a:rPr lang="el-GR" altLang="en-US" sz="2400" b="1" dirty="0">
                <a:latin typeface="+mn-lt"/>
              </a:rPr>
              <a:t>είτε γιατί δεν του το είπε κανείς!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algn="ctr"/>
            <a:r>
              <a:rPr lang="el-GR" altLang="en-US" sz="4800" dirty="0">
                <a:latin typeface="Times New Roman" panose="02020603050405020304" pitchFamily="18" charset="0"/>
                <a:cs typeface="Times New Roman" panose="02020603050405020304" pitchFamily="18" charset="0"/>
              </a:rPr>
              <a:t>Συμπεράσματα</a:t>
            </a:r>
          </a:p>
        </p:txBody>
      </p:sp>
      <p:sp>
        <p:nvSpPr>
          <p:cNvPr id="28675" name="Rectangle 3"/>
          <p:cNvSpPr>
            <a:spLocks noGrp="1" noChangeArrowheads="1"/>
          </p:cNvSpPr>
          <p:nvPr>
            <p:ph idx="1"/>
          </p:nvPr>
        </p:nvSpPr>
        <p:spPr>
          <a:xfrm>
            <a:off x="323850" y="1700213"/>
            <a:ext cx="8424863" cy="4929187"/>
          </a:xfrm>
          <a:solidFill>
            <a:schemeClr val="bg2">
              <a:lumMod val="90000"/>
            </a:schemeClr>
          </a:solidFill>
        </p:spPr>
        <p:txBody>
          <a:bodyPr rtlCol="0">
            <a:normAutofit/>
          </a:bodyPr>
          <a:lstStyle/>
          <a:p>
            <a:pPr marL="342906" indent="-342906" defTabSz="457207" fontAlgn="auto">
              <a:spcAft>
                <a:spcPts val="0"/>
              </a:spcAft>
              <a:buClr>
                <a:schemeClr val="bg2">
                  <a:lumMod val="40000"/>
                  <a:lumOff val="60000"/>
                </a:schemeClr>
              </a:buClr>
              <a:buFont typeface="Wingdings" panose="05000000000000000000" pitchFamily="2" charset="2"/>
              <a:buChar char="q"/>
              <a:defRPr/>
            </a:pPr>
            <a:r>
              <a:rPr lang="el-GR" altLang="en-US" sz="2800" dirty="0"/>
              <a:t>Ο Ν.2071/1992 μετά 20 χρόνια εφαρμογής είναι απαραίτητο να τροποποιηθεί</a:t>
            </a:r>
          </a:p>
          <a:p>
            <a:pPr marL="342906" indent="-342906" defTabSz="457207" fontAlgn="auto">
              <a:spcAft>
                <a:spcPts val="0"/>
              </a:spcAft>
              <a:buClr>
                <a:schemeClr val="bg2">
                  <a:lumMod val="40000"/>
                  <a:lumOff val="60000"/>
                </a:schemeClr>
              </a:buClr>
              <a:buFont typeface="Wingdings" panose="05000000000000000000" pitchFamily="2" charset="2"/>
              <a:buChar char="q"/>
              <a:defRPr/>
            </a:pPr>
            <a:endParaRPr lang="el-GR" altLang="en-US" sz="2800" dirty="0"/>
          </a:p>
          <a:p>
            <a:pPr marL="342906" indent="-342906" defTabSz="457207" fontAlgn="auto">
              <a:spcAft>
                <a:spcPts val="0"/>
              </a:spcAft>
              <a:buClr>
                <a:schemeClr val="bg2">
                  <a:lumMod val="40000"/>
                  <a:lumOff val="60000"/>
                </a:schemeClr>
              </a:buClr>
              <a:buFont typeface="Wingdings" panose="05000000000000000000" pitchFamily="2" charset="2"/>
              <a:buChar char="q"/>
              <a:defRPr/>
            </a:pPr>
            <a:r>
              <a:rPr lang="el-GR" altLang="en-US" sz="2800" dirty="0"/>
              <a:t>Η βελτίωση του νόμου πρέπει να γίνει εμπεδώνοντας έναν νέο τρόπο επικοινωνίας λειτουργών υγείας και δικαστικών λειτουργών με στόχο τη διασφάλιση των ατομικών ελευθεριών του ασθενούς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Τίτλος 1"/>
          <p:cNvSpPr>
            <a:spLocks noGrp="1"/>
          </p:cNvSpPr>
          <p:nvPr>
            <p:ph type="title"/>
          </p:nvPr>
        </p:nvSpPr>
        <p:spPr/>
        <p:txBody>
          <a:bodyPr/>
          <a:lstStyle/>
          <a:p>
            <a:pPr algn="ctr"/>
            <a:r>
              <a:rPr lang="en-US" altLang="en-US" dirty="0"/>
              <a:t>Case Study </a:t>
            </a:r>
            <a:r>
              <a:rPr lang="el-GR" altLang="en-US" dirty="0"/>
              <a:t>Αναγκαστική Νοσηλεία</a:t>
            </a:r>
            <a:endParaRPr lang="en-US" altLang="en-US" dirty="0"/>
          </a:p>
        </p:txBody>
      </p:sp>
      <p:sp>
        <p:nvSpPr>
          <p:cNvPr id="73731" name="Θέση περιεχομένου 2"/>
          <p:cNvSpPr>
            <a:spLocks noGrp="1"/>
          </p:cNvSpPr>
          <p:nvPr>
            <p:ph idx="1"/>
          </p:nvPr>
        </p:nvSpPr>
        <p:spPr>
          <a:xfrm>
            <a:off x="657225" y="1989138"/>
            <a:ext cx="7875588" cy="4195762"/>
          </a:xfrm>
        </p:spPr>
        <p:txBody>
          <a:bodyPr/>
          <a:lstStyle/>
          <a:p>
            <a:r>
              <a:rPr lang="el-GR" altLang="en-US" sz="2200" dirty="0"/>
              <a:t>Εκδίδεται εισαγγελική παραγγελία για την ακούσια εξέταση της κυρίας Κ. βασισμένη σε 2 μαρτυρίες συγγενικών της προσώπων.</a:t>
            </a:r>
          </a:p>
          <a:p>
            <a:r>
              <a:rPr lang="el-GR" altLang="en-US" sz="2200" dirty="0"/>
              <a:t>Η κυρία Κ. προσέρχεται μόνη της σε δημόσιο ψυχιατρικό ίδρυμα προς εξέταση, η οποία απορρίπτει κάθε αναγκαιότητα νοσηλείας. Εντούτοις, ο Εισαγγελέας επιμένει στην εκτέλεση της παραγγελίας, χωρίς να τηρείται καμία ουσιαστική προϋπόθεση</a:t>
            </a:r>
            <a:r>
              <a:rPr lang="el-GR" altLang="en-US" sz="2200"/>
              <a:t>. </a:t>
            </a:r>
            <a:endParaRPr lang="el-GR" altLang="en-US"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Επιτετραμμένες και εγγυημένες ελευθερίες που αναγνωρίζονται στο άτομο.</a:t>
            </a:r>
          </a:p>
        </p:txBody>
      </p:sp>
      <p:sp>
        <p:nvSpPr>
          <p:cNvPr id="3" name="Text Placeholder 2"/>
          <p:cNvSpPr>
            <a:spLocks noGrp="1"/>
          </p:cNvSpPr>
          <p:nvPr>
            <p:ph type="body" sz="half" idx="14"/>
          </p:nvPr>
        </p:nvSpPr>
        <p:spPr/>
        <p:txBody>
          <a:bodyPr/>
          <a:lstStyle/>
          <a:p>
            <a:endParaRPr lang="en-US"/>
          </a:p>
        </p:txBody>
      </p:sp>
      <p:sp>
        <p:nvSpPr>
          <p:cNvPr id="4" name="Text Placeholder 3"/>
          <p:cNvSpPr>
            <a:spLocks noGrp="1"/>
          </p:cNvSpPr>
          <p:nvPr>
            <p:ph type="body" sz="half" idx="2"/>
          </p:nvPr>
        </p:nvSpPr>
        <p:spPr>
          <a:xfrm>
            <a:off x="919655" y="4475348"/>
            <a:ext cx="6619244" cy="1676400"/>
          </a:xfrm>
        </p:spPr>
        <p:txBody>
          <a:bodyPr/>
          <a:lstStyle/>
          <a:p>
            <a:endParaRPr lang="en-US"/>
          </a:p>
        </p:txBody>
      </p:sp>
    </p:spTree>
    <p:extLst>
      <p:ext uri="{BB962C8B-B14F-4D97-AF65-F5344CB8AC3E}">
        <p14:creationId xmlns:p14="http://schemas.microsoft.com/office/powerpoint/2010/main" val="1827880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Θεμελιώδεις αρχές προστασίας ατόμων με ψυχική ασθένεια</a:t>
            </a:r>
            <a:br>
              <a:rPr lang="en-US" dirty="0"/>
            </a:br>
            <a:endParaRPr lang="en-US" dirty="0"/>
          </a:p>
        </p:txBody>
      </p:sp>
      <p:sp>
        <p:nvSpPr>
          <p:cNvPr id="3" name="Text Placeholder 2"/>
          <p:cNvSpPr>
            <a:spLocks noGrp="1"/>
          </p:cNvSpPr>
          <p:nvPr>
            <p:ph type="body" idx="1"/>
          </p:nvPr>
        </p:nvSpPr>
        <p:spPr/>
        <p:txBody>
          <a:bodyPr/>
          <a:lstStyle/>
          <a:p>
            <a:endParaRPr lang="en-US"/>
          </a:p>
        </p:txBody>
      </p:sp>
      <p:sp>
        <p:nvSpPr>
          <p:cNvPr id="4" name="Text Placeholder 3"/>
          <p:cNvSpPr>
            <a:spLocks noGrp="1"/>
          </p:cNvSpPr>
          <p:nvPr>
            <p:ph type="body" sz="half" idx="15"/>
          </p:nvPr>
        </p:nvSpPr>
        <p:spPr>
          <a:xfrm>
            <a:off x="489347" y="2559430"/>
            <a:ext cx="2195513" cy="3696908"/>
          </a:xfrm>
        </p:spPr>
        <p:txBody>
          <a:bodyPr>
            <a:normAutofit fontScale="32500" lnSpcReduction="20000"/>
          </a:bodyPr>
          <a:lstStyle/>
          <a:p>
            <a:pPr marL="285750" indent="-285750">
              <a:lnSpc>
                <a:spcPct val="150000"/>
              </a:lnSpc>
              <a:buFont typeface="Arial" panose="020B0604020202020204" pitchFamily="34" charset="0"/>
              <a:buChar char="•"/>
            </a:pPr>
            <a:r>
              <a:rPr lang="en-US" sz="3200" dirty="0"/>
              <a:t>δικαίωμα στη ζωή</a:t>
            </a:r>
          </a:p>
          <a:p>
            <a:pPr marL="285750" indent="-285750">
              <a:lnSpc>
                <a:spcPct val="150000"/>
              </a:lnSpc>
              <a:buFont typeface="Arial" panose="020B0604020202020204" pitchFamily="34" charset="0"/>
              <a:buChar char="•"/>
            </a:pPr>
            <a:r>
              <a:rPr lang="en-US" sz="3200" dirty="0"/>
              <a:t>ιατρικές εξετάσεις</a:t>
            </a:r>
          </a:p>
          <a:p>
            <a:pPr marL="285750" indent="-285750">
              <a:lnSpc>
                <a:spcPct val="150000"/>
              </a:lnSpc>
              <a:buFont typeface="Arial" panose="020B0604020202020204" pitchFamily="34" charset="0"/>
              <a:buChar char="•"/>
            </a:pPr>
            <a:r>
              <a:rPr lang="en-US" sz="3200" dirty="0"/>
              <a:t>προσδιορισμός ψυχικής ασθένειας</a:t>
            </a:r>
          </a:p>
          <a:p>
            <a:pPr marL="285750" indent="-285750">
              <a:lnSpc>
                <a:spcPct val="150000"/>
              </a:lnSpc>
              <a:buFont typeface="Arial" panose="020B0604020202020204" pitchFamily="34" charset="0"/>
              <a:buChar char="•"/>
            </a:pPr>
            <a:r>
              <a:rPr lang="en-US" sz="3200" dirty="0"/>
              <a:t>εμπιστευτικότητα/απόρρητο</a:t>
            </a:r>
          </a:p>
          <a:p>
            <a:pPr marL="285750" indent="-285750">
              <a:lnSpc>
                <a:spcPct val="150000"/>
              </a:lnSpc>
              <a:buFont typeface="Arial" panose="020B0604020202020204" pitchFamily="34" charset="0"/>
              <a:buChar char="•"/>
            </a:pPr>
            <a:r>
              <a:rPr lang="en-US" sz="3200" dirty="0"/>
              <a:t>φροντίδα</a:t>
            </a:r>
          </a:p>
          <a:p>
            <a:pPr marL="285750" indent="-285750">
              <a:lnSpc>
                <a:spcPct val="150000"/>
              </a:lnSpc>
              <a:buFont typeface="Arial" panose="020B0604020202020204" pitchFamily="34" charset="0"/>
              <a:buChar char="•"/>
            </a:pPr>
            <a:r>
              <a:rPr lang="en-US" sz="3200" dirty="0"/>
              <a:t>φαρρμακευτική αγωγή</a:t>
            </a:r>
          </a:p>
          <a:p>
            <a:pPr marL="285750" indent="-285750">
              <a:lnSpc>
                <a:spcPct val="150000"/>
              </a:lnSpc>
              <a:buFont typeface="Arial" panose="020B0604020202020204" pitchFamily="34" charset="0"/>
              <a:buChar char="•"/>
            </a:pPr>
            <a:r>
              <a:rPr lang="en-US" sz="3200" dirty="0"/>
              <a:t>συναίνεση στην θεραπεία</a:t>
            </a:r>
          </a:p>
          <a:p>
            <a:pPr marL="285750" indent="-285750">
              <a:lnSpc>
                <a:spcPct val="150000"/>
              </a:lnSpc>
              <a:buFont typeface="Arial" panose="020B0604020202020204" pitchFamily="34" charset="0"/>
              <a:buChar char="•"/>
            </a:pPr>
            <a:r>
              <a:rPr lang="en-US" sz="3200" dirty="0"/>
              <a:t>ενημέρωση για τα δικαιώματα</a:t>
            </a:r>
          </a:p>
        </p:txBody>
      </p:sp>
      <p:sp>
        <p:nvSpPr>
          <p:cNvPr id="5" name="Text Placeholder 4"/>
          <p:cNvSpPr>
            <a:spLocks noGrp="1"/>
          </p:cNvSpPr>
          <p:nvPr>
            <p:ph type="body" sz="quarter" idx="3"/>
          </p:nvPr>
        </p:nvSpPr>
        <p:spPr/>
        <p:txBody>
          <a:bodyPr/>
          <a:lstStyle/>
          <a:p>
            <a:endParaRPr lang="en-US"/>
          </a:p>
        </p:txBody>
      </p:sp>
      <p:sp>
        <p:nvSpPr>
          <p:cNvPr id="6" name="Text Placeholder 5"/>
          <p:cNvSpPr>
            <a:spLocks noGrp="1"/>
          </p:cNvSpPr>
          <p:nvPr>
            <p:ph type="body" sz="half" idx="16"/>
          </p:nvPr>
        </p:nvSpPr>
        <p:spPr>
          <a:xfrm>
            <a:off x="2898817" y="2561247"/>
            <a:ext cx="2196704" cy="3695053"/>
          </a:xfrm>
        </p:spPr>
        <p:txBody>
          <a:bodyPr>
            <a:normAutofit fontScale="77500" lnSpcReduction="20000"/>
          </a:bodyPr>
          <a:lstStyle/>
          <a:p>
            <a:pPr marL="285750" indent="-285750">
              <a:lnSpc>
                <a:spcPct val="150000"/>
              </a:lnSpc>
              <a:buFont typeface="Arial" panose="020B0604020202020204" pitchFamily="34" charset="0"/>
              <a:buChar char="•"/>
            </a:pPr>
            <a:r>
              <a:rPr lang="en-US" dirty="0"/>
              <a:t>αρχές εισαγωγής σε υπηρεσίες ψυχικής υγείας</a:t>
            </a:r>
          </a:p>
          <a:p>
            <a:pPr marL="285750" indent="-285750">
              <a:lnSpc>
                <a:spcPct val="150000"/>
              </a:lnSpc>
              <a:buFont typeface="Arial" panose="020B0604020202020204" pitchFamily="34" charset="0"/>
              <a:buChar char="•"/>
            </a:pPr>
            <a:r>
              <a:rPr lang="en-US" dirty="0"/>
              <a:t>πόροι για τις υπηρεσίες ψ.υ.</a:t>
            </a:r>
          </a:p>
          <a:p>
            <a:pPr marL="285750" indent="-285750">
              <a:lnSpc>
                <a:spcPct val="150000"/>
              </a:lnSpc>
              <a:buFont typeface="Arial" panose="020B0604020202020204" pitchFamily="34" charset="0"/>
              <a:buChar char="•"/>
            </a:pPr>
            <a:r>
              <a:rPr lang="en-US" dirty="0"/>
              <a:t>διαδικαστικές εγγυήσεις</a:t>
            </a:r>
          </a:p>
          <a:p>
            <a:pPr marL="285750" indent="-285750">
              <a:lnSpc>
                <a:spcPct val="150000"/>
              </a:lnSpc>
              <a:buFont typeface="Arial" panose="020B0604020202020204" pitchFamily="34" charset="0"/>
              <a:buChar char="•"/>
            </a:pPr>
            <a:r>
              <a:rPr lang="en-US" dirty="0"/>
              <a:t>ακούσια νοσηλεία</a:t>
            </a:r>
          </a:p>
          <a:p>
            <a:pPr marL="285750" indent="-285750">
              <a:lnSpc>
                <a:spcPct val="150000"/>
              </a:lnSpc>
              <a:buFont typeface="Arial" panose="020B0604020202020204" pitchFamily="34" charset="0"/>
              <a:buChar char="•"/>
            </a:pPr>
            <a:r>
              <a:rPr lang="en-US" dirty="0"/>
              <a:t>πρόσβαση στην πληροφορία</a:t>
            </a:r>
          </a:p>
          <a:p>
            <a:pPr marL="285750" indent="-285750">
              <a:lnSpc>
                <a:spcPct val="150000"/>
              </a:lnSpc>
              <a:buFont typeface="Arial" panose="020B0604020202020204" pitchFamily="34" charset="0"/>
              <a:buChar char="•"/>
            </a:pPr>
            <a:r>
              <a:rPr lang="en-US" dirty="0"/>
              <a:t>μέσα θεραπείας</a:t>
            </a:r>
          </a:p>
          <a:p>
            <a:pPr marL="285750" indent="-285750">
              <a:lnSpc>
                <a:spcPct val="150000"/>
              </a:lnSpc>
              <a:buFont typeface="Arial" panose="020B0604020202020204" pitchFamily="34" charset="0"/>
              <a:buChar char="•"/>
            </a:pPr>
            <a:r>
              <a:rPr lang="en-US" dirty="0"/>
              <a:t>σεβασμός αξιοπρέπειας</a:t>
            </a:r>
          </a:p>
        </p:txBody>
      </p:sp>
      <p:sp>
        <p:nvSpPr>
          <p:cNvPr id="7" name="Text Placeholder 6"/>
          <p:cNvSpPr>
            <a:spLocks noGrp="1"/>
          </p:cNvSpPr>
          <p:nvPr>
            <p:ph type="body" sz="quarter" idx="13"/>
          </p:nvPr>
        </p:nvSpPr>
        <p:spPr/>
        <p:txBody>
          <a:bodyPr/>
          <a:lstStyle/>
          <a:p>
            <a:endParaRPr lang="en-US"/>
          </a:p>
        </p:txBody>
      </p:sp>
      <p:sp>
        <p:nvSpPr>
          <p:cNvPr id="8" name="Text Placeholder 7"/>
          <p:cNvSpPr>
            <a:spLocks noGrp="1"/>
          </p:cNvSpPr>
          <p:nvPr>
            <p:ph type="body" sz="half" idx="17"/>
          </p:nvPr>
        </p:nvSpPr>
        <p:spPr>
          <a:xfrm>
            <a:off x="5343525" y="2569466"/>
            <a:ext cx="2199085" cy="3686873"/>
          </a:xfrm>
        </p:spPr>
        <p:txBody>
          <a:bodyPr>
            <a:normAutofit fontScale="85000" lnSpcReduction="20000"/>
          </a:bodyPr>
          <a:lstStyle/>
          <a:p>
            <a:pPr marL="285750" indent="-285750">
              <a:lnSpc>
                <a:spcPct val="150000"/>
              </a:lnSpc>
              <a:buFont typeface="Arial" panose="020B0604020202020204" pitchFamily="34" charset="0"/>
              <a:buChar char="•"/>
            </a:pPr>
            <a:r>
              <a:rPr lang="en-US" dirty="0"/>
              <a:t>εφαρμογή των αρχών </a:t>
            </a:r>
          </a:p>
          <a:p>
            <a:pPr marL="285750" indent="-285750">
              <a:lnSpc>
                <a:spcPct val="150000"/>
              </a:lnSpc>
              <a:buFont typeface="Arial" panose="020B0604020202020204" pitchFamily="34" charset="0"/>
              <a:buChar char="•"/>
            </a:pPr>
            <a:r>
              <a:rPr lang="en-US" dirty="0"/>
              <a:t>η ψυχική ασθένεια δεν αποτελεί λόγο διάκρισης</a:t>
            </a:r>
          </a:p>
          <a:p>
            <a:pPr marL="285750" indent="-285750">
              <a:lnSpc>
                <a:spcPct val="150000"/>
              </a:lnSpc>
              <a:buFont typeface="Arial" panose="020B0604020202020204" pitchFamily="34" charset="0"/>
              <a:buChar char="•"/>
            </a:pPr>
            <a:r>
              <a:rPr lang="en-US" dirty="0"/>
              <a:t>πλήρη κοινωνικά/οικονομικά/πολιτικά/πολιτιστικά δικαιώματα</a:t>
            </a:r>
          </a:p>
          <a:p>
            <a:pPr marL="285750" indent="-285750">
              <a:lnSpc>
                <a:spcPct val="150000"/>
              </a:lnSpc>
              <a:buFont typeface="Arial" panose="020B0604020202020204" pitchFamily="34" charset="0"/>
              <a:buChar char="•"/>
            </a:pPr>
            <a:r>
              <a:rPr lang="en-US" dirty="0"/>
              <a:t>διαδικαστικές εγγυήσεις σε περίπτωση στέρησης δικαιοπρακτικής ικανότητας</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622994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Ο.Η.Ε. (2007):</a:t>
            </a:r>
            <a:br>
              <a:rPr lang="en-US" dirty="0"/>
            </a:br>
            <a:r>
              <a:rPr lang="en-US" dirty="0"/>
              <a:t/>
            </a:r>
            <a:br>
              <a:rPr lang="en-US" dirty="0"/>
            </a:br>
            <a:r>
              <a:rPr lang="en-US" dirty="0"/>
              <a:t>"Η Σύμβαση για τα Δικαιώματα των Ατόμων με Αναπηρία"</a:t>
            </a:r>
          </a:p>
        </p:txBody>
      </p:sp>
      <p:sp>
        <p:nvSpPr>
          <p:cNvPr id="3" name="Text Placeholder 2"/>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92718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4806" y="619125"/>
            <a:ext cx="8105775" cy="5084890"/>
          </a:xfrm>
        </p:spPr>
        <p:txBody>
          <a:bodyPr/>
          <a:lstStyle/>
          <a:p>
            <a:pPr algn="ctr"/>
            <a:r>
              <a:rPr lang="en-US" sz="4800" dirty="0"/>
              <a:t>Συμβούλιο της Ευρώπης (1950) :</a:t>
            </a:r>
            <a:br>
              <a:rPr lang="en-US" sz="4800" dirty="0"/>
            </a:br>
            <a:r>
              <a:rPr lang="en-US" sz="4800" dirty="0"/>
              <a:t/>
            </a:r>
            <a:br>
              <a:rPr lang="en-US" sz="4800" dirty="0"/>
            </a:br>
            <a:r>
              <a:rPr lang="en-US" sz="4800" dirty="0"/>
              <a:t>"Ευρωπαϊκή Σύμβαση για τα Δικαιώματα του Ανθρώπου και των Θεμελιωδών Ελευθεριών</a:t>
            </a:r>
            <a:br>
              <a:rPr lang="en-US" sz="4800" dirty="0"/>
            </a:br>
            <a:r>
              <a:rPr lang="en-US" sz="4800" dirty="0"/>
              <a:t>(Ε.Σ.Δ.Α.)"</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8072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Βασικά Δικαιώματα στην ΕΣΔΑ με εφαρμογή στην ψυχική υγεία</a:t>
            </a:r>
          </a:p>
        </p:txBody>
      </p:sp>
      <p:sp>
        <p:nvSpPr>
          <p:cNvPr id="3" name="Text Placeholder 2"/>
          <p:cNvSpPr>
            <a:spLocks noGrp="1"/>
          </p:cNvSpPr>
          <p:nvPr>
            <p:ph type="body" idx="1"/>
          </p:nvPr>
        </p:nvSpPr>
        <p:spPr/>
        <p:txBody>
          <a:bodyPr/>
          <a:lstStyle/>
          <a:p>
            <a:endParaRPr lang="en-US"/>
          </a:p>
        </p:txBody>
      </p:sp>
      <p:sp>
        <p:nvSpPr>
          <p:cNvPr id="4" name="Content Placeholder 3"/>
          <p:cNvSpPr>
            <a:spLocks noGrp="1"/>
          </p:cNvSpPr>
          <p:nvPr>
            <p:ph sz="half" idx="2"/>
          </p:nvPr>
        </p:nvSpPr>
        <p:spPr/>
        <p:txBody>
          <a:bodyPr vert="horz" lIns="91440" tIns="45720" rIns="91440" bIns="45720" rtlCol="0" anchor="t">
            <a:normAutofit fontScale="92500"/>
          </a:bodyPr>
          <a:lstStyle/>
          <a:p>
            <a:pPr>
              <a:lnSpc>
                <a:spcPct val="150000"/>
              </a:lnSpc>
            </a:pPr>
            <a:r>
              <a:rPr lang="en-US" dirty="0"/>
              <a:t>δικαίωμα στην ζωή (άρθρ. 2)</a:t>
            </a:r>
          </a:p>
          <a:p>
            <a:pPr>
              <a:lnSpc>
                <a:spcPct val="150000"/>
              </a:lnSpc>
            </a:pPr>
            <a:r>
              <a:rPr lang="en-US" dirty="0"/>
              <a:t>εξάλειψη απάνθρωπης μεταχείρισης (αρθρ. 3)</a:t>
            </a:r>
          </a:p>
          <a:p>
            <a:pPr>
              <a:lnSpc>
                <a:spcPct val="150000"/>
              </a:lnSpc>
            </a:pPr>
            <a:r>
              <a:rPr lang="en-US" dirty="0"/>
              <a:t>δικαίωμα στην ελευθερία και ασφάλεια (αρθρ. 5)</a:t>
            </a:r>
          </a:p>
          <a:p>
            <a:pPr>
              <a:lnSpc>
                <a:spcPct val="150000"/>
              </a:lnSpc>
            </a:pPr>
            <a:r>
              <a:rPr lang="en-US" dirty="0"/>
              <a:t>δικαίωμα στην ιδιωτική και οικογενειακή ζωή (αρθρ.8)</a:t>
            </a:r>
          </a:p>
        </p:txBody>
      </p:sp>
      <p:sp>
        <p:nvSpPr>
          <p:cNvPr id="5" name="Text Placeholder 4"/>
          <p:cNvSpPr>
            <a:spLocks noGrp="1"/>
          </p:cNvSpPr>
          <p:nvPr>
            <p:ph type="body" sz="quarter" idx="3"/>
          </p:nvPr>
        </p:nvSpPr>
        <p:spPr/>
        <p:txBody>
          <a:bodyPr/>
          <a:lstStyle/>
          <a:p>
            <a:endParaRPr lang="en-US"/>
          </a:p>
        </p:txBody>
      </p:sp>
      <p:sp>
        <p:nvSpPr>
          <p:cNvPr id="6" name="Content Placeholder 5"/>
          <p:cNvSpPr>
            <a:spLocks noGrp="1"/>
          </p:cNvSpPr>
          <p:nvPr>
            <p:ph sz="quarter" idx="4"/>
          </p:nvPr>
        </p:nvSpPr>
        <p:spPr/>
        <p:txBody>
          <a:bodyPr vert="horz" lIns="91440" tIns="45720" rIns="91440" bIns="45720" rtlCol="0" anchor="t">
            <a:normAutofit fontScale="92500" lnSpcReduction="10000"/>
          </a:bodyPr>
          <a:lstStyle/>
          <a:p>
            <a:pPr>
              <a:lnSpc>
                <a:spcPct val="150000"/>
              </a:lnSpc>
            </a:pPr>
            <a:r>
              <a:rPr lang="en-US" dirty="0"/>
              <a:t>ελευθερία έκφρασης</a:t>
            </a:r>
          </a:p>
          <a:p>
            <a:pPr>
              <a:lnSpc>
                <a:spcPct val="150000"/>
              </a:lnSpc>
            </a:pPr>
            <a:r>
              <a:rPr lang="en-US" dirty="0"/>
              <a:t>απαγόρευση των διακρίσεων</a:t>
            </a:r>
          </a:p>
          <a:p>
            <a:pPr>
              <a:lnSpc>
                <a:spcPct val="150000"/>
              </a:lnSpc>
            </a:pPr>
            <a:r>
              <a:rPr lang="en-US" dirty="0"/>
              <a:t>συναίνεση στην ιατρική θεραπευτική αγωγή</a:t>
            </a:r>
          </a:p>
          <a:p>
            <a:pPr>
              <a:lnSpc>
                <a:spcPct val="150000"/>
              </a:lnSpc>
            </a:pPr>
            <a:r>
              <a:rPr lang="en-US" dirty="0"/>
              <a:t>παροχή κανονισμών για την προστασία&amp;ασφάλεια των ατόμων κατά τη νοσηλεία</a:t>
            </a:r>
          </a:p>
        </p:txBody>
      </p:sp>
    </p:spTree>
    <p:extLst>
      <p:ext uri="{BB962C8B-B14F-4D97-AF65-F5344CB8AC3E}">
        <p14:creationId xmlns:p14="http://schemas.microsoft.com/office/powerpoint/2010/main" val="2255881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Στίγμα</a:t>
            </a:r>
            <a:r>
              <a:rPr lang="en-US" dirty="0">
                <a:solidFill>
                  <a:schemeClr val="tx1"/>
                </a:solidFill>
              </a:rPr>
              <a:t/>
            </a:r>
            <a:br>
              <a:rPr lang="en-US"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827088" y="1307341"/>
            <a:ext cx="6711950" cy="4941059"/>
          </a:xfrm>
        </p:spPr>
        <p:txBody>
          <a:bodyPr/>
          <a:lstStyle/>
          <a:p>
            <a:pPr algn="ctr"/>
            <a:r>
              <a:rPr lang="en-US" dirty="0"/>
              <a:t>Τα άτομα με ψυχικές διαταραχές συχνά θεωρείται ότι είναι:</a:t>
            </a:r>
          </a:p>
          <a:p>
            <a:pPr algn="ctr"/>
            <a:endParaRPr lang="en-US" dirty="0"/>
          </a:p>
          <a:p>
            <a:r>
              <a:rPr lang="en-US" dirty="0"/>
              <a:t>Απρόβλεπτα</a:t>
            </a:r>
          </a:p>
          <a:p>
            <a:r>
              <a:rPr lang="en-US" dirty="0"/>
              <a:t>Ασυνείδητα</a:t>
            </a:r>
          </a:p>
          <a:p>
            <a:r>
              <a:rPr lang="en-US" dirty="0"/>
              <a:t>Βίαια</a:t>
            </a:r>
          </a:p>
          <a:p>
            <a:r>
              <a:rPr lang="en-US" dirty="0"/>
              <a:t>Ανεύθυνα</a:t>
            </a:r>
          </a:p>
          <a:p>
            <a:r>
              <a:rPr lang="en-US" dirty="0"/>
              <a:t>Χρήζοντα επιτήρησης</a:t>
            </a:r>
          </a:p>
          <a:p>
            <a:r>
              <a:rPr lang="en-US" dirty="0"/>
              <a:t>Χρήζοντα περίθαλψης σε όλη τους τη ζωή</a:t>
            </a:r>
          </a:p>
          <a:p>
            <a:r>
              <a:rPr lang="en-US" dirty="0"/>
              <a:t>Επικίνδυνα</a:t>
            </a:r>
          </a:p>
          <a:p>
            <a:r>
              <a:rPr lang="en-US" dirty="0"/>
              <a:t>Ανίκανα να παντρευτούν</a:t>
            </a:r>
          </a:p>
          <a:p>
            <a:r>
              <a:rPr lang="en-US" dirty="0"/>
              <a:t>Ανίκανα προς εργασία</a:t>
            </a:r>
          </a:p>
          <a:p>
            <a:endParaRPr lang="en-US" dirty="0"/>
          </a:p>
          <a:p>
            <a:endParaRPr lang="en-US" dirty="0"/>
          </a:p>
        </p:txBody>
      </p:sp>
    </p:spTree>
    <p:extLst>
      <p:ext uri="{BB962C8B-B14F-4D97-AF65-F5344CB8AC3E}">
        <p14:creationId xmlns:p14="http://schemas.microsoft.com/office/powerpoint/2010/main" val="1371067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Αποτελέσματα Στίγματος:</a:t>
            </a:r>
          </a:p>
        </p:txBody>
      </p:sp>
      <p:sp>
        <p:nvSpPr>
          <p:cNvPr id="3" name="Content Placeholder 2"/>
          <p:cNvSpPr>
            <a:spLocks noGrp="1"/>
          </p:cNvSpPr>
          <p:nvPr>
            <p:ph idx="1"/>
          </p:nvPr>
        </p:nvSpPr>
        <p:spPr/>
        <p:txBody>
          <a:bodyPr/>
          <a:lstStyle/>
          <a:p>
            <a:r>
              <a:rPr lang="en-US" dirty="0"/>
              <a:t>Απροθυμία των ληπτών υπηρεσιών ψυχικής υγείας να ζητήσουν βοήθεια</a:t>
            </a:r>
          </a:p>
          <a:p>
            <a:r>
              <a:rPr lang="en-US" dirty="0"/>
              <a:t>Απομόνωση</a:t>
            </a:r>
          </a:p>
          <a:p>
            <a:r>
              <a:rPr lang="en-US" dirty="0"/>
              <a:t>Μείωση αυτοπεποίθησης</a:t>
            </a:r>
          </a:p>
          <a:p>
            <a:r>
              <a:rPr lang="en-US" dirty="0"/>
              <a:t>Άρνηση πρόσβασης σε δομές υγείας</a:t>
            </a:r>
          </a:p>
          <a:p>
            <a:r>
              <a:rPr lang="en-US" dirty="0"/>
              <a:t>Αύξηση άγχους</a:t>
            </a:r>
          </a:p>
          <a:p>
            <a:r>
              <a:rPr lang="en-US" dirty="0"/>
              <a:t>Αρνητική επίδραση στην εξέλιξη των ψυχικών διαταραχών</a:t>
            </a:r>
          </a:p>
        </p:txBody>
      </p:sp>
    </p:spTree>
    <p:extLst>
      <p:ext uri="{BB962C8B-B14F-4D97-AF65-F5344CB8AC3E}">
        <p14:creationId xmlns:p14="http://schemas.microsoft.com/office/powerpoint/2010/main" val="2806812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Ιό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429</TotalTime>
  <Words>1080</Words>
  <Application>Microsoft Office PowerPoint</Application>
  <PresentationFormat>Προβολή στην οθόνη (4:3)</PresentationFormat>
  <Paragraphs>134</Paragraphs>
  <Slides>23</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Ιόν</vt:lpstr>
      <vt:lpstr>            Εύη Μυλωνάκη         Νομικός</vt:lpstr>
      <vt:lpstr>ΤΙ ΕΙΝΑΙ ΔΙΚΑΙΩΜΑ;</vt:lpstr>
      <vt:lpstr>Επιτετραμμένες και εγγυημένες ελευθερίες που αναγνωρίζονται στο άτομο.</vt:lpstr>
      <vt:lpstr>Θεμελιώδεις αρχές προστασίας ατόμων με ψυχική ασθένεια </vt:lpstr>
      <vt:lpstr>Ο.Η.Ε. (2007):  "Η Σύμβαση για τα Δικαιώματα των Ατόμων με Αναπηρία"</vt:lpstr>
      <vt:lpstr>Συμβούλιο της Ευρώπης (1950) :  "Ευρωπαϊκή Σύμβαση για τα Δικαιώματα του Ανθρώπου και των Θεμελιωδών Ελευθεριών (Ε.Σ.Δ.Α.)"</vt:lpstr>
      <vt:lpstr>Βασικά Δικαιώματα στην ΕΣΔΑ με εφαρμογή στην ψυχική υγεία</vt:lpstr>
      <vt:lpstr>Στίγμα </vt:lpstr>
      <vt:lpstr>Αποτελέσματα Στίγματος:</vt:lpstr>
      <vt:lpstr>Αντιμετώπιση Στίγματος:</vt:lpstr>
      <vt:lpstr>Δικαιώματα και Ψυχική Υγεία</vt:lpstr>
      <vt:lpstr>Ποινικά ακαταλόγιστος δράστης</vt:lpstr>
      <vt:lpstr>Φύλαξη ποινικά ακαταλόγιστου  (αρ 69Π.Κ.)</vt:lpstr>
      <vt:lpstr>Βασική δυναμική  του α. 69 Π.Κ.</vt:lpstr>
      <vt:lpstr>Διάρκεια της φύλαξης</vt:lpstr>
      <vt:lpstr>Case Study αρ. 69 Π.Κ.</vt:lpstr>
      <vt:lpstr>Αναγκαστική νοσηλεία Νόμος 2071/1992</vt:lpstr>
      <vt:lpstr>Αναγκαστική νοσηλεία στην πράξη</vt:lpstr>
      <vt:lpstr>Αναγκαστική νοσηλεία Βασική παραβίαση</vt:lpstr>
      <vt:lpstr>Αναγκαστική νοσηλεία Επί μέρους παραβιάσεις</vt:lpstr>
      <vt:lpstr>Αναγκαστική νοσηλεία</vt:lpstr>
      <vt:lpstr>Συμπεράσματα</vt:lpstr>
      <vt:lpstr>Case Study Αναγκαστική Νοσηλεία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δρόμος προς το αυτονόητο  των δικαιωμάτων  στην ψυχική υγεία</dc:title>
  <dc:creator>user</dc:creator>
  <cp:lastModifiedBy>NIKI</cp:lastModifiedBy>
  <cp:revision>53</cp:revision>
  <dcterms:created xsi:type="dcterms:W3CDTF">2016-04-12T13:53:22Z</dcterms:created>
  <dcterms:modified xsi:type="dcterms:W3CDTF">2017-06-01T06:34:53Z</dcterms:modified>
</cp:coreProperties>
</file>