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9" r:id="rId1"/>
  </p:sldMasterIdLst>
  <p:notesMasterIdLst>
    <p:notesMasterId r:id="rId26"/>
  </p:notesMasterIdLst>
  <p:sldIdLst>
    <p:sldId id="257" r:id="rId2"/>
    <p:sldId id="258" r:id="rId3"/>
    <p:sldId id="284" r:id="rId4"/>
    <p:sldId id="306" r:id="rId5"/>
    <p:sldId id="285" r:id="rId6"/>
    <p:sldId id="287" r:id="rId7"/>
    <p:sldId id="310" r:id="rId8"/>
    <p:sldId id="286" r:id="rId9"/>
    <p:sldId id="289" r:id="rId10"/>
    <p:sldId id="290" r:id="rId11"/>
    <p:sldId id="311" r:id="rId12"/>
    <p:sldId id="294" r:id="rId13"/>
    <p:sldId id="293" r:id="rId14"/>
    <p:sldId id="312" r:id="rId15"/>
    <p:sldId id="297" r:id="rId16"/>
    <p:sldId id="313" r:id="rId17"/>
    <p:sldId id="298" r:id="rId18"/>
    <p:sldId id="302" r:id="rId19"/>
    <p:sldId id="303" r:id="rId20"/>
    <p:sldId id="278" r:id="rId21"/>
    <p:sldId id="280" r:id="rId22"/>
    <p:sldId id="281" r:id="rId23"/>
    <p:sldId id="282" r:id="rId24"/>
    <p:sldId id="314" r:id="rId25"/>
  </p:sldIdLst>
  <p:sldSz cx="12192000" cy="6858000"/>
  <p:notesSz cx="6858000" cy="93122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5965" autoAdjust="0"/>
  </p:normalViewPr>
  <p:slideViewPr>
    <p:cSldViewPr snapToGrid="0">
      <p:cViewPr>
        <p:scale>
          <a:sx n="50" d="100"/>
          <a:sy n="50" d="100"/>
        </p:scale>
        <p:origin x="-1500" y="-55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6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672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672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8BA372-D1D6-4354-B76E-5B8806328473}" type="datetimeFigureOut">
              <a:rPr lang="en-GB" smtClean="0"/>
              <a:t>02/02/2018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35000" y="1163638"/>
            <a:ext cx="5588000" cy="3143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81532"/>
            <a:ext cx="5486400" cy="366670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5046"/>
            <a:ext cx="2971800" cy="46723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45046"/>
            <a:ext cx="2971800" cy="46723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F5431A-2310-41DB-81A0-121829C9AF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3266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dirty="0" smtClean="0"/>
              <a:t>  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152589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dirty="0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5431A-2310-41DB-81A0-121829C9AFFF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23211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5431A-2310-41DB-81A0-121829C9AFFF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76158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0"/>
              </a:spcAft>
            </a:pPr>
            <a:endParaRPr lang="en-GB" sz="1200" dirty="0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5431A-2310-41DB-81A0-121829C9AFFF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49919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5431A-2310-41DB-81A0-121829C9AFFF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19136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5431A-2310-41DB-81A0-121829C9AFFF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0042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5431A-2310-41DB-81A0-121829C9AFFF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7995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endParaRPr lang="en-US" sz="1200" dirty="0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5431A-2310-41DB-81A0-121829C9AFFF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6159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5431A-2310-41DB-81A0-121829C9AFFF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26787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5431A-2310-41DB-81A0-121829C9AFFF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81330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5431A-2310-41DB-81A0-121829C9AFFF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32439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4955367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5431A-2310-41DB-81A0-121829C9AFFF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64365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60831E8-AC7F-4916-9D23-FFC1A6804288}" type="slidenum">
              <a:rPr lang="en-GB" altLang="en-US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/>
              <a:t>21</a:t>
            </a:fld>
            <a:endParaRPr lang="en-GB" altLang="en-US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69717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6C3487B-325B-4435-A049-ECF072C2750D}" type="slidenum">
              <a:rPr lang="en-GB" altLang="en-US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/>
              <a:t>22</a:t>
            </a:fld>
            <a:endParaRPr lang="en-GB" altLang="en-US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47059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altLang="en-US" dirty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2D1A809-8871-4CAE-A571-9F8BF8BD3099}" type="slidenum">
              <a:rPr lang="en-GB" altLang="en-US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pPr/>
              <a:t>23</a:t>
            </a:fld>
            <a:endParaRPr lang="en-GB" altLang="en-US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79312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5431A-2310-41DB-81A0-121829C9AFFF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0551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5431A-2310-41DB-81A0-121829C9AFF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30806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5431A-2310-41DB-81A0-121829C9AFF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30806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endParaRPr lang="en-GB" sz="1200" dirty="0"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5431A-2310-41DB-81A0-121829C9AFF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96309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5431A-2310-41DB-81A0-121829C9AFF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1090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5431A-2310-41DB-81A0-121829C9AFFF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62445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5431A-2310-41DB-81A0-121829C9AFF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45502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0"/>
              </a:spcAft>
            </a:pPr>
            <a:endParaRPr lang="en-US" sz="1100" dirty="0" smtClean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5431A-2310-41DB-81A0-121829C9AFFF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3355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17D07-4D0A-40C0-88D4-8624DEC54764}" type="datetime1">
              <a:rPr lang="en-GB" smtClean="0"/>
              <a:t>02/02/2018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Evie Georgakopoulou – MBPsS, BSc Psychology, MSc Occupational Psychology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0AE77-F287-41E2-B3C6-8827E68E6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338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977E0-8D75-44F3-A2E0-E9AB0824FE41}" type="datetime1">
              <a:rPr lang="en-GB" smtClean="0"/>
              <a:t>02/02/2018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Evie Georgakopoulou – MBPsS, BSc Psychology, MSc Occupational Psychology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0AE77-F287-41E2-B3C6-8827E68E6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3294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F757C-D276-40E3-9DE5-08A8B86F3062}" type="datetime1">
              <a:rPr lang="en-GB" smtClean="0"/>
              <a:t>02/02/2018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Evie Georgakopoulou – MBPsS, BSc Psychology, MSc Occupational Psychology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0AE77-F287-41E2-B3C6-8827E68E615F}" type="slidenum">
              <a:rPr lang="en-GB" smtClean="0"/>
              <a:t>‹#›</a:t>
            </a:fld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319940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58BC3-A3F5-485B-BA4E-7AF090628327}" type="datetime1">
              <a:rPr lang="en-GB" smtClean="0"/>
              <a:t>02/02/2018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Evie Georgakopoulou – MBPsS, BSc Psychology, MSc Occupational Psychology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0AE77-F287-41E2-B3C6-8827E68E6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97177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6AE4F-DD9E-44DF-913D-318B7548CB94}" type="datetime1">
              <a:rPr lang="en-GB" smtClean="0"/>
              <a:t>02/02/2018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Evie Georgakopoulou – MBPsS, BSc Psychology, MSc Occupational Psychology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0AE77-F287-41E2-B3C6-8827E68E615F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935327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FD3EF-536E-480F-AABE-9E34210C08D3}" type="datetime1">
              <a:rPr lang="en-GB" smtClean="0"/>
              <a:t>02/02/2018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Evie Georgakopoulou – MBPsS, BSc Psychology, MSc Occupational Psychology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0AE77-F287-41E2-B3C6-8827E68E6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52869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B444F-7B77-415B-9E1B-62CDF616094E}" type="datetime1">
              <a:rPr lang="en-GB" smtClean="0"/>
              <a:t>02/02/2018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Evie Georgakopoulou – MBPsS, BSc Psychology, MSc Occupational Psychology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0AE77-F287-41E2-B3C6-8827E68E6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49002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9422-7790-40EB-99EC-E1E1FFFEC2DE}" type="datetime1">
              <a:rPr lang="en-GB" smtClean="0"/>
              <a:t>02/02/2018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Evie Georgakopoulou – MBPsS, BSc Psychology, MSc Occupational Psychology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0AE77-F287-41E2-B3C6-8827E68E6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0626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29B0E-2BCF-475E-8509-3C5664A8A9C6}" type="datetime1">
              <a:rPr lang="en-GB" smtClean="0"/>
              <a:t>02/02/2018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Evie Georgakopoulou – MBPsS, BSc Psychology, MSc Occupational Psychology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0AE77-F287-41E2-B3C6-8827E68E6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058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4E468-C5EB-4BD0-972B-74567A6885C6}" type="datetime1">
              <a:rPr lang="en-GB" smtClean="0"/>
              <a:t>02/02/2018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Evie Georgakopoulou – MBPsS, BSc Psychology, MSc Occupational Psychology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0AE77-F287-41E2-B3C6-8827E68E6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5712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FB0C9-A841-4CD4-8106-05AE99814FE1}" type="datetime1">
              <a:rPr lang="en-GB" smtClean="0"/>
              <a:t>02/02/2018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Evie Georgakopoulou – MBPsS, BSc Psychology, MSc Occupational Psychology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0AE77-F287-41E2-B3C6-8827E68E6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369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C0838-3C6C-45F8-88B3-07C850D7543F}" type="datetime1">
              <a:rPr lang="en-GB" smtClean="0"/>
              <a:t>02/02/2018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Evie Georgakopoulou – MBPsS, BSc Psychology, MSc Occupational Psychology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0AE77-F287-41E2-B3C6-8827E68E6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144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9BDB2-6CCD-44BC-BCAB-06B9D6689607}" type="datetime1">
              <a:rPr lang="en-GB" smtClean="0"/>
              <a:t>02/02/2018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Evie Georgakopoulou – MBPsS, BSc Psychology, MSc Occupational Psychology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0AE77-F287-41E2-B3C6-8827E68E6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549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254F-5E8B-4F4E-B952-A07132BF2D6B}" type="datetime1">
              <a:rPr lang="en-GB" smtClean="0"/>
              <a:t>02/02/2018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Evie Georgakopoulou – MBPsS, BSc Psychology, MSc Occupational Psychology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0AE77-F287-41E2-B3C6-8827E68E6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9595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9DC0B-0E24-4FBC-B7DE-C26D2854B625}" type="datetime1">
              <a:rPr lang="en-GB" smtClean="0"/>
              <a:t>02/02/2018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Evie Georgakopoulou – MBPsS, BSc Psychology, MSc Occupational Psychology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0AE77-F287-41E2-B3C6-8827E68E6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3154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6B21A-39F6-4440-BDB4-F759621921AE}" type="datetime1">
              <a:rPr lang="en-GB" smtClean="0"/>
              <a:t>02/02/2018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Evie Georgakopoulou – MBPsS, BSc Psychology, MSc Occupational Psychology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0AE77-F287-41E2-B3C6-8827E68E6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1023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410775-85BB-40B1-97E3-94FD55DB8224}" type="datetime1">
              <a:rPr lang="en-GB" smtClean="0"/>
              <a:t>02/02/2018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Evie Georgakopoulou – MBPsS, BSc Psychology, MSc Occupational Psychology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B90AE77-F287-41E2-B3C6-8827E68E6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13088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  <p:sldLayoutId id="2147483732" r:id="rId13"/>
    <p:sldLayoutId id="2147483733" r:id="rId14"/>
    <p:sldLayoutId id="2147483734" r:id="rId15"/>
    <p:sldLayoutId id="2147483735" r:id="rId16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1337640" y="424068"/>
            <a:ext cx="8694256" cy="2372141"/>
          </a:xfrm>
        </p:spPr>
        <p:txBody>
          <a:bodyPr>
            <a:noAutofit/>
          </a:bodyPr>
          <a:lstStyle/>
          <a:p>
            <a:pPr marL="182563" algn="l"/>
            <a:r>
              <a:rPr lang="en-GB" altLang="en-US" sz="4400" dirty="0"/>
              <a:t/>
            </a:r>
            <a:br>
              <a:rPr lang="en-GB" altLang="en-US" sz="4400" dirty="0"/>
            </a:br>
            <a:r>
              <a:rPr lang="en-GB" altLang="en-US" sz="4400" dirty="0"/>
              <a:t/>
            </a:r>
            <a:br>
              <a:rPr lang="en-GB" altLang="en-US" sz="4400" dirty="0"/>
            </a:br>
            <a:r>
              <a:rPr lang="el-GR" altLang="en-US" sz="4400" dirty="0" smtClean="0"/>
              <a:t>Η τέχνη της </a:t>
            </a:r>
            <a:r>
              <a:rPr lang="el-GR" altLang="en-US" sz="4400" dirty="0" err="1" smtClean="0"/>
              <a:t>Ενσυνειδητότητας</a:t>
            </a:r>
            <a:r>
              <a:rPr lang="el-GR" altLang="en-US" sz="4400" dirty="0" smtClean="0"/>
              <a:t> (</a:t>
            </a:r>
            <a:r>
              <a:rPr lang="en-GB" altLang="en-US" sz="4400" dirty="0" smtClean="0"/>
              <a:t>Mindfulness</a:t>
            </a:r>
            <a:r>
              <a:rPr lang="el-GR" altLang="en-US" sz="4400" dirty="0" smtClean="0"/>
              <a:t>)</a:t>
            </a:r>
            <a:r>
              <a:rPr lang="en-GB" altLang="en-US" sz="4400" dirty="0" smtClean="0"/>
              <a:t> </a:t>
            </a:r>
            <a:r>
              <a:rPr lang="el-GR" altLang="en-US" sz="4400" dirty="0" smtClean="0"/>
              <a:t>και τα οφέλη στο χώρο εργασίας</a:t>
            </a:r>
            <a:endParaRPr lang="en-GB" altLang="en-US" sz="4400" dirty="0"/>
          </a:p>
        </p:txBody>
      </p:sp>
      <p:sp>
        <p:nvSpPr>
          <p:cNvPr id="7171" name="Subtitle 2"/>
          <p:cNvSpPr>
            <a:spLocks noGrp="1"/>
          </p:cNvSpPr>
          <p:nvPr>
            <p:ph type="subTitle" idx="1"/>
          </p:nvPr>
        </p:nvSpPr>
        <p:spPr>
          <a:xfrm>
            <a:off x="6132786" y="3383625"/>
            <a:ext cx="5770180" cy="853247"/>
          </a:xfrm>
        </p:spPr>
        <p:txBody>
          <a:bodyPr>
            <a:noAutofit/>
          </a:bodyPr>
          <a:lstStyle/>
          <a:p>
            <a:pPr marL="63500" algn="l"/>
            <a:r>
              <a:rPr lang="el-GR" altLang="en-US" sz="3200" dirty="0" smtClean="0">
                <a:latin typeface="Calibri" panose="020F0502020204030204" pitchFamily="34" charset="0"/>
              </a:rPr>
              <a:t>Εύη </a:t>
            </a:r>
            <a:r>
              <a:rPr lang="el-GR" altLang="en-US" sz="3200" dirty="0" err="1" smtClean="0">
                <a:latin typeface="Calibri" panose="020F0502020204030204" pitchFamily="34" charset="0"/>
              </a:rPr>
              <a:t>Γεωργακοπούλου</a:t>
            </a:r>
            <a:r>
              <a:rPr lang="en-GB" altLang="en-US" sz="3200" dirty="0" smtClean="0">
                <a:latin typeface="Calibri" panose="020F0502020204030204" pitchFamily="34" charset="0"/>
              </a:rPr>
              <a:t> – </a:t>
            </a:r>
            <a:r>
              <a:rPr lang="en-GB" altLang="en-US" sz="3200" dirty="0" err="1" smtClean="0">
                <a:latin typeface="Calibri" panose="020F0502020204030204" pitchFamily="34" charset="0"/>
              </a:rPr>
              <a:t>MBPsS</a:t>
            </a:r>
            <a:r>
              <a:rPr lang="el-GR" altLang="en-US" sz="3200" dirty="0" smtClean="0">
                <a:latin typeface="Calibri" panose="020F0502020204030204" pitchFamily="34" charset="0"/>
              </a:rPr>
              <a:t>, </a:t>
            </a:r>
            <a:endParaRPr lang="en-GB" altLang="en-US" sz="3200" dirty="0" smtClean="0">
              <a:latin typeface="Calibri" panose="020F0502020204030204" pitchFamily="34" charset="0"/>
            </a:endParaRPr>
          </a:p>
          <a:p>
            <a:pPr marL="63500" algn="l"/>
            <a:r>
              <a:rPr lang="en-GB" altLang="en-US" sz="3200" dirty="0" smtClean="0">
                <a:latin typeface="Calibri" panose="020F0502020204030204" pitchFamily="34" charset="0"/>
              </a:rPr>
              <a:t>BSc Psychology, MSc Occupational Psychology</a:t>
            </a:r>
            <a:endParaRPr lang="en-GB" altLang="en-US" sz="3200" dirty="0">
              <a:latin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2856" y="3383625"/>
            <a:ext cx="4041912" cy="2624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6112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Τα αποτελέσματα / οφέλη </a:t>
            </a:r>
            <a:r>
              <a:rPr lang="el-GR" dirty="0" err="1" smtClean="0"/>
              <a:t>Ενσυνειδητότητας</a:t>
            </a:r>
            <a:r>
              <a:rPr lang="el-GR" dirty="0" smtClean="0"/>
              <a:t> στο χώρο εργασίας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03119"/>
            <a:ext cx="8596668" cy="4030981"/>
          </a:xfrm>
        </p:spPr>
        <p:txBody>
          <a:bodyPr>
            <a:normAutofit fontScale="92500" lnSpcReduction="10000"/>
          </a:bodyPr>
          <a:lstStyle/>
          <a:p>
            <a:r>
              <a:rPr lang="el-GR" sz="2400" dirty="0" smtClean="0"/>
              <a:t>Συμφέρουσα οικονομικά εκπαίδευση και σχετικά εύκολη ως διαδικασία</a:t>
            </a:r>
            <a:endParaRPr lang="en-GB" sz="2400" dirty="0"/>
          </a:p>
          <a:p>
            <a:endParaRPr lang="en-GB" sz="2400" dirty="0"/>
          </a:p>
          <a:p>
            <a:r>
              <a:rPr lang="el-GR" sz="2400" dirty="0" smtClean="0"/>
              <a:t>Αποκτηθείσες δεξιότητες με χρησιμότητα εντός και εκτός εργασίας</a:t>
            </a:r>
            <a:endParaRPr lang="en-GB" sz="2400" dirty="0"/>
          </a:p>
          <a:p>
            <a:endParaRPr lang="en-GB" sz="2400" dirty="0"/>
          </a:p>
          <a:p>
            <a:r>
              <a:rPr lang="el-GR" sz="2400" dirty="0" smtClean="0"/>
              <a:t>Αύξηση ευημερίας</a:t>
            </a:r>
            <a:r>
              <a:rPr lang="en-GB" sz="2400" dirty="0" smtClean="0"/>
              <a:t> </a:t>
            </a:r>
            <a:r>
              <a:rPr lang="el-GR" sz="2400" dirty="0" smtClean="0"/>
              <a:t>μέσω της αύξησης του ψυχικού σθένους (αντοχής)</a:t>
            </a:r>
            <a:r>
              <a:rPr lang="en-GB" sz="2400" dirty="0" smtClean="0"/>
              <a:t> </a:t>
            </a:r>
            <a:r>
              <a:rPr lang="el-GR" sz="2400" dirty="0" smtClean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400" dirty="0" smtClean="0"/>
              <a:t>Βελτίωση των εργασιακών σχέσεων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2400" dirty="0" smtClean="0"/>
              <a:t>Βελτίωση της απόδοσης (παραγωγικότητα)</a:t>
            </a:r>
            <a:endParaRPr lang="en-GB" sz="2400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0AE77-F287-41E2-B3C6-8827E68E615F}" type="slidenum">
              <a:rPr lang="en-GB" smtClean="0"/>
              <a:t>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200" dirty="0" err="1" smtClean="0"/>
              <a:t>Evie</a:t>
            </a:r>
            <a:r>
              <a:rPr lang="en-GB" sz="1200" dirty="0" smtClean="0"/>
              <a:t> </a:t>
            </a:r>
            <a:r>
              <a:rPr lang="en-GB" sz="1200" dirty="0" err="1" smtClean="0"/>
              <a:t>Georgakopoulou</a:t>
            </a:r>
            <a:r>
              <a:rPr lang="en-GB" sz="1200" dirty="0" smtClean="0"/>
              <a:t> – </a:t>
            </a:r>
            <a:r>
              <a:rPr lang="en-GB" sz="1200" dirty="0" err="1" smtClean="0"/>
              <a:t>MBPsS</a:t>
            </a:r>
            <a:r>
              <a:rPr lang="en-GB" sz="1200" dirty="0" smtClean="0"/>
              <a:t>, BSc Psychology, MSc Occupational Psychology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3271892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66800"/>
          </a:xfrm>
        </p:spPr>
        <p:txBody>
          <a:bodyPr>
            <a:normAutofit fontScale="90000"/>
          </a:bodyPr>
          <a:lstStyle/>
          <a:p>
            <a:r>
              <a:rPr lang="el-GR" sz="3200" dirty="0">
                <a:solidFill>
                  <a:srgbClr val="90C226"/>
                </a:solidFill>
              </a:rPr>
              <a:t>Ευημερία και αύξηση </a:t>
            </a:r>
            <a:r>
              <a:rPr lang="el-GR" sz="3200" dirty="0" smtClean="0">
                <a:solidFill>
                  <a:srgbClr val="90C226"/>
                </a:solidFill>
              </a:rPr>
              <a:t>ανθεκτικότητας  (ψυχικού σθένους </a:t>
            </a:r>
            <a:r>
              <a:rPr lang="el-GR" sz="3200" dirty="0">
                <a:solidFill>
                  <a:srgbClr val="90C226"/>
                </a:solidFill>
              </a:rPr>
              <a:t>– </a:t>
            </a:r>
            <a:r>
              <a:rPr lang="en-GB" sz="3200" dirty="0">
                <a:solidFill>
                  <a:srgbClr val="90C226"/>
                </a:solidFill>
              </a:rPr>
              <a:t>Resilience</a:t>
            </a:r>
            <a:r>
              <a:rPr lang="el-GR" sz="3200" dirty="0">
                <a:solidFill>
                  <a:srgbClr val="90C226"/>
                </a:solidFill>
              </a:rPr>
              <a:t>) των εργαζομένων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6066366" cy="3668711"/>
          </a:xfrm>
        </p:spPr>
        <p:txBody>
          <a:bodyPr/>
          <a:lstStyle/>
          <a:p>
            <a:pPr lvl="0">
              <a:buClr>
                <a:srgbClr val="90C226"/>
              </a:buClr>
            </a:pPr>
            <a:r>
              <a:rPr lang="el-GR" sz="2400" dirty="0">
                <a:solidFill>
                  <a:prstClr val="white"/>
                </a:solidFill>
              </a:rPr>
              <a:t>Οι επιχειρήσεις ενδιαφέρονται ολοένα και περισσότερο για την ευημερία και την αύξηση </a:t>
            </a:r>
            <a:r>
              <a:rPr lang="el-GR" sz="2400" dirty="0" smtClean="0">
                <a:solidFill>
                  <a:prstClr val="white"/>
                </a:solidFill>
              </a:rPr>
              <a:t>ανθεκτικότητας </a:t>
            </a:r>
            <a:r>
              <a:rPr lang="el-GR" sz="2400" dirty="0">
                <a:solidFill>
                  <a:prstClr val="white"/>
                </a:solidFill>
              </a:rPr>
              <a:t>των </a:t>
            </a:r>
            <a:r>
              <a:rPr lang="el-GR" sz="2400" dirty="0" smtClean="0">
                <a:solidFill>
                  <a:prstClr val="white"/>
                </a:solidFill>
              </a:rPr>
              <a:t>εργαζομένων</a:t>
            </a:r>
          </a:p>
          <a:p>
            <a:pPr lvl="0">
              <a:buClr>
                <a:srgbClr val="90C226"/>
              </a:buClr>
            </a:pPr>
            <a:endParaRPr lang="el-GR" sz="2400" dirty="0" smtClean="0">
              <a:solidFill>
                <a:prstClr val="white"/>
              </a:solidFill>
            </a:endParaRPr>
          </a:p>
          <a:p>
            <a:pPr lvl="0">
              <a:buClr>
                <a:srgbClr val="90C226"/>
              </a:buClr>
            </a:pPr>
            <a:r>
              <a:rPr lang="el-GR" sz="2400" dirty="0" err="1" smtClean="0">
                <a:solidFill>
                  <a:prstClr val="white"/>
                </a:solidFill>
              </a:rPr>
              <a:t>Ενσυνειδητότητα</a:t>
            </a:r>
            <a:r>
              <a:rPr lang="el-GR" sz="2400" dirty="0" smtClean="0">
                <a:solidFill>
                  <a:prstClr val="white"/>
                </a:solidFill>
              </a:rPr>
              <a:t> </a:t>
            </a:r>
            <a:r>
              <a:rPr lang="el-GR" sz="2400" dirty="0" smtClean="0">
                <a:solidFill>
                  <a:prstClr val="white"/>
                </a:solidFill>
                <a:sym typeface="Wingdings" pitchFamily="2" charset="2"/>
              </a:rPr>
              <a:t> βελτιωμένη ψυχική κατάσταση  αυξημένη εργασιακή απόδοση και παραγωγικότητα</a:t>
            </a:r>
            <a:endParaRPr lang="en-GB" sz="2400" dirty="0">
              <a:solidFill>
                <a:prstClr val="white"/>
              </a:solidFill>
            </a:endParaRP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200" dirty="0" err="1" smtClean="0"/>
              <a:t>Evie</a:t>
            </a:r>
            <a:r>
              <a:rPr lang="en-GB" sz="1200" dirty="0" smtClean="0"/>
              <a:t> </a:t>
            </a:r>
            <a:r>
              <a:rPr lang="en-GB" sz="1200" dirty="0" err="1" smtClean="0"/>
              <a:t>Georgakopoulou</a:t>
            </a:r>
            <a:r>
              <a:rPr lang="en-GB" sz="1200" dirty="0" smtClean="0"/>
              <a:t> – </a:t>
            </a:r>
            <a:r>
              <a:rPr lang="en-GB" sz="1200" dirty="0" err="1" smtClean="0"/>
              <a:t>MBPsS</a:t>
            </a:r>
            <a:r>
              <a:rPr lang="en-GB" sz="1200" dirty="0" smtClean="0"/>
              <a:t>, BSc Psychology, MSc Occupational Psychology</a:t>
            </a:r>
            <a:endParaRPr lang="en-GB" sz="12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0AE77-F287-41E2-B3C6-8827E68E615F}" type="slidenum">
              <a:rPr lang="en-GB" smtClean="0"/>
              <a:t>11</a:t>
            </a:fld>
            <a:endParaRPr lang="en-GB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700" y="2190750"/>
            <a:ext cx="4797425" cy="384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0674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41779"/>
          </a:xfrm>
        </p:spPr>
        <p:txBody>
          <a:bodyPr>
            <a:normAutofit/>
          </a:bodyPr>
          <a:lstStyle/>
          <a:p>
            <a:r>
              <a:rPr lang="el-GR" sz="2700" dirty="0">
                <a:solidFill>
                  <a:srgbClr val="90C226"/>
                </a:solidFill>
              </a:rPr>
              <a:t>Ευημερία και αύξηση </a:t>
            </a:r>
            <a:r>
              <a:rPr lang="el-GR" sz="2700" dirty="0" smtClean="0">
                <a:solidFill>
                  <a:srgbClr val="90C226"/>
                </a:solidFill>
              </a:rPr>
              <a:t>ανθεκτικότητας (ψυχικού σθένους </a:t>
            </a:r>
            <a:r>
              <a:rPr lang="el-GR" sz="2700" dirty="0">
                <a:solidFill>
                  <a:srgbClr val="90C226"/>
                </a:solidFill>
              </a:rPr>
              <a:t>– </a:t>
            </a:r>
            <a:r>
              <a:rPr lang="en-GB" sz="2700" dirty="0">
                <a:solidFill>
                  <a:srgbClr val="90C226"/>
                </a:solidFill>
              </a:rPr>
              <a:t>Resilience</a:t>
            </a:r>
            <a:r>
              <a:rPr lang="el-GR" sz="2700" dirty="0">
                <a:solidFill>
                  <a:srgbClr val="90C226"/>
                </a:solidFill>
              </a:rPr>
              <a:t>) των </a:t>
            </a:r>
            <a:r>
              <a:rPr lang="el-GR" sz="2700" dirty="0" smtClean="0">
                <a:solidFill>
                  <a:srgbClr val="90C226"/>
                </a:solidFill>
              </a:rPr>
              <a:t>εργαζομένων – συνέχεια</a:t>
            </a:r>
            <a:r>
              <a:rPr lang="el-GR" sz="3200" dirty="0" smtClean="0">
                <a:solidFill>
                  <a:srgbClr val="90C226"/>
                </a:solidFill>
              </a:rPr>
              <a:t>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727201"/>
            <a:ext cx="8451426" cy="4368799"/>
          </a:xfrm>
        </p:spPr>
        <p:txBody>
          <a:bodyPr>
            <a:normAutofit fontScale="77500" lnSpcReduction="20000"/>
          </a:bodyPr>
          <a:lstStyle/>
          <a:p>
            <a:r>
              <a:rPr lang="el-GR" sz="1900" dirty="0" smtClean="0">
                <a:solidFill>
                  <a:schemeClr val="tx1"/>
                </a:solidFill>
              </a:rPr>
              <a:t>Οφέλη </a:t>
            </a:r>
            <a:r>
              <a:rPr lang="el-GR" sz="1900" dirty="0" err="1" smtClean="0">
                <a:solidFill>
                  <a:schemeClr val="tx1"/>
                </a:solidFill>
              </a:rPr>
              <a:t>Ενσυνειδητότητας</a:t>
            </a:r>
            <a:r>
              <a:rPr lang="el-GR" sz="1900" dirty="0" smtClean="0">
                <a:solidFill>
                  <a:schemeClr val="tx1"/>
                </a:solidFill>
              </a:rPr>
              <a:t> στην αύξηση ανθεκτικότητας  (</a:t>
            </a:r>
            <a:r>
              <a:rPr lang="en-GB" sz="1900" dirty="0" smtClean="0">
                <a:solidFill>
                  <a:schemeClr val="tx1"/>
                </a:solidFill>
              </a:rPr>
              <a:t>resilience</a:t>
            </a:r>
            <a:r>
              <a:rPr lang="el-GR" sz="1900" dirty="0" smtClean="0">
                <a:solidFill>
                  <a:schemeClr val="tx1"/>
                </a:solidFill>
              </a:rPr>
              <a:t>) στο χώρο εργασίας</a:t>
            </a:r>
            <a:r>
              <a:rPr lang="en-GB" sz="1900" dirty="0" smtClean="0">
                <a:solidFill>
                  <a:schemeClr val="tx1"/>
                </a:solidFill>
              </a:rPr>
              <a:t>:</a:t>
            </a:r>
            <a:endParaRPr lang="en-GB" sz="19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l-GR" sz="1700" dirty="0" smtClean="0">
                <a:solidFill>
                  <a:schemeClr val="tx1"/>
                </a:solidFill>
              </a:rPr>
              <a:t>Εφοδιάζει τους εργαζόμενους με αυτεπίγνωση</a:t>
            </a:r>
            <a:endParaRPr lang="en-GB" sz="17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l-GR" sz="1700" dirty="0" smtClean="0">
                <a:solidFill>
                  <a:schemeClr val="tx1"/>
                </a:solidFill>
              </a:rPr>
              <a:t>Αναγνώριση του </a:t>
            </a:r>
            <a:r>
              <a:rPr lang="en-GB" sz="1700" dirty="0" smtClean="0">
                <a:solidFill>
                  <a:schemeClr val="tx1"/>
                </a:solidFill>
              </a:rPr>
              <a:t>stress </a:t>
            </a:r>
            <a:r>
              <a:rPr lang="el-GR" sz="1700" dirty="0" smtClean="0">
                <a:solidFill>
                  <a:schemeClr val="tx1"/>
                </a:solidFill>
              </a:rPr>
              <a:t>και αποτελεσματικότερη διαχείρισή του</a:t>
            </a:r>
            <a:endParaRPr lang="en-GB" sz="17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l-GR" sz="1700" dirty="0" smtClean="0">
                <a:solidFill>
                  <a:schemeClr val="tx1"/>
                </a:solidFill>
              </a:rPr>
              <a:t>Ανάπτυξη ευθυκρισίας και επιλογή ενεργειών που ενισχύουν τους προσωπικούς πόρους </a:t>
            </a:r>
            <a:endParaRPr lang="en-GB" sz="17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l-GR" sz="1700" dirty="0" smtClean="0">
                <a:solidFill>
                  <a:schemeClr val="tx1"/>
                </a:solidFill>
              </a:rPr>
              <a:t>Αναγνώριση της δύναμης των σκέψεων και ορθή ανταπόκριση σε αυτές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1700" dirty="0" smtClean="0">
                <a:solidFill>
                  <a:schemeClr val="tx1"/>
                </a:solidFill>
              </a:rPr>
              <a:t>Προώθηση της αξίας των σχέσεων στο χώρο εργασίας</a:t>
            </a:r>
            <a:endParaRPr lang="en-GB" sz="17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GB" dirty="0">
              <a:solidFill>
                <a:schemeClr val="tx1"/>
              </a:solidFill>
            </a:endParaRPr>
          </a:p>
          <a:p>
            <a:r>
              <a:rPr lang="el-GR" sz="1900" dirty="0" smtClean="0">
                <a:solidFill>
                  <a:schemeClr val="tx1"/>
                </a:solidFill>
              </a:rPr>
              <a:t>Έρευνες δείχνουν πως η εκπαίδευση στην </a:t>
            </a:r>
            <a:r>
              <a:rPr lang="el-GR" sz="1900" dirty="0" err="1" smtClean="0">
                <a:solidFill>
                  <a:schemeClr val="tx1"/>
                </a:solidFill>
              </a:rPr>
              <a:t>Ενσυνειδητότητα</a:t>
            </a:r>
            <a:r>
              <a:rPr lang="el-GR" sz="1900" dirty="0" smtClean="0">
                <a:solidFill>
                  <a:schemeClr val="tx1"/>
                </a:solidFill>
              </a:rPr>
              <a:t> σχετίζεται με</a:t>
            </a:r>
            <a:r>
              <a:rPr lang="en-GB" sz="1900" dirty="0" smtClean="0">
                <a:solidFill>
                  <a:schemeClr val="tx1"/>
                </a:solidFill>
              </a:rPr>
              <a:t>:</a:t>
            </a:r>
            <a:endParaRPr lang="en-GB" sz="19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l-GR" sz="1700" dirty="0" smtClean="0">
                <a:solidFill>
                  <a:schemeClr val="tx1"/>
                </a:solidFill>
              </a:rPr>
              <a:t>Μειωμένη αντιδραστικότητα σε συναισθηματικά ερεθίσματα (άρα) και μειωμένη συναισθηματική εξάντληση</a:t>
            </a:r>
            <a:endParaRPr lang="en-GB" sz="17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l-GR" sz="1700" dirty="0" smtClean="0">
                <a:solidFill>
                  <a:schemeClr val="tx1"/>
                </a:solidFill>
              </a:rPr>
              <a:t>Μειωμένα επίπεδα </a:t>
            </a:r>
            <a:r>
              <a:rPr lang="en-GB" sz="1700" dirty="0" smtClean="0">
                <a:solidFill>
                  <a:schemeClr val="tx1"/>
                </a:solidFill>
              </a:rPr>
              <a:t>stress</a:t>
            </a:r>
            <a:r>
              <a:rPr lang="en-GB" sz="1700" dirty="0">
                <a:solidFill>
                  <a:schemeClr val="tx1"/>
                </a:solidFill>
              </a:rPr>
              <a:t>, burnout, </a:t>
            </a:r>
            <a:r>
              <a:rPr lang="el-GR" sz="1700" dirty="0" smtClean="0">
                <a:solidFill>
                  <a:schemeClr val="tx1"/>
                </a:solidFill>
              </a:rPr>
              <a:t>θυμού, εγκλωβισμού σε επαναλαμβανόμενες (αρνητικές) σκέψεις και άλλα ψυχικά συμπτώματα</a:t>
            </a:r>
            <a:endParaRPr lang="en-GB" sz="17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l-GR" sz="1700" dirty="0" smtClean="0">
                <a:solidFill>
                  <a:schemeClr val="tx1"/>
                </a:solidFill>
              </a:rPr>
              <a:t>Ενίσχυση θετικής στάσης του ατόμου, </a:t>
            </a:r>
            <a:r>
              <a:rPr lang="el-GR" sz="1700" dirty="0" err="1" smtClean="0">
                <a:solidFill>
                  <a:schemeClr val="tx1"/>
                </a:solidFill>
              </a:rPr>
              <a:t>ενσυναίσθησης</a:t>
            </a:r>
            <a:r>
              <a:rPr lang="el-GR" sz="1700" dirty="0" smtClean="0">
                <a:solidFill>
                  <a:schemeClr val="tx1"/>
                </a:solidFill>
              </a:rPr>
              <a:t>, αίσθησης συνοχής, αίσθησης «αυτό-συμπόνιας» και βελτίωση γενικότερης ποιότητας ζωής</a:t>
            </a:r>
            <a:endParaRPr lang="en-GB" sz="17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l-GR" sz="1700" dirty="0" smtClean="0">
                <a:solidFill>
                  <a:schemeClr val="tx1"/>
                </a:solidFill>
              </a:rPr>
              <a:t>Υψηλή εργασιακή απόδοση, καλύτερη εστίαση προσοχής και των γνωστικών ικανοτήτων</a:t>
            </a:r>
          </a:p>
          <a:p>
            <a:pPr>
              <a:buFont typeface="Arial" panose="020B0604020202020204" pitchFamily="34" charset="0"/>
              <a:buChar char="•"/>
            </a:pPr>
            <a:endParaRPr lang="el-GR" sz="1700" dirty="0">
              <a:solidFill>
                <a:schemeClr val="tx1"/>
              </a:solidFill>
            </a:endParaRPr>
          </a:p>
          <a:p>
            <a:pPr marL="0" indent="0" algn="r">
              <a:buNone/>
            </a:pPr>
            <a:r>
              <a:rPr lang="en-GB" sz="1700" dirty="0">
                <a:solidFill>
                  <a:schemeClr val="tx1"/>
                </a:solidFill>
              </a:rPr>
              <a:t>The Mindfulness Initiative (2016)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0AE77-F287-41E2-B3C6-8827E68E615F}" type="slidenum">
              <a:rPr lang="en-GB" smtClean="0"/>
              <a:t>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77334" y="6172200"/>
            <a:ext cx="6297612" cy="438150"/>
          </a:xfrm>
        </p:spPr>
        <p:txBody>
          <a:bodyPr/>
          <a:lstStyle/>
          <a:p>
            <a:r>
              <a:rPr lang="en-GB" sz="1200" dirty="0" err="1" smtClean="0"/>
              <a:t>Evie</a:t>
            </a:r>
            <a:r>
              <a:rPr lang="en-GB" sz="1200" dirty="0" smtClean="0"/>
              <a:t> </a:t>
            </a:r>
            <a:r>
              <a:rPr lang="en-GB" sz="1200" dirty="0" err="1" smtClean="0"/>
              <a:t>Georgakopoulou</a:t>
            </a:r>
            <a:r>
              <a:rPr lang="en-GB" sz="1200" dirty="0" smtClean="0"/>
              <a:t> – </a:t>
            </a:r>
            <a:r>
              <a:rPr lang="en-GB" sz="1200" dirty="0" err="1" smtClean="0"/>
              <a:t>MBPsS</a:t>
            </a:r>
            <a:r>
              <a:rPr lang="en-GB" sz="1200" dirty="0" smtClean="0"/>
              <a:t>, BSc Psychology, MSc Occupational Psychology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7967472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28700"/>
          </a:xfrm>
        </p:spPr>
        <p:txBody>
          <a:bodyPr>
            <a:normAutofit fontScale="90000"/>
          </a:bodyPr>
          <a:lstStyle/>
          <a:p>
            <a:r>
              <a:rPr lang="el-GR" sz="2900" dirty="0">
                <a:solidFill>
                  <a:srgbClr val="90C226"/>
                </a:solidFill>
              </a:rPr>
              <a:t>Ευημερία και αύξηση </a:t>
            </a:r>
            <a:r>
              <a:rPr lang="el-GR" sz="2900" dirty="0" smtClean="0">
                <a:solidFill>
                  <a:srgbClr val="90C226"/>
                </a:solidFill>
              </a:rPr>
              <a:t>ανθεκτικότητας (ψυχικού σθένους - </a:t>
            </a:r>
            <a:r>
              <a:rPr lang="en-GB" sz="2900" dirty="0" smtClean="0">
                <a:solidFill>
                  <a:srgbClr val="90C226"/>
                </a:solidFill>
              </a:rPr>
              <a:t>Resilience</a:t>
            </a:r>
            <a:r>
              <a:rPr lang="el-GR" sz="2900" dirty="0">
                <a:solidFill>
                  <a:srgbClr val="90C226"/>
                </a:solidFill>
              </a:rPr>
              <a:t>) </a:t>
            </a:r>
            <a:r>
              <a:rPr lang="el-GR" sz="2900" dirty="0" smtClean="0">
                <a:solidFill>
                  <a:srgbClr val="90C226"/>
                </a:solidFill>
              </a:rPr>
              <a:t>- </a:t>
            </a:r>
            <a:r>
              <a:rPr lang="en-GB" dirty="0" smtClean="0"/>
              <a:t>Case </a:t>
            </a:r>
            <a:r>
              <a:rPr lang="en-GB" dirty="0"/>
              <a:t>Study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700784"/>
            <a:ext cx="8596668" cy="4462271"/>
          </a:xfrm>
        </p:spPr>
        <p:txBody>
          <a:bodyPr>
            <a:normAutofit lnSpcReduction="10000"/>
          </a:bodyPr>
          <a:lstStyle/>
          <a:p>
            <a:r>
              <a:rPr lang="el-GR" dirty="0" smtClean="0">
                <a:solidFill>
                  <a:schemeClr val="tx1"/>
                </a:solidFill>
              </a:rPr>
              <a:t>Διεξαγωγή τυχαιοποιημένης ελεγχόμενης μελέτης (</a:t>
            </a:r>
            <a:r>
              <a:rPr lang="en-GB" dirty="0" smtClean="0">
                <a:solidFill>
                  <a:schemeClr val="tx1"/>
                </a:solidFill>
              </a:rPr>
              <a:t>RCT</a:t>
            </a:r>
            <a:r>
              <a:rPr lang="el-GR" dirty="0" smtClean="0">
                <a:solidFill>
                  <a:schemeClr val="tx1"/>
                </a:solidFill>
              </a:rPr>
              <a:t>) από το </a:t>
            </a:r>
            <a:r>
              <a:rPr lang="en-GB" dirty="0" err="1" smtClean="0">
                <a:solidFill>
                  <a:schemeClr val="tx1"/>
                </a:solidFill>
              </a:rPr>
              <a:t>Cranfield</a:t>
            </a:r>
            <a:r>
              <a:rPr lang="en-GB" dirty="0" smtClean="0">
                <a:solidFill>
                  <a:schemeClr val="tx1"/>
                </a:solidFill>
              </a:rPr>
              <a:t> University </a:t>
            </a:r>
            <a:r>
              <a:rPr lang="el-GR" dirty="0" smtClean="0">
                <a:solidFill>
                  <a:schemeClr val="tx1"/>
                </a:solidFill>
              </a:rPr>
              <a:t>σε διεθνή επιχείρηση. Μέτρηση της επίδρασης προγράμματος 6 εβδομάδων εκπαίδευσης στην </a:t>
            </a:r>
            <a:r>
              <a:rPr lang="el-GR" dirty="0" err="1" smtClean="0">
                <a:solidFill>
                  <a:schemeClr val="tx1"/>
                </a:solidFill>
              </a:rPr>
              <a:t>Ενσυνειδητότητα</a:t>
            </a:r>
            <a:r>
              <a:rPr lang="en-GB" dirty="0" smtClean="0">
                <a:solidFill>
                  <a:schemeClr val="tx1"/>
                </a:solidFill>
              </a:rPr>
              <a:t>. </a:t>
            </a:r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265 </a:t>
            </a:r>
            <a:r>
              <a:rPr lang="el-GR" dirty="0" smtClean="0">
                <a:solidFill>
                  <a:schemeClr val="tx1"/>
                </a:solidFill>
              </a:rPr>
              <a:t>εργαζόμενοι συμμετέχοντες τοποθετήθηκαν τυχαία σε δια ζώσης, ή σε </a:t>
            </a:r>
            <a:r>
              <a:rPr lang="en-GB" dirty="0" smtClean="0">
                <a:solidFill>
                  <a:schemeClr val="tx1"/>
                </a:solidFill>
              </a:rPr>
              <a:t>online </a:t>
            </a:r>
            <a:r>
              <a:rPr lang="el-GR" dirty="0" smtClean="0">
                <a:solidFill>
                  <a:schemeClr val="tx1"/>
                </a:solidFill>
              </a:rPr>
              <a:t>πρόγραμμα εκπαίδευσης στην </a:t>
            </a:r>
            <a:r>
              <a:rPr lang="el-GR" dirty="0" err="1" smtClean="0">
                <a:solidFill>
                  <a:schemeClr val="tx1"/>
                </a:solidFill>
              </a:rPr>
              <a:t>Ενσυνειδητότητα</a:t>
            </a:r>
            <a:r>
              <a:rPr lang="el-GR" dirty="0" smtClean="0">
                <a:solidFill>
                  <a:schemeClr val="tx1"/>
                </a:solidFill>
              </a:rPr>
              <a:t>, ή σε λίστα αναμονής στην ομάδα ελέγχου</a:t>
            </a:r>
            <a:r>
              <a:rPr lang="en-GB" dirty="0" smtClean="0">
                <a:solidFill>
                  <a:schemeClr val="tx1"/>
                </a:solidFill>
              </a:rPr>
              <a:t>. </a:t>
            </a:r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r>
              <a:rPr lang="el-GR" dirty="0" smtClean="0">
                <a:solidFill>
                  <a:schemeClr val="tx1"/>
                </a:solidFill>
              </a:rPr>
              <a:t>Οι έχοντες ολοκληρώσει την εκπαίδευση είχαν σημαντικά υψηλότερα ποσοστά αύξησης ανθεκτικότητας, σε σχέση με τους συμμετέχοντες στη λίστα αναμονής. </a:t>
            </a:r>
            <a:r>
              <a:rPr lang="en-GB" dirty="0" smtClean="0">
                <a:solidFill>
                  <a:schemeClr val="tx1"/>
                </a:solidFill>
              </a:rPr>
              <a:t> </a:t>
            </a:r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r>
              <a:rPr lang="el-GR" dirty="0" smtClean="0">
                <a:solidFill>
                  <a:schemeClr val="tx1"/>
                </a:solidFill>
              </a:rPr>
              <a:t>Τα οφέλη παρατηρήθηκαν τόσο στους δια ζώσης όσο και στους διαδικτυακά εκπαιδευόμενους</a:t>
            </a:r>
            <a:r>
              <a:rPr lang="en-GB" dirty="0" smtClean="0">
                <a:solidFill>
                  <a:schemeClr val="tx1"/>
                </a:solidFill>
              </a:rPr>
              <a:t>.</a:t>
            </a:r>
            <a:endParaRPr lang="en-GB" dirty="0">
              <a:solidFill>
                <a:schemeClr val="tx1"/>
              </a:solidFill>
            </a:endParaRPr>
          </a:p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0AE77-F287-41E2-B3C6-8827E68E615F}" type="slidenum">
              <a:rPr lang="en-GB" smtClean="0"/>
              <a:t>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200" dirty="0" err="1" smtClean="0"/>
              <a:t>Evie</a:t>
            </a:r>
            <a:r>
              <a:rPr lang="en-GB" sz="1200" dirty="0" smtClean="0"/>
              <a:t> </a:t>
            </a:r>
            <a:r>
              <a:rPr lang="en-GB" sz="1200" dirty="0" err="1" smtClean="0"/>
              <a:t>Georgakopoulou</a:t>
            </a:r>
            <a:r>
              <a:rPr lang="en-GB" sz="1200" dirty="0" smtClean="0"/>
              <a:t> – </a:t>
            </a:r>
            <a:r>
              <a:rPr lang="en-GB" sz="1200" dirty="0" err="1" smtClean="0"/>
              <a:t>MBPsS</a:t>
            </a:r>
            <a:r>
              <a:rPr lang="en-GB" sz="1200" dirty="0" smtClean="0"/>
              <a:t>, BSc Psychology, MSc Occupational Psychology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25934798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23900"/>
          </a:xfrm>
        </p:spPr>
        <p:txBody>
          <a:bodyPr/>
          <a:lstStyle/>
          <a:p>
            <a:r>
              <a:rPr lang="el-GR" dirty="0" smtClean="0"/>
              <a:t>Εργασιακές σχέσεις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1543051"/>
            <a:ext cx="6695016" cy="4133850"/>
          </a:xfrm>
        </p:spPr>
        <p:txBody>
          <a:bodyPr>
            <a:normAutofit fontScale="92500"/>
          </a:bodyPr>
          <a:lstStyle/>
          <a:p>
            <a:pPr lvl="0">
              <a:buClr>
                <a:srgbClr val="90C226"/>
              </a:buClr>
            </a:pPr>
            <a:r>
              <a:rPr lang="el-GR" sz="2000" dirty="0" smtClean="0">
                <a:solidFill>
                  <a:prstClr val="white">
                    <a:lumMod val="75000"/>
                    <a:lumOff val="25000"/>
                  </a:prstClr>
                </a:solidFill>
              </a:rPr>
              <a:t>Οι καλές εργασιακές σχέσεις συντελούν στην υψηλή παραγωγικότητα</a:t>
            </a:r>
            <a:r>
              <a:rPr lang="en-GB" sz="2000" dirty="0" smtClean="0">
                <a:solidFill>
                  <a:prstClr val="white">
                    <a:lumMod val="75000"/>
                    <a:lumOff val="25000"/>
                  </a:prstClr>
                </a:solidFill>
              </a:rPr>
              <a:t>. </a:t>
            </a:r>
            <a:endParaRPr lang="en-GB" sz="2000" dirty="0">
              <a:solidFill>
                <a:prstClr val="white">
                  <a:lumMod val="75000"/>
                  <a:lumOff val="25000"/>
                </a:prstClr>
              </a:solidFill>
            </a:endParaRPr>
          </a:p>
          <a:p>
            <a:pPr lvl="0">
              <a:buClr>
                <a:srgbClr val="90C226"/>
              </a:buClr>
            </a:pPr>
            <a:endParaRPr lang="en-GB" sz="2000" dirty="0">
              <a:solidFill>
                <a:prstClr val="white">
                  <a:lumMod val="75000"/>
                  <a:lumOff val="25000"/>
                </a:prstClr>
              </a:solidFill>
            </a:endParaRPr>
          </a:p>
          <a:p>
            <a:pPr lvl="0">
              <a:buClr>
                <a:srgbClr val="90C226"/>
              </a:buClr>
            </a:pPr>
            <a:r>
              <a:rPr lang="el-GR" sz="2000" dirty="0" smtClean="0">
                <a:solidFill>
                  <a:prstClr val="white">
                    <a:lumMod val="75000"/>
                    <a:lumOff val="25000"/>
                  </a:prstClr>
                </a:solidFill>
              </a:rPr>
              <a:t>Οι θετικές εργασιακές σχέσεις έχουν ως αποτέλεσμα</a:t>
            </a:r>
            <a:r>
              <a:rPr lang="en-GB" sz="2000" dirty="0" smtClean="0">
                <a:solidFill>
                  <a:prstClr val="white">
                    <a:lumMod val="75000"/>
                    <a:lumOff val="25000"/>
                  </a:prstClr>
                </a:solidFill>
              </a:rPr>
              <a:t>:</a:t>
            </a:r>
            <a:endParaRPr lang="en-GB" sz="2000" dirty="0">
              <a:solidFill>
                <a:prstClr val="white">
                  <a:lumMod val="75000"/>
                  <a:lumOff val="25000"/>
                </a:prstClr>
              </a:solidFill>
            </a:endParaRPr>
          </a:p>
          <a:p>
            <a:pPr lvl="0">
              <a:buClr>
                <a:srgbClr val="90C226"/>
              </a:buClr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prstClr val="white">
                    <a:lumMod val="75000"/>
                    <a:lumOff val="25000"/>
                  </a:prstClr>
                </a:solidFill>
              </a:rPr>
              <a:t>Παραγωγικές ομάδες</a:t>
            </a:r>
            <a:endParaRPr lang="en-GB" sz="2000" dirty="0">
              <a:solidFill>
                <a:prstClr val="white">
                  <a:lumMod val="75000"/>
                  <a:lumOff val="25000"/>
                </a:prstClr>
              </a:solidFill>
            </a:endParaRPr>
          </a:p>
          <a:p>
            <a:pPr lvl="0">
              <a:buClr>
                <a:srgbClr val="90C226"/>
              </a:buClr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prstClr val="white">
                    <a:lumMod val="75000"/>
                    <a:lumOff val="25000"/>
                  </a:prstClr>
                </a:solidFill>
              </a:rPr>
              <a:t>Τη διάχυση θετικής επίδρασης και στην προσωπική ζωή</a:t>
            </a:r>
            <a:r>
              <a:rPr lang="en-GB" sz="2000" dirty="0" smtClean="0">
                <a:solidFill>
                  <a:prstClr val="white">
                    <a:lumMod val="75000"/>
                    <a:lumOff val="25000"/>
                  </a:prstClr>
                </a:solidFill>
              </a:rPr>
              <a:t> </a:t>
            </a:r>
            <a:endParaRPr lang="en-GB" sz="2000" dirty="0">
              <a:solidFill>
                <a:prstClr val="white">
                  <a:lumMod val="75000"/>
                  <a:lumOff val="25000"/>
                </a:prstClr>
              </a:solidFill>
            </a:endParaRPr>
          </a:p>
          <a:p>
            <a:pPr lvl="0">
              <a:buClr>
                <a:srgbClr val="90C226"/>
              </a:buClr>
            </a:pPr>
            <a:endParaRPr lang="en-GB" sz="2000" dirty="0">
              <a:solidFill>
                <a:prstClr val="white">
                  <a:lumMod val="75000"/>
                  <a:lumOff val="25000"/>
                </a:prstClr>
              </a:solidFill>
            </a:endParaRPr>
          </a:p>
          <a:p>
            <a:pPr lvl="0">
              <a:buClr>
                <a:srgbClr val="90C226"/>
              </a:buClr>
            </a:pPr>
            <a:r>
              <a:rPr lang="el-GR" sz="2000" dirty="0" smtClean="0">
                <a:solidFill>
                  <a:prstClr val="white">
                    <a:lumMod val="75000"/>
                    <a:lumOff val="25000"/>
                  </a:prstClr>
                </a:solidFill>
              </a:rPr>
              <a:t>Βάση ερευνών, η </a:t>
            </a:r>
            <a:r>
              <a:rPr lang="el-GR" sz="2000" dirty="0" err="1" smtClean="0">
                <a:solidFill>
                  <a:prstClr val="white">
                    <a:lumMod val="75000"/>
                    <a:lumOff val="25000"/>
                  </a:prstClr>
                </a:solidFill>
              </a:rPr>
              <a:t>Ενσυνειδητότητα</a:t>
            </a:r>
            <a:r>
              <a:rPr lang="el-GR" sz="2000" dirty="0" smtClean="0">
                <a:solidFill>
                  <a:prstClr val="white">
                    <a:lumMod val="75000"/>
                    <a:lumOff val="25000"/>
                  </a:prstClr>
                </a:solidFill>
              </a:rPr>
              <a:t> συνδέεται με βελτιωμένες εργασιακές σχέσεις, υποστηρικτικό εργασιακό πλαίσιο και αυξημένη ψυχική αντοχή απέναντι στις προκλήσεις</a:t>
            </a:r>
            <a:r>
              <a:rPr lang="en-GB" sz="2000" dirty="0" smtClean="0">
                <a:solidFill>
                  <a:prstClr val="white">
                    <a:lumMod val="75000"/>
                    <a:lumOff val="25000"/>
                  </a:prstClr>
                </a:solidFill>
              </a:rPr>
              <a:t>. </a:t>
            </a:r>
            <a:endParaRPr lang="en-GB" sz="2000" dirty="0">
              <a:solidFill>
                <a:prstClr val="white">
                  <a:lumMod val="75000"/>
                  <a:lumOff val="25000"/>
                </a:prstClr>
              </a:solidFill>
            </a:endParaRPr>
          </a:p>
          <a:p>
            <a:pPr lvl="0">
              <a:buClr>
                <a:srgbClr val="90C226"/>
              </a:buClr>
            </a:pPr>
            <a:endParaRPr lang="en-GB" dirty="0">
              <a:solidFill>
                <a:prstClr val="white">
                  <a:lumMod val="75000"/>
                  <a:lumOff val="25000"/>
                </a:prstClr>
              </a:solidFill>
            </a:endParaRP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200" dirty="0" err="1" smtClean="0"/>
              <a:t>Evie</a:t>
            </a:r>
            <a:r>
              <a:rPr lang="en-GB" sz="1200" dirty="0" smtClean="0"/>
              <a:t> </a:t>
            </a:r>
            <a:r>
              <a:rPr lang="en-GB" sz="1200" dirty="0" err="1" smtClean="0"/>
              <a:t>Georgakopoulou</a:t>
            </a:r>
            <a:r>
              <a:rPr lang="en-GB" sz="1200" dirty="0" smtClean="0"/>
              <a:t> – </a:t>
            </a:r>
            <a:r>
              <a:rPr lang="en-GB" sz="1200" dirty="0" err="1" smtClean="0"/>
              <a:t>MBPsS</a:t>
            </a:r>
            <a:r>
              <a:rPr lang="en-GB" sz="1200" dirty="0" smtClean="0"/>
              <a:t>, BSc Psychology, MSc Occupational Psychology</a:t>
            </a:r>
            <a:endParaRPr lang="en-GB" sz="12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0AE77-F287-41E2-B3C6-8827E68E615F}" type="slidenum">
              <a:rPr lang="en-GB" smtClean="0"/>
              <a:t>14</a:t>
            </a:fld>
            <a:endParaRPr lang="en-GB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575" y="1354684"/>
            <a:ext cx="4184650" cy="2788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04683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19150"/>
          </a:xfrm>
        </p:spPr>
        <p:txBody>
          <a:bodyPr/>
          <a:lstStyle/>
          <a:p>
            <a:r>
              <a:rPr lang="el-GR" dirty="0">
                <a:solidFill>
                  <a:srgbClr val="90C226"/>
                </a:solidFill>
              </a:rPr>
              <a:t>Εργασιακές σχέσεις </a:t>
            </a:r>
            <a:r>
              <a:rPr lang="el-GR" dirty="0" smtClean="0">
                <a:solidFill>
                  <a:srgbClr val="90C226"/>
                </a:solidFill>
              </a:rPr>
              <a:t>- </a:t>
            </a:r>
            <a:r>
              <a:rPr lang="en-GB" dirty="0" smtClean="0"/>
              <a:t>Case </a:t>
            </a:r>
            <a:r>
              <a:rPr lang="en-GB" dirty="0"/>
              <a:t>Study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43050"/>
            <a:ext cx="8596668" cy="4438650"/>
          </a:xfrm>
        </p:spPr>
        <p:txBody>
          <a:bodyPr>
            <a:normAutofit lnSpcReduction="10000"/>
          </a:bodyPr>
          <a:lstStyle/>
          <a:p>
            <a:r>
              <a:rPr lang="el-GR" sz="2000" dirty="0" smtClean="0"/>
              <a:t>Πρόγραμμα εκπαίδευσης στην </a:t>
            </a:r>
            <a:r>
              <a:rPr lang="el-GR" sz="2000" dirty="0" err="1" smtClean="0"/>
              <a:t>Ενσυνειδητότητα</a:t>
            </a:r>
            <a:r>
              <a:rPr lang="el-GR" sz="2000" dirty="0" smtClean="0"/>
              <a:t> διάρκειας 3-6 μηνών, από την </a:t>
            </a:r>
            <a:r>
              <a:rPr lang="en-GB" sz="2000" dirty="0" err="1" smtClean="0"/>
              <a:t>Kalapa</a:t>
            </a:r>
            <a:r>
              <a:rPr lang="en-GB" sz="2000" dirty="0" smtClean="0"/>
              <a:t> </a:t>
            </a:r>
            <a:r>
              <a:rPr lang="en-GB" sz="2000" dirty="0"/>
              <a:t>Leadership </a:t>
            </a:r>
            <a:r>
              <a:rPr lang="en-GB" sz="2000" dirty="0" smtClean="0"/>
              <a:t>Academy</a:t>
            </a:r>
            <a:r>
              <a:rPr lang="el-GR" sz="2000" dirty="0" smtClean="0"/>
              <a:t>. Συμπεριλάμβανε δια ζώσης και διαδικτυακές συνεδρίες, στις οποίες συμμετείχαν εργαζόμενοι από όλο τον κόσμο</a:t>
            </a:r>
            <a:r>
              <a:rPr lang="en-GB" sz="2000" dirty="0" smtClean="0"/>
              <a:t>. </a:t>
            </a:r>
            <a:endParaRPr lang="en-GB" sz="2000" dirty="0"/>
          </a:p>
          <a:p>
            <a:endParaRPr lang="en-GB" sz="2000" dirty="0"/>
          </a:p>
          <a:p>
            <a:r>
              <a:rPr lang="el-GR" sz="2000" dirty="0" smtClean="0"/>
              <a:t>Εφαρμογή των πρακτικών της </a:t>
            </a:r>
            <a:r>
              <a:rPr lang="el-GR" sz="2000" dirty="0" err="1" smtClean="0"/>
              <a:t>Ενσυνειδητότητας</a:t>
            </a:r>
            <a:r>
              <a:rPr lang="el-GR" sz="2000" dirty="0" smtClean="0"/>
              <a:t> στις ομάδες εργαζομένων όπως: ενεργητική ακρόαση, συμπερίληψη, μοίρασμα, φροντίδα και ανατροφοδότηση</a:t>
            </a:r>
            <a:r>
              <a:rPr lang="en-GB" sz="2000" dirty="0" smtClean="0"/>
              <a:t>. </a:t>
            </a:r>
            <a:endParaRPr lang="en-GB" sz="2000" dirty="0"/>
          </a:p>
          <a:p>
            <a:endParaRPr lang="en-GB" sz="2000" dirty="0"/>
          </a:p>
          <a:p>
            <a:r>
              <a:rPr lang="el-GR" sz="2000" dirty="0" smtClean="0"/>
              <a:t>Αποτελέσματα: οι ομάδες εργαζομένων σημείωσαν υψηλή παραγωγικότητα, μεγάλο βαθμό </a:t>
            </a:r>
            <a:r>
              <a:rPr lang="el-GR" sz="2000" dirty="0" err="1" smtClean="0"/>
              <a:t>συνεργατικότητας</a:t>
            </a:r>
            <a:r>
              <a:rPr lang="el-GR" sz="2000" dirty="0" smtClean="0"/>
              <a:t>, ενεργητική ακρόαση,  αλληλοβοήθεια, σαφήνεια ρόλων και αρμοδιοτήτων, βελτιωμένη ικανότητα μάθησης</a:t>
            </a:r>
            <a:r>
              <a:rPr lang="en-GB" sz="2000" dirty="0" smtClean="0"/>
              <a:t>.</a:t>
            </a:r>
            <a:endParaRPr lang="en-GB" sz="2000" dirty="0"/>
          </a:p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0AE77-F287-41E2-B3C6-8827E68E615F}" type="slidenum">
              <a:rPr lang="en-GB" smtClean="0"/>
              <a:t>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200" dirty="0" err="1" smtClean="0"/>
              <a:t>Evie</a:t>
            </a:r>
            <a:r>
              <a:rPr lang="en-GB" sz="1200" dirty="0" smtClean="0"/>
              <a:t> </a:t>
            </a:r>
            <a:r>
              <a:rPr lang="en-GB" sz="1200" dirty="0" err="1" smtClean="0"/>
              <a:t>Georgakopoulou</a:t>
            </a:r>
            <a:r>
              <a:rPr lang="en-GB" sz="1200" dirty="0" smtClean="0"/>
              <a:t> – </a:t>
            </a:r>
            <a:r>
              <a:rPr lang="en-GB" sz="1200" dirty="0" err="1" smtClean="0"/>
              <a:t>MBPsS</a:t>
            </a:r>
            <a:r>
              <a:rPr lang="en-GB" sz="1200" dirty="0" smtClean="0"/>
              <a:t>, BSc Psychology, MSc Occupational Psychology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38843423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04850"/>
          </a:xfrm>
        </p:spPr>
        <p:txBody>
          <a:bodyPr/>
          <a:lstStyle/>
          <a:p>
            <a:r>
              <a:rPr lang="el-GR" dirty="0">
                <a:solidFill>
                  <a:srgbClr val="90C226"/>
                </a:solidFill>
              </a:rPr>
              <a:t>Απόδοση - παραγωγικότητα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1562101"/>
            <a:ext cx="6828366" cy="4362450"/>
          </a:xfrm>
        </p:spPr>
        <p:txBody>
          <a:bodyPr>
            <a:normAutofit/>
          </a:bodyPr>
          <a:lstStyle/>
          <a:p>
            <a:pPr lvl="0">
              <a:buClr>
                <a:srgbClr val="90C226"/>
              </a:buClr>
            </a:pPr>
            <a:r>
              <a:rPr lang="el-GR" sz="2000" dirty="0" smtClean="0">
                <a:solidFill>
                  <a:prstClr val="white"/>
                </a:solidFill>
              </a:rPr>
              <a:t>Οφέλη εκπαίδευσης των </a:t>
            </a:r>
            <a:r>
              <a:rPr lang="en-GB" sz="2000" dirty="0" smtClean="0">
                <a:solidFill>
                  <a:prstClr val="white"/>
                </a:solidFill>
              </a:rPr>
              <a:t>Leaders</a:t>
            </a:r>
            <a:r>
              <a:rPr lang="el-GR" sz="2000" dirty="0" smtClean="0">
                <a:solidFill>
                  <a:prstClr val="white"/>
                </a:solidFill>
              </a:rPr>
              <a:t> στην </a:t>
            </a:r>
            <a:r>
              <a:rPr lang="el-GR" sz="2000" dirty="0" err="1" smtClean="0">
                <a:solidFill>
                  <a:prstClr val="white"/>
                </a:solidFill>
              </a:rPr>
              <a:t>Ενσυνειδητότητα</a:t>
            </a:r>
            <a:r>
              <a:rPr lang="el-GR" sz="2000" dirty="0" smtClean="0">
                <a:solidFill>
                  <a:prstClr val="white"/>
                </a:solidFill>
              </a:rPr>
              <a:t>:</a:t>
            </a:r>
            <a:endParaRPr lang="en-GB" sz="2000" dirty="0">
              <a:solidFill>
                <a:prstClr val="white"/>
              </a:solidFill>
            </a:endParaRPr>
          </a:p>
          <a:p>
            <a:pPr lvl="0">
              <a:buClr>
                <a:srgbClr val="90C226"/>
              </a:buClr>
              <a:buFontTx/>
              <a:buChar char="-"/>
            </a:pPr>
            <a:r>
              <a:rPr lang="el-GR" sz="2000" dirty="0" smtClean="0">
                <a:solidFill>
                  <a:prstClr val="white"/>
                </a:solidFill>
              </a:rPr>
              <a:t>Μειωμένα επίπεδα ψυχικής εξουθένωσης υφισταμένων και αυξημένη εξισορρόπηση εργασίας και προσωπικής ζωής, αυξημένη παραγωγικότητα, εργασιακή ικανοποίηση και δέσμευση προσωπικού</a:t>
            </a:r>
            <a:r>
              <a:rPr lang="en-GB" sz="2000" dirty="0" smtClean="0">
                <a:solidFill>
                  <a:prstClr val="white"/>
                </a:solidFill>
              </a:rPr>
              <a:t>. </a:t>
            </a:r>
            <a:endParaRPr lang="en-GB" sz="2000" dirty="0">
              <a:solidFill>
                <a:prstClr val="white"/>
              </a:solidFill>
            </a:endParaRPr>
          </a:p>
          <a:p>
            <a:pPr lvl="0">
              <a:buClr>
                <a:srgbClr val="90C226"/>
              </a:buClr>
            </a:pPr>
            <a:endParaRPr lang="en-GB" sz="2000" dirty="0">
              <a:solidFill>
                <a:prstClr val="white"/>
              </a:solidFill>
            </a:endParaRPr>
          </a:p>
          <a:p>
            <a:pPr lvl="0">
              <a:buClr>
                <a:srgbClr val="90C226"/>
              </a:buClr>
            </a:pPr>
            <a:r>
              <a:rPr lang="el-GR" sz="2000" dirty="0" smtClean="0">
                <a:solidFill>
                  <a:prstClr val="white"/>
                </a:solidFill>
              </a:rPr>
              <a:t>Οφέλη εκπαίδευσης εργαζομένων στην </a:t>
            </a:r>
            <a:r>
              <a:rPr lang="el-GR" sz="2000" dirty="0" err="1" smtClean="0">
                <a:solidFill>
                  <a:prstClr val="white"/>
                </a:solidFill>
              </a:rPr>
              <a:t>Ενσυνειδητότητα</a:t>
            </a:r>
            <a:r>
              <a:rPr lang="el-GR" sz="2000" dirty="0" smtClean="0">
                <a:solidFill>
                  <a:prstClr val="white"/>
                </a:solidFill>
              </a:rPr>
              <a:t>:</a:t>
            </a:r>
            <a:endParaRPr lang="en-GB" sz="2000" dirty="0">
              <a:solidFill>
                <a:prstClr val="white"/>
              </a:solidFill>
            </a:endParaRPr>
          </a:p>
          <a:p>
            <a:pPr lvl="0">
              <a:buClr>
                <a:srgbClr val="90C226"/>
              </a:buClr>
              <a:buFontTx/>
              <a:buChar char="-"/>
            </a:pPr>
            <a:r>
              <a:rPr lang="el-GR" sz="2000" dirty="0" smtClean="0">
                <a:solidFill>
                  <a:prstClr val="white"/>
                </a:solidFill>
              </a:rPr>
              <a:t>Βελτιωμένη ικανότητα λήψης αποφάσεων</a:t>
            </a:r>
          </a:p>
          <a:p>
            <a:pPr lvl="0">
              <a:buClr>
                <a:srgbClr val="90C226"/>
              </a:buClr>
              <a:buFontTx/>
              <a:buChar char="-"/>
            </a:pPr>
            <a:r>
              <a:rPr lang="el-GR" sz="2000" dirty="0" smtClean="0">
                <a:solidFill>
                  <a:prstClr val="white"/>
                </a:solidFill>
              </a:rPr>
              <a:t>Ενισχυμένη δημιουργικότητα και καινοτομία</a:t>
            </a:r>
            <a:endParaRPr lang="en-US" sz="2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200" dirty="0" err="1" smtClean="0"/>
              <a:t>Evie</a:t>
            </a:r>
            <a:r>
              <a:rPr lang="en-GB" sz="1200" dirty="0" smtClean="0"/>
              <a:t> </a:t>
            </a:r>
            <a:r>
              <a:rPr lang="en-GB" sz="1200" dirty="0" err="1" smtClean="0"/>
              <a:t>Georgakopoulou</a:t>
            </a:r>
            <a:r>
              <a:rPr lang="en-GB" sz="1200" dirty="0" smtClean="0"/>
              <a:t> – </a:t>
            </a:r>
            <a:r>
              <a:rPr lang="en-GB" sz="1200" dirty="0" err="1" smtClean="0"/>
              <a:t>MBPsS</a:t>
            </a:r>
            <a:r>
              <a:rPr lang="en-GB" sz="1200" dirty="0" smtClean="0"/>
              <a:t>, BSc Psychology, MSc Occupational Psychology</a:t>
            </a:r>
            <a:endParaRPr lang="en-GB" sz="12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0AE77-F287-41E2-B3C6-8827E68E615F}" type="slidenum">
              <a:rPr lang="en-GB" smtClean="0"/>
              <a:t>16</a:t>
            </a:fld>
            <a:endParaRPr lang="en-GB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7475" y="1487962"/>
            <a:ext cx="4184650" cy="2712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38354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200150"/>
          </a:xfrm>
        </p:spPr>
        <p:txBody>
          <a:bodyPr/>
          <a:lstStyle/>
          <a:p>
            <a:r>
              <a:rPr lang="el-GR" dirty="0">
                <a:solidFill>
                  <a:srgbClr val="90C226"/>
                </a:solidFill>
              </a:rPr>
              <a:t>Απόδοση </a:t>
            </a:r>
            <a:r>
              <a:rPr lang="el-GR" dirty="0" smtClean="0">
                <a:solidFill>
                  <a:srgbClr val="90C226"/>
                </a:solidFill>
              </a:rPr>
              <a:t>/ παραγωγικότητα - </a:t>
            </a:r>
            <a:r>
              <a:rPr lang="en-GB" dirty="0" smtClean="0"/>
              <a:t>Case </a:t>
            </a:r>
            <a:r>
              <a:rPr lang="en-GB" dirty="0"/>
              <a:t>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866900"/>
            <a:ext cx="8596668" cy="4229100"/>
          </a:xfrm>
        </p:spPr>
        <p:txBody>
          <a:bodyPr>
            <a:noAutofit/>
          </a:bodyPr>
          <a:lstStyle/>
          <a:p>
            <a:r>
              <a:rPr lang="el-GR" sz="2000" dirty="0" smtClean="0"/>
              <a:t>Η ανεξάρτητη μικρομεσαία επιχείρηση «</a:t>
            </a:r>
            <a:r>
              <a:rPr lang="en-GB" sz="2000" dirty="0" smtClean="0"/>
              <a:t>18 </a:t>
            </a:r>
            <a:r>
              <a:rPr lang="en-GB" sz="2000" dirty="0"/>
              <a:t>Feet &amp; </a:t>
            </a:r>
            <a:r>
              <a:rPr lang="en-GB" sz="2000" dirty="0" smtClean="0"/>
              <a:t>Rising</a:t>
            </a:r>
            <a:r>
              <a:rPr lang="el-GR" sz="2000" dirty="0" smtClean="0"/>
              <a:t>» εκδήλωσε ενδιαφέρον για εκπαίδευση των εργαζομένων της στην </a:t>
            </a:r>
            <a:r>
              <a:rPr lang="el-GR" sz="2000" dirty="0" err="1" smtClean="0"/>
              <a:t>Ενσυνειδητότητα</a:t>
            </a:r>
            <a:r>
              <a:rPr lang="el-GR" sz="2000" dirty="0" smtClean="0"/>
              <a:t>, με παράλληλη συμμετοχή τους σε έρευνα</a:t>
            </a:r>
            <a:r>
              <a:rPr lang="en-GB" sz="2000" dirty="0" smtClean="0"/>
              <a:t>.</a:t>
            </a:r>
          </a:p>
          <a:p>
            <a:endParaRPr lang="en-GB" sz="2000" dirty="0" smtClean="0"/>
          </a:p>
          <a:p>
            <a:r>
              <a:rPr lang="el-GR" sz="2000" dirty="0" smtClean="0"/>
              <a:t>Σε συνεργασία με το </a:t>
            </a:r>
            <a:r>
              <a:rPr lang="en-GB" sz="2000" dirty="0" smtClean="0"/>
              <a:t>Liverpool Moore’s University</a:t>
            </a:r>
            <a:r>
              <a:rPr lang="el-GR" sz="2000" dirty="0" smtClean="0"/>
              <a:t> ξεκίνησε ένα εκπαιδευτικό πρόγραμμα με τη συμμετοχή 35 εργαζομένων, διάρκειας 8 εβδομάδων</a:t>
            </a:r>
            <a:r>
              <a:rPr lang="en-GB" sz="2000" dirty="0" smtClean="0"/>
              <a:t>, </a:t>
            </a:r>
            <a:r>
              <a:rPr lang="el-GR" sz="2000" dirty="0" smtClean="0"/>
              <a:t>με δεκαπενθήμερες συναντήσεις 8 ωρών</a:t>
            </a:r>
            <a:r>
              <a:rPr lang="en-GB" sz="2000" dirty="0" smtClean="0"/>
              <a:t>. </a:t>
            </a:r>
          </a:p>
          <a:p>
            <a:endParaRPr lang="en-GB" sz="2000" dirty="0"/>
          </a:p>
          <a:p>
            <a:r>
              <a:rPr lang="el-GR" sz="2000" dirty="0" smtClean="0"/>
              <a:t>Ευρήματα έρευνας: αύξηση προσαρμοστικότητας και χωρητικότητας της λειτουργικής μνήμης, βελτιωμένη ικανότητα εστίασης προσοχής και ικανότητα ευρύτητας πνεύματος και αύξηση γενικότερης θετικής στάσης</a:t>
            </a:r>
            <a:r>
              <a:rPr lang="en-GB" sz="2000" dirty="0" smtClean="0"/>
              <a:t>. </a:t>
            </a:r>
            <a:endParaRPr lang="en-GB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0AE77-F287-41E2-B3C6-8827E68E615F}" type="slidenum">
              <a:rPr lang="en-GB" smtClean="0"/>
              <a:t>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200" dirty="0" err="1" smtClean="0"/>
              <a:t>Evie</a:t>
            </a:r>
            <a:r>
              <a:rPr lang="en-GB" sz="1200" dirty="0" smtClean="0"/>
              <a:t> </a:t>
            </a:r>
            <a:r>
              <a:rPr lang="en-GB" sz="1200" dirty="0" err="1" smtClean="0"/>
              <a:t>Georgakopoulou</a:t>
            </a:r>
            <a:r>
              <a:rPr lang="en-GB" sz="1200" dirty="0" smtClean="0"/>
              <a:t> – </a:t>
            </a:r>
            <a:r>
              <a:rPr lang="en-GB" sz="1200" dirty="0" err="1" smtClean="0"/>
              <a:t>MBPsS</a:t>
            </a:r>
            <a:r>
              <a:rPr lang="en-GB" sz="1200" dirty="0" smtClean="0"/>
              <a:t>, BSc Psychology, MSc Occupational Psychology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28242563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740986" cy="1123950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Η τέχνη της </a:t>
            </a:r>
            <a:r>
              <a:rPr lang="el-GR" sz="2800" dirty="0" err="1" smtClean="0"/>
              <a:t>Ενσυνειδητότητας</a:t>
            </a:r>
            <a:r>
              <a:rPr lang="el-GR" sz="2800" dirty="0" smtClean="0"/>
              <a:t> στο χώρο εργασίας και τα οφέλη αυτής (</a:t>
            </a:r>
            <a:r>
              <a:rPr lang="en-GB" sz="2800" dirty="0" err="1" smtClean="0"/>
              <a:t>Chaskalson</a:t>
            </a:r>
            <a:r>
              <a:rPr lang="el-GR" sz="2800" dirty="0" smtClean="0"/>
              <a:t>, </a:t>
            </a:r>
            <a:r>
              <a:rPr lang="en-GB" sz="2800" dirty="0" smtClean="0"/>
              <a:t>2011</a:t>
            </a:r>
            <a:r>
              <a:rPr lang="en-GB" sz="2800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788697"/>
            <a:ext cx="8596668" cy="4323346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/>
              <a:t>Έχουν </a:t>
            </a:r>
            <a:r>
              <a:rPr lang="el-GR" dirty="0"/>
              <a:t>μειωμένα επίπεδα </a:t>
            </a:r>
            <a:r>
              <a:rPr lang="el-GR" dirty="0" err="1"/>
              <a:t>stress</a:t>
            </a:r>
            <a:endParaRPr lang="el-GR" dirty="0"/>
          </a:p>
          <a:p>
            <a:r>
              <a:rPr lang="el-GR" dirty="0"/>
              <a:t>Αυξήσουν τα επίπεδα της συναισθηματικής νοημοσύνης </a:t>
            </a:r>
          </a:p>
          <a:p>
            <a:r>
              <a:rPr lang="el-GR" dirty="0"/>
              <a:t>Αυξήσουν τη διαπροσωπική ευαισθησία</a:t>
            </a:r>
          </a:p>
          <a:p>
            <a:r>
              <a:rPr lang="el-GR" dirty="0"/>
              <a:t>Παρουσιάσουν αυξημένο ψυχικό σθένος / αντοχή</a:t>
            </a:r>
          </a:p>
          <a:p>
            <a:r>
              <a:rPr lang="el-GR" dirty="0"/>
              <a:t>Μείωση ποσοστών απουσιών από την εργασία λόγω ασθένειας</a:t>
            </a:r>
          </a:p>
          <a:p>
            <a:r>
              <a:rPr lang="el-GR" dirty="0"/>
              <a:t>Παρουσιάσουν αυξημένη αυτεπίγνωση ή/και επίγνωση του άλλου</a:t>
            </a:r>
          </a:p>
          <a:p>
            <a:r>
              <a:rPr lang="el-GR" dirty="0"/>
              <a:t>Ενισχύσουν τις επικοινωνιακές δεξιότητες</a:t>
            </a:r>
          </a:p>
          <a:p>
            <a:r>
              <a:rPr lang="el-GR" dirty="0"/>
              <a:t>Ενισχύσουν τα επίπεδα συγκέντρωσης και προσοχής</a:t>
            </a:r>
          </a:p>
          <a:p>
            <a:r>
              <a:rPr lang="el-GR" dirty="0"/>
              <a:t>Μειώσουν τα επίπεδα της παρορμητικότητας</a:t>
            </a:r>
          </a:p>
          <a:p>
            <a:r>
              <a:rPr lang="el-GR" dirty="0"/>
              <a:t> Παρουσιάζουν αυξημένη ικανότητα να συγκρατούν και να αξιοποιούν πληροφορίες </a:t>
            </a:r>
          </a:p>
          <a:p>
            <a:r>
              <a:rPr lang="el-GR" dirty="0"/>
              <a:t> Παρουσιάζουν καλύτερη ποιότητα ύπνου</a:t>
            </a:r>
          </a:p>
          <a:p>
            <a:r>
              <a:rPr lang="el-GR" dirty="0"/>
              <a:t> Παρουσιάζουν χαμηλότερα επίπεδα ψυχικής δυσφορίας, συμπεριλαμβανομένης της κατάθλιψης και του άγχους</a:t>
            </a:r>
          </a:p>
          <a:p>
            <a:r>
              <a:rPr lang="el-GR" dirty="0"/>
              <a:t> Παρουσιάζουν υψηλότερα επίπεδα ευεξίας και αντλούν περισσότερη ικανοποίηση από την εργασία και την προσωπική τους ζωή </a:t>
            </a:r>
            <a:endParaRPr lang="en-GB" dirty="0"/>
          </a:p>
        </p:txBody>
      </p:sp>
      <p:pic>
        <p:nvPicPr>
          <p:cNvPr id="4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03" t="31859" r="57402" b="55249"/>
          <a:stretch/>
        </p:blipFill>
        <p:spPr bwMode="auto">
          <a:xfrm>
            <a:off x="9272778" y="2039112"/>
            <a:ext cx="2450592" cy="2380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0AE77-F287-41E2-B3C6-8827E68E615F}" type="slidenum">
              <a:rPr lang="en-GB" smtClean="0"/>
              <a:t>18</a:t>
            </a:fld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200" dirty="0" err="1" smtClean="0"/>
              <a:t>Evie</a:t>
            </a:r>
            <a:r>
              <a:rPr lang="en-GB" sz="1200" dirty="0" smtClean="0"/>
              <a:t> </a:t>
            </a:r>
            <a:r>
              <a:rPr lang="en-GB" sz="1200" dirty="0" err="1" smtClean="0"/>
              <a:t>Georgakopoulou</a:t>
            </a:r>
            <a:r>
              <a:rPr lang="en-GB" sz="1200" dirty="0" smtClean="0"/>
              <a:t> – </a:t>
            </a:r>
            <a:r>
              <a:rPr lang="en-GB" sz="1200" dirty="0" err="1" smtClean="0"/>
              <a:t>MBPsS</a:t>
            </a:r>
            <a:r>
              <a:rPr lang="en-GB" sz="1200" dirty="0" smtClean="0"/>
              <a:t>, BSc Psychology, MSc Occupational Psychology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31831046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Organisations Investing in Mindfulness Training Include: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3496179" cy="3767245"/>
          </a:xfrm>
        </p:spPr>
        <p:txBody>
          <a:bodyPr>
            <a:normAutofit/>
          </a:bodyPr>
          <a:lstStyle/>
          <a:p>
            <a:r>
              <a:rPr lang="en-GB" sz="2400" dirty="0"/>
              <a:t>Apple</a:t>
            </a:r>
          </a:p>
          <a:p>
            <a:r>
              <a:rPr lang="en-GB" sz="2400" dirty="0"/>
              <a:t>Google</a:t>
            </a:r>
          </a:p>
          <a:p>
            <a:r>
              <a:rPr lang="en-GB" sz="2400" dirty="0"/>
              <a:t>NHS Trust</a:t>
            </a:r>
          </a:p>
          <a:p>
            <a:r>
              <a:rPr lang="en-GB" sz="2400" dirty="0"/>
              <a:t>BT</a:t>
            </a:r>
          </a:p>
          <a:p>
            <a:r>
              <a:rPr lang="en-GB" sz="2400" dirty="0"/>
              <a:t>Unilever</a:t>
            </a:r>
          </a:p>
          <a:p>
            <a:r>
              <a:rPr lang="en-GB" sz="2400" dirty="0"/>
              <a:t>Civil Service</a:t>
            </a:r>
          </a:p>
          <a:p>
            <a:r>
              <a:rPr lang="en-GB" sz="2400" dirty="0"/>
              <a:t>Transport for London</a:t>
            </a:r>
          </a:p>
          <a:p>
            <a:endParaRPr lang="en-GB" sz="1400" dirty="0"/>
          </a:p>
          <a:p>
            <a:endParaRPr lang="en-GB" sz="1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513" y="1925864"/>
            <a:ext cx="2721063" cy="12861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496" y="2906800"/>
            <a:ext cx="1793216" cy="179321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1345" y="1574927"/>
            <a:ext cx="1462658" cy="1611362"/>
          </a:xfrm>
          <a:prstGeom prst="rect">
            <a:avLst/>
          </a:prstGeom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0AE77-F287-41E2-B3C6-8827E68E615F}" type="slidenum">
              <a:rPr lang="en-GB" smtClean="0"/>
              <a:t>19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200" dirty="0" err="1" smtClean="0"/>
              <a:t>Evie</a:t>
            </a:r>
            <a:r>
              <a:rPr lang="en-GB" sz="1200" dirty="0" smtClean="0"/>
              <a:t> </a:t>
            </a:r>
            <a:r>
              <a:rPr lang="en-GB" sz="1200" dirty="0" err="1" smtClean="0"/>
              <a:t>Georgakopoulou</a:t>
            </a:r>
            <a:r>
              <a:rPr lang="en-GB" sz="1200" dirty="0" smtClean="0"/>
              <a:t> – </a:t>
            </a:r>
            <a:r>
              <a:rPr lang="en-GB" sz="1200" dirty="0" err="1" smtClean="0"/>
              <a:t>MBPsS</a:t>
            </a:r>
            <a:r>
              <a:rPr lang="en-GB" sz="1200" dirty="0" smtClean="0"/>
              <a:t>, BSc Psychology, MSc Occupational Psychology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3112858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/>
          </p:cNvSpPr>
          <p:nvPr>
            <p:ph type="title"/>
          </p:nvPr>
        </p:nvSpPr>
        <p:spPr>
          <a:xfrm>
            <a:off x="677334" y="2495550"/>
            <a:ext cx="3854528" cy="13716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l-GR" altLang="en-US" sz="3600" dirty="0" smtClean="0"/>
              <a:t>Σκοπός εισήγησης</a:t>
            </a:r>
            <a:endParaRPr lang="en-US" altLang="en-US" sz="3600" dirty="0"/>
          </a:p>
        </p:txBody>
      </p:sp>
      <p:sp>
        <p:nvSpPr>
          <p:cNvPr id="9219" name="Rectangle 3"/>
          <p:cNvSpPr>
            <a:spLocks noGrp="1"/>
          </p:cNvSpPr>
          <p:nvPr>
            <p:ph idx="1"/>
          </p:nvPr>
        </p:nvSpPr>
        <p:spPr>
          <a:xfrm>
            <a:off x="4722361" y="800100"/>
            <a:ext cx="6081997" cy="5431761"/>
          </a:xfrm>
        </p:spPr>
        <p:txBody>
          <a:bodyPr>
            <a:normAutofit/>
          </a:bodyPr>
          <a:lstStyle/>
          <a:p>
            <a:pPr marL="642938" indent="-533400"/>
            <a:r>
              <a:rPr lang="el-GR" altLang="en-US" sz="2400" dirty="0"/>
              <a:t>Ορισμός / περιγραφή </a:t>
            </a:r>
            <a:r>
              <a:rPr lang="el-GR" altLang="en-US" sz="2400" dirty="0" err="1"/>
              <a:t>Ενσυνειδητότητας</a:t>
            </a:r>
            <a:r>
              <a:rPr lang="el-GR" altLang="en-US" sz="2400" dirty="0"/>
              <a:t> (</a:t>
            </a:r>
            <a:r>
              <a:rPr lang="el-GR" altLang="en-US" sz="2400" dirty="0" err="1"/>
              <a:t>Mindfulness</a:t>
            </a:r>
            <a:r>
              <a:rPr lang="el-GR" altLang="en-US" sz="2400" dirty="0"/>
              <a:t>) και το κατά πόσο αυτή η τεχνική μπορεί να είναι χρήσιμη </a:t>
            </a:r>
            <a:r>
              <a:rPr lang="el-GR" altLang="en-US" sz="2400" dirty="0" smtClean="0"/>
              <a:t>στον εργασιακό χώρο</a:t>
            </a:r>
            <a:endParaRPr lang="el-GR" altLang="en-US" sz="2400" dirty="0"/>
          </a:p>
          <a:p>
            <a:pPr marL="642938" indent="-533400"/>
            <a:endParaRPr lang="el-GR" altLang="en-US" sz="2400" dirty="0"/>
          </a:p>
          <a:p>
            <a:pPr marL="642938" indent="-533400"/>
            <a:r>
              <a:rPr lang="el-GR" altLang="en-US" sz="2400" dirty="0"/>
              <a:t>Μελέτη περιπτώσεων και ερευνών που σχετίζονται με την </a:t>
            </a:r>
            <a:r>
              <a:rPr lang="el-GR" altLang="en-US" sz="2400" dirty="0" err="1"/>
              <a:t>Ενσυνειδητότητα</a:t>
            </a:r>
            <a:endParaRPr lang="el-GR" altLang="en-US" sz="2400" dirty="0"/>
          </a:p>
          <a:p>
            <a:pPr marL="642938" indent="-533400"/>
            <a:endParaRPr lang="el-GR" altLang="en-US" sz="2400" dirty="0"/>
          </a:p>
          <a:p>
            <a:pPr marL="642938" indent="-533400"/>
            <a:r>
              <a:rPr lang="el-GR" altLang="en-US" sz="2400" dirty="0"/>
              <a:t>Διερεύνηση θεμάτων που σχετίζονται με την εφαρμογή της </a:t>
            </a:r>
            <a:r>
              <a:rPr lang="el-GR" altLang="en-US" sz="2400" dirty="0" err="1"/>
              <a:t>Ενσυνειδητότητας</a:t>
            </a:r>
            <a:r>
              <a:rPr lang="el-GR" altLang="en-US" sz="2400" dirty="0"/>
              <a:t> στο χώρο </a:t>
            </a:r>
            <a:r>
              <a:rPr lang="el-GR" altLang="en-US" sz="2400" dirty="0" smtClean="0"/>
              <a:t>εργασίας</a:t>
            </a:r>
            <a:endParaRPr lang="en-US" alt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0AE77-F287-41E2-B3C6-8827E68E615F}" type="slidenum">
              <a:rPr lang="en-GB" smtClean="0"/>
              <a:t>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200" dirty="0" err="1" smtClean="0"/>
              <a:t>Evie</a:t>
            </a:r>
            <a:r>
              <a:rPr lang="en-GB" sz="1200" dirty="0" smtClean="0"/>
              <a:t> </a:t>
            </a:r>
            <a:r>
              <a:rPr lang="en-GB" sz="1200" dirty="0" err="1" smtClean="0"/>
              <a:t>Georgakopoulou</a:t>
            </a:r>
            <a:r>
              <a:rPr lang="en-GB" sz="1200" dirty="0" smtClean="0"/>
              <a:t> – </a:t>
            </a:r>
            <a:r>
              <a:rPr lang="en-GB" sz="1200" dirty="0" err="1" smtClean="0"/>
              <a:t>MBPsS</a:t>
            </a:r>
            <a:r>
              <a:rPr lang="en-GB" sz="1200" dirty="0" smtClean="0"/>
              <a:t>, BSc Psychology, MSc Occupational Psychology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613124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/>
          </p:cNvSpPr>
          <p:nvPr>
            <p:ph type="title"/>
          </p:nvPr>
        </p:nvSpPr>
        <p:spPr>
          <a:xfrm>
            <a:off x="876300" y="620713"/>
            <a:ext cx="8229600" cy="1066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n-US" dirty="0" smtClean="0"/>
              <a:t>Πιθανά ζητήματα / σκεπτικισμός έναντι της </a:t>
            </a:r>
            <a:r>
              <a:rPr lang="el-GR" altLang="en-US" dirty="0" err="1" smtClean="0"/>
              <a:t>Ενσυνειδητότητας</a:t>
            </a:r>
            <a:endParaRPr lang="en-US" altLang="en-US" dirty="0"/>
          </a:p>
        </p:txBody>
      </p:sp>
      <p:sp>
        <p:nvSpPr>
          <p:cNvPr id="44035" name="Rectangle 3"/>
          <p:cNvSpPr>
            <a:spLocks noGrp="1"/>
          </p:cNvSpPr>
          <p:nvPr>
            <p:ph idx="1"/>
          </p:nvPr>
        </p:nvSpPr>
        <p:spPr>
          <a:xfrm>
            <a:off x="876300" y="1687512"/>
            <a:ext cx="8229600" cy="4328277"/>
          </a:xfrm>
        </p:spPr>
        <p:txBody>
          <a:bodyPr>
            <a:normAutofit fontScale="92500" lnSpcReduction="20000"/>
          </a:bodyPr>
          <a:lstStyle/>
          <a:p>
            <a:r>
              <a:rPr lang="el-GR" altLang="en-US" sz="2000" dirty="0"/>
              <a:t>Όταν μια επιχείρηση είναι καθολικά δυσλειτουργική, η </a:t>
            </a:r>
            <a:r>
              <a:rPr lang="el-GR" altLang="en-US" sz="2000" dirty="0" err="1"/>
              <a:t>Ενσυνειδητότητα</a:t>
            </a:r>
            <a:r>
              <a:rPr lang="el-GR" altLang="en-US" sz="2000" dirty="0"/>
              <a:t> δεν είναι πανάκεια</a:t>
            </a:r>
          </a:p>
          <a:p>
            <a:r>
              <a:rPr lang="el-GR" altLang="en-US" sz="2000" dirty="0"/>
              <a:t>Κάποιοι εργαζόμενοι και σωματεία εργαζομένων προβληματίζονται μήπως η </a:t>
            </a:r>
            <a:r>
              <a:rPr lang="el-GR" altLang="en-US" sz="2000" dirty="0" err="1"/>
              <a:t>Ενσυνειδητότητα</a:t>
            </a:r>
            <a:r>
              <a:rPr lang="el-GR" altLang="en-US" sz="2000" dirty="0"/>
              <a:t> είναι ένας τρόπος που θα κάνει τους εργαζόμενους να αντέξουν / υπομείνουν / αποδεχθούν απαράδεκτες συνθήκες εργασίας</a:t>
            </a:r>
          </a:p>
          <a:p>
            <a:r>
              <a:rPr lang="el-GR" altLang="en-US" sz="2000" dirty="0"/>
              <a:t>Μπορούν να υπάρξουν τόσο θετικά αποτελέσματα σε μόνο 8 εβδομάδες?</a:t>
            </a:r>
          </a:p>
          <a:p>
            <a:r>
              <a:rPr lang="el-GR" altLang="en-US" sz="2000" dirty="0"/>
              <a:t>Υπάρχουν καταγραφές δυσάρεστων εμπειριών – εδώ χρειάζεται να σκεφθούμε τις ατομικές διαφορές και πιθανές ανεπιθύμητες παρενέργειες</a:t>
            </a:r>
          </a:p>
          <a:p>
            <a:r>
              <a:rPr lang="el-GR" altLang="en-US" sz="2000" dirty="0"/>
              <a:t>Η έρευνα που διεξάγεται σε αυτό το πεδίο είναι πολλά υποσχόμενη, αλλά ακόμα θεωρείται πως βρίσκεται στα σπάργανα. Υπάρχει επίσης έλλειψη ερευνών που υποστηρίζουν την εφαρμογή της μεθόδου της </a:t>
            </a:r>
            <a:r>
              <a:rPr lang="el-GR" altLang="en-US" sz="2000" dirty="0" err="1"/>
              <a:t>Ενσυνειδητότητας</a:t>
            </a:r>
            <a:r>
              <a:rPr lang="el-GR" altLang="en-US" sz="2000" dirty="0"/>
              <a:t> εντός πλαισίων ψυχικής υγείας</a:t>
            </a:r>
            <a:r>
              <a:rPr lang="el-GR" altLang="en-US" sz="2000" dirty="0" smtClean="0"/>
              <a:t>.</a:t>
            </a:r>
            <a:endParaRPr lang="en-GB" altLang="en-US" sz="2000" dirty="0"/>
          </a:p>
          <a:p>
            <a:pPr lvl="1" eaLnBrk="1" hangingPunct="1"/>
            <a:endParaRPr lang="en-US" altLang="en-US" sz="1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0AE77-F287-41E2-B3C6-8827E68E615F}" type="slidenum">
              <a:rPr lang="en-GB" smtClean="0"/>
              <a:t>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200" dirty="0" err="1" smtClean="0"/>
              <a:t>Evie</a:t>
            </a:r>
            <a:r>
              <a:rPr lang="en-GB" sz="1200" dirty="0" smtClean="0"/>
              <a:t> </a:t>
            </a:r>
            <a:r>
              <a:rPr lang="en-GB" sz="1200" dirty="0" err="1" smtClean="0"/>
              <a:t>Georgakopoulou</a:t>
            </a:r>
            <a:r>
              <a:rPr lang="en-GB" sz="1200" dirty="0" smtClean="0"/>
              <a:t> – </a:t>
            </a:r>
            <a:r>
              <a:rPr lang="en-GB" sz="1200" dirty="0" err="1" smtClean="0"/>
              <a:t>MBPsS</a:t>
            </a:r>
            <a:r>
              <a:rPr lang="en-GB" sz="1200" dirty="0" smtClean="0"/>
              <a:t>, BSc Psychology, MSc Occupational Psychology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30505356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Title 1"/>
          <p:cNvSpPr>
            <a:spLocks noGrp="1"/>
          </p:cNvSpPr>
          <p:nvPr>
            <p:ph type="title"/>
          </p:nvPr>
        </p:nvSpPr>
        <p:spPr>
          <a:xfrm>
            <a:off x="1981200" y="836613"/>
            <a:ext cx="8229600" cy="775619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l-GR" altLang="en-US" sz="3600" dirty="0" smtClean="0"/>
              <a:t>Προτεινόμενα βιβλία</a:t>
            </a:r>
            <a:endParaRPr lang="en-GB" altLang="en-US" sz="3600" dirty="0"/>
          </a:p>
        </p:txBody>
      </p:sp>
      <p:sp>
        <p:nvSpPr>
          <p:cNvPr id="1126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61963" indent="-461963">
              <a:spcBef>
                <a:spcPts val="0"/>
              </a:spcBef>
              <a:buNone/>
              <a:defRPr/>
            </a:pPr>
            <a:endParaRPr lang="en-GB" sz="2000" dirty="0"/>
          </a:p>
          <a:p>
            <a:pPr eaLnBrk="1" hangingPunct="1">
              <a:buFont typeface="Wingdings 3" pitchFamily="18" charset="2"/>
              <a:buNone/>
              <a:defRPr/>
            </a:pPr>
            <a:endParaRPr lang="en-GB" altLang="en-US" dirty="0"/>
          </a:p>
        </p:txBody>
      </p:sp>
      <p:pic>
        <p:nvPicPr>
          <p:cNvPr id="4608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64" t="43304" r="20564" b="35268"/>
          <a:stretch>
            <a:fillRect/>
          </a:stretch>
        </p:blipFill>
        <p:spPr bwMode="auto">
          <a:xfrm>
            <a:off x="1106905" y="2060576"/>
            <a:ext cx="9914021" cy="3594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0AE77-F287-41E2-B3C6-8827E68E615F}" type="slidenum">
              <a:rPr lang="en-GB" smtClean="0"/>
              <a:t>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400" dirty="0" err="1" smtClean="0"/>
              <a:t>Evie</a:t>
            </a:r>
            <a:r>
              <a:rPr lang="en-GB" sz="1400" dirty="0" smtClean="0"/>
              <a:t> </a:t>
            </a:r>
            <a:r>
              <a:rPr lang="en-GB" sz="1400" dirty="0" err="1" smtClean="0"/>
              <a:t>Georgakopoulou</a:t>
            </a:r>
            <a:r>
              <a:rPr lang="en-GB" sz="1400" dirty="0" smtClean="0"/>
              <a:t> – </a:t>
            </a:r>
            <a:r>
              <a:rPr lang="en-GB" sz="1400" dirty="0" err="1" smtClean="0"/>
              <a:t>MBPsS</a:t>
            </a:r>
            <a:r>
              <a:rPr lang="en-GB" sz="1400" dirty="0" smtClean="0"/>
              <a:t>, BSc Psychology, MSc Occupational Psychology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3298776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Title 1"/>
          <p:cNvSpPr>
            <a:spLocks noGrp="1"/>
          </p:cNvSpPr>
          <p:nvPr>
            <p:ph type="title"/>
          </p:nvPr>
        </p:nvSpPr>
        <p:spPr>
          <a:xfrm>
            <a:off x="1982788" y="692150"/>
            <a:ext cx="8229600" cy="87195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l-GR" altLang="en-US" sz="3600" dirty="0" smtClean="0"/>
              <a:t>Προτεινόμενα άρθρα</a:t>
            </a:r>
            <a:endParaRPr lang="en-GB" altLang="en-US" sz="3600" dirty="0"/>
          </a:p>
        </p:txBody>
      </p:sp>
      <p:sp>
        <p:nvSpPr>
          <p:cNvPr id="48130" name="Content Placeholder 2"/>
          <p:cNvSpPr>
            <a:spLocks noGrp="1"/>
          </p:cNvSpPr>
          <p:nvPr>
            <p:ph idx="1"/>
          </p:nvPr>
        </p:nvSpPr>
        <p:spPr>
          <a:xfrm>
            <a:off x="890337" y="1758950"/>
            <a:ext cx="9322051" cy="418465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Font typeface="Wingdings 3" panose="05040102010807070707" pitchFamily="18" charset="2"/>
              <a:buNone/>
            </a:pPr>
            <a:r>
              <a:rPr lang="en-GB" altLang="en-US" sz="2000" dirty="0" err="1"/>
              <a:t>Chiesa</a:t>
            </a:r>
            <a:r>
              <a:rPr lang="en-GB" altLang="en-US" sz="2000" dirty="0"/>
              <a:t>, A., and </a:t>
            </a:r>
            <a:r>
              <a:rPr lang="en-GB" altLang="en-US" sz="2000" dirty="0" err="1"/>
              <a:t>Serretti</a:t>
            </a:r>
            <a:r>
              <a:rPr lang="en-GB" altLang="en-US" sz="2000" dirty="0"/>
              <a:t>, A. (2010) ‘A Systematic Review of Neurobiological and Clinical Features of Mindfulness Meditations’. </a:t>
            </a:r>
            <a:r>
              <a:rPr lang="en-GB" altLang="en-US" sz="2000" i="1" dirty="0"/>
              <a:t>Psychological Medicine 40</a:t>
            </a:r>
            <a:r>
              <a:rPr lang="en-GB" altLang="en-US" sz="2000" dirty="0"/>
              <a:t>, 1239-1252</a:t>
            </a:r>
            <a:br>
              <a:rPr lang="en-GB" altLang="en-US" sz="2000" dirty="0"/>
            </a:br>
            <a:endParaRPr lang="en-GB" altLang="en-US" sz="2000" dirty="0"/>
          </a:p>
          <a:p>
            <a:pPr eaLnBrk="1" hangingPunct="1">
              <a:buFont typeface="Wingdings 3" panose="05040102010807070707" pitchFamily="18" charset="2"/>
              <a:buNone/>
            </a:pPr>
            <a:r>
              <a:rPr lang="en-GB" altLang="en-US" sz="2000" dirty="0" err="1"/>
              <a:t>Chiesa</a:t>
            </a:r>
            <a:r>
              <a:rPr lang="en-GB" altLang="en-US" sz="2000" dirty="0"/>
              <a:t> et al. (2011) ‘Does Mindfulness Training Improve Cognitive Abilities? A Systematic Review of Neuropsychological Findings’ </a:t>
            </a:r>
            <a:r>
              <a:rPr lang="en-GB" altLang="en-US" sz="2000" i="1" dirty="0"/>
              <a:t>Clinical Psychology Review</a:t>
            </a:r>
            <a:r>
              <a:rPr lang="en-GB" altLang="en-US" sz="2000" dirty="0"/>
              <a:t> </a:t>
            </a:r>
            <a:r>
              <a:rPr lang="en-GB" altLang="en-US" sz="2000" i="1" dirty="0"/>
              <a:t>31</a:t>
            </a:r>
            <a:r>
              <a:rPr lang="en-GB" altLang="en-US" sz="2000" dirty="0"/>
              <a:t>, 449-464</a:t>
            </a:r>
            <a:br>
              <a:rPr lang="en-GB" altLang="en-US" sz="2000" dirty="0"/>
            </a:br>
            <a:endParaRPr lang="en-GB" altLang="en-US" sz="2000" dirty="0"/>
          </a:p>
          <a:p>
            <a:pPr eaLnBrk="1" hangingPunct="1">
              <a:buFont typeface="Wingdings 3" panose="05040102010807070707" pitchFamily="18" charset="2"/>
              <a:buNone/>
            </a:pPr>
            <a:r>
              <a:rPr lang="en-GB" altLang="en-US" sz="2000" dirty="0"/>
              <a:t>Grossman et al. (2004) ‘Mindfulness-based Stress Reduction and Health Benefits: A Meta-analysis’. </a:t>
            </a:r>
            <a:r>
              <a:rPr lang="en-GB" altLang="en-US" sz="2000" i="1" dirty="0"/>
              <a:t>Journal of Psychosomatic Research 57</a:t>
            </a:r>
            <a:r>
              <a:rPr lang="en-GB" altLang="en-US" sz="2000" dirty="0"/>
              <a:t>, 35-43 </a:t>
            </a:r>
            <a:br>
              <a:rPr lang="en-GB" altLang="en-US" sz="2000" dirty="0"/>
            </a:br>
            <a:endParaRPr lang="en-GB" altLang="en-US" sz="2000" dirty="0"/>
          </a:p>
          <a:p>
            <a:pPr eaLnBrk="1" hangingPunct="1">
              <a:buFont typeface="Wingdings 3" panose="05040102010807070707" pitchFamily="18" charset="2"/>
              <a:buNone/>
            </a:pPr>
            <a:r>
              <a:rPr lang="en-GB" altLang="en-US" sz="2000" dirty="0" err="1"/>
              <a:t>Hölzel</a:t>
            </a:r>
            <a:r>
              <a:rPr lang="en-GB" altLang="en-US" sz="2000" dirty="0"/>
              <a:t> et al. (2011) ‘Mindfulness Practice Leads to Increases in Regional Brain </a:t>
            </a:r>
            <a:r>
              <a:rPr lang="en-GB" altLang="en-US" sz="2000" dirty="0" err="1"/>
              <a:t>Gray</a:t>
            </a:r>
            <a:r>
              <a:rPr lang="en-GB" altLang="en-US" sz="2000" dirty="0"/>
              <a:t> Matter Density’ </a:t>
            </a:r>
            <a:r>
              <a:rPr lang="en-GB" altLang="en-US" sz="2000" i="1" dirty="0"/>
              <a:t>Psychiatry Research: Neuroimaging 191</a:t>
            </a:r>
            <a:r>
              <a:rPr lang="en-GB" altLang="en-US" sz="2000" dirty="0"/>
              <a:t>, 36-43</a:t>
            </a:r>
            <a:br>
              <a:rPr lang="en-GB" altLang="en-US" sz="2000" dirty="0"/>
            </a:br>
            <a:endParaRPr lang="en-GB" altLang="en-US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0AE77-F287-41E2-B3C6-8827E68E615F}" type="slidenum">
              <a:rPr lang="en-GB" smtClean="0"/>
              <a:t>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400" dirty="0" err="1" smtClean="0"/>
              <a:t>Evie</a:t>
            </a:r>
            <a:r>
              <a:rPr lang="en-GB" sz="1400" dirty="0" smtClean="0"/>
              <a:t> </a:t>
            </a:r>
            <a:r>
              <a:rPr lang="en-GB" sz="1400" dirty="0" err="1" smtClean="0"/>
              <a:t>Georgakopoulou</a:t>
            </a:r>
            <a:r>
              <a:rPr lang="en-GB" sz="1400" dirty="0" smtClean="0"/>
              <a:t> – </a:t>
            </a:r>
            <a:r>
              <a:rPr lang="en-GB" sz="1400" dirty="0" err="1" smtClean="0"/>
              <a:t>MBPsS</a:t>
            </a:r>
            <a:r>
              <a:rPr lang="en-GB" sz="1400" dirty="0" smtClean="0"/>
              <a:t>, BSc Psychology, MSc Occupational Psychology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3702485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Title 1"/>
          <p:cNvSpPr>
            <a:spLocks noGrp="1"/>
          </p:cNvSpPr>
          <p:nvPr>
            <p:ph type="title"/>
          </p:nvPr>
        </p:nvSpPr>
        <p:spPr>
          <a:xfrm>
            <a:off x="1982788" y="692150"/>
            <a:ext cx="8229600" cy="847892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l-GR" altLang="en-US" sz="3600" dirty="0" smtClean="0"/>
              <a:t>Προτεινόμενα άρθρα</a:t>
            </a:r>
            <a:endParaRPr lang="en-GB" altLang="en-US" sz="3600" dirty="0"/>
          </a:p>
        </p:txBody>
      </p:sp>
      <p:sp>
        <p:nvSpPr>
          <p:cNvPr id="50178" name="Content Placeholder 2"/>
          <p:cNvSpPr>
            <a:spLocks noGrp="1"/>
          </p:cNvSpPr>
          <p:nvPr>
            <p:ph idx="1"/>
          </p:nvPr>
        </p:nvSpPr>
        <p:spPr>
          <a:xfrm>
            <a:off x="914400" y="1758950"/>
            <a:ext cx="9297988" cy="432435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Font typeface="Georgia" panose="02040502050405020303" pitchFamily="18" charset="0"/>
              <a:buNone/>
            </a:pPr>
            <a:r>
              <a:rPr lang="en-GB" altLang="en-US" sz="2000" dirty="0" err="1"/>
              <a:t>Klatt</a:t>
            </a:r>
            <a:r>
              <a:rPr lang="en-GB" altLang="en-US" sz="2000" dirty="0"/>
              <a:t> et al. (2009) ‘Effects of Low-dose Mindfulness-based Stress Reduction (MBSR-Id) on Working Adults’. </a:t>
            </a:r>
            <a:r>
              <a:rPr lang="en-GB" altLang="en-US" sz="2000" i="1" dirty="0"/>
              <a:t>Health Education &amp; </a:t>
            </a:r>
            <a:r>
              <a:rPr lang="en-GB" altLang="en-US" sz="2000" i="1" dirty="0" err="1"/>
              <a:t>Behavior</a:t>
            </a:r>
            <a:r>
              <a:rPr lang="en-GB" altLang="en-US" sz="2000" i="1" dirty="0"/>
              <a:t> 36(3)</a:t>
            </a:r>
            <a:r>
              <a:rPr lang="en-GB" altLang="en-US" sz="2000" dirty="0"/>
              <a:t>, 601-614</a:t>
            </a:r>
          </a:p>
          <a:p>
            <a:pPr eaLnBrk="1" hangingPunct="1">
              <a:buFont typeface="Georgia" panose="02040502050405020303" pitchFamily="18" charset="0"/>
              <a:buNone/>
            </a:pPr>
            <a:endParaRPr lang="en-GB" altLang="en-US" sz="2000" dirty="0"/>
          </a:p>
          <a:p>
            <a:pPr eaLnBrk="1" hangingPunct="1">
              <a:buFont typeface="Georgia" panose="02040502050405020303" pitchFamily="18" charset="0"/>
              <a:buNone/>
            </a:pPr>
            <a:r>
              <a:rPr lang="en-GB" altLang="en-US" sz="2000" dirty="0" err="1"/>
              <a:t>Koury</a:t>
            </a:r>
            <a:r>
              <a:rPr lang="en-GB" altLang="en-US" sz="2000" dirty="0"/>
              <a:t> et al. (2013) ‘ Mindfulness-based Therapy: A Comprehensive Meta-analysis. </a:t>
            </a:r>
            <a:r>
              <a:rPr lang="en-GB" altLang="en-US" sz="2000" i="1" dirty="0"/>
              <a:t>Clinical Psychology Review</a:t>
            </a:r>
            <a:r>
              <a:rPr lang="en-GB" altLang="en-US" sz="2000" dirty="0"/>
              <a:t> </a:t>
            </a:r>
            <a:r>
              <a:rPr lang="en-GB" altLang="en-US" sz="2000" i="1" dirty="0"/>
              <a:t>33</a:t>
            </a:r>
            <a:r>
              <a:rPr lang="en-GB" altLang="en-US" sz="2000" dirty="0"/>
              <a:t>, 763-771</a:t>
            </a:r>
          </a:p>
          <a:p>
            <a:pPr eaLnBrk="1" hangingPunct="1">
              <a:buFont typeface="Wingdings 3" panose="05040102010807070707" pitchFamily="18" charset="2"/>
              <a:buNone/>
            </a:pPr>
            <a:endParaRPr lang="en-GB" altLang="en-US" sz="2000" dirty="0"/>
          </a:p>
          <a:p>
            <a:pPr eaLnBrk="1" hangingPunct="1">
              <a:buFont typeface="Wingdings 3" panose="05040102010807070707" pitchFamily="18" charset="2"/>
              <a:buNone/>
            </a:pPr>
            <a:r>
              <a:rPr lang="en-GB" altLang="en-US" sz="2000" dirty="0" err="1"/>
              <a:t>Shonin</a:t>
            </a:r>
            <a:r>
              <a:rPr lang="en-GB" altLang="en-US" sz="2000" dirty="0"/>
              <a:t>, E., Van Gordon, W., and Griffiths, M. D. (2015) ‘Mindfulness in Psychology – A Breath of Fresh Air?’ </a:t>
            </a:r>
            <a:r>
              <a:rPr lang="en-GB" altLang="en-US" sz="2000" i="1" dirty="0"/>
              <a:t>The Psychologist 28(1)</a:t>
            </a:r>
            <a:r>
              <a:rPr lang="en-GB" altLang="en-US" sz="2000" dirty="0"/>
              <a:t>, 28-31</a:t>
            </a:r>
          </a:p>
          <a:p>
            <a:pPr eaLnBrk="1" hangingPunct="1">
              <a:buFont typeface="Wingdings 3" panose="05040102010807070707" pitchFamily="18" charset="2"/>
              <a:buNone/>
            </a:pPr>
            <a:endParaRPr lang="en-GB" altLang="en-US" sz="2000" dirty="0"/>
          </a:p>
          <a:p>
            <a:pPr eaLnBrk="1" hangingPunct="1">
              <a:buFont typeface="Wingdings 3" panose="05040102010807070707" pitchFamily="18" charset="2"/>
              <a:buNone/>
            </a:pPr>
            <a:r>
              <a:rPr lang="en-GB" altLang="en-US" sz="2000" dirty="0" err="1"/>
              <a:t>Wolever</a:t>
            </a:r>
            <a:r>
              <a:rPr lang="en-GB" altLang="en-US" sz="2000" dirty="0"/>
              <a:t> et al. (2012) ‘ Effective and Viable Mind-Body Stress Reduction in the Workplace: A Randomized Controlled Trial’. </a:t>
            </a:r>
            <a:r>
              <a:rPr lang="en-GB" altLang="en-US" sz="2000" i="1" dirty="0"/>
              <a:t>Journal of Occupational Health Psychology 17(2)</a:t>
            </a:r>
            <a:r>
              <a:rPr lang="en-GB" altLang="en-US" sz="2000" dirty="0"/>
              <a:t>, 246-258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0AE77-F287-41E2-B3C6-8827E68E615F}" type="slidenum">
              <a:rPr lang="en-GB" smtClean="0"/>
              <a:t>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400" dirty="0" err="1" smtClean="0"/>
              <a:t>Evie</a:t>
            </a:r>
            <a:r>
              <a:rPr lang="en-GB" sz="1400" dirty="0" smtClean="0"/>
              <a:t> </a:t>
            </a:r>
            <a:r>
              <a:rPr lang="en-GB" sz="1400" dirty="0" err="1" smtClean="0"/>
              <a:t>Georgakopoulou</a:t>
            </a:r>
            <a:r>
              <a:rPr lang="en-GB" sz="1400" dirty="0" smtClean="0"/>
              <a:t> – </a:t>
            </a:r>
            <a:r>
              <a:rPr lang="en-GB" sz="1400" dirty="0" err="1" smtClean="0"/>
              <a:t>MBPsS</a:t>
            </a:r>
            <a:r>
              <a:rPr lang="en-GB" sz="1400" dirty="0" smtClean="0"/>
              <a:t>, BSc Psychology, MSc Occupational Psychology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9433169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13874"/>
          </a:xfrm>
        </p:spPr>
        <p:txBody>
          <a:bodyPr/>
          <a:lstStyle/>
          <a:p>
            <a:pPr algn="ctr"/>
            <a:r>
              <a:rPr lang="el-GR" altLang="en-US" dirty="0">
                <a:solidFill>
                  <a:srgbClr val="90C226"/>
                </a:solidFill>
              </a:rPr>
              <a:t>Προτεινόμενα </a:t>
            </a:r>
            <a:r>
              <a:rPr lang="en-GB" altLang="en-US" dirty="0">
                <a:solidFill>
                  <a:srgbClr val="90C226"/>
                </a:solidFill>
              </a:rPr>
              <a:t>websites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5410645" cy="3638632"/>
          </a:xfrm>
        </p:spPr>
        <p:txBody>
          <a:bodyPr/>
          <a:lstStyle/>
          <a:p>
            <a:r>
              <a:rPr lang="en-US" sz="2000" dirty="0"/>
              <a:t>Building The Case For Mindfulness In The Workplace (2016) available from &lt;http://themindfulnessinitiative.org.uk/images/reports/MI_Building-the-Case_v1.1_Oct16.pdf&gt; [11 December 2017] </a:t>
            </a:r>
          </a:p>
          <a:p>
            <a:r>
              <a:rPr lang="en-US" sz="2000" dirty="0"/>
              <a:t>Mindful Nation UK (2015) available from &lt;http://www.themindfulnessinitiative.org.uk/images/reports/Mindfulness-APPG-Report_Mindful-Nation-UK_Oct2015.pdf&gt; [11 December 2017]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400" dirty="0" err="1" smtClean="0"/>
              <a:t>Evie</a:t>
            </a:r>
            <a:r>
              <a:rPr lang="en-GB" sz="1400" dirty="0" smtClean="0"/>
              <a:t> </a:t>
            </a:r>
            <a:r>
              <a:rPr lang="en-GB" sz="1400" dirty="0" err="1" smtClean="0"/>
              <a:t>Georgakopoulou</a:t>
            </a:r>
            <a:r>
              <a:rPr lang="en-GB" sz="1400" dirty="0" smtClean="0"/>
              <a:t> – </a:t>
            </a:r>
            <a:r>
              <a:rPr lang="en-GB" sz="1400" dirty="0" err="1" smtClean="0"/>
              <a:t>MBPsS</a:t>
            </a:r>
            <a:r>
              <a:rPr lang="en-GB" sz="1400" dirty="0" smtClean="0"/>
              <a:t>, BSc Psychology, MSc Occupational Psychology</a:t>
            </a:r>
            <a:endParaRPr lang="en-GB" sz="1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0AE77-F287-41E2-B3C6-8827E68E615F}" type="slidenum">
              <a:rPr lang="en-GB" smtClean="0"/>
              <a:t>24</a:t>
            </a:fld>
            <a:endParaRPr lang="en-GB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8926" y="1708485"/>
            <a:ext cx="5472196" cy="4307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9191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86063"/>
          </a:xfrm>
        </p:spPr>
        <p:txBody>
          <a:bodyPr>
            <a:noAutofit/>
          </a:bodyPr>
          <a:lstStyle/>
          <a:p>
            <a:r>
              <a:rPr lang="el-GR" sz="4400" dirty="0" smtClean="0"/>
              <a:t>Στοχασμός – </a:t>
            </a:r>
            <a:r>
              <a:rPr lang="en-GB" sz="4400" dirty="0" smtClean="0"/>
              <a:t>5</a:t>
            </a:r>
            <a:r>
              <a:rPr lang="el-GR" sz="4400" dirty="0" smtClean="0"/>
              <a:t> λεπτά</a:t>
            </a:r>
            <a:r>
              <a:rPr lang="en-GB" dirty="0"/>
              <a:t/>
            </a:r>
            <a:br>
              <a:rPr lang="en-GB" dirty="0"/>
            </a:br>
            <a:endParaRPr lang="en-GB" sz="2400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1060173" y="1756611"/>
            <a:ext cx="5701573" cy="42847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200" dirty="0" smtClean="0"/>
              <a:t>Αφιερώστε λίγο χρόνο στο να διερευνήσετε τι υπάρχει στο μυαλό σας αυτή τη στιγμή. Κάντε μια νοητή λίστα με τις ανησυχίες σας, τους προβληματισμούς σας, ή με οτιδήποτε «ξεπηδάει» στο μυαλό σας τώρα.</a:t>
            </a:r>
            <a:endParaRPr lang="en-GB" sz="3200" dirty="0"/>
          </a:p>
          <a:p>
            <a:endParaRPr lang="en-GB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9627" y="2286000"/>
            <a:ext cx="4245144" cy="2733005"/>
          </a:xfrm>
          <a:prstGeom prst="rect">
            <a:avLst/>
          </a:prstGeom>
        </p:spPr>
      </p:pic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200" dirty="0" err="1" smtClean="0"/>
              <a:t>Evie</a:t>
            </a:r>
            <a:r>
              <a:rPr lang="en-GB" sz="1200" dirty="0" smtClean="0"/>
              <a:t> </a:t>
            </a:r>
            <a:r>
              <a:rPr lang="en-GB" sz="1200" dirty="0" err="1" smtClean="0"/>
              <a:t>Georgakopoulou</a:t>
            </a:r>
            <a:r>
              <a:rPr lang="en-GB" sz="1200" dirty="0" smtClean="0"/>
              <a:t> – </a:t>
            </a:r>
            <a:r>
              <a:rPr lang="en-GB" sz="1200" dirty="0" err="1" smtClean="0"/>
              <a:t>MBPsS</a:t>
            </a:r>
            <a:r>
              <a:rPr lang="en-GB" sz="1200" dirty="0" smtClean="0"/>
              <a:t>, BSc Psychology, MSc Occupational Psychology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2499312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39516"/>
          </a:xfrm>
        </p:spPr>
        <p:txBody>
          <a:bodyPr>
            <a:noAutofit/>
          </a:bodyPr>
          <a:lstStyle/>
          <a:p>
            <a:r>
              <a:rPr lang="el-GR" dirty="0" smtClean="0"/>
              <a:t>Ορισμοί </a:t>
            </a:r>
            <a:r>
              <a:rPr lang="el-GR" dirty="0" err="1" smtClean="0"/>
              <a:t>Ενσυνειδητότητας</a:t>
            </a:r>
            <a:r>
              <a:rPr lang="el-GR" dirty="0" smtClean="0"/>
              <a:t> </a:t>
            </a:r>
            <a:r>
              <a:rPr lang="en-GB" dirty="0" smtClean="0"/>
              <a:t>(Mindfulness)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err="1" smtClean="0"/>
              <a:t>Ενσυνειδητότητα</a:t>
            </a:r>
            <a:r>
              <a:rPr lang="el-GR" dirty="0" smtClean="0"/>
              <a:t> είναι:</a:t>
            </a:r>
            <a:r>
              <a:rPr lang="en-GB" dirty="0"/>
              <a:t/>
            </a:r>
            <a:br>
              <a:rPr lang="en-GB" dirty="0"/>
            </a:br>
            <a:endParaRPr lang="en-GB" sz="2400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1060173" y="2165684"/>
            <a:ext cx="10312677" cy="3875678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el-GR" sz="2800" dirty="0" smtClean="0"/>
              <a:t>«</a:t>
            </a:r>
            <a:r>
              <a:rPr lang="el-GR" sz="2800" i="1" dirty="0" smtClean="0"/>
              <a:t>ένας τρόπος να δίνουμε προσοχή</a:t>
            </a:r>
            <a:r>
              <a:rPr lang="en-US" sz="2800" i="1" dirty="0" smtClean="0"/>
              <a:t>: </a:t>
            </a:r>
            <a:r>
              <a:rPr lang="el-GR" sz="2800" i="1" dirty="0" smtClean="0"/>
              <a:t>σκόπιμη εστίαση στη δεδομένη στιγμή, με μη επικριτική διάθεση</a:t>
            </a:r>
            <a:r>
              <a:rPr lang="el-GR" sz="2800" dirty="0" smtClean="0"/>
              <a:t>» </a:t>
            </a:r>
            <a:r>
              <a:rPr lang="en-US" sz="2800" dirty="0" smtClean="0"/>
              <a:t>(</a:t>
            </a:r>
            <a:r>
              <a:rPr lang="en-US" sz="2800" dirty="0" err="1"/>
              <a:t>Chaskalson</a:t>
            </a:r>
            <a:r>
              <a:rPr lang="en-US" sz="2800" dirty="0"/>
              <a:t> 2011</a:t>
            </a:r>
            <a:r>
              <a:rPr lang="en-US" sz="2800" dirty="0" smtClean="0"/>
              <a:t>)</a:t>
            </a:r>
          </a:p>
          <a:p>
            <a:pPr>
              <a:spcBef>
                <a:spcPts val="0"/>
              </a:spcBef>
            </a:pPr>
            <a:endParaRPr lang="el-GR" sz="2800" dirty="0" smtClean="0"/>
          </a:p>
          <a:p>
            <a:pPr>
              <a:spcBef>
                <a:spcPts val="0"/>
              </a:spcBef>
            </a:pPr>
            <a:r>
              <a:rPr lang="el-GR" sz="2800" dirty="0" smtClean="0"/>
              <a:t>«</a:t>
            </a:r>
            <a:r>
              <a:rPr lang="el-GR" sz="2800" i="1" dirty="0" smtClean="0"/>
              <a:t>μια συμπεριφορά, στάση ή προσέγγιση που μπορεί κανείς να υιοθετήσει όταν εμπλέκεται με κάποια δραστηριότητα</a:t>
            </a:r>
            <a:r>
              <a:rPr lang="el-GR" sz="2800" dirty="0" smtClean="0"/>
              <a:t>»</a:t>
            </a:r>
          </a:p>
          <a:p>
            <a:pPr>
              <a:spcBef>
                <a:spcPts val="0"/>
              </a:spcBef>
            </a:pPr>
            <a:endParaRPr lang="en-GB" sz="2800" dirty="0" smtClean="0"/>
          </a:p>
          <a:p>
            <a:pPr>
              <a:spcBef>
                <a:spcPts val="0"/>
              </a:spcBef>
            </a:pPr>
            <a:r>
              <a:rPr lang="el-GR" sz="2800" dirty="0" smtClean="0"/>
              <a:t>«</a:t>
            </a:r>
            <a:r>
              <a:rPr lang="el-GR" sz="2800" i="1" dirty="0" smtClean="0"/>
              <a:t>μια διαρκής επίγνωση της δεδομένης στιγμής, του εαυτού μας και του κόσμου γύρω μας</a:t>
            </a:r>
            <a:r>
              <a:rPr lang="el-GR" sz="2800" dirty="0" smtClean="0"/>
              <a:t>»</a:t>
            </a:r>
            <a:endParaRPr lang="en-US" sz="2800" dirty="0"/>
          </a:p>
          <a:p>
            <a:pPr marL="0" indent="0">
              <a:buNone/>
            </a:pPr>
            <a:endParaRPr lang="en-GB" sz="2800" dirty="0"/>
          </a:p>
          <a:p>
            <a:endParaRPr lang="en-GB" sz="24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0AE77-F287-41E2-B3C6-8827E68E615F}" type="slidenum">
              <a:rPr lang="en-GB" smtClean="0"/>
              <a:t>4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200" dirty="0" err="1" smtClean="0"/>
              <a:t>Evie</a:t>
            </a:r>
            <a:r>
              <a:rPr lang="en-GB" sz="1200" dirty="0" smtClean="0"/>
              <a:t> </a:t>
            </a:r>
            <a:r>
              <a:rPr lang="en-GB" sz="1200" dirty="0" err="1" smtClean="0"/>
              <a:t>Georgakopoulou</a:t>
            </a:r>
            <a:r>
              <a:rPr lang="en-GB" sz="1200" dirty="0" smtClean="0"/>
              <a:t> – </a:t>
            </a:r>
            <a:r>
              <a:rPr lang="en-GB" sz="1200" dirty="0" err="1" smtClean="0"/>
              <a:t>MBPsS</a:t>
            </a:r>
            <a:r>
              <a:rPr lang="en-GB" sz="1200" dirty="0" smtClean="0"/>
              <a:t>, BSc Psychology, MSc Occupational Psychology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4109405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76300"/>
          </a:xfrm>
        </p:spPr>
        <p:txBody>
          <a:bodyPr/>
          <a:lstStyle/>
          <a:p>
            <a:r>
              <a:rPr lang="el-GR" dirty="0" smtClean="0"/>
              <a:t>Τι είναι </a:t>
            </a:r>
            <a:r>
              <a:rPr lang="el-GR" dirty="0" err="1" smtClean="0"/>
              <a:t>Ενσυνειδητότητα</a:t>
            </a:r>
            <a:r>
              <a:rPr lang="el-GR" dirty="0" smtClean="0"/>
              <a:t> (</a:t>
            </a:r>
            <a:r>
              <a:rPr lang="en-GB" dirty="0" smtClean="0"/>
              <a:t>Mindfulness</a:t>
            </a:r>
            <a:r>
              <a:rPr lang="el-GR" dirty="0" smtClean="0"/>
              <a:t>)</a:t>
            </a:r>
            <a:r>
              <a:rPr lang="en-GB" dirty="0" smtClean="0"/>
              <a:t>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701800"/>
            <a:ext cx="8056763" cy="4484991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l-GR" i="1" dirty="0"/>
              <a:t>«Εστίαση της προσοχής με έναν συγκεκριμένο τρόπο, με συγκεκριμένο σκοπό στην τρέχουσα στιγμή, με μη επικριτική διάθεση</a:t>
            </a:r>
            <a:r>
              <a:rPr lang="el-GR" i="1" dirty="0" smtClean="0"/>
              <a:t>.</a:t>
            </a:r>
            <a:r>
              <a:rPr lang="en-GB" i="1" dirty="0" smtClean="0"/>
              <a:t> </a:t>
            </a:r>
            <a:r>
              <a:rPr lang="el-GR" i="1" dirty="0" smtClean="0"/>
              <a:t>Είναι η ικανότητα του να γνωρίζει κανείς τι είναι στο μυαλό του τη δεδομένη στιγμή»</a:t>
            </a:r>
            <a:endParaRPr lang="en-GB" dirty="0"/>
          </a:p>
          <a:p>
            <a:pPr marL="0" indent="0" algn="ctr">
              <a:buNone/>
            </a:pPr>
            <a:r>
              <a:rPr lang="en-GB" dirty="0"/>
              <a:t>Jon </a:t>
            </a:r>
            <a:r>
              <a:rPr lang="en-GB" dirty="0" err="1"/>
              <a:t>Kabat</a:t>
            </a:r>
            <a:r>
              <a:rPr lang="en-GB" dirty="0"/>
              <a:t>-Zinn </a:t>
            </a:r>
          </a:p>
          <a:p>
            <a:pPr marL="0" indent="0" algn="ctr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Jon </a:t>
            </a:r>
            <a:r>
              <a:rPr lang="en-GB" dirty="0" err="1"/>
              <a:t>Kabat</a:t>
            </a:r>
            <a:r>
              <a:rPr lang="en-GB" dirty="0"/>
              <a:t>-Zinn </a:t>
            </a:r>
          </a:p>
          <a:p>
            <a:r>
              <a:rPr lang="el-GR" dirty="0" smtClean="0"/>
              <a:t>Αξιοποίηση της </a:t>
            </a:r>
            <a:r>
              <a:rPr lang="el-GR" dirty="0" err="1" smtClean="0"/>
              <a:t>Ενσυνειδητότητας</a:t>
            </a:r>
            <a:r>
              <a:rPr lang="el-GR" dirty="0" smtClean="0"/>
              <a:t> στη </a:t>
            </a:r>
            <a:r>
              <a:rPr lang="el-GR" dirty="0"/>
              <a:t>μείωση του </a:t>
            </a:r>
            <a:r>
              <a:rPr lang="el-GR" dirty="0" err="1"/>
              <a:t>stress</a:t>
            </a:r>
            <a:r>
              <a:rPr lang="el-GR" dirty="0"/>
              <a:t> (</a:t>
            </a:r>
            <a:r>
              <a:rPr lang="el-GR" dirty="0" err="1"/>
              <a:t>Mindfulness</a:t>
            </a:r>
            <a:r>
              <a:rPr lang="el-GR" dirty="0"/>
              <a:t>-</a:t>
            </a:r>
            <a:r>
              <a:rPr lang="el-GR" dirty="0" err="1"/>
              <a:t>Based</a:t>
            </a:r>
            <a:r>
              <a:rPr lang="el-GR" dirty="0"/>
              <a:t> </a:t>
            </a:r>
            <a:r>
              <a:rPr lang="el-GR" dirty="0" err="1"/>
              <a:t>Stress</a:t>
            </a:r>
            <a:r>
              <a:rPr lang="el-GR" dirty="0"/>
              <a:t> </a:t>
            </a:r>
            <a:r>
              <a:rPr lang="el-GR" dirty="0" err="1"/>
              <a:t>Reduction</a:t>
            </a:r>
            <a:r>
              <a:rPr lang="el-GR" dirty="0"/>
              <a:t> [</a:t>
            </a:r>
            <a:r>
              <a:rPr lang="el-GR" dirty="0" smtClean="0"/>
              <a:t>MBSR]). </a:t>
            </a:r>
            <a:endParaRPr lang="en-GB" dirty="0" smtClean="0"/>
          </a:p>
          <a:p>
            <a:pPr>
              <a:buFontTx/>
              <a:buChar char="-"/>
            </a:pPr>
            <a:r>
              <a:rPr lang="el-GR" dirty="0" smtClean="0"/>
              <a:t>Γέννηση παρέμβασης </a:t>
            </a:r>
            <a:r>
              <a:rPr lang="el-GR" dirty="0" smtClean="0">
                <a:sym typeface="Wingdings" pitchFamily="2" charset="2"/>
              </a:rPr>
              <a:t> Τέλη δεκαετίας ‘70</a:t>
            </a:r>
          </a:p>
          <a:p>
            <a:pPr>
              <a:buFontTx/>
              <a:buChar char="-"/>
            </a:pPr>
            <a:r>
              <a:rPr lang="el-GR" dirty="0" smtClean="0">
                <a:sym typeface="Wingdings" pitchFamily="2" charset="2"/>
              </a:rPr>
              <a:t>Δεκαετίες </a:t>
            </a:r>
            <a:r>
              <a:rPr lang="el-GR" dirty="0" smtClean="0"/>
              <a:t>’80 και ’90 </a:t>
            </a:r>
            <a:r>
              <a:rPr lang="el-GR" dirty="0" smtClean="0">
                <a:sym typeface="Wingdings" pitchFamily="2" charset="2"/>
              </a:rPr>
              <a:t> </a:t>
            </a:r>
            <a:r>
              <a:rPr lang="el-GR" dirty="0" err="1" smtClean="0">
                <a:sym typeface="Wingdings" pitchFamily="2" charset="2"/>
              </a:rPr>
              <a:t>Ενσυνειδητότητα</a:t>
            </a:r>
            <a:r>
              <a:rPr lang="el-GR" dirty="0" smtClean="0">
                <a:sym typeface="Wingdings" pitchFamily="2" charset="2"/>
              </a:rPr>
              <a:t> </a:t>
            </a:r>
            <a:r>
              <a:rPr lang="el-GR" dirty="0" smtClean="0"/>
              <a:t>με σκοπό τη μείωση του σωματικού πόνου και τη βελτίωση της ψυχικής υγείας.</a:t>
            </a:r>
            <a:r>
              <a:rPr lang="en-GB" dirty="0" smtClean="0"/>
              <a:t> </a:t>
            </a:r>
          </a:p>
          <a:p>
            <a:pPr>
              <a:buFontTx/>
              <a:buChar char="-"/>
            </a:pPr>
            <a:r>
              <a:rPr lang="el-GR" dirty="0" smtClean="0"/>
              <a:t>Παρέμβαση/εκπαίδευση </a:t>
            </a:r>
            <a:r>
              <a:rPr lang="el-GR" dirty="0"/>
              <a:t>8 εβδομάδων, με συναντήσεις διάρκειας 2.5 </a:t>
            </a:r>
            <a:r>
              <a:rPr lang="el-GR" dirty="0" smtClean="0"/>
              <a:t>ωρών. </a:t>
            </a:r>
            <a:endParaRPr lang="en-GB" dirty="0"/>
          </a:p>
          <a:p>
            <a:pPr>
              <a:buFontTx/>
              <a:buChar char="-"/>
            </a:pPr>
            <a:r>
              <a:rPr lang="el-GR" dirty="0" smtClean="0"/>
              <a:t>Εξέλιξη παρέμβασης κατά </a:t>
            </a:r>
            <a:r>
              <a:rPr lang="el-GR" dirty="0"/>
              <a:t>την τελευταία δεκαετία </a:t>
            </a:r>
            <a:r>
              <a:rPr lang="el-GR" dirty="0" smtClean="0"/>
              <a:t> </a:t>
            </a:r>
            <a:r>
              <a:rPr lang="en-GB" dirty="0" smtClean="0"/>
              <a:t>  </a:t>
            </a:r>
            <a:endParaRPr lang="en-GB" dirty="0"/>
          </a:p>
          <a:p>
            <a:r>
              <a:rPr lang="el-GR" dirty="0" smtClean="0"/>
              <a:t>Η </a:t>
            </a:r>
            <a:r>
              <a:rPr lang="el-GR" dirty="0" err="1" smtClean="0"/>
              <a:t>Ενσυνειδητότητα</a:t>
            </a:r>
            <a:r>
              <a:rPr lang="el-GR" dirty="0" smtClean="0"/>
              <a:t> έχει υψηλή θετική συσχέτιση με την καλή </a:t>
            </a:r>
            <a:r>
              <a:rPr lang="el-GR" dirty="0"/>
              <a:t>ψυχική </a:t>
            </a:r>
            <a:r>
              <a:rPr lang="el-GR" dirty="0" smtClean="0"/>
              <a:t>υγεία</a:t>
            </a:r>
            <a:endParaRPr lang="en-GB" dirty="0"/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54" t="25135" r="58251" b="58410"/>
          <a:stretch/>
        </p:blipFill>
        <p:spPr bwMode="auto">
          <a:xfrm>
            <a:off x="9088401" y="2103162"/>
            <a:ext cx="2597725" cy="323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0AE77-F287-41E2-B3C6-8827E68E615F}" type="slidenum">
              <a:rPr lang="en-GB" smtClean="0"/>
              <a:t>5</a:t>
            </a:fld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200" dirty="0" err="1" smtClean="0"/>
              <a:t>Evie</a:t>
            </a:r>
            <a:r>
              <a:rPr lang="en-GB" sz="1200" dirty="0" smtClean="0"/>
              <a:t> </a:t>
            </a:r>
            <a:r>
              <a:rPr lang="en-GB" sz="1200" dirty="0" err="1" smtClean="0"/>
              <a:t>Georgakopoulou</a:t>
            </a:r>
            <a:r>
              <a:rPr lang="en-GB" sz="1200" dirty="0" smtClean="0"/>
              <a:t> – </a:t>
            </a:r>
            <a:r>
              <a:rPr lang="en-GB" sz="1200" dirty="0" err="1" smtClean="0"/>
              <a:t>MBPsS</a:t>
            </a:r>
            <a:r>
              <a:rPr lang="en-GB" sz="1200" dirty="0" smtClean="0"/>
              <a:t>, BSc Psychology, MSc Occupational Psychology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534944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65747"/>
          </a:xfrm>
        </p:spPr>
        <p:txBody>
          <a:bodyPr>
            <a:normAutofit/>
          </a:bodyPr>
          <a:lstStyle/>
          <a:p>
            <a:r>
              <a:rPr lang="el-GR" dirty="0" err="1" smtClean="0"/>
              <a:t>Ενσυνειδητότητας</a:t>
            </a:r>
            <a:r>
              <a:rPr lang="el-GR" dirty="0" smtClean="0"/>
              <a:t> συνέχεια…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5" y="1662545"/>
            <a:ext cx="9525444" cy="4754880"/>
          </a:xfrm>
        </p:spPr>
        <p:txBody>
          <a:bodyPr>
            <a:normAutofit/>
          </a:bodyPr>
          <a:lstStyle/>
          <a:p>
            <a:r>
              <a:rPr lang="el-GR" dirty="0" smtClean="0"/>
              <a:t>Προέρχεται από διαλογιστικές παραδόσεις - Βουδισμός</a:t>
            </a:r>
            <a:endParaRPr lang="en-GB" dirty="0"/>
          </a:p>
          <a:p>
            <a:endParaRPr lang="en-GB" dirty="0">
              <a:solidFill>
                <a:srgbClr val="FF0000"/>
              </a:solidFill>
            </a:endParaRPr>
          </a:p>
          <a:p>
            <a:r>
              <a:rPr lang="el-GR" dirty="0" smtClean="0"/>
              <a:t>Κατά τους νεότερους χρόνους </a:t>
            </a:r>
            <a:r>
              <a:rPr lang="el-GR" dirty="0" smtClean="0">
                <a:sym typeface="Wingdings" pitchFamily="2" charset="2"/>
              </a:rPr>
              <a:t> συνδυασμός  </a:t>
            </a:r>
            <a:r>
              <a:rPr lang="el-GR" dirty="0" err="1" smtClean="0">
                <a:sym typeface="Wingdings" pitchFamily="2" charset="2"/>
              </a:rPr>
              <a:t>Ενσυνειδητότητας</a:t>
            </a:r>
            <a:r>
              <a:rPr lang="el-GR" dirty="0" smtClean="0">
                <a:sym typeface="Wingdings" pitchFamily="2" charset="2"/>
              </a:rPr>
              <a:t> με μοντέρνες ψυχολογικές θεωρίες = κοσμική όχι θρησκευτική παρέμβαση / εκπαίδευση</a:t>
            </a:r>
            <a:endParaRPr lang="en-GB" dirty="0"/>
          </a:p>
          <a:p>
            <a:endParaRPr lang="en-GB" dirty="0"/>
          </a:p>
          <a:p>
            <a:r>
              <a:rPr lang="el-GR" dirty="0" smtClean="0"/>
              <a:t>Παρέχει τη </a:t>
            </a:r>
            <a:r>
              <a:rPr lang="el-GR" dirty="0"/>
              <a:t>δυνατότητα </a:t>
            </a:r>
            <a:r>
              <a:rPr lang="el-GR" dirty="0" smtClean="0"/>
              <a:t> εστίασης σε </a:t>
            </a:r>
            <a:r>
              <a:rPr lang="el-GR" dirty="0"/>
              <a:t>αυτό που </a:t>
            </a:r>
            <a:r>
              <a:rPr lang="el-GR" dirty="0" smtClean="0"/>
              <a:t>βιώνεται </a:t>
            </a:r>
            <a:r>
              <a:rPr lang="el-GR" dirty="0"/>
              <a:t>τη δεδομένη στιγμή, τόσο μέσα </a:t>
            </a:r>
            <a:r>
              <a:rPr lang="el-GR" dirty="0" smtClean="0"/>
              <a:t>στο άτομο </a:t>
            </a:r>
            <a:r>
              <a:rPr lang="el-GR" dirty="0"/>
              <a:t>όσο και στο περιβάλλον, με </a:t>
            </a:r>
            <a:r>
              <a:rPr lang="el-GR" dirty="0" smtClean="0"/>
              <a:t>διάθεση </a:t>
            </a:r>
            <a:r>
              <a:rPr lang="el-GR" dirty="0" err="1"/>
              <a:t>ανοιχτότητας</a:t>
            </a:r>
            <a:r>
              <a:rPr lang="el-GR" dirty="0"/>
              <a:t> και ειλικρίνειας, περιέργειας και </a:t>
            </a:r>
            <a:r>
              <a:rPr lang="el-GR" dirty="0" smtClean="0"/>
              <a:t>φροντίδας. </a:t>
            </a:r>
            <a:r>
              <a:rPr lang="en-GB" dirty="0" smtClean="0">
                <a:solidFill>
                  <a:srgbClr val="FF0000"/>
                </a:solidFill>
              </a:rPr>
              <a:t> </a:t>
            </a:r>
            <a:endParaRPr lang="en-GB" dirty="0">
              <a:solidFill>
                <a:srgbClr val="FF0000"/>
              </a:solidFill>
            </a:endParaRPr>
          </a:p>
          <a:p>
            <a:pPr>
              <a:buFontTx/>
              <a:buChar char="-"/>
            </a:pPr>
            <a:endParaRPr lang="en-GB" dirty="0">
              <a:solidFill>
                <a:srgbClr val="FF0000"/>
              </a:solidFill>
            </a:endParaRPr>
          </a:p>
          <a:p>
            <a:r>
              <a:rPr lang="el-GR" dirty="0" smtClean="0"/>
              <a:t>Η ικανότητα επίγνωσης ΔΕΝ ταυτίζεται με το διαλογισμό, ΩΣΤΟΣΟ: απαιτείται αυξημένη πρόθεση εστίασης στη δεδομένη στιγμή και καλλιέργεια ευρύτητας πνεύματος</a:t>
            </a:r>
            <a:r>
              <a:rPr lang="en-GB" dirty="0" smtClean="0"/>
              <a:t>. </a:t>
            </a:r>
            <a:endParaRPr lang="el-GR" dirty="0" smtClean="0"/>
          </a:p>
          <a:p>
            <a:pPr marL="0" indent="0" algn="r">
              <a:buNone/>
            </a:pPr>
            <a:r>
              <a:rPr lang="en-GB" dirty="0" smtClean="0"/>
              <a:t>(</a:t>
            </a:r>
            <a:r>
              <a:rPr lang="en-GB" dirty="0"/>
              <a:t>The Mindfulness Initiative 2016)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0AE77-F287-41E2-B3C6-8827E68E615F}" type="slidenum">
              <a:rPr lang="en-GB" smtClean="0"/>
              <a:t>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200" dirty="0" err="1" smtClean="0"/>
              <a:t>Evie</a:t>
            </a:r>
            <a:r>
              <a:rPr lang="en-GB" sz="1200" dirty="0" smtClean="0"/>
              <a:t> </a:t>
            </a:r>
            <a:r>
              <a:rPr lang="en-GB" sz="1200" dirty="0" err="1" smtClean="0"/>
              <a:t>Georgakopoulou</a:t>
            </a:r>
            <a:r>
              <a:rPr lang="en-GB" sz="1200" dirty="0" smtClean="0"/>
              <a:t> – </a:t>
            </a:r>
            <a:r>
              <a:rPr lang="en-GB" sz="1200" dirty="0" err="1" smtClean="0"/>
              <a:t>MBPsS</a:t>
            </a:r>
            <a:r>
              <a:rPr lang="en-GB" sz="1200" dirty="0" smtClean="0"/>
              <a:t>, BSc Psychology, MSc Occupational Psychology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26477887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83172"/>
          </a:xfrm>
        </p:spPr>
        <p:txBody>
          <a:bodyPr/>
          <a:lstStyle/>
          <a:p>
            <a:r>
              <a:rPr lang="el-GR" dirty="0">
                <a:solidFill>
                  <a:srgbClr val="90C226"/>
                </a:solidFill>
              </a:rPr>
              <a:t>Η λειτουργία του … αυτόματου πιλότου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1636295"/>
            <a:ext cx="6782245" cy="4405066"/>
          </a:xfrm>
        </p:spPr>
        <p:txBody>
          <a:bodyPr>
            <a:normAutofit fontScale="77500" lnSpcReduction="20000"/>
          </a:bodyPr>
          <a:lstStyle/>
          <a:p>
            <a:r>
              <a:rPr lang="el-GR" sz="3600" dirty="0" smtClean="0"/>
              <a:t>Σε πολύ νεαρή ηλικία, αλλά και σε περιπτώσεις απόκτησης νέων δεξιοτήτων, όλες οι εμπειρίες είναι πρωτόγνωρες.</a:t>
            </a:r>
          </a:p>
          <a:p>
            <a:endParaRPr lang="el-GR" sz="3600" dirty="0" smtClean="0"/>
          </a:p>
          <a:p>
            <a:r>
              <a:rPr lang="el-GR" sz="3600" dirty="0" smtClean="0"/>
              <a:t>Όσο ο άνθρωπος μεγαλώνει, οι δραστηριότητες αυτοματοποιούνται.</a:t>
            </a:r>
          </a:p>
          <a:p>
            <a:endParaRPr lang="el-GR" sz="3600" dirty="0" smtClean="0"/>
          </a:p>
          <a:p>
            <a:r>
              <a:rPr lang="el-GR" sz="3600" dirty="0" smtClean="0"/>
              <a:t>Αυτό έχει ως αποτέλεσμα να χάνεται το βίωμα, καθώς οι ενέργειες διενεργούνται ασυνείδητα.</a:t>
            </a:r>
            <a:endParaRPr lang="en-US" sz="3600" dirty="0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200" dirty="0" err="1" smtClean="0"/>
              <a:t>Evie</a:t>
            </a:r>
            <a:r>
              <a:rPr lang="en-GB" sz="1200" dirty="0" smtClean="0"/>
              <a:t> </a:t>
            </a:r>
            <a:r>
              <a:rPr lang="en-GB" sz="1200" dirty="0" err="1" smtClean="0"/>
              <a:t>Georgakopoulou</a:t>
            </a:r>
            <a:r>
              <a:rPr lang="en-GB" sz="1200" dirty="0" smtClean="0"/>
              <a:t> – </a:t>
            </a:r>
            <a:r>
              <a:rPr lang="en-GB" sz="1200" dirty="0" err="1" smtClean="0"/>
              <a:t>MBPsS</a:t>
            </a:r>
            <a:r>
              <a:rPr lang="en-GB" sz="1200" dirty="0" smtClean="0"/>
              <a:t>, BSc Psychology, MSc Occupational Psychology</a:t>
            </a:r>
            <a:endParaRPr lang="en-GB" sz="12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0AE77-F287-41E2-B3C6-8827E68E615F}" type="slidenum">
              <a:rPr lang="en-GB" smtClean="0"/>
              <a:t>7</a:t>
            </a:fld>
            <a:endParaRPr lang="en-GB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472" y="1443006"/>
            <a:ext cx="4184650" cy="3174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148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8585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Ποια είναι τα αποτελέσματα / οφέλη της </a:t>
            </a:r>
            <a:r>
              <a:rPr lang="el-GR" dirty="0" err="1" smtClean="0"/>
              <a:t>Ενσυνειδητότητας</a:t>
            </a:r>
            <a:r>
              <a:rPr lang="el-GR" dirty="0" smtClean="0"/>
              <a:t>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737361"/>
            <a:ext cx="8596668" cy="430400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2000" dirty="0" smtClean="0"/>
              <a:t>Τα αποτελέσματα / οφέλη της εφαρμογής της </a:t>
            </a:r>
            <a:r>
              <a:rPr lang="el-GR" sz="2000" dirty="0" err="1" smtClean="0"/>
              <a:t>Ενσυνειδητότητας</a:t>
            </a:r>
            <a:r>
              <a:rPr lang="el-GR" sz="2000" dirty="0" smtClean="0"/>
              <a:t> αναμένονται να είναι</a:t>
            </a:r>
            <a:r>
              <a:rPr lang="en-GB" sz="2000" dirty="0" smtClean="0"/>
              <a:t>:</a:t>
            </a:r>
            <a:endParaRPr lang="en-GB" sz="2000" dirty="0"/>
          </a:p>
          <a:p>
            <a:pPr marL="0" indent="0">
              <a:buNone/>
            </a:pPr>
            <a:endParaRPr lang="en-GB" sz="2000" dirty="0" smtClean="0"/>
          </a:p>
          <a:p>
            <a:r>
              <a:rPr lang="el-GR" sz="2000" dirty="0" smtClean="0"/>
              <a:t>Η επίτευξη καλύτερης επίγνωσης απέναντι στις σκέψεις, στα συναισθήματα και στις αισθήσεις μας και όχι απλά να αντιδράμε στα ερεθίσματα και να υιοθετούμε επικριτική στάση</a:t>
            </a:r>
            <a:endParaRPr lang="en-GB" sz="2000" dirty="0"/>
          </a:p>
          <a:p>
            <a:endParaRPr lang="en-GB" sz="2000" dirty="0"/>
          </a:p>
          <a:p>
            <a:r>
              <a:rPr lang="el-GR" sz="2000" dirty="0" smtClean="0"/>
              <a:t>Η ανάπτυξη υγιέστερης και περισσότερο συμπονετικής αντιμετώπισης των εμπειριών μας, των γεγονότων ζωής μας, αλλά και των ανθρώπων γύρω μας</a:t>
            </a:r>
          </a:p>
          <a:p>
            <a:endParaRPr lang="en-GB" sz="2000" dirty="0" smtClean="0"/>
          </a:p>
          <a:p>
            <a:pPr marL="0" indent="0" algn="r">
              <a:buNone/>
            </a:pPr>
            <a:r>
              <a:rPr lang="en-GB" sz="2000" dirty="0" smtClean="0"/>
              <a:t>(Mindful Nation Report 2015)</a:t>
            </a:r>
          </a:p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0AE77-F287-41E2-B3C6-8827E68E615F}" type="slidenum">
              <a:rPr lang="en-GB" smtClean="0"/>
              <a:t>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200" dirty="0" err="1" smtClean="0"/>
              <a:t>Evie</a:t>
            </a:r>
            <a:r>
              <a:rPr lang="en-GB" sz="1200" dirty="0" smtClean="0"/>
              <a:t> </a:t>
            </a:r>
            <a:r>
              <a:rPr lang="en-GB" sz="1200" dirty="0" err="1" smtClean="0"/>
              <a:t>Georgakopoulou</a:t>
            </a:r>
            <a:r>
              <a:rPr lang="en-GB" sz="1200" dirty="0" smtClean="0"/>
              <a:t> – </a:t>
            </a:r>
            <a:r>
              <a:rPr lang="en-GB" sz="1200" dirty="0" err="1" smtClean="0"/>
              <a:t>MBPsS</a:t>
            </a:r>
            <a:r>
              <a:rPr lang="en-GB" sz="1200" dirty="0" smtClean="0"/>
              <a:t>, BSc Psychology, MSc Occupational Psychology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3627767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1069075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Η τέχνη της </a:t>
            </a:r>
            <a:r>
              <a:rPr lang="el-GR" dirty="0" err="1" smtClean="0"/>
              <a:t>Ενσυνειδητότητας</a:t>
            </a:r>
            <a:r>
              <a:rPr lang="el-GR" dirty="0" smtClean="0"/>
              <a:t> στο χώρο εργασίας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30401"/>
            <a:ext cx="8596668" cy="4129206"/>
          </a:xfrm>
        </p:spPr>
        <p:txBody>
          <a:bodyPr>
            <a:normAutofit/>
          </a:bodyPr>
          <a:lstStyle/>
          <a:p>
            <a:r>
              <a:rPr lang="el-GR" dirty="0" smtClean="0"/>
              <a:t>Μπορεί να εφαρμοσθεί στην καθημερινή πρακτική μεμονωμένων εργαζομένων ή σε ομάδες εργαζομένων </a:t>
            </a:r>
            <a:r>
              <a:rPr lang="el-GR" dirty="0" smtClean="0">
                <a:sym typeface="Wingdings" pitchFamily="2" charset="2"/>
              </a:rPr>
              <a:t> άρα είναι μια </a:t>
            </a:r>
            <a:r>
              <a:rPr lang="el-GR" dirty="0" err="1" smtClean="0">
                <a:sym typeface="Wingdings" pitchFamily="2" charset="2"/>
              </a:rPr>
              <a:t>πολυεπίπεδη</a:t>
            </a:r>
            <a:r>
              <a:rPr lang="el-GR" dirty="0" smtClean="0">
                <a:sym typeface="Wingdings" pitchFamily="2" charset="2"/>
              </a:rPr>
              <a:t> προσέγγιση</a:t>
            </a:r>
          </a:p>
          <a:p>
            <a:pPr marL="0" indent="0">
              <a:buNone/>
            </a:pPr>
            <a:endParaRPr lang="en-GB" dirty="0"/>
          </a:p>
          <a:p>
            <a:r>
              <a:rPr lang="el-GR" dirty="0" smtClean="0"/>
              <a:t>Η εκπαίδευση στην </a:t>
            </a:r>
            <a:r>
              <a:rPr lang="el-GR" dirty="0" err="1" smtClean="0"/>
              <a:t>Ενσυνειδητότητα</a:t>
            </a:r>
            <a:r>
              <a:rPr lang="el-GR" dirty="0" smtClean="0"/>
              <a:t> μπορεί να διενεργηθεί μέσω ατομικών, σχεσιακών και κοινωνικών πρακτικών στο χώρο εργασίας 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r>
              <a:rPr lang="el-GR" dirty="0" smtClean="0"/>
              <a:t>Η εκπαίδευση ποικίλει από εισαγωγικές συνεδρίες 1 ώρας, έως προγράμματα 10 εβδομάδων</a:t>
            </a:r>
            <a:r>
              <a:rPr lang="en-GB" dirty="0" smtClean="0"/>
              <a:t> </a:t>
            </a:r>
            <a:endParaRPr lang="en-GB" dirty="0"/>
          </a:p>
          <a:p>
            <a:endParaRPr lang="en-GB" dirty="0"/>
          </a:p>
          <a:p>
            <a:r>
              <a:rPr lang="el-GR" dirty="0" smtClean="0"/>
              <a:t>Επίτευξη καλύτερων αποτελεσμάτων </a:t>
            </a:r>
            <a:r>
              <a:rPr lang="el-GR" dirty="0" smtClean="0">
                <a:sym typeface="Wingdings" pitchFamily="2" charset="2"/>
              </a:rPr>
              <a:t> μετά από συνεδρίες τουλάχιστον 6 εβδομάδων – το  οποίο δεν προκύπτει από ερευνητικά ευρήματα!</a:t>
            </a:r>
            <a:endParaRPr lang="en-GB" dirty="0"/>
          </a:p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0AE77-F287-41E2-B3C6-8827E68E615F}" type="slidenum">
              <a:rPr lang="en-GB" smtClean="0"/>
              <a:t>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200" dirty="0" err="1" smtClean="0"/>
              <a:t>Evie</a:t>
            </a:r>
            <a:r>
              <a:rPr lang="en-GB" sz="1200" dirty="0" smtClean="0"/>
              <a:t> </a:t>
            </a:r>
            <a:r>
              <a:rPr lang="en-GB" sz="1200" dirty="0" err="1" smtClean="0"/>
              <a:t>Georgakopoulou</a:t>
            </a:r>
            <a:r>
              <a:rPr lang="en-GB" sz="1200" dirty="0" smtClean="0"/>
              <a:t> – </a:t>
            </a:r>
            <a:r>
              <a:rPr lang="en-GB" sz="1200" dirty="0" err="1" smtClean="0"/>
              <a:t>MBPsS</a:t>
            </a:r>
            <a:r>
              <a:rPr lang="en-GB" sz="1200" dirty="0" smtClean="0"/>
              <a:t>, BSc Psychology, MSc Occupational Psychology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374290617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8C59B386-999D-4CB6-B907-9F3997C027C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27114</TotalTime>
  <Words>1848</Words>
  <Application>Microsoft Office PowerPoint</Application>
  <PresentationFormat>Προσαρμογή</PresentationFormat>
  <Paragraphs>235</Paragraphs>
  <Slides>24</Slides>
  <Notes>24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24</vt:i4>
      </vt:variant>
    </vt:vector>
  </HeadingPairs>
  <TitlesOfParts>
    <vt:vector size="25" baseType="lpstr">
      <vt:lpstr>Facet</vt:lpstr>
      <vt:lpstr>  Η τέχνη της Ενσυνειδητότητας (Mindfulness) και τα οφέλη στο χώρο εργασίας</vt:lpstr>
      <vt:lpstr>Σκοπός εισήγησης</vt:lpstr>
      <vt:lpstr>Στοχασμός – 5 λεπτά </vt:lpstr>
      <vt:lpstr>Ορισμοί Ενσυνειδητότητας (Mindfulness) Ενσυνειδητότητα είναι: </vt:lpstr>
      <vt:lpstr>Τι είναι Ενσυνειδητότητα (Mindfulness)?</vt:lpstr>
      <vt:lpstr>Ενσυνειδητότητας συνέχεια…</vt:lpstr>
      <vt:lpstr>Η λειτουργία του … αυτόματου πιλότου</vt:lpstr>
      <vt:lpstr>Ποια είναι τα αποτελέσματα / οφέλη της Ενσυνειδητότητας?</vt:lpstr>
      <vt:lpstr>Η τέχνη της Ενσυνειδητότητας στο χώρο εργασίας</vt:lpstr>
      <vt:lpstr>Τα αποτελέσματα / οφέλη Ενσυνειδητότητας στο χώρο εργασίας</vt:lpstr>
      <vt:lpstr>Ευημερία και αύξηση ανθεκτικότητας  (ψυχικού σθένους – Resilience) των εργαζομένων</vt:lpstr>
      <vt:lpstr>Ευημερία και αύξηση ανθεκτικότητας (ψυχικού σθένους – Resilience) των εργαζομένων – συνέχεια…</vt:lpstr>
      <vt:lpstr>Ευημερία και αύξηση ανθεκτικότητας (ψυχικού σθένους - Resilience) - Case Study </vt:lpstr>
      <vt:lpstr>Εργασιακές σχέσεις</vt:lpstr>
      <vt:lpstr>Εργασιακές σχέσεις - Case Study </vt:lpstr>
      <vt:lpstr>Απόδοση - παραγωγικότητα</vt:lpstr>
      <vt:lpstr>Απόδοση / παραγωγικότητα - Case Study</vt:lpstr>
      <vt:lpstr>Η τέχνη της Ενσυνειδητότητας στο χώρο εργασίας και τα οφέλη αυτής (Chaskalson, 2011)</vt:lpstr>
      <vt:lpstr>Organisations Investing in Mindfulness Training Include:</vt:lpstr>
      <vt:lpstr>Πιθανά ζητήματα / σκεπτικισμός έναντι της Ενσυνειδητότητας</vt:lpstr>
      <vt:lpstr>Προτεινόμενα βιβλία</vt:lpstr>
      <vt:lpstr>Προτεινόμενα άρθρα</vt:lpstr>
      <vt:lpstr>Προτεινόμενα άρθρα</vt:lpstr>
      <vt:lpstr>Προτεινόμενα websites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approaches to training: Mindfulness in the Workplace</dc:title>
  <dc:creator>Sophie Ward</dc:creator>
  <cp:lastModifiedBy>NIKI</cp:lastModifiedBy>
  <cp:revision>191</cp:revision>
  <cp:lastPrinted>2018-01-26T20:24:56Z</cp:lastPrinted>
  <dcterms:created xsi:type="dcterms:W3CDTF">2017-03-10T14:43:36Z</dcterms:created>
  <dcterms:modified xsi:type="dcterms:W3CDTF">2018-02-02T07:58:14Z</dcterms:modified>
</cp:coreProperties>
</file>