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6"/>
  </p:notesMasterIdLst>
  <p:sldIdLst>
    <p:sldId id="257" r:id="rId2"/>
    <p:sldId id="258" r:id="rId3"/>
    <p:sldId id="284" r:id="rId4"/>
    <p:sldId id="306" r:id="rId5"/>
    <p:sldId id="285" r:id="rId6"/>
    <p:sldId id="287" r:id="rId7"/>
    <p:sldId id="310" r:id="rId8"/>
    <p:sldId id="286" r:id="rId9"/>
    <p:sldId id="289" r:id="rId10"/>
    <p:sldId id="290" r:id="rId11"/>
    <p:sldId id="311" r:id="rId12"/>
    <p:sldId id="294" r:id="rId13"/>
    <p:sldId id="293" r:id="rId14"/>
    <p:sldId id="312" r:id="rId15"/>
    <p:sldId id="297" r:id="rId16"/>
    <p:sldId id="313" r:id="rId17"/>
    <p:sldId id="298" r:id="rId18"/>
    <p:sldId id="302" r:id="rId19"/>
    <p:sldId id="303" r:id="rId20"/>
    <p:sldId id="278" r:id="rId21"/>
    <p:sldId id="280" r:id="rId22"/>
    <p:sldId id="281" r:id="rId23"/>
    <p:sldId id="282" r:id="rId24"/>
    <p:sldId id="314" r:id="rId25"/>
  </p:sldIdLst>
  <p:sldSz cx="12192000" cy="6858000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965" autoAdjust="0"/>
  </p:normalViewPr>
  <p:slideViewPr>
    <p:cSldViewPr snapToGrid="0">
      <p:cViewPr>
        <p:scale>
          <a:sx n="50" d="100"/>
          <a:sy n="50" d="100"/>
        </p:scale>
        <p:origin x="-1500" y="-5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BA372-D1D6-4354-B76E-5B8806328473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431A-2310-41DB-81A0-121829C9A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25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2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1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9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1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99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1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7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33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4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553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3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831E8-AC7F-4916-9D23-FFC1A6804288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21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1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C3487B-325B-4435-A049-ECF072C2750D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5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D1A809-8871-4CAE-A571-9F8BF8BD309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3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5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8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8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en-GB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3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9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4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5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431A-2310-41DB-81A0-121829C9AF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5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7D07-4D0A-40C0-88D4-8624DEC54764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7E0-8D75-44F3-A2E0-E9AB0824FE41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757C-D276-40E3-9DE5-08A8B86F3062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99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8BC3-A3F5-485B-BA4E-7AF090628327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1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AE4F-DD9E-44DF-913D-318B7548CB94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53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3EF-536E-480F-AABE-9E34210C08D3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8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44F-7B77-415B-9E1B-62CDF616094E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0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9422-7790-40EB-99EC-E1E1FFFEC2DE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9B0E-2BCF-475E-8509-3C5664A8A9C6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E468-C5EB-4BD0-972B-74567A6885C6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1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B0C9-A841-4CD4-8106-05AE99814FE1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0838-3C6C-45F8-88B3-07C850D7543F}" type="datetime1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BDB2-6CCD-44BC-BCAB-06B9D6689607}" type="datetime1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254F-5E8B-4F4E-B952-A07132BF2D6B}" type="datetime1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DC0B-0E24-4FBC-B7DE-C26D2854B625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5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21A-39F6-4440-BDB4-F759621921AE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2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0775-85BB-40B1-97E3-94FD55DB8224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Evie Georgakopoulou – MBPsS, BSc Psychology, MSc Occupational Psychology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90AE77-F287-41E2-B3C6-8827E68E6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0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337640" y="424068"/>
            <a:ext cx="8694256" cy="2372141"/>
          </a:xfrm>
        </p:spPr>
        <p:txBody>
          <a:bodyPr>
            <a:noAutofit/>
          </a:bodyPr>
          <a:lstStyle/>
          <a:p>
            <a:pPr marL="182563" algn="l"/>
            <a:r>
              <a:rPr lang="en-GB" altLang="en-US" sz="4400" dirty="0"/>
              <a:t/>
            </a:r>
            <a:br>
              <a:rPr lang="en-GB" altLang="en-US" sz="4400" dirty="0"/>
            </a:br>
            <a:r>
              <a:rPr lang="en-GB" altLang="en-US" sz="4400" dirty="0"/>
              <a:t/>
            </a:r>
            <a:br>
              <a:rPr lang="en-GB" altLang="en-US" sz="4400" dirty="0"/>
            </a:br>
            <a:r>
              <a:rPr lang="el-GR" altLang="en-US" sz="4400" dirty="0" smtClean="0"/>
              <a:t>Η τέχνη της </a:t>
            </a:r>
            <a:r>
              <a:rPr lang="el-GR" altLang="en-US" sz="4400" dirty="0" err="1" smtClean="0"/>
              <a:t>Ενσυνειδητότητας</a:t>
            </a:r>
            <a:r>
              <a:rPr lang="el-GR" altLang="en-US" sz="4400" dirty="0" smtClean="0"/>
              <a:t> (</a:t>
            </a:r>
            <a:r>
              <a:rPr lang="en-GB" altLang="en-US" sz="4400" dirty="0" smtClean="0"/>
              <a:t>Mindfulness</a:t>
            </a:r>
            <a:r>
              <a:rPr lang="el-GR" altLang="en-US" sz="4400" dirty="0" smtClean="0"/>
              <a:t>)</a:t>
            </a:r>
            <a:r>
              <a:rPr lang="en-GB" altLang="en-US" sz="4400" dirty="0" smtClean="0"/>
              <a:t> </a:t>
            </a:r>
            <a:r>
              <a:rPr lang="el-GR" altLang="en-US" sz="4400" dirty="0" smtClean="0"/>
              <a:t>και τα οφέλη στο χώρο εργασίας</a:t>
            </a:r>
            <a:endParaRPr lang="en-GB" altLang="en-US" sz="4400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132786" y="3383625"/>
            <a:ext cx="5770180" cy="853247"/>
          </a:xfrm>
        </p:spPr>
        <p:txBody>
          <a:bodyPr>
            <a:noAutofit/>
          </a:bodyPr>
          <a:lstStyle/>
          <a:p>
            <a:pPr marL="63500" algn="l"/>
            <a:r>
              <a:rPr lang="el-GR" altLang="en-US" sz="3200" dirty="0" smtClean="0">
                <a:latin typeface="Calibri" panose="020F0502020204030204" pitchFamily="34" charset="0"/>
              </a:rPr>
              <a:t>Εύη </a:t>
            </a:r>
            <a:r>
              <a:rPr lang="el-GR" altLang="en-US" sz="3200" dirty="0" err="1" smtClean="0">
                <a:latin typeface="Calibri" panose="020F0502020204030204" pitchFamily="34" charset="0"/>
              </a:rPr>
              <a:t>Γεωργακοπούλου</a:t>
            </a:r>
            <a:r>
              <a:rPr lang="en-GB" altLang="en-US" sz="3200" dirty="0" smtClean="0">
                <a:latin typeface="Calibri" panose="020F0502020204030204" pitchFamily="34" charset="0"/>
              </a:rPr>
              <a:t> – </a:t>
            </a:r>
            <a:r>
              <a:rPr lang="en-GB" altLang="en-US" sz="3200" dirty="0" err="1" smtClean="0">
                <a:latin typeface="Calibri" panose="020F0502020204030204" pitchFamily="34" charset="0"/>
              </a:rPr>
              <a:t>MBPsS</a:t>
            </a:r>
            <a:r>
              <a:rPr lang="el-GR" altLang="en-US" sz="3200" dirty="0" smtClean="0">
                <a:latin typeface="Calibri" panose="020F0502020204030204" pitchFamily="34" charset="0"/>
              </a:rPr>
              <a:t>, </a:t>
            </a:r>
            <a:endParaRPr lang="en-GB" altLang="en-US" sz="3200" dirty="0" smtClean="0">
              <a:latin typeface="Calibri" panose="020F0502020204030204" pitchFamily="34" charset="0"/>
            </a:endParaRPr>
          </a:p>
          <a:p>
            <a:pPr marL="63500" algn="l"/>
            <a:r>
              <a:rPr lang="en-GB" altLang="en-US" sz="3200" dirty="0" smtClean="0">
                <a:latin typeface="Calibri" panose="020F0502020204030204" pitchFamily="34" charset="0"/>
              </a:rPr>
              <a:t>BSc Psychology, MSc Occupational Psychology</a:t>
            </a:r>
            <a:endParaRPr lang="en-GB" alt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56" y="3383625"/>
            <a:ext cx="4041912" cy="26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αποτελέσματα / οφέλη </a:t>
            </a:r>
            <a:r>
              <a:rPr lang="el-GR" dirty="0" err="1" smtClean="0"/>
              <a:t>Ενσυνειδητότητας</a:t>
            </a:r>
            <a:r>
              <a:rPr lang="el-GR" dirty="0" smtClean="0"/>
              <a:t> στο χώρο εργασίας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03119"/>
            <a:ext cx="8596668" cy="4030981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Συμφέρουσα οικονομικά εκπαίδευση και σχετικά εύκολη ως διαδικασία</a:t>
            </a:r>
            <a:endParaRPr lang="en-GB" sz="2400" dirty="0"/>
          </a:p>
          <a:p>
            <a:endParaRPr lang="en-GB" sz="2400" dirty="0"/>
          </a:p>
          <a:p>
            <a:r>
              <a:rPr lang="el-GR" sz="2400" dirty="0" smtClean="0"/>
              <a:t>Αποκτηθείσες δεξιότητες με χρησιμότητα εντός και εκτός εργασίας</a:t>
            </a:r>
            <a:endParaRPr lang="en-GB" sz="2400" dirty="0"/>
          </a:p>
          <a:p>
            <a:endParaRPr lang="en-GB" sz="2400" dirty="0"/>
          </a:p>
          <a:p>
            <a:r>
              <a:rPr lang="el-GR" sz="2400" dirty="0" smtClean="0"/>
              <a:t>Αύξηση ευημερίας</a:t>
            </a:r>
            <a:r>
              <a:rPr lang="en-GB" sz="2400" dirty="0" smtClean="0"/>
              <a:t> </a:t>
            </a:r>
            <a:r>
              <a:rPr lang="el-GR" sz="2400" dirty="0" smtClean="0"/>
              <a:t>μέσω της αύξησης του ψυχικού σθένους (αντοχής)</a:t>
            </a:r>
            <a:r>
              <a:rPr lang="en-GB" sz="2400" dirty="0" smtClean="0"/>
              <a:t> </a:t>
            </a:r>
            <a:r>
              <a:rPr lang="el-GR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Βελτίωση των εργασιακών σχέσεων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Βελτίωση της απόδοσης (παραγωγικότητα)</a:t>
            </a:r>
            <a:endParaRPr lang="en-GB" sz="24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18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6800"/>
          </a:xfrm>
        </p:spPr>
        <p:txBody>
          <a:bodyPr>
            <a:normAutofit fontScale="90000"/>
          </a:bodyPr>
          <a:lstStyle/>
          <a:p>
            <a:r>
              <a:rPr lang="el-GR" sz="3200" dirty="0">
                <a:solidFill>
                  <a:srgbClr val="90C226"/>
                </a:solidFill>
              </a:rPr>
              <a:t>Ευημερία και αύξηση </a:t>
            </a:r>
            <a:r>
              <a:rPr lang="el-GR" sz="3200" dirty="0" smtClean="0">
                <a:solidFill>
                  <a:srgbClr val="90C226"/>
                </a:solidFill>
              </a:rPr>
              <a:t>ανθεκτικότητας  (ψυχικού σθένους </a:t>
            </a:r>
            <a:r>
              <a:rPr lang="el-GR" sz="3200" dirty="0">
                <a:solidFill>
                  <a:srgbClr val="90C226"/>
                </a:solidFill>
              </a:rPr>
              <a:t>– </a:t>
            </a:r>
            <a:r>
              <a:rPr lang="en-GB" sz="3200" dirty="0">
                <a:solidFill>
                  <a:srgbClr val="90C226"/>
                </a:solidFill>
              </a:rPr>
              <a:t>Resilience</a:t>
            </a:r>
            <a:r>
              <a:rPr lang="el-GR" sz="3200" dirty="0">
                <a:solidFill>
                  <a:srgbClr val="90C226"/>
                </a:solidFill>
              </a:rPr>
              <a:t>) των εργαζομένων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066366" cy="3668711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l-GR" sz="2400" dirty="0">
                <a:solidFill>
                  <a:prstClr val="white"/>
                </a:solidFill>
              </a:rPr>
              <a:t>Οι επιχειρήσεις ενδιαφέρονται ολοένα και περισσότερο για την ευημερία και την αύξηση </a:t>
            </a:r>
            <a:r>
              <a:rPr lang="el-GR" sz="2400" dirty="0" smtClean="0">
                <a:solidFill>
                  <a:prstClr val="white"/>
                </a:solidFill>
              </a:rPr>
              <a:t>ανθεκτικότητας </a:t>
            </a:r>
            <a:r>
              <a:rPr lang="el-GR" sz="2400" dirty="0">
                <a:solidFill>
                  <a:prstClr val="white"/>
                </a:solidFill>
              </a:rPr>
              <a:t>των </a:t>
            </a:r>
            <a:r>
              <a:rPr lang="el-GR" sz="2400" dirty="0" smtClean="0">
                <a:solidFill>
                  <a:prstClr val="white"/>
                </a:solidFill>
              </a:rPr>
              <a:t>εργαζομένων</a:t>
            </a:r>
          </a:p>
          <a:p>
            <a:pPr lvl="0">
              <a:buClr>
                <a:srgbClr val="90C226"/>
              </a:buClr>
            </a:pPr>
            <a:endParaRPr lang="el-GR" sz="2400" dirty="0" smtClean="0">
              <a:solidFill>
                <a:prstClr val="white"/>
              </a:solidFill>
            </a:endParaRPr>
          </a:p>
          <a:p>
            <a:pPr lvl="0">
              <a:buClr>
                <a:srgbClr val="90C226"/>
              </a:buClr>
            </a:pPr>
            <a:r>
              <a:rPr lang="el-GR" sz="2400" dirty="0" err="1" smtClean="0">
                <a:solidFill>
                  <a:prstClr val="white"/>
                </a:solidFill>
              </a:rPr>
              <a:t>Ενσυνειδητότητα</a:t>
            </a:r>
            <a:r>
              <a:rPr lang="el-GR" sz="2400" dirty="0" smtClean="0">
                <a:solidFill>
                  <a:prstClr val="white"/>
                </a:solidFill>
              </a:rPr>
              <a:t> </a:t>
            </a:r>
            <a:r>
              <a:rPr lang="el-GR" sz="2400" dirty="0" smtClean="0">
                <a:solidFill>
                  <a:prstClr val="white"/>
                </a:solidFill>
                <a:sym typeface="Wingdings" pitchFamily="2" charset="2"/>
              </a:rPr>
              <a:t> βελτιωμένη ψυχική κατάσταση  αυξημένη εργασιακή απόδοση και παραγωγικότητα</a:t>
            </a:r>
            <a:endParaRPr lang="en-GB" sz="2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190750"/>
            <a:ext cx="47974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7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1779"/>
          </a:xfrm>
        </p:spPr>
        <p:txBody>
          <a:bodyPr>
            <a:normAutofit/>
          </a:bodyPr>
          <a:lstStyle/>
          <a:p>
            <a:r>
              <a:rPr lang="el-GR" sz="2700" dirty="0">
                <a:solidFill>
                  <a:srgbClr val="90C226"/>
                </a:solidFill>
              </a:rPr>
              <a:t>Ευημερία και αύξηση </a:t>
            </a:r>
            <a:r>
              <a:rPr lang="el-GR" sz="2700" dirty="0" smtClean="0">
                <a:solidFill>
                  <a:srgbClr val="90C226"/>
                </a:solidFill>
              </a:rPr>
              <a:t>ανθεκτικότητας (ψυχικού σθένους </a:t>
            </a:r>
            <a:r>
              <a:rPr lang="el-GR" sz="2700" dirty="0">
                <a:solidFill>
                  <a:srgbClr val="90C226"/>
                </a:solidFill>
              </a:rPr>
              <a:t>– </a:t>
            </a:r>
            <a:r>
              <a:rPr lang="en-GB" sz="2700" dirty="0">
                <a:solidFill>
                  <a:srgbClr val="90C226"/>
                </a:solidFill>
              </a:rPr>
              <a:t>Resilience</a:t>
            </a:r>
            <a:r>
              <a:rPr lang="el-GR" sz="2700" dirty="0">
                <a:solidFill>
                  <a:srgbClr val="90C226"/>
                </a:solidFill>
              </a:rPr>
              <a:t>) των </a:t>
            </a:r>
            <a:r>
              <a:rPr lang="el-GR" sz="2700" dirty="0" smtClean="0">
                <a:solidFill>
                  <a:srgbClr val="90C226"/>
                </a:solidFill>
              </a:rPr>
              <a:t>εργαζομένων – συνέχεια</a:t>
            </a:r>
            <a:r>
              <a:rPr lang="el-GR" sz="3200" dirty="0" smtClean="0">
                <a:solidFill>
                  <a:srgbClr val="90C226"/>
                </a:solidFill>
              </a:rPr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1"/>
            <a:ext cx="8451426" cy="4368799"/>
          </a:xfrm>
        </p:spPr>
        <p:txBody>
          <a:bodyPr>
            <a:normAutofit fontScale="77500" lnSpcReduction="20000"/>
          </a:bodyPr>
          <a:lstStyle/>
          <a:p>
            <a:r>
              <a:rPr lang="el-GR" sz="1900" dirty="0" smtClean="0">
                <a:solidFill>
                  <a:schemeClr val="tx1"/>
                </a:solidFill>
              </a:rPr>
              <a:t>Οφέλη </a:t>
            </a:r>
            <a:r>
              <a:rPr lang="el-GR" sz="1900" dirty="0" err="1" smtClean="0">
                <a:solidFill>
                  <a:schemeClr val="tx1"/>
                </a:solidFill>
              </a:rPr>
              <a:t>Ενσυνειδητότητας</a:t>
            </a:r>
            <a:r>
              <a:rPr lang="el-GR" sz="1900" dirty="0" smtClean="0">
                <a:solidFill>
                  <a:schemeClr val="tx1"/>
                </a:solidFill>
              </a:rPr>
              <a:t> στην αύξηση ανθεκτικότητας  (</a:t>
            </a:r>
            <a:r>
              <a:rPr lang="en-GB" sz="1900" dirty="0" smtClean="0">
                <a:solidFill>
                  <a:schemeClr val="tx1"/>
                </a:solidFill>
              </a:rPr>
              <a:t>resilience</a:t>
            </a:r>
            <a:r>
              <a:rPr lang="el-GR" sz="1900" dirty="0" smtClean="0">
                <a:solidFill>
                  <a:schemeClr val="tx1"/>
                </a:solidFill>
              </a:rPr>
              <a:t>) στο χώρο εργασίας</a:t>
            </a:r>
            <a:r>
              <a:rPr lang="en-GB" sz="1900" dirty="0" smtClean="0">
                <a:solidFill>
                  <a:schemeClr val="tx1"/>
                </a:solidFill>
              </a:rPr>
              <a:t>:</a:t>
            </a:r>
            <a:endParaRPr lang="en-GB" sz="1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Εφοδιάζει τους εργαζόμενους με αυτεπίγνωση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Αναγνώριση του </a:t>
            </a:r>
            <a:r>
              <a:rPr lang="en-GB" sz="1700" dirty="0" smtClean="0">
                <a:solidFill>
                  <a:schemeClr val="tx1"/>
                </a:solidFill>
              </a:rPr>
              <a:t>stress </a:t>
            </a:r>
            <a:r>
              <a:rPr lang="el-GR" sz="1700" dirty="0" smtClean="0">
                <a:solidFill>
                  <a:schemeClr val="tx1"/>
                </a:solidFill>
              </a:rPr>
              <a:t>και αποτελεσματικότερη διαχείρισή του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Ανάπτυξη ευθυκρισίας και επιλογή ενεργειών που ενισχύουν τους προσωπικούς πόρους 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Αναγνώριση της δύναμης των σκέψεων και ορθή ανταπόκριση σε αυτές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Προώθηση της αξίας των σχέσεων στο χώρο εργασίας</a:t>
            </a:r>
            <a:endParaRPr lang="en-GB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l-GR" sz="1900" dirty="0" smtClean="0">
                <a:solidFill>
                  <a:schemeClr val="tx1"/>
                </a:solidFill>
              </a:rPr>
              <a:t>Έρευνες δείχνουν πως η εκπαίδευση στην </a:t>
            </a:r>
            <a:r>
              <a:rPr lang="el-GR" sz="1900" dirty="0" err="1" smtClean="0">
                <a:solidFill>
                  <a:schemeClr val="tx1"/>
                </a:solidFill>
              </a:rPr>
              <a:t>Ενσυνειδητότητα</a:t>
            </a:r>
            <a:r>
              <a:rPr lang="el-GR" sz="1900" dirty="0" smtClean="0">
                <a:solidFill>
                  <a:schemeClr val="tx1"/>
                </a:solidFill>
              </a:rPr>
              <a:t> σχετίζεται με</a:t>
            </a:r>
            <a:r>
              <a:rPr lang="en-GB" sz="1900" dirty="0" smtClean="0">
                <a:solidFill>
                  <a:schemeClr val="tx1"/>
                </a:solidFill>
              </a:rPr>
              <a:t>:</a:t>
            </a:r>
            <a:endParaRPr lang="en-GB" sz="1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Μειωμένη αντιδραστικότητα σε συναισθηματικά ερεθίσματα (άρα) και μειωμένη συναισθηματική εξάντληση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Μειωμένα επίπεδα </a:t>
            </a:r>
            <a:r>
              <a:rPr lang="en-GB" sz="1700" dirty="0" smtClean="0">
                <a:solidFill>
                  <a:schemeClr val="tx1"/>
                </a:solidFill>
              </a:rPr>
              <a:t>stress</a:t>
            </a:r>
            <a:r>
              <a:rPr lang="en-GB" sz="1700" dirty="0">
                <a:solidFill>
                  <a:schemeClr val="tx1"/>
                </a:solidFill>
              </a:rPr>
              <a:t>, burnout, </a:t>
            </a:r>
            <a:r>
              <a:rPr lang="el-GR" sz="1700" dirty="0" smtClean="0">
                <a:solidFill>
                  <a:schemeClr val="tx1"/>
                </a:solidFill>
              </a:rPr>
              <a:t>θυμού, εγκλωβισμού σε επαναλαμβανόμενες (αρνητικές) σκέψεις και άλλα ψυχικά συμπτώματα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Ενίσχυση θετικής στάσης του ατόμου, </a:t>
            </a:r>
            <a:r>
              <a:rPr lang="el-GR" sz="1700" dirty="0" err="1" smtClean="0">
                <a:solidFill>
                  <a:schemeClr val="tx1"/>
                </a:solidFill>
              </a:rPr>
              <a:t>ενσυναίσθησης</a:t>
            </a:r>
            <a:r>
              <a:rPr lang="el-GR" sz="1700" dirty="0" smtClean="0">
                <a:solidFill>
                  <a:schemeClr val="tx1"/>
                </a:solidFill>
              </a:rPr>
              <a:t>, αίσθησης συνοχής, αίσθησης «αυτό-συμπόνιας» και βελτίωση γενικότερης ποιότητας ζωής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smtClean="0">
                <a:solidFill>
                  <a:schemeClr val="tx1"/>
                </a:solidFill>
              </a:rPr>
              <a:t>Υψηλή εργασιακή απόδοση, καλύτερη εστίαση προσοχής και των γνωστικών ικανοτήτων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7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GB" sz="1700" dirty="0">
                <a:solidFill>
                  <a:schemeClr val="tx1"/>
                </a:solidFill>
              </a:rPr>
              <a:t>The Mindfulness Initiative (2016)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172200"/>
            <a:ext cx="6297612" cy="438150"/>
          </a:xfrm>
        </p:spPr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674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8700"/>
          </a:xfrm>
        </p:spPr>
        <p:txBody>
          <a:bodyPr>
            <a:normAutofit fontScale="90000"/>
          </a:bodyPr>
          <a:lstStyle/>
          <a:p>
            <a:r>
              <a:rPr lang="el-GR" sz="2900" dirty="0">
                <a:solidFill>
                  <a:srgbClr val="90C226"/>
                </a:solidFill>
              </a:rPr>
              <a:t>Ευημερία και αύξηση </a:t>
            </a:r>
            <a:r>
              <a:rPr lang="el-GR" sz="2900" dirty="0" smtClean="0">
                <a:solidFill>
                  <a:srgbClr val="90C226"/>
                </a:solidFill>
              </a:rPr>
              <a:t>ανθεκτικότητας (ψυχικού σθένους - </a:t>
            </a:r>
            <a:r>
              <a:rPr lang="en-GB" sz="2900" dirty="0" smtClean="0">
                <a:solidFill>
                  <a:srgbClr val="90C226"/>
                </a:solidFill>
              </a:rPr>
              <a:t>Resilience</a:t>
            </a:r>
            <a:r>
              <a:rPr lang="el-GR" sz="2900" dirty="0">
                <a:solidFill>
                  <a:srgbClr val="90C226"/>
                </a:solidFill>
              </a:rPr>
              <a:t>) </a:t>
            </a:r>
            <a:r>
              <a:rPr lang="el-GR" sz="2900" dirty="0" smtClean="0">
                <a:solidFill>
                  <a:srgbClr val="90C226"/>
                </a:solidFill>
              </a:rPr>
              <a:t>- </a:t>
            </a:r>
            <a:r>
              <a:rPr lang="en-GB" dirty="0" smtClean="0"/>
              <a:t>Case </a:t>
            </a:r>
            <a:r>
              <a:rPr lang="en-GB" dirty="0"/>
              <a:t>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0784"/>
            <a:ext cx="8596668" cy="4462271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Διεξαγωγή τυχαιοποιημένης ελεγχόμενης μελέτης (</a:t>
            </a:r>
            <a:r>
              <a:rPr lang="en-GB" dirty="0" smtClean="0">
                <a:solidFill>
                  <a:schemeClr val="tx1"/>
                </a:solidFill>
              </a:rPr>
              <a:t>RCT</a:t>
            </a:r>
            <a:r>
              <a:rPr lang="el-GR" dirty="0" smtClean="0">
                <a:solidFill>
                  <a:schemeClr val="tx1"/>
                </a:solidFill>
              </a:rPr>
              <a:t>) από το </a:t>
            </a:r>
            <a:r>
              <a:rPr lang="en-GB" dirty="0" err="1" smtClean="0">
                <a:solidFill>
                  <a:schemeClr val="tx1"/>
                </a:solidFill>
              </a:rPr>
              <a:t>Cranfield</a:t>
            </a:r>
            <a:r>
              <a:rPr lang="en-GB" dirty="0" smtClean="0">
                <a:solidFill>
                  <a:schemeClr val="tx1"/>
                </a:solidFill>
              </a:rPr>
              <a:t> University </a:t>
            </a:r>
            <a:r>
              <a:rPr lang="el-GR" dirty="0" smtClean="0">
                <a:solidFill>
                  <a:schemeClr val="tx1"/>
                </a:solidFill>
              </a:rPr>
              <a:t>σε διεθνή επιχείρηση. Μέτρηση της επίδρασης προγράμματος 6 εβδομάδων εκπαίδευσης στην </a:t>
            </a:r>
            <a:r>
              <a:rPr lang="el-GR" dirty="0" err="1" smtClean="0">
                <a:solidFill>
                  <a:schemeClr val="tx1"/>
                </a:solidFill>
              </a:rPr>
              <a:t>Ενσυνειδητότητα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265 </a:t>
            </a:r>
            <a:r>
              <a:rPr lang="el-GR" dirty="0" smtClean="0">
                <a:solidFill>
                  <a:schemeClr val="tx1"/>
                </a:solidFill>
              </a:rPr>
              <a:t>εργαζόμενοι συμμετέχοντες τοποθετήθηκαν τυχαία σε δια ζώσης, ή σε </a:t>
            </a:r>
            <a:r>
              <a:rPr lang="en-GB" dirty="0" smtClean="0">
                <a:solidFill>
                  <a:schemeClr val="tx1"/>
                </a:solidFill>
              </a:rPr>
              <a:t>online </a:t>
            </a:r>
            <a:r>
              <a:rPr lang="el-GR" dirty="0" smtClean="0">
                <a:solidFill>
                  <a:schemeClr val="tx1"/>
                </a:solidFill>
              </a:rPr>
              <a:t>πρόγραμμα εκπαίδευσης στην </a:t>
            </a:r>
            <a:r>
              <a:rPr lang="el-GR" dirty="0" err="1" smtClean="0">
                <a:solidFill>
                  <a:schemeClr val="tx1"/>
                </a:solidFill>
              </a:rPr>
              <a:t>Ενσυνειδητότητα</a:t>
            </a:r>
            <a:r>
              <a:rPr lang="el-GR" dirty="0" smtClean="0">
                <a:solidFill>
                  <a:schemeClr val="tx1"/>
                </a:solidFill>
              </a:rPr>
              <a:t>, ή σε λίστα αναμονής στην ομάδα ελέγχου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Οι έχοντες ολοκληρώσει την εκπαίδευση είχαν σημαντικά υψηλότερα ποσοστά αύξησης ανθεκτικότητας, σε σχέση με τους συμμετέχοντες στη λίστα αναμονής.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Τα οφέλη παρατηρήθηκαν τόσο στους δια ζώσης όσο και στους διαδικτυακά εκπαιδευόμενους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9347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el-GR" dirty="0" smtClean="0"/>
              <a:t>Εργασιακές σχέσεις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43051"/>
            <a:ext cx="6695016" cy="4133850"/>
          </a:xfrm>
        </p:spPr>
        <p:txBody>
          <a:bodyPr>
            <a:normAutofit fontScale="92500"/>
          </a:bodyPr>
          <a:lstStyle/>
          <a:p>
            <a:pPr lvl="0">
              <a:buClr>
                <a:srgbClr val="90C226"/>
              </a:buClr>
            </a:pP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Οι καλές εργασιακές σχέσεις συντελούν στην υψηλή παραγωγικότητα</a:t>
            </a:r>
            <a:r>
              <a:rPr lang="en-GB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. </a:t>
            </a: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Οι θετικές εργασιακές σχέσεις έχουν ως αποτέλεσμα</a:t>
            </a:r>
            <a:r>
              <a:rPr lang="en-GB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:</a:t>
            </a: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Παραγωγικές ομάδες</a:t>
            </a: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Τη διάχυση θετικής επίδρασης και στην προσωπική ζωή</a:t>
            </a:r>
            <a:r>
              <a:rPr lang="en-GB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 </a:t>
            </a: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Βάση ερευνών, η </a:t>
            </a:r>
            <a:r>
              <a:rPr lang="el-GR" sz="2000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Ενσυνειδητότητα</a:t>
            </a:r>
            <a:r>
              <a:rPr lang="el-GR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 συνδέεται με βελτιωμένες εργασιακές σχέσεις, υποστηρικτικό εργασιακό πλαίσιο και αυξημένη ψυχική αντοχή απέναντι στις προκλήσεις</a:t>
            </a:r>
            <a:r>
              <a:rPr lang="en-GB" sz="20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. </a:t>
            </a:r>
            <a:endParaRPr lang="en-GB" sz="20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GB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354684"/>
            <a:ext cx="4184650" cy="27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6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l-GR" dirty="0">
                <a:solidFill>
                  <a:srgbClr val="90C226"/>
                </a:solidFill>
              </a:rPr>
              <a:t>Εργασιακές σχέσεις </a:t>
            </a:r>
            <a:r>
              <a:rPr lang="el-GR" dirty="0" smtClean="0">
                <a:solidFill>
                  <a:srgbClr val="90C226"/>
                </a:solidFill>
              </a:rPr>
              <a:t>- </a:t>
            </a:r>
            <a:r>
              <a:rPr lang="en-GB" dirty="0" smtClean="0"/>
              <a:t>Case </a:t>
            </a:r>
            <a:r>
              <a:rPr lang="en-GB" dirty="0"/>
              <a:t>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050"/>
            <a:ext cx="8596668" cy="4438650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Πρόγραμμα εκπαίδευσης στην </a:t>
            </a:r>
            <a:r>
              <a:rPr lang="el-GR" sz="2000" dirty="0" err="1" smtClean="0"/>
              <a:t>Ενσυνειδητότητα</a:t>
            </a:r>
            <a:r>
              <a:rPr lang="el-GR" sz="2000" dirty="0" smtClean="0"/>
              <a:t> διάρκειας 3-6 μηνών, από την </a:t>
            </a:r>
            <a:r>
              <a:rPr lang="en-GB" sz="2000" dirty="0" err="1" smtClean="0"/>
              <a:t>Kalapa</a:t>
            </a:r>
            <a:r>
              <a:rPr lang="en-GB" sz="2000" dirty="0" smtClean="0"/>
              <a:t> </a:t>
            </a:r>
            <a:r>
              <a:rPr lang="en-GB" sz="2000" dirty="0"/>
              <a:t>Leadership </a:t>
            </a:r>
            <a:r>
              <a:rPr lang="en-GB" sz="2000" dirty="0" smtClean="0"/>
              <a:t>Academy</a:t>
            </a:r>
            <a:r>
              <a:rPr lang="el-GR" sz="2000" dirty="0" smtClean="0"/>
              <a:t>. Συμπεριλάμβανε δια ζώσης και διαδικτυακές συνεδρίες, στις οποίες συμμετείχαν εργαζόμενοι από όλο τον κόσμο</a:t>
            </a:r>
            <a:r>
              <a:rPr lang="en-GB" sz="2000" dirty="0" smtClean="0"/>
              <a:t>. </a:t>
            </a:r>
            <a:endParaRPr lang="en-GB" sz="2000" dirty="0"/>
          </a:p>
          <a:p>
            <a:endParaRPr lang="en-GB" sz="2000" dirty="0"/>
          </a:p>
          <a:p>
            <a:r>
              <a:rPr lang="el-GR" sz="2000" dirty="0" smtClean="0"/>
              <a:t>Εφαρμογή των πρακτικών της </a:t>
            </a:r>
            <a:r>
              <a:rPr lang="el-GR" sz="2000" dirty="0" err="1" smtClean="0"/>
              <a:t>Ενσυνειδητότητας</a:t>
            </a:r>
            <a:r>
              <a:rPr lang="el-GR" sz="2000" dirty="0" smtClean="0"/>
              <a:t> στις ομάδες εργαζομένων όπως: ενεργητική ακρόαση, συμπερίληψη, μοίρασμα, φροντίδα και ανατροφοδότηση</a:t>
            </a:r>
            <a:r>
              <a:rPr lang="en-GB" sz="2000" dirty="0" smtClean="0"/>
              <a:t>. </a:t>
            </a:r>
            <a:endParaRPr lang="en-GB" sz="2000" dirty="0"/>
          </a:p>
          <a:p>
            <a:endParaRPr lang="en-GB" sz="2000" dirty="0"/>
          </a:p>
          <a:p>
            <a:r>
              <a:rPr lang="el-GR" sz="2000" dirty="0" smtClean="0"/>
              <a:t>Αποτελέσματα: οι ομάδες εργαζομένων σημείωσαν υψηλή παραγωγικότητα, μεγάλο βαθμό </a:t>
            </a:r>
            <a:r>
              <a:rPr lang="el-GR" sz="2000" dirty="0" err="1" smtClean="0"/>
              <a:t>συνεργατικότητας</a:t>
            </a:r>
            <a:r>
              <a:rPr lang="el-GR" sz="2000" dirty="0" smtClean="0"/>
              <a:t>, ενεργητική ακρόαση,  αλληλοβοήθεια, σαφήνεια ρόλων και αρμοδιοτήτων, βελτιωμένη ικανότητα μάθησης</a:t>
            </a:r>
            <a:r>
              <a:rPr lang="en-GB" sz="2000" dirty="0" smtClean="0"/>
              <a:t>.</a:t>
            </a:r>
            <a:endParaRPr lang="en-GB" sz="20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8434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el-GR" dirty="0">
                <a:solidFill>
                  <a:srgbClr val="90C226"/>
                </a:solidFill>
              </a:rPr>
              <a:t>Απόδοση - παραγωγικότητα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62101"/>
            <a:ext cx="6828366" cy="4362450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el-GR" sz="2000" dirty="0" smtClean="0">
                <a:solidFill>
                  <a:prstClr val="white"/>
                </a:solidFill>
              </a:rPr>
              <a:t>Οφέλη εκπαίδευσης των </a:t>
            </a:r>
            <a:r>
              <a:rPr lang="en-GB" sz="2000" dirty="0" smtClean="0">
                <a:solidFill>
                  <a:prstClr val="white"/>
                </a:solidFill>
              </a:rPr>
              <a:t>Leaders</a:t>
            </a:r>
            <a:r>
              <a:rPr lang="el-GR" sz="2000" dirty="0" smtClean="0">
                <a:solidFill>
                  <a:prstClr val="white"/>
                </a:solidFill>
              </a:rPr>
              <a:t> στην </a:t>
            </a:r>
            <a:r>
              <a:rPr lang="el-GR" sz="2000" dirty="0" err="1" smtClean="0">
                <a:solidFill>
                  <a:prstClr val="white"/>
                </a:solidFill>
              </a:rPr>
              <a:t>Ενσυνειδητότητα</a:t>
            </a:r>
            <a:r>
              <a:rPr lang="el-GR" sz="2000" dirty="0" smtClean="0">
                <a:solidFill>
                  <a:prstClr val="white"/>
                </a:solidFill>
              </a:rPr>
              <a:t>:</a:t>
            </a:r>
            <a:endParaRPr lang="en-GB" sz="2000" dirty="0">
              <a:solidFill>
                <a:prstClr val="white"/>
              </a:solidFill>
            </a:endParaRPr>
          </a:p>
          <a:p>
            <a:pPr lvl="0">
              <a:buClr>
                <a:srgbClr val="90C226"/>
              </a:buClr>
              <a:buFontTx/>
              <a:buChar char="-"/>
            </a:pPr>
            <a:r>
              <a:rPr lang="el-GR" sz="2000" dirty="0" smtClean="0">
                <a:solidFill>
                  <a:prstClr val="white"/>
                </a:solidFill>
              </a:rPr>
              <a:t>Μειωμένα επίπεδα ψυχικής εξουθένωσης υφισταμένων και αυξημένη εξισορρόπηση εργασίας και προσωπικής ζωής, αυξημένη παραγωγικότητα, εργασιακή ικανοποίηση και δέσμευση προσωπικού</a:t>
            </a:r>
            <a:r>
              <a:rPr lang="en-GB" sz="2000" dirty="0" smtClean="0">
                <a:solidFill>
                  <a:prstClr val="white"/>
                </a:solidFill>
              </a:rPr>
              <a:t>. </a:t>
            </a:r>
            <a:endParaRPr lang="en-GB" sz="2000" dirty="0">
              <a:solidFill>
                <a:prstClr val="white"/>
              </a:solidFill>
            </a:endParaRPr>
          </a:p>
          <a:p>
            <a:pPr lvl="0">
              <a:buClr>
                <a:srgbClr val="90C226"/>
              </a:buClr>
            </a:pPr>
            <a:endParaRPr lang="en-GB" sz="2000" dirty="0">
              <a:solidFill>
                <a:prstClr val="white"/>
              </a:solidFill>
            </a:endParaRPr>
          </a:p>
          <a:p>
            <a:pPr lvl="0">
              <a:buClr>
                <a:srgbClr val="90C226"/>
              </a:buClr>
            </a:pPr>
            <a:r>
              <a:rPr lang="el-GR" sz="2000" dirty="0" smtClean="0">
                <a:solidFill>
                  <a:prstClr val="white"/>
                </a:solidFill>
              </a:rPr>
              <a:t>Οφέλη εκπαίδευσης εργαζομένων στην </a:t>
            </a:r>
            <a:r>
              <a:rPr lang="el-GR" sz="2000" dirty="0" err="1" smtClean="0">
                <a:solidFill>
                  <a:prstClr val="white"/>
                </a:solidFill>
              </a:rPr>
              <a:t>Ενσυνειδητότητα</a:t>
            </a:r>
            <a:r>
              <a:rPr lang="el-GR" sz="2000" dirty="0" smtClean="0">
                <a:solidFill>
                  <a:prstClr val="white"/>
                </a:solidFill>
              </a:rPr>
              <a:t>:</a:t>
            </a:r>
            <a:endParaRPr lang="en-GB" sz="2000" dirty="0">
              <a:solidFill>
                <a:prstClr val="white"/>
              </a:solidFill>
            </a:endParaRPr>
          </a:p>
          <a:p>
            <a:pPr lvl="0">
              <a:buClr>
                <a:srgbClr val="90C226"/>
              </a:buClr>
              <a:buFontTx/>
              <a:buChar char="-"/>
            </a:pPr>
            <a:r>
              <a:rPr lang="el-GR" sz="2000" dirty="0" smtClean="0">
                <a:solidFill>
                  <a:prstClr val="white"/>
                </a:solidFill>
              </a:rPr>
              <a:t>Βελτιωμένη ικανότητα λήψης αποφάσεων</a:t>
            </a:r>
          </a:p>
          <a:p>
            <a:pPr lvl="0">
              <a:buClr>
                <a:srgbClr val="90C226"/>
              </a:buClr>
              <a:buFontTx/>
              <a:buChar char="-"/>
            </a:pPr>
            <a:r>
              <a:rPr lang="el-GR" sz="2000" dirty="0" smtClean="0">
                <a:solidFill>
                  <a:prstClr val="white"/>
                </a:solidFill>
              </a:rPr>
              <a:t>Ενισχυμένη δημιουργικότητα και καινοτομία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16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487962"/>
            <a:ext cx="4184650" cy="27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3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0150"/>
          </a:xfrm>
        </p:spPr>
        <p:txBody>
          <a:bodyPr/>
          <a:lstStyle/>
          <a:p>
            <a:r>
              <a:rPr lang="el-GR" dirty="0">
                <a:solidFill>
                  <a:srgbClr val="90C226"/>
                </a:solidFill>
              </a:rPr>
              <a:t>Απόδοση </a:t>
            </a:r>
            <a:r>
              <a:rPr lang="el-GR" dirty="0" smtClean="0">
                <a:solidFill>
                  <a:srgbClr val="90C226"/>
                </a:solidFill>
              </a:rPr>
              <a:t>/ παραγωγικότητα - </a:t>
            </a:r>
            <a:r>
              <a:rPr lang="en-GB" dirty="0" smtClean="0"/>
              <a:t>Case </a:t>
            </a:r>
            <a:r>
              <a:rPr lang="en-GB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6900"/>
            <a:ext cx="8596668" cy="4229100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ανεξάρτητη μικρομεσαία επιχείρηση «</a:t>
            </a:r>
            <a:r>
              <a:rPr lang="en-GB" sz="2000" dirty="0" smtClean="0"/>
              <a:t>18 </a:t>
            </a:r>
            <a:r>
              <a:rPr lang="en-GB" sz="2000" dirty="0"/>
              <a:t>Feet &amp; </a:t>
            </a:r>
            <a:r>
              <a:rPr lang="en-GB" sz="2000" dirty="0" smtClean="0"/>
              <a:t>Rising</a:t>
            </a:r>
            <a:r>
              <a:rPr lang="el-GR" sz="2000" dirty="0" smtClean="0"/>
              <a:t>» εκδήλωσε ενδιαφέρον για εκπαίδευση των εργαζομένων της στην </a:t>
            </a:r>
            <a:r>
              <a:rPr lang="el-GR" sz="2000" dirty="0" err="1" smtClean="0"/>
              <a:t>Ενσυνειδητότητα</a:t>
            </a:r>
            <a:r>
              <a:rPr lang="el-GR" sz="2000" dirty="0" smtClean="0"/>
              <a:t>, με παράλληλη συμμετοχή τους σε έρευνα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l-GR" sz="2000" dirty="0" smtClean="0"/>
              <a:t>Σε συνεργασία με το </a:t>
            </a:r>
            <a:r>
              <a:rPr lang="en-GB" sz="2000" dirty="0" smtClean="0"/>
              <a:t>Liverpool Moore’s University</a:t>
            </a:r>
            <a:r>
              <a:rPr lang="el-GR" sz="2000" dirty="0" smtClean="0"/>
              <a:t> ξεκίνησε ένα εκπαιδευτικό πρόγραμμα με τη συμμετοχή 35 εργαζομένων, διάρκειας 8 εβδομάδων</a:t>
            </a:r>
            <a:r>
              <a:rPr lang="en-GB" sz="2000" dirty="0" smtClean="0"/>
              <a:t>, </a:t>
            </a:r>
            <a:r>
              <a:rPr lang="el-GR" sz="2000" dirty="0" smtClean="0"/>
              <a:t>με δεκαπενθήμερες συναντήσεις 8 ωρών</a:t>
            </a:r>
            <a:r>
              <a:rPr lang="en-GB" sz="2000" dirty="0" smtClean="0"/>
              <a:t>. </a:t>
            </a:r>
          </a:p>
          <a:p>
            <a:endParaRPr lang="en-GB" sz="2000" dirty="0"/>
          </a:p>
          <a:p>
            <a:r>
              <a:rPr lang="el-GR" sz="2000" dirty="0" smtClean="0"/>
              <a:t>Ευρήματα έρευνας: αύξηση προσαρμοστικότητας και χωρητικότητας της λειτουργικής μνήμης, βελτιωμένη ικανότητα εστίασης προσοχής και ικανότητα ευρύτητας πνεύματος και αύξηση γενικότερης θετικής στάσης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2425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40986" cy="112395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τέχνη της </a:t>
            </a:r>
            <a:r>
              <a:rPr lang="el-GR" sz="2800" dirty="0" err="1" smtClean="0"/>
              <a:t>Ενσυνειδητότητας</a:t>
            </a:r>
            <a:r>
              <a:rPr lang="el-GR" sz="2800" dirty="0" smtClean="0"/>
              <a:t> στο χώρο εργασίας και τα οφέλη αυτής (</a:t>
            </a:r>
            <a:r>
              <a:rPr lang="en-GB" sz="2800" dirty="0" err="1" smtClean="0"/>
              <a:t>Chaskalson</a:t>
            </a:r>
            <a:r>
              <a:rPr lang="el-GR" sz="2800" dirty="0" smtClean="0"/>
              <a:t>, </a:t>
            </a:r>
            <a:r>
              <a:rPr lang="en-GB" sz="2800" dirty="0" smtClean="0"/>
              <a:t>2011</a:t>
            </a:r>
            <a:r>
              <a:rPr lang="en-GB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8697"/>
            <a:ext cx="8596668" cy="432334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Έχουν </a:t>
            </a:r>
            <a:r>
              <a:rPr lang="el-GR" dirty="0"/>
              <a:t>μειωμένα επίπεδα </a:t>
            </a:r>
            <a:r>
              <a:rPr lang="el-GR" dirty="0" err="1"/>
              <a:t>stress</a:t>
            </a:r>
            <a:endParaRPr lang="el-GR" dirty="0"/>
          </a:p>
          <a:p>
            <a:r>
              <a:rPr lang="el-GR" dirty="0"/>
              <a:t>Αυξήσουν τα επίπεδα της συναισθηματικής νοημοσύνης </a:t>
            </a:r>
          </a:p>
          <a:p>
            <a:r>
              <a:rPr lang="el-GR" dirty="0"/>
              <a:t>Αυξήσουν τη διαπροσωπική ευαισθησία</a:t>
            </a:r>
          </a:p>
          <a:p>
            <a:r>
              <a:rPr lang="el-GR" dirty="0"/>
              <a:t>Παρουσιάσουν αυξημένο ψυχικό σθένος / αντοχή</a:t>
            </a:r>
          </a:p>
          <a:p>
            <a:r>
              <a:rPr lang="el-GR" dirty="0"/>
              <a:t>Μείωση ποσοστών απουσιών από την εργασία λόγω ασθένειας</a:t>
            </a:r>
          </a:p>
          <a:p>
            <a:r>
              <a:rPr lang="el-GR" dirty="0"/>
              <a:t>Παρουσιάσουν αυξημένη αυτεπίγνωση ή/και επίγνωση του άλλου</a:t>
            </a:r>
          </a:p>
          <a:p>
            <a:r>
              <a:rPr lang="el-GR" dirty="0"/>
              <a:t>Ενισχύσουν τις επικοινωνιακές δεξιότητες</a:t>
            </a:r>
          </a:p>
          <a:p>
            <a:r>
              <a:rPr lang="el-GR" dirty="0"/>
              <a:t>Ενισχύσουν τα επίπεδα συγκέντρωσης και προσοχής</a:t>
            </a:r>
          </a:p>
          <a:p>
            <a:r>
              <a:rPr lang="el-GR" dirty="0"/>
              <a:t>Μειώσουν τα επίπεδα της παρορμητικότητας</a:t>
            </a:r>
          </a:p>
          <a:p>
            <a:r>
              <a:rPr lang="el-GR" dirty="0"/>
              <a:t> Παρουσιάζουν αυξημένη ικανότητα να συγκρατούν και να αξιοποιούν πληροφορίες </a:t>
            </a:r>
          </a:p>
          <a:p>
            <a:r>
              <a:rPr lang="el-GR" dirty="0"/>
              <a:t> Παρουσιάζουν καλύτερη ποιότητα ύπνου</a:t>
            </a:r>
          </a:p>
          <a:p>
            <a:r>
              <a:rPr lang="el-GR" dirty="0"/>
              <a:t> Παρουσιάζουν χαμηλότερα επίπεδα ψυχικής δυσφορίας, συμπεριλαμβανομένης της κατάθλιψης και του άγχους</a:t>
            </a:r>
          </a:p>
          <a:p>
            <a:r>
              <a:rPr lang="el-GR" dirty="0"/>
              <a:t> Παρουσιάζουν υψηλότερα επίπεδα ευεξίας και αντλούν περισσότερη ικανοποίηση από την εργασία και την προσωπική τους ζωή 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31859" r="57402" b="55249"/>
          <a:stretch/>
        </p:blipFill>
        <p:spPr bwMode="auto">
          <a:xfrm>
            <a:off x="9272778" y="2039112"/>
            <a:ext cx="2450592" cy="23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310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 Investing in Mindfulness Training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496179" cy="3767245"/>
          </a:xfrm>
        </p:spPr>
        <p:txBody>
          <a:bodyPr>
            <a:normAutofit/>
          </a:bodyPr>
          <a:lstStyle/>
          <a:p>
            <a:r>
              <a:rPr lang="en-GB" sz="2400" dirty="0"/>
              <a:t>Apple</a:t>
            </a:r>
          </a:p>
          <a:p>
            <a:r>
              <a:rPr lang="en-GB" sz="2400" dirty="0"/>
              <a:t>Google</a:t>
            </a:r>
          </a:p>
          <a:p>
            <a:r>
              <a:rPr lang="en-GB" sz="2400" dirty="0"/>
              <a:t>NHS Trust</a:t>
            </a:r>
          </a:p>
          <a:p>
            <a:r>
              <a:rPr lang="en-GB" sz="2400" dirty="0"/>
              <a:t>BT</a:t>
            </a:r>
          </a:p>
          <a:p>
            <a:r>
              <a:rPr lang="en-GB" sz="2400" dirty="0"/>
              <a:t>Unilever</a:t>
            </a:r>
          </a:p>
          <a:p>
            <a:r>
              <a:rPr lang="en-GB" sz="2400" dirty="0"/>
              <a:t>Civil Service</a:t>
            </a:r>
          </a:p>
          <a:p>
            <a:r>
              <a:rPr lang="en-GB" sz="2400" dirty="0"/>
              <a:t>Transport for London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13" y="1925864"/>
            <a:ext cx="2721063" cy="1286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2906800"/>
            <a:ext cx="1793216" cy="1793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45" y="1574927"/>
            <a:ext cx="1462658" cy="16113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285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77334" y="2495550"/>
            <a:ext cx="3854528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3600" dirty="0" smtClean="0"/>
              <a:t>Σκοπός εισήγησης</a:t>
            </a:r>
            <a:endParaRPr lang="en-US" altLang="en-US" sz="3600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722361" y="800100"/>
            <a:ext cx="6081997" cy="5431761"/>
          </a:xfrm>
        </p:spPr>
        <p:txBody>
          <a:bodyPr>
            <a:normAutofit/>
          </a:bodyPr>
          <a:lstStyle/>
          <a:p>
            <a:pPr marL="642938" indent="-533400"/>
            <a:r>
              <a:rPr lang="el-GR" altLang="en-US" sz="2400" dirty="0"/>
              <a:t>Ορισμός / περιγραφή </a:t>
            </a:r>
            <a:r>
              <a:rPr lang="el-GR" altLang="en-US" sz="2400" dirty="0" err="1"/>
              <a:t>Ενσυνειδητότητας</a:t>
            </a:r>
            <a:r>
              <a:rPr lang="el-GR" altLang="en-US" sz="2400" dirty="0"/>
              <a:t> (</a:t>
            </a:r>
            <a:r>
              <a:rPr lang="el-GR" altLang="en-US" sz="2400" dirty="0" err="1"/>
              <a:t>Mindfulness</a:t>
            </a:r>
            <a:r>
              <a:rPr lang="el-GR" altLang="en-US" sz="2400" dirty="0"/>
              <a:t>) και το κατά πόσο αυτή η τεχνική μπορεί να είναι χρήσιμη </a:t>
            </a:r>
            <a:r>
              <a:rPr lang="el-GR" altLang="en-US" sz="2400" dirty="0" smtClean="0"/>
              <a:t>στον εργασιακό χώρο</a:t>
            </a:r>
            <a:endParaRPr lang="el-GR" altLang="en-US" sz="2400" dirty="0"/>
          </a:p>
          <a:p>
            <a:pPr marL="642938" indent="-533400"/>
            <a:endParaRPr lang="el-GR" altLang="en-US" sz="2400" dirty="0"/>
          </a:p>
          <a:p>
            <a:pPr marL="642938" indent="-533400"/>
            <a:r>
              <a:rPr lang="el-GR" altLang="en-US" sz="2400" dirty="0"/>
              <a:t>Μελέτη περιπτώσεων και ερευνών που σχετίζονται με την </a:t>
            </a:r>
            <a:r>
              <a:rPr lang="el-GR" altLang="en-US" sz="2400" dirty="0" err="1"/>
              <a:t>Ενσυνειδητότητα</a:t>
            </a:r>
            <a:endParaRPr lang="el-GR" altLang="en-US" sz="2400" dirty="0"/>
          </a:p>
          <a:p>
            <a:pPr marL="642938" indent="-533400"/>
            <a:endParaRPr lang="el-GR" altLang="en-US" sz="2400" dirty="0"/>
          </a:p>
          <a:p>
            <a:pPr marL="642938" indent="-533400"/>
            <a:r>
              <a:rPr lang="el-GR" altLang="en-US" sz="2400" dirty="0"/>
              <a:t>Διερεύνηση θεμάτων που σχετίζονται με την εφαρμογή της </a:t>
            </a:r>
            <a:r>
              <a:rPr lang="el-GR" altLang="en-US" sz="2400" dirty="0" err="1"/>
              <a:t>Ενσυνειδητότητας</a:t>
            </a:r>
            <a:r>
              <a:rPr lang="el-GR" altLang="en-US" sz="2400" dirty="0"/>
              <a:t> στο χώρο </a:t>
            </a:r>
            <a:r>
              <a:rPr lang="el-GR" altLang="en-US" sz="2400" dirty="0" smtClean="0"/>
              <a:t>εργασίας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131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876300" y="620713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Πιθανά ζητήματα / σκεπτικισμός έναντι της </a:t>
            </a:r>
            <a:r>
              <a:rPr lang="el-GR" altLang="en-US" dirty="0" err="1" smtClean="0"/>
              <a:t>Ενσυνειδητότητας</a:t>
            </a:r>
            <a:endParaRPr lang="en-US" altLang="en-US" dirty="0"/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876300" y="1687512"/>
            <a:ext cx="8229600" cy="4328277"/>
          </a:xfrm>
        </p:spPr>
        <p:txBody>
          <a:bodyPr>
            <a:normAutofit fontScale="92500" lnSpcReduction="20000"/>
          </a:bodyPr>
          <a:lstStyle/>
          <a:p>
            <a:r>
              <a:rPr lang="el-GR" altLang="en-US" sz="2000" dirty="0"/>
              <a:t>Όταν μια επιχείρηση είναι καθολικά δυσλειτουργική, η </a:t>
            </a:r>
            <a:r>
              <a:rPr lang="el-GR" altLang="en-US" sz="2000" dirty="0" err="1"/>
              <a:t>Ενσυνειδητότητα</a:t>
            </a:r>
            <a:r>
              <a:rPr lang="el-GR" altLang="en-US" sz="2000" dirty="0"/>
              <a:t> δεν είναι πανάκεια</a:t>
            </a:r>
          </a:p>
          <a:p>
            <a:r>
              <a:rPr lang="el-GR" altLang="en-US" sz="2000" dirty="0"/>
              <a:t>Κάποιοι εργαζόμενοι και σωματεία εργαζομένων προβληματίζονται μήπως η </a:t>
            </a:r>
            <a:r>
              <a:rPr lang="el-GR" altLang="en-US" sz="2000" dirty="0" err="1"/>
              <a:t>Ενσυνειδητότητα</a:t>
            </a:r>
            <a:r>
              <a:rPr lang="el-GR" altLang="en-US" sz="2000" dirty="0"/>
              <a:t> είναι ένας τρόπος που θα κάνει τους εργαζόμενους να αντέξουν / υπομείνουν / αποδεχθούν απαράδεκτες συνθήκες εργασίας</a:t>
            </a:r>
          </a:p>
          <a:p>
            <a:r>
              <a:rPr lang="el-GR" altLang="en-US" sz="2000" dirty="0"/>
              <a:t>Μπορούν να υπάρξουν τόσο θετικά αποτελέσματα σε μόνο 8 εβδομάδες?</a:t>
            </a:r>
          </a:p>
          <a:p>
            <a:r>
              <a:rPr lang="el-GR" altLang="en-US" sz="2000" dirty="0"/>
              <a:t>Υπάρχουν καταγραφές δυσάρεστων εμπειριών – εδώ χρειάζεται να σκεφθούμε τις ατομικές διαφορές και πιθανές ανεπιθύμητες παρενέργειες</a:t>
            </a:r>
          </a:p>
          <a:p>
            <a:r>
              <a:rPr lang="el-GR" altLang="en-US" sz="2000" dirty="0"/>
              <a:t>Η έρευνα που διεξάγεται σε αυτό το πεδίο είναι πολλά υποσχόμενη, αλλά ακόμα θεωρείται πως βρίσκεται στα σπάργανα. Υπάρχει επίσης έλλειψη ερευνών που υποστηρίζουν την εφαρμογή της μεθόδου της </a:t>
            </a:r>
            <a:r>
              <a:rPr lang="el-GR" altLang="en-US" sz="2000" dirty="0" err="1"/>
              <a:t>Ενσυνειδητότητας</a:t>
            </a:r>
            <a:r>
              <a:rPr lang="el-GR" altLang="en-US" sz="2000" dirty="0"/>
              <a:t> εντός πλαισίων ψυχικής υγείας</a:t>
            </a:r>
            <a:r>
              <a:rPr lang="el-GR" altLang="en-US" sz="2000" dirty="0" smtClean="0"/>
              <a:t>.</a:t>
            </a:r>
            <a:endParaRPr lang="en-GB" altLang="en-US" sz="2000" dirty="0"/>
          </a:p>
          <a:p>
            <a:pPr lvl="1" eaLnBrk="1" hangingPunct="1"/>
            <a:endParaRPr lang="en-US" alt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5053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1981200" y="836613"/>
            <a:ext cx="8229600" cy="7756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3600" dirty="0" smtClean="0"/>
              <a:t>Προτεινόμενα βιβλία</a:t>
            </a:r>
            <a:endParaRPr lang="en-GB" altLang="en-US" sz="3600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  <a:buNone/>
              <a:defRPr/>
            </a:pPr>
            <a:endParaRPr lang="en-GB" sz="2000" dirty="0"/>
          </a:p>
          <a:p>
            <a:pPr eaLnBrk="1" hangingPunct="1">
              <a:buFont typeface="Wingdings 3" pitchFamily="18" charset="2"/>
              <a:buNone/>
              <a:defRPr/>
            </a:pPr>
            <a:endParaRPr lang="en-GB" altLang="en-US" dirty="0"/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43304" r="20564" b="35268"/>
          <a:stretch>
            <a:fillRect/>
          </a:stretch>
        </p:blipFill>
        <p:spPr bwMode="auto">
          <a:xfrm>
            <a:off x="1106905" y="2060576"/>
            <a:ext cx="9914021" cy="35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 smtClean="0"/>
              <a:t>Evie</a:t>
            </a:r>
            <a:r>
              <a:rPr lang="en-GB" sz="1400" dirty="0" smtClean="0"/>
              <a:t> </a:t>
            </a:r>
            <a:r>
              <a:rPr lang="en-GB" sz="1400" dirty="0" err="1" smtClean="0"/>
              <a:t>Georgakopoulou</a:t>
            </a:r>
            <a:r>
              <a:rPr lang="en-GB" sz="1400" dirty="0" smtClean="0"/>
              <a:t> – </a:t>
            </a:r>
            <a:r>
              <a:rPr lang="en-GB" sz="1400" dirty="0" err="1" smtClean="0"/>
              <a:t>MBPsS</a:t>
            </a:r>
            <a:r>
              <a:rPr lang="en-GB" sz="1400" dirty="0" smtClean="0"/>
              <a:t>, BSc Psychology, MSc Occupational Psychology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987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982788" y="692150"/>
            <a:ext cx="8229600" cy="8719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3600" dirty="0" smtClean="0"/>
              <a:t>Προτεινόμενα άρθρα</a:t>
            </a:r>
            <a:endParaRPr lang="en-GB" altLang="en-US" sz="3600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890337" y="1758950"/>
            <a:ext cx="9322051" cy="4184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 err="1"/>
              <a:t>Chiesa</a:t>
            </a:r>
            <a:r>
              <a:rPr lang="en-GB" altLang="en-US" sz="2000" dirty="0"/>
              <a:t>, A., and </a:t>
            </a:r>
            <a:r>
              <a:rPr lang="en-GB" altLang="en-US" sz="2000" dirty="0" err="1"/>
              <a:t>Serretti</a:t>
            </a:r>
            <a:r>
              <a:rPr lang="en-GB" altLang="en-US" sz="2000" dirty="0"/>
              <a:t>, A. (2010) ‘A Systematic Review of Neurobiological and Clinical Features of Mindfulness Meditations’. </a:t>
            </a:r>
            <a:r>
              <a:rPr lang="en-GB" altLang="en-US" sz="2000" i="1" dirty="0"/>
              <a:t>Psychological Medicine 40</a:t>
            </a:r>
            <a:r>
              <a:rPr lang="en-GB" altLang="en-US" sz="2000" dirty="0"/>
              <a:t>, 1239-1252</a:t>
            </a:r>
            <a:br>
              <a:rPr lang="en-GB" altLang="en-US" sz="2000" dirty="0"/>
            </a:br>
            <a:endParaRPr lang="en-GB" altLang="en-US" sz="20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 err="1"/>
              <a:t>Chiesa</a:t>
            </a:r>
            <a:r>
              <a:rPr lang="en-GB" altLang="en-US" sz="2000" dirty="0"/>
              <a:t> et al. (2011) ‘Does Mindfulness Training Improve Cognitive Abilities? A Systematic Review of Neuropsychological Findings’ </a:t>
            </a:r>
            <a:r>
              <a:rPr lang="en-GB" altLang="en-US" sz="2000" i="1" dirty="0"/>
              <a:t>Clinical Psychology Review</a:t>
            </a:r>
            <a:r>
              <a:rPr lang="en-GB" altLang="en-US" sz="2000" dirty="0"/>
              <a:t> </a:t>
            </a:r>
            <a:r>
              <a:rPr lang="en-GB" altLang="en-US" sz="2000" i="1" dirty="0"/>
              <a:t>31</a:t>
            </a:r>
            <a:r>
              <a:rPr lang="en-GB" altLang="en-US" sz="2000" dirty="0"/>
              <a:t>, 449-464</a:t>
            </a:r>
            <a:br>
              <a:rPr lang="en-GB" altLang="en-US" sz="2000" dirty="0"/>
            </a:br>
            <a:endParaRPr lang="en-GB" altLang="en-US" sz="20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/>
              <a:t>Grossman et al. (2004) ‘Mindfulness-based Stress Reduction and Health Benefits: A Meta-analysis’. </a:t>
            </a:r>
            <a:r>
              <a:rPr lang="en-GB" altLang="en-US" sz="2000" i="1" dirty="0"/>
              <a:t>Journal of Psychosomatic Research 57</a:t>
            </a:r>
            <a:r>
              <a:rPr lang="en-GB" altLang="en-US" sz="2000" dirty="0"/>
              <a:t>, 35-43 </a:t>
            </a:r>
            <a:br>
              <a:rPr lang="en-GB" altLang="en-US" sz="2000" dirty="0"/>
            </a:br>
            <a:endParaRPr lang="en-GB" altLang="en-US" sz="20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 err="1"/>
              <a:t>Hölzel</a:t>
            </a:r>
            <a:r>
              <a:rPr lang="en-GB" altLang="en-US" sz="2000" dirty="0"/>
              <a:t> et al. (2011) ‘Mindfulness Practice Leads to Increases in Regional Brain </a:t>
            </a:r>
            <a:r>
              <a:rPr lang="en-GB" altLang="en-US" sz="2000" dirty="0" err="1"/>
              <a:t>Gray</a:t>
            </a:r>
            <a:r>
              <a:rPr lang="en-GB" altLang="en-US" sz="2000" dirty="0"/>
              <a:t> Matter Density’ </a:t>
            </a:r>
            <a:r>
              <a:rPr lang="en-GB" altLang="en-US" sz="2000" i="1" dirty="0"/>
              <a:t>Psychiatry Research: Neuroimaging 191</a:t>
            </a:r>
            <a:r>
              <a:rPr lang="en-GB" altLang="en-US" sz="2000" dirty="0"/>
              <a:t>, 36-43</a:t>
            </a:r>
            <a:br>
              <a:rPr lang="en-GB" altLang="en-US" sz="2000" dirty="0"/>
            </a:br>
            <a:endParaRPr lang="en-GB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 smtClean="0"/>
              <a:t>Evie</a:t>
            </a:r>
            <a:r>
              <a:rPr lang="en-GB" sz="1400" dirty="0" smtClean="0"/>
              <a:t> </a:t>
            </a:r>
            <a:r>
              <a:rPr lang="en-GB" sz="1400" dirty="0" err="1" smtClean="0"/>
              <a:t>Georgakopoulou</a:t>
            </a:r>
            <a:r>
              <a:rPr lang="en-GB" sz="1400" dirty="0" smtClean="0"/>
              <a:t> – </a:t>
            </a:r>
            <a:r>
              <a:rPr lang="en-GB" sz="1400" dirty="0" err="1" smtClean="0"/>
              <a:t>MBPsS</a:t>
            </a:r>
            <a:r>
              <a:rPr lang="en-GB" sz="1400" dirty="0" smtClean="0"/>
              <a:t>, BSc Psychology, MSc Occupational Psychology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7024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982788" y="692150"/>
            <a:ext cx="8229600" cy="8478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3600" dirty="0" smtClean="0"/>
              <a:t>Προτεινόμενα άρθρα</a:t>
            </a:r>
            <a:endParaRPr lang="en-GB" altLang="en-US" sz="3600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14400" y="1758950"/>
            <a:ext cx="9297988" cy="4324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GB" altLang="en-US" sz="2000" dirty="0" err="1"/>
              <a:t>Klatt</a:t>
            </a:r>
            <a:r>
              <a:rPr lang="en-GB" altLang="en-US" sz="2000" dirty="0"/>
              <a:t> et al. (2009) ‘Effects of Low-dose Mindfulness-based Stress Reduction (MBSR-Id) on Working Adults’. </a:t>
            </a:r>
            <a:r>
              <a:rPr lang="en-GB" altLang="en-US" sz="2000" i="1" dirty="0"/>
              <a:t>Health Education &amp; </a:t>
            </a:r>
            <a:r>
              <a:rPr lang="en-GB" altLang="en-US" sz="2000" i="1" dirty="0" err="1"/>
              <a:t>Behavior</a:t>
            </a:r>
            <a:r>
              <a:rPr lang="en-GB" altLang="en-US" sz="2000" i="1" dirty="0"/>
              <a:t> 36(3)</a:t>
            </a:r>
            <a:r>
              <a:rPr lang="en-GB" altLang="en-US" sz="2000" dirty="0"/>
              <a:t>, 601-614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GB" altLang="en-US" sz="2000" dirty="0"/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GB" altLang="en-US" sz="2000" dirty="0" err="1"/>
              <a:t>Koury</a:t>
            </a:r>
            <a:r>
              <a:rPr lang="en-GB" altLang="en-US" sz="2000" dirty="0"/>
              <a:t> et al. (2013) ‘ Mindfulness-based Therapy: A Comprehensive Meta-analysis. </a:t>
            </a:r>
            <a:r>
              <a:rPr lang="en-GB" altLang="en-US" sz="2000" i="1" dirty="0"/>
              <a:t>Clinical Psychology Review</a:t>
            </a:r>
            <a:r>
              <a:rPr lang="en-GB" altLang="en-US" sz="2000" dirty="0"/>
              <a:t> </a:t>
            </a:r>
            <a:r>
              <a:rPr lang="en-GB" altLang="en-US" sz="2000" i="1" dirty="0"/>
              <a:t>33</a:t>
            </a:r>
            <a:r>
              <a:rPr lang="en-GB" altLang="en-US" sz="2000" dirty="0"/>
              <a:t>, 763-771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GB" altLang="en-US" sz="20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 err="1"/>
              <a:t>Shonin</a:t>
            </a:r>
            <a:r>
              <a:rPr lang="en-GB" altLang="en-US" sz="2000" dirty="0"/>
              <a:t>, E., Van Gordon, W., and Griffiths, M. D. (2015) ‘Mindfulness in Psychology – A Breath of Fresh Air?’ </a:t>
            </a:r>
            <a:r>
              <a:rPr lang="en-GB" altLang="en-US" sz="2000" i="1" dirty="0"/>
              <a:t>The Psychologist 28(1)</a:t>
            </a:r>
            <a:r>
              <a:rPr lang="en-GB" altLang="en-US" sz="2000" dirty="0"/>
              <a:t>, 28-31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GB" altLang="en-US" sz="20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 dirty="0" err="1"/>
              <a:t>Wolever</a:t>
            </a:r>
            <a:r>
              <a:rPr lang="en-GB" altLang="en-US" sz="2000" dirty="0"/>
              <a:t> et al. (2012) ‘ Effective and Viable Mind-Body Stress Reduction in the Workplace: A Randomized Controlled Trial’. </a:t>
            </a:r>
            <a:r>
              <a:rPr lang="en-GB" altLang="en-US" sz="2000" i="1" dirty="0"/>
              <a:t>Journal of Occupational Health Psychology 17(2)</a:t>
            </a:r>
            <a:r>
              <a:rPr lang="en-GB" altLang="en-US" sz="2000" dirty="0"/>
              <a:t>, 246-258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 smtClean="0"/>
              <a:t>Evie</a:t>
            </a:r>
            <a:r>
              <a:rPr lang="en-GB" sz="1400" dirty="0" smtClean="0"/>
              <a:t> </a:t>
            </a:r>
            <a:r>
              <a:rPr lang="en-GB" sz="1400" dirty="0" err="1" smtClean="0"/>
              <a:t>Georgakopoulou</a:t>
            </a:r>
            <a:r>
              <a:rPr lang="en-GB" sz="1400" dirty="0" smtClean="0"/>
              <a:t> – </a:t>
            </a:r>
            <a:r>
              <a:rPr lang="en-GB" sz="1400" dirty="0" err="1" smtClean="0"/>
              <a:t>MBPsS</a:t>
            </a:r>
            <a:r>
              <a:rPr lang="en-GB" sz="1400" dirty="0" smtClean="0"/>
              <a:t>, BSc Psychology, MSc Occupational Psychology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4331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874"/>
          </a:xfrm>
        </p:spPr>
        <p:txBody>
          <a:bodyPr/>
          <a:lstStyle/>
          <a:p>
            <a:pPr algn="ctr"/>
            <a:r>
              <a:rPr lang="el-GR" altLang="en-US" dirty="0">
                <a:solidFill>
                  <a:srgbClr val="90C226"/>
                </a:solidFill>
              </a:rPr>
              <a:t>Προτεινόμενα </a:t>
            </a:r>
            <a:r>
              <a:rPr lang="en-GB" altLang="en-US" dirty="0">
                <a:solidFill>
                  <a:srgbClr val="90C226"/>
                </a:solidFill>
              </a:rPr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410645" cy="3638632"/>
          </a:xfrm>
        </p:spPr>
        <p:txBody>
          <a:bodyPr/>
          <a:lstStyle/>
          <a:p>
            <a:r>
              <a:rPr lang="en-US" sz="2000" dirty="0"/>
              <a:t>Building The Case For Mindfulness In The Workplace (2016) available from &lt;http://themindfulnessinitiative.org.uk/images/reports/MI_Building-the-Case_v1.1_Oct16.pdf&gt; [11 December 2017] </a:t>
            </a:r>
          </a:p>
          <a:p>
            <a:r>
              <a:rPr lang="en-US" sz="2000" dirty="0"/>
              <a:t>Mindful Nation UK (2015) available from &lt;http://www.themindfulnessinitiative.org.uk/images/reports/Mindfulness-APPG-Report_Mindful-Nation-UK_Oct2015.pdf&gt; [11 December 2017]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 err="1" smtClean="0"/>
              <a:t>Evie</a:t>
            </a:r>
            <a:r>
              <a:rPr lang="en-GB" sz="1400" dirty="0" smtClean="0"/>
              <a:t> </a:t>
            </a:r>
            <a:r>
              <a:rPr lang="en-GB" sz="1400" dirty="0" err="1" smtClean="0"/>
              <a:t>Georgakopoulou</a:t>
            </a:r>
            <a:r>
              <a:rPr lang="en-GB" sz="1400" dirty="0" smtClean="0"/>
              <a:t> – </a:t>
            </a:r>
            <a:r>
              <a:rPr lang="en-GB" sz="1400" dirty="0" err="1" smtClean="0"/>
              <a:t>MBPsS</a:t>
            </a:r>
            <a:r>
              <a:rPr lang="en-GB" sz="1400" dirty="0" smtClean="0"/>
              <a:t>, BSc Psychology, MSc Occupational Psychology</a:t>
            </a:r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24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708485"/>
            <a:ext cx="5472196" cy="43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9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>
            <a:noAutofit/>
          </a:bodyPr>
          <a:lstStyle/>
          <a:p>
            <a:r>
              <a:rPr lang="el-GR" sz="4400" dirty="0" smtClean="0"/>
              <a:t>Στοχασμός – </a:t>
            </a:r>
            <a:r>
              <a:rPr lang="en-GB" sz="4400" dirty="0" smtClean="0"/>
              <a:t>5</a:t>
            </a:r>
            <a:r>
              <a:rPr lang="el-GR" sz="4400" dirty="0" smtClean="0"/>
              <a:t> λεπτά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0173" y="1756611"/>
            <a:ext cx="5701573" cy="4284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/>
              <a:t>Αφιερώστε λίγο χρόνο στο να διερευνήσετε τι υπάρχει στο μυαλό σας αυτή τη στιγμή. Κάντε μια νοητή λίστα με τις ανησυχίες σας, τους προβληματισμούς σας, ή με οτιδήποτε «ξεπηδάει» στο μυαλό σας τώρα.</a:t>
            </a:r>
            <a:endParaRPr lang="en-GB" sz="32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27" y="2286000"/>
            <a:ext cx="4245144" cy="273300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9931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39516"/>
          </a:xfrm>
        </p:spPr>
        <p:txBody>
          <a:bodyPr>
            <a:noAutofit/>
          </a:bodyPr>
          <a:lstStyle/>
          <a:p>
            <a:r>
              <a:rPr lang="el-GR" dirty="0" smtClean="0"/>
              <a:t>Ορισμοί </a:t>
            </a:r>
            <a:r>
              <a:rPr lang="el-GR" dirty="0" err="1" smtClean="0"/>
              <a:t>Ενσυνειδητότητας</a:t>
            </a:r>
            <a:r>
              <a:rPr lang="el-GR" dirty="0" smtClean="0"/>
              <a:t> </a:t>
            </a:r>
            <a:r>
              <a:rPr lang="en-GB" dirty="0" smtClean="0"/>
              <a:t>(Mindfulness)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Ενσυνειδητότητα</a:t>
            </a:r>
            <a:r>
              <a:rPr lang="el-GR" dirty="0" smtClean="0"/>
              <a:t> είναι: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0173" y="2165684"/>
            <a:ext cx="10312677" cy="387567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sz="2800" dirty="0" smtClean="0"/>
              <a:t>«</a:t>
            </a:r>
            <a:r>
              <a:rPr lang="el-GR" sz="2800" i="1" dirty="0" smtClean="0"/>
              <a:t>ένας τρόπος να δίνουμε προσοχή</a:t>
            </a:r>
            <a:r>
              <a:rPr lang="en-US" sz="2800" i="1" dirty="0" smtClean="0"/>
              <a:t>: </a:t>
            </a:r>
            <a:r>
              <a:rPr lang="el-GR" sz="2800" i="1" dirty="0" smtClean="0"/>
              <a:t>σκόπιμη εστίαση στη δεδομένη στιγμή, με μη επικριτική διάθεση</a:t>
            </a:r>
            <a:r>
              <a:rPr lang="el-GR" sz="2800" dirty="0" smtClean="0"/>
              <a:t>» </a:t>
            </a:r>
            <a:r>
              <a:rPr lang="en-US" sz="2800" dirty="0" smtClean="0"/>
              <a:t>(</a:t>
            </a:r>
            <a:r>
              <a:rPr lang="en-US" sz="2800" dirty="0" err="1"/>
              <a:t>Chaskalson</a:t>
            </a:r>
            <a:r>
              <a:rPr lang="en-US" sz="2800" dirty="0"/>
              <a:t> 2011</a:t>
            </a:r>
            <a:r>
              <a:rPr lang="en-US" sz="2800" dirty="0" smtClean="0"/>
              <a:t>)</a:t>
            </a:r>
          </a:p>
          <a:p>
            <a:pPr>
              <a:spcBef>
                <a:spcPts val="0"/>
              </a:spcBef>
            </a:pP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800" dirty="0" smtClean="0"/>
              <a:t>«</a:t>
            </a:r>
            <a:r>
              <a:rPr lang="el-GR" sz="2800" i="1" dirty="0" smtClean="0"/>
              <a:t>μια συμπεριφορά, στάση ή προσέγγιση που μπορεί κανείς να υιοθετήσει όταν εμπλέκεται με κάποια δραστηριότητα</a:t>
            </a:r>
            <a:r>
              <a:rPr lang="el-GR" sz="2800" dirty="0" smtClean="0"/>
              <a:t>»</a:t>
            </a:r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0"/>
              </a:spcBef>
            </a:pPr>
            <a:r>
              <a:rPr lang="el-GR" sz="2800" dirty="0" smtClean="0"/>
              <a:t>«</a:t>
            </a:r>
            <a:r>
              <a:rPr lang="el-GR" sz="2800" i="1" dirty="0" smtClean="0"/>
              <a:t>μια διαρκής επίγνωση της δεδομένης στιγμής, του εαυτού μας και του κόσμου γύρω μας</a:t>
            </a:r>
            <a:r>
              <a:rPr lang="el-GR" sz="2800" dirty="0" smtClean="0"/>
              <a:t>»</a:t>
            </a: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0940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/>
          <a:lstStyle/>
          <a:p>
            <a:r>
              <a:rPr lang="el-GR" dirty="0" smtClean="0"/>
              <a:t>Τι είναι </a:t>
            </a:r>
            <a:r>
              <a:rPr lang="el-GR" dirty="0" err="1" smtClean="0"/>
              <a:t>Ενσυνειδητότητα</a:t>
            </a:r>
            <a:r>
              <a:rPr lang="el-GR" dirty="0" smtClean="0"/>
              <a:t> (</a:t>
            </a:r>
            <a:r>
              <a:rPr lang="en-GB" dirty="0" smtClean="0"/>
              <a:t>Mindfulness</a:t>
            </a:r>
            <a:r>
              <a:rPr lang="el-GR" dirty="0" smtClean="0"/>
              <a:t>)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01800"/>
            <a:ext cx="8056763" cy="44849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i="1" dirty="0"/>
              <a:t>«Εστίαση της προσοχής με έναν συγκεκριμένο τρόπο, με συγκεκριμένο σκοπό στην τρέχουσα στιγμή, με μη επικριτική διάθεση</a:t>
            </a:r>
            <a:r>
              <a:rPr lang="el-GR" i="1" dirty="0" smtClean="0"/>
              <a:t>.</a:t>
            </a:r>
            <a:r>
              <a:rPr lang="en-GB" i="1" dirty="0" smtClean="0"/>
              <a:t> </a:t>
            </a:r>
            <a:r>
              <a:rPr lang="el-GR" i="1" dirty="0" smtClean="0"/>
              <a:t>Είναι η ικανότητα του να γνωρίζει κανείς τι είναι στο μυαλό του τη δεδομένη στιγμή»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Jon </a:t>
            </a:r>
            <a:r>
              <a:rPr lang="en-GB" dirty="0" err="1"/>
              <a:t>Kabat</a:t>
            </a:r>
            <a:r>
              <a:rPr lang="en-GB" dirty="0"/>
              <a:t>-Zinn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Jon </a:t>
            </a:r>
            <a:r>
              <a:rPr lang="en-GB" dirty="0" err="1"/>
              <a:t>Kabat</a:t>
            </a:r>
            <a:r>
              <a:rPr lang="en-GB" dirty="0"/>
              <a:t>-Zinn </a:t>
            </a:r>
          </a:p>
          <a:p>
            <a:r>
              <a:rPr lang="el-GR" dirty="0" smtClean="0"/>
              <a:t>Αξιοποίηση της </a:t>
            </a:r>
            <a:r>
              <a:rPr lang="el-GR" dirty="0" err="1" smtClean="0"/>
              <a:t>Ενσυνειδητότητας</a:t>
            </a:r>
            <a:r>
              <a:rPr lang="el-GR" dirty="0" smtClean="0"/>
              <a:t> στη </a:t>
            </a:r>
            <a:r>
              <a:rPr lang="el-GR" dirty="0"/>
              <a:t>μείωση του </a:t>
            </a:r>
            <a:r>
              <a:rPr lang="el-GR" dirty="0" err="1"/>
              <a:t>stress</a:t>
            </a:r>
            <a:r>
              <a:rPr lang="el-GR" dirty="0"/>
              <a:t> (</a:t>
            </a:r>
            <a:r>
              <a:rPr lang="el-GR" dirty="0" err="1"/>
              <a:t>Mindfulness</a:t>
            </a:r>
            <a:r>
              <a:rPr lang="el-GR" dirty="0"/>
              <a:t>-</a:t>
            </a:r>
            <a:r>
              <a:rPr lang="el-GR" dirty="0" err="1"/>
              <a:t>Based</a:t>
            </a:r>
            <a:r>
              <a:rPr lang="el-GR" dirty="0"/>
              <a:t> </a:t>
            </a:r>
            <a:r>
              <a:rPr lang="el-GR" dirty="0" err="1"/>
              <a:t>Stress</a:t>
            </a:r>
            <a:r>
              <a:rPr lang="el-GR" dirty="0"/>
              <a:t> </a:t>
            </a:r>
            <a:r>
              <a:rPr lang="el-GR" dirty="0" err="1"/>
              <a:t>Reduction</a:t>
            </a:r>
            <a:r>
              <a:rPr lang="el-GR" dirty="0"/>
              <a:t> [</a:t>
            </a:r>
            <a:r>
              <a:rPr lang="el-GR" dirty="0" smtClean="0"/>
              <a:t>MBSR]). </a:t>
            </a:r>
            <a:endParaRPr lang="en-GB" dirty="0" smtClean="0"/>
          </a:p>
          <a:p>
            <a:pPr>
              <a:buFontTx/>
              <a:buChar char="-"/>
            </a:pPr>
            <a:r>
              <a:rPr lang="el-GR" dirty="0" smtClean="0"/>
              <a:t>Γέννηση παρέμβασης </a:t>
            </a:r>
            <a:r>
              <a:rPr lang="el-GR" dirty="0" smtClean="0">
                <a:sym typeface="Wingdings" pitchFamily="2" charset="2"/>
              </a:rPr>
              <a:t> Τέλη δεκαετίας ‘70</a:t>
            </a:r>
          </a:p>
          <a:p>
            <a:pPr>
              <a:buFontTx/>
              <a:buChar char="-"/>
            </a:pPr>
            <a:r>
              <a:rPr lang="el-GR" dirty="0" smtClean="0">
                <a:sym typeface="Wingdings" pitchFamily="2" charset="2"/>
              </a:rPr>
              <a:t>Δεκαετίες </a:t>
            </a:r>
            <a:r>
              <a:rPr lang="el-GR" dirty="0" smtClean="0"/>
              <a:t>’80 και ’90 </a:t>
            </a:r>
            <a:r>
              <a:rPr lang="el-GR" dirty="0" smtClean="0">
                <a:sym typeface="Wingdings" pitchFamily="2" charset="2"/>
              </a:rPr>
              <a:t> </a:t>
            </a:r>
            <a:r>
              <a:rPr lang="el-GR" dirty="0" err="1" smtClean="0">
                <a:sym typeface="Wingdings" pitchFamily="2" charset="2"/>
              </a:rPr>
              <a:t>Ενσυνειδητότητα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smtClean="0"/>
              <a:t>με σκοπό τη μείωση του σωματικού πόνου και τη βελτίωση της ψυχικής υγείας.</a:t>
            </a: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l-GR" dirty="0" smtClean="0"/>
              <a:t>Παρέμβαση/εκπαίδευση </a:t>
            </a:r>
            <a:r>
              <a:rPr lang="el-GR" dirty="0"/>
              <a:t>8 εβδομάδων, με συναντήσεις διάρκειας 2.5 </a:t>
            </a:r>
            <a:r>
              <a:rPr lang="el-GR" dirty="0" smtClean="0"/>
              <a:t>ωρών. </a:t>
            </a:r>
            <a:endParaRPr lang="en-GB" dirty="0"/>
          </a:p>
          <a:p>
            <a:pPr>
              <a:buFontTx/>
              <a:buChar char="-"/>
            </a:pPr>
            <a:r>
              <a:rPr lang="el-GR" dirty="0" smtClean="0"/>
              <a:t>Εξέλιξη παρέμβασης κατά </a:t>
            </a:r>
            <a:r>
              <a:rPr lang="el-GR" dirty="0"/>
              <a:t>την τελευταία δεκαετία </a:t>
            </a:r>
            <a:r>
              <a:rPr lang="el-GR" dirty="0" smtClean="0"/>
              <a:t> 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l-GR" dirty="0" smtClean="0"/>
              <a:t>Η </a:t>
            </a:r>
            <a:r>
              <a:rPr lang="el-GR" dirty="0" err="1" smtClean="0"/>
              <a:t>Ενσυνειδητότητα</a:t>
            </a:r>
            <a:r>
              <a:rPr lang="el-GR" dirty="0" smtClean="0"/>
              <a:t> έχει υψηλή θετική συσχέτιση με την καλή </a:t>
            </a:r>
            <a:r>
              <a:rPr lang="el-GR" dirty="0"/>
              <a:t>ψυχική </a:t>
            </a:r>
            <a:r>
              <a:rPr lang="el-GR" dirty="0" smtClean="0"/>
              <a:t>υγεία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25135" r="58251" b="58410"/>
          <a:stretch/>
        </p:blipFill>
        <p:spPr bwMode="auto">
          <a:xfrm>
            <a:off x="9088401" y="2103162"/>
            <a:ext cx="2597725" cy="32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49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747"/>
          </a:xfrm>
        </p:spPr>
        <p:txBody>
          <a:bodyPr>
            <a:normAutofit/>
          </a:bodyPr>
          <a:lstStyle/>
          <a:p>
            <a:r>
              <a:rPr lang="el-GR" dirty="0" err="1" smtClean="0"/>
              <a:t>Ενσυνειδητότητας</a:t>
            </a:r>
            <a:r>
              <a:rPr lang="el-GR" dirty="0" smtClean="0"/>
              <a:t> συνέχεια…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62545"/>
            <a:ext cx="9525444" cy="4754880"/>
          </a:xfrm>
        </p:spPr>
        <p:txBody>
          <a:bodyPr>
            <a:normAutofit/>
          </a:bodyPr>
          <a:lstStyle/>
          <a:p>
            <a:r>
              <a:rPr lang="el-GR" dirty="0" smtClean="0"/>
              <a:t>Προέρχεται από διαλογιστικές παραδόσεις - Βουδισμός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l-GR" dirty="0" smtClean="0"/>
              <a:t>Κατά τους νεότερους χρόνους </a:t>
            </a:r>
            <a:r>
              <a:rPr lang="el-GR" dirty="0" smtClean="0">
                <a:sym typeface="Wingdings" pitchFamily="2" charset="2"/>
              </a:rPr>
              <a:t> συνδυασμός  </a:t>
            </a:r>
            <a:r>
              <a:rPr lang="el-GR" dirty="0" err="1" smtClean="0">
                <a:sym typeface="Wingdings" pitchFamily="2" charset="2"/>
              </a:rPr>
              <a:t>Ενσυνειδητότητας</a:t>
            </a:r>
            <a:r>
              <a:rPr lang="el-GR" dirty="0" smtClean="0">
                <a:sym typeface="Wingdings" pitchFamily="2" charset="2"/>
              </a:rPr>
              <a:t> με μοντέρνες ψυχολογικές θεωρίες = κοσμική όχι θρησκευτική παρέμβαση / εκπαίδευση</a:t>
            </a:r>
            <a:endParaRPr lang="en-GB" dirty="0"/>
          </a:p>
          <a:p>
            <a:endParaRPr lang="en-GB" dirty="0"/>
          </a:p>
          <a:p>
            <a:r>
              <a:rPr lang="el-GR" dirty="0" smtClean="0"/>
              <a:t>Παρέχει τη </a:t>
            </a:r>
            <a:r>
              <a:rPr lang="el-GR" dirty="0"/>
              <a:t>δυνατότητα </a:t>
            </a:r>
            <a:r>
              <a:rPr lang="el-GR" dirty="0" smtClean="0"/>
              <a:t> εστίασης σε </a:t>
            </a:r>
            <a:r>
              <a:rPr lang="el-GR" dirty="0"/>
              <a:t>αυτό που </a:t>
            </a:r>
            <a:r>
              <a:rPr lang="el-GR" dirty="0" smtClean="0"/>
              <a:t>βιώνεται </a:t>
            </a:r>
            <a:r>
              <a:rPr lang="el-GR" dirty="0"/>
              <a:t>τη δεδομένη στιγμή, τόσο μέσα </a:t>
            </a:r>
            <a:r>
              <a:rPr lang="el-GR" dirty="0" smtClean="0"/>
              <a:t>στο άτομο </a:t>
            </a:r>
            <a:r>
              <a:rPr lang="el-GR" dirty="0"/>
              <a:t>όσο και στο περιβάλλον, με </a:t>
            </a:r>
            <a:r>
              <a:rPr lang="el-GR" dirty="0" smtClean="0"/>
              <a:t>διάθεση </a:t>
            </a:r>
            <a:r>
              <a:rPr lang="el-GR" dirty="0" err="1"/>
              <a:t>ανοιχτότητας</a:t>
            </a:r>
            <a:r>
              <a:rPr lang="el-GR" dirty="0"/>
              <a:t> και ειλικρίνειας, περιέργειας και </a:t>
            </a:r>
            <a:r>
              <a:rPr lang="el-GR" dirty="0" smtClean="0"/>
              <a:t>φροντίδας.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l-GR" dirty="0" smtClean="0"/>
              <a:t>Η ικανότητα επίγνωσης ΔΕΝ ταυτίζεται με το διαλογισμό, ΩΣΤΟΣΟ: απαιτείται αυξημένη πρόθεση εστίασης στη δεδομένη στιγμή και καλλιέργεια ευρύτητας πνεύματος</a:t>
            </a:r>
            <a:r>
              <a:rPr lang="en-GB" dirty="0" smtClean="0"/>
              <a:t>. </a:t>
            </a:r>
            <a:endParaRPr lang="el-GR" dirty="0" smtClean="0"/>
          </a:p>
          <a:p>
            <a:pPr marL="0" indent="0" algn="r">
              <a:buNone/>
            </a:pPr>
            <a:r>
              <a:rPr lang="en-GB" dirty="0" smtClean="0"/>
              <a:t>(</a:t>
            </a:r>
            <a:r>
              <a:rPr lang="en-GB" dirty="0"/>
              <a:t>The Mindfulness Initiative 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477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172"/>
          </a:xfrm>
        </p:spPr>
        <p:txBody>
          <a:bodyPr/>
          <a:lstStyle/>
          <a:p>
            <a:r>
              <a:rPr lang="el-GR" dirty="0">
                <a:solidFill>
                  <a:srgbClr val="90C226"/>
                </a:solidFill>
              </a:rPr>
              <a:t>Η λειτουργία του … αυτόματου πιλότου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36295"/>
            <a:ext cx="6782245" cy="4405066"/>
          </a:xfrm>
        </p:spPr>
        <p:txBody>
          <a:bodyPr>
            <a:normAutofit fontScale="77500" lnSpcReduction="20000"/>
          </a:bodyPr>
          <a:lstStyle/>
          <a:p>
            <a:r>
              <a:rPr lang="el-GR" sz="3600" dirty="0" smtClean="0"/>
              <a:t>Σε πολύ νεαρή ηλικία, αλλά και σε περιπτώσεις απόκτησης νέων δεξιοτήτων, όλες οι εμπειρίες είναι πρωτόγνωρες.</a:t>
            </a:r>
          </a:p>
          <a:p>
            <a:endParaRPr lang="el-GR" sz="3600" dirty="0" smtClean="0"/>
          </a:p>
          <a:p>
            <a:r>
              <a:rPr lang="el-GR" sz="3600" dirty="0" smtClean="0"/>
              <a:t>Όσο ο άνθρωπος μεγαλώνει, οι δραστηριότητες αυτοματοποιούνται.</a:t>
            </a:r>
          </a:p>
          <a:p>
            <a:endParaRPr lang="el-GR" sz="3600" dirty="0" smtClean="0"/>
          </a:p>
          <a:p>
            <a:r>
              <a:rPr lang="el-GR" sz="3600" dirty="0" smtClean="0"/>
              <a:t>Αυτό έχει ως αποτέλεσμα να χάνεται το βίωμα, καθώς οι ενέργειες διενεργούνται ασυνείδητα.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72" y="1443006"/>
            <a:ext cx="4184650" cy="317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Ποια είναι τα αποτελέσματα / οφέλη της </a:t>
            </a:r>
            <a:r>
              <a:rPr lang="el-GR" dirty="0" err="1" smtClean="0"/>
              <a:t>Ενσυνειδητότητας</a:t>
            </a:r>
            <a:r>
              <a:rPr lang="el-G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Τα αποτελέσματα / οφέλη της εφαρμογής της </a:t>
            </a:r>
            <a:r>
              <a:rPr lang="el-GR" sz="2000" dirty="0" err="1" smtClean="0"/>
              <a:t>Ενσυνειδητότητας</a:t>
            </a:r>
            <a:r>
              <a:rPr lang="el-GR" sz="2000" dirty="0" smtClean="0"/>
              <a:t> αναμένονται να είναι</a:t>
            </a:r>
            <a:r>
              <a:rPr lang="en-GB" sz="2000" dirty="0" smtClean="0"/>
              <a:t>: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l-GR" sz="2000" dirty="0" smtClean="0"/>
              <a:t>Η επίτευξη καλύτερης επίγνωσης απέναντι στις σκέψεις, στα συναισθήματα και στις αισθήσεις μας και όχι απλά να αντιδράμε στα ερεθίσματα και να υιοθετούμε επικριτική στάση</a:t>
            </a:r>
            <a:endParaRPr lang="en-GB" sz="2000" dirty="0"/>
          </a:p>
          <a:p>
            <a:endParaRPr lang="en-GB" sz="2000" dirty="0"/>
          </a:p>
          <a:p>
            <a:r>
              <a:rPr lang="el-GR" sz="2000" dirty="0" smtClean="0"/>
              <a:t>Η ανάπτυξη υγιέστερης και περισσότερο συμπονετικής αντιμετώπισης των εμπειριών μας, των γεγονότων ζωής μας, αλλά και των ανθρώπων γύρω μας</a:t>
            </a:r>
          </a:p>
          <a:p>
            <a:endParaRPr lang="en-GB" sz="2000" dirty="0" smtClean="0"/>
          </a:p>
          <a:p>
            <a:pPr marL="0" indent="0" algn="r">
              <a:buNone/>
            </a:pPr>
            <a:r>
              <a:rPr lang="en-GB" sz="2000" dirty="0" smtClean="0"/>
              <a:t>(Mindful Nation Report 2015)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776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6907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τέχνη της </a:t>
            </a:r>
            <a:r>
              <a:rPr lang="el-GR" dirty="0" err="1" smtClean="0"/>
              <a:t>Ενσυνειδητότητας</a:t>
            </a:r>
            <a:r>
              <a:rPr lang="el-GR" dirty="0" smtClean="0"/>
              <a:t> στο χώρο εργασίας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29206"/>
          </a:xfrm>
        </p:spPr>
        <p:txBody>
          <a:bodyPr>
            <a:normAutofit/>
          </a:bodyPr>
          <a:lstStyle/>
          <a:p>
            <a:r>
              <a:rPr lang="el-GR" dirty="0" smtClean="0"/>
              <a:t>Μπορεί να εφαρμοσθεί στην καθημερινή πρακτική μεμονωμένων εργαζομένων ή σε ομάδες εργαζομένων </a:t>
            </a:r>
            <a:r>
              <a:rPr lang="el-GR" dirty="0" smtClean="0">
                <a:sym typeface="Wingdings" pitchFamily="2" charset="2"/>
              </a:rPr>
              <a:t> άρα είναι μια </a:t>
            </a:r>
            <a:r>
              <a:rPr lang="el-GR" dirty="0" err="1" smtClean="0">
                <a:sym typeface="Wingdings" pitchFamily="2" charset="2"/>
              </a:rPr>
              <a:t>πολυεπίπεδη</a:t>
            </a:r>
            <a:r>
              <a:rPr lang="el-GR" dirty="0" smtClean="0">
                <a:sym typeface="Wingdings" pitchFamily="2" charset="2"/>
              </a:rPr>
              <a:t> προσέγγιση</a:t>
            </a:r>
          </a:p>
          <a:p>
            <a:pPr marL="0" indent="0">
              <a:buNone/>
            </a:pPr>
            <a:endParaRPr lang="en-GB" dirty="0"/>
          </a:p>
          <a:p>
            <a:r>
              <a:rPr lang="el-GR" dirty="0" smtClean="0"/>
              <a:t>Η εκπαίδευση στην </a:t>
            </a:r>
            <a:r>
              <a:rPr lang="el-GR" dirty="0" err="1" smtClean="0"/>
              <a:t>Ενσυνειδητότητα</a:t>
            </a:r>
            <a:r>
              <a:rPr lang="el-GR" dirty="0" smtClean="0"/>
              <a:t> μπορεί να διενεργηθεί μέσω ατομικών, σχεσιακών και κοινωνικών πρακτικών στο χώρο εργασίας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l-GR" dirty="0" smtClean="0"/>
              <a:t>Η εκπαίδευση ποικίλει από εισαγωγικές συνεδρίες 1 ώρας, έως προγράμματα 10 εβδομάδων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r>
              <a:rPr lang="el-GR" dirty="0" smtClean="0"/>
              <a:t>Επίτευξη καλύτερων αποτελεσμάτων </a:t>
            </a:r>
            <a:r>
              <a:rPr lang="el-GR" dirty="0" smtClean="0">
                <a:sym typeface="Wingdings" pitchFamily="2" charset="2"/>
              </a:rPr>
              <a:t> μετά από συνεδρίες τουλάχιστον 6 εβδομάδων – το  οποίο δεν προκύπτει από ερευνητικά ευρήματα!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AE77-F287-41E2-B3C6-8827E68E615F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 smtClean="0"/>
              <a:t>Evie</a:t>
            </a:r>
            <a:r>
              <a:rPr lang="en-GB" sz="1200" dirty="0" smtClean="0"/>
              <a:t> </a:t>
            </a:r>
            <a:r>
              <a:rPr lang="en-GB" sz="1200" dirty="0" err="1" smtClean="0"/>
              <a:t>Georgakopoulou</a:t>
            </a:r>
            <a:r>
              <a:rPr lang="en-GB" sz="1200" dirty="0" smtClean="0"/>
              <a:t> – </a:t>
            </a:r>
            <a:r>
              <a:rPr lang="en-GB" sz="1200" dirty="0" err="1" smtClean="0"/>
              <a:t>MBPsS</a:t>
            </a:r>
            <a:r>
              <a:rPr lang="en-GB" sz="1200" dirty="0" smtClean="0"/>
              <a:t>, BSc Psychology, MSc Occupational Psychology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429061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27114</TotalTime>
  <Words>1848</Words>
  <Application>Microsoft Office PowerPoint</Application>
  <PresentationFormat>Προσαρμογή</PresentationFormat>
  <Paragraphs>235</Paragraphs>
  <Slides>24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Facet</vt:lpstr>
      <vt:lpstr>  Η τέχνη της Ενσυνειδητότητας (Mindfulness) και τα οφέλη στο χώρο εργασίας</vt:lpstr>
      <vt:lpstr>Σκοπός εισήγησης</vt:lpstr>
      <vt:lpstr>Στοχασμός – 5 λεπτά </vt:lpstr>
      <vt:lpstr>Ορισμοί Ενσυνειδητότητας (Mindfulness) Ενσυνειδητότητα είναι: </vt:lpstr>
      <vt:lpstr>Τι είναι Ενσυνειδητότητα (Mindfulness)?</vt:lpstr>
      <vt:lpstr>Ενσυνειδητότητας συνέχεια…</vt:lpstr>
      <vt:lpstr>Η λειτουργία του … αυτόματου πιλότου</vt:lpstr>
      <vt:lpstr>Ποια είναι τα αποτελέσματα / οφέλη της Ενσυνειδητότητας?</vt:lpstr>
      <vt:lpstr>Η τέχνη της Ενσυνειδητότητας στο χώρο εργασίας</vt:lpstr>
      <vt:lpstr>Τα αποτελέσματα / οφέλη Ενσυνειδητότητας στο χώρο εργασίας</vt:lpstr>
      <vt:lpstr>Ευημερία και αύξηση ανθεκτικότητας  (ψυχικού σθένους – Resilience) των εργαζομένων</vt:lpstr>
      <vt:lpstr>Ευημερία και αύξηση ανθεκτικότητας (ψυχικού σθένους – Resilience) των εργαζομένων – συνέχεια…</vt:lpstr>
      <vt:lpstr>Ευημερία και αύξηση ανθεκτικότητας (ψυχικού σθένους - Resilience) - Case Study </vt:lpstr>
      <vt:lpstr>Εργασιακές σχέσεις</vt:lpstr>
      <vt:lpstr>Εργασιακές σχέσεις - Case Study </vt:lpstr>
      <vt:lpstr>Απόδοση - παραγωγικότητα</vt:lpstr>
      <vt:lpstr>Απόδοση / παραγωγικότητα - Case Study</vt:lpstr>
      <vt:lpstr>Η τέχνη της Ενσυνειδητότητας στο χώρο εργασίας και τα οφέλη αυτής (Chaskalson, 2011)</vt:lpstr>
      <vt:lpstr>Organisations Investing in Mindfulness Training Include:</vt:lpstr>
      <vt:lpstr>Πιθανά ζητήματα / σκεπτικισμός έναντι της Ενσυνειδητότητας</vt:lpstr>
      <vt:lpstr>Προτεινόμενα βιβλία</vt:lpstr>
      <vt:lpstr>Προτεινόμενα άρθρα</vt:lpstr>
      <vt:lpstr>Προτεινόμενα άρθρα</vt:lpstr>
      <vt:lpstr>Προτεινόμενα websites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training: Mindfulness in the Workplace</dc:title>
  <dc:creator>Sophie Ward</dc:creator>
  <cp:lastModifiedBy>NIKI</cp:lastModifiedBy>
  <cp:revision>191</cp:revision>
  <cp:lastPrinted>2018-01-26T20:24:56Z</cp:lastPrinted>
  <dcterms:created xsi:type="dcterms:W3CDTF">2017-03-10T14:43:36Z</dcterms:created>
  <dcterms:modified xsi:type="dcterms:W3CDTF">2018-02-02T07:58:14Z</dcterms:modified>
</cp:coreProperties>
</file>