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70" r:id="rId14"/>
    <p:sldId id="269"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B24320E4-E15F-4FA0-B4CE-998160539708}" type="datetimeFigureOut">
              <a:rPr lang="el-GR" smtClean="0"/>
              <a:pPr/>
              <a:t>27/5/2021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8881365-5AD7-44BC-89F9-32D9773DA337}"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B24320E4-E15F-4FA0-B4CE-998160539708}" type="datetimeFigureOut">
              <a:rPr lang="el-GR" smtClean="0"/>
              <a:pPr/>
              <a:t>27/5/2021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8881365-5AD7-44BC-89F9-32D9773DA337}"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B24320E4-E15F-4FA0-B4CE-998160539708}" type="datetimeFigureOut">
              <a:rPr lang="el-GR" smtClean="0"/>
              <a:pPr/>
              <a:t>27/5/2021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8881365-5AD7-44BC-89F9-32D9773DA337}"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B24320E4-E15F-4FA0-B4CE-998160539708}" type="datetimeFigureOut">
              <a:rPr lang="el-GR" smtClean="0"/>
              <a:pPr/>
              <a:t>27/5/2021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8881365-5AD7-44BC-89F9-32D9773DA337}"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24320E4-E15F-4FA0-B4CE-998160539708}" type="datetimeFigureOut">
              <a:rPr lang="el-GR" smtClean="0"/>
              <a:pPr/>
              <a:t>27/5/2021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8881365-5AD7-44BC-89F9-32D9773DA337}"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B24320E4-E15F-4FA0-B4CE-998160539708}" type="datetimeFigureOut">
              <a:rPr lang="el-GR" smtClean="0"/>
              <a:pPr/>
              <a:t>27/5/2021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8881365-5AD7-44BC-89F9-32D9773DA337}"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B24320E4-E15F-4FA0-B4CE-998160539708}" type="datetimeFigureOut">
              <a:rPr lang="el-GR" smtClean="0"/>
              <a:pPr/>
              <a:t>27/5/2021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48881365-5AD7-44BC-89F9-32D9773DA337}"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B24320E4-E15F-4FA0-B4CE-998160539708}" type="datetimeFigureOut">
              <a:rPr lang="el-GR" smtClean="0"/>
              <a:pPr/>
              <a:t>27/5/2021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48881365-5AD7-44BC-89F9-32D9773DA337}"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B24320E4-E15F-4FA0-B4CE-998160539708}" type="datetimeFigureOut">
              <a:rPr lang="el-GR" smtClean="0"/>
              <a:pPr/>
              <a:t>27/5/2021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48881365-5AD7-44BC-89F9-32D9773DA337}"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24320E4-E15F-4FA0-B4CE-998160539708}" type="datetimeFigureOut">
              <a:rPr lang="el-GR" smtClean="0"/>
              <a:pPr/>
              <a:t>27/5/2021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8881365-5AD7-44BC-89F9-32D9773DA337}"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24320E4-E15F-4FA0-B4CE-998160539708}" type="datetimeFigureOut">
              <a:rPr lang="el-GR" smtClean="0"/>
              <a:pPr/>
              <a:t>27/5/2021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8881365-5AD7-44BC-89F9-32D9773DA337}"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4320E4-E15F-4FA0-B4CE-998160539708}" type="datetimeFigureOut">
              <a:rPr lang="el-GR" smtClean="0"/>
              <a:pPr/>
              <a:t>27/5/2021</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881365-5AD7-44BC-89F9-32D9773DA337}"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116632"/>
            <a:ext cx="8229600" cy="1143000"/>
          </a:xfrm>
        </p:spPr>
        <p:txBody>
          <a:bodyPr>
            <a:normAutofit/>
          </a:bodyPr>
          <a:lstStyle/>
          <a:p>
            <a:r>
              <a:rPr lang="el-GR" sz="3600" dirty="0"/>
              <a:t>Η ΜΕ ΕΛΠΙΔΑ ΑΝΑΜΟΝΗ ΤΩΝ ΟΡΙΑΚΩΝ</a:t>
            </a:r>
          </a:p>
        </p:txBody>
      </p:sp>
      <p:sp>
        <p:nvSpPr>
          <p:cNvPr id="4" name="3 - Έλλειψη"/>
          <p:cNvSpPr/>
          <p:nvPr/>
        </p:nvSpPr>
        <p:spPr>
          <a:xfrm>
            <a:off x="107504" y="1196752"/>
            <a:ext cx="2916832" cy="55446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4 - Έλλειψη"/>
          <p:cNvSpPr/>
          <p:nvPr/>
        </p:nvSpPr>
        <p:spPr>
          <a:xfrm>
            <a:off x="3059832" y="1196752"/>
            <a:ext cx="3024336" cy="55446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5 - Έλλειψη"/>
          <p:cNvSpPr/>
          <p:nvPr/>
        </p:nvSpPr>
        <p:spPr>
          <a:xfrm>
            <a:off x="6156176" y="1196752"/>
            <a:ext cx="2880320" cy="55446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6 - TextBox"/>
          <p:cNvSpPr txBox="1"/>
          <p:nvPr/>
        </p:nvSpPr>
        <p:spPr>
          <a:xfrm>
            <a:off x="251520" y="1484784"/>
            <a:ext cx="2592288" cy="4678204"/>
          </a:xfrm>
          <a:prstGeom prst="rect">
            <a:avLst/>
          </a:prstGeom>
          <a:noFill/>
        </p:spPr>
        <p:txBody>
          <a:bodyPr wrap="square" rtlCol="0">
            <a:spAutoFit/>
          </a:bodyPr>
          <a:lstStyle/>
          <a:p>
            <a:pPr algn="ctr"/>
            <a:r>
              <a:rPr lang="el-GR" sz="2000" b="1" u="sng" dirty="0"/>
              <a:t>Υστερικός</a:t>
            </a:r>
          </a:p>
          <a:p>
            <a:pPr algn="ctr"/>
            <a:r>
              <a:rPr lang="el-GR" sz="2800" dirty="0"/>
              <a:t>Όταν </a:t>
            </a:r>
            <a:endParaRPr lang="en-US" sz="2800" dirty="0"/>
          </a:p>
          <a:p>
            <a:pPr algn="ctr"/>
            <a:r>
              <a:rPr lang="el-GR" sz="2800" dirty="0"/>
              <a:t>αποκλείει την επιθυμία του καταφέρνει να την ξαναβρεί ως προερχόμενη από ΕΞΩ, από τον άλλον, που γίνεται </a:t>
            </a:r>
            <a:r>
              <a:rPr lang="el-GR" sz="2800" dirty="0" err="1"/>
              <a:t>γι’αυτόν</a:t>
            </a:r>
            <a:r>
              <a:rPr lang="el-GR" sz="2800" dirty="0"/>
              <a:t> ο γητευτής </a:t>
            </a:r>
          </a:p>
        </p:txBody>
      </p:sp>
      <p:sp>
        <p:nvSpPr>
          <p:cNvPr id="9" name="8 - TextBox"/>
          <p:cNvSpPr txBox="1"/>
          <p:nvPr/>
        </p:nvSpPr>
        <p:spPr>
          <a:xfrm>
            <a:off x="3275856" y="1412776"/>
            <a:ext cx="2592288" cy="5109091"/>
          </a:xfrm>
          <a:prstGeom prst="rect">
            <a:avLst/>
          </a:prstGeom>
          <a:noFill/>
        </p:spPr>
        <p:txBody>
          <a:bodyPr wrap="square" rtlCol="0">
            <a:spAutoFit/>
          </a:bodyPr>
          <a:lstStyle/>
          <a:p>
            <a:pPr algn="ctr"/>
            <a:r>
              <a:rPr lang="el-GR" sz="2000" b="1" u="sng" dirty="0"/>
              <a:t>Ναρκισσικός</a:t>
            </a:r>
            <a:endParaRPr lang="el-GR" sz="2000" dirty="0"/>
          </a:p>
          <a:p>
            <a:pPr algn="ctr"/>
            <a:r>
              <a:rPr lang="el-GR" sz="2200" dirty="0"/>
              <a:t>Διαφυλάσσει συνειδητή &amp; φλογερή την επιθυμία του να αγαπηθεί &amp; να αγαπήσει, αλλά συναντά τη μη επιθυμία που ασυνείδητα εδράζεται μέσα του στον άλλο, στον οποίο προβάλλει ή οργανώνει την </a:t>
            </a:r>
          </a:p>
          <a:p>
            <a:pPr algn="ctr"/>
            <a:r>
              <a:rPr lang="el-GR" sz="2200" dirty="0"/>
              <a:t>απόρριψή της </a:t>
            </a:r>
          </a:p>
        </p:txBody>
      </p:sp>
      <p:sp>
        <p:nvSpPr>
          <p:cNvPr id="10" name="9 - TextBox"/>
          <p:cNvSpPr txBox="1"/>
          <p:nvPr/>
        </p:nvSpPr>
        <p:spPr>
          <a:xfrm>
            <a:off x="6156176" y="1484784"/>
            <a:ext cx="2987824" cy="4770537"/>
          </a:xfrm>
          <a:prstGeom prst="rect">
            <a:avLst/>
          </a:prstGeom>
          <a:noFill/>
        </p:spPr>
        <p:txBody>
          <a:bodyPr wrap="square" rtlCol="0">
            <a:spAutoFit/>
          </a:bodyPr>
          <a:lstStyle/>
          <a:p>
            <a:pPr algn="ctr"/>
            <a:r>
              <a:rPr lang="el-GR" sz="2000" b="1" u="sng" dirty="0"/>
              <a:t>Οριακός</a:t>
            </a:r>
          </a:p>
          <a:p>
            <a:pPr algn="ctr"/>
            <a:r>
              <a:rPr lang="el-GR" sz="2600" dirty="0"/>
              <a:t>Ταλαντεύεται μεταξύ κινήσεων επιθυμίας και απουσίας επιθυμίας, ανάμεσα στην επιβεβαίωση της αγάπης για το αντικείμενο ή την απόκλιση κάθε αντικειμένου </a:t>
            </a:r>
          </a:p>
          <a:p>
            <a:pPr algn="ctr"/>
            <a:r>
              <a:rPr lang="el-GR" sz="2600" dirty="0"/>
              <a:t>επιθυμίας  </a:t>
            </a:r>
            <a:r>
              <a:rPr lang="el-GR" sz="2600" b="1" u="sng" dirty="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260648"/>
            <a:ext cx="8856984" cy="6408712"/>
          </a:xfrm>
        </p:spPr>
        <p:txBody>
          <a:bodyPr>
            <a:normAutofit fontScale="92500" lnSpcReduction="10000"/>
          </a:bodyPr>
          <a:lstStyle/>
          <a:p>
            <a:pPr algn="just"/>
            <a:r>
              <a:rPr lang="el-GR" dirty="0"/>
              <a:t>Αυτό που είναι σίγουρο είναι ότι κάθε </a:t>
            </a:r>
            <a:r>
              <a:rPr lang="el-GR" b="1" dirty="0"/>
              <a:t>γεμάτη ελπίδα αναμονή </a:t>
            </a:r>
            <a:r>
              <a:rPr lang="el-GR" dirty="0"/>
              <a:t>εξαφανίζεται όταν υπάρχει </a:t>
            </a:r>
            <a:r>
              <a:rPr lang="el-GR" dirty="0" err="1"/>
              <a:t>ναρκισσική</a:t>
            </a:r>
            <a:r>
              <a:rPr lang="el-GR" dirty="0"/>
              <a:t> κατάρρευση. </a:t>
            </a:r>
          </a:p>
          <a:p>
            <a:pPr algn="just"/>
            <a:endParaRPr lang="el-GR" sz="1100" dirty="0"/>
          </a:p>
          <a:p>
            <a:pPr algn="just"/>
            <a:r>
              <a:rPr lang="el-GR" dirty="0"/>
              <a:t>Αν όμως αφήσουμε κατά μέρος αυτές τις στιγμές, η ελπίδα δεν συμβαδίζει αναγκαστικά με μειωμένο ναρκισσισμό. Εμφανίζεται στα διάφορα πλαίσια ανάλογα με το σημείο από το οποίο αντλεί την ορμή της. </a:t>
            </a:r>
            <a:endParaRPr lang="en-US" dirty="0"/>
          </a:p>
          <a:p>
            <a:pPr algn="just"/>
            <a:endParaRPr lang="en-US" sz="1200" dirty="0"/>
          </a:p>
          <a:p>
            <a:pPr algn="just"/>
            <a:r>
              <a:rPr lang="el-GR" dirty="0"/>
              <a:t>Μπορεί να στηρίζει πολύ επενδυμένα </a:t>
            </a:r>
            <a:r>
              <a:rPr lang="el-GR" dirty="0" err="1"/>
              <a:t>ναρκισσικά</a:t>
            </a:r>
            <a:r>
              <a:rPr lang="el-GR" dirty="0"/>
              <a:t> ιδεώδη, όπως μπορεί να εκδηλώνεται κατά τη διάρκεια καταστάσεων όπου υπάρχει ο κίνδυνος της διάλυσης του Εγώ ή αντίθετα κατά τις φάσεις </a:t>
            </a:r>
            <a:r>
              <a:rPr lang="el-GR" dirty="0" err="1"/>
              <a:t>ναρκισσικής</a:t>
            </a:r>
            <a:r>
              <a:rPr lang="el-GR" dirty="0"/>
              <a:t> </a:t>
            </a:r>
            <a:r>
              <a:rPr lang="el-GR" dirty="0" err="1"/>
              <a:t>επανοργάνωσης</a:t>
            </a:r>
            <a:r>
              <a:rPr lang="el-GR"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188640"/>
            <a:ext cx="8856984" cy="6480720"/>
          </a:xfrm>
        </p:spPr>
        <p:txBody>
          <a:bodyPr>
            <a:normAutofit fontScale="85000" lnSpcReduction="20000"/>
          </a:bodyPr>
          <a:lstStyle/>
          <a:p>
            <a:pPr algn="just"/>
            <a:r>
              <a:rPr lang="el-GR" dirty="0"/>
              <a:t>Μπορεί να γεννηθεί από μια σχέση ή να είναι ένα κλαδί που ξεφυτρώνει από την παιδική απόγνωση, κλαδί στο οποίο κρεμιέται κανείς όταν η απόγνωση γίνεται ανυπόφορη. </a:t>
            </a:r>
          </a:p>
          <a:p>
            <a:pPr algn="just"/>
            <a:endParaRPr lang="el-GR" sz="1200" dirty="0"/>
          </a:p>
          <a:p>
            <a:pPr algn="just"/>
            <a:r>
              <a:rPr lang="el-GR" dirty="0"/>
              <a:t>Ο </a:t>
            </a:r>
            <a:r>
              <a:rPr lang="en-US" dirty="0"/>
              <a:t>M.</a:t>
            </a:r>
            <a:r>
              <a:rPr lang="el-GR" dirty="0"/>
              <a:t> </a:t>
            </a:r>
            <a:r>
              <a:rPr lang="en-US" dirty="0"/>
              <a:t>Khan (1974), </a:t>
            </a:r>
            <a:r>
              <a:rPr lang="el-GR" dirty="0"/>
              <a:t>επαναλαμβάνει τα λόγια του </a:t>
            </a:r>
            <a:r>
              <a:rPr lang="en-US" dirty="0"/>
              <a:t>Winnicott </a:t>
            </a:r>
            <a:r>
              <a:rPr lang="el-GR" dirty="0"/>
              <a:t>που πίστευε ότι </a:t>
            </a:r>
            <a:r>
              <a:rPr lang="el-GR" b="1" dirty="0"/>
              <a:t>ένα υποστηρικτικό περιβάλλον δίνει στο παιδί την εμπειρία της παντοδυναμίας </a:t>
            </a:r>
            <a:r>
              <a:rPr lang="el-GR" dirty="0"/>
              <a:t>γιατί του επιτρέπει να αναπτύξει τη δημιουργική πλευρά των εμπειριών του. Έτσι, το άτομο καταφέρνει να παίζει με την αυταπάτη και να την δημιουργεί για τον ρόλο του. </a:t>
            </a:r>
          </a:p>
          <a:p>
            <a:pPr algn="just"/>
            <a:endParaRPr lang="el-GR" sz="1200" dirty="0"/>
          </a:p>
          <a:p>
            <a:pPr algn="just"/>
            <a:r>
              <a:rPr lang="el-GR" dirty="0"/>
              <a:t>Το συναίσθημα της ελπίδας είναι πιθανόν να αναπτύσσεται από την αυταπάτη του μωρού ότι το ίδιο αποτελεί την πηγή της ικανοποίησης των αναγκών του, αφού μετά την ικανοποίηση δεν μπαίνει πια θέμα αντικειμένου, έτσι ή αλλιώς το μωρό δεν διακρίνει τον εαυτό του από τον κόσμο των αντικειμένων, άρα δεν μπορεί να εντοπίσει την προέλευση της ικανοποίησης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260648"/>
            <a:ext cx="8856984" cy="6480720"/>
          </a:xfrm>
        </p:spPr>
        <p:txBody>
          <a:bodyPr>
            <a:normAutofit fontScale="92500" lnSpcReduction="10000"/>
          </a:bodyPr>
          <a:lstStyle/>
          <a:p>
            <a:pPr algn="just"/>
            <a:r>
              <a:rPr lang="el-GR" dirty="0"/>
              <a:t>Σύμφωνα με την </a:t>
            </a:r>
            <a:r>
              <a:rPr lang="en-US" dirty="0"/>
              <a:t>M.</a:t>
            </a:r>
            <a:r>
              <a:rPr lang="el-GR" dirty="0"/>
              <a:t> </a:t>
            </a:r>
            <a:r>
              <a:rPr lang="en-US" dirty="0"/>
              <a:t>Klein </a:t>
            </a:r>
            <a:r>
              <a:rPr lang="el-GR" dirty="0"/>
              <a:t>θα μιλούσαμε για εσωτερίκευση ενός στήθους-τροφοδότη, θεωρώντας ότι το συναίσθημα της ελπίδας που συντηρεί την αυταπάτη, αναπτύσσεται ξεκινώντας από τις πρώτες εμπειρίες οι οποίες δεν βιώθηκαν ως απουσία του διαθέσιμου στήθους. </a:t>
            </a:r>
          </a:p>
          <a:p>
            <a:pPr algn="just"/>
            <a:endParaRPr lang="el-GR" sz="1100" dirty="0"/>
          </a:p>
          <a:p>
            <a:pPr algn="just"/>
            <a:r>
              <a:rPr lang="el-GR" b="1" dirty="0"/>
              <a:t>Το να ελπίζει κανείς προϋποθέτει την ιδέα ενός στήθους που μπορεί να βρεθεί</a:t>
            </a:r>
          </a:p>
          <a:p>
            <a:pPr algn="just"/>
            <a:endParaRPr lang="el-GR" sz="1100" dirty="0"/>
          </a:p>
          <a:p>
            <a:pPr algn="just"/>
            <a:r>
              <a:rPr lang="el-GR" dirty="0"/>
              <a:t>Γενικά, η ελπίδα συντηρείται από αναπαραστάσεις που παρεμβάλλονται ανάμεσα στην απώλεια του αντικειμένου και στη δυνητική ανάκτησή του, υπεκφεύγοντας ή ξεπερνώντας το άγχος του ευνουχισμού, συγκαλύπτοντας την ανυπόφορη έλλειψη.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88640"/>
            <a:ext cx="8784976" cy="6669360"/>
          </a:xfrm>
        </p:spPr>
        <p:txBody>
          <a:bodyPr>
            <a:normAutofit fontScale="92500" lnSpcReduction="10000"/>
          </a:bodyPr>
          <a:lstStyle/>
          <a:p>
            <a:pPr algn="just"/>
            <a:r>
              <a:rPr lang="el-GR" dirty="0"/>
              <a:t>Στην προβληματική των οριακών οργανώσεων, η ελπίδα τίθεται στην υπηρεσία ενός τρόπου σκέψης που κινητοποιείται για να εξασφαλίσει τον μαγικό έλεγχο του πεπρωμένου, στο κέντρο του οποίου έχει εναποτεθεί η </a:t>
            </a:r>
            <a:r>
              <a:rPr lang="el-GR" dirty="0" err="1"/>
              <a:t>ναρκισσική</a:t>
            </a:r>
            <a:r>
              <a:rPr lang="el-GR" dirty="0"/>
              <a:t> μεγαλομανής παντοδυναμία «Θα έρθει μια μέρα που θα το έχω… που θα είμαι…» Το ίδιο ισχύει όταν η παντοδυναμία αποδίδεται στον αναλυτή. </a:t>
            </a:r>
            <a:endParaRPr lang="en-US" dirty="0"/>
          </a:p>
          <a:p>
            <a:pPr algn="just"/>
            <a:endParaRPr lang="el-GR" sz="1100" dirty="0"/>
          </a:p>
          <a:p>
            <a:pPr algn="just"/>
            <a:r>
              <a:rPr lang="el-GR" dirty="0"/>
              <a:t>Το αντικείμενο ούτε χάνεται, ούτε εκμηδενίζεται και το </a:t>
            </a:r>
            <a:r>
              <a:rPr lang="el-GR" dirty="0" err="1"/>
              <a:t>ναρκισσικό</a:t>
            </a:r>
            <a:r>
              <a:rPr lang="el-GR" dirty="0"/>
              <a:t> ναυάγιο αποφεύγεται. Πένθος και αποχωρισμός δεν προβλέπονται, αφού πρόκειται για αντικείμενο/τμήμα εαυτού και τελικά δεν απαρνείται κανείς τίποτα. Ωστόσο, η αναμονή μπορεί να είναι επώδυνη και ο ψυχικός πόνος γίνεται επιβράβευση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16632"/>
            <a:ext cx="8784976" cy="6741368"/>
          </a:xfrm>
        </p:spPr>
        <p:txBody>
          <a:bodyPr>
            <a:normAutofit lnSpcReduction="10000"/>
          </a:bodyPr>
          <a:lstStyle/>
          <a:p>
            <a:pPr algn="just"/>
            <a:r>
              <a:rPr lang="el-GR" dirty="0"/>
              <a:t>Εξάλλου η ελπίδα (αντιστάθμισμα που αναπτύσσεται για να αποφευχθεί ο κίνδυνος της πρόσκρουσης στα όρια εξωτερικής ή εσωτερικής πραγματικότητας) μπορεί να παρατείνει ατελείωτα τον χρόνο της αναμονής και των πρωτοβουλιών για εκπλήρωσή της. </a:t>
            </a:r>
            <a:endParaRPr lang="en-US" dirty="0"/>
          </a:p>
          <a:p>
            <a:pPr algn="just"/>
            <a:endParaRPr lang="el-GR" sz="1100" dirty="0"/>
          </a:p>
          <a:p>
            <a:pPr algn="just"/>
            <a:r>
              <a:rPr lang="el-GR" dirty="0"/>
              <a:t>Σε ορισμένα άτομα ολόκληρη η ζωή μπορεί να περάσει καθιστώντας την αναμονή αυτή ηδονή, χωρίς να συνειδητοποιείται ότι ο χρόνος που περνά σβήνει τα χαρακτηριστικά του προσώπου τους… Ελπίζοντας ότι θα έρθει η στιγμή που θα είναι πραγματικά κάποιος, δεν θα είναι πια κανένας και το περίγραμμα του πορτρέτου δεν θα διακρίνεται πια.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188640"/>
            <a:ext cx="8856984" cy="6552728"/>
          </a:xfrm>
        </p:spPr>
        <p:txBody>
          <a:bodyPr>
            <a:normAutofit fontScale="92500" lnSpcReduction="20000"/>
          </a:bodyPr>
          <a:lstStyle/>
          <a:p>
            <a:pPr algn="just"/>
            <a:r>
              <a:rPr lang="el-GR" dirty="0"/>
              <a:t>Μπορεί κανείς να ελπίζει ότι θα αλλάξει τη μοίρα του, μπορεί όμως και να περιμένει ελπίζοντας ότι τελικά θα υποχωρήσουν τα όρια που μας υποχρεώνουν να αναγνωρίσουμε αυτό το οποίο σημαδεύουν</a:t>
            </a:r>
            <a:r>
              <a:rPr lang="en-US" dirty="0"/>
              <a:t>:</a:t>
            </a:r>
            <a:r>
              <a:rPr lang="el-GR" dirty="0"/>
              <a:t> το άλλο μέσα και έξω από εμάς.</a:t>
            </a:r>
          </a:p>
          <a:p>
            <a:pPr algn="just"/>
            <a:endParaRPr lang="el-GR" sz="1100" dirty="0"/>
          </a:p>
          <a:p>
            <a:pPr algn="just"/>
            <a:r>
              <a:rPr lang="el-GR" dirty="0"/>
              <a:t>Το να περιπλανιέται κανείς κυριαρχούμενος από ελπίδες χωρίς όρια σημαίνει ότι δεν συναντά το άγχος της οριοθέτησης, ότι δεν είναι ποτέ υποχρεωμένος να αντιμετωπίσει την ετερότητα. </a:t>
            </a:r>
            <a:endParaRPr lang="en-US" dirty="0"/>
          </a:p>
          <a:p>
            <a:pPr algn="just"/>
            <a:endParaRPr lang="en-US" sz="1200" dirty="0"/>
          </a:p>
          <a:p>
            <a:pPr algn="just"/>
            <a:r>
              <a:rPr lang="el-GR" dirty="0"/>
              <a:t>Ίσως μάλιστα να σημαίνει ότι διατηρεί την ελπίδα πως δεν θα διασχίσει ποτέ το κατώφλι αυτής της ριζικής ετερότητας που αποτελεί ο θάνατος στη ζωή μας. Με την έννοια αυτή η ελπίδα γίνεται αυτοσκοπός/</a:t>
            </a:r>
            <a:r>
              <a:rPr lang="el-GR" dirty="0" err="1"/>
              <a:t>εμψυχώνουσα</a:t>
            </a:r>
            <a:r>
              <a:rPr lang="el-GR" dirty="0"/>
              <a:t> που φωτίζει το απειλητικό σκοτάδι του κενού και του ψυχικού θανάτου</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just"/>
            <a:r>
              <a:rPr lang="el-GR" sz="4000" dirty="0"/>
              <a:t>Υπογραμμίζοντας την αντίσταση…</a:t>
            </a:r>
          </a:p>
        </p:txBody>
      </p:sp>
      <p:sp>
        <p:nvSpPr>
          <p:cNvPr id="3" name="2 - Θέση περιεχομένου"/>
          <p:cNvSpPr>
            <a:spLocks noGrp="1"/>
          </p:cNvSpPr>
          <p:nvPr>
            <p:ph idx="1"/>
          </p:nvPr>
        </p:nvSpPr>
        <p:spPr>
          <a:xfrm>
            <a:off x="179512" y="1340768"/>
            <a:ext cx="8784976" cy="5400600"/>
          </a:xfrm>
        </p:spPr>
        <p:txBody>
          <a:bodyPr>
            <a:normAutofit fontScale="92500"/>
          </a:bodyPr>
          <a:lstStyle/>
          <a:p>
            <a:pPr algn="just"/>
            <a:r>
              <a:rPr lang="el-GR" dirty="0"/>
              <a:t>Τα περισσότερα ψυχαναλυτικά κείμενα συνδέουν την ικανότητα αναμονής με την εσωτερίκευση του ανταμείβοντος αντικειμένου και με την εικόνα εαυτού που προκύπτει από αυτό. Η ικανότητα της αναμονής υπάρχει επειδή είναι παρόν το συναίσθημα της συνέχειας και επειδή μπορούμε να βρίσκουμε ευχαρίστηση στη δυνατότητα ψευδαισθησιακής αναπαραγωγής του επιθυμητού. </a:t>
            </a:r>
          </a:p>
          <a:p>
            <a:pPr algn="just"/>
            <a:r>
              <a:rPr lang="el-GR" dirty="0"/>
              <a:t>Αντίθετα, η ανυπομονησία φανερώνει ανεπάρκειες του αντικειμένου και εύθραυστη και ασταθή εικόνα εαυτού. </a:t>
            </a:r>
          </a:p>
          <a:p>
            <a:pPr algn="just"/>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88640"/>
            <a:ext cx="8856984" cy="6552728"/>
          </a:xfrm>
        </p:spPr>
        <p:txBody>
          <a:bodyPr>
            <a:normAutofit lnSpcReduction="10000"/>
          </a:bodyPr>
          <a:lstStyle/>
          <a:p>
            <a:pPr algn="just"/>
            <a:r>
              <a:rPr lang="el-GR" dirty="0"/>
              <a:t>Ο </a:t>
            </a:r>
            <a:r>
              <a:rPr lang="en-US" dirty="0" err="1"/>
              <a:t>Fenichel</a:t>
            </a:r>
            <a:r>
              <a:rPr lang="en-US" dirty="0"/>
              <a:t> </a:t>
            </a:r>
            <a:r>
              <a:rPr lang="el-GR" dirty="0"/>
              <a:t>συνδέει την έλλειψη ανοχής της αντίστασης και την ανικανότητα αναμονής με το γεγονός ότι το Εγώ δεν έχει επαρκή δύναμη για να αντιμετωπίσει το Εκείνο.</a:t>
            </a:r>
          </a:p>
          <a:p>
            <a:pPr algn="just"/>
            <a:r>
              <a:rPr lang="el-GR" dirty="0"/>
              <a:t> Στοματικές καθηλώσεις -των οποίων το πρότυπο είναι το να μην μπορεί κανείς να περιμένει για να τραφεί- και πρώιμα τραύματα φτιάχνουν την κοίτη των ανεπαρκειών του Εγώ, του οποίου, εξάλλου, η λειτουργία της κρίσης δεν καταφέρνει να λαμβάνει </a:t>
            </a:r>
            <a:r>
              <a:rPr lang="el-GR" dirty="0" err="1"/>
              <a:t>υπόψιν</a:t>
            </a:r>
            <a:r>
              <a:rPr lang="el-GR" dirty="0"/>
              <a:t> την πραγματικότητα.</a:t>
            </a:r>
          </a:p>
          <a:p>
            <a:pPr algn="just"/>
            <a:r>
              <a:rPr lang="el-GR" dirty="0"/>
              <a:t>Ο </a:t>
            </a:r>
            <a:r>
              <a:rPr lang="en-US" dirty="0" err="1"/>
              <a:t>E.Bergler</a:t>
            </a:r>
            <a:r>
              <a:rPr lang="en-US" dirty="0"/>
              <a:t> </a:t>
            </a:r>
            <a:r>
              <a:rPr lang="el-GR" dirty="0"/>
              <a:t>πιστεύει ότι στην ανυπομονησία του νευρωτικού, η οποία εκδηλώνεται ως ανάγκη να φθάσει παρευθύς στον στόχο, δεν είναι ο στόχος που έχει σημασία.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260648"/>
            <a:ext cx="8856984" cy="6408712"/>
          </a:xfrm>
        </p:spPr>
        <p:txBody>
          <a:bodyPr>
            <a:normAutofit fontScale="92500"/>
          </a:bodyPr>
          <a:lstStyle/>
          <a:p>
            <a:pPr algn="just"/>
            <a:r>
              <a:rPr lang="el-GR" b="1" dirty="0"/>
              <a:t>Η ανυπομονησία αντιπροσωπεύει έναν αμυντικό μηχανισμό μπροστά στις απαιτήσεις του Υπερεγώ</a:t>
            </a:r>
            <a:r>
              <a:rPr lang="el-GR" dirty="0"/>
              <a:t>, το οποίο βιάζεται να παρουσιάσει τον λογαριασμό της ενοχής που πρέπει να πληρωθεί.</a:t>
            </a:r>
          </a:p>
          <a:p>
            <a:pPr algn="just"/>
            <a:r>
              <a:rPr lang="el-GR" dirty="0"/>
              <a:t> Ο </a:t>
            </a:r>
            <a:r>
              <a:rPr lang="en-US" dirty="0"/>
              <a:t>E.</a:t>
            </a:r>
            <a:r>
              <a:rPr lang="el-GR" dirty="0"/>
              <a:t> </a:t>
            </a:r>
            <a:r>
              <a:rPr lang="en-US" dirty="0" err="1"/>
              <a:t>Bergler</a:t>
            </a:r>
            <a:r>
              <a:rPr lang="el-GR" dirty="0"/>
              <a:t> υπογραμμίζει ότι η ανυπομονησία παίρνει διάφορες μορφές ανάλογα με το αν καθορίζεται από στοματικές, ουρηθρικές ή πρωκτικές καθηλώσεις, εγκαθιστώντας εφικτές ισοδυναμίες ανάμεσα στην ανικανότητα αναμονής και στην ανικανότητα απόφασης. </a:t>
            </a:r>
          </a:p>
          <a:p>
            <a:pPr algn="just"/>
            <a:r>
              <a:rPr lang="el-GR" dirty="0"/>
              <a:t>Μιλά για άτομα στα οποία η γρήγορη επιτυχία ικανοποιεί τις επιθυμίες </a:t>
            </a:r>
            <a:r>
              <a:rPr lang="el-GR" dirty="0" err="1"/>
              <a:t>επιδειξιομανίας</a:t>
            </a:r>
            <a:r>
              <a:rPr lang="el-GR" dirty="0"/>
              <a:t> και συγχρόνως διαψεύδει την απώλεια του στήθους.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260648"/>
            <a:ext cx="8784976" cy="6408712"/>
          </a:xfrm>
        </p:spPr>
        <p:txBody>
          <a:bodyPr>
            <a:normAutofit lnSpcReduction="10000"/>
          </a:bodyPr>
          <a:lstStyle/>
          <a:p>
            <a:pPr algn="just"/>
            <a:r>
              <a:rPr lang="el-GR" dirty="0"/>
              <a:t>Αν η επιτυχία δεν επιτευχθεί, οι ασθενείς θεωρούν ότι αυτό πρόκειται για μια απόδειξη έλλειψης αγάπης, γεγονός που ενεργοποιεί την επιθετικότητα και τον μαζοχισμό τους. Κατά συνέπεια προστρέχουν σε καταστάσεις όπου συναντούν την απόρριψη, γεγονός που τους επιτρέπει να είναι επιθετικοί χωρίς τύψεις. </a:t>
            </a:r>
          </a:p>
          <a:p>
            <a:pPr algn="just"/>
            <a:r>
              <a:rPr lang="el-GR" dirty="0"/>
              <a:t>Στη θεραπεία, η ανυπομονησία εκδηλώνεται συχνά ως αποτέλεσμα της σύγκρουσης ανάμεσα στην ανάγκη για αυτονομία και στην βεβαιότητα ότι αν δεν δοθεί ο απαιτούμενος χρόνος οι δυσκολίες μπορεί να μην λυθούν και σίγουρα θα επανέλθουν.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260648"/>
            <a:ext cx="9036496" cy="6597352"/>
          </a:xfrm>
        </p:spPr>
        <p:txBody>
          <a:bodyPr>
            <a:normAutofit fontScale="92500" lnSpcReduction="20000"/>
          </a:bodyPr>
          <a:lstStyle/>
          <a:p>
            <a:pPr algn="just"/>
            <a:r>
              <a:rPr lang="el-GR" u="sng" dirty="0"/>
              <a:t>Οι ασθενείς μοιάζει να μην μπορούν να χαράξουν μια </a:t>
            </a:r>
          </a:p>
          <a:p>
            <a:pPr algn="just">
              <a:buNone/>
            </a:pPr>
            <a:r>
              <a:rPr lang="el-GR" u="sng" dirty="0"/>
              <a:t>σαφή γραμμή οριοθέτησης </a:t>
            </a:r>
            <a:r>
              <a:rPr lang="el-GR" dirty="0"/>
              <a:t>ανάμεσα στην </a:t>
            </a:r>
            <a:r>
              <a:rPr lang="el-GR" b="1" dirty="0">
                <a:solidFill>
                  <a:schemeClr val="tx2"/>
                </a:solidFill>
              </a:rPr>
              <a:t>επιθυμία </a:t>
            </a:r>
          </a:p>
          <a:p>
            <a:pPr algn="just">
              <a:buNone/>
            </a:pPr>
            <a:r>
              <a:rPr lang="el-GR" b="1" dirty="0">
                <a:solidFill>
                  <a:schemeClr val="tx2"/>
                </a:solidFill>
              </a:rPr>
              <a:t>για το αντικείμενο</a:t>
            </a:r>
            <a:r>
              <a:rPr lang="el-GR" dirty="0">
                <a:solidFill>
                  <a:schemeClr val="tx2"/>
                </a:solidFill>
              </a:rPr>
              <a:t> </a:t>
            </a:r>
            <a:r>
              <a:rPr lang="el-GR" dirty="0"/>
              <a:t>και στην </a:t>
            </a:r>
            <a:r>
              <a:rPr lang="el-GR" b="1" dirty="0">
                <a:solidFill>
                  <a:schemeClr val="tx2"/>
                </a:solidFill>
              </a:rPr>
              <a:t>απόσυρση των επενδύσεων </a:t>
            </a:r>
          </a:p>
          <a:p>
            <a:pPr algn="just">
              <a:buNone/>
            </a:pPr>
            <a:r>
              <a:rPr lang="el-GR" dirty="0"/>
              <a:t>(αυτοερωτισμός από τη μια </a:t>
            </a:r>
            <a:r>
              <a:rPr lang="el-GR" dirty="0" err="1"/>
              <a:t>αυτοκαταστροφικότητα</a:t>
            </a:r>
            <a:r>
              <a:rPr lang="el-GR" dirty="0"/>
              <a:t> </a:t>
            </a:r>
          </a:p>
          <a:p>
            <a:pPr algn="just">
              <a:buNone/>
            </a:pPr>
            <a:r>
              <a:rPr lang="el-GR" dirty="0"/>
              <a:t>από την άλλη) </a:t>
            </a:r>
            <a:r>
              <a:rPr lang="el-GR" b="1" dirty="0">
                <a:solidFill>
                  <a:srgbClr val="C00000"/>
                </a:solidFill>
              </a:rPr>
              <a:t>ναρκισσισμός που αποτρέπει την </a:t>
            </a:r>
          </a:p>
          <a:p>
            <a:pPr algn="just">
              <a:buNone/>
            </a:pPr>
            <a:r>
              <a:rPr lang="el-GR" b="1" dirty="0">
                <a:solidFill>
                  <a:srgbClr val="C00000"/>
                </a:solidFill>
              </a:rPr>
              <a:t>ολοκλήρωση, φόβος ευνουχισμού και αναζήτηση της </a:t>
            </a:r>
          </a:p>
          <a:p>
            <a:pPr algn="just">
              <a:buNone/>
            </a:pPr>
            <a:r>
              <a:rPr lang="el-GR" b="1" dirty="0">
                <a:solidFill>
                  <a:srgbClr val="C00000"/>
                </a:solidFill>
              </a:rPr>
              <a:t>ασυνείδητης ηδονής μέσω της υλοποίησης του</a:t>
            </a:r>
            <a:r>
              <a:rPr lang="el-GR" dirty="0"/>
              <a:t>.</a:t>
            </a:r>
          </a:p>
          <a:p>
            <a:pPr algn="just"/>
            <a:r>
              <a:rPr lang="el-GR" dirty="0"/>
              <a:t>Η </a:t>
            </a:r>
            <a:r>
              <a:rPr lang="el-GR" u="sng" dirty="0"/>
              <a:t>κλινική εικόνα των ασθενών με οριακή οργάνωση </a:t>
            </a:r>
          </a:p>
          <a:p>
            <a:pPr algn="just">
              <a:buNone/>
            </a:pPr>
            <a:r>
              <a:rPr lang="el-GR" u="sng" dirty="0"/>
              <a:t>χαρακτηρίζεται από ταλαντεύσεις</a:t>
            </a:r>
            <a:r>
              <a:rPr lang="el-GR" dirty="0"/>
              <a:t>, οι οποίες διατρέχουν </a:t>
            </a:r>
          </a:p>
          <a:p>
            <a:pPr algn="just">
              <a:buNone/>
            </a:pPr>
            <a:r>
              <a:rPr lang="el-GR" dirty="0"/>
              <a:t>όλο το φάσμα των αντιφατικών κινήσεων, δείχνοντας </a:t>
            </a:r>
          </a:p>
          <a:p>
            <a:pPr algn="just">
              <a:buNone/>
            </a:pPr>
            <a:r>
              <a:rPr lang="el-GR" dirty="0"/>
              <a:t>σε ποιο βαθμό η αναποφασιστικότητα και η </a:t>
            </a:r>
          </a:p>
          <a:p>
            <a:pPr algn="just">
              <a:buNone/>
            </a:pPr>
            <a:r>
              <a:rPr lang="el-GR" dirty="0"/>
              <a:t>αβεβαιότητα των επιλογών τους είναι αναγκαίες. Και η </a:t>
            </a:r>
          </a:p>
          <a:p>
            <a:pPr algn="just">
              <a:buNone/>
            </a:pPr>
            <a:r>
              <a:rPr lang="el-GR" dirty="0"/>
              <a:t>ελπίδα ανθεί μέσα στην αβεβαιότητα και για την </a:t>
            </a:r>
          </a:p>
          <a:p>
            <a:pPr algn="just">
              <a:buNone/>
            </a:pPr>
            <a:r>
              <a:rPr lang="el-GR" dirty="0"/>
              <a:t>αβεβαιότητα </a:t>
            </a:r>
            <a:endParaRPr lang="en-US" dirty="0"/>
          </a:p>
          <a:p>
            <a:pPr algn="just">
              <a:buNone/>
            </a:pP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260648"/>
            <a:ext cx="8856984" cy="6408712"/>
          </a:xfrm>
        </p:spPr>
        <p:txBody>
          <a:bodyPr>
            <a:normAutofit lnSpcReduction="10000"/>
          </a:bodyPr>
          <a:lstStyle/>
          <a:p>
            <a:pPr algn="just"/>
            <a:r>
              <a:rPr lang="el-GR" dirty="0"/>
              <a:t>Ο </a:t>
            </a:r>
            <a:r>
              <a:rPr lang="en-US" dirty="0"/>
              <a:t>Ch David </a:t>
            </a:r>
            <a:r>
              <a:rPr lang="el-GR" dirty="0"/>
              <a:t>παραθέτει την περίπτωση μιας ασθενούς για την οποία το να μαθαίνει αμέσως τι σκέφτονταν οι άλλοι γι αυτήν την έκανε να διακρίνει ποια ήταν βασιζόμενη στις αντιδράσεις που προκαλούσε και στον τρόπο που την κοιτούσαν οι άλλοι. </a:t>
            </a:r>
          </a:p>
          <a:p>
            <a:pPr algn="just"/>
            <a:r>
              <a:rPr lang="el-GR" dirty="0"/>
              <a:t>Το να μπορεί κανείς να περιμένει είναι, λοιπόν, μια απόδειξη της ικανότητας του ατόμου να αντέχει στις ελλείψεις, να αναβάλλει την ικανοποίηση, να ολοκληρώνει τα πένθη παραμένοντας σε κατάσταση αναμονής σχετικά με την πραγματοποίηση κάποιων σχεδίων και επίσης «να επωφελείται από εμπειρίες μαθαίνοντας»</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188640"/>
            <a:ext cx="8856984" cy="6552728"/>
          </a:xfrm>
        </p:spPr>
        <p:txBody>
          <a:bodyPr>
            <a:normAutofit fontScale="92500" lnSpcReduction="10000"/>
          </a:bodyPr>
          <a:lstStyle/>
          <a:p>
            <a:pPr algn="just"/>
            <a:r>
              <a:rPr lang="el-GR" dirty="0"/>
              <a:t>Αυτή η θεώρηση των πραγμάτων, αν και ορθή, αφήνει στη σκιά δυο σημαντικές πτυχές της αναμονής. </a:t>
            </a:r>
          </a:p>
          <a:p>
            <a:pPr algn="just"/>
            <a:endParaRPr lang="el-GR" dirty="0"/>
          </a:p>
          <a:p>
            <a:pPr algn="just">
              <a:buNone/>
            </a:pPr>
            <a:r>
              <a:rPr lang="el-GR" dirty="0"/>
              <a:t>1) Το να αναμένουμε είναι μια κατάσταση την οποία υπομένουμε. Μια κατάσταση που περιλαμβάνει παθητικότητα. </a:t>
            </a:r>
            <a:r>
              <a:rPr lang="en-US" dirty="0"/>
              <a:t>O </a:t>
            </a:r>
            <a:r>
              <a:rPr lang="en-US" dirty="0" err="1"/>
              <a:t>E.Bergler</a:t>
            </a:r>
            <a:r>
              <a:rPr lang="en-US" dirty="0"/>
              <a:t> </a:t>
            </a:r>
            <a:r>
              <a:rPr lang="el-GR" dirty="0"/>
              <a:t>αναφέρει ότι η υπερβολικά μεγάλη αναμονή εγκαθιστά στο άτομο μαζοχιστικές συμπεριφορές, κυρίως αν πρόκειται για επιβαλλόμενη αναμονή. Τα εύθραυστα σημεία της προσωπικότητας αποκαλύπτονται  και η </a:t>
            </a:r>
            <a:r>
              <a:rPr lang="el-GR" dirty="0" err="1"/>
              <a:t>ναρκισσική</a:t>
            </a:r>
            <a:r>
              <a:rPr lang="el-GR" dirty="0"/>
              <a:t> πληγή αναζωπυρώνεται μέσω της εμπειρίας ότι δεν μπορεί κανείς να κάνει τίποτα για να αλλάξει τις συνθήκες των καταναγκασμών, τους οποίους επιβάλλουν η εσωτερική/εξωτερική πραγματικότητα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88640"/>
            <a:ext cx="8784976" cy="6552728"/>
          </a:xfrm>
        </p:spPr>
        <p:txBody>
          <a:bodyPr>
            <a:normAutofit fontScale="92500"/>
          </a:bodyPr>
          <a:lstStyle/>
          <a:p>
            <a:pPr algn="just">
              <a:buNone/>
            </a:pPr>
            <a:r>
              <a:rPr lang="el-GR" dirty="0"/>
              <a:t>2) </a:t>
            </a:r>
            <a:r>
              <a:rPr lang="el-GR" sz="3600" dirty="0"/>
              <a:t>Το να αναμένει κανείς υπηρετεί την υπόθεση ελέγχου και των αντιστάσεων. Το να αναμένει κανείς ελπίζοντας αναστέλλει κάθε δραστηριότητα μέχρι την ενδεχόμενη απόκτηση των μέσων που θα επιτρέψουν τη συνέχισή της. </a:t>
            </a:r>
          </a:p>
          <a:p>
            <a:pPr algn="just">
              <a:buNone/>
            </a:pPr>
            <a:r>
              <a:rPr lang="el-GR" sz="3600" dirty="0"/>
              <a:t>    </a:t>
            </a:r>
            <a:r>
              <a:rPr lang="el-GR" sz="3600" dirty="0" err="1"/>
              <a:t>Αφ’ετέρου</a:t>
            </a:r>
            <a:r>
              <a:rPr lang="el-GR" sz="3600" dirty="0"/>
              <a:t>, η μετάθεση στο μέλλον κάνει το άτομο να αισθάνεται την επιθετικότητα, την οποία αφυπνίζουν οι σύγχρονες στερήσεις, χωρίς να παρεμβαίνει η ενοχή «Στο κάτω </a:t>
            </a:r>
            <a:r>
              <a:rPr lang="el-GR" sz="3600" dirty="0" err="1"/>
              <a:t>κάτω</a:t>
            </a:r>
            <a:r>
              <a:rPr lang="el-GR" sz="3600" dirty="0"/>
              <a:t> στον εαυτό μου αρνούμαι την ικανοποίηση. Δεν κάνω κακό σε κανέναν άλλο»</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260648"/>
            <a:ext cx="8712968" cy="6408712"/>
          </a:xfrm>
        </p:spPr>
        <p:txBody>
          <a:bodyPr>
            <a:normAutofit fontScale="92500"/>
          </a:bodyPr>
          <a:lstStyle/>
          <a:p>
            <a:pPr algn="just">
              <a:buNone/>
            </a:pPr>
            <a:r>
              <a:rPr lang="el-GR" dirty="0"/>
              <a:t>Όσον αφορά στην αντίσταση αυτή προκαλείται </a:t>
            </a:r>
          </a:p>
          <a:p>
            <a:pPr algn="just">
              <a:buNone/>
            </a:pPr>
            <a:r>
              <a:rPr lang="el-GR" dirty="0"/>
              <a:t>από δυο παράγοντες</a:t>
            </a:r>
            <a:r>
              <a:rPr lang="en-US" dirty="0"/>
              <a:t>: </a:t>
            </a:r>
          </a:p>
          <a:p>
            <a:pPr algn="just">
              <a:buNone/>
            </a:pPr>
            <a:r>
              <a:rPr lang="el-GR" dirty="0"/>
              <a:t>Α) Την απουσία ανοχής απέναντι σε αλλαγές στο Εγώ και στον άλλο γιατί η αλλαγή διαταράσσει τη </a:t>
            </a:r>
            <a:r>
              <a:rPr lang="el-GR" dirty="0" err="1"/>
              <a:t>ναρκισσική</a:t>
            </a:r>
            <a:r>
              <a:rPr lang="el-GR" dirty="0"/>
              <a:t> οργάνωση που θέλει να είναι αδιαπέραστη και άθικτη στον χώρο και στον χρόνο</a:t>
            </a:r>
          </a:p>
          <a:p>
            <a:pPr algn="just">
              <a:buNone/>
            </a:pPr>
            <a:r>
              <a:rPr lang="el-GR" dirty="0"/>
              <a:t>Β) Την τραυματική σχέση με την </a:t>
            </a:r>
            <a:r>
              <a:rPr lang="el-GR" dirty="0" err="1"/>
              <a:t>ενόρμηση</a:t>
            </a:r>
            <a:r>
              <a:rPr lang="el-GR" dirty="0"/>
              <a:t> που έχει ως αποτέλεσμα οι </a:t>
            </a:r>
            <a:r>
              <a:rPr lang="el-GR" dirty="0" err="1"/>
              <a:t>ενορμητικές</a:t>
            </a:r>
            <a:r>
              <a:rPr lang="el-GR" dirty="0"/>
              <a:t> ώσεις να βιώνονται τόσο ως δυνάμεις έλκουσες όσο και ως απειλές εσωτερικής αναταραχής, ακόμα και ως βίαιη διείσδυση που προκαλεί ψυχική κινητοποίηση που πρέπει να εξουδετερωθεί. Είναι, λοιπόν, αναγκαίο να εκμηδενισθεί η δυνατότητα αλλαγής.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260648"/>
            <a:ext cx="8784976" cy="6408712"/>
          </a:xfrm>
        </p:spPr>
        <p:txBody>
          <a:bodyPr>
            <a:normAutofit lnSpcReduction="10000"/>
          </a:bodyPr>
          <a:lstStyle/>
          <a:p>
            <a:pPr algn="just">
              <a:buNone/>
            </a:pPr>
            <a:r>
              <a:rPr lang="el-GR" dirty="0"/>
              <a:t> Προς αυτήν την κατεύθυνση λειτουργούν οι ανεπαρκείς εσωτερικεύσεις που καθορίζουν την παθολογία του εσωτερικού πλαισίου και την ευθραυστότητα της σχέσης περιέχον/περιεχόμενο. </a:t>
            </a:r>
          </a:p>
          <a:p>
            <a:pPr algn="just">
              <a:buNone/>
            </a:pPr>
            <a:endParaRPr lang="el-GR" sz="1100" dirty="0"/>
          </a:p>
          <a:p>
            <a:pPr algn="just">
              <a:buNone/>
            </a:pPr>
            <a:r>
              <a:rPr lang="el-GR" dirty="0"/>
              <a:t>Οι ανεπάρκειες οφείλονται στις βίαιες κινήσεις προβολής και αποκλεισμού όλων όσων βιώνονται ως κίνδυνος εισβολής από έξω. </a:t>
            </a:r>
          </a:p>
          <a:p>
            <a:pPr algn="just">
              <a:buNone/>
            </a:pPr>
            <a:endParaRPr lang="el-GR" sz="1100" dirty="0"/>
          </a:p>
          <a:p>
            <a:pPr algn="just">
              <a:buNone/>
            </a:pPr>
            <a:r>
              <a:rPr lang="el-GR" dirty="0"/>
              <a:t>Αυτές οι κινήσεις αλληλοσυγκρούονται και αλληλοεμπλέκονται με τις ώσεις μιας δεσμεύουσας επιθετικότητας που αναδύεται σε συνθήκες στερήσεων ή αποχωρισμού για να αντισταθεί στην επικείμενη απώλεια.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88640"/>
            <a:ext cx="8784976" cy="6480720"/>
          </a:xfrm>
        </p:spPr>
        <p:txBody>
          <a:bodyPr/>
          <a:lstStyle/>
          <a:p>
            <a:pPr algn="just"/>
            <a:r>
              <a:rPr lang="el-GR" dirty="0"/>
              <a:t>Οι διαταραχές της σκέψης που προκύπτουν από την κατάσταση αυτή εκδηλώνονται ως δυσκολίες εγγραφής των αντιληπτικών δεδομένων και ως ανεπάρκειες της ικανότητας αναπαράστασης και συμβολισμού. </a:t>
            </a:r>
          </a:p>
          <a:p>
            <a:pPr algn="just"/>
            <a:endParaRPr lang="el-GR" dirty="0"/>
          </a:p>
          <a:p>
            <a:pPr algn="just"/>
            <a:r>
              <a:rPr lang="el-GR" dirty="0"/>
              <a:t>Ευνοούν επικέντρωση στην απώλεια και στο ψυχικό κενό εναντίον των οποίων η δραστηριότητα των εξωτερικών αντικειμένων παραμένει συχνά χωρίς αποτέλεσμα. Η προσφυγή σε επαναλήψεις που παραμερίζουν την αρχής της ευχαρίστησης είναι αναπόφευκτη.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332656"/>
            <a:ext cx="8784976" cy="6408712"/>
          </a:xfrm>
        </p:spPr>
        <p:txBody>
          <a:bodyPr>
            <a:normAutofit fontScale="85000" lnSpcReduction="10000"/>
          </a:bodyPr>
          <a:lstStyle/>
          <a:p>
            <a:pPr algn="just"/>
            <a:r>
              <a:rPr lang="el-GR" dirty="0"/>
              <a:t>Η πορεία της ανάπτυξης των επαναλήψεων αυτών έχει διπλή κοίτη</a:t>
            </a:r>
            <a:r>
              <a:rPr lang="en-US" dirty="0"/>
              <a:t>: </a:t>
            </a:r>
            <a:endParaRPr lang="el-GR" dirty="0"/>
          </a:p>
          <a:p>
            <a:pPr algn="just"/>
            <a:endParaRPr lang="en-US" sz="1200" dirty="0"/>
          </a:p>
          <a:p>
            <a:pPr algn="just">
              <a:buNone/>
            </a:pPr>
            <a:r>
              <a:rPr lang="el-GR" dirty="0"/>
              <a:t>Α) Την κοίτη της </a:t>
            </a:r>
            <a:r>
              <a:rPr lang="el-GR" dirty="0" err="1"/>
              <a:t>επανεργοποίησης</a:t>
            </a:r>
            <a:r>
              <a:rPr lang="el-GR" dirty="0"/>
              <a:t> μέσα από την στερεότυπη επανάληψη των τραυματικών δεδομένων, όπου το τραύμα εμφανίζεται ως μόρφωμα ακίνητο που δεν έχει αφομοιωθεί από τον ψυχισμό. Κατά την ανάλυση, η μεταβίβαση ακολουθεί την ίδια πορεία. </a:t>
            </a:r>
          </a:p>
          <a:p>
            <a:pPr algn="just">
              <a:buNone/>
            </a:pPr>
            <a:endParaRPr lang="el-GR" sz="1200" dirty="0"/>
          </a:p>
          <a:p>
            <a:pPr algn="just">
              <a:buNone/>
            </a:pPr>
            <a:r>
              <a:rPr lang="el-GR" dirty="0"/>
              <a:t>Β) Την κοίτη των μαζικών και βίαιων </a:t>
            </a:r>
            <a:r>
              <a:rPr lang="el-GR" dirty="0" err="1"/>
              <a:t>εκφορτίσεων</a:t>
            </a:r>
            <a:r>
              <a:rPr lang="el-GR" dirty="0"/>
              <a:t> που στερούνται κάθε φαντασιωσικής μετεγγραφής και που αποτελούν ενεργειακές κενώσεις μέσα από την συμπεριφορά ή στο σώμα. Αυτές οι επαναληπτικές </a:t>
            </a:r>
            <a:r>
              <a:rPr lang="el-GR" dirty="0" err="1"/>
              <a:t>εκφορτίσεις</a:t>
            </a:r>
            <a:r>
              <a:rPr lang="el-GR" dirty="0"/>
              <a:t>, οι οποίες δεν έχουν επενδυθεί επαρκώς από τις </a:t>
            </a:r>
            <a:r>
              <a:rPr lang="el-GR" dirty="0" err="1"/>
              <a:t>ενορμήσεις</a:t>
            </a:r>
            <a:r>
              <a:rPr lang="el-GR" dirty="0"/>
              <a:t> ζωής που λειτουργούν υπέρ των μετασχηματισμών, ενθαρρύνουν την τάση προς μηδενισμό των διεγέρσεων.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260648"/>
            <a:ext cx="8856984" cy="6408712"/>
          </a:xfrm>
        </p:spPr>
        <p:txBody>
          <a:bodyPr>
            <a:normAutofit lnSpcReduction="10000"/>
          </a:bodyPr>
          <a:lstStyle/>
          <a:p>
            <a:pPr algn="just"/>
            <a:r>
              <a:rPr lang="el-GR" dirty="0"/>
              <a:t>Η αποσύνδεση των ενορμήσεων, έκδηλη </a:t>
            </a:r>
            <a:r>
              <a:rPr lang="el-GR" dirty="0" err="1"/>
              <a:t>σ’αυτή</a:t>
            </a:r>
            <a:r>
              <a:rPr lang="el-GR" dirty="0"/>
              <a:t> τη μορφή ψυχικής οργάνωσης και τονίζοντας τη θέση ενός ψυχισμού που τείνει να σβήσει, διατηρεί μέσα από βιώματα πόνου και πρωτόγονου άγχους τη σύνδεση των δυο ενορμήσεων, ακόμα και αν αυτή πραγματοποιείται σε στοιχειώδες επίπεδο. </a:t>
            </a:r>
          </a:p>
          <a:p>
            <a:pPr algn="just"/>
            <a:r>
              <a:rPr lang="el-GR" dirty="0"/>
              <a:t>Όπως, όμως, έχει ήδη αναφερθεί, η κλινική ψυχοπαθολογία των οριακών ερείδεται σε μια πολύ πλατιά κλίμακα και παρουσιάζει ταλαντεύσεις μέσα στον χρόνο. Οι αντιστάσεις ακολουθούν τις διακυμάνσεις του ρεύματος με αποτέλεσμα οι εκδηλώσεις τους να παρουσιάζονται και με λιγότερο ακραίες μορφές.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88640"/>
            <a:ext cx="8784976" cy="6552728"/>
          </a:xfrm>
        </p:spPr>
        <p:txBody>
          <a:bodyPr>
            <a:normAutofit fontScale="92500" lnSpcReduction="20000"/>
          </a:bodyPr>
          <a:lstStyle/>
          <a:p>
            <a:pPr algn="just"/>
            <a:r>
              <a:rPr lang="el-GR" dirty="0"/>
              <a:t>Η τάση για ψυχική ακινητοποίηση μπορεί να εκφράζεται με τη γεμάτη ελπίδα αναμονή μιας εμπειρίας ικανοποίησης που αναστέλλει την πρωτοβουλία για δράση, αφήνοντας όμως ελεύθερη τη </a:t>
            </a:r>
            <a:r>
              <a:rPr lang="el-GR" dirty="0" err="1"/>
              <a:t>φαντασιωσική</a:t>
            </a:r>
            <a:r>
              <a:rPr lang="el-GR" dirty="0"/>
              <a:t> δραστηριότητα. </a:t>
            </a:r>
          </a:p>
          <a:p>
            <a:pPr algn="just"/>
            <a:endParaRPr lang="el-GR" sz="1200" dirty="0"/>
          </a:p>
          <a:p>
            <a:pPr algn="just"/>
            <a:r>
              <a:rPr lang="el-GR" dirty="0"/>
              <a:t>Οι προσδοκίες που αναπτύσσονται υπό την αιγίδα της φαντασίωσης καλύπτουν τόσο τη φοβική αποφυγή των μετασχηματισμών και του νέου, όσο και την τάση για κατακράτηση πρωκτικού χαρακτήρα. </a:t>
            </a:r>
          </a:p>
          <a:p>
            <a:pPr algn="just"/>
            <a:endParaRPr lang="el-GR" sz="1200" dirty="0"/>
          </a:p>
          <a:p>
            <a:pPr algn="just"/>
            <a:r>
              <a:rPr lang="el-GR" dirty="0"/>
              <a:t>Ελπίδα και αναμονή δεν συμπίπτουν. Εντούτοις, κάτι τέτοιο μπορεί να συμβεί. Στην ψυχοπαθολογία των οριακών, αναμονή και ελπίδα </a:t>
            </a:r>
            <a:r>
              <a:rPr lang="el-GR" dirty="0" err="1"/>
              <a:t>αλληλοτέμνονται</a:t>
            </a:r>
            <a:r>
              <a:rPr lang="el-GR" dirty="0"/>
              <a:t> και σχηματίζουν έναν αστερισμό που είναι πυρήνας αντίστασης στην αλλαγή κατά τη θεραπεία, όπως και έξω από αυτήν.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260648"/>
            <a:ext cx="8856984" cy="6408712"/>
          </a:xfrm>
        </p:spPr>
        <p:txBody>
          <a:bodyPr>
            <a:normAutofit fontScale="92500" lnSpcReduction="20000"/>
          </a:bodyPr>
          <a:lstStyle/>
          <a:p>
            <a:pPr algn="just"/>
            <a:r>
              <a:rPr lang="el-GR" dirty="0"/>
              <a:t>Με αυτόν τον τρόπο η ελπίδα καθίσταται οργανωτής μιας αναμονής που απαγορεύει το «κάνω» στο παρόν για να επενδυθεί αυτό που θα έρθει να συναντήσει μια εμπειρία ικανοποίησης μονίμως μετατιθέμενη στο μέλλον και που διηθείται από την επανάληψη. </a:t>
            </a:r>
          </a:p>
          <a:p>
            <a:pPr algn="just"/>
            <a:endParaRPr lang="el-GR" sz="600" dirty="0"/>
          </a:p>
          <a:p>
            <a:pPr algn="just"/>
            <a:r>
              <a:rPr lang="el-GR" dirty="0"/>
              <a:t>Η δυσαρέσκεια εγκαθίσταται στο παρόν, αλλά παραμένει ανοιχτή στην επαναληπτική συνάντηση με το γνωστό. Στο μεταξύ τίποτα δεν κινείται και το μέλλον δεν περιλαμβάνει το άγνωστο. Το άγχος της αναμονής και του απρόβλεπτου χαλαρώνει, αφήνοντας χώρο για την επανάληψη που καθησυχάζει στο επίπεδο του ασυνειδήτου, ακόμα και αν τρομάζει σε συνειδητό επίπεδο, όταν συνειδητοποιείται η επιστροφή του απωθημένου που εκδηλώνεται </a:t>
            </a:r>
            <a:r>
              <a:rPr lang="el-GR" dirty="0" err="1"/>
              <a:t>κατ’αυτόν</a:t>
            </a:r>
            <a:r>
              <a:rPr lang="el-GR" dirty="0"/>
              <a:t> τον τρόπο.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188640"/>
            <a:ext cx="8856984" cy="6669360"/>
          </a:xfrm>
        </p:spPr>
        <p:txBody>
          <a:bodyPr>
            <a:normAutofit fontScale="92500" lnSpcReduction="10000"/>
          </a:bodyPr>
          <a:lstStyle/>
          <a:p>
            <a:r>
              <a:rPr lang="el-GR" dirty="0"/>
              <a:t>Όσον αφορά στην αναζήτηση του ευνουχισμού ο Φρόυντ αναφερόταν στο Εγώ που απαιτεί την </a:t>
            </a:r>
            <a:r>
              <a:rPr lang="el-GR" dirty="0" err="1"/>
              <a:t>ευνουχιστική</a:t>
            </a:r>
            <a:r>
              <a:rPr lang="el-GR" dirty="0"/>
              <a:t> τιμωρία του Υπερεγώ. </a:t>
            </a:r>
            <a:r>
              <a:rPr lang="el-GR" dirty="0" err="1"/>
              <a:t>Σ’αυτή</a:t>
            </a:r>
            <a:r>
              <a:rPr lang="el-GR" dirty="0"/>
              <a:t> την περίπτωση, η εκ νέου </a:t>
            </a:r>
            <a:r>
              <a:rPr lang="el-GR" dirty="0" err="1"/>
              <a:t>ερωτικοποίηση</a:t>
            </a:r>
            <a:r>
              <a:rPr lang="el-GR" dirty="0"/>
              <a:t> της σχέσης μεταξύ των δυο ψυχικών συστημάτων καθίσταται παράγων ρυθμιστικός της ηδονής. </a:t>
            </a:r>
          </a:p>
          <a:p>
            <a:r>
              <a:rPr lang="el-GR" dirty="0"/>
              <a:t>Το Εγώ σφυρηλατεί εκ νέου έναν ιδιαίτερο δεσμό με αυτό το μέρος που αποχωρίστηκε, το οποίο ξεφεύγοντας από τον έλεγχό του έχει γίνει μια αρχή που το ελέγχει. </a:t>
            </a:r>
          </a:p>
          <a:p>
            <a:r>
              <a:rPr lang="el-GR" dirty="0" err="1"/>
              <a:t>Σ’αυτή</a:t>
            </a:r>
            <a:r>
              <a:rPr lang="el-GR" dirty="0"/>
              <a:t> τη μορφή μαζοχισμού, κατά ένα ορισμένο τρόπο, το Εγώ ξαναποκτά τελικά τον έλεγχο της κατάστασης επιδιώκοντας ακατάπαυστα να συντριβεί από το Υπερεγώ του οποίου ζητά την τιμωρία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88640"/>
            <a:ext cx="8784976" cy="6552728"/>
          </a:xfrm>
        </p:spPr>
        <p:txBody>
          <a:bodyPr>
            <a:normAutofit fontScale="92500" lnSpcReduction="20000"/>
          </a:bodyPr>
          <a:lstStyle/>
          <a:p>
            <a:pPr algn="just"/>
            <a:r>
              <a:rPr lang="el-GR" dirty="0"/>
              <a:t>Ο Φρόυντ (1919), υπενθυμίζει ότι στην κατηγορία των πραγμάτων που τρομάζουν λόγω των συναισθημάτων του «ανοίκειου» που προκαλούν επειδή περιέχουν την επιστροφή του απωθημένου, είναι αδιάφορο να γνωρίζουμε αν αυτό που προκαλεί ανησυχία ήταν αρχικά τρομακτικό ή αν ήταν φορές κάποιου άλλου συναισθήματος. </a:t>
            </a:r>
          </a:p>
          <a:p>
            <a:pPr algn="just"/>
            <a:r>
              <a:rPr lang="el-GR" dirty="0"/>
              <a:t>Στην πραγματικότητα είναι σίγουρο ότι η κατάσταση φέρει το ίχνος συναισθημάτων που εμπλέκουν το οικείο/γνωστό, αυτό που έχει κανείς ήδη συναντήσει. </a:t>
            </a:r>
          </a:p>
          <a:p>
            <a:pPr algn="just"/>
            <a:r>
              <a:rPr lang="el-GR" dirty="0"/>
              <a:t>Εδώ η ελπίδα έρχεται στη θέση μετασχηματισμών, της αλλαγής και της δυνατότητας για ψυχική ικανοποίηση. Διατηρώντας στο προσκήνιο την πιθανότητα επανάληψης της ευχαρίστησης, υποχρεώνει σε υποχώρηση την αποτελεσματική και </a:t>
            </a:r>
            <a:r>
              <a:rPr lang="el-GR" dirty="0" err="1"/>
              <a:t>ολοκληρώνουσα</a:t>
            </a:r>
            <a:r>
              <a:rPr lang="el-GR" dirty="0"/>
              <a:t> δραστηριότητα.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88640"/>
            <a:ext cx="8784976" cy="6480720"/>
          </a:xfrm>
        </p:spPr>
        <p:txBody>
          <a:bodyPr>
            <a:normAutofit lnSpcReduction="10000"/>
          </a:bodyPr>
          <a:lstStyle/>
          <a:p>
            <a:pPr algn="just">
              <a:buNone/>
            </a:pPr>
            <a:r>
              <a:rPr lang="el-GR" dirty="0"/>
              <a:t>Παρόλα αυτά, στους ασθενείς που μας </a:t>
            </a:r>
          </a:p>
          <a:p>
            <a:pPr algn="just">
              <a:buNone/>
            </a:pPr>
            <a:r>
              <a:rPr lang="el-GR" dirty="0"/>
              <a:t>απασχολούν εδώ, οι δυσκολίες διπλασιάζονται. </a:t>
            </a:r>
          </a:p>
          <a:p>
            <a:pPr algn="just">
              <a:buNone/>
            </a:pPr>
            <a:endParaRPr lang="el-GR" sz="1100" dirty="0"/>
          </a:p>
          <a:p>
            <a:pPr algn="just">
              <a:buNone/>
            </a:pPr>
            <a:r>
              <a:rPr lang="el-GR" dirty="0"/>
              <a:t>Από τη μια ο μαζοχισμός παρουσιάζεται στενά </a:t>
            </a:r>
          </a:p>
          <a:p>
            <a:pPr algn="just">
              <a:buNone/>
            </a:pPr>
            <a:r>
              <a:rPr lang="el-GR" dirty="0"/>
              <a:t>συνυφασμένος με τον ναρκισσισμό και από την </a:t>
            </a:r>
          </a:p>
          <a:p>
            <a:pPr algn="just">
              <a:buNone/>
            </a:pPr>
            <a:r>
              <a:rPr lang="el-GR" dirty="0"/>
              <a:t>άλλη υπάρχει μια </a:t>
            </a:r>
            <a:r>
              <a:rPr lang="el-GR" dirty="0" err="1"/>
              <a:t>καταστροφικότητα</a:t>
            </a:r>
            <a:r>
              <a:rPr lang="el-GR" dirty="0"/>
              <a:t> που ούτε καν </a:t>
            </a:r>
          </a:p>
          <a:p>
            <a:pPr algn="just">
              <a:buNone/>
            </a:pPr>
            <a:r>
              <a:rPr lang="el-GR" dirty="0"/>
              <a:t>συνδέεται στο επίπεδο του Υπερεγώ. </a:t>
            </a:r>
            <a:endParaRPr lang="en-US" dirty="0"/>
          </a:p>
          <a:p>
            <a:pPr algn="just">
              <a:buNone/>
            </a:pPr>
            <a:endParaRPr lang="en-US" sz="1100" dirty="0"/>
          </a:p>
          <a:p>
            <a:pPr algn="just">
              <a:buNone/>
            </a:pPr>
            <a:r>
              <a:rPr lang="el-GR" dirty="0"/>
              <a:t>Η καταστροφικότητα </a:t>
            </a:r>
            <a:r>
              <a:rPr lang="el-GR" dirty="0" err="1"/>
              <a:t>παρεισφρύει</a:t>
            </a:r>
            <a:r>
              <a:rPr lang="el-GR" dirty="0"/>
              <a:t> στο σύνολο του </a:t>
            </a:r>
          </a:p>
          <a:p>
            <a:pPr algn="just">
              <a:buNone/>
            </a:pPr>
            <a:r>
              <a:rPr lang="el-GR" dirty="0"/>
              <a:t>ψυχικού οργάνου. Αυτό μπορούμε να το </a:t>
            </a:r>
          </a:p>
          <a:p>
            <a:pPr algn="just">
              <a:buNone/>
            </a:pPr>
            <a:r>
              <a:rPr lang="el-GR" dirty="0"/>
              <a:t>διαπιστώσουμε στις αρνητικές θεραπευτικές </a:t>
            </a:r>
          </a:p>
          <a:p>
            <a:pPr algn="just">
              <a:buNone/>
            </a:pPr>
            <a:r>
              <a:rPr lang="el-GR" dirty="0"/>
              <a:t>αντιδράσεις ασθενών που παρουσιάζουν μεγάλη </a:t>
            </a:r>
          </a:p>
          <a:p>
            <a:pPr algn="just">
              <a:buNone/>
            </a:pPr>
            <a:r>
              <a:rPr lang="el-GR" dirty="0"/>
              <a:t>ευθραυστότητα του Εγώ.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188640"/>
            <a:ext cx="8856984" cy="6669360"/>
          </a:xfrm>
        </p:spPr>
        <p:txBody>
          <a:bodyPr>
            <a:normAutofit fontScale="85000" lnSpcReduction="10000"/>
          </a:bodyPr>
          <a:lstStyle/>
          <a:p>
            <a:pPr algn="just">
              <a:buNone/>
            </a:pPr>
            <a:r>
              <a:rPr lang="el-GR" dirty="0"/>
              <a:t>Ο Φρόυντ αναφερόμενος στην αρνητική θεραπευτική αντίδραση μιλά για την ανάγκη να είναι κανείς άρρωστος ή να υποφέρει, καθώς και για το αίσθημα ενοχής. </a:t>
            </a:r>
          </a:p>
          <a:p>
            <a:pPr algn="just">
              <a:buNone/>
            </a:pPr>
            <a:endParaRPr lang="el-GR" sz="1200" dirty="0"/>
          </a:p>
          <a:p>
            <a:pPr algn="just">
              <a:buNone/>
            </a:pPr>
            <a:r>
              <a:rPr lang="el-GR" dirty="0"/>
              <a:t>Στη συνέχεια προσθέτει ότι είναι δυσκολότερο να δείξουμε την ύπαρξη μιας άλλης αντίστασης, η οποία ίσως και δύσκολα αντιμετωπίζεται. Υπάρχουν νευρωτικοί στους οποίους μπορούμε να διαπιστώσουμε ότι το ένστικτο της αυτοσυντήρησης έχει αντιστραφεί. </a:t>
            </a:r>
            <a:endParaRPr lang="en-US" dirty="0"/>
          </a:p>
          <a:p>
            <a:pPr algn="just">
              <a:buNone/>
            </a:pPr>
            <a:endParaRPr lang="en-US" sz="1200" dirty="0"/>
          </a:p>
          <a:p>
            <a:pPr algn="just">
              <a:buNone/>
            </a:pPr>
            <a:r>
              <a:rPr lang="el-GR" dirty="0"/>
              <a:t>Οι ασθενείς μοιάζει να μην αποβλέπουν σε τίποτα άλλο παρά στον αυτοτραυματισμό και στην αυτοκαταστροφή. Είναι πιθανόν και τα άτομα που καταλήγουν στην αυτοκτονία να ανήκουν </a:t>
            </a:r>
            <a:r>
              <a:rPr lang="el-GR" dirty="0" err="1"/>
              <a:t>σ’αυτή</a:t>
            </a:r>
            <a:r>
              <a:rPr lang="el-GR" dirty="0"/>
              <a:t> την ομάδα. Στις περιπτώσεις αυτές έχει πραγματοποιηθεί σημαντική αποσύνδεση των ενορμήσεων από την οποία απελευθερώνεται υπερβολική ποσότητα καταστροφικής </a:t>
            </a:r>
            <a:r>
              <a:rPr lang="el-GR" dirty="0" err="1"/>
              <a:t>ενόρμησης</a:t>
            </a:r>
            <a:r>
              <a:rPr lang="el-GR" dirty="0"/>
              <a:t> και κατευθύνεται προς το εσωτερικό του ατόμου.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188640"/>
            <a:ext cx="8856984" cy="6669360"/>
          </a:xfrm>
        </p:spPr>
        <p:txBody>
          <a:bodyPr>
            <a:normAutofit fontScale="92500"/>
          </a:bodyPr>
          <a:lstStyle/>
          <a:p>
            <a:pPr algn="just"/>
            <a:r>
              <a:rPr lang="el-GR" dirty="0"/>
              <a:t>Ο Φρόυντ αν και χρησιμοποιεί τον όρο «νευρωτικός», μιλά όμως για καταστάσεις στις οποίες το </a:t>
            </a:r>
            <a:r>
              <a:rPr lang="el-GR" dirty="0" err="1"/>
              <a:t>ενορμητικό</a:t>
            </a:r>
            <a:r>
              <a:rPr lang="el-GR" dirty="0"/>
              <a:t> εκδηλώνεται με μια πολύ προωθημένη αποσύνδεση των ενορμήσεων, όπου η υπεροχή της </a:t>
            </a:r>
            <a:r>
              <a:rPr lang="el-GR" dirty="0" err="1"/>
              <a:t>αυτοκαταστροφικότητας</a:t>
            </a:r>
            <a:r>
              <a:rPr lang="el-GR" dirty="0"/>
              <a:t> υποχρεώνει τις αποσυνδέσεις που φτάνουν μέχρι και το βαθμό της αποδιοργάνωσης σε όλα τα ψυχικά συστήματα. Αυτό σημαίνει ότι όλες οι ψυχικές λειτουργίες διαταράσσονται και όλα τα χαρακτηριστικά που τις διακρίνουν κρατούν ελάχιστα ή καθόλου. </a:t>
            </a:r>
          </a:p>
          <a:p>
            <a:pPr algn="just"/>
            <a:r>
              <a:rPr lang="el-GR" dirty="0"/>
              <a:t>Αυτό συμβαίνει στους ασθενείς με οριακή οργάνωση κυρίως όταν τα γεγονότα ή οι κίνδυνοι (εσωτερικών/</a:t>
            </a:r>
            <a:r>
              <a:rPr lang="el-GR" dirty="0" err="1"/>
              <a:t>εξωτερικώ</a:t>
            </a:r>
            <a:r>
              <a:rPr lang="el-GR" dirty="0"/>
              <a:t>ν αλλαγών) διαταράσσουν την ψυχική ομοιόσταση.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188640"/>
            <a:ext cx="8856984" cy="6480720"/>
          </a:xfrm>
        </p:spPr>
        <p:txBody>
          <a:bodyPr/>
          <a:lstStyle/>
          <a:p>
            <a:pPr algn="just"/>
            <a:r>
              <a:rPr lang="el-GR" dirty="0"/>
              <a:t>Εδώ αναφέρεται το παράδειγμα ενός ασθενούς, ο οποίος έλεγε ότι ένιωθε τεράστια κούραση, την οποία θεωρούσε ως πρόδρομο καρδιακής κρίσης, γεγονός που τον οδήγησε να παραμείνει κλινήρης περισσότερο από 1 μήνα. </a:t>
            </a:r>
          </a:p>
          <a:p>
            <a:pPr algn="just"/>
            <a:r>
              <a:rPr lang="el-GR" dirty="0"/>
              <a:t>Η κατάσταση αυτή είναι ως αποτέλεσμα να πάρει ορισμένες πρωτοβουλίες</a:t>
            </a:r>
            <a:r>
              <a:rPr lang="en-US" dirty="0"/>
              <a:t>: </a:t>
            </a:r>
            <a:r>
              <a:rPr lang="el-GR" dirty="0"/>
              <a:t>να βοηθά οικονομικά τη μητέρα του, ενώ μέχρι πριν αρνιόταν, να θέσει ο ίδιος το ζήτημα της αύξησης της αμοιβής για την ανάλυσή του, ενώ πάντα θεωρούσε ότι η πληρωμή για τις συνεδρίες τον κατέστρεφε οικονομικά και ψυχικά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260648"/>
            <a:ext cx="8784976" cy="6408712"/>
          </a:xfrm>
        </p:spPr>
        <p:txBody>
          <a:bodyPr>
            <a:normAutofit fontScale="92500" lnSpcReduction="10000"/>
          </a:bodyPr>
          <a:lstStyle/>
          <a:p>
            <a:pPr algn="just"/>
            <a:r>
              <a:rPr lang="el-GR" dirty="0"/>
              <a:t>Καθίσταται, λοιπόν, επείγον να προλάβει το άτομο τέτοιες καταστάσεις, ιδίως αφού αρχίζουν να πραγματοποιούνται </a:t>
            </a:r>
            <a:r>
              <a:rPr lang="el-GR" dirty="0" err="1"/>
              <a:t>αποεπενδύσεις</a:t>
            </a:r>
            <a:r>
              <a:rPr lang="el-GR" dirty="0"/>
              <a:t> και τάσεις πτώσης του επιπέδου των διεγέρσεων. </a:t>
            </a:r>
            <a:endParaRPr lang="en-US" dirty="0"/>
          </a:p>
          <a:p>
            <a:pPr algn="just"/>
            <a:endParaRPr lang="el-GR" sz="1100" dirty="0"/>
          </a:p>
          <a:p>
            <a:pPr algn="just"/>
            <a:r>
              <a:rPr lang="el-GR" dirty="0"/>
              <a:t>Εδώ ακριβώς βρίσκει η ελπίδα μια θέση</a:t>
            </a:r>
            <a:r>
              <a:rPr lang="en-US" dirty="0"/>
              <a:t> </a:t>
            </a:r>
            <a:r>
              <a:rPr lang="el-GR" dirty="0"/>
              <a:t>αν σκεφτούμε την προβληματική των ατόμων αυτών. </a:t>
            </a:r>
            <a:endParaRPr lang="en-US" dirty="0"/>
          </a:p>
          <a:p>
            <a:pPr algn="just"/>
            <a:endParaRPr lang="el-GR" sz="1100" dirty="0"/>
          </a:p>
          <a:p>
            <a:pPr algn="just"/>
            <a:r>
              <a:rPr lang="el-GR" dirty="0"/>
              <a:t>Η ελπίδα έρχεται να αντικαταστήσει την ευχαρίστηση που δίνει η ικανοποίηση και κατά έναν τρόπο και την επιθυμία. Εγκαθίσταται, είτε ως δεσμός με το αντικείμενο (πιο κοντινός ή πιο απόμακρος) ευνοώντας όμως πάντα την αναβολή της πραγματοποίησης της επιθυμίας, είτε ενθρονίζεται ως επένδυση που κατέχει θέση αντικειμένου.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88640"/>
            <a:ext cx="8784976" cy="6669360"/>
          </a:xfrm>
        </p:spPr>
        <p:txBody>
          <a:bodyPr>
            <a:normAutofit/>
          </a:bodyPr>
          <a:lstStyle/>
          <a:p>
            <a:pPr algn="just"/>
            <a:r>
              <a:rPr lang="el-GR" dirty="0"/>
              <a:t>Ο </a:t>
            </a:r>
            <a:r>
              <a:rPr lang="en-US" dirty="0"/>
              <a:t>P. </a:t>
            </a:r>
            <a:r>
              <a:rPr lang="en-US" dirty="0" err="1"/>
              <a:t>Pruyser</a:t>
            </a:r>
            <a:r>
              <a:rPr lang="en-US" dirty="0"/>
              <a:t> </a:t>
            </a:r>
            <a:r>
              <a:rPr lang="el-GR" dirty="0"/>
              <a:t>αναφέρει ότι η ελπίδα εγκαθίσταται σε περιόδους όπου λιγοστεύει η αγάπη για τον εαυτό και το Εγώ δεν αποτελεί το αντικείμενο  ισχυρών επενδύσεων. Το Εγώ δεν βιώνεται ως κέντρο των πράξεων και των συναισθημάτων. </a:t>
            </a:r>
            <a:endParaRPr lang="en-US" dirty="0"/>
          </a:p>
          <a:p>
            <a:pPr algn="just"/>
            <a:endParaRPr lang="el-GR" dirty="0"/>
          </a:p>
          <a:p>
            <a:pPr algn="just"/>
            <a:r>
              <a:rPr lang="el-GR" dirty="0"/>
              <a:t>Νιώθοντας, λοιπόν, στερημένο από τις δυνάμεις του, φυλακισμένο σε ένα δίκτυο συμφορών και απελπισίας, αλλά μη θέλοντας παρόλα αυτά να απαρνηθεί την αναπαράσταση της συμμετοχής του στα πράγματα, οργανώνει μια ψυχική δραστηριότητα που επιτρέπει το άνοιγμα στο μέλλον. </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975</TotalTime>
  <Words>2813</Words>
  <Application>Microsoft Office PowerPoint</Application>
  <PresentationFormat>Προβολή στην οθόνη (4:3)</PresentationFormat>
  <Paragraphs>131</Paragraphs>
  <Slides>30</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30</vt:i4>
      </vt:variant>
    </vt:vector>
  </HeadingPairs>
  <TitlesOfParts>
    <vt:vector size="33" baseType="lpstr">
      <vt:lpstr>Arial</vt:lpstr>
      <vt:lpstr>Calibri</vt:lpstr>
      <vt:lpstr>Θέμα του Office</vt:lpstr>
      <vt:lpstr>Η ΜΕ ΕΛΠΙΔΑ ΑΝΑΜΟΝΗ ΤΩΝ ΟΡΙΑΚΩΝ</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Υπογραμμίζοντας την αντίσταση…</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ΜΕ ΕΛΠΙΔΑ ΑΝΑΜΟΝΗ ΤΩΝ ΟΡΙΑΚΩΝ</dc:title>
  <dc:creator>user</dc:creator>
  <cp:lastModifiedBy>user</cp:lastModifiedBy>
  <cp:revision>231</cp:revision>
  <dcterms:created xsi:type="dcterms:W3CDTF">2021-03-23T07:37:01Z</dcterms:created>
  <dcterms:modified xsi:type="dcterms:W3CDTF">2021-05-27T08:42:44Z</dcterms:modified>
</cp:coreProperties>
</file>