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5" r:id="rId6"/>
    <p:sldId id="267" r:id="rId7"/>
    <p:sldId id="266" r:id="rId8"/>
    <p:sldId id="269" r:id="rId9"/>
    <p:sldId id="270" r:id="rId10"/>
    <p:sldId id="260" r:id="rId11"/>
    <p:sldId id="261" r:id="rId12"/>
    <p:sldId id="262" r:id="rId13"/>
    <p:sldId id="264" r:id="rId14"/>
    <p:sldId id="268" r:id="rId15"/>
    <p:sldId id="271" r:id="rId16"/>
    <p:sldId id="273" r:id="rId17"/>
    <p:sldId id="272" r:id="rId18"/>
    <p:sldId id="274" r:id="rId19"/>
    <p:sldId id="275" r:id="rId20"/>
    <p:sldId id="279" r:id="rId21"/>
    <p:sldId id="280" r:id="rId22"/>
    <p:sldId id="276" r:id="rId23"/>
    <p:sldId id="278" r:id="rId24"/>
    <p:sldId id="263"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85" r:id="rId38"/>
    <p:sldId id="294" r:id="rId39"/>
    <p:sldId id="295" r:id="rId40"/>
    <p:sldId id="296" r:id="rId41"/>
    <p:sldId id="297"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660"/>
  </p:normalViewPr>
  <p:slideViewPr>
    <p:cSldViewPr>
      <p:cViewPr>
        <p:scale>
          <a:sx n="77" d="100"/>
          <a:sy n="77" d="100"/>
        </p:scale>
        <p:origin x="-100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0D9DFDD4-CF5C-42E5-8C6B-849DA66581FA}" type="datetimeFigureOut">
              <a:rPr lang="el-GR" smtClean="0"/>
              <a:pPr/>
              <a:t>02/06/2017</a:t>
            </a:fld>
            <a:endParaRPr lang="el-GR" dirty="0"/>
          </a:p>
        </p:txBody>
      </p:sp>
      <p:sp>
        <p:nvSpPr>
          <p:cNvPr id="16" name="15 - Θέση αριθμού διαφάνειας"/>
          <p:cNvSpPr>
            <a:spLocks noGrp="1"/>
          </p:cNvSpPr>
          <p:nvPr>
            <p:ph type="sldNum" sz="quarter" idx="11"/>
          </p:nvPr>
        </p:nvSpPr>
        <p:spPr/>
        <p:txBody>
          <a:bodyPr/>
          <a:lstStyle/>
          <a:p>
            <a:fld id="{1224C86E-ECD2-4F1F-8246-7A47F4DA400B}" type="slidenum">
              <a:rPr lang="el-GR" smtClean="0"/>
              <a:pPr/>
              <a:t>‹#›</a:t>
            </a:fld>
            <a:endParaRPr lang="el-GR" dirty="0"/>
          </a:p>
        </p:txBody>
      </p:sp>
      <p:sp>
        <p:nvSpPr>
          <p:cNvPr id="17" name="16 - Θέση υποσέλιδου"/>
          <p:cNvSpPr>
            <a:spLocks noGrp="1"/>
          </p:cNvSpPr>
          <p:nvPr>
            <p:ph type="ftr" sz="quarter" idx="12"/>
          </p:nvPr>
        </p:nvSpPr>
        <p:spPr/>
        <p:txBody>
          <a:bodyPr/>
          <a:lstStyle/>
          <a:p>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D9DFDD4-CF5C-42E5-8C6B-849DA66581FA}" type="datetimeFigureOut">
              <a:rPr lang="el-GR" smtClean="0"/>
              <a:pPr/>
              <a:t>02/06/2017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224C86E-ECD2-4F1F-8246-7A47F4DA400B}"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D9DFDD4-CF5C-42E5-8C6B-849DA66581FA}" type="datetimeFigureOut">
              <a:rPr lang="el-GR" smtClean="0"/>
              <a:pPr/>
              <a:t>02/06/2017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224C86E-ECD2-4F1F-8246-7A47F4DA400B}"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0D9DFDD4-CF5C-42E5-8C6B-849DA66581FA}" type="datetimeFigureOut">
              <a:rPr lang="el-GR" smtClean="0"/>
              <a:pPr/>
              <a:t>02/06/2017</a:t>
            </a:fld>
            <a:endParaRPr lang="el-GR" dirty="0"/>
          </a:p>
        </p:txBody>
      </p:sp>
      <p:sp>
        <p:nvSpPr>
          <p:cNvPr id="15" name="14 - Θέση αριθμού διαφάνειας"/>
          <p:cNvSpPr>
            <a:spLocks noGrp="1"/>
          </p:cNvSpPr>
          <p:nvPr>
            <p:ph type="sldNum" sz="quarter" idx="15"/>
          </p:nvPr>
        </p:nvSpPr>
        <p:spPr/>
        <p:txBody>
          <a:bodyPr/>
          <a:lstStyle>
            <a:lvl1pPr algn="ctr">
              <a:defRPr/>
            </a:lvl1pPr>
          </a:lstStyle>
          <a:p>
            <a:fld id="{1224C86E-ECD2-4F1F-8246-7A47F4DA400B}" type="slidenum">
              <a:rPr lang="el-GR" smtClean="0"/>
              <a:pPr/>
              <a:t>‹#›</a:t>
            </a:fld>
            <a:endParaRPr lang="el-GR" dirty="0"/>
          </a:p>
        </p:txBody>
      </p:sp>
      <p:sp>
        <p:nvSpPr>
          <p:cNvPr id="16" name="15 - Θέση υποσέλιδου"/>
          <p:cNvSpPr>
            <a:spLocks noGrp="1"/>
          </p:cNvSpPr>
          <p:nvPr>
            <p:ph type="ftr" sz="quarter" idx="16"/>
          </p:nvPr>
        </p:nvSpPr>
        <p:spPr/>
        <p:txBody>
          <a:bodyPr/>
          <a:lstStyle/>
          <a:p>
            <a:endParaRPr lang="el-GR" dirty="0"/>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0D9DFDD4-CF5C-42E5-8C6B-849DA66581FA}" type="datetimeFigureOut">
              <a:rPr lang="el-GR" smtClean="0"/>
              <a:pPr/>
              <a:t>02/06/2017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224C86E-ECD2-4F1F-8246-7A47F4DA400B}" type="slidenum">
              <a:rPr lang="el-GR" smtClean="0"/>
              <a:pPr/>
              <a:t>‹#›</a:t>
            </a:fld>
            <a:endParaRPr lang="el-GR" dirty="0"/>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0D9DFDD4-CF5C-42E5-8C6B-849DA66581FA}" type="datetimeFigureOut">
              <a:rPr lang="el-GR" smtClean="0"/>
              <a:pPr/>
              <a:t>02/06/2017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1224C86E-ECD2-4F1F-8246-7A47F4DA400B}"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1224C86E-ECD2-4F1F-8246-7A47F4DA400B}" type="slidenum">
              <a:rPr lang="el-GR" smtClean="0"/>
              <a:pPr/>
              <a:t>‹#›</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7" name="6 - Θέση ημερομηνίας"/>
          <p:cNvSpPr>
            <a:spLocks noGrp="1"/>
          </p:cNvSpPr>
          <p:nvPr>
            <p:ph type="dt" sz="half" idx="10"/>
          </p:nvPr>
        </p:nvSpPr>
        <p:spPr/>
        <p:txBody>
          <a:bodyPr/>
          <a:lstStyle/>
          <a:p>
            <a:fld id="{0D9DFDD4-CF5C-42E5-8C6B-849DA66581FA}" type="datetimeFigureOut">
              <a:rPr lang="el-GR" smtClean="0"/>
              <a:pPr/>
              <a:t>02/06/2017</a:t>
            </a:fld>
            <a:endParaRPr lang="el-GR" dirty="0"/>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0D9DFDD4-CF5C-42E5-8C6B-849DA66581FA}" type="datetimeFigureOut">
              <a:rPr lang="el-GR" smtClean="0"/>
              <a:pPr/>
              <a:t>02/06/2017</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1224C86E-ECD2-4F1F-8246-7A47F4DA400B}" type="slidenum">
              <a:rPr lang="el-GR" smtClean="0"/>
              <a:pPr/>
              <a:t>‹#›</a:t>
            </a:fld>
            <a:endParaRPr lang="el-GR" dirty="0"/>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D9DFDD4-CF5C-42E5-8C6B-849DA66581FA}" type="datetimeFigureOut">
              <a:rPr lang="el-GR" smtClean="0"/>
              <a:pPr/>
              <a:t>02/06/2017</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1224C86E-ECD2-4F1F-8246-7A47F4DA400B}"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0D9DFDD4-CF5C-42E5-8C6B-849DA66581FA}" type="datetimeFigureOut">
              <a:rPr lang="el-GR" smtClean="0"/>
              <a:pPr/>
              <a:t>02/06/2017</a:t>
            </a:fld>
            <a:endParaRPr lang="el-GR" dirty="0"/>
          </a:p>
        </p:txBody>
      </p:sp>
      <p:sp>
        <p:nvSpPr>
          <p:cNvPr id="9" name="8 - Θέση αριθμού διαφάνειας"/>
          <p:cNvSpPr>
            <a:spLocks noGrp="1"/>
          </p:cNvSpPr>
          <p:nvPr>
            <p:ph type="sldNum" sz="quarter" idx="15"/>
          </p:nvPr>
        </p:nvSpPr>
        <p:spPr/>
        <p:txBody>
          <a:bodyPr/>
          <a:lstStyle/>
          <a:p>
            <a:fld id="{1224C86E-ECD2-4F1F-8246-7A47F4DA400B}" type="slidenum">
              <a:rPr lang="el-GR" smtClean="0"/>
              <a:pPr/>
              <a:t>‹#›</a:t>
            </a:fld>
            <a:endParaRPr lang="el-GR" dirty="0"/>
          </a:p>
        </p:txBody>
      </p:sp>
      <p:sp>
        <p:nvSpPr>
          <p:cNvPr id="10" name="9 - Θέση υποσέλιδου"/>
          <p:cNvSpPr>
            <a:spLocks noGrp="1"/>
          </p:cNvSpPr>
          <p:nvPr>
            <p:ph type="ftr" sz="quarter" idx="16"/>
          </p:nvPr>
        </p:nvSpPr>
        <p:spPr/>
        <p:txBody>
          <a:bodyPr/>
          <a:lstStyle/>
          <a:p>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0D9DFDD4-CF5C-42E5-8C6B-849DA66581FA}" type="datetimeFigureOut">
              <a:rPr lang="el-GR" smtClean="0"/>
              <a:pPr/>
              <a:t>02/06/2017</a:t>
            </a:fld>
            <a:endParaRPr lang="el-GR" dirty="0"/>
          </a:p>
        </p:txBody>
      </p:sp>
      <p:sp>
        <p:nvSpPr>
          <p:cNvPr id="9" name="8 - Θέση αριθμού διαφάνειας"/>
          <p:cNvSpPr>
            <a:spLocks noGrp="1"/>
          </p:cNvSpPr>
          <p:nvPr>
            <p:ph type="sldNum" sz="quarter" idx="11"/>
          </p:nvPr>
        </p:nvSpPr>
        <p:spPr/>
        <p:txBody>
          <a:bodyPr/>
          <a:lstStyle/>
          <a:p>
            <a:fld id="{1224C86E-ECD2-4F1F-8246-7A47F4DA400B}" type="slidenum">
              <a:rPr lang="el-GR" smtClean="0"/>
              <a:pPr/>
              <a:t>‹#›</a:t>
            </a:fld>
            <a:endParaRPr lang="el-GR" dirty="0"/>
          </a:p>
        </p:txBody>
      </p:sp>
      <p:sp>
        <p:nvSpPr>
          <p:cNvPr id="10" name="9 - Θέση υποσέλιδου"/>
          <p:cNvSpPr>
            <a:spLocks noGrp="1"/>
          </p:cNvSpPr>
          <p:nvPr>
            <p:ph type="ftr" sz="quarter" idx="12"/>
          </p:nvPr>
        </p:nvSpPr>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D9DFDD4-CF5C-42E5-8C6B-849DA66581FA}" type="datetimeFigureOut">
              <a:rPr lang="el-GR" smtClean="0"/>
              <a:pPr/>
              <a:t>02/06/2017</a:t>
            </a:fld>
            <a:endParaRPr lang="el-GR" dirty="0"/>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dirty="0"/>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224C86E-ECD2-4F1F-8246-7A47F4DA400B}" type="slidenum">
              <a:rPr lang="el-GR" smtClean="0"/>
              <a:pPr/>
              <a:t>‹#›</a:t>
            </a:fld>
            <a:endParaRPr lang="el-GR" dirty="0"/>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lamiareport.g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amiareport.g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amiareport.gr/"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lamiareport.g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amiareport.gr/"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amiareport.gr/"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cap="small" dirty="0" smtClean="0"/>
              <a:t>ΑΡΓΥΡΟΠΟΥΛΟΥ ΕΥΑΓΓΕΛΙΑ</a:t>
            </a:r>
            <a:r>
              <a:rPr lang="el-GR" dirty="0" smtClean="0"/>
              <a:t>, ΚΟΙΝΩΝΙΚΗ ΛΕΙΤΟΥΡΓΟΣ</a:t>
            </a:r>
          </a:p>
          <a:p>
            <a:r>
              <a:rPr lang="el-GR" dirty="0" smtClean="0"/>
              <a:t>ΤΖΑΝΕΤΟΥ ΒΑΣΙΛΙΚΗ, </a:t>
            </a:r>
            <a:r>
              <a:rPr lang="en-US" dirty="0" err="1" smtClean="0"/>
              <a:t>Msc</a:t>
            </a:r>
            <a:r>
              <a:rPr lang="en-US" dirty="0" smtClean="0"/>
              <a:t>   </a:t>
            </a:r>
            <a:r>
              <a:rPr lang="en-US" smtClean="0"/>
              <a:t>PSYCHOLOGICAL &amp; PSYCHIATRIC </a:t>
            </a:r>
            <a:r>
              <a:rPr lang="en-US" dirty="0" smtClean="0"/>
              <a:t>ANTROPOLOGY</a:t>
            </a:r>
            <a:endParaRPr lang="el-GR" dirty="0"/>
          </a:p>
        </p:txBody>
      </p:sp>
      <p:sp>
        <p:nvSpPr>
          <p:cNvPr id="2" name="1 - Τίτλος"/>
          <p:cNvSpPr>
            <a:spLocks noGrp="1"/>
          </p:cNvSpPr>
          <p:nvPr>
            <p:ph type="ctrTitle"/>
          </p:nvPr>
        </p:nvSpPr>
        <p:spPr>
          <a:xfrm>
            <a:off x="357158" y="642918"/>
            <a:ext cx="8305800" cy="1981200"/>
          </a:xfrm>
        </p:spPr>
        <p:txBody>
          <a:bodyPr/>
          <a:lstStyle/>
          <a:p>
            <a:r>
              <a:rPr lang="el-GR" dirty="0" smtClean="0">
                <a:solidFill>
                  <a:schemeClr val="bg2">
                    <a:lumMod val="75000"/>
                  </a:schemeClr>
                </a:solidFill>
              </a:rPr>
              <a:t>ΖΩΝΤΑΣ ΑΝΑΜΕΣΑ ΣΕ ΔΙΑΦΟΡΕΤΙΚΕΣ ΚΟΥΛΤΟΥΡΕΣ</a:t>
            </a:r>
            <a:endParaRPr lang="el-GR"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p:txBody>
          <a:bodyPr>
            <a:normAutofit/>
          </a:bodyPr>
          <a:lstStyle/>
          <a:p>
            <a:pPr algn="just">
              <a:buNone/>
            </a:pPr>
            <a:r>
              <a:rPr lang="el-GR" dirty="0" smtClean="0"/>
              <a:t>   </a:t>
            </a:r>
            <a:r>
              <a:rPr lang="el-GR" sz="3200" spc="-300" dirty="0" smtClean="0"/>
              <a:t>Πρόσφυγας, δεν είναι ένα ψυχολογικό φαινόμενο, αλλά ένα κοινωνικό – πολιτικό και νομικό φαινόμενο, με ψυχολογικές  επιπτώσεις.  </a:t>
            </a:r>
            <a:r>
              <a:rPr lang="el-GR" sz="1400" spc="-300" dirty="0" smtClean="0"/>
              <a:t>( 1    0  )       </a:t>
            </a:r>
            <a:endParaRPr lang="el-GR" sz="1100" spc="-300" dirty="0" smtClean="0"/>
          </a:p>
          <a:p>
            <a:pPr algn="just">
              <a:buNone/>
            </a:pPr>
            <a:r>
              <a:rPr lang="el-GR" sz="3200" spc="-300" dirty="0" smtClean="0"/>
              <a:t>     Εγκαταλείποντας τη  χώρα του ένα άτομο, αφήνει πίσω του τον οικείο του χώρο, αγαπημένα πρόσωπα, στοιχεία του  πολιτισμού  του, το τοπικό  φαγητό κ.α</a:t>
            </a:r>
          </a:p>
          <a:p>
            <a:pPr algn="just">
              <a:buNone/>
            </a:pPr>
            <a:r>
              <a:rPr lang="el-GR" sz="3200" spc="-300" dirty="0" smtClean="0"/>
              <a:t>      Φτάνοντας στο νέο προορισμό, φέρνει μαζί  του εμπειρίες  πολέμου,  δίωξης  και  δυσμενών συνθηκών. </a:t>
            </a:r>
            <a:endParaRPr lang="el-GR" sz="3200" spc="-300" dirty="0"/>
          </a:p>
        </p:txBody>
      </p:sp>
      <p:sp>
        <p:nvSpPr>
          <p:cNvPr id="2" name="1 - Τίτλος"/>
          <p:cNvSpPr>
            <a:spLocks noGrp="1"/>
          </p:cNvSpPr>
          <p:nvPr>
            <p:ph type="title"/>
          </p:nvPr>
        </p:nvSpPr>
        <p:spPr/>
        <p:txBody>
          <a:bodyPr>
            <a:normAutofit fontScale="90000"/>
          </a:bodyPr>
          <a:lstStyle/>
          <a:p>
            <a:pPr algn="ctr"/>
            <a:r>
              <a:rPr lang="el-GR" dirty="0" smtClean="0">
                <a:solidFill>
                  <a:schemeClr val="bg2">
                    <a:lumMod val="50000"/>
                  </a:schemeClr>
                </a:solidFill>
              </a:rPr>
              <a:t>ΑΣ ΜΗΝ ΞΕΧΝΑΜΕ ΤΟΝ ΠΡΟΣΦΥΓΑ ΑΝΘΡΩΠΟ…</a:t>
            </a:r>
            <a:endParaRPr lang="el-GR"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285728"/>
            <a:ext cx="8643998" cy="6357982"/>
          </a:xfrm>
        </p:spPr>
        <p:txBody>
          <a:bodyPr>
            <a:normAutofit/>
          </a:bodyPr>
          <a:lstStyle/>
          <a:p>
            <a:pPr>
              <a:buNone/>
            </a:pPr>
            <a:r>
              <a:rPr lang="el-GR" dirty="0" smtClean="0"/>
              <a:t>    Ο θρήνος για τις απώλειες που έχει υποστεί το άτομο σε συνδυασμό με το «πολιτισμικό σοκ» που βιώνει στη χώρα υποδοχής, προκαλούν πολλαπλές επιπτώσεις στην ταυτότητα του. Οι βιωματικές εμπειρίες των προσφύγων είναι η ανάγνωση της ιστορίας με ένα τρόπο που δεν έχει γραφτεί ακόμα. Το μήνυμα αυτών των βιωμάτων δεν περιέχει μόνο πόνο και απώλεια, αλλά μεταφέρει πάλη, ελπίδα και ψυχική δύναμη. Ο βαθμός όμως στον οποίο θα προσαρμοστεί ο πρόσφυγας στη νέα πραγματικότητα εξαρτάται από πολλαπλούς παράγοντες:</a:t>
            </a:r>
            <a:r>
              <a:rPr lang="en-US" dirty="0" smtClean="0"/>
              <a:t> </a:t>
            </a:r>
            <a:r>
              <a:rPr lang="en-US" sz="1100" dirty="0" smtClean="0"/>
              <a:t>(1</a:t>
            </a:r>
            <a:r>
              <a:rPr lang="el-GR" sz="1100" dirty="0" smtClean="0"/>
              <a:t>1</a:t>
            </a:r>
            <a:r>
              <a:rPr lang="en-US" sz="1100" dirty="0" smtClean="0"/>
              <a:t>)</a:t>
            </a:r>
            <a:endParaRPr lang="el-GR" sz="1100" dirty="0" smtClean="0"/>
          </a:p>
          <a:p>
            <a:pPr>
              <a:buNone/>
            </a:pPr>
            <a:endParaRPr lang="el-GR" dirty="0" smtClean="0"/>
          </a:p>
          <a:p>
            <a:pPr marL="514350" indent="-514350">
              <a:buClr>
                <a:schemeClr val="bg2">
                  <a:lumMod val="50000"/>
                </a:schemeClr>
              </a:buClr>
              <a:buFont typeface="+mj-lt"/>
              <a:buAutoNum type="arabicPeriod"/>
            </a:pPr>
            <a:r>
              <a:rPr lang="el-GR" dirty="0" smtClean="0"/>
              <a:t>Η διάρκεια της μετανάστευσης.                                          -Έχει προσωρινό ή μόνιμο χαρακτήρα?- </a:t>
            </a:r>
          </a:p>
          <a:p>
            <a:pPr marL="514350" indent="-514350">
              <a:buClr>
                <a:schemeClr val="bg2">
                  <a:lumMod val="50000"/>
                </a:schemeClr>
              </a:buClr>
              <a:buFont typeface="+mj-lt"/>
              <a:buAutoNum type="arabicPeriod"/>
            </a:pPr>
            <a:r>
              <a:rPr lang="el-GR" dirty="0" smtClean="0"/>
              <a:t>Η φυγή. -Ήταν «δική του επιλογή» ή άλλοι επέλεξαν για εκείνον?-</a:t>
            </a:r>
          </a:p>
          <a:p>
            <a:pPr>
              <a:buNone/>
            </a:pP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500018"/>
            <a:ext cx="8229600" cy="6357982"/>
          </a:xfrm>
        </p:spPr>
        <p:txBody>
          <a:bodyPr>
            <a:normAutofit/>
          </a:bodyPr>
          <a:lstStyle/>
          <a:p>
            <a:pPr marL="514350" indent="-514350">
              <a:buClr>
                <a:schemeClr val="bg2">
                  <a:lumMod val="50000"/>
                </a:schemeClr>
              </a:buClr>
              <a:buFont typeface="+mj-lt"/>
              <a:buAutoNum type="arabicPeriod" startAt="3"/>
            </a:pPr>
            <a:r>
              <a:rPr lang="el-GR" sz="2800" dirty="0" smtClean="0"/>
              <a:t>Η δυνατότητα επίσκεψης της χώρας προέλευσης ανά τακτά χρονικά διαστήματα</a:t>
            </a:r>
          </a:p>
          <a:p>
            <a:pPr marL="514350" indent="-514350">
              <a:buClr>
                <a:schemeClr val="bg2">
                  <a:lumMod val="50000"/>
                </a:schemeClr>
              </a:buClr>
              <a:buFont typeface="+mj-lt"/>
              <a:buAutoNum type="arabicPeriod" startAt="3"/>
            </a:pPr>
            <a:r>
              <a:rPr lang="el-GR" sz="2800" dirty="0" smtClean="0"/>
              <a:t> Ηλικία (τα παιδιά αποδέχονται πιο εύκολα την αλλαγή)</a:t>
            </a:r>
          </a:p>
          <a:p>
            <a:pPr marL="514350" indent="-514350">
              <a:buClr>
                <a:schemeClr val="bg2">
                  <a:lumMod val="50000"/>
                </a:schemeClr>
              </a:buClr>
              <a:buFont typeface="+mj-lt"/>
              <a:buAutoNum type="arabicPeriod" startAt="3"/>
            </a:pPr>
            <a:r>
              <a:rPr lang="el-GR" sz="2800" dirty="0" smtClean="0"/>
              <a:t>Ο λόγος της μετακίνησης . – Πρόκειται για εξαναγκαστική μετανάστευση ή για βελτίωση ποιότητας ζωής? –</a:t>
            </a:r>
          </a:p>
          <a:p>
            <a:pPr marL="514350" indent="-514350">
              <a:buClr>
                <a:schemeClr val="bg2">
                  <a:lumMod val="50000"/>
                </a:schemeClr>
              </a:buClr>
              <a:buFont typeface="+mj-lt"/>
              <a:buAutoNum type="arabicPeriod" startAt="3"/>
            </a:pPr>
            <a:r>
              <a:rPr lang="el-GR" sz="2800" dirty="0" smtClean="0"/>
              <a:t>Η ψυχική ανθεκτικότητα ενός ατόμου</a:t>
            </a:r>
          </a:p>
          <a:p>
            <a:pPr marL="514350" indent="-514350">
              <a:buClr>
                <a:schemeClr val="bg2">
                  <a:lumMod val="50000"/>
                </a:schemeClr>
              </a:buClr>
              <a:buFont typeface="+mj-lt"/>
              <a:buAutoNum type="arabicPeriod" startAt="3"/>
            </a:pPr>
            <a:r>
              <a:rPr lang="el-GR" sz="2800" dirty="0" smtClean="0"/>
              <a:t>Ο βαθμός των πολιτισμικών διαφορών της χώρας προέλευσης και της πατρίδας. </a:t>
            </a:r>
          </a:p>
          <a:p>
            <a:pPr marL="514350" indent="-514350">
              <a:buClr>
                <a:schemeClr val="bg2">
                  <a:lumMod val="50000"/>
                </a:schemeClr>
              </a:buClr>
              <a:buFont typeface="+mj-lt"/>
              <a:buAutoNum type="arabicPeriod" startAt="3"/>
            </a:pPr>
            <a:r>
              <a:rPr lang="el-GR" sz="2800" dirty="0" smtClean="0"/>
              <a:t>Τα συναισθηματικά μηνύματα που βιώνουν στη χώρα υποδοχής.  –Είναι ευπρόσδεκτοι ή όχι?-</a:t>
            </a:r>
          </a:p>
          <a:p>
            <a:pPr marL="514350" indent="-514350">
              <a:buClr>
                <a:schemeClr val="bg2">
                  <a:lumMod val="50000"/>
                </a:schemeClr>
              </a:buClr>
              <a:buNone/>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smtClean="0"/>
          </a:p>
          <a:p>
            <a:pPr marL="514350" indent="-514350">
              <a:buFont typeface="+mj-lt"/>
              <a:buAutoNum type="arabicPeriod"/>
            </a:pP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071546"/>
            <a:ext cx="8715436" cy="5572164"/>
          </a:xfrm>
        </p:spPr>
        <p:txBody>
          <a:bodyPr>
            <a:normAutofit fontScale="25000" lnSpcReduction="20000"/>
          </a:bodyPr>
          <a:lstStyle/>
          <a:p>
            <a:pPr algn="just">
              <a:buNone/>
            </a:pPr>
            <a:r>
              <a:rPr lang="el-GR" dirty="0" smtClean="0"/>
              <a:t>   </a:t>
            </a:r>
          </a:p>
          <a:p>
            <a:pPr algn="just">
              <a:buClr>
                <a:schemeClr val="bg2">
                  <a:lumMod val="50000"/>
                </a:schemeClr>
              </a:buClr>
              <a:buNone/>
            </a:pPr>
            <a:r>
              <a:rPr lang="el-GR" sz="12800" dirty="0" smtClean="0"/>
              <a:t>   Η Ελλάδα μέσα από την πολυδιάστατη κρίση που βιώνει, καλείται να αντιμετωπίσει ένα επιπλέον ζήτημα:   Το προσφυγικό  </a:t>
            </a:r>
          </a:p>
          <a:p>
            <a:pPr algn="just">
              <a:buClr>
                <a:schemeClr val="bg2">
                  <a:lumMod val="50000"/>
                </a:schemeClr>
              </a:buClr>
              <a:buNone/>
            </a:pPr>
            <a:r>
              <a:rPr lang="el-GR" sz="12800" dirty="0" smtClean="0"/>
              <a:t>   Οι μεγάλες εισροές προσφύγων σε συνδυασμό με την φτωχοποίηση της ελληνικής κοινωνίας διεγείρουν συναισθήματα </a:t>
            </a:r>
            <a:r>
              <a:rPr lang="el-GR" sz="12800" dirty="0"/>
              <a:t>φόβου και οργής, οξύνοντας τον ρατσισμό, την προκατάληψη και την ξενοφοβία</a:t>
            </a:r>
            <a:r>
              <a:rPr lang="el-GR" sz="12800" dirty="0" smtClean="0"/>
              <a:t>. </a:t>
            </a:r>
          </a:p>
          <a:p>
            <a:pPr algn="just">
              <a:buClr>
                <a:schemeClr val="bg2">
                  <a:lumMod val="50000"/>
                </a:schemeClr>
              </a:buClr>
              <a:buNone/>
            </a:pPr>
            <a:r>
              <a:rPr lang="el-GR" sz="12800" dirty="0" smtClean="0"/>
              <a:t>   Μέσα σε συνθήκες βαθιάς κρίσης, όπου ο φόβος τροφοδοτεί το θυμό, την οργή, την απόγνωση, νιώθουμε γύρω μας πως μια γενικευμένη αναζήτηση αποδιοπομπαίων τράγων έχει ήδη ξεκινήσει…</a:t>
            </a:r>
          </a:p>
          <a:p>
            <a:pPr algn="just">
              <a:buNone/>
            </a:pPr>
            <a:r>
              <a:rPr lang="el-GR" sz="12800" dirty="0" smtClean="0"/>
              <a:t>    </a:t>
            </a:r>
            <a:endParaRPr lang="el-GR" sz="12800" dirty="0"/>
          </a:p>
          <a:p>
            <a:endParaRPr lang="el-GR" sz="12800" dirty="0"/>
          </a:p>
        </p:txBody>
      </p:sp>
      <p:sp>
        <p:nvSpPr>
          <p:cNvPr id="2" name="1 - Τίτλος"/>
          <p:cNvSpPr>
            <a:spLocks noGrp="1"/>
          </p:cNvSpPr>
          <p:nvPr>
            <p:ph type="title"/>
          </p:nvPr>
        </p:nvSpPr>
        <p:spPr>
          <a:xfrm>
            <a:off x="428596" y="142852"/>
            <a:ext cx="8229600" cy="1000132"/>
          </a:xfrm>
        </p:spPr>
        <p:txBody>
          <a:bodyPr>
            <a:normAutofit/>
          </a:bodyPr>
          <a:lstStyle/>
          <a:p>
            <a:pPr algn="ctr"/>
            <a:r>
              <a:rPr lang="el-GR" sz="3800" dirty="0" smtClean="0">
                <a:solidFill>
                  <a:schemeClr val="bg2">
                    <a:lumMod val="50000"/>
                  </a:schemeClr>
                </a:solidFill>
              </a:rPr>
              <a:t>ΣΤΗΝ ΕΛΛΑΔΑ ΤΗΣ ΚΡΙΣΗΣ</a:t>
            </a:r>
            <a:endParaRPr lang="el-GR" sz="38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428736"/>
            <a:ext cx="8229600" cy="4525963"/>
          </a:xfrm>
        </p:spPr>
        <p:txBody>
          <a:bodyPr>
            <a:normAutofit fontScale="92500" lnSpcReduction="20000"/>
          </a:bodyPr>
          <a:lstStyle/>
          <a:p>
            <a:pPr>
              <a:buClr>
                <a:schemeClr val="bg2">
                  <a:lumMod val="50000"/>
                </a:schemeClr>
              </a:buClr>
              <a:buNone/>
            </a:pPr>
            <a:r>
              <a:rPr lang="el-GR" sz="3200" dirty="0" smtClean="0"/>
              <a:t>  </a:t>
            </a:r>
          </a:p>
          <a:p>
            <a:pPr>
              <a:buClr>
                <a:schemeClr val="bg2">
                  <a:lumMod val="50000"/>
                </a:schemeClr>
              </a:buClr>
              <a:buNone/>
            </a:pPr>
            <a:r>
              <a:rPr lang="el-GR" sz="3200" dirty="0" smtClean="0"/>
              <a:t>   </a:t>
            </a:r>
            <a:r>
              <a:rPr lang="el-GR" sz="3500" dirty="0" smtClean="0"/>
              <a:t>Οι κάτοικοι της ευρύτερης περιοχής της Λαμίας, υποδέχτηκαν τους πρόσφυγες με αμφιθυμικά συναισθήματα. </a:t>
            </a:r>
          </a:p>
          <a:p>
            <a:pPr algn="just">
              <a:buClr>
                <a:schemeClr val="bg2">
                  <a:lumMod val="50000"/>
                </a:schemeClr>
              </a:buClr>
              <a:buNone/>
            </a:pPr>
            <a:endParaRPr lang="en-US" sz="3500" dirty="0" smtClean="0"/>
          </a:p>
          <a:p>
            <a:pPr>
              <a:buClr>
                <a:schemeClr val="bg2">
                  <a:lumMod val="50000"/>
                </a:schemeClr>
              </a:buClr>
              <a:buNone/>
            </a:pPr>
            <a:r>
              <a:rPr lang="el-GR" sz="3500" dirty="0" smtClean="0"/>
              <a:t>   Πολυάριθμοι πρόσφυγες διαμένουν στη περιοχή, αλλά δεν συνυπάρχουν με τους ντόπιους κατοίκους, όντας περιθωριοποιημένοι έξω από τα όρια της πόλης.</a:t>
            </a:r>
            <a:endParaRPr lang="en-US" sz="3500" dirty="0" smtClean="0"/>
          </a:p>
          <a:p>
            <a:endParaRPr lang="el-GR" dirty="0"/>
          </a:p>
        </p:txBody>
      </p:sp>
      <p:sp>
        <p:nvSpPr>
          <p:cNvPr id="2" name="1 - Τίτλος"/>
          <p:cNvSpPr>
            <a:spLocks noGrp="1"/>
          </p:cNvSpPr>
          <p:nvPr>
            <p:ph type="title"/>
          </p:nvPr>
        </p:nvSpPr>
        <p:spPr>
          <a:xfrm>
            <a:off x="500034" y="214290"/>
            <a:ext cx="8229600" cy="1225536"/>
          </a:xfrm>
        </p:spPr>
        <p:txBody>
          <a:bodyPr>
            <a:normAutofit fontScale="90000"/>
          </a:bodyPr>
          <a:lstStyle/>
          <a:p>
            <a:pPr algn="ctr"/>
            <a:r>
              <a:rPr lang="el-GR" dirty="0" smtClean="0">
                <a:solidFill>
                  <a:schemeClr val="bg2">
                    <a:lumMod val="50000"/>
                  </a:schemeClr>
                </a:solidFill>
              </a:rPr>
              <a:t/>
            </a:r>
            <a:br>
              <a:rPr lang="el-GR" dirty="0" smtClean="0">
                <a:solidFill>
                  <a:schemeClr val="bg2">
                    <a:lumMod val="50000"/>
                  </a:schemeClr>
                </a:solidFill>
              </a:rPr>
            </a:br>
            <a:r>
              <a:rPr lang="el-GR" dirty="0" smtClean="0">
                <a:solidFill>
                  <a:schemeClr val="bg2">
                    <a:lumMod val="50000"/>
                  </a:schemeClr>
                </a:solidFill>
              </a:rPr>
              <a:t/>
            </a:r>
            <a:br>
              <a:rPr lang="el-GR" dirty="0" smtClean="0">
                <a:solidFill>
                  <a:schemeClr val="bg2">
                    <a:lumMod val="50000"/>
                  </a:schemeClr>
                </a:solidFill>
              </a:rPr>
            </a:br>
            <a:r>
              <a:rPr lang="el-GR" dirty="0" smtClean="0">
                <a:solidFill>
                  <a:schemeClr val="bg2">
                    <a:lumMod val="50000"/>
                  </a:schemeClr>
                </a:solidFill>
              </a:rPr>
              <a:t/>
            </a:r>
            <a:br>
              <a:rPr lang="el-GR" dirty="0" smtClean="0">
                <a:solidFill>
                  <a:schemeClr val="bg2">
                    <a:lumMod val="50000"/>
                  </a:schemeClr>
                </a:solidFill>
              </a:rPr>
            </a:br>
            <a:r>
              <a:rPr lang="el-GR" dirty="0" smtClean="0">
                <a:solidFill>
                  <a:schemeClr val="bg2">
                    <a:lumMod val="50000"/>
                  </a:schemeClr>
                </a:solidFill>
              </a:rPr>
              <a:t/>
            </a:r>
            <a:br>
              <a:rPr lang="el-GR" dirty="0" smtClean="0">
                <a:solidFill>
                  <a:schemeClr val="bg2">
                    <a:lumMod val="50000"/>
                  </a:schemeClr>
                </a:solidFill>
              </a:rPr>
            </a:br>
            <a:r>
              <a:rPr lang="el-GR" dirty="0" smtClean="0">
                <a:solidFill>
                  <a:schemeClr val="bg2">
                    <a:lumMod val="50000"/>
                  </a:schemeClr>
                </a:solidFill>
              </a:rPr>
              <a:t/>
            </a:r>
            <a:br>
              <a:rPr lang="el-GR" dirty="0" smtClean="0">
                <a:solidFill>
                  <a:schemeClr val="bg2">
                    <a:lumMod val="50000"/>
                  </a:schemeClr>
                </a:solidFill>
              </a:rPr>
            </a:br>
            <a:r>
              <a:rPr lang="el-GR" dirty="0" smtClean="0">
                <a:solidFill>
                  <a:schemeClr val="bg2">
                    <a:lumMod val="50000"/>
                  </a:schemeClr>
                </a:solidFill>
              </a:rPr>
              <a:t/>
            </a:r>
            <a:br>
              <a:rPr lang="el-GR" dirty="0" smtClean="0">
                <a:solidFill>
                  <a:schemeClr val="bg2">
                    <a:lumMod val="50000"/>
                  </a:schemeClr>
                </a:solidFill>
              </a:rPr>
            </a:br>
            <a:r>
              <a:rPr lang="el-GR" dirty="0" smtClean="0">
                <a:solidFill>
                  <a:schemeClr val="bg2">
                    <a:lumMod val="50000"/>
                  </a:schemeClr>
                </a:solidFill>
              </a:rPr>
              <a:t>ΟΙ ΠΡΟΣΦΥΓΕΣ ΣΤΗ ΠΕΡΙΟΧΗ ΤΗΣ ΛΑΜΙΑΣ</a:t>
            </a:r>
            <a:endParaRPr lang="el-GR"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0"/>
            <a:ext cx="8715436" cy="6715148"/>
          </a:xfrm>
        </p:spPr>
        <p:txBody>
          <a:bodyPr>
            <a:normAutofit fontScale="25000" lnSpcReduction="20000"/>
          </a:bodyPr>
          <a:lstStyle/>
          <a:p>
            <a:endParaRPr lang="el-GR" sz="3500" dirty="0" smtClean="0"/>
          </a:p>
          <a:p>
            <a:endParaRPr lang="el-GR" sz="6700" dirty="0" smtClean="0"/>
          </a:p>
          <a:p>
            <a:pPr>
              <a:buNone/>
            </a:pPr>
            <a:r>
              <a:rPr lang="el-GR" sz="12800" dirty="0" smtClean="0"/>
              <a:t>    Χαρακτηριστικό παράδειγμα της περιθωριοποίησης είναι οι εντάσεις που προκλήθηκαν στα σχολεία της πόλης με την πολιτική απόφαση που έλαβε χώρα, περί ένταξης των μικρών προσφύγων στα σχολεία. </a:t>
            </a:r>
          </a:p>
          <a:p>
            <a:pPr>
              <a:buNone/>
            </a:pPr>
            <a:r>
              <a:rPr lang="el-GR" sz="12800" dirty="0" smtClean="0"/>
              <a:t>  Οι αρμόδιοι παράγοντες όρισαν τα παιδιά των προσφύγων που φιλοξενούνται στις Θερμοπύλες να ξεκινήσουν τα μαθήματα ξεχωριστά, από τις 14:00 μέχρι τις 18:00. Τα σχολεία που είχαν επιλέγει ήταν το Δημοτικό Σχολείο και το Γυμνάσιο Μοσχοχωρίου και το 6o Δημοτικό σχολείο της Λαμίας. Με το τελευταίο να μην αποδέχεται την ύπαρξη προσφύγων στο σχολείο, παρουσιάζοντας έντονες αντιδράσεις.</a:t>
            </a:r>
            <a:r>
              <a:rPr lang="el-GR" sz="5100" dirty="0" smtClean="0"/>
              <a:t/>
            </a:r>
            <a:br>
              <a:rPr lang="el-GR" sz="5100" dirty="0" smtClean="0"/>
            </a:br>
            <a:endParaRPr lang="el-GR" sz="5100" dirty="0" smtClean="0"/>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Desktop\720_052125676d9bf4867718fee975f05f40.jpg"/>
          <p:cNvPicPr>
            <a:picLocks noGrp="1" noChangeAspect="1" noChangeArrowheads="1"/>
          </p:cNvPicPr>
          <p:nvPr>
            <p:ph idx="1"/>
          </p:nvPr>
        </p:nvPicPr>
        <p:blipFill>
          <a:blip r:embed="rId2"/>
          <a:srcRect/>
          <a:stretch>
            <a:fillRect/>
          </a:stretch>
        </p:blipFill>
        <p:spPr bwMode="auto">
          <a:xfrm>
            <a:off x="1000100" y="285729"/>
            <a:ext cx="6858000" cy="3786214"/>
          </a:xfrm>
          <a:prstGeom prst="rect">
            <a:avLst/>
          </a:prstGeom>
          <a:noFill/>
        </p:spPr>
      </p:pic>
      <p:sp>
        <p:nvSpPr>
          <p:cNvPr id="6" name="1 - Τίτλος"/>
          <p:cNvSpPr>
            <a:spLocks noGrp="1"/>
          </p:cNvSpPr>
          <p:nvPr>
            <p:ph type="title"/>
          </p:nvPr>
        </p:nvSpPr>
        <p:spPr>
          <a:xfrm>
            <a:off x="857224" y="4572008"/>
            <a:ext cx="7358114" cy="1357322"/>
          </a:xfrm>
        </p:spPr>
        <p:txBody>
          <a:bodyPr>
            <a:noAutofit/>
          </a:bodyPr>
          <a:lstStyle/>
          <a:p>
            <a:r>
              <a:rPr lang="el-GR" sz="3200" b="1" dirty="0" smtClean="0">
                <a:solidFill>
                  <a:schemeClr val="tx1"/>
                </a:solidFill>
                <a:latin typeface="+mn-lt"/>
              </a:rPr>
              <a:t>Αρνητικά φορτισμένο το κλίμα έξω από το 6</a:t>
            </a:r>
            <a:r>
              <a:rPr lang="el-GR" sz="3200" b="1" baseline="30000" dirty="0" smtClean="0">
                <a:solidFill>
                  <a:schemeClr val="tx1"/>
                </a:solidFill>
                <a:latin typeface="+mn-lt"/>
              </a:rPr>
              <a:t>ο</a:t>
            </a:r>
            <a:r>
              <a:rPr lang="el-GR" sz="3200" b="1" dirty="0" smtClean="0">
                <a:solidFill>
                  <a:schemeClr val="tx1"/>
                </a:solidFill>
                <a:latin typeface="+mn-lt"/>
              </a:rPr>
              <a:t> σχολείο, λόγω της γειτνίασης με τα προσφυγόπουλα </a:t>
            </a:r>
            <a:endParaRPr lang="el-GR" sz="3200" b="1" dirty="0">
              <a:solidFill>
                <a:schemeClr val="tx1"/>
              </a:solidFill>
              <a:latin typeface="+mn-lt"/>
            </a:endParaRPr>
          </a:p>
        </p:txBody>
      </p:sp>
      <p:sp>
        <p:nvSpPr>
          <p:cNvPr id="5" name="4 - Ορθογώνιο"/>
          <p:cNvSpPr/>
          <p:nvPr/>
        </p:nvSpPr>
        <p:spPr>
          <a:xfrm>
            <a:off x="4929190" y="3857628"/>
            <a:ext cx="2963760" cy="276999"/>
          </a:xfrm>
          <a:prstGeom prst="rect">
            <a:avLst/>
          </a:prstGeom>
        </p:spPr>
        <p:txBody>
          <a:bodyPr wrap="none">
            <a:spAutoFit/>
          </a:bodyPr>
          <a:lstStyle/>
          <a:p>
            <a:r>
              <a:rPr lang="en-US" sz="1200" b="1" dirty="0" smtClean="0">
                <a:hlinkClick r:id="rId3"/>
              </a:rPr>
              <a:t>www.lamiareport.gr</a:t>
            </a:r>
            <a:r>
              <a:rPr lang="el-GR" sz="1200" dirty="0" smtClean="0"/>
              <a:t> /Τετάρτη 09 Νοε 2016</a:t>
            </a:r>
            <a:r>
              <a:rPr lang="en-US" sz="1200" b="1" dirty="0" smtClean="0"/>
              <a:t> </a:t>
            </a:r>
            <a:endParaRPr lang="el-GR"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afb80a67bc75d19736f1757e64508c95_L.jpg"/>
          <p:cNvPicPr>
            <a:picLocks noGrp="1" noChangeAspect="1" noChangeArrowheads="1"/>
          </p:cNvPicPr>
          <p:nvPr>
            <p:ph idx="1"/>
          </p:nvPr>
        </p:nvPicPr>
        <p:blipFill>
          <a:blip r:embed="rId2"/>
          <a:srcRect/>
          <a:stretch>
            <a:fillRect/>
          </a:stretch>
        </p:blipFill>
        <p:spPr bwMode="auto">
          <a:xfrm>
            <a:off x="1142976" y="214290"/>
            <a:ext cx="7000924" cy="3429024"/>
          </a:xfrm>
          <a:prstGeom prst="rect">
            <a:avLst/>
          </a:prstGeom>
          <a:noFill/>
        </p:spPr>
      </p:pic>
      <p:sp>
        <p:nvSpPr>
          <p:cNvPr id="6" name="5 - Ορθογώνιο"/>
          <p:cNvSpPr/>
          <p:nvPr/>
        </p:nvSpPr>
        <p:spPr>
          <a:xfrm>
            <a:off x="4929190" y="3357562"/>
            <a:ext cx="3245825" cy="276999"/>
          </a:xfrm>
          <a:prstGeom prst="rect">
            <a:avLst/>
          </a:prstGeom>
        </p:spPr>
        <p:txBody>
          <a:bodyPr wrap="none">
            <a:spAutoFit/>
          </a:bodyPr>
          <a:lstStyle/>
          <a:p>
            <a:r>
              <a:rPr lang="en-US" sz="1200" b="1" dirty="0" smtClean="0">
                <a:hlinkClick r:id="rId3"/>
              </a:rPr>
              <a:t>www.lamiareport.gr</a:t>
            </a:r>
            <a:r>
              <a:rPr lang="en-US" sz="1200" b="1" dirty="0" smtClean="0"/>
              <a:t> /</a:t>
            </a:r>
            <a:r>
              <a:rPr lang="el-GR" sz="1200" b="1" dirty="0" smtClean="0"/>
              <a:t>05 Νοεμβρίου 2016 08:03</a:t>
            </a:r>
            <a:endParaRPr lang="el-GR" sz="1200" dirty="0"/>
          </a:p>
        </p:txBody>
      </p:sp>
      <p:sp>
        <p:nvSpPr>
          <p:cNvPr id="7" name="6 - Ορθογώνιο"/>
          <p:cNvSpPr/>
          <p:nvPr/>
        </p:nvSpPr>
        <p:spPr>
          <a:xfrm>
            <a:off x="428596" y="3929066"/>
            <a:ext cx="8215370" cy="2123658"/>
          </a:xfrm>
          <a:prstGeom prst="rect">
            <a:avLst/>
          </a:prstGeom>
        </p:spPr>
        <p:txBody>
          <a:bodyPr wrap="square">
            <a:spAutoFit/>
          </a:bodyPr>
          <a:lstStyle/>
          <a:p>
            <a:r>
              <a:rPr lang="el-GR" sz="3200" dirty="0" smtClean="0"/>
              <a:t>«Στο σχολείο οι γονείς είναι ανάστατοι και υποστηρίζουν ότι βρέθηκαν προ τετελεσμένων γεγονότων χωρίς να ερωτηθούν</a:t>
            </a:r>
            <a:r>
              <a:rPr lang="el-GR" dirty="0" smtClean="0"/>
              <a:t>.»</a:t>
            </a:r>
            <a:br>
              <a:rPr lang="el-GR" dirty="0" smtClean="0"/>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80065512c7147263e0459a6585445765_L.jpg"/>
          <p:cNvPicPr>
            <a:picLocks noGrp="1" noChangeAspect="1" noChangeArrowheads="1"/>
          </p:cNvPicPr>
          <p:nvPr>
            <p:ph idx="1"/>
          </p:nvPr>
        </p:nvPicPr>
        <p:blipFill>
          <a:blip r:embed="rId2"/>
          <a:srcRect/>
          <a:stretch>
            <a:fillRect/>
          </a:stretch>
        </p:blipFill>
        <p:spPr bwMode="auto">
          <a:xfrm>
            <a:off x="642910" y="428604"/>
            <a:ext cx="8072494" cy="3286148"/>
          </a:xfrm>
          <a:prstGeom prst="rect">
            <a:avLst/>
          </a:prstGeom>
          <a:noFill/>
        </p:spPr>
      </p:pic>
      <p:sp>
        <p:nvSpPr>
          <p:cNvPr id="5" name="4 - Ορθογώνιο"/>
          <p:cNvSpPr/>
          <p:nvPr/>
        </p:nvSpPr>
        <p:spPr>
          <a:xfrm>
            <a:off x="714348" y="4000504"/>
            <a:ext cx="8072494" cy="1815882"/>
          </a:xfrm>
          <a:prstGeom prst="rect">
            <a:avLst/>
          </a:prstGeom>
        </p:spPr>
        <p:txBody>
          <a:bodyPr wrap="square">
            <a:spAutoFit/>
          </a:bodyPr>
          <a:lstStyle/>
          <a:p>
            <a:r>
              <a:rPr lang="el-GR" sz="2800" dirty="0" smtClean="0"/>
              <a:t>«Μαθητές, γονείς και εκπαιδευτικοί υποδέχτηκαν στο Μοσχοχώρι Λαμίας τα προσφυγόπουλα με τραγούδια και δώρα, μα πάνω απ΄ όλα με μια μεγάλη ζεστή αγκαλιά.»</a:t>
            </a:r>
            <a:endParaRPr lang="el-GR" sz="2800" dirty="0"/>
          </a:p>
        </p:txBody>
      </p:sp>
      <p:sp>
        <p:nvSpPr>
          <p:cNvPr id="6" name="5 - Ορθογώνιο"/>
          <p:cNvSpPr/>
          <p:nvPr/>
        </p:nvSpPr>
        <p:spPr>
          <a:xfrm>
            <a:off x="5357818" y="3429000"/>
            <a:ext cx="3357586" cy="261610"/>
          </a:xfrm>
          <a:prstGeom prst="rect">
            <a:avLst/>
          </a:prstGeom>
        </p:spPr>
        <p:txBody>
          <a:bodyPr wrap="square">
            <a:spAutoFit/>
          </a:bodyPr>
          <a:lstStyle/>
          <a:p>
            <a:r>
              <a:rPr lang="en-US" sz="1100" b="1" dirty="0" smtClean="0">
                <a:hlinkClick r:id="rId3"/>
              </a:rPr>
              <a:t>www.lamiareport.gr</a:t>
            </a:r>
            <a:r>
              <a:rPr lang="en-US" sz="1100" b="1" dirty="0" smtClean="0"/>
              <a:t> /</a:t>
            </a:r>
            <a:r>
              <a:rPr lang="el-GR" sz="1100" b="1" dirty="0" smtClean="0"/>
              <a:t>15 Νοεμβρίου 2016 08:15</a:t>
            </a:r>
            <a:endParaRPr lang="el-GR" sz="1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524000"/>
            <a:ext cx="8229600" cy="4976834"/>
          </a:xfrm>
        </p:spPr>
        <p:txBody>
          <a:bodyPr>
            <a:normAutofit/>
          </a:bodyPr>
          <a:lstStyle/>
          <a:p>
            <a:pPr>
              <a:buNone/>
            </a:pPr>
            <a:r>
              <a:rPr lang="el-GR" b="1" dirty="0" smtClean="0"/>
              <a:t>   </a:t>
            </a:r>
          </a:p>
          <a:p>
            <a:pPr>
              <a:buNone/>
            </a:pPr>
            <a:endParaRPr lang="el-GR" b="1" dirty="0" smtClean="0"/>
          </a:p>
          <a:p>
            <a:pPr>
              <a:buNone/>
            </a:pPr>
            <a:endParaRPr lang="el-GR" b="1" dirty="0" smtClean="0"/>
          </a:p>
          <a:p>
            <a:pPr>
              <a:buNone/>
            </a:pPr>
            <a:endParaRPr lang="el-GR" b="1" dirty="0" smtClean="0"/>
          </a:p>
          <a:p>
            <a:pPr>
              <a:buNone/>
            </a:pPr>
            <a:endParaRPr lang="el-GR" b="1" dirty="0" smtClean="0"/>
          </a:p>
          <a:p>
            <a:pPr>
              <a:buNone/>
            </a:pPr>
            <a:r>
              <a:rPr lang="el-GR" b="1" dirty="0" smtClean="0"/>
              <a:t>    </a:t>
            </a:r>
          </a:p>
          <a:p>
            <a:pPr>
              <a:buNone/>
            </a:pPr>
            <a:r>
              <a:rPr lang="el-GR" b="1" dirty="0" smtClean="0"/>
              <a:t>    </a:t>
            </a:r>
          </a:p>
          <a:p>
            <a:pPr>
              <a:buNone/>
            </a:pPr>
            <a:r>
              <a:rPr lang="el-GR" sz="3200" b="1" dirty="0" smtClean="0"/>
              <a:t>    </a:t>
            </a:r>
            <a:r>
              <a:rPr lang="el-GR" sz="3200" dirty="0" smtClean="0"/>
              <a:t>Παρά την όμορφη υποδοχή, οι γονείς των σχολείων Μοσχοχωρίου, αποφάσισαν τελικά πως δεν επιθυμούν τα προσφυγόπουλα.</a:t>
            </a:r>
          </a:p>
          <a:p>
            <a:endParaRPr lang="el-GR" dirty="0"/>
          </a:p>
        </p:txBody>
      </p:sp>
      <p:pic>
        <p:nvPicPr>
          <p:cNvPr id="5123" name="Picture 3" descr="C:\Users\user\Desktop\prosf-mosxoxori-1.jpg"/>
          <p:cNvPicPr>
            <a:picLocks noChangeAspect="1" noChangeArrowheads="1"/>
          </p:cNvPicPr>
          <p:nvPr/>
        </p:nvPicPr>
        <p:blipFill>
          <a:blip r:embed="rId2"/>
          <a:srcRect/>
          <a:stretch>
            <a:fillRect/>
          </a:stretch>
        </p:blipFill>
        <p:spPr bwMode="auto">
          <a:xfrm>
            <a:off x="1071538" y="285728"/>
            <a:ext cx="7000924" cy="3913632"/>
          </a:xfrm>
          <a:prstGeom prst="rect">
            <a:avLst/>
          </a:prstGeom>
          <a:noFill/>
        </p:spPr>
      </p:pic>
      <p:sp>
        <p:nvSpPr>
          <p:cNvPr id="6" name="5 - Ορθογώνιο"/>
          <p:cNvSpPr/>
          <p:nvPr/>
        </p:nvSpPr>
        <p:spPr>
          <a:xfrm>
            <a:off x="4714876" y="3929066"/>
            <a:ext cx="3429024" cy="261610"/>
          </a:xfrm>
          <a:prstGeom prst="rect">
            <a:avLst/>
          </a:prstGeom>
        </p:spPr>
        <p:txBody>
          <a:bodyPr wrap="square">
            <a:spAutoFit/>
          </a:bodyPr>
          <a:lstStyle/>
          <a:p>
            <a:r>
              <a:rPr lang="en-US" sz="1100" b="1" dirty="0" smtClean="0">
                <a:hlinkClick r:id="rId3"/>
              </a:rPr>
              <a:t>www.lamiareport.gr</a:t>
            </a:r>
            <a:r>
              <a:rPr lang="en-US" sz="1100" b="1" dirty="0" smtClean="0"/>
              <a:t> </a:t>
            </a:r>
            <a:r>
              <a:rPr lang="el-GR" sz="1100" b="1" dirty="0" smtClean="0"/>
              <a:t>/15 Νοεμβρίου 2016  08:15</a:t>
            </a:r>
            <a:endParaRPr lang="el-GR"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1000108"/>
            <a:ext cx="8229600" cy="4572000"/>
          </a:xfrm>
        </p:spPr>
        <p:txBody>
          <a:bodyPr>
            <a:normAutofit lnSpcReduction="10000"/>
          </a:bodyPr>
          <a:lstStyle/>
          <a:p>
            <a:pPr algn="just">
              <a:buNone/>
            </a:pPr>
            <a:r>
              <a:rPr lang="el-GR" dirty="0" smtClean="0"/>
              <a:t>   </a:t>
            </a:r>
            <a:r>
              <a:rPr lang="el-GR" sz="3200" dirty="0" smtClean="0"/>
              <a:t>Στο </a:t>
            </a:r>
            <a:r>
              <a:rPr lang="el-GR" sz="3200" dirty="0"/>
              <a:t>προσφυγικό φαινόμενο, οι χώρες προέλευσης, οι χώρες υποδοχής και οι  χώρες χρηματοδότησης, δεν εμφανίζονται αρκετά ικανές να συνεργαστούν   στην εξεύρεση λύσεων για την συνύπαρξη των </a:t>
            </a:r>
            <a:r>
              <a:rPr lang="el-GR" sz="3200" dirty="0" smtClean="0"/>
              <a:t>διαφορετικών</a:t>
            </a:r>
            <a:r>
              <a:rPr lang="en-US" sz="3200" dirty="0" smtClean="0"/>
              <a:t> </a:t>
            </a:r>
            <a:r>
              <a:rPr lang="el-GR" sz="3200" dirty="0" smtClean="0"/>
              <a:t>πολιτισμικών </a:t>
            </a:r>
            <a:r>
              <a:rPr lang="el-GR" sz="3200" dirty="0"/>
              <a:t>ομάδων. Αποτέλεσμα αυτού είναι οι χώρες υποδοχής να αντιστέκονται στην τοπική ένταξη, ενώ οι υπόλοιπες  χώρες να προσφέρουν ελάχιστες θέσεις μετεγκατάστασης.</a:t>
            </a:r>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214422"/>
            <a:ext cx="8501122" cy="5214974"/>
          </a:xfrm>
        </p:spPr>
        <p:txBody>
          <a:bodyPr>
            <a:normAutofit lnSpcReduction="10000"/>
          </a:bodyPr>
          <a:lstStyle/>
          <a:p>
            <a:endParaRPr lang="el-GR" dirty="0" smtClean="0"/>
          </a:p>
          <a:p>
            <a:pPr algn="just">
              <a:buNone/>
            </a:pPr>
            <a:r>
              <a:rPr lang="el-GR" dirty="0" smtClean="0"/>
              <a:t>   </a:t>
            </a:r>
            <a:r>
              <a:rPr lang="el-GR" sz="3200" dirty="0" smtClean="0"/>
              <a:t>Παρά την αμηχανία και τις αντιδράσεις, ενόσω οι κάτοικοι της Λαμίας παρατηρούν μουδιασμένοι από απόσταση την έλευση προσφύγων στην περιοχή τους, </a:t>
            </a:r>
            <a:r>
              <a:rPr lang="el-GR" sz="3200" b="1" u="sng" dirty="0" smtClean="0">
                <a:solidFill>
                  <a:schemeClr val="bg2">
                    <a:lumMod val="50000"/>
                  </a:schemeClr>
                </a:solidFill>
              </a:rPr>
              <a:t>υπάρχουν πρωτοβουλίες </a:t>
            </a:r>
            <a:r>
              <a:rPr lang="el-GR" sz="3200" dirty="0" smtClean="0"/>
              <a:t>από ομάδες πολιτών που δηλώνουν «αλληλεγγύη». Ενώνουν τις φωνές τους με τους πρόσφυγες και δηλώνουν πως θα κάνουν ότι μπορούν για να ζήσουν με αξιοπρέπεια για όσο καιρό θα παραμείνουν στη χώρα μας.  </a:t>
            </a:r>
            <a:endParaRPr lang="el-GR" sz="3200" dirty="0"/>
          </a:p>
        </p:txBody>
      </p:sp>
      <p:sp>
        <p:nvSpPr>
          <p:cNvPr id="2" name="1 - Τίτλος"/>
          <p:cNvSpPr>
            <a:spLocks noGrp="1"/>
          </p:cNvSpPr>
          <p:nvPr>
            <p:ph type="title"/>
          </p:nvPr>
        </p:nvSpPr>
        <p:spPr/>
        <p:txBody>
          <a:bodyPr>
            <a:normAutofit/>
          </a:bodyPr>
          <a:lstStyle/>
          <a:p>
            <a:pPr algn="ctr"/>
            <a:r>
              <a:rPr lang="el-GR" sz="3800" dirty="0" smtClean="0">
                <a:solidFill>
                  <a:schemeClr val="bg2">
                    <a:lumMod val="50000"/>
                  </a:schemeClr>
                </a:solidFill>
              </a:rPr>
              <a:t>Η ΑΛΛΗΛΕΓΓΥΗ ΕΝΩΝΕΙ ΛΑΟΥΣ</a:t>
            </a:r>
            <a:endParaRPr lang="el-GR" sz="38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κειμένου"/>
          <p:cNvSpPr>
            <a:spLocks noGrp="1"/>
          </p:cNvSpPr>
          <p:nvPr>
            <p:ph type="body" idx="1"/>
          </p:nvPr>
        </p:nvSpPr>
        <p:spPr>
          <a:xfrm>
            <a:off x="214282" y="4786322"/>
            <a:ext cx="3500462" cy="782638"/>
          </a:xfrm>
        </p:spPr>
        <p:txBody>
          <a:bodyPr/>
          <a:lstStyle/>
          <a:p>
            <a:r>
              <a:rPr lang="el-GR" dirty="0" smtClean="0">
                <a:solidFill>
                  <a:schemeClr val="bg2">
                    <a:lumMod val="50000"/>
                  </a:schemeClr>
                </a:solidFill>
              </a:rPr>
              <a:t>Αυτό σημαίνει αλληλεγγύη</a:t>
            </a:r>
            <a:endParaRPr lang="el-GR" dirty="0">
              <a:solidFill>
                <a:schemeClr val="bg2">
                  <a:lumMod val="50000"/>
                </a:schemeClr>
              </a:solidFill>
            </a:endParaRPr>
          </a:p>
        </p:txBody>
      </p:sp>
      <p:pic>
        <p:nvPicPr>
          <p:cNvPr id="1026" name="Picture 2" descr="C:\Users\user\Desktop\IMG_20160522_144544-2.jpg"/>
          <p:cNvPicPr>
            <a:picLocks noGrp="1" noChangeAspect="1" noChangeArrowheads="1"/>
          </p:cNvPicPr>
          <p:nvPr>
            <p:ph sz="half" idx="2"/>
          </p:nvPr>
        </p:nvPicPr>
        <p:blipFill>
          <a:blip r:embed="rId2"/>
          <a:stretch>
            <a:fillRect/>
          </a:stretch>
        </p:blipFill>
        <p:spPr bwMode="auto">
          <a:xfrm>
            <a:off x="0" y="214290"/>
            <a:ext cx="4786314" cy="3664522"/>
          </a:xfrm>
          <a:prstGeom prst="rect">
            <a:avLst/>
          </a:prstGeom>
          <a:noFill/>
        </p:spPr>
      </p:pic>
      <p:pic>
        <p:nvPicPr>
          <p:cNvPr id="1027" name="Picture 3" descr="C:\Users\user\Desktop\prosfiges-7.jpg"/>
          <p:cNvPicPr>
            <a:picLocks noGrp="1" noChangeAspect="1" noChangeArrowheads="1"/>
          </p:cNvPicPr>
          <p:nvPr>
            <p:ph sz="quarter" idx="4"/>
          </p:nvPr>
        </p:nvPicPr>
        <p:blipFill>
          <a:blip r:embed="rId3"/>
          <a:stretch>
            <a:fillRect/>
          </a:stretch>
        </p:blipFill>
        <p:spPr bwMode="auto">
          <a:xfrm>
            <a:off x="3786182" y="3929066"/>
            <a:ext cx="4967294" cy="2271713"/>
          </a:xfrm>
          <a:prstGeom prst="rect">
            <a:avLst/>
          </a:prstGeom>
          <a:noFill/>
        </p:spPr>
      </p:pic>
      <p:sp>
        <p:nvSpPr>
          <p:cNvPr id="10" name="9 - Θέση κειμένου"/>
          <p:cNvSpPr>
            <a:spLocks noGrp="1"/>
          </p:cNvSpPr>
          <p:nvPr>
            <p:ph type="body" idx="3"/>
          </p:nvPr>
        </p:nvSpPr>
        <p:spPr>
          <a:xfrm>
            <a:off x="4786314" y="428604"/>
            <a:ext cx="4357686" cy="857256"/>
          </a:xfrm>
        </p:spPr>
        <p:txBody>
          <a:bodyPr>
            <a:normAutofit fontScale="85000" lnSpcReduction="10000"/>
          </a:bodyPr>
          <a:lstStyle/>
          <a:p>
            <a:r>
              <a:rPr lang="el-GR" dirty="0" smtClean="0">
                <a:solidFill>
                  <a:schemeClr val="bg2">
                    <a:lumMod val="50000"/>
                  </a:schemeClr>
                </a:solidFill>
              </a:rPr>
              <a:t>Ο κήπος αλληλεγγύης των δύο πόλεων &amp; των πολλών λαών</a:t>
            </a:r>
            <a:endParaRPr lang="el-GR" dirty="0">
              <a:solidFill>
                <a:schemeClr val="bg2">
                  <a:lumMod val="50000"/>
                </a:schemeClr>
              </a:solidFill>
            </a:endParaRPr>
          </a:p>
        </p:txBody>
      </p:sp>
      <p:sp>
        <p:nvSpPr>
          <p:cNvPr id="8" name="7 - Ορθογώνιο"/>
          <p:cNvSpPr/>
          <p:nvPr/>
        </p:nvSpPr>
        <p:spPr>
          <a:xfrm>
            <a:off x="428596" y="3571876"/>
            <a:ext cx="2191626" cy="261610"/>
          </a:xfrm>
          <a:prstGeom prst="rect">
            <a:avLst/>
          </a:prstGeom>
        </p:spPr>
        <p:txBody>
          <a:bodyPr wrap="none">
            <a:spAutoFit/>
          </a:bodyPr>
          <a:lstStyle/>
          <a:p>
            <a:r>
              <a:rPr lang="en-US" sz="1100" b="1" dirty="0" smtClean="0"/>
              <a:t>www.lamiareport/</a:t>
            </a:r>
            <a:r>
              <a:rPr lang="el-GR" sz="1100" b="1" dirty="0" smtClean="0"/>
              <a:t>25 Μαΐου 2016</a:t>
            </a:r>
            <a:endParaRPr lang="el-GR" sz="1100" dirty="0"/>
          </a:p>
        </p:txBody>
      </p:sp>
      <p:sp>
        <p:nvSpPr>
          <p:cNvPr id="9" name="8 - Ορθογώνιο"/>
          <p:cNvSpPr/>
          <p:nvPr/>
        </p:nvSpPr>
        <p:spPr>
          <a:xfrm>
            <a:off x="4429124" y="3929066"/>
            <a:ext cx="1500198" cy="261610"/>
          </a:xfrm>
          <a:prstGeom prst="rect">
            <a:avLst/>
          </a:prstGeom>
        </p:spPr>
        <p:txBody>
          <a:bodyPr wrap="square">
            <a:spAutoFit/>
          </a:bodyPr>
          <a:lstStyle/>
          <a:p>
            <a:r>
              <a:rPr lang="el-GR" sz="1100" dirty="0" smtClean="0"/>
              <a:t>Οκτώβριος 10, 2016</a:t>
            </a:r>
            <a:endParaRPr lang="el-GR" sz="11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357298"/>
            <a:ext cx="8229600" cy="5072098"/>
          </a:xfrm>
        </p:spPr>
        <p:txBody>
          <a:bodyPr>
            <a:normAutofit lnSpcReduction="10000"/>
          </a:bodyPr>
          <a:lstStyle/>
          <a:p>
            <a:endParaRPr lang="el-GR" dirty="0" smtClean="0"/>
          </a:p>
          <a:p>
            <a:pPr algn="just">
              <a:buNone/>
            </a:pPr>
            <a:r>
              <a:rPr lang="el-GR" dirty="0" smtClean="0"/>
              <a:t>   </a:t>
            </a:r>
            <a:r>
              <a:rPr lang="el-GR" sz="3200" dirty="0" smtClean="0"/>
              <a:t>Στο </a:t>
            </a:r>
            <a:r>
              <a:rPr lang="en-US" sz="3200" dirty="0" smtClean="0"/>
              <a:t>hot spot </a:t>
            </a:r>
            <a:r>
              <a:rPr lang="el-GR" sz="3200" dirty="0" smtClean="0"/>
              <a:t>των Θερμοπυλών συνυπάρχουν διαφορετικές εθνικότητες από την Συρία, το Ιράκ, το Ιράν, την Παλαιστίνη, την Τουρκία.</a:t>
            </a:r>
          </a:p>
          <a:p>
            <a:pPr algn="just">
              <a:buNone/>
            </a:pPr>
            <a:r>
              <a:rPr lang="el-GR" sz="3200" dirty="0" smtClean="0"/>
              <a:t>   Οι περισσότεροι από αυτούς δηλώνουν πως υπάρχει συνεργασία με τις ΜΚΟ, αλλά όχι με τους ντόπιους κατοίκους.</a:t>
            </a:r>
          </a:p>
          <a:p>
            <a:pPr algn="just">
              <a:buNone/>
            </a:pPr>
            <a:r>
              <a:rPr lang="el-GR" sz="3200" dirty="0" smtClean="0"/>
              <a:t>    Ο αριθμός των προσφύγων στο </a:t>
            </a:r>
            <a:r>
              <a:rPr lang="en-US" sz="3200" dirty="0" smtClean="0"/>
              <a:t>hot spot</a:t>
            </a:r>
            <a:r>
              <a:rPr lang="el-GR" sz="3200" dirty="0" smtClean="0"/>
              <a:t>, είναι συνεχώς μεταβαλλόμενος, καθώς η επιθυμία πολλών εξ’ αυτών είναι να συνεχίσουν το ταξίδι τους σε άλλες χώρες.</a:t>
            </a:r>
          </a:p>
        </p:txBody>
      </p:sp>
      <p:sp>
        <p:nvSpPr>
          <p:cNvPr id="2" name="1 - Τίτλος"/>
          <p:cNvSpPr>
            <a:spLocks noGrp="1"/>
          </p:cNvSpPr>
          <p:nvPr>
            <p:ph type="title"/>
          </p:nvPr>
        </p:nvSpPr>
        <p:spPr>
          <a:xfrm>
            <a:off x="928662" y="214290"/>
            <a:ext cx="7686700" cy="1219200"/>
          </a:xfrm>
        </p:spPr>
        <p:txBody>
          <a:bodyPr>
            <a:normAutofit/>
          </a:bodyPr>
          <a:lstStyle/>
          <a:p>
            <a:pPr algn="ctr"/>
            <a:r>
              <a:rPr lang="el-GR" dirty="0" smtClean="0">
                <a:solidFill>
                  <a:schemeClr val="bg2">
                    <a:lumMod val="50000"/>
                  </a:schemeClr>
                </a:solidFill>
              </a:rPr>
              <a:t>  Η</a:t>
            </a:r>
            <a:r>
              <a:rPr lang="en-US" dirty="0" smtClean="0">
                <a:solidFill>
                  <a:schemeClr val="bg2">
                    <a:lumMod val="50000"/>
                  </a:schemeClr>
                </a:solidFill>
              </a:rPr>
              <a:t>OT  </a:t>
            </a:r>
            <a:r>
              <a:rPr smtClean="0">
                <a:solidFill>
                  <a:schemeClr val="bg2">
                    <a:lumMod val="50000"/>
                  </a:schemeClr>
                </a:solidFill>
              </a:rPr>
              <a:t>S</a:t>
            </a:r>
            <a:r>
              <a:rPr lang="en-US" dirty="0" smtClean="0">
                <a:solidFill>
                  <a:schemeClr val="bg2">
                    <a:lumMod val="50000"/>
                  </a:schemeClr>
                </a:solidFill>
              </a:rPr>
              <a:t>POT </a:t>
            </a:r>
            <a:r>
              <a:rPr lang="el-GR" dirty="0" smtClean="0">
                <a:solidFill>
                  <a:schemeClr val="bg2">
                    <a:lumMod val="50000"/>
                  </a:schemeClr>
                </a:solidFill>
              </a:rPr>
              <a:t>ΘΕΡΜΟΠΥΛΩΝ	</a:t>
            </a:r>
            <a:endParaRPr lang="el-GR"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928802"/>
            <a:ext cx="8715436" cy="2143139"/>
          </a:xfrm>
        </p:spPr>
        <p:txBody>
          <a:bodyPr>
            <a:noAutofit/>
          </a:bodyPr>
          <a:lstStyle/>
          <a:p>
            <a:pPr algn="ctr">
              <a:buNone/>
            </a:pPr>
            <a:r>
              <a:rPr lang="el-GR" sz="3600" dirty="0" smtClean="0"/>
              <a:t>   </a:t>
            </a:r>
            <a:r>
              <a:rPr lang="el-GR" sz="3600" dirty="0" smtClean="0">
                <a:solidFill>
                  <a:schemeClr val="bg2">
                    <a:lumMod val="50000"/>
                  </a:schemeClr>
                </a:solidFill>
              </a:rPr>
              <a:t>Πως μπορεί να καλλιεργηθεί η πολιτισμική συνύπαρξη μεταξύ τοπικής κοινωνίας και λαών που βρίσκονται σε κίνησή;</a:t>
            </a:r>
            <a:endParaRPr lang="el-GR" sz="36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1071546"/>
            <a:ext cx="8229600" cy="5786454"/>
          </a:xfrm>
        </p:spPr>
        <p:txBody>
          <a:bodyPr>
            <a:normAutofit lnSpcReduction="10000"/>
          </a:bodyPr>
          <a:lstStyle/>
          <a:p>
            <a:endParaRPr lang="el-GR" dirty="0" smtClean="0"/>
          </a:p>
          <a:p>
            <a:pPr>
              <a:buNone/>
            </a:pPr>
            <a:r>
              <a:rPr lang="el-GR" sz="3200" dirty="0" smtClean="0"/>
              <a:t>  Τα δυτικά μοντέλα και οι αξίες διεκδικούν τον μανδύα της οικουμενικότητας, ερχόμενοι σε αντιπαράθεση με εναλλακτικά μοντέλα και αξίες. Χαρακτηριστικό παράδειγμα το Ισλάμ. </a:t>
            </a:r>
          </a:p>
          <a:p>
            <a:pPr>
              <a:buNone/>
            </a:pPr>
            <a:r>
              <a:rPr lang="el-GR" sz="3200" dirty="0" smtClean="0"/>
              <a:t>  </a:t>
            </a:r>
          </a:p>
          <a:p>
            <a:pPr>
              <a:buNone/>
            </a:pPr>
            <a:r>
              <a:rPr lang="el-GR" sz="3200" dirty="0" smtClean="0"/>
              <a:t>   Το Ισλάμ δεν αποτελεί μια ομοιογενή κοινότητα, αφού αποτελείται από διαφορετικές πολιτισμικές και γεωγραφικές κοινότητες, που όμως μοιράζονται βασικά στοιχεία κοινής γλώσσας και κοινά «πιστεύω» βασισμένα στο Κοράνι. </a:t>
            </a:r>
            <a:r>
              <a:rPr lang="el-GR" sz="1100" dirty="0" smtClean="0"/>
              <a:t>(4)</a:t>
            </a:r>
            <a:endParaRPr lang="el-GR" sz="1100" dirty="0" smtClean="0">
              <a:solidFill>
                <a:srgbClr val="C00000"/>
              </a:solidFill>
            </a:endParaRPr>
          </a:p>
          <a:p>
            <a:endParaRPr lang="el-GR" dirty="0" smtClean="0"/>
          </a:p>
        </p:txBody>
      </p:sp>
      <p:sp>
        <p:nvSpPr>
          <p:cNvPr id="2" name="1 - Τίτλος"/>
          <p:cNvSpPr>
            <a:spLocks noGrp="1"/>
          </p:cNvSpPr>
          <p:nvPr>
            <p:ph type="title"/>
          </p:nvPr>
        </p:nvSpPr>
        <p:spPr>
          <a:xfrm>
            <a:off x="457200" y="274638"/>
            <a:ext cx="8229600" cy="725470"/>
          </a:xfrm>
        </p:spPr>
        <p:txBody>
          <a:bodyPr>
            <a:normAutofit fontScale="90000"/>
          </a:bodyPr>
          <a:lstStyle/>
          <a:p>
            <a:pPr algn="l"/>
            <a:r>
              <a:rPr lang="el-GR" b="1" dirty="0" smtClean="0"/>
              <a:t>Δύση</a:t>
            </a:r>
            <a:r>
              <a:rPr lang="el-GR" dirty="0" smtClean="0"/>
              <a:t>                                            </a:t>
            </a:r>
            <a:r>
              <a:rPr lang="el-GR" b="1" dirty="0" smtClean="0"/>
              <a:t>Ανατολή</a:t>
            </a:r>
            <a:r>
              <a:rPr lang="el-GR" dirty="0" smtClean="0"/>
              <a:t> </a:t>
            </a:r>
            <a:endParaRPr lang="el-GR" dirty="0"/>
          </a:p>
        </p:txBody>
      </p:sp>
      <p:sp>
        <p:nvSpPr>
          <p:cNvPr id="9" name="8 - Δεξιό βέλος"/>
          <p:cNvSpPr/>
          <p:nvPr/>
        </p:nvSpPr>
        <p:spPr>
          <a:xfrm>
            <a:off x="1857356" y="571480"/>
            <a:ext cx="228601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0" name="9 - Αριστερό βέλος"/>
          <p:cNvSpPr/>
          <p:nvPr/>
        </p:nvSpPr>
        <p:spPr>
          <a:xfrm>
            <a:off x="4143372" y="571480"/>
            <a:ext cx="1928826"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214290"/>
            <a:ext cx="8643998" cy="6643710"/>
          </a:xfrm>
        </p:spPr>
        <p:txBody>
          <a:bodyPr>
            <a:noAutofit/>
          </a:bodyPr>
          <a:lstStyle/>
          <a:p>
            <a:pPr algn="just">
              <a:buClr>
                <a:schemeClr val="bg2">
                  <a:lumMod val="50000"/>
                </a:schemeClr>
              </a:buClr>
            </a:pPr>
            <a:r>
              <a:rPr lang="el-GR" sz="3000" dirty="0" smtClean="0"/>
              <a:t>Είναι γεγονός πως η Ελλάδα συνορεύει με μουσουλμανικές χώρες. Σημαντικός αριθμός μουσουλμάνων ζει μαζί μας στις πόλεις μας και στα χωριά μας. Κάποιοι από αυτούς Έλληνες, άλλοι μετανάστες.</a:t>
            </a:r>
          </a:p>
          <a:p>
            <a:pPr algn="just">
              <a:buClr>
                <a:schemeClr val="bg2">
                  <a:lumMod val="50000"/>
                </a:schemeClr>
              </a:buClr>
            </a:pPr>
            <a:r>
              <a:rPr lang="el-GR" sz="3000" dirty="0" smtClean="0"/>
              <a:t>Επίσης, η Ελλάδα συνυπήρχε για πάρα πολλά χρόνια με μουσουλμάνους.</a:t>
            </a:r>
          </a:p>
          <a:p>
            <a:pPr algn="just">
              <a:buClr>
                <a:schemeClr val="bg2">
                  <a:lumMod val="50000"/>
                </a:schemeClr>
              </a:buClr>
            </a:pPr>
            <a:r>
              <a:rPr lang="el-GR" sz="3000" dirty="0" smtClean="0"/>
              <a:t>Αυτό που μας φοβίζει τη δεδομένη στιγμή, μήπως οφείλεται στη τρομοκρατία που απειλεί την Ευρώπη; Η καταστροφή των δίδυμων πύργων στη Ν.Υ και οι επιθέσεις που ακολούθησαν δημιούργησαν τρόμο και φόβο που είναι καταγεγραμμένος εδώ και αιώνες στο συλλογικό ασυνείδητο και σχετίζονται με αφανισμό. </a:t>
            </a:r>
            <a:r>
              <a:rPr lang="el-GR" sz="1100" dirty="0" smtClean="0"/>
              <a:t>(3)</a:t>
            </a:r>
            <a:endParaRPr lang="el-GR" sz="11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5500702"/>
            <a:ext cx="8229600" cy="857256"/>
          </a:xfrm>
        </p:spPr>
        <p:txBody>
          <a:bodyPr>
            <a:normAutofit/>
          </a:bodyPr>
          <a:lstStyle/>
          <a:p>
            <a:r>
              <a:rPr lang="en-US" sz="3200" b="1" dirty="0" smtClean="0">
                <a:solidFill>
                  <a:schemeClr val="bg2">
                    <a:lumMod val="50000"/>
                  </a:schemeClr>
                </a:solidFill>
              </a:rPr>
              <a:t>ISIS, JIHAD, </a:t>
            </a:r>
            <a:r>
              <a:rPr lang="el-GR" sz="3200" b="1" dirty="0" smtClean="0">
                <a:solidFill>
                  <a:schemeClr val="bg2">
                    <a:lumMod val="50000"/>
                  </a:schemeClr>
                </a:solidFill>
              </a:rPr>
              <a:t>ΕΞΤΡΕΜΙΣΤΕΣ, ΤΡΟΜΟΚΡΑΤΕΣ</a:t>
            </a:r>
            <a:endParaRPr lang="el-GR" sz="3200" b="1" dirty="0">
              <a:solidFill>
                <a:schemeClr val="bg2">
                  <a:lumMod val="50000"/>
                </a:schemeClr>
              </a:solidFill>
            </a:endParaRPr>
          </a:p>
        </p:txBody>
      </p:sp>
      <p:pic>
        <p:nvPicPr>
          <p:cNvPr id="2050" name="Picture 2" descr="C:\Users\user\Desktop\www.kar.org.gr_2015-03-25_21-50-49_screen-shot-2015-03-25-at-11.49.54-pm-1.jpg"/>
          <p:cNvPicPr>
            <a:picLocks noGrp="1" noChangeAspect="1" noChangeArrowheads="1"/>
          </p:cNvPicPr>
          <p:nvPr>
            <p:ph sz="half" idx="1"/>
          </p:nvPr>
        </p:nvPicPr>
        <p:blipFill>
          <a:blip r:embed="rId2"/>
          <a:stretch>
            <a:fillRect/>
          </a:stretch>
        </p:blipFill>
        <p:spPr bwMode="auto">
          <a:xfrm>
            <a:off x="785786" y="1071546"/>
            <a:ext cx="7429552" cy="4357718"/>
          </a:xfrm>
          <a:prstGeom prst="rect">
            <a:avLst/>
          </a:prstGeom>
          <a:noFill/>
        </p:spPr>
      </p:pic>
      <p:sp>
        <p:nvSpPr>
          <p:cNvPr id="6" name="5 - Θέση περιεχομένου"/>
          <p:cNvSpPr>
            <a:spLocks noGrp="1"/>
          </p:cNvSpPr>
          <p:nvPr>
            <p:ph sz="half" idx="2"/>
          </p:nvPr>
        </p:nvSpPr>
        <p:spPr>
          <a:xfrm>
            <a:off x="714348" y="214290"/>
            <a:ext cx="7715304" cy="768337"/>
          </a:xfrm>
        </p:spPr>
        <p:txBody>
          <a:bodyPr>
            <a:normAutofit fontScale="92500"/>
          </a:bodyPr>
          <a:lstStyle/>
          <a:p>
            <a:pPr>
              <a:buNone/>
            </a:pPr>
            <a:r>
              <a:rPr lang="el-GR" sz="3200" b="1" u="sng" dirty="0" smtClean="0">
                <a:solidFill>
                  <a:schemeClr val="bg2">
                    <a:lumMod val="50000"/>
                  </a:schemeClr>
                </a:solidFill>
              </a:rPr>
              <a:t>ΔΕΝ</a:t>
            </a:r>
            <a:r>
              <a:rPr lang="el-GR" sz="3200" b="1" dirty="0" smtClean="0">
                <a:solidFill>
                  <a:schemeClr val="bg2">
                    <a:lumMod val="50000"/>
                  </a:schemeClr>
                </a:solidFill>
              </a:rPr>
              <a:t> ΕΙΝΑΙ ΟΛΟΙ, ΟΙ ΜΟΥΣΟΥΛΜΑΝΟΙ</a:t>
            </a:r>
            <a:r>
              <a:rPr lang="el-GR" sz="3200" dirty="0" smtClean="0">
                <a:solidFill>
                  <a:schemeClr val="bg2">
                    <a:lumMod val="50000"/>
                  </a:schemeClr>
                </a:solidFill>
              </a:rPr>
              <a:t>…</a:t>
            </a:r>
            <a:r>
              <a:rPr lang="el-GR" sz="3200" dirty="0" smtClean="0"/>
              <a:t>.</a:t>
            </a:r>
            <a:endParaRPr lang="el-GR"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357158" y="1071546"/>
            <a:ext cx="8229600" cy="4525963"/>
          </a:xfrm>
        </p:spPr>
        <p:txBody>
          <a:bodyPr>
            <a:normAutofit lnSpcReduction="10000"/>
          </a:bodyPr>
          <a:lstStyle/>
          <a:p>
            <a:pPr algn="just">
              <a:buNone/>
            </a:pPr>
            <a:r>
              <a:rPr lang="el-GR" sz="3200" dirty="0" smtClean="0"/>
              <a:t>  Είναι ανάγκη να γνωρίσουμε καλύτερα τους «άλλους», πολλοί εκ των οποίων είναι αναπόσπαστο τμήμα του εαυτού μας, εδώ και εκατονταετίες, εξαιτίας συγκεκριμένων ιστορικών συνθηκών (Τουρκοκρατία). </a:t>
            </a:r>
            <a:r>
              <a:rPr lang="el-GR" sz="1100" dirty="0" smtClean="0"/>
              <a:t>(3)</a:t>
            </a:r>
          </a:p>
          <a:p>
            <a:pPr algn="just">
              <a:buNone/>
            </a:pPr>
            <a:r>
              <a:rPr lang="el-GR" sz="3200" dirty="0" smtClean="0"/>
              <a:t>    Ας κάνουμε μια προσπάθεια να λύσουμε παρεξηγήσεις, να δημιουργήσουμε σχέσεις και να προωθήσουμε κοινά όνειρα.</a:t>
            </a:r>
          </a:p>
          <a:p>
            <a:pPr algn="just">
              <a:buNone/>
            </a:pPr>
            <a:r>
              <a:rPr lang="el-GR" sz="3200" dirty="0" smtClean="0"/>
              <a:t>    </a:t>
            </a:r>
            <a:endParaRPr lang="el-GR"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428712"/>
            <a:ext cx="8715436" cy="5214998"/>
          </a:xfrm>
        </p:spPr>
        <p:txBody>
          <a:bodyPr>
            <a:noAutofit/>
          </a:bodyPr>
          <a:lstStyle/>
          <a:p>
            <a:pPr>
              <a:buClr>
                <a:schemeClr val="bg2">
                  <a:lumMod val="50000"/>
                </a:schemeClr>
              </a:buClr>
            </a:pPr>
            <a:r>
              <a:rPr lang="el-GR" sz="3000" dirty="0" smtClean="0"/>
              <a:t>Πραγματοποιούνται προγραμματικές συμβάσεις με ελληνικές εταιρίες. Π.χ τροφοδοσίας, ιματισμού.</a:t>
            </a:r>
          </a:p>
          <a:p>
            <a:pPr>
              <a:buClr>
                <a:schemeClr val="bg2">
                  <a:lumMod val="50000"/>
                </a:schemeClr>
              </a:buClr>
            </a:pPr>
            <a:r>
              <a:rPr lang="el-GR" sz="3000" dirty="0" smtClean="0"/>
              <a:t>Οι πρόσφυγες είναι και καταναλωτές. Αποτελούν μέρος ενεργής ζήτησης προϊόντων για την κάλυψη βασικών τους αναγκών</a:t>
            </a:r>
          </a:p>
          <a:p>
            <a:pPr>
              <a:buClr>
                <a:schemeClr val="bg2">
                  <a:lumMod val="50000"/>
                </a:schemeClr>
              </a:buClr>
            </a:pPr>
            <a:r>
              <a:rPr lang="el-GR" sz="3000" dirty="0" smtClean="0"/>
              <a:t>Κτίρια απαξιωμένα, αναπαλαιώνονται και μετατρέπονται σε </a:t>
            </a:r>
            <a:r>
              <a:rPr lang="en-US" sz="3000" dirty="0" smtClean="0"/>
              <a:t>hot spot</a:t>
            </a:r>
          </a:p>
          <a:p>
            <a:pPr>
              <a:buClr>
                <a:schemeClr val="bg2">
                  <a:lumMod val="50000"/>
                </a:schemeClr>
              </a:buClr>
            </a:pPr>
            <a:r>
              <a:rPr lang="el-GR" sz="3000" dirty="0" smtClean="0"/>
              <a:t>Καθημερινά γίνονται προσλήψεις  πολλών κοινωνικών επιστημόνων και άλλων ειδικοτήτων </a:t>
            </a:r>
            <a:endParaRPr lang="el-GR" sz="3000" dirty="0"/>
          </a:p>
        </p:txBody>
      </p:sp>
      <p:sp>
        <p:nvSpPr>
          <p:cNvPr id="2" name="1 - Τίτλος"/>
          <p:cNvSpPr>
            <a:spLocks noGrp="1"/>
          </p:cNvSpPr>
          <p:nvPr>
            <p:ph type="title"/>
          </p:nvPr>
        </p:nvSpPr>
        <p:spPr>
          <a:xfrm>
            <a:off x="0" y="142852"/>
            <a:ext cx="8972552" cy="1000148"/>
          </a:xfrm>
        </p:spPr>
        <p:txBody>
          <a:bodyPr>
            <a:noAutofit/>
          </a:bodyPr>
          <a:lstStyle/>
          <a:p>
            <a:pPr algn="ctr"/>
            <a:r>
              <a:rPr lang="el-GR" sz="3200" dirty="0" smtClean="0"/>
              <a:t> </a:t>
            </a:r>
            <a:r>
              <a:rPr lang="el-GR" sz="3200" dirty="0" smtClean="0">
                <a:solidFill>
                  <a:schemeClr val="bg2">
                    <a:lumMod val="50000"/>
                  </a:schemeClr>
                </a:solidFill>
              </a:rPr>
              <a:t>ΔΕΝ ΥΠΑΡΧΟΥΝ ΜΟΝΟ ΑΡΝΗΤΙΚΕΣ ΕΠΙΠΤΩΣΕΙΣ ΑΠΟ ΤΟ ΠΡΟΣΦΥΓΙΚΟ ΖΗΤΗΜΑ…</a:t>
            </a:r>
            <a:endParaRPr lang="el-GR" sz="32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785926"/>
            <a:ext cx="8472518" cy="4340237"/>
          </a:xfrm>
        </p:spPr>
        <p:txBody>
          <a:bodyPr>
            <a:normAutofit/>
          </a:bodyPr>
          <a:lstStyle/>
          <a:p>
            <a:pPr>
              <a:buClr>
                <a:schemeClr val="bg2">
                  <a:lumMod val="50000"/>
                </a:schemeClr>
              </a:buClr>
              <a:buNone/>
            </a:pPr>
            <a:r>
              <a:rPr lang="el-GR" i="1" dirty="0" smtClean="0"/>
              <a:t> </a:t>
            </a:r>
          </a:p>
          <a:p>
            <a:pPr>
              <a:buClr>
                <a:schemeClr val="bg2">
                  <a:lumMod val="50000"/>
                </a:schemeClr>
              </a:buClr>
            </a:pPr>
            <a:r>
              <a:rPr lang="el-GR" sz="2800" i="1" dirty="0" smtClean="0"/>
              <a:t>«Δεν είμαστε αρνητικοί στην ένταξή τους στη δική μας σχολική μονάδα. Ωστόσο το σχολείο μας αντιμετωπίζει συγκεκριμένα προβλήματα. Δεν μας καθησυχάζουν οι προφορικές δεσμεύσεις των ιθυνόντων» (</a:t>
            </a:r>
            <a:r>
              <a:rPr lang="el-GR" sz="1800" i="1" dirty="0" smtClean="0"/>
              <a:t>Σ.Γ 6ο Δημοτικό).</a:t>
            </a:r>
          </a:p>
          <a:p>
            <a:pPr>
              <a:buClr>
                <a:schemeClr val="bg2">
                  <a:lumMod val="50000"/>
                </a:schemeClr>
              </a:buClr>
              <a:buNone/>
            </a:pPr>
            <a:endParaRPr lang="el-GR" sz="2800" i="1" dirty="0" smtClean="0"/>
          </a:p>
          <a:p>
            <a:pPr>
              <a:buClr>
                <a:schemeClr val="bg2">
                  <a:lumMod val="50000"/>
                </a:schemeClr>
              </a:buClr>
            </a:pPr>
            <a:r>
              <a:rPr lang="el-GR" sz="2800" i="1" dirty="0" smtClean="0"/>
              <a:t>«Είμαστε αιφνιδιασμένοι από αυτές τις αποφάσεις και δεν υπήρξε ουσιαστικός διάλογος από τους επιτελείς της εκπαίδευσης» </a:t>
            </a:r>
            <a:r>
              <a:rPr lang="el-GR" sz="1800" i="1" dirty="0" smtClean="0"/>
              <a:t>(Σ.Γ Μοσχοχωρίου)</a:t>
            </a:r>
            <a:endParaRPr lang="el-GR" sz="1800" i="1" dirty="0"/>
          </a:p>
        </p:txBody>
      </p:sp>
      <p:sp>
        <p:nvSpPr>
          <p:cNvPr id="2" name="1 - Τίτλος"/>
          <p:cNvSpPr>
            <a:spLocks noGrp="1"/>
          </p:cNvSpPr>
          <p:nvPr>
            <p:ph type="title"/>
          </p:nvPr>
        </p:nvSpPr>
        <p:spPr>
          <a:xfrm>
            <a:off x="142844" y="152400"/>
            <a:ext cx="9001156" cy="1490650"/>
          </a:xfrm>
        </p:spPr>
        <p:txBody>
          <a:bodyPr>
            <a:noAutofit/>
          </a:bodyPr>
          <a:lstStyle/>
          <a:p>
            <a:r>
              <a:rPr lang="el-GR" sz="3600" dirty="0" smtClean="0">
                <a:solidFill>
                  <a:schemeClr val="bg2">
                    <a:lumMod val="50000"/>
                  </a:schemeClr>
                </a:solidFill>
              </a:rPr>
              <a:t>ΜΕΙΩΝΟΝΤΑΣ ΤΑ </a:t>
            </a:r>
            <a:r>
              <a:rPr lang="el-GR" sz="3600" dirty="0" smtClean="0">
                <a:solidFill>
                  <a:srgbClr val="C00000"/>
                </a:solidFill>
              </a:rPr>
              <a:t>ΕΜΠΟΔΙΑ</a:t>
            </a:r>
            <a:r>
              <a:rPr lang="el-GR" sz="3600" dirty="0" smtClean="0">
                <a:solidFill>
                  <a:schemeClr val="bg2">
                    <a:lumMod val="50000"/>
                  </a:schemeClr>
                </a:solidFill>
              </a:rPr>
              <a:t> ΑΥΞΑΝΟΝΤΑΣ ΤΙΣ ΕΛΠΙΔΕΣ ΓΙΑ </a:t>
            </a:r>
            <a:r>
              <a:rPr lang="el-GR" sz="3600" dirty="0" smtClean="0">
                <a:solidFill>
                  <a:schemeClr val="accent5">
                    <a:lumMod val="50000"/>
                  </a:schemeClr>
                </a:solidFill>
              </a:rPr>
              <a:t>ΣΥΝΥΠΑΡΞΗ</a:t>
            </a:r>
            <a:endParaRPr lang="el-GR" sz="36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1357298"/>
            <a:ext cx="8586790" cy="4954591"/>
          </a:xfrm>
        </p:spPr>
        <p:txBody>
          <a:bodyPr>
            <a:normAutofit fontScale="77500" lnSpcReduction="20000"/>
          </a:bodyPr>
          <a:lstStyle/>
          <a:p>
            <a:pPr algn="just">
              <a:buNone/>
            </a:pPr>
            <a:r>
              <a:rPr lang="el-GR" dirty="0" smtClean="0"/>
              <a:t>  </a:t>
            </a:r>
          </a:p>
          <a:p>
            <a:pPr algn="just">
              <a:buNone/>
            </a:pPr>
            <a:r>
              <a:rPr lang="el-GR" sz="3800" dirty="0" smtClean="0"/>
              <a:t>   </a:t>
            </a:r>
            <a:r>
              <a:rPr lang="el-GR" sz="4100" dirty="0" smtClean="0"/>
              <a:t>Η μετανάστευση από μια χώρα σε μια άλλη είναι μια περίπλοκη, πολυεπίπεδη ψυχοκοινωνική διαδικασία, με σημαντικές επιδράσεις στην ταυτότητα του ατόμου. </a:t>
            </a:r>
          </a:p>
          <a:p>
            <a:pPr algn="just">
              <a:buNone/>
            </a:pPr>
            <a:r>
              <a:rPr lang="el-GR" sz="4100" dirty="0" smtClean="0"/>
              <a:t>   </a:t>
            </a:r>
            <a:endParaRPr lang="en-US" sz="4100" dirty="0" smtClean="0"/>
          </a:p>
          <a:p>
            <a:pPr algn="just">
              <a:buNone/>
            </a:pPr>
            <a:r>
              <a:rPr lang="el-GR" sz="4100" dirty="0" smtClean="0"/>
              <a:t>   Η μετακίνηση των πληθυσμών δεν είναι σύγχρονο φαινόμενο άλλωστε. Ο Η</a:t>
            </a:r>
            <a:r>
              <a:rPr lang="en-US" sz="4100" dirty="0" smtClean="0"/>
              <a:t>omo Sapiens</a:t>
            </a:r>
            <a:r>
              <a:rPr lang="el-GR" sz="4100" dirty="0" smtClean="0"/>
              <a:t> είναι από τη φύση του περιπλανώμενος και μετανάστης </a:t>
            </a:r>
          </a:p>
          <a:p>
            <a:pPr algn="just">
              <a:buNone/>
            </a:pPr>
            <a:endParaRPr lang="el-GR" sz="3500" dirty="0" smtClean="0"/>
          </a:p>
          <a:p>
            <a:pPr algn="just">
              <a:buNone/>
            </a:pPr>
            <a:r>
              <a:rPr lang="el-GR" sz="3500" dirty="0" smtClean="0"/>
              <a:t>    </a:t>
            </a:r>
            <a:endParaRPr lang="en-US" sz="3500" dirty="0" smtClean="0"/>
          </a:p>
          <a:p>
            <a:pPr algn="just">
              <a:buNone/>
            </a:pPr>
            <a:endParaRPr lang="el-GR" dirty="0" smtClean="0"/>
          </a:p>
          <a:p>
            <a:pPr algn="just">
              <a:buNone/>
            </a:pPr>
            <a:endParaRPr lang="el-GR" dirty="0"/>
          </a:p>
        </p:txBody>
      </p:sp>
      <p:sp>
        <p:nvSpPr>
          <p:cNvPr id="2" name="1 - Τίτλος"/>
          <p:cNvSpPr>
            <a:spLocks noGrp="1"/>
          </p:cNvSpPr>
          <p:nvPr>
            <p:ph type="title"/>
          </p:nvPr>
        </p:nvSpPr>
        <p:spPr>
          <a:xfrm>
            <a:off x="457200" y="274638"/>
            <a:ext cx="8229600" cy="1011222"/>
          </a:xfrm>
        </p:spPr>
        <p:txBody>
          <a:bodyPr>
            <a:normAutofit/>
          </a:bodyPr>
          <a:lstStyle/>
          <a:p>
            <a:pPr algn="ctr"/>
            <a:r>
              <a:rPr lang="el-GR" dirty="0" smtClean="0">
                <a:solidFill>
                  <a:schemeClr val="bg2">
                    <a:lumMod val="75000"/>
                  </a:schemeClr>
                </a:solidFill>
              </a:rPr>
              <a:t>ΠΛΗΘΥΣΜΟΙ ΣΕ ΚΙΝΗΣΗ</a:t>
            </a:r>
            <a:endParaRPr lang="el-GR"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785794"/>
            <a:ext cx="8229600" cy="4525963"/>
          </a:xfrm>
        </p:spPr>
        <p:txBody>
          <a:bodyPr/>
          <a:lstStyle/>
          <a:p>
            <a:pPr>
              <a:buClr>
                <a:schemeClr val="bg2">
                  <a:lumMod val="50000"/>
                </a:schemeClr>
              </a:buClr>
            </a:pPr>
            <a:r>
              <a:rPr lang="el-GR" sz="2800" i="1" dirty="0" smtClean="0"/>
              <a:t>«Αλαλούμ με τις προσλήψεις στο hot spot Θερμοπυλών -Μπαλάκι 50 8μηνιτες μεταξύ Δήμου και Περιφέρειας» (</a:t>
            </a:r>
            <a:r>
              <a:rPr lang="el-GR" sz="1800" dirty="0" smtClean="0"/>
              <a:t>Τετ, 31/08/2016 - 20:35, Λαμιακός Τύπος)</a:t>
            </a:r>
            <a:endParaRPr lang="el-GR" sz="1800" i="1" dirty="0" smtClean="0"/>
          </a:p>
          <a:p>
            <a:pPr>
              <a:buClr>
                <a:schemeClr val="bg2">
                  <a:lumMod val="50000"/>
                </a:schemeClr>
              </a:buClr>
            </a:pPr>
            <a:endParaRPr lang="el-GR" sz="2800" i="1" dirty="0" smtClean="0"/>
          </a:p>
          <a:p>
            <a:pPr>
              <a:buClr>
                <a:schemeClr val="bg2">
                  <a:lumMod val="50000"/>
                </a:schemeClr>
              </a:buClr>
            </a:pPr>
            <a:r>
              <a:rPr lang="el-GR" sz="2800" i="1" dirty="0" smtClean="0"/>
              <a:t>«Μας είπαν αρχικά ότι θα πάμε στη Θεσσαλονίκη, αλλά όταν φτάσαμε εδώ, μας ενημέρωσαν ότι θα μείνουμε σε αυτό το ξενοδοχείο, 15 χιλιόμετρα έξω από τη Λαμία</a:t>
            </a:r>
            <a:r>
              <a:rPr lang="el-GR" sz="1800" i="1" dirty="0" smtClean="0"/>
              <a:t>» (μαρτυρία πρόσφυγα, κάτοικος Θερμοπυλών)</a:t>
            </a:r>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214290"/>
            <a:ext cx="8715436" cy="6429420"/>
          </a:xfrm>
        </p:spPr>
        <p:txBody>
          <a:bodyPr>
            <a:noAutofit/>
          </a:bodyPr>
          <a:lstStyle/>
          <a:p>
            <a:pPr algn="just">
              <a:buNone/>
            </a:pPr>
            <a:r>
              <a:rPr lang="el-GR" sz="3000" dirty="0" smtClean="0"/>
              <a:t>  Μέσω αυτών των αναφορών, μπορούμε να διακρίνουμε τις ελλείψεις που  υπάρχουν στον τομέα των υπηρεσιών , αλλά  και τις ελλείψεις στοχευόμενων παρεμβάσεων  αναφορικά με  τις ανάγκες που έχουν προκύψει.</a:t>
            </a:r>
          </a:p>
          <a:p>
            <a:pPr algn="just">
              <a:buNone/>
            </a:pPr>
            <a:r>
              <a:rPr lang="el-GR" sz="3000" dirty="0" smtClean="0"/>
              <a:t>   Η κρίση του προσφυγικού φαινομένου απαιτεί τον συντονισμό όλων των αρμόδιων παραγόντων της πολιτείας σε ένα βιώσιμο σχέδιο, καθώς και σε διακρατικές συνεργασίες. </a:t>
            </a:r>
          </a:p>
          <a:p>
            <a:pPr algn="just">
              <a:buNone/>
            </a:pPr>
            <a:r>
              <a:rPr lang="el-GR" sz="3000" dirty="0" smtClean="0"/>
              <a:t>   Συνεπώς, κρίνεται επιτακτικό  να αναθεωρήσουμε πρακτικές, να βγούμε από τα καλούπια μας και να προωθήσουμε εναλλακτικές μεθόδους προσέγγισης και παρακολούθησης. </a:t>
            </a:r>
          </a:p>
          <a:p>
            <a:pPr algn="just">
              <a:buNone/>
            </a:pPr>
            <a:r>
              <a:rPr lang="el-GR" sz="3000" dirty="0" smtClean="0"/>
              <a:t> </a:t>
            </a:r>
            <a:endParaRPr lang="el-GR" sz="3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785794"/>
            <a:ext cx="8401080" cy="5500726"/>
          </a:xfrm>
        </p:spPr>
        <p:txBody>
          <a:bodyPr>
            <a:normAutofit/>
          </a:bodyPr>
          <a:lstStyle/>
          <a:p>
            <a:pPr algn="just">
              <a:buNone/>
            </a:pPr>
            <a:r>
              <a:rPr lang="el-GR" sz="3200" dirty="0" smtClean="0"/>
              <a:t>  Σύμφωνα με το </a:t>
            </a:r>
            <a:r>
              <a:rPr lang="en-US" sz="3200" dirty="0" smtClean="0"/>
              <a:t>Aukot (2003), </a:t>
            </a:r>
            <a:r>
              <a:rPr lang="el-GR" sz="3200" dirty="0" smtClean="0"/>
              <a:t>ο τρόπος με τον οποίο η κυβέρνηση της χώρας φιλοξενίας και οι φορείς χρηματοδότησης διαχειρίζονται τη προσφυγική κρίση, δημιουργεί συγκρούσεις στον τοπικό πληθυσμό. </a:t>
            </a:r>
            <a:r>
              <a:rPr lang="el-GR" sz="1100" dirty="0" smtClean="0"/>
              <a:t>(6)</a:t>
            </a:r>
          </a:p>
          <a:p>
            <a:pPr algn="just">
              <a:buNone/>
            </a:pPr>
            <a:r>
              <a:rPr lang="el-GR" sz="3200" dirty="0" smtClean="0"/>
              <a:t>   Συχνά τα προνόμια που «φαίνεται» να απολαμβάνουν οι πρόσφυγες, διογκώνονται στα μάτια των ντόπιων κατοίκων, οδηγώντας σε μεγαλύτερη ένταση τις πολιτισμικές ομάδες μεταξύ τους. </a:t>
            </a:r>
            <a:r>
              <a:rPr lang="el-GR" sz="1100" dirty="0" smtClean="0"/>
              <a:t>(8)</a:t>
            </a:r>
          </a:p>
          <a:p>
            <a:pPr>
              <a:buNone/>
            </a:pP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357298"/>
            <a:ext cx="8715436" cy="4929222"/>
          </a:xfrm>
        </p:spPr>
        <p:txBody>
          <a:bodyPr>
            <a:noAutofit/>
          </a:bodyPr>
          <a:lstStyle/>
          <a:p>
            <a:pPr>
              <a:buClr>
                <a:schemeClr val="bg2">
                  <a:lumMod val="50000"/>
                </a:schemeClr>
              </a:buClr>
            </a:pPr>
            <a:r>
              <a:rPr lang="el-GR" sz="2800" dirty="0" smtClean="0"/>
              <a:t>Ενσωμάτωση ανθρωπιστικών και αναπτυξιακών προγραμμάτων, τα οποία θα επιφέρουν ισορροπία για την καλύτερη συνύπαρξή της τοπικής κοινωνίας και των προσφύγων.</a:t>
            </a:r>
            <a:r>
              <a:rPr lang="en-US" sz="2800" dirty="0" smtClean="0"/>
              <a:t> </a:t>
            </a:r>
            <a:r>
              <a:rPr lang="el-GR" sz="1100" dirty="0" smtClean="0"/>
              <a:t>(14)</a:t>
            </a:r>
          </a:p>
          <a:p>
            <a:pPr>
              <a:buClr>
                <a:schemeClr val="bg2">
                  <a:lumMod val="50000"/>
                </a:schemeClr>
              </a:buClr>
            </a:pPr>
            <a:r>
              <a:rPr lang="el-GR" sz="2800" dirty="0" smtClean="0"/>
              <a:t>Δημιουργία ομαδικών διαπολιτισμικών συναντήσεων και την εκπαίδευση στη επίλυση συγκρούσεων. </a:t>
            </a:r>
            <a:r>
              <a:rPr lang="el-GR" sz="1100" dirty="0" smtClean="0"/>
              <a:t>(7)</a:t>
            </a:r>
          </a:p>
          <a:p>
            <a:pPr>
              <a:buClr>
                <a:schemeClr val="bg2">
                  <a:lumMod val="50000"/>
                </a:schemeClr>
              </a:buClr>
              <a:buFont typeface="Wingdings" pitchFamily="2" charset="2"/>
              <a:buChar char="Ø"/>
            </a:pPr>
            <a:r>
              <a:rPr lang="el-GR" sz="2800" dirty="0" smtClean="0"/>
              <a:t>Οι λύσεις που δίνονται από μικρές ομάδες, σε συνεργασία με «νησίδες» ανθρωποκεντρικών υπηρεσιών, είναι εντέλει πιο άμεσες &amp; αποτελεσματικές απ’ ότι οι θεσμικές απαντήσεις.</a:t>
            </a:r>
          </a:p>
          <a:p>
            <a:pPr>
              <a:buClr>
                <a:schemeClr val="bg2">
                  <a:lumMod val="50000"/>
                </a:schemeClr>
              </a:buClr>
            </a:pPr>
            <a:r>
              <a:rPr lang="el-GR" sz="2800" dirty="0" smtClean="0"/>
              <a:t>Αγωγή Κοινότητας </a:t>
            </a:r>
            <a:r>
              <a:rPr lang="el-GR" sz="1100" dirty="0" smtClean="0"/>
              <a:t>(5)</a:t>
            </a:r>
            <a:endParaRPr lang="el-GR" sz="1100" dirty="0"/>
          </a:p>
        </p:txBody>
      </p:sp>
      <p:sp>
        <p:nvSpPr>
          <p:cNvPr id="8" name="3 - Τίτλος"/>
          <p:cNvSpPr>
            <a:spLocks noGrp="1"/>
          </p:cNvSpPr>
          <p:nvPr>
            <p:ph type="title"/>
          </p:nvPr>
        </p:nvSpPr>
        <p:spPr>
          <a:xfrm>
            <a:off x="457200" y="152400"/>
            <a:ext cx="8229600" cy="1219200"/>
          </a:xfrm>
        </p:spPr>
        <p:txBody>
          <a:bodyPr>
            <a:normAutofit fontScale="90000"/>
          </a:bodyPr>
          <a:lstStyle/>
          <a:p>
            <a:pPr algn="ctr"/>
            <a:r>
              <a:rPr lang="el-GR" dirty="0" smtClean="0">
                <a:solidFill>
                  <a:schemeClr val="bg2">
                    <a:lumMod val="50000"/>
                  </a:schemeClr>
                </a:solidFill>
              </a:rPr>
              <a:t>ΔΗΜΙΟΥΡΓΩΝΤΑΣ ΚΑΛΕΣ ΠΡΑΚΤΙΚΕΣ</a:t>
            </a:r>
            <a:endParaRPr lang="el-GR"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285860"/>
            <a:ext cx="8715436" cy="5286412"/>
          </a:xfrm>
        </p:spPr>
        <p:txBody>
          <a:bodyPr/>
          <a:lstStyle/>
          <a:p>
            <a:pPr>
              <a:buNone/>
            </a:pPr>
            <a:r>
              <a:rPr lang="el-GR" sz="3000" dirty="0" smtClean="0"/>
              <a:t>   Η αγωγή κοινότητας είναι ένα ευέλικτο εργαλείο που προσαρμόζεται σύμφωνα με τις ανάγκες μιας κοινότητας, όπως κοινωνικές,  πολιτισμικές, περιβαλλοντικές κτλ. </a:t>
            </a:r>
          </a:p>
          <a:p>
            <a:pPr>
              <a:buNone/>
            </a:pPr>
            <a:r>
              <a:rPr lang="el-GR" sz="3000" dirty="0" smtClean="0"/>
              <a:t>   Στοχεύει στο άνοιγμα προς την κοινωνία με στόχο την επικοινωνία και την αλληλεπίδραση μέσα από συγκεκριμένες πρακτικές: </a:t>
            </a:r>
          </a:p>
          <a:p>
            <a:pPr>
              <a:buClr>
                <a:schemeClr val="bg2">
                  <a:lumMod val="50000"/>
                </a:schemeClr>
              </a:buClr>
            </a:pPr>
            <a:r>
              <a:rPr lang="el-GR" sz="3000" dirty="0" smtClean="0"/>
              <a:t> Καταγραφή υπηρεσιών που υπάρχουν στο άμεσο περιβάλλον με στόχο την ανάδειξη ελλείψεων και την κάλυψη αυτών</a:t>
            </a:r>
          </a:p>
          <a:p>
            <a:pPr>
              <a:buNone/>
            </a:pPr>
            <a:endParaRPr lang="el-GR" dirty="0"/>
          </a:p>
        </p:txBody>
      </p:sp>
      <p:sp>
        <p:nvSpPr>
          <p:cNvPr id="2" name="1 - Τίτλος"/>
          <p:cNvSpPr>
            <a:spLocks noGrp="1"/>
          </p:cNvSpPr>
          <p:nvPr>
            <p:ph type="title"/>
          </p:nvPr>
        </p:nvSpPr>
        <p:spPr>
          <a:xfrm>
            <a:off x="285720" y="0"/>
            <a:ext cx="8443914" cy="1285860"/>
          </a:xfrm>
        </p:spPr>
        <p:txBody>
          <a:bodyPr>
            <a:normAutofit/>
          </a:bodyPr>
          <a:lstStyle/>
          <a:p>
            <a:pPr algn="ctr"/>
            <a:r>
              <a:rPr lang="el-GR" dirty="0" smtClean="0">
                <a:solidFill>
                  <a:schemeClr val="bg2">
                    <a:lumMod val="50000"/>
                  </a:schemeClr>
                </a:solidFill>
              </a:rPr>
              <a:t>ΑΓΩΓΗ ΚΟΙΝΟΤΗΤΑΣ</a:t>
            </a:r>
            <a:br>
              <a:rPr lang="el-GR" dirty="0" smtClean="0">
                <a:solidFill>
                  <a:schemeClr val="bg2">
                    <a:lumMod val="50000"/>
                  </a:schemeClr>
                </a:solidFill>
              </a:rPr>
            </a:br>
            <a:r>
              <a:rPr lang="el-GR" sz="2200" dirty="0" smtClean="0">
                <a:solidFill>
                  <a:schemeClr val="bg2">
                    <a:lumMod val="50000"/>
                  </a:schemeClr>
                </a:solidFill>
              </a:rPr>
              <a:t> (Εγχειρίδιο αγωγής κοινότητας, 2016)</a:t>
            </a:r>
            <a:endParaRPr lang="el-GR" sz="22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214290"/>
            <a:ext cx="8715436" cy="6500858"/>
          </a:xfrm>
        </p:spPr>
        <p:txBody>
          <a:bodyPr>
            <a:normAutofit/>
          </a:bodyPr>
          <a:lstStyle/>
          <a:p>
            <a:pPr>
              <a:buClr>
                <a:schemeClr val="bg2">
                  <a:lumMod val="50000"/>
                </a:schemeClr>
              </a:buClr>
            </a:pPr>
            <a:r>
              <a:rPr lang="el-GR" sz="3000" dirty="0" smtClean="0"/>
              <a:t>Δικτύωση και ανάπτυξη συνεργιών με φορείς και υπηρεσίες κοινότητας</a:t>
            </a:r>
          </a:p>
          <a:p>
            <a:pPr>
              <a:buClr>
                <a:schemeClr val="bg2">
                  <a:lumMod val="50000"/>
                </a:schemeClr>
              </a:buClr>
            </a:pPr>
            <a:r>
              <a:rPr lang="el-GR" sz="3000" dirty="0" smtClean="0"/>
              <a:t>Ενδυνάμωση διεθνούς αλληλεγγύης για την αντιμετώπιση των προκλήσεων της αναγκαστικής μετακίνησης παγκοσμίως</a:t>
            </a:r>
          </a:p>
          <a:p>
            <a:pPr>
              <a:buClr>
                <a:schemeClr val="bg2">
                  <a:lumMod val="50000"/>
                </a:schemeClr>
              </a:buClr>
            </a:pPr>
            <a:r>
              <a:rPr lang="el-GR" sz="3000" dirty="0" smtClean="0"/>
              <a:t>Δράσεις ευαισθητοποίησης της κοινής γνώμης με προβολή στα ΜΜΕ, με διανομή έντυπου υλικού, ημερίδες κλπ</a:t>
            </a:r>
          </a:p>
          <a:p>
            <a:pPr>
              <a:buClr>
                <a:schemeClr val="bg2">
                  <a:lumMod val="50000"/>
                </a:schemeClr>
              </a:buClr>
            </a:pPr>
            <a:r>
              <a:rPr lang="el-GR" sz="3000" dirty="0" smtClean="0"/>
              <a:t>Αφιέρωση χρόνου να ακουστούν οι όποιες αντιστάσεις, προκαταλήψεις αναδύονται </a:t>
            </a:r>
          </a:p>
          <a:p>
            <a:pPr>
              <a:buClr>
                <a:schemeClr val="bg2">
                  <a:lumMod val="50000"/>
                </a:schemeClr>
              </a:buClr>
            </a:pPr>
            <a:r>
              <a:rPr lang="el-GR" sz="3000" dirty="0" smtClean="0"/>
              <a:t>Εποπτεία – Διαπολιτισμική εκπαίδευση σε εμπλεκόμενους επαγγελματίες με το προσφυγικό</a:t>
            </a:r>
          </a:p>
          <a:p>
            <a:pPr>
              <a:buClr>
                <a:schemeClr val="bg2">
                  <a:lumMod val="50000"/>
                </a:schemeClr>
              </a:buClr>
            </a:pPr>
            <a:endParaRPr lang="el-GR" sz="3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1285860"/>
            <a:ext cx="8572560" cy="5357850"/>
          </a:xfrm>
        </p:spPr>
        <p:txBody>
          <a:bodyPr>
            <a:normAutofit/>
          </a:bodyPr>
          <a:lstStyle/>
          <a:p>
            <a:pPr algn="just">
              <a:buNone/>
            </a:pPr>
            <a:r>
              <a:rPr lang="el-GR" sz="3000" dirty="0" smtClean="0"/>
              <a:t>   Η κουλτούρα δίνει στον άνθρωπο την αίσθηση του ποιος είναι. Επηρεάζει την συμπεριφορά, την ηθική, τις πεποιθήσεις, τη στάση ζωής. Σημαντικό κομμάτι της κουλτούρας αποτελούν οι παραδόσεις, γιατί εκφράζουν άτυπα έθιμα, ταμπού και τελετουργίες.  </a:t>
            </a:r>
          </a:p>
          <a:p>
            <a:pPr algn="just">
              <a:buNone/>
            </a:pPr>
            <a:r>
              <a:rPr lang="el-GR" sz="3000" dirty="0" smtClean="0"/>
              <a:t>  Είναι απαραίτητο να αναγνωρίσουμε την επιρροή της δικής μας κουλτούρας, αλλά και τα στερεότυπα για άλλες, προκειμένου να χτίσουμε γέφυρες επικοινωνίας με τους άλλους πολιτισμούς.</a:t>
            </a:r>
          </a:p>
        </p:txBody>
      </p:sp>
      <p:sp>
        <p:nvSpPr>
          <p:cNvPr id="2" name="1 - Τίτλος"/>
          <p:cNvSpPr>
            <a:spLocks noGrp="1"/>
          </p:cNvSpPr>
          <p:nvPr>
            <p:ph type="title"/>
          </p:nvPr>
        </p:nvSpPr>
        <p:spPr>
          <a:xfrm>
            <a:off x="500034" y="214290"/>
            <a:ext cx="8229600" cy="1000132"/>
          </a:xfrm>
        </p:spPr>
        <p:txBody>
          <a:bodyPr>
            <a:normAutofit fontScale="90000"/>
          </a:bodyPr>
          <a:lstStyle/>
          <a:p>
            <a:pPr algn="ctr"/>
            <a:r>
              <a:rPr lang="el-GR" dirty="0" smtClean="0">
                <a:solidFill>
                  <a:schemeClr val="bg2">
                    <a:lumMod val="50000"/>
                  </a:schemeClr>
                </a:solidFill>
              </a:rPr>
              <a:t>ΑΝΑΓΚΗ ΔΙΑΠΟΛΙΤΙΣΜΙΚΗΣ ΣΥΝΕΙΔΗΣΗΣ</a:t>
            </a:r>
            <a:endParaRPr lang="el-GR"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285728"/>
            <a:ext cx="8643998" cy="6215106"/>
          </a:xfrm>
        </p:spPr>
        <p:txBody>
          <a:bodyPr>
            <a:normAutofit/>
          </a:bodyPr>
          <a:lstStyle/>
          <a:p>
            <a:pPr algn="just">
              <a:buNone/>
            </a:pPr>
            <a:r>
              <a:rPr lang="el-GR" sz="3200" dirty="0" smtClean="0"/>
              <a:t>   Η πολιτισμική αυτογνωσία μπορεί να ελαχιστοποιήσει τον αντίκτυπο του «πολιτισμικού σοκ» και να αυξήσει τη διαπολιτισμική αλληλεπίδραση, μετατρέποντας σε λιγότερο «απόλυτες» τις ανθρώπινες αντιδράσεις. </a:t>
            </a:r>
          </a:p>
          <a:p>
            <a:pPr>
              <a:buNone/>
            </a:pPr>
            <a:endParaRPr lang="el-GR" dirty="0"/>
          </a:p>
        </p:txBody>
      </p:sp>
      <p:pic>
        <p:nvPicPr>
          <p:cNvPr id="1026" name="Picture 2" descr="C:\Users\user\Desktop\DIVERISTY.jpg"/>
          <p:cNvPicPr>
            <a:picLocks noChangeAspect="1" noChangeArrowheads="1"/>
          </p:cNvPicPr>
          <p:nvPr/>
        </p:nvPicPr>
        <p:blipFill>
          <a:blip r:embed="rId2"/>
          <a:srcRect/>
          <a:stretch>
            <a:fillRect/>
          </a:stretch>
        </p:blipFill>
        <p:spPr bwMode="auto">
          <a:xfrm>
            <a:off x="1142976" y="3357562"/>
            <a:ext cx="7286676" cy="320361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lgn="just">
              <a:buNone/>
            </a:pPr>
            <a:r>
              <a:rPr lang="el-GR" sz="3200" dirty="0" smtClean="0"/>
              <a:t>  Ενόσω όλοι εμείς παθητικά αναπαράγουμε το δοτό σλόγκαν «τίποτα δεν αλλάζει», άνθρωποι σε όλο τον κόσμο, απειλούνται, φυλακίζονται, γίνονται πρόσφυγες, γιατί θέλουν να τα αλλάξουν όλα… Για τους εαυτούς τους, για τα παιδιά τους, για την πατρίδα τους, για όλο τον κόσμο….</a:t>
            </a:r>
            <a:endParaRPr lang="el-GR" sz="3200" dirty="0"/>
          </a:p>
        </p:txBody>
      </p:sp>
      <p:sp>
        <p:nvSpPr>
          <p:cNvPr id="2" name="1 - Τίτλος"/>
          <p:cNvSpPr>
            <a:spLocks noGrp="1"/>
          </p:cNvSpPr>
          <p:nvPr>
            <p:ph type="title"/>
          </p:nvPr>
        </p:nvSpPr>
        <p:spPr/>
        <p:txBody>
          <a:bodyPr/>
          <a:lstStyle/>
          <a:p>
            <a:pPr algn="ctr"/>
            <a:r>
              <a:rPr lang="el-GR" dirty="0" smtClean="0">
                <a:solidFill>
                  <a:schemeClr val="bg2">
                    <a:lumMod val="50000"/>
                  </a:schemeClr>
                </a:solidFill>
              </a:rPr>
              <a:t>ΑΝΤΙ ΣΥΜΠΕΡΑΣΜΑΤΩΝ…</a:t>
            </a:r>
            <a:endParaRPr lang="el-GR"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857232"/>
            <a:ext cx="8229600" cy="5238768"/>
          </a:xfrm>
        </p:spPr>
        <p:txBody>
          <a:bodyPr/>
          <a:lstStyle/>
          <a:p>
            <a:pPr algn="ctr">
              <a:buNone/>
            </a:pPr>
            <a:endParaRPr lang="el-GR" sz="3200" dirty="0" smtClean="0">
              <a:solidFill>
                <a:schemeClr val="bg2">
                  <a:lumMod val="50000"/>
                </a:schemeClr>
              </a:solidFill>
            </a:endParaRPr>
          </a:p>
          <a:p>
            <a:pPr algn="ctr">
              <a:buNone/>
            </a:pPr>
            <a:endParaRPr lang="el-GR" sz="3200" dirty="0" smtClean="0">
              <a:solidFill>
                <a:schemeClr val="bg2">
                  <a:lumMod val="50000"/>
                </a:schemeClr>
              </a:solidFill>
            </a:endParaRPr>
          </a:p>
          <a:p>
            <a:pPr algn="ctr">
              <a:buNone/>
            </a:pPr>
            <a:endParaRPr lang="el-GR" sz="3200" dirty="0" smtClean="0">
              <a:solidFill>
                <a:schemeClr val="bg2">
                  <a:lumMod val="50000"/>
                </a:schemeClr>
              </a:solidFill>
            </a:endParaRPr>
          </a:p>
          <a:p>
            <a:pPr algn="ctr">
              <a:buNone/>
            </a:pPr>
            <a:endParaRPr lang="el-GR" sz="3200" dirty="0" smtClean="0">
              <a:solidFill>
                <a:schemeClr val="bg2">
                  <a:lumMod val="50000"/>
                </a:schemeClr>
              </a:solidFill>
            </a:endParaRPr>
          </a:p>
          <a:p>
            <a:pPr algn="ctr">
              <a:buNone/>
            </a:pPr>
            <a:endParaRPr lang="el-GR" sz="3200" dirty="0" smtClean="0">
              <a:solidFill>
                <a:schemeClr val="bg2">
                  <a:lumMod val="50000"/>
                </a:schemeClr>
              </a:solidFill>
            </a:endParaRPr>
          </a:p>
          <a:p>
            <a:pPr algn="ctr">
              <a:buNone/>
            </a:pPr>
            <a:endParaRPr lang="el-GR" sz="3200" dirty="0" smtClean="0">
              <a:solidFill>
                <a:schemeClr val="bg2">
                  <a:lumMod val="50000"/>
                </a:schemeClr>
              </a:solidFill>
            </a:endParaRPr>
          </a:p>
          <a:p>
            <a:pPr algn="ctr">
              <a:buNone/>
            </a:pPr>
            <a:r>
              <a:rPr lang="el-GR" sz="3200" dirty="0" smtClean="0">
                <a:solidFill>
                  <a:schemeClr val="bg2">
                    <a:lumMod val="50000"/>
                  </a:schemeClr>
                </a:solidFill>
              </a:rPr>
              <a:t>ΕΥΧΑΡΙΣΤΟΥΜΕ </a:t>
            </a:r>
          </a:p>
          <a:p>
            <a:pPr algn="ctr">
              <a:buNone/>
            </a:pPr>
            <a:r>
              <a:rPr lang="el-GR" sz="3200" dirty="0" smtClean="0">
                <a:solidFill>
                  <a:schemeClr val="bg2">
                    <a:lumMod val="50000"/>
                  </a:schemeClr>
                </a:solidFill>
              </a:rPr>
              <a:t>ΓΙΑ ΤΗΝ ΠΡΟΣΟΧΗ ΣΑΣ!</a:t>
            </a:r>
          </a:p>
          <a:p>
            <a:pPr algn="ctr">
              <a:buNone/>
            </a:pPr>
            <a:endParaRPr lang="el-GR" sz="3200" dirty="0">
              <a:solidFill>
                <a:schemeClr val="bg2">
                  <a:lumMod val="50000"/>
                </a:schemeClr>
              </a:solidFill>
            </a:endParaRPr>
          </a:p>
        </p:txBody>
      </p:sp>
      <p:pic>
        <p:nvPicPr>
          <p:cNvPr id="1026" name="Picture 2" descr="C:\Users\user\Desktop\87924e9af65da2327fb4859e43a9e89c.jpg"/>
          <p:cNvPicPr>
            <a:picLocks noChangeAspect="1" noChangeArrowheads="1"/>
          </p:cNvPicPr>
          <p:nvPr/>
        </p:nvPicPr>
        <p:blipFill>
          <a:blip r:embed="rId2"/>
          <a:srcRect/>
          <a:stretch>
            <a:fillRect/>
          </a:stretch>
        </p:blipFill>
        <p:spPr bwMode="auto">
          <a:xfrm>
            <a:off x="2143108" y="571480"/>
            <a:ext cx="4715840" cy="28575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285729"/>
            <a:ext cx="8229600" cy="3500462"/>
          </a:xfrm>
        </p:spPr>
        <p:txBody>
          <a:bodyPr>
            <a:normAutofit/>
          </a:bodyPr>
          <a:lstStyle/>
          <a:p>
            <a:pPr>
              <a:buNone/>
            </a:pPr>
            <a:r>
              <a:rPr lang="el-GR" dirty="0" smtClean="0"/>
              <a:t>   </a:t>
            </a:r>
          </a:p>
          <a:p>
            <a:pPr>
              <a:buNone/>
            </a:pPr>
            <a:endParaRPr lang="el-GR" dirty="0"/>
          </a:p>
        </p:txBody>
      </p:sp>
      <p:sp>
        <p:nvSpPr>
          <p:cNvPr id="6" name="5 - Ορθογώνιο"/>
          <p:cNvSpPr/>
          <p:nvPr/>
        </p:nvSpPr>
        <p:spPr>
          <a:xfrm>
            <a:off x="285720" y="500042"/>
            <a:ext cx="8572560" cy="5509200"/>
          </a:xfrm>
          <a:prstGeom prst="rect">
            <a:avLst/>
          </a:prstGeom>
        </p:spPr>
        <p:txBody>
          <a:bodyPr wrap="square">
            <a:spAutoFit/>
          </a:bodyPr>
          <a:lstStyle/>
          <a:p>
            <a:pPr algn="just"/>
            <a:r>
              <a:rPr lang="el-GR" sz="3200" dirty="0" smtClean="0"/>
              <a:t>Στις μέρες μας ωστόσο, η μετανάστευση έχει λάβει τεράστιες διαστάσεις λόγω  των σημαντικών κοινωνικών και πολιτικών αλλαγών που συμβαίνουν παγκοσμίως.</a:t>
            </a:r>
            <a:endParaRPr lang="en-US" sz="3200" dirty="0" smtClean="0"/>
          </a:p>
          <a:p>
            <a:pPr algn="just"/>
            <a:endParaRPr lang="en-US" sz="3200" dirty="0" smtClean="0"/>
          </a:p>
          <a:p>
            <a:pPr algn="just"/>
            <a:r>
              <a:rPr lang="el-GR" sz="3200" dirty="0" smtClean="0"/>
              <a:t> Ένα μεγάλο κύμα προσφύγων από τη Μέση Ανατολή, την Αφρική και την κεντρική Ασία έχουν διασχίσει τη Μεσόγειο και το Αιγαίο με όνειρο την ασφάλεια και μια καλύτερη ζωή στην Ευρώπη. </a:t>
            </a:r>
          </a:p>
          <a:p>
            <a:endParaRPr lang="el-GR"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285860"/>
            <a:ext cx="8229600" cy="5286412"/>
          </a:xfrm>
        </p:spPr>
        <p:txBody>
          <a:bodyPr>
            <a:normAutofit fontScale="62500" lnSpcReduction="20000"/>
          </a:bodyPr>
          <a:lstStyle/>
          <a:p>
            <a:pPr>
              <a:buClr>
                <a:schemeClr val="bg2">
                  <a:lumMod val="50000"/>
                </a:schemeClr>
              </a:buClr>
            </a:pPr>
            <a:r>
              <a:rPr lang="el-GR" b="1" dirty="0" smtClean="0">
                <a:solidFill>
                  <a:schemeClr val="bg2">
                    <a:lumMod val="50000"/>
                  </a:schemeClr>
                </a:solidFill>
              </a:rPr>
              <a:t>    Ελληνική Βιβλιογραφία</a:t>
            </a:r>
            <a:r>
              <a:rPr lang="el-GR" sz="1400" dirty="0" smtClean="0"/>
              <a:t> </a:t>
            </a:r>
          </a:p>
          <a:p>
            <a:pPr>
              <a:buClr>
                <a:schemeClr val="bg2">
                  <a:lumMod val="50000"/>
                </a:schemeClr>
              </a:buClr>
            </a:pPr>
            <a:endParaRPr lang="el-GR" sz="1400" dirty="0" smtClean="0"/>
          </a:p>
          <a:p>
            <a:pPr marL="514350" indent="-514350">
              <a:buClr>
                <a:schemeClr val="bg2">
                  <a:lumMod val="50000"/>
                </a:schemeClr>
              </a:buClr>
              <a:buFont typeface="+mj-lt"/>
              <a:buAutoNum type="arabicPeriod"/>
            </a:pPr>
            <a:r>
              <a:rPr lang="el-GR" sz="2200" dirty="0" smtClean="0"/>
              <a:t> Διεθνής Αμνηστία. (2016). Έκθεση παγιδευμένοι στην Ελλάδα Μια προσφυγική κρίση που θα μπορούσε να αποφευχθεί. </a:t>
            </a:r>
          </a:p>
          <a:p>
            <a:pPr marL="514350" indent="-514350">
              <a:buClr>
                <a:schemeClr val="bg2">
                  <a:lumMod val="50000"/>
                </a:schemeClr>
              </a:buClr>
              <a:buFont typeface="+mj-lt"/>
              <a:buAutoNum type="arabicPeriod"/>
            </a:pPr>
            <a:r>
              <a:rPr lang="el-GR" sz="2200" dirty="0" smtClean="0"/>
              <a:t>ΔΟΜ. (2017).</a:t>
            </a:r>
            <a:r>
              <a:rPr lang="el-GR" sz="2200" b="1" dirty="0" smtClean="0"/>
              <a:t> Στις 2.876 οι αφίξεις μεταναστών και προσφύγων στη Μεσόγειο το 2017. </a:t>
            </a:r>
            <a:r>
              <a:rPr lang="en-US" sz="2200" dirty="0" smtClean="0"/>
              <a:t>Office in Greece, International Organization for Migration. </a:t>
            </a:r>
            <a:r>
              <a:rPr lang="el-GR" sz="2200" dirty="0" smtClean="0"/>
              <a:t> </a:t>
            </a:r>
            <a:r>
              <a:rPr lang="el-GR" sz="2200" dirty="0" err="1" smtClean="0"/>
              <a:t>Tuesday</a:t>
            </a:r>
            <a:r>
              <a:rPr lang="el-GR" sz="2200" dirty="0" smtClean="0"/>
              <a:t>, 17 </a:t>
            </a:r>
            <a:r>
              <a:rPr lang="el-GR" sz="2200" dirty="0" err="1" smtClean="0"/>
              <a:t>January</a:t>
            </a:r>
            <a:r>
              <a:rPr lang="el-GR" sz="2200" dirty="0" smtClean="0"/>
              <a:t>, 2017</a:t>
            </a:r>
          </a:p>
          <a:p>
            <a:pPr marL="514350" lvl="0" indent="-514350">
              <a:buClr>
                <a:schemeClr val="bg2">
                  <a:lumMod val="50000"/>
                </a:schemeClr>
              </a:buClr>
              <a:buFont typeface="+mj-lt"/>
              <a:buAutoNum type="arabicPeriod"/>
            </a:pPr>
            <a:r>
              <a:rPr lang="el-GR" sz="2200" dirty="0" smtClean="0"/>
              <a:t>Μακρής Γ. (2004). ΙΣΛΑΜ, πεποιθήσεις, πρακτικές και τάσεις. Ελληνικά Γράμματα. </a:t>
            </a:r>
          </a:p>
          <a:p>
            <a:pPr marL="514350" lvl="0" indent="-514350">
              <a:buClr>
                <a:schemeClr val="bg2">
                  <a:lumMod val="50000"/>
                </a:schemeClr>
              </a:buClr>
              <a:buFont typeface="+mj-lt"/>
              <a:buAutoNum type="arabicPeriod"/>
            </a:pPr>
            <a:r>
              <a:rPr lang="el-GR" sz="2200" dirty="0" err="1" smtClean="0"/>
              <a:t>Μικέλης</a:t>
            </a:r>
            <a:r>
              <a:rPr lang="el-GR" sz="2200" dirty="0" smtClean="0"/>
              <a:t>, Κ. 'Ο Πολιτισμός στην Παγκόσμια Πολιτική: Θεωρία και Πράξη', Βασιλειάδης, Ν. και </a:t>
            </a:r>
            <a:r>
              <a:rPr lang="el-GR" sz="2200" dirty="0" err="1" smtClean="0"/>
              <a:t>Μπουτσιούκη</a:t>
            </a:r>
            <a:r>
              <a:rPr lang="el-GR" sz="2200" dirty="0" smtClean="0"/>
              <a:t>, Σ. (</a:t>
            </a:r>
            <a:r>
              <a:rPr lang="el-GR" sz="2200" dirty="0" err="1" smtClean="0"/>
              <a:t>επιμ</a:t>
            </a:r>
            <a:r>
              <a:rPr lang="el-GR" sz="2200" dirty="0" smtClean="0"/>
              <a:t>.) (2016) 'Πολιτιστική Διπλωματία. Ελληνικές και Διεθνείς Διαστάσεις' Ελληνικά Ακαδημαϊκά Ηλεκτρονικά Συγγράμματα και Βοηθήματα (πρόγραμμα </a:t>
            </a:r>
            <a:r>
              <a:rPr lang="el-GR" sz="2200" dirty="0" err="1" smtClean="0"/>
              <a:t>Κάλλιπος</a:t>
            </a:r>
            <a:r>
              <a:rPr lang="el-GR" sz="2200" dirty="0" smtClean="0"/>
              <a:t>)</a:t>
            </a:r>
          </a:p>
          <a:p>
            <a:pPr marL="514350" indent="-514350">
              <a:buClr>
                <a:schemeClr val="bg2">
                  <a:lumMod val="50000"/>
                </a:schemeClr>
              </a:buClr>
              <a:buFont typeface="+mj-lt"/>
              <a:buAutoNum type="arabicPeriod"/>
            </a:pPr>
            <a:r>
              <a:rPr lang="el-GR" sz="2200" dirty="0" smtClean="0"/>
              <a:t>Σακελλαρόπουλος Π., και Συν. (2016) Εγχειρίδιο Αγωγής Κοινότητας, αλληλεγγύης και Δικτύωσης.</a:t>
            </a:r>
          </a:p>
          <a:p>
            <a:pPr marL="514350" indent="-514350">
              <a:buClr>
                <a:schemeClr val="bg2">
                  <a:lumMod val="50000"/>
                </a:schemeClr>
              </a:buClr>
              <a:buNone/>
            </a:pPr>
            <a:endParaRPr lang="el-GR" sz="1400" dirty="0" smtClean="0"/>
          </a:p>
          <a:p>
            <a:pPr marL="514350" indent="-514350">
              <a:buClr>
                <a:schemeClr val="bg2">
                  <a:lumMod val="50000"/>
                </a:schemeClr>
              </a:buClr>
            </a:pPr>
            <a:r>
              <a:rPr lang="el-GR" b="1" dirty="0" smtClean="0">
                <a:solidFill>
                  <a:schemeClr val="bg2">
                    <a:lumMod val="50000"/>
                  </a:schemeClr>
                </a:solidFill>
              </a:rPr>
              <a:t>Ξενόγλωσση Βιβλιογραφία</a:t>
            </a:r>
          </a:p>
          <a:p>
            <a:pPr marL="514350" lvl="0" indent="-514350">
              <a:buClr>
                <a:schemeClr val="bg2">
                  <a:lumMod val="50000"/>
                </a:schemeClr>
              </a:buClr>
              <a:buFont typeface="+mj-lt"/>
              <a:buAutoNum type="arabicPeriod" startAt="6"/>
            </a:pPr>
            <a:r>
              <a:rPr lang="en-US" sz="2200" dirty="0" smtClean="0"/>
              <a:t>Aukot, E., 2003 ‘”It is Better to be a Refugee Than a Turkana in </a:t>
            </a:r>
            <a:r>
              <a:rPr lang="en-US" sz="2200" dirty="0" err="1" smtClean="0"/>
              <a:t>Kakuma</a:t>
            </a:r>
            <a:r>
              <a:rPr lang="en-US" sz="2200" dirty="0" smtClean="0"/>
              <a:t>”: Revisiting the Relationship between Hosts and Refugee in Kenya’. Global Movements for Refugees and Migrant Rights, Vol. 21</a:t>
            </a:r>
            <a:endParaRPr lang="el-GR" sz="2200" dirty="0" smtClean="0"/>
          </a:p>
          <a:p>
            <a:pPr marL="514350" indent="-514350">
              <a:buClr>
                <a:schemeClr val="bg2">
                  <a:lumMod val="50000"/>
                </a:schemeClr>
              </a:buClr>
              <a:buFont typeface="+mj-lt"/>
              <a:buAutoNum type="arabicPeriod" startAt="6"/>
            </a:pPr>
            <a:r>
              <a:rPr lang="en-US" sz="2200" dirty="0" smtClean="0"/>
              <a:t>Berry, L., 2008, ‘The Impact of Environmental Degradation on Refugee-Host Relations: A Case Study from Tanzania’. UNHCR New Issues in  Refugee Research Working Paper, No.15</a:t>
            </a:r>
            <a:endParaRPr lang="el-GR" sz="2200" dirty="0" smtClean="0"/>
          </a:p>
          <a:p>
            <a:pPr marL="514350" indent="-514350">
              <a:buClr>
                <a:schemeClr val="bg2">
                  <a:lumMod val="50000"/>
                </a:schemeClr>
              </a:buClr>
              <a:buFont typeface="+mj-lt"/>
              <a:buAutoNum type="arabicPeriod" startAt="6"/>
            </a:pPr>
            <a:r>
              <a:rPr lang="en-US" sz="2200" dirty="0" smtClean="0"/>
              <a:t>Dryden-Peterson, S. and Hovil,L.,2003, ‘Local integration as durable solution: Refugees, host populations and education in </a:t>
            </a:r>
            <a:r>
              <a:rPr lang="en-US" sz="2200" dirty="0" err="1" smtClean="0"/>
              <a:t>Uganda’,New</a:t>
            </a:r>
            <a:r>
              <a:rPr lang="en-US" sz="2200" dirty="0" smtClean="0"/>
              <a:t> Issues in Refugee Research Working series, No. 93, 2003</a:t>
            </a:r>
            <a:endParaRPr lang="el-GR" sz="2200" dirty="0" smtClean="0"/>
          </a:p>
          <a:p>
            <a:pPr marL="514350" indent="-514350">
              <a:buClr>
                <a:schemeClr val="bg2">
                  <a:lumMod val="50000"/>
                </a:schemeClr>
              </a:buClr>
              <a:buFont typeface="+mj-lt"/>
              <a:buAutoNum type="arabicPeriod" startAt="6"/>
            </a:pPr>
            <a:endParaRPr lang="el-GR" sz="2200" dirty="0" smtClean="0"/>
          </a:p>
          <a:p>
            <a:pPr marL="514350" lvl="0" indent="-514350">
              <a:buClr>
                <a:schemeClr val="bg2">
                  <a:lumMod val="50000"/>
                </a:schemeClr>
              </a:buClr>
              <a:buFont typeface="+mj-lt"/>
              <a:buAutoNum type="arabicPeriod" startAt="6"/>
            </a:pPr>
            <a:endParaRPr lang="el-GR" sz="1500" dirty="0" smtClean="0"/>
          </a:p>
          <a:p>
            <a:pPr marL="514350" lvl="0" indent="-514350">
              <a:buClr>
                <a:schemeClr val="bg2">
                  <a:lumMod val="50000"/>
                </a:schemeClr>
              </a:buClr>
              <a:buFont typeface="+mj-lt"/>
              <a:buAutoNum type="arabicPeriod" startAt="6"/>
            </a:pPr>
            <a:endParaRPr lang="el-GR" sz="1500" dirty="0" smtClean="0"/>
          </a:p>
          <a:p>
            <a:pPr lvl="0">
              <a:buNone/>
            </a:pPr>
            <a:r>
              <a:rPr lang="el-GR" sz="1400" dirty="0" smtClean="0"/>
              <a:t>      </a:t>
            </a:r>
            <a:endParaRPr lang="el-GR" sz="1500" dirty="0" smtClean="0"/>
          </a:p>
          <a:p>
            <a:pPr marL="514350" lvl="0" indent="-514350">
              <a:buClr>
                <a:schemeClr val="bg2">
                  <a:lumMod val="50000"/>
                </a:schemeClr>
              </a:buClr>
              <a:buFont typeface="+mj-lt"/>
              <a:buAutoNum type="arabicPeriod" startAt="6"/>
            </a:pPr>
            <a:endParaRPr lang="el-GR" sz="1500" dirty="0" smtClean="0"/>
          </a:p>
          <a:p>
            <a:pPr marL="514350" indent="-514350">
              <a:buClr>
                <a:schemeClr val="bg2">
                  <a:lumMod val="50000"/>
                </a:schemeClr>
              </a:buClr>
              <a:buFont typeface="+mj-lt"/>
              <a:buAutoNum type="arabicPeriod" startAt="6"/>
            </a:pPr>
            <a:endParaRPr lang="el-GR" dirty="0" smtClean="0"/>
          </a:p>
          <a:p>
            <a:pPr marL="514350" indent="-514350">
              <a:buClr>
                <a:schemeClr val="bg2">
                  <a:lumMod val="50000"/>
                </a:schemeClr>
              </a:buClr>
              <a:buFont typeface="+mj-lt"/>
              <a:buAutoNum type="arabicPeriod" startAt="6"/>
            </a:pPr>
            <a:endParaRPr lang="el-GR" sz="1400" dirty="0" smtClean="0"/>
          </a:p>
          <a:p>
            <a:pPr marL="514350" lvl="0" indent="-514350">
              <a:buClr>
                <a:schemeClr val="bg2">
                  <a:lumMod val="50000"/>
                </a:schemeClr>
              </a:buClr>
              <a:buFont typeface="+mj-lt"/>
              <a:buAutoNum type="arabicPeriod" startAt="6"/>
            </a:pPr>
            <a:endParaRPr lang="el-GR" sz="1400" dirty="0" smtClean="0"/>
          </a:p>
          <a:p>
            <a:pPr marL="514350" indent="-514350">
              <a:buClr>
                <a:schemeClr val="bg2">
                  <a:lumMod val="50000"/>
                </a:schemeClr>
              </a:buClr>
              <a:buFont typeface="+mj-lt"/>
              <a:buAutoNum type="arabicPeriod" startAt="6"/>
            </a:pPr>
            <a:endParaRPr lang="el-GR" dirty="0"/>
          </a:p>
        </p:txBody>
      </p:sp>
      <p:sp>
        <p:nvSpPr>
          <p:cNvPr id="3" name="2 - Τίτλος"/>
          <p:cNvSpPr>
            <a:spLocks noGrp="1"/>
          </p:cNvSpPr>
          <p:nvPr>
            <p:ph type="title"/>
          </p:nvPr>
        </p:nvSpPr>
        <p:spPr>
          <a:xfrm>
            <a:off x="457200" y="152400"/>
            <a:ext cx="8229600" cy="990584"/>
          </a:xfrm>
        </p:spPr>
        <p:txBody>
          <a:bodyPr>
            <a:normAutofit/>
          </a:bodyPr>
          <a:lstStyle/>
          <a:p>
            <a:pPr algn="ctr"/>
            <a:r>
              <a:rPr lang="el-GR" dirty="0" smtClean="0">
                <a:solidFill>
                  <a:schemeClr val="bg2">
                    <a:lumMod val="50000"/>
                  </a:schemeClr>
                </a:solidFill>
              </a:rPr>
              <a:t>ΒΙΒΛΙΟΓΡΑΦΙΑ</a:t>
            </a:r>
            <a:endParaRPr lang="el-GR"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00034" y="357166"/>
            <a:ext cx="8229600" cy="4572000"/>
          </a:xfrm>
        </p:spPr>
        <p:txBody>
          <a:bodyPr/>
          <a:lstStyle/>
          <a:p>
            <a:pPr marL="514350" lvl="0" indent="-514350">
              <a:buClr>
                <a:schemeClr val="bg2">
                  <a:lumMod val="50000"/>
                </a:schemeClr>
              </a:buClr>
              <a:buFont typeface="+mj-lt"/>
              <a:buAutoNum type="arabicPeriod" startAt="9"/>
            </a:pPr>
            <a:r>
              <a:rPr lang="en-US" sz="1400" dirty="0" smtClean="0"/>
              <a:t>Oliver Walton, 2012, ‘Helpdesk Research Report: Preventing conflict between refugees and host communities’. Governance &amp; Social Development recourse center</a:t>
            </a:r>
            <a:endParaRPr lang="el-GR" sz="1400" dirty="0" smtClean="0"/>
          </a:p>
          <a:p>
            <a:pPr marL="514350" indent="-514350">
              <a:buClr>
                <a:schemeClr val="bg2">
                  <a:lumMod val="50000"/>
                </a:schemeClr>
              </a:buClr>
              <a:buFont typeface="+mj-lt"/>
              <a:buAutoNum type="arabicPeriod" startAt="9"/>
            </a:pPr>
            <a:r>
              <a:rPr lang="en-US" sz="1400" dirty="0" smtClean="0"/>
              <a:t>Papadopoulos, R. K. (2001). Refugees, therapists and trauma: Systemic reflections. Context: The Magazine of the Association for Family Therapy, 54, 5–8. Special issue on refugees, </a:t>
            </a:r>
            <a:r>
              <a:rPr lang="en-US" sz="1400" dirty="0" err="1" smtClean="0"/>
              <a:t>ed.G</a:t>
            </a:r>
            <a:r>
              <a:rPr lang="en-US" sz="1400" dirty="0" smtClean="0"/>
              <a:t>. </a:t>
            </a:r>
            <a:r>
              <a:rPr lang="en-US" sz="1400" dirty="0" err="1" smtClean="0"/>
              <a:t>Gorell</a:t>
            </a:r>
            <a:r>
              <a:rPr lang="en-US" sz="1400" dirty="0" smtClean="0"/>
              <a:t> Barnes and R. K Papadopoulos</a:t>
            </a:r>
            <a:endParaRPr lang="el-GR" sz="1400" dirty="0" smtClean="0"/>
          </a:p>
          <a:p>
            <a:pPr marL="514350" lvl="0" indent="-514350">
              <a:buClr>
                <a:schemeClr val="bg2">
                  <a:lumMod val="50000"/>
                </a:schemeClr>
              </a:buClr>
              <a:buFont typeface="+mj-lt"/>
              <a:buAutoNum type="arabicPeriod" startAt="9"/>
            </a:pPr>
            <a:r>
              <a:rPr lang="en-US" sz="1400" dirty="0" err="1" smtClean="0"/>
              <a:t>Volkan</a:t>
            </a:r>
            <a:r>
              <a:rPr lang="en-US" sz="1400" dirty="0" smtClean="0"/>
              <a:t>, V. D. (1993) Immigrants and refugees: a psychodynamic perspective. </a:t>
            </a:r>
            <a:r>
              <a:rPr lang="en-US" sz="1400" i="1" dirty="0" smtClean="0"/>
              <a:t>Mind and Human Interaction, </a:t>
            </a:r>
            <a:r>
              <a:rPr lang="en-US" sz="1400" dirty="0" smtClean="0"/>
              <a:t>4: 63-69.</a:t>
            </a:r>
            <a:endParaRPr lang="el-GR" sz="1400" dirty="0" smtClean="0"/>
          </a:p>
          <a:p>
            <a:pPr marL="514350" indent="-514350">
              <a:buClr>
                <a:schemeClr val="bg2">
                  <a:lumMod val="50000"/>
                </a:schemeClr>
              </a:buClr>
              <a:buNone/>
            </a:pPr>
            <a:r>
              <a:rPr lang="el-GR" sz="1400" dirty="0" smtClean="0"/>
              <a:t> </a:t>
            </a:r>
          </a:p>
          <a:p>
            <a:pPr marL="514350" indent="-514350">
              <a:buClr>
                <a:schemeClr val="bg2">
                  <a:lumMod val="50000"/>
                </a:schemeClr>
              </a:buClr>
            </a:pPr>
            <a:r>
              <a:rPr lang="el-GR" sz="1800" dirty="0" smtClean="0">
                <a:solidFill>
                  <a:schemeClr val="bg2">
                    <a:lumMod val="50000"/>
                  </a:schemeClr>
                </a:solidFill>
              </a:rPr>
              <a:t>Ιστοσελίδες</a:t>
            </a:r>
          </a:p>
          <a:p>
            <a:pPr marL="514350" lvl="0" indent="-514350">
              <a:buClr>
                <a:schemeClr val="bg2">
                  <a:lumMod val="50000"/>
                </a:schemeClr>
              </a:buClr>
              <a:buFont typeface="+mj-lt"/>
              <a:buAutoNum type="arabicPeriod" startAt="12"/>
            </a:pPr>
            <a:r>
              <a:rPr lang="en-US" sz="1800" dirty="0" smtClean="0"/>
              <a:t>www.data.unchr.org/mediterranean/country.php?id=83</a:t>
            </a:r>
            <a:endParaRPr lang="el-GR" sz="1400" dirty="0" smtClean="0"/>
          </a:p>
          <a:p>
            <a:pPr marL="514350" indent="-514350">
              <a:buClr>
                <a:schemeClr val="bg2">
                  <a:lumMod val="50000"/>
                </a:schemeClr>
              </a:buClr>
              <a:buFont typeface="+mj-lt"/>
              <a:buAutoNum type="arabicPeriod" startAt="12"/>
            </a:pPr>
            <a:endParaRPr lang="el-GR" sz="1800" dirty="0" smtClean="0">
              <a:solidFill>
                <a:schemeClr val="bg2">
                  <a:lumMod val="50000"/>
                </a:schemeClr>
              </a:solidFill>
            </a:endParaRPr>
          </a:p>
          <a:p>
            <a:pPr marL="514350" indent="-514350">
              <a:buClr>
                <a:schemeClr val="bg2">
                  <a:lumMod val="50000"/>
                </a:schemeClr>
              </a:buClr>
              <a:buFont typeface="+mj-lt"/>
              <a:buAutoNum type="arabicPeriod" startAt="12"/>
            </a:pPr>
            <a:endParaRPr lang="el-GR" sz="1400" dirty="0" smtClean="0"/>
          </a:p>
          <a:p>
            <a:pPr marL="514350" indent="-514350">
              <a:buClr>
                <a:schemeClr val="bg2">
                  <a:lumMod val="50000"/>
                </a:schemeClr>
              </a:buClr>
              <a:buFont typeface="+mj-lt"/>
              <a:buAutoNum type="arabicPeriod" startAt="12"/>
            </a:pPr>
            <a:endParaRPr lang="el-GR" sz="1400" dirty="0" smtClean="0"/>
          </a:p>
          <a:p>
            <a:pPr marL="514350" lvl="0" indent="-514350">
              <a:buClr>
                <a:schemeClr val="bg2">
                  <a:lumMod val="50000"/>
                </a:schemeClr>
              </a:buClr>
              <a:buFont typeface="+mj-lt"/>
              <a:buAutoNum type="arabicPeriod" startAt="9"/>
            </a:pPr>
            <a:endParaRPr lang="el-GR" sz="1400" dirty="0" smtClean="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357158" y="214290"/>
            <a:ext cx="8229600" cy="6429420"/>
          </a:xfrm>
        </p:spPr>
        <p:txBody>
          <a:bodyPr>
            <a:normAutofit lnSpcReduction="10000"/>
          </a:bodyPr>
          <a:lstStyle/>
          <a:p>
            <a:pPr algn="just">
              <a:buNone/>
            </a:pPr>
            <a:r>
              <a:rPr lang="el-GR" dirty="0" smtClean="0"/>
              <a:t> </a:t>
            </a:r>
            <a:r>
              <a:rPr lang="en-US" dirty="0" smtClean="0"/>
              <a:t>   </a:t>
            </a:r>
            <a:r>
              <a:rPr lang="el-GR" sz="3200" dirty="0" smtClean="0"/>
              <a:t>19.567  μετανάστες και πρόσφυγες  υπολογίζεται ότι έχουν φτάσει στην Ευρώπη από τις αρχές του έτους έως και τις 8 Μαρτίου 2017 σύμφωνα με στοιχεία του Διεθνούς Οργανισμού Μετανάστευσης (ΔΟΜ) </a:t>
            </a:r>
            <a:r>
              <a:rPr lang="el-GR" sz="1100" dirty="0" smtClean="0"/>
              <a:t>(2)</a:t>
            </a:r>
            <a:r>
              <a:rPr lang="el-GR" sz="3200" dirty="0" smtClean="0"/>
              <a:t>. </a:t>
            </a:r>
            <a:endParaRPr lang="en-US" sz="3200" dirty="0" smtClean="0"/>
          </a:p>
          <a:p>
            <a:pPr algn="just">
              <a:buNone/>
            </a:pPr>
            <a:r>
              <a:rPr lang="en-US" sz="3200" dirty="0" smtClean="0"/>
              <a:t>   </a:t>
            </a:r>
            <a:r>
              <a:rPr lang="el-GR" sz="3200" dirty="0" smtClean="0"/>
              <a:t>Το 80 % αυτών των αφίξεων σημειώνεται στην Ιταλία και το υπόλοιπο 20% σε Ελλάδα και  Ισπανία. </a:t>
            </a:r>
          </a:p>
          <a:p>
            <a:pPr algn="just">
              <a:buNone/>
            </a:pPr>
            <a:r>
              <a:rPr lang="el-GR" sz="3200" dirty="0" smtClean="0"/>
              <a:t>    Συγκεκριμένα στη χώρα μας το ποσοστό των προσφύγων και  μεταναστών αντιστοιχεί σε 2.724 άτομα. Την αντίστοιχη περίοδο πέρσι, είχαν φτάσει στην Ελλάδα 134.048 άτομα.</a:t>
            </a:r>
            <a:r>
              <a:rPr lang="en-US" sz="3200" dirty="0" smtClean="0"/>
              <a:t> </a:t>
            </a:r>
            <a:r>
              <a:rPr lang="en-US" sz="1100" dirty="0" smtClean="0"/>
              <a:t>(</a:t>
            </a:r>
            <a:r>
              <a:rPr lang="el-GR" sz="1100" dirty="0" smtClean="0"/>
              <a:t>12</a:t>
            </a:r>
            <a:r>
              <a:rPr lang="en-US" sz="1100" dirty="0" smtClean="0"/>
              <a:t>)</a:t>
            </a:r>
            <a:endParaRPr lang="el-GR"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1214422"/>
            <a:ext cx="8572560" cy="5429288"/>
          </a:xfrm>
        </p:spPr>
        <p:txBody>
          <a:bodyPr>
            <a:normAutofit/>
          </a:bodyPr>
          <a:lstStyle/>
          <a:p>
            <a:pPr algn="just">
              <a:buClr>
                <a:schemeClr val="bg2">
                  <a:lumMod val="50000"/>
                </a:schemeClr>
              </a:buClr>
              <a:buNone/>
            </a:pPr>
            <a:r>
              <a:rPr lang="el-GR" sz="2800" dirty="0" smtClean="0"/>
              <a:t>   Η αντίδραση των κρατών μελών της Ε.Ε. στην αυξανόμενη ροή προσφύγων δια μέσω της Βαλκανικής οδού, πυροδότησε :</a:t>
            </a:r>
          </a:p>
          <a:p>
            <a:pPr algn="just">
              <a:buClr>
                <a:schemeClr val="bg2">
                  <a:lumMod val="50000"/>
                </a:schemeClr>
              </a:buClr>
              <a:buFont typeface="Wingdings" pitchFamily="2" charset="2"/>
              <a:buChar char="ü"/>
            </a:pPr>
            <a:r>
              <a:rPr lang="el-GR" sz="2800" dirty="0" smtClean="0"/>
              <a:t>Το κλείσιμο του διαδρόμου των Δυτικών Βαλκανίων, (απόφαση που ανακοινώθηκε στις Βρυξέλλες στις 7 Μαρτίου 2016</a:t>
            </a:r>
            <a:r>
              <a:rPr lang="en-US" sz="2800" dirty="0" smtClean="0"/>
              <a:t> </a:t>
            </a:r>
            <a:r>
              <a:rPr lang="el-GR" sz="2800" dirty="0" smtClean="0"/>
              <a:t>από τους</a:t>
            </a:r>
            <a:r>
              <a:rPr lang="en-US" sz="2800" dirty="0" smtClean="0"/>
              <a:t> </a:t>
            </a:r>
            <a:r>
              <a:rPr lang="el-GR" sz="2800" dirty="0" smtClean="0"/>
              <a:t>επικεφαλής κρατών ή κυβερνήσεων της Ε.Ε.)</a:t>
            </a:r>
          </a:p>
          <a:p>
            <a:pPr algn="just">
              <a:buClr>
                <a:schemeClr val="bg2">
                  <a:lumMod val="50000"/>
                </a:schemeClr>
              </a:buClr>
              <a:buFont typeface="Wingdings" pitchFamily="2" charset="2"/>
              <a:buChar char="ü"/>
            </a:pPr>
            <a:r>
              <a:rPr lang="el-GR" sz="2800" dirty="0" smtClean="0"/>
              <a:t>Την υιοθέτηση πολιτικών συμφωνιών όπως </a:t>
            </a:r>
            <a:r>
              <a:rPr lang="el-GR" sz="2800" dirty="0" err="1" smtClean="0"/>
              <a:t>π.χ</a:t>
            </a:r>
            <a:r>
              <a:rPr lang="el-GR" sz="2800" dirty="0" smtClean="0"/>
              <a:t>  η συμφωνία μεταξύ Ε.Ε και Τουρκίας </a:t>
            </a:r>
            <a:r>
              <a:rPr lang="en-US" sz="1100" dirty="0" smtClean="0"/>
              <a:t>(</a:t>
            </a:r>
            <a:r>
              <a:rPr lang="el-GR" sz="1100" dirty="0" smtClean="0"/>
              <a:t>1</a:t>
            </a:r>
            <a:r>
              <a:rPr lang="en-US" sz="1100" dirty="0" smtClean="0"/>
              <a:t>)</a:t>
            </a:r>
            <a:endParaRPr lang="el-GR" sz="1100" dirty="0" smtClean="0"/>
          </a:p>
          <a:p>
            <a:pPr lvl="0" algn="just">
              <a:buClr>
                <a:schemeClr val="bg2">
                  <a:lumMod val="50000"/>
                </a:schemeClr>
              </a:buClr>
              <a:buNone/>
            </a:pPr>
            <a:r>
              <a:rPr lang="el-GR" sz="2800" dirty="0" smtClean="0"/>
              <a:t>   που όμως δεν ανταποκρίνονται στις ανάγκες των αιτούντων άσυλο </a:t>
            </a:r>
          </a:p>
          <a:p>
            <a:endParaRPr lang="el-GR" dirty="0"/>
          </a:p>
        </p:txBody>
      </p:sp>
      <p:sp>
        <p:nvSpPr>
          <p:cNvPr id="2" name="1 - Τίτλος"/>
          <p:cNvSpPr>
            <a:spLocks noGrp="1"/>
          </p:cNvSpPr>
          <p:nvPr>
            <p:ph type="title"/>
          </p:nvPr>
        </p:nvSpPr>
        <p:spPr>
          <a:xfrm>
            <a:off x="428596" y="0"/>
            <a:ext cx="8229600" cy="1143000"/>
          </a:xfrm>
        </p:spPr>
        <p:txBody>
          <a:bodyPr>
            <a:normAutofit fontScale="90000"/>
          </a:bodyPr>
          <a:lstStyle/>
          <a:p>
            <a:pPr algn="ctr"/>
            <a:r>
              <a:rPr lang="el-GR" sz="3200" dirty="0" smtClean="0">
                <a:solidFill>
                  <a:schemeClr val="bg2">
                    <a:lumMod val="75000"/>
                  </a:schemeClr>
                </a:solidFill>
              </a:rPr>
              <a:t>ΤΙ ΡΟΛΟ ΠΑΙΖΟΥΝ ΟΙ ΠΟΛΙΤΙΚΕΣ ΤΩΝ ΧΩΡΩΝ ΣΤΗΝ ΑΠΟΤΥΠΩΣΗ ΑΥΤΩΝ ΤΩΝ ΠΟΣΟΣΤΩΝ;</a:t>
            </a:r>
            <a:endParaRPr lang="el-GR" sz="3200"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1142984"/>
            <a:ext cx="8858280" cy="5286412"/>
          </a:xfrm>
        </p:spPr>
        <p:txBody>
          <a:bodyPr>
            <a:noAutofit/>
          </a:bodyPr>
          <a:lstStyle/>
          <a:p>
            <a:pPr>
              <a:buNone/>
            </a:pPr>
            <a:endParaRPr lang="el-GR" dirty="0" smtClean="0"/>
          </a:p>
          <a:p>
            <a:pPr>
              <a:buNone/>
            </a:pPr>
            <a:endParaRPr lang="el-GR" sz="2800" dirty="0" smtClean="0"/>
          </a:p>
        </p:txBody>
      </p:sp>
      <p:sp>
        <p:nvSpPr>
          <p:cNvPr id="4" name="3 - Ορθογώνιο"/>
          <p:cNvSpPr/>
          <p:nvPr/>
        </p:nvSpPr>
        <p:spPr>
          <a:xfrm>
            <a:off x="500034" y="1142984"/>
            <a:ext cx="8286808" cy="5016758"/>
          </a:xfrm>
          <a:prstGeom prst="rect">
            <a:avLst/>
          </a:prstGeom>
        </p:spPr>
        <p:txBody>
          <a:bodyPr wrap="square">
            <a:spAutoFit/>
          </a:bodyPr>
          <a:lstStyle/>
          <a:p>
            <a:pPr lvl="0">
              <a:buClr>
                <a:schemeClr val="tx2">
                  <a:lumMod val="10000"/>
                </a:schemeClr>
              </a:buClr>
            </a:pPr>
            <a:r>
              <a:rPr lang="el-GR" sz="3200" dirty="0" smtClean="0"/>
              <a:t>Έχοντας αποτύχει να εφαρμόσουν αποτελεσματικά το συμφωνημένο σύστημα μετεγκατάστασης, τα κράτη μέλη της Ε.Ε. είναι συμμέτοχοι:</a:t>
            </a:r>
          </a:p>
          <a:p>
            <a:pPr lvl="0" algn="just">
              <a:buClr>
                <a:schemeClr val="tx2">
                  <a:lumMod val="10000"/>
                </a:schemeClr>
              </a:buClr>
              <a:buFont typeface="Arial" pitchFamily="34" charset="0"/>
              <a:buChar char="•"/>
            </a:pPr>
            <a:r>
              <a:rPr lang="el-GR" sz="3200" dirty="0" smtClean="0"/>
              <a:t> Στον εγκλωβισμό των αιτούντων άσυλο σε μια     </a:t>
            </a:r>
          </a:p>
          <a:p>
            <a:pPr lvl="0" algn="just">
              <a:buClr>
                <a:schemeClr val="tx2">
                  <a:lumMod val="10000"/>
                </a:schemeClr>
              </a:buClr>
            </a:pPr>
            <a:r>
              <a:rPr lang="el-GR" sz="3200" dirty="0" smtClean="0"/>
              <a:t>   χώρα στην οποία δεν θα τους επιτρεπόταν,    </a:t>
            </a:r>
          </a:p>
          <a:p>
            <a:pPr lvl="0" algn="just">
              <a:buClr>
                <a:schemeClr val="tx2">
                  <a:lumMod val="10000"/>
                </a:schemeClr>
              </a:buClr>
            </a:pPr>
            <a:r>
              <a:rPr lang="el-GR" sz="3200" dirty="0" smtClean="0"/>
              <a:t>   σύμφωνα με τη νομοθεσία της Ε.Ε. να τους   </a:t>
            </a:r>
          </a:p>
          <a:p>
            <a:pPr lvl="0" algn="just">
              <a:buClr>
                <a:schemeClr val="tx2">
                  <a:lumMod val="10000"/>
                </a:schemeClr>
              </a:buClr>
            </a:pPr>
            <a:r>
              <a:rPr lang="el-GR" sz="3200" dirty="0" smtClean="0"/>
              <a:t>   επιστρέψουν </a:t>
            </a:r>
          </a:p>
          <a:p>
            <a:pPr lvl="0" algn="just">
              <a:buClr>
                <a:schemeClr val="tx2">
                  <a:lumMod val="10000"/>
                </a:schemeClr>
              </a:buClr>
              <a:buFont typeface="Arial" pitchFamily="34" charset="0"/>
              <a:buChar char="•"/>
            </a:pPr>
            <a:r>
              <a:rPr lang="el-GR" sz="3200" dirty="0" smtClean="0"/>
              <a:t>  Στο καθορισμό και έλεγχο των εισροών των   </a:t>
            </a:r>
          </a:p>
          <a:p>
            <a:pPr lvl="0" algn="just">
              <a:buClr>
                <a:schemeClr val="tx2">
                  <a:lumMod val="10000"/>
                </a:schemeClr>
              </a:buClr>
            </a:pPr>
            <a:r>
              <a:rPr lang="el-GR" sz="3200" dirty="0" smtClean="0"/>
              <a:t>    προσφύγων σε μια χώρα </a:t>
            </a:r>
            <a:r>
              <a:rPr lang="el-GR" sz="1100" dirty="0" smtClean="0"/>
              <a:t>(2) </a:t>
            </a:r>
            <a:endParaRPr lang="el-GR"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142852"/>
            <a:ext cx="8643998" cy="6429420"/>
          </a:xfrm>
        </p:spPr>
        <p:txBody>
          <a:bodyPr>
            <a:noAutofit/>
          </a:bodyPr>
          <a:lstStyle/>
          <a:p>
            <a:endParaRPr lang="el-GR" sz="2800" dirty="0" smtClean="0"/>
          </a:p>
          <a:p>
            <a:endParaRPr lang="el-GR" sz="2800" dirty="0" smtClean="0"/>
          </a:p>
          <a:p>
            <a:endParaRPr lang="el-GR" sz="2800" dirty="0" smtClean="0"/>
          </a:p>
          <a:p>
            <a:endParaRPr lang="el-GR" sz="2800" dirty="0" smtClean="0"/>
          </a:p>
          <a:p>
            <a:endParaRPr lang="el-GR" sz="2800" dirty="0" smtClean="0"/>
          </a:p>
          <a:p>
            <a:endParaRPr lang="el-GR" sz="2800" dirty="0" smtClean="0"/>
          </a:p>
          <a:p>
            <a:endParaRPr lang="el-GR" sz="2800" dirty="0" smtClean="0"/>
          </a:p>
          <a:p>
            <a:pPr>
              <a:buNone/>
            </a:pPr>
            <a:r>
              <a:rPr lang="el-GR" sz="2800" dirty="0" smtClean="0"/>
              <a:t>   Στην ευρύτερη περιοχή της Λαμίας εγκλωβίστηκαν περισσότερα από 30 λεωφορεία. Εκατοντάδες πρόσφυγες, οικογένειες με μικρά παιδιά, εγκυμονούσες, άρρωστοι, νηστικοί, χωρίς χρήματα, χωρίς τα βασικά, κοιμούνται στο δρόμο και όπου αλλού βρουν. </a:t>
            </a:r>
            <a:endParaRPr lang="el-GR" sz="2800" dirty="0"/>
          </a:p>
        </p:txBody>
      </p:sp>
      <p:pic>
        <p:nvPicPr>
          <p:cNvPr id="1026" name="Picture 2" descr="C:\Users\user\Desktop\DSC_0180.JPG"/>
          <p:cNvPicPr>
            <a:picLocks noChangeAspect="1" noChangeArrowheads="1"/>
          </p:cNvPicPr>
          <p:nvPr/>
        </p:nvPicPr>
        <p:blipFill>
          <a:blip r:embed="rId2"/>
          <a:srcRect/>
          <a:stretch>
            <a:fillRect/>
          </a:stretch>
        </p:blipFill>
        <p:spPr bwMode="auto">
          <a:xfrm>
            <a:off x="857224" y="142852"/>
            <a:ext cx="7358114" cy="3571900"/>
          </a:xfrm>
          <a:prstGeom prst="rect">
            <a:avLst/>
          </a:prstGeom>
          <a:noFill/>
        </p:spPr>
      </p:pic>
      <p:sp>
        <p:nvSpPr>
          <p:cNvPr id="5" name="4 - Ορθογώνιο"/>
          <p:cNvSpPr/>
          <p:nvPr/>
        </p:nvSpPr>
        <p:spPr>
          <a:xfrm>
            <a:off x="4786314" y="3429000"/>
            <a:ext cx="3429008" cy="261610"/>
          </a:xfrm>
          <a:prstGeom prst="rect">
            <a:avLst/>
          </a:prstGeom>
        </p:spPr>
        <p:txBody>
          <a:bodyPr wrap="square">
            <a:spAutoFit/>
          </a:bodyPr>
          <a:lstStyle/>
          <a:p>
            <a:r>
              <a:rPr lang="en-US" sz="1100" b="1" dirty="0" smtClean="0">
                <a:hlinkClick r:id="rId3"/>
              </a:rPr>
              <a:t>www.lamiareport.gr</a:t>
            </a:r>
            <a:r>
              <a:rPr lang="en-US" sz="1100" b="1" dirty="0" smtClean="0"/>
              <a:t> /</a:t>
            </a:r>
            <a:r>
              <a:rPr lang="el-GR" sz="1100" b="1" dirty="0" smtClean="0"/>
              <a:t>24 Φεβρουαρίου 2016 10:30</a:t>
            </a:r>
            <a:endParaRPr lang="el-GR"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428604"/>
            <a:ext cx="8643998" cy="6215106"/>
          </a:xfrm>
        </p:spPr>
        <p:txBody>
          <a:bodyPr>
            <a:normAutofit fontScale="92500"/>
          </a:bodyPr>
          <a:lstStyle/>
          <a:p>
            <a:endParaRPr lang="el-GR" sz="2800" dirty="0" smtClean="0"/>
          </a:p>
          <a:p>
            <a:endParaRPr lang="el-GR" sz="2800" dirty="0" smtClean="0"/>
          </a:p>
          <a:p>
            <a:endParaRPr lang="el-GR" sz="2800" dirty="0" smtClean="0"/>
          </a:p>
          <a:p>
            <a:endParaRPr lang="el-GR" sz="2800" dirty="0" smtClean="0"/>
          </a:p>
          <a:p>
            <a:endParaRPr lang="el-GR" sz="2800" dirty="0" smtClean="0"/>
          </a:p>
          <a:p>
            <a:endParaRPr lang="el-GR" sz="2800" dirty="0" smtClean="0"/>
          </a:p>
          <a:p>
            <a:pPr>
              <a:buClr>
                <a:schemeClr val="bg2">
                  <a:lumMod val="50000"/>
                </a:schemeClr>
              </a:buClr>
            </a:pPr>
            <a:r>
              <a:rPr lang="el-GR" sz="2800" dirty="0" smtClean="0"/>
              <a:t>«</a:t>
            </a:r>
            <a:r>
              <a:rPr lang="el-GR" sz="2800" i="1" dirty="0" smtClean="0"/>
              <a:t>Είμαστε Σύριοι, αυτό για εμάς είναι το ταξίδι της ελπίδας. Πήραμε το πλοίο του θανάτου για το ταξίδι μας. Το μόνο που θέλουμε είναι να φύγουμε από τον πόλεμο. Ταξιδεύουμε για πάνω από ένα μήνα, είμαστε κουρασμένοι άρρωστοι και δεν έχουμε λεφτά. Θέλουμε μόνο να συνεχίσουμε το ταξίδι μας έστω και περπατώντας... </a:t>
            </a:r>
            <a:r>
              <a:rPr lang="el-GR" sz="2800" dirty="0" smtClean="0"/>
              <a:t>»</a:t>
            </a:r>
          </a:p>
          <a:p>
            <a:pPr>
              <a:buClr>
                <a:schemeClr val="bg2">
                  <a:lumMod val="50000"/>
                </a:schemeClr>
              </a:buClr>
            </a:pPr>
            <a:r>
              <a:rPr lang="el-GR" sz="2800" i="1" dirty="0" smtClean="0"/>
              <a:t>Δεν φοβηθήκαμε και περάσαμε τη θάλασσα, τον δρόμο θα φοβηθούμε...</a:t>
            </a:r>
            <a:r>
              <a:rPr lang="el-GR" sz="2800" dirty="0" smtClean="0"/>
              <a:t>»</a:t>
            </a:r>
            <a:endParaRPr lang="el-GR" sz="2800" dirty="0"/>
          </a:p>
        </p:txBody>
      </p:sp>
      <p:pic>
        <p:nvPicPr>
          <p:cNvPr id="2050" name="Picture 2" descr="C:\Users\user\Desktop\DSC_0311.JPG"/>
          <p:cNvPicPr>
            <a:picLocks noChangeAspect="1" noChangeArrowheads="1"/>
          </p:cNvPicPr>
          <p:nvPr/>
        </p:nvPicPr>
        <p:blipFill>
          <a:blip r:embed="rId2"/>
          <a:srcRect/>
          <a:stretch>
            <a:fillRect/>
          </a:stretch>
        </p:blipFill>
        <p:spPr bwMode="auto">
          <a:xfrm>
            <a:off x="1142976" y="142852"/>
            <a:ext cx="6858048" cy="3143272"/>
          </a:xfrm>
          <a:prstGeom prst="rect">
            <a:avLst/>
          </a:prstGeom>
          <a:noFill/>
        </p:spPr>
      </p:pic>
      <p:sp>
        <p:nvSpPr>
          <p:cNvPr id="5" name="4 - Ορθογώνιο"/>
          <p:cNvSpPr/>
          <p:nvPr/>
        </p:nvSpPr>
        <p:spPr>
          <a:xfrm>
            <a:off x="4429124" y="3000372"/>
            <a:ext cx="3571900" cy="261610"/>
          </a:xfrm>
          <a:prstGeom prst="rect">
            <a:avLst/>
          </a:prstGeom>
        </p:spPr>
        <p:txBody>
          <a:bodyPr wrap="square">
            <a:spAutoFit/>
          </a:bodyPr>
          <a:lstStyle/>
          <a:p>
            <a:r>
              <a:rPr lang="en-US" sz="1100" b="1" dirty="0" smtClean="0">
                <a:hlinkClick r:id="rId3"/>
              </a:rPr>
              <a:t>www.lamiareport.gr</a:t>
            </a:r>
            <a:r>
              <a:rPr lang="en-US" sz="1100" b="1" dirty="0" smtClean="0"/>
              <a:t> /</a:t>
            </a:r>
            <a:r>
              <a:rPr lang="el-GR" sz="1100" b="1" dirty="0" smtClean="0"/>
              <a:t>24 Φεβρουαρίου 2016 10:30</a:t>
            </a:r>
            <a:endParaRPr lang="el-GR" sz="11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2121</TotalTime>
  <Words>2363</Words>
  <Application>Microsoft Office PowerPoint</Application>
  <PresentationFormat>Προβολή στην οθόνη (4:3)</PresentationFormat>
  <Paragraphs>198</Paragraphs>
  <Slides>41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Χαρτί</vt:lpstr>
      <vt:lpstr>ΖΩΝΤΑΣ ΑΝΑΜΕΣΑ ΣΕ ΔΙΑΦΟΡΕΤΙΚΕΣ ΚΟΥΛΤΟΥΡΕΣ</vt:lpstr>
      <vt:lpstr>Παρουσίαση του PowerPoint</vt:lpstr>
      <vt:lpstr>ΠΛΗΘΥΣΜΟΙ ΣΕ ΚΙΝΗΣΗ</vt:lpstr>
      <vt:lpstr>Παρουσίαση του PowerPoint</vt:lpstr>
      <vt:lpstr>Παρουσίαση του PowerPoint</vt:lpstr>
      <vt:lpstr>ΤΙ ΡΟΛΟ ΠΑΙΖΟΥΝ ΟΙ ΠΟΛΙΤΙΚΕΣ ΤΩΝ ΧΩΡΩΝ ΣΤΗΝ ΑΠΟΤΥΠΩΣΗ ΑΥΤΩΝ ΤΩΝ ΠΟΣΟΣΤΩΝ;</vt:lpstr>
      <vt:lpstr>Παρουσίαση του PowerPoint</vt:lpstr>
      <vt:lpstr>Παρουσίαση του PowerPoint</vt:lpstr>
      <vt:lpstr>Παρουσίαση του PowerPoint</vt:lpstr>
      <vt:lpstr>ΑΣ ΜΗΝ ΞΕΧΝΑΜΕ ΤΟΝ ΠΡΟΣΦΥΓΑ ΑΝΘΡΩΠΟ…</vt:lpstr>
      <vt:lpstr>Παρουσίαση του PowerPoint</vt:lpstr>
      <vt:lpstr>Παρουσίαση του PowerPoint</vt:lpstr>
      <vt:lpstr>ΣΤΗΝ ΕΛΛΑΔΑ ΤΗΣ ΚΡΙΣΗΣ</vt:lpstr>
      <vt:lpstr>      ΟΙ ΠΡΟΣΦΥΓΕΣ ΣΤΗ ΠΕΡΙΟΧΗ ΤΗΣ ΛΑΜΙΑΣ</vt:lpstr>
      <vt:lpstr>Παρουσίαση του PowerPoint</vt:lpstr>
      <vt:lpstr>Αρνητικά φορτισμένο το κλίμα έξω από το 6ο σχολείο, λόγω της γειτνίασης με τα προσφυγόπουλα </vt:lpstr>
      <vt:lpstr>Παρουσίαση του PowerPoint</vt:lpstr>
      <vt:lpstr>Παρουσίαση του PowerPoint</vt:lpstr>
      <vt:lpstr>Παρουσίαση του PowerPoint</vt:lpstr>
      <vt:lpstr>Η ΑΛΛΗΛΕΓΓΥΗ ΕΝΩΝΕΙ ΛΑΟΥΣ</vt:lpstr>
      <vt:lpstr>Παρουσίαση του PowerPoint</vt:lpstr>
      <vt:lpstr>  ΗOT  SPOT ΘΕΡΜΟΠΥΛΩΝ </vt:lpstr>
      <vt:lpstr>Παρουσίαση του PowerPoint</vt:lpstr>
      <vt:lpstr>Δύση                                            Ανατολή </vt:lpstr>
      <vt:lpstr>Παρουσίαση του PowerPoint</vt:lpstr>
      <vt:lpstr>ISIS, JIHAD, ΕΞΤΡΕΜΙΣΤΕΣ, ΤΡΟΜΟΚΡΑΤΕΣ</vt:lpstr>
      <vt:lpstr>Παρουσίαση του PowerPoint</vt:lpstr>
      <vt:lpstr> ΔΕΝ ΥΠΑΡΧΟΥΝ ΜΟΝΟ ΑΡΝΗΤΙΚΕΣ ΕΠΙΠΤΩΣΕΙΣ ΑΠΟ ΤΟ ΠΡΟΣΦΥΓΙΚΟ ΖΗΤΗΜΑ…</vt:lpstr>
      <vt:lpstr>ΜΕΙΩΝΟΝΤΑΣ ΤΑ ΕΜΠΟΔΙΑ ΑΥΞΑΝΟΝΤΑΣ ΤΙΣ ΕΛΠΙΔΕΣ ΓΙΑ ΣΥΝΥΠΑΡΞΗ</vt:lpstr>
      <vt:lpstr>Παρουσίαση του PowerPoint</vt:lpstr>
      <vt:lpstr>Παρουσίαση του PowerPoint</vt:lpstr>
      <vt:lpstr>Παρουσίαση του PowerPoint</vt:lpstr>
      <vt:lpstr>ΔΗΜΙΟΥΡΓΩΝΤΑΣ ΚΑΛΕΣ ΠΡΑΚΤΙΚΕΣ</vt:lpstr>
      <vt:lpstr>ΑΓΩΓΗ ΚΟΙΝΟΤΗΤΑΣ  (Εγχειρίδιο αγωγής κοινότητας, 2016)</vt:lpstr>
      <vt:lpstr>Παρουσίαση του PowerPoint</vt:lpstr>
      <vt:lpstr>ΑΝΑΓΚΗ ΔΙΑΠΟΛΙΤΙΣΜΙΚΗΣ ΣΥΝΕΙΔΗΣΗΣ</vt:lpstr>
      <vt:lpstr>Παρουσίαση του PowerPoint</vt:lpstr>
      <vt:lpstr>ΑΝΤΙ ΣΥΜΠΕΡΑΣΜΑΤΩΝ…</vt:lpstr>
      <vt:lpstr>Παρουσίαση του PowerPoint</vt:lpstr>
      <vt:lpstr>ΒΙΒΛΙΟΓΡΑΦΙΑ</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NIKI</cp:lastModifiedBy>
  <cp:revision>288</cp:revision>
  <dcterms:created xsi:type="dcterms:W3CDTF">2017-03-20T11:27:15Z</dcterms:created>
  <dcterms:modified xsi:type="dcterms:W3CDTF">2017-06-02T08:31:43Z</dcterms:modified>
</cp:coreProperties>
</file>