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4" r:id="rId3"/>
    <p:sldId id="285" r:id="rId4"/>
    <p:sldId id="258" r:id="rId5"/>
    <p:sldId id="259" r:id="rId6"/>
    <p:sldId id="260" r:id="rId7"/>
    <p:sldId id="286" r:id="rId8"/>
    <p:sldId id="261" r:id="rId9"/>
    <p:sldId id="257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7" r:id="rId33"/>
    <p:sldId id="288" r:id="rId3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25/5/2022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- Έλλειψη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- Έλλειψη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25/5/2022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- Ευθεία γραμμή σύνδεσης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- Έλλειψη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- Έλλειψη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25/5/2022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25/5/2022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- Ορθογώνιο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13" name="12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25/5/2022</a:t>
            </a:fld>
            <a:endParaRPr lang="el-GR"/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Έλλειψη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Έλλειψη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25/5/2022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Θέση περιεχομένου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12" name="11 - Θέση περιεχομένου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- Ορθογώνιο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Ορθογώνιο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25/5/2022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15" name="14 - Ευθεία γραμμή σύνδεσης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- Θέση περιεχομένου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26" name="2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25" name="24 - Έλλειψη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- Έλλειψη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3" name="22 - Τίτλος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25/5/2022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- Ορθογώνιο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- Ορθογώνιο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25/5/2022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- Ορθογώνιο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- Θέση περιεχομένου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10" name="9 - Έλλειψη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Έλλειψη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20 - Ορθογώνιο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25/5/2022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- Ευθεία γραμμή σύνδεσης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- Ορθογώνιο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- Έλλειψη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Έλλειψη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22" name="21 - Ορθογώνιο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25/5/2022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- Ορθογώνιο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- Ορθογώνιο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- Ορθογώνιο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- Ορθογώνιο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- Ορθογώνιο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25/5/2022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8" name="7 - Ορθογώνιο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- Ευθεία γραμμή σύνδεσης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- Έλλειψη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- Έλλειψη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9.xml"/><Relationship Id="rId1" Type="http://schemas.openxmlformats.org/officeDocument/2006/relationships/audio" Target="file:///G:\&#924;&#927;&#933;&#931;&#921;&#922;&#919;\dp\Air%20-%20Johann%20Sebastian%20Bach.m4a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US" dirty="0"/>
            </a:br>
            <a:r>
              <a:rPr lang="el-GR" dirty="0"/>
              <a:t>ΠΕΝΘΟΣ ΚΑΙ ΜΕΛΑΓΧΟΛΙΑ</a:t>
            </a:r>
          </a:p>
        </p:txBody>
      </p:sp>
      <p:pic>
        <p:nvPicPr>
          <p:cNvPr id="5" name="4 - Θέση εικόνας" descr="61kJ3V0uEcL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22727" b="22727"/>
          <a:stretch>
            <a:fillRect/>
          </a:stretch>
        </p:blipFill>
        <p:spPr>
          <a:xfrm>
            <a:off x="3000374" y="548680"/>
            <a:ext cx="5964113" cy="4328120"/>
          </a:xfrm>
        </p:spPr>
      </p:pic>
      <p:sp>
        <p:nvSpPr>
          <p:cNvPr id="3" name="2 - Υπότιτλος"/>
          <p:cNvSpPr>
            <a:spLocks noGrp="1"/>
          </p:cNvSpPr>
          <p:nvPr>
            <p:ph type="body" sz="half" idx="2"/>
          </p:nvPr>
        </p:nvSpPr>
        <p:spPr>
          <a:xfrm>
            <a:off x="179512" y="990600"/>
            <a:ext cx="2639888" cy="5257800"/>
          </a:xfrm>
        </p:spPr>
        <p:txBody>
          <a:bodyPr>
            <a:normAutofit/>
          </a:bodyPr>
          <a:lstStyle/>
          <a:p>
            <a:r>
              <a:rPr lang="en-US" sz="2400" dirty="0"/>
              <a:t>Sigmund Freud</a:t>
            </a:r>
          </a:p>
          <a:p>
            <a:endParaRPr lang="en-US" dirty="0"/>
          </a:p>
          <a:p>
            <a:endParaRPr lang="en-US" dirty="0"/>
          </a:p>
          <a:p>
            <a:r>
              <a:rPr lang="el-GR" sz="3200" dirty="0"/>
              <a:t>Δοκίμια </a:t>
            </a:r>
            <a:r>
              <a:rPr lang="el-GR" sz="3200" dirty="0" err="1"/>
              <a:t>Μετα</a:t>
            </a:r>
            <a:r>
              <a:rPr lang="en-US" sz="3200" dirty="0"/>
              <a:t> </a:t>
            </a:r>
            <a:r>
              <a:rPr lang="el-GR" sz="3200" dirty="0"/>
              <a:t>ψυχολογίας</a:t>
            </a:r>
          </a:p>
          <a:p>
            <a:r>
              <a:rPr lang="el-GR" sz="3200" dirty="0"/>
              <a:t>1915</a:t>
            </a:r>
          </a:p>
        </p:txBody>
      </p:sp>
      <p:pic>
        <p:nvPicPr>
          <p:cNvPr id="6" name="Air - Johann Sebastian Bach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7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 μελαγχολικός άρρωστος</a:t>
            </a:r>
          </a:p>
        </p:txBody>
      </p:sp>
      <p:sp>
        <p:nvSpPr>
          <p:cNvPr id="8" name="7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Πενιχρότητα Εγώ: ανάξιο, ανίκανο, ηθικά καταδικαστέο</a:t>
            </a:r>
          </a:p>
          <a:p>
            <a:r>
              <a:rPr lang="el-GR" dirty="0"/>
              <a:t>Κατάκριση, αυτομομφή, αναμονή απόρριψης και τιμωρίας. </a:t>
            </a:r>
          </a:p>
          <a:p>
            <a:r>
              <a:rPr lang="el-GR" dirty="0"/>
              <a:t>Αυτοκριτική που επεκτείνεται και στο παρελθόν, παραλήρημα μηδαμινότητας, κυρίως ηθικής υφής.</a:t>
            </a:r>
          </a:p>
          <a:p>
            <a:r>
              <a:rPr lang="el-GR" dirty="0"/>
              <a:t>Συμπτώματα: αϋπνία, άρνηση τροφής, εξουθένωση της ενόρμησης ζωής.</a:t>
            </a: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l-GR" dirty="0"/>
              <a:t>Μερική </a:t>
            </a:r>
            <a:r>
              <a:rPr lang="el-GR" dirty="0" err="1"/>
              <a:t>αυτογνωσία….ωστόσο</a:t>
            </a:r>
            <a:r>
              <a:rPr lang="el-GR" dirty="0"/>
              <a:t>,</a:t>
            </a:r>
          </a:p>
          <a:p>
            <a:endParaRPr lang="el-GR" dirty="0"/>
          </a:p>
          <a:p>
            <a:endParaRPr lang="el-GR" dirty="0"/>
          </a:p>
        </p:txBody>
      </p:sp>
      <p:pic>
        <p:nvPicPr>
          <p:cNvPr id="6" name="5 - Θέση περιεχομένου" descr="images (7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16016" y="1484784"/>
            <a:ext cx="4248472" cy="482453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 μελαγχολικός άρρωστος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Αυτό που φθείρει το Εγώ είναι αποτέλεσμα της άγνωστης διαδικασίας (που αντιστοιχεί στο πένθος)</a:t>
            </a:r>
          </a:p>
          <a:p>
            <a:r>
              <a:rPr lang="el-GR" u="sng" dirty="0"/>
              <a:t>ΕΡΩΤΗΜΑ 1</a:t>
            </a:r>
            <a:r>
              <a:rPr lang="el-GR" dirty="0"/>
              <a:t>: σχετικά με τη μερική αυτογνωσία: γιατί πρέπει να αρρωστήσει για να έχει πρόσβαση σε αυτήν το άτομο;</a:t>
            </a:r>
          </a:p>
          <a:p>
            <a:r>
              <a:rPr lang="el-GR" dirty="0"/>
              <a:t>Είτε αντιστοιχεί στην αλήθεια είτε όχι ο αυτοδιασυρμός, το άτομο είναι άρρωστο</a:t>
            </a:r>
          </a:p>
          <a:p>
            <a:r>
              <a:rPr lang="el-GR" dirty="0"/>
              <a:t>Ωστόσο δεν αντιστοιχεί ο βαθμός και η πραγματική αιτιολόγηση και</a:t>
            </a:r>
          </a:p>
          <a:p>
            <a:r>
              <a:rPr lang="el-GR" dirty="0"/>
              <a:t>Απουσιάζει το </a:t>
            </a:r>
            <a:r>
              <a:rPr lang="el-GR" b="1" dirty="0"/>
              <a:t>αίσθημα ντροπής</a:t>
            </a:r>
            <a:r>
              <a:rPr lang="el-GR" dirty="0"/>
              <a:t>! ( θα αναμενόταν για τις τύψεις και τις αυτομομφές). Αντίθετα,</a:t>
            </a:r>
          </a:p>
          <a:p>
            <a:r>
              <a:rPr lang="el-GR" b="1" dirty="0"/>
              <a:t>Υπάρχει ικανοποίηση για  την έκθεση του εαυτού του</a:t>
            </a:r>
            <a:r>
              <a:rPr lang="el-GR" dirty="0"/>
              <a:t>. (στην ουσία, η υποτίμηση αφορά κάποιον άλλον)</a:t>
            </a:r>
          </a:p>
          <a:p>
            <a:r>
              <a:rPr lang="el-GR" u="sng" dirty="0"/>
              <a:t>ΕΡΩΤΗΜΑ 2</a:t>
            </a:r>
            <a:r>
              <a:rPr lang="el-GR" dirty="0"/>
              <a:t>:   ποιος ο λόγος για να χάσει τον αυτοσεβασμό του;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Μία αντίφαση…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el-GR" dirty="0"/>
              <a:t>Απώλεια Αντικειμένου  - Απώλεια Εγώ</a:t>
            </a:r>
          </a:p>
        </p:txBody>
      </p:sp>
      <p:pic>
        <p:nvPicPr>
          <p:cNvPr id="2050" name="Picture 2" descr="C:\Users\Αντώνης\Desktop\Νέος φάκελος\αρχείο λήψη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334" y="2420888"/>
            <a:ext cx="4511057" cy="3168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Μελαγχολία και συγκρότηση του Εγώ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Ένα τμήμα του Εγώ αντιτίθεται στο άλλο, το επικρίνει</a:t>
            </a:r>
          </a:p>
          <a:p>
            <a:r>
              <a:rPr lang="el-GR" dirty="0"/>
              <a:t>Το τμήμα αυτό μετατρέπεται σε αντικείμενο</a:t>
            </a:r>
          </a:p>
          <a:p>
            <a:r>
              <a:rPr lang="el-GR" dirty="0"/>
              <a:t>Το τμήμα που επικρίνει, μπορεί να αυτονομηθεί (φαίνεται και σε άλλες περιστάσεις). </a:t>
            </a:r>
          </a:p>
          <a:p>
            <a:r>
              <a:rPr lang="el-GR" dirty="0"/>
              <a:t>Διακρίνεται από το Εγώ, ως  Ηθική Συνείδηση</a:t>
            </a:r>
          </a:p>
          <a:p>
            <a:r>
              <a:rPr lang="el-GR" dirty="0"/>
              <a:t>3 σημαντικοί θεσμοί του Εγώ: Λογοκρισία – Έλεγχος Πραγματικότητας – Ηθική Συνείδηση</a:t>
            </a:r>
          </a:p>
          <a:p>
            <a:r>
              <a:rPr lang="el-GR" dirty="0"/>
              <a:t>Η ηθική συνείδηση μπορεί να νοσεί μεμονωμένα (ΘΕΣΗ 1), βλ. μελαγχολία: ηθική αποστροφή απέναντι στο ίδιο το Εγώ</a:t>
            </a:r>
            <a:r>
              <a:rPr lang="en-US" dirty="0"/>
              <a:t>, </a:t>
            </a:r>
            <a:r>
              <a:rPr lang="el-GR" dirty="0"/>
              <a:t>προβάλλει πιο έντονα από άλλες μειονεξίες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Ερμηνεία της αντίφασης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l-GR" i="1" dirty="0"/>
              <a:t>«Οι κατηγορίες που απευθύνει ο ασθενής στον εαυτό του, αφορούν ΑΛΛΟ πρόσωπο, το οποίο αγαπά, είχε αγαπήσει ή έπρεπε να αγαπά.»</a:t>
            </a:r>
          </a:p>
          <a:p>
            <a:endParaRPr lang="el-GR" dirty="0"/>
          </a:p>
          <a:p>
            <a:r>
              <a:rPr lang="el-GR" sz="2200" dirty="0"/>
              <a:t>Τα δεδομένα επιβεβαιώνουν τις υποθέσεις</a:t>
            </a:r>
          </a:p>
          <a:p>
            <a:r>
              <a:rPr lang="el-GR" sz="2200" dirty="0"/>
              <a:t>Οι αυτομομφές αφορούν σε ένα αντικείμενο Αγάπης, οι οποίες </a:t>
            </a:r>
            <a:r>
              <a:rPr lang="el-GR" sz="2200" b="1" dirty="0"/>
              <a:t>έχουν αντιστραφεί στο ίδιο το Εγώ </a:t>
            </a:r>
            <a:r>
              <a:rPr lang="el-GR" sz="2200" dirty="0"/>
              <a:t>του ασθενή</a:t>
            </a:r>
          </a:p>
          <a:p>
            <a:r>
              <a:rPr lang="el-GR" sz="2200" dirty="0"/>
              <a:t>Τυχόν βάσιμες αυτομομφές, λειτουργούν ως </a:t>
            </a:r>
            <a:r>
              <a:rPr lang="el-GR" sz="2200" b="1" dirty="0"/>
              <a:t>απόκρυψη</a:t>
            </a:r>
            <a:r>
              <a:rPr lang="el-GR" sz="2200" dirty="0"/>
              <a:t> της αληθινής κατάστασης.</a:t>
            </a:r>
          </a:p>
          <a:p>
            <a:r>
              <a:rPr lang="el-GR" sz="2200" dirty="0"/>
              <a:t>Υπάρχει η </a:t>
            </a:r>
            <a:r>
              <a:rPr lang="el-GR" sz="2200" b="1" dirty="0"/>
              <a:t>αίσθηση προσβολής ή αδικίας, εξέγερσης</a:t>
            </a:r>
          </a:p>
          <a:p>
            <a:r>
              <a:rPr lang="el-GR" sz="2200" dirty="0"/>
              <a:t>Η εξέγερση μεταβάλλεται σε μελαγχολία.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Πως;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270248" cy="5297760"/>
          </a:xfrm>
        </p:spPr>
        <p:txBody>
          <a:bodyPr>
            <a:normAutofit/>
          </a:bodyPr>
          <a:lstStyle/>
          <a:p>
            <a:r>
              <a:rPr lang="el-GR" sz="1800" dirty="0"/>
              <a:t>Εν αρχή ην το Αντικείμενο (σύνδεση της </a:t>
            </a:r>
            <a:r>
              <a:rPr lang="en-US" sz="1800" dirty="0"/>
              <a:t>libido</a:t>
            </a:r>
            <a:r>
              <a:rPr lang="en-GB" sz="1800" dirty="0"/>
              <a:t> </a:t>
            </a:r>
            <a:r>
              <a:rPr lang="el-GR" sz="1800" dirty="0"/>
              <a:t>με πρόσωπο)</a:t>
            </a:r>
          </a:p>
          <a:p>
            <a:r>
              <a:rPr lang="el-GR" sz="1800" dirty="0"/>
              <a:t>Εξαιτίας μιας προσβολής ή απογοήτευσης, η σχέση κλονίστηκε</a:t>
            </a:r>
          </a:p>
          <a:p>
            <a:r>
              <a:rPr lang="el-GR" sz="1800" dirty="0"/>
              <a:t>Αποτέλεσμα: όχι  μετάθεση της  </a:t>
            </a:r>
            <a:r>
              <a:rPr lang="en-US" sz="1800" dirty="0"/>
              <a:t>libido, </a:t>
            </a:r>
            <a:r>
              <a:rPr lang="el-GR" sz="1800" dirty="0"/>
              <a:t>αλλά απόσυρση στο Εγώ</a:t>
            </a:r>
          </a:p>
          <a:p>
            <a:r>
              <a:rPr lang="el-GR" sz="1800" dirty="0"/>
              <a:t>Στο Εγώ: προκύπτει </a:t>
            </a:r>
            <a:r>
              <a:rPr lang="el-GR" sz="1800" b="1" dirty="0"/>
              <a:t>ταυτοποίηση του Εγώ </a:t>
            </a:r>
            <a:r>
              <a:rPr lang="el-GR" sz="1800" dirty="0"/>
              <a:t>με το </a:t>
            </a:r>
            <a:r>
              <a:rPr lang="el-GR" sz="1800" b="1" dirty="0"/>
              <a:t>εγκαταλελειμμένο Α</a:t>
            </a:r>
            <a:r>
              <a:rPr lang="el-GR" sz="1800" dirty="0"/>
              <a:t>. (βλ. Δ 13). Η σκιά του Α στο Εγώ. Το τμήμα αυτό του Εγώ αντιμετωπίζεται ως Α</a:t>
            </a:r>
          </a:p>
          <a:p>
            <a:pPr>
              <a:buNone/>
            </a:pPr>
            <a:r>
              <a:rPr lang="el-GR" sz="1800" dirty="0"/>
              <a:t>Και έτσι, </a:t>
            </a:r>
          </a:p>
          <a:p>
            <a:r>
              <a:rPr lang="el-GR" sz="1800" dirty="0"/>
              <a:t>Σύγκρουση: Εγώ </a:t>
            </a:r>
            <a:r>
              <a:rPr lang="en-US" sz="1800" dirty="0" err="1"/>
              <a:t>v.s</a:t>
            </a:r>
            <a:r>
              <a:rPr lang="en-US" sz="1800" dirty="0"/>
              <a:t>. A =&gt; </a:t>
            </a:r>
            <a:r>
              <a:rPr lang="el-GR" sz="1800" dirty="0"/>
              <a:t>Τροποποιημένο Εγώ </a:t>
            </a:r>
            <a:r>
              <a:rPr lang="en-US" sz="1800" dirty="0" err="1"/>
              <a:t>v.s</a:t>
            </a:r>
            <a:r>
              <a:rPr lang="en-US" sz="1800" dirty="0"/>
              <a:t>. </a:t>
            </a:r>
            <a:r>
              <a:rPr lang="el-GR" sz="1800" dirty="0"/>
              <a:t>Κριτική Δραστηριότητα Εγώ (το μετέπειτα Υπερεγώ)</a:t>
            </a:r>
          </a:p>
          <a:p>
            <a:endParaRPr lang="el-GR" dirty="0"/>
          </a:p>
          <a:p>
            <a:endParaRPr lang="el-GR" dirty="0"/>
          </a:p>
        </p:txBody>
      </p:sp>
      <p:pic>
        <p:nvPicPr>
          <p:cNvPr id="8" name="7 - Θέση περιεχομένου" descr="αρχείο λήψης (1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32040" y="1700808"/>
            <a:ext cx="3744416" cy="4104456"/>
          </a:xfrm>
        </p:spPr>
      </p:pic>
      <p:sp>
        <p:nvSpPr>
          <p:cNvPr id="21506" name="AutoShape 2" descr="Image result for ÏÎºÎ¹Î¬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21508" name="AutoShape 4" descr="Image result for ÏÎºÎ¹Î¬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ταυτοποίηση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l-GR" dirty="0"/>
          </a:p>
          <a:p>
            <a:pPr>
              <a:buNone/>
            </a:pPr>
            <a:endParaRPr lang="el-GR" dirty="0"/>
          </a:p>
          <a:p>
            <a:pPr algn="ctr">
              <a:buNone/>
            </a:pPr>
            <a:r>
              <a:rPr lang="el-GR" dirty="0"/>
              <a:t>Η ψυχολογική διαδικασία κατά την οποία το υποκείμενο αφομοιώνει μια πλευρά, στάση, χαρακτηριστικά ενός άλλου αντικειμένου (προσώπου) και μεταβάλλεται μερικά ή ολότελα σύμφωνα με αυτό το πρότυπο</a:t>
            </a:r>
          </a:p>
        </p:txBody>
      </p:sp>
      <p:pic>
        <p:nvPicPr>
          <p:cNvPr id="20481" name="Picture 1" descr="C:\Users\Αντώνης\Desktop\Νέος φάκελος\αρχείο λήψης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88840"/>
            <a:ext cx="2376264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προϋποθέσεις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b="1" dirty="0"/>
              <a:t>Ισχυρή καθήλωση </a:t>
            </a:r>
            <a:r>
              <a:rPr lang="el-GR" dirty="0"/>
              <a:t>σε ένα αντικ. αγάπης</a:t>
            </a:r>
          </a:p>
          <a:p>
            <a:r>
              <a:rPr lang="el-GR" dirty="0"/>
              <a:t>Ταυτόχρονα και αντιφατικά, η αντίσταση της αντικειμενοτρόπου αγάπης, να είναι αδύναμη (δεν έχει τη δυναμική να επενδύει σε συνέχεια) = η επιλογή του Α έχει γίνει σε </a:t>
            </a:r>
            <a:r>
              <a:rPr lang="el-GR" b="1" dirty="0"/>
              <a:t>ναρκισσιστική βάση  </a:t>
            </a:r>
            <a:r>
              <a:rPr lang="el-GR" dirty="0"/>
              <a:t>(Ο. </a:t>
            </a:r>
            <a:r>
              <a:rPr lang="en-US" dirty="0"/>
              <a:t>Rank)</a:t>
            </a:r>
            <a:r>
              <a:rPr lang="el-GR" dirty="0"/>
              <a:t> : σε περίπτωση κακής εξέλιξης, παλινδρόμηση στο ναρκισσισμό</a:t>
            </a:r>
          </a:p>
          <a:p>
            <a:r>
              <a:rPr lang="el-GR" dirty="0"/>
              <a:t>Η ναρκισσιστική ταυτοποίηση με το Α γίνεται </a:t>
            </a:r>
            <a:r>
              <a:rPr lang="el-GR" b="1" dirty="0"/>
              <a:t>υποκατάστατο της ερωτικής επένδυσης</a:t>
            </a:r>
            <a:r>
              <a:rPr lang="el-GR" dirty="0"/>
              <a:t>, η σχέση αγάπης δεν εγκαταλείπεται, παρά τη σύγκρουση (βλ. μηχανισμός στις ναρκισσιστικές παθήσεις)</a:t>
            </a:r>
          </a:p>
          <a:p>
            <a:r>
              <a:rPr lang="el-GR" b="1" dirty="0"/>
              <a:t>Αμφιθυμική σύγκρουση </a:t>
            </a:r>
            <a:r>
              <a:rPr lang="el-GR" dirty="0"/>
              <a:t>(θα εξηγηθεί αργότερα βλ. Δ17)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Από την επιλογή Α στον πρωτογενή ναρκισσισμό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Landauer</a:t>
            </a:r>
            <a:r>
              <a:rPr lang="en-US" dirty="0"/>
              <a:t>, </a:t>
            </a:r>
            <a:r>
              <a:rPr lang="el-GR" dirty="0"/>
              <a:t>παλινδρόμηση</a:t>
            </a:r>
          </a:p>
          <a:p>
            <a:endParaRPr lang="el-GR" dirty="0"/>
          </a:p>
          <a:p>
            <a:r>
              <a:rPr lang="el-GR" dirty="0"/>
              <a:t>Ταυτοποίηση: προκαταρκτικό στάδιο στην επιλογή Α </a:t>
            </a:r>
          </a:p>
          <a:p>
            <a:r>
              <a:rPr lang="el-GR" dirty="0"/>
              <a:t>Ενσωμάτωση Α (στοματικό στάδιο, καταβρόχθιση)</a:t>
            </a:r>
          </a:p>
          <a:p>
            <a:r>
              <a:rPr lang="en-US" dirty="0"/>
              <a:t>Abraham</a:t>
            </a:r>
            <a:r>
              <a:rPr lang="el-GR" dirty="0"/>
              <a:t>: βλ. άρνηση λήψης τροφής στις βαριές μορφές μελαγχολίας</a:t>
            </a:r>
          </a:p>
          <a:p>
            <a:r>
              <a:rPr lang="el-GR" dirty="0"/>
              <a:t>Με γενίκευση: γνώρισμα της μελαγχολίας, η παλινδρόμηση από την α/επένδυση στη στοματική φάση (περίοδος ναρκισσισμού)</a:t>
            </a:r>
            <a:endParaRPr lang="en-US" dirty="0"/>
          </a:p>
          <a:p>
            <a:endParaRPr lang="en-US" dirty="0"/>
          </a:p>
          <a:p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Νευρώσεις και ταυτοποιήσεις με το 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Γνώριμος μηχανισμός σχηματισμού συμπτωμάτων (βλ. υστερία)</a:t>
            </a:r>
          </a:p>
          <a:p>
            <a:endParaRPr lang="el-GR" dirty="0"/>
          </a:p>
          <a:p>
            <a:pPr algn="ctr">
              <a:buNone/>
            </a:pPr>
            <a:r>
              <a:rPr lang="el-GR" dirty="0"/>
              <a:t> Διαφορά: </a:t>
            </a:r>
          </a:p>
          <a:p>
            <a:r>
              <a:rPr lang="el-GR" dirty="0"/>
              <a:t>Ναρκισσιστική ταυτοποίηση: το Α εγκαταλείπεται</a:t>
            </a:r>
          </a:p>
          <a:p>
            <a:r>
              <a:rPr lang="el-GR" dirty="0"/>
              <a:t>Υστερική ταυτοποίηση: η επένδυση διατηρείται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Αντώνης\Desktop\Νέος φάκελος\Freu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332656"/>
            <a:ext cx="8496944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Μελαγχολία…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Πένθος + </a:t>
            </a:r>
            <a:r>
              <a:rPr lang="el-GR" b="1" dirty="0"/>
              <a:t>Παλινδρόμηση λόγω ναρκισσιστικής επιλογής Α</a:t>
            </a:r>
          </a:p>
          <a:p>
            <a:r>
              <a:rPr lang="el-GR" b="1" dirty="0"/>
              <a:t>Η απώλεια αποκαλύπτει την αμφιθυμία </a:t>
            </a:r>
            <a:r>
              <a:rPr lang="el-GR" dirty="0"/>
              <a:t>που διέπει τις σχέσεις αγάπης (αμφιθυμική σύγκρουση)</a:t>
            </a:r>
          </a:p>
          <a:p>
            <a:r>
              <a:rPr lang="el-GR" dirty="0"/>
              <a:t>Αντίστροφα, η αμφιθυμική σύγκρουση </a:t>
            </a:r>
            <a:r>
              <a:rPr lang="el-GR" b="1" dirty="0"/>
              <a:t>μετατρέπει το πένθος σε παθολογικό</a:t>
            </a:r>
            <a:r>
              <a:rPr lang="el-GR" dirty="0"/>
              <a:t> (βλ. ψυχαναγκαστικό πένθος, όπου το Υ αισθάνεται υπεύθυνο για την απώλεια του Α) </a:t>
            </a:r>
          </a:p>
          <a:p>
            <a:r>
              <a:rPr lang="el-GR" b="1" dirty="0" err="1"/>
              <a:t>Εκλυτικές</a:t>
            </a:r>
            <a:r>
              <a:rPr lang="el-GR" b="1" dirty="0"/>
              <a:t> αιτίες</a:t>
            </a:r>
            <a:r>
              <a:rPr lang="el-GR" dirty="0"/>
              <a:t>: περιλαμβάνουν εκτός από το θάνατο και περιπτώσεις όπου υπάρχει </a:t>
            </a:r>
            <a:r>
              <a:rPr lang="el-GR" i="1" dirty="0"/>
              <a:t>προσβολή, εγκατάλειψη, απογοήτευση, καταστάσεις αγάπης – μίσους.</a:t>
            </a:r>
          </a:p>
          <a:p>
            <a:r>
              <a:rPr lang="el-GR" dirty="0"/>
              <a:t>Το μίσος στρέφεται ενάντια στο </a:t>
            </a:r>
            <a:r>
              <a:rPr lang="el-GR" dirty="0" err="1"/>
              <a:t>υποκατάστο</a:t>
            </a:r>
            <a:r>
              <a:rPr lang="el-GR" dirty="0"/>
              <a:t> Α, προσβάλλει το Α και προκαλείται </a:t>
            </a:r>
            <a:r>
              <a:rPr lang="el-GR" b="1" dirty="0"/>
              <a:t>σαδιστική ικανοποίηση εν μέσω οδύνης</a:t>
            </a:r>
            <a:r>
              <a:rPr lang="el-GR" dirty="0"/>
              <a:t>! (βλ. αντιστοιχία με ψυχαναγκαστικές  νευρώσεις – ροπές σαδιστικές, μίσους που στρέφονται  ενάντια στο ίδιο το Υ)</a:t>
            </a:r>
          </a:p>
          <a:p>
            <a:r>
              <a:rPr lang="el-GR" b="1" dirty="0"/>
              <a:t>Εκδίκηση μέσω αυτοτιμωρίας</a:t>
            </a:r>
            <a:r>
              <a:rPr lang="el-GR" dirty="0"/>
              <a:t>, βασανισμός των άλλων μέσω της ασθένειας, αλλά και </a:t>
            </a:r>
            <a:r>
              <a:rPr lang="el-GR" b="1" dirty="0"/>
              <a:t>απόκρυψη της  επιθετικότητας</a:t>
            </a:r>
            <a:r>
              <a:rPr lang="el-GR" dirty="0"/>
              <a:t>, λόγω του έμμεσου τρόπου.</a:t>
            </a:r>
          </a:p>
          <a:p>
            <a:r>
              <a:rPr lang="el-GR" dirty="0"/>
              <a:t>Το πρόσωπο που αφορά τον ασθενή, βρίσκεται στο περιβάλλον του.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Στάδια και μελαγχολία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Διττό το πεπρωμένο της ερωτικής επένδυσης στη Μ.</a:t>
            </a:r>
          </a:p>
          <a:p>
            <a:r>
              <a:rPr lang="el-GR" dirty="0"/>
              <a:t>Ένα τμήμα ταυτοποιείται μέσω παλινδρόμησης (</a:t>
            </a:r>
            <a:r>
              <a:rPr lang="el-GR" b="1" dirty="0"/>
              <a:t>στοματικό</a:t>
            </a:r>
            <a:r>
              <a:rPr lang="el-GR" dirty="0"/>
              <a:t>)</a:t>
            </a:r>
          </a:p>
          <a:p>
            <a:r>
              <a:rPr lang="el-GR" dirty="0"/>
              <a:t>Ένα άλλο έχει επανέλθει μέσω της αμφιθυμικής σύγκρουσης (</a:t>
            </a:r>
            <a:r>
              <a:rPr lang="el-GR" b="1" dirty="0"/>
              <a:t>σαδιστικό στάδιο</a:t>
            </a:r>
            <a:r>
              <a:rPr lang="el-GR" dirty="0"/>
              <a:t>) – πιο κοντά στη σύγκρουση.</a:t>
            </a:r>
          </a:p>
          <a:p>
            <a:r>
              <a:rPr lang="el-GR" b="1" dirty="0"/>
              <a:t>Αυτοκτονία:</a:t>
            </a:r>
            <a:r>
              <a:rPr lang="el-GR" dirty="0"/>
              <a:t> εξηγείται με το σαδισμό που προαναφέρθηκε. Εδώ, </a:t>
            </a:r>
            <a:r>
              <a:rPr lang="el-GR" b="1" dirty="0"/>
              <a:t>το Εγώ </a:t>
            </a:r>
            <a:r>
              <a:rPr lang="el-GR" dirty="0"/>
              <a:t>αντιμετωπίζει τον εαυτό του ως Αντικείμενο και </a:t>
            </a:r>
            <a:r>
              <a:rPr lang="el-GR" b="1" dirty="0"/>
              <a:t>στρέφει εντός την επιθετικότητα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8836152" cy="792088"/>
          </a:xfrm>
        </p:spPr>
        <p:txBody>
          <a:bodyPr>
            <a:normAutofit/>
          </a:bodyPr>
          <a:lstStyle/>
          <a:p>
            <a:pPr algn="r"/>
            <a:r>
              <a:rPr lang="el-GR" sz="2800" dirty="0"/>
              <a:t>στην ακραία ερωτική κατάσταση και την αυτοκτονία</a:t>
            </a:r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el-GR" dirty="0"/>
              <a:t>Το Εγώ συντρίβεται από το Αντικείμενο</a:t>
            </a:r>
          </a:p>
          <a:p>
            <a:endParaRPr lang="el-GR" dirty="0"/>
          </a:p>
        </p:txBody>
      </p:sp>
      <p:pic>
        <p:nvPicPr>
          <p:cNvPr id="14337" name="Picture 1" descr="C:\Users\Αντώνης\Desktop\Νέος φάκελος\Systimiki-Therapeia-Penthos-kai-apoleia-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137997" y="2132856"/>
            <a:ext cx="7394443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quarter" idx="2"/>
          </p:nvPr>
        </p:nvSpPr>
        <p:spPr>
          <a:xfrm>
            <a:off x="301752" y="1412776"/>
            <a:ext cx="4041648" cy="4877011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Τάση της  ασθένειας να μεταπίπτει από μία κατάσταση όπου τα συμπτώματα αντιστρέφονται (μανιακή φάση)</a:t>
            </a:r>
          </a:p>
          <a:p>
            <a:endParaRPr lang="el-GR" dirty="0"/>
          </a:p>
          <a:p>
            <a:r>
              <a:rPr lang="el-GR" dirty="0"/>
              <a:t>Διαφορετικές εκδοχές της μελαγχολίας. Από τη μη εμφάνιση μανίας εώς την «κυκλική παραφροσύνη»</a:t>
            </a:r>
          </a:p>
          <a:p>
            <a:endParaRPr lang="el-GR" dirty="0"/>
          </a:p>
          <a:p>
            <a:r>
              <a:rPr lang="el-GR" dirty="0"/>
              <a:t>Η επέκταση της ψυχαναλυτικής εξήγησης της μελαγχολίας, περιλαμβάνει τη μανία</a:t>
            </a:r>
          </a:p>
        </p:txBody>
      </p:sp>
      <p:pic>
        <p:nvPicPr>
          <p:cNvPr id="7" name="6 - Θέση περιεχομένου" descr="images (10)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788024" y="2276872"/>
            <a:ext cx="4162000" cy="4032448"/>
          </a:xfrm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ιδιαιτερότητα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Πόθεν;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2628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l-GR" dirty="0"/>
              <a:t>Α) ψυχαναλυτική εντύπωση: η μανία δεν έχει διαφορετικό περιεχόμενο από τη </a:t>
            </a:r>
            <a:r>
              <a:rPr lang="el-GR" dirty="0" err="1"/>
              <a:t>μελαγχολία∙</a:t>
            </a:r>
            <a:r>
              <a:rPr lang="el-GR" dirty="0"/>
              <a:t> </a:t>
            </a:r>
          </a:p>
          <a:p>
            <a:pPr>
              <a:buNone/>
            </a:pPr>
            <a:r>
              <a:rPr lang="el-GR" dirty="0"/>
              <a:t>Στη Μ το Εγώ υποκύπτει στο σύμπλεγμα</a:t>
            </a:r>
          </a:p>
          <a:p>
            <a:pPr>
              <a:buNone/>
            </a:pPr>
            <a:r>
              <a:rPr lang="el-GR" dirty="0"/>
              <a:t>Στη </a:t>
            </a:r>
            <a:r>
              <a:rPr lang="el-GR" dirty="0" err="1"/>
              <a:t>Μν</a:t>
            </a:r>
            <a:r>
              <a:rPr lang="el-GR" dirty="0"/>
              <a:t> το Εγώ έχει κυριαρχήσει ή το έχει απομακρύνει 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Β) Εμπειρία: πίσω από κάθε εκδήλωση </a:t>
            </a:r>
            <a:r>
              <a:rPr lang="el-GR" dirty="0" err="1"/>
              <a:t>μν</a:t>
            </a:r>
            <a:r>
              <a:rPr lang="el-GR" dirty="0"/>
              <a:t>, αποδεσμεύεται ενέργεια (απωθητική δαπάνη ενέργειας),  η οποία εκφορτίζεται. Το Εγώ θριαμβεύει: έντονη ροπή για δράση, υπερθυμία </a:t>
            </a:r>
            <a:r>
              <a:rPr lang="en-US" dirty="0" err="1"/>
              <a:t>v.s</a:t>
            </a:r>
            <a:r>
              <a:rPr lang="en-US" dirty="0"/>
              <a:t>. </a:t>
            </a:r>
            <a:r>
              <a:rPr lang="el-GR" dirty="0"/>
              <a:t>Κατάθλιψης, μελαγχολίας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Ωστόσο, χωρίς να γνωρίζει από τι αποδεσμεύεται.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Συμπέρασμα: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Στη μανία το Εγώ μάλλον έχει ξεπεράσει την απώλεια (ή το πένθος ή καί το ίδιο το αντικείμενο)</a:t>
            </a:r>
          </a:p>
          <a:p>
            <a:r>
              <a:rPr lang="el-GR" dirty="0"/>
              <a:t>Το ενεργειακό φορτίο (το οποίο ήταν δεσμευμένο στη συνθήκη Μ) διαθέσιμο για νέες επενδύσεις </a:t>
            </a:r>
          </a:p>
          <a:p>
            <a:r>
              <a:rPr lang="el-GR" dirty="0"/>
              <a:t>Άπληστη αναζήτηση νέων αντικειμενοτρόπων επενδύσεων (ένδειξη αποδέσμευσης από το Α)</a:t>
            </a:r>
          </a:p>
          <a:p>
            <a:endParaRPr lang="el-GR" dirty="0"/>
          </a:p>
          <a:p>
            <a:r>
              <a:rPr lang="el-GR" dirty="0"/>
              <a:t>ΕΡΩΤΗΜΑ: Γιατί στο πένθος δεν υπάρχει έστω ένας μικρός θρίαμβος του Εγώ; </a:t>
            </a:r>
          </a:p>
          <a:p>
            <a:r>
              <a:rPr lang="el-GR" dirty="0"/>
              <a:t>Υ: το Εγώ αποδέχεται την ετυμηγορία της πραγματικότητας, ότι «το Α δεν υπάρχει πια» (διακοπή του δεσμού με το Α). Επιπλέον, οικονομικά, έχει δαπανηθεί –ίσως- αρκετή ενέργεια στη διεργασία του πένθους, για «ορμή επενδύσεων».  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«Διεργασία» Μελαγχολίας - ερωτήματα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Τοπογραφία: σε ποια ψυχικά συστήματα συντελείται;</a:t>
            </a:r>
          </a:p>
          <a:p>
            <a:r>
              <a:rPr lang="el-GR" dirty="0"/>
              <a:t>Ποιο τμήμα από τις ψυχικές διαδικασίες της Μ αναφέρεται στις ασυνείδητες αντικ. επενδύσεις</a:t>
            </a:r>
          </a:p>
          <a:p>
            <a:r>
              <a:rPr lang="el-GR" dirty="0"/>
              <a:t>Ποιο τμήμα – μέσω της ταυτοποίησης – στο υποκατάστατο εντός του Εγώ; </a:t>
            </a:r>
          </a:p>
          <a:p>
            <a:r>
              <a:rPr lang="el-GR" dirty="0"/>
              <a:t>Η </a:t>
            </a:r>
            <a:r>
              <a:rPr lang="en-US" dirty="0"/>
              <a:t>libido </a:t>
            </a:r>
            <a:r>
              <a:rPr lang="el-GR" dirty="0"/>
              <a:t>εγκαταλείπει την </a:t>
            </a:r>
            <a:r>
              <a:rPr lang="el-GR" dirty="0" err="1"/>
              <a:t>ασυν</a:t>
            </a:r>
            <a:r>
              <a:rPr lang="el-GR" dirty="0"/>
              <a:t>. αναπαράσταση του Α.  Η  </a:t>
            </a:r>
            <a:r>
              <a:rPr lang="el-GR" dirty="0" err="1"/>
              <a:t>αναπαρ</a:t>
            </a:r>
            <a:r>
              <a:rPr lang="el-GR" dirty="0"/>
              <a:t>. απαρτίζεται από πλήθος εντυπώσεων (ίχνη, ασυνείδητες πηγές). Η απόσυρση γίνεται μαζικά ή σταδιακά; Με ποια σειρά; </a:t>
            </a:r>
          </a:p>
          <a:p>
            <a:r>
              <a:rPr lang="el-GR" dirty="0"/>
              <a:t>Η απόσυρση σταδιακή τόσο για πένθος όσο και για τη Μ (ομοιότητες στην οικονομία)</a:t>
            </a:r>
          </a:p>
          <a:p>
            <a:r>
              <a:rPr lang="el-GR" dirty="0"/>
              <a:t>Η έκβαση σε Π/Μ κρίνεται από τη σημαντικότητα του Α  για το Εγώ.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«Διεργασία» Μελαγχολίας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Περιεχόμενο Μ &gt; περιεχόμενο Πένθους</a:t>
            </a:r>
          </a:p>
          <a:p>
            <a:r>
              <a:rPr lang="el-GR" dirty="0"/>
              <a:t>Η σχέση με το Α , ενέχει την αμφιθυμική σύγκρουση (</a:t>
            </a:r>
            <a:r>
              <a:rPr lang="el-GR" i="1" dirty="0"/>
              <a:t>ιδιοσυστασιακή</a:t>
            </a:r>
            <a:r>
              <a:rPr lang="el-GR" dirty="0"/>
              <a:t>: συνδέεται με  όλες τις σχέσεις αγάπης ή </a:t>
            </a:r>
          </a:p>
          <a:p>
            <a:pPr>
              <a:buNone/>
            </a:pPr>
            <a:r>
              <a:rPr lang="el-GR" dirty="0"/>
              <a:t>   </a:t>
            </a:r>
            <a:r>
              <a:rPr lang="el-GR" i="1" dirty="0"/>
              <a:t>παραγόμενη</a:t>
            </a:r>
            <a:r>
              <a:rPr lang="el-GR" dirty="0"/>
              <a:t> από εμπειρίες: απειλή απώλειας του Α)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 err="1"/>
              <a:t>Εκλυτικές</a:t>
            </a:r>
            <a:r>
              <a:rPr lang="el-GR" dirty="0"/>
              <a:t> αιτίες Μ &gt; </a:t>
            </a:r>
            <a:r>
              <a:rPr lang="el-GR" dirty="0" err="1"/>
              <a:t>εκλυτικές</a:t>
            </a:r>
            <a:r>
              <a:rPr lang="el-GR" dirty="0"/>
              <a:t> αιτίες Π (πραγματική απώλεια)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endParaRPr lang="el-GR" dirty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Αμφιθυμία στη Μελαγχολία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Μίσος: για αποδέσμευση της </a:t>
            </a:r>
            <a:r>
              <a:rPr lang="en-US" dirty="0"/>
              <a:t>libido</a:t>
            </a:r>
          </a:p>
          <a:p>
            <a:r>
              <a:rPr lang="en-GB" dirty="0"/>
              <a:t>A</a:t>
            </a:r>
            <a:r>
              <a:rPr lang="el-GR" dirty="0" err="1"/>
              <a:t>γάπη</a:t>
            </a:r>
            <a:r>
              <a:rPr lang="el-GR" dirty="0"/>
              <a:t>: για διατήρηση της </a:t>
            </a:r>
            <a:r>
              <a:rPr lang="en-US" dirty="0"/>
              <a:t>libido</a:t>
            </a:r>
            <a:r>
              <a:rPr lang="el-GR" dirty="0"/>
              <a:t> σε θέση ενάντια στην επιθετικότητα</a:t>
            </a:r>
          </a:p>
        </p:txBody>
      </p:sp>
      <p:pic>
        <p:nvPicPr>
          <p:cNvPr id="8194" name="Picture 2" descr="Image result for Î±Î³Î¬ÏÎ· ÎºÎ±Î¹ Î¼Î¯ÏÎ¿Ï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915892"/>
            <a:ext cx="5328592" cy="33209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τοπογραφία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Σύγκρουση-εις: στο </a:t>
            </a:r>
            <a:r>
              <a:rPr lang="el-GR" dirty="0" err="1"/>
              <a:t>Ασν</a:t>
            </a:r>
            <a:r>
              <a:rPr lang="el-GR" dirty="0"/>
              <a:t>. (μνημονικά ίχνη ≠ λεκτικές επενδύσεις)</a:t>
            </a:r>
          </a:p>
          <a:p>
            <a:r>
              <a:rPr lang="el-GR" dirty="0"/>
              <a:t>Στο πένθος: κινήσεις στο </a:t>
            </a:r>
            <a:r>
              <a:rPr lang="el-GR" dirty="0" err="1"/>
              <a:t>Ασν</a:t>
            </a:r>
            <a:r>
              <a:rPr lang="el-GR" dirty="0"/>
              <a:t> , αλλά και κατεύθυνση προς το Συν. </a:t>
            </a:r>
          </a:p>
          <a:p>
            <a:r>
              <a:rPr lang="el-GR" dirty="0"/>
              <a:t>Η ιδιοσυστασιακή αμφιθυμία ανήκει στο απωθημένο</a:t>
            </a:r>
          </a:p>
          <a:p>
            <a:r>
              <a:rPr lang="el-GR" dirty="0"/>
              <a:t>Οι εμπειρίες επίσης, εγείρουν ενδεχομένως απωθημένο υλικό</a:t>
            </a:r>
          </a:p>
          <a:p>
            <a:r>
              <a:rPr lang="el-GR" dirty="0"/>
              <a:t>Η παλινδρόμηση της </a:t>
            </a:r>
            <a:r>
              <a:rPr lang="en-US" dirty="0"/>
              <a:t>libido</a:t>
            </a:r>
            <a:r>
              <a:rPr lang="en-GB" dirty="0"/>
              <a:t>, </a:t>
            </a:r>
            <a:r>
              <a:rPr lang="el-GR" dirty="0"/>
              <a:t>στο Συν. εκφράζεται ως σύγκρουση ανάμεσα στο Εγώ και τον Κριτικό παράγοντα (επικρίσεις: το μετέπειτα Υπερεγώ)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Θέση περιεχομένου" descr="images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059832" y="548681"/>
            <a:ext cx="5904656" cy="5688631"/>
          </a:xfrm>
        </p:spPr>
      </p:pic>
      <p:sp>
        <p:nvSpPr>
          <p:cNvPr id="4" name="3 - Θέση κειμένου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 Ο Μαρίνος ήρθε;! Θα πούμε για το πένθος και τη μελαγχολία, αυτά πότε θα τα μάθετε;…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Περάτωση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Πένθος: εξαναγκάζει το Εγώ να απαρνηθεί το Α (κηρύττει το Α νεκρό)</a:t>
            </a:r>
          </a:p>
          <a:p>
            <a:endParaRPr lang="el-GR" dirty="0"/>
          </a:p>
          <a:p>
            <a:r>
              <a:rPr lang="el-GR" dirty="0"/>
              <a:t>Μελαγχολία: η </a:t>
            </a:r>
            <a:r>
              <a:rPr lang="el-GR" dirty="0" err="1"/>
              <a:t>αμφιθ</a:t>
            </a:r>
            <a:r>
              <a:rPr lang="el-GR" dirty="0"/>
              <a:t>. σύγκρουση χαλαρώνει την  καθήλωση της </a:t>
            </a:r>
            <a:r>
              <a:rPr lang="en-US" dirty="0"/>
              <a:t> libido </a:t>
            </a:r>
            <a:r>
              <a:rPr lang="el-GR" dirty="0"/>
              <a:t>στο Α (υποτίμηση, διασυρμός, εκμηδενισμός – φόνος του Α)</a:t>
            </a:r>
          </a:p>
          <a:p>
            <a:r>
              <a:rPr lang="el-GR" dirty="0"/>
              <a:t>Περάτωση: είτε με εξάντληση της οργής είτε λόγω του ότι το Α γίνεται ανάξιο και εγκαταλείπεται. </a:t>
            </a:r>
          </a:p>
          <a:p>
            <a:r>
              <a:rPr lang="el-GR" dirty="0"/>
              <a:t>Το Εγώ νιώθει ικανοποίηση ως ανώτερο ή καλύτερο από το Α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Τελευταία ερωτήματα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26288"/>
          </a:xfrm>
        </p:spPr>
        <p:txBody>
          <a:bodyPr>
            <a:normAutofit fontScale="92500"/>
          </a:bodyPr>
          <a:lstStyle/>
          <a:p>
            <a:r>
              <a:rPr lang="el-GR" dirty="0"/>
              <a:t>Ποιος ο λόγος εμφάνισης της μανίας;</a:t>
            </a:r>
          </a:p>
          <a:p>
            <a:r>
              <a:rPr lang="el-GR" dirty="0"/>
              <a:t>3 προϋποθέσεις μελαγχολίας: </a:t>
            </a:r>
            <a:r>
              <a:rPr lang="el-GR" b="1" dirty="0"/>
              <a:t>Απώλεια</a:t>
            </a:r>
            <a:r>
              <a:rPr lang="el-GR" dirty="0"/>
              <a:t> – </a:t>
            </a:r>
            <a:r>
              <a:rPr lang="el-GR" b="1" dirty="0"/>
              <a:t>Αμφιθυμία</a:t>
            </a:r>
            <a:r>
              <a:rPr lang="el-GR" dirty="0"/>
              <a:t> – </a:t>
            </a:r>
            <a:r>
              <a:rPr lang="el-GR" b="1" dirty="0"/>
              <a:t>Παλινδρόμηση της </a:t>
            </a:r>
            <a:r>
              <a:rPr lang="en-US" b="1" dirty="0"/>
              <a:t>libido</a:t>
            </a:r>
            <a:r>
              <a:rPr lang="en-GB" b="1" dirty="0"/>
              <a:t> </a:t>
            </a:r>
            <a:r>
              <a:rPr lang="el-GR" b="1" dirty="0"/>
              <a:t>στο Εγώ</a:t>
            </a:r>
            <a:r>
              <a:rPr lang="el-GR" dirty="0"/>
              <a:t>. Οι δύο πρώτες απαντώνται στο πένθος και στις εμμονές. Η τρίτη ίσως σχετίζεται με το ξεδίπλωμα της </a:t>
            </a:r>
            <a:r>
              <a:rPr lang="en-US" dirty="0"/>
              <a:t>libido </a:t>
            </a:r>
            <a:r>
              <a:rPr lang="el-GR" dirty="0"/>
              <a:t>κατά το πέρας της διεργασίας του πένθους και συνδέεται με τη μανία</a:t>
            </a:r>
          </a:p>
          <a:p>
            <a:r>
              <a:rPr lang="el-GR" dirty="0"/>
              <a:t>Η σύγκρουση στο Εγώ, ανοιχτή πληγή που απαιτεί ισχυρή αντεπένδυση. </a:t>
            </a:r>
          </a:p>
          <a:p>
            <a:pPr>
              <a:buNone/>
            </a:pPr>
            <a:endParaRPr lang="el-GR" dirty="0"/>
          </a:p>
          <a:p>
            <a:r>
              <a:rPr lang="el-GR" dirty="0"/>
              <a:t>Η μελέτη του προβλήματος της  μανίας συνεχίζεται στο Ομαδική Ψυχολογία και Ανάλυση του Εγώ (1921)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3 - Θέση περιεχομένου" descr="images (1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772816"/>
            <a:ext cx="6192688" cy="4397705"/>
          </a:xfr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3 - Θέση περιεχομένου" descr="images (6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27585" y="1706078"/>
            <a:ext cx="7488832" cy="4459226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Πρώτον!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l-GR" dirty="0"/>
          </a:p>
          <a:p>
            <a:endParaRPr lang="el-GR" dirty="0"/>
          </a:p>
          <a:p>
            <a:r>
              <a:rPr lang="el-GR" dirty="0"/>
              <a:t>Υπάρχουν περιορισμοί  (δεν υπάρχει ενιαία κλινική οντότητα)</a:t>
            </a:r>
          </a:p>
          <a:p>
            <a:endParaRPr lang="el-GR" dirty="0"/>
          </a:p>
          <a:p>
            <a:endParaRPr lang="el-GR" dirty="0"/>
          </a:p>
          <a:p>
            <a:r>
              <a:rPr lang="el-GR" dirty="0"/>
              <a:t>Πορίσματα όχι καθολικά</a:t>
            </a:r>
          </a:p>
          <a:p>
            <a:endParaRPr lang="el-GR" dirty="0"/>
          </a:p>
          <a:p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Ομοιότητες - διαφορές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Πένθος: </a:t>
            </a:r>
            <a:r>
              <a:rPr lang="el-GR" sz="2400" dirty="0"/>
              <a:t>Αντίδραση στην απώλεια ενός προσώπου, ιδέας (π.χ. πατρίδα, ελευθερία, ιδανικό)</a:t>
            </a:r>
          </a:p>
          <a:p>
            <a:pPr>
              <a:buNone/>
            </a:pPr>
            <a:endParaRPr lang="el-GR" dirty="0"/>
          </a:p>
          <a:p>
            <a:r>
              <a:rPr lang="el-GR" dirty="0"/>
              <a:t>Μελαγχολία </a:t>
            </a:r>
          </a:p>
          <a:p>
            <a:pPr lvl="4"/>
            <a:r>
              <a:rPr lang="el-GR" dirty="0"/>
              <a:t>Αλγεινή κατάθλιψη</a:t>
            </a:r>
          </a:p>
          <a:p>
            <a:pPr lvl="4"/>
            <a:r>
              <a:rPr lang="el-GR" dirty="0"/>
              <a:t>Αναστολή ενδιαφέροντος </a:t>
            </a:r>
          </a:p>
          <a:p>
            <a:pPr lvl="4"/>
            <a:r>
              <a:rPr lang="el-GR" dirty="0"/>
              <a:t>Απώλεια ικανότητας για αγάπη</a:t>
            </a:r>
          </a:p>
          <a:p>
            <a:pPr lvl="4"/>
            <a:r>
              <a:rPr lang="el-GR" dirty="0">
                <a:solidFill>
                  <a:srgbClr val="FF0000"/>
                </a:solidFill>
              </a:rPr>
              <a:t>Μείωση συναισθήματος αυτοεκτίμησης </a:t>
            </a:r>
            <a:r>
              <a:rPr lang="el-GR" dirty="0"/>
              <a:t>(αυτομομφές, διασυρμοί, παραληρητική προσμονή τιμωρίας) ≠ </a:t>
            </a:r>
            <a:r>
              <a:rPr lang="el-GR" dirty="0">
                <a:solidFill>
                  <a:srgbClr val="7030A0"/>
                </a:solidFill>
              </a:rPr>
              <a:t>Πένθους </a:t>
            </a:r>
            <a:r>
              <a:rPr lang="el-GR" dirty="0"/>
              <a:t>(η </a:t>
            </a:r>
            <a:r>
              <a:rPr lang="el-GR" i="1" dirty="0"/>
              <a:t>περιστολή και ο περιορισμός του Εγώ</a:t>
            </a:r>
            <a:r>
              <a:rPr lang="el-GR" dirty="0"/>
              <a:t>, σχετίζονται με την απώλεια του προσώπου)</a:t>
            </a:r>
          </a:p>
          <a:p>
            <a:pPr lvl="4"/>
            <a:endParaRPr lang="el-GR" dirty="0">
              <a:solidFill>
                <a:srgbClr val="7030A0"/>
              </a:solidFill>
            </a:endParaRPr>
          </a:p>
          <a:p>
            <a:pPr lvl="4"/>
            <a:endParaRPr lang="el-GR" dirty="0"/>
          </a:p>
          <a:p>
            <a:pPr lvl="4"/>
            <a:endParaRPr lang="el-GR" dirty="0">
              <a:solidFill>
                <a:srgbClr val="7030A0"/>
              </a:solidFill>
            </a:endParaRPr>
          </a:p>
          <a:p>
            <a:pPr lvl="4"/>
            <a:endParaRPr lang="el-GR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836712"/>
            <a:ext cx="2966864" cy="990600"/>
          </a:xfrm>
        </p:spPr>
        <p:txBody>
          <a:bodyPr/>
          <a:lstStyle/>
          <a:p>
            <a:r>
              <a:rPr lang="el-GR" sz="3200" dirty="0"/>
              <a:t>Διεργασία πένθους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534816" cy="4472136"/>
          </a:xfrm>
        </p:spPr>
        <p:txBody>
          <a:bodyPr>
            <a:normAutofit fontScale="62500" lnSpcReduction="20000"/>
          </a:bodyPr>
          <a:lstStyle/>
          <a:p>
            <a:r>
              <a:rPr lang="el-GR" sz="2900" dirty="0">
                <a:solidFill>
                  <a:schemeClr val="tx1"/>
                </a:solidFill>
              </a:rPr>
              <a:t>Το αγαπημένο Α δεν υπάρχει πια</a:t>
            </a:r>
            <a:r>
              <a:rPr lang="en-US" sz="2900" dirty="0">
                <a:solidFill>
                  <a:schemeClr val="tx1"/>
                </a:solidFill>
              </a:rPr>
              <a:t> =&gt; </a:t>
            </a:r>
            <a:r>
              <a:rPr lang="el-GR" sz="2900" dirty="0">
                <a:solidFill>
                  <a:schemeClr val="tx1"/>
                </a:solidFill>
              </a:rPr>
              <a:t>απόσυρση της </a:t>
            </a:r>
            <a:r>
              <a:rPr lang="en-US" sz="2900" dirty="0">
                <a:solidFill>
                  <a:schemeClr val="tx1"/>
                </a:solidFill>
              </a:rPr>
              <a:t>libido</a:t>
            </a:r>
            <a:r>
              <a:rPr lang="en-GB" sz="2900" dirty="0">
                <a:solidFill>
                  <a:schemeClr val="tx1"/>
                </a:solidFill>
              </a:rPr>
              <a:t> </a:t>
            </a:r>
            <a:r>
              <a:rPr lang="el-GR" sz="2900" dirty="0">
                <a:solidFill>
                  <a:schemeClr val="tx1"/>
                </a:solidFill>
              </a:rPr>
              <a:t>από τους δεσμούς με το αντικείμενο. Λόγω άρνησης της απώλειας και ανάγκης διατήρησης του απολεσθέντος Α  μπορεί να προκύψει μέχρι και ψευδαισθητική ψύχωση της επιθυμίας </a:t>
            </a:r>
          </a:p>
          <a:p>
            <a:r>
              <a:rPr lang="el-GR" sz="2900" dirty="0">
                <a:solidFill>
                  <a:schemeClr val="tx1"/>
                </a:solidFill>
              </a:rPr>
              <a:t>Επικρατεί εν τέλει η πραγματικότητα, ωστόσο χρειάζεται χρόνος κι ενέργεια, διαδικασία οδυνηρή</a:t>
            </a:r>
          </a:p>
          <a:p>
            <a:endParaRPr lang="el-GR" dirty="0"/>
          </a:p>
        </p:txBody>
      </p:sp>
      <p:pic>
        <p:nvPicPr>
          <p:cNvPr id="5" name="4 - Θέση περιεχομένου" descr="darkness-light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132138" y="1570254"/>
            <a:ext cx="5630862" cy="3641291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πένθος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/>
              <a:t>Στο τέλος της διεργασίας του πένθους το Εγώ επανακτά την ελευθερία και αποβάλλει τις αναστολές </a:t>
            </a:r>
          </a:p>
          <a:p>
            <a:endParaRPr lang="el-GR" dirty="0"/>
          </a:p>
        </p:txBody>
      </p:sp>
      <p:pic>
        <p:nvPicPr>
          <p:cNvPr id="7" name="6 - Θέση περιεχομένου" descr="images (9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43029" y="1700808"/>
            <a:ext cx="3888432" cy="3888432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Μελαγχολία</a:t>
            </a:r>
          </a:p>
        </p:txBody>
      </p:sp>
      <p:pic>
        <p:nvPicPr>
          <p:cNvPr id="5" name="4 - Θέση εικόνας" descr="images (2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453" b="1453"/>
          <a:stretch>
            <a:fillRect/>
          </a:stretch>
        </p:blipFill>
        <p:spPr/>
      </p:pic>
      <p:sp>
        <p:nvSpPr>
          <p:cNvPr id="3" name="2 - Θέση περιεχομένου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l-GR" sz="1800" dirty="0"/>
              <a:t>Το Α δεν είναι πάντα νεκρό, αλλά απωλέσθηκε ως Α αγάπης - Η απώλεια  περισσότερο ιδεατή</a:t>
            </a:r>
          </a:p>
          <a:p>
            <a:r>
              <a:rPr lang="el-GR" sz="1800" dirty="0"/>
              <a:t>Ενίοτε υποθέτουμε το Α, δεν το διακρίνουμε (ούτε ο ασθενής)</a:t>
            </a:r>
          </a:p>
          <a:p>
            <a:r>
              <a:rPr lang="el-GR" sz="1800" dirty="0"/>
              <a:t>Άλλοτε, γνωστό το «ποιος» απωλέσθηκε, όχι το «τι»</a:t>
            </a:r>
          </a:p>
          <a:p>
            <a:r>
              <a:rPr lang="el-GR" sz="1800" dirty="0"/>
              <a:t>Η απώλεια άγνωστη στη Συνείδηση.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Πένθος</a:t>
            </a:r>
          </a:p>
        </p:txBody>
      </p:sp>
      <p:sp>
        <p:nvSpPr>
          <p:cNvPr id="7" name="6 - Θέση κειμένου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l-GR" dirty="0"/>
              <a:t>Μελαγχολία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l-GR" sz="1800" b="1" dirty="0"/>
              <a:t>Απώλεια </a:t>
            </a:r>
            <a:r>
              <a:rPr lang="el-GR" sz="1800" dirty="0"/>
              <a:t>γνωστή στο Σ</a:t>
            </a:r>
          </a:p>
          <a:p>
            <a:r>
              <a:rPr lang="el-GR" sz="1800" b="1" dirty="0"/>
              <a:t>Αναστολή</a:t>
            </a:r>
            <a:r>
              <a:rPr lang="el-GR" sz="1800" dirty="0"/>
              <a:t>, απουσία ενδιαφέροντος λόγω απορρόφησης του Εγώ από το πένθος</a:t>
            </a:r>
          </a:p>
          <a:p>
            <a:r>
              <a:rPr lang="el-GR" sz="1800" dirty="0"/>
              <a:t>Φτωχότερος ο κόσμος λόγω απώλειας Α</a:t>
            </a:r>
          </a:p>
          <a:p>
            <a:endParaRPr lang="el-GR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l-GR" sz="1800" b="1" dirty="0"/>
              <a:t>Απώλεια</a:t>
            </a:r>
            <a:r>
              <a:rPr lang="el-GR" sz="1800" dirty="0"/>
              <a:t> άγνωστη στη συνείδηση</a:t>
            </a:r>
          </a:p>
          <a:p>
            <a:r>
              <a:rPr lang="el-GR" sz="1800" b="1" dirty="0"/>
              <a:t>Αναστολή</a:t>
            </a:r>
            <a:r>
              <a:rPr lang="el-GR" sz="1800" dirty="0"/>
              <a:t>: αινιγματική (άγνωστο το τι απορροφά τον άρρωστο)</a:t>
            </a:r>
          </a:p>
          <a:p>
            <a:endParaRPr lang="el-GR" sz="1800" dirty="0"/>
          </a:p>
          <a:p>
            <a:r>
              <a:rPr lang="el-GR" sz="1800" dirty="0"/>
              <a:t>Φτωχότερο το Εγώ, λόγω  της απώλειας Α (</a:t>
            </a:r>
            <a:r>
              <a:rPr lang="el-GR" sz="1600" b="1" dirty="0"/>
              <a:t>μείωση της αξιότητας του Εγώ</a:t>
            </a:r>
            <a:r>
              <a:rPr lang="el-GR" sz="1800" dirty="0"/>
              <a:t>)</a:t>
            </a: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Διαφορές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ημοτικός">
  <a:themeElements>
    <a:clrScheme name="Δημοτικός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Δημοτικός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ημοτικός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984</TotalTime>
  <Words>1773</Words>
  <Application>Microsoft Office PowerPoint</Application>
  <PresentationFormat>Προβολή στην οθόνη (4:3)</PresentationFormat>
  <Paragraphs>176</Paragraphs>
  <Slides>33</Slides>
  <Notes>0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33</vt:i4>
      </vt:variant>
    </vt:vector>
  </HeadingPairs>
  <TitlesOfParts>
    <vt:vector size="37" baseType="lpstr">
      <vt:lpstr>Georgia</vt:lpstr>
      <vt:lpstr>Wingdings</vt:lpstr>
      <vt:lpstr>Wingdings 2</vt:lpstr>
      <vt:lpstr>Δημοτικός</vt:lpstr>
      <vt:lpstr> ΠΕΝΘΟΣ ΚΑΙ ΜΕΛΑΓΧΟΛΙΑ</vt:lpstr>
      <vt:lpstr>Παρουσίαση του PowerPoint</vt:lpstr>
      <vt:lpstr>Παρουσίαση του PowerPoint</vt:lpstr>
      <vt:lpstr>Πρώτον!</vt:lpstr>
      <vt:lpstr>Ομοιότητες - διαφορές</vt:lpstr>
      <vt:lpstr>Διεργασία πένθους</vt:lpstr>
      <vt:lpstr>πένθος</vt:lpstr>
      <vt:lpstr>Μελαγχολία</vt:lpstr>
      <vt:lpstr>Διαφορές</vt:lpstr>
      <vt:lpstr>Ο μελαγχολικός άρρωστος</vt:lpstr>
      <vt:lpstr>Ο μελαγχολικός άρρωστος</vt:lpstr>
      <vt:lpstr>Μία αντίφαση…</vt:lpstr>
      <vt:lpstr>Μελαγχολία και συγκρότηση του Εγώ</vt:lpstr>
      <vt:lpstr>Ερμηνεία της αντίφασης</vt:lpstr>
      <vt:lpstr>Πως;</vt:lpstr>
      <vt:lpstr>ταυτοποίηση</vt:lpstr>
      <vt:lpstr>προϋποθέσεις</vt:lpstr>
      <vt:lpstr>Από την επιλογή Α στον πρωτογενή ναρκισσισμό</vt:lpstr>
      <vt:lpstr>Νευρώσεις και ταυτοποιήσεις με το Α</vt:lpstr>
      <vt:lpstr>Μελαγχολία…</vt:lpstr>
      <vt:lpstr>Στάδια και μελαγχολία</vt:lpstr>
      <vt:lpstr>στην ακραία ερωτική κατάσταση και την αυτοκτονία</vt:lpstr>
      <vt:lpstr>ιδιαιτερότητα</vt:lpstr>
      <vt:lpstr>Πόθεν;</vt:lpstr>
      <vt:lpstr>Συμπέρασμα:</vt:lpstr>
      <vt:lpstr>«Διεργασία» Μελαγχολίας - ερωτήματα</vt:lpstr>
      <vt:lpstr>«Διεργασία» Μελαγχολίας </vt:lpstr>
      <vt:lpstr>Αμφιθυμία στη Μελαγχολία</vt:lpstr>
      <vt:lpstr>τοπογραφία</vt:lpstr>
      <vt:lpstr>Περάτωση</vt:lpstr>
      <vt:lpstr>Τελευταία ερωτήματα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ΠΕΝΘΟΣ ΚΑΙ ΜΕΛΑΓΧΟΛΙΑ</dc:title>
  <dc:creator>Αντώνης Πελεκάνος</dc:creator>
  <cp:lastModifiedBy>user</cp:lastModifiedBy>
  <cp:revision>133</cp:revision>
  <dcterms:created xsi:type="dcterms:W3CDTF">2018-06-14T14:03:17Z</dcterms:created>
  <dcterms:modified xsi:type="dcterms:W3CDTF">2022-05-25T09:50:10Z</dcterms:modified>
</cp:coreProperties>
</file>