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1"/>
    <p:sldMasterId id="2147483866" r:id="rId2"/>
  </p:sldMasterIdLst>
  <p:sldIdLst>
    <p:sldId id="258" r:id="rId3"/>
    <p:sldId id="327" r:id="rId4"/>
    <p:sldId id="333" r:id="rId5"/>
    <p:sldId id="330" r:id="rId6"/>
    <p:sldId id="335" r:id="rId7"/>
    <p:sldId id="336" r:id="rId8"/>
    <p:sldId id="338" r:id="rId9"/>
    <p:sldId id="355" r:id="rId10"/>
    <p:sldId id="332" r:id="rId11"/>
    <p:sldId id="329" r:id="rId12"/>
    <p:sldId id="356" r:id="rId13"/>
    <p:sldId id="357" r:id="rId14"/>
    <p:sldId id="359" r:id="rId15"/>
    <p:sldId id="358" r:id="rId16"/>
    <p:sldId id="328" r:id="rId17"/>
  </p:sldIdLst>
  <p:sldSz cx="9144000" cy="6858000" type="screen4x3"/>
  <p:notesSz cx="6858000" cy="9144000"/>
  <p:defaultTextStyle>
    <a:defPPr>
      <a:defRPr lang="el-GR"/>
    </a:defPPr>
    <a:lvl1pPr marL="0" algn="l" defTabSz="914360" rtl="0" eaLnBrk="1" latinLnBrk="0" hangingPunct="1">
      <a:defRPr sz="1800" kern="1200">
        <a:solidFill>
          <a:schemeClr val="tx1"/>
        </a:solidFill>
        <a:latin typeface="+mn-lt"/>
        <a:ea typeface="+mn-ea"/>
        <a:cs typeface="+mn-cs"/>
      </a:defRPr>
    </a:lvl1pPr>
    <a:lvl2pPr marL="457180" algn="l" defTabSz="914360" rtl="0" eaLnBrk="1" latinLnBrk="0" hangingPunct="1">
      <a:defRPr sz="1800" kern="1200">
        <a:solidFill>
          <a:schemeClr val="tx1"/>
        </a:solidFill>
        <a:latin typeface="+mn-lt"/>
        <a:ea typeface="+mn-ea"/>
        <a:cs typeface="+mn-cs"/>
      </a:defRPr>
    </a:lvl2pPr>
    <a:lvl3pPr marL="914360" algn="l" defTabSz="914360" rtl="0" eaLnBrk="1" latinLnBrk="0" hangingPunct="1">
      <a:defRPr sz="1800" kern="1200">
        <a:solidFill>
          <a:schemeClr val="tx1"/>
        </a:solidFill>
        <a:latin typeface="+mn-lt"/>
        <a:ea typeface="+mn-ea"/>
        <a:cs typeface="+mn-cs"/>
      </a:defRPr>
    </a:lvl3pPr>
    <a:lvl4pPr marL="1371540" algn="l" defTabSz="914360" rtl="0" eaLnBrk="1" latinLnBrk="0" hangingPunct="1">
      <a:defRPr sz="1800" kern="1200">
        <a:solidFill>
          <a:schemeClr val="tx1"/>
        </a:solidFill>
        <a:latin typeface="+mn-lt"/>
        <a:ea typeface="+mn-ea"/>
        <a:cs typeface="+mn-cs"/>
      </a:defRPr>
    </a:lvl4pPr>
    <a:lvl5pPr marL="1828720" algn="l" defTabSz="914360" rtl="0" eaLnBrk="1" latinLnBrk="0" hangingPunct="1">
      <a:defRPr sz="1800" kern="1200">
        <a:solidFill>
          <a:schemeClr val="tx1"/>
        </a:solidFill>
        <a:latin typeface="+mn-lt"/>
        <a:ea typeface="+mn-ea"/>
        <a:cs typeface="+mn-cs"/>
      </a:defRPr>
    </a:lvl5pPr>
    <a:lvl6pPr marL="2285900" algn="l" defTabSz="914360" rtl="0" eaLnBrk="1" latinLnBrk="0" hangingPunct="1">
      <a:defRPr sz="1800" kern="1200">
        <a:solidFill>
          <a:schemeClr val="tx1"/>
        </a:solidFill>
        <a:latin typeface="+mn-lt"/>
        <a:ea typeface="+mn-ea"/>
        <a:cs typeface="+mn-cs"/>
      </a:defRPr>
    </a:lvl6pPr>
    <a:lvl7pPr marL="2743080" algn="l" defTabSz="914360" rtl="0" eaLnBrk="1" latinLnBrk="0" hangingPunct="1">
      <a:defRPr sz="1800" kern="1200">
        <a:solidFill>
          <a:schemeClr val="tx1"/>
        </a:solidFill>
        <a:latin typeface="+mn-lt"/>
        <a:ea typeface="+mn-ea"/>
        <a:cs typeface="+mn-cs"/>
      </a:defRPr>
    </a:lvl7pPr>
    <a:lvl8pPr marL="3200258" algn="l" defTabSz="914360" rtl="0" eaLnBrk="1" latinLnBrk="0" hangingPunct="1">
      <a:defRPr sz="1800" kern="1200">
        <a:solidFill>
          <a:schemeClr val="tx1"/>
        </a:solidFill>
        <a:latin typeface="+mn-lt"/>
        <a:ea typeface="+mn-ea"/>
        <a:cs typeface="+mn-cs"/>
      </a:defRPr>
    </a:lvl8pPr>
    <a:lvl9pPr marL="3657439" algn="l" defTabSz="91436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Μεσαίο στυλ 3 - Έμφαση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E929F9F4-4A8F-4326-A1B4-22849713DDAB}" styleName="Σκούρο στυλ 1 - Έμφαση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34" autoAdjust="0"/>
    <p:restoredTop sz="94662" autoAdjust="0"/>
  </p:normalViewPr>
  <p:slideViewPr>
    <p:cSldViewPr>
      <p:cViewPr>
        <p:scale>
          <a:sx n="70" d="100"/>
          <a:sy n="70" d="100"/>
        </p:scale>
        <p:origin x="-1296"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3F15A11F-A35D-44AA-9C76-B5985469D3A4}" type="datetimeFigureOut">
              <a:rPr lang="el-GR" smtClean="0"/>
              <a:t>31/10/2018</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DCAA77F-A947-43C0-ACCF-962E4FCF5B3D}" type="slidenum">
              <a:rPr lang="el-GR" smtClean="0"/>
              <a:t>‹#›</a:t>
            </a:fld>
            <a:endParaRPr lang="el-GR"/>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7"/>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l-GR"/>
              <a:t>Στυλ κύριου τίτλου</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180" indent="0" algn="ctr">
              <a:buNone/>
              <a:defRPr>
                <a:solidFill>
                  <a:schemeClr val="tx1">
                    <a:tint val="75000"/>
                  </a:schemeClr>
                </a:solidFill>
              </a:defRPr>
            </a:lvl2pPr>
            <a:lvl3pPr marL="914360" indent="0" algn="ctr">
              <a:buNone/>
              <a:defRPr>
                <a:solidFill>
                  <a:schemeClr val="tx1">
                    <a:tint val="75000"/>
                  </a:schemeClr>
                </a:solidFill>
              </a:defRPr>
            </a:lvl3pPr>
            <a:lvl4pPr marL="1371540" indent="0" algn="ctr">
              <a:buNone/>
              <a:defRPr>
                <a:solidFill>
                  <a:schemeClr val="tx1">
                    <a:tint val="75000"/>
                  </a:schemeClr>
                </a:solidFill>
              </a:defRPr>
            </a:lvl4pPr>
            <a:lvl5pPr marL="1828720" indent="0" algn="ctr">
              <a:buNone/>
              <a:defRPr>
                <a:solidFill>
                  <a:schemeClr val="tx1">
                    <a:tint val="75000"/>
                  </a:schemeClr>
                </a:solidFill>
              </a:defRPr>
            </a:lvl5pPr>
            <a:lvl6pPr marL="2285900" indent="0" algn="ctr">
              <a:buNone/>
              <a:defRPr>
                <a:solidFill>
                  <a:schemeClr val="tx1">
                    <a:tint val="75000"/>
                  </a:schemeClr>
                </a:solidFill>
              </a:defRPr>
            </a:lvl6pPr>
            <a:lvl7pPr marL="2743080" indent="0" algn="ctr">
              <a:buNone/>
              <a:defRPr>
                <a:solidFill>
                  <a:schemeClr val="tx1">
                    <a:tint val="75000"/>
                  </a:schemeClr>
                </a:solidFill>
              </a:defRPr>
            </a:lvl7pPr>
            <a:lvl8pPr marL="3200258" indent="0" algn="ctr">
              <a:buNone/>
              <a:defRPr>
                <a:solidFill>
                  <a:schemeClr val="tx1">
                    <a:tint val="75000"/>
                  </a:schemeClr>
                </a:solidFill>
              </a:defRPr>
            </a:lvl8pPr>
            <a:lvl9pPr marL="3657439" indent="0" algn="ctr">
              <a:buNone/>
              <a:defRPr>
                <a:solidFill>
                  <a:schemeClr val="tx1">
                    <a:tint val="75000"/>
                  </a:schemeClr>
                </a:solidFill>
              </a:defRPr>
            </a:lvl9pPr>
          </a:lstStyle>
          <a:p>
            <a:r>
              <a:rPr lang="el-GR"/>
              <a:t>Στυλ κύριου υπότιτλου</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a:p>
        </p:txBody>
      </p:sp>
      <p:sp>
        <p:nvSpPr>
          <p:cNvPr id="3" name="Vertical Text Placeholder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Date Placeholder 3"/>
          <p:cNvSpPr>
            <a:spLocks noGrp="1"/>
          </p:cNvSpPr>
          <p:nvPr>
            <p:ph type="dt" sz="half" idx="10"/>
          </p:nvPr>
        </p:nvSpPr>
        <p:spPr/>
        <p:txBody>
          <a:bodyPr/>
          <a:lstStyle/>
          <a:p>
            <a:fld id="{3F15A11F-A35D-44AA-9C76-B5985469D3A4}" type="datetimeFigureOut">
              <a:rPr lang="el-GR" smtClean="0"/>
              <a:t>31/10/2018</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DCAA77F-A947-43C0-ACCF-962E4FCF5B3D}"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l-GR"/>
              <a:t>Στυλ κύριου τίτλου</a:t>
            </a:r>
            <a:endParaRPr lang="en-US"/>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Date Placeholder 3"/>
          <p:cNvSpPr>
            <a:spLocks noGrp="1"/>
          </p:cNvSpPr>
          <p:nvPr>
            <p:ph type="dt" sz="half" idx="10"/>
          </p:nvPr>
        </p:nvSpPr>
        <p:spPr/>
        <p:txBody>
          <a:bodyPr/>
          <a:lstStyle/>
          <a:p>
            <a:fld id="{3F15A11F-A35D-44AA-9C76-B5985469D3A4}" type="datetimeFigureOut">
              <a:rPr lang="el-GR" smtClean="0"/>
              <a:t>31/10/2018</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DCAA77F-A947-43C0-ACCF-962E4FCF5B3D}" type="slidenum">
              <a:rPr lang="el-GR" smtClean="0"/>
              <a:t>‹#›</a:t>
            </a:fld>
            <a:endParaRPr lang="el-G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91849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lstStyle/>
          <a:p>
            <a:r>
              <a:rPr lang="el-GR"/>
              <a:t>Στυλ κύριου τίτλου</a:t>
            </a:r>
            <a:endParaRPr lang="en-US" dirty="0"/>
          </a:p>
        </p:txBody>
      </p:sp>
      <p:sp>
        <p:nvSpPr>
          <p:cNvPr id="3" name="Content Placeholder 2"/>
          <p:cNvSpPr>
            <a:spLocks noGrp="1"/>
          </p:cNvSpPr>
          <p:nvPr>
            <p:ph idx="1"/>
          </p:nvPr>
        </p:nvSpPr>
        <p:spPr>
          <a:xfrm>
            <a:off x="467544" y="1421691"/>
            <a:ext cx="8229600" cy="4525963"/>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DCAA77F-A947-43C0-ACCF-962E4FCF5B3D}" type="slidenum">
              <a:rPr lang="el-GR" smtClean="0"/>
              <a:t>‹#›</a:t>
            </a:fld>
            <a:endParaRPr lang="el-GR"/>
          </a:p>
        </p:txBody>
      </p:sp>
      <p:pic>
        <p:nvPicPr>
          <p:cNvPr id="7" name="logo HIGGS.png"/>
          <p:cNvPicPr/>
          <p:nvPr userDrawn="1"/>
        </p:nvPicPr>
        <p:blipFill rotWithShape="1">
          <a:blip r:embed="rId2">
            <a:extLst/>
          </a:blip>
          <a:srcRect l="2300" t="3017" r="4821" b="11680"/>
          <a:stretch/>
        </p:blipFill>
        <p:spPr>
          <a:xfrm>
            <a:off x="7121600" y="5933600"/>
            <a:ext cx="1872000" cy="756000"/>
          </a:xfrm>
          <a:prstGeom prst="rect">
            <a:avLst/>
          </a:prstGeom>
          <a:solidFill>
            <a:schemeClr val="accent1">
              <a:alpha val="54000"/>
            </a:schemeClr>
          </a:solidFill>
          <a:ln w="12700">
            <a:miter lim="400000"/>
          </a:ln>
          <a:effectLst>
            <a:reflection endPos="0" dist="50800" dir="5400000" sy="-100000" algn="bl" rotWithShape="0"/>
          </a:effectLst>
        </p:spPr>
      </p:pic>
      <p:pic>
        <p:nvPicPr>
          <p:cNvPr id="9" name="Pictur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99170" y="5949280"/>
            <a:ext cx="556406" cy="741621"/>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3"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6"/>
            <a:ext cx="8305800" cy="414649"/>
          </a:xfrm>
        </p:spPr>
        <p:txBody>
          <a:bodyPr anchor="t"/>
          <a:lstStyle>
            <a:lvl1pPr marL="0" indent="0">
              <a:buNone/>
              <a:defRPr sz="2000">
                <a:solidFill>
                  <a:srgbClr val="FFFFFF"/>
                </a:solidFill>
              </a:defRPr>
            </a:lvl1pPr>
            <a:lvl2pPr marL="457180" indent="0">
              <a:buNone/>
              <a:defRPr sz="1800">
                <a:solidFill>
                  <a:schemeClr val="tx1">
                    <a:tint val="75000"/>
                  </a:schemeClr>
                </a:solidFill>
              </a:defRPr>
            </a:lvl2pPr>
            <a:lvl3pPr marL="914360" indent="0">
              <a:buNone/>
              <a:defRPr sz="1600">
                <a:solidFill>
                  <a:schemeClr val="tx1">
                    <a:tint val="75000"/>
                  </a:schemeClr>
                </a:solidFill>
              </a:defRPr>
            </a:lvl3pPr>
            <a:lvl4pPr marL="1371540" indent="0">
              <a:buNone/>
              <a:defRPr sz="1400">
                <a:solidFill>
                  <a:schemeClr val="tx1">
                    <a:tint val="75000"/>
                  </a:schemeClr>
                </a:solidFill>
              </a:defRPr>
            </a:lvl4pPr>
            <a:lvl5pPr marL="1828720" indent="0">
              <a:buNone/>
              <a:defRPr sz="1400">
                <a:solidFill>
                  <a:schemeClr val="tx1">
                    <a:tint val="75000"/>
                  </a:schemeClr>
                </a:solidFill>
              </a:defRPr>
            </a:lvl5pPr>
            <a:lvl6pPr marL="2285900" indent="0">
              <a:buNone/>
              <a:defRPr sz="1400">
                <a:solidFill>
                  <a:schemeClr val="tx1">
                    <a:tint val="75000"/>
                  </a:schemeClr>
                </a:solidFill>
              </a:defRPr>
            </a:lvl6pPr>
            <a:lvl7pPr marL="2743080" indent="0">
              <a:buNone/>
              <a:defRPr sz="1400">
                <a:solidFill>
                  <a:schemeClr val="tx1">
                    <a:tint val="75000"/>
                  </a:schemeClr>
                </a:solidFill>
              </a:defRPr>
            </a:lvl7pPr>
            <a:lvl8pPr marL="3200258" indent="0">
              <a:buNone/>
              <a:defRPr sz="1400">
                <a:solidFill>
                  <a:schemeClr val="tx1">
                    <a:tint val="75000"/>
                  </a:schemeClr>
                </a:solidFill>
              </a:defRPr>
            </a:lvl8pPr>
            <a:lvl9pPr marL="3657439" indent="0">
              <a:buNone/>
              <a:defRPr sz="1400">
                <a:solidFill>
                  <a:schemeClr val="tx1">
                    <a:tint val="75000"/>
                  </a:schemeClr>
                </a:solidFill>
              </a:defRPr>
            </a:lvl9pPr>
          </a:lstStyle>
          <a:p>
            <a:pPr lvl="0"/>
            <a:r>
              <a:rPr lang="el-GR"/>
              <a:t>Στυλ υποδείγματος κειμένου</a:t>
            </a:r>
          </a:p>
        </p:txBody>
      </p:sp>
      <p:sp>
        <p:nvSpPr>
          <p:cNvPr id="95" name="Title 94"/>
          <p:cNvSpPr>
            <a:spLocks noGrp="1"/>
          </p:cNvSpPr>
          <p:nvPr>
            <p:ph type="title"/>
          </p:nvPr>
        </p:nvSpPr>
        <p:spPr>
          <a:xfrm>
            <a:off x="457200" y="4463568"/>
            <a:ext cx="8305800" cy="1143000"/>
          </a:xfrm>
        </p:spPr>
        <p:txBody>
          <a:bodyPr/>
          <a:lstStyle/>
          <a:p>
            <a:r>
              <a:rPr lang="el-GR"/>
              <a:t>Στυλ κύριου τίτλου</a:t>
            </a:r>
            <a:endParaRPr lang="en-US"/>
          </a:p>
        </p:txBody>
      </p:sp>
      <p:sp>
        <p:nvSpPr>
          <p:cNvPr id="2" name="Date Placeholder 1"/>
          <p:cNvSpPr>
            <a:spLocks noGrp="1"/>
          </p:cNvSpPr>
          <p:nvPr>
            <p:ph type="dt" sz="half" idx="10"/>
          </p:nvPr>
        </p:nvSpPr>
        <p:spPr/>
        <p:txBody>
          <a:bodyPr/>
          <a:lstStyle/>
          <a:p>
            <a:fld id="{3F15A11F-A35D-44AA-9C76-B5985469D3A4}" type="datetimeFigureOut">
              <a:rPr lang="el-GR" smtClean="0"/>
              <a:t>31/10/2018</a:t>
            </a:fld>
            <a:endParaRPr lang="el-GR"/>
          </a:p>
        </p:txBody>
      </p:sp>
      <p:sp>
        <p:nvSpPr>
          <p:cNvPr id="91" name="Footer Placeholder 90"/>
          <p:cNvSpPr>
            <a:spLocks noGrp="1"/>
          </p:cNvSpPr>
          <p:nvPr>
            <p:ph type="ftr" sz="quarter" idx="11"/>
          </p:nvPr>
        </p:nvSpPr>
        <p:spPr/>
        <p:txBody>
          <a:bodyPr/>
          <a:lstStyle/>
          <a:p>
            <a:endParaRPr lang="el-GR"/>
          </a:p>
        </p:txBody>
      </p:sp>
      <p:sp>
        <p:nvSpPr>
          <p:cNvPr id="92" name="Slide Number Placeholder 91"/>
          <p:cNvSpPr>
            <a:spLocks noGrp="1"/>
          </p:cNvSpPr>
          <p:nvPr>
            <p:ph type="sldNum" sz="quarter" idx="12"/>
          </p:nvPr>
        </p:nvSpPr>
        <p:spPr/>
        <p:txBody>
          <a:bodyPr/>
          <a:lstStyle/>
          <a:p>
            <a:fld id="{DDCAA77F-A947-43C0-ACCF-962E4FCF5B3D}" type="slidenum">
              <a:rPr lang="el-GR" smtClean="0"/>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Date Placeholder 4"/>
          <p:cNvSpPr>
            <a:spLocks noGrp="1"/>
          </p:cNvSpPr>
          <p:nvPr>
            <p:ph type="dt" sz="half" idx="10"/>
          </p:nvPr>
        </p:nvSpPr>
        <p:spPr/>
        <p:txBody>
          <a:bodyPr/>
          <a:lstStyle/>
          <a:p>
            <a:fld id="{3F15A11F-A35D-44AA-9C76-B5985469D3A4}" type="datetimeFigureOut">
              <a:rPr lang="el-GR" smtClean="0"/>
              <a:t>31/10/2018</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DDCAA77F-A947-43C0-ACCF-962E4FCF5B3D}"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Στυλ κύριου τίτλου</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180" indent="0">
              <a:buNone/>
              <a:defRPr sz="2000" b="1"/>
            </a:lvl2pPr>
            <a:lvl3pPr marL="914360" indent="0">
              <a:buNone/>
              <a:defRPr sz="1800" b="1"/>
            </a:lvl3pPr>
            <a:lvl4pPr marL="1371540" indent="0">
              <a:buNone/>
              <a:defRPr sz="1600" b="1"/>
            </a:lvl4pPr>
            <a:lvl5pPr marL="1828720" indent="0">
              <a:buNone/>
              <a:defRPr sz="1600" b="1"/>
            </a:lvl5pPr>
            <a:lvl6pPr marL="2285900" indent="0">
              <a:buNone/>
              <a:defRPr sz="1600" b="1"/>
            </a:lvl6pPr>
            <a:lvl7pPr marL="2743080" indent="0">
              <a:buNone/>
              <a:defRPr sz="1600" b="1"/>
            </a:lvl7pPr>
            <a:lvl8pPr marL="3200258" indent="0">
              <a:buNone/>
              <a:defRPr sz="1600" b="1"/>
            </a:lvl8pPr>
            <a:lvl9pPr marL="3657439" indent="0">
              <a:buNone/>
              <a:defRPr sz="1600" b="1"/>
            </a:lvl9pPr>
          </a:lstStyle>
          <a:p>
            <a:pPr lvl="0"/>
            <a:r>
              <a:rPr lang="el-GR"/>
              <a:t>Στυλ υποδείγματος κειμένου</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Text Placeholder 4"/>
          <p:cNvSpPr>
            <a:spLocks noGrp="1"/>
          </p:cNvSpPr>
          <p:nvPr>
            <p:ph type="body" sz="quarter" idx="3"/>
          </p:nvPr>
        </p:nvSpPr>
        <p:spPr>
          <a:xfrm>
            <a:off x="4645027" y="1535113"/>
            <a:ext cx="4041775" cy="639762"/>
          </a:xfrm>
        </p:spPr>
        <p:txBody>
          <a:bodyPr anchor="b"/>
          <a:lstStyle>
            <a:lvl1pPr marL="0" indent="0" algn="ctr">
              <a:buNone/>
              <a:defRPr sz="2400" b="1"/>
            </a:lvl1pPr>
            <a:lvl2pPr marL="457180" indent="0">
              <a:buNone/>
              <a:defRPr sz="2000" b="1"/>
            </a:lvl2pPr>
            <a:lvl3pPr marL="914360" indent="0">
              <a:buNone/>
              <a:defRPr sz="1800" b="1"/>
            </a:lvl3pPr>
            <a:lvl4pPr marL="1371540" indent="0">
              <a:buNone/>
              <a:defRPr sz="1600" b="1"/>
            </a:lvl4pPr>
            <a:lvl5pPr marL="1828720" indent="0">
              <a:buNone/>
              <a:defRPr sz="1600" b="1"/>
            </a:lvl5pPr>
            <a:lvl6pPr marL="2285900" indent="0">
              <a:buNone/>
              <a:defRPr sz="1600" b="1"/>
            </a:lvl6pPr>
            <a:lvl7pPr marL="2743080" indent="0">
              <a:buNone/>
              <a:defRPr sz="1600" b="1"/>
            </a:lvl7pPr>
            <a:lvl8pPr marL="3200258" indent="0">
              <a:buNone/>
              <a:defRPr sz="1600" b="1"/>
            </a:lvl8pPr>
            <a:lvl9pPr marL="3657439" indent="0">
              <a:buNone/>
              <a:defRPr sz="1600" b="1"/>
            </a:lvl9pPr>
          </a:lstStyle>
          <a:p>
            <a:pPr lvl="0"/>
            <a:r>
              <a:rPr lang="el-GR"/>
              <a:t>Στυλ υποδείγματος κειμένου</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7" name="Date Placeholder 6"/>
          <p:cNvSpPr>
            <a:spLocks noGrp="1"/>
          </p:cNvSpPr>
          <p:nvPr>
            <p:ph type="dt" sz="half" idx="10"/>
          </p:nvPr>
        </p:nvSpPr>
        <p:spPr/>
        <p:txBody>
          <a:bodyPr/>
          <a:lstStyle/>
          <a:p>
            <a:fld id="{3F15A11F-A35D-44AA-9C76-B5985469D3A4}" type="datetimeFigureOut">
              <a:rPr lang="el-GR" smtClean="0"/>
              <a:t>31/10/2018</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DDCAA77F-A947-43C0-ACCF-962E4FCF5B3D}"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a:p>
        </p:txBody>
      </p:sp>
      <p:sp>
        <p:nvSpPr>
          <p:cNvPr id="3" name="Date Placeholder 2"/>
          <p:cNvSpPr>
            <a:spLocks noGrp="1"/>
          </p:cNvSpPr>
          <p:nvPr>
            <p:ph type="dt" sz="half" idx="10"/>
          </p:nvPr>
        </p:nvSpPr>
        <p:spPr/>
        <p:txBody>
          <a:bodyPr/>
          <a:lstStyle/>
          <a:p>
            <a:fld id="{3F15A11F-A35D-44AA-9C76-B5985469D3A4}" type="datetimeFigureOut">
              <a:rPr lang="el-GR" smtClean="0"/>
              <a:t>31/10/2018</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DDCAA77F-A947-43C0-ACCF-962E4FCF5B3D}"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15A11F-A35D-44AA-9C76-B5985469D3A4}" type="datetimeFigureOut">
              <a:rPr lang="el-GR" smtClean="0"/>
              <a:t>31/10/2018</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DDCAA77F-A947-43C0-ACCF-962E4FCF5B3D}"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2"/>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4"/>
          <p:cNvSpPr>
            <a:spLocks noGrp="1"/>
          </p:cNvSpPr>
          <p:nvPr>
            <p:ph type="dt" sz="half" idx="10"/>
          </p:nvPr>
        </p:nvSpPr>
        <p:spPr/>
        <p:txBody>
          <a:bodyPr/>
          <a:lstStyle/>
          <a:p>
            <a:fld id="{3F15A11F-A35D-44AA-9C76-B5985469D3A4}" type="datetimeFigureOut">
              <a:rPr lang="el-GR" smtClean="0"/>
              <a:t>31/10/2018</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DDCAA77F-A947-43C0-ACCF-962E4FCF5B3D}" type="slidenum">
              <a:rPr lang="el-GR" smtClean="0"/>
              <a:t>‹#›</a:t>
            </a:fld>
            <a:endParaRPr lang="el-GR"/>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41"/>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360" rtl="0" eaLnBrk="1" latinLnBrk="0" hangingPunct="1">
              <a:spcBef>
                <a:spcPct val="0"/>
              </a:spcBef>
              <a:buNone/>
              <a:tabLst>
                <a:tab pos="3830470"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l-GR"/>
              <a:t>Στυλ κύριου τίτλου</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180" indent="0">
              <a:buNone/>
              <a:defRPr sz="1200"/>
            </a:lvl2pPr>
            <a:lvl3pPr marL="914360" indent="0">
              <a:buNone/>
              <a:defRPr sz="1000"/>
            </a:lvl3pPr>
            <a:lvl4pPr marL="1371540" indent="0">
              <a:buNone/>
              <a:defRPr sz="900"/>
            </a:lvl4pPr>
            <a:lvl5pPr marL="1828720" indent="0">
              <a:buNone/>
              <a:defRPr sz="900"/>
            </a:lvl5pPr>
            <a:lvl6pPr marL="2285900" indent="0">
              <a:buNone/>
              <a:defRPr sz="900"/>
            </a:lvl6pPr>
            <a:lvl7pPr marL="2743080" indent="0">
              <a:buNone/>
              <a:defRPr sz="900"/>
            </a:lvl7pPr>
            <a:lvl8pPr marL="3200258" indent="0">
              <a:buNone/>
              <a:defRPr sz="900"/>
            </a:lvl8pPr>
            <a:lvl9pPr marL="3657439" indent="0">
              <a:buNone/>
              <a:defRPr sz="900"/>
            </a:lvl9pPr>
          </a:lstStyle>
          <a:p>
            <a:pPr lvl="0"/>
            <a:r>
              <a:rPr lang="el-GR"/>
              <a:t>Στυλ υποδείγματος κειμένου</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180" indent="0">
              <a:buNone/>
              <a:defRPr sz="2800"/>
            </a:lvl2pPr>
            <a:lvl3pPr marL="914360" indent="0">
              <a:buNone/>
              <a:defRPr sz="2400"/>
            </a:lvl3pPr>
            <a:lvl4pPr marL="1371540" indent="0">
              <a:buNone/>
              <a:defRPr sz="2000"/>
            </a:lvl4pPr>
            <a:lvl5pPr marL="1828720" indent="0">
              <a:buNone/>
              <a:defRPr sz="2000"/>
            </a:lvl5pPr>
            <a:lvl6pPr marL="2285900" indent="0">
              <a:buNone/>
              <a:defRPr sz="2000"/>
            </a:lvl6pPr>
            <a:lvl7pPr marL="2743080" indent="0">
              <a:buNone/>
              <a:defRPr sz="2000"/>
            </a:lvl7pPr>
            <a:lvl8pPr marL="3200258" indent="0">
              <a:buNone/>
              <a:defRPr sz="2000"/>
            </a:lvl8pPr>
            <a:lvl9pPr marL="3657439" indent="0">
              <a:buNone/>
              <a:defRPr sz="2000"/>
            </a:lvl9pPr>
          </a:lstStyle>
          <a:p>
            <a:r>
              <a:rPr lang="el-GR"/>
              <a:t>Κάντε κλικ στο εικονίδιο για να προσθέσετε μια εικόνα</a:t>
            </a:r>
            <a:endParaRPr lang="en-US"/>
          </a:p>
        </p:txBody>
      </p:sp>
      <p:sp>
        <p:nvSpPr>
          <p:cNvPr id="5" name="Date Placeholder 4"/>
          <p:cNvSpPr>
            <a:spLocks noGrp="1"/>
          </p:cNvSpPr>
          <p:nvPr>
            <p:ph type="dt" sz="half" idx="10"/>
          </p:nvPr>
        </p:nvSpPr>
        <p:spPr/>
        <p:txBody>
          <a:bodyPr/>
          <a:lstStyle/>
          <a:p>
            <a:fld id="{3F15A11F-A35D-44AA-9C76-B5985469D3A4}" type="datetimeFigureOut">
              <a:rPr lang="el-GR" smtClean="0"/>
              <a:t>31/10/2018</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DDCAA77F-A947-43C0-ACCF-962E4FCF5B3D}" type="slidenum">
              <a:rPr lang="el-GR" smtClean="0"/>
              <a:t>‹#›</a:t>
            </a:fld>
            <a:endParaRPr lang="el-GR"/>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41"/>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l-GR"/>
              <a:t>Στυλ κύριου τίτλου</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180" indent="0">
              <a:buNone/>
              <a:defRPr sz="1200"/>
            </a:lvl2pPr>
            <a:lvl3pPr marL="914360" indent="0">
              <a:buNone/>
              <a:defRPr sz="1000"/>
            </a:lvl3pPr>
            <a:lvl4pPr marL="1371540" indent="0">
              <a:buNone/>
              <a:defRPr sz="900"/>
            </a:lvl4pPr>
            <a:lvl5pPr marL="1828720" indent="0">
              <a:buNone/>
              <a:defRPr sz="900"/>
            </a:lvl5pPr>
            <a:lvl6pPr marL="2285900" indent="0">
              <a:buNone/>
              <a:defRPr sz="900"/>
            </a:lvl6pPr>
            <a:lvl7pPr marL="2743080" indent="0">
              <a:buNone/>
              <a:defRPr sz="900"/>
            </a:lvl7pPr>
            <a:lvl8pPr marL="3200258" indent="0">
              <a:buNone/>
              <a:defRPr sz="900"/>
            </a:lvl8pPr>
            <a:lvl9pPr marL="3657439" indent="0">
              <a:buNone/>
              <a:defRPr sz="900"/>
            </a:lvl9pPr>
          </a:lstStyle>
          <a:p>
            <a:pPr lvl="0"/>
            <a:r>
              <a:rPr lang="el-GR"/>
              <a:t>Στυλ υποδείγματος κειμένου</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36" tIns="45718" rIns="91436" bIns="45718" rtlCol="0" anchor="b">
            <a:normAutofit/>
          </a:bodyPr>
          <a:lstStyle/>
          <a:p>
            <a:r>
              <a:rPr lang="el-GR"/>
              <a:t>Στυλ κύριου τίτλου</a:t>
            </a:r>
            <a:endParaRPr lang="en-US" dirty="0"/>
          </a:p>
        </p:txBody>
      </p:sp>
      <p:sp>
        <p:nvSpPr>
          <p:cNvPr id="3" name="Text Placeholder 2"/>
          <p:cNvSpPr>
            <a:spLocks noGrp="1"/>
          </p:cNvSpPr>
          <p:nvPr>
            <p:ph type="body" idx="1"/>
          </p:nvPr>
        </p:nvSpPr>
        <p:spPr>
          <a:xfrm>
            <a:off x="457200" y="1600202"/>
            <a:ext cx="8229600" cy="4525963"/>
          </a:xfrm>
          <a:prstGeom prst="rect">
            <a:avLst/>
          </a:prstGeom>
        </p:spPr>
        <p:txBody>
          <a:bodyPr vert="horz" lIns="91436" tIns="45718" rIns="91436" bIns="45718"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2"/>
          </p:nvPr>
        </p:nvSpPr>
        <p:spPr>
          <a:xfrm>
            <a:off x="457200" y="6312410"/>
            <a:ext cx="2133600" cy="365125"/>
          </a:xfrm>
          <a:prstGeom prst="rect">
            <a:avLst/>
          </a:prstGeom>
        </p:spPr>
        <p:txBody>
          <a:bodyPr vert="horz" lIns="91436" tIns="45718" rIns="91436" bIns="45718" rtlCol="0" anchor="ctr"/>
          <a:lstStyle>
            <a:lvl1pPr algn="l">
              <a:defRPr sz="1200">
                <a:solidFill>
                  <a:schemeClr val="tx2"/>
                </a:solidFill>
              </a:defRPr>
            </a:lvl1pPr>
          </a:lstStyle>
          <a:p>
            <a:fld id="{3F15A11F-A35D-44AA-9C76-B5985469D3A4}" type="datetimeFigureOut">
              <a:rPr lang="el-GR" smtClean="0"/>
              <a:t>31/10/2018</a:t>
            </a:fld>
            <a:endParaRPr lang="el-GR"/>
          </a:p>
        </p:txBody>
      </p:sp>
      <p:sp>
        <p:nvSpPr>
          <p:cNvPr id="5" name="Footer Placeholder 4"/>
          <p:cNvSpPr>
            <a:spLocks noGrp="1"/>
          </p:cNvSpPr>
          <p:nvPr>
            <p:ph type="ftr" sz="quarter" idx="3"/>
          </p:nvPr>
        </p:nvSpPr>
        <p:spPr>
          <a:xfrm>
            <a:off x="2831123" y="6312410"/>
            <a:ext cx="3481754" cy="365125"/>
          </a:xfrm>
          <a:prstGeom prst="rect">
            <a:avLst/>
          </a:prstGeom>
        </p:spPr>
        <p:txBody>
          <a:bodyPr vert="horz" lIns="91436" tIns="45718" rIns="91436" bIns="45718" rtlCol="0" anchor="ctr"/>
          <a:lstStyle>
            <a:lvl1pPr algn="ctr">
              <a:defRPr sz="1200">
                <a:solidFill>
                  <a:schemeClr val="tx2"/>
                </a:solidFill>
              </a:defRPr>
            </a:lvl1pPr>
          </a:lstStyle>
          <a:p>
            <a:endParaRPr lang="el-GR"/>
          </a:p>
        </p:txBody>
      </p:sp>
      <p:sp>
        <p:nvSpPr>
          <p:cNvPr id="6" name="Slide Number Placeholder 5"/>
          <p:cNvSpPr>
            <a:spLocks noGrp="1"/>
          </p:cNvSpPr>
          <p:nvPr>
            <p:ph type="sldNum" sz="quarter" idx="4"/>
          </p:nvPr>
        </p:nvSpPr>
        <p:spPr>
          <a:xfrm>
            <a:off x="6553200" y="6312410"/>
            <a:ext cx="2133600" cy="365125"/>
          </a:xfrm>
          <a:prstGeom prst="rect">
            <a:avLst/>
          </a:prstGeom>
        </p:spPr>
        <p:txBody>
          <a:bodyPr vert="horz" lIns="91436" tIns="45718" rIns="91436" bIns="45718" rtlCol="0" anchor="ctr"/>
          <a:lstStyle>
            <a:lvl1pPr algn="r">
              <a:defRPr sz="1200">
                <a:solidFill>
                  <a:schemeClr val="tx2"/>
                </a:solidFill>
              </a:defRPr>
            </a:lvl1pPr>
          </a:lstStyle>
          <a:p>
            <a:fld id="{DDCAA77F-A947-43C0-ACCF-962E4FCF5B3D}" type="slidenum">
              <a:rPr lang="el-GR" smtClean="0"/>
              <a:t>‹#›</a:t>
            </a:fld>
            <a:endParaRPr lang="el-GR"/>
          </a:p>
        </p:txBody>
      </p:sp>
    </p:spTree>
  </p:cSld>
  <p:clrMap bg1="dk1" tx1="lt1" bg2="dk2" tx2="lt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l" defTabSz="914360" rtl="0" eaLnBrk="1" latinLnBrk="0" hangingPunct="1">
        <a:spcBef>
          <a:spcPct val="0"/>
        </a:spcBef>
        <a:buNone/>
        <a:tabLst>
          <a:tab pos="3830470"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08" indent="-274308" algn="l" defTabSz="91436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16" indent="-182872" algn="l" defTabSz="91436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360" indent="-228590" algn="l" defTabSz="91436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668" indent="-228590" algn="l" defTabSz="91436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2976" indent="-228590" algn="l" defTabSz="91436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566" indent="-182872" algn="l" defTabSz="91436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156" indent="-182872" algn="l" defTabSz="91436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746" indent="-182872" algn="l" defTabSz="91436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336" indent="-182872" algn="l" defTabSz="91436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360" rtl="0" eaLnBrk="1" latinLnBrk="0" hangingPunct="1">
        <a:defRPr sz="1800" kern="1200">
          <a:solidFill>
            <a:schemeClr val="tx1"/>
          </a:solidFill>
          <a:latin typeface="+mn-lt"/>
          <a:ea typeface="+mn-ea"/>
          <a:cs typeface="+mn-cs"/>
        </a:defRPr>
      </a:lvl1pPr>
      <a:lvl2pPr marL="457180" algn="l" defTabSz="914360" rtl="0" eaLnBrk="1" latinLnBrk="0" hangingPunct="1">
        <a:defRPr sz="1800" kern="1200">
          <a:solidFill>
            <a:schemeClr val="tx1"/>
          </a:solidFill>
          <a:latin typeface="+mn-lt"/>
          <a:ea typeface="+mn-ea"/>
          <a:cs typeface="+mn-cs"/>
        </a:defRPr>
      </a:lvl2pPr>
      <a:lvl3pPr marL="914360" algn="l" defTabSz="914360" rtl="0" eaLnBrk="1" latinLnBrk="0" hangingPunct="1">
        <a:defRPr sz="1800" kern="1200">
          <a:solidFill>
            <a:schemeClr val="tx1"/>
          </a:solidFill>
          <a:latin typeface="+mn-lt"/>
          <a:ea typeface="+mn-ea"/>
          <a:cs typeface="+mn-cs"/>
        </a:defRPr>
      </a:lvl3pPr>
      <a:lvl4pPr marL="1371540" algn="l" defTabSz="914360" rtl="0" eaLnBrk="1" latinLnBrk="0" hangingPunct="1">
        <a:defRPr sz="1800" kern="1200">
          <a:solidFill>
            <a:schemeClr val="tx1"/>
          </a:solidFill>
          <a:latin typeface="+mn-lt"/>
          <a:ea typeface="+mn-ea"/>
          <a:cs typeface="+mn-cs"/>
        </a:defRPr>
      </a:lvl4pPr>
      <a:lvl5pPr marL="1828720" algn="l" defTabSz="914360" rtl="0" eaLnBrk="1" latinLnBrk="0" hangingPunct="1">
        <a:defRPr sz="1800" kern="1200">
          <a:solidFill>
            <a:schemeClr val="tx1"/>
          </a:solidFill>
          <a:latin typeface="+mn-lt"/>
          <a:ea typeface="+mn-ea"/>
          <a:cs typeface="+mn-cs"/>
        </a:defRPr>
      </a:lvl5pPr>
      <a:lvl6pPr marL="2285900" algn="l" defTabSz="914360" rtl="0" eaLnBrk="1" latinLnBrk="0" hangingPunct="1">
        <a:defRPr sz="1800" kern="1200">
          <a:solidFill>
            <a:schemeClr val="tx1"/>
          </a:solidFill>
          <a:latin typeface="+mn-lt"/>
          <a:ea typeface="+mn-ea"/>
          <a:cs typeface="+mn-cs"/>
        </a:defRPr>
      </a:lvl6pPr>
      <a:lvl7pPr marL="2743080" algn="l" defTabSz="914360" rtl="0" eaLnBrk="1" latinLnBrk="0" hangingPunct="1">
        <a:defRPr sz="1800" kern="1200">
          <a:solidFill>
            <a:schemeClr val="tx1"/>
          </a:solidFill>
          <a:latin typeface="+mn-lt"/>
          <a:ea typeface="+mn-ea"/>
          <a:cs typeface="+mn-cs"/>
        </a:defRPr>
      </a:lvl7pPr>
      <a:lvl8pPr marL="3200258" algn="l" defTabSz="914360" rtl="0" eaLnBrk="1" latinLnBrk="0" hangingPunct="1">
        <a:defRPr sz="1800" kern="1200">
          <a:solidFill>
            <a:schemeClr val="tx1"/>
          </a:solidFill>
          <a:latin typeface="+mn-lt"/>
          <a:ea typeface="+mn-ea"/>
          <a:cs typeface="+mn-cs"/>
        </a:defRPr>
      </a:lvl8pPr>
      <a:lvl9pPr marL="3657439" algn="l" defTabSz="91436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Shape 38"/>
          <p:cNvSpPr/>
          <p:nvPr userDrawn="1"/>
        </p:nvSpPr>
        <p:spPr>
          <a:xfrm>
            <a:off x="0" y="593"/>
            <a:ext cx="9209716" cy="6889750"/>
          </a:xfrm>
          <a:prstGeom prst="rect">
            <a:avLst/>
          </a:prstGeom>
          <a:solidFill>
            <a:srgbClr val="EC9B31"/>
          </a:solidFill>
          <a:ln w="25400">
            <a:solidFill>
              <a:srgbClr val="000000">
                <a:alpha val="0"/>
              </a:srgbClr>
            </a:solidFill>
            <a:miter lim="400000"/>
          </a:ln>
        </p:spPr>
        <p:txBody>
          <a:bodyPr lIns="0" tIns="0" rIns="0" bIns="0" anchor="ctr"/>
          <a:lstStyle/>
          <a:p>
            <a:pPr algn="ctr" defTabSz="245354">
              <a:defRPr sz="4000">
                <a:solidFill>
                  <a:srgbClr val="FFFFFF"/>
                </a:solidFill>
                <a:effectLst>
                  <a:outerShdw blurRad="38100" dist="12700" dir="5400000" rotWithShape="0">
                    <a:srgbClr val="000000">
                      <a:alpha val="50000"/>
                    </a:srgbClr>
                  </a:outerShdw>
                </a:effectLst>
              </a:defRPr>
            </a:pPr>
            <a:endParaRPr sz="4000" kern="0">
              <a:solidFill>
                <a:srgbClr val="FFFFFF"/>
              </a:solidFill>
              <a:effectLst>
                <a:outerShdw blurRad="38100" dist="12700" dir="5400000" rotWithShape="0">
                  <a:srgbClr val="000000">
                    <a:alpha val="50000"/>
                  </a:srgbClr>
                </a:outerShdw>
              </a:effectLst>
              <a:sym typeface="Gill Sans"/>
            </a:endParaRPr>
          </a:p>
        </p:txBody>
      </p:sp>
      <p:sp>
        <p:nvSpPr>
          <p:cNvPr id="8" name="Shape 39"/>
          <p:cNvSpPr/>
          <p:nvPr userDrawn="1"/>
        </p:nvSpPr>
        <p:spPr>
          <a:xfrm>
            <a:off x="401873" y="3469649"/>
            <a:ext cx="8496944" cy="412421"/>
          </a:xfrm>
          <a:prstGeom prst="rect">
            <a:avLst/>
          </a:prstGeom>
          <a:ln w="12700">
            <a:miter lim="400000"/>
          </a:ln>
          <a:extLst>
            <a:ext uri="{C572A759-6A51-4108-AA02-DFA0A04FC94B}">
              <ma14:wrappingTextBoxFlag xmlns:ma14="http://schemas.microsoft.com/office/mac/drawingml/2011/main" xmlns="" val="1"/>
            </a:ext>
          </a:extLst>
        </p:spPr>
        <p:txBody>
          <a:bodyPr wrap="square" lIns="21336" tIns="21336" rIns="21336" bIns="21336" anchor="ctr">
            <a:spAutoFit/>
          </a:bodyPr>
          <a:lstStyle>
            <a:lvl1pPr>
              <a:defRPr sz="3600">
                <a:solidFill>
                  <a:srgbClr val="232323"/>
                </a:solidFill>
                <a:latin typeface="Roboto Slab Bold"/>
                <a:ea typeface="Roboto Slab Bold"/>
                <a:cs typeface="Roboto Slab Bold"/>
                <a:sym typeface="Roboto Slab Bold"/>
              </a:defRPr>
            </a:lvl1pPr>
          </a:lstStyle>
          <a:p>
            <a:pPr algn="ctr" defTabSz="346694">
              <a:defRPr sz="1800">
                <a:solidFill>
                  <a:srgbClr val="000000"/>
                </a:solidFill>
              </a:defRPr>
            </a:pPr>
            <a:endParaRPr sz="2400" b="1" kern="0" dirty="0"/>
          </a:p>
        </p:txBody>
      </p:sp>
      <p:sp>
        <p:nvSpPr>
          <p:cNvPr id="9" name="Shape 40"/>
          <p:cNvSpPr/>
          <p:nvPr userDrawn="1"/>
        </p:nvSpPr>
        <p:spPr>
          <a:xfrm flipV="1">
            <a:off x="2501086" y="4220882"/>
            <a:ext cx="4298519" cy="206"/>
          </a:xfrm>
          <a:prstGeom prst="line">
            <a:avLst/>
          </a:prstGeom>
          <a:ln w="25400">
            <a:solidFill>
              <a:srgbClr val="232323"/>
            </a:solidFill>
            <a:miter lim="400000"/>
          </a:ln>
        </p:spPr>
        <p:txBody>
          <a:bodyPr lIns="0" tIns="0" rIns="0" bIns="0" anchor="ctr"/>
          <a:lstStyle/>
          <a:p>
            <a:pPr defTabSz="192016">
              <a:defRPr sz="1200">
                <a:latin typeface="Helvetica"/>
                <a:ea typeface="Helvetica"/>
                <a:cs typeface="Helvetica"/>
                <a:sym typeface="Helvetica"/>
              </a:defRPr>
            </a:pPr>
            <a:endParaRPr sz="1200" kern="0">
              <a:solidFill>
                <a:sysClr val="windowText" lastClr="000000"/>
              </a:solidFill>
              <a:latin typeface="Helvetica"/>
              <a:ea typeface="Helvetica"/>
              <a:cs typeface="Helvetica"/>
              <a:sym typeface="Helvetica"/>
            </a:endParaRPr>
          </a:p>
        </p:txBody>
      </p:sp>
      <p:sp>
        <p:nvSpPr>
          <p:cNvPr id="10" name="Shape 41"/>
          <p:cNvSpPr/>
          <p:nvPr userDrawn="1"/>
        </p:nvSpPr>
        <p:spPr>
          <a:xfrm flipV="1">
            <a:off x="2455598" y="3716827"/>
            <a:ext cx="4298519" cy="205"/>
          </a:xfrm>
          <a:prstGeom prst="line">
            <a:avLst/>
          </a:prstGeom>
          <a:ln w="25400">
            <a:solidFill>
              <a:srgbClr val="232323"/>
            </a:solidFill>
            <a:miter lim="400000"/>
          </a:ln>
        </p:spPr>
        <p:txBody>
          <a:bodyPr lIns="0" tIns="0" rIns="0" bIns="0" anchor="ctr"/>
          <a:lstStyle/>
          <a:p>
            <a:pPr defTabSz="192016">
              <a:defRPr sz="1200">
                <a:latin typeface="Helvetica"/>
                <a:ea typeface="Helvetica"/>
                <a:cs typeface="Helvetica"/>
                <a:sym typeface="Helvetica"/>
              </a:defRPr>
            </a:pPr>
            <a:endParaRPr sz="1200" kern="0">
              <a:solidFill>
                <a:sysClr val="windowText" lastClr="000000"/>
              </a:solidFill>
              <a:latin typeface="Helvetica"/>
              <a:ea typeface="Helvetica"/>
              <a:cs typeface="Helvetica"/>
              <a:sym typeface="Helvetica"/>
            </a:endParaRPr>
          </a:p>
        </p:txBody>
      </p:sp>
      <p:pic>
        <p:nvPicPr>
          <p:cNvPr id="12" name="logo HIGGS.png"/>
          <p:cNvPicPr/>
          <p:nvPr userDrawn="1"/>
        </p:nvPicPr>
        <p:blipFill>
          <a:blip r:embed="rId3">
            <a:extLst/>
          </a:blip>
          <a:stretch>
            <a:fillRect/>
          </a:stretch>
        </p:blipFill>
        <p:spPr>
          <a:xfrm>
            <a:off x="3298367" y="1628800"/>
            <a:ext cx="2703955" cy="1368152"/>
          </a:xfrm>
          <a:prstGeom prst="rect">
            <a:avLst/>
          </a:prstGeom>
          <a:ln w="12700">
            <a:miter lim="400000"/>
          </a:ln>
        </p:spPr>
      </p:pic>
    </p:spTree>
    <p:extLst>
      <p:ext uri="{BB962C8B-B14F-4D97-AF65-F5344CB8AC3E}">
        <p14:creationId xmlns:p14="http://schemas.microsoft.com/office/powerpoint/2010/main" val="3061903596"/>
      </p:ext>
    </p:extLst>
  </p:cSld>
  <p:clrMap bg1="lt1" tx1="dk1" bg2="lt2" tx2="dk2" accent1="accent1" accent2="accent2" accent3="accent3" accent4="accent4" accent5="accent5" accent6="accent6" hlink="hlink" folHlink="folHlink"/>
  <p:sldLayoutIdLst>
    <p:sldLayoutId id="2147483867" r:id="rId1"/>
  </p:sldLayoutIdLst>
  <p:txStyles>
    <p:titleStyle>
      <a:lvl1pPr algn="ctr" defTabSz="192016" rtl="0" eaLnBrk="1" latinLnBrk="0" hangingPunct="1">
        <a:spcBef>
          <a:spcPct val="0"/>
        </a:spcBef>
        <a:buNone/>
        <a:defRPr sz="1800" kern="1200">
          <a:solidFill>
            <a:schemeClr val="tx1"/>
          </a:solidFill>
          <a:latin typeface="+mj-lt"/>
          <a:ea typeface="+mj-ea"/>
          <a:cs typeface="+mj-cs"/>
        </a:defRPr>
      </a:lvl1pPr>
    </p:titleStyle>
    <p:bodyStyle>
      <a:lvl1pPr marL="144012" indent="-144012" algn="l" defTabSz="192016" rtl="0" eaLnBrk="1" latinLnBrk="0" hangingPunct="1">
        <a:spcBef>
          <a:spcPct val="20000"/>
        </a:spcBef>
        <a:buFont typeface="Arial"/>
        <a:buChar char="•"/>
        <a:defRPr sz="1300" kern="1200">
          <a:solidFill>
            <a:schemeClr val="tx1"/>
          </a:solidFill>
          <a:latin typeface="+mn-lt"/>
          <a:ea typeface="+mn-ea"/>
          <a:cs typeface="+mn-cs"/>
        </a:defRPr>
      </a:lvl1pPr>
      <a:lvl2pPr marL="312025" indent="-120010" algn="l" defTabSz="192016" rtl="0" eaLnBrk="1" latinLnBrk="0" hangingPunct="1">
        <a:spcBef>
          <a:spcPct val="20000"/>
        </a:spcBef>
        <a:buFont typeface="Arial"/>
        <a:buChar char="–"/>
        <a:defRPr sz="1200" kern="1200">
          <a:solidFill>
            <a:schemeClr val="tx1"/>
          </a:solidFill>
          <a:latin typeface="+mn-lt"/>
          <a:ea typeface="+mn-ea"/>
          <a:cs typeface="+mn-cs"/>
        </a:defRPr>
      </a:lvl2pPr>
      <a:lvl3pPr marL="480039" indent="-96008" algn="l" defTabSz="192016" rtl="0" eaLnBrk="1" latinLnBrk="0" hangingPunct="1">
        <a:spcBef>
          <a:spcPct val="20000"/>
        </a:spcBef>
        <a:buFont typeface="Arial"/>
        <a:buChar char="•"/>
        <a:defRPr sz="1000" kern="1200">
          <a:solidFill>
            <a:schemeClr val="tx1"/>
          </a:solidFill>
          <a:latin typeface="+mn-lt"/>
          <a:ea typeface="+mn-ea"/>
          <a:cs typeface="+mn-cs"/>
        </a:defRPr>
      </a:lvl3pPr>
      <a:lvl4pPr marL="672054" indent="-96008" algn="l" defTabSz="192016" rtl="0" eaLnBrk="1" latinLnBrk="0" hangingPunct="1">
        <a:spcBef>
          <a:spcPct val="20000"/>
        </a:spcBef>
        <a:buFont typeface="Arial"/>
        <a:buChar char="–"/>
        <a:defRPr sz="800" kern="1200">
          <a:solidFill>
            <a:schemeClr val="tx1"/>
          </a:solidFill>
          <a:latin typeface="+mn-lt"/>
          <a:ea typeface="+mn-ea"/>
          <a:cs typeface="+mn-cs"/>
        </a:defRPr>
      </a:lvl4pPr>
      <a:lvl5pPr marL="864070" indent="-96008" algn="l" defTabSz="192016" rtl="0" eaLnBrk="1" latinLnBrk="0" hangingPunct="1">
        <a:spcBef>
          <a:spcPct val="20000"/>
        </a:spcBef>
        <a:buFont typeface="Arial"/>
        <a:buChar char="»"/>
        <a:defRPr sz="800" kern="1200">
          <a:solidFill>
            <a:schemeClr val="tx1"/>
          </a:solidFill>
          <a:latin typeface="+mn-lt"/>
          <a:ea typeface="+mn-ea"/>
          <a:cs typeface="+mn-cs"/>
        </a:defRPr>
      </a:lvl5pPr>
      <a:lvl6pPr marL="1056086" indent="-96008" algn="l" defTabSz="192016" rtl="0" eaLnBrk="1" latinLnBrk="0" hangingPunct="1">
        <a:spcBef>
          <a:spcPct val="20000"/>
        </a:spcBef>
        <a:buFont typeface="Arial"/>
        <a:buChar char="•"/>
        <a:defRPr sz="800" kern="1200">
          <a:solidFill>
            <a:schemeClr val="tx1"/>
          </a:solidFill>
          <a:latin typeface="+mn-lt"/>
          <a:ea typeface="+mn-ea"/>
          <a:cs typeface="+mn-cs"/>
        </a:defRPr>
      </a:lvl6pPr>
      <a:lvl7pPr marL="1248101" indent="-96008" algn="l" defTabSz="192016" rtl="0" eaLnBrk="1" latinLnBrk="0" hangingPunct="1">
        <a:spcBef>
          <a:spcPct val="20000"/>
        </a:spcBef>
        <a:buFont typeface="Arial"/>
        <a:buChar char="•"/>
        <a:defRPr sz="800" kern="1200">
          <a:solidFill>
            <a:schemeClr val="tx1"/>
          </a:solidFill>
          <a:latin typeface="+mn-lt"/>
          <a:ea typeface="+mn-ea"/>
          <a:cs typeface="+mn-cs"/>
        </a:defRPr>
      </a:lvl7pPr>
      <a:lvl8pPr marL="1440117" indent="-96008" algn="l" defTabSz="192016" rtl="0" eaLnBrk="1" latinLnBrk="0" hangingPunct="1">
        <a:spcBef>
          <a:spcPct val="20000"/>
        </a:spcBef>
        <a:buFont typeface="Arial"/>
        <a:buChar char="•"/>
        <a:defRPr sz="800" kern="1200">
          <a:solidFill>
            <a:schemeClr val="tx1"/>
          </a:solidFill>
          <a:latin typeface="+mn-lt"/>
          <a:ea typeface="+mn-ea"/>
          <a:cs typeface="+mn-cs"/>
        </a:defRPr>
      </a:lvl8pPr>
      <a:lvl9pPr marL="1632132" indent="-96008" algn="l" defTabSz="192016" rtl="0" eaLnBrk="1" latinLnBrk="0" hangingPunct="1">
        <a:spcBef>
          <a:spcPct val="20000"/>
        </a:spcBef>
        <a:buFont typeface="Arial"/>
        <a:buChar char="•"/>
        <a:defRPr sz="800" kern="1200">
          <a:solidFill>
            <a:schemeClr val="tx1"/>
          </a:solidFill>
          <a:latin typeface="+mn-lt"/>
          <a:ea typeface="+mn-ea"/>
          <a:cs typeface="+mn-cs"/>
        </a:defRPr>
      </a:lvl9pPr>
    </p:bodyStyle>
    <p:otherStyle>
      <a:defPPr>
        <a:defRPr lang="en-US"/>
      </a:defPPr>
      <a:lvl1pPr marL="0" algn="l" defTabSz="192016" rtl="0" eaLnBrk="1" latinLnBrk="0" hangingPunct="1">
        <a:defRPr sz="800" kern="1200">
          <a:solidFill>
            <a:schemeClr val="tx1"/>
          </a:solidFill>
          <a:latin typeface="+mn-lt"/>
          <a:ea typeface="+mn-ea"/>
          <a:cs typeface="+mn-cs"/>
        </a:defRPr>
      </a:lvl1pPr>
      <a:lvl2pPr marL="192016" algn="l" defTabSz="192016" rtl="0" eaLnBrk="1" latinLnBrk="0" hangingPunct="1">
        <a:defRPr sz="800" kern="1200">
          <a:solidFill>
            <a:schemeClr val="tx1"/>
          </a:solidFill>
          <a:latin typeface="+mn-lt"/>
          <a:ea typeface="+mn-ea"/>
          <a:cs typeface="+mn-cs"/>
        </a:defRPr>
      </a:lvl2pPr>
      <a:lvl3pPr marL="384032" algn="l" defTabSz="192016" rtl="0" eaLnBrk="1" latinLnBrk="0" hangingPunct="1">
        <a:defRPr sz="800" kern="1200">
          <a:solidFill>
            <a:schemeClr val="tx1"/>
          </a:solidFill>
          <a:latin typeface="+mn-lt"/>
          <a:ea typeface="+mn-ea"/>
          <a:cs typeface="+mn-cs"/>
        </a:defRPr>
      </a:lvl3pPr>
      <a:lvl4pPr marL="576046" algn="l" defTabSz="192016" rtl="0" eaLnBrk="1" latinLnBrk="0" hangingPunct="1">
        <a:defRPr sz="800" kern="1200">
          <a:solidFill>
            <a:schemeClr val="tx1"/>
          </a:solidFill>
          <a:latin typeface="+mn-lt"/>
          <a:ea typeface="+mn-ea"/>
          <a:cs typeface="+mn-cs"/>
        </a:defRPr>
      </a:lvl4pPr>
      <a:lvl5pPr marL="768062" algn="l" defTabSz="192016" rtl="0" eaLnBrk="1" latinLnBrk="0" hangingPunct="1">
        <a:defRPr sz="800" kern="1200">
          <a:solidFill>
            <a:schemeClr val="tx1"/>
          </a:solidFill>
          <a:latin typeface="+mn-lt"/>
          <a:ea typeface="+mn-ea"/>
          <a:cs typeface="+mn-cs"/>
        </a:defRPr>
      </a:lvl5pPr>
      <a:lvl6pPr marL="960078" algn="l" defTabSz="192016" rtl="0" eaLnBrk="1" latinLnBrk="0" hangingPunct="1">
        <a:defRPr sz="800" kern="1200">
          <a:solidFill>
            <a:schemeClr val="tx1"/>
          </a:solidFill>
          <a:latin typeface="+mn-lt"/>
          <a:ea typeface="+mn-ea"/>
          <a:cs typeface="+mn-cs"/>
        </a:defRPr>
      </a:lvl6pPr>
      <a:lvl7pPr marL="1152094" algn="l" defTabSz="192016" rtl="0" eaLnBrk="1" latinLnBrk="0" hangingPunct="1">
        <a:defRPr sz="800" kern="1200">
          <a:solidFill>
            <a:schemeClr val="tx1"/>
          </a:solidFill>
          <a:latin typeface="+mn-lt"/>
          <a:ea typeface="+mn-ea"/>
          <a:cs typeface="+mn-cs"/>
        </a:defRPr>
      </a:lvl7pPr>
      <a:lvl8pPr marL="1344110" algn="l" defTabSz="192016" rtl="0" eaLnBrk="1" latinLnBrk="0" hangingPunct="1">
        <a:defRPr sz="800" kern="1200">
          <a:solidFill>
            <a:schemeClr val="tx1"/>
          </a:solidFill>
          <a:latin typeface="+mn-lt"/>
          <a:ea typeface="+mn-ea"/>
          <a:cs typeface="+mn-cs"/>
        </a:defRPr>
      </a:lvl8pPr>
      <a:lvl9pPr marL="1536124" algn="l" defTabSz="192016" rtl="0" eaLnBrk="1" latinLnBrk="0" hangingPunct="1">
        <a:defRPr sz="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21048" y="6356821"/>
            <a:ext cx="2126816" cy="280569"/>
          </a:xfrm>
          <a:prstGeom prst="rect">
            <a:avLst/>
          </a:prstGeom>
        </p:spPr>
      </p:pic>
      <p:sp>
        <p:nvSpPr>
          <p:cNvPr id="3" name="Shape 864"/>
          <p:cNvSpPr/>
          <p:nvPr/>
        </p:nvSpPr>
        <p:spPr>
          <a:xfrm>
            <a:off x="1241851" y="6165304"/>
            <a:ext cx="2270832" cy="181588"/>
          </a:xfrm>
          <a:prstGeom prst="rect">
            <a:avLst/>
          </a:prstGeom>
          <a:ln w="12700">
            <a:miter lim="400000"/>
          </a:ln>
          <a:extLst>
            <a:ext uri="{C572A759-6A51-4108-AA02-DFA0A04FC94B}">
              <ma14:wrappingTextBoxFlag xmlns:ma14="http://schemas.microsoft.com/office/mac/drawingml/2011/main" xmlns="" val="1"/>
            </a:ext>
          </a:extLst>
        </p:spPr>
        <p:txBody>
          <a:bodyPr wrap="square" lIns="21336" tIns="21336" rIns="21336" bIns="21336" anchor="ctr">
            <a:spAutoFit/>
          </a:bodyPr>
          <a:lstStyle>
            <a:lvl1pPr>
              <a:defRPr sz="3600">
                <a:solidFill>
                  <a:srgbClr val="FFFFFF"/>
                </a:solidFill>
                <a:latin typeface="Roboto Slab Bold"/>
                <a:ea typeface="Roboto Slab Bold"/>
                <a:cs typeface="Roboto Slab Bold"/>
                <a:sym typeface="Roboto Slab Bold"/>
              </a:defRPr>
            </a:lvl1pPr>
          </a:lstStyle>
          <a:p>
            <a:pPr defTabSz="346694">
              <a:defRPr sz="1800">
                <a:solidFill>
                  <a:srgbClr val="000000"/>
                </a:solidFill>
              </a:defRPr>
            </a:pPr>
            <a:r>
              <a:rPr lang="en-US" sz="900" kern="0" dirty="0">
                <a:solidFill>
                  <a:prstClr val="black">
                    <a:lumMod val="85000"/>
                    <a:lumOff val="15000"/>
                  </a:prstClr>
                </a:solidFill>
              </a:rPr>
              <a:t>Founding Donor</a:t>
            </a:r>
            <a:r>
              <a:rPr lang="el-GR" sz="900" kern="0" dirty="0">
                <a:solidFill>
                  <a:prstClr val="black">
                    <a:lumMod val="85000"/>
                    <a:lumOff val="15000"/>
                  </a:prstClr>
                </a:solidFill>
              </a:rPr>
              <a:t> / Ιδρυτικός Δωρητής</a:t>
            </a:r>
          </a:p>
        </p:txBody>
      </p:sp>
      <p:sp>
        <p:nvSpPr>
          <p:cNvPr id="4" name="Shape 39"/>
          <p:cNvSpPr/>
          <p:nvPr/>
        </p:nvSpPr>
        <p:spPr>
          <a:xfrm>
            <a:off x="2242813" y="3803151"/>
            <a:ext cx="4678973" cy="273921"/>
          </a:xfrm>
          <a:prstGeom prst="rect">
            <a:avLst/>
          </a:prstGeom>
          <a:ln w="12700">
            <a:miter lim="400000"/>
          </a:ln>
          <a:extLst>
            <a:ext uri="{C572A759-6A51-4108-AA02-DFA0A04FC94B}">
              <ma14:wrappingTextBoxFlag xmlns:ma14="http://schemas.microsoft.com/office/mac/drawingml/2011/main" xmlns="" val="1"/>
            </a:ext>
          </a:extLst>
        </p:spPr>
        <p:txBody>
          <a:bodyPr wrap="none" lIns="21336" tIns="21336" rIns="21336" bIns="21336" anchor="ctr">
            <a:spAutoFit/>
          </a:bodyPr>
          <a:lstStyle>
            <a:lvl1pPr>
              <a:defRPr sz="3600">
                <a:solidFill>
                  <a:srgbClr val="232323"/>
                </a:solidFill>
                <a:latin typeface="Roboto Slab Bold"/>
                <a:ea typeface="Roboto Slab Bold"/>
                <a:cs typeface="Roboto Slab Bold"/>
                <a:sym typeface="Roboto Slab Bold"/>
              </a:defRPr>
            </a:lvl1pPr>
          </a:lstStyle>
          <a:p>
            <a:pPr algn="ctr" defTabSz="346694">
              <a:defRPr sz="1800">
                <a:solidFill>
                  <a:srgbClr val="000000"/>
                </a:solidFill>
              </a:defRPr>
            </a:pPr>
            <a:r>
              <a:rPr sz="1500" kern="0" dirty="0"/>
              <a:t>Higher Incubator Giving Growth and Sustainability</a:t>
            </a:r>
          </a:p>
        </p:txBody>
      </p:sp>
      <p:sp>
        <p:nvSpPr>
          <p:cNvPr id="6" name="Shape 42"/>
          <p:cNvSpPr/>
          <p:nvPr/>
        </p:nvSpPr>
        <p:spPr>
          <a:xfrm>
            <a:off x="308410" y="5120924"/>
            <a:ext cx="8800094" cy="781752"/>
          </a:xfrm>
          <a:prstGeom prst="rect">
            <a:avLst/>
          </a:prstGeom>
          <a:ln w="12700">
            <a:miter lim="400000"/>
          </a:ln>
          <a:extLst>
            <a:ext uri="{C572A759-6A51-4108-AA02-DFA0A04FC94B}">
              <ma14:wrappingTextBoxFlag xmlns:ma14="http://schemas.microsoft.com/office/mac/drawingml/2011/main" xmlns="" val="1"/>
            </a:ext>
          </a:extLst>
        </p:spPr>
        <p:txBody>
          <a:bodyPr wrap="square" lIns="21336" tIns="21336" rIns="21336" bIns="21336" anchor="ctr">
            <a:spAutoFit/>
          </a:bodyPr>
          <a:lstStyle>
            <a:lvl1pPr>
              <a:defRPr sz="2700">
                <a:solidFill>
                  <a:srgbClr val="232323"/>
                </a:solidFill>
                <a:latin typeface="Roboto Slab Bold"/>
                <a:ea typeface="Roboto Slab Bold"/>
                <a:cs typeface="Roboto Slab Bold"/>
                <a:sym typeface="Roboto Slab Bold"/>
              </a:defRPr>
            </a:lvl1pPr>
          </a:lstStyle>
          <a:p>
            <a:pPr algn="ctr" defTabSz="346694">
              <a:defRPr sz="1800">
                <a:solidFill>
                  <a:srgbClr val="000000"/>
                </a:solidFill>
              </a:defRPr>
            </a:pPr>
            <a:r>
              <a:rPr lang="el-GR" sz="1400" b="1" dirty="0"/>
              <a:t>Πώς μπορείτε να επικοινωνήσετε καλύτερα τις δράσεις σας και να επηρεάσετε τους δωρητές/χρηματοδότες</a:t>
            </a:r>
            <a:r>
              <a:rPr lang="el-GR" sz="1400" b="1" dirty="0" smtClean="0"/>
              <a:t>;</a:t>
            </a:r>
            <a:endParaRPr lang="el-GR" sz="2000" kern="0" dirty="0">
              <a:latin typeface="+mj-lt"/>
            </a:endParaRPr>
          </a:p>
          <a:p>
            <a:pPr algn="ctr" defTabSz="346694">
              <a:defRPr sz="1800">
                <a:solidFill>
                  <a:srgbClr val="000000"/>
                </a:solidFill>
              </a:defRPr>
            </a:pPr>
            <a:r>
              <a:rPr lang="en-US" sz="2000" b="1" kern="0" dirty="0" smtClean="0">
                <a:latin typeface="+mj-lt"/>
              </a:rPr>
              <a:t>Pitching </a:t>
            </a:r>
            <a:endParaRPr lang="el-GR" sz="1400" b="1" kern="0" dirty="0"/>
          </a:p>
        </p:txBody>
      </p:sp>
      <p:pic>
        <p:nvPicPr>
          <p:cNvPr id="7" name="Picture 2" descr="https://www.thehellenicinitiative.org/wp-content/uploads/2017/01/THI-white-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80312" y="6225684"/>
            <a:ext cx="1354975" cy="4917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23496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s://seekcomau.corewebdna.net.au/career-advice/web_images/blogs/214/921/The-30-second-elevator-pitch-1290x43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1179" y="1844824"/>
            <a:ext cx="9002821" cy="3014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690876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Τι βλέπετε;</a:t>
            </a:r>
            <a:endParaRPr lang="en-US" dirty="0"/>
          </a:p>
        </p:txBody>
      </p:sp>
      <p:sp>
        <p:nvSpPr>
          <p:cNvPr id="3" name="Θέση περιεχομένου 2"/>
          <p:cNvSpPr>
            <a:spLocks noGrp="1"/>
          </p:cNvSpPr>
          <p:nvPr>
            <p:ph idx="1"/>
          </p:nvPr>
        </p:nvSpPr>
        <p:spPr/>
        <p:txBody>
          <a:bodyPr>
            <a:normAutofit/>
          </a:bodyPr>
          <a:lstStyle/>
          <a:p>
            <a:r>
              <a:rPr lang="el-GR" sz="2800" dirty="0"/>
              <a:t>α</a:t>
            </a:r>
            <a:r>
              <a:rPr lang="el-GR" sz="2800" dirty="0" smtClean="0"/>
              <a:t>ξιοποίηση ευκαιρίας (</a:t>
            </a:r>
            <a:r>
              <a:rPr lang="en-US" sz="2800" dirty="0" smtClean="0"/>
              <a:t>Classic Window Opportunity)</a:t>
            </a:r>
            <a:endParaRPr lang="en-US" sz="2800" dirty="0"/>
          </a:p>
          <a:p>
            <a:endParaRPr lang="en-US" sz="2800" dirty="0"/>
          </a:p>
          <a:p>
            <a:r>
              <a:rPr lang="el-GR" sz="2800" dirty="0"/>
              <a:t>έ</a:t>
            </a:r>
            <a:r>
              <a:rPr lang="el-GR" sz="2800" dirty="0" smtClean="0"/>
              <a:t>χετε το πολύ 2 λεπτά </a:t>
            </a:r>
            <a:r>
              <a:rPr lang="el-GR" sz="2800" dirty="0" smtClean="0">
                <a:solidFill>
                  <a:srgbClr val="FFC000"/>
                </a:solidFill>
              </a:rPr>
              <a:t>για να προσελκύσετε την προσοχή</a:t>
            </a:r>
            <a:r>
              <a:rPr lang="el-GR" sz="2800" dirty="0" smtClean="0"/>
              <a:t> του ενδιαφερόμενου</a:t>
            </a:r>
            <a:endParaRPr lang="en-US" sz="2800" dirty="0"/>
          </a:p>
          <a:p>
            <a:pPr marL="0" indent="0">
              <a:buNone/>
            </a:pPr>
            <a:endParaRPr lang="en-US" sz="2800" dirty="0"/>
          </a:p>
          <a:p>
            <a:pPr marL="0" indent="0">
              <a:buNone/>
            </a:pPr>
            <a:endParaRPr lang="en-US" sz="2800" dirty="0"/>
          </a:p>
          <a:p>
            <a:r>
              <a:rPr lang="el-GR" sz="2800" u="sng" dirty="0" smtClean="0">
                <a:solidFill>
                  <a:srgbClr val="00B0F0"/>
                </a:solidFill>
              </a:rPr>
              <a:t>Παράδειγμα</a:t>
            </a:r>
            <a:endParaRPr lang="en-US" sz="2800" u="sng" dirty="0">
              <a:solidFill>
                <a:srgbClr val="00B0F0"/>
              </a:solidFill>
            </a:endParaRPr>
          </a:p>
        </p:txBody>
      </p:sp>
    </p:spTree>
    <p:extLst>
      <p:ext uri="{BB962C8B-B14F-4D97-AF65-F5344CB8AC3E}">
        <p14:creationId xmlns:p14="http://schemas.microsoft.com/office/powerpoint/2010/main" val="18508954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476672"/>
            <a:ext cx="8229600" cy="720080"/>
          </a:xfrm>
        </p:spPr>
        <p:txBody>
          <a:bodyPr/>
          <a:lstStyle/>
          <a:p>
            <a:r>
              <a:rPr lang="el-GR" dirty="0" smtClean="0"/>
              <a:t>Συμβουλές</a:t>
            </a:r>
            <a:endParaRPr lang="en-US" dirty="0"/>
          </a:p>
        </p:txBody>
      </p:sp>
      <p:sp>
        <p:nvSpPr>
          <p:cNvPr id="3" name="Θέση περιεχομένου 2"/>
          <p:cNvSpPr>
            <a:spLocks noGrp="1"/>
          </p:cNvSpPr>
          <p:nvPr>
            <p:ph idx="1"/>
          </p:nvPr>
        </p:nvSpPr>
        <p:spPr/>
        <p:txBody>
          <a:bodyPr/>
          <a:lstStyle/>
          <a:p>
            <a:r>
              <a:rPr lang="el-GR" dirty="0" smtClean="0"/>
              <a:t>Καταγράψτε</a:t>
            </a:r>
          </a:p>
          <a:p>
            <a:pPr marL="0" indent="0">
              <a:buNone/>
            </a:pPr>
            <a:endParaRPr lang="en-US" dirty="0"/>
          </a:p>
          <a:p>
            <a:r>
              <a:rPr lang="el-GR" dirty="0" smtClean="0"/>
              <a:t>Κάντε εξάσκηση</a:t>
            </a:r>
            <a:endParaRPr lang="en-US" dirty="0"/>
          </a:p>
          <a:p>
            <a:endParaRPr lang="en-US" dirty="0"/>
          </a:p>
          <a:p>
            <a:r>
              <a:rPr lang="el-GR" dirty="0" smtClean="0"/>
              <a:t>Να είστε παθιασμένοι!</a:t>
            </a:r>
            <a:endParaRPr lang="en-US" dirty="0"/>
          </a:p>
          <a:p>
            <a:endParaRPr lang="en-US" dirty="0"/>
          </a:p>
          <a:p>
            <a:r>
              <a:rPr lang="el-GR" dirty="0" smtClean="0"/>
              <a:t>Να έχετε αυτοκυριαρχία…</a:t>
            </a:r>
          </a:p>
          <a:p>
            <a:pPr marL="0" indent="0">
              <a:buNone/>
            </a:pPr>
            <a:endParaRPr lang="el-GR" dirty="0" smtClean="0"/>
          </a:p>
          <a:p>
            <a:r>
              <a:rPr lang="el-GR" dirty="0" smtClean="0">
                <a:solidFill>
                  <a:srgbClr val="FFFF00"/>
                </a:solidFill>
              </a:rPr>
              <a:t>5 λεπτά το μέγιστο</a:t>
            </a:r>
            <a:endParaRPr lang="el-GR" dirty="0">
              <a:solidFill>
                <a:srgbClr val="FFFF00"/>
              </a:solidFill>
            </a:endParaRPr>
          </a:p>
          <a:p>
            <a:endParaRPr lang="el-GR" dirty="0"/>
          </a:p>
        </p:txBody>
      </p:sp>
    </p:spTree>
    <p:extLst>
      <p:ext uri="{BB962C8B-B14F-4D97-AF65-F5344CB8AC3E}">
        <p14:creationId xmlns:p14="http://schemas.microsoft.com/office/powerpoint/2010/main" val="26932444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476672"/>
            <a:ext cx="8229600" cy="720080"/>
          </a:xfrm>
        </p:spPr>
        <p:txBody>
          <a:bodyPr/>
          <a:lstStyle/>
          <a:p>
            <a:r>
              <a:rPr lang="el-GR" dirty="0" smtClean="0"/>
              <a:t>Τι θα πρέπει να συμπεριλάβετε</a:t>
            </a:r>
            <a:r>
              <a:rPr lang="en-US" dirty="0" smtClean="0"/>
              <a:t>;</a:t>
            </a:r>
            <a:endParaRPr lang="en-US" dirty="0"/>
          </a:p>
        </p:txBody>
      </p:sp>
      <p:sp>
        <p:nvSpPr>
          <p:cNvPr id="3" name="Θέση περιεχομένου 2"/>
          <p:cNvSpPr>
            <a:spLocks noGrp="1"/>
          </p:cNvSpPr>
          <p:nvPr>
            <p:ph idx="1"/>
          </p:nvPr>
        </p:nvSpPr>
        <p:spPr/>
        <p:txBody>
          <a:bodyPr>
            <a:normAutofit fontScale="92500" lnSpcReduction="10000"/>
          </a:bodyPr>
          <a:lstStyle/>
          <a:p>
            <a:r>
              <a:rPr lang="el-GR" dirty="0" smtClean="0"/>
              <a:t>Ποιοι είστε</a:t>
            </a:r>
            <a:endParaRPr lang="en-US" dirty="0"/>
          </a:p>
          <a:p>
            <a:pPr marL="365744" lvl="1" indent="0">
              <a:buNone/>
            </a:pPr>
            <a:r>
              <a:rPr lang="el-GR" sz="2100" dirty="0" smtClean="0">
                <a:solidFill>
                  <a:srgbClr val="FFC000"/>
                </a:solidFill>
              </a:rPr>
              <a:t>Το πρώτο</a:t>
            </a:r>
            <a:r>
              <a:rPr lang="en-US" sz="2100" dirty="0" smtClean="0">
                <a:solidFill>
                  <a:srgbClr val="FFC000"/>
                </a:solidFill>
              </a:rPr>
              <a:t> </a:t>
            </a:r>
            <a:r>
              <a:rPr lang="en-US" dirty="0" smtClean="0">
                <a:solidFill>
                  <a:srgbClr val="FFC000"/>
                </a:solidFill>
              </a:rPr>
              <a:t>Incubator/Accelerator </a:t>
            </a:r>
            <a:r>
              <a:rPr lang="el-GR" dirty="0" smtClean="0">
                <a:solidFill>
                  <a:srgbClr val="FFC000"/>
                </a:solidFill>
              </a:rPr>
              <a:t>για ΜΚΟ στην Ελλάδα</a:t>
            </a:r>
            <a:endParaRPr lang="el-GR" dirty="0">
              <a:solidFill>
                <a:srgbClr val="FFC000"/>
              </a:solidFill>
            </a:endParaRPr>
          </a:p>
          <a:p>
            <a:pPr marL="365744" lvl="1" indent="0">
              <a:buNone/>
            </a:pPr>
            <a:endParaRPr lang="el-GR" sz="2400" dirty="0">
              <a:solidFill>
                <a:srgbClr val="FFC000"/>
              </a:solidFill>
            </a:endParaRPr>
          </a:p>
          <a:p>
            <a:pPr marL="365744" lvl="1" indent="0">
              <a:buNone/>
            </a:pPr>
            <a:r>
              <a:rPr lang="el-GR" sz="2400" dirty="0" smtClean="0">
                <a:solidFill>
                  <a:schemeClr val="tx2"/>
                </a:solidFill>
              </a:rPr>
              <a:t>Όραμα</a:t>
            </a:r>
            <a:r>
              <a:rPr lang="el-GR" sz="2400" dirty="0">
                <a:solidFill>
                  <a:schemeClr val="tx2"/>
                </a:solidFill>
              </a:rPr>
              <a:t/>
            </a:r>
            <a:br>
              <a:rPr lang="el-GR" sz="2400" dirty="0">
                <a:solidFill>
                  <a:schemeClr val="tx2"/>
                </a:solidFill>
              </a:rPr>
            </a:br>
            <a:r>
              <a:rPr lang="el-GR" sz="2200" dirty="0" smtClean="0">
                <a:solidFill>
                  <a:srgbClr val="FFC000"/>
                </a:solidFill>
              </a:rPr>
              <a:t>Υποστήριξη του οικοσυστήματος </a:t>
            </a:r>
            <a:r>
              <a:rPr lang="el-GR" sz="2200" dirty="0">
                <a:solidFill>
                  <a:srgbClr val="FFC000"/>
                </a:solidFill>
              </a:rPr>
              <a:t>των </a:t>
            </a:r>
            <a:r>
              <a:rPr lang="el-GR" sz="2200" dirty="0" smtClean="0">
                <a:solidFill>
                  <a:srgbClr val="FFC000"/>
                </a:solidFill>
              </a:rPr>
              <a:t>ΜΚΟ στην Ελλάδα μέσω εκπαιδευτικών προγραμμάτων </a:t>
            </a:r>
            <a:r>
              <a:rPr lang="el-GR" sz="2200" dirty="0">
                <a:solidFill>
                  <a:srgbClr val="FFC000"/>
                </a:solidFill>
              </a:rPr>
              <a:t>και </a:t>
            </a:r>
            <a:r>
              <a:rPr lang="el-GR" sz="2200" dirty="0" smtClean="0">
                <a:solidFill>
                  <a:srgbClr val="FFC000"/>
                </a:solidFill>
              </a:rPr>
              <a:t>συμβουλευτικών υπηρεσιών</a:t>
            </a:r>
            <a:endParaRPr lang="en-US" sz="2200" dirty="0">
              <a:solidFill>
                <a:srgbClr val="FFC000"/>
              </a:solidFill>
            </a:endParaRPr>
          </a:p>
          <a:p>
            <a:pPr marL="365744" lvl="1" indent="0">
              <a:buNone/>
            </a:pPr>
            <a:endParaRPr lang="en-US" dirty="0"/>
          </a:p>
          <a:p>
            <a:r>
              <a:rPr lang="el-GR" dirty="0" smtClean="0"/>
              <a:t>Ποιοι είναι οι ωφελούμενοι σας</a:t>
            </a:r>
            <a:endParaRPr lang="en-US" dirty="0" smtClean="0"/>
          </a:p>
          <a:p>
            <a:pPr marL="365744" lvl="1" indent="0" algn="just">
              <a:buNone/>
            </a:pPr>
            <a:r>
              <a:rPr lang="el-GR" dirty="0" smtClean="0">
                <a:solidFill>
                  <a:srgbClr val="FFC000"/>
                </a:solidFill>
              </a:rPr>
              <a:t>Νεοσύστατες και μικρο-μεσαίες</a:t>
            </a:r>
            <a:r>
              <a:rPr lang="en-US" dirty="0" smtClean="0">
                <a:solidFill>
                  <a:srgbClr val="FFC000"/>
                </a:solidFill>
              </a:rPr>
              <a:t> </a:t>
            </a:r>
            <a:r>
              <a:rPr lang="el-GR" dirty="0" smtClean="0">
                <a:solidFill>
                  <a:srgbClr val="FFC000"/>
                </a:solidFill>
              </a:rPr>
              <a:t>ΜΚΟ που δραστηριοποιούνται  στην Ελλάδα προσφέροντας πολλά με το έργο τους στην ελληνική κοινωνία, οι οποίες στερούνται τεχνοκρατικής  προσέγγισης που θα μπορούσε να τους βοηθήσει να είναι πιο παραγωγικοί και αποτελεσματικοί</a:t>
            </a:r>
            <a:r>
              <a:rPr lang="en-US" dirty="0" smtClean="0">
                <a:solidFill>
                  <a:srgbClr val="FFC000"/>
                </a:solidFill>
              </a:rPr>
              <a:t>. </a:t>
            </a:r>
            <a:r>
              <a:rPr lang="el-GR" dirty="0" smtClean="0">
                <a:solidFill>
                  <a:srgbClr val="FFC000"/>
                </a:solidFill>
              </a:rPr>
              <a:t>Θέλουμε να βοηθήσουμε τους άλλους να προσφέρουν μια επιπλέον κουβέρτα, να σώσουν περισσότερα δέντρα, να προσφέρουν περισσότερες μερίδες φαγηοτύ....</a:t>
            </a:r>
            <a:endParaRPr lang="en-US" dirty="0"/>
          </a:p>
        </p:txBody>
      </p:sp>
    </p:spTree>
    <p:extLst>
      <p:ext uri="{BB962C8B-B14F-4D97-AF65-F5344CB8AC3E}">
        <p14:creationId xmlns:p14="http://schemas.microsoft.com/office/powerpoint/2010/main" val="25396900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67544" y="1196752"/>
            <a:ext cx="8229600" cy="4824535"/>
          </a:xfrm>
        </p:spPr>
        <p:txBody>
          <a:bodyPr>
            <a:normAutofit fontScale="77500" lnSpcReduction="20000"/>
          </a:bodyPr>
          <a:lstStyle/>
          <a:p>
            <a:r>
              <a:rPr lang="el-GR" sz="2600" dirty="0" smtClean="0"/>
              <a:t>Τι σας κάνει μοναδικούς</a:t>
            </a:r>
            <a:r>
              <a:rPr lang="en-US" sz="2600" dirty="0" smtClean="0"/>
              <a:t>; (Unique </a:t>
            </a:r>
            <a:r>
              <a:rPr lang="en-US" sz="2600" dirty="0"/>
              <a:t>Selling Point </a:t>
            </a:r>
            <a:r>
              <a:rPr lang="en-US" sz="2600" dirty="0" smtClean="0"/>
              <a:t>- USP</a:t>
            </a:r>
            <a:r>
              <a:rPr lang="en-US" sz="2600" dirty="0"/>
              <a:t>) </a:t>
            </a:r>
          </a:p>
          <a:p>
            <a:pPr marL="365744" lvl="1" indent="0" algn="just">
              <a:buNone/>
            </a:pPr>
            <a:r>
              <a:rPr lang="el-GR" dirty="0" smtClean="0">
                <a:solidFill>
                  <a:srgbClr val="FFC000"/>
                </a:solidFill>
              </a:rPr>
              <a:t>Είμαστε </a:t>
            </a:r>
            <a:r>
              <a:rPr lang="el-GR" dirty="0">
                <a:solidFill>
                  <a:srgbClr val="FFC000"/>
                </a:solidFill>
              </a:rPr>
              <a:t>η πρώτη </a:t>
            </a:r>
            <a:r>
              <a:rPr lang="el-GR" dirty="0" smtClean="0">
                <a:solidFill>
                  <a:srgbClr val="FFC000"/>
                </a:solidFill>
              </a:rPr>
              <a:t>οργάνωση  αυτού του είδους στην </a:t>
            </a:r>
            <a:r>
              <a:rPr lang="el-GR" dirty="0">
                <a:solidFill>
                  <a:srgbClr val="FFC000"/>
                </a:solidFill>
              </a:rPr>
              <a:t>Ελλάδα. Τα εκπαιδευτικά σεμινάρια που προσφέρουμε είναι 100% εξατομικευμένα </a:t>
            </a:r>
            <a:r>
              <a:rPr lang="el-GR" dirty="0" smtClean="0">
                <a:solidFill>
                  <a:srgbClr val="FFC000"/>
                </a:solidFill>
              </a:rPr>
              <a:t>στις ανάγκες των ελληνικών </a:t>
            </a:r>
            <a:r>
              <a:rPr lang="el-GR" dirty="0">
                <a:solidFill>
                  <a:srgbClr val="FFC000"/>
                </a:solidFill>
              </a:rPr>
              <a:t>ΜΚΟ. Έχοντας υποστηρίξει ή εκπαιδεύσει πάνω από 200 ΜΚΟ σε ολόκληρη την Ελλάδα, αναπτύξαμε </a:t>
            </a:r>
            <a:r>
              <a:rPr lang="el-GR" dirty="0" smtClean="0">
                <a:solidFill>
                  <a:srgbClr val="FFC000"/>
                </a:solidFill>
              </a:rPr>
              <a:t>τα κατάλληλα εργαλεία </a:t>
            </a:r>
            <a:r>
              <a:rPr lang="el-GR" dirty="0">
                <a:solidFill>
                  <a:srgbClr val="FFC000"/>
                </a:solidFill>
              </a:rPr>
              <a:t>για να προσεγγίσουμε αποτελεσματικά </a:t>
            </a:r>
            <a:r>
              <a:rPr lang="el-GR" dirty="0" smtClean="0">
                <a:solidFill>
                  <a:srgbClr val="FFC000"/>
                </a:solidFill>
              </a:rPr>
              <a:t>τις οργανώσεις </a:t>
            </a:r>
            <a:r>
              <a:rPr lang="el-GR" dirty="0">
                <a:solidFill>
                  <a:srgbClr val="FFC000"/>
                </a:solidFill>
              </a:rPr>
              <a:t>και </a:t>
            </a:r>
            <a:r>
              <a:rPr lang="el-GR" dirty="0" smtClean="0">
                <a:solidFill>
                  <a:srgbClr val="FFC000"/>
                </a:solidFill>
              </a:rPr>
              <a:t>να δημιουργήσουμε  θετικές </a:t>
            </a:r>
            <a:r>
              <a:rPr lang="el-GR" dirty="0">
                <a:solidFill>
                  <a:srgbClr val="FFC000"/>
                </a:solidFill>
              </a:rPr>
              <a:t>αλλαγές  </a:t>
            </a:r>
            <a:r>
              <a:rPr lang="el-GR" dirty="0" smtClean="0">
                <a:solidFill>
                  <a:srgbClr val="FFC000"/>
                </a:solidFill>
              </a:rPr>
              <a:t>στις </a:t>
            </a:r>
            <a:r>
              <a:rPr lang="el-GR" dirty="0">
                <a:solidFill>
                  <a:srgbClr val="FFC000"/>
                </a:solidFill>
              </a:rPr>
              <a:t>οργανώσεις τους. Η </a:t>
            </a:r>
            <a:r>
              <a:rPr lang="el-GR" dirty="0" smtClean="0">
                <a:solidFill>
                  <a:srgbClr val="FFC000"/>
                </a:solidFill>
              </a:rPr>
              <a:t>βασική </a:t>
            </a:r>
            <a:r>
              <a:rPr lang="el-GR" dirty="0">
                <a:solidFill>
                  <a:srgbClr val="FFC000"/>
                </a:solidFill>
              </a:rPr>
              <a:t>μας ομάδα αποτελείται από εμπειρογνώμονες από όλους </a:t>
            </a:r>
            <a:r>
              <a:rPr lang="el-GR" dirty="0" smtClean="0">
                <a:solidFill>
                  <a:srgbClr val="FFC000"/>
                </a:solidFill>
              </a:rPr>
              <a:t>τους τομείς που αφορούν </a:t>
            </a:r>
            <a:r>
              <a:rPr lang="el-GR" dirty="0">
                <a:solidFill>
                  <a:srgbClr val="FFC000"/>
                </a:solidFill>
              </a:rPr>
              <a:t>μια </a:t>
            </a:r>
            <a:r>
              <a:rPr lang="el-GR" dirty="0" smtClean="0">
                <a:solidFill>
                  <a:srgbClr val="FFC000"/>
                </a:solidFill>
              </a:rPr>
              <a:t>ΜΚΟ, οι οποίοι έχουν τόσο την κατάλληλη τεχνογνωσία </a:t>
            </a:r>
            <a:r>
              <a:rPr lang="el-GR" dirty="0">
                <a:solidFill>
                  <a:srgbClr val="FFC000"/>
                </a:solidFill>
              </a:rPr>
              <a:t>όσο </a:t>
            </a:r>
            <a:r>
              <a:rPr lang="el-GR" dirty="0" smtClean="0">
                <a:solidFill>
                  <a:srgbClr val="FFC000"/>
                </a:solidFill>
              </a:rPr>
              <a:t>και την εμπειρία  προσέγγισης ΜΚΟ</a:t>
            </a:r>
            <a:r>
              <a:rPr lang="el-GR" dirty="0">
                <a:solidFill>
                  <a:srgbClr val="FFC000"/>
                </a:solidFill>
              </a:rPr>
              <a:t>. Ως νεοσύστατη οργάνωση, έχουμε την τάση </a:t>
            </a:r>
            <a:r>
              <a:rPr lang="el-GR" dirty="0" smtClean="0">
                <a:solidFill>
                  <a:srgbClr val="FFC000"/>
                </a:solidFill>
              </a:rPr>
              <a:t>να</a:t>
            </a:r>
            <a:r>
              <a:rPr lang="en-US" dirty="0" smtClean="0">
                <a:solidFill>
                  <a:srgbClr val="FFC000"/>
                </a:solidFill>
              </a:rPr>
              <a:t> </a:t>
            </a:r>
            <a:r>
              <a:rPr lang="el-GR" dirty="0" smtClean="0">
                <a:solidFill>
                  <a:srgbClr val="FFC000"/>
                </a:solidFill>
              </a:rPr>
              <a:t>λειτουργούμε ως παράδειγμα προς μίμηση.</a:t>
            </a:r>
          </a:p>
          <a:p>
            <a:pPr marL="365744" lvl="1" indent="0">
              <a:buNone/>
            </a:pPr>
            <a:endParaRPr lang="en-US" dirty="0" smtClean="0">
              <a:solidFill>
                <a:srgbClr val="FFC000"/>
              </a:solidFill>
            </a:endParaRPr>
          </a:p>
          <a:p>
            <a:r>
              <a:rPr lang="el-GR" dirty="0" smtClean="0"/>
              <a:t> Μέλλον</a:t>
            </a:r>
            <a:endParaRPr lang="en-US" dirty="0" smtClean="0"/>
          </a:p>
          <a:p>
            <a:pPr marL="365744" lvl="1" indent="0">
              <a:buNone/>
            </a:pPr>
            <a:r>
              <a:rPr lang="el-GR" dirty="0" smtClean="0">
                <a:solidFill>
                  <a:srgbClr val="FFC000"/>
                </a:solidFill>
              </a:rPr>
              <a:t>Θα επιθυμούσα να κανονίσουμε μια συνάντηση με σκοπό να συζητήσουμε ΧΧΧ </a:t>
            </a:r>
            <a:endParaRPr lang="en-US" dirty="0">
              <a:solidFill>
                <a:srgbClr val="FFC000"/>
              </a:solidFill>
            </a:endParaRPr>
          </a:p>
          <a:p>
            <a:pPr marL="365744" lvl="1" indent="0">
              <a:buNone/>
            </a:pPr>
            <a:endParaRPr lang="en-US" dirty="0"/>
          </a:p>
          <a:p>
            <a:r>
              <a:rPr lang="en-US" sz="2500" dirty="0"/>
              <a:t>Hook</a:t>
            </a:r>
            <a:r>
              <a:rPr lang="el-GR" sz="2500" dirty="0"/>
              <a:t> (</a:t>
            </a:r>
            <a:r>
              <a:rPr lang="el-GR" sz="2500" dirty="0" smtClean="0"/>
              <a:t>Δέλεαρ)</a:t>
            </a:r>
            <a:endParaRPr lang="en-US" sz="2500" dirty="0" smtClean="0"/>
          </a:p>
          <a:p>
            <a:pPr marL="365744" lvl="1" indent="0" algn="just">
              <a:buNone/>
            </a:pPr>
            <a:r>
              <a:rPr lang="el-GR" dirty="0" smtClean="0">
                <a:solidFill>
                  <a:srgbClr val="FFC000"/>
                </a:solidFill>
              </a:rPr>
              <a:t>Διαπιστώσαμε ότι οι ΜΚΟ που ασχολούνται με την προσφυγική κρίση δεν έχουν την πολυτέλεια του χρόνου ώστε να λάβουν μέρος στα βασικά μας προγράμματα, παρόλ’ αυτά η ταχεία επέκταση και ανάπτυξη τους</a:t>
            </a:r>
            <a:r>
              <a:rPr lang="en-US" dirty="0" smtClean="0">
                <a:solidFill>
                  <a:srgbClr val="FFC000"/>
                </a:solidFill>
              </a:rPr>
              <a:t>, </a:t>
            </a:r>
            <a:r>
              <a:rPr lang="el-GR" dirty="0" smtClean="0">
                <a:solidFill>
                  <a:srgbClr val="FFC000"/>
                </a:solidFill>
              </a:rPr>
              <a:t>τις έχει αφήσει απροετοίμαστες σε πολλά ζητήματα οργανωτικής φύσεως. Στην παρούσα φάση, προσπαθούμε να καλύψουμε αυτό το σημαντικό κενό - με βάση την εμπειρία σας ποιοι θα μπορούσαν να είναι οι κύριοι τομείς παρέμβασης;</a:t>
            </a:r>
            <a:endParaRPr lang="en-US" dirty="0">
              <a:solidFill>
                <a:srgbClr val="FFC000"/>
              </a:solidFill>
            </a:endParaRPr>
          </a:p>
        </p:txBody>
      </p:sp>
      <p:sp>
        <p:nvSpPr>
          <p:cNvPr id="5" name="Τίτλος 1"/>
          <p:cNvSpPr txBox="1">
            <a:spLocks/>
          </p:cNvSpPr>
          <p:nvPr/>
        </p:nvSpPr>
        <p:spPr>
          <a:xfrm>
            <a:off x="457200" y="260648"/>
            <a:ext cx="8229600" cy="720080"/>
          </a:xfrm>
          <a:prstGeom prst="rect">
            <a:avLst/>
          </a:prstGeom>
        </p:spPr>
        <p:txBody>
          <a:bodyPr vert="horz" lIns="91436" tIns="45718" rIns="91436" bIns="45718" rtlCol="0" anchor="b">
            <a:normAutofit/>
          </a:bodyPr>
          <a:lstStyle>
            <a:lvl1pPr algn="l" defTabSz="914360" rtl="0" eaLnBrk="1" latinLnBrk="0" hangingPunct="1">
              <a:spcBef>
                <a:spcPct val="0"/>
              </a:spcBef>
              <a:buNone/>
              <a:tabLst>
                <a:tab pos="3830470"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a:lstStyle>
          <a:p>
            <a:r>
              <a:rPr lang="el-GR" dirty="0" smtClean="0"/>
              <a:t>Τι θα πρέπει να συμπεριλάβετε</a:t>
            </a:r>
            <a:r>
              <a:rPr lang="en-US" dirty="0" smtClean="0"/>
              <a:t>;</a:t>
            </a:r>
            <a:endParaRPr lang="en-US" dirty="0"/>
          </a:p>
        </p:txBody>
      </p:sp>
    </p:spTree>
    <p:extLst>
      <p:ext uri="{BB962C8B-B14F-4D97-AF65-F5344CB8AC3E}">
        <p14:creationId xmlns:p14="http://schemas.microsoft.com/office/powerpoint/2010/main" val="11215602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763688" y="2348880"/>
            <a:ext cx="8229600" cy="922114"/>
          </a:xfrm>
        </p:spPr>
        <p:txBody>
          <a:bodyPr>
            <a:normAutofit/>
          </a:bodyPr>
          <a:lstStyle/>
          <a:p>
            <a:r>
              <a:rPr lang="el-GR" sz="5000" dirty="0" smtClean="0"/>
              <a:t>Ας το δοκιμάσουμε!!!</a:t>
            </a:r>
            <a:endParaRPr lang="el-GR" sz="5000" dirty="0"/>
          </a:p>
        </p:txBody>
      </p:sp>
    </p:spTree>
    <p:extLst>
      <p:ext uri="{BB962C8B-B14F-4D97-AF65-F5344CB8AC3E}">
        <p14:creationId xmlns:p14="http://schemas.microsoft.com/office/powerpoint/2010/main" val="7165621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Τι θα συζητήσουμε…</a:t>
            </a:r>
            <a:endParaRPr lang="el-GR" dirty="0"/>
          </a:p>
        </p:txBody>
      </p:sp>
      <p:sp>
        <p:nvSpPr>
          <p:cNvPr id="6" name="TextBox 5"/>
          <p:cNvSpPr txBox="1"/>
          <p:nvPr/>
        </p:nvSpPr>
        <p:spPr>
          <a:xfrm>
            <a:off x="455748" y="1772816"/>
            <a:ext cx="7996089" cy="3970318"/>
          </a:xfrm>
          <a:prstGeom prst="rect">
            <a:avLst/>
          </a:prstGeom>
          <a:noFill/>
        </p:spPr>
        <p:txBody>
          <a:bodyPr wrap="square" rtlCol="0">
            <a:spAutoFit/>
          </a:bodyPr>
          <a:lstStyle/>
          <a:p>
            <a:pPr marL="285750" indent="-285750">
              <a:buFont typeface="Arial" panose="020B0604020202020204" pitchFamily="34" charset="0"/>
              <a:buChar char="•"/>
            </a:pPr>
            <a:r>
              <a:rPr lang="el-GR" sz="2800" i="1" dirty="0">
                <a:solidFill>
                  <a:srgbClr val="FFC000"/>
                </a:solidFill>
              </a:rPr>
              <a:t>π</a:t>
            </a:r>
            <a:r>
              <a:rPr lang="el-GR" sz="2800" i="1" dirty="0" smtClean="0">
                <a:solidFill>
                  <a:srgbClr val="FFC000"/>
                </a:solidFill>
              </a:rPr>
              <a:t>ώς μπορούμε να</a:t>
            </a:r>
            <a:r>
              <a:rPr lang="el-GR" sz="2800" i="1" dirty="0">
                <a:solidFill>
                  <a:srgbClr val="FFC000"/>
                </a:solidFill>
              </a:rPr>
              <a:t> </a:t>
            </a:r>
            <a:r>
              <a:rPr lang="el-GR" sz="2800" i="1" dirty="0" smtClean="0">
                <a:solidFill>
                  <a:srgbClr val="FFC000"/>
                </a:solidFill>
              </a:rPr>
              <a:t>επικοινωνήσουμε καλύτερα τις δράσεις μας;</a:t>
            </a:r>
            <a:endParaRPr lang="en-US" sz="2800" dirty="0">
              <a:solidFill>
                <a:srgbClr val="FFC000"/>
              </a:solidFill>
            </a:endParaRPr>
          </a:p>
          <a:p>
            <a:pPr marL="285750" indent="-285750">
              <a:buFont typeface="Arial" panose="020B0604020202020204" pitchFamily="34" charset="0"/>
              <a:buChar char="•"/>
            </a:pPr>
            <a:endParaRPr lang="en-US" sz="2800" i="1" dirty="0">
              <a:solidFill>
                <a:srgbClr val="FFC000"/>
              </a:solidFill>
            </a:endParaRPr>
          </a:p>
          <a:p>
            <a:pPr marL="285750" indent="-285750">
              <a:buFont typeface="Arial" panose="020B0604020202020204" pitchFamily="34" charset="0"/>
              <a:buChar char="•"/>
            </a:pPr>
            <a:r>
              <a:rPr lang="el-GR" sz="2800" i="1" dirty="0" smtClean="0">
                <a:solidFill>
                  <a:srgbClr val="FFC000"/>
                </a:solidFill>
              </a:rPr>
              <a:t>πώς μπορούμε να φτιάξουμε μια καλή ετήσια αναφορά και γιατί;</a:t>
            </a:r>
            <a:endParaRPr lang="en-US" sz="2800" dirty="0">
              <a:solidFill>
                <a:srgbClr val="FFC000"/>
              </a:solidFill>
            </a:endParaRPr>
          </a:p>
          <a:p>
            <a:pPr marL="285750" indent="-285750">
              <a:buFont typeface="Arial" panose="020B0604020202020204" pitchFamily="34" charset="0"/>
              <a:buChar char="•"/>
            </a:pPr>
            <a:endParaRPr lang="en-US" sz="2800" i="1" dirty="0">
              <a:solidFill>
                <a:srgbClr val="FFC000"/>
              </a:solidFill>
            </a:endParaRPr>
          </a:p>
          <a:p>
            <a:pPr marL="285750" indent="-285750">
              <a:buFont typeface="Arial" panose="020B0604020202020204" pitchFamily="34" charset="0"/>
              <a:buChar char="•"/>
            </a:pPr>
            <a:r>
              <a:rPr lang="el-GR" sz="2800" i="1" dirty="0">
                <a:solidFill>
                  <a:srgbClr val="FFC000"/>
                </a:solidFill>
              </a:rPr>
              <a:t>τ</a:t>
            </a:r>
            <a:r>
              <a:rPr lang="el-GR" sz="2800" i="1" dirty="0" smtClean="0">
                <a:solidFill>
                  <a:srgbClr val="FFC000"/>
                </a:solidFill>
              </a:rPr>
              <a:t>ι είναι αυτό που επιθυμούν/θέλουν οι δωρητές;</a:t>
            </a:r>
            <a:endParaRPr lang="en-US" sz="2800" i="1" dirty="0">
              <a:solidFill>
                <a:srgbClr val="FFC000"/>
              </a:solidFill>
            </a:endParaRPr>
          </a:p>
          <a:p>
            <a:pPr marL="285750" indent="-285750">
              <a:buFont typeface="Arial" panose="020B0604020202020204" pitchFamily="34" charset="0"/>
              <a:buChar char="•"/>
            </a:pPr>
            <a:endParaRPr lang="en-US" sz="2800" dirty="0">
              <a:solidFill>
                <a:srgbClr val="FFC000"/>
              </a:solidFill>
            </a:endParaRPr>
          </a:p>
          <a:p>
            <a:pPr marL="285750" indent="-285750">
              <a:buFont typeface="Arial" panose="020B0604020202020204" pitchFamily="34" charset="0"/>
              <a:buChar char="•"/>
            </a:pPr>
            <a:r>
              <a:rPr lang="en-US" sz="2800" i="1" dirty="0">
                <a:solidFill>
                  <a:srgbClr val="FFC000"/>
                </a:solidFill>
              </a:rPr>
              <a:t>Elevator </a:t>
            </a:r>
            <a:r>
              <a:rPr lang="en-US" sz="2800" i="1" dirty="0" smtClean="0">
                <a:solidFill>
                  <a:srgbClr val="FFC000"/>
                </a:solidFill>
              </a:rPr>
              <a:t>Pitch</a:t>
            </a:r>
            <a:r>
              <a:rPr lang="el-GR" sz="2800" i="1" dirty="0" smtClean="0">
                <a:solidFill>
                  <a:srgbClr val="FFC000"/>
                </a:solidFill>
              </a:rPr>
              <a:t> </a:t>
            </a:r>
            <a:endParaRPr lang="en-US" sz="2800" i="1" dirty="0">
              <a:solidFill>
                <a:srgbClr val="FFC000"/>
              </a:solidFill>
            </a:endParaRPr>
          </a:p>
        </p:txBody>
      </p:sp>
    </p:spTree>
    <p:extLst>
      <p:ext uri="{BB962C8B-B14F-4D97-AF65-F5344CB8AC3E}">
        <p14:creationId xmlns:p14="http://schemas.microsoft.com/office/powerpoint/2010/main" val="20805545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1520" y="2492896"/>
            <a:ext cx="8712968" cy="922114"/>
          </a:xfrm>
        </p:spPr>
        <p:txBody>
          <a:bodyPr>
            <a:noAutofit/>
          </a:bodyPr>
          <a:lstStyle/>
          <a:p>
            <a:r>
              <a:rPr lang="el-GR" sz="4800" dirty="0" smtClean="0"/>
              <a:t>Είναι όλα θέμα επικοινωνίας…</a:t>
            </a:r>
            <a:endParaRPr lang="el-GR" sz="4800" dirty="0"/>
          </a:p>
        </p:txBody>
      </p:sp>
    </p:spTree>
    <p:extLst>
      <p:ext uri="{BB962C8B-B14F-4D97-AF65-F5344CB8AC3E}">
        <p14:creationId xmlns:p14="http://schemas.microsoft.com/office/powerpoint/2010/main" val="11795567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1" descr="ngo.jpg"/>
          <p:cNvPicPr>
            <a:picLocks noChangeAspect="1"/>
          </p:cNvPicPr>
          <p:nvPr/>
        </p:nvPicPr>
        <p:blipFill>
          <a:blip r:embed="rId2" cstate="print"/>
          <a:stretch>
            <a:fillRect/>
          </a:stretch>
        </p:blipFill>
        <p:spPr>
          <a:xfrm>
            <a:off x="28600" y="21033"/>
            <a:ext cx="9115400" cy="6836550"/>
          </a:xfrm>
          <a:prstGeom prst="rect">
            <a:avLst/>
          </a:prstGeom>
        </p:spPr>
      </p:pic>
    </p:spTree>
    <p:extLst>
      <p:ext uri="{BB962C8B-B14F-4D97-AF65-F5344CB8AC3E}">
        <p14:creationId xmlns:p14="http://schemas.microsoft.com/office/powerpoint/2010/main" val="20326062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Τα θέματα</a:t>
            </a:r>
            <a:r>
              <a:rPr lang="en-US" dirty="0" smtClean="0"/>
              <a:t>…</a:t>
            </a:r>
            <a:endParaRPr lang="el-GR" dirty="0"/>
          </a:p>
        </p:txBody>
      </p:sp>
      <p:sp>
        <p:nvSpPr>
          <p:cNvPr id="3" name="Ορθογώνιο: Στρογγύλεμα γωνιών 2"/>
          <p:cNvSpPr/>
          <p:nvPr/>
        </p:nvSpPr>
        <p:spPr>
          <a:xfrm>
            <a:off x="899592" y="1628800"/>
            <a:ext cx="2376264" cy="1224136"/>
          </a:xfrm>
          <a:prstGeom prst="roundRect">
            <a:avLst/>
          </a:prstGeom>
          <a:solidFill>
            <a:schemeClr val="tx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smtClean="0"/>
              <a:t>Ποια είναι η ανάγκη που καλύπτω</a:t>
            </a:r>
            <a:r>
              <a:rPr lang="en-US" sz="2400" dirty="0" smtClean="0"/>
              <a:t>…</a:t>
            </a:r>
            <a:endParaRPr lang="en-US" sz="2400" dirty="0"/>
          </a:p>
        </p:txBody>
      </p:sp>
      <p:sp>
        <p:nvSpPr>
          <p:cNvPr id="5" name="Ορθογώνιο: Στρογγύλεμα γωνιών 4"/>
          <p:cNvSpPr/>
          <p:nvPr/>
        </p:nvSpPr>
        <p:spPr>
          <a:xfrm>
            <a:off x="3275856" y="2852936"/>
            <a:ext cx="2376264" cy="1008112"/>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smtClean="0"/>
              <a:t>Ποια είναι η εμπειρία μου</a:t>
            </a:r>
            <a:r>
              <a:rPr lang="en-US" sz="2400" dirty="0" smtClean="0"/>
              <a:t>…</a:t>
            </a:r>
            <a:endParaRPr lang="en-US" sz="2400" dirty="0"/>
          </a:p>
        </p:txBody>
      </p:sp>
      <p:sp>
        <p:nvSpPr>
          <p:cNvPr id="7" name="Ορθογώνιο: Στρογγύλεμα γωνιών 6"/>
          <p:cNvSpPr/>
          <p:nvPr/>
        </p:nvSpPr>
        <p:spPr>
          <a:xfrm>
            <a:off x="5652120" y="4077072"/>
            <a:ext cx="2448272" cy="1368152"/>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smtClean="0"/>
              <a:t>Πόσο ισχυρή είναι η λύση που προσφέρεται</a:t>
            </a:r>
            <a:r>
              <a:rPr lang="en-US" sz="2400" dirty="0" smtClean="0"/>
              <a:t>..</a:t>
            </a:r>
            <a:endParaRPr lang="en-US" sz="2400" dirty="0"/>
          </a:p>
        </p:txBody>
      </p:sp>
      <p:sp>
        <p:nvSpPr>
          <p:cNvPr id="8" name="Ορθογώνιο: Στρογγύλεμα γωνιών 7"/>
          <p:cNvSpPr/>
          <p:nvPr/>
        </p:nvSpPr>
        <p:spPr>
          <a:xfrm>
            <a:off x="919844" y="4329100"/>
            <a:ext cx="3672408" cy="1512168"/>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smtClean="0"/>
              <a:t>Τί κάνω διαφορετικά από τους άλλους</a:t>
            </a:r>
            <a:r>
              <a:rPr lang="en-US" sz="2400" dirty="0" smtClean="0"/>
              <a:t>...</a:t>
            </a:r>
            <a:endParaRPr lang="en-US" sz="2400" dirty="0"/>
          </a:p>
          <a:p>
            <a:pPr algn="ctr"/>
            <a:r>
              <a:rPr lang="el-GR" sz="2400" dirty="0" smtClean="0"/>
              <a:t>Για ποιο λόγο </a:t>
            </a:r>
            <a:r>
              <a:rPr lang="el-GR" sz="2400" b="1" dirty="0" smtClean="0">
                <a:solidFill>
                  <a:schemeClr val="bg1"/>
                </a:solidFill>
              </a:rPr>
              <a:t>να με επιλέξεις</a:t>
            </a:r>
            <a:r>
              <a:rPr lang="en-US" sz="2400" dirty="0" smtClean="0"/>
              <a:t>…</a:t>
            </a:r>
            <a:endParaRPr lang="en-US" sz="2400" dirty="0"/>
          </a:p>
        </p:txBody>
      </p:sp>
    </p:spTree>
    <p:extLst>
      <p:ext uri="{BB962C8B-B14F-4D97-AF65-F5344CB8AC3E}">
        <p14:creationId xmlns:p14="http://schemas.microsoft.com/office/powerpoint/2010/main" val="1281545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0-#ppt_w/2"/>
                                          </p:val>
                                        </p:tav>
                                        <p:tav tm="100000">
                                          <p:val>
                                            <p:strVal val="#ppt_x"/>
                                          </p:val>
                                        </p:tav>
                                      </p:tavLst>
                                    </p:anim>
                                    <p:anim calcmode="lin" valueType="num">
                                      <p:cBhvr additive="base">
                                        <p:cTn id="8"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1+#ppt_w/2"/>
                                          </p:val>
                                        </p:tav>
                                        <p:tav tm="100000">
                                          <p:val>
                                            <p:strVal val="#ppt_x"/>
                                          </p:val>
                                        </p:tav>
                                      </p:tavLst>
                                    </p:anim>
                                    <p:anim calcmode="lin" valueType="num">
                                      <p:cBhvr additive="base">
                                        <p:cTn id="20"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5"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fade">
                                      <p:cBhvr>
                                        <p:cTn id="25" dur="2000"/>
                                        <p:tgtEl>
                                          <p:spTgt spid="8"/>
                                        </p:tgtEl>
                                      </p:cBhvr>
                                    </p:animEffect>
                                    <p:anim calcmode="lin" valueType="num">
                                      <p:cBhvr>
                                        <p:cTn id="26" dur="2000" fill="hold"/>
                                        <p:tgtEl>
                                          <p:spTgt spid="8"/>
                                        </p:tgtEl>
                                        <p:attrNameLst>
                                          <p:attrName>ppt_w</p:attrName>
                                        </p:attrNameLst>
                                      </p:cBhvr>
                                      <p:tavLst>
                                        <p:tav tm="0" fmla="#ppt_w*sin(2.5*pi*$)">
                                          <p:val>
                                            <p:fltVal val="0"/>
                                          </p:val>
                                        </p:tav>
                                        <p:tav tm="100000">
                                          <p:val>
                                            <p:fltVal val="1"/>
                                          </p:val>
                                        </p:tav>
                                      </p:tavLst>
                                    </p:anim>
                                    <p:anim calcmode="lin" valueType="num">
                                      <p:cBhvr>
                                        <p:cTn id="27" dur="2000" fill="hold"/>
                                        <p:tgtEl>
                                          <p:spTgt spid="8"/>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7" grpId="0" animBg="1"/>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Documents and Settings\user351.SERVER_DOMAIN\Desktop\73224060.jpg"/>
          <p:cNvPicPr>
            <a:picLocks noChangeAspect="1" noChangeArrowheads="1"/>
          </p:cNvPicPr>
          <p:nvPr/>
        </p:nvPicPr>
        <p:blipFill rotWithShape="1">
          <a:blip r:embed="rId2">
            <a:extLst>
              <a:ext uri="{28A0092B-C50C-407E-A947-70E740481C1C}">
                <a14:useLocalDpi xmlns:a14="http://schemas.microsoft.com/office/drawing/2010/main" val="0"/>
              </a:ext>
            </a:extLst>
          </a:blip>
          <a:srcRect l="2815" t="5990" r="13913"/>
          <a:stretch/>
        </p:blipFill>
        <p:spPr bwMode="auto">
          <a:xfrm>
            <a:off x="0" y="-85484"/>
            <a:ext cx="9144000" cy="69434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554290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Ορθογώνιο 2"/>
          <p:cNvSpPr/>
          <p:nvPr/>
        </p:nvSpPr>
        <p:spPr>
          <a:xfrm>
            <a:off x="755576" y="2132856"/>
            <a:ext cx="7668344" cy="3539430"/>
          </a:xfrm>
          <a:prstGeom prst="rect">
            <a:avLst/>
          </a:prstGeom>
        </p:spPr>
        <p:txBody>
          <a:bodyPr wrap="square">
            <a:spAutoFit/>
          </a:bodyPr>
          <a:lstStyle/>
          <a:p>
            <a:r>
              <a:rPr lang="el-GR" sz="2800" dirty="0" smtClean="0"/>
              <a:t>Οι </a:t>
            </a:r>
            <a:r>
              <a:rPr lang="el-GR" sz="2800" dirty="0" smtClean="0"/>
              <a:t>πολλές πληροφορίες δημιουργούν την ανάγκη απεικόνισης.</a:t>
            </a:r>
            <a:endParaRPr lang="en-US" sz="2800" dirty="0"/>
          </a:p>
          <a:p>
            <a:endParaRPr lang="en-US" sz="2800" dirty="0"/>
          </a:p>
          <a:p>
            <a:r>
              <a:rPr lang="el-GR" sz="2800" dirty="0" smtClean="0"/>
              <a:t>Παρατήρησε, μην διαβάζεις.</a:t>
            </a:r>
            <a:endParaRPr lang="el-GR" sz="2800" dirty="0"/>
          </a:p>
          <a:p>
            <a:endParaRPr lang="en-US" sz="2800" dirty="0"/>
          </a:p>
          <a:p>
            <a:r>
              <a:rPr lang="el-GR" sz="2800" strike="sngStrike" dirty="0" smtClean="0"/>
              <a:t>Λιγότερο κείμενο</a:t>
            </a:r>
            <a:r>
              <a:rPr lang="el-GR" sz="2800" dirty="0" smtClean="0"/>
              <a:t>, μεγαλύτερη έμφαση στην οπτική αναπαράσταση.</a:t>
            </a:r>
            <a:endParaRPr lang="en-US" sz="2800" dirty="0" smtClean="0"/>
          </a:p>
          <a:p>
            <a:endParaRPr lang="en-US" sz="2800" dirty="0"/>
          </a:p>
        </p:txBody>
      </p:sp>
      <p:pic>
        <p:nvPicPr>
          <p:cNvPr id="10242" name="Picture 2" descr="http://s3.amazonaws.com/colorcombos-images/users/1/color-schemes/color-scheme-285-main.png?v=20111020201003"/>
          <p:cNvPicPr>
            <a:picLocks noChangeAspect="1" noChangeArrowheads="1"/>
          </p:cNvPicPr>
          <p:nvPr/>
        </p:nvPicPr>
        <p:blipFill rotWithShape="1">
          <a:blip r:embed="rId2">
            <a:extLst>
              <a:ext uri="{28A0092B-C50C-407E-A947-70E740481C1C}">
                <a14:useLocalDpi xmlns:a14="http://schemas.microsoft.com/office/drawing/2010/main" val="0"/>
              </a:ext>
            </a:extLst>
          </a:blip>
          <a:srcRect l="1552" t="2761" r="79819" b="5999"/>
          <a:stretch/>
        </p:blipFill>
        <p:spPr bwMode="auto">
          <a:xfrm rot="5400000">
            <a:off x="3757600" y="-3784984"/>
            <a:ext cx="1628802" cy="9144002"/>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5"/>
          <p:cNvSpPr/>
          <p:nvPr/>
        </p:nvSpPr>
        <p:spPr>
          <a:xfrm>
            <a:off x="432048" y="229625"/>
            <a:ext cx="8172400" cy="861774"/>
          </a:xfrm>
          <a:prstGeom prst="rect">
            <a:avLst/>
          </a:prstGeom>
        </p:spPr>
        <p:txBody>
          <a:bodyPr wrap="square">
            <a:spAutoFit/>
          </a:bodyPr>
          <a:lstStyle/>
          <a:p>
            <a:r>
              <a:rPr lang="en-US" sz="5000" b="1" i="1" dirty="0" smtClean="0"/>
              <a:t>#</a:t>
            </a:r>
            <a:r>
              <a:rPr lang="el-GR" sz="5000" b="1" i="1" dirty="0" smtClean="0"/>
              <a:t> δημιουργώντας εικόνες</a:t>
            </a:r>
            <a:endParaRPr lang="el-GR" sz="5000" b="1" i="1" dirty="0">
              <a:solidFill>
                <a:srgbClr val="FF0000"/>
              </a:solidFill>
            </a:endParaRPr>
          </a:p>
        </p:txBody>
      </p:sp>
    </p:spTree>
    <p:extLst>
      <p:ext uri="{BB962C8B-B14F-4D97-AF65-F5344CB8AC3E}">
        <p14:creationId xmlns:p14="http://schemas.microsoft.com/office/powerpoint/2010/main" val="2928656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95536" y="260648"/>
            <a:ext cx="8229600" cy="720080"/>
          </a:xfrm>
        </p:spPr>
        <p:txBody>
          <a:bodyPr/>
          <a:lstStyle/>
          <a:p>
            <a:r>
              <a:rPr lang="el-GR" dirty="0" smtClean="0"/>
              <a:t>Διαφορές ανά δωρητή</a:t>
            </a:r>
            <a:endParaRPr lang="en-US" dirty="0"/>
          </a:p>
        </p:txBody>
      </p:sp>
      <p:graphicFrame>
        <p:nvGraphicFramePr>
          <p:cNvPr id="5" name="Θέση περιεχομένου 4"/>
          <p:cNvGraphicFramePr>
            <a:graphicFrameLocks noGrp="1"/>
          </p:cNvGraphicFramePr>
          <p:nvPr>
            <p:ph idx="1"/>
            <p:extLst>
              <p:ext uri="{D42A27DB-BD31-4B8C-83A1-F6EECF244321}">
                <p14:modId xmlns:p14="http://schemas.microsoft.com/office/powerpoint/2010/main" val="4232182624"/>
              </p:ext>
            </p:extLst>
          </p:nvPr>
        </p:nvGraphicFramePr>
        <p:xfrm>
          <a:off x="399084" y="1349152"/>
          <a:ext cx="8349380" cy="4304355"/>
        </p:xfrm>
        <a:graphic>
          <a:graphicData uri="http://schemas.openxmlformats.org/drawingml/2006/table">
            <a:tbl>
              <a:tblPr firstRow="1" bandRow="1">
                <a:effectLst>
                  <a:innerShdw blurRad="114300">
                    <a:prstClr val="black"/>
                  </a:innerShdw>
                  <a:reflection blurRad="6350" stA="50000" endA="300" endPos="38500" dist="50800" dir="5400000" sy="-100000" algn="bl" rotWithShape="0"/>
                </a:effectLst>
                <a:tableStyleId>{E929F9F4-4A8F-4326-A1B4-22849713DDAB}</a:tableStyleId>
              </a:tblPr>
              <a:tblGrid>
                <a:gridCol w="1796652">
                  <a:extLst>
                    <a:ext uri="{9D8B030D-6E8A-4147-A177-3AD203B41FA5}">
                      <a16:colId xmlns="" xmlns:a16="http://schemas.microsoft.com/office/drawing/2014/main" val="3572961711"/>
                    </a:ext>
                  </a:extLst>
                </a:gridCol>
                <a:gridCol w="1584176">
                  <a:extLst>
                    <a:ext uri="{9D8B030D-6E8A-4147-A177-3AD203B41FA5}">
                      <a16:colId xmlns="" xmlns:a16="http://schemas.microsoft.com/office/drawing/2014/main" val="28103680"/>
                    </a:ext>
                  </a:extLst>
                </a:gridCol>
                <a:gridCol w="1872208">
                  <a:extLst>
                    <a:ext uri="{9D8B030D-6E8A-4147-A177-3AD203B41FA5}">
                      <a16:colId xmlns="" xmlns:a16="http://schemas.microsoft.com/office/drawing/2014/main" val="4207967756"/>
                    </a:ext>
                  </a:extLst>
                </a:gridCol>
                <a:gridCol w="1800200">
                  <a:extLst>
                    <a:ext uri="{9D8B030D-6E8A-4147-A177-3AD203B41FA5}">
                      <a16:colId xmlns="" xmlns:a16="http://schemas.microsoft.com/office/drawing/2014/main" val="71539202"/>
                    </a:ext>
                  </a:extLst>
                </a:gridCol>
                <a:gridCol w="1296144">
                  <a:extLst>
                    <a:ext uri="{9D8B030D-6E8A-4147-A177-3AD203B41FA5}">
                      <a16:colId xmlns="" xmlns:a16="http://schemas.microsoft.com/office/drawing/2014/main" val="1640316879"/>
                    </a:ext>
                  </a:extLst>
                </a:gridCol>
              </a:tblGrid>
              <a:tr h="752317">
                <a:tc>
                  <a:txBody>
                    <a:bodyPr/>
                    <a:lstStyle/>
                    <a:p>
                      <a:pPr algn="ctr"/>
                      <a:r>
                        <a:rPr lang="el-GR" sz="2200" dirty="0" smtClean="0"/>
                        <a:t>Τύπος</a:t>
                      </a:r>
                      <a:r>
                        <a:rPr lang="el-GR" sz="2200" baseline="0" dirty="0" smtClean="0"/>
                        <a:t> Δωρητών</a:t>
                      </a:r>
                      <a:endParaRPr lang="en-US" sz="2200" dirty="0"/>
                    </a:p>
                  </a:txBody>
                  <a:tcPr anchor="ctr">
                    <a:solidFill>
                      <a:schemeClr val="accent5"/>
                    </a:solidFill>
                  </a:tcPr>
                </a:tc>
                <a:tc>
                  <a:txBody>
                    <a:bodyPr/>
                    <a:lstStyle/>
                    <a:p>
                      <a:pPr algn="ctr"/>
                      <a:r>
                        <a:rPr lang="el-GR" sz="2200" dirty="0" smtClean="0"/>
                        <a:t>Βιογραφικό</a:t>
                      </a:r>
                      <a:r>
                        <a:rPr lang="el-GR" sz="2200" baseline="0" dirty="0" smtClean="0"/>
                        <a:t> Σημείωμα</a:t>
                      </a:r>
                      <a:endParaRPr lang="en-US" sz="2200" dirty="0"/>
                    </a:p>
                  </a:txBody>
                  <a:tcPr anchor="ctr">
                    <a:solidFill>
                      <a:schemeClr val="accent5"/>
                    </a:solidFill>
                  </a:tcPr>
                </a:tc>
                <a:tc>
                  <a:txBody>
                    <a:bodyPr/>
                    <a:lstStyle/>
                    <a:p>
                      <a:pPr algn="ctr"/>
                      <a:r>
                        <a:rPr lang="el-GR" sz="2200" dirty="0" smtClean="0"/>
                        <a:t>Μεθοδολογία</a:t>
                      </a:r>
                      <a:endParaRPr lang="en-US" sz="2200" dirty="0"/>
                    </a:p>
                  </a:txBody>
                  <a:tcPr anchor="ctr">
                    <a:solidFill>
                      <a:schemeClr val="accent5"/>
                    </a:solidFill>
                  </a:tcPr>
                </a:tc>
                <a:tc>
                  <a:txBody>
                    <a:bodyPr/>
                    <a:lstStyle/>
                    <a:p>
                      <a:pPr algn="ctr"/>
                      <a:r>
                        <a:rPr lang="el-GR" sz="2200" dirty="0" smtClean="0"/>
                        <a:t>Ωφελούμενοι</a:t>
                      </a:r>
                      <a:endParaRPr lang="en-US" sz="2200" dirty="0"/>
                    </a:p>
                  </a:txBody>
                  <a:tcPr anchor="ctr">
                    <a:solidFill>
                      <a:schemeClr val="accent5"/>
                    </a:solidFill>
                  </a:tcPr>
                </a:tc>
                <a:tc>
                  <a:txBody>
                    <a:bodyPr/>
                    <a:lstStyle/>
                    <a:p>
                      <a:pPr algn="ctr"/>
                      <a:r>
                        <a:rPr lang="el-GR" sz="2200" dirty="0" smtClean="0"/>
                        <a:t>Επικοινωνία</a:t>
                      </a:r>
                      <a:endParaRPr lang="en-US" sz="2200" dirty="0"/>
                    </a:p>
                  </a:txBody>
                  <a:tcPr anchor="ctr">
                    <a:solidFill>
                      <a:schemeClr val="accent5"/>
                    </a:solidFill>
                  </a:tcPr>
                </a:tc>
                <a:extLst>
                  <a:ext uri="{0D108BD9-81ED-4DB2-BD59-A6C34878D82A}">
                    <a16:rowId xmlns="" xmlns:a16="http://schemas.microsoft.com/office/drawing/2014/main" val="3369053660"/>
                  </a:ext>
                </a:extLst>
              </a:tr>
              <a:tr h="942545">
                <a:tc>
                  <a:txBody>
                    <a:bodyPr/>
                    <a:lstStyle/>
                    <a:p>
                      <a:pPr algn="ctr"/>
                      <a:r>
                        <a:rPr lang="el-GR" sz="2200" b="1" dirty="0" smtClean="0">
                          <a:solidFill>
                            <a:schemeClr val="tx1"/>
                          </a:solidFill>
                        </a:rPr>
                        <a:t>ΕΚΕ</a:t>
                      </a:r>
                      <a:endParaRPr lang="en-US" sz="2200" b="1" dirty="0">
                        <a:solidFill>
                          <a:schemeClr val="tx1"/>
                        </a:solidFill>
                      </a:endParaRPr>
                    </a:p>
                  </a:txBody>
                  <a:tcPr anchor="ctr"/>
                </a:tc>
                <a:tc>
                  <a:txBody>
                    <a:bodyPr/>
                    <a:lstStyle/>
                    <a:p>
                      <a:pPr algn="ctr"/>
                      <a:r>
                        <a:rPr lang="en-US" sz="2200" dirty="0"/>
                        <a:t>++</a:t>
                      </a:r>
                    </a:p>
                  </a:txBody>
                  <a:tcPr anchor="ctr"/>
                </a:tc>
                <a:tc>
                  <a:txBody>
                    <a:bodyPr/>
                    <a:lstStyle/>
                    <a:p>
                      <a:pPr algn="ctr"/>
                      <a:r>
                        <a:rPr lang="en-US" sz="2200" dirty="0"/>
                        <a:t>++</a:t>
                      </a:r>
                    </a:p>
                  </a:txBody>
                  <a:tcPr anchor="ctr"/>
                </a:tc>
                <a:tc>
                  <a:txBody>
                    <a:bodyPr/>
                    <a:lstStyle/>
                    <a:p>
                      <a:pPr algn="ctr"/>
                      <a:r>
                        <a:rPr lang="en-US" sz="2200" dirty="0"/>
                        <a:t>++</a:t>
                      </a:r>
                    </a:p>
                  </a:txBody>
                  <a:tcPr anchor="ctr"/>
                </a:tc>
                <a:tc>
                  <a:txBody>
                    <a:bodyPr/>
                    <a:lstStyle/>
                    <a:p>
                      <a:pPr algn="ctr"/>
                      <a:r>
                        <a:rPr lang="en-US" sz="2200" dirty="0"/>
                        <a:t>+++</a:t>
                      </a:r>
                    </a:p>
                  </a:txBody>
                  <a:tcPr anchor="ctr"/>
                </a:tc>
                <a:extLst>
                  <a:ext uri="{0D108BD9-81ED-4DB2-BD59-A6C34878D82A}">
                    <a16:rowId xmlns="" xmlns:a16="http://schemas.microsoft.com/office/drawing/2014/main" val="3374100858"/>
                  </a:ext>
                </a:extLst>
              </a:tr>
              <a:tr h="366545">
                <a:tc>
                  <a:txBody>
                    <a:bodyPr/>
                    <a:lstStyle/>
                    <a:p>
                      <a:pPr algn="ctr"/>
                      <a:r>
                        <a:rPr lang="el-GR" sz="2200" dirty="0" smtClean="0"/>
                        <a:t> Ιδρύματα</a:t>
                      </a:r>
                      <a:endParaRPr lang="en-US" sz="2200" b="1" dirty="0"/>
                    </a:p>
                  </a:txBody>
                  <a:tcPr anchor="ctr"/>
                </a:tc>
                <a:tc>
                  <a:txBody>
                    <a:bodyPr/>
                    <a:lstStyle/>
                    <a:p>
                      <a:pPr algn="ctr"/>
                      <a:r>
                        <a:rPr lang="en-US" sz="2200" dirty="0"/>
                        <a:t>++</a:t>
                      </a:r>
                    </a:p>
                  </a:txBody>
                  <a:tcPr anchor="ctr"/>
                </a:tc>
                <a:tc>
                  <a:txBody>
                    <a:bodyPr/>
                    <a:lstStyle/>
                    <a:p>
                      <a:pPr algn="ctr"/>
                      <a:r>
                        <a:rPr lang="en-US" sz="2200" dirty="0"/>
                        <a:t>+++</a:t>
                      </a:r>
                    </a:p>
                  </a:txBody>
                  <a:tcPr anchor="ctr"/>
                </a:tc>
                <a:tc>
                  <a:txBody>
                    <a:bodyPr/>
                    <a:lstStyle/>
                    <a:p>
                      <a:pPr algn="ctr"/>
                      <a:r>
                        <a:rPr lang="en-US" sz="2200" dirty="0"/>
                        <a:t>+++</a:t>
                      </a:r>
                    </a:p>
                  </a:txBody>
                  <a:tcPr anchor="ctr"/>
                </a:tc>
                <a:tc>
                  <a:txBody>
                    <a:bodyPr/>
                    <a:lstStyle/>
                    <a:p>
                      <a:pPr algn="ctr"/>
                      <a:r>
                        <a:rPr lang="en-US" sz="2200" dirty="0"/>
                        <a:t>+</a:t>
                      </a:r>
                    </a:p>
                  </a:txBody>
                  <a:tcPr anchor="ctr"/>
                </a:tc>
                <a:extLst>
                  <a:ext uri="{0D108BD9-81ED-4DB2-BD59-A6C34878D82A}">
                    <a16:rowId xmlns="" xmlns:a16="http://schemas.microsoft.com/office/drawing/2014/main" val="1736886395"/>
                  </a:ext>
                </a:extLst>
              </a:tr>
              <a:tr h="654545">
                <a:tc>
                  <a:txBody>
                    <a:bodyPr/>
                    <a:lstStyle/>
                    <a:p>
                      <a:pPr algn="ctr"/>
                      <a:r>
                        <a:rPr lang="el-GR" sz="2200" dirty="0" smtClean="0"/>
                        <a:t>Φορείς ΕΕ</a:t>
                      </a:r>
                      <a:endParaRPr lang="en-US" sz="2200" b="1" dirty="0"/>
                    </a:p>
                  </a:txBody>
                  <a:tcPr anchor="ctr"/>
                </a:tc>
                <a:tc>
                  <a:txBody>
                    <a:bodyPr/>
                    <a:lstStyle/>
                    <a:p>
                      <a:pPr algn="ctr"/>
                      <a:r>
                        <a:rPr lang="en-US" sz="2200" dirty="0"/>
                        <a:t>++</a:t>
                      </a:r>
                    </a:p>
                  </a:txBody>
                  <a:tcPr anchor="ctr"/>
                </a:tc>
                <a:tc>
                  <a:txBody>
                    <a:bodyPr/>
                    <a:lstStyle/>
                    <a:p>
                      <a:pPr algn="ctr"/>
                      <a:r>
                        <a:rPr lang="en-US" sz="2200" dirty="0"/>
                        <a:t>+++</a:t>
                      </a:r>
                    </a:p>
                  </a:txBody>
                  <a:tcPr anchor="ctr"/>
                </a:tc>
                <a:tc>
                  <a:txBody>
                    <a:bodyPr/>
                    <a:lstStyle/>
                    <a:p>
                      <a:pPr algn="ctr"/>
                      <a:r>
                        <a:rPr lang="en-US" sz="2200" dirty="0"/>
                        <a:t>+</a:t>
                      </a:r>
                    </a:p>
                  </a:txBody>
                  <a:tcPr anchor="ctr"/>
                </a:tc>
                <a:tc>
                  <a:txBody>
                    <a:bodyPr/>
                    <a:lstStyle/>
                    <a:p>
                      <a:pPr algn="ctr"/>
                      <a:r>
                        <a:rPr lang="en-US" sz="2200" dirty="0"/>
                        <a:t>+</a:t>
                      </a:r>
                    </a:p>
                  </a:txBody>
                  <a:tcPr anchor="ctr"/>
                </a:tc>
                <a:extLst>
                  <a:ext uri="{0D108BD9-81ED-4DB2-BD59-A6C34878D82A}">
                    <a16:rowId xmlns="" xmlns:a16="http://schemas.microsoft.com/office/drawing/2014/main" val="1117274591"/>
                  </a:ext>
                </a:extLst>
              </a:tr>
              <a:tr h="1518545">
                <a:tc>
                  <a:txBody>
                    <a:bodyPr/>
                    <a:lstStyle/>
                    <a:p>
                      <a:pPr algn="ctr"/>
                      <a:r>
                        <a:rPr lang="en-US" sz="2200" b="0" dirty="0" smtClean="0"/>
                        <a:t>Crowdfunding</a:t>
                      </a:r>
                      <a:r>
                        <a:rPr lang="en-US" sz="2200" b="0" baseline="0" dirty="0" smtClean="0"/>
                        <a:t> </a:t>
                      </a:r>
                      <a:endParaRPr lang="en-US" sz="1600" b="1" dirty="0"/>
                    </a:p>
                  </a:txBody>
                  <a:tcPr anchor="ctr"/>
                </a:tc>
                <a:tc>
                  <a:txBody>
                    <a:bodyPr/>
                    <a:lstStyle/>
                    <a:p>
                      <a:pPr algn="ctr"/>
                      <a:r>
                        <a:rPr lang="en-US" sz="2200" dirty="0"/>
                        <a:t>++</a:t>
                      </a:r>
                    </a:p>
                  </a:txBody>
                  <a:tcPr anchor="ctr"/>
                </a:tc>
                <a:tc>
                  <a:txBody>
                    <a:bodyPr/>
                    <a:lstStyle/>
                    <a:p>
                      <a:pPr algn="ctr"/>
                      <a:r>
                        <a:rPr lang="en-US" sz="2200" dirty="0"/>
                        <a:t>+</a:t>
                      </a:r>
                    </a:p>
                  </a:txBody>
                  <a:tcPr anchor="ctr"/>
                </a:tc>
                <a:tc>
                  <a:txBody>
                    <a:bodyPr/>
                    <a:lstStyle/>
                    <a:p>
                      <a:pPr algn="ctr"/>
                      <a:r>
                        <a:rPr lang="en-US" sz="2200" dirty="0"/>
                        <a:t>+++</a:t>
                      </a:r>
                    </a:p>
                  </a:txBody>
                  <a:tcPr anchor="ctr"/>
                </a:tc>
                <a:tc>
                  <a:txBody>
                    <a:bodyPr/>
                    <a:lstStyle/>
                    <a:p>
                      <a:pPr algn="ctr"/>
                      <a:endParaRPr lang="en-US" sz="2200" dirty="0"/>
                    </a:p>
                  </a:txBody>
                  <a:tcPr anchor="ctr"/>
                </a:tc>
                <a:extLst>
                  <a:ext uri="{0D108BD9-81ED-4DB2-BD59-A6C34878D82A}">
                    <a16:rowId xmlns="" xmlns:a16="http://schemas.microsoft.com/office/drawing/2014/main" val="1669186442"/>
                  </a:ext>
                </a:extLst>
              </a:tr>
            </a:tbl>
          </a:graphicData>
        </a:graphic>
      </p:graphicFrame>
    </p:spTree>
    <p:extLst>
      <p:ext uri="{BB962C8B-B14F-4D97-AF65-F5344CB8AC3E}">
        <p14:creationId xmlns:p14="http://schemas.microsoft.com/office/powerpoint/2010/main" val="22186944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p:nvPr/>
        </p:nvSpPr>
        <p:spPr>
          <a:xfrm>
            <a:off x="964022" y="339035"/>
            <a:ext cx="8576530" cy="6186309"/>
          </a:xfrm>
          <a:prstGeom prst="rect">
            <a:avLst/>
          </a:prstGeom>
        </p:spPr>
        <p:txBody>
          <a:bodyPr wrap="square">
            <a:spAutoFit/>
          </a:bodyPr>
          <a:lstStyle/>
          <a:p>
            <a:pPr lvl="0"/>
            <a:r>
              <a:rPr lang="en-GB" sz="8000" dirty="0">
                <a:solidFill>
                  <a:schemeClr val="bg2">
                    <a:lumMod val="50000"/>
                  </a:schemeClr>
                </a:solidFill>
                <a:latin typeface="AR BERKLEY" panose="02000000000000000000" pitchFamily="2" charset="0"/>
              </a:rPr>
              <a:t>Plans are </a:t>
            </a:r>
          </a:p>
          <a:p>
            <a:pPr lvl="0"/>
            <a:r>
              <a:rPr lang="en-GB" sz="8000" dirty="0">
                <a:solidFill>
                  <a:schemeClr val="bg2">
                    <a:lumMod val="50000"/>
                  </a:schemeClr>
                </a:solidFill>
                <a:latin typeface="AR BERKLEY" panose="02000000000000000000" pitchFamily="2" charset="0"/>
              </a:rPr>
              <a:t>nothing.</a:t>
            </a:r>
          </a:p>
          <a:p>
            <a:pPr lvl="0"/>
            <a:r>
              <a:rPr lang="en-GB" sz="8000" dirty="0">
                <a:solidFill>
                  <a:schemeClr val="bg2">
                    <a:lumMod val="50000"/>
                  </a:schemeClr>
                </a:solidFill>
                <a:latin typeface="AR BERKLEY" panose="02000000000000000000" pitchFamily="2" charset="0"/>
              </a:rPr>
              <a:t>Planning is </a:t>
            </a:r>
          </a:p>
          <a:p>
            <a:pPr lvl="0"/>
            <a:r>
              <a:rPr lang="en-GB" sz="8000" dirty="0">
                <a:solidFill>
                  <a:schemeClr val="bg2">
                    <a:lumMod val="50000"/>
                  </a:schemeClr>
                </a:solidFill>
                <a:latin typeface="AR BERKLEY" panose="02000000000000000000" pitchFamily="2" charset="0"/>
              </a:rPr>
              <a:t>everything.</a:t>
            </a:r>
          </a:p>
          <a:p>
            <a:pPr lvl="0"/>
            <a:endParaRPr lang="en-GB" sz="3600" dirty="0">
              <a:solidFill>
                <a:schemeClr val="bg2">
                  <a:lumMod val="50000"/>
                </a:schemeClr>
              </a:solidFill>
              <a:latin typeface="AR BERKLEY" panose="02000000000000000000" pitchFamily="2" charset="0"/>
            </a:endParaRPr>
          </a:p>
          <a:p>
            <a:pPr lvl="0"/>
            <a:r>
              <a:rPr lang="en-GB" sz="4000" dirty="0">
                <a:solidFill>
                  <a:schemeClr val="bg2">
                    <a:lumMod val="50000"/>
                  </a:schemeClr>
                </a:solidFill>
                <a:latin typeface="Andalus" panose="02020603050405020304" pitchFamily="18" charset="-78"/>
                <a:cs typeface="Andalus" panose="02020603050405020304" pitchFamily="18" charset="-78"/>
              </a:rPr>
              <a:t>Dwight D. Eisenhower</a:t>
            </a:r>
            <a:endParaRPr lang="en-US" sz="4000" dirty="0">
              <a:solidFill>
                <a:schemeClr val="bg2">
                  <a:lumMod val="50000"/>
                </a:schemeClr>
              </a:solidFill>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2190740064"/>
      </p:ext>
    </p:extLst>
  </p:cSld>
  <p:clrMapOvr>
    <a:masterClrMapping/>
  </p:clrMapOvr>
</p:sld>
</file>

<file path=ppt/theme/theme1.xml><?xml version="1.0" encoding="utf-8"?>
<a:theme xmlns:a="http://schemas.openxmlformats.org/drawingml/2006/main" name="Πλεκτό">
  <a:themeElements>
    <a:clrScheme name="Πλεκτό">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Διάμεσος">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Πλεκτό">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Thatch</Template>
  <TotalTime>1159</TotalTime>
  <Words>438</Words>
  <Application>Microsoft Office PowerPoint</Application>
  <PresentationFormat>On-screen Show (4:3)</PresentationFormat>
  <Paragraphs>91</Paragraphs>
  <Slides>15</Slides>
  <Notes>0</Notes>
  <HiddenSlides>0</HiddenSlides>
  <MMClips>0</MMClips>
  <ScaleCrop>false</ScaleCrop>
  <HeadingPairs>
    <vt:vector size="4" baseType="variant">
      <vt:variant>
        <vt:lpstr>Theme</vt:lpstr>
      </vt:variant>
      <vt:variant>
        <vt:i4>2</vt:i4>
      </vt:variant>
      <vt:variant>
        <vt:lpstr>Slide Titles</vt:lpstr>
      </vt:variant>
      <vt:variant>
        <vt:i4>15</vt:i4>
      </vt:variant>
    </vt:vector>
  </HeadingPairs>
  <TitlesOfParts>
    <vt:vector size="17" baseType="lpstr">
      <vt:lpstr>Πλεκτό</vt:lpstr>
      <vt:lpstr>1_Custom Design</vt:lpstr>
      <vt:lpstr>PowerPoint Presentation</vt:lpstr>
      <vt:lpstr>Τι θα συζητήσουμε…</vt:lpstr>
      <vt:lpstr>Είναι όλα θέμα επικοινωνίας…</vt:lpstr>
      <vt:lpstr>PowerPoint Presentation</vt:lpstr>
      <vt:lpstr>Τα θέματα…</vt:lpstr>
      <vt:lpstr>PowerPoint Presentation</vt:lpstr>
      <vt:lpstr>PowerPoint Presentation</vt:lpstr>
      <vt:lpstr>Διαφορές ανά δωρητή</vt:lpstr>
      <vt:lpstr>PowerPoint Presentation</vt:lpstr>
      <vt:lpstr>PowerPoint Presentation</vt:lpstr>
      <vt:lpstr>Τι βλέπετε;</vt:lpstr>
      <vt:lpstr>Συμβουλές</vt:lpstr>
      <vt:lpstr>Τι θα πρέπει να συμπεριλάβετε;</vt:lpstr>
      <vt:lpstr>PowerPoint Presentation</vt:lpstr>
      <vt:lpstr>Ας το δοκιμάσουμε!!!</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Sot</dc:creator>
  <cp:lastModifiedBy>HIGGS</cp:lastModifiedBy>
  <cp:revision>79</cp:revision>
  <dcterms:created xsi:type="dcterms:W3CDTF">2016-03-21T20:19:51Z</dcterms:created>
  <dcterms:modified xsi:type="dcterms:W3CDTF">2018-10-31T09:24:12Z</dcterms:modified>
</cp:coreProperties>
</file>