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3" r:id="rId3"/>
    <p:sldId id="284" r:id="rId4"/>
    <p:sldId id="285" r:id="rId5"/>
    <p:sldId id="286" r:id="rId6"/>
    <p:sldId id="287" r:id="rId7"/>
    <p:sldId id="288" r:id="rId8"/>
    <p:sldId id="294" r:id="rId9"/>
    <p:sldId id="259" r:id="rId10"/>
    <p:sldId id="270" r:id="rId11"/>
    <p:sldId id="260" r:id="rId12"/>
    <p:sldId id="262" r:id="rId13"/>
    <p:sldId id="263" r:id="rId14"/>
    <p:sldId id="295" r:id="rId15"/>
    <p:sldId id="264" r:id="rId16"/>
    <p:sldId id="282" r:id="rId17"/>
    <p:sldId id="265" r:id="rId18"/>
    <p:sldId id="266" r:id="rId19"/>
    <p:sldId id="267" r:id="rId20"/>
    <p:sldId id="268" r:id="rId21"/>
    <p:sldId id="269" r:id="rId22"/>
    <p:sldId id="281" r:id="rId23"/>
    <p:sldId id="271" r:id="rId24"/>
    <p:sldId id="280" r:id="rId25"/>
    <p:sldId id="283" r:id="rId26"/>
    <p:sldId id="272" r:id="rId27"/>
    <p:sldId id="273" r:id="rId28"/>
    <p:sldId id="274" r:id="rId29"/>
    <p:sldId id="275" r:id="rId30"/>
    <p:sldId id="276" r:id="rId31"/>
    <p:sldId id="277" r:id="rId32"/>
    <p:sldId id="279" r:id="rId33"/>
    <p:sldId id="289" r:id="rId34"/>
    <p:sldId id="291" r:id="rId35"/>
    <p:sldId id="290" r:id="rId36"/>
    <p:sldId id="292"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60"/>
  </p:normalViewPr>
  <p:slideViewPr>
    <p:cSldViewPr>
      <p:cViewPr>
        <p:scale>
          <a:sx n="76" d="100"/>
          <a:sy n="76" d="100"/>
        </p:scale>
        <p:origin x="-2034" y="-73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Τίτλος 7"/>
          <p:cNvSpPr>
            <a:spLocks noGrp="1"/>
          </p:cNvSpPr>
          <p:nvPr>
            <p:ph type="ctrTitle"/>
          </p:nvPr>
        </p:nvSpPr>
        <p:spPr>
          <a:xfrm>
            <a:off x="2286000" y="3124200"/>
            <a:ext cx="6172200" cy="1894362"/>
          </a:xfrm>
        </p:spPr>
        <p:txBody>
          <a:bodyPr/>
          <a:lstStyle>
            <a:lvl1pPr>
              <a:defRPr b="1"/>
            </a:lvl1pPr>
          </a:lstStyle>
          <a:p>
            <a:r>
              <a:rPr kumimoji="0" lang="el-GR" smtClean="0"/>
              <a:t>Στυλ κύριου τίτλου</a:t>
            </a:r>
            <a:endParaRPr kumimoji="0" lang="en-US"/>
          </a:p>
        </p:txBody>
      </p:sp>
      <p:sp>
        <p:nvSpPr>
          <p:cNvPr id="9" name="Υπότιτλο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Θέση ημερομηνίας 27"/>
          <p:cNvSpPr>
            <a:spLocks noGrp="1"/>
          </p:cNvSpPr>
          <p:nvPr>
            <p:ph type="dt" sz="half" idx="10"/>
          </p:nvPr>
        </p:nvSpPr>
        <p:spPr bwMode="auto">
          <a:xfrm rot="5400000">
            <a:off x="7764621" y="1174097"/>
            <a:ext cx="2286000" cy="381000"/>
          </a:xfrm>
        </p:spPr>
        <p:txBody>
          <a:bodyPr/>
          <a:lstStyle/>
          <a:p>
            <a:fld id="{AAA92E4C-1787-4EDA-8CDF-79CECD7AC517}" type="datetimeFigureOut">
              <a:rPr lang="el-GR" smtClean="0"/>
              <a:pPr/>
              <a:t>1/6/2018</a:t>
            </a:fld>
            <a:endParaRPr lang="el-GR"/>
          </a:p>
        </p:txBody>
      </p:sp>
      <p:sp>
        <p:nvSpPr>
          <p:cNvPr id="17" name="Θέση υποσέλιδου 16"/>
          <p:cNvSpPr>
            <a:spLocks noGrp="1"/>
          </p:cNvSpPr>
          <p:nvPr>
            <p:ph type="ftr" sz="quarter" idx="11"/>
          </p:nvPr>
        </p:nvSpPr>
        <p:spPr bwMode="auto">
          <a:xfrm rot="5400000">
            <a:off x="7077269" y="4181669"/>
            <a:ext cx="3657600" cy="384048"/>
          </a:xfrm>
        </p:spPr>
        <p:txBody>
          <a:bodyPr/>
          <a:lstStyle/>
          <a:p>
            <a:endParaRPr lang="el-GR"/>
          </a:p>
        </p:txBody>
      </p:sp>
      <p:sp>
        <p:nvSpPr>
          <p:cNvPr id="10" name="Ορθογώνιο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Ορθογώνιο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Ορθογώνιο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Ορθογώνιο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Ευθεία γραμμή σύνδεσης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Ευθεία γραμμή σύνδεσης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Ευθεία γραμμή σύνδεσης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Ευθεία γραμμή σύνδεσης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Ευθεία γραμμή σύνδεσης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Ευθεία γραμμή σύνδεσης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Ορθογώνιο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Έλλειψη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Έλλειψη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Έλλειψη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Έλλειψη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Έλλειψη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Θέση αριθμού διαφάνειας 28"/>
          <p:cNvSpPr>
            <a:spLocks noGrp="1"/>
          </p:cNvSpPr>
          <p:nvPr>
            <p:ph type="sldNum" sz="quarter" idx="12"/>
          </p:nvPr>
        </p:nvSpPr>
        <p:spPr bwMode="auto">
          <a:xfrm>
            <a:off x="1325544" y="4928702"/>
            <a:ext cx="609600" cy="517524"/>
          </a:xfrm>
        </p:spPr>
        <p:txBody>
          <a:bodyPr/>
          <a:lstStyle/>
          <a:p>
            <a:fld id="{63A64FC2-6775-468D-9DEF-29F2D82E6EAF}"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AAA92E4C-1787-4EDA-8CDF-79CECD7AC517}" type="datetimeFigureOut">
              <a:rPr lang="el-GR" smtClean="0"/>
              <a:pPr/>
              <a:t>1/6/2018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3A64FC2-6775-468D-9DEF-29F2D82E6EA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9"/>
            <a:ext cx="1676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AAA92E4C-1787-4EDA-8CDF-79CECD7AC517}" type="datetimeFigureOut">
              <a:rPr lang="el-GR" smtClean="0"/>
              <a:pPr/>
              <a:t>1/6/2018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3A64FC2-6775-468D-9DEF-29F2D82E6EA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8" name="Θέση περιεχομένου 7"/>
          <p:cNvSpPr>
            <a:spLocks noGrp="1"/>
          </p:cNvSpPr>
          <p:nvPr>
            <p:ph sz="quarter" idx="1"/>
          </p:nvPr>
        </p:nvSpPr>
        <p:spPr>
          <a:xfrm>
            <a:off x="457200" y="1600200"/>
            <a:ext cx="7467600" cy="4873752"/>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4"/>
          </p:nvPr>
        </p:nvSpPr>
        <p:spPr/>
        <p:txBody>
          <a:bodyPr rtlCol="0"/>
          <a:lstStyle/>
          <a:p>
            <a:fld id="{AAA92E4C-1787-4EDA-8CDF-79CECD7AC517}" type="datetimeFigureOut">
              <a:rPr lang="el-GR" smtClean="0"/>
              <a:pPr/>
              <a:t>1/6/2018</a:t>
            </a:fld>
            <a:endParaRPr lang="el-GR"/>
          </a:p>
        </p:txBody>
      </p:sp>
      <p:sp>
        <p:nvSpPr>
          <p:cNvPr id="9" name="Θέση αριθμού διαφάνειας 8"/>
          <p:cNvSpPr>
            <a:spLocks noGrp="1"/>
          </p:cNvSpPr>
          <p:nvPr>
            <p:ph type="sldNum" sz="quarter" idx="15"/>
          </p:nvPr>
        </p:nvSpPr>
        <p:spPr/>
        <p:txBody>
          <a:bodyPr rtlCol="0"/>
          <a:lstStyle/>
          <a:p>
            <a:fld id="{63A64FC2-6775-468D-9DEF-29F2D82E6EAF}" type="slidenum">
              <a:rPr lang="el-GR" smtClean="0"/>
              <a:pPr/>
              <a:t>‹#›</a:t>
            </a:fld>
            <a:endParaRPr lang="el-GR"/>
          </a:p>
        </p:txBody>
      </p:sp>
      <p:sp>
        <p:nvSpPr>
          <p:cNvPr id="10" name="Θέση υποσέλιδου 9"/>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bwMode="auto">
          <a:xfrm rot="5400000">
            <a:off x="7763256" y="1170432"/>
            <a:ext cx="2286000" cy="381000"/>
          </a:xfrm>
        </p:spPr>
        <p:txBody>
          <a:bodyPr/>
          <a:lstStyle/>
          <a:p>
            <a:fld id="{AAA92E4C-1787-4EDA-8CDF-79CECD7AC517}" type="datetimeFigureOut">
              <a:rPr lang="el-GR" smtClean="0"/>
              <a:pPr/>
              <a:t>1/6/2018</a:t>
            </a:fld>
            <a:endParaRPr lang="el-GR"/>
          </a:p>
        </p:txBody>
      </p:sp>
      <p:sp>
        <p:nvSpPr>
          <p:cNvPr id="5" name="Θέση υποσέλιδου 4"/>
          <p:cNvSpPr>
            <a:spLocks noGrp="1"/>
          </p:cNvSpPr>
          <p:nvPr>
            <p:ph type="ftr" sz="quarter" idx="11"/>
          </p:nvPr>
        </p:nvSpPr>
        <p:spPr bwMode="auto">
          <a:xfrm rot="5400000">
            <a:off x="7077456" y="4178808"/>
            <a:ext cx="3657600" cy="384048"/>
          </a:xfrm>
        </p:spPr>
        <p:txBody>
          <a:bodyPr/>
          <a:lstStyle/>
          <a:p>
            <a:endParaRPr lang="el-GR"/>
          </a:p>
        </p:txBody>
      </p:sp>
      <p:sp>
        <p:nvSpPr>
          <p:cNvPr id="9" name="Ορθογώνιο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Ορθογώνιο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Ορθογώνιο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Ορθογώνιο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Ευθεία γραμμή σύνδεσης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Ευθεία γραμμή σύνδεσης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Ευθεία γραμμή σύνδεσης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Ευθεία γραμμή σύνδεσης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Ευθεία γραμμή σύνδεσης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Ορθογώνιο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Έλλειψη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Έλλειψη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Έλλειψη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Έλλειψη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Έλλειψη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Ευθεία γραμμή σύνδεσης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Θέση αριθμού διαφάνειας 5"/>
          <p:cNvSpPr>
            <a:spLocks noGrp="1"/>
          </p:cNvSpPr>
          <p:nvPr>
            <p:ph type="sldNum" sz="quarter" idx="12"/>
          </p:nvPr>
        </p:nvSpPr>
        <p:spPr bwMode="auto">
          <a:xfrm>
            <a:off x="1340616" y="4928702"/>
            <a:ext cx="609600" cy="517524"/>
          </a:xfrm>
        </p:spPr>
        <p:txBody>
          <a:bodyPr/>
          <a:lstStyle/>
          <a:p>
            <a:fld id="{63A64FC2-6775-468D-9DEF-29F2D82E6EAF}"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5" name="Θέση ημερομηνίας 4"/>
          <p:cNvSpPr>
            <a:spLocks noGrp="1"/>
          </p:cNvSpPr>
          <p:nvPr>
            <p:ph type="dt" sz="half" idx="10"/>
          </p:nvPr>
        </p:nvSpPr>
        <p:spPr/>
        <p:txBody>
          <a:bodyPr/>
          <a:lstStyle/>
          <a:p>
            <a:fld id="{AAA92E4C-1787-4EDA-8CDF-79CECD7AC517}" type="datetimeFigureOut">
              <a:rPr lang="el-GR" smtClean="0"/>
              <a:pPr/>
              <a:t>1/6/2018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3A64FC2-6775-468D-9DEF-29F2D82E6EAF}" type="slidenum">
              <a:rPr lang="el-GR" smtClean="0"/>
              <a:pPr/>
              <a:t>‹#›</a:t>
            </a:fld>
            <a:endParaRPr lang="el-GR"/>
          </a:p>
        </p:txBody>
      </p:sp>
      <p:sp>
        <p:nvSpPr>
          <p:cNvPr id="9" name="Θέση περιεχομένου 8"/>
          <p:cNvSpPr>
            <a:spLocks noGrp="1"/>
          </p:cNvSpPr>
          <p:nvPr>
            <p:ph sz="quarter" idx="1"/>
          </p:nvPr>
        </p:nvSpPr>
        <p:spPr>
          <a:xfrm>
            <a:off x="457200" y="1600200"/>
            <a:ext cx="3657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Θέση περιεχομένου 10"/>
          <p:cNvSpPr>
            <a:spLocks noGrp="1"/>
          </p:cNvSpPr>
          <p:nvPr>
            <p:ph sz="quarter" idx="2"/>
          </p:nvPr>
        </p:nvSpPr>
        <p:spPr>
          <a:xfrm>
            <a:off x="4270248" y="1600200"/>
            <a:ext cx="3657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7543800" cy="1143000"/>
          </a:xfrm>
        </p:spPr>
        <p:txBody>
          <a:bodyPr anchor="b"/>
          <a:lstStyle>
            <a:lvl1pPr>
              <a:defRPr/>
            </a:lvl1pPr>
          </a:lstStyle>
          <a:p>
            <a:r>
              <a:rPr kumimoji="0" lang="el-GR" smtClean="0"/>
              <a:t>Στυλ κύριου τίτλου</a:t>
            </a:r>
            <a:endParaRPr kumimoji="0" lang="en-US"/>
          </a:p>
        </p:txBody>
      </p:sp>
      <p:sp>
        <p:nvSpPr>
          <p:cNvPr id="7" name="Θέση ημερομηνίας 6"/>
          <p:cNvSpPr>
            <a:spLocks noGrp="1"/>
          </p:cNvSpPr>
          <p:nvPr>
            <p:ph type="dt" sz="half" idx="10"/>
          </p:nvPr>
        </p:nvSpPr>
        <p:spPr/>
        <p:txBody>
          <a:bodyPr/>
          <a:lstStyle/>
          <a:p>
            <a:fld id="{AAA92E4C-1787-4EDA-8CDF-79CECD7AC517}" type="datetimeFigureOut">
              <a:rPr lang="el-GR" smtClean="0"/>
              <a:pPr/>
              <a:t>1/6/2018</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63A64FC2-6775-468D-9DEF-29F2D82E6EAF}" type="slidenum">
              <a:rPr lang="el-GR" smtClean="0"/>
              <a:pPr/>
              <a:t>‹#›</a:t>
            </a:fld>
            <a:endParaRPr lang="el-GR"/>
          </a:p>
        </p:txBody>
      </p:sp>
      <p:sp>
        <p:nvSpPr>
          <p:cNvPr id="11" name="Θέση περιεχομένου 10"/>
          <p:cNvSpPr>
            <a:spLocks noGrp="1"/>
          </p:cNvSpPr>
          <p:nvPr>
            <p:ph sz="quarter" idx="2"/>
          </p:nvPr>
        </p:nvSpPr>
        <p:spPr>
          <a:xfrm>
            <a:off x="457200" y="2362200"/>
            <a:ext cx="3657600" cy="38862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quarter" idx="4"/>
          </p:nvPr>
        </p:nvSpPr>
        <p:spPr>
          <a:xfrm>
            <a:off x="4371975" y="2362200"/>
            <a:ext cx="3657600" cy="38862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Θέση κειμένου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Στυλ υποδείγματος κειμένου</a:t>
            </a:r>
          </a:p>
        </p:txBody>
      </p:sp>
      <p:sp>
        <p:nvSpPr>
          <p:cNvPr id="14" name="Θέση κειμένου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Στυλ υποδείγματος κειμένου</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6" name="Θέση ημερομηνίας 5"/>
          <p:cNvSpPr>
            <a:spLocks noGrp="1"/>
          </p:cNvSpPr>
          <p:nvPr>
            <p:ph type="dt" sz="half" idx="10"/>
          </p:nvPr>
        </p:nvSpPr>
        <p:spPr/>
        <p:txBody>
          <a:bodyPr rtlCol="0"/>
          <a:lstStyle/>
          <a:p>
            <a:fld id="{AAA92E4C-1787-4EDA-8CDF-79CECD7AC517}" type="datetimeFigureOut">
              <a:rPr lang="el-GR" smtClean="0"/>
              <a:pPr/>
              <a:t>1/6/2018</a:t>
            </a:fld>
            <a:endParaRPr lang="el-GR"/>
          </a:p>
        </p:txBody>
      </p:sp>
      <p:sp>
        <p:nvSpPr>
          <p:cNvPr id="7" name="Θέση αριθμού διαφάνειας 6"/>
          <p:cNvSpPr>
            <a:spLocks noGrp="1"/>
          </p:cNvSpPr>
          <p:nvPr>
            <p:ph type="sldNum" sz="quarter" idx="11"/>
          </p:nvPr>
        </p:nvSpPr>
        <p:spPr/>
        <p:txBody>
          <a:bodyPr rtlCol="0"/>
          <a:lstStyle/>
          <a:p>
            <a:fld id="{63A64FC2-6775-468D-9DEF-29F2D82E6EAF}" type="slidenum">
              <a:rPr lang="el-GR" smtClean="0"/>
              <a:pPr/>
              <a:t>‹#›</a:t>
            </a:fld>
            <a:endParaRPr lang="el-GR"/>
          </a:p>
        </p:txBody>
      </p:sp>
      <p:sp>
        <p:nvSpPr>
          <p:cNvPr id="8" name="Θέση υποσέλιδου 7"/>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AA92E4C-1787-4EDA-8CDF-79CECD7AC517}" type="datetimeFigureOut">
              <a:rPr lang="el-GR" smtClean="0"/>
              <a:pPr/>
              <a:t>1/6/2018</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63A64FC2-6775-468D-9DEF-29F2D82E6EA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Ευθεία γραμμή σύνδεσης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Τίτλος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8" name="Ευθεία γραμμή σύνδεσης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Ευθεία γραμμή σύνδεσης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Ευθεία γραμμή σύνδεσης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Ορθογώνιο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Ευθεία γραμμή σύνδεσης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Έλλειψη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Θέση περιεχομένου 17"/>
          <p:cNvSpPr>
            <a:spLocks noGrp="1"/>
          </p:cNvSpPr>
          <p:nvPr>
            <p:ph sz="quarter" idx="1"/>
          </p:nvPr>
        </p:nvSpPr>
        <p:spPr>
          <a:xfrm>
            <a:off x="304800" y="274320"/>
            <a:ext cx="5638800" cy="6327648"/>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Θέση ημερομηνίας 20"/>
          <p:cNvSpPr>
            <a:spLocks noGrp="1"/>
          </p:cNvSpPr>
          <p:nvPr>
            <p:ph type="dt" sz="half" idx="14"/>
          </p:nvPr>
        </p:nvSpPr>
        <p:spPr/>
        <p:txBody>
          <a:bodyPr rtlCol="0"/>
          <a:lstStyle/>
          <a:p>
            <a:fld id="{AAA92E4C-1787-4EDA-8CDF-79CECD7AC517}" type="datetimeFigureOut">
              <a:rPr lang="el-GR" smtClean="0"/>
              <a:pPr/>
              <a:t>1/6/2018</a:t>
            </a:fld>
            <a:endParaRPr lang="el-GR"/>
          </a:p>
        </p:txBody>
      </p:sp>
      <p:sp>
        <p:nvSpPr>
          <p:cNvPr id="22" name="Θέση αριθμού διαφάνειας 21"/>
          <p:cNvSpPr>
            <a:spLocks noGrp="1"/>
          </p:cNvSpPr>
          <p:nvPr>
            <p:ph type="sldNum" sz="quarter" idx="15"/>
          </p:nvPr>
        </p:nvSpPr>
        <p:spPr/>
        <p:txBody>
          <a:bodyPr rtlCol="0"/>
          <a:lstStyle/>
          <a:p>
            <a:fld id="{63A64FC2-6775-468D-9DEF-29F2D82E6EAF}" type="slidenum">
              <a:rPr lang="el-GR" smtClean="0"/>
              <a:pPr/>
              <a:t>‹#›</a:t>
            </a:fld>
            <a:endParaRPr lang="el-GR"/>
          </a:p>
        </p:txBody>
      </p:sp>
      <p:sp>
        <p:nvSpPr>
          <p:cNvPr id="23" name="Θέση υποσέλιδου 22"/>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Ευθεία γραμμή σύνδεσης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Έλλειψη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Τίτλος 1"/>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10" name="Ευθεία γραμμή σύνδεσης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Ορθογώνιο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Ευθεία γραμμή σύνδεσης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Ευθεία γραμμή σύνδεσης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Ευθεία γραμμή σύνδεσης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Θέση ημερομηνίας 16"/>
          <p:cNvSpPr>
            <a:spLocks noGrp="1"/>
          </p:cNvSpPr>
          <p:nvPr>
            <p:ph type="dt" sz="half" idx="10"/>
          </p:nvPr>
        </p:nvSpPr>
        <p:spPr/>
        <p:txBody>
          <a:bodyPr rtlCol="0"/>
          <a:lstStyle/>
          <a:p>
            <a:fld id="{AAA92E4C-1787-4EDA-8CDF-79CECD7AC517}" type="datetimeFigureOut">
              <a:rPr lang="el-GR" smtClean="0"/>
              <a:pPr/>
              <a:t>1/6/2018</a:t>
            </a:fld>
            <a:endParaRPr lang="el-GR"/>
          </a:p>
        </p:txBody>
      </p:sp>
      <p:sp>
        <p:nvSpPr>
          <p:cNvPr id="18" name="Θέση αριθμού διαφάνειας 17"/>
          <p:cNvSpPr>
            <a:spLocks noGrp="1"/>
          </p:cNvSpPr>
          <p:nvPr>
            <p:ph type="sldNum" sz="quarter" idx="11"/>
          </p:nvPr>
        </p:nvSpPr>
        <p:spPr/>
        <p:txBody>
          <a:bodyPr rtlCol="0"/>
          <a:lstStyle/>
          <a:p>
            <a:fld id="{63A64FC2-6775-468D-9DEF-29F2D82E6EAF}" type="slidenum">
              <a:rPr lang="el-GR" smtClean="0"/>
              <a:pPr/>
              <a:t>‹#›</a:t>
            </a:fld>
            <a:endParaRPr lang="el-GR"/>
          </a:p>
        </p:txBody>
      </p:sp>
      <p:sp>
        <p:nvSpPr>
          <p:cNvPr id="21" name="Θέση υποσέλιδου 20"/>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Ευθεία γραμμή σύνδεσης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Θέση τίτλου 21"/>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AA92E4C-1787-4EDA-8CDF-79CECD7AC517}" type="datetimeFigureOut">
              <a:rPr lang="el-GR" smtClean="0"/>
              <a:pPr/>
              <a:t>1/6/2018</a:t>
            </a:fld>
            <a:endParaRPr lang="el-GR"/>
          </a:p>
        </p:txBody>
      </p:sp>
      <p:sp>
        <p:nvSpPr>
          <p:cNvPr id="3" name="Θέση υποσέλιδου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Ευθεία γραμμή σύνδεσης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Ευθεία γραμμή σύνδεσης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Ορθογώνιο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Ευθεία γραμμή σύνδεσης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Έλλειψη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Θέση αριθμού διαφάνειας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3A64FC2-6775-468D-9DEF-29F2D82E6EA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algn="ctr"/>
            <a:r>
              <a:rPr lang="el-GR" dirty="0" smtClean="0">
                <a:latin typeface="Calibri Light" panose="020F0302020204030204" pitchFamily="34" charset="0"/>
                <a:cs typeface="Calibri Light" panose="020F0302020204030204" pitchFamily="34" charset="0"/>
              </a:rPr>
              <a:t>ΑΝΑΠΤΥΞΙΑΚΕΣ ΔΙΑΤΑΡΑΧΕΣ ΚΑΙ ΤΡΟΠΟΙ ΠΑΡΕΜΒΑΣΗΣ ΣΤΗ ΣΧΟΛΙΚΗ ΤΑΞΗ</a:t>
            </a:r>
            <a:endParaRPr lang="el-GR" dirty="0">
              <a:latin typeface="Calibri Light" panose="020F0302020204030204" pitchFamily="34" charset="0"/>
              <a:cs typeface="Calibri Light" panose="020F0302020204030204" pitchFamily="34" charset="0"/>
            </a:endParaRPr>
          </a:p>
        </p:txBody>
      </p:sp>
      <p:sp>
        <p:nvSpPr>
          <p:cNvPr id="3" name="Υπότιτλος 2"/>
          <p:cNvSpPr>
            <a:spLocks noGrp="1"/>
          </p:cNvSpPr>
          <p:nvPr>
            <p:ph type="subTitle" idx="1"/>
          </p:nvPr>
        </p:nvSpPr>
        <p:spPr/>
        <p:txBody>
          <a:bodyPr/>
          <a:lstStyle/>
          <a:p>
            <a:pPr algn="r"/>
            <a:r>
              <a:rPr lang="el-GR" dirty="0" smtClean="0">
                <a:latin typeface="Calibri Light" panose="020F0302020204030204" pitchFamily="34" charset="0"/>
                <a:cs typeface="Calibri Light" panose="020F0302020204030204" pitchFamily="34" charset="0"/>
              </a:rPr>
              <a:t>ΠΡΕΜΕΤΗ ΒΑΣΙΛΙΚΗ, ΨΥΧΟΛΟΓΟΣ </a:t>
            </a:r>
            <a:r>
              <a:rPr lang="en-US" dirty="0" smtClean="0">
                <a:latin typeface="Calibri Light" panose="020F0302020204030204" pitchFamily="34" charset="0"/>
                <a:cs typeface="Calibri Light" panose="020F0302020204030204" pitchFamily="34" charset="0"/>
              </a:rPr>
              <a:t>Msc</a:t>
            </a:r>
          </a:p>
          <a:p>
            <a:pPr algn="r"/>
            <a:r>
              <a:rPr lang="el-GR" dirty="0" smtClean="0">
                <a:latin typeface="Calibri Light" panose="020F0302020204030204" pitchFamily="34" charset="0"/>
                <a:cs typeface="Calibri Light" panose="020F0302020204030204" pitchFamily="34" charset="0"/>
              </a:rPr>
              <a:t>ΤΖΑΝΕΤΟΥ ΒΑΣΙΛΙΚΗ, ΚΟΙΝΩΝΙΚΗ ΑΝΘΡΩΠΟΛΟΓΟΣ </a:t>
            </a:r>
            <a:r>
              <a:rPr lang="en-US" dirty="0" smtClean="0">
                <a:latin typeface="Calibri Light" panose="020F0302020204030204" pitchFamily="34" charset="0"/>
                <a:cs typeface="Calibri Light" panose="020F0302020204030204" pitchFamily="34" charset="0"/>
              </a:rPr>
              <a:t>Msc</a:t>
            </a:r>
            <a:endParaRPr lang="el-G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xmlns="" val="4190236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57200" y="548680"/>
            <a:ext cx="7931224" cy="5925272"/>
          </a:xfrm>
        </p:spPr>
        <p:txBody>
          <a:bodyPr>
            <a:normAutofit/>
          </a:bodyPr>
          <a:lstStyle/>
          <a:p>
            <a:pPr marL="0" indent="0" algn="just">
              <a:buNone/>
            </a:pPr>
            <a:r>
              <a:rPr lang="el-GR" dirty="0" smtClean="0">
                <a:latin typeface="Calibri Light" pitchFamily="34" charset="0"/>
              </a:rPr>
              <a:t>Συνδέεται </a:t>
            </a:r>
            <a:r>
              <a:rPr lang="el-GR" dirty="0">
                <a:latin typeface="Calibri Light" pitchFamily="34" charset="0"/>
              </a:rPr>
              <a:t>με δύσκαμπτες ρουτίνες και επαναλαμβανόμενες συμπεριφορές, όπως η έμμονη ταξινόμηση αντικειμένων ή το να ακολουθεί πολύ συγκεκριμένες ρουτίνες. Τα συμπτώματα ποικίλουν από πολύ ήπια έως αρκετά σοβαρά. Εμφανίζεται σε όλες τις φυλετικές, εθνικές και κοινωνικές ομάδες και είναι 4 φορές πιο πιθανό να εμφανιστεί σε αγόρια απ’ ότι κορίτσια</a:t>
            </a:r>
            <a:r>
              <a:rPr lang="el-GR" dirty="0" smtClean="0">
                <a:latin typeface="Calibri Light" pitchFamily="34" charset="0"/>
              </a:rPr>
              <a:t>.</a:t>
            </a:r>
          </a:p>
          <a:p>
            <a:pPr marL="0" indent="0" algn="just">
              <a:buNone/>
            </a:pPr>
            <a:r>
              <a:rPr lang="el-GR" dirty="0" smtClean="0">
                <a:latin typeface="Calibri Light" pitchFamily="34" charset="0"/>
              </a:rPr>
              <a:t>Τα </a:t>
            </a:r>
            <a:r>
              <a:rPr lang="el-GR" dirty="0">
                <a:latin typeface="Calibri Light" pitchFamily="34" charset="0"/>
              </a:rPr>
              <a:t>συμπτώματα του αυτισμού μπορεί να υπάρχουν σε διάφορους συνδυασμούς και μπορεί να συνοδεύουν άλλες αναπηρίες. Κάποιοι άνθρωποι με αυτισμό μπορεί να έχουν φυσιολογική νοημοσύνη, ενώ οι περισσότεροι αυτιστικοί έχουν χαμηλό νοητικό δυναμικό το οποίο κυμαίνεται από ελαφρά μέχρι βαριά νοητική καθυστέρηση.</a:t>
            </a:r>
          </a:p>
        </p:txBody>
      </p:sp>
    </p:spTree>
    <p:extLst>
      <p:ext uri="{BB962C8B-B14F-4D97-AF65-F5344CB8AC3E}">
        <p14:creationId xmlns:p14="http://schemas.microsoft.com/office/powerpoint/2010/main" xmlns="" val="1381148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850106"/>
          </a:xfrm>
        </p:spPr>
        <p:txBody>
          <a:bodyPr/>
          <a:lstStyle/>
          <a:p>
            <a:pPr algn="ctr"/>
            <a:r>
              <a:rPr lang="el-GR" dirty="0" smtClean="0">
                <a:latin typeface="Calibri Light" pitchFamily="34" charset="0"/>
              </a:rPr>
              <a:t>ΧΑΡΑΚΤΗΡΙΣΤΙΚΑ ΤΟΥ ΑΥΤΙΣΜΟΥ</a:t>
            </a:r>
            <a:endParaRPr lang="el-GR" dirty="0">
              <a:latin typeface="Calibri Light" pitchFamily="34" charset="0"/>
            </a:endParaRPr>
          </a:p>
        </p:txBody>
      </p:sp>
      <p:sp>
        <p:nvSpPr>
          <p:cNvPr id="3" name="Θέση περιεχομένου 2"/>
          <p:cNvSpPr>
            <a:spLocks noGrp="1"/>
          </p:cNvSpPr>
          <p:nvPr>
            <p:ph sz="quarter" idx="1"/>
          </p:nvPr>
        </p:nvSpPr>
        <p:spPr>
          <a:xfrm>
            <a:off x="0" y="1340768"/>
            <a:ext cx="8892480" cy="5161784"/>
          </a:xfrm>
        </p:spPr>
        <p:txBody>
          <a:bodyPr>
            <a:normAutofit/>
          </a:bodyPr>
          <a:lstStyle/>
          <a:p>
            <a:pPr algn="just"/>
            <a:r>
              <a:rPr lang="el-GR" b="1" dirty="0" smtClean="0">
                <a:latin typeface="Calibri Light" pitchFamily="34" charset="0"/>
              </a:rPr>
              <a:t>Σοβαρές διαταραχές στην ανάπτυξη του λόγου </a:t>
            </a:r>
          </a:p>
          <a:p>
            <a:pPr marL="0" indent="0" algn="just">
              <a:buNone/>
            </a:pPr>
            <a:r>
              <a:rPr lang="el-GR" dirty="0">
                <a:latin typeface="Calibri Light" pitchFamily="34" charset="0"/>
              </a:rPr>
              <a:t>Καθυστέρηση στην ανάπτυξη του </a:t>
            </a:r>
            <a:r>
              <a:rPr lang="el-GR" dirty="0" smtClean="0">
                <a:latin typeface="Calibri Light" pitchFamily="34" charset="0"/>
              </a:rPr>
              <a:t>λόγου ή και παντελής </a:t>
            </a:r>
            <a:r>
              <a:rPr lang="el-GR" dirty="0">
                <a:latin typeface="Calibri Light" pitchFamily="34" charset="0"/>
              </a:rPr>
              <a:t>έλλειψή του. Στις </a:t>
            </a:r>
            <a:r>
              <a:rPr lang="el-GR" dirty="0" smtClean="0">
                <a:latin typeface="Calibri Light" pitchFamily="34" charset="0"/>
              </a:rPr>
              <a:t>περιπτώσεις </a:t>
            </a:r>
            <a:r>
              <a:rPr lang="el-GR" dirty="0">
                <a:latin typeface="Calibri Light" pitchFamily="34" charset="0"/>
              </a:rPr>
              <a:t>όπου αναπτύσσεται λόγος </a:t>
            </a:r>
            <a:r>
              <a:rPr lang="el-GR" dirty="0" smtClean="0">
                <a:latin typeface="Calibri Light" pitchFamily="34" charset="0"/>
              </a:rPr>
              <a:t>παρατηρείται </a:t>
            </a:r>
            <a:r>
              <a:rPr lang="el-GR" dirty="0">
                <a:latin typeface="Calibri Light" pitchFamily="34" charset="0"/>
              </a:rPr>
              <a:t>ιδιόμορφη χρήση του (π.χ. </a:t>
            </a:r>
            <a:r>
              <a:rPr lang="el-GR" dirty="0" smtClean="0">
                <a:latin typeface="Calibri Light" pitchFamily="34" charset="0"/>
              </a:rPr>
              <a:t>ηχολαλία</a:t>
            </a:r>
            <a:r>
              <a:rPr lang="el-GR" dirty="0">
                <a:latin typeface="Calibri Light" pitchFamily="34" charset="0"/>
              </a:rPr>
              <a:t>). Πολλές φορές η χρήση των </a:t>
            </a:r>
            <a:r>
              <a:rPr lang="el-GR" dirty="0" smtClean="0">
                <a:latin typeface="Calibri Light" pitchFamily="34" charset="0"/>
              </a:rPr>
              <a:t>λέξεων </a:t>
            </a:r>
            <a:r>
              <a:rPr lang="el-GR" dirty="0">
                <a:latin typeface="Calibri Light" pitchFamily="34" charset="0"/>
              </a:rPr>
              <a:t>δεν ανταποκρίνεται </a:t>
            </a:r>
            <a:r>
              <a:rPr lang="el-GR" dirty="0" smtClean="0">
                <a:latin typeface="Calibri Light" pitchFamily="34" charset="0"/>
              </a:rPr>
              <a:t>στο πραγματικό τους νόημα</a:t>
            </a:r>
          </a:p>
          <a:p>
            <a:pPr marL="0" indent="0" algn="just">
              <a:buNone/>
            </a:pPr>
            <a:endParaRPr lang="el-GR" dirty="0">
              <a:latin typeface="Calibri Light" pitchFamily="34" charset="0"/>
            </a:endParaRPr>
          </a:p>
          <a:p>
            <a:pPr algn="just"/>
            <a:r>
              <a:rPr lang="el-GR" b="1" dirty="0">
                <a:latin typeface="Calibri Light" pitchFamily="34" charset="0"/>
              </a:rPr>
              <a:t>Σοβαρές διαταραχές στην κατανόηση των κοινωνικών σχέσεων</a:t>
            </a:r>
          </a:p>
          <a:p>
            <a:pPr marL="0" indent="0" algn="just">
              <a:buNone/>
            </a:pPr>
            <a:r>
              <a:rPr lang="el-GR" dirty="0">
                <a:latin typeface="Calibri Light" pitchFamily="34" charset="0"/>
              </a:rPr>
              <a:t>Αποφυγή βλεμματικής ή σωματικής επαφής, απομόνωση από το γύρω κόσμο, δυσκολία στη δημιουργία σχέσεων με συνομήλικα παιδιά, δυσκολία στην κατανόηση των συναισθημάτων των άλλων.</a:t>
            </a:r>
          </a:p>
          <a:p>
            <a:endParaRPr lang="el-GR" dirty="0" smtClean="0"/>
          </a:p>
          <a:p>
            <a:pPr marL="0" indent="0">
              <a:buNone/>
            </a:pPr>
            <a:endParaRPr lang="el-GR" dirty="0"/>
          </a:p>
        </p:txBody>
      </p:sp>
    </p:spTree>
    <p:extLst>
      <p:ext uri="{BB962C8B-B14F-4D97-AF65-F5344CB8AC3E}">
        <p14:creationId xmlns:p14="http://schemas.microsoft.com/office/powerpoint/2010/main" xmlns="" val="1348462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179512" y="188640"/>
            <a:ext cx="8640960" cy="6285312"/>
          </a:xfrm>
        </p:spPr>
        <p:txBody>
          <a:bodyPr>
            <a:normAutofit/>
          </a:bodyPr>
          <a:lstStyle/>
          <a:p>
            <a:endParaRPr lang="el-GR" dirty="0"/>
          </a:p>
          <a:p>
            <a:pPr algn="just"/>
            <a:r>
              <a:rPr lang="el-GR" b="1" dirty="0">
                <a:latin typeface="Calibri Light" pitchFamily="34" charset="0"/>
              </a:rPr>
              <a:t>Ανομοιογενής ανάπτυξη ικανοτήτων</a:t>
            </a:r>
          </a:p>
          <a:p>
            <a:pPr marL="0" indent="0" algn="just">
              <a:buNone/>
            </a:pPr>
            <a:r>
              <a:rPr lang="el-GR" dirty="0">
                <a:latin typeface="Calibri Light" pitchFamily="34" charset="0"/>
              </a:rPr>
              <a:t>Κάποια αυτιστικά παιδιά </a:t>
            </a:r>
            <a:r>
              <a:rPr lang="el-GR" dirty="0" smtClean="0">
                <a:latin typeface="Calibri Light" pitchFamily="34" charset="0"/>
              </a:rPr>
              <a:t>παρουσιάζουν κανονική </a:t>
            </a:r>
            <a:r>
              <a:rPr lang="el-GR" dirty="0">
                <a:latin typeface="Calibri Light" pitchFamily="34" charset="0"/>
              </a:rPr>
              <a:t>νοημοσύνη ενώ άλλα </a:t>
            </a:r>
            <a:r>
              <a:rPr lang="el-GR" dirty="0" smtClean="0">
                <a:latin typeface="Calibri Light" pitchFamily="34" charset="0"/>
              </a:rPr>
              <a:t>παρουσιάζουν </a:t>
            </a:r>
            <a:r>
              <a:rPr lang="el-GR" dirty="0">
                <a:latin typeface="Calibri Light" pitchFamily="34" charset="0"/>
              </a:rPr>
              <a:t>διάφορους βαθμούς νοητικής </a:t>
            </a:r>
            <a:r>
              <a:rPr lang="el-GR" dirty="0" smtClean="0">
                <a:latin typeface="Calibri Light" pitchFamily="34" charset="0"/>
              </a:rPr>
              <a:t>καθυστέρησης</a:t>
            </a:r>
            <a:r>
              <a:rPr lang="el-GR" dirty="0">
                <a:latin typeface="Calibri Light" pitchFamily="34" charset="0"/>
              </a:rPr>
              <a:t>. Συγχρόνως </a:t>
            </a:r>
            <a:r>
              <a:rPr lang="el-GR" dirty="0" smtClean="0">
                <a:latin typeface="Calibri Light" pitchFamily="34" charset="0"/>
              </a:rPr>
              <a:t>παρουσιάζονται νησίδες </a:t>
            </a:r>
            <a:r>
              <a:rPr lang="el-GR" dirty="0">
                <a:latin typeface="Calibri Light" pitchFamily="34" charset="0"/>
              </a:rPr>
              <a:t>ικανοτήτων, δηλαδή </a:t>
            </a:r>
            <a:r>
              <a:rPr lang="el-GR" dirty="0" smtClean="0">
                <a:latin typeface="Calibri Light" pitchFamily="34" charset="0"/>
              </a:rPr>
              <a:t>εκπληκτικές δεξιότητες </a:t>
            </a:r>
            <a:r>
              <a:rPr lang="el-GR" dirty="0">
                <a:latin typeface="Calibri Light" pitchFamily="34" charset="0"/>
              </a:rPr>
              <a:t>σε συγκεκριμένους </a:t>
            </a:r>
            <a:r>
              <a:rPr lang="el-GR" dirty="0" smtClean="0">
                <a:latin typeface="Calibri Light" pitchFamily="34" charset="0"/>
              </a:rPr>
              <a:t>τομείς (π.χ</a:t>
            </a:r>
            <a:r>
              <a:rPr lang="el-GR" dirty="0">
                <a:latin typeface="Calibri Light" pitchFamily="34" charset="0"/>
              </a:rPr>
              <a:t>. μουσική, μαθηματικοί </a:t>
            </a:r>
            <a:r>
              <a:rPr lang="el-GR" dirty="0" smtClean="0">
                <a:latin typeface="Calibri Light" pitchFamily="34" charset="0"/>
              </a:rPr>
              <a:t>υπολογισμοί, απομνημόνευση).</a:t>
            </a:r>
          </a:p>
          <a:p>
            <a:pPr marL="0" indent="0" algn="just">
              <a:buNone/>
            </a:pPr>
            <a:endParaRPr lang="el-GR" dirty="0">
              <a:latin typeface="Calibri Light" pitchFamily="34" charset="0"/>
            </a:endParaRPr>
          </a:p>
          <a:p>
            <a:pPr algn="just"/>
            <a:r>
              <a:rPr lang="el-GR" b="1" dirty="0">
                <a:latin typeface="Calibri Light" pitchFamily="34" charset="0"/>
              </a:rPr>
              <a:t>Περιορισμένες δραστηριότητες </a:t>
            </a:r>
            <a:r>
              <a:rPr lang="el-GR" b="1" dirty="0" smtClean="0">
                <a:latin typeface="Calibri Light" pitchFamily="34" charset="0"/>
              </a:rPr>
              <a:t>και ενδιαφέροντα</a:t>
            </a:r>
            <a:endParaRPr lang="el-GR" b="1" dirty="0">
              <a:latin typeface="Calibri Light" pitchFamily="34" charset="0"/>
            </a:endParaRPr>
          </a:p>
          <a:p>
            <a:pPr marL="0" indent="0" algn="just">
              <a:buNone/>
            </a:pPr>
            <a:r>
              <a:rPr lang="el-GR" dirty="0">
                <a:latin typeface="Calibri Light" pitchFamily="34" charset="0"/>
              </a:rPr>
              <a:t>Προσκόλληση σε αντικείμενα ή </a:t>
            </a:r>
            <a:r>
              <a:rPr lang="el-GR" dirty="0" smtClean="0">
                <a:latin typeface="Calibri Light" pitchFamily="34" charset="0"/>
              </a:rPr>
              <a:t>στριφογύρισμα </a:t>
            </a:r>
            <a:r>
              <a:rPr lang="el-GR" dirty="0">
                <a:latin typeface="Calibri Light" pitchFamily="34" charset="0"/>
              </a:rPr>
              <a:t>αντικειμένων καθώς και </a:t>
            </a:r>
            <a:r>
              <a:rPr lang="el-GR" dirty="0" smtClean="0">
                <a:latin typeface="Calibri Light" pitchFamily="34" charset="0"/>
              </a:rPr>
              <a:t>επαναλαμβανόμενες κινήσεις </a:t>
            </a:r>
            <a:r>
              <a:rPr lang="el-GR" dirty="0">
                <a:latin typeface="Calibri Light" pitchFamily="34" charset="0"/>
              </a:rPr>
              <a:t>του σώματος. </a:t>
            </a:r>
            <a:r>
              <a:rPr lang="el-GR" dirty="0" smtClean="0">
                <a:latin typeface="Calibri Light" pitchFamily="34" charset="0"/>
              </a:rPr>
              <a:t>Εμμονή </a:t>
            </a:r>
            <a:r>
              <a:rPr lang="el-GR" dirty="0">
                <a:latin typeface="Calibri Light" pitchFamily="34" charset="0"/>
              </a:rPr>
              <a:t>σε ρουτίνες ή θέματα </a:t>
            </a:r>
            <a:r>
              <a:rPr lang="el-GR" dirty="0" smtClean="0">
                <a:latin typeface="Calibri Light" pitchFamily="34" charset="0"/>
              </a:rPr>
              <a:t>ενδιαφέροντος. Τυχόν </a:t>
            </a:r>
            <a:r>
              <a:rPr lang="el-GR" dirty="0">
                <a:latin typeface="Calibri Light" pitchFamily="34" charset="0"/>
              </a:rPr>
              <a:t>αλλαγή στις ρουτίνες </a:t>
            </a:r>
            <a:r>
              <a:rPr lang="el-GR" dirty="0" smtClean="0">
                <a:latin typeface="Calibri Light" pitchFamily="34" charset="0"/>
              </a:rPr>
              <a:t>προκαλεί αναστάτωση</a:t>
            </a:r>
            <a:r>
              <a:rPr lang="el-GR" dirty="0">
                <a:latin typeface="Calibri Light" pitchFamily="34" charset="0"/>
              </a:rPr>
              <a:t>.</a:t>
            </a:r>
          </a:p>
          <a:p>
            <a:pPr marL="0" indent="0">
              <a:buNone/>
            </a:pPr>
            <a:endParaRPr lang="el-GR" dirty="0"/>
          </a:p>
        </p:txBody>
      </p:sp>
    </p:spTree>
    <p:extLst>
      <p:ext uri="{BB962C8B-B14F-4D97-AF65-F5344CB8AC3E}">
        <p14:creationId xmlns:p14="http://schemas.microsoft.com/office/powerpoint/2010/main" xmlns="" val="2397243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57200" y="332656"/>
            <a:ext cx="7467600" cy="6141296"/>
          </a:xfrm>
        </p:spPr>
        <p:txBody>
          <a:bodyPr>
            <a:normAutofit/>
          </a:bodyPr>
          <a:lstStyle/>
          <a:p>
            <a:endParaRPr lang="el-GR" dirty="0"/>
          </a:p>
          <a:p>
            <a:pPr algn="just"/>
            <a:r>
              <a:rPr lang="el-GR" b="1" dirty="0">
                <a:latin typeface="Calibri Light" pitchFamily="34" charset="0"/>
              </a:rPr>
              <a:t>Μη συστηματικές </a:t>
            </a:r>
            <a:r>
              <a:rPr lang="el-GR" b="1" dirty="0" smtClean="0">
                <a:latin typeface="Calibri Light" pitchFamily="34" charset="0"/>
              </a:rPr>
              <a:t>αισθητηριακές αντιδράσεις</a:t>
            </a:r>
            <a:endParaRPr lang="el-GR" b="1" dirty="0">
              <a:latin typeface="Calibri Light" pitchFamily="34" charset="0"/>
            </a:endParaRPr>
          </a:p>
          <a:p>
            <a:pPr marL="0" indent="0" algn="just">
              <a:buNone/>
            </a:pPr>
            <a:r>
              <a:rPr lang="el-GR" dirty="0">
                <a:latin typeface="Calibri Light" pitchFamily="34" charset="0"/>
              </a:rPr>
              <a:t>Συμπεριφορά όμοια με βαρήκοα </a:t>
            </a:r>
            <a:r>
              <a:rPr lang="el-GR" dirty="0" smtClean="0">
                <a:latin typeface="Calibri Light" pitchFamily="34" charset="0"/>
              </a:rPr>
              <a:t>άτομα. Ιδιαίτερη </a:t>
            </a:r>
            <a:r>
              <a:rPr lang="el-GR" dirty="0">
                <a:latin typeface="Calibri Light" pitchFamily="34" charset="0"/>
              </a:rPr>
              <a:t>ευαισθησία σε </a:t>
            </a:r>
            <a:r>
              <a:rPr lang="el-GR" dirty="0" smtClean="0">
                <a:latin typeface="Calibri Light" pitchFamily="34" charset="0"/>
              </a:rPr>
              <a:t>καθημερινούς θορύβους</a:t>
            </a:r>
            <a:r>
              <a:rPr lang="el-GR" dirty="0">
                <a:latin typeface="Calibri Light" pitchFamily="34" charset="0"/>
              </a:rPr>
              <a:t>. Μη φυσιολογική </a:t>
            </a:r>
            <a:r>
              <a:rPr lang="el-GR" dirty="0" smtClean="0">
                <a:latin typeface="Calibri Light" pitchFamily="34" charset="0"/>
              </a:rPr>
              <a:t>αντίδραση στον </a:t>
            </a:r>
            <a:r>
              <a:rPr lang="el-GR" dirty="0">
                <a:latin typeface="Calibri Light" pitchFamily="34" charset="0"/>
              </a:rPr>
              <a:t>πόνο και στο ζεστό – κρύο</a:t>
            </a:r>
            <a:r>
              <a:rPr lang="el-GR" dirty="0" smtClean="0">
                <a:latin typeface="Calibri Light" pitchFamily="34" charset="0"/>
              </a:rPr>
              <a:t>.</a:t>
            </a:r>
            <a:endParaRPr lang="en-US" dirty="0" smtClean="0">
              <a:latin typeface="Calibri Light" pitchFamily="34" charset="0"/>
            </a:endParaRPr>
          </a:p>
          <a:p>
            <a:pPr marL="0" indent="0">
              <a:buNone/>
            </a:pPr>
            <a:endParaRPr lang="el-GR" dirty="0"/>
          </a:p>
          <a:p>
            <a:pPr marL="0" indent="0">
              <a:buNone/>
            </a:pPr>
            <a:endParaRPr lang="el-GR" dirty="0"/>
          </a:p>
        </p:txBody>
      </p:sp>
    </p:spTree>
    <p:extLst>
      <p:ext uri="{BB962C8B-B14F-4D97-AF65-F5344CB8AC3E}">
        <p14:creationId xmlns:p14="http://schemas.microsoft.com/office/powerpoint/2010/main" xmlns="" val="2711303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Τι οριζουμε ωσ </a:t>
            </a:r>
            <a:r>
              <a:rPr lang="en-US" dirty="0" smtClean="0"/>
              <a:t>asperger;</a:t>
            </a:r>
            <a:endParaRPr lang="el-GR" dirty="0"/>
          </a:p>
        </p:txBody>
      </p:sp>
      <p:pic>
        <p:nvPicPr>
          <p:cNvPr id="307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2276872"/>
            <a:ext cx="5467192" cy="2376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Ορθογώνιο 3"/>
          <p:cNvSpPr/>
          <p:nvPr/>
        </p:nvSpPr>
        <p:spPr>
          <a:xfrm>
            <a:off x="1691680" y="5301208"/>
            <a:ext cx="4572000" cy="646331"/>
          </a:xfrm>
          <a:prstGeom prst="rect">
            <a:avLst/>
          </a:prstGeom>
        </p:spPr>
        <p:txBody>
          <a:bodyPr>
            <a:spAutoFit/>
          </a:bodyPr>
          <a:lstStyle/>
          <a:p>
            <a:r>
              <a:rPr lang="en-US" dirty="0"/>
              <a:t>https://www.youtube.com/watch?v=OtrZrp6bToQ</a:t>
            </a:r>
            <a:endParaRPr lang="el-GR" dirty="0"/>
          </a:p>
        </p:txBody>
      </p:sp>
    </p:spTree>
    <p:extLst>
      <p:ext uri="{BB962C8B-B14F-4D97-AF65-F5344CB8AC3E}">
        <p14:creationId xmlns:p14="http://schemas.microsoft.com/office/powerpoint/2010/main" xmlns="" val="1680270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99176" cy="994122"/>
          </a:xfrm>
        </p:spPr>
        <p:txBody>
          <a:bodyPr>
            <a:normAutofit fontScale="90000"/>
          </a:bodyPr>
          <a:lstStyle/>
          <a:p>
            <a:pPr algn="ctr"/>
            <a:r>
              <a:rPr lang="el-GR" dirty="0" smtClean="0">
                <a:latin typeface="Calibri Light" pitchFamily="34" charset="0"/>
              </a:rPr>
              <a:t>ΤΟ ΣΥΝΔΡΟΜΟ Ή ΔΙΑΤΑΡΑΧΗ </a:t>
            </a:r>
            <a:br>
              <a:rPr lang="el-GR" dirty="0" smtClean="0">
                <a:latin typeface="Calibri Light" pitchFamily="34" charset="0"/>
              </a:rPr>
            </a:br>
            <a:r>
              <a:rPr lang="en-US" dirty="0" smtClean="0">
                <a:latin typeface="Calibri Light" pitchFamily="34" charset="0"/>
              </a:rPr>
              <a:t>ASPERGER</a:t>
            </a:r>
            <a:endParaRPr lang="el-GR" dirty="0">
              <a:latin typeface="Calibri Light" pitchFamily="34" charset="0"/>
            </a:endParaRPr>
          </a:p>
        </p:txBody>
      </p:sp>
      <p:sp>
        <p:nvSpPr>
          <p:cNvPr id="3" name="Θέση περιεχομένου 2"/>
          <p:cNvSpPr>
            <a:spLocks noGrp="1"/>
          </p:cNvSpPr>
          <p:nvPr>
            <p:ph sz="quarter" idx="1"/>
          </p:nvPr>
        </p:nvSpPr>
        <p:spPr>
          <a:xfrm>
            <a:off x="179512" y="1600200"/>
            <a:ext cx="8784976" cy="4873752"/>
          </a:xfrm>
        </p:spPr>
        <p:txBody>
          <a:bodyPr>
            <a:normAutofit/>
          </a:bodyPr>
          <a:lstStyle/>
          <a:p>
            <a:pPr marL="0" indent="0">
              <a:buNone/>
            </a:pPr>
            <a:endParaRPr lang="el-GR" dirty="0" smtClean="0"/>
          </a:p>
          <a:p>
            <a:pPr marL="0" indent="0" algn="just">
              <a:buNone/>
            </a:pPr>
            <a:r>
              <a:rPr lang="el-GR" dirty="0" smtClean="0">
                <a:latin typeface="Calibri Light" pitchFamily="34" charset="0"/>
              </a:rPr>
              <a:t>Το </a:t>
            </a:r>
            <a:r>
              <a:rPr lang="el-GR" dirty="0">
                <a:latin typeface="Calibri Light" pitchFamily="34" charset="0"/>
              </a:rPr>
              <a:t>σύνδρομο ή διαταραχή Asperger είναι μια σχετικά</a:t>
            </a:r>
          </a:p>
          <a:p>
            <a:pPr marL="0" indent="0" algn="just">
              <a:buNone/>
            </a:pPr>
            <a:r>
              <a:rPr lang="el-GR" dirty="0">
                <a:latin typeface="Calibri Light" pitchFamily="34" charset="0"/>
              </a:rPr>
              <a:t>καινούρια κατηγορία αναπτυξιακής διαταραχής, </a:t>
            </a:r>
            <a:r>
              <a:rPr lang="el-GR" dirty="0" smtClean="0">
                <a:latin typeface="Calibri Light" pitchFamily="34" charset="0"/>
              </a:rPr>
              <a:t>η</a:t>
            </a:r>
            <a:r>
              <a:rPr lang="en-US" dirty="0" smtClean="0">
                <a:latin typeface="Calibri Light" pitchFamily="34" charset="0"/>
              </a:rPr>
              <a:t> </a:t>
            </a:r>
            <a:r>
              <a:rPr lang="el-GR" dirty="0" smtClean="0">
                <a:latin typeface="Calibri Light" pitchFamily="34" charset="0"/>
              </a:rPr>
              <a:t>οποία </a:t>
            </a:r>
            <a:r>
              <a:rPr lang="el-GR" dirty="0">
                <a:latin typeface="Calibri Light" pitchFamily="34" charset="0"/>
              </a:rPr>
              <a:t>φαίνεται να επηρεάζει συχνότερα τα </a:t>
            </a:r>
            <a:r>
              <a:rPr lang="el-GR" dirty="0" smtClean="0">
                <a:latin typeface="Calibri Light" pitchFamily="34" charset="0"/>
              </a:rPr>
              <a:t>αγόρια</a:t>
            </a:r>
            <a:r>
              <a:rPr lang="en-US" dirty="0" smtClean="0">
                <a:latin typeface="Calibri Light" pitchFamily="34" charset="0"/>
              </a:rPr>
              <a:t> </a:t>
            </a:r>
            <a:r>
              <a:rPr lang="el-GR" dirty="0" smtClean="0">
                <a:latin typeface="Calibri Light" pitchFamily="34" charset="0"/>
              </a:rPr>
              <a:t>παρά </a:t>
            </a:r>
            <a:r>
              <a:rPr lang="el-GR" dirty="0">
                <a:latin typeface="Calibri Light" pitchFamily="34" charset="0"/>
              </a:rPr>
              <a:t>τα κορίτσια.</a:t>
            </a:r>
          </a:p>
          <a:p>
            <a:pPr marL="0" indent="0" algn="just">
              <a:buNone/>
            </a:pPr>
            <a:r>
              <a:rPr lang="el-GR" dirty="0">
                <a:latin typeface="Calibri Light" pitchFamily="34" charset="0"/>
              </a:rPr>
              <a:t>Στην κατηγορία του συνδρόμου Asperger </a:t>
            </a:r>
            <a:r>
              <a:rPr lang="el-GR" dirty="0" smtClean="0">
                <a:latin typeface="Calibri Light" pitchFamily="34" charset="0"/>
              </a:rPr>
              <a:t>περιλαμβάνονται </a:t>
            </a:r>
            <a:r>
              <a:rPr lang="el-GR" dirty="0">
                <a:latin typeface="Calibri Light" pitchFamily="34" charset="0"/>
              </a:rPr>
              <a:t>παιδιά με κανονική νοημοσύνη και </a:t>
            </a:r>
            <a:r>
              <a:rPr lang="el-GR" dirty="0" smtClean="0">
                <a:latin typeface="Calibri Light" pitchFamily="34" charset="0"/>
              </a:rPr>
              <a:t>γλωσσική</a:t>
            </a:r>
            <a:r>
              <a:rPr lang="en-US" dirty="0" smtClean="0">
                <a:latin typeface="Calibri Light" pitchFamily="34" charset="0"/>
              </a:rPr>
              <a:t> </a:t>
            </a:r>
            <a:r>
              <a:rPr lang="el-GR" dirty="0" smtClean="0">
                <a:latin typeface="Calibri Light" pitchFamily="34" charset="0"/>
              </a:rPr>
              <a:t>ανάπτυξη</a:t>
            </a:r>
            <a:r>
              <a:rPr lang="el-GR" dirty="0">
                <a:latin typeface="Calibri Light" pitchFamily="34" charset="0"/>
              </a:rPr>
              <a:t>, τα οποία παρουσιάζουν αυτιστικά </a:t>
            </a:r>
            <a:r>
              <a:rPr lang="el-GR" dirty="0" smtClean="0">
                <a:latin typeface="Calibri Light" pitchFamily="34" charset="0"/>
              </a:rPr>
              <a:t>χαρακτηριστικά </a:t>
            </a:r>
            <a:r>
              <a:rPr lang="el-GR" dirty="0">
                <a:latin typeface="Calibri Light" pitchFamily="34" charset="0"/>
              </a:rPr>
              <a:t>και σημαντικές μειονεξίες όσον αφορά στις</a:t>
            </a:r>
          </a:p>
          <a:p>
            <a:pPr marL="0" indent="0" algn="just">
              <a:buNone/>
            </a:pPr>
            <a:r>
              <a:rPr lang="el-GR" dirty="0">
                <a:latin typeface="Calibri Light" pitchFamily="34" charset="0"/>
              </a:rPr>
              <a:t>κοινωνικές δεξιότητες και στις δεξιότητες </a:t>
            </a:r>
            <a:r>
              <a:rPr lang="el-GR" dirty="0" smtClean="0">
                <a:latin typeface="Calibri Light" pitchFamily="34" charset="0"/>
              </a:rPr>
              <a:t>επικοινωνίας</a:t>
            </a:r>
            <a:r>
              <a:rPr lang="el-GR" dirty="0">
                <a:latin typeface="Calibri Light" pitchFamily="34" charset="0"/>
              </a:rPr>
              <a:t>. Το σύνδρομο Asperger είναι πολύ πιο συχνό </a:t>
            </a:r>
            <a:r>
              <a:rPr lang="el-GR" dirty="0" smtClean="0">
                <a:latin typeface="Calibri Light" pitchFamily="34" charset="0"/>
              </a:rPr>
              <a:t>από</a:t>
            </a:r>
            <a:r>
              <a:rPr lang="en-US" dirty="0" smtClean="0">
                <a:latin typeface="Calibri Light" pitchFamily="34" charset="0"/>
              </a:rPr>
              <a:t> </a:t>
            </a:r>
            <a:r>
              <a:rPr lang="el-GR" dirty="0" smtClean="0">
                <a:latin typeface="Calibri Light" pitchFamily="34" charset="0"/>
              </a:rPr>
              <a:t>τον </a:t>
            </a:r>
            <a:r>
              <a:rPr lang="el-GR" dirty="0">
                <a:latin typeface="Calibri Light" pitchFamily="34" charset="0"/>
              </a:rPr>
              <a:t>κλασικό αυτισμό</a:t>
            </a:r>
          </a:p>
        </p:txBody>
      </p:sp>
    </p:spTree>
    <p:extLst>
      <p:ext uri="{BB962C8B-B14F-4D97-AF65-F5344CB8AC3E}">
        <p14:creationId xmlns:p14="http://schemas.microsoft.com/office/powerpoint/2010/main" xmlns="" val="2397371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1880" y="2780928"/>
            <a:ext cx="5232598" cy="39244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8" name="Picture 4" descr="Αποτέλεσμα εικόνας για  διδασκαλία μαθητών με Σύνδρομο Asperg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33567"/>
            <a:ext cx="6277086" cy="28193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2571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850106"/>
          </a:xfrm>
        </p:spPr>
        <p:txBody>
          <a:bodyPr/>
          <a:lstStyle/>
          <a:p>
            <a:pPr algn="ctr"/>
            <a:r>
              <a:rPr lang="el-GR" dirty="0" smtClean="0">
                <a:latin typeface="Calibri Light" pitchFamily="34" charset="0"/>
              </a:rPr>
              <a:t>ΧΑΡΑΚΤΗΡΙΣΤΙΚΑ</a:t>
            </a:r>
            <a:endParaRPr lang="el-GR" dirty="0">
              <a:latin typeface="Calibri Light" pitchFamily="34" charset="0"/>
            </a:endParaRPr>
          </a:p>
        </p:txBody>
      </p:sp>
      <p:sp>
        <p:nvSpPr>
          <p:cNvPr id="3" name="Θέση περιεχομένου 2"/>
          <p:cNvSpPr>
            <a:spLocks noGrp="1"/>
          </p:cNvSpPr>
          <p:nvPr>
            <p:ph sz="quarter" idx="1"/>
          </p:nvPr>
        </p:nvSpPr>
        <p:spPr>
          <a:xfrm>
            <a:off x="107504" y="1340768"/>
            <a:ext cx="8496944" cy="5133184"/>
          </a:xfrm>
        </p:spPr>
        <p:txBody>
          <a:bodyPr>
            <a:normAutofit lnSpcReduction="10000"/>
          </a:bodyPr>
          <a:lstStyle/>
          <a:p>
            <a:endParaRPr lang="el-GR" dirty="0"/>
          </a:p>
          <a:p>
            <a:pPr algn="just"/>
            <a:r>
              <a:rPr lang="el-GR" b="1" dirty="0">
                <a:latin typeface="Calibri Light" pitchFamily="34" charset="0"/>
              </a:rPr>
              <a:t>Εμμονή στο Αμετάβλητο</a:t>
            </a:r>
          </a:p>
          <a:p>
            <a:pPr marL="0" indent="0" algn="just">
              <a:buNone/>
            </a:pPr>
            <a:r>
              <a:rPr lang="el-GR" dirty="0">
                <a:latin typeface="Calibri Light" pitchFamily="34" charset="0"/>
              </a:rPr>
              <a:t>Τα παιδιά με σύνδρομο Asperger </a:t>
            </a:r>
            <a:r>
              <a:rPr lang="el-GR" dirty="0" smtClean="0">
                <a:latin typeface="Calibri Light" pitchFamily="34" charset="0"/>
              </a:rPr>
              <a:t>ανησυχούν </a:t>
            </a:r>
            <a:r>
              <a:rPr lang="el-GR" dirty="0">
                <a:latin typeface="Calibri Light" pitchFamily="34" charset="0"/>
              </a:rPr>
              <a:t>περισσότερο από ότι πρέπει </a:t>
            </a:r>
            <a:r>
              <a:rPr lang="el-GR" dirty="0" smtClean="0">
                <a:latin typeface="Calibri Light" pitchFamily="34" charset="0"/>
              </a:rPr>
              <a:t>όταν δεν </a:t>
            </a:r>
            <a:r>
              <a:rPr lang="el-GR" dirty="0">
                <a:latin typeface="Calibri Light" pitchFamily="34" charset="0"/>
              </a:rPr>
              <a:t>ξέρουν τι να αναμένουν. </a:t>
            </a:r>
            <a:r>
              <a:rPr lang="el-GR" dirty="0" smtClean="0">
                <a:latin typeface="Calibri Light" pitchFamily="34" charset="0"/>
              </a:rPr>
              <a:t>Ασήμαντες αλλαγές </a:t>
            </a:r>
            <a:r>
              <a:rPr lang="el-GR" dirty="0">
                <a:latin typeface="Calibri Light" pitchFamily="34" charset="0"/>
              </a:rPr>
              <a:t>τους προκαλούν φοβερή </a:t>
            </a:r>
            <a:r>
              <a:rPr lang="el-GR" dirty="0" smtClean="0">
                <a:latin typeface="Calibri Light" pitchFamily="34" charset="0"/>
              </a:rPr>
              <a:t>αναστάτωση</a:t>
            </a:r>
            <a:r>
              <a:rPr lang="en-US" dirty="0" smtClean="0">
                <a:latin typeface="Calibri Light" pitchFamily="34" charset="0"/>
              </a:rPr>
              <a:t>.</a:t>
            </a:r>
            <a:r>
              <a:rPr lang="el-GR" dirty="0" smtClean="0">
                <a:latin typeface="Calibri Light" pitchFamily="34" charset="0"/>
              </a:rPr>
              <a:t>Είναι </a:t>
            </a:r>
            <a:r>
              <a:rPr lang="el-GR" dirty="0">
                <a:latin typeface="Calibri Light" pitchFamily="34" charset="0"/>
              </a:rPr>
              <a:t>ανήσυχα και τείνουν να στενοχωρούνται πολύ όταν δεν ξέρουν τι να προσμένουν: το άγχος, η κούραση και η αισθητήρια υπερφόρτωση τα αναστατώνει.</a:t>
            </a:r>
            <a:endParaRPr lang="el-GR" dirty="0" smtClean="0">
              <a:latin typeface="Calibri Light" pitchFamily="34" charset="0"/>
            </a:endParaRPr>
          </a:p>
          <a:p>
            <a:pPr marL="0" indent="0" algn="just">
              <a:buNone/>
            </a:pPr>
            <a:endParaRPr lang="el-GR" dirty="0">
              <a:latin typeface="Calibri Light" pitchFamily="34" charset="0"/>
            </a:endParaRPr>
          </a:p>
          <a:p>
            <a:pPr algn="just"/>
            <a:r>
              <a:rPr lang="el-GR" b="1" dirty="0">
                <a:latin typeface="Calibri Light" pitchFamily="34" charset="0"/>
              </a:rPr>
              <a:t>Περιορισμένο Φάσμα ενδιαφερόντων</a:t>
            </a:r>
          </a:p>
          <a:p>
            <a:pPr marL="0" indent="0" algn="just">
              <a:buNone/>
            </a:pPr>
            <a:r>
              <a:rPr lang="el-GR" dirty="0">
                <a:latin typeface="Calibri Light" pitchFamily="34" charset="0"/>
              </a:rPr>
              <a:t>Μιλούν επανειλημμένα για το ίδιο </a:t>
            </a:r>
            <a:r>
              <a:rPr lang="el-GR" dirty="0" smtClean="0">
                <a:latin typeface="Calibri Light" pitchFamily="34" charset="0"/>
              </a:rPr>
              <a:t>θέμα, υποβάλλουν </a:t>
            </a:r>
            <a:r>
              <a:rPr lang="el-GR" dirty="0">
                <a:latin typeface="Calibri Light" pitchFamily="34" charset="0"/>
              </a:rPr>
              <a:t>απανωτές ερωτήσεις για </a:t>
            </a:r>
            <a:r>
              <a:rPr lang="el-GR" dirty="0" smtClean="0">
                <a:latin typeface="Calibri Light" pitchFamily="34" charset="0"/>
              </a:rPr>
              <a:t>τα θέματα </a:t>
            </a:r>
            <a:r>
              <a:rPr lang="el-GR" dirty="0">
                <a:latin typeface="Calibri Light" pitchFamily="34" charset="0"/>
              </a:rPr>
              <a:t>του ενδιαφέροντός τους, </a:t>
            </a:r>
            <a:r>
              <a:rPr lang="el-GR" dirty="0" smtClean="0">
                <a:latin typeface="Calibri Light" pitchFamily="34" charset="0"/>
              </a:rPr>
              <a:t>συχνά αρνούνται </a:t>
            </a:r>
            <a:r>
              <a:rPr lang="el-GR" dirty="0">
                <a:latin typeface="Calibri Light" pitchFamily="34" charset="0"/>
              </a:rPr>
              <a:t>να μάθουν οτιδήποτε δεν </a:t>
            </a:r>
            <a:r>
              <a:rPr lang="el-GR" dirty="0" smtClean="0">
                <a:latin typeface="Calibri Light" pitchFamily="34" charset="0"/>
              </a:rPr>
              <a:t>εμπίπτει </a:t>
            </a:r>
            <a:r>
              <a:rPr lang="el-GR" dirty="0">
                <a:latin typeface="Calibri Light" pitchFamily="34" charset="0"/>
              </a:rPr>
              <a:t>μέσα στα ενδιαφέροντα τους.</a:t>
            </a:r>
          </a:p>
          <a:p>
            <a:pPr marL="0" indent="0">
              <a:buNone/>
            </a:pPr>
            <a:endParaRPr lang="el-GR" dirty="0"/>
          </a:p>
        </p:txBody>
      </p:sp>
    </p:spTree>
    <p:extLst>
      <p:ext uri="{BB962C8B-B14F-4D97-AF65-F5344CB8AC3E}">
        <p14:creationId xmlns:p14="http://schemas.microsoft.com/office/powerpoint/2010/main" xmlns="" val="305632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107504" y="476672"/>
            <a:ext cx="8424936" cy="5997280"/>
          </a:xfrm>
        </p:spPr>
        <p:txBody>
          <a:bodyPr>
            <a:normAutofit/>
          </a:bodyPr>
          <a:lstStyle/>
          <a:p>
            <a:endParaRPr lang="el-GR" dirty="0"/>
          </a:p>
          <a:p>
            <a:pPr algn="just"/>
            <a:r>
              <a:rPr lang="el-GR" b="1" dirty="0">
                <a:latin typeface="Calibri Light" pitchFamily="34" charset="0"/>
              </a:rPr>
              <a:t>Κοινωνική μειονεξία</a:t>
            </a:r>
          </a:p>
          <a:p>
            <a:pPr marL="0" indent="0" algn="just">
              <a:buNone/>
            </a:pPr>
            <a:r>
              <a:rPr lang="el-GR" dirty="0" smtClean="0">
                <a:latin typeface="Calibri Light" pitchFamily="34" charset="0"/>
              </a:rPr>
              <a:t>Είναι </a:t>
            </a:r>
            <a:r>
              <a:rPr lang="el-GR" dirty="0">
                <a:latin typeface="Calibri Light" pitchFamily="34" charset="0"/>
              </a:rPr>
              <a:t>άτομα </a:t>
            </a:r>
            <a:r>
              <a:rPr lang="en-US" dirty="0" smtClean="0">
                <a:latin typeface="Calibri Light" pitchFamily="34" charset="0"/>
              </a:rPr>
              <a:t>‘’</a:t>
            </a:r>
            <a:r>
              <a:rPr lang="el-GR" dirty="0" smtClean="0">
                <a:latin typeface="Calibri Light" pitchFamily="34" charset="0"/>
              </a:rPr>
              <a:t>εγωκεντρικά</a:t>
            </a:r>
            <a:r>
              <a:rPr lang="en-US" dirty="0" smtClean="0">
                <a:latin typeface="Calibri Light" pitchFamily="34" charset="0"/>
              </a:rPr>
              <a:t>’’</a:t>
            </a:r>
            <a:r>
              <a:rPr lang="el-GR" dirty="0" smtClean="0">
                <a:latin typeface="Calibri Light" pitchFamily="34" charset="0"/>
              </a:rPr>
              <a:t>. Αποφεύγουν </a:t>
            </a:r>
            <a:r>
              <a:rPr lang="el-GR" dirty="0">
                <a:latin typeface="Calibri Light" pitchFamily="34" charset="0"/>
              </a:rPr>
              <a:t>τη σωματική επαφή, δεν </a:t>
            </a:r>
            <a:r>
              <a:rPr lang="el-GR" dirty="0" smtClean="0">
                <a:latin typeface="Calibri Light" pitchFamily="34" charset="0"/>
              </a:rPr>
              <a:t>αντιλαμβάνονται </a:t>
            </a:r>
            <a:r>
              <a:rPr lang="el-GR" dirty="0">
                <a:latin typeface="Calibri Light" pitchFamily="34" charset="0"/>
              </a:rPr>
              <a:t>το χιούμορ, τη </a:t>
            </a:r>
            <a:r>
              <a:rPr lang="el-GR" dirty="0" smtClean="0">
                <a:latin typeface="Calibri Light" pitchFamily="34" charset="0"/>
              </a:rPr>
              <a:t>μεταφορική γλώσσα </a:t>
            </a:r>
            <a:r>
              <a:rPr lang="el-GR" dirty="0">
                <a:latin typeface="Calibri Light" pitchFamily="34" charset="0"/>
              </a:rPr>
              <a:t>ή την ειρωνεία, μιλούν με </a:t>
            </a:r>
            <a:r>
              <a:rPr lang="el-GR" dirty="0" smtClean="0">
                <a:latin typeface="Calibri Light" pitchFamily="34" charset="0"/>
              </a:rPr>
              <a:t>μονότονη φωνή</a:t>
            </a:r>
            <a:r>
              <a:rPr lang="en-US" dirty="0" smtClean="0">
                <a:latin typeface="Calibri Light" pitchFamily="34" charset="0"/>
              </a:rPr>
              <a:t>.</a:t>
            </a:r>
          </a:p>
          <a:p>
            <a:pPr marL="0" indent="0" algn="just">
              <a:buNone/>
            </a:pPr>
            <a:r>
              <a:rPr lang="el-GR" dirty="0">
                <a:latin typeface="Calibri Light" pitchFamily="34" charset="0"/>
              </a:rPr>
              <a:t> Δεν μπορούν να κρίνουν την "κοινωνική απόσταση</a:t>
            </a:r>
            <a:r>
              <a:rPr lang="el-GR" dirty="0" smtClean="0">
                <a:latin typeface="Calibri Light" pitchFamily="34" charset="0"/>
              </a:rPr>
              <a:t>", να αρχίσουν </a:t>
            </a:r>
            <a:r>
              <a:rPr lang="el-GR" dirty="0">
                <a:latin typeface="Calibri Light" pitchFamily="34" charset="0"/>
              </a:rPr>
              <a:t>και να διατηρήσουν </a:t>
            </a:r>
            <a:r>
              <a:rPr lang="el-GR" dirty="0" smtClean="0">
                <a:latin typeface="Calibri Light" pitchFamily="34" charset="0"/>
              </a:rPr>
              <a:t>διάλογο,</a:t>
            </a:r>
            <a:r>
              <a:rPr lang="en-US" dirty="0" smtClean="0">
                <a:latin typeface="Calibri Light" pitchFamily="34" charset="0"/>
              </a:rPr>
              <a:t> </a:t>
            </a:r>
            <a:r>
              <a:rPr lang="el-GR" dirty="0" smtClean="0">
                <a:latin typeface="Calibri Light" pitchFamily="34" charset="0"/>
              </a:rPr>
              <a:t>έχουν </a:t>
            </a:r>
            <a:r>
              <a:rPr lang="el-GR" dirty="0">
                <a:latin typeface="Calibri Light" pitchFamily="34" charset="0"/>
              </a:rPr>
              <a:t>ανεπτυγμένο λόγο αλλά φτωχή </a:t>
            </a:r>
            <a:r>
              <a:rPr lang="el-GR" dirty="0" smtClean="0">
                <a:latin typeface="Calibri Light" pitchFamily="34" charset="0"/>
              </a:rPr>
              <a:t>επικοινωνία</a:t>
            </a:r>
            <a:r>
              <a:rPr lang="el-GR" dirty="0">
                <a:latin typeface="Calibri Light" pitchFamily="34" charset="0"/>
              </a:rPr>
              <a:t>, θυμίζουν μικρούς </a:t>
            </a:r>
            <a:r>
              <a:rPr lang="el-GR" dirty="0" smtClean="0">
                <a:latin typeface="Calibri Light" pitchFamily="34" charset="0"/>
              </a:rPr>
              <a:t>καθηγητές λόγω </a:t>
            </a:r>
            <a:r>
              <a:rPr lang="el-GR" dirty="0">
                <a:latin typeface="Calibri Light" pitchFamily="34" charset="0"/>
              </a:rPr>
              <a:t>του τρόπου που μιλούν, </a:t>
            </a:r>
            <a:r>
              <a:rPr lang="el-GR" dirty="0" smtClean="0">
                <a:latin typeface="Calibri Light" pitchFamily="34" charset="0"/>
              </a:rPr>
              <a:t>συχνά πέφτουν </a:t>
            </a:r>
            <a:r>
              <a:rPr lang="el-GR" dirty="0">
                <a:latin typeface="Calibri Light" pitchFamily="34" charset="0"/>
              </a:rPr>
              <a:t>θύμα των άλλων που τείνουν </a:t>
            </a:r>
            <a:r>
              <a:rPr lang="el-GR" dirty="0" smtClean="0">
                <a:latin typeface="Calibri Light" pitchFamily="34" charset="0"/>
              </a:rPr>
              <a:t>να τους </a:t>
            </a:r>
            <a:r>
              <a:rPr lang="el-GR" dirty="0">
                <a:latin typeface="Calibri Light" pitchFamily="34" charset="0"/>
              </a:rPr>
              <a:t>εκμεταλλεύονται.</a:t>
            </a:r>
          </a:p>
        </p:txBody>
      </p:sp>
    </p:spTree>
    <p:extLst>
      <p:ext uri="{BB962C8B-B14F-4D97-AF65-F5344CB8AC3E}">
        <p14:creationId xmlns:p14="http://schemas.microsoft.com/office/powerpoint/2010/main" xmlns="" val="4022743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179512" y="188640"/>
            <a:ext cx="8424936" cy="6285312"/>
          </a:xfrm>
        </p:spPr>
        <p:txBody>
          <a:bodyPr>
            <a:normAutofit/>
          </a:bodyPr>
          <a:lstStyle/>
          <a:p>
            <a:endParaRPr lang="el-GR" dirty="0"/>
          </a:p>
          <a:p>
            <a:pPr algn="just"/>
            <a:r>
              <a:rPr lang="el-GR" b="1" dirty="0">
                <a:latin typeface="Calibri Light" pitchFamily="34" charset="0"/>
              </a:rPr>
              <a:t>Φτωχή συγκέντρωση</a:t>
            </a:r>
          </a:p>
          <a:p>
            <a:pPr marL="0" indent="0" algn="just">
              <a:buNone/>
            </a:pPr>
            <a:r>
              <a:rPr lang="el-GR" dirty="0">
                <a:latin typeface="Calibri Light" pitchFamily="34" charset="0"/>
              </a:rPr>
              <a:t>Συχνά έχουν διάσπαση της προσοχής λόγω </a:t>
            </a:r>
            <a:r>
              <a:rPr lang="el-GR" dirty="0" smtClean="0">
                <a:latin typeface="Calibri Light" pitchFamily="34" charset="0"/>
              </a:rPr>
              <a:t>εσωτερικών ερεθισμάτων</a:t>
            </a:r>
            <a:r>
              <a:rPr lang="el-GR" dirty="0">
                <a:latin typeface="Calibri Light" pitchFamily="34" charset="0"/>
              </a:rPr>
              <a:t>, δεν συγκεντρώνονται στις </a:t>
            </a:r>
            <a:r>
              <a:rPr lang="el-GR" dirty="0" smtClean="0">
                <a:latin typeface="Calibri Light" pitchFamily="34" charset="0"/>
              </a:rPr>
              <a:t>δραστηριότητες της </a:t>
            </a:r>
            <a:r>
              <a:rPr lang="el-GR" dirty="0">
                <a:latin typeface="Calibri Light" pitchFamily="34" charset="0"/>
              </a:rPr>
              <a:t>τάξης λόγω επικέντρωσης της προσοχής σε </a:t>
            </a:r>
            <a:r>
              <a:rPr lang="el-GR" dirty="0" smtClean="0">
                <a:latin typeface="Calibri Light" pitchFamily="34" charset="0"/>
              </a:rPr>
              <a:t>άσχετα ερεθίσματα</a:t>
            </a:r>
          </a:p>
          <a:p>
            <a:pPr marL="0" indent="0" algn="just">
              <a:buNone/>
            </a:pPr>
            <a:endParaRPr lang="el-GR" dirty="0">
              <a:latin typeface="Calibri Light" pitchFamily="34" charset="0"/>
            </a:endParaRPr>
          </a:p>
          <a:p>
            <a:pPr algn="just"/>
            <a:r>
              <a:rPr lang="el-GR" b="1" dirty="0">
                <a:latin typeface="Calibri Light" pitchFamily="34" charset="0"/>
              </a:rPr>
              <a:t>Φτωχός κινητικός συντονισμός</a:t>
            </a:r>
          </a:p>
          <a:p>
            <a:pPr marL="0" indent="0" algn="just">
              <a:buNone/>
            </a:pPr>
            <a:r>
              <a:rPr lang="el-GR" dirty="0">
                <a:latin typeface="Calibri Light" pitchFamily="34" charset="0"/>
              </a:rPr>
              <a:t>Είναι άτομα αδέξια και έχουν περίεργο, τεντωμένο </a:t>
            </a:r>
            <a:r>
              <a:rPr lang="el-GR" dirty="0" smtClean="0">
                <a:latin typeface="Calibri Light" pitchFamily="34" charset="0"/>
              </a:rPr>
              <a:t>βάδισμα. Έχουν </a:t>
            </a:r>
            <a:r>
              <a:rPr lang="el-GR" dirty="0">
                <a:latin typeface="Calibri Light" pitchFamily="34" charset="0"/>
              </a:rPr>
              <a:t>μειονεξίες στη λεπτή κινητικότητα που </a:t>
            </a:r>
            <a:r>
              <a:rPr lang="el-GR" dirty="0" smtClean="0">
                <a:latin typeface="Calibri Light" pitchFamily="34" charset="0"/>
              </a:rPr>
              <a:t>προκαλεί δυσκολίες </a:t>
            </a:r>
            <a:r>
              <a:rPr lang="el-GR" dirty="0">
                <a:latin typeface="Calibri Light" pitchFamily="34" charset="0"/>
              </a:rPr>
              <a:t>στην προσπάθεια τους να γράψουν και να </a:t>
            </a:r>
            <a:r>
              <a:rPr lang="el-GR" dirty="0" smtClean="0">
                <a:latin typeface="Calibri Light" pitchFamily="34" charset="0"/>
              </a:rPr>
              <a:t>ζωγραφίσουν</a:t>
            </a:r>
            <a:endParaRPr lang="el-GR" dirty="0">
              <a:latin typeface="Calibri Light" pitchFamily="34" charset="0"/>
            </a:endParaRPr>
          </a:p>
        </p:txBody>
      </p:sp>
    </p:spTree>
    <p:extLst>
      <p:ext uri="{BB962C8B-B14F-4D97-AF65-F5344CB8AC3E}">
        <p14:creationId xmlns:p14="http://schemas.microsoft.com/office/powerpoint/2010/main" xmlns="" val="3940367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latin typeface="Calibri Light" panose="020F0302020204030204" pitchFamily="34" charset="0"/>
                <a:cs typeface="Calibri Light" panose="020F0302020204030204" pitchFamily="34" charset="0"/>
              </a:rPr>
              <a:t>τι οριζουμε ωσ δεπυ ;</a:t>
            </a:r>
            <a:endParaRPr lang="el-GR" dirty="0">
              <a:latin typeface="Calibri Light" panose="020F0302020204030204" pitchFamily="34" charset="0"/>
              <a:cs typeface="Calibri Light" panose="020F0302020204030204" pitchFamily="34" charset="0"/>
            </a:endParaRPr>
          </a:p>
        </p:txBody>
      </p:sp>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2276872"/>
            <a:ext cx="5779959" cy="28269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60575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332656"/>
            <a:ext cx="8640960" cy="6141296"/>
          </a:xfrm>
        </p:spPr>
        <p:txBody>
          <a:bodyPr>
            <a:normAutofit fontScale="92500" lnSpcReduction="10000"/>
          </a:bodyPr>
          <a:lstStyle/>
          <a:p>
            <a:endParaRPr lang="el-GR" dirty="0"/>
          </a:p>
          <a:p>
            <a:pPr algn="just"/>
            <a:r>
              <a:rPr lang="en-US" dirty="0" smtClean="0"/>
              <a:t> </a:t>
            </a:r>
            <a:r>
              <a:rPr lang="el-GR" b="1" dirty="0">
                <a:latin typeface="Calibri Light" pitchFamily="34" charset="0"/>
              </a:rPr>
              <a:t>Μαθησιακές  δυσκολίες</a:t>
            </a:r>
          </a:p>
          <a:p>
            <a:pPr marL="0" indent="0" algn="just">
              <a:buNone/>
            </a:pPr>
            <a:r>
              <a:rPr lang="el-GR" dirty="0">
                <a:latin typeface="Calibri Light" pitchFamily="34" charset="0"/>
              </a:rPr>
              <a:t>Εξαιρετικό λεξιλόγιο αλλά φτωχή </a:t>
            </a:r>
            <a:r>
              <a:rPr lang="el-GR" dirty="0" smtClean="0">
                <a:latin typeface="Calibri Light" pitchFamily="34" charset="0"/>
              </a:rPr>
              <a:t>κατανόηση</a:t>
            </a:r>
            <a:r>
              <a:rPr lang="el-GR" dirty="0">
                <a:latin typeface="Calibri Light" pitchFamily="34" charset="0"/>
              </a:rPr>
              <a:t>. Συχνά απλώς </a:t>
            </a:r>
            <a:r>
              <a:rPr lang="el-GR" dirty="0" smtClean="0">
                <a:latin typeface="Calibri Light" pitchFamily="34" charset="0"/>
              </a:rPr>
              <a:t>επαναλαμβάνουν πράγματα </a:t>
            </a:r>
            <a:r>
              <a:rPr lang="el-GR" dirty="0">
                <a:latin typeface="Calibri Light" pitchFamily="34" charset="0"/>
              </a:rPr>
              <a:t>που έχουν ακούσει, </a:t>
            </a:r>
            <a:r>
              <a:rPr lang="el-GR" dirty="0" smtClean="0">
                <a:latin typeface="Calibri Light" pitchFamily="34" charset="0"/>
              </a:rPr>
              <a:t>έχουν πολύ </a:t>
            </a:r>
            <a:r>
              <a:rPr lang="el-GR" dirty="0">
                <a:latin typeface="Calibri Light" pitchFamily="34" charset="0"/>
              </a:rPr>
              <a:t>καλή μνήμη μηχανικής, </a:t>
            </a:r>
            <a:r>
              <a:rPr lang="el-GR" dirty="0" smtClean="0">
                <a:latin typeface="Calibri Light" pitchFamily="34" charset="0"/>
              </a:rPr>
              <a:t>όμως, φύσης</a:t>
            </a:r>
            <a:r>
              <a:rPr lang="el-GR" dirty="0">
                <a:latin typeface="Calibri Light" pitchFamily="34" charset="0"/>
              </a:rPr>
              <a:t>. Πολύ φτωχές ικανότητες </a:t>
            </a:r>
            <a:r>
              <a:rPr lang="el-GR" dirty="0" smtClean="0">
                <a:latin typeface="Calibri Light" pitchFamily="34" charset="0"/>
              </a:rPr>
              <a:t>επίλυσης </a:t>
            </a:r>
            <a:r>
              <a:rPr lang="el-GR" dirty="0">
                <a:latin typeface="Calibri Light" pitchFamily="34" charset="0"/>
              </a:rPr>
              <a:t>προβλημάτων. Τείνουν να </a:t>
            </a:r>
            <a:r>
              <a:rPr lang="el-GR" dirty="0" smtClean="0">
                <a:latin typeface="Calibri Light" pitchFamily="34" charset="0"/>
              </a:rPr>
              <a:t>ερμηνεύουν </a:t>
            </a:r>
            <a:r>
              <a:rPr lang="el-GR" dirty="0">
                <a:latin typeface="Calibri Light" pitchFamily="34" charset="0"/>
              </a:rPr>
              <a:t>τα πάντα κυριολεκτικά. Το παιδί με σύνδρομο Asperger έχει άριστη μνήμη αλλά στην πραγματικότητα είναι μηχανική. Επίσης, έχουν ελλείψεις και στην επίλυση προβλημάτων.</a:t>
            </a:r>
            <a:endParaRPr lang="el-GR" dirty="0" smtClean="0">
              <a:latin typeface="Calibri Light" pitchFamily="34" charset="0"/>
            </a:endParaRPr>
          </a:p>
          <a:p>
            <a:pPr marL="0" indent="0" algn="just">
              <a:buNone/>
            </a:pPr>
            <a:endParaRPr lang="el-GR" dirty="0">
              <a:latin typeface="Calibri Light" pitchFamily="34" charset="0"/>
            </a:endParaRPr>
          </a:p>
          <a:p>
            <a:pPr algn="just"/>
            <a:r>
              <a:rPr lang="el-GR" b="1" dirty="0">
                <a:latin typeface="Calibri Light" pitchFamily="34" charset="0"/>
              </a:rPr>
              <a:t>Ευάλωτη συναισθηματική κατάσταση</a:t>
            </a:r>
          </a:p>
          <a:p>
            <a:pPr marL="0" indent="0" algn="just">
              <a:buNone/>
            </a:pPr>
            <a:r>
              <a:rPr lang="el-GR" dirty="0">
                <a:latin typeface="Calibri Light" pitchFamily="34" charset="0"/>
              </a:rPr>
              <a:t>Χαμηλή αυτοεικόνα, δεν ανέχονται </a:t>
            </a:r>
            <a:r>
              <a:rPr lang="el-GR" dirty="0" smtClean="0">
                <a:latin typeface="Calibri Light" pitchFamily="34" charset="0"/>
              </a:rPr>
              <a:t>να κάνουν </a:t>
            </a:r>
            <a:r>
              <a:rPr lang="el-GR" dirty="0">
                <a:latin typeface="Calibri Light" pitchFamily="34" charset="0"/>
              </a:rPr>
              <a:t>λάθη, συχνά πέφτουν σε </a:t>
            </a:r>
            <a:r>
              <a:rPr lang="el-GR" dirty="0" smtClean="0">
                <a:latin typeface="Calibri Light" pitchFamily="34" charset="0"/>
              </a:rPr>
              <a:t>κατάθλιψη</a:t>
            </a:r>
            <a:r>
              <a:rPr lang="el-GR" dirty="0">
                <a:latin typeface="Calibri Light" pitchFamily="34" charset="0"/>
              </a:rPr>
              <a:t>, έχουν ξεσπάσματα θυμού, </a:t>
            </a:r>
            <a:r>
              <a:rPr lang="el-GR" dirty="0" smtClean="0">
                <a:latin typeface="Calibri Light" pitchFamily="34" charset="0"/>
              </a:rPr>
              <a:t>νιώθουν φοβερό </a:t>
            </a:r>
            <a:r>
              <a:rPr lang="el-GR" dirty="0">
                <a:latin typeface="Calibri Light" pitchFamily="34" charset="0"/>
              </a:rPr>
              <a:t>άγχος για τις απλές </a:t>
            </a:r>
            <a:r>
              <a:rPr lang="el-GR" dirty="0" smtClean="0">
                <a:latin typeface="Calibri Light" pitchFamily="34" charset="0"/>
              </a:rPr>
              <a:t>απαιτήσεις της </a:t>
            </a:r>
            <a:r>
              <a:rPr lang="el-GR" dirty="0">
                <a:latin typeface="Calibri Light" pitchFamily="34" charset="0"/>
              </a:rPr>
              <a:t>καθημερινής ζωής Οι εκρήξεις θυμού είναι κοινές αντιδράσεις οφειλόμενες στο άγχος και στη σύγχυση. Τα παιδιά με σύνδρομο Asperger σπάνια φαίνονται χαλαρά και εύκολα καταβάλλονται όταν τα πράγματα δεν είναι σύμφωνα με τις αυστηρές απόψεις τους. Η αλληλεπίδραση με τους ανθρώπους και οι απαιτήσεις της καθημερινής ζωής χρειάζονται συνεχή προσπάθεια.</a:t>
            </a:r>
          </a:p>
        </p:txBody>
      </p:sp>
    </p:spTree>
    <p:extLst>
      <p:ext uri="{BB962C8B-B14F-4D97-AF65-F5344CB8AC3E}">
        <p14:creationId xmlns:p14="http://schemas.microsoft.com/office/powerpoint/2010/main" xmlns="" val="903796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67544" y="260648"/>
            <a:ext cx="8208912" cy="5760640"/>
          </a:xfrm>
        </p:spPr>
        <p:txBody>
          <a:bodyPr>
            <a:normAutofit fontScale="92500"/>
          </a:bodyPr>
          <a:lstStyle/>
          <a:p>
            <a:pPr algn="just"/>
            <a:r>
              <a:rPr lang="el-GR" dirty="0">
                <a:latin typeface="Calibri Light" pitchFamily="34" charset="0"/>
              </a:rPr>
              <a:t>Οι μαθητές με </a:t>
            </a:r>
            <a:r>
              <a:rPr lang="el-GR" b="1" dirty="0">
                <a:latin typeface="Calibri Light" pitchFamily="34" charset="0"/>
              </a:rPr>
              <a:t>ΣΑ</a:t>
            </a:r>
            <a:r>
              <a:rPr lang="el-GR" dirty="0">
                <a:latin typeface="Calibri Light" pitchFamily="34" charset="0"/>
              </a:rPr>
              <a:t> μπορεί να αντιμετωπίζουν προβλήματα στην επικοινωνία τους με άλλους επειδή συνήθως δεν μαθαίνουν τους κανόνες της συζήτησης. Δηλαδή μπορεί να:</a:t>
            </a:r>
          </a:p>
          <a:p>
            <a:pPr marL="0" indent="0" algn="just">
              <a:buNone/>
            </a:pPr>
            <a:r>
              <a:rPr lang="el-GR" dirty="0">
                <a:latin typeface="Calibri Light" pitchFamily="34" charset="0"/>
              </a:rPr>
              <a:t>•	διακόπτουν ή να μιλούν παράλληλα με άλλους</a:t>
            </a:r>
          </a:p>
          <a:p>
            <a:pPr marL="0" indent="0" algn="just">
              <a:buNone/>
            </a:pPr>
            <a:r>
              <a:rPr lang="el-GR" dirty="0">
                <a:latin typeface="Calibri Light" pitchFamily="34" charset="0"/>
              </a:rPr>
              <a:t>•	κάνουν άσχετα σχόλια</a:t>
            </a:r>
          </a:p>
          <a:p>
            <a:pPr marL="0" indent="0" algn="just">
              <a:buNone/>
            </a:pPr>
            <a:r>
              <a:rPr lang="el-GR" dirty="0">
                <a:latin typeface="Calibri Light" pitchFamily="34" charset="0"/>
              </a:rPr>
              <a:t>•	δυσκολεύονται να ξεκινήσουν και να τελειώσουν συζητήσεις</a:t>
            </a:r>
          </a:p>
          <a:p>
            <a:pPr marL="0" indent="0" algn="just">
              <a:buNone/>
            </a:pPr>
            <a:r>
              <a:rPr lang="el-GR" dirty="0">
                <a:latin typeface="Calibri Light" pitchFamily="34" charset="0"/>
              </a:rPr>
              <a:t>•	χρησιμοποιούν λόγο που χαρακτηρίζεται από έλλειψη </a:t>
            </a:r>
            <a:r>
              <a:rPr lang="el-GR" dirty="0" smtClean="0">
                <a:latin typeface="Calibri Light" pitchFamily="34" charset="0"/>
              </a:rPr>
              <a:t>  μεταβολής </a:t>
            </a:r>
            <a:r>
              <a:rPr lang="el-GR" dirty="0">
                <a:latin typeface="Calibri Light" pitchFamily="34" charset="0"/>
              </a:rPr>
              <a:t>στο ύψος, ένταση και ρυθμό</a:t>
            </a:r>
          </a:p>
          <a:p>
            <a:pPr marL="0" indent="0" algn="just">
              <a:buNone/>
            </a:pPr>
            <a:r>
              <a:rPr lang="el-GR" dirty="0">
                <a:latin typeface="Calibri Light" pitchFamily="34" charset="0"/>
              </a:rPr>
              <a:t>•	χρησιμοποιούν υπερβολικά σχολαστικό και επίσημο λόγο, ειδικά καθώς φτάνουν στην εφηβεία</a:t>
            </a:r>
          </a:p>
          <a:p>
            <a:pPr marL="0" indent="0" algn="just">
              <a:buNone/>
            </a:pPr>
            <a:r>
              <a:rPr lang="el-GR" dirty="0">
                <a:latin typeface="Calibri Light" pitchFamily="34" charset="0"/>
              </a:rPr>
              <a:t>•	στέκονται πολύ κοντά σε κάποιον όταν του μιλούν</a:t>
            </a:r>
          </a:p>
          <a:p>
            <a:pPr marL="0" indent="0" algn="just">
              <a:buNone/>
            </a:pPr>
            <a:r>
              <a:rPr lang="el-GR" dirty="0">
                <a:latin typeface="Calibri Light" pitchFamily="34" charset="0"/>
              </a:rPr>
              <a:t>•	έχουν επίμονο βλέμμα, υιοθετούν ασυνήθιστη στάση σώματος, ή χρησιμοποιούν περίεργα την γλώσσα του σώματος</a:t>
            </a:r>
          </a:p>
          <a:p>
            <a:pPr marL="0" indent="0" algn="just">
              <a:buNone/>
            </a:pPr>
            <a:r>
              <a:rPr lang="el-GR" dirty="0">
                <a:latin typeface="Calibri Light" pitchFamily="34" charset="0"/>
              </a:rPr>
              <a:t>•	δεν κατανοούν τις χειρονομίες και τις εκφράσεις του προσώπου </a:t>
            </a:r>
          </a:p>
          <a:p>
            <a:endParaRPr lang="el-GR" dirty="0"/>
          </a:p>
        </p:txBody>
      </p:sp>
    </p:spTree>
    <p:extLst>
      <p:ext uri="{BB962C8B-B14F-4D97-AF65-F5344CB8AC3E}">
        <p14:creationId xmlns:p14="http://schemas.microsoft.com/office/powerpoint/2010/main" xmlns="" val="1392058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7467600" cy="922114"/>
          </a:xfrm>
        </p:spPr>
        <p:txBody>
          <a:bodyPr/>
          <a:lstStyle/>
          <a:p>
            <a:pPr algn="ctr"/>
            <a:r>
              <a:rPr lang="el-GR" dirty="0" smtClean="0">
                <a:latin typeface="Calibri Light" pitchFamily="34" charset="0"/>
              </a:rPr>
              <a:t>ΠΑΡΕΜΒΑΣΕΙΣ ΕΚΠΑΙΔΕΥΣΗΣ ΣΤΟ ΣΧΟΛΕΙΟ</a:t>
            </a:r>
            <a:endParaRPr lang="el-GR" dirty="0">
              <a:latin typeface="Calibri Light" pitchFamily="34" charset="0"/>
            </a:endParaRPr>
          </a:p>
        </p:txBody>
      </p:sp>
      <p:pic>
        <p:nvPicPr>
          <p:cNvPr id="7170"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bwMode="auto">
          <a:xfrm>
            <a:off x="971601" y="1882220"/>
            <a:ext cx="6748264" cy="37790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04808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620688"/>
            <a:ext cx="8496944" cy="5853264"/>
          </a:xfrm>
        </p:spPr>
        <p:txBody>
          <a:bodyPr>
            <a:normAutofit/>
          </a:bodyPr>
          <a:lstStyle/>
          <a:p>
            <a:pPr algn="just"/>
            <a:r>
              <a:rPr lang="el-GR" dirty="0">
                <a:latin typeface="Calibri Light" pitchFamily="34" charset="0"/>
              </a:rPr>
              <a:t>Καθοριστικό ρόλο στην ένταξη των ατόμων με  </a:t>
            </a:r>
            <a:r>
              <a:rPr lang="el-GR" dirty="0" smtClean="0">
                <a:latin typeface="Calibri Light" pitchFamily="34" charset="0"/>
              </a:rPr>
              <a:t>διαταραχές </a:t>
            </a:r>
            <a:r>
              <a:rPr lang="el-GR" dirty="0">
                <a:latin typeface="Calibri Light" pitchFamily="34" charset="0"/>
              </a:rPr>
              <a:t>Αυτιστικού </a:t>
            </a:r>
            <a:r>
              <a:rPr lang="el-GR" dirty="0" smtClean="0">
                <a:latin typeface="Calibri Light" pitchFamily="34" charset="0"/>
              </a:rPr>
              <a:t>Φάσματος στο </a:t>
            </a:r>
            <a:r>
              <a:rPr lang="el-GR" dirty="0">
                <a:latin typeface="Calibri Light" pitchFamily="34" charset="0"/>
              </a:rPr>
              <a:t>γενικό σχολείο διαδραματίζουν τόσο η έγκαιρη </a:t>
            </a:r>
            <a:r>
              <a:rPr lang="el-GR" dirty="0" smtClean="0">
                <a:latin typeface="Calibri Light" pitchFamily="34" charset="0"/>
              </a:rPr>
              <a:t>διάγνωση, όσο και η υποστηρικτική </a:t>
            </a:r>
            <a:r>
              <a:rPr lang="el-GR" dirty="0">
                <a:latin typeface="Calibri Light" pitchFamily="34" charset="0"/>
              </a:rPr>
              <a:t>παρέμβαση </a:t>
            </a:r>
            <a:r>
              <a:rPr lang="el-GR" dirty="0" smtClean="0">
                <a:latin typeface="Calibri Light" pitchFamily="34" charset="0"/>
              </a:rPr>
              <a:t>και η </a:t>
            </a:r>
            <a:r>
              <a:rPr lang="el-GR" dirty="0">
                <a:latin typeface="Calibri Light" pitchFamily="34" charset="0"/>
              </a:rPr>
              <a:t>θεραπεία. Τα παραπάνω στοχεύουν στην ανάπτυξη των διαπροσωπικών και συναισθηματικών σχέσεων, αλλά και των γνωστικών ικανοτήτων των παιδιών, συντελώντας στην προσωπική και κοινωνική τους </a:t>
            </a:r>
            <a:r>
              <a:rPr lang="el-GR" dirty="0" smtClean="0">
                <a:latin typeface="Calibri Light" pitchFamily="34" charset="0"/>
              </a:rPr>
              <a:t>εξέλιξη</a:t>
            </a:r>
            <a:endParaRPr lang="el-GR" dirty="0">
              <a:latin typeface="Calibri Light" pitchFamily="34" charset="0"/>
            </a:endParaRPr>
          </a:p>
          <a:p>
            <a:pPr algn="just"/>
            <a:r>
              <a:rPr lang="el-GR" dirty="0" smtClean="0">
                <a:latin typeface="Calibri Light" pitchFamily="34" charset="0"/>
              </a:rPr>
              <a:t>Ο </a:t>
            </a:r>
            <a:r>
              <a:rPr lang="el-GR" dirty="0">
                <a:latin typeface="Calibri Light" pitchFamily="34" charset="0"/>
              </a:rPr>
              <a:t>εκπαιδευτικός είναι σημαντικό να λαμβάνει υπόψη τα μοναδικά μαθησιακά χαρακτηριστικά του κάθε μαθητή, να παρέχει υποστήριξη όταν χρειάζεται και να χρίζει πάνω στα δυνατά σημεία του μαθητή.</a:t>
            </a:r>
          </a:p>
          <a:p>
            <a:endParaRPr lang="el-GR" dirty="0"/>
          </a:p>
        </p:txBody>
      </p:sp>
    </p:spTree>
    <p:extLst>
      <p:ext uri="{BB962C8B-B14F-4D97-AF65-F5344CB8AC3E}">
        <p14:creationId xmlns:p14="http://schemas.microsoft.com/office/powerpoint/2010/main" xmlns="" val="462254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107504" y="548680"/>
            <a:ext cx="8496944" cy="5925272"/>
          </a:xfrm>
        </p:spPr>
        <p:txBody>
          <a:bodyPr>
            <a:normAutofit/>
          </a:bodyPr>
          <a:lstStyle/>
          <a:p>
            <a:pPr marL="0" indent="0">
              <a:buNone/>
            </a:pPr>
            <a:r>
              <a:rPr lang="el-GR" dirty="0" smtClean="0">
                <a:latin typeface="Calibri Light" panose="020F0302020204030204" pitchFamily="34" charset="0"/>
                <a:cs typeface="Calibri Light" panose="020F0302020204030204" pitchFamily="34" charset="0"/>
              </a:rPr>
              <a:t>                                         </a:t>
            </a:r>
          </a:p>
          <a:p>
            <a:pPr marL="0" indent="0">
              <a:buNone/>
            </a:pPr>
            <a:r>
              <a:rPr lang="el-GR" dirty="0">
                <a:latin typeface="Calibri Light" panose="020F0302020204030204" pitchFamily="34" charset="0"/>
                <a:cs typeface="Calibri Light" panose="020F0302020204030204" pitchFamily="34" charset="0"/>
              </a:rPr>
              <a:t> </a:t>
            </a:r>
            <a:r>
              <a:rPr lang="el-GR" dirty="0" smtClean="0">
                <a:latin typeface="Calibri Light" panose="020F0302020204030204" pitchFamily="34" charset="0"/>
                <a:cs typeface="Calibri Light" panose="020F0302020204030204" pitchFamily="34" charset="0"/>
              </a:rPr>
              <a:t>            Το </a:t>
            </a:r>
            <a:r>
              <a:rPr lang="el-GR" dirty="0">
                <a:latin typeface="Calibri Light" panose="020F0302020204030204" pitchFamily="34" charset="0"/>
                <a:cs typeface="Calibri Light" panose="020F0302020204030204" pitchFamily="34" charset="0"/>
              </a:rPr>
              <a:t>μόνο πράγμα που θυμάμαι από </a:t>
            </a:r>
            <a:r>
              <a:rPr lang="el-GR" dirty="0" smtClean="0">
                <a:latin typeface="Calibri Light" panose="020F0302020204030204" pitchFamily="34" charset="0"/>
                <a:cs typeface="Calibri Light" panose="020F0302020204030204" pitchFamily="34" charset="0"/>
              </a:rPr>
              <a:t>τα</a:t>
            </a:r>
            <a:r>
              <a:rPr lang="el-GR" dirty="0">
                <a:latin typeface="Calibri Light" panose="020F0302020204030204" pitchFamily="34" charset="0"/>
                <a:cs typeface="Calibri Light" panose="020F0302020204030204" pitchFamily="34" charset="0"/>
              </a:rPr>
              <a:t> </a:t>
            </a:r>
            <a:r>
              <a:rPr lang="el-GR" dirty="0" smtClean="0">
                <a:latin typeface="Calibri Light" panose="020F0302020204030204" pitchFamily="34" charset="0"/>
                <a:cs typeface="Calibri Light" panose="020F0302020204030204" pitchFamily="34" charset="0"/>
              </a:rPr>
              <a:t>μαθηματικά </a:t>
            </a:r>
            <a:r>
              <a:rPr lang="el-GR" dirty="0">
                <a:latin typeface="Calibri Light" panose="020F0302020204030204" pitchFamily="34" charset="0"/>
                <a:cs typeface="Calibri Light" panose="020F0302020204030204" pitchFamily="34" charset="0"/>
              </a:rPr>
              <a:t>ήταν </a:t>
            </a:r>
            <a:endParaRPr lang="el-GR" dirty="0" smtClean="0">
              <a:latin typeface="Calibri Light" panose="020F0302020204030204" pitchFamily="34" charset="0"/>
              <a:cs typeface="Calibri Light" panose="020F0302020204030204" pitchFamily="34" charset="0"/>
            </a:endParaRPr>
          </a:p>
          <a:p>
            <a:pPr marL="0" indent="0">
              <a:buNone/>
            </a:pPr>
            <a:r>
              <a:rPr lang="el-GR" dirty="0">
                <a:latin typeface="Calibri Light" panose="020F0302020204030204" pitchFamily="34" charset="0"/>
                <a:cs typeface="Calibri Light" panose="020F0302020204030204" pitchFamily="34" charset="0"/>
              </a:rPr>
              <a:t> </a:t>
            </a:r>
            <a:r>
              <a:rPr lang="el-GR" dirty="0" smtClean="0">
                <a:latin typeface="Calibri Light" panose="020F0302020204030204" pitchFamily="34" charset="0"/>
                <a:cs typeface="Calibri Light" panose="020F0302020204030204" pitchFamily="34" charset="0"/>
              </a:rPr>
              <a:t>       μια </a:t>
            </a:r>
            <a:r>
              <a:rPr lang="el-GR" dirty="0">
                <a:latin typeface="Calibri Light" panose="020F0302020204030204" pitchFamily="34" charset="0"/>
                <a:cs typeface="Calibri Light" panose="020F0302020204030204" pitchFamily="34" charset="0"/>
              </a:rPr>
              <a:t>πρακτική </a:t>
            </a:r>
            <a:r>
              <a:rPr lang="el-GR" dirty="0" smtClean="0">
                <a:latin typeface="Calibri Light" panose="020F0302020204030204" pitchFamily="34" charset="0"/>
                <a:cs typeface="Calibri Light" panose="020F0302020204030204" pitchFamily="34" charset="0"/>
              </a:rPr>
              <a:t>επίδειξη</a:t>
            </a:r>
            <a:r>
              <a:rPr lang="el-GR" dirty="0">
                <a:latin typeface="Calibri Light" panose="020F0302020204030204" pitchFamily="34" charset="0"/>
                <a:cs typeface="Calibri Light" panose="020F0302020204030204" pitchFamily="34" charset="0"/>
              </a:rPr>
              <a:t> σ</a:t>
            </a:r>
            <a:r>
              <a:rPr lang="el-GR" dirty="0" smtClean="0">
                <a:latin typeface="Calibri Light" panose="020F0302020204030204" pitchFamily="34" charset="0"/>
                <a:cs typeface="Calibri Light" panose="020F0302020204030204" pitchFamily="34" charset="0"/>
              </a:rPr>
              <a:t>χετικά </a:t>
            </a:r>
            <a:r>
              <a:rPr lang="el-GR" dirty="0">
                <a:latin typeface="Calibri Light" panose="020F0302020204030204" pitchFamily="34" charset="0"/>
                <a:cs typeface="Calibri Light" panose="020F0302020204030204" pitchFamily="34" charset="0"/>
              </a:rPr>
              <a:t>με τη σημασία </a:t>
            </a:r>
            <a:r>
              <a:rPr lang="el-GR" dirty="0" smtClean="0">
                <a:latin typeface="Calibri Light" panose="020F0302020204030204" pitchFamily="34" charset="0"/>
                <a:cs typeface="Calibri Light" panose="020F0302020204030204" pitchFamily="34" charset="0"/>
              </a:rPr>
              <a:t>του</a:t>
            </a:r>
            <a:r>
              <a:rPr lang="el-GR" dirty="0">
                <a:latin typeface="Calibri Light" panose="020F0302020204030204" pitchFamily="34" charset="0"/>
                <a:cs typeface="Calibri Light" panose="020F0302020204030204" pitchFamily="34" charset="0"/>
              </a:rPr>
              <a:t> </a:t>
            </a:r>
            <a:r>
              <a:rPr lang="el-GR" dirty="0" smtClean="0">
                <a:latin typeface="Calibri Light" panose="020F0302020204030204" pitchFamily="34" charset="0"/>
                <a:cs typeface="Calibri Light" panose="020F0302020204030204" pitchFamily="34" charset="0"/>
              </a:rPr>
              <a:t>« π(=</a:t>
            </a:r>
            <a:r>
              <a:rPr lang="el-GR" dirty="0">
                <a:latin typeface="Calibri Light" panose="020F0302020204030204" pitchFamily="34" charset="0"/>
                <a:cs typeface="Calibri Light" panose="020F0302020204030204" pitchFamily="34" charset="0"/>
              </a:rPr>
              <a:t>3,14...),  </a:t>
            </a:r>
            <a:r>
              <a:rPr lang="el-GR" dirty="0" smtClean="0">
                <a:latin typeface="Calibri Light" panose="020F0302020204030204" pitchFamily="34" charset="0"/>
                <a:cs typeface="Calibri Light" panose="020F0302020204030204" pitchFamily="34" charset="0"/>
              </a:rPr>
              <a:t>               </a:t>
            </a:r>
            <a:endParaRPr lang="el-GR" dirty="0">
              <a:latin typeface="Calibri Light" panose="020F0302020204030204" pitchFamily="34" charset="0"/>
              <a:cs typeface="Calibri Light" panose="020F0302020204030204" pitchFamily="34" charset="0"/>
            </a:endParaRPr>
          </a:p>
          <a:p>
            <a:pPr marL="0" indent="0">
              <a:buNone/>
            </a:pPr>
            <a:r>
              <a:rPr lang="el-GR" dirty="0">
                <a:latin typeface="Calibri Light" panose="020F0302020204030204" pitchFamily="34" charset="0"/>
                <a:cs typeface="Calibri Light" panose="020F0302020204030204" pitchFamily="34" charset="0"/>
              </a:rPr>
              <a:t>          στον τύπο που </a:t>
            </a:r>
            <a:r>
              <a:rPr lang="el-GR" dirty="0" smtClean="0">
                <a:latin typeface="Calibri Light" panose="020F0302020204030204" pitchFamily="34" charset="0"/>
                <a:cs typeface="Calibri Light" panose="020F0302020204030204" pitchFamily="34" charset="0"/>
              </a:rPr>
              <a:t>χρησιμοποιείται. Για </a:t>
            </a:r>
            <a:r>
              <a:rPr lang="el-GR" dirty="0">
                <a:latin typeface="Calibri Light" panose="020F0302020204030204" pitchFamily="34" charset="0"/>
                <a:cs typeface="Calibri Light" panose="020F0302020204030204" pitchFamily="34" charset="0"/>
              </a:rPr>
              <a:t>να βρεθεί η περιφέρεια ενός κύκλου </a:t>
            </a:r>
            <a:r>
              <a:rPr lang="el-GR" dirty="0" smtClean="0">
                <a:latin typeface="Calibri Light" panose="020F0302020204030204" pitchFamily="34" charset="0"/>
                <a:cs typeface="Calibri Light" panose="020F0302020204030204" pitchFamily="34" charset="0"/>
              </a:rPr>
              <a:t>Μήκος</a:t>
            </a:r>
            <a:r>
              <a:rPr lang="el-GR" dirty="0">
                <a:latin typeface="Calibri Light" panose="020F0302020204030204" pitchFamily="34" charset="0"/>
                <a:cs typeface="Calibri Light" panose="020F0302020204030204" pitchFamily="34" charset="0"/>
              </a:rPr>
              <a:t> </a:t>
            </a:r>
            <a:r>
              <a:rPr lang="el-GR" dirty="0" smtClean="0">
                <a:latin typeface="Calibri Light" panose="020F0302020204030204" pitchFamily="34" charset="0"/>
                <a:cs typeface="Calibri Light" panose="020F0302020204030204" pitchFamily="34" charset="0"/>
              </a:rPr>
              <a:t>  Περιφέρειας κύκλου</a:t>
            </a:r>
            <a:r>
              <a:rPr lang="el-GR" dirty="0">
                <a:latin typeface="Calibri Light" panose="020F0302020204030204" pitchFamily="34" charset="0"/>
                <a:cs typeface="Calibri Light" panose="020F0302020204030204" pitchFamily="34" charset="0"/>
              </a:rPr>
              <a:t>= ∆ιάμετροςΧ3,14). </a:t>
            </a:r>
          </a:p>
          <a:p>
            <a:pPr marL="0" indent="0">
              <a:buNone/>
            </a:pPr>
            <a:r>
              <a:rPr lang="el-GR" dirty="0" smtClean="0">
                <a:latin typeface="Calibri Light" panose="020F0302020204030204" pitchFamily="34" charset="0"/>
                <a:cs typeface="Calibri Light" panose="020F0302020204030204" pitchFamily="34" charset="0"/>
              </a:rPr>
              <a:t>Θυμάμαι ότι ο </a:t>
            </a:r>
            <a:r>
              <a:rPr lang="el-GR" dirty="0" smtClean="0">
                <a:solidFill>
                  <a:schemeClr val="accent1">
                    <a:lumMod val="50000"/>
                  </a:schemeClr>
                </a:solidFill>
                <a:latin typeface="Calibri Light" panose="020F0302020204030204" pitchFamily="34" charset="0"/>
                <a:cs typeface="Calibri Light" panose="020F0302020204030204" pitchFamily="34" charset="0"/>
              </a:rPr>
              <a:t>καθηγητής πήρε έναν κύκλο φτιαγμένο από χαρτόνι</a:t>
            </a:r>
            <a:r>
              <a:rPr lang="el-GR" dirty="0">
                <a:solidFill>
                  <a:schemeClr val="accent1">
                    <a:lumMod val="50000"/>
                  </a:schemeClr>
                </a:solidFill>
                <a:latin typeface="Calibri Light" panose="020F0302020204030204" pitchFamily="34" charset="0"/>
                <a:cs typeface="Calibri Light" panose="020F0302020204030204" pitchFamily="34" charset="0"/>
              </a:rPr>
              <a:t>, </a:t>
            </a:r>
            <a:r>
              <a:rPr lang="el-GR" dirty="0" smtClean="0">
                <a:solidFill>
                  <a:schemeClr val="accent1">
                    <a:lumMod val="50000"/>
                  </a:schemeClr>
                </a:solidFill>
                <a:latin typeface="Calibri Light" panose="020F0302020204030204" pitchFamily="34" charset="0"/>
                <a:cs typeface="Calibri Light" panose="020F0302020204030204" pitchFamily="34" charset="0"/>
              </a:rPr>
              <a:t>τύλιξε ένα κορδόνι γύρω από την περιφέρειά</a:t>
            </a:r>
            <a:r>
              <a:rPr lang="el-GR" dirty="0">
                <a:solidFill>
                  <a:schemeClr val="accent1">
                    <a:lumMod val="50000"/>
                  </a:schemeClr>
                </a:solidFill>
                <a:latin typeface="Calibri Light" panose="020F0302020204030204" pitchFamily="34" charset="0"/>
                <a:cs typeface="Calibri Light" panose="020F0302020204030204" pitchFamily="34" charset="0"/>
              </a:rPr>
              <a:t> </a:t>
            </a:r>
            <a:r>
              <a:rPr lang="el-GR" dirty="0" smtClean="0">
                <a:solidFill>
                  <a:schemeClr val="accent1">
                    <a:lumMod val="50000"/>
                  </a:schemeClr>
                </a:solidFill>
                <a:latin typeface="Calibri Light" panose="020F0302020204030204" pitchFamily="34" charset="0"/>
                <a:cs typeface="Calibri Light" panose="020F0302020204030204" pitchFamily="34" charset="0"/>
              </a:rPr>
              <a:t>του και έδειξε στην τάξη ότι ήταν ίσο</a:t>
            </a:r>
            <a:r>
              <a:rPr lang="el-GR" dirty="0">
                <a:solidFill>
                  <a:schemeClr val="accent1">
                    <a:lumMod val="50000"/>
                  </a:schemeClr>
                </a:solidFill>
                <a:latin typeface="Calibri Light" panose="020F0302020204030204" pitchFamily="34" charset="0"/>
                <a:cs typeface="Calibri Light" panose="020F0302020204030204" pitchFamily="34" charset="0"/>
              </a:rPr>
              <a:t> </a:t>
            </a:r>
            <a:r>
              <a:rPr lang="el-GR" dirty="0" smtClean="0">
                <a:solidFill>
                  <a:schemeClr val="accent1">
                    <a:lumMod val="50000"/>
                  </a:schemeClr>
                </a:solidFill>
                <a:latin typeface="Calibri Light" panose="020F0302020204030204" pitchFamily="34" charset="0"/>
                <a:cs typeface="Calibri Light" panose="020F0302020204030204" pitchFamily="34" charset="0"/>
              </a:rPr>
              <a:t>με τρεις διαμέτρους συν ένα μικρό υπόλοιπο που</a:t>
            </a:r>
            <a:r>
              <a:rPr lang="el-GR" dirty="0">
                <a:solidFill>
                  <a:schemeClr val="accent1">
                    <a:lumMod val="50000"/>
                  </a:schemeClr>
                </a:solidFill>
                <a:latin typeface="Calibri Light" panose="020F0302020204030204" pitchFamily="34" charset="0"/>
                <a:cs typeface="Calibri Light" panose="020F0302020204030204" pitchFamily="34" charset="0"/>
              </a:rPr>
              <a:t> </a:t>
            </a:r>
            <a:r>
              <a:rPr lang="el-GR" dirty="0" smtClean="0">
                <a:solidFill>
                  <a:schemeClr val="accent1">
                    <a:lumMod val="50000"/>
                  </a:schemeClr>
                </a:solidFill>
                <a:latin typeface="Calibri Light" panose="020F0302020204030204" pitchFamily="34" charset="0"/>
                <a:cs typeface="Calibri Light" panose="020F0302020204030204" pitchFamily="34" charset="0"/>
              </a:rPr>
              <a:t>υπολογίστηκε ίσο με 0,14</a:t>
            </a:r>
            <a:r>
              <a:rPr lang="el-GR" dirty="0">
                <a:solidFill>
                  <a:schemeClr val="accent1">
                    <a:lumMod val="50000"/>
                  </a:schemeClr>
                </a:solidFill>
                <a:latin typeface="Calibri Light" panose="020F0302020204030204" pitchFamily="34" charset="0"/>
                <a:cs typeface="Calibri Light" panose="020F0302020204030204" pitchFamily="34" charset="0"/>
              </a:rPr>
              <a:t>. </a:t>
            </a:r>
            <a:r>
              <a:rPr lang="el-GR" dirty="0" smtClean="0">
                <a:solidFill>
                  <a:schemeClr val="accent1">
                    <a:lumMod val="50000"/>
                  </a:schemeClr>
                </a:solidFill>
                <a:latin typeface="Calibri Light" panose="020F0302020204030204" pitchFamily="34" charset="0"/>
                <a:cs typeface="Calibri Light" panose="020F0302020204030204" pitchFamily="34" charset="0"/>
              </a:rPr>
              <a:t>Όλο μαζί</a:t>
            </a:r>
            <a:r>
              <a:rPr lang="el-GR" dirty="0">
                <a:solidFill>
                  <a:schemeClr val="accent1">
                    <a:lumMod val="50000"/>
                  </a:schemeClr>
                </a:solidFill>
                <a:latin typeface="Calibri Light" panose="020F0302020204030204" pitchFamily="34" charset="0"/>
                <a:cs typeface="Calibri Light" panose="020F0302020204030204" pitchFamily="34" charset="0"/>
              </a:rPr>
              <a:t>, </a:t>
            </a:r>
            <a:r>
              <a:rPr lang="el-GR" dirty="0" smtClean="0">
                <a:solidFill>
                  <a:schemeClr val="accent1">
                    <a:lumMod val="50000"/>
                  </a:schemeClr>
                </a:solidFill>
                <a:latin typeface="Calibri Light" panose="020F0302020204030204" pitchFamily="34" charset="0"/>
                <a:cs typeface="Calibri Light" panose="020F0302020204030204" pitchFamily="34" charset="0"/>
              </a:rPr>
              <a:t>3,14</a:t>
            </a:r>
            <a:r>
              <a:rPr lang="el-GR" dirty="0" smtClean="0">
                <a:latin typeface="Calibri Light" panose="020F0302020204030204" pitchFamily="34" charset="0"/>
                <a:cs typeface="Calibri Light" panose="020F0302020204030204" pitchFamily="34" charset="0"/>
              </a:rPr>
              <a:t>. Αυτό ήταν κάτι πραγματικό για</a:t>
            </a:r>
            <a:r>
              <a:rPr lang="el-GR" dirty="0">
                <a:latin typeface="Calibri Light" panose="020F0302020204030204" pitchFamily="34" charset="0"/>
                <a:cs typeface="Calibri Light" panose="020F0302020204030204" pitchFamily="34" charset="0"/>
              </a:rPr>
              <a:t> </a:t>
            </a:r>
            <a:r>
              <a:rPr lang="el-GR" dirty="0" smtClean="0">
                <a:latin typeface="Calibri Light" panose="020F0302020204030204" pitchFamily="34" charset="0"/>
                <a:cs typeface="Calibri Light" panose="020F0302020204030204" pitchFamily="34" charset="0"/>
              </a:rPr>
              <a:t>μένα</a:t>
            </a:r>
            <a:r>
              <a:rPr lang="el-GR" dirty="0">
                <a:latin typeface="Calibri Light" panose="020F0302020204030204" pitchFamily="34" charset="0"/>
                <a:cs typeface="Calibri Light" panose="020F0302020204030204" pitchFamily="34" charset="0"/>
              </a:rPr>
              <a:t>. </a:t>
            </a:r>
            <a:r>
              <a:rPr lang="el-GR" dirty="0" smtClean="0">
                <a:latin typeface="Calibri Light" panose="020F0302020204030204" pitchFamily="34" charset="0"/>
                <a:cs typeface="Calibri Light" panose="020F0302020204030204" pitchFamily="34" charset="0"/>
              </a:rPr>
              <a:t>Το παρακολούθησα και το</a:t>
            </a:r>
            <a:r>
              <a:rPr lang="el-GR" dirty="0">
                <a:latin typeface="Calibri Light" panose="020F0302020204030204" pitchFamily="34" charset="0"/>
                <a:cs typeface="Calibri Light" panose="020F0302020204030204" pitchFamily="34" charset="0"/>
              </a:rPr>
              <a:t> </a:t>
            </a:r>
            <a:r>
              <a:rPr lang="el-GR" dirty="0" smtClean="0">
                <a:latin typeface="Calibri Light" panose="020F0302020204030204" pitchFamily="34" charset="0"/>
                <a:cs typeface="Calibri Light" panose="020F0302020204030204" pitchFamily="34" charset="0"/>
              </a:rPr>
              <a:t>κατάλαβα.» </a:t>
            </a:r>
            <a:endParaRPr lang="el-GR" dirty="0">
              <a:latin typeface="Calibri Light" panose="020F0302020204030204" pitchFamily="34" charset="0"/>
              <a:cs typeface="Calibri Light" panose="020F0302020204030204" pitchFamily="34" charset="0"/>
            </a:endParaRPr>
          </a:p>
        </p:txBody>
      </p:sp>
      <p:sp>
        <p:nvSpPr>
          <p:cNvPr id="7" name="Επεξήγηση με σύννεφο 6"/>
          <p:cNvSpPr/>
          <p:nvPr/>
        </p:nvSpPr>
        <p:spPr>
          <a:xfrm>
            <a:off x="-108521" y="-11329"/>
            <a:ext cx="8856985" cy="6048672"/>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3488635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57200" y="620688"/>
            <a:ext cx="7931224" cy="5853264"/>
          </a:xfrm>
        </p:spPr>
        <p:txBody>
          <a:bodyPr>
            <a:normAutofit/>
          </a:bodyPr>
          <a:lstStyle/>
          <a:p>
            <a:pPr algn="just"/>
            <a:r>
              <a:rPr lang="el-GR" dirty="0" smtClean="0">
                <a:latin typeface="Calibri Light" pitchFamily="34" charset="0"/>
              </a:rPr>
              <a:t>Η </a:t>
            </a:r>
            <a:r>
              <a:rPr lang="el-GR" dirty="0">
                <a:latin typeface="Calibri Light" pitchFamily="34" charset="0"/>
              </a:rPr>
              <a:t>προσέγγιση που συνιστάται περισσότερο για την διδασκαλία μαθητών με αυτισμό ή asperger είναι η χρήση οπτικών βοηθημάτων. Οι μαθητές συχνά δείχνουν ικανότητα στην συγκεκριμένη σκέψη, απομνημόνευση και κατανόηση οπτικοχωρικών σχέσεων, ενώ δυσκολεύονται στην αφηρημένη σκέψη, κοινωνική γνώση, επικοινωνία και προσοχή. Τα εικονιστικά και γραπτά σύμβολα μπορεί να βοηθήσουν τους μαθητές να μάθουν, να επικοινωνήσουν και να αναπτύξουν αυτοέλεγχο</a:t>
            </a:r>
            <a:r>
              <a:rPr lang="el-GR" dirty="0" smtClean="0">
                <a:latin typeface="Calibri Light" pitchFamily="34" charset="0"/>
              </a:rPr>
              <a:t>.</a:t>
            </a:r>
          </a:p>
          <a:p>
            <a:pPr marL="0" indent="0" algn="just">
              <a:buNone/>
            </a:pPr>
            <a:r>
              <a:rPr lang="el-GR" dirty="0" smtClean="0">
                <a:latin typeface="Calibri Light" pitchFamily="34" charset="0"/>
              </a:rPr>
              <a:t> </a:t>
            </a:r>
          </a:p>
        </p:txBody>
      </p:sp>
    </p:spTree>
    <p:extLst>
      <p:ext uri="{BB962C8B-B14F-4D97-AF65-F5344CB8AC3E}">
        <p14:creationId xmlns:p14="http://schemas.microsoft.com/office/powerpoint/2010/main" xmlns="" val="3402988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850106"/>
          </a:xfrm>
        </p:spPr>
        <p:txBody>
          <a:bodyPr/>
          <a:lstStyle/>
          <a:p>
            <a:pPr algn="ctr"/>
            <a:r>
              <a:rPr lang="el-GR" dirty="0"/>
              <a:t> </a:t>
            </a:r>
            <a:r>
              <a:rPr lang="el-GR" dirty="0" smtClean="0">
                <a:latin typeface="Calibri Light" pitchFamily="34" charset="0"/>
              </a:rPr>
              <a:t>ΔΥΣΚΟΛΙΕΣ ΣΤΗ ΓΛΩΣΣΑ</a:t>
            </a:r>
            <a:endParaRPr lang="el-GR" dirty="0">
              <a:latin typeface="Calibri Light" pitchFamily="34" charset="0"/>
            </a:endParaRPr>
          </a:p>
        </p:txBody>
      </p:sp>
      <p:sp>
        <p:nvSpPr>
          <p:cNvPr id="3" name="Θέση περιεχομένου 2"/>
          <p:cNvSpPr>
            <a:spLocks noGrp="1"/>
          </p:cNvSpPr>
          <p:nvPr>
            <p:ph sz="quarter" idx="1"/>
          </p:nvPr>
        </p:nvSpPr>
        <p:spPr>
          <a:xfrm>
            <a:off x="457200" y="1412776"/>
            <a:ext cx="7931224" cy="5061176"/>
          </a:xfrm>
        </p:spPr>
        <p:txBody>
          <a:bodyPr/>
          <a:lstStyle/>
          <a:p>
            <a:pPr algn="just"/>
            <a:r>
              <a:rPr lang="el-GR" dirty="0" smtClean="0">
                <a:latin typeface="Calibri Light" pitchFamily="34" charset="0"/>
              </a:rPr>
              <a:t>ο </a:t>
            </a:r>
            <a:r>
              <a:rPr lang="el-GR" dirty="0">
                <a:latin typeface="Calibri Light" pitchFamily="34" charset="0"/>
              </a:rPr>
              <a:t>εκπαιδευτικός μπορεί να χρησιμοποιήσει ιστορία σε κόμικς που περιέχει διάλογο</a:t>
            </a:r>
          </a:p>
          <a:p>
            <a:pPr algn="just"/>
            <a:r>
              <a:rPr lang="el-GR" dirty="0" smtClean="0">
                <a:latin typeface="Calibri Light" pitchFamily="34" charset="0"/>
              </a:rPr>
              <a:t>να </a:t>
            </a:r>
            <a:r>
              <a:rPr lang="el-GR" dirty="0">
                <a:latin typeface="Calibri Light" pitchFamily="34" charset="0"/>
              </a:rPr>
              <a:t>διδάξει κατάλληλες λεκτικές δομές για το ξεκίνημα συζήτησης</a:t>
            </a:r>
          </a:p>
          <a:p>
            <a:pPr algn="just"/>
            <a:r>
              <a:rPr lang="el-GR" dirty="0" smtClean="0">
                <a:latin typeface="Calibri Light" pitchFamily="34" charset="0"/>
              </a:rPr>
              <a:t>να </a:t>
            </a:r>
            <a:r>
              <a:rPr lang="el-GR" dirty="0">
                <a:latin typeface="Calibri Light" pitchFamily="34" charset="0"/>
              </a:rPr>
              <a:t>διδάξει στους μαθητές τρόπους για να ζητούν βοήθεια όταν μπερδεύονται</a:t>
            </a:r>
          </a:p>
          <a:p>
            <a:pPr algn="just"/>
            <a:r>
              <a:rPr lang="el-GR" dirty="0" smtClean="0">
                <a:latin typeface="Calibri Light" pitchFamily="34" charset="0"/>
              </a:rPr>
              <a:t>να </a:t>
            </a:r>
            <a:r>
              <a:rPr lang="el-GR" dirty="0">
                <a:latin typeface="Calibri Light" pitchFamily="34" charset="0"/>
              </a:rPr>
              <a:t>διδάξει τρόπους διεξαγωγής μιας συζήτησης σε μικρές ομάδες</a:t>
            </a:r>
          </a:p>
          <a:p>
            <a:pPr algn="just"/>
            <a:r>
              <a:rPr lang="el-GR" dirty="0" smtClean="0">
                <a:latin typeface="Calibri Light" pitchFamily="34" charset="0"/>
              </a:rPr>
              <a:t>να </a:t>
            </a:r>
            <a:r>
              <a:rPr lang="el-GR" dirty="0">
                <a:latin typeface="Calibri Light" pitchFamily="34" charset="0"/>
              </a:rPr>
              <a:t>διδάξει κανόνες σε σχέση με την εναλλαγή σειράς στην συζήτηση και σε σχέση με το πότε απαντώ, διακόπτω ή αλλάζω θέμα</a:t>
            </a:r>
          </a:p>
        </p:txBody>
      </p:sp>
    </p:spTree>
    <p:extLst>
      <p:ext uri="{BB962C8B-B14F-4D97-AF65-F5344CB8AC3E}">
        <p14:creationId xmlns:p14="http://schemas.microsoft.com/office/powerpoint/2010/main" xmlns="" val="4163936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57200" y="404664"/>
            <a:ext cx="8291264" cy="6069288"/>
          </a:xfrm>
        </p:spPr>
        <p:txBody>
          <a:bodyPr>
            <a:normAutofit/>
          </a:bodyPr>
          <a:lstStyle/>
          <a:p>
            <a:pPr algn="just"/>
            <a:r>
              <a:rPr lang="el-GR" dirty="0" smtClean="0">
                <a:latin typeface="Calibri Light" pitchFamily="34" charset="0"/>
              </a:rPr>
              <a:t>να </a:t>
            </a:r>
            <a:r>
              <a:rPr lang="el-GR" dirty="0">
                <a:latin typeface="Calibri Light" pitchFamily="34" charset="0"/>
              </a:rPr>
              <a:t>χρησιμοποιήσει μαγνητοφωνημένες συζητήσεις, καθώς και συζητήσεις σε video</a:t>
            </a:r>
          </a:p>
          <a:p>
            <a:pPr algn="just"/>
            <a:r>
              <a:rPr lang="el-GR" dirty="0" smtClean="0">
                <a:latin typeface="Calibri Light" pitchFamily="34" charset="0"/>
              </a:rPr>
              <a:t>να </a:t>
            </a:r>
            <a:r>
              <a:rPr lang="el-GR" dirty="0">
                <a:latin typeface="Calibri Light" pitchFamily="34" charset="0"/>
              </a:rPr>
              <a:t>εξηγήσει τις μεταφορές και τις λέξεις με διπλές σημασίες</a:t>
            </a:r>
          </a:p>
          <a:p>
            <a:pPr algn="just"/>
            <a:r>
              <a:rPr lang="el-GR" dirty="0" smtClean="0">
                <a:latin typeface="Calibri Light" pitchFamily="34" charset="0"/>
              </a:rPr>
              <a:t>να </a:t>
            </a:r>
            <a:r>
              <a:rPr lang="el-GR" dirty="0">
                <a:latin typeface="Calibri Light" pitchFamily="34" charset="0"/>
              </a:rPr>
              <a:t>ενθαρρύνει τους μαθητές να ζητούν την επανάληψη ή την απλοποίηση μιας οδηγίας, ή την οδηγία γραπτώς αν δεν την κατανοεί</a:t>
            </a:r>
          </a:p>
          <a:p>
            <a:pPr algn="just"/>
            <a:r>
              <a:rPr lang="el-GR" dirty="0" smtClean="0">
                <a:latin typeface="Calibri Light" pitchFamily="34" charset="0"/>
              </a:rPr>
              <a:t>να </a:t>
            </a:r>
            <a:r>
              <a:rPr lang="el-GR" dirty="0">
                <a:latin typeface="Calibri Light" pitchFamily="34" charset="0"/>
              </a:rPr>
              <a:t>σταματά κάθε φορά που δίνει οδηγίες για να ελέγξει την κατανόησή τους</a:t>
            </a:r>
          </a:p>
          <a:p>
            <a:pPr algn="just"/>
            <a:r>
              <a:rPr lang="el-GR" dirty="0" smtClean="0">
                <a:latin typeface="Calibri Light" pitchFamily="34" charset="0"/>
              </a:rPr>
              <a:t>να </a:t>
            </a:r>
            <a:r>
              <a:rPr lang="el-GR" dirty="0">
                <a:latin typeface="Calibri Light" pitchFamily="34" charset="0"/>
              </a:rPr>
              <a:t>περιορίζει τις προφορικές ερωτήσεις στον αριθμό που μπορεί να ανταποκριθεί ο μαθητής</a:t>
            </a:r>
          </a:p>
          <a:p>
            <a:pPr algn="just"/>
            <a:r>
              <a:rPr lang="el-GR" dirty="0" smtClean="0">
                <a:latin typeface="Calibri Light" pitchFamily="34" charset="0"/>
              </a:rPr>
              <a:t>να </a:t>
            </a:r>
            <a:r>
              <a:rPr lang="el-GR" dirty="0">
                <a:latin typeface="Calibri Light" pitchFamily="34" charset="0"/>
              </a:rPr>
              <a:t>δείχνει video για να μπορούν οι μαθητές να αναγνωρίσουν τις εκφράσεις του προσώπου και τις σημασίες τους </a:t>
            </a:r>
          </a:p>
          <a:p>
            <a:endParaRPr lang="el-GR" dirty="0"/>
          </a:p>
        </p:txBody>
      </p:sp>
    </p:spTree>
    <p:extLst>
      <p:ext uri="{BB962C8B-B14F-4D97-AF65-F5344CB8AC3E}">
        <p14:creationId xmlns:p14="http://schemas.microsoft.com/office/powerpoint/2010/main" xmlns="" val="3740973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latin typeface="Calibri Light" pitchFamily="34" charset="0"/>
              </a:rPr>
              <a:t>ΕΜΜΟΝΗ ΣΤΗΝ ΟΜΟΙΟΜΟΡΦΙΑ</a:t>
            </a:r>
            <a:endParaRPr lang="el-GR" dirty="0">
              <a:latin typeface="Calibri Light" pitchFamily="34" charset="0"/>
            </a:endParaRPr>
          </a:p>
        </p:txBody>
      </p:sp>
      <p:sp>
        <p:nvSpPr>
          <p:cNvPr id="3" name="Θέση περιεχομένου 2"/>
          <p:cNvSpPr>
            <a:spLocks noGrp="1"/>
          </p:cNvSpPr>
          <p:nvPr>
            <p:ph sz="quarter" idx="1"/>
          </p:nvPr>
        </p:nvSpPr>
        <p:spPr/>
        <p:txBody>
          <a:bodyPr/>
          <a:lstStyle/>
          <a:p>
            <a:pPr algn="just"/>
            <a:r>
              <a:rPr lang="el-GR" dirty="0" smtClean="0">
                <a:latin typeface="Calibri Light" pitchFamily="34" charset="0"/>
              </a:rPr>
              <a:t>ο </a:t>
            </a:r>
            <a:r>
              <a:rPr lang="el-GR" dirty="0">
                <a:latin typeface="Calibri Light" pitchFamily="34" charset="0"/>
              </a:rPr>
              <a:t>εκπαιδευτικός μπορεί να προετοιμάζει τον μαθητή για ενδεχόμενες αλλαγές, όποτε είναι δυνατόν</a:t>
            </a:r>
          </a:p>
          <a:p>
            <a:pPr algn="just"/>
            <a:r>
              <a:rPr lang="el-GR" dirty="0" smtClean="0">
                <a:latin typeface="Calibri Light" pitchFamily="34" charset="0"/>
              </a:rPr>
              <a:t>να </a:t>
            </a:r>
            <a:r>
              <a:rPr lang="el-GR" dirty="0">
                <a:latin typeface="Calibri Light" pitchFamily="34" charset="0"/>
              </a:rPr>
              <a:t>χρησιμοποιεί εικόνες, προγράμματα δραστηριοτήτων και κοινωνικές ιστορίες για να σηματοδοτήσει τις επικείμενες αλλαγές</a:t>
            </a:r>
          </a:p>
        </p:txBody>
      </p:sp>
      <p:pic>
        <p:nvPicPr>
          <p:cNvPr id="1026" name="Picture 2"/>
          <p:cNvPicPr>
            <a:picLocks noGrp="1" noChangeAspect="1" noChangeArrowheads="1"/>
          </p:cNvPicPr>
          <p:nvPr>
            <p:ph sz="quarter"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70374" y="1628800"/>
            <a:ext cx="4046041" cy="4015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37873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8460432" cy="778098"/>
          </a:xfrm>
        </p:spPr>
        <p:txBody>
          <a:bodyPr/>
          <a:lstStyle/>
          <a:p>
            <a:pPr algn="ctr"/>
            <a:r>
              <a:rPr lang="el-GR" dirty="0" smtClean="0">
                <a:latin typeface="Calibri Light" pitchFamily="34" charset="0"/>
              </a:rPr>
              <a:t>ΔΥΣΚΟΛΙΑ ΣΤΗΝ ΚΟΙΝΩΝΙΚΗ ΑΛΛΗΛΕΠΙΔΡΑΣΗ</a:t>
            </a:r>
            <a:endParaRPr lang="el-GR" dirty="0">
              <a:latin typeface="Calibri Light" pitchFamily="34" charset="0"/>
            </a:endParaRPr>
          </a:p>
        </p:txBody>
      </p:sp>
      <p:sp>
        <p:nvSpPr>
          <p:cNvPr id="3" name="Θέση περιεχομένου 2"/>
          <p:cNvSpPr>
            <a:spLocks noGrp="1"/>
          </p:cNvSpPr>
          <p:nvPr>
            <p:ph sz="quarter" idx="1"/>
          </p:nvPr>
        </p:nvSpPr>
        <p:spPr>
          <a:xfrm>
            <a:off x="323528" y="1600200"/>
            <a:ext cx="8352928" cy="4873752"/>
          </a:xfrm>
        </p:spPr>
        <p:txBody>
          <a:bodyPr>
            <a:normAutofit fontScale="85000" lnSpcReduction="20000"/>
          </a:bodyPr>
          <a:lstStyle/>
          <a:p>
            <a:pPr algn="just"/>
            <a:r>
              <a:rPr lang="el-GR" dirty="0" smtClean="0">
                <a:latin typeface="Calibri Light" pitchFamily="34" charset="0"/>
              </a:rPr>
              <a:t>ο </a:t>
            </a:r>
            <a:r>
              <a:rPr lang="el-GR" dirty="0">
                <a:latin typeface="Calibri Light" pitchFamily="34" charset="0"/>
              </a:rPr>
              <a:t>εκπαιδευτικός χρειάζεται να ξεκαθαρίσει τους κανόνες και τις προσδοκίες του σχετικά με την συμπεριφορά</a:t>
            </a:r>
          </a:p>
          <a:p>
            <a:pPr algn="just"/>
            <a:r>
              <a:rPr lang="el-GR" dirty="0" smtClean="0">
                <a:latin typeface="Calibri Light" pitchFamily="34" charset="0"/>
              </a:rPr>
              <a:t>να </a:t>
            </a:r>
            <a:r>
              <a:rPr lang="el-GR" dirty="0">
                <a:latin typeface="Calibri Light" pitchFamily="34" charset="0"/>
              </a:rPr>
              <a:t>διδάξει με λεπτομέρεια και σαφήνεια τους κανόνες της κοινωνικής συμπεριφοράς</a:t>
            </a:r>
          </a:p>
          <a:p>
            <a:pPr algn="just"/>
            <a:r>
              <a:rPr lang="el-GR" dirty="0" smtClean="0">
                <a:latin typeface="Calibri Light" pitchFamily="34" charset="0"/>
              </a:rPr>
              <a:t>να </a:t>
            </a:r>
            <a:r>
              <a:rPr lang="el-GR" dirty="0">
                <a:latin typeface="Calibri Light" pitchFamily="34" charset="0"/>
              </a:rPr>
              <a:t>διδάξει στον μαθητή πώς να αλληλεπιδρά με την χρήση κοινωνικών ιστοριών, μοντελοποίησης και το παίξιμο ρόλων </a:t>
            </a:r>
          </a:p>
          <a:p>
            <a:pPr algn="just"/>
            <a:r>
              <a:rPr lang="el-GR" dirty="0" smtClean="0">
                <a:latin typeface="Calibri Light" pitchFamily="34" charset="0"/>
              </a:rPr>
              <a:t>να </a:t>
            </a:r>
            <a:r>
              <a:rPr lang="el-GR" dirty="0">
                <a:latin typeface="Calibri Light" pitchFamily="34" charset="0"/>
              </a:rPr>
              <a:t>διδάξουν στους συμμαθητές τρόπους ανταπόκρισης στην δυσκολία κοινωνικής αλληλεπίδρασης του μαθητή</a:t>
            </a:r>
          </a:p>
          <a:p>
            <a:pPr algn="just"/>
            <a:r>
              <a:rPr lang="el-GR" dirty="0" smtClean="0">
                <a:latin typeface="Calibri Light" pitchFamily="34" charset="0"/>
              </a:rPr>
              <a:t>να </a:t>
            </a:r>
            <a:r>
              <a:rPr lang="el-GR" dirty="0">
                <a:latin typeface="Calibri Light" pitchFamily="34" charset="0"/>
              </a:rPr>
              <a:t>ενθαρρύνουν τα συνεργατικά παιχνίδια</a:t>
            </a:r>
          </a:p>
          <a:p>
            <a:pPr algn="just"/>
            <a:r>
              <a:rPr lang="el-GR" dirty="0" smtClean="0">
                <a:latin typeface="Calibri Light" pitchFamily="34" charset="0"/>
              </a:rPr>
              <a:t>να </a:t>
            </a:r>
            <a:r>
              <a:rPr lang="el-GR" dirty="0">
                <a:latin typeface="Calibri Light" pitchFamily="34" charset="0"/>
              </a:rPr>
              <a:t>επιβλέπουν και να υποστηρίζουν  τον μαθητή κατά την διάρκεια των διαλλειμάτων </a:t>
            </a:r>
          </a:p>
          <a:p>
            <a:pPr algn="just"/>
            <a:r>
              <a:rPr lang="el-GR" dirty="0" smtClean="0">
                <a:latin typeface="Calibri Light" pitchFamily="34" charset="0"/>
              </a:rPr>
              <a:t>να </a:t>
            </a:r>
            <a:r>
              <a:rPr lang="el-GR" dirty="0">
                <a:latin typeface="Calibri Light" pitchFamily="34" charset="0"/>
              </a:rPr>
              <a:t>χρησιμοποιούν έναν κύκλο φίλων οι οποίοι βοηθούν τον μαθητή κατά την διάρκεια μη δομημένων </a:t>
            </a:r>
            <a:r>
              <a:rPr lang="el-GR" dirty="0" smtClean="0">
                <a:latin typeface="Calibri Light" pitchFamily="34" charset="0"/>
              </a:rPr>
              <a:t>δραστηριοτήτων</a:t>
            </a:r>
          </a:p>
          <a:p>
            <a:pPr algn="just"/>
            <a:r>
              <a:rPr lang="el-GR" dirty="0" smtClean="0">
                <a:latin typeface="Calibri Light" pitchFamily="34" charset="0"/>
              </a:rPr>
              <a:t>να </a:t>
            </a:r>
            <a:r>
              <a:rPr lang="el-GR" dirty="0">
                <a:latin typeface="Calibri Light" pitchFamily="34" charset="0"/>
              </a:rPr>
              <a:t>δημιουργήσει ομάδες για να έχει την ευκαιρία να διδάξει άμεσα συγκεκριμένες κοινωνικές δεξιότητες και να εξασκηθεί ο μαθητής στην πράξη</a:t>
            </a:r>
          </a:p>
        </p:txBody>
      </p:sp>
    </p:spTree>
    <p:extLst>
      <p:ext uri="{BB962C8B-B14F-4D97-AF65-F5344CB8AC3E}">
        <p14:creationId xmlns:p14="http://schemas.microsoft.com/office/powerpoint/2010/main" xmlns="" val="2227581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7467600" cy="1080120"/>
          </a:xfrm>
        </p:spPr>
        <p:txBody>
          <a:bodyPr/>
          <a:lstStyle/>
          <a:p>
            <a:pPr algn="ctr"/>
            <a:r>
              <a:rPr lang="el-GR" dirty="0" smtClean="0">
                <a:latin typeface="Calibri Light" pitchFamily="34" charset="0"/>
              </a:rPr>
              <a:t>ΔΙΑΤΑΡΑΧΗ  ΕΛΛΕΙΜΜΑΤΙΚΗΣ ΠΡΟΣΟΧΗΣ ΚΑΙ ΥΠΕΡΚΙΝΗΤΙΚΟΤΗΤΑΣ</a:t>
            </a:r>
            <a:endParaRPr lang="el-GR" dirty="0">
              <a:latin typeface="Calibri Light" pitchFamily="34" charset="0"/>
            </a:endParaRPr>
          </a:p>
        </p:txBody>
      </p:sp>
      <p:sp>
        <p:nvSpPr>
          <p:cNvPr id="3" name="Θέση περιεχομένου 2"/>
          <p:cNvSpPr>
            <a:spLocks noGrp="1"/>
          </p:cNvSpPr>
          <p:nvPr>
            <p:ph sz="quarter" idx="1"/>
          </p:nvPr>
        </p:nvSpPr>
        <p:spPr>
          <a:xfrm>
            <a:off x="323528" y="1340768"/>
            <a:ext cx="8136904" cy="5133184"/>
          </a:xfrm>
        </p:spPr>
        <p:txBody>
          <a:bodyPr>
            <a:normAutofit lnSpcReduction="10000"/>
          </a:bodyPr>
          <a:lstStyle/>
          <a:p>
            <a:pPr algn="just"/>
            <a:r>
              <a:rPr lang="el-GR" dirty="0" smtClean="0">
                <a:latin typeface="Calibri Light" pitchFamily="34" charset="0"/>
              </a:rPr>
              <a:t>Είναι </a:t>
            </a:r>
            <a:r>
              <a:rPr lang="el-GR" dirty="0">
                <a:latin typeface="Calibri Light" pitchFamily="34" charset="0"/>
              </a:rPr>
              <a:t>μια από τις συχνότερες νευροβιολογικές διαταραχές της παιδικής και εφηβικής ηλικίας. </a:t>
            </a:r>
            <a:endParaRPr lang="el-GR" dirty="0" smtClean="0">
              <a:latin typeface="Calibri Light" pitchFamily="34" charset="0"/>
            </a:endParaRPr>
          </a:p>
          <a:p>
            <a:pPr algn="just"/>
            <a:r>
              <a:rPr lang="el-GR" dirty="0">
                <a:latin typeface="Calibri Light" pitchFamily="34" charset="0"/>
              </a:rPr>
              <a:t>Η αναγνώριση του προβλήματος συμπίπτει, στις περισσότερες περιπτώσεις, με την ένταξη στο σχολείο, εξαιτίας των αυξημένων απαιτήσεων για συγκέντρωση της προσοχής, οργάνωση και συμμόρφωση στους κανόνες. </a:t>
            </a:r>
            <a:endParaRPr lang="el-GR" dirty="0" smtClean="0">
              <a:latin typeface="Calibri Light" pitchFamily="34" charset="0"/>
            </a:endParaRPr>
          </a:p>
          <a:p>
            <a:pPr algn="just"/>
            <a:r>
              <a:rPr lang="el-GR" dirty="0" smtClean="0">
                <a:latin typeface="Calibri Light" pitchFamily="34" charset="0"/>
              </a:rPr>
              <a:t>Τα </a:t>
            </a:r>
            <a:r>
              <a:rPr lang="el-GR" dirty="0">
                <a:latin typeface="Calibri Light" pitchFamily="34" charset="0"/>
              </a:rPr>
              <a:t>χαρακτηριστικά (πυρηνικά) συμπτώματα της ΔΕΠΥ, δηλ. η διάσπαση προσοχής, η παρορμητικότητα και η υπερκινητικότητα, θεωρούνται τόσο κοινά στην παιδική ηλικία, που συχνά η διάγνωση παραβλέπεται, ενώ σε πολλές περιπτώσεις τα προβλήματα που η ίδια η ΔΕΠΥ προκαλεί στη συμπεριφορά, στην κοινωνική προσαρμογή ή στη σχολική απόδοση, αποδίδονται σε άλλες καταστάσεις που μπορεί να συνυπάρχουν.</a:t>
            </a:r>
          </a:p>
        </p:txBody>
      </p:sp>
    </p:spTree>
    <p:extLst>
      <p:ext uri="{BB962C8B-B14F-4D97-AF65-F5344CB8AC3E}">
        <p14:creationId xmlns:p14="http://schemas.microsoft.com/office/powerpoint/2010/main" xmlns="" val="2623203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994122"/>
          </a:xfrm>
        </p:spPr>
        <p:txBody>
          <a:bodyPr/>
          <a:lstStyle/>
          <a:p>
            <a:pPr algn="ctr"/>
            <a:r>
              <a:rPr lang="el-GR" dirty="0" smtClean="0">
                <a:latin typeface="Calibri Light" pitchFamily="34" charset="0"/>
              </a:rPr>
              <a:t>ΠΕΡΙΟΡΙΣΜΕΝΟ ΕΥΡΟΣ ΕΝΔΙΑΦΕΡΟΝΤΩΝ</a:t>
            </a:r>
            <a:endParaRPr lang="el-GR" dirty="0">
              <a:latin typeface="Calibri Light" pitchFamily="34" charset="0"/>
            </a:endParaRPr>
          </a:p>
        </p:txBody>
      </p:sp>
      <p:sp>
        <p:nvSpPr>
          <p:cNvPr id="3" name="Θέση περιεχομένου 2"/>
          <p:cNvSpPr>
            <a:spLocks noGrp="1"/>
          </p:cNvSpPr>
          <p:nvPr>
            <p:ph sz="quarter" idx="1"/>
          </p:nvPr>
        </p:nvSpPr>
        <p:spPr>
          <a:xfrm>
            <a:off x="457200" y="1600200"/>
            <a:ext cx="7931224" cy="4873752"/>
          </a:xfrm>
        </p:spPr>
        <p:txBody>
          <a:bodyPr/>
          <a:lstStyle/>
          <a:p>
            <a:pPr algn="just"/>
            <a:r>
              <a:rPr lang="el-GR" dirty="0" smtClean="0">
                <a:latin typeface="Calibri Light" pitchFamily="34" charset="0"/>
              </a:rPr>
              <a:t>ο </a:t>
            </a:r>
            <a:r>
              <a:rPr lang="el-GR" dirty="0">
                <a:latin typeface="Calibri Light" pitchFamily="34" charset="0"/>
              </a:rPr>
              <a:t>εκπαιδευτικός χρειάζεται να περιορίσει επίμονες συζητήσεις και ερωτήσεις</a:t>
            </a:r>
          </a:p>
          <a:p>
            <a:pPr algn="just"/>
            <a:r>
              <a:rPr lang="el-GR" dirty="0" smtClean="0">
                <a:latin typeface="Calibri Light" pitchFamily="34" charset="0"/>
              </a:rPr>
              <a:t>να </a:t>
            </a:r>
            <a:r>
              <a:rPr lang="el-GR" dirty="0">
                <a:latin typeface="Calibri Light" pitchFamily="34" charset="0"/>
              </a:rPr>
              <a:t>θέσει σταθερές προσδοκίες για όλη την τάξη, αλλά παράλληλα να δίνει ευκαιρίες στον μαθητή να ασχολείται με τα δικά του ενδιαφέροντα</a:t>
            </a:r>
          </a:p>
          <a:p>
            <a:endParaRPr lang="el-GR" dirty="0"/>
          </a:p>
        </p:txBody>
      </p:sp>
    </p:spTree>
    <p:extLst>
      <p:ext uri="{BB962C8B-B14F-4D97-AF65-F5344CB8AC3E}">
        <p14:creationId xmlns:p14="http://schemas.microsoft.com/office/powerpoint/2010/main" xmlns="" val="1985134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latin typeface="Calibri Light" pitchFamily="34" charset="0"/>
              </a:rPr>
              <a:t>ΦΤΩΧΗ ΣΥΓΚΕΝΤΡΩΣΗ</a:t>
            </a:r>
            <a:endParaRPr lang="el-GR" dirty="0">
              <a:latin typeface="Calibri Light" pitchFamily="34" charset="0"/>
            </a:endParaRPr>
          </a:p>
        </p:txBody>
      </p:sp>
      <p:sp>
        <p:nvSpPr>
          <p:cNvPr id="3" name="Θέση περιεχομένου 2"/>
          <p:cNvSpPr>
            <a:spLocks noGrp="1"/>
          </p:cNvSpPr>
          <p:nvPr>
            <p:ph sz="quarter" idx="1"/>
          </p:nvPr>
        </p:nvSpPr>
        <p:spPr/>
        <p:txBody>
          <a:bodyPr/>
          <a:lstStyle/>
          <a:p>
            <a:r>
              <a:rPr lang="el-GR" dirty="0" smtClean="0">
                <a:latin typeface="Calibri Light" pitchFamily="34" charset="0"/>
              </a:rPr>
              <a:t>να </a:t>
            </a:r>
            <a:r>
              <a:rPr lang="el-GR" dirty="0">
                <a:latin typeface="Calibri Light" pitchFamily="34" charset="0"/>
              </a:rPr>
              <a:t>σπάει τις εργασίες σε μικρότερα τμήματα</a:t>
            </a:r>
          </a:p>
          <a:p>
            <a:r>
              <a:rPr lang="el-GR" dirty="0" smtClean="0">
                <a:latin typeface="Calibri Light" pitchFamily="34" charset="0"/>
              </a:rPr>
              <a:t>να </a:t>
            </a:r>
            <a:r>
              <a:rPr lang="el-GR" dirty="0">
                <a:latin typeface="Calibri Light" pitchFamily="34" charset="0"/>
              </a:rPr>
              <a:t>χρησιμοποιεί οπτικούς οργανωτές, νοηματική χαρτογράφηση και σχεδιαγράμματα</a:t>
            </a:r>
          </a:p>
          <a:p>
            <a:r>
              <a:rPr lang="el-GR" dirty="0" smtClean="0">
                <a:latin typeface="Calibri Light" pitchFamily="34" charset="0"/>
              </a:rPr>
              <a:t>να δίνει συγκεκριμένο χρόνο για τις δραστηριότητες</a:t>
            </a:r>
          </a:p>
          <a:p>
            <a:r>
              <a:rPr lang="el-GR" dirty="0" smtClean="0">
                <a:latin typeface="Calibri Light" pitchFamily="34" charset="0"/>
              </a:rPr>
              <a:t>να βάζει τον μαθητή στο πρώτο θρανίο</a:t>
            </a:r>
          </a:p>
          <a:p>
            <a:endParaRPr lang="el-GR" dirty="0"/>
          </a:p>
        </p:txBody>
      </p:sp>
      <p:pic>
        <p:nvPicPr>
          <p:cNvPr id="2050" name="Picture 2"/>
          <p:cNvPicPr>
            <a:picLocks noGrp="1" noChangeAspect="1" noChangeArrowheads="1"/>
          </p:cNvPicPr>
          <p:nvPr>
            <p:ph sz="quarter"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8684" y="1932262"/>
            <a:ext cx="2840982" cy="390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14866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922114"/>
          </a:xfrm>
        </p:spPr>
        <p:txBody>
          <a:bodyPr/>
          <a:lstStyle/>
          <a:p>
            <a:pPr algn="ctr"/>
            <a:r>
              <a:rPr lang="el-GR" dirty="0" smtClean="0">
                <a:latin typeface="Calibri Light" pitchFamily="34" charset="0"/>
              </a:rPr>
              <a:t>ΑΚΑΔΗΜΑΙΚΕΣ  ΔΥΣΚΟΛΙΕΣ</a:t>
            </a:r>
            <a:endParaRPr lang="el-GR" dirty="0">
              <a:latin typeface="Calibri Light" pitchFamily="34" charset="0"/>
            </a:endParaRPr>
          </a:p>
        </p:txBody>
      </p:sp>
      <p:sp>
        <p:nvSpPr>
          <p:cNvPr id="3" name="Θέση περιεχομένου 2"/>
          <p:cNvSpPr>
            <a:spLocks noGrp="1"/>
          </p:cNvSpPr>
          <p:nvPr>
            <p:ph sz="quarter" idx="1"/>
          </p:nvPr>
        </p:nvSpPr>
        <p:spPr>
          <a:xfrm>
            <a:off x="395536" y="1412776"/>
            <a:ext cx="7992888" cy="5061176"/>
          </a:xfrm>
        </p:spPr>
        <p:txBody>
          <a:bodyPr>
            <a:normAutofit/>
          </a:bodyPr>
          <a:lstStyle/>
          <a:p>
            <a:pPr algn="just"/>
            <a:r>
              <a:rPr lang="el-GR" dirty="0" smtClean="0">
                <a:latin typeface="Calibri Light" pitchFamily="34" charset="0"/>
              </a:rPr>
              <a:t>ο </a:t>
            </a:r>
            <a:r>
              <a:rPr lang="el-GR" dirty="0">
                <a:latin typeface="Calibri Light" pitchFamily="34" charset="0"/>
              </a:rPr>
              <a:t>εκπαιδευτικός δεν πρέπει να υποθέσει ότι ο μαθητής κατανόησε επειδή απλώς μπορεί να επαναδιατυπώσει τις πληροφορίες</a:t>
            </a:r>
          </a:p>
          <a:p>
            <a:pPr algn="just"/>
            <a:r>
              <a:rPr lang="el-GR" dirty="0" smtClean="0">
                <a:latin typeface="Calibri Light" pitchFamily="34" charset="0"/>
              </a:rPr>
              <a:t>χρειάζεται </a:t>
            </a:r>
            <a:r>
              <a:rPr lang="el-GR" dirty="0">
                <a:latin typeface="Calibri Light" pitchFamily="34" charset="0"/>
              </a:rPr>
              <a:t>να είναι όσο πιο συγκεκριμένος μπορεί στην παρουσίαση νέων εννοιών και αφηρημένου υλικού</a:t>
            </a:r>
          </a:p>
          <a:p>
            <a:pPr algn="just"/>
            <a:r>
              <a:rPr lang="el-GR" dirty="0" smtClean="0">
                <a:latin typeface="Calibri Light" pitchFamily="34" charset="0"/>
              </a:rPr>
              <a:t>να </a:t>
            </a:r>
            <a:r>
              <a:rPr lang="el-GR" dirty="0">
                <a:latin typeface="Calibri Light" pitchFamily="34" charset="0"/>
              </a:rPr>
              <a:t>διδάσκει μέσω δραστηριοτήτων όπου είναι δυνατόν</a:t>
            </a:r>
          </a:p>
          <a:p>
            <a:pPr algn="just"/>
            <a:r>
              <a:rPr lang="el-GR" dirty="0" smtClean="0">
                <a:latin typeface="Calibri Light" pitchFamily="34" charset="0"/>
              </a:rPr>
              <a:t>να </a:t>
            </a:r>
            <a:r>
              <a:rPr lang="el-GR" dirty="0">
                <a:latin typeface="Calibri Light" pitchFamily="34" charset="0"/>
              </a:rPr>
              <a:t>χρησιμοποιεί γραφικούς οργανωτές, όπως εννοιολογική χαρτογράφηση, ιστούς αράχνης, κλπ</a:t>
            </a:r>
          </a:p>
          <a:p>
            <a:pPr algn="just"/>
            <a:r>
              <a:rPr lang="el-GR" dirty="0" smtClean="0">
                <a:latin typeface="Calibri Light" pitchFamily="34" charset="0"/>
              </a:rPr>
              <a:t>να </a:t>
            </a:r>
            <a:r>
              <a:rPr lang="el-GR" dirty="0">
                <a:latin typeface="Calibri Light" pitchFamily="34" charset="0"/>
              </a:rPr>
              <a:t>σπάει τις δραστηριότητες σε μικρότερα τμήματα ή να τα παρουσιάζει με άλλο τρόπο</a:t>
            </a:r>
          </a:p>
          <a:p>
            <a:pPr algn="just"/>
            <a:r>
              <a:rPr lang="el-GR" dirty="0" smtClean="0">
                <a:latin typeface="Calibri Light" pitchFamily="34" charset="0"/>
              </a:rPr>
              <a:t>να </a:t>
            </a:r>
            <a:r>
              <a:rPr lang="el-GR" dirty="0">
                <a:latin typeface="Calibri Light" pitchFamily="34" charset="0"/>
              </a:rPr>
              <a:t>κάνει άμεση διδασκαλία και μοντελοποίηση</a:t>
            </a:r>
          </a:p>
          <a:p>
            <a:pPr algn="just"/>
            <a:r>
              <a:rPr lang="el-GR" dirty="0" smtClean="0">
                <a:latin typeface="Calibri Light" pitchFamily="34" charset="0"/>
              </a:rPr>
              <a:t>να </a:t>
            </a:r>
            <a:r>
              <a:rPr lang="el-GR" dirty="0">
                <a:latin typeface="Calibri Light" pitchFamily="34" charset="0"/>
              </a:rPr>
              <a:t>δείχνει παραδείγματα</a:t>
            </a:r>
          </a:p>
        </p:txBody>
      </p:sp>
    </p:spTree>
    <p:extLst>
      <p:ext uri="{BB962C8B-B14F-4D97-AF65-F5344CB8AC3E}">
        <p14:creationId xmlns:p14="http://schemas.microsoft.com/office/powerpoint/2010/main" xmlns="" val="2344920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7467600" cy="634082"/>
          </a:xfrm>
        </p:spPr>
        <p:txBody>
          <a:bodyPr/>
          <a:lstStyle/>
          <a:p>
            <a:pPr algn="ctr"/>
            <a:r>
              <a:rPr lang="el-GR" dirty="0" smtClean="0">
                <a:latin typeface="Calibri Light" panose="020F0302020204030204" pitchFamily="34" charset="0"/>
                <a:cs typeface="Calibri Light" panose="020F0302020204030204" pitchFamily="34" charset="0"/>
              </a:rPr>
              <a:t>ΣΥΝΟΠΤΙΚΑ</a:t>
            </a:r>
            <a:endParaRPr lang="el-GR"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sz="quarter" idx="1"/>
          </p:nvPr>
        </p:nvSpPr>
        <p:spPr>
          <a:xfrm>
            <a:off x="457200" y="908720"/>
            <a:ext cx="8219256" cy="5565232"/>
          </a:xfrm>
        </p:spPr>
        <p:txBody>
          <a:bodyPr>
            <a:normAutofit fontScale="70000" lnSpcReduction="20000"/>
          </a:bodyPr>
          <a:lstStyle/>
          <a:p>
            <a:endParaRPr lang="en-US" dirty="0" smtClean="0"/>
          </a:p>
          <a:p>
            <a:r>
              <a:rPr lang="el-GR" sz="3400" dirty="0" smtClean="0">
                <a:latin typeface="Calibri Light" panose="020F0302020204030204" pitchFamily="34" charset="0"/>
                <a:cs typeface="Calibri Light" panose="020F0302020204030204" pitchFamily="34" charset="0"/>
              </a:rPr>
              <a:t>Διαβάστε </a:t>
            </a:r>
            <a:r>
              <a:rPr lang="el-GR" sz="3400" dirty="0">
                <a:latin typeface="Calibri Light" panose="020F0302020204030204" pitchFamily="34" charset="0"/>
                <a:cs typeface="Calibri Light" panose="020F0302020204030204" pitchFamily="34" charset="0"/>
              </a:rPr>
              <a:t>το ιστορικό του μαθητή και τη διάγνωση από το αρμόδιο ΚΕΔΔΥ.</a:t>
            </a:r>
          </a:p>
          <a:p>
            <a:r>
              <a:rPr lang="el-GR" sz="3400" dirty="0" smtClean="0">
                <a:latin typeface="Calibri Light" panose="020F0302020204030204" pitchFamily="34" charset="0"/>
                <a:cs typeface="Calibri Light" panose="020F0302020204030204" pitchFamily="34" charset="0"/>
              </a:rPr>
              <a:t>Αρχικά </a:t>
            </a:r>
            <a:r>
              <a:rPr lang="el-GR" sz="3400" dirty="0">
                <a:latin typeface="Calibri Light" panose="020F0302020204030204" pitchFamily="34" charset="0"/>
                <a:cs typeface="Calibri Light" panose="020F0302020204030204" pitchFamily="34" charset="0"/>
              </a:rPr>
              <a:t>παρατηρήστε και αξιολογήστε τις μαθησιακές και κοινωνικές του ανάγκες.</a:t>
            </a:r>
          </a:p>
          <a:p>
            <a:r>
              <a:rPr lang="el-GR" sz="3400" dirty="0" smtClean="0">
                <a:latin typeface="Calibri Light" panose="020F0302020204030204" pitchFamily="34" charset="0"/>
                <a:cs typeface="Calibri Light" panose="020F0302020204030204" pitchFamily="34" charset="0"/>
              </a:rPr>
              <a:t>Τοποθετήστε </a:t>
            </a:r>
            <a:r>
              <a:rPr lang="el-GR" sz="3400" dirty="0">
                <a:latin typeface="Calibri Light" panose="020F0302020204030204" pitchFamily="34" charset="0"/>
                <a:cs typeface="Calibri Light" panose="020F0302020204030204" pitchFamily="34" charset="0"/>
              </a:rPr>
              <a:t>εφικτούς μαθησιακούς στόχους και ανάλογους με τις δυνατότητες του μαθητή.</a:t>
            </a:r>
          </a:p>
          <a:p>
            <a:r>
              <a:rPr lang="el-GR" sz="3400" dirty="0" smtClean="0">
                <a:latin typeface="Calibri Light" panose="020F0302020204030204" pitchFamily="34" charset="0"/>
                <a:cs typeface="Calibri Light" panose="020F0302020204030204" pitchFamily="34" charset="0"/>
              </a:rPr>
              <a:t> </a:t>
            </a:r>
            <a:r>
              <a:rPr lang="el-GR" sz="3400" dirty="0">
                <a:latin typeface="Calibri Light" panose="020F0302020204030204" pitchFamily="34" charset="0"/>
                <a:cs typeface="Calibri Light" panose="020F0302020204030204" pitchFamily="34" charset="0"/>
              </a:rPr>
              <a:t>Κατανοήστε το άγχος ή οποιαδήποτε συμπεριφορά από μέρος των γονέων, καθώς σημαντικό ρόλο για την εκπαίδευση του παιδιού διαδραματίζει η επαφή του εκπαιδευτικού με τους γονείς του μαθητή.</a:t>
            </a:r>
          </a:p>
          <a:p>
            <a:r>
              <a:rPr lang="el-GR" sz="3400" dirty="0" smtClean="0">
                <a:latin typeface="Calibri Light" panose="020F0302020204030204" pitchFamily="34" charset="0"/>
                <a:cs typeface="Calibri Light" panose="020F0302020204030204" pitchFamily="34" charset="0"/>
              </a:rPr>
              <a:t> </a:t>
            </a:r>
            <a:r>
              <a:rPr lang="el-GR" sz="3400" dirty="0">
                <a:latin typeface="Calibri Light" panose="020F0302020204030204" pitchFamily="34" charset="0"/>
                <a:cs typeface="Calibri Light" panose="020F0302020204030204" pitchFamily="34" charset="0"/>
              </a:rPr>
              <a:t>Προστατεύστε το μαθητή από σχολικό εκφοβισμό, λεκτική βία, στιγματισμό, εμπαιγμό από τους συμμαθητές του. Αυτό είναι εφικτό όταν είστε παρατηρητικός και οργανωτικός, αφού στην αρχή της σχολικής χρονιάς μπορείτε να οργανώσετε μια ημέρα ευαισθητοποίησης για τα άτομα με ειδικές ανάγκες</a:t>
            </a:r>
            <a:r>
              <a:rPr lang="el-GR" sz="3400" dirty="0" smtClean="0">
                <a:latin typeface="Calibri Light" panose="020F0302020204030204" pitchFamily="34" charset="0"/>
                <a:cs typeface="Calibri Light" panose="020F0302020204030204" pitchFamily="34" charset="0"/>
              </a:rPr>
              <a:t>.</a:t>
            </a:r>
            <a:endParaRPr lang="el-GR" sz="3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xmlns="" val="1409294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57200" y="260648"/>
            <a:ext cx="7467600" cy="6213304"/>
          </a:xfrm>
        </p:spPr>
        <p:txBody>
          <a:bodyPr>
            <a:normAutofit lnSpcReduction="10000"/>
          </a:bodyPr>
          <a:lstStyle/>
          <a:p>
            <a:endParaRPr lang="el-GR" dirty="0" smtClean="0"/>
          </a:p>
          <a:p>
            <a:r>
              <a:rPr lang="el-GR" dirty="0">
                <a:latin typeface="Calibri Light" panose="020F0302020204030204" pitchFamily="34" charset="0"/>
                <a:cs typeface="Calibri Light" panose="020F0302020204030204" pitchFamily="34" charset="0"/>
              </a:rPr>
              <a:t>Η κατανόηση του μαθητή δεν συμβαδίζει πάντα με την εκφραστική του ικανότητα, για αυτό το λόγο είναι σπουδαίο να ελέγχεται η κατανόηση του λόγου.</a:t>
            </a:r>
          </a:p>
          <a:p>
            <a:r>
              <a:rPr lang="el-GR" dirty="0" smtClean="0">
                <a:latin typeface="Calibri Light" panose="020F0302020204030204" pitchFamily="34" charset="0"/>
                <a:cs typeface="Calibri Light" panose="020F0302020204030204" pitchFamily="34" charset="0"/>
              </a:rPr>
              <a:t>Παρέχετε τη δυνατότητα </a:t>
            </a:r>
            <a:r>
              <a:rPr lang="el-GR" dirty="0">
                <a:latin typeface="Calibri Light" panose="020F0302020204030204" pitchFamily="34" charset="0"/>
                <a:cs typeface="Calibri Light" panose="020F0302020204030204" pitchFamily="34" charset="0"/>
              </a:rPr>
              <a:t>συνεργατικής μάθησης, η οποία θα προβάλλει τις ικανότητες του μαθητή στους συμμαθητές του</a:t>
            </a:r>
            <a:r>
              <a:rPr lang="el-GR" dirty="0" smtClean="0">
                <a:latin typeface="Calibri Light" panose="020F0302020204030204" pitchFamily="34" charset="0"/>
                <a:cs typeface="Calibri Light" panose="020F0302020204030204" pitchFamily="34" charset="0"/>
              </a:rPr>
              <a:t>.</a:t>
            </a:r>
          </a:p>
          <a:p>
            <a:r>
              <a:rPr lang="el-GR" dirty="0">
                <a:latin typeface="Calibri Light" panose="020F0302020204030204" pitchFamily="34" charset="0"/>
                <a:cs typeface="Calibri Light" panose="020F0302020204030204" pitchFamily="34" charset="0"/>
              </a:rPr>
              <a:t>Αξιολογείστε την ικανότητα του μαθητή να κάνει χρήση του επικοινωνιακού λόγου και στη συνέχεια εκπαιδεύστε το σε κοινωνικές δεξιότητες, όπως να αρχίζει μια συζήτηση, να περιμένει τη σειρά του για να μιλήσει, να δίνει τις κατάλληλες απαντήσεις</a:t>
            </a:r>
            <a:r>
              <a:rPr lang="el-GR" dirty="0" smtClean="0">
                <a:latin typeface="Calibri Light" panose="020F0302020204030204" pitchFamily="34" charset="0"/>
                <a:cs typeface="Calibri Light" panose="020F0302020204030204" pitchFamily="34" charset="0"/>
              </a:rPr>
              <a:t>.</a:t>
            </a:r>
            <a:endParaRPr lang="el-GR" dirty="0">
              <a:latin typeface="Calibri Light" panose="020F0302020204030204" pitchFamily="34" charset="0"/>
              <a:cs typeface="Calibri Light" panose="020F0302020204030204" pitchFamily="34" charset="0"/>
            </a:endParaRPr>
          </a:p>
          <a:p>
            <a:r>
              <a:rPr lang="el-GR" dirty="0" smtClean="0">
                <a:latin typeface="Calibri Light" panose="020F0302020204030204" pitchFamily="34" charset="0"/>
                <a:cs typeface="Calibri Light" panose="020F0302020204030204" pitchFamily="34" charset="0"/>
              </a:rPr>
              <a:t>Επιβραβεύστε </a:t>
            </a:r>
            <a:r>
              <a:rPr lang="el-GR" dirty="0">
                <a:latin typeface="Calibri Light" panose="020F0302020204030204" pitchFamily="34" charset="0"/>
                <a:cs typeface="Calibri Light" panose="020F0302020204030204" pitchFamily="34" charset="0"/>
              </a:rPr>
              <a:t>τους συμμαθητές όταν συμπεριφέρονται με σεβασμό στο παιδί με σύνδρομο </a:t>
            </a:r>
            <a:r>
              <a:rPr lang="el-GR" dirty="0" err="1">
                <a:latin typeface="Calibri Light" panose="020F0302020204030204" pitchFamily="34" charset="0"/>
                <a:cs typeface="Calibri Light" panose="020F0302020204030204" pitchFamily="34" charset="0"/>
              </a:rPr>
              <a:t>Άσπεργκερ</a:t>
            </a:r>
            <a:r>
              <a:rPr lang="el-GR" dirty="0" smtClean="0">
                <a:latin typeface="Calibri Light" panose="020F0302020204030204" pitchFamily="34" charset="0"/>
                <a:cs typeface="Calibri Light" panose="020F0302020204030204" pitchFamily="34" charset="0"/>
              </a:rPr>
              <a:t>.</a:t>
            </a:r>
            <a:endParaRPr lang="en-US" dirty="0" smtClean="0">
              <a:latin typeface="Calibri Light" panose="020F0302020204030204" pitchFamily="34" charset="0"/>
              <a:cs typeface="Calibri Light" panose="020F0302020204030204" pitchFamily="34" charset="0"/>
            </a:endParaRPr>
          </a:p>
          <a:p>
            <a:r>
              <a:rPr lang="el-GR" dirty="0">
                <a:latin typeface="Calibri Light" panose="020F0302020204030204" pitchFamily="34" charset="0"/>
                <a:cs typeface="Calibri Light" panose="020F0302020204030204" pitchFamily="34" charset="0"/>
              </a:rPr>
              <a:t>Παρέχεται θετική ενίσχυση για συμμετοχή του μαθητή στις δραστηριότητες της τάξης, έτσι ώστε να ενισχυθεί η αυτοεκτίμηση και η αυτοπεποίθηση του.</a:t>
            </a:r>
          </a:p>
          <a:p>
            <a:endParaRPr lang="el-G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xmlns="" val="1088681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179512" y="0"/>
            <a:ext cx="7745288" cy="6473952"/>
          </a:xfrm>
        </p:spPr>
        <p:txBody>
          <a:bodyPr>
            <a:normAutofit/>
          </a:bodyPr>
          <a:lstStyle/>
          <a:p>
            <a:pPr marL="0" indent="0">
              <a:buNone/>
            </a:pPr>
            <a:endParaRPr lang="el-GR" dirty="0">
              <a:latin typeface="Calibri Light" panose="020F0302020204030204" pitchFamily="34" charset="0"/>
              <a:cs typeface="Calibri Light" panose="020F0302020204030204" pitchFamily="34" charset="0"/>
            </a:endParaRPr>
          </a:p>
          <a:p>
            <a:r>
              <a:rPr lang="en-US" dirty="0" smtClean="0">
                <a:latin typeface="Calibri Light" panose="020F0302020204030204" pitchFamily="34" charset="0"/>
                <a:cs typeface="Calibri Light" panose="020F0302020204030204" pitchFamily="34" charset="0"/>
              </a:rPr>
              <a:t> </a:t>
            </a:r>
            <a:r>
              <a:rPr lang="el-GR" dirty="0">
                <a:latin typeface="Calibri Light" panose="020F0302020204030204" pitchFamily="34" charset="0"/>
                <a:cs typeface="Calibri Light" panose="020F0302020204030204" pitchFamily="34" charset="0"/>
              </a:rPr>
              <a:t>Λειτουργείστε ως μονωτές της διάσπασης προσοχής του μαθητή, μέσω της άμεσης οπτικής επαφής, της τοποθέτησης του κοντά στην έδρα, μακρά από παράθυρα και πόρτες και τοποθετώντας στο ίδιο θρανίο έναν επιμελή μαθητή.</a:t>
            </a:r>
          </a:p>
          <a:p>
            <a:r>
              <a:rPr lang="el-GR" dirty="0">
                <a:latin typeface="Calibri Light" panose="020F0302020204030204" pitchFamily="34" charset="0"/>
                <a:cs typeface="Calibri Light" panose="020F0302020204030204" pitchFamily="34" charset="0"/>
              </a:rPr>
              <a:t>Οργανώστε ένα προβλέψιμο και ασφαλές περιβάλλον και προσφέρετε μια σταθερή καθημερινή ρουτίνα</a:t>
            </a:r>
            <a:r>
              <a:rPr lang="el-GR" dirty="0" smtClean="0">
                <a:latin typeface="Calibri Light" panose="020F0302020204030204" pitchFamily="34" charset="0"/>
                <a:cs typeface="Calibri Light" panose="020F0302020204030204" pitchFamily="34" charset="0"/>
              </a:rPr>
              <a:t>.</a:t>
            </a:r>
            <a:endParaRPr lang="en-US" dirty="0" smtClean="0">
              <a:latin typeface="Calibri Light" panose="020F0302020204030204" pitchFamily="34" charset="0"/>
              <a:cs typeface="Calibri Light" panose="020F0302020204030204" pitchFamily="34" charset="0"/>
            </a:endParaRPr>
          </a:p>
          <a:p>
            <a:r>
              <a:rPr lang="el-GR" dirty="0">
                <a:latin typeface="Calibri Light" panose="020F0302020204030204" pitchFamily="34" charset="0"/>
                <a:cs typeface="Calibri Light" panose="020F0302020204030204" pitchFamily="34" charset="0"/>
              </a:rPr>
              <a:t> Δηλώστε τις επιθυμητές συμπεριφορές και όχι τις μη επιθυμητές συμπεριφορές. Για παράδειγμα, αντί «μην πετάγεσαι» πείτε «όποτε θέλεις να μιλήσεις μπορείς να σηκώσεις το χέρι σου».  </a:t>
            </a:r>
          </a:p>
          <a:p>
            <a:r>
              <a:rPr lang="el-GR" dirty="0" smtClean="0">
                <a:latin typeface="Calibri Light" panose="020F0302020204030204" pitchFamily="34" charset="0"/>
                <a:cs typeface="Calibri Light" panose="020F0302020204030204" pitchFamily="34" charset="0"/>
              </a:rPr>
              <a:t>Επικεντρώστε </a:t>
            </a:r>
            <a:r>
              <a:rPr lang="el-GR" dirty="0">
                <a:latin typeface="Calibri Light" panose="020F0302020204030204" pitchFamily="34" charset="0"/>
                <a:cs typeface="Calibri Light" panose="020F0302020204030204" pitchFamily="34" charset="0"/>
              </a:rPr>
              <a:t>στην τροποποίηση της μη επιθυμητής συμπεριφοράς και αγνοείστε εκείνες που είναι «περίεργες». </a:t>
            </a:r>
          </a:p>
        </p:txBody>
      </p:sp>
    </p:spTree>
    <p:extLst>
      <p:ext uri="{BB962C8B-B14F-4D97-AF65-F5344CB8AC3E}">
        <p14:creationId xmlns:p14="http://schemas.microsoft.com/office/powerpoint/2010/main" xmlns="" val="2017945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548680"/>
            <a:ext cx="6498899" cy="48711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53008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778098"/>
          </a:xfrm>
        </p:spPr>
        <p:txBody>
          <a:bodyPr/>
          <a:lstStyle/>
          <a:p>
            <a:pPr algn="ctr"/>
            <a:r>
              <a:rPr lang="el-GR" dirty="0">
                <a:latin typeface="Calibri Light" pitchFamily="34" charset="0"/>
              </a:rPr>
              <a:t>ΔΕΠΥ – </a:t>
            </a:r>
            <a:r>
              <a:rPr lang="el-GR" dirty="0" smtClean="0">
                <a:latin typeface="Calibri Light" pitchFamily="34" charset="0"/>
              </a:rPr>
              <a:t>ΤΥΠΟΣ ΑΠΡΟΣΕΞΙΑΣ</a:t>
            </a:r>
            <a:endParaRPr lang="el-GR" dirty="0">
              <a:latin typeface="Calibri Light" pitchFamily="34" charset="0"/>
            </a:endParaRPr>
          </a:p>
        </p:txBody>
      </p:sp>
      <p:sp>
        <p:nvSpPr>
          <p:cNvPr id="3" name="Θέση περιεχομένου 2"/>
          <p:cNvSpPr>
            <a:spLocks noGrp="1"/>
          </p:cNvSpPr>
          <p:nvPr>
            <p:ph sz="quarter" idx="1"/>
          </p:nvPr>
        </p:nvSpPr>
        <p:spPr>
          <a:xfrm>
            <a:off x="457200" y="1268760"/>
            <a:ext cx="8147248" cy="5205192"/>
          </a:xfrm>
        </p:spPr>
        <p:txBody>
          <a:bodyPr>
            <a:normAutofit/>
          </a:bodyPr>
          <a:lstStyle/>
          <a:p>
            <a:pPr algn="just"/>
            <a:r>
              <a:rPr lang="el-GR" dirty="0" smtClean="0">
                <a:latin typeface="Calibri Light" pitchFamily="34" charset="0"/>
              </a:rPr>
              <a:t>δεν </a:t>
            </a:r>
            <a:r>
              <a:rPr lang="el-GR" dirty="0">
                <a:latin typeface="Calibri Light" pitchFamily="34" charset="0"/>
              </a:rPr>
              <a:t>μπορεί να </a:t>
            </a:r>
            <a:r>
              <a:rPr lang="el-GR" dirty="0" smtClean="0">
                <a:latin typeface="Calibri Light" pitchFamily="34" charset="0"/>
              </a:rPr>
              <a:t>συγκεντρωθεί</a:t>
            </a:r>
            <a:endParaRPr lang="el-GR" dirty="0">
              <a:latin typeface="Calibri Light" pitchFamily="34" charset="0"/>
            </a:endParaRPr>
          </a:p>
          <a:p>
            <a:pPr algn="just"/>
            <a:r>
              <a:rPr lang="el-GR" dirty="0" smtClean="0">
                <a:latin typeface="Calibri Light" pitchFamily="34" charset="0"/>
              </a:rPr>
              <a:t>αποσπάται </a:t>
            </a:r>
            <a:r>
              <a:rPr lang="el-GR" dirty="0">
                <a:latin typeface="Calibri Light" pitchFamily="34" charset="0"/>
              </a:rPr>
              <a:t>εύκολα από άσχετα </a:t>
            </a:r>
            <a:r>
              <a:rPr lang="el-GR" dirty="0" smtClean="0">
                <a:latin typeface="Calibri Light" pitchFamily="34" charset="0"/>
              </a:rPr>
              <a:t>ερεθίσματα</a:t>
            </a:r>
            <a:endParaRPr lang="el-GR" dirty="0">
              <a:latin typeface="Calibri Light" pitchFamily="34" charset="0"/>
            </a:endParaRPr>
          </a:p>
          <a:p>
            <a:pPr algn="just"/>
            <a:r>
              <a:rPr lang="el-GR" dirty="0" smtClean="0">
                <a:latin typeface="Calibri Light" pitchFamily="34" charset="0"/>
              </a:rPr>
              <a:t> </a:t>
            </a:r>
            <a:r>
              <a:rPr lang="el-GR" dirty="0">
                <a:latin typeface="Calibri Light" pitchFamily="34" charset="0"/>
              </a:rPr>
              <a:t>δεν φαίνεται να </a:t>
            </a:r>
            <a:r>
              <a:rPr lang="el-GR" dirty="0" smtClean="0">
                <a:latin typeface="Calibri Light" pitchFamily="34" charset="0"/>
              </a:rPr>
              <a:t>ακούει</a:t>
            </a:r>
            <a:endParaRPr lang="el-GR" dirty="0">
              <a:latin typeface="Calibri Light" pitchFamily="34" charset="0"/>
            </a:endParaRPr>
          </a:p>
          <a:p>
            <a:pPr algn="just"/>
            <a:r>
              <a:rPr lang="el-GR" dirty="0" smtClean="0">
                <a:latin typeface="Calibri Light" pitchFamily="34" charset="0"/>
              </a:rPr>
              <a:t> </a:t>
            </a:r>
            <a:r>
              <a:rPr lang="el-GR" dirty="0">
                <a:latin typeface="Calibri Light" pitchFamily="34" charset="0"/>
              </a:rPr>
              <a:t>δε δίνει σημασία στις </a:t>
            </a:r>
            <a:r>
              <a:rPr lang="el-GR" dirty="0" smtClean="0">
                <a:latin typeface="Calibri Light" pitchFamily="34" charset="0"/>
              </a:rPr>
              <a:t>λεπτομέρειες</a:t>
            </a:r>
            <a:endParaRPr lang="el-GR" dirty="0">
              <a:latin typeface="Calibri Light" pitchFamily="34" charset="0"/>
            </a:endParaRPr>
          </a:p>
          <a:p>
            <a:pPr algn="just"/>
            <a:r>
              <a:rPr lang="el-GR" dirty="0" smtClean="0">
                <a:latin typeface="Calibri Light" pitchFamily="34" charset="0"/>
              </a:rPr>
              <a:t> </a:t>
            </a:r>
            <a:r>
              <a:rPr lang="el-GR" dirty="0">
                <a:latin typeface="Calibri Light" pitchFamily="34" charset="0"/>
              </a:rPr>
              <a:t>κάνει λάθη </a:t>
            </a:r>
            <a:r>
              <a:rPr lang="el-GR" dirty="0" smtClean="0">
                <a:latin typeface="Calibri Light" pitchFamily="34" charset="0"/>
              </a:rPr>
              <a:t>απροσεξίας</a:t>
            </a:r>
            <a:endParaRPr lang="el-GR" dirty="0">
              <a:latin typeface="Calibri Light" pitchFamily="34" charset="0"/>
            </a:endParaRPr>
          </a:p>
          <a:p>
            <a:pPr algn="just"/>
            <a:r>
              <a:rPr lang="el-GR" dirty="0" smtClean="0">
                <a:latin typeface="Calibri Light" pitchFamily="34" charset="0"/>
              </a:rPr>
              <a:t>δυσκολεύεται </a:t>
            </a:r>
            <a:r>
              <a:rPr lang="el-GR" dirty="0">
                <a:latin typeface="Calibri Light" pitchFamily="34" charset="0"/>
              </a:rPr>
              <a:t>να ακολουθήσει </a:t>
            </a:r>
            <a:r>
              <a:rPr lang="el-GR" dirty="0" smtClean="0">
                <a:latin typeface="Calibri Light" pitchFamily="34" charset="0"/>
              </a:rPr>
              <a:t>οδηγίες</a:t>
            </a:r>
            <a:endParaRPr lang="el-GR" dirty="0">
              <a:latin typeface="Calibri Light" pitchFamily="34" charset="0"/>
            </a:endParaRPr>
          </a:p>
          <a:p>
            <a:pPr algn="just"/>
            <a:r>
              <a:rPr lang="el-GR" dirty="0" smtClean="0">
                <a:latin typeface="Calibri Light" pitchFamily="34" charset="0"/>
              </a:rPr>
              <a:t>αποφεύγει </a:t>
            </a:r>
            <a:r>
              <a:rPr lang="el-GR" dirty="0">
                <a:latin typeface="Calibri Light" pitchFamily="34" charset="0"/>
              </a:rPr>
              <a:t>εργασίες που απαιτούν συστηματική πνευματική </a:t>
            </a:r>
            <a:r>
              <a:rPr lang="el-GR" dirty="0" smtClean="0">
                <a:latin typeface="Calibri Light" pitchFamily="34" charset="0"/>
              </a:rPr>
              <a:t>προσπάθεια</a:t>
            </a:r>
            <a:endParaRPr lang="el-GR" dirty="0">
              <a:latin typeface="Calibri Light" pitchFamily="34" charset="0"/>
            </a:endParaRPr>
          </a:p>
          <a:p>
            <a:pPr algn="just"/>
            <a:r>
              <a:rPr lang="el-GR" dirty="0" smtClean="0">
                <a:latin typeface="Calibri Light" pitchFamily="34" charset="0"/>
              </a:rPr>
              <a:t>ξεχνά </a:t>
            </a:r>
            <a:r>
              <a:rPr lang="el-GR" dirty="0">
                <a:latin typeface="Calibri Light" pitchFamily="34" charset="0"/>
              </a:rPr>
              <a:t>τις σχολικές εργασίες</a:t>
            </a:r>
          </a:p>
          <a:p>
            <a:pPr algn="just"/>
            <a:r>
              <a:rPr lang="el-GR" dirty="0" smtClean="0">
                <a:latin typeface="Calibri Light" pitchFamily="34" charset="0"/>
              </a:rPr>
              <a:t>χάνει </a:t>
            </a:r>
            <a:r>
              <a:rPr lang="el-GR" dirty="0">
                <a:latin typeface="Calibri Light" pitchFamily="34" charset="0"/>
              </a:rPr>
              <a:t>πράγματα και</a:t>
            </a:r>
          </a:p>
          <a:p>
            <a:pPr algn="just"/>
            <a:r>
              <a:rPr lang="el-GR" dirty="0" smtClean="0">
                <a:latin typeface="Calibri Light" pitchFamily="34" charset="0"/>
              </a:rPr>
              <a:t>γενικά </a:t>
            </a:r>
            <a:r>
              <a:rPr lang="el-GR" dirty="0">
                <a:latin typeface="Calibri Light" pitchFamily="34" charset="0"/>
              </a:rPr>
              <a:t>είναι ανοργάνωτος/η</a:t>
            </a:r>
          </a:p>
        </p:txBody>
      </p:sp>
    </p:spTree>
    <p:extLst>
      <p:ext uri="{BB962C8B-B14F-4D97-AF65-F5344CB8AC3E}">
        <p14:creationId xmlns:p14="http://schemas.microsoft.com/office/powerpoint/2010/main" xmlns="" val="340562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7467600" cy="1228998"/>
          </a:xfrm>
        </p:spPr>
        <p:txBody>
          <a:bodyPr/>
          <a:lstStyle/>
          <a:p>
            <a:pPr algn="ctr"/>
            <a:r>
              <a:rPr lang="el-GR" dirty="0">
                <a:latin typeface="Calibri Light" pitchFamily="34" charset="0"/>
              </a:rPr>
              <a:t>ΔΕΠΥ – </a:t>
            </a:r>
            <a:r>
              <a:rPr lang="el-GR" dirty="0" smtClean="0">
                <a:latin typeface="Calibri Light" pitchFamily="34" charset="0"/>
              </a:rPr>
              <a:t>ΤΥΠΟΣ ΠΑΡΟΡΜΗΤΙΚΟΤΗΤΑΣ/ΥΠΕΡΚΙΝΗΤΙΚΟΤΗΤΑΣ</a:t>
            </a:r>
            <a:endParaRPr lang="el-GR" dirty="0">
              <a:latin typeface="Calibri Light" pitchFamily="34" charset="0"/>
            </a:endParaRPr>
          </a:p>
        </p:txBody>
      </p:sp>
      <p:sp>
        <p:nvSpPr>
          <p:cNvPr id="3" name="Θέση περιεχομένου 2"/>
          <p:cNvSpPr>
            <a:spLocks noGrp="1"/>
          </p:cNvSpPr>
          <p:nvPr>
            <p:ph sz="quarter" idx="1"/>
          </p:nvPr>
        </p:nvSpPr>
        <p:spPr>
          <a:xfrm>
            <a:off x="457200" y="1484784"/>
            <a:ext cx="8075240" cy="4989168"/>
          </a:xfrm>
        </p:spPr>
        <p:txBody>
          <a:bodyPr>
            <a:normAutofit/>
          </a:bodyPr>
          <a:lstStyle/>
          <a:p>
            <a:pPr algn="just"/>
            <a:r>
              <a:rPr lang="el-GR" dirty="0" smtClean="0">
                <a:latin typeface="Calibri Light" pitchFamily="34" charset="0"/>
              </a:rPr>
              <a:t>δυσκολεύεται </a:t>
            </a:r>
            <a:r>
              <a:rPr lang="el-GR" dirty="0">
                <a:latin typeface="Calibri Light" pitchFamily="34" charset="0"/>
              </a:rPr>
              <a:t>να παραμείνει </a:t>
            </a:r>
            <a:r>
              <a:rPr lang="el-GR" dirty="0" smtClean="0">
                <a:latin typeface="Calibri Light" pitchFamily="34" charset="0"/>
              </a:rPr>
              <a:t>καθισμένος/η</a:t>
            </a:r>
            <a:endParaRPr lang="el-GR" dirty="0">
              <a:latin typeface="Calibri Light" pitchFamily="34" charset="0"/>
            </a:endParaRPr>
          </a:p>
          <a:p>
            <a:pPr algn="just"/>
            <a:r>
              <a:rPr lang="el-GR" dirty="0" smtClean="0">
                <a:latin typeface="Calibri Light" pitchFamily="34" charset="0"/>
              </a:rPr>
              <a:t>κουνάει </a:t>
            </a:r>
            <a:r>
              <a:rPr lang="el-GR" dirty="0">
                <a:latin typeface="Calibri Light" pitchFamily="34" charset="0"/>
              </a:rPr>
              <a:t>χέρια, πόδια, ή στριφογυρίζει στη </a:t>
            </a:r>
            <a:r>
              <a:rPr lang="el-GR" dirty="0" smtClean="0">
                <a:latin typeface="Calibri Light" pitchFamily="34" charset="0"/>
              </a:rPr>
              <a:t>καρέκλα</a:t>
            </a:r>
            <a:endParaRPr lang="el-GR" dirty="0">
              <a:latin typeface="Calibri Light" pitchFamily="34" charset="0"/>
            </a:endParaRPr>
          </a:p>
          <a:p>
            <a:pPr algn="just"/>
            <a:r>
              <a:rPr lang="el-GR" dirty="0" smtClean="0">
                <a:latin typeface="Calibri Light" pitchFamily="34" charset="0"/>
              </a:rPr>
              <a:t>κοιτά </a:t>
            </a:r>
            <a:r>
              <a:rPr lang="el-GR" dirty="0">
                <a:latin typeface="Calibri Light" pitchFamily="34" charset="0"/>
              </a:rPr>
              <a:t>συνέχεια γύρω του και πειράζει τους </a:t>
            </a:r>
            <a:r>
              <a:rPr lang="el-GR" dirty="0" smtClean="0">
                <a:latin typeface="Calibri Light" pitchFamily="34" charset="0"/>
              </a:rPr>
              <a:t>άλλους</a:t>
            </a:r>
            <a:endParaRPr lang="el-GR" dirty="0">
              <a:latin typeface="Calibri Light" pitchFamily="34" charset="0"/>
            </a:endParaRPr>
          </a:p>
          <a:p>
            <a:pPr algn="just"/>
            <a:r>
              <a:rPr lang="el-GR" dirty="0" smtClean="0">
                <a:latin typeface="Calibri Light" pitchFamily="34" charset="0"/>
              </a:rPr>
              <a:t>σηκώνεται </a:t>
            </a:r>
            <a:r>
              <a:rPr lang="el-GR" dirty="0">
                <a:latin typeface="Calibri Light" pitchFamily="34" charset="0"/>
              </a:rPr>
              <a:t>όταν δεν </a:t>
            </a:r>
            <a:r>
              <a:rPr lang="el-GR" dirty="0" smtClean="0">
                <a:latin typeface="Calibri Light" pitchFamily="34" charset="0"/>
              </a:rPr>
              <a:t>επιτρέπεται</a:t>
            </a:r>
            <a:endParaRPr lang="el-GR" dirty="0">
              <a:latin typeface="Calibri Light" pitchFamily="34" charset="0"/>
            </a:endParaRPr>
          </a:p>
          <a:p>
            <a:pPr algn="just"/>
            <a:r>
              <a:rPr lang="el-GR" dirty="0" smtClean="0">
                <a:latin typeface="Calibri Light" pitchFamily="34" charset="0"/>
              </a:rPr>
              <a:t>τρέχει </a:t>
            </a:r>
            <a:r>
              <a:rPr lang="el-GR" dirty="0">
                <a:latin typeface="Calibri Light" pitchFamily="34" charset="0"/>
              </a:rPr>
              <a:t>και σκαρφαλώνει </a:t>
            </a:r>
            <a:r>
              <a:rPr lang="el-GR" dirty="0" smtClean="0">
                <a:latin typeface="Calibri Light" pitchFamily="34" charset="0"/>
              </a:rPr>
              <a:t>υπερβολικά</a:t>
            </a:r>
            <a:endParaRPr lang="el-GR" dirty="0">
              <a:latin typeface="Calibri Light" pitchFamily="34" charset="0"/>
            </a:endParaRPr>
          </a:p>
          <a:p>
            <a:pPr algn="just"/>
            <a:r>
              <a:rPr lang="el-GR" dirty="0" smtClean="0">
                <a:latin typeface="Calibri Light" pitchFamily="34" charset="0"/>
              </a:rPr>
              <a:t>δεν </a:t>
            </a:r>
            <a:r>
              <a:rPr lang="el-GR" dirty="0">
                <a:latin typeface="Calibri Light" pitchFamily="34" charset="0"/>
              </a:rPr>
              <a:t>σκέφτεται πριν </a:t>
            </a:r>
            <a:r>
              <a:rPr lang="el-GR" dirty="0" smtClean="0">
                <a:latin typeface="Calibri Light" pitchFamily="34" charset="0"/>
              </a:rPr>
              <a:t>αντιδράσει</a:t>
            </a:r>
            <a:endParaRPr lang="el-GR" dirty="0">
              <a:latin typeface="Calibri Light" pitchFamily="34" charset="0"/>
            </a:endParaRPr>
          </a:p>
          <a:p>
            <a:pPr algn="just"/>
            <a:r>
              <a:rPr lang="el-GR" dirty="0" smtClean="0">
                <a:latin typeface="Calibri Light" pitchFamily="34" charset="0"/>
              </a:rPr>
              <a:t>απαντάει </a:t>
            </a:r>
            <a:r>
              <a:rPr lang="el-GR" dirty="0">
                <a:latin typeface="Calibri Light" pitchFamily="34" charset="0"/>
              </a:rPr>
              <a:t>πριν ολοκληρωθεί η </a:t>
            </a:r>
            <a:r>
              <a:rPr lang="el-GR" dirty="0" smtClean="0">
                <a:latin typeface="Calibri Light" pitchFamily="34" charset="0"/>
              </a:rPr>
              <a:t>ερώτηση</a:t>
            </a:r>
            <a:endParaRPr lang="el-GR" dirty="0">
              <a:latin typeface="Calibri Light" pitchFamily="34" charset="0"/>
            </a:endParaRPr>
          </a:p>
          <a:p>
            <a:pPr algn="just"/>
            <a:r>
              <a:rPr lang="el-GR" dirty="0" smtClean="0">
                <a:latin typeface="Calibri Light" pitchFamily="34" charset="0"/>
              </a:rPr>
              <a:t>μιλάει συνεχώς</a:t>
            </a:r>
            <a:endParaRPr lang="el-GR" dirty="0">
              <a:latin typeface="Calibri Light" pitchFamily="34" charset="0"/>
            </a:endParaRPr>
          </a:p>
          <a:p>
            <a:pPr algn="just"/>
            <a:r>
              <a:rPr lang="el-GR" dirty="0" smtClean="0">
                <a:latin typeface="Calibri Light" pitchFamily="34" charset="0"/>
              </a:rPr>
              <a:t>δυσκολεύεται </a:t>
            </a:r>
            <a:r>
              <a:rPr lang="el-GR" dirty="0">
                <a:latin typeface="Calibri Light" pitchFamily="34" charset="0"/>
              </a:rPr>
              <a:t>να περιμένει τη σειρά </a:t>
            </a:r>
            <a:r>
              <a:rPr lang="el-GR" dirty="0" smtClean="0">
                <a:latin typeface="Calibri Light" pitchFamily="34" charset="0"/>
              </a:rPr>
              <a:t>του</a:t>
            </a:r>
            <a:endParaRPr lang="el-GR" dirty="0">
              <a:latin typeface="Calibri Light" pitchFamily="34" charset="0"/>
            </a:endParaRPr>
          </a:p>
          <a:p>
            <a:pPr algn="just"/>
            <a:r>
              <a:rPr lang="el-GR" dirty="0" smtClean="0">
                <a:latin typeface="Calibri Light" pitchFamily="34" charset="0"/>
              </a:rPr>
              <a:t>στα </a:t>
            </a:r>
            <a:r>
              <a:rPr lang="el-GR" dirty="0">
                <a:latin typeface="Calibri Light" pitchFamily="34" charset="0"/>
              </a:rPr>
              <a:t>παιχνίδια δεν ακολουθεί </a:t>
            </a:r>
            <a:r>
              <a:rPr lang="el-GR" dirty="0" smtClean="0">
                <a:latin typeface="Calibri Light" pitchFamily="34" charset="0"/>
              </a:rPr>
              <a:t>κανόνες</a:t>
            </a:r>
            <a:endParaRPr lang="el-GR" dirty="0">
              <a:latin typeface="Calibri Light" pitchFamily="34" charset="0"/>
            </a:endParaRPr>
          </a:p>
          <a:p>
            <a:pPr algn="just"/>
            <a:r>
              <a:rPr lang="el-GR" dirty="0" smtClean="0">
                <a:latin typeface="Calibri Light" pitchFamily="34" charset="0"/>
              </a:rPr>
              <a:t>διακόπτει </a:t>
            </a:r>
            <a:r>
              <a:rPr lang="el-GR" dirty="0">
                <a:latin typeface="Calibri Light" pitchFamily="34" charset="0"/>
              </a:rPr>
              <a:t>ή ενοχλεί τους </a:t>
            </a:r>
            <a:r>
              <a:rPr lang="el-GR" dirty="0" smtClean="0">
                <a:latin typeface="Calibri Light" pitchFamily="34" charset="0"/>
              </a:rPr>
              <a:t>άλλους</a:t>
            </a:r>
            <a:endParaRPr lang="el-GR" dirty="0">
              <a:latin typeface="Calibri Light" pitchFamily="34" charset="0"/>
            </a:endParaRPr>
          </a:p>
          <a:p>
            <a:endParaRPr lang="el-GR" dirty="0"/>
          </a:p>
        </p:txBody>
      </p:sp>
    </p:spTree>
    <p:extLst>
      <p:ext uri="{BB962C8B-B14F-4D97-AF65-F5344CB8AC3E}">
        <p14:creationId xmlns:p14="http://schemas.microsoft.com/office/powerpoint/2010/main" xmlns="" val="2565164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922114"/>
          </a:xfrm>
        </p:spPr>
        <p:txBody>
          <a:bodyPr/>
          <a:lstStyle/>
          <a:p>
            <a:pPr algn="ctr"/>
            <a:r>
              <a:rPr lang="el-GR" dirty="0">
                <a:latin typeface="Calibri Light" pitchFamily="34" charset="0"/>
              </a:rPr>
              <a:t>ΔΕΠΥ – </a:t>
            </a:r>
            <a:r>
              <a:rPr lang="el-GR" dirty="0" smtClean="0">
                <a:latin typeface="Calibri Light" pitchFamily="34" charset="0"/>
              </a:rPr>
              <a:t>ΣΥΝΔΥΑΣΜΕΝΟΣ ΤΥΠΟΣ</a:t>
            </a:r>
            <a:endParaRPr lang="el-GR" dirty="0">
              <a:latin typeface="Calibri Light" pitchFamily="34" charset="0"/>
            </a:endParaRPr>
          </a:p>
        </p:txBody>
      </p:sp>
      <p:sp>
        <p:nvSpPr>
          <p:cNvPr id="3" name="Θέση περιεχομένου 2"/>
          <p:cNvSpPr>
            <a:spLocks noGrp="1"/>
          </p:cNvSpPr>
          <p:nvPr>
            <p:ph sz="quarter" idx="1"/>
          </p:nvPr>
        </p:nvSpPr>
        <p:spPr>
          <a:xfrm>
            <a:off x="457200" y="1484784"/>
            <a:ext cx="7931224" cy="4989168"/>
          </a:xfrm>
        </p:spPr>
        <p:txBody>
          <a:bodyPr>
            <a:normAutofit/>
          </a:bodyPr>
          <a:lstStyle/>
          <a:p>
            <a:pPr algn="just"/>
            <a:r>
              <a:rPr lang="el-GR" sz="2800" dirty="0" smtClean="0">
                <a:latin typeface="Calibri Light" pitchFamily="34" charset="0"/>
              </a:rPr>
              <a:t>Είναι </a:t>
            </a:r>
            <a:r>
              <a:rPr lang="el-GR" sz="2800" dirty="0">
                <a:latin typeface="Calibri Light" pitchFamily="34" charset="0"/>
              </a:rPr>
              <a:t>επίσης συνηθισμένος τύπος ΔΕΠΥ στα παιδιά και στους εφήβους όπου παρουσιάζεται συνδυασμός κάποιων από τα παραπάνω συμπτώματα απροσεξίας, υπερκινητικότητας και παρορμητικής συμπεριφοράς.</a:t>
            </a:r>
          </a:p>
        </p:txBody>
      </p:sp>
    </p:spTree>
    <p:extLst>
      <p:ext uri="{BB962C8B-B14F-4D97-AF65-F5344CB8AC3E}">
        <p14:creationId xmlns:p14="http://schemas.microsoft.com/office/powerpoint/2010/main" xmlns="" val="2831057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922114"/>
          </a:xfrm>
        </p:spPr>
        <p:txBody>
          <a:bodyPr/>
          <a:lstStyle/>
          <a:p>
            <a:pPr algn="ctr"/>
            <a:r>
              <a:rPr lang="el-GR" dirty="0" smtClean="0">
                <a:latin typeface="Calibri Light" pitchFamily="34" charset="0"/>
              </a:rPr>
              <a:t>Ο ΡΟΛΟΣ ΤΩΝ ΕΚΠΑΙΔΕΥΤΙΚΩΝ</a:t>
            </a:r>
            <a:endParaRPr lang="el-GR" dirty="0">
              <a:latin typeface="Calibri Light" pitchFamily="34" charset="0"/>
            </a:endParaRPr>
          </a:p>
        </p:txBody>
      </p:sp>
      <p:sp>
        <p:nvSpPr>
          <p:cNvPr id="3" name="Θέση περιεχομένου 2"/>
          <p:cNvSpPr>
            <a:spLocks noGrp="1"/>
          </p:cNvSpPr>
          <p:nvPr>
            <p:ph sz="quarter" idx="1"/>
          </p:nvPr>
        </p:nvSpPr>
        <p:spPr>
          <a:xfrm>
            <a:off x="457200" y="1412776"/>
            <a:ext cx="8003232" cy="5061176"/>
          </a:xfrm>
        </p:spPr>
        <p:txBody>
          <a:bodyPr>
            <a:normAutofit fontScale="92500" lnSpcReduction="10000"/>
          </a:bodyPr>
          <a:lstStyle/>
          <a:p>
            <a:pPr algn="just"/>
            <a:r>
              <a:rPr lang="el-GR" dirty="0">
                <a:latin typeface="Calibri Light" pitchFamily="34" charset="0"/>
              </a:rPr>
              <a:t>Είναι πολύ σημαντικό ο </a:t>
            </a:r>
            <a:r>
              <a:rPr lang="el-GR" dirty="0" smtClean="0">
                <a:latin typeface="Calibri Light" pitchFamily="34" charset="0"/>
              </a:rPr>
              <a:t>εκπαιδευτικός </a:t>
            </a:r>
            <a:r>
              <a:rPr lang="el-GR" dirty="0">
                <a:latin typeface="Calibri Light" pitchFamily="34" charset="0"/>
              </a:rPr>
              <a:t>να κατανοεί την ιατρική φύση της ΔΕΠΥ, να μην παίρνει προσωπικά τη συμπεριφορά του παιδιού και να την αντιμετωπίζει θετικά, να αντιλαμβάνεται τα οφέλη και τους περιορισμούς του προγράμματος αντιμετώπισης καθώς και να συμμετέχει ενεργά στο σχεδιασμό των θεραπευτικών παρεμβάσεων που χρειάζεται να εφαρμοσθούν μέσα στη σχολική τάξη. Οι </a:t>
            </a:r>
            <a:r>
              <a:rPr lang="el-GR" dirty="0" smtClean="0">
                <a:latin typeface="Calibri Light" pitchFamily="34" charset="0"/>
              </a:rPr>
              <a:t>εκπαιδευτικοί είναι </a:t>
            </a:r>
            <a:r>
              <a:rPr lang="el-GR" dirty="0">
                <a:latin typeface="Calibri Light" pitchFamily="34" charset="0"/>
              </a:rPr>
              <a:t>συχνά οι πρώτοι που θα παρατηρήσουν συμπεριφορές συμβατές με τη ΔΕΠΥ και μπορούν να παρέχουν σε γονείς και γιατρούς πληροφορίες βοηθητικές στη διάγνωση και θεραπεία.</a:t>
            </a:r>
          </a:p>
          <a:p>
            <a:pPr algn="just"/>
            <a:r>
              <a:rPr lang="el-GR" dirty="0">
                <a:latin typeface="Calibri Light" pitchFamily="34" charset="0"/>
              </a:rPr>
              <a:t>Οι εκπαιδευτικοί και οι γονείς μπορούν να εργαστούν μαζί για να λύσουν προβλήματα και να σχεδιάσουν τρόπους να στηρίξουν τη μελέτη στο σπίτι και το σχολείο καθώς και στρατηγικές αντιμετώπισης της δύσκολης συμπεριφοράς. Η ανοιχτή επικοινωνία μεταξύ των γονέων και του προσωπικού του σχολείου μπορεί να γίνει το κλειδί για την επιτυχία του παιδιού.</a:t>
            </a:r>
          </a:p>
        </p:txBody>
      </p:sp>
    </p:spTree>
    <p:extLst>
      <p:ext uri="{BB962C8B-B14F-4D97-AF65-F5344CB8AC3E}">
        <p14:creationId xmlns:p14="http://schemas.microsoft.com/office/powerpoint/2010/main" xmlns="" val="326621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922114"/>
          </a:xfrm>
        </p:spPr>
        <p:txBody>
          <a:bodyPr/>
          <a:lstStyle/>
          <a:p>
            <a:pPr algn="ctr"/>
            <a:r>
              <a:rPr lang="el-GR" dirty="0" smtClean="0">
                <a:latin typeface="Calibri Light" panose="020F0302020204030204" pitchFamily="34" charset="0"/>
                <a:cs typeface="Calibri Light" panose="020F0302020204030204" pitchFamily="34" charset="0"/>
              </a:rPr>
              <a:t>Τι οριζουμε  ωσ αυτισμο;</a:t>
            </a:r>
            <a:endParaRPr lang="el-GR" dirty="0">
              <a:latin typeface="Calibri Light" panose="020F0302020204030204" pitchFamily="34" charset="0"/>
              <a:cs typeface="Calibri Light" panose="020F0302020204030204" pitchFamily="34" charset="0"/>
            </a:endParaRPr>
          </a:p>
        </p:txBody>
      </p:sp>
      <p:pic>
        <p:nvPicPr>
          <p:cNvPr id="2050"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2041" y="1563664"/>
            <a:ext cx="4298191" cy="43053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71204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 </a:t>
            </a:r>
            <a:r>
              <a:rPr lang="el-GR" dirty="0" smtClean="0">
                <a:latin typeface="Calibri Light" pitchFamily="34" charset="0"/>
              </a:rPr>
              <a:t>ΑΥΤΙΣΜΟΣ</a:t>
            </a:r>
            <a:endParaRPr lang="el-GR" dirty="0">
              <a:latin typeface="Calibri Light" pitchFamily="34" charset="0"/>
            </a:endParaRPr>
          </a:p>
        </p:txBody>
      </p:sp>
      <p:sp>
        <p:nvSpPr>
          <p:cNvPr id="3" name="Θέση περιεχομένου 2"/>
          <p:cNvSpPr>
            <a:spLocks noGrp="1"/>
          </p:cNvSpPr>
          <p:nvPr>
            <p:ph sz="quarter" idx="1"/>
          </p:nvPr>
        </p:nvSpPr>
        <p:spPr/>
        <p:txBody>
          <a:bodyPr>
            <a:normAutofit/>
          </a:bodyPr>
          <a:lstStyle/>
          <a:p>
            <a:pPr marL="0" indent="0">
              <a:buNone/>
            </a:pPr>
            <a:endParaRPr lang="el-GR" dirty="0" smtClean="0"/>
          </a:p>
          <a:p>
            <a:pPr algn="just"/>
            <a:r>
              <a:rPr lang="el-GR" sz="2800" dirty="0" smtClean="0">
                <a:latin typeface="Calibri Light" pitchFamily="34" charset="0"/>
              </a:rPr>
              <a:t>Ο </a:t>
            </a:r>
            <a:r>
              <a:rPr lang="el-GR" sz="2800" dirty="0">
                <a:latin typeface="Calibri Light" pitchFamily="34" charset="0"/>
              </a:rPr>
              <a:t>αυτισμός είναι μία σύνθετη νευροβιολογική διαταραχή που τυπικά διαρκεί καθ’ όλη τη διάρκεια ζωής του ατόμου. Είναι μέρος μίας ομάδας διαταραχών γνωστή ως Διαταραχές Αυτιστικού Φάσματος (ASD). Ο αυτισμός εμποδίζει (καταστρέφει) την ικανότητα του ατόμου να επικοινωνεί και να συσχετίζεται με τους άλλους. </a:t>
            </a:r>
          </a:p>
        </p:txBody>
      </p:sp>
    </p:spTree>
    <p:extLst>
      <p:ext uri="{BB962C8B-B14F-4D97-AF65-F5344CB8AC3E}">
        <p14:creationId xmlns:p14="http://schemas.microsoft.com/office/powerpoint/2010/main" xmlns="" val="7387283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419</TotalTime>
  <Words>2258</Words>
  <Application>Microsoft Office PowerPoint</Application>
  <PresentationFormat>Προβολή στην οθόνη (4:3)</PresentationFormat>
  <Paragraphs>165</Paragraphs>
  <Slides>36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36</vt:i4>
      </vt:variant>
    </vt:vector>
  </HeadingPairs>
  <TitlesOfParts>
    <vt:vector size="37" baseType="lpstr">
      <vt:lpstr>Προεξοχή</vt:lpstr>
      <vt:lpstr>ΑΝΑΠΤΥΞΙΑΚΕΣ ΔΙΑΤΑΡΑΧΕΣ ΚΑΙ ΤΡΟΠΟΙ ΠΑΡΕΜΒΑΣΗΣ ΣΤΗ ΣΧΟΛΙΚΗ ΤΑΞΗ</vt:lpstr>
      <vt:lpstr>τι οριζουμε ωσ δεπυ ;</vt:lpstr>
      <vt:lpstr>ΔΙΑΤΑΡΑΧΗ  ΕΛΛΕΙΜΜΑΤΙΚΗΣ ΠΡΟΣΟΧΗΣ ΚΑΙ ΥΠΕΡΚΙΝΗΤΙΚΟΤΗΤΑΣ</vt:lpstr>
      <vt:lpstr>ΔΕΠΥ – ΤΥΠΟΣ ΑΠΡΟΣΕΞΙΑΣ</vt:lpstr>
      <vt:lpstr>ΔΕΠΥ – ΤΥΠΟΣ ΠΑΡΟΡΜΗΤΙΚΟΤΗΤΑΣ/ΥΠΕΡΚΙΝΗΤΙΚΟΤΗΤΑΣ</vt:lpstr>
      <vt:lpstr>ΔΕΠΥ – ΣΥΝΔΥΑΣΜΕΝΟΣ ΤΥΠΟΣ</vt:lpstr>
      <vt:lpstr>Ο ΡΟΛΟΣ ΤΩΝ ΕΚΠΑΙΔΕΥΤΙΚΩΝ</vt:lpstr>
      <vt:lpstr>Τι οριζουμε  ωσ αυτισμο;</vt:lpstr>
      <vt:lpstr> ΑΥΤΙΣΜΟΣ</vt:lpstr>
      <vt:lpstr>Διαφάνεια 10</vt:lpstr>
      <vt:lpstr>ΧΑΡΑΚΤΗΡΙΣΤΙΚΑ ΤΟΥ ΑΥΤΙΣΜΟΥ</vt:lpstr>
      <vt:lpstr>Διαφάνεια 12</vt:lpstr>
      <vt:lpstr>Διαφάνεια 13</vt:lpstr>
      <vt:lpstr>Τι οριζουμε ωσ asperger;</vt:lpstr>
      <vt:lpstr>ΤΟ ΣΥΝΔΡΟΜΟ Ή ΔΙΑΤΑΡΑΧΗ  ASPERGER</vt:lpstr>
      <vt:lpstr>Διαφάνεια 16</vt:lpstr>
      <vt:lpstr>ΧΑΡΑΚΤΗΡΙΣΤΙΚΑ</vt:lpstr>
      <vt:lpstr>Διαφάνεια 18</vt:lpstr>
      <vt:lpstr>Διαφάνεια 19</vt:lpstr>
      <vt:lpstr>Διαφάνεια 20</vt:lpstr>
      <vt:lpstr>Διαφάνεια 21</vt:lpstr>
      <vt:lpstr>ΠΑΡΕΜΒΑΣΕΙΣ ΕΚΠΑΙΔΕΥΣΗΣ ΣΤΟ ΣΧΟΛΕΙΟ</vt:lpstr>
      <vt:lpstr>Διαφάνεια 23</vt:lpstr>
      <vt:lpstr>Διαφάνεια 24</vt:lpstr>
      <vt:lpstr>Διαφάνεια 25</vt:lpstr>
      <vt:lpstr> ΔΥΣΚΟΛΙΕΣ ΣΤΗ ΓΛΩΣΣΑ</vt:lpstr>
      <vt:lpstr>Διαφάνεια 27</vt:lpstr>
      <vt:lpstr>ΕΜΜΟΝΗ ΣΤΗΝ ΟΜΟΙΟΜΟΡΦΙΑ</vt:lpstr>
      <vt:lpstr>ΔΥΣΚΟΛΙΑ ΣΤΗΝ ΚΟΙΝΩΝΙΚΗ ΑΛΛΗΛΕΠΙΔΡΑΣΗ</vt:lpstr>
      <vt:lpstr>ΠΕΡΙΟΡΙΣΜΕΝΟ ΕΥΡΟΣ ΕΝΔΙΑΦΕΡΟΝΤΩΝ</vt:lpstr>
      <vt:lpstr>ΦΤΩΧΗ ΣΥΓΚΕΝΤΡΩΣΗ</vt:lpstr>
      <vt:lpstr>ΑΚΑΔΗΜΑΙΚΕΣ  ΔΥΣΚΟΛΙΕΣ</vt:lpstr>
      <vt:lpstr>ΣΥΝΟΠΤΙΚΑ</vt:lpstr>
      <vt:lpstr>Διαφάνεια 34</vt:lpstr>
      <vt:lpstr>Διαφάνεια 35</vt:lpstr>
      <vt:lpstr>Διαφάνεια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31</cp:revision>
  <dcterms:created xsi:type="dcterms:W3CDTF">2018-04-25T05:20:07Z</dcterms:created>
  <dcterms:modified xsi:type="dcterms:W3CDTF">2018-06-01T09:24:41Z</dcterms:modified>
</cp:coreProperties>
</file>