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4"/>
  </p:notesMasterIdLst>
  <p:handoutMasterIdLst>
    <p:handoutMasterId r:id="rId105"/>
  </p:handout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1" r:id="rId35"/>
    <p:sldId id="290"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Lst>
  <p:sldSz cx="10080625" cy="7559675"/>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24" autoAdjust="0"/>
  </p:normalViewPr>
  <p:slideViewPr>
    <p:cSldViewPr snapToGrid="0">
      <p:cViewPr varScale="1">
        <p:scale>
          <a:sx n="76" d="100"/>
          <a:sy n="76" d="100"/>
        </p:scale>
        <p:origin x="-1450" y="-72"/>
      </p:cViewPr>
      <p:guideLst>
        <p:guide orient="horz" pos="2381"/>
        <p:guide pos="3175"/>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45" d="100"/>
          <a:sy n="45" d="100"/>
        </p:scale>
        <p:origin x="-2934" y="-102"/>
      </p:cViewPr>
      <p:guideLst>
        <p:guide orient="horz" pos="3367"/>
        <p:guide pos="238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xmlns="" id="{D23BEBD3-8FF4-4D79-A8F3-5F8849B02403}"/>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compatLnSpc="0">
            <a:noAutofit/>
          </a:bodyPr>
          <a:lstStyle/>
          <a:p>
            <a:pPr marL="0" marR="0" lvl="0" indent="0" rtl="0" hangingPunct="0">
              <a:lnSpc>
                <a:spcPct val="100000"/>
              </a:lnSpc>
              <a:spcBef>
                <a:spcPts val="0"/>
              </a:spcBef>
              <a:spcAft>
                <a:spcPts val="0"/>
              </a:spcAft>
              <a:buNone/>
              <a:tabLst/>
              <a:defRPr sz="1400"/>
            </a:pPr>
            <a:endParaRPr lang="de-DE" sz="1400" b="0" i="0" u="none" strike="noStrike" kern="1200">
              <a:ln>
                <a:noFill/>
              </a:ln>
              <a:latin typeface="Arial" pitchFamily="18"/>
              <a:ea typeface="Andale Sans UI" pitchFamily="2"/>
              <a:cs typeface="Tahoma" pitchFamily="2"/>
            </a:endParaRPr>
          </a:p>
        </p:txBody>
      </p:sp>
      <p:sp>
        <p:nvSpPr>
          <p:cNvPr id="3" name="Θέση ημερομηνίας 2">
            <a:extLst>
              <a:ext uri="{FF2B5EF4-FFF2-40B4-BE49-F238E27FC236}">
                <a16:creationId xmlns:a16="http://schemas.microsoft.com/office/drawing/2014/main" xmlns="" id="{DCB291BB-2A25-488E-854E-733553DC97B1}"/>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compatLnSpc="0">
            <a:noAutofit/>
          </a:bodyPr>
          <a:lstStyle/>
          <a:p>
            <a:pPr marL="0" marR="0" lvl="0" indent="0" algn="r" rtl="0" hangingPunct="0">
              <a:lnSpc>
                <a:spcPct val="100000"/>
              </a:lnSpc>
              <a:spcBef>
                <a:spcPts val="0"/>
              </a:spcBef>
              <a:spcAft>
                <a:spcPts val="0"/>
              </a:spcAft>
              <a:buNone/>
              <a:tabLst/>
              <a:defRPr sz="1400"/>
            </a:pPr>
            <a:endParaRPr lang="de-DE" sz="1400" b="0" i="0" u="none" strike="noStrike" kern="1200">
              <a:ln>
                <a:noFill/>
              </a:ln>
              <a:latin typeface="Arial" pitchFamily="18"/>
              <a:ea typeface="Andale Sans UI" pitchFamily="2"/>
              <a:cs typeface="Tahoma" pitchFamily="2"/>
            </a:endParaRPr>
          </a:p>
        </p:txBody>
      </p:sp>
      <p:sp>
        <p:nvSpPr>
          <p:cNvPr id="4" name="Θέση υποσέλιδου 3">
            <a:extLst>
              <a:ext uri="{FF2B5EF4-FFF2-40B4-BE49-F238E27FC236}">
                <a16:creationId xmlns:a16="http://schemas.microsoft.com/office/drawing/2014/main" xmlns="" id="{E2366B8B-A31B-4128-A500-C56818A6D4E8}"/>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compatLnSpc="0">
            <a:noAutofit/>
          </a:bodyPr>
          <a:lstStyle/>
          <a:p>
            <a:pPr marL="0" marR="0" lvl="0" indent="0" rtl="0" hangingPunct="0">
              <a:lnSpc>
                <a:spcPct val="100000"/>
              </a:lnSpc>
              <a:spcBef>
                <a:spcPts val="0"/>
              </a:spcBef>
              <a:spcAft>
                <a:spcPts val="0"/>
              </a:spcAft>
              <a:buNone/>
              <a:tabLst/>
              <a:defRPr sz="1400"/>
            </a:pPr>
            <a:endParaRPr lang="de-DE" sz="1400" b="0" i="0" u="none" strike="noStrike" kern="1200">
              <a:ln>
                <a:noFill/>
              </a:ln>
              <a:latin typeface="Arial" pitchFamily="18"/>
              <a:ea typeface="Andale Sans UI" pitchFamily="2"/>
              <a:cs typeface="Tahoma" pitchFamily="2"/>
            </a:endParaRPr>
          </a:p>
        </p:txBody>
      </p:sp>
      <p:sp>
        <p:nvSpPr>
          <p:cNvPr id="5" name="Θέση αριθμού διαφάνειας 4">
            <a:extLst>
              <a:ext uri="{FF2B5EF4-FFF2-40B4-BE49-F238E27FC236}">
                <a16:creationId xmlns:a16="http://schemas.microsoft.com/office/drawing/2014/main" xmlns="" id="{05875DB3-18E6-489E-A9F0-772E03F903E1}"/>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compatLnSpc="0">
            <a:noAutofit/>
          </a:bodyPr>
          <a:lstStyle/>
          <a:p>
            <a:pPr marL="0" marR="0" lvl="0" indent="0" algn="r" rtl="0" hangingPunct="0">
              <a:lnSpc>
                <a:spcPct val="100000"/>
              </a:lnSpc>
              <a:spcBef>
                <a:spcPts val="0"/>
              </a:spcBef>
              <a:spcAft>
                <a:spcPts val="0"/>
              </a:spcAft>
              <a:buNone/>
              <a:tabLst/>
              <a:defRPr sz="1400"/>
            </a:pPr>
            <a:fld id="{20759298-02BC-4CD3-B671-FF45EE7C42B4}" type="slidenum">
              <a:rPr/>
              <a:pPr marL="0" marR="0" lvl="0" indent="0" algn="r" rtl="0" hangingPunct="0">
                <a:lnSpc>
                  <a:spcPct val="100000"/>
                </a:lnSpc>
                <a:spcBef>
                  <a:spcPts val="0"/>
                </a:spcBef>
                <a:spcAft>
                  <a:spcPts val="0"/>
                </a:spcAft>
                <a:buNone/>
                <a:tabLst/>
                <a:defRPr sz="1400"/>
              </a:pPr>
              <a:t>‹#›</a:t>
            </a:fld>
            <a:endParaRPr lang="de-DE" sz="1400" b="0" i="0" u="none" strike="noStrike" kern="1200">
              <a:ln>
                <a:noFill/>
              </a:ln>
              <a:latin typeface="Arial" pitchFamily="18"/>
              <a:ea typeface="Andale Sans UI" pitchFamily="2"/>
              <a:cs typeface="Tahoma" pitchFamily="2"/>
            </a:endParaRPr>
          </a:p>
        </p:txBody>
      </p:sp>
    </p:spTree>
    <p:extLst>
      <p:ext uri="{BB962C8B-B14F-4D97-AF65-F5344CB8AC3E}">
        <p14:creationId xmlns:p14="http://schemas.microsoft.com/office/powerpoint/2010/main" xmlns="" val="3302804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xmlns="" id="{9925A2DF-B870-43AF-887C-6EE4BAD5BCDF}"/>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Θέση σημειώσεων 2">
            <a:extLst>
              <a:ext uri="{FF2B5EF4-FFF2-40B4-BE49-F238E27FC236}">
                <a16:creationId xmlns:a16="http://schemas.microsoft.com/office/drawing/2014/main" xmlns="" id="{0AE75831-0F66-4A9A-940E-A1DC094E0BC3}"/>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x-none"/>
          </a:p>
        </p:txBody>
      </p:sp>
      <p:sp>
        <p:nvSpPr>
          <p:cNvPr id="4" name="Θέση κεφαλίδας 3">
            <a:extLst>
              <a:ext uri="{FF2B5EF4-FFF2-40B4-BE49-F238E27FC236}">
                <a16:creationId xmlns:a16="http://schemas.microsoft.com/office/drawing/2014/main" xmlns="" id="{2B7A1095-1E4E-45E9-94B1-DC3F0A82779D}"/>
              </a:ext>
            </a:extLst>
          </p:cNvPr>
          <p:cNvSpPr txBox="1">
            <a:spLocks noGrp="1"/>
          </p:cNvSpPr>
          <p:nvPr>
            <p:ph type="hdr" sz="quarter"/>
          </p:nvPr>
        </p:nvSpPr>
        <p:spPr>
          <a:xfrm>
            <a:off x="0" y="0"/>
            <a:ext cx="3280680" cy="534240"/>
          </a:xfrm>
          <a:prstGeom prst="rect">
            <a:avLst/>
          </a:prstGeom>
          <a:noFill/>
          <a:ln>
            <a:noFill/>
          </a:ln>
        </p:spPr>
        <p:txBody>
          <a:bodyPr lIns="0" tIns="0" rIns="0" bIns="0">
            <a:noAutofit/>
          </a:bodyPr>
          <a:lstStyle>
            <a:lvl1pPr lvl="0"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5" name="Θέση ημερομηνίας 4">
            <a:extLst>
              <a:ext uri="{FF2B5EF4-FFF2-40B4-BE49-F238E27FC236}">
                <a16:creationId xmlns:a16="http://schemas.microsoft.com/office/drawing/2014/main" xmlns="" id="{19792FA7-AF58-4A44-B2CF-7E03BF73D48B}"/>
              </a:ext>
            </a:extLst>
          </p:cNvPr>
          <p:cNvSpPr txBox="1">
            <a:spLocks noGrp="1"/>
          </p:cNvSpPr>
          <p:nvPr>
            <p:ph type="dt" idx="1"/>
          </p:nvPr>
        </p:nvSpPr>
        <p:spPr>
          <a:xfrm>
            <a:off x="4278960" y="0"/>
            <a:ext cx="3280680" cy="534240"/>
          </a:xfrm>
          <a:prstGeom prst="rect">
            <a:avLst/>
          </a:prstGeom>
          <a:noFill/>
          <a:ln>
            <a:noFill/>
          </a:ln>
        </p:spPr>
        <p:txBody>
          <a:bodyPr lIns="0" tIns="0" rIns="0" bIns="0">
            <a:noAutofit/>
          </a:bodyPr>
          <a:lstStyle>
            <a:lvl1pPr lvl="0" algn="r"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6" name="Θέση υποσέλιδου 5">
            <a:extLst>
              <a:ext uri="{FF2B5EF4-FFF2-40B4-BE49-F238E27FC236}">
                <a16:creationId xmlns:a16="http://schemas.microsoft.com/office/drawing/2014/main" xmlns="" id="{7635D695-4C1F-4510-9ABE-5D812FDF5300}"/>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oAutofit/>
          </a:bodyPr>
          <a:lstStyle>
            <a:lvl1pPr lvl="0"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7" name="Θέση αριθμού διαφάνειας 6">
            <a:extLst>
              <a:ext uri="{FF2B5EF4-FFF2-40B4-BE49-F238E27FC236}">
                <a16:creationId xmlns:a16="http://schemas.microsoft.com/office/drawing/2014/main" xmlns="" id="{C92A8B09-A999-46DB-B55E-4AD32FDCD02D}"/>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oAutofit/>
          </a:bodyPr>
          <a:lstStyle>
            <a:lvl1pPr lvl="0" algn="r" rtl="0" hangingPunct="0">
              <a:buNone/>
              <a:tabLst/>
              <a:defRPr lang="x-none" sz="1400" kern="1200">
                <a:latin typeface="Times New Roman" pitchFamily="18"/>
                <a:ea typeface="Andale Sans UI" pitchFamily="2"/>
                <a:cs typeface="Tahoma" pitchFamily="2"/>
              </a:defRPr>
            </a:lvl1pPr>
          </a:lstStyle>
          <a:p>
            <a:pPr lvl="0"/>
            <a:fld id="{1BED6444-6D8B-46ED-A106-FF09A68F566C}" type="slidenum">
              <a:rPr/>
              <a:pPr lvl="0"/>
              <a:t>‹#›</a:t>
            </a:fld>
            <a:endParaRPr lang="x-none"/>
          </a:p>
        </p:txBody>
      </p:sp>
    </p:spTree>
    <p:extLst>
      <p:ext uri="{BB962C8B-B14F-4D97-AF65-F5344CB8AC3E}">
        <p14:creationId xmlns:p14="http://schemas.microsoft.com/office/powerpoint/2010/main" xmlns="" val="2406981221"/>
      </p:ext>
    </p:extLst>
  </p:cSld>
  <p:clrMap bg1="lt1" tx1="dk1" bg2="lt2" tx2="dk2" accent1="accent1" accent2="accent2" accent3="accent3" accent4="accent4" accent5="accent5" accent6="accent6" hlink="hlink" folHlink="folHlink"/>
  <p:notesStyle>
    <a:lvl1pPr marL="216000" marR="0" indent="-216000" rtl="0" hangingPunct="0">
      <a:tabLst/>
      <a:defRPr lang="x-none" sz="2000" b="0" i="0" u="none" strike="noStrike" kern="1200">
        <a:ln>
          <a:noFill/>
        </a:ln>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6">
            <a:extLst>
              <a:ext uri="{FF2B5EF4-FFF2-40B4-BE49-F238E27FC236}">
                <a16:creationId xmlns:a16="http://schemas.microsoft.com/office/drawing/2014/main" xmlns="" id="{F5CD231F-A9BE-4738-AF26-D8556C4DCA29}"/>
              </a:ext>
            </a:extLst>
          </p:cNvPr>
          <p:cNvSpPr txBox="1">
            <a:spLocks noGrp="1"/>
          </p:cNvSpPr>
          <p:nvPr>
            <p:ph type="sldNum" sz="quarter" idx="5"/>
          </p:nvPr>
        </p:nvSpPr>
        <p:spPr>
          <a:ln/>
        </p:spPr>
        <p:txBody>
          <a:bodyPr lIns="0" tIns="0" rIns="0" bIns="0" anchor="b">
            <a:noAutofit/>
          </a:bodyPr>
          <a:lstStyle/>
          <a:p>
            <a:pPr lvl="0"/>
            <a:fld id="{E089F902-4443-4D48-AA72-D90024E46C3A}" type="slidenum">
              <a:rPr/>
              <a:pPr lvl="0"/>
              <a:t>1</a:t>
            </a:fld>
            <a:endParaRPr lang="x-none"/>
          </a:p>
        </p:txBody>
      </p:sp>
      <p:sp>
        <p:nvSpPr>
          <p:cNvPr id="2" name="Θέση εικόνας διαφάνειας 1">
            <a:extLst>
              <a:ext uri="{FF2B5EF4-FFF2-40B4-BE49-F238E27FC236}">
                <a16:creationId xmlns:a16="http://schemas.microsoft.com/office/drawing/2014/main" xmlns="" id="{D09769D4-E319-4F04-B99A-2437027D5EE3}"/>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Θέση σημειώσεων 2">
            <a:extLst>
              <a:ext uri="{FF2B5EF4-FFF2-40B4-BE49-F238E27FC236}">
                <a16:creationId xmlns:a16="http://schemas.microsoft.com/office/drawing/2014/main" xmlns="" id="{2C8C32A2-A2F5-422B-8568-2A0047926C4A}"/>
              </a:ext>
            </a:extLst>
          </p:cNvPr>
          <p:cNvSpPr txBox="1">
            <a:spLocks noGrp="1"/>
          </p:cNvSpPr>
          <p:nvPr>
            <p:ph type="body" sz="quarter" idx="1"/>
          </p:nvPr>
        </p:nvSpPr>
        <p:spPr>
          <a:xfrm>
            <a:off x="756000" y="5078520"/>
            <a:ext cx="6047640" cy="4811400"/>
          </a:xfrm>
        </p:spPr>
        <p:txBody>
          <a:bodyPr>
            <a:spAutoFit/>
          </a:bodyPr>
          <a:lstStyle/>
          <a:p>
            <a:endParaRPr 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6">
            <a:extLst>
              <a:ext uri="{FF2B5EF4-FFF2-40B4-BE49-F238E27FC236}">
                <a16:creationId xmlns:a16="http://schemas.microsoft.com/office/drawing/2014/main" xmlns="" id="{E7DA67F3-AD55-40BD-8B73-FCE2968F7FB6}"/>
              </a:ext>
            </a:extLst>
          </p:cNvPr>
          <p:cNvSpPr txBox="1">
            <a:spLocks noGrp="1"/>
          </p:cNvSpPr>
          <p:nvPr>
            <p:ph type="sldNum" sz="quarter" idx="5"/>
          </p:nvPr>
        </p:nvSpPr>
        <p:spPr>
          <a:ln/>
        </p:spPr>
        <p:txBody>
          <a:bodyPr lIns="0" tIns="0" rIns="0" bIns="0" anchor="b">
            <a:noAutofit/>
          </a:bodyPr>
          <a:lstStyle/>
          <a:p>
            <a:pPr lvl="0"/>
            <a:fld id="{9BFB4FDF-6BDA-4907-8C67-97EEA26A553F}" type="slidenum">
              <a:rPr/>
              <a:pPr lvl="0"/>
              <a:t>2</a:t>
            </a:fld>
            <a:endParaRPr lang="x-none"/>
          </a:p>
        </p:txBody>
      </p:sp>
      <p:sp>
        <p:nvSpPr>
          <p:cNvPr id="2" name="Θέση εικόνας διαφάνειας 1">
            <a:extLst>
              <a:ext uri="{FF2B5EF4-FFF2-40B4-BE49-F238E27FC236}">
                <a16:creationId xmlns:a16="http://schemas.microsoft.com/office/drawing/2014/main" xmlns="" id="{C64B6261-5ADE-4C8E-9BBF-F391C2F43644}"/>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Θέση σημειώσεων 2">
            <a:extLst>
              <a:ext uri="{FF2B5EF4-FFF2-40B4-BE49-F238E27FC236}">
                <a16:creationId xmlns:a16="http://schemas.microsoft.com/office/drawing/2014/main" xmlns="" id="{C1E4DD22-0C89-49E8-8F63-D1379EC81ECE}"/>
              </a:ext>
            </a:extLst>
          </p:cNvPr>
          <p:cNvSpPr txBox="1">
            <a:spLocks noGrp="1"/>
          </p:cNvSpPr>
          <p:nvPr>
            <p:ph type="body" sz="quarter" idx="1"/>
          </p:nvPr>
        </p:nvSpPr>
        <p:spPr/>
        <p:txBody>
          <a:bodyPr/>
          <a:lstStyle/>
          <a:p>
            <a:endParaRPr 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6">
            <a:extLst>
              <a:ext uri="{FF2B5EF4-FFF2-40B4-BE49-F238E27FC236}">
                <a16:creationId xmlns:a16="http://schemas.microsoft.com/office/drawing/2014/main" xmlns="" id="{D016B0A5-F620-47AD-AA5E-A4A7BF029B30}"/>
              </a:ext>
            </a:extLst>
          </p:cNvPr>
          <p:cNvSpPr txBox="1">
            <a:spLocks noGrp="1"/>
          </p:cNvSpPr>
          <p:nvPr>
            <p:ph type="sldNum" sz="quarter" idx="5"/>
          </p:nvPr>
        </p:nvSpPr>
        <p:spPr>
          <a:ln/>
        </p:spPr>
        <p:txBody>
          <a:bodyPr lIns="0" tIns="0" rIns="0" bIns="0" anchor="b">
            <a:noAutofit/>
          </a:bodyPr>
          <a:lstStyle/>
          <a:p>
            <a:pPr lvl="0"/>
            <a:fld id="{EF36A39A-498F-41E3-B161-4B209E48D7F6}" type="slidenum">
              <a:rPr/>
              <a:pPr lvl="0"/>
              <a:t>3</a:t>
            </a:fld>
            <a:endParaRPr lang="x-none"/>
          </a:p>
        </p:txBody>
      </p:sp>
      <p:sp>
        <p:nvSpPr>
          <p:cNvPr id="2" name="Θέση εικόνας διαφάνειας 1">
            <a:extLst>
              <a:ext uri="{FF2B5EF4-FFF2-40B4-BE49-F238E27FC236}">
                <a16:creationId xmlns:a16="http://schemas.microsoft.com/office/drawing/2014/main" xmlns="" id="{0958236B-DFA6-4979-A8A3-8E8E0EC2AF8A}"/>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Θέση σημειώσεων 2">
            <a:extLst>
              <a:ext uri="{FF2B5EF4-FFF2-40B4-BE49-F238E27FC236}">
                <a16:creationId xmlns:a16="http://schemas.microsoft.com/office/drawing/2014/main" xmlns="" id="{F9BFE908-4E75-4B7F-8E48-BE031B23223A}"/>
              </a:ext>
            </a:extLst>
          </p:cNvPr>
          <p:cNvSpPr txBox="1">
            <a:spLocks noGrp="1"/>
          </p:cNvSpPr>
          <p:nvPr>
            <p:ph type="body" sz="quarter" idx="1"/>
          </p:nvPr>
        </p:nvSpPr>
        <p:spPr/>
        <p:txBody>
          <a:bodyPr/>
          <a:lstStyle/>
          <a:p>
            <a:endParaRPr 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6">
            <a:extLst>
              <a:ext uri="{FF2B5EF4-FFF2-40B4-BE49-F238E27FC236}">
                <a16:creationId xmlns:a16="http://schemas.microsoft.com/office/drawing/2014/main" xmlns="" id="{E2B338E4-9FC7-45FD-A5D2-DEA71385B7D8}"/>
              </a:ext>
            </a:extLst>
          </p:cNvPr>
          <p:cNvSpPr txBox="1">
            <a:spLocks noGrp="1"/>
          </p:cNvSpPr>
          <p:nvPr>
            <p:ph type="sldNum" sz="quarter" idx="5"/>
          </p:nvPr>
        </p:nvSpPr>
        <p:spPr>
          <a:ln/>
        </p:spPr>
        <p:txBody>
          <a:bodyPr lIns="0" tIns="0" rIns="0" bIns="0" anchor="b">
            <a:noAutofit/>
          </a:bodyPr>
          <a:lstStyle/>
          <a:p>
            <a:pPr lvl="0"/>
            <a:fld id="{409683B8-956E-4B96-AF8C-63395451A246}" type="slidenum">
              <a:rPr/>
              <a:pPr lvl="0"/>
              <a:t>5</a:t>
            </a:fld>
            <a:endParaRPr lang="x-none"/>
          </a:p>
        </p:txBody>
      </p:sp>
      <p:sp>
        <p:nvSpPr>
          <p:cNvPr id="2" name="Θέση εικόνας διαφάνειας 1">
            <a:extLst>
              <a:ext uri="{FF2B5EF4-FFF2-40B4-BE49-F238E27FC236}">
                <a16:creationId xmlns:a16="http://schemas.microsoft.com/office/drawing/2014/main" xmlns="" id="{F8670E6A-9E79-4182-BBB0-5CC273B6DC7C}"/>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Θέση σημειώσεων 2">
            <a:extLst>
              <a:ext uri="{FF2B5EF4-FFF2-40B4-BE49-F238E27FC236}">
                <a16:creationId xmlns:a16="http://schemas.microsoft.com/office/drawing/2014/main" xmlns="" id="{7B003039-4838-4E83-8F74-7F0D98E5A7C7}"/>
              </a:ext>
            </a:extLst>
          </p:cNvPr>
          <p:cNvSpPr txBox="1">
            <a:spLocks noGrp="1"/>
          </p:cNvSpPr>
          <p:nvPr>
            <p:ph type="body" sz="quarter" idx="1"/>
          </p:nvPr>
        </p:nvSpPr>
        <p:spPr/>
        <p:txBody>
          <a:bodyPr/>
          <a:lstStyle/>
          <a:p>
            <a:endParaRPr 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06488" y="812800"/>
            <a:ext cx="5345112" cy="4008438"/>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lvl="0"/>
            <a:fld id="{1BED6444-6D8B-46ED-A106-FF09A68F566C}" type="slidenum">
              <a:rPr lang="el-GR" smtClean="0"/>
              <a:pPr lvl="0"/>
              <a:t>36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801A65C-7A09-48D0-8438-72472CC6A494}" type="slidenum">
              <a:rPr lang="el-GR" smtClean="0"/>
              <a:pPr/>
              <a:t>81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88036" y="1511935"/>
            <a:ext cx="8655897" cy="2015913"/>
          </a:xfrm>
          <a:ln>
            <a:noFill/>
          </a:ln>
        </p:spPr>
        <p:txBody>
          <a:bodyPr vert="horz" tIns="0" rIns="20159"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88036" y="3558863"/>
            <a:ext cx="8659257" cy="1931917"/>
          </a:xfrm>
        </p:spPr>
        <p:txBody>
          <a:bodyPr lIns="0" rIns="20159"/>
          <a:lstStyle>
            <a:lvl1pPr marL="0" marR="50397" indent="0" algn="r">
              <a:buNone/>
              <a:defRPr>
                <a:solidFill>
                  <a:schemeClr val="tx1"/>
                </a:solidFill>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pPr lvl="0"/>
            <a:endParaRPr lang="x-none"/>
          </a:p>
        </p:txBody>
      </p:sp>
      <p:sp>
        <p:nvSpPr>
          <p:cNvPr id="19" name="18 - Θέση υποσέλιδου"/>
          <p:cNvSpPr>
            <a:spLocks noGrp="1"/>
          </p:cNvSpPr>
          <p:nvPr>
            <p:ph type="ftr" sz="quarter" idx="11"/>
          </p:nvPr>
        </p:nvSpPr>
        <p:spPr/>
        <p:txBody>
          <a:bodyPr/>
          <a:lstStyle/>
          <a:p>
            <a:pPr lvl="0"/>
            <a:endParaRPr lang="x-none"/>
          </a:p>
        </p:txBody>
      </p:sp>
      <p:sp>
        <p:nvSpPr>
          <p:cNvPr id="27" name="26 - Θέση αριθμού διαφάνειας"/>
          <p:cNvSpPr>
            <a:spLocks noGrp="1"/>
          </p:cNvSpPr>
          <p:nvPr>
            <p:ph type="sldNum" sz="quarter" idx="12"/>
          </p:nvPr>
        </p:nvSpPr>
        <p:spPr/>
        <p:txBody>
          <a:bodyPr/>
          <a:lstStyle/>
          <a:p>
            <a:pPr lvl="0"/>
            <a:fld id="{5785EE13-5932-420E-A865-3C15655E0B96}" type="slidenum">
              <a:rPr lang="el-GR" smtClean="0"/>
              <a:pPr lvl="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lvl="0"/>
            <a:endParaRPr lang="x-none"/>
          </a:p>
        </p:txBody>
      </p:sp>
      <p:sp>
        <p:nvSpPr>
          <p:cNvPr id="5" name="4 - Θέση υποσέλιδου"/>
          <p:cNvSpPr>
            <a:spLocks noGrp="1"/>
          </p:cNvSpPr>
          <p:nvPr>
            <p:ph type="ftr" sz="quarter" idx="11"/>
          </p:nvPr>
        </p:nvSpPr>
        <p:spPr/>
        <p:txBody>
          <a:bodyPr/>
          <a:lstStyle/>
          <a:p>
            <a:pPr lvl="0"/>
            <a:endParaRPr lang="x-none"/>
          </a:p>
        </p:txBody>
      </p:sp>
      <p:sp>
        <p:nvSpPr>
          <p:cNvPr id="6" name="5 - Θέση αριθμού διαφάνειας"/>
          <p:cNvSpPr>
            <a:spLocks noGrp="1"/>
          </p:cNvSpPr>
          <p:nvPr>
            <p:ph type="sldNum" sz="quarter" idx="12"/>
          </p:nvPr>
        </p:nvSpPr>
        <p:spPr/>
        <p:txBody>
          <a:bodyPr/>
          <a:lstStyle/>
          <a:p>
            <a:pPr lvl="0"/>
            <a:fld id="{1854D514-35A8-430A-9028-68BC3117795F}" type="slidenum">
              <a:rPr lang="el-GR" smtClean="0"/>
              <a:pPr lvl="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308453" y="1007958"/>
            <a:ext cx="2268141" cy="5745004"/>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4031" y="1007958"/>
            <a:ext cx="6636411" cy="574500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lvl="0"/>
            <a:endParaRPr lang="x-none"/>
          </a:p>
        </p:txBody>
      </p:sp>
      <p:sp>
        <p:nvSpPr>
          <p:cNvPr id="5" name="4 - Θέση υποσέλιδου"/>
          <p:cNvSpPr>
            <a:spLocks noGrp="1"/>
          </p:cNvSpPr>
          <p:nvPr>
            <p:ph type="ftr" sz="quarter" idx="11"/>
          </p:nvPr>
        </p:nvSpPr>
        <p:spPr/>
        <p:txBody>
          <a:bodyPr/>
          <a:lstStyle/>
          <a:p>
            <a:pPr lvl="0"/>
            <a:endParaRPr lang="x-none"/>
          </a:p>
        </p:txBody>
      </p:sp>
      <p:sp>
        <p:nvSpPr>
          <p:cNvPr id="6" name="5 - Θέση αριθμού διαφάνειας"/>
          <p:cNvSpPr>
            <a:spLocks noGrp="1"/>
          </p:cNvSpPr>
          <p:nvPr>
            <p:ph type="sldNum" sz="quarter" idx="12"/>
          </p:nvPr>
        </p:nvSpPr>
        <p:spPr/>
        <p:txBody>
          <a:bodyPr/>
          <a:lstStyle/>
          <a:p>
            <a:pPr lvl="0"/>
            <a:fld id="{A469BFD3-DBBF-4FD6-8056-9221BD334D90}" type="slidenum">
              <a:rPr lang="el-GR" smtClean="0"/>
              <a:pPr lvl="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84676" y="1451458"/>
            <a:ext cx="8568531" cy="150185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84676" y="2981391"/>
            <a:ext cx="8568531" cy="1664178"/>
          </a:xfrm>
        </p:spPr>
        <p:txBody>
          <a:bodyPr lIns="50397" rIns="50397" anchor="t"/>
          <a:lstStyle>
            <a:lvl1pPr marL="0" indent="0">
              <a:buNone/>
              <a:defRPr sz="24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lvl="0"/>
            <a:endParaRPr lang="x-none"/>
          </a:p>
        </p:txBody>
      </p:sp>
      <p:sp>
        <p:nvSpPr>
          <p:cNvPr id="5" name="4 - Θέση υποσέλιδου"/>
          <p:cNvSpPr>
            <a:spLocks noGrp="1"/>
          </p:cNvSpPr>
          <p:nvPr>
            <p:ph type="ftr" sz="quarter" idx="11"/>
          </p:nvPr>
        </p:nvSpPr>
        <p:spPr/>
        <p:txBody>
          <a:bodyPr/>
          <a:lstStyle/>
          <a:p>
            <a:pPr lvl="0"/>
            <a:endParaRPr lang="x-none"/>
          </a:p>
        </p:txBody>
      </p:sp>
      <p:sp>
        <p:nvSpPr>
          <p:cNvPr id="6" name="5 - Θέση αριθμού διαφάνειας"/>
          <p:cNvSpPr>
            <a:spLocks noGrp="1"/>
          </p:cNvSpPr>
          <p:nvPr>
            <p:ph type="sldNum" sz="quarter" idx="12"/>
          </p:nvPr>
        </p:nvSpPr>
        <p:spPr/>
        <p:txBody>
          <a:bodyPr/>
          <a:lstStyle/>
          <a:p>
            <a:pPr lvl="0"/>
            <a:fld id="{B30E9D9F-F853-4C54-98FD-CBC51AB228E3}" type="slidenum">
              <a:rPr lang="el-GR" smtClean="0"/>
              <a:pPr lvl="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776127"/>
            <a:ext cx="9072563" cy="1259946"/>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04031" y="2116538"/>
            <a:ext cx="4452276" cy="4888590"/>
          </a:xfrm>
        </p:spPr>
        <p:txBody>
          <a:bodyPr/>
          <a:lstStyle>
            <a:lvl1pPr>
              <a:defRPr sz="2900"/>
            </a:lvl1pPr>
            <a:lvl2pPr>
              <a:defRPr sz="26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124318" y="2116538"/>
            <a:ext cx="4452276" cy="4888590"/>
          </a:xfrm>
        </p:spPr>
        <p:txBody>
          <a:bodyPr/>
          <a:lstStyle>
            <a:lvl1pPr>
              <a:defRPr sz="2900"/>
            </a:lvl1pPr>
            <a:lvl2pPr>
              <a:defRPr sz="26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lvl="0"/>
            <a:endParaRPr lang="x-none"/>
          </a:p>
        </p:txBody>
      </p:sp>
      <p:sp>
        <p:nvSpPr>
          <p:cNvPr id="6" name="5 - Θέση υποσέλιδου"/>
          <p:cNvSpPr>
            <a:spLocks noGrp="1"/>
          </p:cNvSpPr>
          <p:nvPr>
            <p:ph type="ftr" sz="quarter" idx="11"/>
          </p:nvPr>
        </p:nvSpPr>
        <p:spPr/>
        <p:txBody>
          <a:bodyPr/>
          <a:lstStyle/>
          <a:p>
            <a:pPr lvl="0"/>
            <a:endParaRPr lang="x-none"/>
          </a:p>
        </p:txBody>
      </p:sp>
      <p:sp>
        <p:nvSpPr>
          <p:cNvPr id="7" name="6 - Θέση αριθμού διαφάνειας"/>
          <p:cNvSpPr>
            <a:spLocks noGrp="1"/>
          </p:cNvSpPr>
          <p:nvPr>
            <p:ph type="sldNum" sz="quarter" idx="12"/>
          </p:nvPr>
        </p:nvSpPr>
        <p:spPr/>
        <p:txBody>
          <a:bodyPr/>
          <a:lstStyle/>
          <a:p>
            <a:pPr lvl="0"/>
            <a:fld id="{E2FB0303-7DFC-4902-926A-63DF55ADF12F}" type="slidenum">
              <a:rPr lang="el-GR" smtClean="0"/>
              <a:pPr lvl="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776127"/>
            <a:ext cx="9072563" cy="1259946"/>
          </a:xfrm>
        </p:spPr>
        <p:txBody>
          <a:bodyPr tIns="50397"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04031" y="2045068"/>
            <a:ext cx="4454027" cy="726813"/>
          </a:xfrm>
        </p:spPr>
        <p:txBody>
          <a:bodyPr lIns="50397" tIns="0" rIns="50397" bIns="0" anchor="ctr">
            <a:noAutofit/>
          </a:bodyP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5120818" y="2050038"/>
            <a:ext cx="4455776" cy="721843"/>
          </a:xfrm>
        </p:spPr>
        <p:txBody>
          <a:bodyPr lIns="50397" tIns="0" rIns="50397" bIns="0" anchor="ct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504031" y="2771881"/>
            <a:ext cx="4454027" cy="4239194"/>
          </a:xfrm>
        </p:spPr>
        <p:txBody>
          <a:bodyPr tIns="0"/>
          <a:lstStyle>
            <a:lvl1pPr>
              <a:defRPr sz="24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5120818" y="2771881"/>
            <a:ext cx="4455776" cy="4239194"/>
          </a:xfrm>
        </p:spPr>
        <p:txBody>
          <a:bodyPr tIns="0"/>
          <a:lstStyle>
            <a:lvl1pPr>
              <a:defRPr sz="24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pPr lvl="0"/>
            <a:endParaRPr lang="x-none"/>
          </a:p>
        </p:txBody>
      </p:sp>
      <p:sp>
        <p:nvSpPr>
          <p:cNvPr id="8" name="7 - Θέση υποσέλιδου"/>
          <p:cNvSpPr>
            <a:spLocks noGrp="1"/>
          </p:cNvSpPr>
          <p:nvPr>
            <p:ph type="ftr" sz="quarter" idx="11"/>
          </p:nvPr>
        </p:nvSpPr>
        <p:spPr/>
        <p:txBody>
          <a:bodyPr/>
          <a:lstStyle/>
          <a:p>
            <a:pPr lvl="0"/>
            <a:endParaRPr lang="x-none"/>
          </a:p>
        </p:txBody>
      </p:sp>
      <p:sp>
        <p:nvSpPr>
          <p:cNvPr id="9" name="8 - Θέση αριθμού διαφάνειας"/>
          <p:cNvSpPr>
            <a:spLocks noGrp="1"/>
          </p:cNvSpPr>
          <p:nvPr>
            <p:ph type="sldNum" sz="quarter" idx="12"/>
          </p:nvPr>
        </p:nvSpPr>
        <p:spPr/>
        <p:txBody>
          <a:bodyPr/>
          <a:lstStyle/>
          <a:p>
            <a:pPr lvl="0"/>
            <a:fld id="{9EABF578-D165-44A8-BCD9-FCDE34D89FF8}" type="slidenum">
              <a:rPr lang="el-GR" smtClean="0"/>
              <a:pPr lvl="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776127"/>
            <a:ext cx="9156568" cy="1259946"/>
          </a:xfrm>
        </p:spPr>
        <p:txBody>
          <a:bodyPr vert="horz" tIns="50397"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5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lvl="0"/>
            <a:endParaRPr lang="x-none"/>
          </a:p>
        </p:txBody>
      </p:sp>
      <p:sp>
        <p:nvSpPr>
          <p:cNvPr id="4" name="3 - Θέση υποσέλιδου"/>
          <p:cNvSpPr>
            <a:spLocks noGrp="1"/>
          </p:cNvSpPr>
          <p:nvPr>
            <p:ph type="ftr" sz="quarter" idx="11"/>
          </p:nvPr>
        </p:nvSpPr>
        <p:spPr/>
        <p:txBody>
          <a:bodyPr/>
          <a:lstStyle/>
          <a:p>
            <a:pPr lvl="0"/>
            <a:endParaRPr lang="x-none"/>
          </a:p>
        </p:txBody>
      </p:sp>
      <p:sp>
        <p:nvSpPr>
          <p:cNvPr id="5" name="4 - Θέση αριθμού διαφάνειας"/>
          <p:cNvSpPr>
            <a:spLocks noGrp="1"/>
          </p:cNvSpPr>
          <p:nvPr>
            <p:ph type="sldNum" sz="quarter" idx="12"/>
          </p:nvPr>
        </p:nvSpPr>
        <p:spPr/>
        <p:txBody>
          <a:bodyPr/>
          <a:lstStyle/>
          <a:p>
            <a:pPr lvl="0"/>
            <a:fld id="{F9ED3BD4-55F9-4F5A-A66E-8BDA0316458E}" type="slidenum">
              <a:rPr lang="el-GR" smtClean="0"/>
              <a:pPr lvl="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lvl="0"/>
            <a:endParaRPr lang="x-none"/>
          </a:p>
        </p:txBody>
      </p:sp>
      <p:sp>
        <p:nvSpPr>
          <p:cNvPr id="3" name="2 - Θέση υποσέλιδου"/>
          <p:cNvSpPr>
            <a:spLocks noGrp="1"/>
          </p:cNvSpPr>
          <p:nvPr>
            <p:ph type="ftr" sz="quarter" idx="11"/>
          </p:nvPr>
        </p:nvSpPr>
        <p:spPr/>
        <p:txBody>
          <a:bodyPr/>
          <a:lstStyle/>
          <a:p>
            <a:pPr lvl="0"/>
            <a:endParaRPr lang="x-none"/>
          </a:p>
        </p:txBody>
      </p:sp>
      <p:sp>
        <p:nvSpPr>
          <p:cNvPr id="4" name="3 - Θέση αριθμού διαφάνειας"/>
          <p:cNvSpPr>
            <a:spLocks noGrp="1"/>
          </p:cNvSpPr>
          <p:nvPr>
            <p:ph type="sldNum" sz="quarter" idx="12"/>
          </p:nvPr>
        </p:nvSpPr>
        <p:spPr/>
        <p:txBody>
          <a:bodyPr/>
          <a:lstStyle/>
          <a:p>
            <a:pPr lvl="0"/>
            <a:fld id="{AEFE85FE-351C-4A55-8BA3-1FF913425283}" type="slidenum">
              <a:rPr lang="el-GR" smtClean="0"/>
              <a:pPr lvl="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56047" y="566978"/>
            <a:ext cx="3024188" cy="1280945"/>
          </a:xfrm>
        </p:spPr>
        <p:txBody>
          <a:bodyPr lIns="0" anchor="b">
            <a:noAutofit/>
          </a:bodyPr>
          <a:lstStyle>
            <a:lvl1pPr algn="l" rtl="0">
              <a:spcBef>
                <a:spcPct val="0"/>
              </a:spcBef>
              <a:buNone/>
              <a:defRPr sz="29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756047" y="1847921"/>
            <a:ext cx="3024188" cy="5039783"/>
          </a:xfrm>
        </p:spPr>
        <p:txBody>
          <a:bodyPr lIns="20159" rIns="20159"/>
          <a:lstStyle>
            <a:lvl1pPr marL="0" indent="0" algn="l">
              <a:buNone/>
              <a:defRPr sz="1500"/>
            </a:lvl1pPr>
            <a:lvl2pPr indent="0" algn="l">
              <a:buNone/>
              <a:defRPr sz="1300"/>
            </a:lvl2pPr>
            <a:lvl3pPr indent="0" algn="l">
              <a:buNone/>
              <a:defRPr sz="1100"/>
            </a:lvl3pPr>
            <a:lvl4pPr indent="0" algn="l">
              <a:buNone/>
              <a:defRPr sz="1000"/>
            </a:lvl4pPr>
            <a:lvl5pPr indent="0" algn="l">
              <a:buNone/>
              <a:defRPr sz="10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941245" y="1847921"/>
            <a:ext cx="5635349" cy="5039783"/>
          </a:xfrm>
        </p:spPr>
        <p:txBody>
          <a:bodyPr tIns="0"/>
          <a:lstStyle>
            <a:lvl1pPr>
              <a:defRPr sz="3100"/>
            </a:lvl1pPr>
            <a:lvl2pPr>
              <a:defRPr sz="2900"/>
            </a:lvl2pPr>
            <a:lvl3pPr>
              <a:defRPr sz="2600"/>
            </a:lvl3pPr>
            <a:lvl4pPr>
              <a:defRPr sz="22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lvl="0"/>
            <a:endParaRPr lang="x-none"/>
          </a:p>
        </p:txBody>
      </p:sp>
      <p:sp>
        <p:nvSpPr>
          <p:cNvPr id="6" name="5 - Θέση υποσέλιδου"/>
          <p:cNvSpPr>
            <a:spLocks noGrp="1"/>
          </p:cNvSpPr>
          <p:nvPr>
            <p:ph type="ftr" sz="quarter" idx="11"/>
          </p:nvPr>
        </p:nvSpPr>
        <p:spPr/>
        <p:txBody>
          <a:bodyPr/>
          <a:lstStyle/>
          <a:p>
            <a:pPr lvl="0"/>
            <a:endParaRPr lang="x-none"/>
          </a:p>
        </p:txBody>
      </p:sp>
      <p:sp>
        <p:nvSpPr>
          <p:cNvPr id="7" name="6 - Θέση αριθμού διαφάνειας"/>
          <p:cNvSpPr>
            <a:spLocks noGrp="1"/>
          </p:cNvSpPr>
          <p:nvPr>
            <p:ph type="sldNum" sz="quarter" idx="12"/>
          </p:nvPr>
        </p:nvSpPr>
        <p:spPr/>
        <p:txBody>
          <a:bodyPr/>
          <a:lstStyle/>
          <a:p>
            <a:pPr lvl="0"/>
            <a:fld id="{0D847408-480F-4C04-8E71-24F62403CE32}" type="slidenum">
              <a:rPr lang="el-GR" smtClean="0"/>
              <a:pPr lvl="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490023" y="1221450"/>
            <a:ext cx="5796359" cy="453580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0794" tIns="50397" rIns="100794" bIns="50397" rtlCol="0" anchor="ctr"/>
          <a:lstStyle/>
          <a:p>
            <a:pPr algn="ctr" eaLnBrk="1" latinLnBrk="0" hangingPunct="1"/>
            <a:endParaRPr kumimoji="0" lang="en-US"/>
          </a:p>
        </p:txBody>
      </p:sp>
      <p:sp>
        <p:nvSpPr>
          <p:cNvPr id="12" name="11 - Ορθογώνιο τρίγωνο"/>
          <p:cNvSpPr/>
          <p:nvPr/>
        </p:nvSpPr>
        <p:spPr>
          <a:xfrm rot="420000" flipV="1">
            <a:off x="8824002" y="5908153"/>
            <a:ext cx="171371" cy="171353"/>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0794" tIns="50397" rIns="100794" bIns="50397" rtlCol="0" anchor="ctr"/>
          <a:lstStyle/>
          <a:p>
            <a:pPr algn="ctr" eaLnBrk="1" latinLnBrk="0" hangingPunct="1"/>
            <a:endParaRPr kumimoji="0" lang="en-US"/>
          </a:p>
        </p:txBody>
      </p:sp>
      <p:sp>
        <p:nvSpPr>
          <p:cNvPr id="2" name="1 - Τίτλος"/>
          <p:cNvSpPr>
            <a:spLocks noGrp="1"/>
          </p:cNvSpPr>
          <p:nvPr>
            <p:ph type="title"/>
          </p:nvPr>
        </p:nvSpPr>
        <p:spPr>
          <a:xfrm>
            <a:off x="672042" y="1297420"/>
            <a:ext cx="2439511" cy="1744547"/>
          </a:xfrm>
        </p:spPr>
        <p:txBody>
          <a:bodyPr vert="horz" lIns="50397" tIns="50397" rIns="50397" bIns="50397" anchor="b"/>
          <a:lstStyle>
            <a:lvl1pPr algn="l">
              <a:buNone/>
              <a:defRPr sz="22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72042" y="3118211"/>
            <a:ext cx="2436151" cy="2402297"/>
          </a:xfrm>
        </p:spPr>
        <p:txBody>
          <a:bodyPr lIns="70556" rIns="50397" bIns="50397" anchor="t"/>
          <a:lstStyle>
            <a:lvl1pPr marL="0" indent="0" algn="l">
              <a:spcBef>
                <a:spcPts val="276"/>
              </a:spcBef>
              <a:buFontTx/>
              <a:buNone/>
              <a:defRPr sz="1400"/>
            </a:lvl1pPr>
            <a:lvl2pPr>
              <a:defRPr sz="1300"/>
            </a:lvl2pPr>
            <a:lvl3pPr>
              <a:defRPr sz="1100"/>
            </a:lvl3pPr>
            <a:lvl4pPr>
              <a:defRPr sz="1000"/>
            </a:lvl4pPr>
            <a:lvl5pPr>
              <a:defRPr sz="10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lvl="0"/>
            <a:endParaRPr lang="x-none"/>
          </a:p>
        </p:txBody>
      </p:sp>
      <p:sp>
        <p:nvSpPr>
          <p:cNvPr id="6" name="5 - Θέση υποσέλιδου"/>
          <p:cNvSpPr>
            <a:spLocks noGrp="1"/>
          </p:cNvSpPr>
          <p:nvPr>
            <p:ph type="ftr" sz="quarter" idx="11"/>
          </p:nvPr>
        </p:nvSpPr>
        <p:spPr/>
        <p:txBody>
          <a:bodyPr/>
          <a:lstStyle/>
          <a:p>
            <a:pPr lvl="0"/>
            <a:endParaRPr lang="x-none"/>
          </a:p>
        </p:txBody>
      </p:sp>
      <p:sp>
        <p:nvSpPr>
          <p:cNvPr id="7" name="6 - Θέση αριθμού διαφάνειας"/>
          <p:cNvSpPr>
            <a:spLocks noGrp="1"/>
          </p:cNvSpPr>
          <p:nvPr>
            <p:ph type="sldNum" sz="quarter" idx="12"/>
          </p:nvPr>
        </p:nvSpPr>
        <p:spPr>
          <a:xfrm>
            <a:off x="8904552" y="7006699"/>
            <a:ext cx="672042" cy="402483"/>
          </a:xfrm>
        </p:spPr>
        <p:txBody>
          <a:bodyPr/>
          <a:lstStyle/>
          <a:p>
            <a:pPr lvl="0"/>
            <a:fld id="{F73A18EE-54D3-4AF3-84D9-42FFA670AF85}" type="slidenum">
              <a:rPr lang="el-GR" smtClean="0"/>
              <a:pPr lvl="0"/>
              <a:t>‹#›</a:t>
            </a:fld>
            <a:endParaRPr lang="el-GR"/>
          </a:p>
        </p:txBody>
      </p:sp>
      <p:sp>
        <p:nvSpPr>
          <p:cNvPr id="3" name="2 - Θέση εικόνας"/>
          <p:cNvSpPr>
            <a:spLocks noGrp="1"/>
          </p:cNvSpPr>
          <p:nvPr>
            <p:ph type="pic" idx="1"/>
          </p:nvPr>
        </p:nvSpPr>
        <p:spPr>
          <a:xfrm rot="420000">
            <a:off x="3842845" y="1322245"/>
            <a:ext cx="5090716" cy="4334214"/>
          </a:xfrm>
          <a:prstGeom prst="rect">
            <a:avLst/>
          </a:prstGeom>
          <a:solidFill>
            <a:schemeClr val="bg2"/>
          </a:solidFill>
          <a:ln w="3000" cap="rnd">
            <a:solidFill>
              <a:srgbClr val="C0C0C0"/>
            </a:solidFill>
            <a:round/>
          </a:ln>
          <a:effectLst/>
        </p:spPr>
        <p:txBody>
          <a:bodyPr/>
          <a:lstStyle>
            <a:lvl1pPr marL="0" indent="0">
              <a:buNone/>
              <a:defRPr sz="35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10501" y="6411724"/>
            <a:ext cx="10101626" cy="11479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0794" tIns="50397" rIns="100794" bIns="50397"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830299" y="6856206"/>
            <a:ext cx="5250326" cy="70347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0794" tIns="50397" rIns="100794" bIns="50397"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10501" y="-7875"/>
            <a:ext cx="10101626" cy="11479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0794" tIns="50397" rIns="100794" bIns="50397"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830299" y="-7875"/>
            <a:ext cx="5250326" cy="70347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0794" tIns="50397" rIns="100794" bIns="50397"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504031" y="776127"/>
            <a:ext cx="9072563" cy="1259946"/>
          </a:xfrm>
          <a:prstGeom prst="rect">
            <a:avLst/>
          </a:prstGeom>
        </p:spPr>
        <p:txBody>
          <a:bodyPr vert="horz" lIns="0" tIns="50397"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504031" y="2133508"/>
            <a:ext cx="9072563" cy="4838192"/>
          </a:xfrm>
          <a:prstGeom prst="rect">
            <a:avLst/>
          </a:prstGeom>
        </p:spPr>
        <p:txBody>
          <a:bodyPr vert="horz" lIns="100794" tIns="50397" rIns="100794" bIns="50397">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504031" y="7006699"/>
            <a:ext cx="2352146" cy="402483"/>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pPr lvl="0"/>
            <a:endParaRPr lang="x-none"/>
          </a:p>
        </p:txBody>
      </p:sp>
      <p:sp>
        <p:nvSpPr>
          <p:cNvPr id="22" name="21 - Θέση υποσέλιδου"/>
          <p:cNvSpPr>
            <a:spLocks noGrp="1"/>
          </p:cNvSpPr>
          <p:nvPr>
            <p:ph type="ftr" sz="quarter" idx="3"/>
          </p:nvPr>
        </p:nvSpPr>
        <p:spPr>
          <a:xfrm>
            <a:off x="2940182" y="7006699"/>
            <a:ext cx="3696229" cy="402483"/>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pPr lvl="0"/>
            <a:endParaRPr lang="x-none"/>
          </a:p>
        </p:txBody>
      </p:sp>
      <p:sp>
        <p:nvSpPr>
          <p:cNvPr id="18" name="17 - Θέση αριθμού διαφάνειας"/>
          <p:cNvSpPr>
            <a:spLocks noGrp="1"/>
          </p:cNvSpPr>
          <p:nvPr>
            <p:ph type="sldNum" sz="quarter" idx="4"/>
          </p:nvPr>
        </p:nvSpPr>
        <p:spPr>
          <a:xfrm>
            <a:off x="8736542" y="7006699"/>
            <a:ext cx="840052" cy="402483"/>
          </a:xfrm>
          <a:prstGeom prst="rect">
            <a:avLst/>
          </a:prstGeom>
        </p:spPr>
        <p:txBody>
          <a:bodyPr vert="horz" lIns="0" tIns="0" rIns="0" bIns="0" anchor="b"/>
          <a:lstStyle>
            <a:lvl1pPr algn="r" eaLnBrk="1" latinLnBrk="0" hangingPunct="1">
              <a:defRPr kumimoji="0" sz="1300">
                <a:solidFill>
                  <a:schemeClr val="tx2">
                    <a:shade val="90000"/>
                  </a:schemeClr>
                </a:solidFill>
              </a:defRPr>
            </a:lvl1pPr>
          </a:lstStyle>
          <a:p>
            <a:pPr lvl="0"/>
            <a:fld id="{AEFE85FE-351C-4A55-8BA3-1FF913425283}" type="slidenum">
              <a:rPr lang="el-GR" smtClean="0"/>
              <a:pPr lvl="0"/>
              <a:t>‹#›</a:t>
            </a:fld>
            <a:endParaRPr lang="el-GR"/>
          </a:p>
        </p:txBody>
      </p:sp>
      <p:grpSp>
        <p:nvGrpSpPr>
          <p:cNvPr id="2" name="1 - Ομάδα"/>
          <p:cNvGrpSpPr/>
          <p:nvPr/>
        </p:nvGrpSpPr>
        <p:grpSpPr>
          <a:xfrm>
            <a:off x="-20965" y="223117"/>
            <a:ext cx="10120917" cy="715649"/>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500" b="0" kern="1200">
          <a:ln>
            <a:noFill/>
          </a:ln>
          <a:solidFill>
            <a:schemeClr val="tx2"/>
          </a:solidFill>
          <a:effectLst/>
          <a:latin typeface="+mj-lt"/>
          <a:ea typeface="+mj-ea"/>
          <a:cs typeface="+mj-cs"/>
        </a:defRPr>
      </a:lvl1pPr>
    </p:titleStyle>
    <p:bodyStyle>
      <a:lvl1pPr marL="302383" indent="-302383" algn="l" rtl="0" eaLnBrk="1" latinLnBrk="0" hangingPunct="1">
        <a:spcBef>
          <a:spcPct val="20000"/>
        </a:spcBef>
        <a:buClr>
          <a:schemeClr val="accent3"/>
        </a:buClr>
        <a:buSzPct val="95000"/>
        <a:buFont typeface="Wingdings 2"/>
        <a:buChar char=""/>
        <a:defRPr kumimoji="0" sz="2900" kern="1200">
          <a:solidFill>
            <a:schemeClr val="tx1"/>
          </a:solidFill>
          <a:latin typeface="+mn-lt"/>
          <a:ea typeface="+mn-ea"/>
          <a:cs typeface="+mn-cs"/>
        </a:defRPr>
      </a:lvl1pPr>
      <a:lvl2pPr marL="705560" indent="-272145" algn="l" rtl="0" eaLnBrk="1" latinLnBrk="0" hangingPunct="1">
        <a:spcBef>
          <a:spcPct val="20000"/>
        </a:spcBef>
        <a:buClr>
          <a:schemeClr val="accent1"/>
        </a:buClr>
        <a:buSzPct val="85000"/>
        <a:buFont typeface="Wingdings 2"/>
        <a:buChar char=""/>
        <a:defRPr kumimoji="0" sz="2600" kern="1200">
          <a:solidFill>
            <a:schemeClr val="tx1"/>
          </a:solidFill>
          <a:latin typeface="+mn-lt"/>
          <a:ea typeface="+mn-ea"/>
          <a:cs typeface="+mn-cs"/>
        </a:defRPr>
      </a:lvl2pPr>
      <a:lvl3pPr marL="1007943" indent="-272145" algn="l" rtl="0" eaLnBrk="1" latinLnBrk="0" hangingPunct="1">
        <a:spcBef>
          <a:spcPct val="20000"/>
        </a:spcBef>
        <a:buClr>
          <a:schemeClr val="accent2"/>
        </a:buClr>
        <a:buSzPct val="70000"/>
        <a:buFont typeface="Wingdings 2"/>
        <a:buChar char=""/>
        <a:defRPr kumimoji="0" sz="2300" kern="1200">
          <a:solidFill>
            <a:schemeClr val="tx1"/>
          </a:solidFill>
          <a:latin typeface="+mn-lt"/>
          <a:ea typeface="+mn-ea"/>
          <a:cs typeface="+mn-cs"/>
        </a:defRPr>
      </a:lvl3pPr>
      <a:lvl4pPr marL="1310326" indent="-231827" algn="l" rtl="0" eaLnBrk="1" latinLnBrk="0" hangingPunct="1">
        <a:spcBef>
          <a:spcPct val="20000"/>
        </a:spcBef>
        <a:buClr>
          <a:schemeClr val="accent3"/>
        </a:buClr>
        <a:buSzPct val="65000"/>
        <a:buFont typeface="Wingdings 2"/>
        <a:buChar char=""/>
        <a:defRPr kumimoji="0" sz="2200" kern="1200">
          <a:solidFill>
            <a:schemeClr val="tx1"/>
          </a:solidFill>
          <a:latin typeface="+mn-lt"/>
          <a:ea typeface="+mn-ea"/>
          <a:cs typeface="+mn-cs"/>
        </a:defRPr>
      </a:lvl4pPr>
      <a:lvl5pPr marL="1612709" indent="-231827" algn="l" rtl="0" eaLnBrk="1" latinLnBrk="0" hangingPunct="1">
        <a:spcBef>
          <a:spcPct val="20000"/>
        </a:spcBef>
        <a:buClr>
          <a:schemeClr val="accent4"/>
        </a:buClr>
        <a:buSzPct val="65000"/>
        <a:buFont typeface="Wingdings 2"/>
        <a:buChar char=""/>
        <a:defRPr kumimoji="0" sz="2200" kern="1200">
          <a:solidFill>
            <a:schemeClr val="tx1"/>
          </a:solidFill>
          <a:latin typeface="+mn-lt"/>
          <a:ea typeface="+mn-ea"/>
          <a:cs typeface="+mn-cs"/>
        </a:defRPr>
      </a:lvl5pPr>
      <a:lvl6pPr marL="1915092" indent="-231827"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16681" indent="-201589"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19063" indent="-201589"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21446" indent="-201589"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C6D39CF-8FAB-4405-ADDF-7C6A1BF21CBC}"/>
              </a:ext>
            </a:extLst>
          </p:cNvPr>
          <p:cNvSpPr txBox="1"/>
          <p:nvPr/>
        </p:nvSpPr>
        <p:spPr>
          <a:xfrm>
            <a:off x="1080000" y="930600"/>
            <a:ext cx="8460000" cy="590940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defRPr sz="2800"/>
            </a:pPr>
            <a:r>
              <a:rPr lang="de-DE" sz="2800" b="0" i="0" u="none" strike="noStrike" kern="1200">
                <a:ln>
                  <a:noFill/>
                </a:ln>
                <a:latin typeface="Arial" pitchFamily="18"/>
                <a:ea typeface="Andale Sans UI" pitchFamily="2"/>
                <a:cs typeface="Tahoma" pitchFamily="2"/>
              </a:rPr>
              <a:t>Η θεωρία και η κλινική του</a:t>
            </a:r>
          </a:p>
          <a:p>
            <a:pPr marL="0" marR="0" lvl="0" indent="0" algn="ctr" rtl="0" hangingPunct="0">
              <a:lnSpc>
                <a:spcPct val="100000"/>
              </a:lnSpc>
              <a:spcBef>
                <a:spcPts val="0"/>
              </a:spcBef>
              <a:spcAft>
                <a:spcPts val="0"/>
              </a:spcAft>
              <a:buNone/>
              <a:tabLst/>
              <a:defRPr sz="2800"/>
            </a:pPr>
            <a:r>
              <a:rPr lang="de-DE" sz="2800" b="0" i="0" u="none" strike="noStrike" kern="1200">
                <a:ln>
                  <a:noFill/>
                </a:ln>
                <a:latin typeface="Arial" pitchFamily="18"/>
                <a:ea typeface="Andale Sans UI" pitchFamily="2"/>
                <a:cs typeface="Tahoma" pitchFamily="2"/>
              </a:rPr>
              <a:t> ΝΑΡΚΙΣΣΙΣΜΟΥ</a:t>
            </a:r>
          </a:p>
          <a:p>
            <a:pPr marL="0" marR="0" lvl="0" indent="0" algn="ctr" rtl="0" hangingPunct="0">
              <a:lnSpc>
                <a:spcPct val="100000"/>
              </a:lnSpc>
              <a:spcBef>
                <a:spcPts val="0"/>
              </a:spcBef>
              <a:spcAft>
                <a:spcPts val="0"/>
              </a:spcAft>
              <a:buNone/>
              <a:tabLst/>
              <a:defRPr sz="2800"/>
            </a:pPr>
            <a:endParaRPr lang="de-DE" sz="2800" b="0" i="0" u="none" strike="noStrike" kern="1200">
              <a:ln>
                <a:noFill/>
              </a:ln>
              <a:latin typeface="Arial" pitchFamily="18"/>
              <a:ea typeface="Andale Sans UI" pitchFamily="2"/>
              <a:cs typeface="Tahoma" pitchFamily="2"/>
            </a:endParaRPr>
          </a:p>
          <a:p>
            <a:pPr marL="0" marR="0" lvl="0" indent="0" algn="ctr" rtl="0" hangingPunct="0">
              <a:lnSpc>
                <a:spcPct val="100000"/>
              </a:lnSpc>
              <a:spcBef>
                <a:spcPts val="0"/>
              </a:spcBef>
              <a:spcAft>
                <a:spcPts val="0"/>
              </a:spcAft>
              <a:buNone/>
              <a:tabLst/>
              <a:defRPr sz="2800"/>
            </a:pPr>
            <a:endParaRPr lang="de-DE" sz="2800" b="0" i="0" u="none" strike="noStrike" kern="1200">
              <a:ln>
                <a:noFill/>
              </a:ln>
              <a:latin typeface="Arial" pitchFamily="18"/>
              <a:ea typeface="Andale Sans UI" pitchFamily="2"/>
              <a:cs typeface="Tahoma" pitchFamily="2"/>
            </a:endParaRPr>
          </a:p>
          <a:p>
            <a:pPr marL="0" marR="0" lvl="0" indent="0" algn="ctr" rtl="0" hangingPunct="0">
              <a:lnSpc>
                <a:spcPct val="100000"/>
              </a:lnSpc>
              <a:spcBef>
                <a:spcPts val="0"/>
              </a:spcBef>
              <a:spcAft>
                <a:spcPts val="0"/>
              </a:spcAft>
              <a:buNone/>
              <a:tabLst/>
              <a:defRPr sz="2800"/>
            </a:pPr>
            <a:endParaRPr lang="de-DE" sz="2800" b="0" i="0" u="none" strike="noStrike" kern="1200">
              <a:ln>
                <a:noFill/>
              </a:ln>
              <a:latin typeface="Arial" pitchFamily="18"/>
              <a:ea typeface="Andale Sans UI" pitchFamily="2"/>
              <a:cs typeface="Tahoma" pitchFamily="2"/>
            </a:endParaRPr>
          </a:p>
          <a:p>
            <a:pPr marL="0" marR="0" lvl="0" indent="0" algn="ctr" rtl="0" hangingPunct="0">
              <a:lnSpc>
                <a:spcPct val="100000"/>
              </a:lnSpc>
              <a:spcBef>
                <a:spcPts val="0"/>
              </a:spcBef>
              <a:spcAft>
                <a:spcPts val="0"/>
              </a:spcAft>
              <a:buNone/>
              <a:tabLst/>
              <a:defRPr sz="2800"/>
            </a:pPr>
            <a:endParaRPr lang="de-DE" sz="2800" b="0" i="0" u="none" strike="noStrike" kern="1200">
              <a:ln>
                <a:noFill/>
              </a:ln>
              <a:latin typeface="Arial" pitchFamily="18"/>
              <a:ea typeface="Andale Sans UI" pitchFamily="2"/>
              <a:cs typeface="Tahoma" pitchFamily="2"/>
            </a:endParaRPr>
          </a:p>
          <a:p>
            <a:pPr marL="0" marR="0" lvl="0" indent="0" algn="ctr" rtl="0" hangingPunct="0">
              <a:lnSpc>
                <a:spcPct val="100000"/>
              </a:lnSpc>
              <a:spcBef>
                <a:spcPts val="0"/>
              </a:spcBef>
              <a:spcAft>
                <a:spcPts val="0"/>
              </a:spcAft>
              <a:buNone/>
              <a:tabLst/>
              <a:defRPr sz="2800"/>
            </a:pPr>
            <a:endParaRPr lang="de-DE" sz="2800" b="0" i="0" u="none" strike="noStrike" kern="1200">
              <a:ln>
                <a:noFill/>
              </a:ln>
              <a:latin typeface="Arial" pitchFamily="18"/>
              <a:ea typeface="Andale Sans UI" pitchFamily="2"/>
              <a:cs typeface="Tahoma" pitchFamily="2"/>
            </a:endParaRPr>
          </a:p>
          <a:p>
            <a:pPr marL="0" marR="0" lvl="0" indent="0" algn="ctr" rtl="0" hangingPunct="0">
              <a:lnSpc>
                <a:spcPct val="100000"/>
              </a:lnSpc>
              <a:spcBef>
                <a:spcPts val="0"/>
              </a:spcBef>
              <a:spcAft>
                <a:spcPts val="0"/>
              </a:spcAft>
              <a:buNone/>
              <a:tabLst/>
              <a:defRPr sz="2800"/>
            </a:pPr>
            <a:endParaRPr lang="de-DE" sz="2800" b="0" i="0" u="none" strike="noStrike" kern="1200">
              <a:ln>
                <a:noFill/>
              </a:ln>
              <a:latin typeface="Arial" pitchFamily="18"/>
              <a:ea typeface="Andale Sans UI" pitchFamily="2"/>
              <a:cs typeface="Tahoma" pitchFamily="2"/>
            </a:endParaRPr>
          </a:p>
          <a:p>
            <a:pPr marL="0" marR="0" lvl="0" indent="0" algn="r" rtl="0" hangingPunct="0">
              <a:lnSpc>
                <a:spcPct val="100000"/>
              </a:lnSpc>
              <a:spcBef>
                <a:spcPts val="0"/>
              </a:spcBef>
              <a:spcAft>
                <a:spcPts val="0"/>
              </a:spcAft>
              <a:buNone/>
              <a:tabLst/>
              <a:defRPr sz="2800"/>
            </a:pPr>
            <a:r>
              <a:rPr lang="de-DE" sz="2800" b="0" i="0" u="none" strike="noStrike" kern="1200">
                <a:ln>
                  <a:noFill/>
                </a:ln>
                <a:latin typeface="Arial" pitchFamily="18"/>
                <a:ea typeface="Andale Sans UI" pitchFamily="2"/>
                <a:cs typeface="Tahoma" pitchFamily="2"/>
              </a:rPr>
              <a:t>Αλεξανδρούπολη, 19/2/2021</a:t>
            </a:r>
          </a:p>
          <a:p>
            <a:pPr marL="0" marR="0" lvl="0" indent="0" algn="ctr" rtl="0" hangingPunct="0">
              <a:lnSpc>
                <a:spcPct val="100000"/>
              </a:lnSpc>
              <a:spcBef>
                <a:spcPts val="0"/>
              </a:spcBef>
              <a:spcAft>
                <a:spcPts val="0"/>
              </a:spcAft>
              <a:buNone/>
              <a:tabLst/>
              <a:defRPr sz="2800"/>
            </a:pPr>
            <a:endParaRPr lang="de-DE" sz="2800" b="0" i="0" u="none" strike="noStrike" kern="1200">
              <a:ln>
                <a:noFill/>
              </a:ln>
              <a:latin typeface="Arial" pitchFamily="18"/>
              <a:ea typeface="Andale Sans UI" pitchFamily="2"/>
              <a:cs typeface="Tahoma" pitchFamily="2"/>
            </a:endParaRPr>
          </a:p>
          <a:p>
            <a:pPr marL="0" marR="0" lvl="0" indent="0" algn="ctr" rtl="0" hangingPunct="0">
              <a:lnSpc>
                <a:spcPct val="100000"/>
              </a:lnSpc>
              <a:spcBef>
                <a:spcPts val="0"/>
              </a:spcBef>
              <a:spcAft>
                <a:spcPts val="0"/>
              </a:spcAft>
              <a:buNone/>
              <a:tabLst/>
              <a:defRPr sz="2800"/>
            </a:pPr>
            <a:endParaRPr lang="de-DE" sz="2800" b="0" i="0" u="none" strike="noStrike" kern="1200">
              <a:ln>
                <a:noFill/>
              </a:ln>
              <a:latin typeface="Arial" pitchFamily="18"/>
              <a:ea typeface="Andale Sans UI" pitchFamily="2"/>
              <a:cs typeface="Tahoma" pitchFamily="2"/>
            </a:endParaRPr>
          </a:p>
          <a:p>
            <a:pPr marL="0" marR="0" lvl="0" indent="0" algn="ctr" rtl="0" hangingPunct="0">
              <a:lnSpc>
                <a:spcPct val="100000"/>
              </a:lnSpc>
              <a:spcBef>
                <a:spcPts val="0"/>
              </a:spcBef>
              <a:spcAft>
                <a:spcPts val="0"/>
              </a:spcAft>
              <a:buNone/>
              <a:tabLst/>
              <a:defRPr sz="2800"/>
            </a:pPr>
            <a:endParaRPr lang="de-DE" sz="2800" b="0" i="0" u="none" strike="noStrike" kern="1200">
              <a:ln>
                <a:noFill/>
              </a:ln>
              <a:latin typeface="Arial" pitchFamily="18"/>
              <a:ea typeface="Andale Sans UI" pitchFamily="2"/>
              <a:cs typeface="Tahoma" pitchFamily="2"/>
            </a:endParaRPr>
          </a:p>
          <a:p>
            <a:pPr marL="0" marR="0" lvl="0" indent="0" algn="l" rtl="0" hangingPunct="0">
              <a:lnSpc>
                <a:spcPct val="100000"/>
              </a:lnSpc>
              <a:spcBef>
                <a:spcPts val="0"/>
              </a:spcBef>
              <a:spcAft>
                <a:spcPts val="0"/>
              </a:spcAft>
              <a:buNone/>
              <a:tabLst/>
              <a:defRPr sz="2800"/>
            </a:pPr>
            <a:r>
              <a:rPr lang="de-DE" sz="2200" b="0" i="0" u="none" strike="noStrike" kern="1200">
                <a:ln>
                  <a:noFill/>
                </a:ln>
                <a:latin typeface="Arial" pitchFamily="18"/>
                <a:ea typeface="Andale Sans UI" pitchFamily="2"/>
                <a:cs typeface="Tahoma" pitchFamily="2"/>
              </a:rPr>
              <a:t>Αρσενία Μαλακόζη</a:t>
            </a:r>
          </a:p>
          <a:p>
            <a:pPr marL="0" marR="0" lvl="0" indent="0" algn="l" rtl="0" hangingPunct="0">
              <a:lnSpc>
                <a:spcPct val="100000"/>
              </a:lnSpc>
              <a:spcBef>
                <a:spcPts val="0"/>
              </a:spcBef>
              <a:spcAft>
                <a:spcPts val="0"/>
              </a:spcAft>
              <a:buNone/>
              <a:tabLst/>
              <a:defRPr sz="2800"/>
            </a:pPr>
            <a:r>
              <a:rPr lang="de-DE" sz="2200" b="0" i="0" u="none" strike="noStrike" kern="1200">
                <a:ln>
                  <a:noFill/>
                </a:ln>
                <a:latin typeface="Arial" pitchFamily="18"/>
                <a:ea typeface="Andale Sans UI" pitchFamily="2"/>
                <a:cs typeface="Tahoma" pitchFamily="2"/>
              </a:rPr>
              <a:t>Μαρία Παπασιδέρη</a:t>
            </a:r>
          </a:p>
          <a:p>
            <a:pPr marL="0" marR="0" lvl="0" indent="0" algn="l" rtl="0" hangingPunct="0">
              <a:lnSpc>
                <a:spcPct val="100000"/>
              </a:lnSpc>
              <a:spcBef>
                <a:spcPts val="0"/>
              </a:spcBef>
              <a:spcAft>
                <a:spcPts val="0"/>
              </a:spcAft>
              <a:buNone/>
              <a:tabLst/>
              <a:defRPr sz="2800"/>
            </a:pPr>
            <a:r>
              <a:rPr lang="de-DE" sz="2200" b="0" i="0" u="none" strike="noStrike" kern="1200">
                <a:ln>
                  <a:noFill/>
                </a:ln>
                <a:latin typeface="Arial" pitchFamily="18"/>
                <a:ea typeface="Andale Sans UI" pitchFamily="2"/>
                <a:cs typeface="Tahoma" pitchFamily="2"/>
              </a:rPr>
              <a:t>Γιάννης Χιώνης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Αυτοερωτισμός </a:t>
            </a:r>
            <a:endParaRPr lang="el-GR" dirty="0"/>
          </a:p>
        </p:txBody>
      </p:sp>
      <p:sp>
        <p:nvSpPr>
          <p:cNvPr id="3" name="2 - Θέση περιεχομένου"/>
          <p:cNvSpPr>
            <a:spLocks noGrp="1"/>
          </p:cNvSpPr>
          <p:nvPr>
            <p:ph idx="1"/>
          </p:nvPr>
        </p:nvSpPr>
        <p:spPr/>
        <p:txBody>
          <a:bodyPr>
            <a:normAutofit/>
          </a:bodyPr>
          <a:lstStyle/>
          <a:p>
            <a:r>
              <a:rPr lang="el-GR" dirty="0" smtClean="0"/>
              <a:t>1</a:t>
            </a:r>
            <a:r>
              <a:rPr lang="el-GR" baseline="30000" dirty="0" smtClean="0"/>
              <a:t>η</a:t>
            </a:r>
            <a:r>
              <a:rPr lang="el-GR" dirty="0" smtClean="0"/>
              <a:t> φορά το 1899 σε επιστολή στον </a:t>
            </a:r>
            <a:r>
              <a:rPr lang="en-US" dirty="0" err="1" smtClean="0"/>
              <a:t>Fliess</a:t>
            </a:r>
            <a:endParaRPr lang="en-US" dirty="0" smtClean="0"/>
          </a:p>
          <a:p>
            <a:r>
              <a:rPr lang="en-US" dirty="0" smtClean="0"/>
              <a:t>1905</a:t>
            </a:r>
            <a:r>
              <a:rPr lang="el-GR" dirty="0" smtClean="0"/>
              <a:t>: «το ένστικτο δεν απευθύνεται σε άλλους ανθρώπους, αλλά αντλεί ικανοποίηση από το ίδιο του το σώμα»</a:t>
            </a:r>
          </a:p>
          <a:p>
            <a:r>
              <a:rPr lang="el-GR" dirty="0" smtClean="0"/>
              <a:t>Η στοματική σεξουαλική </a:t>
            </a:r>
            <a:r>
              <a:rPr lang="el-GR" dirty="0" err="1" smtClean="0"/>
              <a:t>ενόρμηση</a:t>
            </a:r>
            <a:r>
              <a:rPr lang="el-GR" dirty="0" smtClean="0"/>
              <a:t> χάνει το αντικείμενο και γίνεται </a:t>
            </a:r>
            <a:r>
              <a:rPr lang="el-GR" dirty="0" err="1" smtClean="0"/>
              <a:t>αυτοερωτική</a:t>
            </a:r>
            <a:r>
              <a:rPr lang="el-GR" dirty="0" smtClean="0"/>
              <a:t>, όταν αυτονομείται από την </a:t>
            </a:r>
            <a:r>
              <a:rPr lang="el-GR" dirty="0" err="1" smtClean="0"/>
              <a:t>ενόρμηση</a:t>
            </a:r>
            <a:r>
              <a:rPr lang="el-GR" dirty="0" smtClean="0"/>
              <a:t> της αυτοσυντήρησης.  </a:t>
            </a:r>
          </a:p>
          <a:p>
            <a:r>
              <a:rPr lang="el-GR" dirty="0" smtClean="0"/>
              <a:t>Αμφιταλαντεύεται: αυτοερωτισμός, Ν., </a:t>
            </a:r>
            <a:r>
              <a:rPr lang="el-GR" dirty="0" err="1" smtClean="0"/>
              <a:t>ΕΓΩ,αντικείμενο</a:t>
            </a:r>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Για τους </a:t>
            </a:r>
            <a:r>
              <a:rPr lang="el-GR" dirty="0" err="1" smtClean="0"/>
              <a:t>κλαϊνικούς</a:t>
            </a:r>
            <a:r>
              <a:rPr lang="el-GR" dirty="0" smtClean="0"/>
              <a:t>,</a:t>
            </a:r>
            <a:br>
              <a:rPr lang="el-GR" dirty="0" smtClean="0"/>
            </a:br>
            <a:r>
              <a:rPr lang="el-GR" dirty="0" smtClean="0"/>
              <a:t> </a:t>
            </a:r>
            <a:endParaRPr lang="el-GR" dirty="0"/>
          </a:p>
        </p:txBody>
      </p:sp>
      <p:sp>
        <p:nvSpPr>
          <p:cNvPr id="3" name="2 - Θέση περιεχομένου"/>
          <p:cNvSpPr>
            <a:spLocks noGrp="1"/>
          </p:cNvSpPr>
          <p:nvPr>
            <p:ph idx="1"/>
          </p:nvPr>
        </p:nvSpPr>
        <p:spPr>
          <a:xfrm>
            <a:off x="504031" y="1763924"/>
            <a:ext cx="9072563" cy="5459765"/>
          </a:xfrm>
        </p:spPr>
        <p:txBody>
          <a:bodyPr/>
          <a:lstStyle/>
          <a:p>
            <a:r>
              <a:rPr lang="el-GR" dirty="0" smtClean="0"/>
              <a:t>οι «ναρκισσιστικές καταστάσεις» είναι φαινόμενα αφενός </a:t>
            </a:r>
            <a:r>
              <a:rPr lang="el-GR" b="1" i="1" dirty="0" smtClean="0"/>
              <a:t>έκφρασης επιθετικών ενορμήσεων </a:t>
            </a:r>
            <a:r>
              <a:rPr lang="el-GR" dirty="0" smtClean="0"/>
              <a:t>αφετέρου </a:t>
            </a:r>
            <a:r>
              <a:rPr lang="el-GR" b="1" i="1" dirty="0" smtClean="0"/>
              <a:t>άμυνες στο άγχος αποχωρισμού </a:t>
            </a:r>
          </a:p>
          <a:p>
            <a:endParaRPr lang="el-GR" b="1" i="1" dirty="0" smtClean="0"/>
          </a:p>
          <a:p>
            <a:r>
              <a:rPr lang="el-GR" dirty="0" smtClean="0"/>
              <a:t>Θεωρούν επομένως ότι τα ναρκισσιστικά φαινόμενα </a:t>
            </a:r>
            <a:r>
              <a:rPr lang="el-GR" b="1" i="1" dirty="0" smtClean="0"/>
              <a:t>μπορούν να ερμηνεύονται στο εδώ και τώρα</a:t>
            </a:r>
            <a:r>
              <a:rPr lang="el-GR" dirty="0" smtClean="0"/>
              <a:t>, αφού εγείρονται ενόψει του </a:t>
            </a:r>
            <a:r>
              <a:rPr lang="el-GR" u="sng" dirty="0" smtClean="0"/>
              <a:t>άγχους αποχωρισμού από τον αναλυτή </a:t>
            </a:r>
            <a:endParaRPr lang="el-GR" u="sng"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4031" y="839965"/>
            <a:ext cx="9072563" cy="5912996"/>
          </a:xfrm>
        </p:spPr>
        <p:txBody>
          <a:bodyPr>
            <a:normAutofit fontScale="85000" lnSpcReduction="10000"/>
          </a:bodyPr>
          <a:lstStyle/>
          <a:p>
            <a:pPr algn="ctr">
              <a:lnSpc>
                <a:spcPct val="200000"/>
              </a:lnSpc>
              <a:buNone/>
            </a:pPr>
            <a:r>
              <a:rPr lang="el-GR" sz="6600" b="1" i="1" dirty="0" smtClean="0">
                <a:solidFill>
                  <a:schemeClr val="tx2">
                    <a:lumMod val="60000"/>
                    <a:lumOff val="40000"/>
                  </a:schemeClr>
                </a:solidFill>
              </a:rPr>
              <a:t>Κλινικό υλικό : </a:t>
            </a:r>
          </a:p>
          <a:p>
            <a:pPr algn="ctr">
              <a:lnSpc>
                <a:spcPct val="200000"/>
              </a:lnSpc>
              <a:buNone/>
            </a:pPr>
            <a:r>
              <a:rPr lang="el-GR" sz="6600" b="1" i="1" dirty="0" smtClean="0">
                <a:solidFill>
                  <a:schemeClr val="tx2">
                    <a:lumMod val="60000"/>
                    <a:lumOff val="40000"/>
                  </a:schemeClr>
                </a:solidFill>
              </a:rPr>
              <a:t>Η ανάλυση του </a:t>
            </a:r>
            <a:r>
              <a:rPr lang="el-GR" sz="6600" b="1" i="1" dirty="0" smtClean="0">
                <a:solidFill>
                  <a:schemeClr val="tx2">
                    <a:lumMod val="60000"/>
                    <a:lumOff val="40000"/>
                  </a:schemeClr>
                </a:solidFill>
              </a:rPr>
              <a:t>Μαρίνου</a:t>
            </a:r>
          </a:p>
          <a:p>
            <a:pPr algn="ctr">
              <a:lnSpc>
                <a:spcPct val="200000"/>
              </a:lnSpc>
              <a:buNone/>
            </a:pPr>
            <a:r>
              <a:rPr lang="el-GR" sz="6600" b="1" i="1" dirty="0" smtClean="0">
                <a:solidFill>
                  <a:schemeClr val="tx2">
                    <a:lumMod val="60000"/>
                    <a:lumOff val="40000"/>
                  </a:schemeClr>
                </a:solidFill>
              </a:rPr>
              <a:t>Παρουσίαση περιστατικού  </a:t>
            </a:r>
            <a:endParaRPr lang="el-GR" sz="6600" b="1" i="1" dirty="0">
              <a:solidFill>
                <a:schemeClr val="tx2">
                  <a:lumMod val="60000"/>
                  <a:lumOff val="40000"/>
                </a:schemeClr>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Ευχαριστούμε για την προσοχή σας </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Αυτοερωτισμός </a:t>
            </a:r>
            <a:endParaRPr lang="el-GR" dirty="0"/>
          </a:p>
        </p:txBody>
      </p:sp>
      <p:sp>
        <p:nvSpPr>
          <p:cNvPr id="3" name="2 - Θέση περιεχομένου"/>
          <p:cNvSpPr>
            <a:spLocks noGrp="1"/>
          </p:cNvSpPr>
          <p:nvPr>
            <p:ph idx="1"/>
          </p:nvPr>
        </p:nvSpPr>
        <p:spPr/>
        <p:txBody>
          <a:bodyPr>
            <a:normAutofit/>
          </a:bodyPr>
          <a:lstStyle/>
          <a:p>
            <a:pPr>
              <a:buFontTx/>
              <a:buChar char="-"/>
            </a:pPr>
            <a:r>
              <a:rPr lang="el-GR" dirty="0" smtClean="0"/>
              <a:t>Ορίζεται α) με τη διάσταση της λίμπιντο χωρίς αντικείμενο ενώ β) τα </a:t>
            </a:r>
            <a:r>
              <a:rPr lang="el-GR" dirty="0" err="1" smtClean="0"/>
              <a:t>λιβιδινά</a:t>
            </a:r>
            <a:r>
              <a:rPr lang="el-GR" dirty="0" smtClean="0"/>
              <a:t> σεξουαλικά αντικείμενα υπάρχουν από την αρχή της ζωής. </a:t>
            </a:r>
          </a:p>
          <a:p>
            <a:pPr>
              <a:buFontTx/>
              <a:buChar char="-"/>
            </a:pPr>
            <a:r>
              <a:rPr lang="el-GR" dirty="0" smtClean="0"/>
              <a:t>Η έναρξη του αυτοερωτισμού ξεκινά αφού έχει χαθεί το αντικείμενο και το σώμα του παιδιού (το δέρμα) γίνεται εξωτερικό αντικείμενο. </a:t>
            </a:r>
          </a:p>
          <a:p>
            <a:pPr algn="ctr">
              <a:buFontTx/>
              <a:buChar char="-"/>
            </a:pPr>
            <a:r>
              <a:rPr lang="el-GR" i="1" dirty="0" smtClean="0"/>
              <a:t>«ο αυτοερωτισμός είναι ιδεώδης όταν τα χείλη φιλούν τον εαυτό τους»-</a:t>
            </a:r>
            <a:endParaRPr lang="el-GR"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Αυτοερωτισμός και Ν. συνέπιπταν</a:t>
            </a:r>
            <a:endParaRPr lang="el-GR" dirty="0"/>
          </a:p>
        </p:txBody>
      </p:sp>
      <p:pic>
        <p:nvPicPr>
          <p:cNvPr id="1026" name="Picture 2"/>
          <p:cNvPicPr>
            <a:picLocks noGrp="1" noChangeAspect="1" noChangeArrowheads="1"/>
          </p:cNvPicPr>
          <p:nvPr>
            <p:ph idx="1"/>
          </p:nvPr>
        </p:nvPicPr>
        <p:blipFill>
          <a:blip r:embed="rId2" cstate="print"/>
          <a:stretch>
            <a:fillRect/>
          </a:stretch>
        </p:blipFill>
        <p:spPr bwMode="auto">
          <a:xfrm>
            <a:off x="1693695" y="2133600"/>
            <a:ext cx="6693236" cy="4838700"/>
          </a:xfrm>
          <a:prstGeom prst="rect">
            <a:avLst/>
          </a:prstGeom>
          <a:noFill/>
          <a:ln w="9525">
            <a:noFill/>
            <a:miter lim="800000"/>
            <a:headEnd/>
            <a:tailEnd/>
          </a:ln>
          <a:effectLst/>
        </p:spPr>
      </p:pic>
      <p:sp>
        <p:nvSpPr>
          <p:cNvPr id="5" name="4 - Ορθογώνιο"/>
          <p:cNvSpPr/>
          <p:nvPr/>
        </p:nvSpPr>
        <p:spPr>
          <a:xfrm>
            <a:off x="725715" y="6359346"/>
            <a:ext cx="8781142" cy="923330"/>
          </a:xfrm>
          <a:prstGeom prst="rect">
            <a:avLst/>
          </a:prstGeom>
        </p:spPr>
        <p:txBody>
          <a:bodyPr wrap="square">
            <a:spAutoFit/>
          </a:bodyPr>
          <a:lstStyle/>
          <a:p>
            <a:pPr>
              <a:buFontTx/>
              <a:buChar char="-"/>
            </a:pPr>
            <a:r>
              <a:rPr lang="el-GR" dirty="0" smtClean="0"/>
              <a:t>Είναι ανεξάρτητος του αντικειμένου και λειτουργεί από την αρχή της ζωής</a:t>
            </a:r>
          </a:p>
          <a:p>
            <a:pPr>
              <a:buFontTx/>
              <a:buChar char="-"/>
            </a:pPr>
            <a:r>
              <a:rPr lang="el-GR" dirty="0" smtClean="0"/>
              <a:t>Η μητέρα θα προστατέψει τον αυτοερωτισμό του παιδιού</a:t>
            </a:r>
          </a:p>
          <a:p>
            <a:pPr>
              <a:buFontTx/>
              <a:buChar char="-"/>
            </a:pPr>
            <a:r>
              <a:rPr lang="el-GR" dirty="0" smtClean="0"/>
              <a:t>Πχ (23)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Αυτοερωτισμός </a:t>
            </a:r>
            <a:endParaRPr lang="el-GR" dirty="0"/>
          </a:p>
        </p:txBody>
      </p:sp>
      <p:sp>
        <p:nvSpPr>
          <p:cNvPr id="3" name="2 - Θέση περιεχομένου"/>
          <p:cNvSpPr>
            <a:spLocks noGrp="1"/>
          </p:cNvSpPr>
          <p:nvPr>
            <p:ph idx="1"/>
          </p:nvPr>
        </p:nvSpPr>
        <p:spPr/>
        <p:txBody>
          <a:bodyPr/>
          <a:lstStyle/>
          <a:p>
            <a:r>
              <a:rPr lang="el-GR" dirty="0" smtClean="0"/>
              <a:t>1915: </a:t>
            </a:r>
            <a:r>
              <a:rPr lang="el-GR" dirty="0" err="1" smtClean="0"/>
              <a:t>σκοποφιλικό</a:t>
            </a:r>
            <a:r>
              <a:rPr lang="el-GR" dirty="0" smtClean="0"/>
              <a:t> ένστικτο: το πρώτο στάδιο του </a:t>
            </a:r>
            <a:r>
              <a:rPr lang="el-GR" dirty="0" err="1" smtClean="0"/>
              <a:t>κοιτάζειν</a:t>
            </a:r>
            <a:r>
              <a:rPr lang="el-GR" dirty="0" smtClean="0"/>
              <a:t> είναι </a:t>
            </a:r>
            <a:r>
              <a:rPr lang="el-GR" dirty="0" err="1" smtClean="0"/>
              <a:t>αυτοερωτικό</a:t>
            </a:r>
            <a:r>
              <a:rPr lang="el-GR" dirty="0" smtClean="0"/>
              <a:t>. </a:t>
            </a:r>
          </a:p>
          <a:p>
            <a:r>
              <a:rPr lang="el-GR" dirty="0" smtClean="0"/>
              <a:t>Το αντικείμενο είναι μέρος του υποκειμένου -&gt; ψάχνει υποκείμενο έξω από το ίδιο του το σώμα-&gt; </a:t>
            </a:r>
            <a:r>
              <a:rPr lang="el-GR" dirty="0" err="1" smtClean="0"/>
              <a:t>επανεπενδύει</a:t>
            </a:r>
            <a:r>
              <a:rPr lang="el-GR" dirty="0" smtClean="0"/>
              <a:t> στο σώμα του για να κοιτάζεται από το εξωτερικό αντικείμενο -&gt; καθίσταται το υποκείμενο. </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πχ στην ψυχαναγκαστική νεύρωση</a:t>
            </a:r>
            <a:endParaRPr lang="el-GR" dirty="0"/>
          </a:p>
        </p:txBody>
      </p:sp>
      <p:sp>
        <p:nvSpPr>
          <p:cNvPr id="3" name="2 - Θέση περιεχομένου"/>
          <p:cNvSpPr>
            <a:spLocks noGrp="1"/>
          </p:cNvSpPr>
          <p:nvPr>
            <p:ph idx="1"/>
          </p:nvPr>
        </p:nvSpPr>
        <p:spPr/>
        <p:txBody>
          <a:bodyPr/>
          <a:lstStyle/>
          <a:p>
            <a:r>
              <a:rPr lang="el-GR" dirty="0" smtClean="0"/>
              <a:t>Υπάρχει ναρκισσιστική επένδυση</a:t>
            </a:r>
          </a:p>
          <a:p>
            <a:r>
              <a:rPr lang="el-GR" dirty="0" smtClean="0"/>
              <a:t>Απόσυρση επένδυσης από το αντικείμενο </a:t>
            </a:r>
          </a:p>
          <a:p>
            <a:r>
              <a:rPr lang="el-GR" dirty="0" smtClean="0"/>
              <a:t>Επένδυση στις σκέψεις</a:t>
            </a:r>
          </a:p>
          <a:p>
            <a:endParaRPr lang="el-GR" dirty="0" smtClean="0"/>
          </a:p>
          <a:p>
            <a:pPr algn="ctr"/>
            <a:r>
              <a:rPr lang="el-GR" dirty="0" smtClean="0"/>
              <a:t>«</a:t>
            </a:r>
            <a:r>
              <a:rPr lang="el-GR" dirty="0" err="1" smtClean="0"/>
              <a:t>Υπερσεξουαλικοποίηση</a:t>
            </a:r>
            <a:r>
              <a:rPr lang="el-GR" dirty="0" smtClean="0"/>
              <a:t> της σκέψης του ψυχαναγκαστικού»</a:t>
            </a:r>
          </a:p>
          <a:p>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πχ ναρκισσισμός- αυτοερωτισμός-βλέμμα </a:t>
            </a:r>
            <a:endParaRPr lang="el-GR" dirty="0"/>
          </a:p>
        </p:txBody>
      </p:sp>
      <p:pic>
        <p:nvPicPr>
          <p:cNvPr id="1026" name="Picture 2"/>
          <p:cNvPicPr>
            <a:picLocks noGrp="1" noChangeAspect="1" noChangeArrowheads="1"/>
          </p:cNvPicPr>
          <p:nvPr>
            <p:ph idx="1"/>
          </p:nvPr>
        </p:nvPicPr>
        <p:blipFill>
          <a:blip r:embed="rId2" cstate="print"/>
          <a:srcRect l="16098" t="24772" r="5706" b="18213"/>
          <a:stretch>
            <a:fillRect/>
          </a:stretch>
        </p:blipFill>
        <p:spPr bwMode="auto">
          <a:xfrm>
            <a:off x="1698172" y="2061029"/>
            <a:ext cx="6589486" cy="2989942"/>
          </a:xfrm>
          <a:prstGeom prst="rect">
            <a:avLst/>
          </a:prstGeom>
          <a:noFill/>
          <a:ln w="9525">
            <a:noFill/>
            <a:miter lim="800000"/>
            <a:headEnd/>
            <a:tailEnd/>
          </a:ln>
          <a:effectLst/>
        </p:spPr>
      </p:pic>
      <p:sp>
        <p:nvSpPr>
          <p:cNvPr id="5" name="4 - Ορθογώνιο"/>
          <p:cNvSpPr/>
          <p:nvPr/>
        </p:nvSpPr>
        <p:spPr>
          <a:xfrm>
            <a:off x="2462893" y="5387073"/>
            <a:ext cx="5038725" cy="646331"/>
          </a:xfrm>
          <a:prstGeom prst="rect">
            <a:avLst/>
          </a:prstGeom>
        </p:spPr>
        <p:txBody>
          <a:bodyPr>
            <a:spAutoFit/>
          </a:bodyPr>
          <a:lstStyle/>
          <a:p>
            <a:r>
              <a:rPr lang="el-GR" dirty="0" smtClean="0"/>
              <a:t>Το Ν. αντικείμενο γίνεται </a:t>
            </a:r>
            <a:r>
              <a:rPr lang="el-GR" dirty="0" err="1" smtClean="0"/>
              <a:t>ανακλιτικό</a:t>
            </a:r>
            <a:r>
              <a:rPr lang="el-GR" dirty="0" smtClean="0"/>
              <a:t> </a:t>
            </a:r>
          </a:p>
          <a:p>
            <a:r>
              <a:rPr lang="el-GR" dirty="0" smtClean="0"/>
              <a:t>Ο θεραπευτής γίνεται η μητέρα που φροντίζει</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Αυτοερωτισμός κ επιθυμία</a:t>
            </a:r>
            <a:endParaRPr lang="el-GR" dirty="0"/>
          </a:p>
        </p:txBody>
      </p:sp>
      <p:sp>
        <p:nvSpPr>
          <p:cNvPr id="3" name="2 - Θέση περιεχομένου"/>
          <p:cNvSpPr>
            <a:spLocks noGrp="1"/>
          </p:cNvSpPr>
          <p:nvPr>
            <p:ph idx="1"/>
          </p:nvPr>
        </p:nvSpPr>
        <p:spPr/>
        <p:txBody>
          <a:bodyPr/>
          <a:lstStyle/>
          <a:p>
            <a:r>
              <a:rPr lang="en-US" dirty="0" err="1" smtClean="0"/>
              <a:t>Laplanche</a:t>
            </a:r>
            <a:r>
              <a:rPr lang="en-US" dirty="0" smtClean="0"/>
              <a:t> </a:t>
            </a:r>
            <a:r>
              <a:rPr lang="el-GR" dirty="0" err="1" smtClean="0"/>
              <a:t>κ΄</a:t>
            </a:r>
            <a:r>
              <a:rPr lang="en-US" dirty="0" smtClean="0"/>
              <a:t> </a:t>
            </a:r>
            <a:r>
              <a:rPr lang="en-US" dirty="0" err="1" smtClean="0"/>
              <a:t>Pontalis</a:t>
            </a:r>
            <a:r>
              <a:rPr lang="el-GR" dirty="0" smtClean="0"/>
              <a:t>: δεν μπορούμε να συνδέσουμε την επιθυμία με τον αυτοερωτισμό.</a:t>
            </a:r>
          </a:p>
          <a:p>
            <a:r>
              <a:rPr lang="el-GR" dirty="0" smtClean="0"/>
              <a:t>Η απόσταση του αντικειμένου είναι προϋπόθεση για την επιθυμία </a:t>
            </a:r>
          </a:p>
          <a:p>
            <a:r>
              <a:rPr lang="el-GR" dirty="0" smtClean="0"/>
              <a:t>Στον αυτοερωτισμό αυτή η συνθήκη δεν πληρείται</a:t>
            </a:r>
          </a:p>
          <a:p>
            <a:r>
              <a:rPr lang="el-GR" dirty="0" smtClean="0"/>
              <a:t>Αυτοερωτισμός κ επιθυμία δεν συνδέονται</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αρχή της δημιουργία του υποκειμένου</a:t>
            </a:r>
            <a:endParaRPr lang="el-GR" dirty="0"/>
          </a:p>
        </p:txBody>
      </p:sp>
      <p:sp>
        <p:nvSpPr>
          <p:cNvPr id="3" name="2 - Θέση περιεχομένου"/>
          <p:cNvSpPr>
            <a:spLocks noGrp="1"/>
          </p:cNvSpPr>
          <p:nvPr>
            <p:ph idx="1"/>
          </p:nvPr>
        </p:nvSpPr>
        <p:spPr/>
        <p:txBody>
          <a:bodyPr/>
          <a:lstStyle/>
          <a:p>
            <a:r>
              <a:rPr lang="el-GR" dirty="0" smtClean="0"/>
              <a:t>Βιολογικό ον που πεινάει -&gt; το εξωτερικό αντικείμενο προσφέρει τροφή-&gt; το βιολογικό ον ξαναψάχνει για τροφή- υπάρχει η διάσταση υποκειμένου.</a:t>
            </a:r>
          </a:p>
          <a:p>
            <a:r>
              <a:rPr lang="el-GR" dirty="0" smtClean="0"/>
              <a:t>-&gt; Στροφή </a:t>
            </a:r>
            <a:r>
              <a:rPr lang="el-GR" dirty="0" err="1" smtClean="0"/>
              <a:t>ενόρμησης</a:t>
            </a:r>
            <a:r>
              <a:rPr lang="el-GR" dirty="0" smtClean="0"/>
              <a:t> επί του εαυτού</a:t>
            </a:r>
          </a:p>
          <a:p>
            <a:r>
              <a:rPr lang="el-GR" dirty="0" smtClean="0"/>
              <a:t>-&gt; αυτό που βιώνει το παιδί και γίνεται υποκείμενο εξαρτάται από το τι προσλαμβάνει από τη μητέρα</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dirty="0" smtClean="0"/>
              <a:t>1915: όταν το αντικείμενο εμφανίζεται σε αυτό το στάδιο =&gt; ΜΙΣΟΣ</a:t>
            </a:r>
            <a:endParaRPr lang="el-GR" sz="4000" dirty="0"/>
          </a:p>
        </p:txBody>
      </p:sp>
      <p:sp>
        <p:nvSpPr>
          <p:cNvPr id="3" name="2 - Θέση περιεχομένου"/>
          <p:cNvSpPr>
            <a:spLocks noGrp="1"/>
          </p:cNvSpPr>
          <p:nvPr>
            <p:ph idx="1"/>
          </p:nvPr>
        </p:nvSpPr>
        <p:spPr/>
        <p:txBody>
          <a:bodyPr>
            <a:normAutofit/>
          </a:bodyPr>
          <a:lstStyle/>
          <a:p>
            <a:r>
              <a:rPr lang="el-GR" sz="2800" dirty="0" smtClean="0"/>
              <a:t>Το μίσος προέρχεται από την απόρριψη του εξωτερικού κόσμου και είναι προγενέστερο της αγάπης. </a:t>
            </a:r>
          </a:p>
          <a:p>
            <a:r>
              <a:rPr lang="el-GR" sz="2800" dirty="0" smtClean="0"/>
              <a:t>Εύκολη εναλλαγή αγάπης, μίσους =&gt; υπάρχει μια μεταθέσιμη ενέργεια, </a:t>
            </a:r>
            <a:r>
              <a:rPr lang="el-GR" sz="2800" dirty="0" err="1" smtClean="0"/>
              <a:t>αποσεξουαλικοποιημενος</a:t>
            </a:r>
            <a:r>
              <a:rPr lang="el-GR" sz="2800" dirty="0" smtClean="0"/>
              <a:t> έρως</a:t>
            </a:r>
          </a:p>
          <a:p>
            <a:r>
              <a:rPr lang="el-GR" sz="2800" dirty="0" smtClean="0"/>
              <a:t>Στηρίζει τη λειτουργία της μεταβίβασης, διότι αναπτύσσεται αναπόφευκτα </a:t>
            </a:r>
            <a:r>
              <a:rPr lang="el-GR" sz="2800" dirty="0" err="1" smtClean="0"/>
              <a:t>κ΄</a:t>
            </a:r>
            <a:r>
              <a:rPr lang="el-GR" sz="2800" dirty="0" smtClean="0"/>
              <a:t> ανεξάρτητα από το πρόσωπο. </a:t>
            </a:r>
          </a:p>
          <a:p>
            <a:r>
              <a:rPr lang="el-GR" sz="2800" dirty="0" smtClean="0"/>
              <a:t>Το μίσος και η ναρκισσιστική </a:t>
            </a:r>
            <a:r>
              <a:rPr lang="el-GR" sz="2800" dirty="0" err="1" smtClean="0"/>
              <a:t>οργη</a:t>
            </a:r>
            <a:r>
              <a:rPr lang="el-GR" sz="2800" dirty="0" smtClean="0"/>
              <a:t> είναι εκφράσεις φθόνου , που χαρακτηρίζουν τις Ν. διαταραχές</a:t>
            </a:r>
          </a:p>
          <a:p>
            <a:endParaRPr lang="el-GR" dirty="0" smtClean="0"/>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sz="4000" dirty="0" smtClean="0"/>
              <a:t/>
            </a:r>
            <a:br>
              <a:rPr lang="el-GR" sz="4000" dirty="0" smtClean="0"/>
            </a:br>
            <a:r>
              <a:rPr lang="el-GR" sz="4000" dirty="0" smtClean="0"/>
              <a:t/>
            </a:r>
            <a:br>
              <a:rPr lang="el-GR" sz="4000" dirty="0" smtClean="0"/>
            </a:br>
            <a:r>
              <a:rPr lang="el-GR" sz="4000" dirty="0" smtClean="0"/>
              <a:t/>
            </a:r>
            <a:br>
              <a:rPr lang="el-GR" sz="4000" dirty="0" smtClean="0"/>
            </a:br>
            <a:r>
              <a:rPr lang="el-GR" sz="4000" dirty="0" smtClean="0"/>
              <a:t/>
            </a:r>
            <a:br>
              <a:rPr lang="el-GR" sz="4000" dirty="0" smtClean="0"/>
            </a:br>
            <a:r>
              <a:rPr lang="el-GR" sz="4000" dirty="0" smtClean="0"/>
              <a:t>Ο δευτερογενής ναρκισσισμός </a:t>
            </a:r>
            <a:br>
              <a:rPr lang="el-GR" sz="4000" dirty="0" smtClean="0"/>
            </a:br>
            <a:r>
              <a:rPr lang="el-GR" sz="4000" dirty="0" err="1" smtClean="0"/>
              <a:t>κ΄</a:t>
            </a:r>
            <a:r>
              <a:rPr lang="el-GR" sz="4000" dirty="0" smtClean="0"/>
              <a:t> η επιλογή του αντικειμένου</a:t>
            </a:r>
            <a:endParaRPr lang="el-GR" sz="4000" dirty="0"/>
          </a:p>
        </p:txBody>
      </p:sp>
      <p:sp>
        <p:nvSpPr>
          <p:cNvPr id="3" name="2 - Θέση περιεχομένου"/>
          <p:cNvSpPr>
            <a:spLocks noGrp="1"/>
          </p:cNvSpPr>
          <p:nvPr>
            <p:ph type="subTitle" idx="1"/>
          </p:nvPr>
        </p:nvSpPr>
        <p:spPr/>
        <p:txBody>
          <a:bodyPr>
            <a:normAutofit/>
          </a:bodyPr>
          <a:lstStyle/>
          <a:p>
            <a:r>
              <a:rPr lang="el-GR" dirty="0" smtClean="0"/>
              <a:t>Είναι η απόσυρση της λίμπιντο από το αντικείμενο και η στροφή της στο ΕΓΩ.</a:t>
            </a:r>
          </a:p>
          <a:p>
            <a:r>
              <a:rPr lang="el-GR" dirty="0" smtClean="0"/>
              <a:t>Λίμπιντο αντικειμένου ≠ λίμπιντο ΕΓΩ</a:t>
            </a:r>
          </a:p>
          <a:p>
            <a:pPr>
              <a:buNone/>
            </a:pPr>
            <a:endParaRPr lang="el-GR"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A835671-2EC1-4071-8413-98262BBFEBEA}"/>
              </a:ext>
            </a:extLst>
          </p:cNvPr>
          <p:cNvSpPr txBox="1">
            <a:spLocks noGrp="1"/>
          </p:cNvSpPr>
          <p:nvPr>
            <p:ph type="title" idx="4294967295"/>
          </p:nvPr>
        </p:nvSpPr>
        <p:spPr>
          <a:xfrm>
            <a:off x="0" y="0"/>
            <a:ext cx="9072563" cy="1257300"/>
          </a:xfrm>
        </p:spPr>
        <p:txBody>
          <a:bodyPr/>
          <a:lstStyle/>
          <a:p>
            <a:pPr lvl="0"/>
            <a:r>
              <a:rPr lang="el-GR" dirty="0" smtClean="0"/>
              <a:t>Π</a:t>
            </a:r>
            <a:r>
              <a:rPr lang="x-none" smtClean="0"/>
              <a:t>ρόλογος</a:t>
            </a:r>
            <a:endParaRPr lang="x-none"/>
          </a:p>
        </p:txBody>
      </p:sp>
      <p:sp>
        <p:nvSpPr>
          <p:cNvPr id="3" name="Θέση κειμένου 2">
            <a:extLst>
              <a:ext uri="{FF2B5EF4-FFF2-40B4-BE49-F238E27FC236}">
                <a16:creationId xmlns:a16="http://schemas.microsoft.com/office/drawing/2014/main" xmlns="" id="{ADF12633-43E2-4D5A-A215-E1415AC8DD79}"/>
              </a:ext>
            </a:extLst>
          </p:cNvPr>
          <p:cNvSpPr txBox="1">
            <a:spLocks noGrp="1"/>
          </p:cNvSpPr>
          <p:nvPr>
            <p:ph type="body" idx="4294967295"/>
          </p:nvPr>
        </p:nvSpPr>
        <p:spPr>
          <a:xfrm>
            <a:off x="0" y="1393825"/>
            <a:ext cx="9072563" cy="5856288"/>
          </a:xfrm>
        </p:spPr>
        <p:txBody>
          <a:bodyPr/>
          <a:lstStyle/>
          <a:p>
            <a:pPr lvl="0" algn="just">
              <a:buSzPct val="45000"/>
              <a:buFont typeface="StarSymbol"/>
              <a:buChar char="●"/>
            </a:pPr>
            <a:r>
              <a:rPr lang="x-none" sz="2000">
                <a:latin typeface="Calibri" pitchFamily="34" charset="0"/>
              </a:rPr>
              <a:t>Η έννοια του Ναρκισσισμού απασχόλησε τον Freud από την αρχή του έργου </a:t>
            </a:r>
            <a:r>
              <a:rPr lang="x-none" sz="2000" smtClean="0">
                <a:latin typeface="Calibri" pitchFamily="34" charset="0"/>
              </a:rPr>
              <a:t>του</a:t>
            </a:r>
            <a:r>
              <a:rPr lang="el-GR" sz="2000" dirty="0" smtClean="0">
                <a:latin typeface="Calibri" pitchFamily="34" charset="0"/>
              </a:rPr>
              <a:t> (1914- Για το Ναρκισσισμό)</a:t>
            </a:r>
            <a:endParaRPr lang="x-none" sz="2000">
              <a:latin typeface="Calibri" pitchFamily="34" charset="0"/>
            </a:endParaRPr>
          </a:p>
          <a:p>
            <a:pPr lvl="0" algn="just">
              <a:buSzPct val="45000"/>
              <a:buFont typeface="StarSymbol"/>
              <a:buChar char="●"/>
            </a:pPr>
            <a:r>
              <a:rPr lang="x-none" sz="2000">
                <a:latin typeface="Calibri" pitchFamily="34" charset="0"/>
              </a:rPr>
              <a:t>Σοβαρη αντίσταση που αναπτύσσει το ΕΓΩ όταν εκτίθεται στην αναλυτική διαδικασία: όταν η λίμπιντο αποσύρεται από το ΑΝΤΙΚΕΙΜΕΝΟ για να επιστέρψει στο ΕΓΩ, κάθε μεταβιβαστική κίνηση ακυρώνεται</a:t>
            </a:r>
          </a:p>
          <a:p>
            <a:pPr lvl="0">
              <a:buSzPct val="45000"/>
              <a:buFont typeface="StarSymbol"/>
              <a:buChar char="●"/>
            </a:pPr>
            <a:r>
              <a:rPr lang="x-none" sz="2000">
                <a:latin typeface="Calibri" pitchFamily="34" charset="0"/>
              </a:rPr>
              <a:t>Μεταβιβαστικές </a:t>
            </a:r>
            <a:r>
              <a:rPr lang="x-none" sz="2000">
                <a:latin typeface="Calibri" pitchFamily="34" charset="0"/>
                <a:cs typeface="Arial" pitchFamily="34"/>
              </a:rPr>
              <a:t># ναρκισσιστικές νευρώσεις</a:t>
            </a:r>
          </a:p>
          <a:p>
            <a:pPr lvl="0">
              <a:buSzPct val="45000"/>
              <a:buFont typeface="StarSymbol"/>
              <a:buChar char="●"/>
            </a:pPr>
            <a:r>
              <a:rPr lang="x-none" sz="2000">
                <a:latin typeface="Calibri" pitchFamily="34" charset="0"/>
                <a:cs typeface="Arial" pitchFamily="34"/>
              </a:rPr>
              <a:t>Κλινική εμπειρία: μιλάμε για Ν. μεταβιβάσεις πχ σε Ν. </a:t>
            </a:r>
            <a:r>
              <a:rPr lang="el-GR" sz="2000" dirty="0" smtClean="0">
                <a:latin typeface="Calibri" pitchFamily="34" charset="0"/>
                <a:cs typeface="Arial" pitchFamily="34"/>
              </a:rPr>
              <a:t>Ο</a:t>
            </a:r>
            <a:r>
              <a:rPr lang="x-none" sz="2000" smtClean="0">
                <a:latin typeface="Calibri" pitchFamily="34" charset="0"/>
                <a:cs typeface="Arial" pitchFamily="34"/>
              </a:rPr>
              <a:t>ργανώσεις</a:t>
            </a:r>
            <a:r>
              <a:rPr lang="en-US" sz="2000" dirty="0" smtClean="0">
                <a:latin typeface="Calibri" pitchFamily="34" charset="0"/>
                <a:cs typeface="Arial" pitchFamily="34"/>
              </a:rPr>
              <a:t> </a:t>
            </a:r>
            <a:r>
              <a:rPr lang="el-GR" sz="2000" dirty="0" smtClean="0">
                <a:latin typeface="Calibri" pitchFamily="34" charset="0"/>
                <a:cs typeface="Arial" pitchFamily="34"/>
              </a:rPr>
              <a:t>με εξιδανικευμένη μεταβίβαση και τη μεταβίβαση καθρέφτη</a:t>
            </a:r>
          </a:p>
          <a:p>
            <a:pPr lvl="0">
              <a:buSzPct val="45000"/>
              <a:buFont typeface="StarSymbol"/>
              <a:buChar char="●"/>
            </a:pPr>
            <a:r>
              <a:rPr lang="en-US" sz="2000" dirty="0" smtClean="0">
                <a:latin typeface="Calibri" pitchFamily="34" charset="0"/>
                <a:cs typeface="Arial" pitchFamily="34"/>
              </a:rPr>
              <a:t>Green:  </a:t>
            </a:r>
            <a:r>
              <a:rPr lang="el-GR" sz="2000" dirty="0" smtClean="0">
                <a:latin typeface="Calibri" pitchFamily="34" charset="0"/>
                <a:cs typeface="Arial" pitchFamily="34"/>
              </a:rPr>
              <a:t>Ν. = παρένθεση στη θεωρία του </a:t>
            </a:r>
            <a:r>
              <a:rPr lang="en-US" sz="2000" dirty="0" smtClean="0">
                <a:latin typeface="Calibri" pitchFamily="34" charset="0"/>
                <a:cs typeface="Arial" pitchFamily="34"/>
              </a:rPr>
              <a:t>Freud</a:t>
            </a:r>
          </a:p>
          <a:p>
            <a:pPr lvl="0">
              <a:buSzPct val="45000"/>
              <a:buFont typeface="StarSymbol"/>
              <a:buChar char="●"/>
            </a:pPr>
            <a:r>
              <a:rPr lang="en-US" sz="2000" dirty="0" smtClean="0">
                <a:latin typeface="Calibri" pitchFamily="34" charset="0"/>
                <a:cs typeface="Arial" pitchFamily="34"/>
              </a:rPr>
              <a:t>1</a:t>
            </a:r>
            <a:r>
              <a:rPr lang="el-GR" sz="2000" baseline="30000" dirty="0" smtClean="0">
                <a:latin typeface="Calibri" pitchFamily="34" charset="0"/>
                <a:cs typeface="Arial" pitchFamily="34"/>
              </a:rPr>
              <a:t>η</a:t>
            </a:r>
            <a:r>
              <a:rPr lang="el-GR" sz="2000" dirty="0" smtClean="0">
                <a:latin typeface="Calibri" pitchFamily="34" charset="0"/>
                <a:cs typeface="Arial" pitchFamily="34"/>
              </a:rPr>
              <a:t> θεωρία: στη σεξουαλικότητα αντιτίθενται οι </a:t>
            </a:r>
            <a:r>
              <a:rPr lang="el-GR" sz="2000" dirty="0" err="1" smtClean="0">
                <a:latin typeface="Calibri" pitchFamily="34" charset="0"/>
                <a:cs typeface="Arial" pitchFamily="34"/>
              </a:rPr>
              <a:t>ενορμήσεις</a:t>
            </a:r>
            <a:r>
              <a:rPr lang="el-GR" sz="2000" dirty="0" smtClean="0">
                <a:latin typeface="Calibri" pitchFamily="34" charset="0"/>
                <a:cs typeface="Arial" pitchFamily="34"/>
              </a:rPr>
              <a:t> του ΕΓΩ ή της αυτοσυντήρησης κ 2</a:t>
            </a:r>
            <a:r>
              <a:rPr lang="el-GR" sz="2000" baseline="30000" dirty="0" smtClean="0">
                <a:latin typeface="Calibri" pitchFamily="34" charset="0"/>
                <a:cs typeface="Arial" pitchFamily="34"/>
              </a:rPr>
              <a:t>η</a:t>
            </a:r>
            <a:r>
              <a:rPr lang="el-GR" sz="2000" dirty="0" smtClean="0">
                <a:latin typeface="Calibri" pitchFamily="34" charset="0"/>
                <a:cs typeface="Arial" pitchFamily="34"/>
              </a:rPr>
              <a:t> θεωρία: στη σεξουαλικότητα αντιτίθεται η </a:t>
            </a:r>
            <a:r>
              <a:rPr lang="el-GR" sz="2000" dirty="0" err="1" smtClean="0">
                <a:latin typeface="Calibri" pitchFamily="34" charset="0"/>
                <a:cs typeface="Arial" pitchFamily="34"/>
              </a:rPr>
              <a:t>ενόρμηση</a:t>
            </a:r>
            <a:r>
              <a:rPr lang="el-GR" sz="2000" dirty="0" smtClean="0">
                <a:latin typeface="Calibri" pitchFamily="34" charset="0"/>
                <a:cs typeface="Arial" pitchFamily="34"/>
              </a:rPr>
              <a:t> της καταστροφής... ανάμεσα στις δυο θεωρίες ο Ν. είναι το αποτέλεσμα της </a:t>
            </a:r>
            <a:r>
              <a:rPr lang="el-GR" sz="2000" dirty="0" err="1" smtClean="0">
                <a:latin typeface="Calibri" pitchFamily="34" charset="0"/>
                <a:cs typeface="Arial" pitchFamily="34"/>
              </a:rPr>
              <a:t>λιβιδινοποίησης</a:t>
            </a:r>
            <a:r>
              <a:rPr lang="el-GR" sz="2000" dirty="0" smtClean="0">
                <a:latin typeface="Calibri" pitchFamily="34" charset="0"/>
                <a:cs typeface="Arial" pitchFamily="34"/>
              </a:rPr>
              <a:t> του ΕΓΩ.</a:t>
            </a:r>
          </a:p>
          <a:p>
            <a:pPr lvl="0">
              <a:buSzPct val="45000"/>
              <a:buFont typeface="StarSymbol"/>
              <a:buChar char="●"/>
            </a:pPr>
            <a:r>
              <a:rPr lang="el-GR" sz="2000" dirty="0" smtClean="0">
                <a:latin typeface="Calibri" pitchFamily="34" charset="0"/>
                <a:cs typeface="Arial" pitchFamily="34"/>
              </a:rPr>
              <a:t> </a:t>
            </a:r>
            <a:r>
              <a:rPr lang="en-US" sz="2000" dirty="0" smtClean="0">
                <a:latin typeface="Calibri" pitchFamily="34" charset="0"/>
                <a:cs typeface="Arial" pitchFamily="34"/>
              </a:rPr>
              <a:t>Green</a:t>
            </a:r>
            <a:r>
              <a:rPr lang="el-GR" sz="2000" dirty="0" smtClean="0">
                <a:latin typeface="Calibri" pitchFamily="34" charset="0"/>
                <a:cs typeface="Arial" pitchFamily="34"/>
              </a:rPr>
              <a:t>: Αρνητικός ναρκισσισμός: αδύναμο ΕΓΩ που δεν μπορεί να κρατήσει τις επενδύσεις ούτε πάνω του. </a:t>
            </a:r>
          </a:p>
          <a:p>
            <a:pPr lvl="0">
              <a:buSzPct val="45000"/>
              <a:buFont typeface="StarSymbol"/>
              <a:buChar char="●"/>
            </a:pPr>
            <a:endParaRPr lang="el-GR" sz="2000" dirty="0" smtClean="0">
              <a:latin typeface="Calibri" pitchFamily="34" charset="0"/>
              <a:cs typeface="Arial" pitchFamily="34"/>
            </a:endParaRPr>
          </a:p>
          <a:p>
            <a:pPr lvl="0">
              <a:buSzPct val="45000"/>
              <a:buFont typeface="StarSymbol"/>
              <a:buChar char="●"/>
            </a:pPr>
            <a:endParaRPr lang="x-none" sz="2400">
              <a:latin typeface="Calibri" pitchFamily="34" charset="0"/>
              <a:cs typeface="Arial" pitchFamily="3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07231" y="514870"/>
            <a:ext cx="9072563" cy="1259946"/>
          </a:xfrm>
        </p:spPr>
        <p:txBody>
          <a:bodyPr>
            <a:noAutofit/>
          </a:bodyPr>
          <a:lstStyle/>
          <a:p>
            <a:r>
              <a:rPr lang="el-GR" sz="4000" dirty="0" smtClean="0"/>
              <a:t>Ο δευτερογενής ναρκισσισμός </a:t>
            </a:r>
            <a:br>
              <a:rPr lang="el-GR" sz="4000" dirty="0" smtClean="0"/>
            </a:br>
            <a:r>
              <a:rPr lang="el-GR" sz="4000" dirty="0" err="1" smtClean="0"/>
              <a:t>κ΄</a:t>
            </a:r>
            <a:r>
              <a:rPr lang="el-GR" sz="4000" dirty="0" smtClean="0"/>
              <a:t> η επιλογή του αντικειμένου</a:t>
            </a:r>
            <a:endParaRPr lang="el-GR" sz="4000" dirty="0"/>
          </a:p>
        </p:txBody>
      </p:sp>
      <p:sp>
        <p:nvSpPr>
          <p:cNvPr id="3" name="2 - Θέση περιεχομένου"/>
          <p:cNvSpPr>
            <a:spLocks noGrp="1"/>
          </p:cNvSpPr>
          <p:nvPr>
            <p:ph idx="1"/>
          </p:nvPr>
        </p:nvSpPr>
        <p:spPr>
          <a:xfrm>
            <a:off x="504031" y="1930307"/>
            <a:ext cx="9072563" cy="5152663"/>
          </a:xfrm>
        </p:spPr>
        <p:txBody>
          <a:bodyPr>
            <a:normAutofit fontScale="70000" lnSpcReduction="20000"/>
          </a:bodyPr>
          <a:lstStyle/>
          <a:p>
            <a:pPr marL="457200" indent="-457200">
              <a:buNone/>
            </a:pPr>
            <a:r>
              <a:rPr lang="el-GR" sz="3200" dirty="0" smtClean="0"/>
              <a:t>Ανακλητικός  ≠ ναρκισσιστικός τρόπος επιλογής αντικειμένου </a:t>
            </a:r>
          </a:p>
          <a:p>
            <a:pPr marL="457200" indent="-457200">
              <a:buNone/>
            </a:pPr>
            <a:endParaRPr lang="el-GR" sz="3200" dirty="0" smtClean="0"/>
          </a:p>
          <a:p>
            <a:pPr marL="457200" indent="-457200">
              <a:buNone/>
            </a:pPr>
            <a:r>
              <a:rPr lang="el-GR" sz="3200" dirty="0" smtClean="0"/>
              <a:t>αναγνώριση αντικειμένου             το αντικείμενο= προέκταση Ν.</a:t>
            </a:r>
          </a:p>
          <a:p>
            <a:pPr marL="457200" indent="-457200">
              <a:buNone/>
            </a:pPr>
            <a:r>
              <a:rPr lang="el-GR" sz="3200" dirty="0" err="1" smtClean="0"/>
              <a:t>αντικειμενότροπη</a:t>
            </a:r>
            <a:r>
              <a:rPr lang="el-GR" sz="3200" dirty="0" smtClean="0"/>
              <a:t> σχέση               η αγάπη απευθύνεται στο ΕΓΩ</a:t>
            </a:r>
          </a:p>
          <a:p>
            <a:pPr marL="457200" indent="-457200">
              <a:buNone/>
            </a:pPr>
            <a:r>
              <a:rPr lang="el-GR" sz="3200" dirty="0" smtClean="0"/>
              <a:t>                                        </a:t>
            </a:r>
          </a:p>
          <a:p>
            <a:pPr marL="457200" indent="-457200">
              <a:buNone/>
            </a:pPr>
            <a:r>
              <a:rPr lang="el-GR" sz="3200" dirty="0" smtClean="0"/>
              <a:t>                                                      Γίνεται σύμφωνα: α) το τι είναι κάποιος</a:t>
            </a:r>
          </a:p>
          <a:p>
            <a:pPr marL="457200" indent="-457200">
              <a:buNone/>
            </a:pPr>
            <a:r>
              <a:rPr lang="el-GR" sz="3200" dirty="0" smtClean="0"/>
              <a:t>                                                                                     β) το τι ήταν </a:t>
            </a:r>
          </a:p>
          <a:p>
            <a:pPr marL="457200" indent="-457200">
              <a:buNone/>
            </a:pPr>
            <a:r>
              <a:rPr lang="el-GR" sz="3200" dirty="0" smtClean="0"/>
              <a:t>                                                                                     γ) το τι θα ήθελε να είναι </a:t>
            </a:r>
          </a:p>
          <a:p>
            <a:pPr marL="457200" indent="-457200">
              <a:buNone/>
            </a:pPr>
            <a:r>
              <a:rPr lang="el-GR" sz="3200" dirty="0" smtClean="0"/>
              <a:t>                                                 δ) κάποιον που κάποτε ήταν μέρος του εαυτού</a:t>
            </a:r>
          </a:p>
          <a:p>
            <a:pPr marL="457200" indent="-457200">
              <a:buNone/>
            </a:pPr>
            <a:endParaRPr lang="el-GR" sz="3200" dirty="0" smtClean="0"/>
          </a:p>
          <a:p>
            <a:pPr marL="457200" indent="-457200">
              <a:buNone/>
            </a:pPr>
            <a:r>
              <a:rPr lang="el-GR" sz="3200" dirty="0" smtClean="0"/>
              <a:t>Άνδρες                                                      Γυναίκες   </a:t>
            </a:r>
          </a:p>
          <a:p>
            <a:pPr marL="457200" indent="-457200">
              <a:buNone/>
            </a:pPr>
            <a:r>
              <a:rPr lang="el-GR" sz="3200" dirty="0" smtClean="0"/>
              <a:t>                                                                  Στην ομοφυλοφιλία  </a:t>
            </a:r>
          </a:p>
          <a:p>
            <a:pPr marL="457200" indent="-457200">
              <a:buNone/>
            </a:pPr>
            <a:r>
              <a:rPr lang="el-GR" sz="3200" dirty="0" smtClean="0"/>
              <a:t>                                                                  Στο στοματικό στάδιο         </a:t>
            </a:r>
          </a:p>
          <a:p>
            <a:pPr marL="457200" indent="-457200">
              <a:buNone/>
            </a:pPr>
            <a:endParaRPr lang="el-GR" sz="3200" dirty="0" smtClean="0"/>
          </a:p>
          <a:p>
            <a:pPr>
              <a:buNone/>
            </a:pPr>
            <a:r>
              <a:rPr lang="el-GR" sz="3400" dirty="0" smtClean="0">
                <a:solidFill>
                  <a:srgbClr val="C00000"/>
                </a:solidFill>
              </a:rPr>
              <a:t>Προβληματική η διάκριση    </a:t>
            </a:r>
            <a:endParaRPr lang="el-GR" sz="3400" dirty="0">
              <a:solidFill>
                <a:srgbClr val="C00000"/>
              </a:solidFill>
            </a:endParaRPr>
          </a:p>
        </p:txBody>
      </p:sp>
      <p:sp>
        <p:nvSpPr>
          <p:cNvPr id="4" name="3 - Βέλος προς τα κάτω"/>
          <p:cNvSpPr/>
          <p:nvPr/>
        </p:nvSpPr>
        <p:spPr>
          <a:xfrm>
            <a:off x="1553029" y="2322286"/>
            <a:ext cx="45719" cy="377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Βέλος προς τα κάτω"/>
          <p:cNvSpPr/>
          <p:nvPr/>
        </p:nvSpPr>
        <p:spPr>
          <a:xfrm>
            <a:off x="7167881" y="2264229"/>
            <a:ext cx="45719" cy="362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Autofit/>
          </a:bodyPr>
          <a:lstStyle/>
          <a:p>
            <a:r>
              <a:rPr lang="el-GR" sz="4400" dirty="0" smtClean="0"/>
              <a:t>Σχέση μεταξύ ναρκισσισμού, αντικειμένου και λίμπιντο</a:t>
            </a:r>
            <a:endParaRPr lang="el-GR" sz="4400" dirty="0"/>
          </a:p>
        </p:txBody>
      </p:sp>
      <p:sp>
        <p:nvSpPr>
          <p:cNvPr id="4" name="3 - Υπότιτλος"/>
          <p:cNvSpPr>
            <a:spLocks noGrp="1"/>
          </p:cNvSpPr>
          <p:nvPr>
            <p:ph type="subTitle" idx="1"/>
          </p:nvPr>
        </p:nvSpPr>
        <p:spPr/>
        <p:txBody>
          <a:bodyPr/>
          <a:lstStyle/>
          <a:p>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776127"/>
            <a:ext cx="9072563" cy="907530"/>
          </a:xfrm>
        </p:spPr>
        <p:txBody>
          <a:bodyPr/>
          <a:lstStyle/>
          <a:p>
            <a:r>
              <a:rPr lang="el-GR" dirty="0" smtClean="0"/>
              <a:t>Ναρκισσιστικές ταυτίσεις 1</a:t>
            </a:r>
            <a:endParaRPr lang="el-GR" dirty="0"/>
          </a:p>
        </p:txBody>
      </p:sp>
      <p:sp>
        <p:nvSpPr>
          <p:cNvPr id="3" name="2 - Θέση περιεχομένου"/>
          <p:cNvSpPr>
            <a:spLocks noGrp="1"/>
          </p:cNvSpPr>
          <p:nvPr>
            <p:ph idx="1"/>
          </p:nvPr>
        </p:nvSpPr>
        <p:spPr>
          <a:xfrm>
            <a:off x="504031" y="1944913"/>
            <a:ext cx="9072563" cy="5428343"/>
          </a:xfrm>
        </p:spPr>
        <p:txBody>
          <a:bodyPr>
            <a:normAutofit/>
          </a:bodyPr>
          <a:lstStyle/>
          <a:p>
            <a:r>
              <a:rPr lang="el-GR" sz="2400" dirty="0" smtClean="0"/>
              <a:t>1914: το παράδειγμα της αμοιβάδας: η </a:t>
            </a:r>
            <a:r>
              <a:rPr lang="el-GR" sz="2400" dirty="0" err="1" smtClean="0"/>
              <a:t>λιβιδινική</a:t>
            </a:r>
            <a:r>
              <a:rPr lang="el-GR" sz="2400" dirty="0" smtClean="0"/>
              <a:t> επένδυση του ΕΓΩ σχετίζεται με την επένδυση του αντικειμένου όπως το σώμα μιας αμοιβάδας σχετίζεται με τα </a:t>
            </a:r>
            <a:r>
              <a:rPr lang="el-GR" sz="2400" dirty="0" err="1" smtClean="0"/>
              <a:t>ψευδοπόδια</a:t>
            </a:r>
            <a:r>
              <a:rPr lang="el-GR" sz="2400" dirty="0" smtClean="0"/>
              <a:t> που εκβάλλει. </a:t>
            </a:r>
          </a:p>
          <a:p>
            <a:r>
              <a:rPr lang="el-GR" sz="2400" dirty="0" smtClean="0"/>
              <a:t>Η στάση της λίμπιντο εκδηλώνεται στη σχιζοφρένεια κ την υποχονδρία ενώ </a:t>
            </a:r>
          </a:p>
          <a:p>
            <a:r>
              <a:rPr lang="el-GR" sz="2400" dirty="0" smtClean="0"/>
              <a:t>Η ταλάντευση της λίμπιντο είναι απαραίτητη για την αγάπη και την ευχαρίστηση.</a:t>
            </a:r>
          </a:p>
          <a:p>
            <a:pPr algn="ctr">
              <a:buNone/>
            </a:pPr>
            <a:r>
              <a:rPr lang="el-GR" sz="2400" i="1" dirty="0" smtClean="0"/>
              <a:t>« ένα άτομο που αγαπάει </a:t>
            </a:r>
          </a:p>
          <a:p>
            <a:pPr algn="ctr">
              <a:buNone/>
            </a:pPr>
            <a:r>
              <a:rPr lang="el-GR" sz="2400" i="1" dirty="0" smtClean="0"/>
              <a:t>έχει κατά κάποιον τρόπο θυσιάσει μέρος του ναρκισσισμού του </a:t>
            </a:r>
          </a:p>
          <a:p>
            <a:pPr algn="ctr">
              <a:buNone/>
            </a:pPr>
            <a:r>
              <a:rPr lang="el-GR" sz="2400" i="1" dirty="0" smtClean="0"/>
              <a:t>και αυτό μπορεί να αναπληρωθεί </a:t>
            </a:r>
          </a:p>
          <a:p>
            <a:pPr algn="ctr">
              <a:buNone/>
            </a:pPr>
            <a:r>
              <a:rPr lang="el-GR" sz="2400" i="1" dirty="0" smtClean="0"/>
              <a:t>μόνο με το να αγαπηθεί»</a:t>
            </a:r>
          </a:p>
          <a:p>
            <a:pPr>
              <a:buNone/>
            </a:pPr>
            <a:r>
              <a:rPr lang="el-GR" sz="2400" dirty="0" smtClean="0"/>
              <a:t>Η αγάπη εκ μέρους του αντικειμένου είναι προϋπόθεση για τη ναρκισσιστική πληρότητα του υποκειμένου</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92716" y="297156"/>
            <a:ext cx="9072563" cy="936558"/>
          </a:xfrm>
        </p:spPr>
        <p:txBody>
          <a:bodyPr/>
          <a:lstStyle/>
          <a:p>
            <a:r>
              <a:rPr lang="el-GR" dirty="0" smtClean="0"/>
              <a:t>Μελαγχολία</a:t>
            </a:r>
            <a:endParaRPr lang="el-GR" dirty="0"/>
          </a:p>
        </p:txBody>
      </p:sp>
      <p:sp>
        <p:nvSpPr>
          <p:cNvPr id="3" name="2 - Θέση περιεχομένου"/>
          <p:cNvSpPr>
            <a:spLocks noGrp="1"/>
          </p:cNvSpPr>
          <p:nvPr>
            <p:ph idx="1"/>
          </p:nvPr>
        </p:nvSpPr>
        <p:spPr>
          <a:xfrm>
            <a:off x="634660" y="1523999"/>
            <a:ext cx="9072563" cy="3526971"/>
          </a:xfrm>
        </p:spPr>
        <p:txBody>
          <a:bodyPr>
            <a:normAutofit fontScale="92500" lnSpcReduction="10000"/>
          </a:bodyPr>
          <a:lstStyle/>
          <a:p>
            <a:endParaRPr lang="el-GR" dirty="0" smtClean="0"/>
          </a:p>
          <a:p>
            <a:endParaRPr lang="el-GR" dirty="0" smtClean="0"/>
          </a:p>
          <a:p>
            <a:endParaRPr lang="el-GR" dirty="0" smtClean="0"/>
          </a:p>
          <a:p>
            <a:r>
              <a:rPr lang="el-GR" dirty="0" smtClean="0"/>
              <a:t>1917 εξετάζεται ως παθολογία της λίμπιντο του υποκειμένου</a:t>
            </a:r>
          </a:p>
          <a:p>
            <a:r>
              <a:rPr lang="el-GR" dirty="0" smtClean="0"/>
              <a:t>1923: 2</a:t>
            </a:r>
            <a:r>
              <a:rPr lang="el-GR" baseline="30000" dirty="0" smtClean="0"/>
              <a:t>η</a:t>
            </a:r>
            <a:r>
              <a:rPr lang="el-GR" dirty="0" smtClean="0"/>
              <a:t> τοπική, το Υπερεγώ αποτελεί καθαρή καλλιέργεια της </a:t>
            </a:r>
            <a:r>
              <a:rPr lang="el-GR" dirty="0" err="1" smtClean="0"/>
              <a:t>ενόρμησης</a:t>
            </a:r>
            <a:r>
              <a:rPr lang="el-GR" dirty="0" smtClean="0"/>
              <a:t> του θανάτου, λόγω της καταγωγής του από το εκείνο.</a:t>
            </a:r>
          </a:p>
          <a:p>
            <a:endParaRPr lang="el-GR" dirty="0" smtClean="0"/>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Ναρκισσιστικές ταυτίσεις 2</a:t>
            </a:r>
            <a:endParaRPr lang="el-GR" dirty="0"/>
          </a:p>
        </p:txBody>
      </p:sp>
      <p:pic>
        <p:nvPicPr>
          <p:cNvPr id="2050" name="Picture 2"/>
          <p:cNvPicPr>
            <a:picLocks noGrp="1" noChangeAspect="1" noChangeArrowheads="1"/>
          </p:cNvPicPr>
          <p:nvPr>
            <p:ph idx="1"/>
          </p:nvPr>
        </p:nvPicPr>
        <p:blipFill>
          <a:blip r:embed="rId2" cstate="print"/>
          <a:srcRect l="28702" r="17367" b="3586"/>
          <a:stretch>
            <a:fillRect/>
          </a:stretch>
        </p:blipFill>
        <p:spPr bwMode="auto">
          <a:xfrm rot="16200000">
            <a:off x="4470403" y="-43547"/>
            <a:ext cx="1959429" cy="7620002"/>
          </a:xfrm>
          <a:prstGeom prst="rect">
            <a:avLst/>
          </a:prstGeom>
          <a:noFill/>
          <a:ln w="9525">
            <a:noFill/>
            <a:miter lim="800000"/>
            <a:headEnd/>
            <a:tailEnd/>
          </a:ln>
        </p:spPr>
      </p:pic>
      <p:sp>
        <p:nvSpPr>
          <p:cNvPr id="5" name="4 - Ορθογώνιο"/>
          <p:cNvSpPr/>
          <p:nvPr/>
        </p:nvSpPr>
        <p:spPr>
          <a:xfrm>
            <a:off x="768530" y="5453001"/>
            <a:ext cx="8475910" cy="369332"/>
          </a:xfrm>
          <a:prstGeom prst="rect">
            <a:avLst/>
          </a:prstGeom>
        </p:spPr>
        <p:txBody>
          <a:bodyPr wrap="none">
            <a:spAutoFit/>
          </a:bodyPr>
          <a:lstStyle/>
          <a:p>
            <a:r>
              <a:rPr lang="el-GR" dirty="0" smtClean="0"/>
              <a:t>όπου θέτει την προβληματική των Ν. ταυτίσεων και ιδίως της πρωτογενούς ταύτισης. </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566057"/>
            <a:ext cx="9072563" cy="725715"/>
          </a:xfrm>
        </p:spPr>
        <p:txBody>
          <a:bodyPr>
            <a:normAutofit fontScale="90000"/>
          </a:bodyPr>
          <a:lstStyle/>
          <a:p>
            <a:r>
              <a:rPr lang="el-GR" dirty="0" smtClean="0"/>
              <a:t>Πρωτογενής ταύτιση</a:t>
            </a:r>
            <a:endParaRPr lang="el-GR" dirty="0"/>
          </a:p>
        </p:txBody>
      </p:sp>
      <p:sp>
        <p:nvSpPr>
          <p:cNvPr id="3" name="2 - Θέση περιεχομένου"/>
          <p:cNvSpPr>
            <a:spLocks noGrp="1"/>
          </p:cNvSpPr>
          <p:nvPr>
            <p:ph idx="1"/>
          </p:nvPr>
        </p:nvSpPr>
        <p:spPr>
          <a:xfrm>
            <a:off x="533060" y="1770651"/>
            <a:ext cx="9072563" cy="4838192"/>
          </a:xfrm>
        </p:spPr>
        <p:txBody>
          <a:bodyPr/>
          <a:lstStyle/>
          <a:p>
            <a:r>
              <a:rPr lang="el-GR" dirty="0" smtClean="0"/>
              <a:t>Είναι η </a:t>
            </a:r>
            <a:r>
              <a:rPr lang="el-GR" dirty="0" err="1" smtClean="0"/>
              <a:t>πρωιμότερη</a:t>
            </a:r>
            <a:r>
              <a:rPr lang="el-GR" dirty="0" smtClean="0"/>
              <a:t> έκφραση του συναισθηματικού δεσμού με ένα άλλο πρόσωπο, </a:t>
            </a:r>
          </a:p>
          <a:p>
            <a:r>
              <a:rPr lang="el-GR" dirty="0" smtClean="0"/>
              <a:t>Άμεση και απευθείας ταύτιση, πριν από οποιαδήποτε επένδυση του αντικειμένου. </a:t>
            </a:r>
          </a:p>
          <a:p>
            <a:pPr>
              <a:buNone/>
            </a:pPr>
            <a:endParaRPr lang="el-GR" dirty="0" smtClean="0"/>
          </a:p>
          <a:p>
            <a:r>
              <a:rPr lang="el-GR" dirty="0" smtClean="0"/>
              <a:t>Παίζει ρόλο στην προϊστορία του </a:t>
            </a:r>
            <a:r>
              <a:rPr lang="el-GR" dirty="0" err="1" smtClean="0"/>
              <a:t>Οιδιποδείου</a:t>
            </a:r>
            <a:r>
              <a:rPr lang="el-GR" dirty="0" smtClean="0"/>
              <a:t> (ιδεώδης πατέρας προϊστορίας ≠ πατέρας </a:t>
            </a:r>
            <a:r>
              <a:rPr lang="el-GR" dirty="0" err="1" smtClean="0"/>
              <a:t>οιδιποδείου</a:t>
            </a:r>
            <a:r>
              <a:rPr lang="el-GR" dirty="0" smtClean="0"/>
              <a:t>) </a:t>
            </a:r>
          </a:p>
          <a:p>
            <a:r>
              <a:rPr lang="el-GR" dirty="0" smtClean="0"/>
              <a:t>Είναι κοινή σε αγόρια και κορίτσια</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504031" y="776127"/>
            <a:ext cx="9072563" cy="1110730"/>
          </a:xfrm>
        </p:spPr>
        <p:txBody>
          <a:bodyPr>
            <a:normAutofit/>
          </a:bodyPr>
          <a:lstStyle/>
          <a:p>
            <a:r>
              <a:rPr lang="el-GR" dirty="0" smtClean="0"/>
              <a:t>Οι ναρκισσιστικές ταυτίσεις </a:t>
            </a:r>
            <a:endParaRPr lang="el-GR" dirty="0"/>
          </a:p>
        </p:txBody>
      </p:sp>
      <p:sp>
        <p:nvSpPr>
          <p:cNvPr id="5" name="4 - Θέση περιεχομένου"/>
          <p:cNvSpPr>
            <a:spLocks noGrp="1"/>
          </p:cNvSpPr>
          <p:nvPr>
            <p:ph idx="1"/>
          </p:nvPr>
        </p:nvSpPr>
        <p:spPr>
          <a:xfrm>
            <a:off x="504031" y="2409370"/>
            <a:ext cx="9072563" cy="4562329"/>
          </a:xfrm>
        </p:spPr>
        <p:txBody>
          <a:bodyPr/>
          <a:lstStyle/>
          <a:p>
            <a:pPr>
              <a:buNone/>
            </a:pPr>
            <a:r>
              <a:rPr lang="el-GR" dirty="0" smtClean="0"/>
              <a:t>Υπάρχουν εκεί που δεν έχει ολοκληρωθεί η διάκριση ΕΓΩ-αντικειμένου. </a:t>
            </a:r>
          </a:p>
          <a:p>
            <a:pPr>
              <a:buNone/>
            </a:pPr>
            <a:r>
              <a:rPr lang="el-GR" dirty="0" smtClean="0"/>
              <a:t>Το αντικείμενο είναι ναρκισσιστικά επενδυμένο τόσο, που η απώλειά του </a:t>
            </a:r>
            <a:r>
              <a:rPr lang="el-GR" dirty="0" err="1" smtClean="0"/>
              <a:t>ισοδυμανεί</a:t>
            </a:r>
            <a:r>
              <a:rPr lang="el-GR" dirty="0" smtClean="0"/>
              <a:t> με απώλεια του ΕΓΩ (πχ μελαγχολία).</a:t>
            </a:r>
          </a:p>
          <a:p>
            <a:pPr>
              <a:buNone/>
            </a:pPr>
            <a:endParaRPr lang="el-GR" dirty="0" smtClean="0"/>
          </a:p>
          <a:p>
            <a:pPr>
              <a:buNone/>
            </a:pPr>
            <a:r>
              <a:rPr lang="el-GR" dirty="0" smtClean="0"/>
              <a:t>Έντονη αλλά εύθραυστη επένδυση του αντικειμένου γιατί η επιλογή του είναι ναρκισσιστική. </a:t>
            </a:r>
          </a:p>
          <a:p>
            <a:pPr>
              <a:buNone/>
            </a:pPr>
            <a:r>
              <a:rPr lang="el-GR" dirty="0" smtClean="0"/>
              <a:t>Το ΕΓΩ φτωχαίνει ≠ ο κόσμος φτωχαίνει </a:t>
            </a:r>
            <a:r>
              <a:rPr lang="el-GR" smtClean="0"/>
              <a:t>(πένθος)</a:t>
            </a:r>
            <a:endParaRPr lang="el-GR" dirty="0"/>
          </a:p>
        </p:txBody>
      </p:sp>
      <p:sp>
        <p:nvSpPr>
          <p:cNvPr id="6" name="5 - Βέλος προς τα κάτω"/>
          <p:cNvSpPr/>
          <p:nvPr/>
        </p:nvSpPr>
        <p:spPr>
          <a:xfrm>
            <a:off x="1828800" y="4963886"/>
            <a:ext cx="45719" cy="435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7917" y="543898"/>
            <a:ext cx="9072563" cy="1259946"/>
          </a:xfrm>
        </p:spPr>
        <p:txBody>
          <a:bodyPr>
            <a:normAutofit fontScale="90000"/>
          </a:bodyPr>
          <a:lstStyle/>
          <a:p>
            <a:r>
              <a:rPr lang="el-GR" dirty="0" smtClean="0"/>
              <a:t>Ν. </a:t>
            </a:r>
            <a:r>
              <a:rPr lang="el-GR" dirty="0" err="1" smtClean="0"/>
              <a:t>κ΄</a:t>
            </a:r>
            <a:r>
              <a:rPr lang="el-GR" dirty="0" smtClean="0"/>
              <a:t> η θεωρία των </a:t>
            </a:r>
            <a:r>
              <a:rPr lang="el-GR" dirty="0" err="1" smtClean="0"/>
              <a:t>ενορμήσεων</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«έρως» περιλαμβάνει έστω κ υπαινικτικά τη διάσταση του Ν. </a:t>
            </a:r>
          </a:p>
          <a:p>
            <a:r>
              <a:rPr lang="el-GR" dirty="0" smtClean="0"/>
              <a:t>«αρνητικό τραύμα» συνδέει το ναρκισσισμό με την </a:t>
            </a:r>
            <a:r>
              <a:rPr lang="el-GR" dirty="0" err="1" smtClean="0"/>
              <a:t>ενόρμηση</a:t>
            </a:r>
            <a:r>
              <a:rPr lang="el-GR" dirty="0" smtClean="0"/>
              <a:t> του θανάτου</a:t>
            </a:r>
          </a:p>
          <a:p>
            <a:r>
              <a:rPr lang="el-GR" dirty="0" smtClean="0"/>
              <a:t>Ενώ, η </a:t>
            </a:r>
            <a:r>
              <a:rPr lang="el-GR" dirty="0" err="1" smtClean="0"/>
              <a:t>λιβιδινοποίηση</a:t>
            </a:r>
            <a:r>
              <a:rPr lang="el-GR" dirty="0" smtClean="0"/>
              <a:t> της </a:t>
            </a:r>
            <a:r>
              <a:rPr lang="el-GR" dirty="0" err="1" smtClean="0"/>
              <a:t>ενόρμησης</a:t>
            </a:r>
            <a:r>
              <a:rPr lang="el-GR" dirty="0" smtClean="0"/>
              <a:t> της αυτοσυντήρησης=&gt; ναρκισσισμός </a:t>
            </a:r>
          </a:p>
          <a:p>
            <a:r>
              <a:rPr lang="el-GR" dirty="0" smtClean="0"/>
              <a:t>Το ενδιαφέρον του </a:t>
            </a:r>
            <a:r>
              <a:rPr lang="en-US" dirty="0" smtClean="0"/>
              <a:t>Freud </a:t>
            </a:r>
            <a:r>
              <a:rPr lang="el-GR" dirty="0" smtClean="0"/>
              <a:t>για τον Ναρκισσισμό συνεχίστηκε κ μετά τη 2</a:t>
            </a:r>
            <a:r>
              <a:rPr lang="el-GR" baseline="30000" dirty="0" smtClean="0"/>
              <a:t>η</a:t>
            </a:r>
            <a:r>
              <a:rPr lang="el-GR" dirty="0" smtClean="0"/>
              <a:t> τοπική θεωρία και αυτό φαίνεται από τις αναφορές του στην ψύχωση, στο Ιδεώδες ΕΓΩ και στα κείμενα: 1) 1939-ο Μωυσής και ο μονοθεϊσμός , 2) 1927- το μέλλον μιας αυταπάτης και 3) 1930- ο πολιτισμός και οι  δυσχέρειές  του</a:t>
            </a:r>
          </a:p>
          <a:p>
            <a:endParaRPr lang="el-GR" dirty="0" smtClean="0"/>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700" dirty="0" smtClean="0"/>
              <a:t>Green</a:t>
            </a:r>
            <a:r>
              <a:rPr lang="el-GR" sz="3700" dirty="0" smtClean="0"/>
              <a:t>: στη μελαγχολία συνδέεται η </a:t>
            </a:r>
            <a:r>
              <a:rPr lang="el-GR" sz="3700" dirty="0" err="1" smtClean="0"/>
              <a:t>ενόρμηση</a:t>
            </a:r>
            <a:r>
              <a:rPr lang="el-GR" sz="3700" dirty="0" smtClean="0"/>
              <a:t> του θανάτου με την έννοια του Ν. </a:t>
            </a:r>
            <a:endParaRPr lang="el-GR" sz="3700" dirty="0"/>
          </a:p>
        </p:txBody>
      </p:sp>
      <p:sp>
        <p:nvSpPr>
          <p:cNvPr id="3" name="2 - Θέση περιεχομένου"/>
          <p:cNvSpPr>
            <a:spLocks noGrp="1"/>
          </p:cNvSpPr>
          <p:nvPr>
            <p:ph idx="1"/>
          </p:nvPr>
        </p:nvSpPr>
        <p:spPr/>
        <p:txBody>
          <a:bodyPr/>
          <a:lstStyle/>
          <a:p>
            <a:pPr>
              <a:buNone/>
            </a:pPr>
            <a:r>
              <a:rPr lang="el-GR" sz="3200" dirty="0" smtClean="0"/>
              <a:t>Μελαγχολία: </a:t>
            </a:r>
          </a:p>
          <a:p>
            <a:pPr>
              <a:buFontTx/>
              <a:buChar char="-"/>
            </a:pPr>
            <a:r>
              <a:rPr lang="el-GR" sz="3200" dirty="0" smtClean="0"/>
              <a:t>Βρίσκεται στο πεδίο του Ν. </a:t>
            </a:r>
          </a:p>
          <a:p>
            <a:pPr>
              <a:buFontTx/>
              <a:buChar char="-"/>
            </a:pPr>
            <a:r>
              <a:rPr lang="el-GR" sz="3200" dirty="0" smtClean="0"/>
              <a:t>είναι χώρος καλλιέργειας της </a:t>
            </a:r>
            <a:r>
              <a:rPr lang="el-GR" sz="3200" dirty="0" err="1" smtClean="0"/>
              <a:t>ενόρμησης</a:t>
            </a:r>
            <a:r>
              <a:rPr lang="el-GR" sz="3200" dirty="0" smtClean="0"/>
              <a:t> του θανάτου</a:t>
            </a:r>
          </a:p>
          <a:p>
            <a:pPr>
              <a:buFontTx/>
              <a:buChar char="-"/>
            </a:pPr>
            <a:r>
              <a:rPr lang="el-GR" sz="3200" dirty="0" err="1" smtClean="0"/>
              <a:t>Ενόρμηση</a:t>
            </a:r>
            <a:r>
              <a:rPr lang="el-GR" sz="3200" dirty="0" smtClean="0"/>
              <a:t> θανάτου = αρνητικός Ν. </a:t>
            </a:r>
          </a:p>
          <a:p>
            <a:pPr>
              <a:buFontTx/>
              <a:buChar char="-"/>
            </a:pPr>
            <a:r>
              <a:rPr lang="el-GR" sz="3200" dirty="0" smtClean="0"/>
              <a:t>δηλ. μια λειτουργία που τείνει στη μη ύπαρξη, στο λευκό (συναισθήματα, </a:t>
            </a:r>
            <a:r>
              <a:rPr lang="el-GR" sz="3200" dirty="0" err="1" smtClean="0"/>
              <a:t>αναπράσταση</a:t>
            </a:r>
            <a:r>
              <a:rPr lang="el-GR" sz="3200" dirty="0" smtClean="0"/>
              <a:t>, σκέψη)</a:t>
            </a:r>
          </a:p>
          <a:p>
            <a:pPr>
              <a:buFontTx/>
              <a:buChar char="-"/>
            </a:pP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551543"/>
            <a:ext cx="9072563" cy="754743"/>
          </a:xfrm>
        </p:spPr>
        <p:txBody>
          <a:bodyPr>
            <a:normAutofit fontScale="90000"/>
          </a:bodyPr>
          <a:lstStyle/>
          <a:p>
            <a:r>
              <a:rPr lang="el-GR" dirty="0" smtClean="0"/>
              <a:t>Η έννοια της λίμπιντο</a:t>
            </a:r>
            <a:endParaRPr lang="el-GR" dirty="0"/>
          </a:p>
        </p:txBody>
      </p:sp>
      <p:sp>
        <p:nvSpPr>
          <p:cNvPr id="3" name="2 - Θέση περιεχομένου"/>
          <p:cNvSpPr>
            <a:spLocks noGrp="1"/>
          </p:cNvSpPr>
          <p:nvPr>
            <p:ph idx="1"/>
          </p:nvPr>
        </p:nvSpPr>
        <p:spPr>
          <a:xfrm>
            <a:off x="504031" y="1712686"/>
            <a:ext cx="9072563" cy="5259014"/>
          </a:xfrm>
        </p:spPr>
        <p:txBody>
          <a:bodyPr>
            <a:normAutofit fontScale="92500" lnSpcReduction="10000"/>
          </a:bodyPr>
          <a:lstStyle/>
          <a:p>
            <a:r>
              <a:rPr lang="el-GR" dirty="0" smtClean="0"/>
              <a:t>1923: ΕΓΩ= αποθήκη ναρκισσιστικής λίμπιντο </a:t>
            </a:r>
            <a:r>
              <a:rPr lang="el-GR" b="1" u="sng" dirty="0" smtClean="0"/>
              <a:t>αλλά </a:t>
            </a:r>
          </a:p>
          <a:p>
            <a:r>
              <a:rPr lang="el-GR" dirty="0" smtClean="0"/>
              <a:t>1923: (το ΕΓΩ και το ΕΚΕΙΝΟ) = το ΕΚΕΙΝΟ</a:t>
            </a:r>
          </a:p>
          <a:p>
            <a:r>
              <a:rPr lang="el-GR" dirty="0" smtClean="0"/>
              <a:t>Ο πρωτογενής Ν. γίνεται δευτερογενής. </a:t>
            </a:r>
            <a:r>
              <a:rPr lang="el-GR" b="1" u="sng" dirty="0" smtClean="0"/>
              <a:t>Αλλά: </a:t>
            </a:r>
          </a:p>
          <a:p>
            <a:r>
              <a:rPr lang="el-GR" dirty="0" smtClean="0"/>
              <a:t>1930 το ΕΓΩ= αποθήκη ναρκισσιστικής λίμπιντο </a:t>
            </a:r>
          </a:p>
          <a:p>
            <a:r>
              <a:rPr lang="el-GR" dirty="0" smtClean="0"/>
              <a:t>1938: </a:t>
            </a:r>
            <a:r>
              <a:rPr lang="el-GR" i="1" dirty="0" smtClean="0"/>
              <a:t>«σε όλη τη διάρκεια της ζωής το ΕΓΩ παραμένει η μεγάλη αποθήκη της λίμπιντο, από την οποία στέλνονται επενδύσεις στα αντικείμενα και οι οποίες αποσύρονται, όπως κάνει μια αμοιβάδα με τα </a:t>
            </a:r>
            <a:r>
              <a:rPr lang="el-GR" i="1" dirty="0" err="1" smtClean="0"/>
              <a:t>ψευδοπόδια</a:t>
            </a:r>
            <a:r>
              <a:rPr lang="el-GR" i="1" dirty="0" smtClean="0"/>
              <a:t> της»</a:t>
            </a:r>
          </a:p>
          <a:p>
            <a:r>
              <a:rPr lang="el-GR" dirty="0" smtClean="0"/>
              <a:t>πχ στον ύπνο, στην αρρώστια, στον σωματικό πόνο, στην υποχονδρία, στη σχιζοφρένεια</a:t>
            </a:r>
          </a:p>
          <a:p>
            <a:r>
              <a:rPr lang="el-GR" dirty="0" smtClean="0"/>
              <a:t>Μετάβαση σωματικής-&gt; ψυχική νόσος = ναρκισσιστική λίμπιντο-&gt; λίμπιντο αντικειμένου</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A64F99D-8222-4FA1-A05F-1CB43A35A0ED}"/>
              </a:ext>
            </a:extLst>
          </p:cNvPr>
          <p:cNvSpPr txBox="1">
            <a:spLocks noGrp="1"/>
          </p:cNvSpPr>
          <p:nvPr>
            <p:ph type="title" idx="4294967295"/>
          </p:nvPr>
        </p:nvSpPr>
        <p:spPr>
          <a:xfrm>
            <a:off x="0" y="301625"/>
            <a:ext cx="9072563" cy="1262063"/>
          </a:xfrm>
        </p:spPr>
        <p:txBody>
          <a:bodyPr/>
          <a:lstStyle/>
          <a:p>
            <a:pPr lvl="0"/>
            <a:r>
              <a:rPr lang="x-none"/>
              <a:t>εισαγωγή-θεωρία</a:t>
            </a:r>
          </a:p>
        </p:txBody>
      </p:sp>
      <p:sp>
        <p:nvSpPr>
          <p:cNvPr id="3" name="Θέση κειμένου 2">
            <a:extLst>
              <a:ext uri="{FF2B5EF4-FFF2-40B4-BE49-F238E27FC236}">
                <a16:creationId xmlns:a16="http://schemas.microsoft.com/office/drawing/2014/main" xmlns="" id="{6DB36CC0-8B0D-4779-98B6-5E272929C18C}"/>
              </a:ext>
            </a:extLst>
          </p:cNvPr>
          <p:cNvSpPr txBox="1">
            <a:spLocks noGrp="1"/>
          </p:cNvSpPr>
          <p:nvPr>
            <p:ph type="body" idx="4294967295"/>
          </p:nvPr>
        </p:nvSpPr>
        <p:spPr>
          <a:xfrm>
            <a:off x="725713" y="2075543"/>
            <a:ext cx="7837715" cy="4223657"/>
          </a:xfrm>
        </p:spPr>
        <p:txBody>
          <a:bodyPr>
            <a:normAutofit/>
          </a:bodyPr>
          <a:lstStyle/>
          <a:p>
            <a:r>
              <a:rPr lang="el-GR" dirty="0" smtClean="0"/>
              <a:t>Ναρκισσισμός= αγάπη προς τον εαυτό</a:t>
            </a:r>
          </a:p>
          <a:p>
            <a:r>
              <a:rPr lang="el-GR" dirty="0" smtClean="0"/>
              <a:t>Έννοια με αντιθετική διάσταση</a:t>
            </a:r>
          </a:p>
          <a:p>
            <a:r>
              <a:rPr lang="el-GR" dirty="0" smtClean="0"/>
              <a:t>Ορίζεται διαφορετικά…</a:t>
            </a:r>
          </a:p>
          <a:p>
            <a:pPr>
              <a:buFontTx/>
              <a:buChar char="-"/>
            </a:pPr>
            <a:r>
              <a:rPr lang="el-GR" dirty="0" smtClean="0"/>
              <a:t>σεξουαλική απόκλιση (1905, 1911)</a:t>
            </a:r>
          </a:p>
          <a:p>
            <a:pPr>
              <a:buFontTx/>
              <a:buChar char="-"/>
            </a:pPr>
            <a:r>
              <a:rPr lang="el-GR" dirty="0" smtClean="0"/>
              <a:t>στάδιο </a:t>
            </a:r>
            <a:r>
              <a:rPr lang="el-GR" dirty="0" err="1" smtClean="0"/>
              <a:t>λιβιδινικής</a:t>
            </a:r>
            <a:r>
              <a:rPr lang="el-GR" dirty="0" smtClean="0"/>
              <a:t> εξέλιξης</a:t>
            </a:r>
          </a:p>
          <a:p>
            <a:pPr>
              <a:buFontTx/>
              <a:buChar char="-"/>
            </a:pPr>
            <a:r>
              <a:rPr lang="el-GR" dirty="0" smtClean="0"/>
              <a:t>συνθήκη παλινδρόμησης (ύπνος, σχιζοφρένεια, υποχονδρία)</a:t>
            </a:r>
          </a:p>
          <a:p>
            <a:pPr>
              <a:buFontTx/>
              <a:buChar char="-"/>
            </a:pPr>
            <a:r>
              <a:rPr lang="el-GR" dirty="0" smtClean="0"/>
              <a:t>επιλογή αντικειμένου (1914)</a:t>
            </a:r>
          </a:p>
          <a:p>
            <a:pPr>
              <a:buFontTx/>
              <a:buChar char="-"/>
            </a:pPr>
            <a:endParaRPr lang="el-GR" dirty="0" smtClean="0"/>
          </a:p>
          <a:p>
            <a:pPr>
              <a:buFontTx/>
              <a:buChar char="-"/>
            </a:pPr>
            <a:endParaRPr lang="x-non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406401"/>
            <a:ext cx="9072563" cy="682170"/>
          </a:xfrm>
        </p:spPr>
        <p:txBody>
          <a:bodyPr>
            <a:normAutofit fontScale="90000"/>
          </a:bodyPr>
          <a:lstStyle/>
          <a:p>
            <a:r>
              <a:rPr lang="el-GR" dirty="0" smtClean="0"/>
              <a:t>Υποχονδρία: </a:t>
            </a:r>
            <a:endParaRPr lang="el-GR" dirty="0"/>
          </a:p>
        </p:txBody>
      </p:sp>
      <p:sp>
        <p:nvSpPr>
          <p:cNvPr id="3" name="2 - Θέση περιεχομένου"/>
          <p:cNvSpPr>
            <a:spLocks noGrp="1"/>
          </p:cNvSpPr>
          <p:nvPr>
            <p:ph idx="1"/>
          </p:nvPr>
        </p:nvSpPr>
        <p:spPr>
          <a:xfrm>
            <a:off x="504031" y="1306286"/>
            <a:ext cx="9072563" cy="5665414"/>
          </a:xfrm>
        </p:spPr>
        <p:txBody>
          <a:bodyPr/>
          <a:lstStyle/>
          <a:p>
            <a:r>
              <a:rPr lang="el-GR" dirty="0" smtClean="0"/>
              <a:t>Η απόσυρση της λίμπιντο βρίσκεται μεταξύ σωματικού κ ψυχικού</a:t>
            </a:r>
          </a:p>
          <a:p>
            <a:r>
              <a:rPr lang="el-GR" dirty="0" smtClean="0"/>
              <a:t>Στάδιο μεταξύ σωματικής και ψυχικής νόσου</a:t>
            </a:r>
          </a:p>
          <a:p>
            <a:r>
              <a:rPr lang="el-GR" dirty="0" smtClean="0"/>
              <a:t>Όχι ψυχοσωματική νόσος, ούτε υστερία</a:t>
            </a:r>
          </a:p>
          <a:p>
            <a:r>
              <a:rPr lang="el-GR" dirty="0" smtClean="0"/>
              <a:t>Αλλά μιλάμε για τη σχέση με το αντικείμενο (το σώμα)</a:t>
            </a:r>
          </a:p>
          <a:p>
            <a:endParaRPr lang="el-GR" dirty="0" smtClean="0"/>
          </a:p>
          <a:p>
            <a:r>
              <a:rPr lang="el-GR" dirty="0" smtClean="0"/>
              <a:t>Αποτυχία επένδυσης της λίμπιντο στο ΕΓΩ</a:t>
            </a:r>
          </a:p>
          <a:p>
            <a:r>
              <a:rPr lang="el-GR" dirty="0" smtClean="0"/>
              <a:t>Υπερεπένδυση του σώματος</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776127"/>
            <a:ext cx="9072563" cy="805930"/>
          </a:xfrm>
        </p:spPr>
        <p:txBody>
          <a:bodyPr>
            <a:normAutofit fontScale="90000"/>
          </a:bodyPr>
          <a:lstStyle/>
          <a:p>
            <a:r>
              <a:rPr lang="el-GR" dirty="0" smtClean="0"/>
              <a:t>Ψύχωση: </a:t>
            </a:r>
            <a:endParaRPr lang="el-GR" dirty="0"/>
          </a:p>
        </p:txBody>
      </p:sp>
      <p:sp>
        <p:nvSpPr>
          <p:cNvPr id="3" name="2 - Θέση περιεχομένου"/>
          <p:cNvSpPr>
            <a:spLocks noGrp="1"/>
          </p:cNvSpPr>
          <p:nvPr>
            <p:ph idx="1"/>
          </p:nvPr>
        </p:nvSpPr>
        <p:spPr>
          <a:xfrm>
            <a:off x="504031" y="1698171"/>
            <a:ext cx="9072563" cy="5273529"/>
          </a:xfrm>
        </p:spPr>
        <p:txBody>
          <a:bodyPr>
            <a:normAutofit fontScale="92500" lnSpcReduction="20000"/>
          </a:bodyPr>
          <a:lstStyle/>
          <a:p>
            <a:r>
              <a:rPr lang="el-GR" dirty="0" smtClean="0"/>
              <a:t>Στην πρώτη φάση η λίμπιντο αποσύρεται από τα αντικείμενα κ επιστρέφει στο ΕΓΩ = δευτερογενής ναρκισσισμός (≠ με πρωτογενή Ν. όπου επενδύεται το ΕΓΩ ως αντικείμενο)</a:t>
            </a:r>
          </a:p>
          <a:p>
            <a:r>
              <a:rPr lang="el-GR" dirty="0" smtClean="0"/>
              <a:t>Οι επενδύσεις αφορούν στο ψυχικό</a:t>
            </a:r>
          </a:p>
          <a:p>
            <a:r>
              <a:rPr lang="el-GR" dirty="0" smtClean="0"/>
              <a:t>Περίπτωση </a:t>
            </a:r>
            <a:r>
              <a:rPr lang="en-US" dirty="0" err="1" smtClean="0"/>
              <a:t>Schreber</a:t>
            </a:r>
            <a:r>
              <a:rPr lang="el-GR" dirty="0" smtClean="0"/>
              <a:t>: υποχονδριακή νόσο-&gt; ψύχωση-&gt; παραλήρημα μεγαλείου-&gt; ναρκισσιστική σχέση με το Θεό, αφού γίνει γυναίκα.</a:t>
            </a:r>
          </a:p>
          <a:p>
            <a:r>
              <a:rPr lang="el-GR" dirty="0" smtClean="0"/>
              <a:t>Καθήλωση στο στάδιο του πρωτογενούς Ν. </a:t>
            </a:r>
          </a:p>
          <a:p>
            <a:r>
              <a:rPr lang="el-GR" dirty="0" smtClean="0"/>
              <a:t>≠ </a:t>
            </a:r>
            <a:r>
              <a:rPr lang="en-US" dirty="0" smtClean="0"/>
              <a:t>Fairbairn</a:t>
            </a:r>
            <a:r>
              <a:rPr lang="el-GR" dirty="0" smtClean="0"/>
              <a:t>: έλλειμμα Ν. λίμπιντο (ναρκισσιστική </a:t>
            </a:r>
            <a:r>
              <a:rPr lang="el-GR" dirty="0" err="1" smtClean="0"/>
              <a:t>αποεπένδυση</a:t>
            </a:r>
            <a:r>
              <a:rPr lang="el-GR" dirty="0" smtClean="0"/>
              <a:t> ορίων ΕΓΩ)</a:t>
            </a:r>
          </a:p>
          <a:p>
            <a:r>
              <a:rPr lang="el-GR" dirty="0" smtClean="0"/>
              <a:t>Σχέση παράνοιας, ναρκισσισμού, ιδεών μεγαλείου, ομοφυλοφιλίας</a:t>
            </a:r>
          </a:p>
          <a:p>
            <a:endParaRPr lang="el-GR" dirty="0" smtClean="0"/>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435429"/>
            <a:ext cx="9072563" cy="885371"/>
          </a:xfrm>
        </p:spPr>
        <p:txBody>
          <a:bodyPr>
            <a:normAutofit fontScale="90000"/>
          </a:bodyPr>
          <a:lstStyle/>
          <a:p>
            <a:r>
              <a:rPr lang="el-GR" dirty="0" err="1" smtClean="0"/>
              <a:t>Συνδιέγερση</a:t>
            </a:r>
            <a:endParaRPr lang="el-GR" dirty="0"/>
          </a:p>
        </p:txBody>
      </p:sp>
      <p:sp>
        <p:nvSpPr>
          <p:cNvPr id="3" name="2 - Θέση περιεχομένου"/>
          <p:cNvSpPr>
            <a:spLocks noGrp="1"/>
          </p:cNvSpPr>
          <p:nvPr>
            <p:ph idx="1"/>
          </p:nvPr>
        </p:nvSpPr>
        <p:spPr>
          <a:xfrm>
            <a:off x="504031" y="1407886"/>
            <a:ext cx="9072563" cy="5563814"/>
          </a:xfrm>
        </p:spPr>
        <p:txBody>
          <a:bodyPr/>
          <a:lstStyle/>
          <a:p>
            <a:endParaRPr lang="el-GR" dirty="0" smtClean="0"/>
          </a:p>
          <a:p>
            <a:endParaRPr lang="el-GR" dirty="0" smtClean="0"/>
          </a:p>
          <a:p>
            <a:endParaRPr lang="el-GR" dirty="0" smtClean="0"/>
          </a:p>
          <a:p>
            <a:r>
              <a:rPr lang="el-GR" dirty="0" smtClean="0"/>
              <a:t>Η συσσώρευση της λίμπιντο στο ΕΓΩ-&gt; δυσφορία</a:t>
            </a:r>
          </a:p>
          <a:p>
            <a:r>
              <a:rPr lang="el-GR" dirty="0" smtClean="0"/>
              <a:t>Ταυτόχρονα: φαντασίωση της παντοδυναμίας= ευχάριστη κατάσταση</a:t>
            </a:r>
          </a:p>
          <a:p>
            <a:r>
              <a:rPr lang="el-GR" dirty="0" smtClean="0"/>
              <a:t>Όσο δυσάρεστο και αν είναι κάτι που συμβαίνει στον ψυχικό χώρο, παρασύρει σεξουαλική διέγερση. </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261257"/>
            <a:ext cx="9072563" cy="725714"/>
          </a:xfrm>
        </p:spPr>
        <p:txBody>
          <a:bodyPr>
            <a:normAutofit fontScale="90000"/>
          </a:bodyPr>
          <a:lstStyle/>
          <a:p>
            <a:r>
              <a:rPr lang="el-GR" dirty="0" smtClean="0"/>
              <a:t>Παράδοξα των επενδύσεων του Ν: </a:t>
            </a:r>
            <a:endParaRPr lang="el-GR" dirty="0"/>
          </a:p>
        </p:txBody>
      </p:sp>
      <p:pic>
        <p:nvPicPr>
          <p:cNvPr id="1029" name="Picture 5"/>
          <p:cNvPicPr>
            <a:picLocks noGrp="1" noChangeAspect="1" noChangeArrowheads="1"/>
          </p:cNvPicPr>
          <p:nvPr>
            <p:ph idx="1"/>
          </p:nvPr>
        </p:nvPicPr>
        <p:blipFill>
          <a:blip r:embed="rId2" cstate="print"/>
          <a:srcRect l="11651" t="-300" b="48406"/>
          <a:stretch>
            <a:fillRect/>
          </a:stretch>
        </p:blipFill>
        <p:spPr bwMode="auto">
          <a:xfrm>
            <a:off x="1204687" y="2293257"/>
            <a:ext cx="7431314" cy="3686629"/>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304801"/>
            <a:ext cx="9072563" cy="899885"/>
          </a:xfrm>
        </p:spPr>
        <p:txBody>
          <a:bodyPr>
            <a:normAutofit fontScale="90000"/>
          </a:bodyPr>
          <a:lstStyle/>
          <a:p>
            <a:r>
              <a:rPr lang="el-GR" dirty="0" smtClean="0"/>
              <a:t>Παράδοξα των επενδύσεων του Ν</a:t>
            </a:r>
            <a:endParaRPr lang="el-GR" dirty="0"/>
          </a:p>
        </p:txBody>
      </p:sp>
      <p:sp>
        <p:nvSpPr>
          <p:cNvPr id="3" name="2 - Θέση περιεχομένου"/>
          <p:cNvSpPr>
            <a:spLocks noGrp="1"/>
          </p:cNvSpPr>
          <p:nvPr>
            <p:ph idx="1"/>
          </p:nvPr>
        </p:nvSpPr>
        <p:spPr>
          <a:xfrm>
            <a:off x="504031" y="2133508"/>
            <a:ext cx="9072563" cy="4209235"/>
          </a:xfrm>
        </p:spPr>
        <p:txBody>
          <a:bodyPr/>
          <a:lstStyle/>
          <a:p>
            <a:endParaRPr lang="el-GR" dirty="0"/>
          </a:p>
        </p:txBody>
      </p:sp>
      <p:pic>
        <p:nvPicPr>
          <p:cNvPr id="4" name="Picture 2"/>
          <p:cNvPicPr>
            <a:picLocks noChangeAspect="1" noChangeArrowheads="1"/>
          </p:cNvPicPr>
          <p:nvPr/>
        </p:nvPicPr>
        <p:blipFill>
          <a:blip r:embed="rId2" cstate="print"/>
          <a:srcRect l="17010" t="1628" r="12432" b="8053"/>
          <a:stretch>
            <a:fillRect/>
          </a:stretch>
        </p:blipFill>
        <p:spPr bwMode="auto">
          <a:xfrm rot="5400000">
            <a:off x="3534229" y="36286"/>
            <a:ext cx="3048000" cy="831668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435429"/>
            <a:ext cx="9072563" cy="1103085"/>
          </a:xfrm>
        </p:spPr>
        <p:txBody>
          <a:bodyPr/>
          <a:lstStyle/>
          <a:p>
            <a:r>
              <a:rPr lang="el-GR" dirty="0" smtClean="0"/>
              <a:t>Η έννοια του ΕΓΩ 1</a:t>
            </a:r>
            <a:endParaRPr lang="el-GR" dirty="0"/>
          </a:p>
        </p:txBody>
      </p:sp>
      <p:sp>
        <p:nvSpPr>
          <p:cNvPr id="3" name="2 - Θέση περιεχομένου"/>
          <p:cNvSpPr>
            <a:spLocks noGrp="1"/>
          </p:cNvSpPr>
          <p:nvPr>
            <p:ph idx="1"/>
          </p:nvPr>
        </p:nvSpPr>
        <p:spPr>
          <a:xfrm>
            <a:off x="504031" y="1741715"/>
            <a:ext cx="9072563" cy="5229986"/>
          </a:xfrm>
        </p:spPr>
        <p:txBody>
          <a:bodyPr>
            <a:normAutofit lnSpcReduction="10000"/>
          </a:bodyPr>
          <a:lstStyle/>
          <a:p>
            <a:pPr>
              <a:buNone/>
            </a:pPr>
            <a:r>
              <a:rPr lang="el-GR" dirty="0" smtClean="0"/>
              <a:t>                         τα συστήματα της πρώτης τοπικής    </a:t>
            </a:r>
          </a:p>
          <a:p>
            <a:pPr>
              <a:buNone/>
            </a:pPr>
            <a:r>
              <a:rPr lang="el-GR" dirty="0" smtClean="0"/>
              <a:t>                           (αντίληψη-</a:t>
            </a:r>
            <a:r>
              <a:rPr lang="el-GR" dirty="0" err="1" smtClean="0"/>
              <a:t>συνείδησ</a:t>
            </a:r>
            <a:r>
              <a:rPr lang="el-GR" dirty="0" smtClean="0"/>
              <a:t>η, </a:t>
            </a:r>
            <a:r>
              <a:rPr lang="el-GR" dirty="0" err="1" smtClean="0"/>
              <a:t>προσυνηδητό</a:t>
            </a:r>
            <a:r>
              <a:rPr lang="el-GR" dirty="0" smtClean="0"/>
              <a:t>,  </a:t>
            </a:r>
          </a:p>
          <a:p>
            <a:pPr>
              <a:buNone/>
            </a:pPr>
            <a:r>
              <a:rPr lang="el-GR" dirty="0" smtClean="0"/>
              <a:t>                             ασυνείδητο)</a:t>
            </a:r>
          </a:p>
          <a:p>
            <a:pPr>
              <a:buNone/>
            </a:pPr>
            <a:r>
              <a:rPr lang="el-GR" dirty="0" smtClean="0"/>
              <a:t>Δύο πηγές       το σωματικό ΕΓΩ</a:t>
            </a:r>
            <a:r>
              <a:rPr lang="en-US" dirty="0" smtClean="0"/>
              <a:t> </a:t>
            </a:r>
          </a:p>
          <a:p>
            <a:pPr>
              <a:buNone/>
            </a:pPr>
            <a:r>
              <a:rPr lang="en-US" dirty="0" smtClean="0"/>
              <a:t>Freud</a:t>
            </a:r>
            <a:r>
              <a:rPr lang="el-GR" dirty="0" smtClean="0"/>
              <a:t>-1923: το ΕΓΩ είναι πρώτα σωματικό. Δεν είναι μόνο μια επιφάνεια, αλλά το ίδιο αποτελεί την προβολή μιας επιφάνειας</a:t>
            </a:r>
          </a:p>
          <a:p>
            <a:pPr>
              <a:buNone/>
            </a:pPr>
            <a:r>
              <a:rPr lang="en-US" dirty="0" smtClean="0"/>
              <a:t>Green</a:t>
            </a:r>
            <a:r>
              <a:rPr lang="el-GR" dirty="0" smtClean="0"/>
              <a:t>-2001: διπλός καθρέφτης: αισθήσεις ≠ εικόνα του σώματος, υπό την </a:t>
            </a:r>
            <a:r>
              <a:rPr lang="el-GR" dirty="0" err="1" smtClean="0"/>
              <a:t>καθεδρία</a:t>
            </a:r>
            <a:r>
              <a:rPr lang="el-GR" dirty="0" smtClean="0"/>
              <a:t> του </a:t>
            </a:r>
            <a:r>
              <a:rPr lang="el-GR" dirty="0" err="1" smtClean="0"/>
              <a:t>κοιτάζειν</a:t>
            </a:r>
            <a:r>
              <a:rPr lang="el-GR" dirty="0" smtClean="0"/>
              <a:t>, που επιτρέπει στο ΕΓΩ να βλέπει τον άλλο σαν όμοιό του (Νάρκισσος Ιανός).</a:t>
            </a:r>
          </a:p>
        </p:txBody>
      </p:sp>
      <p:cxnSp>
        <p:nvCxnSpPr>
          <p:cNvPr id="15" name="14 - Ευθύγραμμο βέλος σύνδεσης"/>
          <p:cNvCxnSpPr/>
          <p:nvPr/>
        </p:nvCxnSpPr>
        <p:spPr>
          <a:xfrm flipV="1">
            <a:off x="2264229" y="2162629"/>
            <a:ext cx="493485" cy="1393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a:off x="2351314" y="3672114"/>
            <a:ext cx="3773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362857"/>
            <a:ext cx="9072563" cy="769257"/>
          </a:xfrm>
        </p:spPr>
        <p:txBody>
          <a:bodyPr>
            <a:normAutofit fontScale="90000"/>
          </a:bodyPr>
          <a:lstStyle/>
          <a:p>
            <a:r>
              <a:rPr lang="el-GR" dirty="0" smtClean="0"/>
              <a:t>Η έννοια του ΕΓΩ 2</a:t>
            </a:r>
            <a:endParaRPr lang="el-GR" dirty="0"/>
          </a:p>
        </p:txBody>
      </p:sp>
      <p:sp>
        <p:nvSpPr>
          <p:cNvPr id="3" name="2 - Θέση περιεχομένου"/>
          <p:cNvSpPr>
            <a:spLocks noGrp="1"/>
          </p:cNvSpPr>
          <p:nvPr>
            <p:ph idx="1"/>
          </p:nvPr>
        </p:nvSpPr>
        <p:spPr>
          <a:xfrm>
            <a:off x="504031" y="1407886"/>
            <a:ext cx="9072563" cy="5563814"/>
          </a:xfrm>
        </p:spPr>
        <p:txBody>
          <a:bodyPr/>
          <a:lstStyle/>
          <a:p>
            <a:r>
              <a:rPr lang="el-GR" dirty="0" smtClean="0"/>
              <a:t>1914: πηγή του Ιδεώδους ΕΓΩ είναι η αυτοπαρατήρηση</a:t>
            </a:r>
          </a:p>
          <a:p>
            <a:r>
              <a:rPr lang="el-GR" dirty="0" smtClean="0"/>
              <a:t>Ο ρόλος του βλέμματος είναι θεμελιώδης στη διαμόρφωση του Ν. και του Αυτοερωτισμού</a:t>
            </a:r>
          </a:p>
          <a:p>
            <a:endParaRPr lang="el-GR" dirty="0" smtClean="0"/>
          </a:p>
          <a:p>
            <a:pPr>
              <a:buNone/>
            </a:pPr>
            <a:r>
              <a:rPr lang="en-US" dirty="0" smtClean="0"/>
              <a:t>Botella-2005</a:t>
            </a:r>
            <a:r>
              <a:rPr lang="el-GR" dirty="0" smtClean="0"/>
              <a:t> «</a:t>
            </a:r>
            <a:r>
              <a:rPr lang="el-GR" dirty="0" err="1" smtClean="0"/>
              <a:t>αυτοερωτική</a:t>
            </a:r>
            <a:r>
              <a:rPr lang="el-GR" dirty="0" smtClean="0"/>
              <a:t> ανεπάρκεια στο παρανοϊκό»</a:t>
            </a:r>
          </a:p>
          <a:p>
            <a:pPr marL="0" indent="0" algn="just">
              <a:buNone/>
            </a:pPr>
            <a:r>
              <a:rPr lang="el-GR" sz="2400" dirty="0" smtClean="0"/>
              <a:t>Όταν η μητέρα δεν επενδύει ερωτικά με το βλέμμα της το παιδί, χωλαίνει η </a:t>
            </a:r>
            <a:r>
              <a:rPr lang="el-GR" sz="2400" dirty="0" err="1" smtClean="0"/>
              <a:t>αυτοερωτική</a:t>
            </a:r>
            <a:r>
              <a:rPr lang="el-GR" sz="2400" dirty="0" smtClean="0"/>
              <a:t> λειτουργία του παιδιού. Σύνδεση με παράνοια, όπου το στερούμενο ερωτικής επένδυσης αντικείμενο γίνεται διωκτικό. </a:t>
            </a:r>
            <a:endParaRPr lang="el-GR" sz="24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348343"/>
            <a:ext cx="9072563" cy="754743"/>
          </a:xfrm>
        </p:spPr>
        <p:txBody>
          <a:bodyPr>
            <a:normAutofit fontScale="90000"/>
          </a:bodyPr>
          <a:lstStyle/>
          <a:p>
            <a:r>
              <a:rPr lang="el-GR" dirty="0" smtClean="0"/>
              <a:t>Η έννοια του ΕΓΩ 3</a:t>
            </a:r>
            <a:endParaRPr lang="el-GR" dirty="0"/>
          </a:p>
        </p:txBody>
      </p:sp>
      <p:sp>
        <p:nvSpPr>
          <p:cNvPr id="3" name="2 - Θέση περιεχομένου"/>
          <p:cNvSpPr>
            <a:spLocks noGrp="1"/>
          </p:cNvSpPr>
          <p:nvPr>
            <p:ph idx="1"/>
          </p:nvPr>
        </p:nvSpPr>
        <p:spPr>
          <a:xfrm>
            <a:off x="504031" y="2072640"/>
            <a:ext cx="9072563" cy="4069080"/>
          </a:xfrm>
        </p:spPr>
        <p:txBody>
          <a:bodyPr/>
          <a:lstStyle/>
          <a:p>
            <a:r>
              <a:rPr lang="en-US" dirty="0" smtClean="0"/>
              <a:t>Freud</a:t>
            </a:r>
            <a:r>
              <a:rPr lang="el-GR" dirty="0" smtClean="0"/>
              <a:t>-1937: το ΕΓΩ δημιουργείται</a:t>
            </a:r>
          </a:p>
          <a:p>
            <a:pPr>
              <a:buNone/>
            </a:pPr>
            <a:r>
              <a:rPr lang="el-GR" dirty="0" smtClean="0"/>
              <a:t> 1) </a:t>
            </a:r>
            <a:r>
              <a:rPr lang="el-GR" dirty="0" err="1" smtClean="0"/>
              <a:t>αλεξιδιεγερτικό</a:t>
            </a:r>
            <a:r>
              <a:rPr lang="el-GR" dirty="0" smtClean="0"/>
              <a:t> σύστημα =&gt; είναι αμυντικό ή </a:t>
            </a:r>
          </a:p>
          <a:p>
            <a:pPr>
              <a:buNone/>
            </a:pPr>
            <a:r>
              <a:rPr lang="el-GR" dirty="0" smtClean="0"/>
              <a:t>2) Από το σύστημα αντίληψη-συνείδηση. </a:t>
            </a:r>
          </a:p>
          <a:p>
            <a:pPr marL="0" indent="0">
              <a:buNone/>
            </a:pPr>
            <a:r>
              <a:rPr lang="el-GR" dirty="0" smtClean="0"/>
              <a:t>Το ΕΓΩ είναι μέρος του ΕΚΕΙΝΟ που τροποποιείται από την άμεση επίδραση του εξωτερικού κόσμου. Το ΕΚΕΙΝΟ στέλνει επενδύσεις στα εξωτερικά αντικείμενα, το ΕΓΩ ταυτίζεται με τα χαρακτηριστικά των αντικειμένων</a:t>
            </a:r>
          </a:p>
          <a:p>
            <a:endParaRPr lang="el-GR" dirty="0" smtClean="0"/>
          </a:p>
          <a:p>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335281"/>
            <a:ext cx="9072563" cy="1051559"/>
          </a:xfrm>
        </p:spPr>
        <p:txBody>
          <a:bodyPr>
            <a:normAutofit/>
          </a:bodyPr>
          <a:lstStyle/>
          <a:p>
            <a:r>
              <a:rPr lang="en-US" dirty="0" err="1" smtClean="0"/>
              <a:t>Lacan</a:t>
            </a:r>
            <a:r>
              <a:rPr lang="el-GR" dirty="0" smtClean="0"/>
              <a:t>: το στάδιο του καθρέφτη</a:t>
            </a:r>
            <a:endParaRPr lang="el-GR" dirty="0"/>
          </a:p>
        </p:txBody>
      </p:sp>
      <p:sp>
        <p:nvSpPr>
          <p:cNvPr id="3" name="2 - Θέση περιεχομένου"/>
          <p:cNvSpPr>
            <a:spLocks noGrp="1"/>
          </p:cNvSpPr>
          <p:nvPr>
            <p:ph idx="1"/>
          </p:nvPr>
        </p:nvSpPr>
        <p:spPr>
          <a:xfrm>
            <a:off x="504031" y="1569720"/>
            <a:ext cx="9072563" cy="5401980"/>
          </a:xfrm>
        </p:spPr>
        <p:txBody>
          <a:bodyPr>
            <a:normAutofit fontScale="92500" lnSpcReduction="10000"/>
          </a:bodyPr>
          <a:lstStyle/>
          <a:p>
            <a:r>
              <a:rPr lang="el-GR" dirty="0" smtClean="0"/>
              <a:t>Το παιδί βλέπει στον καθρέφτη την εικόνα του ίδιου του το σώματος</a:t>
            </a:r>
          </a:p>
          <a:p>
            <a:r>
              <a:rPr lang="el-GR" dirty="0" smtClean="0"/>
              <a:t>Το ΕΓΩ δομείται μέσα από αυτήν την εικόνα</a:t>
            </a:r>
          </a:p>
          <a:p>
            <a:r>
              <a:rPr lang="el-GR" dirty="0" smtClean="0"/>
              <a:t>Είναι παγίδα</a:t>
            </a:r>
          </a:p>
          <a:p>
            <a:r>
              <a:rPr lang="el-GR" dirty="0" smtClean="0"/>
              <a:t>Γιατί ο καθρέφτης στον οποίο το παιδί βλέπει τον εαυτό του, είναι το βλέμμα-πρόσωπο της μητέρας του. </a:t>
            </a:r>
          </a:p>
          <a:p>
            <a:pPr marL="0" indent="0">
              <a:buNone/>
            </a:pPr>
            <a:r>
              <a:rPr lang="el-GR" dirty="0" smtClean="0"/>
              <a:t>Άρα: το ΕΓΩ δημιουργείται σύμφωνα με την επιθυμία του Άλλου, ο άλλος δημιουργεί το υποκείμενο και το ΕΓΩ είναι η φαντασίωση του άλλου. </a:t>
            </a:r>
          </a:p>
          <a:p>
            <a:pPr marL="0" indent="0">
              <a:buNone/>
            </a:pPr>
            <a:r>
              <a:rPr lang="el-GR" dirty="0" err="1" smtClean="0"/>
              <a:t>Αρα</a:t>
            </a:r>
            <a:r>
              <a:rPr lang="el-GR" dirty="0" smtClean="0"/>
              <a:t>: η επένδυση στη μητέρα είναι απαραίτητη για να δώσει μορφή στο υποκείμενο, </a:t>
            </a:r>
            <a:r>
              <a:rPr lang="el-GR" dirty="0" err="1" smtClean="0"/>
              <a:t>δλδ</a:t>
            </a:r>
            <a:r>
              <a:rPr lang="el-GR" dirty="0" smtClean="0"/>
              <a:t> να δημιουργήσει το ΕΓΩ. </a:t>
            </a:r>
          </a:p>
          <a:p>
            <a:pPr marL="0" indent="0">
              <a:buNone/>
            </a:pPr>
            <a:r>
              <a:rPr lang="en-US" dirty="0" smtClean="0"/>
              <a:t>F. Pasch</a:t>
            </a:r>
            <a:r>
              <a:rPr lang="el-GR" dirty="0" smtClean="0"/>
              <a:t>:</a:t>
            </a:r>
            <a:r>
              <a:rPr lang="en-US" dirty="0" smtClean="0"/>
              <a:t> </a:t>
            </a:r>
            <a:r>
              <a:rPr lang="el-GR" dirty="0" smtClean="0"/>
              <a:t>«πρωτογενή θαυμασμό προς </a:t>
            </a:r>
            <a:r>
              <a:rPr lang="el-GR" smtClean="0"/>
              <a:t>το αντικείμενο»</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208547"/>
            <a:ext cx="9072563" cy="705853"/>
          </a:xfrm>
        </p:spPr>
        <p:txBody>
          <a:bodyPr>
            <a:noAutofit/>
          </a:bodyPr>
          <a:lstStyle/>
          <a:p>
            <a:r>
              <a:rPr lang="el-GR" sz="4400" dirty="0" smtClean="0"/>
              <a:t>: </a:t>
            </a:r>
            <a:br>
              <a:rPr lang="el-GR" sz="4400" dirty="0" smtClean="0"/>
            </a:br>
            <a:r>
              <a:rPr lang="el-GR" sz="4400" dirty="0" smtClean="0"/>
              <a:t>Η έννοια του ΕΓΩ 3- </a:t>
            </a:r>
            <a:r>
              <a:rPr lang="en-US" sz="4400" dirty="0" smtClean="0"/>
              <a:t>Green</a:t>
            </a:r>
            <a:r>
              <a:rPr lang="el-GR" sz="4400" dirty="0" smtClean="0"/>
              <a:t>-2001</a:t>
            </a:r>
            <a:endParaRPr lang="el-GR" sz="4400" dirty="0"/>
          </a:p>
        </p:txBody>
      </p:sp>
      <p:sp>
        <p:nvSpPr>
          <p:cNvPr id="3" name="2 - Θέση περιεχομένου"/>
          <p:cNvSpPr>
            <a:spLocks noGrp="1"/>
          </p:cNvSpPr>
          <p:nvPr>
            <p:ph idx="1"/>
          </p:nvPr>
        </p:nvSpPr>
        <p:spPr>
          <a:xfrm>
            <a:off x="504031" y="1138989"/>
            <a:ext cx="9072563" cy="5832711"/>
          </a:xfrm>
        </p:spPr>
        <p:txBody>
          <a:bodyPr>
            <a:normAutofit fontScale="92500" lnSpcReduction="20000"/>
          </a:bodyPr>
          <a:lstStyle/>
          <a:p>
            <a:r>
              <a:rPr lang="el-GR" dirty="0" smtClean="0"/>
              <a:t>η επένδυση στο αντικείμενο δημιουργεί το συναίσθημα της «αποκέντρωσης»</a:t>
            </a:r>
          </a:p>
          <a:p>
            <a:r>
              <a:rPr lang="el-GR" dirty="0" smtClean="0"/>
              <a:t>«Θετικός ναρκισσισμός» πηγάζει από την ουδετεροποίηση του αντικειμένου</a:t>
            </a:r>
          </a:p>
          <a:p>
            <a:r>
              <a:rPr lang="el-GR" dirty="0" smtClean="0"/>
              <a:t>Η ανεξαρτησία του ΕΓΩ από το αντικείμενο είναι πολύτιμη αλλά και επισφαλής, γιατί το ΕΓΩ δεν αντικαθιστά ποτέ ολοκληρωτικά το αντικείμενο.</a:t>
            </a:r>
          </a:p>
          <a:p>
            <a:r>
              <a:rPr lang="el-GR" dirty="0" smtClean="0"/>
              <a:t>Άρα χρειάζεται συνεχής εμπλουτισμός των επενδύσεων</a:t>
            </a:r>
          </a:p>
          <a:p>
            <a:r>
              <a:rPr lang="el-GR" dirty="0" smtClean="0"/>
              <a:t>Το άτομο αναζητά συνεχώς την ένωση με το θεϊκό ιδεώδες, το πρωτογενές αντικείμενο και όχι τη σχέση μαζί του. Άρα, ο θετικός ναρκισσισμός δεν είναι ποτέ απόλυτα επιτυχής =&gt; θυμό, αγανάκτηση, απελπισία. </a:t>
            </a:r>
          </a:p>
          <a:p>
            <a:r>
              <a:rPr lang="el-GR" dirty="0" smtClean="0"/>
              <a:t>Ο κίνδυνος εμφανίζεται όταν η επιθυμία για τον άλλο γίνεται επιθυμία για το ένα = μη επιθυμία = ναρκισσισμός θανάτου</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x-none" smtClean="0"/>
              <a:t>εισαγωγή-θεωρία</a:t>
            </a:r>
            <a:endParaRPr lang="el-GR" dirty="0"/>
          </a:p>
        </p:txBody>
      </p:sp>
      <p:sp>
        <p:nvSpPr>
          <p:cNvPr id="5" name="4 - Θέση περιεχομένου"/>
          <p:cNvSpPr>
            <a:spLocks noGrp="1"/>
          </p:cNvSpPr>
          <p:nvPr>
            <p:ph idx="1"/>
          </p:nvPr>
        </p:nvSpPr>
        <p:spPr/>
        <p:txBody>
          <a:bodyPr>
            <a:normAutofit lnSpcReduction="10000"/>
          </a:bodyPr>
          <a:lstStyle/>
          <a:p>
            <a:r>
              <a:rPr lang="el-GR" sz="2400" u="sng" dirty="0" smtClean="0"/>
              <a:t>Εισαγωγή του όρου: </a:t>
            </a:r>
            <a:r>
              <a:rPr lang="el-GR" sz="2400" dirty="0" smtClean="0"/>
              <a:t>από την ψύχωση</a:t>
            </a:r>
          </a:p>
          <a:p>
            <a:pPr>
              <a:buFontTx/>
              <a:buChar char="-"/>
            </a:pPr>
            <a:r>
              <a:rPr lang="en-US" sz="2400" dirty="0" smtClean="0"/>
              <a:t>M</a:t>
            </a:r>
            <a:r>
              <a:rPr lang="el-GR" sz="2400" dirty="0" err="1" smtClean="0"/>
              <a:t>ελέτη</a:t>
            </a:r>
            <a:r>
              <a:rPr lang="el-GR" sz="2400" dirty="0" smtClean="0"/>
              <a:t> της ομοφυλοφιλίας του </a:t>
            </a:r>
            <a:r>
              <a:rPr lang="en-US" sz="2400" dirty="0" err="1" smtClean="0"/>
              <a:t>leonardo</a:t>
            </a:r>
            <a:r>
              <a:rPr lang="en-US" sz="2400" dirty="0" smtClean="0"/>
              <a:t> </a:t>
            </a:r>
            <a:r>
              <a:rPr lang="en-US" sz="2400" dirty="0" err="1" smtClean="0"/>
              <a:t>da</a:t>
            </a:r>
            <a:r>
              <a:rPr lang="en-US" sz="2400" dirty="0" smtClean="0"/>
              <a:t> </a:t>
            </a:r>
            <a:r>
              <a:rPr lang="en-US" sz="2400" dirty="0" err="1" smtClean="0"/>
              <a:t>vinci</a:t>
            </a:r>
            <a:r>
              <a:rPr lang="en-US" sz="2400" dirty="0" smtClean="0"/>
              <a:t> (1910)</a:t>
            </a:r>
            <a:endParaRPr lang="el-GR" sz="2400" dirty="0" smtClean="0"/>
          </a:p>
          <a:p>
            <a:pPr>
              <a:buFontTx/>
              <a:buChar char="-"/>
            </a:pPr>
            <a:r>
              <a:rPr lang="el-GR" sz="2400" dirty="0" smtClean="0"/>
              <a:t>Μελέτη παράνοιας προέδρου </a:t>
            </a:r>
            <a:r>
              <a:rPr lang="en-US" sz="2400" dirty="0" err="1" smtClean="0"/>
              <a:t>Screber</a:t>
            </a:r>
            <a:endParaRPr lang="el-GR" sz="2400" dirty="0" smtClean="0"/>
          </a:p>
          <a:p>
            <a:r>
              <a:rPr lang="el-GR" sz="2400" dirty="0" smtClean="0"/>
              <a:t>1910 – τρία δοκίμια – ιδιαίτερος τύπος διαστροφής , μιας και οι ομοφυλόφιλοι «θεωρούν τον εαυτό τους ως σεξουαλικό αντικείμενο» </a:t>
            </a:r>
          </a:p>
          <a:p>
            <a:r>
              <a:rPr lang="el-GR" sz="2400" dirty="0" smtClean="0"/>
              <a:t>1911- Ν. = ενδιάμεσο στάδιο μεταξύ αυτοερωτισμού (αυνανισμού, πολύμορφη παιδική σεξουαλικότητα) και της επιλογής, αγάπης για το αντικείμενο. Επίσης, το αδύνατο σημείο της παράνοιας είναι μεταξύ αυτοερωτισμού, ναρκισσισμού και ομοφυλοφιλίας – σελ. 15</a:t>
            </a:r>
          </a:p>
          <a:p>
            <a:r>
              <a:rPr lang="el-GR" sz="2400" dirty="0" smtClean="0"/>
              <a:t>1913- Ν. ανιμισμός, μαγικό, συναίσθημα παντοδυναμίας</a:t>
            </a:r>
            <a:endParaRPr lang="en-US" sz="2400" dirty="0" smtClean="0"/>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224589"/>
            <a:ext cx="9072563" cy="625643"/>
          </a:xfrm>
        </p:spPr>
        <p:txBody>
          <a:bodyPr>
            <a:normAutofit fontScale="90000"/>
          </a:bodyPr>
          <a:lstStyle/>
          <a:p>
            <a:r>
              <a:rPr lang="el-GR" sz="6000" dirty="0" smtClean="0"/>
              <a:t>Η έννοια του ΕΓΩ 4- </a:t>
            </a:r>
            <a:r>
              <a:rPr lang="en-US" sz="6000" dirty="0" smtClean="0"/>
              <a:t>Green</a:t>
            </a:r>
            <a:r>
              <a:rPr lang="el-GR" sz="6000" dirty="0" smtClean="0"/>
              <a:t>-2001</a:t>
            </a:r>
            <a:endParaRPr lang="el-GR" dirty="0"/>
          </a:p>
        </p:txBody>
      </p:sp>
      <p:sp>
        <p:nvSpPr>
          <p:cNvPr id="3" name="2 - Θέση περιεχομένου"/>
          <p:cNvSpPr>
            <a:spLocks noGrp="1"/>
          </p:cNvSpPr>
          <p:nvPr>
            <p:ph idx="1"/>
          </p:nvPr>
        </p:nvSpPr>
        <p:spPr>
          <a:xfrm>
            <a:off x="504031" y="2085474"/>
            <a:ext cx="9072563" cy="3080084"/>
          </a:xfrm>
        </p:spPr>
        <p:txBody>
          <a:bodyPr/>
          <a:lstStyle/>
          <a:p>
            <a:r>
              <a:rPr lang="el-GR" dirty="0" smtClean="0"/>
              <a:t>Αρνητικός Ν. = καμία επένδυση στο ΕΓΩ</a:t>
            </a:r>
            <a:r>
              <a:rPr lang="en-US" dirty="0" smtClean="0"/>
              <a:t> </a:t>
            </a:r>
            <a:r>
              <a:rPr lang="el-GR" dirty="0" smtClean="0"/>
              <a:t>κ το αντικείμενο. Ισοδύναμο της </a:t>
            </a:r>
            <a:r>
              <a:rPr lang="el-GR" dirty="0" err="1" smtClean="0"/>
              <a:t>ενόρμησης</a:t>
            </a:r>
            <a:r>
              <a:rPr lang="el-GR" dirty="0" smtClean="0"/>
              <a:t> του θανάτου. </a:t>
            </a:r>
          </a:p>
          <a:p>
            <a:r>
              <a:rPr lang="el-GR" dirty="0" smtClean="0"/>
              <a:t>Συναίσθημα= αναισθησία, αδιαφορία</a:t>
            </a:r>
          </a:p>
          <a:p>
            <a:r>
              <a:rPr lang="el-GR" dirty="0" smtClean="0"/>
              <a:t>Αναπαραστάσεις: αρνητική ψευδαίσθηση</a:t>
            </a:r>
          </a:p>
          <a:p>
            <a:r>
              <a:rPr lang="el-GR" dirty="0" smtClean="0"/>
              <a:t>Σκέψη: λευκό =&gt; λευκή ψύχωση</a:t>
            </a:r>
          </a:p>
          <a:p>
            <a:endParaRPr lang="el-GR" dirty="0" smtClean="0"/>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272717"/>
            <a:ext cx="9072563" cy="898358"/>
          </a:xfrm>
        </p:spPr>
        <p:txBody>
          <a:bodyPr>
            <a:normAutofit/>
          </a:bodyPr>
          <a:lstStyle/>
          <a:p>
            <a:r>
              <a:rPr lang="en-US" sz="4000" dirty="0" smtClean="0"/>
              <a:t>Freud</a:t>
            </a:r>
            <a:r>
              <a:rPr lang="el-GR" sz="4000" dirty="0" smtClean="0"/>
              <a:t>- 1914 Ιδεώδες του ΕΓΩ (</a:t>
            </a:r>
            <a:r>
              <a:rPr lang="en-US" sz="4000" dirty="0" smtClean="0"/>
              <a:t>ego ideal)</a:t>
            </a:r>
            <a:endParaRPr lang="el-GR" sz="4000" dirty="0"/>
          </a:p>
        </p:txBody>
      </p:sp>
      <p:sp>
        <p:nvSpPr>
          <p:cNvPr id="3" name="2 - Θέση περιεχομένου"/>
          <p:cNvSpPr>
            <a:spLocks noGrp="1"/>
          </p:cNvSpPr>
          <p:nvPr>
            <p:ph idx="1"/>
          </p:nvPr>
        </p:nvSpPr>
        <p:spPr>
          <a:xfrm>
            <a:off x="504031" y="1459832"/>
            <a:ext cx="9072563" cy="5511868"/>
          </a:xfrm>
        </p:spPr>
        <p:txBody>
          <a:bodyPr>
            <a:normAutofit/>
          </a:bodyPr>
          <a:lstStyle/>
          <a:p>
            <a:pPr>
              <a:buNone/>
            </a:pPr>
            <a:r>
              <a:rPr lang="el-GR" dirty="0" smtClean="0"/>
              <a:t>Αυτόνομο </a:t>
            </a:r>
            <a:r>
              <a:rPr lang="el-GR" dirty="0" err="1" smtClean="0"/>
              <a:t>ενδοψυχικό</a:t>
            </a:r>
            <a:r>
              <a:rPr lang="el-GR" dirty="0" smtClean="0"/>
              <a:t> μόρφωμα το οποίο</a:t>
            </a:r>
          </a:p>
          <a:p>
            <a:pPr>
              <a:buNone/>
            </a:pPr>
            <a:r>
              <a:rPr lang="el-GR" dirty="0" smtClean="0"/>
              <a:t>Α) βοηθά το ΕΓΩ στην αξιοποίηση των δυνατοτήτων του </a:t>
            </a:r>
          </a:p>
          <a:p>
            <a:pPr>
              <a:buNone/>
            </a:pPr>
            <a:r>
              <a:rPr lang="el-GR" dirty="0" smtClean="0"/>
              <a:t>Β) λειτουργεί ως σύστημα λογοκρισίας, αυτοκριτικής, αυτοπαρατήρησης, «φύλακας»</a:t>
            </a:r>
          </a:p>
          <a:p>
            <a:pPr>
              <a:buNone/>
            </a:pPr>
            <a:r>
              <a:rPr lang="el-GR" dirty="0" smtClean="0"/>
              <a:t>Γ) προέρχεται από την επίδραση των γονέων</a:t>
            </a:r>
          </a:p>
          <a:p>
            <a:pPr>
              <a:buNone/>
            </a:pPr>
            <a:r>
              <a:rPr lang="el-GR" dirty="0" smtClean="0"/>
              <a:t>Δ) έχει ναρκισσιστική προέλευση</a:t>
            </a:r>
          </a:p>
          <a:p>
            <a:pPr>
              <a:buNone/>
            </a:pPr>
            <a:r>
              <a:rPr lang="el-GR" dirty="0" smtClean="0"/>
              <a:t>Ε) συνδέεται με τη συνείδηση, που ελέγχει το ΕΓΩ</a:t>
            </a:r>
          </a:p>
          <a:p>
            <a:r>
              <a:rPr lang="el-GR" dirty="0" smtClean="0"/>
              <a:t>Ν. = υποκατάστατο εσωτερικό αντικείμενο, που παρακολουθεί το ΕΓΩ, όπως η μητέρα το παιδί</a:t>
            </a:r>
          </a:p>
          <a:p>
            <a:r>
              <a:rPr lang="el-GR" dirty="0" smtClean="0"/>
              <a:t>Δεν είναι μακριά από την έννοια του ΥΠΕΡΕΓΩ</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385011"/>
            <a:ext cx="9072563" cy="1042736"/>
          </a:xfrm>
        </p:spPr>
        <p:txBody>
          <a:bodyPr>
            <a:normAutofit/>
          </a:bodyPr>
          <a:lstStyle/>
          <a:p>
            <a:r>
              <a:rPr lang="el-GR" sz="4400" dirty="0" smtClean="0"/>
              <a:t>Το 1923 θεωρεί </a:t>
            </a:r>
            <a:endParaRPr lang="el-GR" sz="4400" dirty="0"/>
          </a:p>
        </p:txBody>
      </p:sp>
      <p:sp>
        <p:nvSpPr>
          <p:cNvPr id="3" name="2 - Θέση περιεχομένου"/>
          <p:cNvSpPr>
            <a:spLocks noGrp="1"/>
          </p:cNvSpPr>
          <p:nvPr>
            <p:ph idx="1"/>
          </p:nvPr>
        </p:nvSpPr>
        <p:spPr>
          <a:xfrm>
            <a:off x="504031" y="1748589"/>
            <a:ext cx="9072563" cy="5223111"/>
          </a:xfrm>
        </p:spPr>
        <p:txBody>
          <a:bodyPr/>
          <a:lstStyle/>
          <a:p>
            <a:r>
              <a:rPr lang="el-GR" dirty="0" smtClean="0"/>
              <a:t>το Ιδεώδες του ΕΓΩ επιμέρους δομή στο εσωτερικό του ΥΠΕΡΕΓΩ</a:t>
            </a:r>
          </a:p>
          <a:p>
            <a:r>
              <a:rPr lang="el-GR" dirty="0" smtClean="0"/>
              <a:t>Το ΥΠΕΡΕΓΩ ως όχημα του Ιδεώδες του ΕΓΩ </a:t>
            </a:r>
          </a:p>
          <a:p>
            <a:endParaRPr lang="el-GR" dirty="0" smtClean="0"/>
          </a:p>
          <a:p>
            <a:pPr>
              <a:buNone/>
            </a:pPr>
            <a:r>
              <a:rPr lang="el-GR" dirty="0" smtClean="0"/>
              <a:t>και </a:t>
            </a:r>
          </a:p>
          <a:p>
            <a:pPr>
              <a:buNone/>
            </a:pPr>
            <a:endParaRPr lang="el-GR" dirty="0" smtClean="0"/>
          </a:p>
          <a:p>
            <a:pPr marL="0" indent="0">
              <a:buNone/>
            </a:pPr>
            <a:r>
              <a:rPr lang="el-GR" dirty="0" smtClean="0"/>
              <a:t>χρησιμοποιεί σχεδόν αδιακρίτως τους όρους Ιδεώδες του ΕΓΩ, Ιδεώδες ΕΓΩ και ΥΠΕΡΕΓΩ</a:t>
            </a: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465221"/>
            <a:ext cx="9072563" cy="657726"/>
          </a:xfrm>
        </p:spPr>
        <p:txBody>
          <a:bodyPr>
            <a:normAutofit fontScale="90000"/>
          </a:bodyPr>
          <a:lstStyle/>
          <a:p>
            <a:r>
              <a:rPr lang="el-GR" sz="4400" dirty="0" smtClean="0"/>
              <a:t>1921: η </a:t>
            </a:r>
            <a:r>
              <a:rPr lang="el-GR" sz="4400" dirty="0" err="1" smtClean="0"/>
              <a:t>λιβιδινική</a:t>
            </a:r>
            <a:r>
              <a:rPr lang="el-GR" sz="4400" dirty="0" smtClean="0"/>
              <a:t> σύσταση των ομάδων</a:t>
            </a:r>
            <a:endParaRPr lang="el-GR" sz="4400" dirty="0"/>
          </a:p>
        </p:txBody>
      </p:sp>
      <p:sp>
        <p:nvSpPr>
          <p:cNvPr id="3" name="2 - Θέση περιεχομένου"/>
          <p:cNvSpPr>
            <a:spLocks noGrp="1"/>
          </p:cNvSpPr>
          <p:nvPr>
            <p:ph idx="1"/>
          </p:nvPr>
        </p:nvSpPr>
        <p:spPr>
          <a:xfrm>
            <a:off x="504031" y="1443789"/>
            <a:ext cx="9072563" cy="5527911"/>
          </a:xfrm>
        </p:spPr>
        <p:txBody>
          <a:bodyPr/>
          <a:lstStyle/>
          <a:p>
            <a:r>
              <a:rPr lang="el-GR" dirty="0" smtClean="0"/>
              <a:t>Η οποία ορίζεται σε σχέση με το Ιδεώδες ΕΓΩ</a:t>
            </a:r>
          </a:p>
          <a:p>
            <a:pPr marL="0" indent="0">
              <a:buNone/>
            </a:pPr>
            <a:endParaRPr lang="el-GR" dirty="0" smtClean="0"/>
          </a:p>
          <a:p>
            <a:pPr marL="0" indent="0">
              <a:buNone/>
            </a:pPr>
            <a:endParaRPr lang="el-GR" dirty="0" smtClean="0"/>
          </a:p>
          <a:p>
            <a:pPr marL="0" indent="0">
              <a:buNone/>
            </a:pPr>
            <a:r>
              <a:rPr lang="el-GR" dirty="0" smtClean="0"/>
              <a:t>Τα άτομα στην ομάδα εξιδανικεύουν ένα αντικείμενο και ταυτίζονται μεταξύ τους σε μια αίσθηση παντοδυναμίας. Η ταύτιση μεταξύ τους παραπέμπει στην «πρωτογενή ταύτιση» (αίσθημα παντοδυναμίας κ απώλειας ορίων του ΕΓΩ μέσα σε κλίμα απέραντης ευχαρίστησης)</a:t>
            </a: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776127"/>
            <a:ext cx="9072563" cy="747873"/>
          </a:xfrm>
        </p:spPr>
        <p:txBody>
          <a:bodyPr>
            <a:normAutofit fontScale="90000"/>
          </a:bodyPr>
          <a:lstStyle/>
          <a:p>
            <a:r>
              <a:rPr lang="en-US" dirty="0" err="1" smtClean="0"/>
              <a:t>Lagache</a:t>
            </a:r>
            <a:r>
              <a:rPr lang="el-GR" dirty="0" smtClean="0"/>
              <a:t>: 1958 αίρει τη σύγχυση</a:t>
            </a:r>
            <a:endParaRPr lang="el-GR" dirty="0"/>
          </a:p>
        </p:txBody>
      </p:sp>
      <p:sp>
        <p:nvSpPr>
          <p:cNvPr id="3" name="2 - Θέση περιεχομένου"/>
          <p:cNvSpPr>
            <a:spLocks noGrp="1"/>
          </p:cNvSpPr>
          <p:nvPr>
            <p:ph idx="1"/>
          </p:nvPr>
        </p:nvSpPr>
        <p:spPr>
          <a:xfrm>
            <a:off x="504031" y="2775284"/>
            <a:ext cx="9072563" cy="1764632"/>
          </a:xfrm>
        </p:spPr>
        <p:txBody>
          <a:bodyPr>
            <a:normAutofit lnSpcReduction="10000"/>
          </a:bodyPr>
          <a:lstStyle/>
          <a:p>
            <a:pPr marL="0" indent="0">
              <a:buNone/>
            </a:pPr>
            <a:r>
              <a:rPr lang="el-GR" dirty="0" smtClean="0"/>
              <a:t>Το ΥΠΕΡΕΓΩ αντιστοιχεί στην αρχή και το Ιδεώδες του ΕΓΩ στον τρόπο που το υποκείμενο οφείλει να συμπεριφερθεί ώστε μα ανταποκριθεί στις ανάγκες της αρχής. </a:t>
            </a:r>
          </a:p>
          <a:p>
            <a:pPr marL="0" indent="0">
              <a:buNone/>
            </a:pPr>
            <a:endParaRPr lang="el-GR" dirty="0" smtClean="0"/>
          </a:p>
          <a:p>
            <a:pPr marL="0" indent="0">
              <a:buNone/>
            </a:pP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449179"/>
            <a:ext cx="9072563" cy="737937"/>
          </a:xfrm>
        </p:spPr>
        <p:txBody>
          <a:bodyPr>
            <a:normAutofit fontScale="90000"/>
          </a:bodyPr>
          <a:lstStyle/>
          <a:p>
            <a:r>
              <a:rPr lang="en-US" dirty="0" smtClean="0"/>
              <a:t>J.Chassegeut-Smirgel-1975</a:t>
            </a:r>
            <a:r>
              <a:rPr lang="el-GR" dirty="0" smtClean="0"/>
              <a:t> </a:t>
            </a:r>
            <a:endParaRPr lang="el-GR" dirty="0"/>
          </a:p>
        </p:txBody>
      </p:sp>
      <p:sp>
        <p:nvSpPr>
          <p:cNvPr id="3" name="2 - Θέση περιεχομένου"/>
          <p:cNvSpPr>
            <a:spLocks noGrp="1"/>
          </p:cNvSpPr>
          <p:nvPr>
            <p:ph idx="1"/>
          </p:nvPr>
        </p:nvSpPr>
        <p:spPr>
          <a:xfrm>
            <a:off x="504031" y="1475874"/>
            <a:ext cx="9072563" cy="5495826"/>
          </a:xfrm>
        </p:spPr>
        <p:txBody>
          <a:bodyPr/>
          <a:lstStyle/>
          <a:p>
            <a:pPr marL="0" indent="0">
              <a:buNone/>
            </a:pPr>
            <a:r>
              <a:rPr lang="el-GR" dirty="0" smtClean="0"/>
              <a:t>Το Ιδεώδες του ΕΓΩ </a:t>
            </a:r>
            <a:r>
              <a:rPr lang="el-GR" dirty="0" err="1" smtClean="0"/>
              <a:t>πρόέρχεται</a:t>
            </a:r>
            <a:r>
              <a:rPr lang="el-GR" dirty="0" smtClean="0"/>
              <a:t> από το σχίσμα ΕΓΩ-ΑΝΤΙΚΕΊΜΕΝΟ και </a:t>
            </a:r>
          </a:p>
          <a:p>
            <a:pPr>
              <a:buNone/>
            </a:pPr>
            <a:r>
              <a:rPr lang="el-GR" dirty="0" smtClean="0"/>
              <a:t>είναι ένας κρίκος ανάμεσα </a:t>
            </a:r>
          </a:p>
          <a:p>
            <a:r>
              <a:rPr lang="el-GR" dirty="0" smtClean="0"/>
              <a:t>στον απόλυτο ναρκισσισμό και στη γέννηση του αντικειμένου</a:t>
            </a:r>
          </a:p>
          <a:p>
            <a:r>
              <a:rPr lang="el-GR" dirty="0" smtClean="0"/>
              <a:t>στην αρχή της ευχαρίστησης και της πραγματικότητας</a:t>
            </a:r>
          </a:p>
          <a:p>
            <a:endParaRPr lang="el-GR" dirty="0" smtClean="0"/>
          </a:p>
          <a:p>
            <a:pPr algn="ctr">
              <a:buNone/>
            </a:pPr>
            <a:r>
              <a:rPr lang="el-GR" i="1" dirty="0" smtClean="0"/>
              <a:t>«ενώ το ΥΠΕΡΕΓΩ στο οιδιπόδειο θα απαγορεύσει την </a:t>
            </a:r>
            <a:r>
              <a:rPr lang="el-GR" i="1" dirty="0" err="1" smtClean="0"/>
              <a:t>αιμομειξία</a:t>
            </a:r>
            <a:r>
              <a:rPr lang="el-GR" i="1" dirty="0" smtClean="0"/>
              <a:t>, το Ιδεώδες του ΕΓΩ θα δώσει λύσεις, ωθώντας το ΕΓΩ να βρει υποκατάστατα και συμβιβασμούς όπου το ΥΠΕΡΕΓΩ το επιτρέπει»</a:t>
            </a:r>
          </a:p>
          <a:p>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401053"/>
            <a:ext cx="9072563" cy="898358"/>
          </a:xfrm>
        </p:spPr>
        <p:txBody>
          <a:bodyPr>
            <a:normAutofit/>
          </a:bodyPr>
          <a:lstStyle/>
          <a:p>
            <a:r>
              <a:rPr lang="el-GR" sz="4400" dirty="0" smtClean="0"/>
              <a:t>Ιδεώδες ΕΓΩ (1914, 1916-1917, 1923)</a:t>
            </a:r>
            <a:endParaRPr lang="el-GR" sz="4400" dirty="0"/>
          </a:p>
        </p:txBody>
      </p:sp>
      <p:sp>
        <p:nvSpPr>
          <p:cNvPr id="3" name="2 - Θέση περιεχομένου"/>
          <p:cNvSpPr>
            <a:spLocks noGrp="1"/>
          </p:cNvSpPr>
          <p:nvPr>
            <p:ph idx="1"/>
          </p:nvPr>
        </p:nvSpPr>
        <p:spPr>
          <a:xfrm>
            <a:off x="504031" y="1540042"/>
            <a:ext cx="9072563" cy="5431658"/>
          </a:xfrm>
        </p:spPr>
        <p:txBody>
          <a:bodyPr>
            <a:normAutofit/>
          </a:bodyPr>
          <a:lstStyle/>
          <a:p>
            <a:pPr marL="0" indent="0"/>
            <a:r>
              <a:rPr lang="el-GR" dirty="0" smtClean="0"/>
              <a:t>Δεν υπάρχει σαφής διάκριση μεταξύ Ιδεώδους του ΕΓΩ και Ιδεώδες ΕΓΩ.</a:t>
            </a:r>
          </a:p>
          <a:p>
            <a:pPr marL="0" indent="0"/>
            <a:r>
              <a:rPr lang="el-GR" dirty="0" smtClean="0"/>
              <a:t>Κανείς μας δεν υπερβαίνει την επιθυμία για Ν. τελειότητα, όπως δηλ. νιώθαμε στην παιδική μας ηλικία</a:t>
            </a:r>
          </a:p>
          <a:p>
            <a:pPr marL="0" indent="0"/>
            <a:r>
              <a:rPr lang="el-GR" dirty="0" smtClean="0"/>
              <a:t>Μεγαλώνοντας δυσκολευόμαστε να συγκροτήσουμε γιατί υπάρχουν οι νουθεσίες των άλλων</a:t>
            </a:r>
          </a:p>
          <a:p>
            <a:pPr marL="0" indent="0"/>
            <a:r>
              <a:rPr lang="el-GR" dirty="0" smtClean="0"/>
              <a:t>Προσπαθούμε όμως να την ανακτήσουμε μέσω του Ιδεώδους ΕΓΩ </a:t>
            </a:r>
            <a:r>
              <a:rPr lang="el-GR" dirty="0" err="1" smtClean="0"/>
              <a:t>δλδ</a:t>
            </a:r>
            <a:r>
              <a:rPr lang="el-GR" dirty="0" smtClean="0"/>
              <a:t> το υποκατάστατο του χαμένου ναρκισσισμού της παιδικής ηλικίας</a:t>
            </a:r>
          </a:p>
          <a:p>
            <a:pPr marL="0" indent="0"/>
            <a:r>
              <a:rPr lang="el-GR" dirty="0" smtClean="0"/>
              <a:t>Είναι το ιδεώδες της ναρκισσιστικής παντοδυναμίας και συγκροτείται στη βάση του παιδικού Ν. </a:t>
            </a:r>
          </a:p>
          <a:p>
            <a:pPr marL="0" indent="0">
              <a:buNone/>
            </a:pP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401053"/>
            <a:ext cx="9072563" cy="577515"/>
          </a:xfrm>
        </p:spPr>
        <p:txBody>
          <a:bodyPr>
            <a:normAutofit fontScale="90000"/>
          </a:bodyPr>
          <a:lstStyle/>
          <a:p>
            <a:r>
              <a:rPr lang="el-GR" sz="6000" dirty="0" smtClean="0"/>
              <a:t>Ιδεώδες ΕΓΩ</a:t>
            </a:r>
            <a:endParaRPr lang="el-GR" dirty="0"/>
          </a:p>
        </p:txBody>
      </p:sp>
      <p:sp>
        <p:nvSpPr>
          <p:cNvPr id="3" name="2 - Θέση περιεχομένου"/>
          <p:cNvSpPr>
            <a:spLocks noGrp="1"/>
          </p:cNvSpPr>
          <p:nvPr>
            <p:ph idx="1"/>
          </p:nvPr>
        </p:nvSpPr>
        <p:spPr>
          <a:xfrm>
            <a:off x="504031" y="1524000"/>
            <a:ext cx="9072563" cy="4732421"/>
          </a:xfrm>
        </p:spPr>
        <p:txBody>
          <a:bodyPr/>
          <a:lstStyle/>
          <a:p>
            <a:r>
              <a:rPr lang="en-US" dirty="0" err="1" smtClean="0"/>
              <a:t>Lagache</a:t>
            </a:r>
            <a:r>
              <a:rPr lang="en-US" dirty="0" smtClean="0"/>
              <a:t>- 1958</a:t>
            </a:r>
            <a:r>
              <a:rPr lang="el-GR" dirty="0" smtClean="0"/>
              <a:t>: το ιδεώδες ΕΓΩ, ως ναρκισσιστικό ιδεώδες παντοδυναμίας, περικλείει μια πρωτογενή </a:t>
            </a:r>
            <a:r>
              <a:rPr lang="el-GR" dirty="0" err="1" smtClean="0"/>
              <a:t>ταυτιση</a:t>
            </a:r>
            <a:r>
              <a:rPr lang="el-GR" dirty="0" smtClean="0"/>
              <a:t> με ένα άλλο είναι, που έχει επενδυθεί με παντοδυναμία, </a:t>
            </a:r>
            <a:r>
              <a:rPr lang="el-GR" dirty="0" err="1" smtClean="0"/>
              <a:t>δλδ</a:t>
            </a:r>
            <a:r>
              <a:rPr lang="el-GR" dirty="0" smtClean="0"/>
              <a:t> τη μητέρα</a:t>
            </a:r>
          </a:p>
          <a:p>
            <a:endParaRPr lang="el-GR" dirty="0" smtClean="0"/>
          </a:p>
          <a:p>
            <a:r>
              <a:rPr lang="el-GR" dirty="0" smtClean="0"/>
              <a:t>«Ηρωική ταύτιση» με πρόσωπα αξίας</a:t>
            </a:r>
          </a:p>
          <a:p>
            <a:endParaRPr lang="el-GR" dirty="0" smtClean="0"/>
          </a:p>
          <a:p>
            <a:r>
              <a:rPr lang="en-US" dirty="0" smtClean="0"/>
              <a:t>Green</a:t>
            </a:r>
            <a:r>
              <a:rPr lang="el-GR" dirty="0" smtClean="0"/>
              <a:t>: εξιδανίκευση είναι η </a:t>
            </a:r>
            <a:r>
              <a:rPr lang="el-GR" dirty="0" err="1" smtClean="0"/>
              <a:t>αρνητικοποίηση</a:t>
            </a:r>
            <a:r>
              <a:rPr lang="el-GR" dirty="0" smtClean="0"/>
              <a:t> της </a:t>
            </a:r>
            <a:r>
              <a:rPr lang="el-GR" dirty="0" err="1" smtClean="0"/>
              <a:t>ενορμητικής</a:t>
            </a:r>
            <a:r>
              <a:rPr lang="el-GR" dirty="0" smtClean="0"/>
              <a:t> επένδυσης.</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192505"/>
            <a:ext cx="9072563" cy="818148"/>
          </a:xfrm>
        </p:spPr>
        <p:txBody>
          <a:bodyPr>
            <a:normAutofit fontScale="90000"/>
          </a:bodyPr>
          <a:lstStyle/>
          <a:p>
            <a:r>
              <a:rPr lang="el-GR" dirty="0" smtClean="0"/>
              <a:t>Το Υπερεγώ</a:t>
            </a:r>
            <a:endParaRPr lang="el-GR" dirty="0"/>
          </a:p>
        </p:txBody>
      </p:sp>
      <p:sp>
        <p:nvSpPr>
          <p:cNvPr id="3" name="2 - Θέση περιεχομένου"/>
          <p:cNvSpPr>
            <a:spLocks noGrp="1"/>
          </p:cNvSpPr>
          <p:nvPr>
            <p:ph idx="1"/>
          </p:nvPr>
        </p:nvSpPr>
        <p:spPr>
          <a:xfrm>
            <a:off x="504031" y="1187116"/>
            <a:ext cx="9072563" cy="5784584"/>
          </a:xfrm>
        </p:spPr>
        <p:txBody>
          <a:bodyPr>
            <a:normAutofit/>
          </a:bodyPr>
          <a:lstStyle/>
          <a:p>
            <a:pPr>
              <a:buNone/>
            </a:pPr>
            <a:r>
              <a:rPr lang="el-GR" dirty="0" smtClean="0"/>
              <a:t>Είναι </a:t>
            </a:r>
          </a:p>
          <a:p>
            <a:r>
              <a:rPr lang="el-GR" dirty="0" smtClean="0"/>
              <a:t>ο κληρονόμος του Οιδιπόδειου</a:t>
            </a:r>
          </a:p>
          <a:p>
            <a:r>
              <a:rPr lang="el-GR" dirty="0" smtClean="0"/>
              <a:t>αποτέλεσμα ταυτίσεων με τους γονείς στο Οιδιπόδειο</a:t>
            </a:r>
          </a:p>
          <a:p>
            <a:r>
              <a:rPr lang="el-GR" dirty="0" smtClean="0"/>
              <a:t>αποτέλεσμα </a:t>
            </a:r>
            <a:r>
              <a:rPr lang="el-GR" dirty="0" err="1" smtClean="0"/>
              <a:t>αποσεξουαλικοποίησης</a:t>
            </a:r>
            <a:r>
              <a:rPr lang="el-GR" dirty="0" smtClean="0"/>
              <a:t>   </a:t>
            </a:r>
          </a:p>
          <a:p>
            <a:pPr marL="0" indent="0">
              <a:buNone/>
            </a:pPr>
            <a:r>
              <a:rPr lang="el-GR" dirty="0" smtClean="0"/>
              <a:t>Κληρονομεί το Υπερεγώ των γονέων </a:t>
            </a:r>
          </a:p>
          <a:p>
            <a:pPr marL="0" indent="0">
              <a:buNone/>
            </a:pPr>
            <a:r>
              <a:rPr lang="el-GR" dirty="0" smtClean="0"/>
              <a:t>Γίνεται φορέας παράδοσης</a:t>
            </a:r>
          </a:p>
          <a:p>
            <a:pPr marL="0" indent="0">
              <a:buNone/>
            </a:pPr>
            <a:r>
              <a:rPr lang="el-GR" dirty="0" smtClean="0"/>
              <a:t>Προέρχεται, αποσπάται, διαφοροποιείται από το ΕΓΩ</a:t>
            </a:r>
          </a:p>
          <a:p>
            <a:pPr marL="0" indent="0">
              <a:buNone/>
            </a:pPr>
            <a:r>
              <a:rPr lang="el-GR" dirty="0" smtClean="0"/>
              <a:t>Έχει τις ρίζες του στο ΕΚΕΙΝΟ και η αυστηρότητά του προέρχεται από αυτήν την προέλευση</a:t>
            </a:r>
          </a:p>
          <a:p>
            <a:pPr marL="0" indent="0">
              <a:buNone/>
            </a:pPr>
            <a:r>
              <a:rPr lang="el-GR" dirty="0" smtClean="0"/>
              <a:t>Αποτελεί καθαρή καλλιέργεια της </a:t>
            </a:r>
            <a:r>
              <a:rPr lang="el-GR" dirty="0" err="1" smtClean="0"/>
              <a:t>ενόρμηση</a:t>
            </a:r>
            <a:r>
              <a:rPr lang="el-GR" dirty="0" smtClean="0"/>
              <a:t> ς του </a:t>
            </a:r>
            <a:r>
              <a:rPr lang="el-GR" dirty="0" err="1" smtClean="0"/>
              <a:t>θανατου</a:t>
            </a:r>
            <a:endParaRPr lang="el-GR" dirty="0" smtClean="0"/>
          </a:p>
          <a:p>
            <a:pPr marL="0" indent="0">
              <a:buNone/>
            </a:pPr>
            <a:endParaRPr lang="el-GR"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433137"/>
            <a:ext cx="9072563" cy="818147"/>
          </a:xfrm>
        </p:spPr>
        <p:txBody>
          <a:bodyPr>
            <a:normAutofit fontScale="90000"/>
          </a:bodyPr>
          <a:lstStyle/>
          <a:p>
            <a:r>
              <a:rPr lang="el-GR" dirty="0" smtClean="0"/>
              <a:t>Το Υπερεγώ</a:t>
            </a:r>
            <a:endParaRPr lang="el-GR" dirty="0"/>
          </a:p>
        </p:txBody>
      </p:sp>
      <p:sp>
        <p:nvSpPr>
          <p:cNvPr id="3" name="2 - Θέση περιεχομένου"/>
          <p:cNvSpPr>
            <a:spLocks noGrp="1"/>
          </p:cNvSpPr>
          <p:nvPr>
            <p:ph idx="1"/>
          </p:nvPr>
        </p:nvSpPr>
        <p:spPr>
          <a:xfrm>
            <a:off x="504031" y="1716504"/>
            <a:ext cx="9072563" cy="4876801"/>
          </a:xfrm>
        </p:spPr>
        <p:txBody>
          <a:bodyPr>
            <a:normAutofit lnSpcReduction="10000"/>
          </a:bodyPr>
          <a:lstStyle/>
          <a:p>
            <a:r>
              <a:rPr lang="el-GR" dirty="0" smtClean="0"/>
              <a:t>Προέρχεται από μια ταύτιση με τους γονείς, </a:t>
            </a:r>
            <a:r>
              <a:rPr lang="el-GR" dirty="0" err="1" smtClean="0"/>
              <a:t>αποσεξουαλικοποιημένη</a:t>
            </a:r>
            <a:r>
              <a:rPr lang="el-GR" dirty="0" smtClean="0"/>
              <a:t> και μετουσιωμένη.</a:t>
            </a:r>
          </a:p>
          <a:p>
            <a:r>
              <a:rPr lang="el-GR" dirty="0" smtClean="0"/>
              <a:t>Η </a:t>
            </a:r>
            <a:r>
              <a:rPr lang="el-GR" dirty="0" err="1" smtClean="0"/>
              <a:t>καταστροφικότητα</a:t>
            </a:r>
            <a:r>
              <a:rPr lang="el-GR" dirty="0" smtClean="0"/>
              <a:t> απελευθερώνεται καθώς δε τη δεσμεύει πια το σεξουαλικό στοιχείο(έχει μετουσιωθεί)</a:t>
            </a:r>
          </a:p>
          <a:p>
            <a:r>
              <a:rPr lang="el-GR" dirty="0" smtClean="0"/>
              <a:t>Αυτή η απελευθέρωση είναι η πηγή της σκληρότητα του Ιδεώδες, το δικτατορικό εσύ, το πρέπει, το οφείλεις</a:t>
            </a:r>
          </a:p>
          <a:p>
            <a:pPr algn="ctr">
              <a:buNone/>
            </a:pPr>
            <a:endParaRPr lang="el-GR" i="1" dirty="0" smtClean="0"/>
          </a:p>
          <a:p>
            <a:pPr algn="ctr">
              <a:buNone/>
            </a:pPr>
            <a:endParaRPr lang="el-GR" i="1" dirty="0" smtClean="0"/>
          </a:p>
          <a:p>
            <a:pPr algn="ctr">
              <a:buNone/>
            </a:pPr>
            <a:r>
              <a:rPr lang="el-GR" i="1" dirty="0" smtClean="0"/>
              <a:t>«Αυτή είναι η σχέση της </a:t>
            </a:r>
            <a:r>
              <a:rPr lang="el-GR" i="1" dirty="0" err="1" smtClean="0"/>
              <a:t>ενόρμησης</a:t>
            </a:r>
            <a:r>
              <a:rPr lang="el-GR" i="1" dirty="0" smtClean="0"/>
              <a:t> του θανάτου με το Υπερεγώ»</a:t>
            </a:r>
            <a:endParaRPr lang="el-GR"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4" name="3 - Τίτλος"/>
          <p:cNvSpPr>
            <a:spLocks noGrp="1"/>
          </p:cNvSpPr>
          <p:nvPr>
            <p:ph type="ctrTitle"/>
          </p:nvPr>
        </p:nvSpPr>
        <p:spPr>
          <a:xfrm>
            <a:off x="1339302" y="1718440"/>
            <a:ext cx="7559675" cy="2396359"/>
          </a:xfrm>
        </p:spPr>
        <p:txBody>
          <a:bodyPr>
            <a:normAutofit fontScale="90000"/>
          </a:bodyPr>
          <a:lstStyle/>
          <a:p>
            <a:pPr lvl="0"/>
            <a:r>
              <a:rPr lang="el-GR" sz="4000" dirty="0" smtClean="0"/>
              <a:t/>
            </a:r>
            <a:br>
              <a:rPr lang="el-GR" sz="4000" dirty="0" smtClean="0"/>
            </a:br>
            <a:r>
              <a:rPr lang="el-GR" sz="4000" dirty="0" smtClean="0"/>
              <a:t/>
            </a:r>
            <a:br>
              <a:rPr lang="el-GR" sz="4000" dirty="0" smtClean="0"/>
            </a:br>
            <a:r>
              <a:rPr lang="el-GR" sz="4000" dirty="0" smtClean="0"/>
              <a:t/>
            </a:r>
            <a:br>
              <a:rPr lang="el-GR" sz="4000" dirty="0" smtClean="0"/>
            </a:br>
            <a:r>
              <a:rPr lang="el-GR" sz="4000" dirty="0" smtClean="0"/>
              <a:t/>
            </a:r>
            <a:br>
              <a:rPr lang="el-GR" sz="4000" dirty="0" smtClean="0"/>
            </a:br>
            <a:r>
              <a:rPr lang="el-GR" sz="4000" dirty="0" smtClean="0"/>
              <a:t/>
            </a:r>
            <a:br>
              <a:rPr lang="el-GR" sz="4000" dirty="0" smtClean="0"/>
            </a:br>
            <a:r>
              <a:rPr lang="x-none" sz="4000" smtClean="0"/>
              <a:t>Οι έννοιες</a:t>
            </a:r>
            <a:br>
              <a:rPr lang="x-none" sz="4000" smtClean="0"/>
            </a:br>
            <a:r>
              <a:rPr lang="x-none" sz="4000" smtClean="0"/>
              <a:t>του πρωτογενούς Ναρκισσισμού</a:t>
            </a:r>
            <a:br>
              <a:rPr lang="x-none" sz="4000" smtClean="0"/>
            </a:br>
            <a:r>
              <a:rPr lang="x-none" sz="4000" smtClean="0"/>
              <a:t>του δευτερογενούς Ναρκισσισμού κ΄</a:t>
            </a:r>
            <a:br>
              <a:rPr lang="x-none" sz="4000" smtClean="0"/>
            </a:br>
            <a:r>
              <a:rPr lang="x-none" sz="4000" smtClean="0"/>
              <a:t>του αυτοερωτισμού</a:t>
            </a:r>
            <a:r>
              <a:rPr lang="x-none" smtClean="0"/>
              <a:t/>
            </a:r>
            <a:br>
              <a:rPr lang="x-none" smtClean="0"/>
            </a:br>
            <a:endParaRPr lang="el-GR" dirty="0"/>
          </a:p>
        </p:txBody>
      </p:sp>
      <p:sp>
        <p:nvSpPr>
          <p:cNvPr id="3" name="Θέση κειμένου 2">
            <a:extLst>
              <a:ext uri="{FF2B5EF4-FFF2-40B4-BE49-F238E27FC236}">
                <a16:creationId xmlns:a16="http://schemas.microsoft.com/office/drawing/2014/main" xmlns="" id="{87CEEAD4-3039-4F7E-8FD6-6B753673710F}"/>
              </a:ext>
            </a:extLst>
          </p:cNvPr>
          <p:cNvSpPr txBox="1">
            <a:spLocks noGrp="1"/>
          </p:cNvSpPr>
          <p:nvPr>
            <p:ph type="subTitle" idx="1"/>
          </p:nvPr>
        </p:nvSpPr>
        <p:spPr>
          <a:xfrm>
            <a:off x="1260475" y="4493172"/>
            <a:ext cx="7559675" cy="1302791"/>
          </a:xfrm>
        </p:spPr>
        <p:txBody>
          <a:bodyPr>
            <a:normAutofit fontScale="92500" lnSpcReduction="20000"/>
          </a:bodyPr>
          <a:lstStyle/>
          <a:p>
            <a:pPr lvl="0">
              <a:buSzPct val="45000"/>
              <a:buFont typeface="StarSymbol"/>
              <a:buChar char="●"/>
            </a:pPr>
            <a:endParaRPr lang="x-none"/>
          </a:p>
          <a:p>
            <a:pPr lvl="0">
              <a:buSzPct val="45000"/>
              <a:buFont typeface="StarSymbol"/>
              <a:buChar char="●"/>
            </a:pPr>
            <a:endParaRPr lang="x-none"/>
          </a:p>
          <a:p>
            <a:pPr lvl="0" algn="ctr">
              <a:buSzPct val="45000"/>
            </a:pPr>
            <a:r>
              <a:rPr lang="x-none"/>
              <a:t>Οι δυσχέριες στη διάκρισή τους</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433137"/>
            <a:ext cx="9072563" cy="962526"/>
          </a:xfrm>
        </p:spPr>
        <p:txBody>
          <a:bodyPr/>
          <a:lstStyle/>
          <a:p>
            <a:r>
              <a:rPr lang="el-GR" dirty="0" smtClean="0"/>
              <a:t>Το Υπερεγώ</a:t>
            </a:r>
            <a:endParaRPr lang="el-GR" dirty="0"/>
          </a:p>
        </p:txBody>
      </p:sp>
      <p:sp>
        <p:nvSpPr>
          <p:cNvPr id="3" name="2 - Θέση περιεχομένου"/>
          <p:cNvSpPr>
            <a:spLocks noGrp="1"/>
          </p:cNvSpPr>
          <p:nvPr>
            <p:ph idx="1"/>
          </p:nvPr>
        </p:nvSpPr>
        <p:spPr>
          <a:xfrm>
            <a:off x="504031" y="1668379"/>
            <a:ext cx="9072563" cy="5303321"/>
          </a:xfrm>
        </p:spPr>
        <p:txBody>
          <a:bodyPr>
            <a:normAutofit lnSpcReduction="10000"/>
          </a:bodyPr>
          <a:lstStyle/>
          <a:p>
            <a:r>
              <a:rPr lang="el-GR" dirty="0" smtClean="0"/>
              <a:t>Ντροπή-&gt; ιδεώδες ΕΓΩ</a:t>
            </a:r>
          </a:p>
          <a:p>
            <a:r>
              <a:rPr lang="el-GR" dirty="0" smtClean="0"/>
              <a:t>Ενοχή-&gt; οιδιπόδειο/υπερεγώ </a:t>
            </a:r>
          </a:p>
          <a:p>
            <a:pPr>
              <a:buNone/>
            </a:pPr>
            <a:r>
              <a:rPr lang="en-US" dirty="0" smtClean="0"/>
              <a:t>Green</a:t>
            </a:r>
            <a:r>
              <a:rPr lang="el-GR" dirty="0" smtClean="0"/>
              <a:t>: υπάρχουν δεσμοί μεταξύ ντροπής και ενοχής</a:t>
            </a:r>
          </a:p>
          <a:p>
            <a:pPr marL="0" indent="0">
              <a:buNone/>
            </a:pPr>
            <a:endParaRPr lang="el-GR" dirty="0" smtClean="0"/>
          </a:p>
          <a:p>
            <a:pPr marL="0" indent="0">
              <a:buNone/>
            </a:pPr>
            <a:r>
              <a:rPr lang="el-GR" dirty="0" smtClean="0"/>
              <a:t>Κάποιος να ντρέπεται για την ενοχή του ή να αισθάνεται ενοχές επειδή νιώθει ντροπή. </a:t>
            </a:r>
          </a:p>
          <a:p>
            <a:pPr marL="0" indent="0">
              <a:buNone/>
            </a:pPr>
            <a:r>
              <a:rPr lang="el-GR" dirty="0" smtClean="0"/>
              <a:t>Η ενοχή συνδέεται με το ασυνείδητο και μετριάζεται στην ανάλυση ≠ ντροπή. </a:t>
            </a:r>
          </a:p>
          <a:p>
            <a:pPr marL="0" indent="0">
              <a:buNone/>
            </a:pPr>
            <a:r>
              <a:rPr lang="el-GR" dirty="0" err="1" smtClean="0"/>
              <a:t>Λυση</a:t>
            </a:r>
            <a:r>
              <a:rPr lang="el-GR" dirty="0" smtClean="0"/>
              <a:t>: </a:t>
            </a:r>
          </a:p>
          <a:p>
            <a:pPr marL="0" indent="0">
              <a:buFontTx/>
              <a:buChar char="-"/>
            </a:pPr>
            <a:r>
              <a:rPr lang="el-GR" dirty="0" smtClean="0"/>
              <a:t>Ενοχή: ευχαρίστηση σε δυσαρέσκεια</a:t>
            </a:r>
          </a:p>
          <a:p>
            <a:pPr marL="0" indent="0">
              <a:buFontTx/>
              <a:buChar char="-"/>
            </a:pPr>
            <a:r>
              <a:rPr lang="el-GR" dirty="0" smtClean="0"/>
              <a:t>Ντροπή: ο δρόμος προς τον </a:t>
            </a:r>
            <a:r>
              <a:rPr lang="el-GR" smtClean="0"/>
              <a:t>αρνητικό ναρκισσισμό. </a:t>
            </a:r>
            <a:endParaRPr lang="el-GR" dirty="0" smtClean="0"/>
          </a:p>
          <a:p>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lgn="ctr">
              <a:buNone/>
            </a:pPr>
            <a:r>
              <a:rPr lang="el-GR" b="1" dirty="0" smtClean="0">
                <a:solidFill>
                  <a:srgbClr val="7030A0"/>
                </a:solidFill>
              </a:rPr>
              <a:t>Α. </a:t>
            </a:r>
            <a:r>
              <a:rPr lang="en-US" b="1" dirty="0" smtClean="0">
                <a:solidFill>
                  <a:srgbClr val="7030A0"/>
                </a:solidFill>
              </a:rPr>
              <a:t>Green  </a:t>
            </a:r>
            <a:r>
              <a:rPr lang="el-GR" b="1" dirty="0" smtClean="0">
                <a:solidFill>
                  <a:srgbClr val="7030A0"/>
                </a:solidFill>
              </a:rPr>
              <a:t>- ο ηθικός ναρκισσισμός </a:t>
            </a:r>
            <a:endParaRPr lang="el-GR" b="1" dirty="0">
              <a:solidFill>
                <a:srgbClr val="7030A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240" y="1288593"/>
            <a:ext cx="9072563" cy="1259946"/>
          </a:xfrm>
        </p:spPr>
        <p:txBody>
          <a:bodyPr>
            <a:normAutofit fontScale="90000"/>
          </a:bodyPr>
          <a:lstStyle/>
          <a:p>
            <a:r>
              <a:rPr lang="el-GR" dirty="0" smtClean="0"/>
              <a:t/>
            </a:r>
            <a:br>
              <a:rPr lang="el-GR" dirty="0" smtClean="0"/>
            </a:br>
            <a:r>
              <a:rPr lang="el-GR" dirty="0" smtClean="0"/>
              <a:t>Ο </a:t>
            </a:r>
            <a:r>
              <a:rPr lang="en-US" dirty="0" smtClean="0"/>
              <a:t>Green</a:t>
            </a:r>
            <a:r>
              <a:rPr lang="el-GR" dirty="0" smtClean="0"/>
              <a:t> προτείνει τρεις τύπους ναρκισσισμού: </a:t>
            </a:r>
            <a:br>
              <a:rPr lang="el-GR" dirty="0" smtClean="0"/>
            </a:br>
            <a:endParaRPr lang="el-GR" dirty="0"/>
          </a:p>
        </p:txBody>
      </p:sp>
      <p:sp>
        <p:nvSpPr>
          <p:cNvPr id="3" name="2 - Θέση περιεχομένου"/>
          <p:cNvSpPr>
            <a:spLocks noGrp="1"/>
          </p:cNvSpPr>
          <p:nvPr>
            <p:ph idx="1"/>
          </p:nvPr>
        </p:nvSpPr>
        <p:spPr/>
        <p:txBody>
          <a:bodyPr/>
          <a:lstStyle/>
          <a:p>
            <a:pPr>
              <a:buNone/>
            </a:pPr>
            <a:endParaRPr lang="el-GR" dirty="0" smtClean="0"/>
          </a:p>
          <a:p>
            <a:pPr>
              <a:buNone/>
            </a:pPr>
            <a:endParaRPr lang="el-GR" dirty="0"/>
          </a:p>
          <a:p>
            <a:pPr marL="566968" indent="-566968">
              <a:buAutoNum type="arabicPeriod"/>
            </a:pPr>
            <a:r>
              <a:rPr lang="el-GR" dirty="0" smtClean="0"/>
              <a:t>Σωματικός ναρκισσισμός </a:t>
            </a:r>
          </a:p>
          <a:p>
            <a:pPr marL="566968" indent="-566968">
              <a:buAutoNum type="arabicPeriod"/>
            </a:pPr>
            <a:endParaRPr lang="el-GR" dirty="0" smtClean="0"/>
          </a:p>
          <a:p>
            <a:pPr>
              <a:buNone/>
            </a:pPr>
            <a:r>
              <a:rPr lang="el-GR" dirty="0" smtClean="0"/>
              <a:t>2. Νοητικός ναρκισσισμός </a:t>
            </a:r>
          </a:p>
          <a:p>
            <a:pPr>
              <a:buNone/>
            </a:pPr>
            <a:endParaRPr lang="el-GR" dirty="0" smtClean="0"/>
          </a:p>
          <a:p>
            <a:pPr>
              <a:buNone/>
            </a:pPr>
            <a:r>
              <a:rPr lang="el-GR" dirty="0" smtClean="0"/>
              <a:t>3. Ηθικός ναρκισσισμός </a:t>
            </a:r>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 Σωματικός ναρκισσισμός </a:t>
            </a:r>
            <a:endParaRPr lang="el-GR" dirty="0"/>
          </a:p>
        </p:txBody>
      </p:sp>
      <p:sp>
        <p:nvSpPr>
          <p:cNvPr id="3" name="2 - Θέση περιεχομένου"/>
          <p:cNvSpPr>
            <a:spLocks noGrp="1"/>
          </p:cNvSpPr>
          <p:nvPr>
            <p:ph idx="1"/>
          </p:nvPr>
        </p:nvSpPr>
        <p:spPr/>
        <p:txBody>
          <a:bodyPr/>
          <a:lstStyle/>
          <a:p>
            <a:pPr>
              <a:buNone/>
            </a:pPr>
            <a:r>
              <a:rPr lang="el-GR" dirty="0" smtClean="0"/>
              <a:t>Αφορά την αντίληψη του σώματος ή την αναπαράσταση του, το σώμα σαν αντικείμενο στο βλέμμα του άλλου </a:t>
            </a:r>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2. Νοητικός ναρκισσισμός </a:t>
            </a:r>
            <a:endParaRPr lang="el-GR" dirty="0"/>
          </a:p>
        </p:txBody>
      </p:sp>
      <p:sp>
        <p:nvSpPr>
          <p:cNvPr id="3" name="2 - Θέση περιεχομένου"/>
          <p:cNvSpPr>
            <a:spLocks noGrp="1"/>
          </p:cNvSpPr>
          <p:nvPr>
            <p:ph idx="1"/>
          </p:nvPr>
        </p:nvSpPr>
        <p:spPr/>
        <p:txBody>
          <a:bodyPr/>
          <a:lstStyle/>
          <a:p>
            <a:pPr>
              <a:buNone/>
            </a:pPr>
            <a:endParaRPr lang="el-GR" dirty="0" smtClean="0"/>
          </a:p>
          <a:p>
            <a:pPr>
              <a:buNone/>
            </a:pPr>
            <a:endParaRPr lang="el-GR" dirty="0" smtClean="0"/>
          </a:p>
          <a:p>
            <a:pPr>
              <a:buNone/>
            </a:pPr>
            <a:r>
              <a:rPr lang="el-GR" dirty="0" smtClean="0"/>
              <a:t>    Εκδηλώνεται όταν ο αυτοέλεγχος επενδύεται από τη σκέψη μέσα σε μια πεποίθηση του ατόμου ότι μπορεί να ελέγξει και τις πράξεις του (παρότι η πραγματικότητα  δείχνει το αντίθετο)</a:t>
            </a:r>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3. Ηθικός ναρκισσισμός </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Χαρακτηρίζεται από την </a:t>
            </a:r>
            <a:r>
              <a:rPr lang="el-GR" b="1" dirty="0" smtClean="0"/>
              <a:t>απάρνηση όλων των ικανοποιήσεων</a:t>
            </a:r>
            <a:r>
              <a:rPr lang="el-GR" dirty="0" smtClean="0"/>
              <a:t>, των οποίων προϋπόθεση είναι η σχέση με το αντικείμενο. Δηλαδή, η σχέση με το αντικείμενο θα επιφέρει πτώχευση στο ναρκισσισμό. Έτσι, η στέρηση της ικανοποίησης προσφέρει όλη τη «δόξα» στο ναρκισσισμό. </a:t>
            </a:r>
          </a:p>
          <a:p>
            <a:r>
              <a:rPr lang="el-GR" dirty="0" smtClean="0"/>
              <a:t>Η τιμωρία και η ντροπή λειτουργούν στο όνομα της περηφάνιας. Η περηφάνια και η τιμή κατέχουν το προσκήνιο αλλά και το παρασκήνιο έτσι ώστε να διατηρείται η άρνηση οποιασδήποτε σχέσης με το αντικείμενο. </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3. Ηθικός ναρκισσισμός </a:t>
            </a:r>
            <a:endParaRPr lang="el-GR" dirty="0"/>
          </a:p>
        </p:txBody>
      </p:sp>
      <p:sp>
        <p:nvSpPr>
          <p:cNvPr id="3" name="2 - Θέση περιεχομένου"/>
          <p:cNvSpPr>
            <a:spLocks noGrp="1"/>
          </p:cNvSpPr>
          <p:nvPr>
            <p:ph idx="1"/>
          </p:nvPr>
        </p:nvSpPr>
        <p:spPr/>
        <p:txBody>
          <a:bodyPr/>
          <a:lstStyle/>
          <a:p>
            <a:r>
              <a:rPr lang="el-GR" dirty="0" smtClean="0"/>
              <a:t>Η προσπάθεια διαγραφής της σχέσης με το αντικείμενο στον ηθικό ναρκισσισμό ίσως θα μπορούσε να εξηγήσει γιατί ο ναρκισσισμός οδηγεί σε κατάθλιψη και όχι σε παραλήρημα, όπου </a:t>
            </a:r>
            <a:r>
              <a:rPr lang="el-GR" dirty="0" err="1" smtClean="0"/>
              <a:t>εκει</a:t>
            </a:r>
            <a:r>
              <a:rPr lang="el-GR" dirty="0" smtClean="0"/>
              <a:t> το αντικείμενο, διωκτικά βέβαια, διατηρείται.</a:t>
            </a:r>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4031" y="671971"/>
            <a:ext cx="9072563" cy="6551718"/>
          </a:xfrm>
        </p:spPr>
        <p:txBody>
          <a:bodyPr>
            <a:normAutofit/>
          </a:bodyPr>
          <a:lstStyle/>
          <a:p>
            <a:r>
              <a:rPr lang="el-GR" b="1" i="1" u="sng" dirty="0" smtClean="0"/>
              <a:t>Δυσκολίες</a:t>
            </a:r>
            <a:r>
              <a:rPr lang="el-GR" dirty="0" smtClean="0"/>
              <a:t> που συναντούμε στη θεραπεία ναρκισσιστικών ασθενών, ιδίως στον ηθικό ναρκισσισμό: </a:t>
            </a:r>
          </a:p>
          <a:p>
            <a:pPr>
              <a:buNone/>
            </a:pPr>
            <a:endParaRPr lang="el-GR" dirty="0" smtClean="0"/>
          </a:p>
          <a:p>
            <a:pPr>
              <a:buNone/>
            </a:pPr>
            <a:r>
              <a:rPr lang="el-GR" dirty="0" smtClean="0"/>
              <a:t>Αν δεχτούμε ότι ο ηθικός ναρκισσισμός έχει ως σκοπό την αποστέρηση της ικανοποίησης -  και όχι τη ματαίωση της – </a:t>
            </a:r>
            <a:r>
              <a:rPr lang="el-GR" b="1" dirty="0" smtClean="0"/>
              <a:t>η αποστέρηση και η φτώχεια της σχέσης με το αντικείμενο οδηγούν την ανάλυση σε αδιέξοδο</a:t>
            </a:r>
            <a:r>
              <a:rPr lang="el-GR" dirty="0" smtClean="0"/>
              <a:t> , </a:t>
            </a:r>
            <a:r>
              <a:rPr lang="el-GR" i="1" dirty="0" smtClean="0"/>
              <a:t>διότι η στέρηση που απαιτείται για να προχωρήσει μια αναλυτική εργασία δεν έχει άλλο αποτέλεσμα από το να ενισχύει τον ηθικό ναρκισσισμό. </a:t>
            </a:r>
            <a:endParaRPr lang="el-GR" i="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dirty="0" smtClean="0"/>
              <a:t>   Οι ναρκισσιστές οι οποίοι </a:t>
            </a:r>
            <a:r>
              <a:rPr lang="el-GR" b="1" dirty="0" smtClean="0"/>
              <a:t>βιώνουν το κενό και τη σιωπή στην ανάλυση</a:t>
            </a:r>
            <a:r>
              <a:rPr lang="el-GR" dirty="0" smtClean="0"/>
              <a:t>, τότε προκύπτουν κι άλλες δυσκολίες. Αν κανείς παραμένει σιωπηλός , τότε αυτό σημαίνει ότι αναπαράγει αυτό το κενό;</a:t>
            </a:r>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lnSpc>
                <a:spcPct val="150000"/>
              </a:lnSpc>
              <a:buNone/>
            </a:pPr>
            <a:r>
              <a:rPr lang="el-GR" b="1" dirty="0" smtClean="0">
                <a:solidFill>
                  <a:srgbClr val="7030A0"/>
                </a:solidFill>
              </a:rPr>
              <a:t>Ο Β. </a:t>
            </a:r>
            <a:r>
              <a:rPr lang="en-US" b="1" dirty="0" smtClean="0">
                <a:solidFill>
                  <a:srgbClr val="7030A0"/>
                </a:solidFill>
              </a:rPr>
              <a:t>Grunberger </a:t>
            </a:r>
            <a:r>
              <a:rPr lang="el-GR" b="1" dirty="0" smtClean="0">
                <a:solidFill>
                  <a:srgbClr val="7030A0"/>
                </a:solidFill>
              </a:rPr>
              <a:t>και η θεωρία του για το ναρκισσισμό ως «αυτόνομο ψυχικό παράγοντα»</a:t>
            </a:r>
            <a:endParaRPr lang="el-GR" b="1"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πρωτογενής ναρκισσισμός</a:t>
            </a:r>
            <a:endParaRPr lang="el-GR" dirty="0"/>
          </a:p>
        </p:txBody>
      </p:sp>
      <p:sp>
        <p:nvSpPr>
          <p:cNvPr id="3" name="2 - Θέση περιεχομένου"/>
          <p:cNvSpPr>
            <a:spLocks noGrp="1"/>
          </p:cNvSpPr>
          <p:nvPr>
            <p:ph idx="1"/>
          </p:nvPr>
        </p:nvSpPr>
        <p:spPr/>
        <p:txBody>
          <a:bodyPr>
            <a:normAutofit/>
          </a:bodyPr>
          <a:lstStyle/>
          <a:p>
            <a:r>
              <a:rPr lang="el-GR" dirty="0" smtClean="0"/>
              <a:t>1914: Ν.= η σχέση κατά την οποία το παιδί εκλαμβάνει το σώμα του ως σεξουαλικό αντικείμενο</a:t>
            </a:r>
          </a:p>
          <a:p>
            <a:r>
              <a:rPr lang="el-GR" dirty="0" smtClean="0"/>
              <a:t>Εισαγωγή έννοιας πρωτογενούς ναρκισσισμού (σε δύο περιόδους)</a:t>
            </a:r>
          </a:p>
          <a:p>
            <a:r>
              <a:rPr lang="el-GR" dirty="0" smtClean="0"/>
              <a:t>1910-1915 περίοδος των πρώτων επενδύσεων στο ίδιο το υποκείμενο –ΕΓΩ. Φάση μεταξύ αυτοερωτισμού κ αγάπης για το αντικείμενο, στην πρώτη περίοδο δόμησης του υποκειμένου. Αφορά </a:t>
            </a:r>
            <a:r>
              <a:rPr lang="el-GR" dirty="0" err="1" smtClean="0"/>
              <a:t>δλδ</a:t>
            </a:r>
            <a:r>
              <a:rPr lang="el-GR" dirty="0" smtClean="0"/>
              <a:t> στην παιδική αυτοδυναμία</a:t>
            </a:r>
            <a:endParaRPr lang="el-G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a:t>
            </a:r>
            <a:r>
              <a:rPr lang="en-US" dirty="0" smtClean="0"/>
              <a:t>Grunberger</a:t>
            </a:r>
            <a:endParaRPr lang="el-GR" dirty="0"/>
          </a:p>
        </p:txBody>
      </p:sp>
      <p:sp>
        <p:nvSpPr>
          <p:cNvPr id="3" name="2 - Θέση περιεχομένου"/>
          <p:cNvSpPr>
            <a:spLocks noGrp="1"/>
          </p:cNvSpPr>
          <p:nvPr>
            <p:ph idx="1"/>
          </p:nvPr>
        </p:nvSpPr>
        <p:spPr/>
        <p:txBody>
          <a:bodyPr/>
          <a:lstStyle/>
          <a:p>
            <a:pPr>
              <a:buNone/>
            </a:pPr>
            <a:r>
              <a:rPr lang="el-GR" dirty="0" smtClean="0"/>
              <a:t>Θεωρεί το ναρκισσισμό </a:t>
            </a:r>
            <a:r>
              <a:rPr lang="el-GR" b="1" i="1" dirty="0" smtClean="0"/>
              <a:t>ως έναν αυτόνομο ψυχικό παράγοντα</a:t>
            </a:r>
            <a:r>
              <a:rPr lang="el-GR" dirty="0" smtClean="0"/>
              <a:t>, που έχει τις ρίζες του σε μια </a:t>
            </a:r>
            <a:r>
              <a:rPr lang="el-GR" i="1" dirty="0" smtClean="0"/>
              <a:t>προ της γέννησης κατάσταση </a:t>
            </a:r>
            <a:r>
              <a:rPr lang="el-GR" i="1" dirty="0" err="1" smtClean="0"/>
              <a:t>αγαλίασης</a:t>
            </a:r>
            <a:r>
              <a:rPr lang="el-GR" dirty="0" smtClean="0"/>
              <a:t>, στην ένωση του παιδιού με τη μητέρα, την οποία ονομάζει «μονάδα».</a:t>
            </a:r>
          </a:p>
          <a:p>
            <a:pPr>
              <a:buNone/>
            </a:pPr>
            <a:r>
              <a:rPr lang="el-GR" dirty="0" smtClean="0"/>
              <a:t>Αυτή η «μονάδα» παραμένει ως ψυχική δομή </a:t>
            </a:r>
            <a:r>
              <a:rPr lang="el-GR" dirty="0" err="1" smtClean="0"/>
              <a:t>καθ΄</a:t>
            </a:r>
            <a:r>
              <a:rPr lang="el-GR" dirty="0" smtClean="0"/>
              <a:t> </a:t>
            </a:r>
            <a:r>
              <a:rPr lang="el-GR" dirty="0" err="1" smtClean="0"/>
              <a:t>ολη</a:t>
            </a:r>
            <a:r>
              <a:rPr lang="el-GR" dirty="0" smtClean="0"/>
              <a:t> τη διάρκεια της ζωής και θα είναι ο «φύλακας άγγελος» του ναρκισσισμού. </a:t>
            </a:r>
          </a:p>
          <a:p>
            <a:pPr>
              <a:buNone/>
            </a:pPr>
            <a:endParaRPr lang="el-GR" dirty="0" smtClean="0"/>
          </a:p>
          <a:p>
            <a:pPr>
              <a:buNone/>
            </a:pPr>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r>
              <a:rPr lang="el-GR" dirty="0" smtClean="0"/>
              <a:t>Ο </a:t>
            </a:r>
            <a:r>
              <a:rPr lang="en-US" dirty="0" smtClean="0"/>
              <a:t>Grunberger</a:t>
            </a:r>
            <a:r>
              <a:rPr lang="el-GR" dirty="0" smtClean="0"/>
              <a:t> ισχυρίζεται ότι ο ναρκισσισμός </a:t>
            </a:r>
            <a:r>
              <a:rPr lang="el-GR" b="1" dirty="0" smtClean="0"/>
              <a:t>είναι δομημένος ως ένστικτο</a:t>
            </a:r>
            <a:r>
              <a:rPr lang="el-GR" dirty="0" smtClean="0"/>
              <a:t>, αφού είναι </a:t>
            </a:r>
            <a:r>
              <a:rPr lang="el-GR" b="1" dirty="0" smtClean="0"/>
              <a:t>παρών με τη γέννηση. </a:t>
            </a:r>
            <a:r>
              <a:rPr lang="el-GR" dirty="0" smtClean="0"/>
              <a:t>Ο ναρκισσισμός υπόκειται των ενστίκτων σαν να ήταν  η υποκινούσα δύναμη τους.</a:t>
            </a:r>
          </a:p>
          <a:p>
            <a:r>
              <a:rPr lang="el-GR" u="sng" dirty="0" smtClean="0"/>
              <a:t>Για παράδειγμα</a:t>
            </a:r>
            <a:r>
              <a:rPr lang="el-GR" dirty="0" smtClean="0"/>
              <a:t>: στο </a:t>
            </a:r>
            <a:r>
              <a:rPr lang="el-GR" b="1" dirty="0" smtClean="0"/>
              <a:t>οιδιπόδειο</a:t>
            </a:r>
            <a:r>
              <a:rPr lang="el-GR" dirty="0" smtClean="0"/>
              <a:t> το παιδί δε θέλει μόνο να κάνει </a:t>
            </a:r>
            <a:r>
              <a:rPr lang="el-GR" dirty="0" err="1" smtClean="0"/>
              <a:t>ό,τι</a:t>
            </a:r>
            <a:r>
              <a:rPr lang="el-GR" dirty="0" smtClean="0"/>
              <a:t> κάνει ο πατέρας του αλλά και να τον ξεπεράσει. Τα ένστικτα εκφράζουν το ναρκισσισμό, είναι τα εκτελεστικά του όργανα. </a:t>
            </a:r>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4031" y="503978"/>
            <a:ext cx="9072563" cy="6719711"/>
          </a:xfrm>
        </p:spPr>
        <p:txBody>
          <a:bodyPr>
            <a:normAutofit/>
          </a:bodyPr>
          <a:lstStyle/>
          <a:p>
            <a:r>
              <a:rPr lang="el-GR" dirty="0" smtClean="0"/>
              <a:t>Το υγιές άτομο, </a:t>
            </a:r>
            <a:r>
              <a:rPr lang="el-GR" b="1" dirty="0" smtClean="0"/>
              <a:t>το υγιές υποκείμενο αντιδρά με κατάθλιψη σε μια αποτυχία που του συμβαίνει</a:t>
            </a:r>
            <a:r>
              <a:rPr lang="el-GR" dirty="0" smtClean="0"/>
              <a:t>. Από την άλλη όμως θα </a:t>
            </a:r>
            <a:r>
              <a:rPr lang="el-GR" b="1" i="1" dirty="0" smtClean="0"/>
              <a:t>νιώθει ευχαρίστηση από κάποια ευχάριστα συμβάντα </a:t>
            </a:r>
            <a:r>
              <a:rPr lang="el-GR" dirty="0" smtClean="0"/>
              <a:t>που θα προκύψουν στη ζωή του. </a:t>
            </a:r>
          </a:p>
          <a:p>
            <a:pPr>
              <a:buNone/>
            </a:pPr>
            <a:endParaRPr lang="el-GR" dirty="0" smtClean="0"/>
          </a:p>
          <a:p>
            <a:r>
              <a:rPr lang="el-GR" dirty="0" smtClean="0"/>
              <a:t>Αντιθέτως, ο καταθλιπτικός ναρκισσιστικός </a:t>
            </a:r>
            <a:r>
              <a:rPr lang="el-GR" b="1" i="1" dirty="0" smtClean="0"/>
              <a:t>αντιδρά με υπερβολική ευαισθησία στην παραμικρή ματαίωση αλλά αντιδρά επίσης με πανικό απέναντι στην παραμικρή ικανοποίηση</a:t>
            </a:r>
            <a:r>
              <a:rPr lang="el-GR" dirty="0" smtClean="0"/>
              <a:t>, η οποία θα υπερέβαινε την ουδό δυνατοτήτων του στις ναρκισσιστικές επενδύσεις. Μία ουδός η οποία είναι πολύ χαμηλή. </a:t>
            </a:r>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Θεραπευτής – αναλυτής </a:t>
            </a:r>
            <a:endParaRPr lang="el-GR" dirty="0"/>
          </a:p>
        </p:txBody>
      </p:sp>
      <p:sp>
        <p:nvSpPr>
          <p:cNvPr id="3" name="2 - Θέση περιεχομένου"/>
          <p:cNvSpPr>
            <a:spLocks noGrp="1"/>
          </p:cNvSpPr>
          <p:nvPr>
            <p:ph idx="1"/>
          </p:nvPr>
        </p:nvSpPr>
        <p:spPr/>
        <p:txBody>
          <a:bodyPr/>
          <a:lstStyle/>
          <a:p>
            <a:pPr algn="ctr">
              <a:lnSpc>
                <a:spcPct val="150000"/>
              </a:lnSpc>
              <a:buNone/>
            </a:pPr>
            <a:r>
              <a:rPr lang="el-GR" dirty="0" smtClean="0"/>
              <a:t>    Πριν ικανοποιήσει τις ενορμήσεις, παρουσιάζεται στον αναλυόμενο ως υπόσχεση ναρκισσιστικής επανόρθωσης, διότι ο αναλυόμενος φαίνεται ότι ενδιαφέρεται αρχικά για μια ναρκισσιστική αγάπη και όχι την εξωτερική πραγματικότητα. </a:t>
            </a:r>
            <a:endParaRPr lang="el-G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Στην ανάλυση </a:t>
            </a:r>
            <a:endParaRPr lang="el-GR" dirty="0"/>
          </a:p>
        </p:txBody>
      </p:sp>
      <p:sp>
        <p:nvSpPr>
          <p:cNvPr id="3" name="2 - Θέση περιεχομένου"/>
          <p:cNvSpPr>
            <a:spLocks noGrp="1"/>
          </p:cNvSpPr>
          <p:nvPr>
            <p:ph idx="1"/>
          </p:nvPr>
        </p:nvSpPr>
        <p:spPr/>
        <p:txBody>
          <a:bodyPr/>
          <a:lstStyle/>
          <a:p>
            <a:r>
              <a:rPr lang="el-GR" dirty="0" smtClean="0"/>
              <a:t>Βρισκόμαστε σε μια συνθήκη όπου καλούμαστε να </a:t>
            </a:r>
            <a:r>
              <a:rPr lang="el-GR" dirty="0" err="1" smtClean="0"/>
              <a:t>επανεύρουμε</a:t>
            </a:r>
            <a:r>
              <a:rPr lang="el-GR" dirty="0" smtClean="0"/>
              <a:t> την παιδική παντοδυναμία και έτσι, να επανορθώσουμε μια θεμελιώδη ναρκισσιστική πληγή. Αυτή η ναρκισσιστική ανάγκη έρχεται σε αντίθεση με την επιθυμία για θεραπεία. </a:t>
            </a:r>
            <a:endParaRPr lang="el-G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Αυτοκτονία </a:t>
            </a:r>
            <a:endParaRPr lang="el-GR" dirty="0"/>
          </a:p>
        </p:txBody>
      </p:sp>
      <p:sp>
        <p:nvSpPr>
          <p:cNvPr id="3" name="2 - Θέση περιεχομένου"/>
          <p:cNvSpPr>
            <a:spLocks noGrp="1"/>
          </p:cNvSpPr>
          <p:nvPr>
            <p:ph idx="1"/>
          </p:nvPr>
        </p:nvSpPr>
        <p:spPr>
          <a:xfrm>
            <a:off x="504031" y="1259946"/>
            <a:ext cx="9072563" cy="5963744"/>
          </a:xfrm>
        </p:spPr>
        <p:txBody>
          <a:bodyPr/>
          <a:lstStyle/>
          <a:p>
            <a:pPr>
              <a:buNone/>
            </a:pPr>
            <a:r>
              <a:rPr lang="el-GR" dirty="0" smtClean="0"/>
              <a:t>    </a:t>
            </a:r>
          </a:p>
          <a:p>
            <a:pPr>
              <a:buNone/>
            </a:pPr>
            <a:r>
              <a:rPr lang="el-GR" dirty="0" smtClean="0"/>
              <a:t>    Συχνά σύμφωνα με τον </a:t>
            </a:r>
            <a:r>
              <a:rPr lang="en-US" dirty="0" smtClean="0"/>
              <a:t>Grunberger, </a:t>
            </a:r>
            <a:r>
              <a:rPr lang="el-GR" dirty="0" smtClean="0"/>
              <a:t>παρατηρούμε ότι αυτοί που έχουν αποφασίσει να αυτοκτονήσουν αισθάνονται καλύτερα και αποκτούν ένα δέος πρόσθετης ενέργειας σε βαθμό που μας εκπλήσσει. Αυτό συμβαίνει γιατί η εν λόγω απόφαση τούς έχει προσφέρει </a:t>
            </a:r>
            <a:r>
              <a:rPr lang="el-GR" b="1" i="1" dirty="0" smtClean="0"/>
              <a:t>βαθύτατη ανακούφιση</a:t>
            </a:r>
            <a:r>
              <a:rPr lang="el-GR" dirty="0" smtClean="0"/>
              <a:t>. </a:t>
            </a:r>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Αυτοκτονία </a:t>
            </a:r>
            <a:endParaRPr lang="el-GR" dirty="0"/>
          </a:p>
        </p:txBody>
      </p:sp>
      <p:sp>
        <p:nvSpPr>
          <p:cNvPr id="3" name="2 - Θέση περιεχομένου"/>
          <p:cNvSpPr>
            <a:spLocks noGrp="1"/>
          </p:cNvSpPr>
          <p:nvPr>
            <p:ph idx="1"/>
          </p:nvPr>
        </p:nvSpPr>
        <p:spPr/>
        <p:txBody>
          <a:bodyPr>
            <a:normAutofit/>
          </a:bodyPr>
          <a:lstStyle/>
          <a:p>
            <a:pPr>
              <a:buNone/>
            </a:pPr>
            <a:r>
              <a:rPr lang="el-GR" b="1" dirty="0" smtClean="0"/>
              <a:t>    Το σωματικό τους Εγώ πρόκειται να εξαφανιστεί. </a:t>
            </a:r>
            <a:r>
              <a:rPr lang="el-GR" dirty="0" smtClean="0"/>
              <a:t>Αυτό το Εγώ που έχει ταυτιστεί με κόπρανα και βρωμιές αποβάλλεται, οπότε ο ναρκισσισμός, </a:t>
            </a:r>
            <a:r>
              <a:rPr lang="el-GR" dirty="0" err="1" smtClean="0"/>
              <a:t>απελευθερούμενος</a:t>
            </a:r>
            <a:r>
              <a:rPr lang="el-GR" dirty="0" smtClean="0"/>
              <a:t> από αυτό το γεμάτο σκουπίδια δοχείο, θα θριαμβεύσει. Έτσι, το υποκείμενο </a:t>
            </a:r>
            <a:r>
              <a:rPr lang="el-GR" b="1" dirty="0" smtClean="0"/>
              <a:t>έχει επιστρέψει σε μια εμπειρία  πριν από τη γέννηση</a:t>
            </a:r>
            <a:r>
              <a:rPr lang="el-GR" dirty="0" smtClean="0"/>
              <a:t>. </a:t>
            </a:r>
            <a:r>
              <a:rPr lang="el-GR" i="1" dirty="0" smtClean="0"/>
              <a:t>Αντί να είναι κόπρανα, έχει γίνει πάλι θεός.</a:t>
            </a:r>
            <a:r>
              <a:rPr lang="el-GR" dirty="0" smtClean="0"/>
              <a:t> </a:t>
            </a:r>
            <a:r>
              <a:rPr lang="el-GR" b="1" dirty="0" smtClean="0"/>
              <a:t>Η αυτοκτονία εξάλλου είναι μια αποθέωση, είναι η επιστροφή στην ενδομήτρια ζωή. </a:t>
            </a:r>
            <a:endParaRPr lang="el-GR"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    </a:t>
            </a:r>
          </a:p>
          <a:p>
            <a:pPr>
              <a:buNone/>
            </a:pPr>
            <a:r>
              <a:rPr lang="el-GR" dirty="0" smtClean="0"/>
              <a:t>    Η </a:t>
            </a:r>
            <a:r>
              <a:rPr lang="el-GR" b="1" dirty="0" smtClean="0"/>
              <a:t>σιωπή</a:t>
            </a:r>
            <a:r>
              <a:rPr lang="el-GR" dirty="0" smtClean="0"/>
              <a:t> του αναλυτή παίζει σημαντικό ρόλο στη λειτουργία της ναρκισσιστικής σχέσης. Αυτή η σιωπή, εκτός από εξαιρετικές περιπτώσεις, δεν είναι τραυματική </a:t>
            </a:r>
          </a:p>
          <a:p>
            <a:endParaRPr lang="el-G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dirty="0" smtClean="0"/>
              <a:t>    Ο αναλυτής πρέπει να αποφεύγει να δίνει απαντήσεις σε ερωτήσεις του αναλυόμενου, ακόμα και στην αρχή της ανάλυσης – για πχ, σε ερωτήσεις του τύπου: πόσο θα κρατήσει η ανάλυση, ποια συμπτώματα θα εξαλειφθούν πιο γρήγορα </a:t>
            </a:r>
            <a:r>
              <a:rPr lang="el-GR" dirty="0" err="1" smtClean="0"/>
              <a:t>κ.ο.κ</a:t>
            </a:r>
            <a:r>
              <a:rPr lang="el-GR" dirty="0" smtClean="0"/>
              <a:t>. αυτή η ανάγκη του αναλυόμενου να πάρει απαντήσεις αφορά την πρωκτική διάσταση, ενώ η αναλυτική λειτουργία πρέπει να στοχεύει στο αντίθετο, στο στοματικό – ναρκισσιστικό άξονα. </a:t>
            </a:r>
          </a:p>
          <a:p>
            <a:endParaRPr lang="el-G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4031" y="251989"/>
            <a:ext cx="9072563" cy="7307686"/>
          </a:xfrm>
        </p:spPr>
        <p:txBody>
          <a:bodyPr>
            <a:normAutofit/>
          </a:bodyPr>
          <a:lstStyle/>
          <a:p>
            <a:r>
              <a:rPr lang="el-GR" dirty="0" smtClean="0"/>
              <a:t>Με άλλα λόγια, ο αναλυτής πρέπει να </a:t>
            </a:r>
            <a:r>
              <a:rPr lang="el-GR" b="1" dirty="0" smtClean="0"/>
              <a:t>παραμένει σιωπηλός, ακόμη και ασαφής</a:t>
            </a:r>
            <a:r>
              <a:rPr lang="el-GR" dirty="0" smtClean="0"/>
              <a:t>, δηλαδή </a:t>
            </a:r>
            <a:r>
              <a:rPr lang="el-GR" i="1" dirty="0" smtClean="0"/>
              <a:t>να μη δίνει απαντήσεις</a:t>
            </a:r>
            <a:r>
              <a:rPr lang="el-GR" dirty="0" smtClean="0"/>
              <a:t>, διότι έτσι θα διευκολύνει την εξέλιξη της στοματικής – ναρκισσιστικής παλινδρόμησης στον αναλυόμενο. </a:t>
            </a:r>
          </a:p>
          <a:p>
            <a:pPr>
              <a:buNone/>
            </a:pPr>
            <a:endParaRPr lang="el-GR" dirty="0" smtClean="0"/>
          </a:p>
          <a:p>
            <a:r>
              <a:rPr lang="el-GR" dirty="0" smtClean="0"/>
              <a:t>Κάθε άλλη προσέγγιση ενισχύει την πρωκτική παντοδυναμία του αναλυόμενου και εμποδίζει την αναλυτική διαδικασία, η οποία, πρέπει να περάσει μέσα από τη στοματική – ναρκισσιστική παλινδρόμηση.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πρωτογενής ναρκισσισμός</a:t>
            </a:r>
            <a:endParaRPr lang="el-GR" dirty="0"/>
          </a:p>
        </p:txBody>
      </p:sp>
      <p:sp>
        <p:nvSpPr>
          <p:cNvPr id="3" name="2 - Θέση περιεχομένου"/>
          <p:cNvSpPr>
            <a:spLocks noGrp="1"/>
          </p:cNvSpPr>
          <p:nvPr>
            <p:ph idx="1"/>
          </p:nvPr>
        </p:nvSpPr>
        <p:spPr/>
        <p:txBody>
          <a:bodyPr>
            <a:normAutofit/>
          </a:bodyPr>
          <a:lstStyle/>
          <a:p>
            <a:r>
              <a:rPr lang="el-GR" dirty="0" smtClean="0"/>
              <a:t>Στο «</a:t>
            </a:r>
            <a:r>
              <a:rPr lang="el-GR" dirty="0" err="1" smtClean="0"/>
              <a:t>Μεταψυχολογικό</a:t>
            </a:r>
            <a:r>
              <a:rPr lang="el-GR" dirty="0" smtClean="0"/>
              <a:t> συμπλήρωμα του ονείρου», προσθέτει την ποιότητα «απόλυτος», καταδεικνύοντας τη διαφορά Α.Π.Ν. από το Ν. του ύπνου κ του ονείρου. </a:t>
            </a:r>
          </a:p>
          <a:p>
            <a:endParaRPr lang="el-GR" dirty="0" smtClean="0"/>
          </a:p>
          <a:p>
            <a:r>
              <a:rPr lang="el-GR" dirty="0" smtClean="0"/>
              <a:t>Το πρότυπο του ΑΠΝ είναι η ενδομήτρια ζωή και αυτό δεν μπορεί να συμβεί στον ύπνο, ο οποίος διαταράσσεται από εσωτερικούς παράγοντες, </a:t>
            </a:r>
            <a:r>
              <a:rPr lang="el-GR" dirty="0" err="1" smtClean="0"/>
              <a:t>δλδ</a:t>
            </a:r>
            <a:r>
              <a:rPr lang="el-GR" dirty="0" smtClean="0"/>
              <a:t> το όνειρο. </a:t>
            </a:r>
          </a:p>
          <a:p>
            <a:endParaRPr lang="el-G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buNone/>
            </a:pPr>
            <a:r>
              <a:rPr lang="el-GR" b="1" dirty="0" smtClean="0">
                <a:solidFill>
                  <a:srgbClr val="7030A0"/>
                </a:solidFill>
              </a:rPr>
              <a:t>Σχολή ψυχολογίας εαυτού</a:t>
            </a:r>
          </a:p>
          <a:p>
            <a:pPr algn="ctr">
              <a:buNone/>
            </a:pPr>
            <a:endParaRPr lang="el-GR" b="1" dirty="0" smtClean="0">
              <a:solidFill>
                <a:srgbClr val="7030A0"/>
              </a:solidFill>
            </a:endParaRPr>
          </a:p>
          <a:p>
            <a:pPr algn="ctr">
              <a:buNone/>
            </a:pPr>
            <a:r>
              <a:rPr lang="en-US" b="1" dirty="0" err="1" smtClean="0">
                <a:solidFill>
                  <a:srgbClr val="7030A0"/>
                </a:solidFill>
              </a:rPr>
              <a:t>Kohut</a:t>
            </a:r>
            <a:r>
              <a:rPr lang="el-GR" b="1" dirty="0" smtClean="0">
                <a:solidFill>
                  <a:srgbClr val="7030A0"/>
                </a:solidFill>
              </a:rPr>
              <a:t> </a:t>
            </a:r>
            <a:endParaRPr lang="el-GR" b="1" dirty="0">
              <a:solidFill>
                <a:srgbClr val="7030A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ναρκισσισμός </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Δεν είναι μόνο ένα εξελικτικό στάδιο στην πορεία κίνησης της λίμπιντο προς το αντικείμενο αλλά και ένα ανεξάρτητο πεδίο, το οποίο συνυπάρχει σε όλη τη ζωή με την αγάπη για το αντικείμενο. </a:t>
            </a:r>
            <a:endParaRPr lang="en-US" dirty="0" smtClean="0"/>
          </a:p>
          <a:p>
            <a:pPr>
              <a:buNone/>
            </a:pPr>
            <a:r>
              <a:rPr lang="el-GR" dirty="0" smtClean="0"/>
              <a:t>Έτσι, κατά τον </a:t>
            </a:r>
            <a:r>
              <a:rPr lang="en-US" dirty="0" err="1" smtClean="0"/>
              <a:t>Kohut</a:t>
            </a:r>
            <a:r>
              <a:rPr lang="en-US" dirty="0" smtClean="0"/>
              <a:t> </a:t>
            </a:r>
            <a:r>
              <a:rPr lang="el-GR" dirty="0" smtClean="0"/>
              <a:t>ο «εαυτός» προέρχεται από τις διακυμάνσεις του ναρκισσισμού, ο οποίος ακολουθεί μια εξελικτική πορεία ως ένα βαθμό ανεξάρτητη από αυτήν της σχέσης με το αντικείμενο. </a:t>
            </a:r>
            <a:endParaRPr lang="el-G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Διακρίνει δύο διαφορετικές γραμμές εξέλιξης</a:t>
            </a:r>
          </a:p>
          <a:p>
            <a:pPr>
              <a:buNone/>
            </a:pPr>
            <a:r>
              <a:rPr lang="el-GR" dirty="0" smtClean="0"/>
              <a:t>Α) από τον αυτοερωτισμό στο ναρκισσισμό και τέλος στην αγάπη προς το αντικείμενο</a:t>
            </a:r>
          </a:p>
          <a:p>
            <a:pPr>
              <a:buNone/>
            </a:pPr>
            <a:r>
              <a:rPr lang="el-GR" dirty="0" smtClean="0"/>
              <a:t>Β) από τον αυτοερωτισμό στο ναρκισσισμό και από εκεί σε υψηλότερες μορφές ναρκισσισμού</a:t>
            </a:r>
            <a:endParaRPr lang="el-G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buNone/>
            </a:pPr>
            <a:r>
              <a:rPr lang="en-US" b="1" dirty="0" err="1" smtClean="0">
                <a:solidFill>
                  <a:srgbClr val="7030A0"/>
                </a:solidFill>
              </a:rPr>
              <a:t>Kernberg</a:t>
            </a:r>
            <a:endParaRPr lang="el-GR" b="1" dirty="0" smtClean="0">
              <a:solidFill>
                <a:srgbClr val="7030A0"/>
              </a:solidFill>
            </a:endParaRPr>
          </a:p>
          <a:p>
            <a:pPr algn="ctr">
              <a:buNone/>
            </a:pPr>
            <a:endParaRPr lang="el-GR" b="1" dirty="0" smtClean="0">
              <a:solidFill>
                <a:srgbClr val="7030A0"/>
              </a:solidFill>
            </a:endParaRPr>
          </a:p>
          <a:p>
            <a:pPr algn="ctr">
              <a:buNone/>
            </a:pPr>
            <a:r>
              <a:rPr lang="el-GR" b="1" dirty="0" smtClean="0">
                <a:solidFill>
                  <a:srgbClr val="7030A0"/>
                </a:solidFill>
              </a:rPr>
              <a:t>Παθολογικός Ναρκισσισμός </a:t>
            </a:r>
            <a:endParaRPr lang="el-GR" b="1" dirty="0">
              <a:solidFill>
                <a:srgbClr val="7030A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dirty="0" smtClean="0"/>
              <a:t>Ο </a:t>
            </a:r>
            <a:r>
              <a:rPr lang="en-US" dirty="0" err="1" smtClean="0"/>
              <a:t>Kernberg</a:t>
            </a:r>
            <a:r>
              <a:rPr lang="en-US" dirty="0" smtClean="0"/>
              <a:t> </a:t>
            </a:r>
            <a:r>
              <a:rPr lang="el-GR" dirty="0" smtClean="0"/>
              <a:t>πιστεύει ότι ο ναρκισσισμός είναι «άμυνα κατά παρανοειδών χαρακτηριστικών σχετιζόμενων με προβεβλημένη στοματική οργή»</a:t>
            </a:r>
          </a:p>
          <a:p>
            <a:pPr>
              <a:buNone/>
            </a:pPr>
            <a:endParaRPr lang="el-GR" dirty="0" smtClean="0"/>
          </a:p>
          <a:p>
            <a:pPr>
              <a:buNone/>
            </a:pPr>
            <a:r>
              <a:rPr lang="el-GR" dirty="0" smtClean="0"/>
              <a:t>Διακρίνει το φυσιολογικό από τον παθολογικό ναρκισσισμό</a:t>
            </a:r>
            <a:endParaRPr lang="el-G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Φυσιολογικός Ναρκισσισμός </a:t>
            </a:r>
            <a:endParaRPr lang="el-GR" dirty="0"/>
          </a:p>
        </p:txBody>
      </p:sp>
      <p:sp>
        <p:nvSpPr>
          <p:cNvPr id="3" name="2 - Θέση περιεχομένου"/>
          <p:cNvSpPr>
            <a:spLocks noGrp="1"/>
          </p:cNvSpPr>
          <p:nvPr>
            <p:ph idx="1"/>
          </p:nvPr>
        </p:nvSpPr>
        <p:spPr/>
        <p:txBody>
          <a:bodyPr/>
          <a:lstStyle/>
          <a:p>
            <a:pPr>
              <a:buNone/>
            </a:pPr>
            <a:r>
              <a:rPr lang="el-GR" dirty="0" smtClean="0"/>
              <a:t>Ορίζει τη </a:t>
            </a:r>
            <a:r>
              <a:rPr lang="el-GR" dirty="0" err="1" smtClean="0"/>
              <a:t>λιβιδινική</a:t>
            </a:r>
            <a:r>
              <a:rPr lang="el-GR" dirty="0" smtClean="0"/>
              <a:t> επένδυση του εαυτού. Τη </a:t>
            </a:r>
            <a:r>
              <a:rPr lang="el-GR" dirty="0" err="1" smtClean="0"/>
              <a:t>λιβιδινική</a:t>
            </a:r>
            <a:r>
              <a:rPr lang="el-GR" dirty="0" smtClean="0"/>
              <a:t> επένδυση της φυσιολογικά ενοποιημένης αναπαράστασης εαυτού, όπως αυτή εξελίσσεται μέσα από σχέσεις με ολόκληρο το αντικείμενο. Αυτή η </a:t>
            </a:r>
            <a:r>
              <a:rPr lang="el-GR" dirty="0" err="1" smtClean="0"/>
              <a:t>απαρτιωμένη</a:t>
            </a:r>
            <a:r>
              <a:rPr lang="el-GR" dirty="0" smtClean="0"/>
              <a:t> αναπαράσταση εαυτού </a:t>
            </a:r>
            <a:r>
              <a:rPr lang="el-GR" dirty="0" err="1" smtClean="0"/>
              <a:t>προυποθέτει</a:t>
            </a:r>
            <a:r>
              <a:rPr lang="el-GR" dirty="0" smtClean="0"/>
              <a:t> τη «στρατολόγηση» της επιθετικότητας στην υπηρεσία της λίμπιντο. </a:t>
            </a:r>
            <a:endParaRPr lang="el-G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Παθολογικός ναρκισσισμός </a:t>
            </a:r>
            <a:endParaRPr lang="el-GR" dirty="0"/>
          </a:p>
        </p:txBody>
      </p:sp>
      <p:sp>
        <p:nvSpPr>
          <p:cNvPr id="3" name="2 - Θέση περιεχομένου"/>
          <p:cNvSpPr>
            <a:spLocks noGrp="1"/>
          </p:cNvSpPr>
          <p:nvPr>
            <p:ph idx="1"/>
          </p:nvPr>
        </p:nvSpPr>
        <p:spPr/>
        <p:txBody>
          <a:bodyPr/>
          <a:lstStyle/>
          <a:p>
            <a:r>
              <a:rPr lang="el-GR" dirty="0" smtClean="0"/>
              <a:t>Δεν ορίζεται σαφώς. Οι συγκρουσιακές σχέσεις του εαυτού με τα εξωτερικά αντικείμενα, η υπερβολική πίεση του Εγώ στον εαυτό και οι  περιορισμοί των </a:t>
            </a:r>
            <a:r>
              <a:rPr lang="el-GR" dirty="0" err="1" smtClean="0"/>
              <a:t>μετουσιωτικών</a:t>
            </a:r>
            <a:r>
              <a:rPr lang="el-GR" dirty="0" smtClean="0"/>
              <a:t> δυνατοτήτων του Εγώ έχουν συνέπειες στη διαθεσιμότητα της </a:t>
            </a:r>
            <a:r>
              <a:rPr lang="el-GR" dirty="0" err="1" smtClean="0"/>
              <a:t>λιβιδινικής</a:t>
            </a:r>
            <a:r>
              <a:rPr lang="el-GR" dirty="0" smtClean="0"/>
              <a:t> τροφοδότησης του Εγώ με συνέπεια να προκύπτει ο παθολογικός ναρκισσισμός. </a:t>
            </a:r>
            <a:endParaRPr lang="el-G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302738"/>
            <a:ext cx="9072563" cy="1545183"/>
          </a:xfrm>
        </p:spPr>
        <p:txBody>
          <a:bodyPr>
            <a:normAutofit fontScale="90000"/>
          </a:bodyPr>
          <a:lstStyle/>
          <a:p>
            <a:r>
              <a:rPr lang="el-GR" sz="3500" dirty="0" smtClean="0"/>
              <a:t>Η ναρκισσιστική προσωπικότητα είναι σοβαρή μορφή παθολογικού ναρκισσισμού. Οι ασθενείς αυτοί είναι </a:t>
            </a:r>
            <a:br>
              <a:rPr lang="el-GR" sz="3500" dirty="0" smtClean="0"/>
            </a:br>
            <a:endParaRPr lang="el-GR" sz="3500" dirty="0"/>
          </a:p>
        </p:txBody>
      </p:sp>
      <p:sp>
        <p:nvSpPr>
          <p:cNvPr id="3" name="2 - Θέση περιεχομένου"/>
          <p:cNvSpPr>
            <a:spLocks noGrp="1"/>
          </p:cNvSpPr>
          <p:nvPr>
            <p:ph idx="1"/>
          </p:nvPr>
        </p:nvSpPr>
        <p:spPr>
          <a:xfrm>
            <a:off x="504031" y="1763924"/>
            <a:ext cx="9072563" cy="5543762"/>
          </a:xfrm>
        </p:spPr>
        <p:txBody>
          <a:bodyPr>
            <a:normAutofit fontScale="92500" lnSpcReduction="20000"/>
          </a:bodyPr>
          <a:lstStyle/>
          <a:p>
            <a:pPr>
              <a:buFont typeface="Wingdings" pitchFamily="2" charset="2"/>
              <a:buChar char="ü"/>
            </a:pPr>
            <a:r>
              <a:rPr lang="el-GR" dirty="0" smtClean="0"/>
              <a:t>Υπερβολικά απορροφημένοι με τον εαυτό τους </a:t>
            </a:r>
          </a:p>
          <a:p>
            <a:pPr>
              <a:buFont typeface="Wingdings" pitchFamily="2" charset="2"/>
              <a:buChar char="ü"/>
            </a:pPr>
            <a:r>
              <a:rPr lang="el-GR" dirty="0" smtClean="0"/>
              <a:t>Με μια επιφανειακά ομαλή κοινωνική προσαρμογή αλλά </a:t>
            </a:r>
          </a:p>
          <a:p>
            <a:pPr>
              <a:buFont typeface="Wingdings" pitchFamily="2" charset="2"/>
              <a:buChar char="ü"/>
            </a:pPr>
            <a:r>
              <a:rPr lang="el-GR" dirty="0" smtClean="0"/>
              <a:t>Με σοβαρές δυσκολίες στις εσωτερικές σχέσεις τους με άλλα άτομα. </a:t>
            </a:r>
          </a:p>
          <a:p>
            <a:pPr>
              <a:buFont typeface="Wingdings" pitchFamily="2" charset="2"/>
              <a:buChar char="ü"/>
            </a:pPr>
            <a:r>
              <a:rPr lang="el-GR" dirty="0" smtClean="0"/>
              <a:t>Τους χαρακτηρίζει έλλειψη </a:t>
            </a:r>
            <a:r>
              <a:rPr lang="el-GR" dirty="0" err="1" smtClean="0"/>
              <a:t>ενσυναίσθησης</a:t>
            </a:r>
            <a:r>
              <a:rPr lang="el-GR" dirty="0" smtClean="0"/>
              <a:t> </a:t>
            </a:r>
          </a:p>
          <a:p>
            <a:pPr>
              <a:buFont typeface="Wingdings" pitchFamily="2" charset="2"/>
              <a:buChar char="ü"/>
            </a:pPr>
            <a:r>
              <a:rPr lang="el-GR" dirty="0" smtClean="0"/>
              <a:t>Παρουσιάζουν ποικιλία αντιφατικών συναισθημάτων και φαντασιώσεων πχ από φαντασιώσεις μεγαλείου έως συναισθήματα κατωτερότητας. </a:t>
            </a:r>
          </a:p>
          <a:p>
            <a:pPr>
              <a:buFont typeface="Wingdings" pitchFamily="2" charset="2"/>
              <a:buChar char="ü"/>
            </a:pPr>
            <a:r>
              <a:rPr lang="el-GR" dirty="0" smtClean="0"/>
              <a:t>Νιώθουν έντονο φθόνο ενώ άμυνες αναπτύσσονται εναντίον του φθόνου πχ εξιδανίκευση. (η εξιδανίκευση μπορεί να είναι – εκτός από άμυνα εναντίον της επιθετικότητας και των ενοχών – και προβολή του μεγαλειώδους εαυτού. </a:t>
            </a:r>
          </a:p>
          <a:p>
            <a:pPr>
              <a:buFont typeface="Wingdings" pitchFamily="2" charset="2"/>
              <a:buChar char="ü"/>
            </a:pPr>
            <a:r>
              <a:rPr lang="el-GR" dirty="0" smtClean="0"/>
              <a:t>Υποφέρουν από χρόνια συναισθήματα κενού, </a:t>
            </a:r>
            <a:r>
              <a:rPr lang="el-GR" dirty="0" err="1" smtClean="0"/>
              <a:t>βαριεστημάρας</a:t>
            </a:r>
            <a:r>
              <a:rPr lang="el-GR" dirty="0" smtClean="0"/>
              <a:t> και έλλειψης </a:t>
            </a:r>
            <a:r>
              <a:rPr lang="el-GR" dirty="0" err="1" smtClean="0"/>
              <a:t>ενσυναίσθησης</a:t>
            </a:r>
            <a:r>
              <a:rPr lang="el-GR" dirty="0" smtClean="0"/>
              <a:t>.</a:t>
            </a:r>
          </a:p>
          <a:p>
            <a:pPr>
              <a:buFont typeface="Wingdings" pitchFamily="2" charset="2"/>
              <a:buChar char="ü"/>
            </a:pPr>
            <a:endParaRPr lang="el-G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Θεραπεία </a:t>
            </a:r>
            <a:endParaRPr lang="el-GR" dirty="0"/>
          </a:p>
        </p:txBody>
      </p:sp>
      <p:sp>
        <p:nvSpPr>
          <p:cNvPr id="3" name="2 - Θέση περιεχομένου"/>
          <p:cNvSpPr>
            <a:spLocks noGrp="1"/>
          </p:cNvSpPr>
          <p:nvPr>
            <p:ph idx="1"/>
          </p:nvPr>
        </p:nvSpPr>
        <p:spPr/>
        <p:txBody>
          <a:bodyPr/>
          <a:lstStyle/>
          <a:p>
            <a:r>
              <a:rPr lang="el-GR" b="1" dirty="0" smtClean="0"/>
              <a:t>Ζητούν από τον αναλυτή τα πάντα</a:t>
            </a:r>
            <a:r>
              <a:rPr lang="el-GR" dirty="0" smtClean="0"/>
              <a:t>, να δίνει συνεχώς περισσότερα και καινούρια πράγματα, μια «μαγική τροφή» ενώ </a:t>
            </a:r>
            <a:r>
              <a:rPr lang="el-GR" b="1" dirty="0" smtClean="0"/>
              <a:t>παράλληλα τον υποτιμούν και τον φθονούν </a:t>
            </a:r>
            <a:r>
              <a:rPr lang="el-GR" dirty="0" smtClean="0"/>
              <a:t>για τις ικανότητες του. Έτσι, δημιουργείται ένας φαύλος κύκλος. Η χαμηλή ανοχή τους στη ματαίωση και η υπερευαισθησία στην αποτυχία ευθύνονται συχνά για τη ναρκισσιστική οργή. </a:t>
            </a:r>
            <a:endParaRPr lang="el-G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Θεραπεία </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Δεν μπορούν να βιώσουν κατάθλιψη, ωστόσο νιώθουν οργή, αγανάκτηση, μνησικακία, μαζική υποτίμηση του άλλου με μεγάλη επιθυμία για εκδίκηση, όταν συμβεί κάποια απώλεια. </a:t>
            </a:r>
          </a:p>
          <a:p>
            <a:pPr>
              <a:buNone/>
            </a:pPr>
            <a:r>
              <a:rPr lang="el-GR" dirty="0" smtClean="0"/>
              <a:t>Η υποτίμηση του αναλυτή εκ μέρους του αναλυόμενου δημιουργεί σε αυτόν συναισθήματα ανικανότητας, </a:t>
            </a:r>
            <a:r>
              <a:rPr lang="el-GR" dirty="0" err="1" smtClean="0"/>
              <a:t>βαριεστημάρας</a:t>
            </a:r>
            <a:r>
              <a:rPr lang="el-GR" dirty="0" smtClean="0"/>
              <a:t> και οργής. </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πρωτογενής ναρκισσισμός –       Το όνειρο</a:t>
            </a:r>
            <a:endParaRPr lang="el-GR" dirty="0"/>
          </a:p>
        </p:txBody>
      </p:sp>
      <p:sp>
        <p:nvSpPr>
          <p:cNvPr id="3" name="2 - Θέση περιεχομένου"/>
          <p:cNvSpPr>
            <a:spLocks noGrp="1"/>
          </p:cNvSpPr>
          <p:nvPr>
            <p:ph idx="1"/>
          </p:nvPr>
        </p:nvSpPr>
        <p:spPr/>
        <p:txBody>
          <a:bodyPr>
            <a:normAutofit lnSpcReduction="10000"/>
          </a:bodyPr>
          <a:lstStyle/>
          <a:p>
            <a:pPr>
              <a:buFont typeface="Courier New" pitchFamily="49" charset="0"/>
              <a:buChar char="o"/>
            </a:pPr>
            <a:r>
              <a:rPr lang="el-GR" sz="2400" dirty="0" smtClean="0"/>
              <a:t>Το όνειρο δεν είναι πρωτογενής ναρκισσισμός. Μόνο αν ο ύπνος εντάξει στη λειτουργία του το όνειρο, μπορεί να θεωρηθεί «φύλακας του ύπνου»</a:t>
            </a:r>
          </a:p>
          <a:p>
            <a:pPr>
              <a:buFont typeface="Courier New" pitchFamily="49" charset="0"/>
              <a:buChar char="o"/>
            </a:pPr>
            <a:r>
              <a:rPr lang="el-GR" sz="2400" dirty="0" smtClean="0"/>
              <a:t>όνειρο= ενοχλητικός παράγοντας στον Π.Ν.</a:t>
            </a:r>
          </a:p>
          <a:p>
            <a:pPr>
              <a:buFont typeface="Courier New" pitchFamily="49" charset="0"/>
              <a:buChar char="o"/>
            </a:pPr>
            <a:r>
              <a:rPr lang="en-US" sz="2400" dirty="0" smtClean="0"/>
              <a:t>Green</a:t>
            </a:r>
            <a:r>
              <a:rPr lang="el-GR" sz="2400" dirty="0" smtClean="0"/>
              <a:t>: ύπνος + όνειρο = αναλυτής και αναλυόμενος (18). </a:t>
            </a:r>
          </a:p>
          <a:p>
            <a:pPr>
              <a:buFont typeface="Courier New" pitchFamily="49" charset="0"/>
              <a:buChar char="o"/>
            </a:pPr>
            <a:r>
              <a:rPr lang="el-GR" sz="2400" dirty="0" smtClean="0"/>
              <a:t>Σιωπηλός αναλυτής ή απών-&gt;αναλυόμενος νιώθει τη σιωπή κ ως δική του-&gt;φοβάται ότι θα απορριφθεί από τη σιωπή. Ο λόγος του αναλυόμενου ισοδυναμεί με το όνειρο, το οποίο προσπαθεί να εκφραστεί. </a:t>
            </a:r>
          </a:p>
          <a:p>
            <a:pPr>
              <a:buFont typeface="Courier New" pitchFamily="49" charset="0"/>
              <a:buChar char="o"/>
            </a:pPr>
            <a:r>
              <a:rPr lang="el-GR" sz="2400" dirty="0" smtClean="0"/>
              <a:t>Άρα: ο πρωτογενής ναρκισσισμός δύσκολα μπορεί να εγκατασταθεί στην αναλυτική σχέση γιατί ο λόγος του αναλυόμενου δεν θα επιτρέψει στα πράγματα να οδηγηθούν σε μια τέτοια συνθήκη. </a:t>
            </a:r>
          </a:p>
          <a:p>
            <a:pPr>
              <a:buFont typeface="Courier New" pitchFamily="49" charset="0"/>
              <a:buChar char="o"/>
            </a:pPr>
            <a:endParaRPr lang="el-GR" sz="2400" dirty="0" smtClean="0"/>
          </a:p>
          <a:p>
            <a:endParaRPr lang="el-G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lnSpc>
                <a:spcPct val="150000"/>
              </a:lnSpc>
              <a:buNone/>
            </a:pPr>
            <a:r>
              <a:rPr lang="en-US" b="1" dirty="0" smtClean="0">
                <a:solidFill>
                  <a:srgbClr val="7030A0"/>
                </a:solidFill>
              </a:rPr>
              <a:t>M. Klein </a:t>
            </a:r>
            <a:r>
              <a:rPr lang="el-GR" b="1" dirty="0" smtClean="0">
                <a:solidFill>
                  <a:srgbClr val="7030A0"/>
                </a:solidFill>
              </a:rPr>
              <a:t>και οι εκπρόσωποι της σχολής των </a:t>
            </a:r>
            <a:r>
              <a:rPr lang="el-GR" b="1" dirty="0" err="1" smtClean="0">
                <a:solidFill>
                  <a:srgbClr val="7030A0"/>
                </a:solidFill>
              </a:rPr>
              <a:t>αντικειμενότροπων</a:t>
            </a:r>
            <a:r>
              <a:rPr lang="el-GR" b="1" dirty="0" smtClean="0">
                <a:solidFill>
                  <a:srgbClr val="7030A0"/>
                </a:solidFill>
              </a:rPr>
              <a:t> σχέσεων </a:t>
            </a:r>
            <a:endParaRPr lang="el-GR" b="1" dirty="0">
              <a:solidFill>
                <a:srgbClr val="7030A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04031" y="1763924"/>
            <a:ext cx="9072563" cy="5375769"/>
          </a:xfrm>
        </p:spPr>
        <p:txBody>
          <a:bodyPr>
            <a:normAutofit/>
          </a:bodyPr>
          <a:lstStyle/>
          <a:p>
            <a:r>
              <a:rPr lang="el-GR" dirty="0" smtClean="0"/>
              <a:t>Διαφοροποιείται πλήρως από Φρόυντ όσον αφορά τον πρωτογενή ναρκισσισμό. Θεωρεί πώς </a:t>
            </a:r>
            <a:r>
              <a:rPr lang="el-GR" b="1" i="1" dirty="0" smtClean="0"/>
              <a:t>υπάρχει από την αρχή της ζωής ένα στοιχειώδες Εγώ</a:t>
            </a:r>
            <a:r>
              <a:rPr lang="el-GR" dirty="0" smtClean="0"/>
              <a:t> και ότι </a:t>
            </a:r>
            <a:r>
              <a:rPr lang="el-GR" b="1" i="1" dirty="0" smtClean="0"/>
              <a:t>δεν υπάρχει κατάσταση άγχους ούτε ψυχική διαδικασία που να μην περιλαμβάνει αντικείμενο</a:t>
            </a:r>
            <a:r>
              <a:rPr lang="el-GR" dirty="0" smtClean="0"/>
              <a:t>, εξωτερικό ή εσωτερικό. Οι ενορμήσεις, οι φαντασιώσεις, το άγχος και οι άμυνες υπάρχουν από την αρχή της ζωής και δε λειτουργούν στο «κενό». </a:t>
            </a:r>
            <a:endParaRPr lang="el-G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83934" y="1076734"/>
            <a:ext cx="9072563" cy="6803708"/>
          </a:xfrm>
        </p:spPr>
        <p:txBody>
          <a:bodyPr>
            <a:normAutofit lnSpcReduction="10000"/>
          </a:bodyPr>
          <a:lstStyle/>
          <a:p>
            <a:r>
              <a:rPr lang="el-GR" dirty="0" smtClean="0"/>
              <a:t>Περιγράφει το ναρκισσισμό ως ταύτιση με το καλό αντικείμενο και την «άρνηση» της  </a:t>
            </a:r>
            <a:r>
              <a:rPr lang="el-GR" dirty="0" err="1" smtClean="0"/>
              <a:t>οποιας</a:t>
            </a:r>
            <a:r>
              <a:rPr lang="el-GR" dirty="0" smtClean="0"/>
              <a:t> διάκρισης μεταξύ Εγώ και καλού αντικειμένου. </a:t>
            </a:r>
          </a:p>
          <a:p>
            <a:endParaRPr lang="el-GR" dirty="0" smtClean="0"/>
          </a:p>
          <a:p>
            <a:r>
              <a:rPr lang="el-GR" dirty="0" smtClean="0"/>
              <a:t>Όταν οι άμυνες καταρρέουν, εμφανίζεται ο φόβος καταστροφής από μέσα και από έξω, οπότε ο ναρκισσισμός εγείρεται ω ς προσπάθεια να αποφύγει ο ψυχισμός διωκτικά άγχη, μέσω μιας υπερβολικής εξάρτησης από ένα ιδεώδες αντικείμενο και μέσω της χρησιμοποίησης των άλλων, ως επιβεβαίωση της παντοδυναμίας. Έτσι, οδηγούμαστε σε ναρκισσιστικές καταστάσεις οι </a:t>
            </a:r>
            <a:r>
              <a:rPr lang="el-GR" dirty="0" err="1" smtClean="0"/>
              <a:t>οποιίες</a:t>
            </a:r>
            <a:r>
              <a:rPr lang="el-GR" dirty="0" smtClean="0"/>
              <a:t> έχουν ως βασικό χαρακτηριστικό την απόσυρση από την πραγματικότητα, προς ένα εξιδανικευμένο εσωτερικό αντικείμενο. </a:t>
            </a:r>
            <a:endParaRPr lang="el-G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Φθόνος και επιρροή στη θεραπευτική σχέση </a:t>
            </a:r>
            <a:endParaRPr lang="el-G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lnSpc>
                <a:spcPct val="150000"/>
              </a:lnSpc>
              <a:buNone/>
            </a:pPr>
            <a:r>
              <a:rPr lang="el-GR" b="1" dirty="0" smtClean="0">
                <a:solidFill>
                  <a:srgbClr val="7030A0"/>
                </a:solidFill>
              </a:rPr>
              <a:t>Ο </a:t>
            </a:r>
            <a:r>
              <a:rPr lang="en-US" b="1" dirty="0" smtClean="0">
                <a:solidFill>
                  <a:srgbClr val="7030A0"/>
                </a:solidFill>
              </a:rPr>
              <a:t>H. Rosenfeld  </a:t>
            </a:r>
            <a:r>
              <a:rPr lang="el-GR" b="1" dirty="0" smtClean="0">
                <a:solidFill>
                  <a:srgbClr val="7030A0"/>
                </a:solidFill>
              </a:rPr>
              <a:t>και οι απόψεις του περί του </a:t>
            </a:r>
            <a:r>
              <a:rPr lang="el-GR" b="1" dirty="0" err="1" smtClean="0">
                <a:solidFill>
                  <a:srgbClr val="7030A0"/>
                </a:solidFill>
              </a:rPr>
              <a:t>λιβιδινικού</a:t>
            </a:r>
            <a:r>
              <a:rPr lang="el-GR" b="1" dirty="0" smtClean="0">
                <a:solidFill>
                  <a:srgbClr val="7030A0"/>
                </a:solidFill>
              </a:rPr>
              <a:t> και του καταστροφικού ναρκισσισμού </a:t>
            </a:r>
            <a:endParaRPr lang="el-GR" b="1" dirty="0">
              <a:solidFill>
                <a:srgbClr val="7030A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Λιβιδινικός</a:t>
            </a:r>
            <a:r>
              <a:rPr lang="el-GR" dirty="0" smtClean="0"/>
              <a:t> ναρκισσισμός </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Εδώ κεντρικό ρόλο παίζει η υπερεκτίμηση του εαυτού μιας και προέχει η εξιδανίκευση. Η </a:t>
            </a:r>
            <a:r>
              <a:rPr lang="el-GR" dirty="0" err="1" smtClean="0"/>
              <a:t>αυτοεξιδανίκευση</a:t>
            </a:r>
            <a:r>
              <a:rPr lang="el-GR" dirty="0" smtClean="0"/>
              <a:t> </a:t>
            </a:r>
            <a:r>
              <a:rPr lang="el-GR" dirty="0" err="1" smtClean="0"/>
              <a:t>ενίσχυεται</a:t>
            </a:r>
            <a:r>
              <a:rPr lang="el-GR" dirty="0" smtClean="0"/>
              <a:t> από μηχανισμούς </a:t>
            </a:r>
            <a:r>
              <a:rPr lang="el-GR" dirty="0" err="1" smtClean="0"/>
              <a:t>ενδοβολής</a:t>
            </a:r>
            <a:r>
              <a:rPr lang="el-GR" dirty="0" smtClean="0"/>
              <a:t> και </a:t>
            </a:r>
            <a:r>
              <a:rPr lang="el-GR" dirty="0" err="1" smtClean="0"/>
              <a:t>προβλητικής</a:t>
            </a:r>
            <a:r>
              <a:rPr lang="el-GR" dirty="0" smtClean="0"/>
              <a:t> ταύτισης με τα καλά αντικείμενα. Με αυτόν τον τρόπο ο ναρκισσιστής νιώθει πως κάθε τι το οποίο είναι χρήσιμο στον εξωτερικό κόσμο και στα εξωτερικά αντικείμενα είναι μέρος του εαυτού του ή ότι ελέγχεται παντοδύναμα από τον ίδιο. </a:t>
            </a:r>
            <a:endParaRPr lang="el-G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5924" y="271305"/>
            <a:ext cx="9072563" cy="1259946"/>
          </a:xfrm>
        </p:spPr>
        <p:txBody>
          <a:bodyPr/>
          <a:lstStyle/>
          <a:p>
            <a:r>
              <a:rPr lang="el-GR" dirty="0" smtClean="0"/>
              <a:t>Καταστροφικός ναρκισσισμός </a:t>
            </a:r>
            <a:endParaRPr lang="el-GR" dirty="0"/>
          </a:p>
        </p:txBody>
      </p:sp>
      <p:sp>
        <p:nvSpPr>
          <p:cNvPr id="3" name="2 - Θέση περιεχομένου"/>
          <p:cNvSpPr>
            <a:spLocks noGrp="1"/>
          </p:cNvSpPr>
          <p:nvPr>
            <p:ph idx="1"/>
          </p:nvPr>
        </p:nvSpPr>
        <p:spPr>
          <a:xfrm>
            <a:off x="544224" y="1427939"/>
            <a:ext cx="9072563" cy="6131736"/>
          </a:xfrm>
        </p:spPr>
        <p:txBody>
          <a:bodyPr>
            <a:noAutofit/>
          </a:bodyPr>
          <a:lstStyle/>
          <a:p>
            <a:r>
              <a:rPr lang="el-GR" sz="2200" dirty="0" smtClean="0"/>
              <a:t>Είναι συναφής με την </a:t>
            </a:r>
            <a:r>
              <a:rPr lang="el-GR" sz="2200" dirty="0" err="1" smtClean="0"/>
              <a:t>φρουδική</a:t>
            </a:r>
            <a:r>
              <a:rPr lang="el-GR" sz="2200" dirty="0" smtClean="0"/>
              <a:t> αντίληψη για την </a:t>
            </a:r>
            <a:r>
              <a:rPr lang="el-GR" sz="2200" dirty="0" err="1" smtClean="0"/>
              <a:t>ενόρμηση</a:t>
            </a:r>
            <a:r>
              <a:rPr lang="el-GR" sz="2200" dirty="0" smtClean="0"/>
              <a:t> του θανάτου. </a:t>
            </a:r>
          </a:p>
          <a:p>
            <a:r>
              <a:rPr lang="el-GR" sz="2200" dirty="0" smtClean="0"/>
              <a:t>Εννοεί την </a:t>
            </a:r>
            <a:r>
              <a:rPr lang="el-GR" sz="2200" b="1" i="1" dirty="0" smtClean="0"/>
              <a:t>εξιδανίκευση των καταστροφικών πλευρών του εαυτού</a:t>
            </a:r>
            <a:r>
              <a:rPr lang="el-GR" sz="2200" dirty="0" smtClean="0"/>
              <a:t>. </a:t>
            </a:r>
          </a:p>
          <a:p>
            <a:r>
              <a:rPr lang="el-GR" sz="2600" dirty="0" smtClean="0"/>
              <a:t>Αυτά τα </a:t>
            </a:r>
            <a:r>
              <a:rPr lang="el-GR" sz="2600" b="1" i="1" dirty="0" smtClean="0"/>
              <a:t>παντοδύναμα καταστροφικά μέρη του εαυτού κατευθύνονται εναντίον κάθε </a:t>
            </a:r>
            <a:r>
              <a:rPr lang="el-GR" sz="2600" b="1" i="1" dirty="0" err="1" smtClean="0"/>
              <a:t>λιβιδινικής</a:t>
            </a:r>
            <a:r>
              <a:rPr lang="el-GR" sz="2600" b="1" i="1" dirty="0" smtClean="0"/>
              <a:t> σχέσης </a:t>
            </a:r>
            <a:r>
              <a:rPr lang="el-GR" sz="2600" dirty="0" smtClean="0"/>
              <a:t>και προς κάθε </a:t>
            </a:r>
            <a:r>
              <a:rPr lang="el-GR" sz="2600" dirty="0" err="1" smtClean="0"/>
              <a:t>λιβιδινικό</a:t>
            </a:r>
            <a:r>
              <a:rPr lang="el-GR" sz="2600" dirty="0" smtClean="0"/>
              <a:t> μέρος του εαυτού που νιώθει ανάγκη για σχέση με το αντικείμενο και την επιθυμία για εξάρτηση από αυτό. </a:t>
            </a:r>
            <a:r>
              <a:rPr lang="el-GR" sz="2600" i="1" dirty="0" smtClean="0"/>
              <a:t>Η ύπαρξη του όμως δεν αναγνωρίζεται </a:t>
            </a:r>
            <a:r>
              <a:rPr lang="el-GR" sz="2600" dirty="0" smtClean="0"/>
              <a:t>επειδή παραμένει διχοτομημένος. </a:t>
            </a:r>
            <a:r>
              <a:rPr lang="el-GR" sz="2600" b="1" i="1" dirty="0" smtClean="0"/>
              <a:t>Οι καταστροφικές πλευρές είναι παντοδύναμες με σκοπό να εμποδίζουν την εξάρτηση από το αντικείμενο </a:t>
            </a:r>
            <a:r>
              <a:rPr lang="el-GR" sz="2600" dirty="0" smtClean="0"/>
              <a:t>και να διατηρούν συνεχώς τα εξωτερικά αντικείμενα υποβαθμισμένα. Ο </a:t>
            </a:r>
            <a:r>
              <a:rPr lang="el-GR" sz="2600" b="1" i="1" dirty="0" smtClean="0"/>
              <a:t>φθόνος </a:t>
            </a:r>
            <a:r>
              <a:rPr lang="el-GR" sz="2600" dirty="0" smtClean="0"/>
              <a:t>είναι βίαιος. Παρατηρείται προφανής μια έλλειψη σχέσεων με το εξωτερικό αντικείμενο. Όταν το αντικείμενο αναγνωρίζεται ως ξεχωριστό τότε εγείρεται μίσος και φθόνος. </a:t>
            </a:r>
            <a:endParaRPr lang="el-GR" sz="26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Στην αναλυτική διαδικασία </a:t>
            </a:r>
            <a:endParaRPr lang="el-GR" dirty="0"/>
          </a:p>
        </p:txBody>
      </p:sp>
      <p:sp>
        <p:nvSpPr>
          <p:cNvPr id="3" name="2 - Θέση περιεχομένου"/>
          <p:cNvSpPr>
            <a:spLocks noGrp="1"/>
          </p:cNvSpPr>
          <p:nvPr>
            <p:ph idx="1"/>
          </p:nvPr>
        </p:nvSpPr>
        <p:spPr/>
        <p:txBody>
          <a:bodyPr>
            <a:normAutofit fontScale="85000" lnSpcReduction="20000"/>
          </a:bodyPr>
          <a:lstStyle/>
          <a:p>
            <a:pPr>
              <a:buFont typeface="Wingdings" pitchFamily="2" charset="2"/>
              <a:buChar char="ü"/>
            </a:pPr>
            <a:r>
              <a:rPr lang="el-GR" dirty="0" smtClean="0"/>
              <a:t>Υπάρχει μια επιθυμία από τον αναλυόμενο να καταστρέψει τον αναλυτή ως αντικείμενο και ως πηγή της ζωής και της ευχαρίστησης. </a:t>
            </a:r>
          </a:p>
          <a:p>
            <a:pPr>
              <a:buFont typeface="Wingdings" pitchFamily="2" charset="2"/>
              <a:buChar char="ü"/>
            </a:pPr>
            <a:r>
              <a:rPr lang="el-GR" dirty="0" smtClean="0"/>
              <a:t>Θέλουν να πιστεύουν ότι οι ίδιοι προσφέρουν ζωή στον εαυτό τους και είναι ικανοί να τραφούν και να φροντίσουν τον εαυτό τους. </a:t>
            </a:r>
          </a:p>
          <a:p>
            <a:pPr>
              <a:buFont typeface="Wingdings" pitchFamily="2" charset="2"/>
              <a:buChar char="ü"/>
            </a:pPr>
            <a:r>
              <a:rPr lang="el-GR" dirty="0" smtClean="0"/>
              <a:t>Όταν έρχονται αντιμέτωποι με την αναλυτική σχέση (και άρα με την εξάρτηση από τον αναλυτή, ο οποίος εκπροσωπεί τους γονείς του , ιδίως τη μητέρα του) τότε οι ναρκισσιστής ασθενής θα προτιμούσε να πεθάνει, να φτάσει σε μια μη ύπαρξη, να αρνηθεί κατ’ αυτόν τον τρόπο το γεγονός της γέννησης του και μέσα από αυτή την  άρνηση να καταστρέψει την αναλυτική διαδικασία. Συχνά σε μια τέτοια συνθήκη, θέλει να διακόψει την ανάλυση, αλλά αρκετές φορές επιθυμεί ή και περνά σε αυτοκαταστροφικές πράξεις, ακόμη και σε αυτοκτονία.  </a:t>
            </a:r>
            <a:endParaRPr lang="el-G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4176" y="1258448"/>
            <a:ext cx="9072563" cy="1259946"/>
          </a:xfrm>
        </p:spPr>
        <p:txBody>
          <a:bodyPr>
            <a:normAutofit fontScale="90000"/>
          </a:bodyPr>
          <a:lstStyle/>
          <a:p>
            <a:r>
              <a:rPr lang="el-GR" dirty="0" smtClean="0"/>
              <a:t>Ο </a:t>
            </a:r>
            <a:r>
              <a:rPr lang="en-US" dirty="0" smtClean="0"/>
              <a:t>Rosenfeld </a:t>
            </a:r>
            <a:r>
              <a:rPr lang="el-GR" dirty="0" smtClean="0"/>
              <a:t>διακρίνει μεταξύ ναρκισσιστικών ασθενών με: </a:t>
            </a:r>
            <a:endParaRPr lang="el-GR" dirty="0"/>
          </a:p>
        </p:txBody>
      </p:sp>
      <p:sp>
        <p:nvSpPr>
          <p:cNvPr id="3" name="2 - Θέση περιεχομένου"/>
          <p:cNvSpPr>
            <a:spLocks noGrp="1"/>
          </p:cNvSpPr>
          <p:nvPr>
            <p:ph idx="1"/>
          </p:nvPr>
        </p:nvSpPr>
        <p:spPr>
          <a:xfrm>
            <a:off x="504031" y="3107867"/>
            <a:ext cx="9072563" cy="3645094"/>
          </a:xfrm>
        </p:spPr>
        <p:txBody>
          <a:bodyPr/>
          <a:lstStyle/>
          <a:p>
            <a:pPr>
              <a:buNone/>
            </a:pPr>
            <a:r>
              <a:rPr lang="el-GR" dirty="0" smtClean="0"/>
              <a:t>α) «παχύ δέρμα»</a:t>
            </a:r>
          </a:p>
          <a:p>
            <a:pPr>
              <a:buNone/>
            </a:pPr>
            <a:endParaRPr lang="el-GR" dirty="0" smtClean="0"/>
          </a:p>
          <a:p>
            <a:pPr>
              <a:buNone/>
            </a:pPr>
            <a:endParaRPr lang="el-GR" dirty="0" smtClean="0"/>
          </a:p>
          <a:p>
            <a:pPr>
              <a:buNone/>
            </a:pPr>
            <a:r>
              <a:rPr lang="el-GR" dirty="0" smtClean="0"/>
              <a:t>β) «λεπτό δέρμα»</a:t>
            </a:r>
            <a:endParaRPr lang="el-G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5094" y="1188110"/>
            <a:ext cx="9072563" cy="1259946"/>
          </a:xfrm>
        </p:spPr>
        <p:txBody>
          <a:bodyPr>
            <a:normAutofit fontScale="90000"/>
          </a:bodyPr>
          <a:lstStyle/>
          <a:p>
            <a:r>
              <a:rPr lang="el-GR" dirty="0" smtClean="0"/>
              <a:t>α) «παχύ δέρμα»</a:t>
            </a:r>
            <a:br>
              <a:rPr lang="el-GR" dirty="0" smtClean="0"/>
            </a:br>
            <a:endParaRPr lang="el-GR" dirty="0"/>
          </a:p>
        </p:txBody>
      </p:sp>
      <p:sp>
        <p:nvSpPr>
          <p:cNvPr id="3" name="2 - Θέση περιεχομένου"/>
          <p:cNvSpPr>
            <a:spLocks noGrp="1"/>
          </p:cNvSpPr>
          <p:nvPr>
            <p:ph idx="1"/>
          </p:nvPr>
        </p:nvSpPr>
        <p:spPr>
          <a:xfrm>
            <a:off x="694950" y="2967521"/>
            <a:ext cx="9072563" cy="4838192"/>
          </a:xfrm>
        </p:spPr>
        <p:txBody>
          <a:bodyPr/>
          <a:lstStyle/>
          <a:p>
            <a:pPr>
              <a:buFont typeface="Wingdings" pitchFamily="2" charset="2"/>
              <a:buChar char="ü"/>
            </a:pPr>
            <a:r>
              <a:rPr lang="el-GR" dirty="0" smtClean="0"/>
              <a:t>Δεν είναι ευαίσθητοι σε βαθιά συναισθήματα</a:t>
            </a:r>
          </a:p>
          <a:p>
            <a:pPr>
              <a:buFont typeface="Wingdings" pitchFamily="2" charset="2"/>
              <a:buChar char="ü"/>
            </a:pPr>
            <a:r>
              <a:rPr lang="el-GR" dirty="0" smtClean="0"/>
              <a:t>Είναι σκόπιμο να αναλύονται με «σφιχτό τρόπο», δηλαδή με συνεχείς ερμηνείες </a:t>
            </a:r>
          </a:p>
          <a:p>
            <a:pPr>
              <a:buFont typeface="Wingdings" pitchFamily="2" charset="2"/>
              <a:buChar char="ü"/>
            </a:pPr>
            <a:r>
              <a:rPr lang="el-GR" dirty="0" smtClean="0"/>
              <a:t>Τους φέρνουμε σε αντιπαράθεση με τις ναρκισσιστικές στάσεις και το φθόνο τους </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πρωτογενής ναρκισσισμός</a:t>
            </a:r>
            <a:endParaRPr lang="el-GR" dirty="0"/>
          </a:p>
        </p:txBody>
      </p:sp>
      <p:sp>
        <p:nvSpPr>
          <p:cNvPr id="3" name="2 - Θέση περιεχομένου"/>
          <p:cNvSpPr>
            <a:spLocks noGrp="1"/>
          </p:cNvSpPr>
          <p:nvPr>
            <p:ph idx="1"/>
          </p:nvPr>
        </p:nvSpPr>
        <p:spPr/>
        <p:txBody>
          <a:bodyPr>
            <a:normAutofit/>
          </a:bodyPr>
          <a:lstStyle/>
          <a:p>
            <a:r>
              <a:rPr lang="el-GR" dirty="0" smtClean="0"/>
              <a:t>Κείμενο για Μαζοχισμό: </a:t>
            </a:r>
          </a:p>
          <a:p>
            <a:r>
              <a:rPr lang="el-GR" dirty="0" smtClean="0"/>
              <a:t>η αρχή της νιρβάνα εκφράζει τις τάσεις της </a:t>
            </a:r>
            <a:r>
              <a:rPr lang="el-GR" dirty="0" err="1" smtClean="0"/>
              <a:t>ενόρμησης</a:t>
            </a:r>
            <a:r>
              <a:rPr lang="el-GR" dirty="0" smtClean="0"/>
              <a:t> του θανάτου ≠ αρχή της ευχαρίστησης εκφράζει τις ανάγκες της λίμπιντο (</a:t>
            </a:r>
            <a:r>
              <a:rPr lang="el-GR" dirty="0" err="1" smtClean="0"/>
              <a:t>ενόρμηση</a:t>
            </a:r>
            <a:r>
              <a:rPr lang="el-GR" dirty="0" smtClean="0"/>
              <a:t> ζωής). </a:t>
            </a:r>
          </a:p>
          <a:p>
            <a:r>
              <a:rPr lang="el-GR" dirty="0" smtClean="0"/>
              <a:t>Ο ΑΠΝ = απουσία ερεθισμάτων ≠ αρχή της ευχαρίστησης με ερεθίσματα.</a:t>
            </a:r>
          </a:p>
          <a:p>
            <a:r>
              <a:rPr lang="el-GR" dirty="0" smtClean="0"/>
              <a:t>1916-1917: ένα πρώτο στάδιο της ζωής, πριν τη συγκρότηση του ΕΓΩ (πρότυπο είναι η ενδομήτρια ζωή)</a:t>
            </a:r>
          </a:p>
          <a:p>
            <a:endParaRPr lang="el-G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4031" y="934498"/>
            <a:ext cx="9072563" cy="1463316"/>
          </a:xfrm>
        </p:spPr>
        <p:txBody>
          <a:bodyPr>
            <a:normAutofit fontScale="90000"/>
          </a:bodyPr>
          <a:lstStyle/>
          <a:p>
            <a:r>
              <a:rPr lang="el-GR" dirty="0" smtClean="0"/>
              <a:t/>
            </a:r>
            <a:br>
              <a:rPr lang="el-GR" dirty="0" smtClean="0"/>
            </a:br>
            <a:r>
              <a:rPr lang="el-GR" dirty="0" smtClean="0"/>
              <a:t>β</a:t>
            </a:r>
            <a:r>
              <a:rPr lang="el-GR" dirty="0" smtClean="0"/>
              <a:t>) </a:t>
            </a:r>
            <a:r>
              <a:rPr lang="el-GR" dirty="0" smtClean="0"/>
              <a:t>«λεπτό δέρμα»</a:t>
            </a:r>
            <a:br>
              <a:rPr lang="el-GR" dirty="0" smtClean="0"/>
            </a:br>
            <a:endParaRPr lang="el-GR" dirty="0"/>
          </a:p>
        </p:txBody>
      </p:sp>
      <p:sp>
        <p:nvSpPr>
          <p:cNvPr id="3" name="2 - Θέση περιεχομένου"/>
          <p:cNvSpPr>
            <a:spLocks noGrp="1"/>
          </p:cNvSpPr>
          <p:nvPr>
            <p:ph idx="1"/>
          </p:nvPr>
        </p:nvSpPr>
        <p:spPr/>
        <p:txBody>
          <a:bodyPr>
            <a:normAutofit/>
          </a:bodyPr>
          <a:lstStyle/>
          <a:p>
            <a:pPr>
              <a:buFont typeface="Wingdings" pitchFamily="2" charset="2"/>
              <a:buChar char="ü"/>
            </a:pPr>
            <a:r>
              <a:rPr lang="el-GR" dirty="0" smtClean="0"/>
              <a:t>Είναι πολύ ευαίσθητοι, πληγώνονται εύκολα από ερμηνείες</a:t>
            </a:r>
          </a:p>
          <a:p>
            <a:pPr>
              <a:buFont typeface="Wingdings" pitchFamily="2" charset="2"/>
              <a:buChar char="ü"/>
            </a:pPr>
            <a:r>
              <a:rPr lang="el-GR" dirty="0" smtClean="0"/>
              <a:t>Ως παιδιά είχαν έντονα συναισθήματα κατωτερότητας και ντροπής </a:t>
            </a:r>
          </a:p>
          <a:p>
            <a:pPr>
              <a:buFont typeface="Wingdings" pitchFamily="2" charset="2"/>
              <a:buChar char="ü"/>
            </a:pPr>
            <a:r>
              <a:rPr lang="el-GR" dirty="0" smtClean="0"/>
              <a:t>Η έμφαση στην καταστροφική τους πλευρά είναι πολύ επικίνδυνη </a:t>
            </a:r>
          </a:p>
          <a:p>
            <a:pPr>
              <a:buFont typeface="Wingdings" pitchFamily="2" charset="2"/>
              <a:buChar char="ü"/>
            </a:pPr>
            <a:r>
              <a:rPr lang="el-GR" dirty="0" smtClean="0"/>
              <a:t>Είναι προτιμότερο να τους βοηθούμε να διατηρήσουν τις θετικές πλευρές της ναρκισσιστικής οργάνωσης, δείχνοντας τους τη σύγκρουση με τα καταστροφικά μέρη του εαυτού τους, με τα οποία δεν ταυτίζονται. </a:t>
            </a:r>
            <a:endParaRPr lang="el-G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b="1" dirty="0" smtClean="0">
                <a:solidFill>
                  <a:srgbClr val="7030A0"/>
                </a:solidFill>
              </a:rPr>
              <a:t>Ο </a:t>
            </a:r>
            <a:r>
              <a:rPr lang="en-US" b="1" dirty="0" smtClean="0">
                <a:solidFill>
                  <a:srgbClr val="7030A0"/>
                </a:solidFill>
              </a:rPr>
              <a:t>H. Hartman </a:t>
            </a:r>
            <a:r>
              <a:rPr lang="el-GR" b="1" dirty="0" smtClean="0">
                <a:solidFill>
                  <a:srgbClr val="7030A0"/>
                </a:solidFill>
              </a:rPr>
              <a:t>και η σχολή ψυχολογίας του Εγώ </a:t>
            </a:r>
            <a:endParaRPr lang="el-GR" b="1" dirty="0">
              <a:solidFill>
                <a:srgbClr val="7030A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Hartmann</a:t>
            </a:r>
            <a:endParaRPr lang="el-GR" dirty="0"/>
          </a:p>
        </p:txBody>
      </p:sp>
      <p:sp>
        <p:nvSpPr>
          <p:cNvPr id="3" name="2 - Θέση περιεχομένου"/>
          <p:cNvSpPr>
            <a:spLocks noGrp="1"/>
          </p:cNvSpPr>
          <p:nvPr>
            <p:ph idx="1"/>
          </p:nvPr>
        </p:nvSpPr>
        <p:spPr/>
        <p:txBody>
          <a:bodyPr>
            <a:normAutofit/>
          </a:bodyPr>
          <a:lstStyle/>
          <a:p>
            <a:r>
              <a:rPr lang="el-GR" dirty="0" smtClean="0"/>
              <a:t>Θεωρεί τον εαυτό «ως τη </a:t>
            </a:r>
            <a:r>
              <a:rPr lang="el-GR" dirty="0" err="1" smtClean="0"/>
              <a:t>λιβιδινική</a:t>
            </a:r>
            <a:r>
              <a:rPr lang="el-GR" dirty="0" smtClean="0"/>
              <a:t> επένδυση όχι του Εγώ αλλά του εαυτού». Έτσι, έχουμε επένδυση «εαυτού» και αντικειμένου και όχι Εγώ και αντικειμένου. </a:t>
            </a:r>
          </a:p>
          <a:p>
            <a:r>
              <a:rPr lang="el-GR" dirty="0" smtClean="0"/>
              <a:t>Δεν θεωρεί τον «εαυτό» ως ένα αυτόνομο σύστημα (όπως το Εκείνο, το Εγώ ή το Υπερεγώ). </a:t>
            </a:r>
          </a:p>
          <a:p>
            <a:r>
              <a:rPr lang="el-GR" dirty="0" smtClean="0"/>
              <a:t>Ξεχωρίζει το Εγώ ως «αρχή» (σε σχέση με το Εκείνο και το Υπερεγώ) από το Εγώ ως αντικείμενο. </a:t>
            </a:r>
            <a:endParaRPr lang="el-G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Υπογραμμίζει τα δύο ζεύγη αντιθέτων </a:t>
            </a:r>
          </a:p>
          <a:p>
            <a:pPr>
              <a:buFont typeface="Wingdings" pitchFamily="2" charset="2"/>
              <a:buChar char="Ø"/>
            </a:pPr>
            <a:r>
              <a:rPr lang="el-GR" dirty="0" smtClean="0"/>
              <a:t>Εαυτός – αντικείμενο από τη μια </a:t>
            </a:r>
          </a:p>
          <a:p>
            <a:pPr>
              <a:buFont typeface="Wingdings" pitchFamily="2" charset="2"/>
              <a:buChar char="Ø"/>
            </a:pPr>
            <a:r>
              <a:rPr lang="el-GR" dirty="0" smtClean="0"/>
              <a:t>Εγώ – Υπερεγώ – Εκείνο από την άλλη </a:t>
            </a:r>
          </a:p>
          <a:p>
            <a:pPr>
              <a:buNone/>
            </a:pPr>
            <a:endParaRPr lang="el-GR" dirty="0" smtClean="0"/>
          </a:p>
          <a:p>
            <a:r>
              <a:rPr lang="el-GR" dirty="0" smtClean="0"/>
              <a:t>Θεωρεί ότι στο ναρκισσισμό συγχέονται αυτά δυο ζεύγη των αντιθέτων. </a:t>
            </a:r>
            <a:endParaRPr lang="el-G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buNone/>
            </a:pPr>
            <a:r>
              <a:rPr lang="el-GR" b="1" dirty="0" smtClean="0">
                <a:solidFill>
                  <a:srgbClr val="7030A0"/>
                </a:solidFill>
              </a:rPr>
              <a:t>Ο </a:t>
            </a:r>
            <a:r>
              <a:rPr lang="en-US" b="1" dirty="0" smtClean="0">
                <a:solidFill>
                  <a:srgbClr val="7030A0"/>
                </a:solidFill>
              </a:rPr>
              <a:t>D.W. </a:t>
            </a:r>
            <a:r>
              <a:rPr lang="en-US" b="1" dirty="0" err="1" smtClean="0">
                <a:solidFill>
                  <a:srgbClr val="7030A0"/>
                </a:solidFill>
              </a:rPr>
              <a:t>Winnicott</a:t>
            </a:r>
            <a:r>
              <a:rPr lang="el-GR" b="1" dirty="0">
                <a:solidFill>
                  <a:srgbClr val="7030A0"/>
                </a:solidFill>
              </a:rPr>
              <a:t> </a:t>
            </a:r>
            <a:r>
              <a:rPr lang="el-GR" b="1" dirty="0" smtClean="0">
                <a:solidFill>
                  <a:srgbClr val="7030A0"/>
                </a:solidFill>
              </a:rPr>
              <a:t>και ο «αληθινός εαυτός»</a:t>
            </a:r>
            <a:endParaRPr lang="el-GR" b="1" dirty="0">
              <a:solidFill>
                <a:srgbClr val="7030A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Font typeface="Wingdings" pitchFamily="2" charset="2"/>
              <a:buChar char="ü"/>
            </a:pPr>
            <a:r>
              <a:rPr lang="el-GR" dirty="0" smtClean="0"/>
              <a:t>Δεν έχει πολλές αναφορές στο ναρκισσισμό</a:t>
            </a:r>
          </a:p>
          <a:p>
            <a:pPr>
              <a:buFont typeface="Wingdings" pitchFamily="2" charset="2"/>
              <a:buChar char="ü"/>
            </a:pPr>
            <a:r>
              <a:rPr lang="el-GR" dirty="0" smtClean="0"/>
              <a:t>Δέχεται ότι υπάρχει ένα στάδιο πρωτογενούς ναρκισσισμού, το οποίο συμπίπτει με αυτό που ίδιος αποκαλεί «πρώιμη συναισθηματική εξέλιξη»</a:t>
            </a:r>
          </a:p>
          <a:p>
            <a:pPr>
              <a:buFont typeface="Wingdings" pitchFamily="2" charset="2"/>
              <a:buChar char="ü"/>
            </a:pPr>
            <a:r>
              <a:rPr lang="el-GR" dirty="0" smtClean="0"/>
              <a:t>Είναι τότε που το παιδί εμφανίζει την ικανότητα να δημιουργεί αντικείμενα. Δηλ. να φαντάζεται πως «κάτι» υπάρχει μέσω του οποίου η πείνα του ικανοποιείται </a:t>
            </a:r>
            <a:endParaRPr lang="el-G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smtClean="0"/>
              <a:t>Με αναλυόμενους που εμφανίζουν «πρώιμες συναισθηματικές διαταραχές:</a:t>
            </a:r>
            <a:endParaRPr lang="el-GR" sz="4000" dirty="0"/>
          </a:p>
        </p:txBody>
      </p:sp>
      <p:sp>
        <p:nvSpPr>
          <p:cNvPr id="3" name="2 - Θέση περιεχομένου"/>
          <p:cNvSpPr>
            <a:spLocks noGrp="1"/>
          </p:cNvSpPr>
          <p:nvPr>
            <p:ph idx="1"/>
          </p:nvPr>
        </p:nvSpPr>
        <p:spPr/>
        <p:txBody>
          <a:bodyPr/>
          <a:lstStyle/>
          <a:p>
            <a:pPr>
              <a:buFont typeface="Wingdings" pitchFamily="2" charset="2"/>
              <a:buChar char="ü"/>
            </a:pPr>
            <a:r>
              <a:rPr lang="el-GR" dirty="0" smtClean="0"/>
              <a:t>Σκοπός της ανάλυσης: να επιτρέψει και </a:t>
            </a:r>
            <a:r>
              <a:rPr lang="el-GR" b="1" i="1" dirty="0" smtClean="0"/>
              <a:t>να ευνοήσει στον αναλυόμενο μια παλινδρόμηση στην εξάρτηση, </a:t>
            </a:r>
            <a:r>
              <a:rPr lang="el-GR" dirty="0" smtClean="0"/>
              <a:t>εκεί όπου </a:t>
            </a:r>
            <a:r>
              <a:rPr lang="el-GR" i="1" dirty="0" smtClean="0"/>
              <a:t>αναλυόμενος και πλαίσιο θα μειχθούν σε μια κατάσταση πρωτογενούς ναρκισσισμού</a:t>
            </a:r>
            <a:r>
              <a:rPr lang="el-GR" dirty="0" smtClean="0"/>
              <a:t>. </a:t>
            </a:r>
          </a:p>
          <a:p>
            <a:pPr>
              <a:buFont typeface="Wingdings" pitchFamily="2" charset="2"/>
              <a:buChar char="ü"/>
            </a:pPr>
            <a:endParaRPr lang="el-GR" dirty="0" smtClean="0"/>
          </a:p>
          <a:p>
            <a:pPr>
              <a:buFont typeface="Wingdings" pitchFamily="2" charset="2"/>
              <a:buChar char="ü"/>
            </a:pPr>
            <a:r>
              <a:rPr lang="el-GR" dirty="0" smtClean="0"/>
              <a:t>Από εκεί μπορεί να αναπτυχθεί ο </a:t>
            </a:r>
            <a:r>
              <a:rPr lang="el-GR" b="1" dirty="0" smtClean="0"/>
              <a:t>«αληθινός εαυτός»</a:t>
            </a:r>
            <a:endParaRPr lang="el-GR" b="1"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ctr">
              <a:buNone/>
            </a:pPr>
            <a:r>
              <a:rPr lang="el-GR" b="1" dirty="0" smtClean="0">
                <a:solidFill>
                  <a:srgbClr val="7030A0"/>
                </a:solidFill>
              </a:rPr>
              <a:t>Ο </a:t>
            </a:r>
            <a:r>
              <a:rPr lang="en-US" b="1" dirty="0" smtClean="0">
                <a:solidFill>
                  <a:srgbClr val="7030A0"/>
                </a:solidFill>
              </a:rPr>
              <a:t>F. </a:t>
            </a:r>
            <a:r>
              <a:rPr lang="en-US" b="1" dirty="0" err="1" smtClean="0">
                <a:solidFill>
                  <a:srgbClr val="7030A0"/>
                </a:solidFill>
              </a:rPr>
              <a:t>Pasche</a:t>
            </a:r>
            <a:r>
              <a:rPr lang="el-GR" b="1" dirty="0" smtClean="0">
                <a:solidFill>
                  <a:srgbClr val="7030A0"/>
                </a:solidFill>
              </a:rPr>
              <a:t> και ο «</a:t>
            </a:r>
            <a:r>
              <a:rPr lang="el-GR" b="1" dirty="0" err="1" smtClean="0">
                <a:solidFill>
                  <a:srgbClr val="7030A0"/>
                </a:solidFill>
              </a:rPr>
              <a:t>αντιναρκισσισμός</a:t>
            </a:r>
            <a:r>
              <a:rPr lang="el-GR" b="1" dirty="0" smtClean="0">
                <a:solidFill>
                  <a:srgbClr val="7030A0"/>
                </a:solidFill>
              </a:rPr>
              <a:t>»</a:t>
            </a:r>
            <a:endParaRPr lang="el-GR" b="1" dirty="0">
              <a:solidFill>
                <a:srgbClr val="7030A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Χαρακτηρίζει ως αντιναρκισσισμό τη λίμπιντο του αντικειμένου</a:t>
            </a:r>
          </a:p>
          <a:p>
            <a:r>
              <a:rPr lang="el-GR" dirty="0" smtClean="0"/>
              <a:t>Τον θεωρεί ως μια τάση του υποκειμένου να αρνείται μέρος του εαυτού του.</a:t>
            </a:r>
          </a:p>
          <a:p>
            <a:r>
              <a:rPr lang="el-GR" dirty="0" smtClean="0"/>
              <a:t>Συνδέει το ναρκισσισμό και τον αντιναρκισσισμό με τη δεύτερη θεωρία των ενορμήσεων, δηλαδή με τις ενορμήσεις της ζωής και του θανάτου. </a:t>
            </a:r>
            <a:endParaRPr lang="el-G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4708" y="341644"/>
            <a:ext cx="9072563" cy="1259946"/>
          </a:xfrm>
        </p:spPr>
        <p:txBody>
          <a:bodyPr/>
          <a:lstStyle/>
          <a:p>
            <a:r>
              <a:rPr lang="el-GR" dirty="0" smtClean="0"/>
              <a:t>Συνοψίζοντας τη θεωρία </a:t>
            </a:r>
            <a:endParaRPr lang="el-GR" dirty="0"/>
          </a:p>
        </p:txBody>
      </p:sp>
      <p:sp>
        <p:nvSpPr>
          <p:cNvPr id="3" name="2 - Θέση περιεχομένου"/>
          <p:cNvSpPr>
            <a:spLocks noGrp="1"/>
          </p:cNvSpPr>
          <p:nvPr>
            <p:ph idx="1"/>
          </p:nvPr>
        </p:nvSpPr>
        <p:spPr>
          <a:xfrm>
            <a:off x="504031" y="1595932"/>
            <a:ext cx="9072563" cy="5711754"/>
          </a:xfrm>
        </p:spPr>
        <p:txBody>
          <a:bodyPr>
            <a:normAutofit lnSpcReduction="10000"/>
          </a:bodyPr>
          <a:lstStyle/>
          <a:p>
            <a:pPr algn="ctr">
              <a:buNone/>
            </a:pPr>
            <a:endParaRPr lang="el-GR" dirty="0" smtClean="0"/>
          </a:p>
          <a:p>
            <a:pPr algn="ctr">
              <a:buNone/>
            </a:pPr>
            <a:r>
              <a:rPr lang="el-GR" dirty="0" smtClean="0"/>
              <a:t>Υπάρχουν </a:t>
            </a:r>
            <a:r>
              <a:rPr lang="el-GR" dirty="0" smtClean="0"/>
              <a:t>δύο κύριες τάσεις </a:t>
            </a:r>
          </a:p>
          <a:p>
            <a:pPr algn="ctr">
              <a:buNone/>
            </a:pPr>
            <a:endParaRPr lang="el-GR" dirty="0" smtClean="0"/>
          </a:p>
          <a:p>
            <a:pPr marL="566968" indent="-566968">
              <a:buAutoNum type="arabicPeriod"/>
            </a:pPr>
            <a:r>
              <a:rPr lang="el-GR" dirty="0" smtClean="0"/>
              <a:t>Δέχεται την έννοια του </a:t>
            </a:r>
            <a:r>
              <a:rPr lang="el-GR" b="1" dirty="0" smtClean="0">
                <a:solidFill>
                  <a:srgbClr val="7030A0"/>
                </a:solidFill>
              </a:rPr>
              <a:t>πρωτογενούς ναρκισσισμού</a:t>
            </a:r>
            <a:r>
              <a:rPr lang="el-GR" dirty="0" smtClean="0"/>
              <a:t>, δηλαδή ότι </a:t>
            </a:r>
            <a:r>
              <a:rPr lang="el-GR" i="1" dirty="0" smtClean="0"/>
              <a:t>υπάρχει μια περίοδος στην αρχή της ζωής χωρίς αντικείμενο. </a:t>
            </a:r>
          </a:p>
          <a:p>
            <a:pPr marL="566968" indent="-566968">
              <a:buAutoNum type="arabicPeriod"/>
            </a:pPr>
            <a:endParaRPr lang="el-GR" i="1" dirty="0" smtClean="0"/>
          </a:p>
          <a:p>
            <a:pPr>
              <a:buNone/>
            </a:pPr>
            <a:r>
              <a:rPr lang="el-GR" dirty="0" smtClean="0"/>
              <a:t>2. Ασπάζεται τις απόψεις της </a:t>
            </a:r>
            <a:r>
              <a:rPr lang="en-US" dirty="0" smtClean="0"/>
              <a:t>Klein</a:t>
            </a:r>
            <a:r>
              <a:rPr lang="el-GR" dirty="0" smtClean="0"/>
              <a:t>, ότι δηλαδή </a:t>
            </a:r>
            <a:r>
              <a:rPr lang="el-GR" b="1" dirty="0" smtClean="0">
                <a:solidFill>
                  <a:srgbClr val="7030A0"/>
                </a:solidFill>
              </a:rPr>
              <a:t>δεν υπάρχει περίοδος πρωτογενούς ναρκισσισμού, </a:t>
            </a:r>
            <a:r>
              <a:rPr lang="el-GR" dirty="0" smtClean="0"/>
              <a:t>ότι υπάρχουν μόνο «ναρκισσιστικές καταστάσεις» στο πλαίσιο των οποίων, από την αρχή της ζωής, έχουμε τη λειτουργία του Εγώ και του αντικειμένου. </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1313</TotalTime>
  <Words>5182</Words>
  <Application>Microsoft Office PowerPoint</Application>
  <PresentationFormat>Προσαρμογή</PresentationFormat>
  <Paragraphs>454</Paragraphs>
  <Slides>102</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102</vt:i4>
      </vt:variant>
    </vt:vector>
  </HeadingPairs>
  <TitlesOfParts>
    <vt:vector size="103" baseType="lpstr">
      <vt:lpstr>Ροή</vt:lpstr>
      <vt:lpstr>Διαφάνεια 1</vt:lpstr>
      <vt:lpstr>Πρόλογος</vt:lpstr>
      <vt:lpstr>εισαγωγή-θεωρία</vt:lpstr>
      <vt:lpstr>εισαγωγή-θεωρία</vt:lpstr>
      <vt:lpstr>     Οι έννοιες του πρωτογενούς Ναρκισσισμού του δευτερογενούς Ναρκισσισμού κ΄ του αυτοερωτισμού </vt:lpstr>
      <vt:lpstr>Ο πρωτογενής ναρκισσισμός</vt:lpstr>
      <vt:lpstr>Ο πρωτογενής ναρκισσισμός</vt:lpstr>
      <vt:lpstr>Ο πρωτογενής ναρκισσισμός –       Το όνειρο</vt:lpstr>
      <vt:lpstr>Ο πρωτογενής ναρκισσισμός</vt:lpstr>
      <vt:lpstr>Αυτοερωτισμός </vt:lpstr>
      <vt:lpstr>Αυτοερωτισμός </vt:lpstr>
      <vt:lpstr>Αυτοερωτισμός και Ν. συνέπιπταν</vt:lpstr>
      <vt:lpstr>Αυτοερωτισμός </vt:lpstr>
      <vt:lpstr>πχ στην ψυχαναγκαστική νεύρωση</vt:lpstr>
      <vt:lpstr>πχ ναρκισσισμός- αυτοερωτισμός-βλέμμα </vt:lpstr>
      <vt:lpstr>Αυτοερωτισμός κ επιθυμία</vt:lpstr>
      <vt:lpstr>Η αρχή της δημιουργία του υποκειμένου</vt:lpstr>
      <vt:lpstr>1915: όταν το αντικείμενο εμφανίζεται σε αυτό το στάδιο =&gt; ΜΙΣΟΣ</vt:lpstr>
      <vt:lpstr>    Ο δευτερογενής ναρκισσισμός  κ΄ η επιλογή του αντικειμένου</vt:lpstr>
      <vt:lpstr>Ο δευτερογενής ναρκισσισμός  κ΄ η επιλογή του αντικειμένου</vt:lpstr>
      <vt:lpstr>Σχέση μεταξύ ναρκισσισμού, αντικειμένου και λίμπιντο</vt:lpstr>
      <vt:lpstr>Ναρκισσιστικές ταυτίσεις 1</vt:lpstr>
      <vt:lpstr>Μελαγχολία</vt:lpstr>
      <vt:lpstr>Ναρκισσιστικές ταυτίσεις 2</vt:lpstr>
      <vt:lpstr>Πρωτογενής ταύτιση</vt:lpstr>
      <vt:lpstr>Οι ναρκισσιστικές ταυτίσεις </vt:lpstr>
      <vt:lpstr>Ν. κ΄ η θεωρία των ενορμήσεων</vt:lpstr>
      <vt:lpstr>Green: στη μελαγχολία συνδέεται η ενόρμηση του θανάτου με την έννοια του Ν. </vt:lpstr>
      <vt:lpstr>Η έννοια της λίμπιντο</vt:lpstr>
      <vt:lpstr>Υποχονδρία: </vt:lpstr>
      <vt:lpstr>Ψύχωση: </vt:lpstr>
      <vt:lpstr>Συνδιέγερση</vt:lpstr>
      <vt:lpstr>Παράδοξα των επενδύσεων του Ν: </vt:lpstr>
      <vt:lpstr>Παράδοξα των επενδύσεων του Ν</vt:lpstr>
      <vt:lpstr>Η έννοια του ΕΓΩ 1</vt:lpstr>
      <vt:lpstr>Η έννοια του ΕΓΩ 2</vt:lpstr>
      <vt:lpstr>Η έννοια του ΕΓΩ 3</vt:lpstr>
      <vt:lpstr>Lacan: το στάδιο του καθρέφτη</vt:lpstr>
      <vt:lpstr>:  Η έννοια του ΕΓΩ 3- Green-2001</vt:lpstr>
      <vt:lpstr>Η έννοια του ΕΓΩ 4- Green-2001</vt:lpstr>
      <vt:lpstr>Freud- 1914 Ιδεώδες του ΕΓΩ (ego ideal)</vt:lpstr>
      <vt:lpstr>Το 1923 θεωρεί </vt:lpstr>
      <vt:lpstr>1921: η λιβιδινική σύσταση των ομάδων</vt:lpstr>
      <vt:lpstr>Lagache: 1958 αίρει τη σύγχυση</vt:lpstr>
      <vt:lpstr>J.Chassegeut-Smirgel-1975 </vt:lpstr>
      <vt:lpstr>Ιδεώδες ΕΓΩ (1914, 1916-1917, 1923)</vt:lpstr>
      <vt:lpstr>Ιδεώδες ΕΓΩ</vt:lpstr>
      <vt:lpstr>Το Υπερεγώ</vt:lpstr>
      <vt:lpstr>Το Υπερεγώ</vt:lpstr>
      <vt:lpstr>Το Υπερεγώ</vt:lpstr>
      <vt:lpstr>Διαφάνεια 51</vt:lpstr>
      <vt:lpstr> Ο Green προτείνει τρεις τύπους ναρκισσισμού:  </vt:lpstr>
      <vt:lpstr>1. Σωματικός ναρκισσισμός </vt:lpstr>
      <vt:lpstr>2. Νοητικός ναρκισσισμός </vt:lpstr>
      <vt:lpstr>3. Ηθικός ναρκισσισμός </vt:lpstr>
      <vt:lpstr>3. Ηθικός ναρκισσισμός </vt:lpstr>
      <vt:lpstr>Διαφάνεια 57</vt:lpstr>
      <vt:lpstr>Διαφάνεια 58</vt:lpstr>
      <vt:lpstr>Διαφάνεια 59</vt:lpstr>
      <vt:lpstr>Ο Grunberger</vt:lpstr>
      <vt:lpstr>Διαφάνεια 61</vt:lpstr>
      <vt:lpstr>Διαφάνεια 62</vt:lpstr>
      <vt:lpstr>Θεραπευτής – αναλυτής </vt:lpstr>
      <vt:lpstr>Στην ανάλυση </vt:lpstr>
      <vt:lpstr>Αυτοκτονία </vt:lpstr>
      <vt:lpstr>Αυτοκτονία </vt:lpstr>
      <vt:lpstr>Τεχνική</vt:lpstr>
      <vt:lpstr>Διαφάνεια 68</vt:lpstr>
      <vt:lpstr>Διαφάνεια 69</vt:lpstr>
      <vt:lpstr>Διαφάνεια 70</vt:lpstr>
      <vt:lpstr>Ο ναρκισσισμός </vt:lpstr>
      <vt:lpstr>Διαφάνεια 72</vt:lpstr>
      <vt:lpstr>Διαφάνεια 73</vt:lpstr>
      <vt:lpstr>Διαφάνεια 74</vt:lpstr>
      <vt:lpstr>Φυσιολογικός Ναρκισσισμός </vt:lpstr>
      <vt:lpstr>Παθολογικός ναρκισσισμός </vt:lpstr>
      <vt:lpstr>Η ναρκισσιστική προσωπικότητα είναι σοβαρή μορφή παθολογικού ναρκισσισμού. Οι ασθενείς αυτοί είναι  </vt:lpstr>
      <vt:lpstr>Θεραπεία </vt:lpstr>
      <vt:lpstr>Θεραπεία </vt:lpstr>
      <vt:lpstr>Διαφάνεια 80</vt:lpstr>
      <vt:lpstr>Διαφάνεια 81</vt:lpstr>
      <vt:lpstr>Διαφάνεια 82</vt:lpstr>
      <vt:lpstr>Διαφάνεια 83</vt:lpstr>
      <vt:lpstr>Διαφάνεια 84</vt:lpstr>
      <vt:lpstr>Λιβιδινικός ναρκισσισμός </vt:lpstr>
      <vt:lpstr>Καταστροφικός ναρκισσισμός </vt:lpstr>
      <vt:lpstr>Στην αναλυτική διαδικασία </vt:lpstr>
      <vt:lpstr>Ο Rosenfeld διακρίνει μεταξύ ναρκισσιστικών ασθενών με: </vt:lpstr>
      <vt:lpstr>α) «παχύ δέρμα» </vt:lpstr>
      <vt:lpstr> β) «λεπτό δέρμα» </vt:lpstr>
      <vt:lpstr>Διαφάνεια 91</vt:lpstr>
      <vt:lpstr>Hartmann</vt:lpstr>
      <vt:lpstr>Διαφάνεια 93</vt:lpstr>
      <vt:lpstr>Διαφάνεια 94</vt:lpstr>
      <vt:lpstr>Διαφάνεια 95</vt:lpstr>
      <vt:lpstr>Με αναλυόμενους που εμφανίζουν «πρώιμες συναισθηματικές διαταραχές:</vt:lpstr>
      <vt:lpstr>Διαφάνεια 97</vt:lpstr>
      <vt:lpstr>Διαφάνεια 98</vt:lpstr>
      <vt:lpstr>Συνοψίζοντας τη θεωρία </vt:lpstr>
      <vt:lpstr>Για τους κλαϊνικούς,  </vt:lpstr>
      <vt:lpstr>Διαφάνεια 101</vt:lpstr>
      <vt:lpstr>Διαφάνεια 102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User-PC</dc:creator>
  <cp:lastModifiedBy>user</cp:lastModifiedBy>
  <cp:revision>103</cp:revision>
  <dcterms:created xsi:type="dcterms:W3CDTF">2009-04-16T11:32:32Z</dcterms:created>
  <dcterms:modified xsi:type="dcterms:W3CDTF">2021-02-19T18:36:23Z</dcterms:modified>
</cp:coreProperties>
</file>