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Lst>
  <p:sldIdLst>
    <p:sldId id="256" r:id="rId2"/>
    <p:sldId id="257" r:id="rId3"/>
    <p:sldId id="258" r:id="rId4"/>
    <p:sldId id="295" r:id="rId5"/>
    <p:sldId id="269" r:id="rId6"/>
    <p:sldId id="259" r:id="rId7"/>
    <p:sldId id="260" r:id="rId8"/>
    <p:sldId id="268" r:id="rId9"/>
    <p:sldId id="277" r:id="rId10"/>
    <p:sldId id="261" r:id="rId11"/>
    <p:sldId id="262" r:id="rId12"/>
    <p:sldId id="264" r:id="rId13"/>
    <p:sldId id="296" r:id="rId14"/>
    <p:sldId id="267" r:id="rId15"/>
    <p:sldId id="263" r:id="rId16"/>
    <p:sldId id="265" r:id="rId17"/>
    <p:sldId id="266" r:id="rId18"/>
    <p:sldId id="278" r:id="rId19"/>
    <p:sldId id="276" r:id="rId20"/>
    <p:sldId id="270" r:id="rId21"/>
    <p:sldId id="271" r:id="rId22"/>
    <p:sldId id="279" r:id="rId23"/>
    <p:sldId id="273" r:id="rId24"/>
    <p:sldId id="274" r:id="rId25"/>
    <p:sldId id="275" r:id="rId26"/>
    <p:sldId id="272" r:id="rId27"/>
    <p:sldId id="297" r:id="rId28"/>
    <p:sldId id="281" r:id="rId29"/>
    <p:sldId id="298" r:id="rId30"/>
    <p:sldId id="293" r:id="rId31"/>
    <p:sldId id="294" r:id="rId32"/>
    <p:sldId id="280" r:id="rId33"/>
  </p:sldIdLst>
  <p:sldSz cx="12192000" cy="6858000"/>
  <p:notesSz cx="9926638" cy="67976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667" autoAdjust="0"/>
  </p:normalViewPr>
  <p:slideViewPr>
    <p:cSldViewPr snapToGrid="0">
      <p:cViewPr varScale="1">
        <p:scale>
          <a:sx n="75" d="100"/>
          <a:sy n="75" d="100"/>
        </p:scale>
        <p:origin x="102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9146CB00-52DF-43DD-A35E-4188AA572872}" type="datetimeFigureOut">
              <a:rPr lang="el-GR" smtClean="0"/>
              <a:t>18/6/2021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1DBD72B-CCE6-488B-8FDB-61C46EE49F09}" type="slidenum">
              <a:rPr lang="el-GR" smtClean="0"/>
              <a:t>‹#›</a:t>
            </a:fld>
            <a:endParaRPr lang="el-GR"/>
          </a:p>
        </p:txBody>
      </p:sp>
    </p:spTree>
    <p:extLst>
      <p:ext uri="{BB962C8B-B14F-4D97-AF65-F5344CB8AC3E}">
        <p14:creationId xmlns:p14="http://schemas.microsoft.com/office/powerpoint/2010/main" val="7910748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9146CB00-52DF-43DD-A35E-4188AA572872}" type="datetimeFigureOut">
              <a:rPr lang="el-GR" smtClean="0"/>
              <a:t>18/6/2021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1DBD72B-CCE6-488B-8FDB-61C46EE49F09}" type="slidenum">
              <a:rPr lang="el-GR" smtClean="0"/>
              <a:t>‹#›</a:t>
            </a:fld>
            <a:endParaRPr lang="el-GR"/>
          </a:p>
        </p:txBody>
      </p:sp>
    </p:spTree>
    <p:extLst>
      <p:ext uri="{BB962C8B-B14F-4D97-AF65-F5344CB8AC3E}">
        <p14:creationId xmlns:p14="http://schemas.microsoft.com/office/powerpoint/2010/main" val="40916983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l-GR"/>
              <a:t>Κάντε κλικ για να επεξεργαστείτε τον τίτλο υποδείγματος</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9146CB00-52DF-43DD-A35E-4188AA572872}" type="datetimeFigureOut">
              <a:rPr lang="el-GR" smtClean="0"/>
              <a:t>18/6/2021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1DBD72B-CCE6-488B-8FDB-61C46EE49F09}" type="slidenum">
              <a:rPr lang="el-GR" smtClean="0"/>
              <a:t>‹#›</a:t>
            </a:fld>
            <a:endParaRPr lang="el-GR"/>
          </a:p>
        </p:txBody>
      </p:sp>
    </p:spTree>
    <p:extLst>
      <p:ext uri="{BB962C8B-B14F-4D97-AF65-F5344CB8AC3E}">
        <p14:creationId xmlns:p14="http://schemas.microsoft.com/office/powerpoint/2010/main" val="2219812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l-GR"/>
              <a:t>Κάντε κλικ για να επεξεργαστείτε τον τίτλο υποδείγματος</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l-GR"/>
              <a:t>Στυλ κειμένου υποδείγματος</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9146CB00-52DF-43DD-A35E-4188AA572872}" type="datetimeFigureOut">
              <a:rPr lang="el-GR" smtClean="0"/>
              <a:t>18/6/2021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1DBD72B-CCE6-488B-8FDB-61C46EE49F09}" type="slidenum">
              <a:rPr lang="el-GR" smtClean="0"/>
              <a:t>‹#›</a:t>
            </a:fld>
            <a:endParaRPr lang="el-G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4386155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9146CB00-52DF-43DD-A35E-4188AA572872}" type="datetimeFigureOut">
              <a:rPr lang="el-GR" smtClean="0"/>
              <a:t>18/6/2021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1DBD72B-CCE6-488B-8FDB-61C46EE49F09}" type="slidenum">
              <a:rPr lang="el-GR" smtClean="0"/>
              <a:t>‹#›</a:t>
            </a:fld>
            <a:endParaRPr lang="el-GR"/>
          </a:p>
        </p:txBody>
      </p:sp>
    </p:spTree>
    <p:extLst>
      <p:ext uri="{BB962C8B-B14F-4D97-AF65-F5344CB8AC3E}">
        <p14:creationId xmlns:p14="http://schemas.microsoft.com/office/powerpoint/2010/main" val="7399619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9146CB00-52DF-43DD-A35E-4188AA572872}" type="datetimeFigureOut">
              <a:rPr lang="el-GR" smtClean="0"/>
              <a:t>18/6/2021</a:t>
            </a:fld>
            <a:endParaRPr lang="el-GR"/>
          </a:p>
        </p:txBody>
      </p:sp>
      <p:sp>
        <p:nvSpPr>
          <p:cNvPr id="4"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1DBD72B-CCE6-488B-8FDB-61C46EE49F09}" type="slidenum">
              <a:rPr lang="el-GR" smtClean="0"/>
              <a:t>‹#›</a:t>
            </a:fld>
            <a:endParaRPr lang="el-GR"/>
          </a:p>
        </p:txBody>
      </p:sp>
    </p:spTree>
    <p:extLst>
      <p:ext uri="{BB962C8B-B14F-4D97-AF65-F5344CB8AC3E}">
        <p14:creationId xmlns:p14="http://schemas.microsoft.com/office/powerpoint/2010/main" val="18767284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9146CB00-52DF-43DD-A35E-4188AA572872}" type="datetimeFigureOut">
              <a:rPr lang="el-GR" smtClean="0"/>
              <a:t>18/6/2021</a:t>
            </a:fld>
            <a:endParaRPr lang="el-GR"/>
          </a:p>
        </p:txBody>
      </p:sp>
      <p:sp>
        <p:nvSpPr>
          <p:cNvPr id="4"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1DBD72B-CCE6-488B-8FDB-61C46EE49F09}" type="slidenum">
              <a:rPr lang="el-GR" smtClean="0"/>
              <a:t>‹#›</a:t>
            </a:fld>
            <a:endParaRPr lang="el-GR"/>
          </a:p>
        </p:txBody>
      </p:sp>
    </p:spTree>
    <p:extLst>
      <p:ext uri="{BB962C8B-B14F-4D97-AF65-F5344CB8AC3E}">
        <p14:creationId xmlns:p14="http://schemas.microsoft.com/office/powerpoint/2010/main" val="31586595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nchorCtr="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9146CB00-52DF-43DD-A35E-4188AA572872}" type="datetimeFigureOut">
              <a:rPr lang="el-GR" smtClean="0"/>
              <a:t>18/6/2021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1DBD72B-CCE6-488B-8FDB-61C46EE49F09}" type="slidenum">
              <a:rPr lang="el-GR" smtClean="0"/>
              <a:t>‹#›</a:t>
            </a:fld>
            <a:endParaRPr lang="el-GR"/>
          </a:p>
        </p:txBody>
      </p:sp>
    </p:spTree>
    <p:extLst>
      <p:ext uri="{BB962C8B-B14F-4D97-AF65-F5344CB8AC3E}">
        <p14:creationId xmlns:p14="http://schemas.microsoft.com/office/powerpoint/2010/main" val="10259156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9146CB00-52DF-43DD-A35E-4188AA572872}" type="datetimeFigureOut">
              <a:rPr lang="el-GR" smtClean="0"/>
              <a:t>18/6/2021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1DBD72B-CCE6-488B-8FDB-61C46EE49F09}" type="slidenum">
              <a:rPr lang="el-GR" smtClean="0"/>
              <a:t>‹#›</a:t>
            </a:fld>
            <a:endParaRPr lang="el-GR"/>
          </a:p>
        </p:txBody>
      </p:sp>
    </p:spTree>
    <p:extLst>
      <p:ext uri="{BB962C8B-B14F-4D97-AF65-F5344CB8AC3E}">
        <p14:creationId xmlns:p14="http://schemas.microsoft.com/office/powerpoint/2010/main" val="23414838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3"/>
          <p:cNvSpPr>
            <a:spLocks noGrp="1"/>
          </p:cNvSpPr>
          <p:nvPr>
            <p:ph type="dt" sz="half" idx="10"/>
          </p:nvPr>
        </p:nvSpPr>
        <p:spPr/>
        <p:txBody>
          <a:bodyPr/>
          <a:lstStyle/>
          <a:p>
            <a:fld id="{9146CB00-52DF-43DD-A35E-4188AA572872}" type="datetimeFigureOut">
              <a:rPr lang="el-GR" smtClean="0"/>
              <a:t>18/6/2021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1DBD72B-CCE6-488B-8FDB-61C46EE49F09}" type="slidenum">
              <a:rPr lang="el-GR" smtClean="0"/>
              <a:t>‹#›</a:t>
            </a:fld>
            <a:endParaRPr lang="el-GR"/>
          </a:p>
        </p:txBody>
      </p:sp>
    </p:spTree>
    <p:extLst>
      <p:ext uri="{BB962C8B-B14F-4D97-AF65-F5344CB8AC3E}">
        <p14:creationId xmlns:p14="http://schemas.microsoft.com/office/powerpoint/2010/main" val="8941787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9146CB00-52DF-43DD-A35E-4188AA572872}" type="datetimeFigureOut">
              <a:rPr lang="el-GR" smtClean="0"/>
              <a:t>18/6/2021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1DBD72B-CCE6-488B-8FDB-61C46EE49F09}" type="slidenum">
              <a:rPr lang="el-GR" smtClean="0"/>
              <a:t>‹#›</a:t>
            </a:fld>
            <a:endParaRPr lang="el-GR"/>
          </a:p>
        </p:txBody>
      </p:sp>
    </p:spTree>
    <p:extLst>
      <p:ext uri="{BB962C8B-B14F-4D97-AF65-F5344CB8AC3E}">
        <p14:creationId xmlns:p14="http://schemas.microsoft.com/office/powerpoint/2010/main" val="24991618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9146CB00-52DF-43DD-A35E-4188AA572872}" type="datetimeFigureOut">
              <a:rPr lang="el-GR" smtClean="0"/>
              <a:t>18/6/2021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1DBD72B-CCE6-488B-8FDB-61C46EE49F09}" type="slidenum">
              <a:rPr lang="el-GR" smtClean="0"/>
              <a:t>‹#›</a:t>
            </a:fld>
            <a:endParaRPr lang="el-GR"/>
          </a:p>
        </p:txBody>
      </p:sp>
    </p:spTree>
    <p:extLst>
      <p:ext uri="{BB962C8B-B14F-4D97-AF65-F5344CB8AC3E}">
        <p14:creationId xmlns:p14="http://schemas.microsoft.com/office/powerpoint/2010/main" val="6628646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9146CB00-52DF-43DD-A35E-4188AA572872}" type="datetimeFigureOut">
              <a:rPr lang="el-GR" smtClean="0"/>
              <a:t>18/6/2021</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E1DBD72B-CCE6-488B-8FDB-61C46EE49F09}" type="slidenum">
              <a:rPr lang="el-GR" smtClean="0"/>
              <a:t>‹#›</a:t>
            </a:fld>
            <a:endParaRPr lang="el-GR"/>
          </a:p>
        </p:txBody>
      </p:sp>
    </p:spTree>
    <p:extLst>
      <p:ext uri="{BB962C8B-B14F-4D97-AF65-F5344CB8AC3E}">
        <p14:creationId xmlns:p14="http://schemas.microsoft.com/office/powerpoint/2010/main" val="23046487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7" name="Date Placeholder 2"/>
          <p:cNvSpPr>
            <a:spLocks noGrp="1"/>
          </p:cNvSpPr>
          <p:nvPr>
            <p:ph type="dt" sz="half" idx="10"/>
          </p:nvPr>
        </p:nvSpPr>
        <p:spPr/>
        <p:txBody>
          <a:bodyPr/>
          <a:lstStyle/>
          <a:p>
            <a:fld id="{9146CB00-52DF-43DD-A35E-4188AA572872}" type="datetimeFigureOut">
              <a:rPr lang="el-GR" smtClean="0"/>
              <a:t>18/6/2021</a:t>
            </a:fld>
            <a:endParaRPr lang="el-GR"/>
          </a:p>
        </p:txBody>
      </p:sp>
      <p:sp>
        <p:nvSpPr>
          <p:cNvPr id="5" name="Footer Placeholder 3"/>
          <p:cNvSpPr>
            <a:spLocks noGrp="1"/>
          </p:cNvSpPr>
          <p:nvPr>
            <p:ph type="ftr" sz="quarter" idx="11"/>
          </p:nvPr>
        </p:nvSpPr>
        <p:spPr/>
        <p:txBody>
          <a:bodyPr/>
          <a:lstStyle/>
          <a:p>
            <a:endParaRPr lang="el-GR"/>
          </a:p>
        </p:txBody>
      </p:sp>
      <p:sp>
        <p:nvSpPr>
          <p:cNvPr id="6" name="Slide Number Placeholder 4"/>
          <p:cNvSpPr>
            <a:spLocks noGrp="1"/>
          </p:cNvSpPr>
          <p:nvPr>
            <p:ph type="sldNum" sz="quarter" idx="12"/>
          </p:nvPr>
        </p:nvSpPr>
        <p:spPr/>
        <p:txBody>
          <a:bodyPr/>
          <a:lstStyle/>
          <a:p>
            <a:fld id="{E1DBD72B-CCE6-488B-8FDB-61C46EE49F09}" type="slidenum">
              <a:rPr lang="el-GR" smtClean="0"/>
              <a:t>‹#›</a:t>
            </a:fld>
            <a:endParaRPr lang="el-GR"/>
          </a:p>
        </p:txBody>
      </p:sp>
    </p:spTree>
    <p:extLst>
      <p:ext uri="{BB962C8B-B14F-4D97-AF65-F5344CB8AC3E}">
        <p14:creationId xmlns:p14="http://schemas.microsoft.com/office/powerpoint/2010/main" val="16636514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9146CB00-52DF-43DD-A35E-4188AA572872}" type="datetimeFigureOut">
              <a:rPr lang="el-GR" smtClean="0"/>
              <a:t>18/6/2021</a:t>
            </a:fld>
            <a:endParaRPr lang="el-GR"/>
          </a:p>
        </p:txBody>
      </p:sp>
      <p:sp>
        <p:nvSpPr>
          <p:cNvPr id="5" name="Footer Placeholder 2"/>
          <p:cNvSpPr>
            <a:spLocks noGrp="1"/>
          </p:cNvSpPr>
          <p:nvPr>
            <p:ph type="ftr" sz="quarter" idx="11"/>
          </p:nvPr>
        </p:nvSpPr>
        <p:spPr/>
        <p:txBody>
          <a:bodyPr/>
          <a:lstStyle/>
          <a:p>
            <a:endParaRPr lang="el-GR"/>
          </a:p>
        </p:txBody>
      </p:sp>
      <p:sp>
        <p:nvSpPr>
          <p:cNvPr id="6" name="Slide Number Placeholder 3"/>
          <p:cNvSpPr>
            <a:spLocks noGrp="1"/>
          </p:cNvSpPr>
          <p:nvPr>
            <p:ph type="sldNum" sz="quarter" idx="12"/>
          </p:nvPr>
        </p:nvSpPr>
        <p:spPr/>
        <p:txBody>
          <a:bodyPr/>
          <a:lstStyle/>
          <a:p>
            <a:fld id="{E1DBD72B-CCE6-488B-8FDB-61C46EE49F09}" type="slidenum">
              <a:rPr lang="el-GR" smtClean="0"/>
              <a:t>‹#›</a:t>
            </a:fld>
            <a:endParaRPr lang="el-GR"/>
          </a:p>
        </p:txBody>
      </p:sp>
    </p:spTree>
    <p:extLst>
      <p:ext uri="{BB962C8B-B14F-4D97-AF65-F5344CB8AC3E}">
        <p14:creationId xmlns:p14="http://schemas.microsoft.com/office/powerpoint/2010/main" val="15870623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7" name="Date Placeholder 4"/>
          <p:cNvSpPr>
            <a:spLocks noGrp="1"/>
          </p:cNvSpPr>
          <p:nvPr>
            <p:ph type="dt" sz="half" idx="10"/>
          </p:nvPr>
        </p:nvSpPr>
        <p:spPr/>
        <p:txBody>
          <a:bodyPr/>
          <a:lstStyle/>
          <a:p>
            <a:fld id="{9146CB00-52DF-43DD-A35E-4188AA572872}" type="datetimeFigureOut">
              <a:rPr lang="el-GR" smtClean="0"/>
              <a:t>18/6/2021</a:t>
            </a:fld>
            <a:endParaRPr lang="el-GR"/>
          </a:p>
        </p:txBody>
      </p:sp>
      <p:sp>
        <p:nvSpPr>
          <p:cNvPr id="5" name="Footer Placeholder 5"/>
          <p:cNvSpPr>
            <a:spLocks noGrp="1"/>
          </p:cNvSpPr>
          <p:nvPr>
            <p:ph type="ftr" sz="quarter" idx="11"/>
          </p:nvPr>
        </p:nvSpPr>
        <p:spPr/>
        <p:txBody>
          <a:bodyPr/>
          <a:lstStyle/>
          <a:p>
            <a:endParaRPr lang="el-GR"/>
          </a:p>
        </p:txBody>
      </p:sp>
      <p:sp>
        <p:nvSpPr>
          <p:cNvPr id="6" name="Slide Number Placeholder 6"/>
          <p:cNvSpPr>
            <a:spLocks noGrp="1"/>
          </p:cNvSpPr>
          <p:nvPr>
            <p:ph type="sldNum" sz="quarter" idx="12"/>
          </p:nvPr>
        </p:nvSpPr>
        <p:spPr/>
        <p:txBody>
          <a:bodyPr/>
          <a:lstStyle/>
          <a:p>
            <a:fld id="{E1DBD72B-CCE6-488B-8FDB-61C46EE49F09}" type="slidenum">
              <a:rPr lang="el-GR" smtClean="0"/>
              <a:t>‹#›</a:t>
            </a:fld>
            <a:endParaRPr lang="el-GR"/>
          </a:p>
        </p:txBody>
      </p:sp>
    </p:spTree>
    <p:extLst>
      <p:ext uri="{BB962C8B-B14F-4D97-AF65-F5344CB8AC3E}">
        <p14:creationId xmlns:p14="http://schemas.microsoft.com/office/powerpoint/2010/main" val="29117143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9146CB00-52DF-43DD-A35E-4188AA572872}" type="datetimeFigureOut">
              <a:rPr lang="el-GR" smtClean="0"/>
              <a:t>18/6/2021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1DBD72B-CCE6-488B-8FDB-61C46EE49F09}" type="slidenum">
              <a:rPr lang="el-GR" smtClean="0"/>
              <a:t>‹#›</a:t>
            </a:fld>
            <a:endParaRPr lang="el-GR"/>
          </a:p>
        </p:txBody>
      </p:sp>
    </p:spTree>
    <p:extLst>
      <p:ext uri="{BB962C8B-B14F-4D97-AF65-F5344CB8AC3E}">
        <p14:creationId xmlns:p14="http://schemas.microsoft.com/office/powerpoint/2010/main" val="19474034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9146CB00-52DF-43DD-A35E-4188AA572872}" type="datetimeFigureOut">
              <a:rPr lang="el-GR" smtClean="0"/>
              <a:t>18/6/2021</a:t>
            </a:fld>
            <a:endParaRPr lang="el-G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l-G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E1DBD72B-CCE6-488B-8FDB-61C46EE49F09}" type="slidenum">
              <a:rPr lang="el-GR" smtClean="0"/>
              <a:t>‹#›</a:t>
            </a:fld>
            <a:endParaRPr lang="el-GR"/>
          </a:p>
        </p:txBody>
      </p:sp>
    </p:spTree>
    <p:extLst>
      <p:ext uri="{BB962C8B-B14F-4D97-AF65-F5344CB8AC3E}">
        <p14:creationId xmlns:p14="http://schemas.microsoft.com/office/powerpoint/2010/main" val="3915172916"/>
      </p:ext>
    </p:extLst>
  </p:cSld>
  <p:clrMap bg1="dk1" tx1="lt1" bg2="dk2" tx2="lt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 id="2147483888" r:id="rId12"/>
    <p:sldLayoutId id="2147483889" r:id="rId13"/>
    <p:sldLayoutId id="2147483890" r:id="rId14"/>
    <p:sldLayoutId id="2147483891" r:id="rId15"/>
    <p:sldLayoutId id="2147483892" r:id="rId16"/>
    <p:sldLayoutId id="2147483893"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77FD3BC-FF00-4530-8862-A38DCBD50316}"/>
              </a:ext>
            </a:extLst>
          </p:cNvPr>
          <p:cNvSpPr>
            <a:spLocks noGrp="1"/>
          </p:cNvSpPr>
          <p:nvPr>
            <p:ph type="ctrTitle"/>
          </p:nvPr>
        </p:nvSpPr>
        <p:spPr/>
        <p:txBody>
          <a:bodyPr/>
          <a:lstStyle/>
          <a:p>
            <a:r>
              <a:rPr lang="el-GR" sz="2400" b="1" dirty="0">
                <a:solidFill>
                  <a:srgbClr val="FF0000"/>
                </a:solidFill>
              </a:rPr>
              <a:t>Κλινικό σεμινάριο ΕΚΨ ΠΣ Δ. Θράκης</a:t>
            </a:r>
            <a:br>
              <a:rPr lang="el-GR" sz="2400" b="1" dirty="0">
                <a:solidFill>
                  <a:srgbClr val="FF0000"/>
                </a:solidFill>
              </a:rPr>
            </a:br>
            <a:br>
              <a:rPr lang="el-GR" sz="2400" b="1" dirty="0">
                <a:solidFill>
                  <a:srgbClr val="FF0000"/>
                </a:solidFill>
              </a:rPr>
            </a:br>
            <a:r>
              <a:rPr lang="el-GR" sz="2400" b="1" dirty="0">
                <a:solidFill>
                  <a:srgbClr val="FF0000"/>
                </a:solidFill>
              </a:rPr>
              <a:t>Ιούνιος 2021</a:t>
            </a:r>
            <a:br>
              <a:rPr lang="el-GR" sz="2400" b="1" dirty="0">
                <a:solidFill>
                  <a:srgbClr val="FF0000"/>
                </a:solidFill>
              </a:rPr>
            </a:br>
            <a:r>
              <a:rPr lang="el-GR" sz="2400" b="1" dirty="0">
                <a:solidFill>
                  <a:srgbClr val="FF0000"/>
                </a:solidFill>
                <a:latin typeface="Calibri" panose="020F0502020204030204" pitchFamily="34" charset="0"/>
              </a:rPr>
              <a:t>Οριακή διαταραχή προσωπικότητας</a:t>
            </a:r>
            <a:br>
              <a:rPr lang="el-GR" sz="2400" b="1" dirty="0">
                <a:solidFill>
                  <a:srgbClr val="FF0000"/>
                </a:solidFill>
                <a:latin typeface="Calibri" panose="020F0502020204030204" pitchFamily="34" charset="0"/>
              </a:rPr>
            </a:br>
            <a:r>
              <a:rPr lang="el-GR" sz="2400" b="1" dirty="0">
                <a:solidFill>
                  <a:srgbClr val="FF0000"/>
                </a:solidFill>
                <a:latin typeface="Calibri" panose="020F0502020204030204" pitchFamily="34" charset="0"/>
              </a:rPr>
              <a:t>Εισηγητές: Κηπουρού Ελευθερία, Λαμπροπούλου Ελευθερία, </a:t>
            </a:r>
            <a:r>
              <a:rPr lang="el-GR" sz="2400" b="1" dirty="0" err="1">
                <a:solidFill>
                  <a:srgbClr val="FF0000"/>
                </a:solidFill>
                <a:latin typeface="Calibri" panose="020F0502020204030204" pitchFamily="34" charset="0"/>
              </a:rPr>
              <a:t>Στεφανουδάκης</a:t>
            </a:r>
            <a:r>
              <a:rPr lang="el-GR" sz="2400" b="1" dirty="0">
                <a:solidFill>
                  <a:srgbClr val="FF0000"/>
                </a:solidFill>
                <a:latin typeface="Calibri" panose="020F0502020204030204" pitchFamily="34" charset="0"/>
              </a:rPr>
              <a:t> Μανώλης</a:t>
            </a:r>
            <a:endParaRPr lang="el-GR" sz="2400" b="1" dirty="0">
              <a:solidFill>
                <a:srgbClr val="FF0000"/>
              </a:solidFill>
            </a:endParaRPr>
          </a:p>
        </p:txBody>
      </p:sp>
      <p:pic>
        <p:nvPicPr>
          <p:cNvPr id="5" name="Εικόνα 4">
            <a:extLst>
              <a:ext uri="{FF2B5EF4-FFF2-40B4-BE49-F238E27FC236}">
                <a16:creationId xmlns:a16="http://schemas.microsoft.com/office/drawing/2014/main" id="{3167C96C-27C4-458F-9707-DE5E69965D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38221" y="5049545"/>
            <a:ext cx="3515558" cy="1537686"/>
          </a:xfrm>
          <a:prstGeom prst="rect">
            <a:avLst/>
          </a:prstGeom>
        </p:spPr>
      </p:pic>
      <p:pic>
        <p:nvPicPr>
          <p:cNvPr id="9" name="Εικόνα 8">
            <a:extLst>
              <a:ext uri="{FF2B5EF4-FFF2-40B4-BE49-F238E27FC236}">
                <a16:creationId xmlns:a16="http://schemas.microsoft.com/office/drawing/2014/main" id="{E743AD22-8AAE-4F62-88FF-F90A2E7CD1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22058" y="1534284"/>
            <a:ext cx="3151573" cy="4804372"/>
          </a:xfrm>
          <a:prstGeom prst="rect">
            <a:avLst/>
          </a:prstGeom>
        </p:spPr>
      </p:pic>
    </p:spTree>
    <p:extLst>
      <p:ext uri="{BB962C8B-B14F-4D97-AF65-F5344CB8AC3E}">
        <p14:creationId xmlns:p14="http://schemas.microsoft.com/office/powerpoint/2010/main" val="37888276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CEC3F82-75ED-4CA9-9475-FC054F37BCFE}"/>
              </a:ext>
            </a:extLst>
          </p:cNvPr>
          <p:cNvSpPr>
            <a:spLocks noGrp="1"/>
          </p:cNvSpPr>
          <p:nvPr>
            <p:ph type="title"/>
          </p:nvPr>
        </p:nvSpPr>
        <p:spPr/>
        <p:txBody>
          <a:bodyPr>
            <a:noAutofit/>
          </a:bodyPr>
          <a:lstStyle/>
          <a:p>
            <a:r>
              <a:rPr lang="el-GR" sz="3200" b="1" dirty="0">
                <a:solidFill>
                  <a:srgbClr val="FF0000"/>
                </a:solidFill>
                <a:latin typeface="Calibri" panose="020F0502020204030204" pitchFamily="34" charset="0"/>
              </a:rPr>
              <a:t>Πέτρος Χαρτοκόλλης </a:t>
            </a:r>
            <a:br>
              <a:rPr lang="el-GR" sz="3200" b="1" dirty="0">
                <a:solidFill>
                  <a:srgbClr val="FF0000"/>
                </a:solidFill>
                <a:latin typeface="Calibri" panose="020F0502020204030204" pitchFamily="34" charset="0"/>
              </a:rPr>
            </a:br>
            <a:r>
              <a:rPr lang="el-GR" sz="3200" b="1" dirty="0">
                <a:solidFill>
                  <a:srgbClr val="FF0000"/>
                </a:solidFill>
              </a:rPr>
              <a:t>Οριακή –</a:t>
            </a:r>
            <a:r>
              <a:rPr lang="el-GR" sz="3200" b="1" dirty="0" err="1">
                <a:solidFill>
                  <a:srgbClr val="FF0000"/>
                </a:solidFill>
              </a:rPr>
              <a:t>μεταιχμιακή</a:t>
            </a:r>
            <a:r>
              <a:rPr lang="el-GR" sz="3200" b="1" dirty="0">
                <a:solidFill>
                  <a:srgbClr val="FF0000"/>
                </a:solidFill>
              </a:rPr>
              <a:t> διαταραχή προσωπικότητας</a:t>
            </a:r>
          </a:p>
        </p:txBody>
      </p:sp>
      <p:sp>
        <p:nvSpPr>
          <p:cNvPr id="3" name="Θέση περιεχομένου 2">
            <a:extLst>
              <a:ext uri="{FF2B5EF4-FFF2-40B4-BE49-F238E27FC236}">
                <a16:creationId xmlns:a16="http://schemas.microsoft.com/office/drawing/2014/main" id="{2535936A-2699-442F-BC34-F416C2A7CC21}"/>
              </a:ext>
            </a:extLst>
          </p:cNvPr>
          <p:cNvSpPr>
            <a:spLocks noGrp="1"/>
          </p:cNvSpPr>
          <p:nvPr>
            <p:ph idx="1"/>
          </p:nvPr>
        </p:nvSpPr>
        <p:spPr>
          <a:xfrm>
            <a:off x="1103312" y="2052918"/>
            <a:ext cx="8946541" cy="4578701"/>
          </a:xfrm>
        </p:spPr>
        <p:txBody>
          <a:bodyPr>
            <a:normAutofit/>
          </a:bodyPr>
          <a:lstStyle/>
          <a:p>
            <a:pPr marL="0" indent="0" algn="just">
              <a:buNone/>
            </a:pPr>
            <a:r>
              <a:rPr lang="el-GR" dirty="0">
                <a:latin typeface="Calibri" panose="020F0502020204030204" pitchFamily="34" charset="0"/>
              </a:rPr>
              <a:t>Ο Πέτρος Χαρτοκόλλης είναι ψυχίατρος, ομότιμος καθηγητής ψυχιατρικής στο Πανεπιστήμιο Πατρών,</a:t>
            </a:r>
            <a:r>
              <a:rPr lang="en-US" dirty="0">
                <a:latin typeface="Calibri" panose="020F0502020204030204" pitchFamily="34" charset="0"/>
              </a:rPr>
              <a:t> </a:t>
            </a:r>
            <a:r>
              <a:rPr lang="el-GR" dirty="0">
                <a:latin typeface="Calibri" panose="020F0502020204030204" pitchFamily="34" charset="0"/>
              </a:rPr>
              <a:t>ιδρυτικό μέλος και  τ. πρόεδρος της Ελληνικής ψυχαναλυτικής εταιρείας, διδάσκων αναλυτής του ψυχαναλυτικού ινστιτούτο </a:t>
            </a:r>
            <a:r>
              <a:rPr lang="en-US" dirty="0">
                <a:latin typeface="Calibri" panose="020F0502020204030204" pitchFamily="34" charset="0"/>
              </a:rPr>
              <a:t>Topeka</a:t>
            </a:r>
            <a:r>
              <a:rPr lang="el-GR" dirty="0">
                <a:latin typeface="Calibri" panose="020F0502020204030204" pitchFamily="34" charset="0"/>
              </a:rPr>
              <a:t> και διευθυντής της ψυχιατρικής κλινικής του ιδρύματος </a:t>
            </a:r>
            <a:r>
              <a:rPr lang="en-US" dirty="0">
                <a:latin typeface="Calibri" panose="020F0502020204030204" pitchFamily="34" charset="0"/>
              </a:rPr>
              <a:t>M</a:t>
            </a:r>
            <a:r>
              <a:rPr lang="el-GR" dirty="0" err="1">
                <a:latin typeface="Calibri" panose="020F0502020204030204" pitchFamily="34" charset="0"/>
              </a:rPr>
              <a:t>en</a:t>
            </a:r>
            <a:r>
              <a:rPr lang="en-US" dirty="0">
                <a:latin typeface="Calibri" panose="020F0502020204030204" pitchFamily="34" charset="0"/>
              </a:rPr>
              <a:t>n</a:t>
            </a:r>
            <a:r>
              <a:rPr lang="el-GR" dirty="0" err="1">
                <a:latin typeface="Calibri" panose="020F0502020204030204" pitchFamily="34" charset="0"/>
              </a:rPr>
              <a:t>inger</a:t>
            </a:r>
            <a:r>
              <a:rPr lang="en-US" dirty="0">
                <a:latin typeface="Calibri" panose="020F0502020204030204" pitchFamily="34" charset="0"/>
              </a:rPr>
              <a:t>.</a:t>
            </a:r>
            <a:r>
              <a:rPr lang="el-GR" dirty="0">
                <a:latin typeface="Calibri" panose="020F0502020204030204" pitchFamily="34" charset="0"/>
              </a:rPr>
              <a:t> Πρωτεργάτης της εννοιολογικής, κλινικής κι ερευνητικής καθιέρωσης της οντότητας του οριακού ασθενούς, τη δεκαετία του 1970. </a:t>
            </a:r>
          </a:p>
          <a:p>
            <a:pPr marL="0" indent="0" algn="just">
              <a:buNone/>
            </a:pPr>
            <a:r>
              <a:rPr lang="en-US" sz="1800" dirty="0">
                <a:latin typeface="Calibri" panose="020F0502020204030204" pitchFamily="34" charset="0"/>
              </a:rPr>
              <a:t> </a:t>
            </a:r>
            <a:r>
              <a:rPr lang="el-GR" sz="1800" dirty="0">
                <a:latin typeface="Calibri" panose="020F0502020204030204" pitchFamily="34" charset="0"/>
              </a:rPr>
              <a:t>η διατύπωση του όρου οριακή διαταραχή προσωπικότητας εμφανίστηκε για πρώτη φορά στο παγκόσμιο συνέδριο που έλαβε χώρα το 1976 στην </a:t>
            </a:r>
            <a:r>
              <a:rPr lang="el-GR" sz="1800" dirty="0" err="1">
                <a:latin typeface="Calibri" panose="020F0502020204030204" pitchFamily="34" charset="0"/>
              </a:rPr>
              <a:t>τοπεκα</a:t>
            </a:r>
            <a:r>
              <a:rPr lang="el-GR" sz="1800" dirty="0">
                <a:latin typeface="Calibri" panose="020F0502020204030204" pitchFamily="34" charset="0"/>
              </a:rPr>
              <a:t>  της πολιτείας του </a:t>
            </a:r>
            <a:r>
              <a:rPr lang="el-GR" sz="1800" dirty="0" err="1">
                <a:latin typeface="Calibri" panose="020F0502020204030204" pitchFamily="34" charset="0"/>
              </a:rPr>
              <a:t>κάνσας</a:t>
            </a:r>
            <a:r>
              <a:rPr lang="el-GR" sz="1800" dirty="0">
                <a:latin typeface="Calibri" panose="020F0502020204030204" pitchFamily="34" charset="0"/>
              </a:rPr>
              <a:t> υπό την αιγίδα του ψυχιατρικού ιδρύματος </a:t>
            </a:r>
            <a:r>
              <a:rPr lang="el-GR" sz="1800" dirty="0" err="1">
                <a:latin typeface="Calibri" panose="020F0502020204030204" pitchFamily="34" charset="0"/>
              </a:rPr>
              <a:t>messenger</a:t>
            </a:r>
            <a:r>
              <a:rPr lang="el-GR" sz="1800" dirty="0">
                <a:latin typeface="Calibri" panose="020F0502020204030204" pitchFamily="34" charset="0"/>
              </a:rPr>
              <a:t> με οργανωτή τον συγγραφέα του παρόντος άρθρου σε στενή συνεργασία με τον </a:t>
            </a:r>
            <a:r>
              <a:rPr lang="el-GR" dirty="0" err="1">
                <a:latin typeface="Calibri" panose="020F0502020204030204" pitchFamily="34" charset="0"/>
              </a:rPr>
              <a:t>Ο</a:t>
            </a:r>
            <a:r>
              <a:rPr lang="el-GR" sz="1800" dirty="0" err="1">
                <a:latin typeface="Calibri" panose="020F0502020204030204" pitchFamily="34" charset="0"/>
              </a:rPr>
              <a:t>tto</a:t>
            </a:r>
            <a:r>
              <a:rPr lang="el-GR" sz="1800" dirty="0">
                <a:latin typeface="Calibri" panose="020F0502020204030204" pitchFamily="34" charset="0"/>
              </a:rPr>
              <a:t> </a:t>
            </a:r>
            <a:r>
              <a:rPr lang="el-GR" dirty="0" err="1">
                <a:latin typeface="Calibri" panose="020F0502020204030204" pitchFamily="34" charset="0"/>
              </a:rPr>
              <a:t>Κ</a:t>
            </a:r>
            <a:r>
              <a:rPr lang="el-GR" sz="1800" dirty="0" err="1">
                <a:latin typeface="Calibri" panose="020F0502020204030204" pitchFamily="34" charset="0"/>
              </a:rPr>
              <a:t>ernberg</a:t>
            </a:r>
            <a:r>
              <a:rPr lang="el-GR" sz="1800" dirty="0">
                <a:latin typeface="Calibri" panose="020F0502020204030204" pitchFamily="34" charset="0"/>
              </a:rPr>
              <a:t> </a:t>
            </a:r>
            <a:endParaRPr lang="el-GR" dirty="0"/>
          </a:p>
          <a:p>
            <a:endParaRPr lang="el-GR" dirty="0"/>
          </a:p>
        </p:txBody>
      </p:sp>
      <p:pic>
        <p:nvPicPr>
          <p:cNvPr id="4" name="Εικόνα 3">
            <a:extLst>
              <a:ext uri="{FF2B5EF4-FFF2-40B4-BE49-F238E27FC236}">
                <a16:creationId xmlns:a16="http://schemas.microsoft.com/office/drawing/2014/main" id="{BA7A01D6-91BD-4C47-A3C6-7E0182C37D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38784" y="5451582"/>
            <a:ext cx="2619375" cy="1322079"/>
          </a:xfrm>
          <a:prstGeom prst="rect">
            <a:avLst/>
          </a:prstGeom>
        </p:spPr>
      </p:pic>
    </p:spTree>
    <p:extLst>
      <p:ext uri="{BB962C8B-B14F-4D97-AF65-F5344CB8AC3E}">
        <p14:creationId xmlns:p14="http://schemas.microsoft.com/office/powerpoint/2010/main" val="31167108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8C3D4F4-12A6-467C-A8A0-A4DB43B138EF}"/>
              </a:ext>
            </a:extLst>
          </p:cNvPr>
          <p:cNvSpPr>
            <a:spLocks noGrp="1"/>
          </p:cNvSpPr>
          <p:nvPr>
            <p:ph idx="1"/>
          </p:nvPr>
        </p:nvSpPr>
        <p:spPr>
          <a:xfrm>
            <a:off x="117543" y="88777"/>
            <a:ext cx="11237988" cy="6587230"/>
          </a:xfrm>
        </p:spPr>
        <p:txBody>
          <a:bodyPr>
            <a:normAutofit fontScale="92500" lnSpcReduction="20000"/>
          </a:bodyPr>
          <a:lstStyle/>
          <a:p>
            <a:pPr marL="0" indent="0" algn="just">
              <a:buNone/>
            </a:pPr>
            <a:endParaRPr lang="el-GR" dirty="0">
              <a:latin typeface="Calibri" panose="020F0502020204030204" pitchFamily="34" charset="0"/>
            </a:endParaRPr>
          </a:p>
          <a:p>
            <a:pPr algn="just"/>
            <a:r>
              <a:rPr lang="el-GR" dirty="0">
                <a:latin typeface="Calibri" panose="020F0502020204030204" pitchFamily="34" charset="0"/>
              </a:rPr>
              <a:t>Η</a:t>
            </a:r>
            <a:r>
              <a:rPr lang="el-GR" sz="1800" dirty="0">
                <a:latin typeface="Calibri" panose="020F0502020204030204" pitchFamily="34" charset="0"/>
              </a:rPr>
              <a:t> παθολογική, αλλά σταθερή, αυτή η οργάνωση της προσωπικότητας προσδιορίζεται από πέντε παραμέτρους:</a:t>
            </a:r>
          </a:p>
          <a:p>
            <a:pPr marL="0" indent="0" algn="just">
              <a:buNone/>
            </a:pPr>
            <a:r>
              <a:rPr lang="el-GR" sz="1800" dirty="0">
                <a:latin typeface="Calibri" panose="020F0502020204030204" pitchFamily="34" charset="0"/>
              </a:rPr>
              <a:t>1.  συναισθηματική προδιάθεση, </a:t>
            </a:r>
          </a:p>
          <a:p>
            <a:pPr marL="0" indent="0" algn="just">
              <a:buNone/>
            </a:pPr>
            <a:r>
              <a:rPr lang="el-GR" sz="1800" dirty="0">
                <a:latin typeface="Calibri" panose="020F0502020204030204" pitchFamily="34" charset="0"/>
              </a:rPr>
              <a:t>2. αυτοέλεγχο,</a:t>
            </a:r>
          </a:p>
          <a:p>
            <a:pPr marL="0" indent="0" algn="just">
              <a:buNone/>
            </a:pPr>
            <a:r>
              <a:rPr lang="el-GR" sz="1800" dirty="0">
                <a:latin typeface="Calibri" panose="020F0502020204030204" pitchFamily="34" charset="0"/>
              </a:rPr>
              <a:t>3.  συνείδηση της πραγματικότητας, </a:t>
            </a:r>
          </a:p>
          <a:p>
            <a:pPr marL="0" indent="0" algn="just">
              <a:buNone/>
            </a:pPr>
            <a:endParaRPr lang="el-GR" sz="1800" dirty="0">
              <a:latin typeface="Calibri" panose="020F0502020204030204" pitchFamily="34" charset="0"/>
            </a:endParaRPr>
          </a:p>
          <a:p>
            <a:pPr marL="0" indent="0" algn="just">
              <a:buNone/>
            </a:pPr>
            <a:r>
              <a:rPr lang="el-GR" sz="1800" dirty="0">
                <a:latin typeface="Calibri" panose="020F0502020204030204" pitchFamily="34" charset="0"/>
              </a:rPr>
              <a:t>4.  προσωπική ταυτότητα και</a:t>
            </a:r>
          </a:p>
          <a:p>
            <a:pPr marL="0" indent="0" algn="just">
              <a:buNone/>
            </a:pPr>
            <a:r>
              <a:rPr lang="el-GR" sz="1800" dirty="0">
                <a:latin typeface="Calibri" panose="020F0502020204030204" pitchFamily="34" charset="0"/>
              </a:rPr>
              <a:t>5.  διαπροσωπικές σχέσεις αφενός,</a:t>
            </a:r>
          </a:p>
          <a:p>
            <a:r>
              <a:rPr lang="el-GR" sz="1800" dirty="0">
                <a:latin typeface="Calibri" panose="020F0502020204030204" pitchFamily="34" charset="0"/>
              </a:rPr>
              <a:t> και από πρωτόγονους μηχανισμούς Άμυνας όπως</a:t>
            </a:r>
          </a:p>
          <a:p>
            <a:r>
              <a:rPr lang="el-GR" sz="1800" dirty="0">
                <a:latin typeface="Calibri" panose="020F0502020204030204" pitchFamily="34" charset="0"/>
              </a:rPr>
              <a:t> η διχοτόμηση η άρνηση η προβολή, η </a:t>
            </a:r>
            <a:r>
              <a:rPr lang="el-GR" sz="1800" dirty="0" err="1">
                <a:latin typeface="Calibri" panose="020F0502020204030204" pitchFamily="34" charset="0"/>
              </a:rPr>
              <a:t>προβλητική</a:t>
            </a:r>
            <a:r>
              <a:rPr lang="el-GR" sz="1800" dirty="0">
                <a:latin typeface="Calibri" panose="020F0502020204030204" pitchFamily="34" charset="0"/>
              </a:rPr>
              <a:t> ταύτιση, η πρωτόγονη εξιδανίκευση, η παντοδυναμία και η αποπροσωποποίηση που μέσω αυτών ο ασθενής προσπαθεί να προστατέψει τον εαυτό του από βαθιά ριζωμένα αισθήματα αναξιότητας, </a:t>
            </a:r>
            <a:r>
              <a:rPr lang="el-GR" sz="1800" dirty="0" err="1">
                <a:latin typeface="Calibri" panose="020F0502020204030204" pitchFamily="34" charset="0"/>
              </a:rPr>
              <a:t>αυτοπεριφρόνησης</a:t>
            </a:r>
            <a:r>
              <a:rPr lang="el-GR" sz="1800" dirty="0">
                <a:latin typeface="Calibri" panose="020F0502020204030204" pitchFamily="34" charset="0"/>
              </a:rPr>
              <a:t> και καταδιωκτικού άγχους. όλα αυτά τα συναισθήματα υποτίθεται ότι προέρχονται από μία προβληματική σχέση μητέρας-παιδιού υπερπροστατευτική αλλά αναξιόπιστη εναλλακτικά </a:t>
            </a:r>
            <a:r>
              <a:rPr lang="el-GR" sz="1800" dirty="0" err="1">
                <a:latin typeface="Calibri" panose="020F0502020204030204" pitchFamily="34" charset="0"/>
              </a:rPr>
              <a:t>επιβραβευτική</a:t>
            </a:r>
            <a:r>
              <a:rPr lang="el-GR" sz="1800" dirty="0">
                <a:latin typeface="Calibri" panose="020F0502020204030204" pitchFamily="34" charset="0"/>
              </a:rPr>
              <a:t>  και απορριπτική .</a:t>
            </a:r>
            <a:r>
              <a:rPr lang="en-US" sz="1800" dirty="0">
                <a:latin typeface="Calibri" panose="020F0502020204030204" pitchFamily="34" charset="0"/>
              </a:rPr>
              <a:t> </a:t>
            </a:r>
            <a:r>
              <a:rPr lang="el-GR" sz="1800" dirty="0">
                <a:latin typeface="Calibri" panose="020F0502020204030204" pitchFamily="34" charset="0"/>
              </a:rPr>
              <a:t>οι αμυντικοί μηχανισμοί του οριακού ασθενούς έχουν την προέλευσή τους σε ένα πρωτόγονο στάδιο της ψυχοσεξουαλικής εξέλιξης πριν από την εγκαθίδρυση της απώθησης ως του βασικού αμυντικού μηχανισμού του Εγώ .</a:t>
            </a:r>
          </a:p>
          <a:p>
            <a:r>
              <a:rPr lang="el-GR" sz="1800" dirty="0">
                <a:latin typeface="Calibri" panose="020F0502020204030204" pitchFamily="34" charset="0"/>
              </a:rPr>
              <a:t>ως εκ τούτου οριακός ασθενής πάσχει από ένα διάχυτο συναίσθημα ταυτότητας </a:t>
            </a:r>
          </a:p>
          <a:p>
            <a:r>
              <a:rPr lang="el-GR" sz="1800" dirty="0">
                <a:latin typeface="Calibri" panose="020F0502020204030204" pitchFamily="34" charset="0"/>
              </a:rPr>
              <a:t>ο οριακός ασθενής, με την εξαίρεση της σχιζοειδούς προσωπικότητας, κάνει εύκολες αλλά ευάλωτες σχέσεις, έντονες αλλά επιπόλαιες και ασταθείς .Υπερευαίσθητος την κριτική, είναι αμφιθυμικός, απαιτητικός, </a:t>
            </a:r>
            <a:r>
              <a:rPr lang="el-GR" sz="1800" dirty="0" err="1">
                <a:latin typeface="Calibri" panose="020F0502020204030204" pitchFamily="34" charset="0"/>
              </a:rPr>
              <a:t>εξαρτητικός</a:t>
            </a:r>
            <a:r>
              <a:rPr lang="el-GR" sz="1800" dirty="0">
                <a:latin typeface="Calibri" panose="020F0502020204030204" pitchFamily="34" charset="0"/>
              </a:rPr>
              <a:t> και αναξιόπιστος. Αν και επιζητεί  διακαώς αγάπη, η προβληματική του ταυτότητα τον κάνει να αισθάνεται διαρκώς απορριπτέος, μόνος και αποξενωμένος.</a:t>
            </a:r>
          </a:p>
          <a:p>
            <a:r>
              <a:rPr lang="el-GR" sz="1800" dirty="0">
                <a:latin typeface="Calibri" panose="020F0502020204030204" pitchFamily="34" charset="0"/>
              </a:rPr>
              <a:t>διατηρεί μία καλή αίσθηση της πραγματικότητας αρκεί να υπάρχει διαθέσιμη μία εξωτερική δομή και να μην προκύπτει μία </a:t>
            </a:r>
            <a:r>
              <a:rPr lang="el-GR" sz="1800" dirty="0" err="1">
                <a:latin typeface="Calibri" panose="020F0502020204030204" pitchFamily="34" charset="0"/>
              </a:rPr>
              <a:t>στρεσογόνος</a:t>
            </a:r>
            <a:r>
              <a:rPr lang="el-GR" sz="1800" dirty="0">
                <a:latin typeface="Calibri" panose="020F0502020204030204" pitchFamily="34" charset="0"/>
              </a:rPr>
              <a:t> συναισθηματικά απαιτητική κατάσταση</a:t>
            </a:r>
          </a:p>
          <a:p>
            <a:endParaRPr lang="el-GR" sz="1800" dirty="0">
              <a:latin typeface="Calibri" panose="020F0502020204030204" pitchFamily="34" charset="0"/>
            </a:endParaRPr>
          </a:p>
          <a:p>
            <a:endParaRPr lang="el-GR" dirty="0"/>
          </a:p>
        </p:txBody>
      </p:sp>
      <p:pic>
        <p:nvPicPr>
          <p:cNvPr id="4" name="Εικόνα 3">
            <a:extLst>
              <a:ext uri="{FF2B5EF4-FFF2-40B4-BE49-F238E27FC236}">
                <a16:creationId xmlns:a16="http://schemas.microsoft.com/office/drawing/2014/main" id="{501C8EC5-74F3-4560-925D-C85902BC9E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04203" y="872971"/>
            <a:ext cx="3141133" cy="2038350"/>
          </a:xfrm>
          <a:prstGeom prst="rect">
            <a:avLst/>
          </a:prstGeom>
        </p:spPr>
      </p:pic>
    </p:spTree>
    <p:extLst>
      <p:ext uri="{BB962C8B-B14F-4D97-AF65-F5344CB8AC3E}">
        <p14:creationId xmlns:p14="http://schemas.microsoft.com/office/powerpoint/2010/main" val="37522641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9188DE9-99F3-4B5D-A926-CDB9EB771EE1}"/>
              </a:ext>
            </a:extLst>
          </p:cNvPr>
          <p:cNvSpPr>
            <a:spLocks noGrp="1"/>
          </p:cNvSpPr>
          <p:nvPr>
            <p:ph idx="1"/>
          </p:nvPr>
        </p:nvSpPr>
        <p:spPr>
          <a:xfrm>
            <a:off x="213063" y="736847"/>
            <a:ext cx="11594237" cy="5885896"/>
          </a:xfrm>
        </p:spPr>
        <p:txBody>
          <a:bodyPr>
            <a:normAutofit/>
          </a:bodyPr>
          <a:lstStyle/>
          <a:p>
            <a:pPr algn="just"/>
            <a:r>
              <a:rPr lang="el-GR" sz="1800" dirty="0">
                <a:latin typeface="Calibri" panose="020F0502020204030204" pitchFamily="34" charset="0"/>
              </a:rPr>
              <a:t>ο οριακός ασθενής είναι ένα θυμωμένο άτομο. ο θυμός του χαρακτηρίζεται από μία στοματική </a:t>
            </a:r>
            <a:endParaRPr lang="en-US" sz="1800" dirty="0">
              <a:latin typeface="Calibri" panose="020F0502020204030204" pitchFamily="34" charset="0"/>
            </a:endParaRPr>
          </a:p>
          <a:p>
            <a:pPr marL="0" indent="0" algn="just">
              <a:buNone/>
            </a:pPr>
            <a:r>
              <a:rPr lang="el-GR" sz="1800" dirty="0">
                <a:latin typeface="Calibri" panose="020F0502020204030204" pitchFamily="34" charset="0"/>
              </a:rPr>
              <a:t>απαιτητικότητα και έχει συχνά το παρανοϊκό που εκφράζεται με ξεσπάσματα μίσους εναντίον </a:t>
            </a:r>
            <a:endParaRPr lang="en-US" sz="1800" dirty="0">
              <a:latin typeface="Calibri" panose="020F0502020204030204" pitchFamily="34" charset="0"/>
            </a:endParaRPr>
          </a:p>
          <a:p>
            <a:pPr marL="0" indent="0" algn="just">
              <a:buNone/>
            </a:pPr>
            <a:r>
              <a:rPr lang="el-GR" sz="1800" dirty="0">
                <a:latin typeface="Calibri" panose="020F0502020204030204" pitchFamily="34" charset="0"/>
              </a:rPr>
              <a:t>εκείνων που τον ματαιώνουν ή να τον απογοητεύουν. Επίσης βιώνει μία ποικιλία από ασαφή</a:t>
            </a:r>
            <a:r>
              <a:rPr lang="en-US" sz="1800" dirty="0">
                <a:latin typeface="Calibri" panose="020F0502020204030204" pitchFamily="34" charset="0"/>
              </a:rPr>
              <a:t> </a:t>
            </a:r>
          </a:p>
          <a:p>
            <a:pPr marL="0" indent="0" algn="just">
              <a:buNone/>
            </a:pPr>
            <a:r>
              <a:rPr lang="el-GR" sz="1800" dirty="0">
                <a:latin typeface="Calibri" panose="020F0502020204030204" pitchFamily="34" charset="0"/>
              </a:rPr>
              <a:t>αρνητικά συναισθήματα: ανία και ένα αίσθημα κενού, διάχυτο άγχος ή μία χαμηλού βαθμού </a:t>
            </a:r>
            <a:endParaRPr lang="en-US" sz="1800" dirty="0">
              <a:latin typeface="Calibri" panose="020F0502020204030204" pitchFamily="34" charset="0"/>
            </a:endParaRPr>
          </a:p>
          <a:p>
            <a:pPr marL="0" indent="0" algn="just">
              <a:buNone/>
            </a:pPr>
            <a:r>
              <a:rPr lang="el-GR" sz="1800" dirty="0">
                <a:latin typeface="Calibri" panose="020F0502020204030204" pitchFamily="34" charset="0"/>
              </a:rPr>
              <a:t>κατάθλιψη, σαν κάτι να</a:t>
            </a:r>
            <a:r>
              <a:rPr lang="en-US" sz="1800" dirty="0">
                <a:latin typeface="Calibri" panose="020F0502020204030204" pitchFamily="34" charset="0"/>
              </a:rPr>
              <a:t> </a:t>
            </a:r>
            <a:r>
              <a:rPr lang="el-GR" sz="1800" dirty="0">
                <a:latin typeface="Calibri" panose="020F0502020204030204" pitchFamily="34" charset="0"/>
              </a:rPr>
              <a:t>του λείπει ή σαν να είναι κάτι κακό μέσα του, κάτι που προφανώς </a:t>
            </a:r>
            <a:r>
              <a:rPr lang="el-GR" sz="1800" dirty="0" err="1">
                <a:latin typeface="Calibri" panose="020F0502020204030204" pitchFamily="34" charset="0"/>
              </a:rPr>
              <a:t>αντ</a:t>
            </a:r>
            <a:r>
              <a:rPr lang="en-US" sz="1800" dirty="0" err="1">
                <a:latin typeface="Calibri" panose="020F0502020204030204" pitchFamily="34" charset="0"/>
              </a:rPr>
              <a:t>i</a:t>
            </a:r>
            <a:r>
              <a:rPr lang="el-GR" sz="1800" dirty="0">
                <a:latin typeface="Calibri" panose="020F0502020204030204" pitchFamily="34" charset="0"/>
              </a:rPr>
              <a:t>στοιχεί </a:t>
            </a:r>
            <a:endParaRPr lang="en-US" sz="1800" dirty="0">
              <a:latin typeface="Calibri" panose="020F0502020204030204" pitchFamily="34" charset="0"/>
            </a:endParaRPr>
          </a:p>
          <a:p>
            <a:pPr marL="0" indent="0" algn="just">
              <a:buNone/>
            </a:pPr>
            <a:r>
              <a:rPr lang="el-GR" sz="1800" dirty="0">
                <a:latin typeface="Calibri" panose="020F0502020204030204" pitchFamily="34" charset="0"/>
              </a:rPr>
              <a:t>με την ασυνείδητη ανάμνηση μιας ελλιπούς μητρικής φροντίδας/ ενός άδειου στήθους ή την αμυντική άρνηση ενός «κακού» μητρικού αντικειμένου .</a:t>
            </a:r>
          </a:p>
          <a:p>
            <a:pPr marL="0" indent="0" algn="just">
              <a:buNone/>
            </a:pPr>
            <a:endParaRPr lang="en-US" sz="1800" dirty="0">
              <a:latin typeface="Calibri" panose="020F0502020204030204" pitchFamily="34" charset="0"/>
            </a:endParaRPr>
          </a:p>
          <a:p>
            <a:pPr algn="just"/>
            <a:r>
              <a:rPr lang="el-GR" sz="1800" dirty="0">
                <a:latin typeface="Calibri" panose="020F0502020204030204" pitchFamily="34" charset="0"/>
              </a:rPr>
              <a:t>ποικιλία φοβικών και υποχονδριακών συμπτωμάτων  οδηγούν σε μία παρορμητική </a:t>
            </a:r>
            <a:r>
              <a:rPr lang="el-GR" sz="1800" dirty="0" err="1">
                <a:latin typeface="Calibri" panose="020F0502020204030204" pitchFamily="34" charset="0"/>
              </a:rPr>
              <a:t>παραπτωματική</a:t>
            </a:r>
            <a:r>
              <a:rPr lang="el-GR" sz="1800" dirty="0">
                <a:latin typeface="Calibri" panose="020F0502020204030204" pitchFamily="34" charset="0"/>
              </a:rPr>
              <a:t> επιθετική η σεξουαλικά ανεξέλεγκτη ουσιαστικά αυτοκαταστροφική συμπεριφορά </a:t>
            </a:r>
            <a:r>
              <a:rPr lang="el-GR" dirty="0">
                <a:latin typeface="Calibri" panose="020F0502020204030204" pitchFamily="34" charset="0"/>
              </a:rPr>
              <a:t>ή σε </a:t>
            </a:r>
            <a:r>
              <a:rPr lang="el-GR" sz="1800" dirty="0">
                <a:latin typeface="Calibri" panose="020F0502020204030204" pitchFamily="34" charset="0"/>
              </a:rPr>
              <a:t>βραχ</a:t>
            </a:r>
            <a:r>
              <a:rPr lang="el-GR" dirty="0">
                <a:latin typeface="Calibri" panose="020F0502020204030204" pitchFamily="34" charset="0"/>
              </a:rPr>
              <a:t>έα</a:t>
            </a:r>
            <a:r>
              <a:rPr lang="el-GR" sz="1800" dirty="0">
                <a:latin typeface="Calibri" panose="020F0502020204030204" pitchFamily="34" charset="0"/>
              </a:rPr>
              <a:t> ψυχωτικά επεισόδια από κάποια εξωτερική </a:t>
            </a:r>
            <a:r>
              <a:rPr lang="el-GR" sz="1800" dirty="0" err="1">
                <a:latin typeface="Calibri" panose="020F0502020204030204" pitchFamily="34" charset="0"/>
              </a:rPr>
              <a:t>στρεσογόνα</a:t>
            </a:r>
            <a:r>
              <a:rPr lang="el-GR" sz="1800" dirty="0">
                <a:latin typeface="Calibri" panose="020F0502020204030204" pitchFamily="34" charset="0"/>
              </a:rPr>
              <a:t> αίτια. . Επιθετική συμπεριφορά είναι πιο συχνή σε ασθενείς του ανδρικού φύλου, αμετροεπής σεξουαλικότητα και απόπειρες αυτοκτονίας οι γυναίκες. </a:t>
            </a:r>
          </a:p>
          <a:p>
            <a:pPr marL="0" indent="0" algn="just">
              <a:buNone/>
            </a:pPr>
            <a:endParaRPr lang="el-GR" dirty="0">
              <a:latin typeface="Calibri" panose="020F0502020204030204" pitchFamily="34" charset="0"/>
            </a:endParaRPr>
          </a:p>
          <a:p>
            <a:pPr algn="just"/>
            <a:r>
              <a:rPr lang="el-GR" sz="1800" dirty="0">
                <a:latin typeface="Calibri" panose="020F0502020204030204" pitchFamily="34" charset="0"/>
              </a:rPr>
              <a:t>τα συναισθήματά του οριακού ασθενούς και η στάση του απέναντι στους άλλους αλλάζουν συχνά ---χαρακτηριστική αμυντική συμπεριφορά που περιέγραψε πρώτος ο Φρόιντ ως διχασμό του εγώ (</a:t>
            </a:r>
            <a:r>
              <a:rPr lang="en-US" sz="1800" dirty="0">
                <a:latin typeface="Calibri" panose="020F0502020204030204" pitchFamily="34" charset="0"/>
              </a:rPr>
              <a:t>splitting</a:t>
            </a:r>
            <a:r>
              <a:rPr lang="el-GR" sz="1800" dirty="0">
                <a:latin typeface="Calibri" panose="020F0502020204030204" pitchFamily="34" charset="0"/>
              </a:rPr>
              <a:t>)</a:t>
            </a:r>
            <a:endParaRPr lang="el-GR" dirty="0">
              <a:latin typeface="Calibri" panose="020F0502020204030204" pitchFamily="34" charset="0"/>
            </a:endParaRPr>
          </a:p>
          <a:p>
            <a:endParaRPr lang="el-GR" dirty="0"/>
          </a:p>
        </p:txBody>
      </p:sp>
      <p:pic>
        <p:nvPicPr>
          <p:cNvPr id="5" name="Εικόνα 4">
            <a:extLst>
              <a:ext uri="{FF2B5EF4-FFF2-40B4-BE49-F238E27FC236}">
                <a16:creationId xmlns:a16="http://schemas.microsoft.com/office/drawing/2014/main" id="{4CA9DDED-4E30-4D85-8C43-222C60E95B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93739" y="394636"/>
            <a:ext cx="2362200" cy="1991576"/>
          </a:xfrm>
          <a:prstGeom prst="rect">
            <a:avLst/>
          </a:prstGeom>
        </p:spPr>
      </p:pic>
    </p:spTree>
    <p:extLst>
      <p:ext uri="{BB962C8B-B14F-4D97-AF65-F5344CB8AC3E}">
        <p14:creationId xmlns:p14="http://schemas.microsoft.com/office/powerpoint/2010/main" val="19550637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14F9A7A-C5EC-499F-AF44-2153C8023703}"/>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5EC127E5-9F05-4D77-8A90-A5EAC43EA7CE}"/>
              </a:ext>
            </a:extLst>
          </p:cNvPr>
          <p:cNvSpPr>
            <a:spLocks noGrp="1"/>
          </p:cNvSpPr>
          <p:nvPr>
            <p:ph idx="1"/>
          </p:nvPr>
        </p:nvSpPr>
        <p:spPr/>
        <p:txBody>
          <a:bodyPr/>
          <a:lstStyle/>
          <a:p>
            <a:r>
              <a:rPr lang="el-GR" dirty="0"/>
              <a:t>Κλινική περίπτωση Χαρτοκόλλης </a:t>
            </a:r>
            <a:r>
              <a:rPr lang="el-GR" dirty="0" err="1"/>
              <a:t>σελ</a:t>
            </a:r>
            <a:r>
              <a:rPr lang="el-GR" dirty="0"/>
              <a:t> 339-342???</a:t>
            </a:r>
          </a:p>
        </p:txBody>
      </p:sp>
    </p:spTree>
    <p:extLst>
      <p:ext uri="{BB962C8B-B14F-4D97-AF65-F5344CB8AC3E}">
        <p14:creationId xmlns:p14="http://schemas.microsoft.com/office/powerpoint/2010/main" val="7379785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9DD1EBB-A5EB-4130-81CC-FF9405871D4D}"/>
              </a:ext>
            </a:extLst>
          </p:cNvPr>
          <p:cNvSpPr>
            <a:spLocks noGrp="1"/>
          </p:cNvSpPr>
          <p:nvPr>
            <p:ph type="title"/>
          </p:nvPr>
        </p:nvSpPr>
        <p:spPr>
          <a:xfrm>
            <a:off x="628355" y="213021"/>
            <a:ext cx="9404723" cy="701379"/>
          </a:xfrm>
        </p:spPr>
        <p:txBody>
          <a:bodyPr/>
          <a:lstStyle/>
          <a:p>
            <a:r>
              <a:rPr lang="el-GR" sz="2400" dirty="0">
                <a:latin typeface="Calibri" panose="020F0502020204030204" pitchFamily="34" charset="0"/>
              </a:rPr>
              <a:t>Η θεραπευτική προσέγγιση:</a:t>
            </a:r>
            <a:endParaRPr lang="el-GR" sz="2400" dirty="0"/>
          </a:p>
        </p:txBody>
      </p:sp>
      <p:sp>
        <p:nvSpPr>
          <p:cNvPr id="5" name="TextBox 4">
            <a:extLst>
              <a:ext uri="{FF2B5EF4-FFF2-40B4-BE49-F238E27FC236}">
                <a16:creationId xmlns:a16="http://schemas.microsoft.com/office/drawing/2014/main" id="{84ED3596-A2D7-4010-9447-40570DAED142}"/>
              </a:ext>
            </a:extLst>
          </p:cNvPr>
          <p:cNvSpPr txBox="1"/>
          <p:nvPr/>
        </p:nvSpPr>
        <p:spPr>
          <a:xfrm>
            <a:off x="284087" y="834502"/>
            <a:ext cx="11064056" cy="7109639"/>
          </a:xfrm>
          <a:prstGeom prst="rect">
            <a:avLst/>
          </a:prstGeom>
          <a:noFill/>
        </p:spPr>
        <p:txBody>
          <a:bodyPr wrap="square">
            <a:spAutoFit/>
          </a:bodyPr>
          <a:lstStyle/>
          <a:p>
            <a:r>
              <a:rPr lang="el-GR" dirty="0">
                <a:latin typeface="Calibri" panose="020F0502020204030204" pitchFamily="34" charset="0"/>
              </a:rPr>
              <a:t>θα στηριχτεί πάνω σε τρεις πλευρές της θεραπευτικής διαδικασίας:</a:t>
            </a:r>
          </a:p>
          <a:p>
            <a:r>
              <a:rPr lang="en-US" dirty="0">
                <a:latin typeface="Calibri" panose="020F0502020204030204" pitchFamily="34" charset="0"/>
              </a:rPr>
              <a:t>1.</a:t>
            </a:r>
            <a:r>
              <a:rPr lang="el-GR" dirty="0">
                <a:latin typeface="Calibri" panose="020F0502020204030204" pitchFamily="34" charset="0"/>
              </a:rPr>
              <a:t>τη θεραπευτική συμμαχία</a:t>
            </a:r>
          </a:p>
          <a:p>
            <a:r>
              <a:rPr lang="el-GR" dirty="0">
                <a:latin typeface="Calibri" panose="020F0502020204030204" pitchFamily="34" charset="0"/>
              </a:rPr>
              <a:t> </a:t>
            </a:r>
            <a:r>
              <a:rPr lang="en-US" dirty="0">
                <a:latin typeface="Calibri" panose="020F0502020204030204" pitchFamily="34" charset="0"/>
              </a:rPr>
              <a:t>2.</a:t>
            </a:r>
            <a:r>
              <a:rPr lang="el-GR" dirty="0">
                <a:latin typeface="Calibri" panose="020F0502020204030204" pitchFamily="34" charset="0"/>
              </a:rPr>
              <a:t>την </a:t>
            </a:r>
            <a:r>
              <a:rPr lang="el-GR" dirty="0" err="1">
                <a:latin typeface="Calibri" panose="020F0502020204030204" pitchFamily="34" charset="0"/>
              </a:rPr>
              <a:t>αντιμεταβίβαση</a:t>
            </a:r>
            <a:r>
              <a:rPr lang="el-GR" dirty="0">
                <a:latin typeface="Calibri" panose="020F0502020204030204" pitchFamily="34" charset="0"/>
              </a:rPr>
              <a:t> </a:t>
            </a:r>
          </a:p>
          <a:p>
            <a:r>
              <a:rPr lang="el-GR" dirty="0">
                <a:latin typeface="Calibri" panose="020F0502020204030204" pitchFamily="34" charset="0"/>
              </a:rPr>
              <a:t> </a:t>
            </a:r>
            <a:r>
              <a:rPr lang="en-US" dirty="0">
                <a:latin typeface="Calibri" panose="020F0502020204030204" pitchFamily="34" charset="0"/>
              </a:rPr>
              <a:t>3.</a:t>
            </a:r>
            <a:r>
              <a:rPr lang="el-GR" dirty="0">
                <a:latin typeface="Calibri" panose="020F0502020204030204" pitchFamily="34" charset="0"/>
              </a:rPr>
              <a:t>τις συγκρατούσες εμπεριέχουσες  (</a:t>
            </a:r>
            <a:r>
              <a:rPr lang="en-US" dirty="0">
                <a:latin typeface="Calibri" panose="020F0502020204030204" pitchFamily="34" charset="0"/>
              </a:rPr>
              <a:t>holding-containing) </a:t>
            </a:r>
            <a:r>
              <a:rPr lang="el-GR" dirty="0">
                <a:latin typeface="Calibri" panose="020F0502020204030204" pitchFamily="34" charset="0"/>
              </a:rPr>
              <a:t>λειτουργίες του θεραπευτή</a:t>
            </a:r>
          </a:p>
          <a:p>
            <a:endParaRPr lang="el-GR" dirty="0">
              <a:latin typeface="Calibri" panose="020F0502020204030204" pitchFamily="34" charset="0"/>
            </a:endParaRPr>
          </a:p>
          <a:p>
            <a:pPr algn="just"/>
            <a:r>
              <a:rPr lang="el-GR" dirty="0">
                <a:latin typeface="Calibri" panose="020F0502020204030204" pitchFamily="34" charset="0"/>
              </a:rPr>
              <a:t>Καθώς η θεραπευτική συμμαχία απειλείται από τους πρωτόγονους αμυντικούς μηχανισμούς του ασθενούς, ο αναλυτής θα πρέπει να τους αναγνωρίσει και να τους αντιμετωπίσει ερμηνευτικά. Θα προσπαθήσει να μετατρέψει την απάνθρωπη σπάταλη και </a:t>
            </a:r>
            <a:r>
              <a:rPr lang="el-GR" dirty="0" err="1">
                <a:latin typeface="Calibri" panose="020F0502020204030204" pitchFamily="34" charset="0"/>
              </a:rPr>
              <a:t>ματαιωτική</a:t>
            </a:r>
            <a:r>
              <a:rPr lang="el-GR" dirty="0">
                <a:latin typeface="Calibri" panose="020F0502020204030204" pitchFamily="34" charset="0"/>
              </a:rPr>
              <a:t>, πρωτόγονη οριακή μεταβίβαση σε μία συγκινησιακή, στοχαστική, νευρωτική μεταβίβαση. Κάτι τέτοιο μπορεί να επιτευχθεί με τη συστηματική, συνεπή αντιμετώπιση και τον </a:t>
            </a:r>
            <a:r>
              <a:rPr lang="el-GR" dirty="0" err="1">
                <a:latin typeface="Calibri" panose="020F0502020204030204" pitchFamily="34" charset="0"/>
              </a:rPr>
              <a:t>εμπαθητικό</a:t>
            </a:r>
            <a:r>
              <a:rPr lang="el-GR" dirty="0">
                <a:latin typeface="Calibri" panose="020F0502020204030204" pitchFamily="34" charset="0"/>
              </a:rPr>
              <a:t> χειρισμό των λέξεων και της συμπεριφοράς του ασθενούς, στο εδώ και τώρα του θεραπευτικού πλαισίου, εστιάζοντας στις λειτουργίες του εγώ και ιδιαιτέρως στη λειτουργία της αυτοπαρατήρησης.</a:t>
            </a:r>
          </a:p>
          <a:p>
            <a:pPr algn="just"/>
            <a:r>
              <a:rPr lang="el-GR" dirty="0">
                <a:latin typeface="Calibri" panose="020F0502020204030204" pitchFamily="34" charset="0"/>
              </a:rPr>
              <a:t>μία πλευρά του θεραπευτικού πλαισίου που έχει ιδιαίτερη σημασία στη θεραπεία του οριακού ασθενούς είναι η</a:t>
            </a:r>
            <a:r>
              <a:rPr lang="el-GR" b="1" dirty="0">
                <a:latin typeface="Calibri" panose="020F0502020204030204" pitchFamily="34" charset="0"/>
              </a:rPr>
              <a:t> </a:t>
            </a:r>
            <a:r>
              <a:rPr lang="el-GR" b="1" dirty="0" err="1">
                <a:latin typeface="Calibri" panose="020F0502020204030204" pitchFamily="34" charset="0"/>
              </a:rPr>
              <a:t>αντιμεταβίβαση</a:t>
            </a:r>
            <a:r>
              <a:rPr lang="el-GR" b="1" dirty="0">
                <a:latin typeface="Calibri" panose="020F0502020204030204" pitchFamily="34" charset="0"/>
              </a:rPr>
              <a:t> </a:t>
            </a:r>
            <a:r>
              <a:rPr lang="el-GR" dirty="0">
                <a:latin typeface="Calibri" panose="020F0502020204030204" pitchFamily="34" charset="0"/>
              </a:rPr>
              <a:t>που αναπτύσσεται στον αναλυτή </a:t>
            </a:r>
          </a:p>
          <a:p>
            <a:pPr algn="just"/>
            <a:r>
              <a:rPr lang="el-GR" dirty="0">
                <a:latin typeface="Calibri" panose="020F0502020204030204" pitchFamily="34" charset="0"/>
              </a:rPr>
              <a:t>η ανοιχτή η λανθάνουσα επιθετικότητα του ασθενούς που εκφράζεται ως θυμός, ανία ή κατάθλιψη και οι πρωτόγονοι αμυντικοί μηχανισμοί που ενεργοποιεί, κάνουν το θεραπευτή επιρρεπή σε συναισθήματα, ανάλογα με εκείνα του οριακού ασθενούς. Επιθετικές, φοβικές ή ψυχαναγκαστικές σκέψεις και συναισθήματα μπορούν να κυριεύσουν τη συνείδηση του αναλυτή, απειλώντας το θεραπευτικό Πλαίσιο ως  απρόσφορες ανταγωνιστικές, αναποτελεσματικές επεμβάσεις ή απλώς ως ανήμπορη παθητικότητα </a:t>
            </a:r>
          </a:p>
          <a:p>
            <a:endParaRPr lang="el-GR" dirty="0">
              <a:latin typeface="Calibri" panose="020F0502020204030204" pitchFamily="34" charset="0"/>
            </a:endParaRPr>
          </a:p>
          <a:p>
            <a:endParaRPr lang="el-GR" dirty="0">
              <a:latin typeface="Calibri" panose="020F0502020204030204" pitchFamily="34" charset="0"/>
            </a:endParaRPr>
          </a:p>
          <a:p>
            <a:endParaRPr lang="el-GR" dirty="0">
              <a:latin typeface="Calibri" panose="020F0502020204030204" pitchFamily="34" charset="0"/>
            </a:endParaRPr>
          </a:p>
          <a:p>
            <a:endParaRPr lang="el-GR" dirty="0">
              <a:latin typeface="Calibri" panose="020F0502020204030204" pitchFamily="34" charset="0"/>
            </a:endParaRPr>
          </a:p>
          <a:p>
            <a:endParaRPr lang="el-GR" dirty="0">
              <a:latin typeface="Calibri" panose="020F0502020204030204" pitchFamily="34" charset="0"/>
            </a:endParaRPr>
          </a:p>
          <a:p>
            <a:endParaRPr lang="el-GR" dirty="0">
              <a:latin typeface="Calibri" panose="020F0502020204030204" pitchFamily="34" charset="0"/>
            </a:endParaRPr>
          </a:p>
          <a:p>
            <a:endParaRPr lang="el-GR" sz="2400" dirty="0"/>
          </a:p>
        </p:txBody>
      </p:sp>
    </p:spTree>
    <p:extLst>
      <p:ext uri="{BB962C8B-B14F-4D97-AF65-F5344CB8AC3E}">
        <p14:creationId xmlns:p14="http://schemas.microsoft.com/office/powerpoint/2010/main" val="1574158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1758F5D-8A07-48F0-81F0-806EE63DC312}"/>
              </a:ext>
            </a:extLst>
          </p:cNvPr>
          <p:cNvSpPr>
            <a:spLocks noGrp="1"/>
          </p:cNvSpPr>
          <p:nvPr>
            <p:ph idx="1"/>
          </p:nvPr>
        </p:nvSpPr>
        <p:spPr>
          <a:xfrm>
            <a:off x="408373" y="665825"/>
            <a:ext cx="11212497" cy="6085643"/>
          </a:xfrm>
        </p:spPr>
        <p:txBody>
          <a:bodyPr>
            <a:normAutofit/>
          </a:bodyPr>
          <a:lstStyle/>
          <a:p>
            <a:pPr algn="just"/>
            <a:r>
              <a:rPr lang="el-GR" dirty="0">
                <a:latin typeface="Calibri" panose="020F0502020204030204" pitchFamily="34" charset="0"/>
              </a:rPr>
              <a:t>ο οριακός ασθενής με την δραματική, </a:t>
            </a:r>
            <a:r>
              <a:rPr lang="el-GR" dirty="0" err="1">
                <a:latin typeface="Calibri" panose="020F0502020204030204" pitchFamily="34" charset="0"/>
              </a:rPr>
              <a:t>παραπτωματική</a:t>
            </a:r>
            <a:r>
              <a:rPr lang="el-GR" dirty="0">
                <a:latin typeface="Calibri" panose="020F0502020204030204" pitchFamily="34" charset="0"/>
              </a:rPr>
              <a:t> συμπεριφορά του έχει τη δυνατότητα να δημιουργεί καταστάσεις άμεσης ανάγκης, που κρατούν το θεραπευτή σε συναγερμό και έτοιμο να δράσει μάλλον ,παρά να σκεφτεί και να ερμηνεύσει .</a:t>
            </a:r>
            <a:endParaRPr lang="el-GR" sz="1800" dirty="0">
              <a:latin typeface="Calibri" panose="020F0502020204030204" pitchFamily="34" charset="0"/>
            </a:endParaRPr>
          </a:p>
          <a:p>
            <a:pPr algn="just"/>
            <a:r>
              <a:rPr lang="el-GR" sz="1800" dirty="0">
                <a:latin typeface="Calibri" panose="020F0502020204030204" pitchFamily="34" charset="0"/>
              </a:rPr>
              <a:t>συχνά η </a:t>
            </a:r>
            <a:r>
              <a:rPr lang="el-GR" sz="1800" dirty="0" err="1">
                <a:latin typeface="Calibri" panose="020F0502020204030204" pitchFamily="34" charset="0"/>
              </a:rPr>
              <a:t>αντιμεταβίβαση</a:t>
            </a:r>
            <a:r>
              <a:rPr lang="el-GR" sz="1800" dirty="0">
                <a:latin typeface="Calibri" panose="020F0502020204030204" pitchFamily="34" charset="0"/>
              </a:rPr>
              <a:t> ανταποκρίνεται στην πρωτόγονη εξιδανίκευση του ασθενούς ή συναισθήματα ανημποριάς και εξάρτησης που μπορούν να υποκινήσουν ερωτικά ή μητρικά συναισθήματα στο θεραπευτή, κάνοντάς τον ναρκισσιστικά ευάλωτο και θεραπευτικά καταστροφικό ή ανίκανο</a:t>
            </a:r>
          </a:p>
          <a:p>
            <a:pPr algn="just"/>
            <a:r>
              <a:rPr lang="el-GR" sz="1800" dirty="0">
                <a:latin typeface="Calibri" panose="020F0502020204030204" pitchFamily="34" charset="0"/>
              </a:rPr>
              <a:t>μία τέτοια δυσκολία μπορεί να οδηγήσει σε αυτό από εκεί ο </a:t>
            </a:r>
            <a:r>
              <a:rPr lang="el-GR" sz="1800" dirty="0" err="1">
                <a:latin typeface="Calibri" panose="020F0502020204030204" pitchFamily="34" charset="0"/>
              </a:rPr>
              <a:t>kernberg</a:t>
            </a:r>
            <a:r>
              <a:rPr lang="el-GR" sz="1800" dirty="0">
                <a:latin typeface="Calibri" panose="020F0502020204030204" pitchFamily="34" charset="0"/>
              </a:rPr>
              <a:t>  περιγράφει ως «παράλυση της κατανόησης». η </a:t>
            </a:r>
            <a:r>
              <a:rPr lang="el-GR" sz="1800" dirty="0" err="1">
                <a:latin typeface="Calibri" panose="020F0502020204030204" pitchFamily="34" charset="0"/>
              </a:rPr>
              <a:t>αντιμεταβίβαση</a:t>
            </a:r>
            <a:r>
              <a:rPr lang="el-GR" sz="1800" dirty="0">
                <a:latin typeface="Calibri" panose="020F0502020204030204" pitchFamily="34" charset="0"/>
              </a:rPr>
              <a:t> της ανημποριάς μπορεί να αντιστοιχεί σε μία αρνητική θεραπευτική αντίδραση στην οποία ο οριακός ασθενής είναι ιδιαίτερα επιρρεπής.</a:t>
            </a:r>
          </a:p>
          <a:p>
            <a:pPr algn="just"/>
            <a:endParaRPr lang="el-GR" sz="1800" dirty="0">
              <a:latin typeface="Calibri" panose="020F0502020204030204" pitchFamily="34" charset="0"/>
            </a:endParaRPr>
          </a:p>
          <a:p>
            <a:pPr algn="just"/>
            <a:r>
              <a:rPr lang="en-US" sz="1800" dirty="0">
                <a:latin typeface="Calibri" panose="020F0502020204030204" pitchFamily="34" charset="0"/>
              </a:rPr>
              <a:t> </a:t>
            </a:r>
            <a:r>
              <a:rPr lang="el-GR" sz="1800" dirty="0">
                <a:latin typeface="Calibri" panose="020F0502020204030204" pitchFamily="34" charset="0"/>
              </a:rPr>
              <a:t>ο αναλυτής θα χρησιμοποιήσει τα συναισθήματα που του γεννάει ο ασθενής, φέρνοντάς τον αντιμέτωπο με αυτά και αποδίδοντας στις ασυνείδητες προθέσεις του να τον κάνει να αισθανθεί όπως κάποτε σημαντικά πρόσωπα, στα οποία έχει επενδύσει αρνητικά κατά την παιδική του ηλικία, με αυτόν τον τρόπο ενισχύοντας την </a:t>
            </a:r>
            <a:r>
              <a:rPr lang="el-GR" sz="1800" dirty="0" err="1">
                <a:latin typeface="Calibri" panose="020F0502020204030204" pitchFamily="34" charset="0"/>
              </a:rPr>
              <a:t>αυτόπαρατηρητική</a:t>
            </a:r>
            <a:r>
              <a:rPr lang="el-GR" sz="1800" dirty="0">
                <a:latin typeface="Calibri" panose="020F0502020204030204" pitchFamily="34" charset="0"/>
              </a:rPr>
              <a:t> λειτουργία του εγώ, και προσφέροντας του μία συναισθηματικά διορθωτική εμπειρία, η οποία να διευκολύνει την ταύτιση του ασθενούς με ένα υγιές και συνεπές αντικείμενο, που του έχει λείψει στην παιδική του ηλικία . Ο αναλυτής πρέπει να μπορεί να αντέξει την επιθετικότητα του ασθενούς καθώς και τη δική του και να μάθει να υπομένει τις δυσχέρειες και την παρατεταμένη πορεία της θεραπευτικής διαδικασίας.</a:t>
            </a:r>
          </a:p>
          <a:p>
            <a:endParaRPr lang="el-GR" sz="1800" dirty="0">
              <a:latin typeface="Calibri" panose="020F0502020204030204" pitchFamily="34" charset="0"/>
            </a:endParaRPr>
          </a:p>
          <a:p>
            <a:pPr marL="0" indent="0">
              <a:buNone/>
            </a:pPr>
            <a:endParaRPr lang="el-GR" dirty="0"/>
          </a:p>
        </p:txBody>
      </p:sp>
    </p:spTree>
    <p:extLst>
      <p:ext uri="{BB962C8B-B14F-4D97-AF65-F5344CB8AC3E}">
        <p14:creationId xmlns:p14="http://schemas.microsoft.com/office/powerpoint/2010/main" val="6224521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69359912-FD73-464A-B78D-57F494943ECA}"/>
              </a:ext>
            </a:extLst>
          </p:cNvPr>
          <p:cNvSpPr>
            <a:spLocks noGrp="1"/>
          </p:cNvSpPr>
          <p:nvPr>
            <p:ph idx="1"/>
          </p:nvPr>
        </p:nvSpPr>
        <p:spPr>
          <a:xfrm>
            <a:off x="654518" y="1155032"/>
            <a:ext cx="10761044" cy="5093367"/>
          </a:xfrm>
        </p:spPr>
        <p:txBody>
          <a:bodyPr>
            <a:normAutofit/>
          </a:bodyPr>
          <a:lstStyle/>
          <a:p>
            <a:pPr algn="just"/>
            <a:r>
              <a:rPr lang="el-GR" dirty="0" err="1">
                <a:latin typeface="Calibri" panose="020F0502020204030204" pitchFamily="34" charset="0"/>
              </a:rPr>
              <a:t>Γ</a:t>
            </a:r>
            <a:r>
              <a:rPr lang="el-GR" sz="1800" dirty="0" err="1">
                <a:latin typeface="Calibri" panose="020F0502020204030204" pitchFamily="34" charset="0"/>
              </a:rPr>
              <a:t>ουινικοτ</a:t>
            </a:r>
            <a:r>
              <a:rPr lang="el-GR" sz="1800" dirty="0">
                <a:latin typeface="Calibri" panose="020F0502020204030204" pitchFamily="34" charset="0"/>
              </a:rPr>
              <a:t> ----συγκρατούσα λειτουργία του αναλυτή //</a:t>
            </a:r>
            <a:r>
              <a:rPr lang="el-GR" dirty="0" err="1">
                <a:latin typeface="Calibri" panose="020F0502020204030204" pitchFamily="34" charset="0"/>
              </a:rPr>
              <a:t>Κ</a:t>
            </a:r>
            <a:r>
              <a:rPr lang="el-GR" sz="1800" dirty="0" err="1">
                <a:latin typeface="Calibri" panose="020F0502020204030204" pitchFamily="34" charset="0"/>
              </a:rPr>
              <a:t>όχουτ</a:t>
            </a:r>
            <a:r>
              <a:rPr lang="el-GR" sz="1800" dirty="0">
                <a:latin typeface="Calibri" panose="020F0502020204030204" pitchFamily="34" charset="0"/>
              </a:rPr>
              <a:t> επίσης το υπογραμμίζει αναλύοντας ναρκισσιστικούς ασθενείς </a:t>
            </a:r>
            <a:r>
              <a:rPr lang="en-US" sz="1800" dirty="0">
                <a:latin typeface="Calibri" panose="020F0502020204030204" pitchFamily="34" charset="0"/>
              </a:rPr>
              <a:t>B</a:t>
            </a:r>
            <a:r>
              <a:rPr lang="el-GR" sz="1800" dirty="0" err="1">
                <a:latin typeface="Calibri" panose="020F0502020204030204" pitchFamily="34" charset="0"/>
              </a:rPr>
              <a:t>ion</a:t>
            </a:r>
            <a:r>
              <a:rPr lang="el-GR" sz="1800" dirty="0">
                <a:latin typeface="Calibri" panose="020F0502020204030204" pitchFamily="34" charset="0"/>
              </a:rPr>
              <a:t>  ---εμπεριέχουσα  λειτουργία. </a:t>
            </a:r>
            <a:r>
              <a:rPr lang="el-GR" dirty="0">
                <a:latin typeface="Calibri" panose="020F0502020204030204" pitchFamily="34" charset="0"/>
              </a:rPr>
              <a:t>Α</a:t>
            </a:r>
            <a:r>
              <a:rPr lang="el-GR" sz="1800" dirty="0">
                <a:latin typeface="Calibri" panose="020F0502020204030204" pitchFamily="34" charset="0"/>
              </a:rPr>
              <a:t>υτές οι δύο βασικές πλευρές ή διαστάσεις του θεραπευτικού πλαισίου βασίζονται στην </a:t>
            </a:r>
            <a:r>
              <a:rPr lang="el-GR" sz="1800" dirty="0" err="1">
                <a:latin typeface="Calibri" panose="020F0502020204030204" pitchFamily="34" charset="0"/>
              </a:rPr>
              <a:t>εμπαθητική</a:t>
            </a:r>
            <a:r>
              <a:rPr lang="el-GR" sz="1800" dirty="0">
                <a:latin typeface="Calibri" panose="020F0502020204030204" pitchFamily="34" charset="0"/>
              </a:rPr>
              <a:t> και ενορατική ικανότητα του αναλυτή αντιστοίχως </a:t>
            </a:r>
          </a:p>
          <a:p>
            <a:pPr algn="just"/>
            <a:r>
              <a:rPr lang="el-GR" sz="1800" b="1" dirty="0">
                <a:latin typeface="Calibri" panose="020F0502020204030204" pitchFamily="34" charset="0"/>
              </a:rPr>
              <a:t>ο αναλυτής οφείλει:</a:t>
            </a:r>
          </a:p>
          <a:p>
            <a:pPr algn="just"/>
            <a:r>
              <a:rPr lang="el-GR" sz="1800" dirty="0">
                <a:latin typeface="Calibri" panose="020F0502020204030204" pitchFamily="34" charset="0"/>
              </a:rPr>
              <a:t>να σεβαστεί την αυτονομία του ασθενούς του, φροντίζοντας να μην ενθαρρύνει τις ιδιωτικές επιθυμίες του ασθενούς ή να επιβεβαιώσει τους </a:t>
            </a:r>
            <a:r>
              <a:rPr lang="el-GR" sz="1800" dirty="0" err="1">
                <a:latin typeface="Calibri" panose="020F0502020204030204" pitchFamily="34" charset="0"/>
              </a:rPr>
              <a:t>καταβροχθίστικους</a:t>
            </a:r>
            <a:r>
              <a:rPr lang="el-GR" sz="1800" dirty="0">
                <a:latin typeface="Calibri" panose="020F0502020204030204" pitchFamily="34" charset="0"/>
              </a:rPr>
              <a:t> φόβους του θα αναζητήσει τη σωστή απόσταση </a:t>
            </a:r>
          </a:p>
          <a:p>
            <a:pPr algn="just"/>
            <a:r>
              <a:rPr lang="el-GR" sz="1800" dirty="0">
                <a:latin typeface="Calibri" panose="020F0502020204030204" pitchFamily="34" charset="0"/>
              </a:rPr>
              <a:t>να διατηρήσει την εμπιστοσύνη του στο υγιές δυναμικό και την καλή πλευρά του ασθενούς του </a:t>
            </a:r>
          </a:p>
          <a:p>
            <a:pPr algn="just"/>
            <a:r>
              <a:rPr lang="el-GR" sz="1800" dirty="0">
                <a:latin typeface="Calibri" panose="020F0502020204030204" pitchFamily="34" charset="0"/>
              </a:rPr>
              <a:t>να μπορεί να αντιμετωπίσει </a:t>
            </a:r>
            <a:r>
              <a:rPr lang="el-GR" sz="1800" dirty="0" err="1">
                <a:latin typeface="Calibri" panose="020F0502020204030204" pitchFamily="34" charset="0"/>
              </a:rPr>
              <a:t>εμπαθητικά</a:t>
            </a:r>
            <a:r>
              <a:rPr lang="el-GR" sz="1800" dirty="0">
                <a:latin typeface="Calibri" panose="020F0502020204030204" pitchFamily="34" charset="0"/>
              </a:rPr>
              <a:t> τις αντιφατικές πλευρές της προσωπικότητάς του ασθενούς και να ανέχεται τα αρνητικά του συναισθήματα και τις διατροφικές φαντασίες </a:t>
            </a:r>
          </a:p>
          <a:p>
            <a:pPr algn="just"/>
            <a:r>
              <a:rPr lang="el-GR" sz="1800" dirty="0">
                <a:latin typeface="Calibri" panose="020F0502020204030204" pitchFamily="34" charset="0"/>
              </a:rPr>
              <a:t>να μπορεί να ανέχεται την έλλειψη προόδου </a:t>
            </a:r>
            <a:endParaRPr lang="el-GR" dirty="0"/>
          </a:p>
        </p:txBody>
      </p:sp>
    </p:spTree>
    <p:extLst>
      <p:ext uri="{BB962C8B-B14F-4D97-AF65-F5344CB8AC3E}">
        <p14:creationId xmlns:p14="http://schemas.microsoft.com/office/powerpoint/2010/main" val="11385382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28B06F9-F459-41E1-8A16-F5BE824175CA}"/>
              </a:ext>
            </a:extLst>
          </p:cNvPr>
          <p:cNvSpPr>
            <a:spLocks noGrp="1"/>
          </p:cNvSpPr>
          <p:nvPr>
            <p:ph type="title"/>
          </p:nvPr>
        </p:nvSpPr>
        <p:spPr>
          <a:xfrm>
            <a:off x="456861" y="190870"/>
            <a:ext cx="9404723" cy="870055"/>
          </a:xfrm>
        </p:spPr>
        <p:txBody>
          <a:bodyPr/>
          <a:lstStyle/>
          <a:p>
            <a:r>
              <a:rPr lang="el-GR" sz="2800" dirty="0"/>
              <a:t>Θεωρητικές παρατηρήσεις</a:t>
            </a:r>
          </a:p>
        </p:txBody>
      </p:sp>
      <p:sp>
        <p:nvSpPr>
          <p:cNvPr id="3" name="Θέση περιεχομένου 2">
            <a:extLst>
              <a:ext uri="{FF2B5EF4-FFF2-40B4-BE49-F238E27FC236}">
                <a16:creationId xmlns:a16="http://schemas.microsoft.com/office/drawing/2014/main" id="{37DA9C75-2481-470D-9442-A9DA67A1BF2F}"/>
              </a:ext>
            </a:extLst>
          </p:cNvPr>
          <p:cNvSpPr>
            <a:spLocks noGrp="1"/>
          </p:cNvSpPr>
          <p:nvPr>
            <p:ph idx="1"/>
          </p:nvPr>
        </p:nvSpPr>
        <p:spPr>
          <a:xfrm>
            <a:off x="0" y="773573"/>
            <a:ext cx="11789546" cy="5893557"/>
          </a:xfrm>
        </p:spPr>
        <p:txBody>
          <a:bodyPr>
            <a:normAutofit/>
          </a:bodyPr>
          <a:lstStyle/>
          <a:p>
            <a:pPr algn="just"/>
            <a:r>
              <a:rPr lang="el-GR" sz="1800" dirty="0">
                <a:latin typeface="Calibri" panose="020F0502020204030204" pitchFamily="34" charset="0"/>
              </a:rPr>
              <a:t>..αφορούν την προγεννητική προ- οιδιπόδεια παθολογία συγκεκριμένα τη σχέση του παιδιού με τη μητέρα του και αποδόθηκαν στην παθολογία των νευρώσεων</a:t>
            </a:r>
          </a:p>
          <a:p>
            <a:pPr algn="just"/>
            <a:r>
              <a:rPr lang="en-US" sz="1800" dirty="0">
                <a:latin typeface="Calibri" panose="020F0502020204030204" pitchFamily="34" charset="0"/>
              </a:rPr>
              <a:t> </a:t>
            </a:r>
            <a:r>
              <a:rPr lang="el-GR" sz="1800" dirty="0">
                <a:latin typeface="Calibri" panose="020F0502020204030204" pitchFamily="34" charset="0"/>
              </a:rPr>
              <a:t>υπάρχει εντύπωση ότι ο οριακός ασθενής είναι προϊόν της εποχής μας οι ιστορικές ταινίες του </a:t>
            </a:r>
            <a:r>
              <a:rPr lang="el-GR" sz="1800" dirty="0" err="1">
                <a:latin typeface="Calibri" panose="020F0502020204030204" pitchFamily="34" charset="0"/>
              </a:rPr>
              <a:t>Σάρλοτ</a:t>
            </a:r>
            <a:r>
              <a:rPr lang="el-GR" sz="1800" dirty="0">
                <a:latin typeface="Calibri" panose="020F0502020204030204" pitchFamily="34" charset="0"/>
              </a:rPr>
              <a:t> και του </a:t>
            </a:r>
            <a:r>
              <a:rPr lang="en-US" sz="1800" dirty="0">
                <a:latin typeface="Calibri" panose="020F0502020204030204" pitchFamily="34" charset="0"/>
              </a:rPr>
              <a:t>F</a:t>
            </a:r>
            <a:r>
              <a:rPr lang="el-GR" sz="1800" dirty="0" err="1">
                <a:latin typeface="Calibri" panose="020F0502020204030204" pitchFamily="34" charset="0"/>
              </a:rPr>
              <a:t>reud</a:t>
            </a:r>
            <a:r>
              <a:rPr lang="el-GR" sz="1800" dirty="0">
                <a:latin typeface="Calibri" panose="020F0502020204030204" pitchFamily="34" charset="0"/>
              </a:rPr>
              <a:t> έχουν αντικατασταθεί από τους οριακούς από την άλλη μεριά ο λυκάνθρωπος του </a:t>
            </a:r>
            <a:r>
              <a:rPr lang="el-GR" sz="1800" dirty="0" err="1">
                <a:latin typeface="Calibri" panose="020F0502020204030204" pitchFamily="34" charset="0"/>
              </a:rPr>
              <a:t>φρουντ</a:t>
            </a:r>
            <a:r>
              <a:rPr lang="el-GR" sz="1800" dirty="0">
                <a:latin typeface="Calibri" panose="020F0502020204030204" pitchFamily="34" charset="0"/>
              </a:rPr>
              <a:t>  θα περνούσε σήμερα για οριακός και οι ασθενείς που έγραψε η</a:t>
            </a:r>
            <a:r>
              <a:rPr lang="en-US" sz="1800" dirty="0">
                <a:latin typeface="Calibri" panose="020F0502020204030204" pitchFamily="34" charset="0"/>
              </a:rPr>
              <a:t> </a:t>
            </a:r>
            <a:r>
              <a:rPr lang="el-GR" sz="1800" dirty="0">
                <a:latin typeface="Calibri" panose="020F0502020204030204" pitchFamily="34" charset="0"/>
              </a:rPr>
              <a:t>Κ. </a:t>
            </a:r>
            <a:r>
              <a:rPr lang="en-US" sz="1800" dirty="0">
                <a:latin typeface="Calibri" panose="020F0502020204030204" pitchFamily="34" charset="0"/>
              </a:rPr>
              <a:t>Horney </a:t>
            </a:r>
            <a:r>
              <a:rPr lang="el-GR" sz="1800" dirty="0">
                <a:latin typeface="Calibri" panose="020F0502020204030204" pitchFamily="34" charset="0"/>
              </a:rPr>
              <a:t>στο πολυδιαβασμένο βιβλίο της η νευρωτική προσωπικότητα του καιρού μας που κυκλοφόρησε λίγο πριν το θάνατό του Φρόιντ μοιάζουν πολύ με αυτούς που ονομάζουμε σήμερα οριακούς </a:t>
            </a:r>
            <a:r>
              <a:rPr lang="el-GR" dirty="0">
                <a:latin typeface="Calibri" panose="020F0502020204030204" pitchFamily="34" charset="0"/>
              </a:rPr>
              <a:t>ή </a:t>
            </a:r>
            <a:r>
              <a:rPr lang="el-GR" sz="1800" dirty="0">
                <a:latin typeface="Calibri" panose="020F0502020204030204" pitchFamily="34" charset="0"/>
              </a:rPr>
              <a:t> </a:t>
            </a:r>
            <a:r>
              <a:rPr lang="el-GR" sz="1800" dirty="0" err="1">
                <a:latin typeface="Calibri" panose="020F0502020204030204" pitchFamily="34" charset="0"/>
              </a:rPr>
              <a:t>ναρκισσιστικους</a:t>
            </a:r>
            <a:r>
              <a:rPr lang="el-GR" sz="1800" dirty="0">
                <a:latin typeface="Calibri" panose="020F0502020204030204" pitchFamily="34" charset="0"/>
              </a:rPr>
              <a:t> χαρακτήρες. Άτομα που όπως επισημαίνει </a:t>
            </a:r>
            <a:r>
              <a:rPr lang="el-GR" sz="1800" dirty="0" err="1">
                <a:latin typeface="Calibri" panose="020F0502020204030204" pitchFamily="34" charset="0"/>
              </a:rPr>
              <a:t>horn</a:t>
            </a:r>
            <a:r>
              <a:rPr lang="en-US" sz="1800" dirty="0">
                <a:latin typeface="Calibri" panose="020F0502020204030204" pitchFamily="34" charset="0"/>
              </a:rPr>
              <a:t>e</a:t>
            </a:r>
            <a:r>
              <a:rPr lang="el-GR" sz="1800" dirty="0">
                <a:latin typeface="Calibri" panose="020F0502020204030204" pitchFamily="34" charset="0"/>
              </a:rPr>
              <a:t>y έχουν μόνιμ</a:t>
            </a:r>
            <a:r>
              <a:rPr lang="el-GR" dirty="0">
                <a:latin typeface="Calibri" panose="020F0502020204030204" pitchFamily="34" charset="0"/>
              </a:rPr>
              <a:t>α</a:t>
            </a:r>
            <a:r>
              <a:rPr lang="en-US" sz="1800" dirty="0">
                <a:latin typeface="Calibri" panose="020F0502020204030204" pitchFamily="34" charset="0"/>
              </a:rPr>
              <a:t> </a:t>
            </a:r>
            <a:r>
              <a:rPr lang="el-GR" sz="1800" dirty="0">
                <a:latin typeface="Calibri" panose="020F0502020204030204" pitchFamily="34" charset="0"/>
              </a:rPr>
              <a:t>την ανάγκη να αγαπιούνται και τον ίδιο καιρό είναι ανίκανοι να αγαπήσουν</a:t>
            </a:r>
            <a:r>
              <a:rPr lang="en-US" sz="1800" dirty="0">
                <a:latin typeface="Calibri" panose="020F0502020204030204" pitchFamily="34" charset="0"/>
              </a:rPr>
              <a:t>,</a:t>
            </a:r>
            <a:r>
              <a:rPr lang="el-GR" sz="1800" dirty="0">
                <a:latin typeface="Calibri" panose="020F0502020204030204" pitchFamily="34" charset="0"/>
              </a:rPr>
              <a:t> κάτι που τους κάνει εξαρτημένος από τους άλλους και τους δημιουργεί αισθήματα ανεπάρκειας </a:t>
            </a:r>
            <a:r>
              <a:rPr lang="en-US" sz="1800" dirty="0">
                <a:latin typeface="Calibri" panose="020F0502020204030204" pitchFamily="34" charset="0"/>
              </a:rPr>
              <a:t>,</a:t>
            </a:r>
            <a:r>
              <a:rPr lang="el-GR" sz="1800" dirty="0">
                <a:latin typeface="Calibri" panose="020F0502020204030204" pitchFamily="34" charset="0"/>
              </a:rPr>
              <a:t>που δυναμώνουν καθώς ο ασθενής προβάλλει την επιθετικότητά τους</a:t>
            </a:r>
            <a:r>
              <a:rPr lang="en-US" sz="1800" dirty="0">
                <a:latin typeface="Calibri" panose="020F0502020204030204" pitchFamily="34" charset="0"/>
              </a:rPr>
              <a:t>,</a:t>
            </a:r>
            <a:r>
              <a:rPr lang="el-GR" sz="1800" dirty="0">
                <a:latin typeface="Calibri" panose="020F0502020204030204" pitchFamily="34" charset="0"/>
              </a:rPr>
              <a:t> </a:t>
            </a:r>
            <a:r>
              <a:rPr lang="en-US" sz="1800" dirty="0">
                <a:latin typeface="Calibri" panose="020F0502020204030204" pitchFamily="34" charset="0"/>
              </a:rPr>
              <a:t>Horney </a:t>
            </a:r>
            <a:r>
              <a:rPr lang="el-GR" sz="1800" dirty="0">
                <a:latin typeface="Calibri" panose="020F0502020204030204" pitchFamily="34" charset="0"/>
              </a:rPr>
              <a:t>η αίτια της παθολογίας του ατόμου που εκείνη ονομάζει νευρωτικό είναι η ανεπαρκής αγάπη που πήρε από τους γονείς και συγκεκριμένα από την </a:t>
            </a:r>
            <a:r>
              <a:rPr lang="el-GR" sz="1800" dirty="0" err="1">
                <a:latin typeface="Calibri" panose="020F0502020204030204" pitchFamily="34" charset="0"/>
              </a:rPr>
              <a:t>ανεμπαθητική</a:t>
            </a:r>
            <a:r>
              <a:rPr lang="el-GR" sz="1800" dirty="0">
                <a:latin typeface="Calibri" panose="020F0502020204030204" pitchFamily="34" charset="0"/>
              </a:rPr>
              <a:t> όπως θα έλεγε </a:t>
            </a:r>
            <a:r>
              <a:rPr lang="en-US" sz="1800" dirty="0">
                <a:latin typeface="Calibri" panose="020F0502020204030204" pitchFamily="34" charset="0"/>
              </a:rPr>
              <a:t>o Kohut </a:t>
            </a:r>
            <a:r>
              <a:rPr lang="el-GR" sz="1800" dirty="0">
                <a:latin typeface="Calibri" panose="020F0502020204030204" pitchFamily="34" charset="0"/>
              </a:rPr>
              <a:t>η</a:t>
            </a:r>
            <a:r>
              <a:rPr lang="en-US" sz="1800" dirty="0">
                <a:latin typeface="Calibri" panose="020F0502020204030204" pitchFamily="34" charset="0"/>
              </a:rPr>
              <a:t> </a:t>
            </a:r>
            <a:r>
              <a:rPr lang="el-GR" sz="1800" dirty="0">
                <a:latin typeface="Calibri" panose="020F0502020204030204" pitchFamily="34" charset="0"/>
              </a:rPr>
              <a:t>μητέρα του</a:t>
            </a:r>
            <a:r>
              <a:rPr lang="en-US" sz="1800" dirty="0">
                <a:latin typeface="Calibri" panose="020F0502020204030204" pitchFamily="34" charset="0"/>
              </a:rPr>
              <a:t>. </a:t>
            </a:r>
            <a:r>
              <a:rPr lang="el-GR" sz="1800" dirty="0">
                <a:latin typeface="Calibri" panose="020F0502020204030204" pitchFamily="34" charset="0"/>
              </a:rPr>
              <a:t>η </a:t>
            </a:r>
            <a:r>
              <a:rPr lang="el-GR" sz="1800" dirty="0" err="1">
                <a:latin typeface="Calibri" panose="020F0502020204030204" pitchFamily="34" charset="0"/>
              </a:rPr>
              <a:t>Ηorney</a:t>
            </a:r>
            <a:r>
              <a:rPr lang="el-GR" sz="1800" dirty="0">
                <a:latin typeface="Calibri" panose="020F0502020204030204" pitchFamily="34" charset="0"/>
              </a:rPr>
              <a:t>   αγνόησέ το ρόλο του υπερεγώ και των συναισθημάτων ενοχής στην παθολογία των ασθενών της δίνοντας έμφαση στον κοινωνικό παράγοντα ,στις αντιφάσεις και τον ναρκισσισμό που χαρακτηρίζουν τον σύγχρονο πολιτισμό την αναζήτηση επιτυχίας και τη σύγκρουση μεταξύ της ελευθερίας του ατόμου και βαθιά ριζωμένες ανάγκες εξάρτησης</a:t>
            </a:r>
            <a:r>
              <a:rPr lang="en-US" sz="1800" dirty="0">
                <a:latin typeface="Calibri" panose="020F0502020204030204" pitchFamily="34" charset="0"/>
              </a:rPr>
              <a:t>. </a:t>
            </a:r>
            <a:r>
              <a:rPr lang="en-US" dirty="0">
                <a:latin typeface="Calibri" panose="020F0502020204030204" pitchFamily="34" charset="0"/>
              </a:rPr>
              <a:t>O</a:t>
            </a:r>
            <a:r>
              <a:rPr lang="el-GR" sz="1800" dirty="0">
                <a:latin typeface="Calibri" panose="020F0502020204030204" pitchFamily="34" charset="0"/>
              </a:rPr>
              <a:t> ασθενής που περιέγραψε η </a:t>
            </a:r>
            <a:r>
              <a:rPr lang="el-GR" sz="1800" dirty="0" err="1">
                <a:latin typeface="Calibri" panose="020F0502020204030204" pitchFamily="34" charset="0"/>
              </a:rPr>
              <a:t>Ηorn</a:t>
            </a:r>
            <a:r>
              <a:rPr lang="en-US" sz="1800" dirty="0">
                <a:latin typeface="Calibri" panose="020F0502020204030204" pitchFamily="34" charset="0"/>
              </a:rPr>
              <a:t>e</a:t>
            </a:r>
            <a:r>
              <a:rPr lang="el-GR" sz="1800" dirty="0">
                <a:latin typeface="Calibri" panose="020F0502020204030204" pitchFamily="34" charset="0"/>
              </a:rPr>
              <a:t>y επιθυμεί να μείνει παιδί </a:t>
            </a:r>
          </a:p>
          <a:p>
            <a:pPr algn="just"/>
            <a:endParaRPr lang="el-GR" sz="1800" dirty="0">
              <a:latin typeface="Calibri" panose="020F0502020204030204" pitchFamily="34" charset="0"/>
            </a:endParaRPr>
          </a:p>
          <a:p>
            <a:pPr algn="just"/>
            <a:endParaRPr lang="el-GR" sz="1800" dirty="0">
              <a:latin typeface="Calibri" panose="020F0502020204030204" pitchFamily="34" charset="0"/>
            </a:endParaRPr>
          </a:p>
        </p:txBody>
      </p:sp>
      <p:pic>
        <p:nvPicPr>
          <p:cNvPr id="5" name="Εικόνα 4">
            <a:extLst>
              <a:ext uri="{FF2B5EF4-FFF2-40B4-BE49-F238E27FC236}">
                <a16:creationId xmlns:a16="http://schemas.microsoft.com/office/drawing/2014/main" id="{CA79DA27-C934-4E85-896B-6D5CFEC5A6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59221" y="4962155"/>
            <a:ext cx="4052155" cy="1704975"/>
          </a:xfrm>
          <a:prstGeom prst="rect">
            <a:avLst/>
          </a:prstGeom>
        </p:spPr>
      </p:pic>
    </p:spTree>
    <p:extLst>
      <p:ext uri="{BB962C8B-B14F-4D97-AF65-F5344CB8AC3E}">
        <p14:creationId xmlns:p14="http://schemas.microsoft.com/office/powerpoint/2010/main" val="41005502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2546A9FE-07B9-4BC0-9084-3E4F8BD03860}"/>
              </a:ext>
            </a:extLst>
          </p:cNvPr>
          <p:cNvSpPr>
            <a:spLocks noGrp="1"/>
          </p:cNvSpPr>
          <p:nvPr>
            <p:ph idx="1"/>
          </p:nvPr>
        </p:nvSpPr>
        <p:spPr>
          <a:xfrm>
            <a:off x="646111" y="2052918"/>
            <a:ext cx="10769451" cy="4195481"/>
          </a:xfrm>
        </p:spPr>
        <p:txBody>
          <a:bodyPr>
            <a:normAutofit fontScale="92500" lnSpcReduction="20000"/>
          </a:bodyPr>
          <a:lstStyle/>
          <a:p>
            <a:pPr algn="just"/>
            <a:r>
              <a:rPr lang="el-GR" sz="2000" dirty="0">
                <a:latin typeface="Calibri" panose="020F0502020204030204" pitchFamily="34" charset="0"/>
              </a:rPr>
              <a:t>Η </a:t>
            </a:r>
            <a:r>
              <a:rPr lang="el-GR" sz="2000" dirty="0" err="1">
                <a:latin typeface="Calibri" panose="020F0502020204030204" pitchFamily="34" charset="0"/>
              </a:rPr>
              <a:t>παθογενετική</a:t>
            </a:r>
            <a:r>
              <a:rPr lang="el-GR" sz="2000" dirty="0">
                <a:latin typeface="Calibri" panose="020F0502020204030204" pitchFamily="34" charset="0"/>
              </a:rPr>
              <a:t> σημασία της μητρικής φροντίδας που επισημάνθηκε αρχικά από τον </a:t>
            </a:r>
            <a:r>
              <a:rPr lang="en-US" sz="2000" dirty="0">
                <a:latin typeface="Calibri" panose="020F0502020204030204" pitchFamily="34" charset="0"/>
              </a:rPr>
              <a:t>F</a:t>
            </a:r>
            <a:r>
              <a:rPr lang="el-GR" sz="2000" dirty="0" err="1">
                <a:latin typeface="Calibri" panose="020F0502020204030204" pitchFamily="34" charset="0"/>
              </a:rPr>
              <a:t>erenczi</a:t>
            </a:r>
            <a:r>
              <a:rPr lang="el-GR" sz="2000" dirty="0">
                <a:latin typeface="Calibri" panose="020F0502020204030204" pitchFamily="34" charset="0"/>
              </a:rPr>
              <a:t> και τη χώνει και ακολούθως από την </a:t>
            </a:r>
            <a:r>
              <a:rPr lang="en-US" sz="2000" dirty="0">
                <a:latin typeface="Calibri" panose="020F0502020204030204" pitchFamily="34" charset="0"/>
              </a:rPr>
              <a:t>K</a:t>
            </a:r>
            <a:r>
              <a:rPr lang="el-GR" sz="2000" dirty="0" err="1">
                <a:latin typeface="Calibri" panose="020F0502020204030204" pitchFamily="34" charset="0"/>
              </a:rPr>
              <a:t>λαιν</a:t>
            </a:r>
            <a:r>
              <a:rPr lang="el-GR" sz="2000" dirty="0">
                <a:latin typeface="Calibri" panose="020F0502020204030204" pitchFamily="34" charset="0"/>
              </a:rPr>
              <a:t> και τους οπαδούς της σχολής των </a:t>
            </a:r>
            <a:r>
              <a:rPr lang="el-GR" sz="2000" dirty="0" err="1">
                <a:latin typeface="Calibri" panose="020F0502020204030204" pitchFamily="34" charset="0"/>
              </a:rPr>
              <a:t>αντικείμενοτρόπων</a:t>
            </a:r>
            <a:r>
              <a:rPr lang="el-GR" sz="2000" dirty="0">
                <a:latin typeface="Calibri" panose="020F0502020204030204" pitchFamily="34" charset="0"/>
              </a:rPr>
              <a:t> σχέσεων έστρεψε την προσοχή των σύγχρονων ψυχαναλυτών στην προ-οιδιπόδεια  προέλευση της οριακής διαταραχής και τα πραγματικά γεγονότα πραγματικά η  φανταστικά που σημαδεύουν την πρώιμη παιδική ηλικία συγκεκριμένα την πρωταρχική σκηνή την παρατεταμένη απουσία της μητέρας τη σεξουαλική κακοποίηση την αδελφική ζήλια που θεωρήθηκαν αίτια οριακών χαρακτηριστικών της προσωπικότητας σε ένα άτομο που δεν πληροί τα διαγνωστικά κριτήρια της οριακής διαταραχής όπως τα καθόρισαν στο παρόν κείμενο</a:t>
            </a:r>
          </a:p>
          <a:p>
            <a:pPr algn="just"/>
            <a:endParaRPr lang="el-GR" dirty="0">
              <a:latin typeface="Calibri" panose="020F0502020204030204" pitchFamily="34" charset="0"/>
            </a:endParaRPr>
          </a:p>
          <a:p>
            <a:pPr algn="just"/>
            <a:endParaRPr lang="el-GR" sz="2000" dirty="0">
              <a:latin typeface="Calibri" panose="020F0502020204030204" pitchFamily="34" charset="0"/>
            </a:endParaRPr>
          </a:p>
          <a:p>
            <a:pPr algn="just"/>
            <a:r>
              <a:rPr lang="en-US" sz="2000" dirty="0">
                <a:latin typeface="Calibri" panose="020F0502020204030204" pitchFamily="34" charset="0"/>
              </a:rPr>
              <a:t> </a:t>
            </a:r>
            <a:r>
              <a:rPr lang="el-GR" sz="2000" dirty="0">
                <a:latin typeface="Calibri" panose="020F0502020204030204" pitchFamily="34" charset="0"/>
              </a:rPr>
              <a:t>μία επιπλέον καινοτομία που έχει αρχίσει να επικρατεί τα τελευταία χρόνια είναι η αναφορά σε ψυχωτικά στοιχεία της οριακής προσωπικότητας μία ιδέα που οφείλεται στο </a:t>
            </a:r>
            <a:r>
              <a:rPr lang="en-US" sz="2000" dirty="0">
                <a:latin typeface="Calibri" panose="020F0502020204030204" pitchFamily="34" charset="0"/>
              </a:rPr>
              <a:t>B</a:t>
            </a:r>
            <a:r>
              <a:rPr lang="el-GR" sz="2000" dirty="0" err="1">
                <a:latin typeface="Calibri" panose="020F0502020204030204" pitchFamily="34" charset="0"/>
              </a:rPr>
              <a:t>ion</a:t>
            </a:r>
            <a:r>
              <a:rPr lang="el-GR" sz="2000" dirty="0">
                <a:latin typeface="Calibri" panose="020F0502020204030204" pitchFamily="34" charset="0"/>
              </a:rPr>
              <a:t> ο οποίος ωστόσο αποδίδει τέτοια ψυχωτικά στοιχεία στην ψυχική δομή κάθε ανθρώπου πρόκειται βέβαια για ασυνείδητα ψυχωτικά στοιχεία και έχουν το πρότυπό τους στο είδος της ερμηνείας που ο Φρόιντ ονομάζει κατασκευή που βασίζεται στη δημιουργική φαντασία του αναλυτή όταν δεν μπορούν να αποκαλυφθούν παθογόνα ιστορικά γεγονότα όπως η πρωταρχική σκηνή </a:t>
            </a:r>
            <a:endParaRPr lang="el-GR" dirty="0"/>
          </a:p>
          <a:p>
            <a:endParaRPr lang="el-GR" dirty="0"/>
          </a:p>
        </p:txBody>
      </p:sp>
      <p:pic>
        <p:nvPicPr>
          <p:cNvPr id="5" name="Εικόνα 4">
            <a:extLst>
              <a:ext uri="{FF2B5EF4-FFF2-40B4-BE49-F238E27FC236}">
                <a16:creationId xmlns:a16="http://schemas.microsoft.com/office/drawing/2014/main" id="{52669252-72A2-4521-B18A-F7CEB44814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43565" y="127331"/>
            <a:ext cx="1395984" cy="1825752"/>
          </a:xfrm>
          <a:prstGeom prst="rect">
            <a:avLst/>
          </a:prstGeom>
        </p:spPr>
      </p:pic>
      <p:pic>
        <p:nvPicPr>
          <p:cNvPr id="7" name="Εικόνα 6">
            <a:extLst>
              <a:ext uri="{FF2B5EF4-FFF2-40B4-BE49-F238E27FC236}">
                <a16:creationId xmlns:a16="http://schemas.microsoft.com/office/drawing/2014/main" id="{08185828-EC67-45B7-BF4C-5C6F986667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85896" y="419558"/>
            <a:ext cx="1647825" cy="1533525"/>
          </a:xfrm>
          <a:prstGeom prst="rect">
            <a:avLst/>
          </a:prstGeom>
        </p:spPr>
      </p:pic>
    </p:spTree>
    <p:extLst>
      <p:ext uri="{BB962C8B-B14F-4D97-AF65-F5344CB8AC3E}">
        <p14:creationId xmlns:p14="http://schemas.microsoft.com/office/powerpoint/2010/main" val="35006671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68D9674-0234-4F28-BB5A-39F4165A14C5}"/>
              </a:ext>
            </a:extLst>
          </p:cNvPr>
          <p:cNvSpPr>
            <a:spLocks noGrp="1"/>
          </p:cNvSpPr>
          <p:nvPr>
            <p:ph type="title"/>
          </p:nvPr>
        </p:nvSpPr>
        <p:spPr>
          <a:xfrm>
            <a:off x="646111" y="93216"/>
            <a:ext cx="9404723" cy="710257"/>
          </a:xfrm>
        </p:spPr>
        <p:txBody>
          <a:bodyPr/>
          <a:lstStyle/>
          <a:p>
            <a:r>
              <a:rPr lang="en-US" sz="3200" b="1" dirty="0">
                <a:solidFill>
                  <a:srgbClr val="FF0000"/>
                </a:solidFill>
              </a:rPr>
              <a:t>R.D. </a:t>
            </a:r>
            <a:r>
              <a:rPr lang="en-US" sz="3200" b="1" dirty="0" err="1">
                <a:solidFill>
                  <a:srgbClr val="FF0000"/>
                </a:solidFill>
              </a:rPr>
              <a:t>Hinselhood</a:t>
            </a:r>
            <a:r>
              <a:rPr lang="el-GR" sz="3200" b="1" dirty="0">
                <a:solidFill>
                  <a:srgbClr val="FF0000"/>
                </a:solidFill>
              </a:rPr>
              <a:t> – Ο οριακός ασθενής</a:t>
            </a:r>
          </a:p>
        </p:txBody>
      </p:sp>
      <p:sp>
        <p:nvSpPr>
          <p:cNvPr id="3" name="Θέση περιεχομένου 2">
            <a:extLst>
              <a:ext uri="{FF2B5EF4-FFF2-40B4-BE49-F238E27FC236}">
                <a16:creationId xmlns:a16="http://schemas.microsoft.com/office/drawing/2014/main" id="{23CD0696-D718-4CA9-A5E8-964877BF4635}"/>
              </a:ext>
            </a:extLst>
          </p:cNvPr>
          <p:cNvSpPr>
            <a:spLocks noGrp="1"/>
          </p:cNvSpPr>
          <p:nvPr>
            <p:ph idx="1"/>
          </p:nvPr>
        </p:nvSpPr>
        <p:spPr>
          <a:xfrm>
            <a:off x="115411" y="1162976"/>
            <a:ext cx="11611992" cy="5601808"/>
          </a:xfrm>
        </p:spPr>
        <p:txBody>
          <a:bodyPr>
            <a:normAutofit/>
          </a:bodyPr>
          <a:lstStyle/>
          <a:p>
            <a:pPr algn="just"/>
            <a:r>
              <a:rPr lang="el-GR" dirty="0"/>
              <a:t>Οι Δ.Π. κάνουν εμφανή την παρουσία τους σε εκμεταλλευτικές σχέσεις, ειδικότερα </a:t>
            </a:r>
            <a:r>
              <a:rPr lang="el-GR" b="1" i="1" dirty="0"/>
              <a:t>εκμεταλλεύονται τη σχέση με τη φροντίδα και τους </a:t>
            </a:r>
            <a:r>
              <a:rPr lang="el-GR" b="1" i="1" dirty="0" err="1"/>
              <a:t>φροντίζοντες</a:t>
            </a:r>
            <a:r>
              <a:rPr lang="el-GR" b="1" i="1" dirty="0"/>
              <a:t>, ενώ ταυτόχρονα καταφέρνουν να αισθάνονται ότι γίνονται οι ίδιοι αντικείμενα εκμετάλλευσης από τους </a:t>
            </a:r>
            <a:r>
              <a:rPr lang="el-GR" b="1" i="1" dirty="0" err="1"/>
              <a:t>φροντίζοντες</a:t>
            </a:r>
            <a:r>
              <a:rPr lang="el-GR" b="1" i="1" dirty="0"/>
              <a:t>. </a:t>
            </a:r>
          </a:p>
          <a:p>
            <a:pPr algn="just"/>
            <a:endParaRPr lang="el-GR" b="1" i="1" dirty="0"/>
          </a:p>
          <a:p>
            <a:pPr algn="just"/>
            <a:r>
              <a:rPr lang="el-GR" dirty="0"/>
              <a:t>Εκπέμπουν ένα είδος συγκινησιακής μεταβίβασης, του τύπου της άμεσης δράσης αντί για συμβολική  - λεκτική επικοινωνία. Ο </a:t>
            </a:r>
            <a:r>
              <a:rPr lang="el-GR" dirty="0" err="1"/>
              <a:t>φροντίζων</a:t>
            </a:r>
            <a:r>
              <a:rPr lang="el-GR" dirty="0"/>
              <a:t> τοποθετείται άθελά του στη θέση ορισμένων προσώπων από το παρελθόν του ασθενούς, ενός εκμεταλλευτή από την παιδική ηλικία του, η σεξουαλικού </a:t>
            </a:r>
            <a:r>
              <a:rPr lang="el-GR" dirty="0" err="1"/>
              <a:t>αποπλανητή</a:t>
            </a:r>
            <a:r>
              <a:rPr lang="el-GR" dirty="0"/>
              <a:t> ή βίαιου κριτή. Άλλοτε ο θεραπευτής θα μπει στη θέση κάποιων μη ανεκτών τμημάτων του εαυτού του ασθενή. Ενώ </a:t>
            </a:r>
            <a:r>
              <a:rPr lang="el-GR" dirty="0" err="1"/>
              <a:t>ο΄θεραπευτής</a:t>
            </a:r>
            <a:r>
              <a:rPr lang="el-GR" dirty="0"/>
              <a:t> προσπαθεί να επιφέρει εναισθησία, ο ασθενής αποφεύγει τις προσπάθειες αυτές καθώς τις θεωρεί εκμετάλλευση.  Γίνεται εξαιρετικά δύσκολη η κατανόηση της μεταβίβασης και της </a:t>
            </a:r>
            <a:r>
              <a:rPr lang="el-GR" dirty="0" err="1"/>
              <a:t>αντιμεταβίβασης</a:t>
            </a:r>
            <a:r>
              <a:rPr lang="el-GR" dirty="0"/>
              <a:t>. </a:t>
            </a:r>
          </a:p>
        </p:txBody>
      </p:sp>
    </p:spTree>
    <p:extLst>
      <p:ext uri="{BB962C8B-B14F-4D97-AF65-F5344CB8AC3E}">
        <p14:creationId xmlns:p14="http://schemas.microsoft.com/office/powerpoint/2010/main" val="30882079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A34258A-B67D-4D51-BF41-CD84763705F6}"/>
              </a:ext>
            </a:extLst>
          </p:cNvPr>
          <p:cNvSpPr>
            <a:spLocks noGrp="1"/>
          </p:cNvSpPr>
          <p:nvPr>
            <p:ph type="title"/>
          </p:nvPr>
        </p:nvSpPr>
        <p:spPr>
          <a:xfrm>
            <a:off x="250540" y="-124288"/>
            <a:ext cx="10571998" cy="1029810"/>
          </a:xfrm>
        </p:spPr>
        <p:txBody>
          <a:bodyPr>
            <a:normAutofit fontScale="90000"/>
          </a:bodyPr>
          <a:lstStyle/>
          <a:p>
            <a:r>
              <a:rPr lang="en-US" sz="1800" dirty="0">
                <a:latin typeface="Calibri" panose="020F0502020204030204" pitchFamily="34" charset="0"/>
              </a:rPr>
              <a:t> </a:t>
            </a:r>
            <a:br>
              <a:rPr lang="el-GR" sz="1800" dirty="0">
                <a:latin typeface="Calibri" panose="020F0502020204030204" pitchFamily="34" charset="0"/>
              </a:rPr>
            </a:br>
            <a:br>
              <a:rPr lang="el-GR" sz="1800" dirty="0">
                <a:latin typeface="Calibri" panose="020F0502020204030204" pitchFamily="34" charset="0"/>
              </a:rPr>
            </a:br>
            <a:r>
              <a:rPr lang="el-GR" sz="2800" b="1" dirty="0">
                <a:solidFill>
                  <a:srgbClr val="FF0000"/>
                </a:solidFill>
                <a:latin typeface="Calibri" panose="020F0502020204030204" pitchFamily="34" charset="0"/>
              </a:rPr>
              <a:t>Διαστάσεις της ψυχαναλυτικής θεραπείας του οριακού ασθενούς </a:t>
            </a:r>
            <a:br>
              <a:rPr lang="el-GR" sz="2800" b="1" dirty="0">
                <a:solidFill>
                  <a:srgbClr val="FF0000"/>
                </a:solidFill>
                <a:latin typeface="Calibri" panose="020F0502020204030204" pitchFamily="34" charset="0"/>
              </a:rPr>
            </a:br>
            <a:r>
              <a:rPr lang="el-GR" sz="2800" b="1" dirty="0">
                <a:solidFill>
                  <a:srgbClr val="FF0000"/>
                </a:solidFill>
                <a:latin typeface="Calibri" panose="020F0502020204030204" pitchFamily="34" charset="0"/>
              </a:rPr>
              <a:t>Χρ. Ζερβής</a:t>
            </a:r>
            <a:br>
              <a:rPr lang="el-GR" sz="2800" dirty="0">
                <a:latin typeface="Calibri" panose="020F0502020204030204" pitchFamily="34" charset="0"/>
              </a:rPr>
            </a:br>
            <a:endParaRPr lang="el-GR" sz="2800" dirty="0"/>
          </a:p>
        </p:txBody>
      </p:sp>
      <p:sp>
        <p:nvSpPr>
          <p:cNvPr id="3" name="Θέση περιεχομένου 2">
            <a:extLst>
              <a:ext uri="{FF2B5EF4-FFF2-40B4-BE49-F238E27FC236}">
                <a16:creationId xmlns:a16="http://schemas.microsoft.com/office/drawing/2014/main" id="{0F7CC465-36F2-4EFC-AB1C-582E6BA34928}"/>
              </a:ext>
            </a:extLst>
          </p:cNvPr>
          <p:cNvSpPr>
            <a:spLocks noGrp="1"/>
          </p:cNvSpPr>
          <p:nvPr>
            <p:ph idx="1"/>
          </p:nvPr>
        </p:nvSpPr>
        <p:spPr>
          <a:xfrm>
            <a:off x="142043" y="1251751"/>
            <a:ext cx="11851689" cy="5539665"/>
          </a:xfrm>
        </p:spPr>
        <p:txBody>
          <a:bodyPr>
            <a:normAutofit fontScale="70000" lnSpcReduction="20000"/>
          </a:bodyPr>
          <a:lstStyle/>
          <a:p>
            <a:pPr algn="just"/>
            <a:r>
              <a:rPr lang="el-GR" sz="2200" b="1" dirty="0">
                <a:solidFill>
                  <a:schemeClr val="bg2">
                    <a:lumMod val="60000"/>
                    <a:lumOff val="40000"/>
                  </a:schemeClr>
                </a:solidFill>
                <a:latin typeface="Calibri" panose="020F0502020204030204" pitchFamily="34" charset="0"/>
              </a:rPr>
              <a:t>Η οριακή διαταραχή της προσωπικότητας θεωρείται μία ναρκισσιστική πάθηση </a:t>
            </a:r>
            <a:r>
              <a:rPr lang="el-GR" sz="2200" dirty="0">
                <a:latin typeface="Calibri" panose="020F0502020204030204" pitchFamily="34" charset="0"/>
              </a:rPr>
              <a:t>.Θεωρείται δηλαδή ότι χαρακτηρίζεται από ναρκισσιστικά ελλείμματα με την έννοια της ατελούς επένδυσης και συγκρότησης εαυτού, κάτι το οποίο λειτουργεί παραμορφωτικά και στον τρόπο με τον οποίο  ο  οριακός αντιλαμβάνεται τον εξωτερικό κόσμο και έχει δυσμενείς συνέπειες στον τρόπο με τον οποίο επενδύει αυτόν τον εξωτερικό κόσμο .Εδώ το άτομο δεν γίνεται ψυχωτικό, αφού το εγώ πρόλαβε να αποκτήσει κάποια συγκρότηση και ο κίνδυνος του εσωτερικού ψυχωτικού κατακερματισμού δεν υφίσταται,. Αλλά το εγώ δεν μπόρεσε να αποτελέσει στην ολότητά του αντικείμενο επαρκούς επένδυσης, δεν μπόρεσε να παραδοθεί ικανοποιητικά και ως συνέπεια αυτού δεν κατάφερε να φτάσει σε μία γενετήσια </a:t>
            </a:r>
            <a:r>
              <a:rPr lang="el-GR" sz="2200" dirty="0" err="1">
                <a:latin typeface="Calibri" panose="020F0502020204030204" pitchFamily="34" charset="0"/>
              </a:rPr>
              <a:t>αντικείμενοτρόπο</a:t>
            </a:r>
            <a:r>
              <a:rPr lang="el-GR" sz="2200" dirty="0">
                <a:latin typeface="Calibri" panose="020F0502020204030204" pitchFamily="34" charset="0"/>
              </a:rPr>
              <a:t> σχέση .</a:t>
            </a:r>
          </a:p>
          <a:p>
            <a:pPr algn="just"/>
            <a:r>
              <a:rPr lang="el-GR" sz="2200" b="1" dirty="0">
                <a:latin typeface="Calibri" panose="020F0502020204030204" pitchFamily="34" charset="0"/>
              </a:rPr>
              <a:t>Η  </a:t>
            </a:r>
            <a:r>
              <a:rPr lang="el-GR" sz="2200" b="1" dirty="0" err="1">
                <a:latin typeface="Calibri" panose="020F0502020204030204" pitchFamily="34" charset="0"/>
              </a:rPr>
              <a:t>αντικειμενοτροπος</a:t>
            </a:r>
            <a:r>
              <a:rPr lang="el-GR" sz="2200" b="1" dirty="0">
                <a:latin typeface="Calibri" panose="020F0502020204030204" pitchFamily="34" charset="0"/>
              </a:rPr>
              <a:t> σχέση  στην οριακή προσωπικότητα είναι ανακλητικού  τύπου. </a:t>
            </a:r>
            <a:r>
              <a:rPr lang="el-GR" sz="2200" dirty="0">
                <a:latin typeface="Calibri" panose="020F0502020204030204" pitchFamily="34" charset="0"/>
              </a:rPr>
              <a:t>Είναι ανακλητική ετυμολογικά εκ του άνω κλίνω που σημαίνει στηρίζομαι επάνω, </a:t>
            </a:r>
            <a:r>
              <a:rPr lang="el-GR" sz="2200" b="1" i="1" dirty="0">
                <a:solidFill>
                  <a:schemeClr val="bg2">
                    <a:lumMod val="60000"/>
                    <a:lumOff val="40000"/>
                  </a:schemeClr>
                </a:solidFill>
                <a:latin typeface="Calibri" panose="020F0502020204030204" pitchFamily="34" charset="0"/>
              </a:rPr>
              <a:t>με την έννοια ότι δεν είναι συμβιωτική όπως την ψύχωση ούτε τριαδική όπως τη νεύρωση ή σε φυσιολογικές καταστάσεις αλλά είναι μία σχέση που εμπλέκεται δύο πρόσωπα, διαχωρισμένα, όπου το ένα, το άτομο με οριακή προσωπικότητα στηρίζεται πάνω στο άλλο, το οποίο θεωρείται μεγάλο και δυνατό. </a:t>
            </a:r>
            <a:r>
              <a:rPr lang="el-GR" sz="2200" dirty="0">
                <a:latin typeface="Calibri" panose="020F0502020204030204" pitchFamily="34" charset="0"/>
              </a:rPr>
              <a:t>Η οριακή κατάσταση  προσπαθεί να </a:t>
            </a:r>
            <a:r>
              <a:rPr lang="el-GR" sz="2200" b="1" i="1" dirty="0">
                <a:latin typeface="Calibri" panose="020F0502020204030204" pitchFamily="34" charset="0"/>
              </a:rPr>
              <a:t>αντιμετωπίσει τον κίνδυνο της κατάθλιψης </a:t>
            </a:r>
            <a:r>
              <a:rPr lang="el-GR" sz="2200" dirty="0">
                <a:latin typeface="Calibri" panose="020F0502020204030204" pitchFamily="34" charset="0"/>
              </a:rPr>
              <a:t>η οποία όμως εδώ έχει μία ακραία σημασία και ισοδυναμεί με ψυχική κατάρρευση.</a:t>
            </a:r>
            <a:r>
              <a:rPr lang="en-US" sz="2200" dirty="0">
                <a:latin typeface="Calibri" panose="020F0502020204030204" pitchFamily="34" charset="0"/>
              </a:rPr>
              <a:t> </a:t>
            </a:r>
            <a:br>
              <a:rPr lang="el-GR" sz="2200" dirty="0">
                <a:latin typeface="Calibri" panose="020F0502020204030204" pitchFamily="34" charset="0"/>
              </a:rPr>
            </a:br>
            <a:endParaRPr lang="el-GR" sz="2200" dirty="0">
              <a:latin typeface="Calibri" panose="020F0502020204030204" pitchFamily="34" charset="0"/>
            </a:endParaRPr>
          </a:p>
          <a:p>
            <a:pPr algn="just"/>
            <a:r>
              <a:rPr lang="el-GR" sz="2200" dirty="0">
                <a:latin typeface="Calibri" panose="020F0502020204030204" pitchFamily="34" charset="0"/>
              </a:rPr>
              <a:t>Η υποτυπώδης συγκρότηση του Ψυχικού οργάνου του οριακού διατηρείται μόνο </a:t>
            </a:r>
            <a:r>
              <a:rPr lang="el-GR" sz="2200" b="1" i="1" dirty="0">
                <a:latin typeface="Calibri" panose="020F0502020204030204" pitchFamily="34" charset="0"/>
              </a:rPr>
              <a:t>με τη χρήση αρχαϊκών μηχανισμών Άμυνας όπως είναι η άρνηση ,ο διχασμός ,η προβολή, η </a:t>
            </a:r>
            <a:r>
              <a:rPr lang="el-GR" sz="2200" b="1" i="1" dirty="0" err="1">
                <a:latin typeface="Calibri" panose="020F0502020204030204" pitchFamily="34" charset="0"/>
              </a:rPr>
              <a:t>προβλητική</a:t>
            </a:r>
            <a:r>
              <a:rPr lang="el-GR" sz="2200" b="1" i="1" dirty="0">
                <a:latin typeface="Calibri" panose="020F0502020204030204" pitchFamily="34" charset="0"/>
              </a:rPr>
              <a:t> ταύτιση, η εξιδανίκευση, η υποτίμηση, η ανάγκη παντοδύναμου ελέγχου. </a:t>
            </a:r>
            <a:r>
              <a:rPr lang="el-GR" sz="2200" dirty="0">
                <a:latin typeface="Calibri" panose="020F0502020204030204" pitchFamily="34" charset="0"/>
              </a:rPr>
              <a:t> Οι παθολογικοί αυτοί οι μηχανισμοί Άμυνας διαμορφώνουν και αντιστοίχως παθολογικούς τύπους επένδυσης του άλλου εκ μέρους του οριακού και σχέσης με αυτόν .</a:t>
            </a:r>
          </a:p>
          <a:p>
            <a:pPr algn="just"/>
            <a:r>
              <a:rPr lang="el-GR" sz="2200" dirty="0">
                <a:latin typeface="Calibri" panose="020F0502020204030204" pitchFamily="34" charset="0"/>
              </a:rPr>
              <a:t>Απέναντι σε αυτού του είδους την ψυχοπαθολογική συγκρότηση, ο αναφερθείς βασικός θεραπευτικός στόχος του ασυνείδητου που πρέπει να γίνει συνειδητό διαρθρώνεται με επιμέρους </a:t>
            </a:r>
            <a:r>
              <a:rPr lang="el-GR" sz="2200" dirty="0" err="1">
                <a:latin typeface="Calibri" panose="020F0502020204030204" pitchFamily="34" charset="0"/>
              </a:rPr>
              <a:t>αλληλοεπηρεάζομένα</a:t>
            </a:r>
            <a:r>
              <a:rPr lang="el-GR" sz="2200" dirty="0">
                <a:latin typeface="Calibri" panose="020F0502020204030204" pitchFamily="34" charset="0"/>
              </a:rPr>
              <a:t> θεραπευτικά ζητούμενα, ισοδύναμα ψυχικών αναδομήσεων: </a:t>
            </a:r>
            <a:r>
              <a:rPr lang="el-GR" sz="2200" dirty="0">
                <a:solidFill>
                  <a:schemeClr val="bg2">
                    <a:lumMod val="60000"/>
                    <a:lumOff val="40000"/>
                  </a:schemeClr>
                </a:solidFill>
                <a:latin typeface="Calibri" panose="020F0502020204030204" pitchFamily="34" charset="0"/>
              </a:rPr>
              <a:t> </a:t>
            </a:r>
            <a:r>
              <a:rPr lang="el-GR" sz="2200" b="1" i="1" dirty="0">
                <a:solidFill>
                  <a:schemeClr val="bg2">
                    <a:lumMod val="60000"/>
                    <a:lumOff val="40000"/>
                  </a:schemeClr>
                </a:solidFill>
                <a:latin typeface="Calibri" panose="020F0502020204030204" pitchFamily="34" charset="0"/>
              </a:rPr>
              <a:t>αναμόρφωση των ψυχικών συστημάτων, αλλαγές στην αναπαράσταση εαυτού και αντικειμένου, αναμόρφωση αρχαϊκών αναπαραστάσεων και μηχανισμών Άμυνας, αλλαγές στον τρόπο επένδυσης εσωτερικών και εξωτερικών αντικειμένων</a:t>
            </a:r>
          </a:p>
          <a:p>
            <a:pPr algn="just"/>
            <a:r>
              <a:rPr lang="el-GR" sz="2200" dirty="0">
                <a:latin typeface="Calibri" panose="020F0502020204030204" pitchFamily="34" charset="0"/>
              </a:rPr>
              <a:t>παράγοντες που υπεισέρχονται σε αυτήν την ψυχική αναδόμηση του ασθενούς, δηλαδή κάποιες τεχνικές αναλυτικές παράμετροι , </a:t>
            </a:r>
            <a:r>
              <a:rPr lang="el-GR" sz="2200" b="1" i="1" dirty="0">
                <a:latin typeface="Calibri" panose="020F0502020204030204" pitchFamily="34" charset="0"/>
              </a:rPr>
              <a:t>η ερμηνεία και η συνεπαγόμενη εναισθησία </a:t>
            </a:r>
            <a:r>
              <a:rPr lang="el-GR" sz="2200" dirty="0">
                <a:latin typeface="Calibri" panose="020F0502020204030204" pitchFamily="34" charset="0"/>
              </a:rPr>
              <a:t>αναγνωρίζονται πάντα ως κεντρικός άξονας της θεραπευτικής πράξης. θα εντοπίσουμε αυτές τις θεραπευτικές παραμέτρους σε μία διαδικασία εσωτερίκευσης στοιχείων της ψυχαναλυτικής σχέσης </a:t>
            </a:r>
          </a:p>
          <a:p>
            <a:endParaRPr lang="el-GR" dirty="0"/>
          </a:p>
        </p:txBody>
      </p:sp>
    </p:spTree>
    <p:extLst>
      <p:ext uri="{BB962C8B-B14F-4D97-AF65-F5344CB8AC3E}">
        <p14:creationId xmlns:p14="http://schemas.microsoft.com/office/powerpoint/2010/main" val="2489627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BA6EFAF-D34F-4AD2-871D-3856AA3C00FF}"/>
              </a:ext>
            </a:extLst>
          </p:cNvPr>
          <p:cNvSpPr>
            <a:spLocks noGrp="1"/>
          </p:cNvSpPr>
          <p:nvPr>
            <p:ph idx="1"/>
          </p:nvPr>
        </p:nvSpPr>
        <p:spPr>
          <a:xfrm>
            <a:off x="0" y="1017974"/>
            <a:ext cx="10502283" cy="5840026"/>
          </a:xfrm>
        </p:spPr>
        <p:txBody>
          <a:bodyPr>
            <a:normAutofit fontScale="92500" lnSpcReduction="10000"/>
          </a:bodyPr>
          <a:lstStyle/>
          <a:p>
            <a:endParaRPr lang="el-GR" b="1" i="1" dirty="0"/>
          </a:p>
          <a:p>
            <a:pPr algn="just"/>
            <a:r>
              <a:rPr lang="el-GR" dirty="0"/>
              <a:t>Στις ψυχιατρικές ομάδες η κατάληξη αυτή οδηγεί στην απόρριψη του ασθενούς. Αυτό </a:t>
            </a:r>
            <a:r>
              <a:rPr lang="el-GR" b="1" i="1" dirty="0"/>
              <a:t>που απαιτείται είναι φροντίδα από τον </a:t>
            </a:r>
            <a:r>
              <a:rPr lang="el-GR" b="1" i="1" dirty="0" err="1"/>
              <a:t>φροντίζοντα</a:t>
            </a:r>
            <a:r>
              <a:rPr lang="el-GR" dirty="0"/>
              <a:t>. Ο </a:t>
            </a:r>
            <a:r>
              <a:rPr lang="el-GR" dirty="0" err="1"/>
              <a:t>φροντίζων</a:t>
            </a:r>
            <a:r>
              <a:rPr lang="el-GR" dirty="0"/>
              <a:t> χρειάζεται υποστήριξη για να αποκτήσει συνείδηση του τι συμβαίνει.</a:t>
            </a:r>
          </a:p>
          <a:p>
            <a:pPr algn="just"/>
            <a:r>
              <a:rPr lang="el-GR" dirty="0"/>
              <a:t>Α. το συναισθηματικώς δηλητηριώδες βίωμα του να μην είσαι αυτό που νομίζεις ότι είσαι (</a:t>
            </a:r>
            <a:r>
              <a:rPr lang="el-GR" dirty="0" err="1"/>
              <a:t>δηλ</a:t>
            </a:r>
            <a:r>
              <a:rPr lang="el-GR" dirty="0"/>
              <a:t> ότι φροντίζεις) </a:t>
            </a:r>
          </a:p>
          <a:p>
            <a:pPr algn="just"/>
            <a:r>
              <a:rPr lang="el-GR" dirty="0"/>
              <a:t>Β. ότι εξαιτίας των μη συμβολικών μέσων επικοινωνίας οι χρησιμοποιούν οι ασθενείς, ο </a:t>
            </a:r>
            <a:r>
              <a:rPr lang="el-GR" dirty="0" err="1"/>
              <a:t>φροντίζων</a:t>
            </a:r>
            <a:r>
              <a:rPr lang="el-GR" dirty="0"/>
              <a:t> δεν μπορεί να σκεφτεί ξεκάθαρα μόνος  - αναγκαία η σκέψη τρίτων </a:t>
            </a:r>
          </a:p>
          <a:p>
            <a:pPr marL="0" indent="0" algn="just">
              <a:buNone/>
            </a:pPr>
            <a:endParaRPr lang="el-GR" b="1" i="1" dirty="0"/>
          </a:p>
          <a:p>
            <a:pPr algn="just"/>
            <a:r>
              <a:rPr lang="el-GR" b="1" i="1" dirty="0" err="1"/>
              <a:t>Προβλητική</a:t>
            </a:r>
            <a:r>
              <a:rPr lang="el-GR" b="1" i="1" dirty="0"/>
              <a:t> ταύτιση</a:t>
            </a:r>
          </a:p>
          <a:p>
            <a:pPr algn="just"/>
            <a:r>
              <a:rPr lang="el-GR" dirty="0"/>
              <a:t>Είναι η καλύτερή τους ευκαιρία να τα βγάλουν πέρα με τα βιώματα της ζωής τους και με τις εσωτερικές τους διαταραχές. </a:t>
            </a:r>
          </a:p>
          <a:p>
            <a:pPr algn="just"/>
            <a:r>
              <a:rPr lang="el-GR" dirty="0"/>
              <a:t>Σύνθετη άμυνα καθώς εμπλέκει τη χρήση του νου του άλλου προσώπου και χρησιμοποιεί το πρόσωπο αυτό σαν ζωτικό εταίρο του </a:t>
            </a:r>
            <a:r>
              <a:rPr lang="el-GR" dirty="0" err="1"/>
              <a:t>μηχαν</a:t>
            </a:r>
            <a:r>
              <a:rPr lang="el-GR" dirty="0"/>
              <a:t>. Άμυνας. Είναι σχεδόν έξω-ψυχικός μηχανισμός . </a:t>
            </a:r>
            <a:r>
              <a:rPr lang="el-GR" dirty="0" err="1"/>
              <a:t>Σος</a:t>
            </a:r>
            <a:r>
              <a:rPr lang="el-GR" dirty="0"/>
              <a:t> να είναι ενήμερα και τα δύο μέλη ότι διαδραματίζουν ένα ρόλο στις αμυντικές δομές του ασθενούς ακριβώς τη στιγμή που νομίζουν ότι προσφέρουν βοήθεια και εναισθησία. </a:t>
            </a:r>
          </a:p>
        </p:txBody>
      </p:sp>
      <p:pic>
        <p:nvPicPr>
          <p:cNvPr id="4" name="Εικόνα 3">
            <a:extLst>
              <a:ext uri="{FF2B5EF4-FFF2-40B4-BE49-F238E27FC236}">
                <a16:creationId xmlns:a16="http://schemas.microsoft.com/office/drawing/2014/main" id="{522B7B03-FA70-49E0-9526-9DCED60E6E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44506" y="0"/>
            <a:ext cx="3231472" cy="1154097"/>
          </a:xfrm>
          <a:prstGeom prst="rect">
            <a:avLst/>
          </a:prstGeom>
        </p:spPr>
      </p:pic>
    </p:spTree>
    <p:extLst>
      <p:ext uri="{BB962C8B-B14F-4D97-AF65-F5344CB8AC3E}">
        <p14:creationId xmlns:p14="http://schemas.microsoft.com/office/powerpoint/2010/main" val="997865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164EB87-8CF5-4175-A6CC-53EA51297E64}"/>
              </a:ext>
            </a:extLst>
          </p:cNvPr>
          <p:cNvSpPr>
            <a:spLocks noGrp="1"/>
          </p:cNvSpPr>
          <p:nvPr>
            <p:ph type="title"/>
          </p:nvPr>
        </p:nvSpPr>
        <p:spPr>
          <a:xfrm>
            <a:off x="568171" y="177510"/>
            <a:ext cx="9482663" cy="1118630"/>
          </a:xfrm>
        </p:spPr>
        <p:txBody>
          <a:bodyPr/>
          <a:lstStyle/>
          <a:p>
            <a:r>
              <a:rPr lang="el-GR" sz="2400" b="1" dirty="0">
                <a:solidFill>
                  <a:srgbClr val="FF0000"/>
                </a:solidFill>
              </a:rPr>
              <a:t>Μ. </a:t>
            </a:r>
            <a:r>
              <a:rPr lang="el-GR" sz="2400" b="1" dirty="0" err="1">
                <a:solidFill>
                  <a:srgbClr val="FF0000"/>
                </a:solidFill>
              </a:rPr>
              <a:t>Χατζηανδρέου</a:t>
            </a:r>
            <a:br>
              <a:rPr lang="el-GR" sz="2400" b="1" dirty="0">
                <a:solidFill>
                  <a:srgbClr val="FF0000"/>
                </a:solidFill>
              </a:rPr>
            </a:br>
            <a:r>
              <a:rPr lang="el-GR" sz="2400" b="1" dirty="0">
                <a:solidFill>
                  <a:srgbClr val="FF0000"/>
                </a:solidFill>
              </a:rPr>
              <a:t>Ψυχαναλυτική κατανόηση της οριακής παθολογίας</a:t>
            </a:r>
          </a:p>
        </p:txBody>
      </p:sp>
      <p:sp>
        <p:nvSpPr>
          <p:cNvPr id="3" name="Θέση περιεχομένου 2">
            <a:extLst>
              <a:ext uri="{FF2B5EF4-FFF2-40B4-BE49-F238E27FC236}">
                <a16:creationId xmlns:a16="http://schemas.microsoft.com/office/drawing/2014/main" id="{3BA0EDCC-702D-4952-B8F1-77442523706A}"/>
              </a:ext>
            </a:extLst>
          </p:cNvPr>
          <p:cNvSpPr>
            <a:spLocks noGrp="1"/>
          </p:cNvSpPr>
          <p:nvPr>
            <p:ph idx="1"/>
          </p:nvPr>
        </p:nvSpPr>
        <p:spPr>
          <a:xfrm>
            <a:off x="275208" y="1358284"/>
            <a:ext cx="11638625" cy="5424256"/>
          </a:xfrm>
        </p:spPr>
        <p:txBody>
          <a:bodyPr>
            <a:normAutofit/>
          </a:bodyPr>
          <a:lstStyle/>
          <a:p>
            <a:r>
              <a:rPr lang="el-GR" b="1" u="sng" dirty="0">
                <a:solidFill>
                  <a:schemeClr val="accent3"/>
                </a:solidFill>
              </a:rPr>
              <a:t>Α. συγκρότηση του Εγώ και ειδικοί αμυντικοί μηχανισμοί</a:t>
            </a:r>
          </a:p>
          <a:p>
            <a:r>
              <a:rPr lang="el-GR" dirty="0"/>
              <a:t>Υπέρμετρη χρήση </a:t>
            </a:r>
            <a:r>
              <a:rPr lang="el-GR" dirty="0" err="1"/>
              <a:t>αμυνών</a:t>
            </a:r>
            <a:r>
              <a:rPr lang="el-GR" dirty="0"/>
              <a:t> διάσπασης και </a:t>
            </a:r>
            <a:r>
              <a:rPr lang="el-GR" dirty="0" err="1"/>
              <a:t>προβλ</a:t>
            </a:r>
            <a:r>
              <a:rPr lang="el-GR" dirty="0"/>
              <a:t>. ταύτισης</a:t>
            </a:r>
          </a:p>
          <a:p>
            <a:pPr marL="0" indent="0">
              <a:buNone/>
            </a:pPr>
            <a:endParaRPr lang="el-GR" dirty="0"/>
          </a:p>
          <a:p>
            <a:r>
              <a:rPr lang="en-US" u="sng" dirty="0" err="1"/>
              <a:t>Kernberg</a:t>
            </a:r>
            <a:r>
              <a:rPr lang="en-US" u="sng" dirty="0"/>
              <a:t> </a:t>
            </a:r>
            <a:r>
              <a:rPr lang="el-GR" u="sng" dirty="0"/>
              <a:t> 1975 - Δομική ανάλυση οριακών</a:t>
            </a:r>
          </a:p>
          <a:p>
            <a:r>
              <a:rPr lang="el-GR" b="1" i="1" u="sng" dirty="0">
                <a:solidFill>
                  <a:schemeClr val="accent6">
                    <a:lumMod val="50000"/>
                  </a:schemeClr>
                </a:solidFill>
                <a:highlight>
                  <a:srgbClr val="FFFF00"/>
                </a:highlight>
              </a:rPr>
              <a:t>1. Μη ειδικές εκδηλώσεις της αδυναμίας του Εγώ, δηλ.:</a:t>
            </a:r>
          </a:p>
          <a:p>
            <a:r>
              <a:rPr lang="el-GR" dirty="0"/>
              <a:t>α. έλλειψη ανοχής στο άγχος, που οδηγεί σε παλινδρόμηση του Εγώ και αποδιοργάνωση</a:t>
            </a:r>
          </a:p>
          <a:p>
            <a:r>
              <a:rPr lang="el-GR" dirty="0"/>
              <a:t>β. έλλειψη ελέγχου των παρορμήσεων</a:t>
            </a:r>
          </a:p>
          <a:p>
            <a:r>
              <a:rPr lang="el-GR" dirty="0"/>
              <a:t>γ. έλλειψη διεργασιών μετουσίωσης</a:t>
            </a:r>
          </a:p>
        </p:txBody>
      </p:sp>
      <p:pic>
        <p:nvPicPr>
          <p:cNvPr id="7" name="Εικόνα 6">
            <a:extLst>
              <a:ext uri="{FF2B5EF4-FFF2-40B4-BE49-F238E27FC236}">
                <a16:creationId xmlns:a16="http://schemas.microsoft.com/office/drawing/2014/main" id="{9642CF3C-43AA-420E-A993-290ED99E46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44453" y="5077476"/>
            <a:ext cx="4514850" cy="1400175"/>
          </a:xfrm>
          <a:prstGeom prst="rect">
            <a:avLst/>
          </a:prstGeom>
        </p:spPr>
      </p:pic>
    </p:spTree>
    <p:extLst>
      <p:ext uri="{BB962C8B-B14F-4D97-AF65-F5344CB8AC3E}">
        <p14:creationId xmlns:p14="http://schemas.microsoft.com/office/powerpoint/2010/main" val="13295687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EB7E3C1-F386-44BB-B160-1766604EE1D0}"/>
              </a:ext>
            </a:extLst>
          </p:cNvPr>
          <p:cNvSpPr>
            <a:spLocks noGrp="1"/>
          </p:cNvSpPr>
          <p:nvPr>
            <p:ph idx="1"/>
          </p:nvPr>
        </p:nvSpPr>
        <p:spPr>
          <a:xfrm>
            <a:off x="385012" y="442762"/>
            <a:ext cx="7652083" cy="5805637"/>
          </a:xfrm>
        </p:spPr>
        <p:txBody>
          <a:bodyPr/>
          <a:lstStyle/>
          <a:p>
            <a:r>
              <a:rPr lang="el-GR" b="1" i="1" u="sng" dirty="0">
                <a:solidFill>
                  <a:schemeClr val="accent6">
                    <a:lumMod val="50000"/>
                  </a:schemeClr>
                </a:solidFill>
                <a:highlight>
                  <a:srgbClr val="FFFF00"/>
                </a:highlight>
              </a:rPr>
              <a:t>2. Ειδικοί αμυντικοί μηχανισμοί στο επίπεδο της οριακής οργάνωσης</a:t>
            </a:r>
          </a:p>
          <a:p>
            <a:pPr marL="0" indent="0">
              <a:buNone/>
            </a:pPr>
            <a:r>
              <a:rPr lang="en-US" dirty="0"/>
              <a:t>All good </a:t>
            </a:r>
            <a:r>
              <a:rPr lang="el-GR" dirty="0"/>
              <a:t>/</a:t>
            </a:r>
            <a:r>
              <a:rPr lang="en-US" dirty="0"/>
              <a:t>all bad </a:t>
            </a:r>
            <a:r>
              <a:rPr lang="el-GR" dirty="0"/>
              <a:t>εσωτερικά αντικείμενα , δηλ. θετικές και αρνητικές </a:t>
            </a:r>
            <a:r>
              <a:rPr lang="el-GR" dirty="0" err="1"/>
              <a:t>ενδοβολές</a:t>
            </a:r>
            <a:r>
              <a:rPr lang="el-GR" dirty="0"/>
              <a:t> στον οριακό δεν συντίθενται ούτε οι θετικές και αρνητικές αναπαραστάσεις εαυτού, επειδή παίζει ακόμα κυρίαρχο ρόλο η διάσπαση. Αφενός λόγω ιδιοσυγκρασιακής έλλειψης ανοχής στη ματαίωση και στο στρες, αφετέρου από τις υπερβολικές απογοητεύσεις της πραγματικότητας με συνεπακόλουθη αύξηση διωκτικών αγχών, ώστε τελικά να μην εγκατασταθεί με ασφάλεια ένα πρώιμο καλό μητρικό αντικείμενο. </a:t>
            </a:r>
            <a:r>
              <a:rPr lang="el-GR" b="1" dirty="0" err="1">
                <a:solidFill>
                  <a:schemeClr val="bg2">
                    <a:lumMod val="60000"/>
                    <a:lumOff val="40000"/>
                  </a:schemeClr>
                </a:solidFill>
              </a:rPr>
              <a:t>Σοσ</a:t>
            </a:r>
            <a:r>
              <a:rPr lang="el-GR" b="1" dirty="0">
                <a:solidFill>
                  <a:schemeClr val="bg2">
                    <a:lumMod val="60000"/>
                    <a:lumOff val="40000"/>
                  </a:schemeClr>
                </a:solidFill>
              </a:rPr>
              <a:t> οι πρώιμες τραυματικές εμπειρίες, σε ένα γενικευμένο τραυματικό βρεφικό περιβάλλον, όχι σε ένα ειδικό τραυματικό γεγονός. </a:t>
            </a:r>
          </a:p>
          <a:p>
            <a:endParaRPr lang="el-GR" dirty="0"/>
          </a:p>
        </p:txBody>
      </p:sp>
      <p:pic>
        <p:nvPicPr>
          <p:cNvPr id="7" name="Εικόνα 6">
            <a:extLst>
              <a:ext uri="{FF2B5EF4-FFF2-40B4-BE49-F238E27FC236}">
                <a16:creationId xmlns:a16="http://schemas.microsoft.com/office/drawing/2014/main" id="{DFECB45B-BBB8-4919-9B16-E5EC9CC6DE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91099" y="1203158"/>
            <a:ext cx="3128010" cy="5419023"/>
          </a:xfrm>
          <a:prstGeom prst="rect">
            <a:avLst/>
          </a:prstGeom>
        </p:spPr>
      </p:pic>
    </p:spTree>
    <p:extLst>
      <p:ext uri="{BB962C8B-B14F-4D97-AF65-F5344CB8AC3E}">
        <p14:creationId xmlns:p14="http://schemas.microsoft.com/office/powerpoint/2010/main" val="38590684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9C42407-85E4-4188-AE79-2CBDC09896F0}"/>
              </a:ext>
            </a:extLst>
          </p:cNvPr>
          <p:cNvSpPr>
            <a:spLocks noGrp="1"/>
          </p:cNvSpPr>
          <p:nvPr>
            <p:ph type="title"/>
          </p:nvPr>
        </p:nvSpPr>
        <p:spPr>
          <a:xfrm>
            <a:off x="646111" y="452717"/>
            <a:ext cx="9989805" cy="2262719"/>
          </a:xfrm>
        </p:spPr>
        <p:txBody>
          <a:bodyPr/>
          <a:lstStyle/>
          <a:p>
            <a:pPr lvl="0">
              <a:spcBef>
                <a:spcPts val="1000"/>
              </a:spcBef>
              <a:buClr>
                <a:srgbClr val="1E5155">
                  <a:lumMod val="40000"/>
                  <a:lumOff val="60000"/>
                </a:srgbClr>
              </a:buClr>
              <a:buSzPct val="80000"/>
              <a:defRPr/>
            </a:pPr>
            <a:br>
              <a:rPr lang="el-GR" sz="2000" dirty="0">
                <a:solidFill>
                  <a:prstClr val="white"/>
                </a:solidFill>
              </a:rPr>
            </a:br>
            <a:r>
              <a:rPr lang="en-US" sz="2000" dirty="0">
                <a:solidFill>
                  <a:prstClr val="white"/>
                </a:solidFill>
              </a:rPr>
              <a:t>Winnicott </a:t>
            </a:r>
            <a:r>
              <a:rPr lang="en-US" sz="2000" dirty="0" err="1">
                <a:solidFill>
                  <a:prstClr val="white"/>
                </a:solidFill>
              </a:rPr>
              <a:t>sos</a:t>
            </a:r>
            <a:r>
              <a:rPr lang="en-US" sz="2000" dirty="0">
                <a:solidFill>
                  <a:prstClr val="white"/>
                </a:solidFill>
              </a:rPr>
              <a:t> holding </a:t>
            </a:r>
            <a:r>
              <a:rPr lang="en-US" sz="2000" dirty="0" err="1">
                <a:solidFill>
                  <a:prstClr val="white"/>
                </a:solidFill>
              </a:rPr>
              <a:t>invoronment</a:t>
            </a:r>
            <a:r>
              <a:rPr lang="en-US" sz="2000" dirty="0">
                <a:solidFill>
                  <a:prstClr val="white"/>
                </a:solidFill>
              </a:rPr>
              <a:t> needed</a:t>
            </a:r>
            <a:r>
              <a:rPr lang="el-GR" sz="2000" dirty="0">
                <a:solidFill>
                  <a:prstClr val="white"/>
                </a:solidFill>
              </a:rPr>
              <a:t> του έλειψε στην παιδική ηλικία</a:t>
            </a:r>
            <a:br>
              <a:rPr lang="el-GR" sz="2000" dirty="0">
                <a:solidFill>
                  <a:prstClr val="white"/>
                </a:solidFill>
              </a:rPr>
            </a:br>
            <a:br>
              <a:rPr lang="el-GR" sz="2000" dirty="0">
                <a:solidFill>
                  <a:prstClr val="white"/>
                </a:solidFill>
              </a:rPr>
            </a:br>
            <a:br>
              <a:rPr lang="el-GR" sz="2000" dirty="0">
                <a:solidFill>
                  <a:prstClr val="white"/>
                </a:solidFill>
              </a:rPr>
            </a:br>
            <a:r>
              <a:rPr lang="en-US" sz="2000" dirty="0">
                <a:solidFill>
                  <a:prstClr val="white"/>
                </a:solidFill>
              </a:rPr>
              <a:t>Giovacchini---</a:t>
            </a:r>
            <a:r>
              <a:rPr lang="el-GR" sz="2000" dirty="0">
                <a:solidFill>
                  <a:prstClr val="white"/>
                </a:solidFill>
              </a:rPr>
              <a:t>το Εγώ του παιδιού δεν επιτυγχάνει κάποιον υψηλό βαθμό συνοχής μέσα σε μία ατμόσφαιρα συνεχών επιθέσεων</a:t>
            </a:r>
            <a:endParaRPr lang="el-GR" sz="2000" dirty="0"/>
          </a:p>
        </p:txBody>
      </p:sp>
      <p:sp>
        <p:nvSpPr>
          <p:cNvPr id="3" name="Θέση περιεχομένου 2">
            <a:extLst>
              <a:ext uri="{FF2B5EF4-FFF2-40B4-BE49-F238E27FC236}">
                <a16:creationId xmlns:a16="http://schemas.microsoft.com/office/drawing/2014/main" id="{1E6F36F2-0825-4E07-9DCE-76001F4B2902}"/>
              </a:ext>
            </a:extLst>
          </p:cNvPr>
          <p:cNvSpPr>
            <a:spLocks noGrp="1"/>
          </p:cNvSpPr>
          <p:nvPr>
            <p:ph idx="1"/>
          </p:nvPr>
        </p:nvSpPr>
        <p:spPr>
          <a:xfrm>
            <a:off x="449802" y="2715436"/>
            <a:ext cx="11292395" cy="5952563"/>
          </a:xfrm>
        </p:spPr>
        <p:txBody>
          <a:bodyPr/>
          <a:lstStyle/>
          <a:p>
            <a:pPr marL="342900" marR="0" lvl="0" indent="-342900" algn="l" defTabSz="457200" rtl="0" eaLnBrk="1" fontAlgn="auto" latinLnBrk="0" hangingPunct="1">
              <a:lnSpc>
                <a:spcPct val="100000"/>
              </a:lnSpc>
              <a:spcBef>
                <a:spcPts val="1000"/>
              </a:spcBef>
              <a:spcAft>
                <a:spcPts val="0"/>
              </a:spcAft>
              <a:buClr>
                <a:srgbClr val="1E5155">
                  <a:lumMod val="40000"/>
                  <a:lumOff val="60000"/>
                </a:srgbClr>
              </a:buClr>
              <a:buSzPct val="80000"/>
              <a:buFont typeface="Wingdings 3" charset="2"/>
              <a:buChar char=""/>
              <a:tabLst/>
              <a:defRPr/>
            </a:pPr>
            <a:r>
              <a:rPr kumimoji="0" lang="el-GR" sz="1700" b="0" i="0" u="none" strike="noStrike" kern="1200" cap="none" spc="0" normalizeH="0" baseline="0" noProof="0" dirty="0">
                <a:ln>
                  <a:noFill/>
                </a:ln>
                <a:solidFill>
                  <a:schemeClr val="bg2">
                    <a:lumMod val="60000"/>
                    <a:lumOff val="40000"/>
                  </a:schemeClr>
                </a:solidFill>
                <a:effectLst/>
                <a:uLnTx/>
                <a:uFillTx/>
                <a:latin typeface="Century Gothic" panose="020B0502020202020204"/>
                <a:ea typeface="+mj-ea"/>
                <a:cs typeface="+mj-cs"/>
              </a:rPr>
              <a:t>1. </a:t>
            </a:r>
            <a:r>
              <a:rPr kumimoji="0" lang="en-US" sz="1700" b="0" i="0" u="none" strike="noStrike" kern="1200" cap="none" spc="0" normalizeH="0" baseline="0" noProof="0" dirty="0">
                <a:ln>
                  <a:noFill/>
                </a:ln>
                <a:solidFill>
                  <a:schemeClr val="bg2">
                    <a:lumMod val="60000"/>
                    <a:lumOff val="40000"/>
                  </a:schemeClr>
                </a:solidFill>
                <a:effectLst/>
                <a:uLnTx/>
                <a:uFillTx/>
                <a:latin typeface="Century Gothic" panose="020B0502020202020204"/>
                <a:ea typeface="+mj-ea"/>
                <a:cs typeface="+mj-cs"/>
              </a:rPr>
              <a:t>splitting/</a:t>
            </a:r>
            <a:r>
              <a:rPr kumimoji="0" lang="el-GR" sz="1700" b="0" i="0" u="none" strike="noStrike" kern="1200" cap="none" spc="0" normalizeH="0" baseline="0" noProof="0" dirty="0">
                <a:ln>
                  <a:noFill/>
                </a:ln>
                <a:solidFill>
                  <a:schemeClr val="bg2">
                    <a:lumMod val="60000"/>
                    <a:lumOff val="40000"/>
                  </a:schemeClr>
                </a:solidFill>
                <a:effectLst/>
                <a:uLnTx/>
                <a:uFillTx/>
                <a:latin typeface="Century Gothic" panose="020B0502020202020204"/>
                <a:ea typeface="+mj-ea"/>
                <a:cs typeface="+mj-cs"/>
              </a:rPr>
              <a:t>διάσπαση </a:t>
            </a:r>
            <a:r>
              <a:rPr kumimoji="0" lang="el-GR" sz="1700" b="0" i="0" u="none" strike="noStrike" kern="1200" cap="none" spc="0" normalizeH="0" baseline="0" noProof="0" dirty="0">
                <a:ln>
                  <a:noFill/>
                </a:ln>
                <a:solidFill>
                  <a:prstClr val="white"/>
                </a:solidFill>
                <a:effectLst/>
                <a:uLnTx/>
                <a:uFillTx/>
                <a:latin typeface="Century Gothic" panose="020B0502020202020204"/>
                <a:ea typeface="+mj-ea"/>
                <a:cs typeface="+mj-cs"/>
              </a:rPr>
              <a:t>= μία ενεργητική διεργασία μέσω της οποίας παραμένουν ξέχωρα </a:t>
            </a:r>
            <a:r>
              <a:rPr kumimoji="0" lang="el-GR" sz="1700" b="0" i="0" u="none" strike="noStrike" kern="1200" cap="none" spc="0" normalizeH="0" baseline="0" noProof="0" dirty="0" err="1">
                <a:ln>
                  <a:noFill/>
                </a:ln>
                <a:solidFill>
                  <a:prstClr val="white"/>
                </a:solidFill>
                <a:effectLst/>
                <a:uLnTx/>
                <a:uFillTx/>
                <a:latin typeface="Century Gothic" panose="020B0502020202020204"/>
                <a:ea typeface="+mj-ea"/>
                <a:cs typeface="+mj-cs"/>
              </a:rPr>
              <a:t>ενδοβολές</a:t>
            </a:r>
            <a:r>
              <a:rPr kumimoji="0" lang="el-GR" sz="1700" b="0" i="0" u="none" strike="noStrike" kern="1200" cap="none" spc="0" normalizeH="0" baseline="0" noProof="0" dirty="0">
                <a:ln>
                  <a:noFill/>
                </a:ln>
                <a:solidFill>
                  <a:prstClr val="white"/>
                </a:solidFill>
                <a:effectLst/>
                <a:uLnTx/>
                <a:uFillTx/>
                <a:latin typeface="Century Gothic" panose="020B0502020202020204"/>
                <a:ea typeface="+mj-ea"/>
                <a:cs typeface="+mj-cs"/>
              </a:rPr>
              <a:t> και ταυτίσεις αντίθετης ποιότητας. Έτσι, δεν επιτυγχάνεται η ουδετεροποίηση της επιθετικότητας. Κλινικές εκδηλώσεις της (</a:t>
            </a:r>
            <a:r>
              <a:rPr kumimoji="0" lang="el-GR" sz="1700" b="0" i="0" u="none" strike="noStrike" kern="1200" cap="none" spc="0" normalizeH="0" baseline="0" noProof="0" dirty="0" err="1">
                <a:ln>
                  <a:noFill/>
                </a:ln>
                <a:solidFill>
                  <a:prstClr val="white"/>
                </a:solidFill>
                <a:effectLst/>
                <a:uLnTx/>
                <a:uFillTx/>
                <a:latin typeface="Century Gothic" panose="020B0502020202020204"/>
                <a:ea typeface="+mj-ea"/>
                <a:cs typeface="+mj-cs"/>
              </a:rPr>
              <a:t>Κερνμπεργκ</a:t>
            </a:r>
            <a:r>
              <a:rPr kumimoji="0" lang="el-GR" sz="1700" b="0" i="0" u="none" strike="noStrike" kern="1200" cap="none" spc="0" normalizeH="0" baseline="0" noProof="0" dirty="0">
                <a:ln>
                  <a:noFill/>
                </a:ln>
                <a:solidFill>
                  <a:prstClr val="white"/>
                </a:solidFill>
                <a:effectLst/>
                <a:uLnTx/>
                <a:uFillTx/>
                <a:latin typeface="Century Gothic" panose="020B0502020202020204"/>
                <a:ea typeface="+mj-ea"/>
                <a:cs typeface="+mj-cs"/>
              </a:rPr>
              <a:t>):</a:t>
            </a:r>
          </a:p>
          <a:p>
            <a:pPr marL="342900" marR="0" lvl="0" indent="-342900" algn="l" defTabSz="457200" rtl="0" eaLnBrk="1" fontAlgn="auto" latinLnBrk="0" hangingPunct="1">
              <a:lnSpc>
                <a:spcPct val="100000"/>
              </a:lnSpc>
              <a:spcBef>
                <a:spcPts val="1000"/>
              </a:spcBef>
              <a:spcAft>
                <a:spcPts val="0"/>
              </a:spcAft>
              <a:buClr>
                <a:srgbClr val="1E5155">
                  <a:lumMod val="40000"/>
                  <a:lumOff val="60000"/>
                </a:srgbClr>
              </a:buClr>
              <a:buSzPct val="80000"/>
              <a:buFont typeface="Wingdings 3" charset="2"/>
              <a:buChar char=""/>
              <a:tabLst/>
              <a:defRPr/>
            </a:pPr>
            <a:r>
              <a:rPr kumimoji="0" lang="el-GR" sz="1700" b="0" i="0" u="none" strike="noStrike" kern="1200" cap="none" spc="0" normalizeH="0" baseline="0" noProof="0" dirty="0">
                <a:ln>
                  <a:noFill/>
                </a:ln>
                <a:solidFill>
                  <a:prstClr val="white"/>
                </a:solidFill>
                <a:effectLst/>
                <a:uLnTx/>
                <a:uFillTx/>
                <a:latin typeface="Century Gothic" panose="020B0502020202020204"/>
                <a:ea typeface="+mj-ea"/>
                <a:cs typeface="+mj-cs"/>
              </a:rPr>
              <a:t>1.α. πλήρης αδιαφορία για την αντίφαση μεταξύ συμπεριφοράς και εσωτερικής εμπειρίας</a:t>
            </a:r>
          </a:p>
          <a:p>
            <a:pPr marL="342900" marR="0" lvl="0" indent="-342900" algn="l" defTabSz="457200" rtl="0" eaLnBrk="1" fontAlgn="auto" latinLnBrk="0" hangingPunct="1">
              <a:lnSpc>
                <a:spcPct val="100000"/>
              </a:lnSpc>
              <a:spcBef>
                <a:spcPts val="1000"/>
              </a:spcBef>
              <a:spcAft>
                <a:spcPts val="0"/>
              </a:spcAft>
              <a:buClr>
                <a:srgbClr val="1E5155">
                  <a:lumMod val="40000"/>
                  <a:lumOff val="60000"/>
                </a:srgbClr>
              </a:buClr>
              <a:buSzPct val="80000"/>
              <a:buFont typeface="Wingdings 3" charset="2"/>
              <a:buChar char=""/>
              <a:tabLst/>
              <a:defRPr/>
            </a:pPr>
            <a:r>
              <a:rPr lang="el-GR" sz="1700" dirty="0">
                <a:solidFill>
                  <a:prstClr val="white"/>
                </a:solidFill>
                <a:latin typeface="Century Gothic" panose="020B0502020202020204"/>
              </a:rPr>
              <a:t>1.β. επιλεκτική έλλειψη ελέγχου παρορμήσεων</a:t>
            </a:r>
          </a:p>
          <a:p>
            <a:pPr marL="342900" marR="0" lvl="0" indent="-342900" algn="l" defTabSz="457200" rtl="0" eaLnBrk="1" fontAlgn="auto" latinLnBrk="0" hangingPunct="1">
              <a:lnSpc>
                <a:spcPct val="100000"/>
              </a:lnSpc>
              <a:spcBef>
                <a:spcPts val="1000"/>
              </a:spcBef>
              <a:spcAft>
                <a:spcPts val="0"/>
              </a:spcAft>
              <a:buClr>
                <a:srgbClr val="1E5155">
                  <a:lumMod val="40000"/>
                  <a:lumOff val="60000"/>
                </a:srgbClr>
              </a:buClr>
              <a:buSzPct val="80000"/>
              <a:buFont typeface="Wingdings 3" charset="2"/>
              <a:buChar char=""/>
              <a:tabLst/>
              <a:defRPr/>
            </a:pPr>
            <a:r>
              <a:rPr lang="el-GR" sz="1700" dirty="0">
                <a:solidFill>
                  <a:prstClr val="white"/>
                </a:solidFill>
                <a:latin typeface="Century Gothic" panose="020B0502020202020204"/>
              </a:rPr>
              <a:t>1.γ. εξωτερικά αντικείμενα άλλοτε απόλυτα καλά και άλλοτε απόλυτα κακά</a:t>
            </a:r>
          </a:p>
          <a:p>
            <a:pPr marL="342900" marR="0" lvl="0" indent="-342900" algn="l" defTabSz="457200" rtl="0" eaLnBrk="1" fontAlgn="auto" latinLnBrk="0" hangingPunct="1">
              <a:lnSpc>
                <a:spcPct val="100000"/>
              </a:lnSpc>
              <a:spcBef>
                <a:spcPts val="1000"/>
              </a:spcBef>
              <a:spcAft>
                <a:spcPts val="0"/>
              </a:spcAft>
              <a:buClr>
                <a:srgbClr val="1E5155">
                  <a:lumMod val="40000"/>
                  <a:lumOff val="60000"/>
                </a:srgbClr>
              </a:buClr>
              <a:buSzPct val="80000"/>
              <a:buFont typeface="Wingdings 3" charset="2"/>
              <a:buChar char=""/>
              <a:tabLst/>
              <a:defRPr/>
            </a:pPr>
            <a:r>
              <a:rPr kumimoji="0" lang="el-GR" sz="1700" b="0" i="0" u="none" strike="noStrike" kern="1200" cap="none" spc="0" normalizeH="0" baseline="0" noProof="0" dirty="0">
                <a:ln>
                  <a:noFill/>
                </a:ln>
                <a:solidFill>
                  <a:schemeClr val="bg2">
                    <a:lumMod val="60000"/>
                    <a:lumOff val="40000"/>
                  </a:schemeClr>
                </a:solidFill>
                <a:effectLst/>
                <a:uLnTx/>
                <a:uFillTx/>
                <a:latin typeface="Century Gothic" panose="020B0502020202020204"/>
                <a:ea typeface="+mj-ea"/>
                <a:cs typeface="+mj-cs"/>
              </a:rPr>
              <a:t>2. πρωτόγονη εξιδανίκευση</a:t>
            </a:r>
            <a:r>
              <a:rPr kumimoji="0" lang="el-GR" sz="1700" b="0" i="0" u="none" strike="noStrike" kern="1200" cap="none" spc="0" normalizeH="0" baseline="0" noProof="0" dirty="0">
                <a:ln>
                  <a:noFill/>
                </a:ln>
                <a:solidFill>
                  <a:prstClr val="white"/>
                </a:solidFill>
                <a:effectLst/>
                <a:uLnTx/>
                <a:uFillTx/>
                <a:latin typeface="Century Gothic" panose="020B0502020202020204"/>
                <a:ea typeface="+mj-ea"/>
                <a:cs typeface="+mj-cs"/>
              </a:rPr>
              <a:t>. Η Κλάιν τονίζει ότι η υπερβολική εξιδανίκευση αφορά άμυνα στο διωκτικό άγχος που γεννά ένα κατά βάση κακό αντικείμενο,.</a:t>
            </a:r>
          </a:p>
          <a:p>
            <a:pPr marL="0" marR="0" lvl="0" indent="0" algn="l" defTabSz="457200" rtl="0" eaLnBrk="1" fontAlgn="auto" latinLnBrk="0" hangingPunct="1">
              <a:lnSpc>
                <a:spcPct val="100000"/>
              </a:lnSpc>
              <a:spcBef>
                <a:spcPts val="1000"/>
              </a:spcBef>
              <a:spcAft>
                <a:spcPts val="0"/>
              </a:spcAft>
              <a:buClr>
                <a:srgbClr val="1E5155">
                  <a:lumMod val="40000"/>
                  <a:lumOff val="60000"/>
                </a:srgbClr>
              </a:buClr>
              <a:buSzPct val="80000"/>
              <a:buFont typeface="Wingdings 3" charset="2"/>
              <a:buNone/>
              <a:tabLst/>
              <a:defRPr/>
            </a:pPr>
            <a:endParaRPr kumimoji="0" lang="el-GR" sz="1700" b="0" i="0" u="none" strike="noStrike" kern="1200" cap="none" spc="0" normalizeH="0" baseline="0" noProof="0" dirty="0">
              <a:ln>
                <a:noFill/>
              </a:ln>
              <a:solidFill>
                <a:prstClr val="white"/>
              </a:solidFill>
              <a:effectLst/>
              <a:uLnTx/>
              <a:uFillTx/>
              <a:latin typeface="Century Gothic" panose="020B0502020202020204"/>
              <a:ea typeface="+mj-ea"/>
              <a:cs typeface="+mj-cs"/>
            </a:endParaRPr>
          </a:p>
          <a:p>
            <a:endParaRPr lang="el-GR" dirty="0"/>
          </a:p>
        </p:txBody>
      </p:sp>
      <p:pic>
        <p:nvPicPr>
          <p:cNvPr id="6" name="Εικόνα 5">
            <a:extLst>
              <a:ext uri="{FF2B5EF4-FFF2-40B4-BE49-F238E27FC236}">
                <a16:creationId xmlns:a16="http://schemas.microsoft.com/office/drawing/2014/main" id="{7C9FE207-D112-4157-BF44-902A577B65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9874" y="5241235"/>
            <a:ext cx="2952750" cy="1552575"/>
          </a:xfrm>
          <a:prstGeom prst="rect">
            <a:avLst/>
          </a:prstGeom>
        </p:spPr>
      </p:pic>
      <p:pic>
        <p:nvPicPr>
          <p:cNvPr id="7" name="Εικόνα 6">
            <a:extLst>
              <a:ext uri="{FF2B5EF4-FFF2-40B4-BE49-F238E27FC236}">
                <a16:creationId xmlns:a16="http://schemas.microsoft.com/office/drawing/2014/main" id="{D07D75A5-0C09-4E53-8902-CCC94FC7C5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5241235"/>
            <a:ext cx="2823874" cy="1628774"/>
          </a:xfrm>
          <a:prstGeom prst="rect">
            <a:avLst/>
          </a:prstGeom>
        </p:spPr>
      </p:pic>
    </p:spTree>
    <p:extLst>
      <p:ext uri="{BB962C8B-B14F-4D97-AF65-F5344CB8AC3E}">
        <p14:creationId xmlns:p14="http://schemas.microsoft.com/office/powerpoint/2010/main" val="6654033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959B5859-A7D6-4DBC-883C-6A1ADCF8FCEA}"/>
              </a:ext>
            </a:extLst>
          </p:cNvPr>
          <p:cNvSpPr>
            <a:spLocks noGrp="1"/>
          </p:cNvSpPr>
          <p:nvPr>
            <p:ph idx="1"/>
          </p:nvPr>
        </p:nvSpPr>
        <p:spPr>
          <a:xfrm>
            <a:off x="559293" y="479394"/>
            <a:ext cx="11270155" cy="6190913"/>
          </a:xfrm>
        </p:spPr>
        <p:txBody>
          <a:bodyPr>
            <a:normAutofit/>
          </a:bodyPr>
          <a:lstStyle/>
          <a:p>
            <a:pPr marL="342900" marR="0" lvl="0" indent="-342900" algn="just" defTabSz="457200" rtl="0" eaLnBrk="1" fontAlgn="auto" latinLnBrk="0" hangingPunct="1">
              <a:lnSpc>
                <a:spcPct val="100000"/>
              </a:lnSpc>
              <a:spcBef>
                <a:spcPts val="1000"/>
              </a:spcBef>
              <a:spcAft>
                <a:spcPts val="0"/>
              </a:spcAft>
              <a:buClr>
                <a:srgbClr val="1E5155">
                  <a:lumMod val="40000"/>
                  <a:lumOff val="60000"/>
                </a:srgbClr>
              </a:buClr>
              <a:buSzPct val="80000"/>
              <a:buFont typeface="Wingdings 3" charset="2"/>
              <a:buChar char=""/>
              <a:tabLst/>
              <a:defRPr/>
            </a:pPr>
            <a:r>
              <a:rPr lang="el-GR" sz="2000" dirty="0">
                <a:solidFill>
                  <a:schemeClr val="bg2">
                    <a:lumMod val="60000"/>
                    <a:lumOff val="40000"/>
                  </a:schemeClr>
                </a:solidFill>
                <a:latin typeface="Century Gothic" panose="020B0502020202020204"/>
              </a:rPr>
              <a:t>3. </a:t>
            </a:r>
            <a:r>
              <a:rPr lang="el-GR" sz="2000" dirty="0" err="1">
                <a:solidFill>
                  <a:schemeClr val="bg2">
                    <a:lumMod val="60000"/>
                    <a:lumOff val="40000"/>
                  </a:schemeClr>
                </a:solidFill>
                <a:latin typeface="Century Gothic" panose="020B0502020202020204"/>
              </a:rPr>
              <a:t>προβλητική</a:t>
            </a:r>
            <a:r>
              <a:rPr lang="el-GR" sz="2000" dirty="0">
                <a:solidFill>
                  <a:schemeClr val="bg2">
                    <a:lumMod val="60000"/>
                    <a:lumOff val="40000"/>
                  </a:schemeClr>
                </a:solidFill>
                <a:latin typeface="Century Gothic" panose="020B0502020202020204"/>
              </a:rPr>
              <a:t> ταύτιση</a:t>
            </a:r>
            <a:r>
              <a:rPr lang="en-US" sz="2000" dirty="0">
                <a:solidFill>
                  <a:prstClr val="white"/>
                </a:solidFill>
                <a:latin typeface="Century Gothic" panose="020B0502020202020204"/>
              </a:rPr>
              <a:t>…</a:t>
            </a:r>
            <a:r>
              <a:rPr lang="el-GR" sz="2000" dirty="0">
                <a:solidFill>
                  <a:prstClr val="white"/>
                </a:solidFill>
                <a:latin typeface="Century Gothic" panose="020B0502020202020204"/>
              </a:rPr>
              <a:t>(στην ψύχωση υπερβολική η χρήση της  </a:t>
            </a:r>
          </a:p>
          <a:p>
            <a:pPr marL="342900" marR="0" lvl="0" indent="-342900" algn="just" defTabSz="457200" rtl="0" eaLnBrk="1" fontAlgn="auto" latinLnBrk="0" hangingPunct="1">
              <a:lnSpc>
                <a:spcPct val="100000"/>
              </a:lnSpc>
              <a:spcBef>
                <a:spcPts val="1000"/>
              </a:spcBef>
              <a:spcAft>
                <a:spcPts val="0"/>
              </a:spcAft>
              <a:buClr>
                <a:srgbClr val="1E5155">
                  <a:lumMod val="40000"/>
                  <a:lumOff val="60000"/>
                </a:srgbClr>
              </a:buClr>
              <a:buSzPct val="80000"/>
              <a:buFont typeface="Wingdings 3" charset="2"/>
              <a:buChar char=""/>
              <a:tabLst/>
              <a:defRPr/>
            </a:pPr>
            <a:r>
              <a:rPr lang="el-GR" sz="2000" dirty="0">
                <a:solidFill>
                  <a:prstClr val="white"/>
                </a:solidFill>
                <a:latin typeface="Century Gothic" panose="020B0502020202020204"/>
              </a:rPr>
              <a:t>και σύγχυση μεταξύ εαυτού και αντικειμένου)</a:t>
            </a:r>
            <a:endParaRPr lang="el-GR" dirty="0"/>
          </a:p>
          <a:p>
            <a:pPr algn="just"/>
            <a:r>
              <a:rPr lang="el-GR" dirty="0">
                <a:solidFill>
                  <a:schemeClr val="bg2">
                    <a:lumMod val="60000"/>
                    <a:lumOff val="40000"/>
                  </a:schemeClr>
                </a:solidFill>
              </a:rPr>
              <a:t>4. Διάψευση / άρνηση</a:t>
            </a:r>
            <a:r>
              <a:rPr lang="el-GR" dirty="0"/>
              <a:t>. Αμοιβαία άρνηση δύο συναισθηματικά ανεξάρτητων περιοχών της συνείδησης </a:t>
            </a:r>
          </a:p>
          <a:p>
            <a:pPr algn="just"/>
            <a:r>
              <a:rPr lang="el-GR" dirty="0">
                <a:solidFill>
                  <a:schemeClr val="bg2">
                    <a:lumMod val="60000"/>
                    <a:lumOff val="40000"/>
                  </a:schemeClr>
                </a:solidFill>
              </a:rPr>
              <a:t>5. Παντοδυναμία και υποτίμηση </a:t>
            </a:r>
            <a:r>
              <a:rPr lang="el-GR" dirty="0"/>
              <a:t>– όχι πραγματική αγάπη, γιατί το εξιδανικευμένο αντικείμενο είναι συγκαλυμμένα ένα κακό </a:t>
            </a:r>
            <a:r>
              <a:rPr lang="el-GR" dirty="0" err="1"/>
              <a:t>αντικείμενο.έτσι</a:t>
            </a:r>
            <a:r>
              <a:rPr lang="el-GR" dirty="0"/>
              <a:t> όταν δεν μπορεί πια να παρέχει την απαιτούμενη ικανοποίηση ή ασφάλεια, υποτιμάται και απορρίπτεται </a:t>
            </a:r>
          </a:p>
          <a:p>
            <a:pPr algn="just"/>
            <a:endParaRPr lang="el-GR" dirty="0"/>
          </a:p>
          <a:p>
            <a:pPr algn="just"/>
            <a:r>
              <a:rPr lang="el-GR" b="1" i="1" u="sng" dirty="0">
                <a:solidFill>
                  <a:srgbClr val="FFC000"/>
                </a:solidFill>
              </a:rPr>
              <a:t>Β. η λειτουργία της σκέψης</a:t>
            </a:r>
            <a:endParaRPr lang="en-US" b="1" i="1" u="sng" dirty="0">
              <a:solidFill>
                <a:srgbClr val="FFC000"/>
              </a:solidFill>
            </a:endParaRPr>
          </a:p>
          <a:p>
            <a:pPr algn="just"/>
            <a:r>
              <a:rPr lang="el-GR" dirty="0"/>
              <a:t>Σπάνια εμφανίζουν κλινική διαταραχή σκεπτικής διεργασίας. Σε </a:t>
            </a:r>
            <a:r>
              <a:rPr lang="el-GR" dirty="0" err="1"/>
              <a:t>Προβλητικά</a:t>
            </a:r>
            <a:r>
              <a:rPr lang="el-GR" dirty="0"/>
              <a:t> τεστ πρωτόγονες φαντασιώσεις στο συνειδητό τους και σε μεγάλη διαθεσιμότητα</a:t>
            </a:r>
          </a:p>
          <a:p>
            <a:pPr algn="just"/>
            <a:endParaRPr lang="el-GR" dirty="0"/>
          </a:p>
        </p:txBody>
      </p:sp>
    </p:spTree>
    <p:extLst>
      <p:ext uri="{BB962C8B-B14F-4D97-AF65-F5344CB8AC3E}">
        <p14:creationId xmlns:p14="http://schemas.microsoft.com/office/powerpoint/2010/main" val="42073261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8B01FF65-16D6-4804-A32B-E953EFE1DF81}"/>
              </a:ext>
            </a:extLst>
          </p:cNvPr>
          <p:cNvSpPr>
            <a:spLocks noGrp="1"/>
          </p:cNvSpPr>
          <p:nvPr>
            <p:ph idx="1"/>
          </p:nvPr>
        </p:nvSpPr>
        <p:spPr>
          <a:xfrm>
            <a:off x="404262" y="479394"/>
            <a:ext cx="8162222" cy="5769005"/>
          </a:xfrm>
        </p:spPr>
        <p:txBody>
          <a:bodyPr>
            <a:normAutofit/>
          </a:bodyPr>
          <a:lstStyle/>
          <a:p>
            <a:pPr algn="just"/>
            <a:r>
              <a:rPr lang="el-GR" b="1" u="sng" dirty="0">
                <a:solidFill>
                  <a:schemeClr val="accent3"/>
                </a:solidFill>
              </a:rPr>
              <a:t>Γ. η παθολογία των </a:t>
            </a:r>
            <a:r>
              <a:rPr lang="el-GR" b="1" u="sng" dirty="0" err="1">
                <a:solidFill>
                  <a:schemeClr val="accent3"/>
                </a:solidFill>
              </a:rPr>
              <a:t>εσωτερικευμένων</a:t>
            </a:r>
            <a:r>
              <a:rPr lang="el-GR" b="1" u="sng" dirty="0">
                <a:solidFill>
                  <a:schemeClr val="accent3"/>
                </a:solidFill>
              </a:rPr>
              <a:t> σχέσεων με το αντικείμενο</a:t>
            </a:r>
          </a:p>
          <a:p>
            <a:pPr algn="just"/>
            <a:r>
              <a:rPr lang="el-GR" dirty="0"/>
              <a:t>Παραμονή των πρώιμων </a:t>
            </a:r>
            <a:r>
              <a:rPr lang="el-GR" dirty="0" err="1"/>
              <a:t>εσωτερικευμένων</a:t>
            </a:r>
            <a:r>
              <a:rPr lang="el-GR" dirty="0"/>
              <a:t> σχέσεων με το αντικείμενο σε μια ανεπεξέργαστη κατάσταση και παρεμπόδιση εξέλιξης των </a:t>
            </a:r>
            <a:r>
              <a:rPr lang="el-GR" dirty="0" err="1"/>
              <a:t>εσωτερικευμένων</a:t>
            </a:r>
            <a:r>
              <a:rPr lang="el-GR" dirty="0"/>
              <a:t> σχέσεων σε μορφές υψηλότερης σύνθεσης. Και το Υπερεγώ και το Ιδεώδες του Εγώ πιο πρωτόγονα, το μεν σαδιστικό και το δε </a:t>
            </a:r>
            <a:r>
              <a:rPr lang="el-GR" dirty="0" err="1"/>
              <a:t>υπερεξιδανικευμένο</a:t>
            </a:r>
            <a:r>
              <a:rPr lang="el-GR" dirty="0"/>
              <a:t>. Παραμονή των συναισθημάτων σε πρωτόλεια μορφή και απουσία ενοχής και φροντίδας για το αντικείμενο κι </a:t>
            </a:r>
            <a:r>
              <a:rPr lang="el-GR" dirty="0" err="1"/>
              <a:t>αυτυό</a:t>
            </a:r>
            <a:r>
              <a:rPr lang="el-GR" dirty="0"/>
              <a:t> διότι η θλίψη και η ενοχή αναπτύσσονται όταν το υποκείμενο αντιλαμβάνεται την </a:t>
            </a:r>
            <a:r>
              <a:rPr lang="el-GR" dirty="0" err="1"/>
              <a:t>καταστροφικότητα</a:t>
            </a:r>
            <a:r>
              <a:rPr lang="el-GR" dirty="0"/>
              <a:t> των προθέσεών του απέναντι στο καλό αντικείμενο όταν δηλ. συναντώνται οι θετικές/</a:t>
            </a:r>
            <a:r>
              <a:rPr lang="el-GR" dirty="0" err="1"/>
              <a:t>λιβιδινικές</a:t>
            </a:r>
            <a:r>
              <a:rPr lang="el-GR" dirty="0"/>
              <a:t> και αρνητικές/επιθετικές </a:t>
            </a:r>
            <a:r>
              <a:rPr lang="el-GR" dirty="0" err="1"/>
              <a:t>ενδοβολές</a:t>
            </a:r>
            <a:r>
              <a:rPr lang="el-GR" dirty="0"/>
              <a:t>. </a:t>
            </a:r>
          </a:p>
          <a:p>
            <a:pPr algn="just"/>
            <a:r>
              <a:rPr lang="en-US" dirty="0" err="1"/>
              <a:t>Bion</a:t>
            </a:r>
            <a:r>
              <a:rPr lang="en-US" dirty="0"/>
              <a:t> </a:t>
            </a:r>
            <a:r>
              <a:rPr lang="el-GR" dirty="0"/>
              <a:t>1970 «δυσανεξία της πραγματικότητας», άγνοια των ωριμότερων </a:t>
            </a:r>
            <a:r>
              <a:rPr lang="el-GR" dirty="0" err="1"/>
              <a:t>ιαι</a:t>
            </a:r>
            <a:r>
              <a:rPr lang="el-GR" dirty="0"/>
              <a:t> πιο διαφοροποιημένων πλευρών της προσωπικότητας των άλλων ανθρώπων.….σύγχυση ταυτότητας κατά </a:t>
            </a:r>
            <a:r>
              <a:rPr lang="el-GR" dirty="0" err="1"/>
              <a:t>Έρικσον</a:t>
            </a:r>
            <a:r>
              <a:rPr lang="el-GR" dirty="0"/>
              <a:t> </a:t>
            </a:r>
          </a:p>
          <a:p>
            <a:endParaRPr lang="el-GR" dirty="0"/>
          </a:p>
        </p:txBody>
      </p:sp>
      <p:pic>
        <p:nvPicPr>
          <p:cNvPr id="6" name="Εικόνα 5">
            <a:extLst>
              <a:ext uri="{FF2B5EF4-FFF2-40B4-BE49-F238E27FC236}">
                <a16:creationId xmlns:a16="http://schemas.microsoft.com/office/drawing/2014/main" id="{8FA0E0A3-E9BC-485B-B9D9-3283411403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78791" y="1890595"/>
            <a:ext cx="2343150" cy="3076809"/>
          </a:xfrm>
          <a:prstGeom prst="rect">
            <a:avLst/>
          </a:prstGeom>
        </p:spPr>
      </p:pic>
    </p:spTree>
    <p:extLst>
      <p:ext uri="{BB962C8B-B14F-4D97-AF65-F5344CB8AC3E}">
        <p14:creationId xmlns:p14="http://schemas.microsoft.com/office/powerpoint/2010/main" val="36848187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15C2563-B477-440F-895E-77B191D97087}"/>
              </a:ext>
            </a:extLst>
          </p:cNvPr>
          <p:cNvSpPr>
            <a:spLocks noGrp="1"/>
          </p:cNvSpPr>
          <p:nvPr>
            <p:ph idx="1"/>
          </p:nvPr>
        </p:nvSpPr>
        <p:spPr>
          <a:xfrm>
            <a:off x="452388" y="73342"/>
            <a:ext cx="11107554" cy="6175058"/>
          </a:xfrm>
        </p:spPr>
        <p:txBody>
          <a:bodyPr>
            <a:normAutofit/>
          </a:bodyPr>
          <a:lstStyle/>
          <a:p>
            <a:pPr algn="just"/>
            <a:r>
              <a:rPr lang="el-GR" b="1" u="sng" dirty="0">
                <a:solidFill>
                  <a:schemeClr val="accent3"/>
                </a:solidFill>
              </a:rPr>
              <a:t>Δ. Συναισθήματα</a:t>
            </a:r>
          </a:p>
          <a:p>
            <a:pPr algn="just"/>
            <a:endParaRPr lang="el-GR" b="1" u="sng" dirty="0">
              <a:solidFill>
                <a:schemeClr val="accent3"/>
              </a:solidFill>
            </a:endParaRPr>
          </a:p>
          <a:p>
            <a:pPr algn="just"/>
            <a:endParaRPr lang="el-GR" i="1" dirty="0"/>
          </a:p>
          <a:p>
            <a:pPr algn="just"/>
            <a:r>
              <a:rPr lang="el-GR" i="1" dirty="0"/>
              <a:t>Κυριαρχούν, και εκφράζονται με πιο πρωτόγονες συναισθ. αντιδράσεις, κυρίως </a:t>
            </a:r>
            <a:r>
              <a:rPr lang="el-GR" i="1" dirty="0">
                <a:solidFill>
                  <a:schemeClr val="bg2">
                    <a:lumMod val="60000"/>
                    <a:lumOff val="40000"/>
                  </a:schemeClr>
                </a:solidFill>
              </a:rPr>
              <a:t>οργή, πρωτόγονος φθόνος και μίσος </a:t>
            </a:r>
            <a:r>
              <a:rPr lang="el-GR" i="1" dirty="0"/>
              <a:t>που εναλλάσσονται με αισθήματα </a:t>
            </a:r>
            <a:r>
              <a:rPr lang="el-GR" i="1" dirty="0">
                <a:solidFill>
                  <a:schemeClr val="bg2">
                    <a:lumMod val="60000"/>
                    <a:lumOff val="40000"/>
                  </a:schemeClr>
                </a:solidFill>
              </a:rPr>
              <a:t>κενού και έλλειψης νοήματος στη ζωή, </a:t>
            </a:r>
            <a:r>
              <a:rPr lang="el-GR" i="1" dirty="0"/>
              <a:t>λόγω της παθολογίας του ναρκισσισμού.</a:t>
            </a:r>
          </a:p>
          <a:p>
            <a:pPr algn="just"/>
            <a:r>
              <a:rPr lang="el-GR" i="1" dirty="0"/>
              <a:t>Χαρτοκόλλης: η θετική πλευρά της εμπειρίας είναι η έξαρση, ένα συναίσθημα παντοδύναμης αυτάρκειας. Η αρνητική είναι θυμός, πλήξη, κενό, αποξένωση και τα δύο εναλλάσσονται απρόβλεπτα. </a:t>
            </a:r>
          </a:p>
          <a:p>
            <a:pPr marL="0" indent="0" algn="just">
              <a:buNone/>
            </a:pPr>
            <a:endParaRPr lang="el-GR" b="1" u="sng" dirty="0">
              <a:solidFill>
                <a:schemeClr val="accent3"/>
              </a:solidFill>
            </a:endParaRPr>
          </a:p>
          <a:p>
            <a:pPr algn="just"/>
            <a:r>
              <a:rPr lang="el-GR" b="1" u="sng" dirty="0">
                <a:solidFill>
                  <a:schemeClr val="accent3"/>
                </a:solidFill>
              </a:rPr>
              <a:t>Ε. </a:t>
            </a:r>
            <a:r>
              <a:rPr lang="el-GR" b="1" u="sng" dirty="0" err="1">
                <a:solidFill>
                  <a:schemeClr val="accent3"/>
                </a:solidFill>
              </a:rPr>
              <a:t>ενορμήσεις</a:t>
            </a:r>
            <a:r>
              <a:rPr lang="el-GR" b="1" u="sng" dirty="0">
                <a:solidFill>
                  <a:schemeClr val="accent3"/>
                </a:solidFill>
              </a:rPr>
              <a:t> και σεξουαλικότητα</a:t>
            </a:r>
          </a:p>
          <a:p>
            <a:pPr marL="0" indent="0" algn="just">
              <a:buNone/>
            </a:pPr>
            <a:r>
              <a:rPr lang="el-GR" dirty="0"/>
              <a:t>Η  επιθυμία προέρχεται από την </a:t>
            </a:r>
            <a:r>
              <a:rPr lang="el-GR" dirty="0" err="1"/>
              <a:t>ενόρμηση</a:t>
            </a:r>
            <a:r>
              <a:rPr lang="el-GR" dirty="0"/>
              <a:t> και είναι πιο ακριβής αντιπρόσωπος της </a:t>
            </a:r>
            <a:r>
              <a:rPr lang="el-GR" dirty="0" err="1"/>
              <a:t>ενόρμησης</a:t>
            </a:r>
            <a:r>
              <a:rPr lang="el-GR" dirty="0"/>
              <a:t> στο συναίσθημα. </a:t>
            </a:r>
            <a:r>
              <a:rPr lang="en-US" dirty="0" err="1"/>
              <a:t>Smirgel</a:t>
            </a:r>
            <a:r>
              <a:rPr lang="en-US" dirty="0"/>
              <a:t> 1988 </a:t>
            </a:r>
            <a:r>
              <a:rPr lang="el-GR" dirty="0"/>
              <a:t>για τη σεξουαλικότητα οριακών «φαντασιώσεις καταστροφής του εσωτερικού της μητέρας που περιλαμβάνει το πέος του πατέρα και τα παιδιά του πατέρα και φαντασιώσεις μετατροπής του εσωτερικού της μητέρας σε μία κοιλότητα χωρίς όρια». </a:t>
            </a:r>
            <a:r>
              <a:rPr lang="el-GR" i="1" dirty="0">
                <a:solidFill>
                  <a:schemeClr val="bg2">
                    <a:lumMod val="60000"/>
                    <a:lumOff val="40000"/>
                  </a:schemeClr>
                </a:solidFill>
              </a:rPr>
              <a:t>Σεξουαλικότητα τμηματική, νηπιακή, </a:t>
            </a:r>
            <a:r>
              <a:rPr lang="el-GR" i="1" dirty="0" err="1">
                <a:solidFill>
                  <a:schemeClr val="bg2">
                    <a:lumMod val="60000"/>
                    <a:lumOff val="40000"/>
                  </a:schemeClr>
                </a:solidFill>
              </a:rPr>
              <a:t>προγενετήσια</a:t>
            </a:r>
            <a:r>
              <a:rPr lang="el-GR" i="1" dirty="0">
                <a:solidFill>
                  <a:schemeClr val="bg2">
                    <a:lumMod val="60000"/>
                    <a:lumOff val="40000"/>
                  </a:schemeClr>
                </a:solidFill>
              </a:rPr>
              <a:t>, βασίζεται σε οπτικές και απτικές συγκινήσεις μόνο. </a:t>
            </a:r>
            <a:endParaRPr lang="el-GR" dirty="0"/>
          </a:p>
          <a:p>
            <a:endParaRPr lang="el-GR" dirty="0"/>
          </a:p>
        </p:txBody>
      </p:sp>
      <p:pic>
        <p:nvPicPr>
          <p:cNvPr id="7" name="Εικόνα 6">
            <a:extLst>
              <a:ext uri="{FF2B5EF4-FFF2-40B4-BE49-F238E27FC236}">
                <a16:creationId xmlns:a16="http://schemas.microsoft.com/office/drawing/2014/main" id="{CA7FB1C4-4A48-4A29-AF04-267E1F0CCA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00110" y="15817"/>
            <a:ext cx="3350795" cy="1187566"/>
          </a:xfrm>
          <a:prstGeom prst="rect">
            <a:avLst/>
          </a:prstGeom>
        </p:spPr>
      </p:pic>
    </p:spTree>
    <p:extLst>
      <p:ext uri="{BB962C8B-B14F-4D97-AF65-F5344CB8AC3E}">
        <p14:creationId xmlns:p14="http://schemas.microsoft.com/office/powerpoint/2010/main" val="42660996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34A339D-0578-4887-9C84-4A48A6EF059D}"/>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D9CC415C-9696-4679-8A49-AFF719D4E458}"/>
              </a:ext>
            </a:extLst>
          </p:cNvPr>
          <p:cNvSpPr>
            <a:spLocks noGrp="1"/>
          </p:cNvSpPr>
          <p:nvPr>
            <p:ph idx="1"/>
          </p:nvPr>
        </p:nvSpPr>
        <p:spPr/>
        <p:txBody>
          <a:bodyPr/>
          <a:lstStyle/>
          <a:p>
            <a:r>
              <a:rPr lang="el-GR" dirty="0"/>
              <a:t>Κλινική περίπτωση </a:t>
            </a:r>
            <a:r>
              <a:rPr lang="el-GR" dirty="0" err="1"/>
              <a:t>Χατζηανδρέου</a:t>
            </a:r>
            <a:r>
              <a:rPr lang="el-GR" dirty="0"/>
              <a:t> </a:t>
            </a:r>
            <a:r>
              <a:rPr lang="el-GR" dirty="0" err="1"/>
              <a:t>σελ</a:t>
            </a:r>
            <a:r>
              <a:rPr lang="el-GR" dirty="0"/>
              <a:t> 32-35???</a:t>
            </a:r>
          </a:p>
        </p:txBody>
      </p:sp>
    </p:spTree>
    <p:extLst>
      <p:ext uri="{BB962C8B-B14F-4D97-AF65-F5344CB8AC3E}">
        <p14:creationId xmlns:p14="http://schemas.microsoft.com/office/powerpoint/2010/main" val="4956190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2000" b="1" dirty="0">
                <a:solidFill>
                  <a:srgbClr val="FF0000"/>
                </a:solidFill>
              </a:rPr>
              <a:t>Θεωρία και πρακτική στη δημιουργία ενός ψυχοδυναμικού πλαισίου για οριακούς ασθενείς</a:t>
            </a:r>
            <a:br>
              <a:rPr lang="el-GR" sz="2000" b="1" dirty="0">
                <a:solidFill>
                  <a:srgbClr val="FF0000"/>
                </a:solidFill>
              </a:rPr>
            </a:br>
            <a:r>
              <a:rPr lang="el-GR" sz="2000" b="1" dirty="0" err="1">
                <a:solidFill>
                  <a:srgbClr val="FF0000"/>
                </a:solidFill>
              </a:rPr>
              <a:t>Γρ</a:t>
            </a:r>
            <a:r>
              <a:rPr lang="el-GR" sz="2000" b="1" dirty="0">
                <a:solidFill>
                  <a:srgbClr val="FF0000"/>
                </a:solidFill>
              </a:rPr>
              <a:t>. </a:t>
            </a:r>
            <a:r>
              <a:rPr lang="el-GR" sz="2000" b="1" dirty="0" err="1">
                <a:solidFill>
                  <a:srgbClr val="FF0000"/>
                </a:solidFill>
              </a:rPr>
              <a:t>Βασλαματζής</a:t>
            </a:r>
            <a:endParaRPr lang="el-GR" sz="2000" b="1" dirty="0">
              <a:solidFill>
                <a:srgbClr val="FF0000"/>
              </a:solidFill>
            </a:endParaRPr>
          </a:p>
        </p:txBody>
      </p:sp>
      <p:sp>
        <p:nvSpPr>
          <p:cNvPr id="3" name="2 - Θέση περιεχομένου"/>
          <p:cNvSpPr>
            <a:spLocks noGrp="1"/>
          </p:cNvSpPr>
          <p:nvPr>
            <p:ph idx="1"/>
          </p:nvPr>
        </p:nvSpPr>
        <p:spPr>
          <a:xfrm>
            <a:off x="344384" y="1567543"/>
            <a:ext cx="11542816" cy="5290457"/>
          </a:xfrm>
        </p:spPr>
        <p:txBody>
          <a:bodyPr>
            <a:normAutofit/>
          </a:bodyPr>
          <a:lstStyle/>
          <a:p>
            <a:r>
              <a:rPr lang="en-US" dirty="0" err="1"/>
              <a:t>Bion</a:t>
            </a:r>
            <a:r>
              <a:rPr lang="en-US" dirty="0"/>
              <a:t> </a:t>
            </a:r>
            <a:r>
              <a:rPr lang="el-GR" dirty="0"/>
              <a:t>: «το ψυχαναλυτικό πλαίσιο είναι </a:t>
            </a:r>
            <a:r>
              <a:rPr lang="el-GR" dirty="0" err="1"/>
              <a:t>ο,τι</a:t>
            </a:r>
            <a:r>
              <a:rPr lang="el-GR" dirty="0"/>
              <a:t> ο καμβάς στο ζωγραφικό πίνακα»</a:t>
            </a:r>
          </a:p>
          <a:p>
            <a:r>
              <a:rPr lang="el-GR" dirty="0"/>
              <a:t>Σύμφωνα με τη Θεωρία </a:t>
            </a:r>
            <a:r>
              <a:rPr lang="en-US" dirty="0"/>
              <a:t>Container-contained (</a:t>
            </a:r>
            <a:r>
              <a:rPr lang="el-GR" dirty="0"/>
              <a:t>περιέχον/περιεχόμενο), η </a:t>
            </a:r>
            <a:r>
              <a:rPr lang="el-GR" b="1" dirty="0">
                <a:solidFill>
                  <a:schemeClr val="bg2">
                    <a:lumMod val="40000"/>
                    <a:lumOff val="60000"/>
                  </a:schemeClr>
                </a:solidFill>
              </a:rPr>
              <a:t>ονειροπόληση και η εμπεριέχουσα λειτουργία του αναλυτή είναι </a:t>
            </a:r>
            <a:r>
              <a:rPr lang="el-GR" dirty="0"/>
              <a:t>ζωτικής σημασίας, ειδικά όταν σε αυτήν προβάλλονται τα άγχη του οριακού. Άρα στον οριακό ασθενή μιλάμε </a:t>
            </a:r>
            <a:r>
              <a:rPr lang="el-GR" b="1" i="1" dirty="0">
                <a:solidFill>
                  <a:srgbClr val="FF0000"/>
                </a:solidFill>
              </a:rPr>
              <a:t>για  σοβαρή διαταραχή της </a:t>
            </a:r>
            <a:r>
              <a:rPr lang="el-GR" b="1" i="1" dirty="0" err="1">
                <a:solidFill>
                  <a:srgbClr val="FF0000"/>
                </a:solidFill>
              </a:rPr>
              <a:t>αρχαίκής</a:t>
            </a:r>
            <a:r>
              <a:rPr lang="el-GR" b="1" i="1" dirty="0">
                <a:solidFill>
                  <a:srgbClr val="FF0000"/>
                </a:solidFill>
              </a:rPr>
              <a:t> σχέσης μητέρας-βρέφους και της εσωτερίκευσης της στον εσωτερικό κόσμο του ασθενούς.</a:t>
            </a:r>
          </a:p>
          <a:p>
            <a:endParaRPr lang="el-GR" dirty="0"/>
          </a:p>
          <a:p>
            <a:r>
              <a:rPr lang="el-GR" dirty="0"/>
              <a:t>Σήμερα αφενός νέες παθολογίες και αφετέρου </a:t>
            </a:r>
            <a:r>
              <a:rPr lang="el-GR" dirty="0" err="1"/>
              <a:t>θεραπ</a:t>
            </a:r>
            <a:r>
              <a:rPr lang="el-GR" dirty="0"/>
              <a:t>. επιθυμία των ψυχαναλυτών για ασθενείς πέραν των κλασικών νευρώσεων. Οι οριακοί πάσχουν από μία </a:t>
            </a:r>
            <a:r>
              <a:rPr lang="el-GR" b="1" dirty="0"/>
              <a:t>«παθολογία πλαισίου», </a:t>
            </a:r>
            <a:r>
              <a:rPr lang="el-GR" dirty="0"/>
              <a:t>δηλ. αναζητούν τον </a:t>
            </a:r>
            <a:r>
              <a:rPr lang="el-GR" b="1" i="1" dirty="0">
                <a:solidFill>
                  <a:schemeClr val="bg2">
                    <a:lumMod val="40000"/>
                    <a:lumOff val="60000"/>
                  </a:schemeClr>
                </a:solidFill>
              </a:rPr>
              <a:t>αναλυτή μάλλον ως μέσον ικανοποίησης </a:t>
            </a:r>
            <a:r>
              <a:rPr lang="el-GR" dirty="0"/>
              <a:t>βασικών ψυχ. αναγκών τους παρά ως ένα πρόσωπο με το οποίο θα ζήσουν μία νέα εμπειρία ψυχικής ανάπτυξης. Ο αναλυτής ορίζει άρα το πλαίσιο αυτό με συγκεκριμένα και σταθερά στοιχεία.</a:t>
            </a:r>
          </a:p>
          <a:p>
            <a:r>
              <a:rPr lang="el-GR" dirty="0"/>
              <a:t>ασθενείς «δύσκολοι/</a:t>
            </a:r>
            <a:r>
              <a:rPr lang="el-GR" dirty="0" err="1"/>
              <a:t>παλινδρομημένο</a:t>
            </a:r>
            <a:r>
              <a:rPr lang="el-GR" dirty="0"/>
              <a:t>ι» …. </a:t>
            </a:r>
            <a:r>
              <a:rPr lang="el-GR" b="1" i="1" dirty="0">
                <a:solidFill>
                  <a:srgbClr val="FF0000"/>
                </a:solidFill>
              </a:rPr>
              <a:t>αναγκαία αρχικά όχι η ερμηνεία, αλλά μία αρχική φάση συγκρότησης της </a:t>
            </a:r>
            <a:r>
              <a:rPr lang="el-GR" b="1" i="1" dirty="0" err="1">
                <a:solidFill>
                  <a:srgbClr val="FF0000"/>
                </a:solidFill>
              </a:rPr>
              <a:t>εύθραστης</a:t>
            </a:r>
            <a:r>
              <a:rPr lang="el-GR" b="1" i="1" dirty="0">
                <a:solidFill>
                  <a:srgbClr val="FF0000"/>
                </a:solidFill>
              </a:rPr>
              <a:t> ψυχικής δομής τους.</a:t>
            </a:r>
            <a:r>
              <a:rPr lang="en-US" b="1" i="1" dirty="0" err="1">
                <a:solidFill>
                  <a:srgbClr val="FF0000"/>
                </a:solidFill>
              </a:rPr>
              <a:t>Kohut</a:t>
            </a:r>
            <a:endParaRPr lang="el-GR" b="1" i="1" dirty="0">
              <a:solidFill>
                <a:srgbClr val="FF0000"/>
              </a:solidFill>
            </a:endParaRPr>
          </a:p>
          <a:p>
            <a:endParaRPr lang="el-G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D306FD8-3B0C-4814-BB9D-1D66B76D6801}"/>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FCFF893E-8F5F-421D-9B00-C8CC3206E316}"/>
              </a:ext>
            </a:extLst>
          </p:cNvPr>
          <p:cNvSpPr>
            <a:spLocks noGrp="1"/>
          </p:cNvSpPr>
          <p:nvPr>
            <p:ph idx="1"/>
          </p:nvPr>
        </p:nvSpPr>
        <p:spPr/>
        <p:txBody>
          <a:bodyPr/>
          <a:lstStyle/>
          <a:p>
            <a:r>
              <a:rPr lang="el-GR" dirty="0"/>
              <a:t>Κλινική περίπτωση </a:t>
            </a:r>
            <a:r>
              <a:rPr lang="el-GR" dirty="0" err="1"/>
              <a:t>Βασλαματζής</a:t>
            </a:r>
            <a:r>
              <a:rPr lang="el-GR" dirty="0"/>
              <a:t> </a:t>
            </a:r>
            <a:r>
              <a:rPr lang="el-GR" dirty="0" err="1"/>
              <a:t>σελ</a:t>
            </a:r>
            <a:r>
              <a:rPr lang="el-GR"/>
              <a:t> 40-41</a:t>
            </a:r>
          </a:p>
        </p:txBody>
      </p:sp>
    </p:spTree>
    <p:extLst>
      <p:ext uri="{BB962C8B-B14F-4D97-AF65-F5344CB8AC3E}">
        <p14:creationId xmlns:p14="http://schemas.microsoft.com/office/powerpoint/2010/main" val="34906732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81DD1705-D80D-42B8-8D5A-C48AEA40F022}"/>
              </a:ext>
            </a:extLst>
          </p:cNvPr>
          <p:cNvSpPr>
            <a:spLocks noGrp="1"/>
          </p:cNvSpPr>
          <p:nvPr>
            <p:ph idx="1"/>
          </p:nvPr>
        </p:nvSpPr>
        <p:spPr>
          <a:xfrm>
            <a:off x="177553" y="275209"/>
            <a:ext cx="11851690" cy="6436310"/>
          </a:xfrm>
        </p:spPr>
        <p:txBody>
          <a:bodyPr>
            <a:normAutofit fontScale="92500" lnSpcReduction="10000"/>
          </a:bodyPr>
          <a:lstStyle/>
          <a:p>
            <a:endParaRPr lang="el-GR" sz="1800" dirty="0">
              <a:latin typeface="Calibri" panose="020F0502020204030204" pitchFamily="34" charset="0"/>
            </a:endParaRPr>
          </a:p>
          <a:p>
            <a:pPr algn="just"/>
            <a:r>
              <a:rPr lang="el-GR" sz="1800" b="1" i="1" dirty="0">
                <a:latin typeface="Calibri" panose="020F0502020204030204" pitchFamily="34" charset="0"/>
              </a:rPr>
              <a:t>ο όρος εσωτερίκευση = τοποθέτηση </a:t>
            </a:r>
            <a:r>
              <a:rPr lang="el-GR" sz="1800" b="1" i="1" dirty="0" err="1">
                <a:latin typeface="Calibri" panose="020F0502020204030204" pitchFamily="34" charset="0"/>
              </a:rPr>
              <a:t>μόρφοειδώλων</a:t>
            </a:r>
            <a:r>
              <a:rPr lang="el-GR" sz="1800" b="1" i="1" dirty="0">
                <a:latin typeface="Calibri" panose="020F0502020204030204" pitchFamily="34" charset="0"/>
              </a:rPr>
              <a:t> ή αντικειμένων στο εσωτερικό τα οποία προέρχονται από τον εξωτερικό κόσμο</a:t>
            </a:r>
            <a:r>
              <a:rPr lang="el-GR" sz="1800" dirty="0">
                <a:latin typeface="Calibri" panose="020F0502020204030204" pitchFamily="34" charset="0"/>
              </a:rPr>
              <a:t>.  Σε αυτήν την περίπτωση ο όρος καλύπτει κυρίως τρεις διαφορετικές ψυχικές διαδικασίες: </a:t>
            </a:r>
            <a:r>
              <a:rPr lang="el-GR" sz="1800" b="1" i="1" dirty="0">
                <a:latin typeface="Calibri" panose="020F0502020204030204" pitchFamily="34" charset="0"/>
              </a:rPr>
              <a:t>την ενσωμάτωση, την </a:t>
            </a:r>
            <a:r>
              <a:rPr lang="el-GR" sz="1800" b="1" i="1" dirty="0" err="1">
                <a:latin typeface="Calibri" panose="020F0502020204030204" pitchFamily="34" charset="0"/>
              </a:rPr>
              <a:t>ενδοβολή</a:t>
            </a:r>
            <a:r>
              <a:rPr lang="el-GR" sz="1800" b="1" i="1" dirty="0">
                <a:latin typeface="Calibri" panose="020F0502020204030204" pitchFamily="34" charset="0"/>
              </a:rPr>
              <a:t> και την ταύτιση.</a:t>
            </a:r>
          </a:p>
          <a:p>
            <a:pPr algn="just"/>
            <a:r>
              <a:rPr lang="el-GR" sz="1800" b="1" i="1" dirty="0">
                <a:latin typeface="Calibri" panose="020F0502020204030204" pitchFamily="34" charset="0"/>
              </a:rPr>
              <a:t> </a:t>
            </a:r>
            <a:r>
              <a:rPr lang="el-GR" sz="1800" dirty="0">
                <a:latin typeface="Calibri" panose="020F0502020204030204" pitchFamily="34" charset="0"/>
              </a:rPr>
              <a:t>στην παρούσα προσέγγιση όμως ως διαδικασία μέσα από την οποία τοποθετείται εσωτερικά, στο επίπεδο των σχέσεων μεταξύ των ψυχικών συστημάτων, κάτι το οποίο προέρχεται από εξωτερικές σχέσεις . σε μία ανάλογη προοπτική οι </a:t>
            </a:r>
            <a:r>
              <a:rPr lang="el-GR" sz="1800" dirty="0" err="1">
                <a:latin typeface="Calibri" panose="020F0502020204030204" pitchFamily="34" charset="0"/>
              </a:rPr>
              <a:t>har</a:t>
            </a:r>
            <a:r>
              <a:rPr lang="en-US" sz="1800" dirty="0">
                <a:latin typeface="Calibri" panose="020F0502020204030204" pitchFamily="34" charset="0"/>
              </a:rPr>
              <a:t>t</a:t>
            </a:r>
            <a:r>
              <a:rPr lang="el-GR" sz="1800" dirty="0" err="1">
                <a:latin typeface="Calibri" panose="020F0502020204030204" pitchFamily="34" charset="0"/>
              </a:rPr>
              <a:t>man</a:t>
            </a:r>
            <a:r>
              <a:rPr lang="el-GR" sz="1800" dirty="0">
                <a:latin typeface="Calibri" panose="020F0502020204030204" pitchFamily="34" charset="0"/>
              </a:rPr>
              <a:t> και </a:t>
            </a:r>
            <a:r>
              <a:rPr lang="el-GR" sz="1800" dirty="0" err="1">
                <a:latin typeface="Calibri" panose="020F0502020204030204" pitchFamily="34" charset="0"/>
              </a:rPr>
              <a:t>lowen</a:t>
            </a:r>
            <a:r>
              <a:rPr lang="en-US" sz="1800" dirty="0">
                <a:latin typeface="Calibri" panose="020F0502020204030204" pitchFamily="34" charset="0"/>
              </a:rPr>
              <a:t>stein</a:t>
            </a:r>
            <a:r>
              <a:rPr lang="el-GR" sz="1800" dirty="0">
                <a:latin typeface="Calibri" panose="020F0502020204030204" pitchFamily="34" charset="0"/>
              </a:rPr>
              <a:t> ερμήνευσαν ως </a:t>
            </a:r>
            <a:r>
              <a:rPr lang="el-GR" sz="1800" b="1" dirty="0">
                <a:latin typeface="Calibri" panose="020F0502020204030204" pitchFamily="34" charset="0"/>
              </a:rPr>
              <a:t>εσωτερίκευση τη διαδικασία μέσα από την οποία εσωτερικές ρυθμίσεις αντικαθιστούν άλλες εξωτερικές </a:t>
            </a:r>
            <a:r>
              <a:rPr lang="el-GR" sz="1800" dirty="0">
                <a:latin typeface="Calibri" panose="020F0502020204030204" pitchFamily="34" charset="0"/>
              </a:rPr>
              <a:t>προκειμένου να </a:t>
            </a:r>
            <a:r>
              <a:rPr lang="el-GR" sz="1800" dirty="0" err="1">
                <a:latin typeface="Calibri" panose="020F0502020204030204" pitchFamily="34" charset="0"/>
              </a:rPr>
              <a:t>οικοδομηθεί</a:t>
            </a:r>
            <a:r>
              <a:rPr lang="el-GR" sz="1800" dirty="0">
                <a:latin typeface="Calibri" panose="020F0502020204030204" pitchFamily="34" charset="0"/>
              </a:rPr>
              <a:t> μία ισορροπημένη αλληλεπίδραση με τον εξωτερικό κόσμο </a:t>
            </a:r>
            <a:r>
              <a:rPr lang="en-US" sz="1800" dirty="0">
                <a:latin typeface="Calibri" panose="020F0502020204030204" pitchFamily="34" charset="0"/>
              </a:rPr>
              <a:t>. </a:t>
            </a:r>
            <a:r>
              <a:rPr lang="el-GR" sz="1800" dirty="0">
                <a:latin typeface="Calibri" panose="020F0502020204030204" pitchFamily="34" charset="0"/>
              </a:rPr>
              <a:t>έτσι για παράδειγμα η σχέση ανάμεσα στο παιδί και στον πατέρα του μετατρέπεται σε σχέση ανάμεσα στο εγώ και το υπερεγώ</a:t>
            </a:r>
          </a:p>
          <a:p>
            <a:pPr algn="just"/>
            <a:endParaRPr lang="el-GR" sz="1800" dirty="0">
              <a:latin typeface="Calibri" panose="020F0502020204030204" pitchFamily="34" charset="0"/>
            </a:endParaRPr>
          </a:p>
          <a:p>
            <a:pPr algn="just"/>
            <a:r>
              <a:rPr lang="el-GR" sz="1800" dirty="0">
                <a:latin typeface="Calibri" panose="020F0502020204030204" pitchFamily="34" charset="0"/>
              </a:rPr>
              <a:t>στους οριακούς ασθενείς τίθεται θέμα </a:t>
            </a:r>
            <a:r>
              <a:rPr lang="el-GR" sz="1800" b="1" i="1" dirty="0">
                <a:latin typeface="Calibri" panose="020F0502020204030204" pitchFamily="34" charset="0"/>
              </a:rPr>
              <a:t>ανεπάρκειας που </a:t>
            </a:r>
            <a:r>
              <a:rPr lang="el-GR" sz="1800" b="1" i="1" dirty="0" err="1">
                <a:latin typeface="Calibri" panose="020F0502020204030204" pitchFamily="34" charset="0"/>
              </a:rPr>
              <a:t>αλεξιδιεγερτικού</a:t>
            </a:r>
            <a:r>
              <a:rPr lang="el-GR" sz="1800" b="1" i="1" dirty="0">
                <a:latin typeface="Calibri" panose="020F0502020204030204" pitchFamily="34" charset="0"/>
              </a:rPr>
              <a:t> συστήματος. </a:t>
            </a:r>
            <a:r>
              <a:rPr lang="el-GR" sz="1800" dirty="0">
                <a:latin typeface="Calibri" panose="020F0502020204030204" pitchFamily="34" charset="0"/>
              </a:rPr>
              <a:t>Πρόκειται για μία έννοια η οποία κυριολεκτικά σημαίνει </a:t>
            </a:r>
            <a:r>
              <a:rPr lang="el-GR" sz="1800" b="1" dirty="0">
                <a:latin typeface="Calibri" panose="020F0502020204030204" pitchFamily="34" charset="0"/>
              </a:rPr>
              <a:t>προστασία από το ερέθισμα ( </a:t>
            </a:r>
            <a:r>
              <a:rPr lang="el-GR" sz="1800" dirty="0">
                <a:latin typeface="Calibri" panose="020F0502020204030204" pitchFamily="34" charset="0"/>
              </a:rPr>
              <a:t>την οποία ο Φρόιντ εισάγει το 1920 )αφορά σε ένα προστατευτικό σύστημα και ένα προστατευτικό μηχανισμό που διαθέτει και χρησιμοποιεί το Ψυχικό όργανο στο πλαίσιο μιας τοπικής αναπαράστασης του τελευταίου για να προστατευθεί από έντονα εξωτερικά ερεθίσματα την ένταση των οποίων δεν μπορεί να διαχειριστεί .Μία μεγάλης έκτασης ρήξη του εν λόγω συστήματος συνδέθηκε με το </a:t>
            </a:r>
            <a:r>
              <a:rPr lang="el-GR" sz="1800" dirty="0" err="1">
                <a:latin typeface="Calibri" panose="020F0502020204030204" pitchFamily="34" charset="0"/>
              </a:rPr>
              <a:t>freud</a:t>
            </a:r>
            <a:r>
              <a:rPr lang="el-GR" sz="1800" dirty="0">
                <a:latin typeface="Calibri" panose="020F0502020204030204" pitchFamily="34" charset="0"/>
              </a:rPr>
              <a:t> με τον Ψυχικό τραυματισμό. </a:t>
            </a:r>
          </a:p>
          <a:p>
            <a:pPr algn="just"/>
            <a:r>
              <a:rPr lang="el-GR" sz="1800" dirty="0">
                <a:latin typeface="Calibri" panose="020F0502020204030204" pitchFamily="34" charset="0"/>
              </a:rPr>
              <a:t>η έννοια του </a:t>
            </a:r>
            <a:r>
              <a:rPr lang="el-GR" sz="1800" dirty="0" err="1">
                <a:latin typeface="Calibri" panose="020F0502020204030204" pitchFamily="34" charset="0"/>
              </a:rPr>
              <a:t>αλεξιδιεγερτικού</a:t>
            </a:r>
            <a:r>
              <a:rPr lang="el-GR" sz="1800" dirty="0">
                <a:latin typeface="Calibri" panose="020F0502020204030204" pitchFamily="34" charset="0"/>
              </a:rPr>
              <a:t> συστήματος παρουσιάζει ενδιαφέρον για την κατανόηση του οριακού ασθενούς αν λάβουμε υπόψη τη συχνή κλινική διαπίστωση ότι ο οριακός ασθενής αδυνατεί να επεξεργαστεί έντονα και κυρίως ασαφή, μη συμβατά συμβατά με κάποιο κώδικα του ή αντικρουόμενα ερεθίσματα. Έτσι χρειάζεται εξωτερικά δομημένες καταστάσεις, δομημένες γνωσιακές και αντιληπτικές εμπειρίες, για να μην οδηγηθεί σε διασπαστικές για την ταυτότητα του εσωτερικές εμπειρίες. Πρόκειται για αδυναμία του </a:t>
            </a:r>
            <a:r>
              <a:rPr lang="el-GR" sz="1800" dirty="0" err="1">
                <a:latin typeface="Calibri" panose="020F0502020204030204" pitchFamily="34" charset="0"/>
              </a:rPr>
              <a:t>αλεξιδιεγερτικού</a:t>
            </a:r>
            <a:r>
              <a:rPr lang="el-GR" sz="1800" dirty="0">
                <a:latin typeface="Calibri" panose="020F0502020204030204" pitchFamily="34" charset="0"/>
              </a:rPr>
              <a:t> συστήματος δηλαδή της ψυχικής Άμυνας του ατόμου απέναντι σε έντονα εξωτερικά και εσωτερικά ερεθίσματα .Το ερώτημα που τίθεται εδώ είναι αν είναι θέμα ποσότητας ερεθίσματος ή αν πρόκειται για θέμα ποιότητας, δηλαδή για αδυναμία να προσδώσει νόημα σε αδόμητες εμπειρίες και κατά αυτόν τον τρόπο να κατατάξει και να ελέγξει γνωσιακά, συμβολικά τις εμπειρίες, ιδίως αν αυτές είναι συγκρουσιακές .</a:t>
            </a:r>
            <a:r>
              <a:rPr lang="el-GR" sz="1800" b="1" dirty="0">
                <a:latin typeface="Calibri" panose="020F0502020204030204" pitchFamily="34" charset="0"/>
              </a:rPr>
              <a:t>το ποσοτικό  φαίνεται να </a:t>
            </a:r>
            <a:r>
              <a:rPr lang="el-GR" sz="1800" b="1" dirty="0" err="1">
                <a:latin typeface="Calibri" panose="020F0502020204030204" pitchFamily="34" charset="0"/>
              </a:rPr>
              <a:t>διαπλέκεται</a:t>
            </a:r>
            <a:r>
              <a:rPr lang="el-GR" sz="1800" b="1" dirty="0">
                <a:latin typeface="Calibri" panose="020F0502020204030204" pitchFamily="34" charset="0"/>
              </a:rPr>
              <a:t> με το ποιοτικό</a:t>
            </a:r>
            <a:endParaRPr lang="el-GR" b="1" dirty="0"/>
          </a:p>
        </p:txBody>
      </p:sp>
    </p:spTree>
    <p:extLst>
      <p:ext uri="{BB962C8B-B14F-4D97-AF65-F5344CB8AC3E}">
        <p14:creationId xmlns:p14="http://schemas.microsoft.com/office/powerpoint/2010/main" val="7574320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id="{23534A00-0446-44F9-93A5-FA0358089071}"/>
              </a:ext>
            </a:extLst>
          </p:cNvPr>
          <p:cNvSpPr>
            <a:spLocks noGrp="1"/>
          </p:cNvSpPr>
          <p:nvPr>
            <p:ph type="title"/>
          </p:nvPr>
        </p:nvSpPr>
        <p:spPr>
          <a:xfrm>
            <a:off x="2063751" y="371476"/>
            <a:ext cx="7523163" cy="536575"/>
          </a:xfrm>
        </p:spPr>
        <p:txBody>
          <a:bodyPr/>
          <a:lstStyle/>
          <a:p>
            <a:r>
              <a:rPr lang="el-GR" altLang="el-GR" sz="1300">
                <a:cs typeface="Trebuchet MS" panose="020B0603020202020204" pitchFamily="34" charset="0"/>
              </a:rPr>
              <a:t>Προτεινόμενη λύση είναι η διάκριση του αναλυτικού πλαισίου από το ψυχοδυναμικό πεδίο. Ένα πλαίσιο γύρω από ένα άλλο πλαίσιο.</a:t>
            </a:r>
            <a:br>
              <a:rPr lang="en-US" altLang="el-GR" sz="1300">
                <a:cs typeface="Trebuchet MS" panose="020B0603020202020204" pitchFamily="34" charset="0"/>
              </a:rPr>
            </a:br>
            <a:endParaRPr lang="el-GR" altLang="el-GR" sz="1300">
              <a:cs typeface="Trebuchet MS" panose="020B0603020202020204" pitchFamily="34" charset="0"/>
            </a:endParaRPr>
          </a:p>
        </p:txBody>
      </p:sp>
      <p:sp>
        <p:nvSpPr>
          <p:cNvPr id="3" name="2 - Θέση περιεχομένου">
            <a:extLst>
              <a:ext uri="{FF2B5EF4-FFF2-40B4-BE49-F238E27FC236}">
                <a16:creationId xmlns:a16="http://schemas.microsoft.com/office/drawing/2014/main" id="{D6FE95EF-8E0B-4590-AD39-2E6D460BE0D9}"/>
              </a:ext>
            </a:extLst>
          </p:cNvPr>
          <p:cNvSpPr>
            <a:spLocks noGrp="1"/>
          </p:cNvSpPr>
          <p:nvPr>
            <p:ph idx="1"/>
          </p:nvPr>
        </p:nvSpPr>
        <p:spPr>
          <a:xfrm>
            <a:off x="1155032" y="1052513"/>
            <a:ext cx="9365381" cy="5689600"/>
          </a:xfrm>
        </p:spPr>
        <p:txBody>
          <a:bodyPr>
            <a:normAutofit fontScale="92500" lnSpcReduction="20000"/>
          </a:bodyPr>
          <a:lstStyle/>
          <a:p>
            <a:pPr algn="just" fontAlgn="auto">
              <a:lnSpc>
                <a:spcPct val="120000"/>
              </a:lnSpc>
              <a:buFont typeface="Wingdings 2" charset="2"/>
              <a:buChar char=""/>
              <a:defRPr/>
            </a:pPr>
            <a:r>
              <a:rPr lang="el-GR" sz="2100" b="1" dirty="0" err="1">
                <a:solidFill>
                  <a:srgbClr val="FEFEFE"/>
                </a:solidFill>
              </a:rPr>
              <a:t>Βασλαματζής</a:t>
            </a:r>
            <a:r>
              <a:rPr lang="el-GR" sz="2100" b="1" dirty="0">
                <a:solidFill>
                  <a:srgbClr val="FEFEFE"/>
                </a:solidFill>
              </a:rPr>
              <a:t> </a:t>
            </a:r>
            <a:r>
              <a:rPr lang="el-GR" sz="2100" b="1" dirty="0" err="1">
                <a:solidFill>
                  <a:srgbClr val="FEFEFE"/>
                </a:solidFill>
              </a:rPr>
              <a:t>Αιγηνήτειο</a:t>
            </a:r>
            <a:r>
              <a:rPr lang="el-GR" sz="2100" b="1" dirty="0">
                <a:solidFill>
                  <a:srgbClr val="FEFEFE"/>
                </a:solidFill>
              </a:rPr>
              <a:t> ξενώνας-ομαδική αναλυτική παράλληλα με ατομική ψυχοθεραπεία</a:t>
            </a:r>
          </a:p>
          <a:p>
            <a:pPr algn="just" fontAlgn="auto">
              <a:lnSpc>
                <a:spcPct val="120000"/>
              </a:lnSpc>
              <a:buFont typeface="Wingdings 2" charset="2"/>
              <a:buChar char=""/>
              <a:defRPr/>
            </a:pPr>
            <a:r>
              <a:rPr lang="el-GR" sz="2100" b="1" dirty="0">
                <a:solidFill>
                  <a:srgbClr val="FEFEFE"/>
                </a:solidFill>
              </a:rPr>
              <a:t>Αφενός διαμορφώνει ένα ευρύτερο όριο στην </a:t>
            </a:r>
            <a:r>
              <a:rPr lang="el-GR" sz="2100" b="1" dirty="0" err="1">
                <a:solidFill>
                  <a:srgbClr val="FEFEFE"/>
                </a:solidFill>
              </a:rPr>
              <a:t>εμπερίεξη</a:t>
            </a:r>
            <a:r>
              <a:rPr lang="el-GR" sz="2100" b="1" dirty="0">
                <a:solidFill>
                  <a:srgbClr val="FEFEFE"/>
                </a:solidFill>
              </a:rPr>
              <a:t> </a:t>
            </a:r>
            <a:r>
              <a:rPr lang="el-GR" sz="2100" dirty="0"/>
              <a:t>του ασθενούς και αφετέρου αποτελεί τη βάση για μια σταδιακή εσωτερίκευση μίας ικανότητας εσωτερικού περιέχοντος. Αφορά στις σχέσεις που έχει ο ασθενής με όλες τις προτεινόμενες </a:t>
            </a:r>
            <a:r>
              <a:rPr lang="el-GR" sz="2100" dirty="0" err="1"/>
              <a:t>θεραπ</a:t>
            </a:r>
            <a:r>
              <a:rPr lang="el-GR" sz="2100" dirty="0"/>
              <a:t>. Παρεμβάσεις: τον ψυχίατρο, την ψυχιατρική ομάδα, το ίδρυμα, τον ψυχοθεραπευτή. Οι σχέσεις αυτές είναι πεδία μεταβιβάσεων και </a:t>
            </a:r>
            <a:r>
              <a:rPr lang="el-GR" sz="2100" dirty="0" err="1"/>
              <a:t>αντιμεταβιβάσεων</a:t>
            </a:r>
            <a:r>
              <a:rPr lang="el-GR" sz="2100" dirty="0"/>
              <a:t> αλλά και πεδία σκέψης που μετατρέπουν το ακατανόητο σε γνώση. </a:t>
            </a:r>
            <a:endParaRPr lang="en-US" sz="2100" dirty="0"/>
          </a:p>
          <a:p>
            <a:pPr marL="0" indent="0" algn="just">
              <a:lnSpc>
                <a:spcPct val="120000"/>
              </a:lnSpc>
              <a:buNone/>
              <a:defRPr/>
            </a:pPr>
            <a:endParaRPr lang="el-GR" sz="2100" dirty="0"/>
          </a:p>
          <a:p>
            <a:pPr algn="just" fontAlgn="auto">
              <a:lnSpc>
                <a:spcPct val="120000"/>
              </a:lnSpc>
              <a:buFont typeface="Wingdings 2" charset="2"/>
              <a:buChar char=""/>
              <a:defRPr/>
            </a:pPr>
            <a:r>
              <a:rPr lang="el-GR" sz="2100" b="1" dirty="0">
                <a:solidFill>
                  <a:srgbClr val="FEFEFE"/>
                </a:solidFill>
              </a:rPr>
              <a:t>1. με τον ψυχίατρο</a:t>
            </a:r>
            <a:r>
              <a:rPr lang="el-GR" sz="2100" dirty="0"/>
              <a:t>:</a:t>
            </a:r>
          </a:p>
          <a:p>
            <a:pPr algn="just" fontAlgn="auto">
              <a:lnSpc>
                <a:spcPct val="120000"/>
              </a:lnSpc>
              <a:buFont typeface="Wingdings 2" charset="2"/>
              <a:buChar char=""/>
              <a:defRPr/>
            </a:pPr>
            <a:r>
              <a:rPr lang="el-GR" sz="2100" dirty="0" err="1"/>
              <a:t>Διαδραμάτιση</a:t>
            </a:r>
            <a:r>
              <a:rPr lang="el-GR" sz="2100" dirty="0"/>
              <a:t> (</a:t>
            </a:r>
            <a:r>
              <a:rPr lang="en-US" sz="2100" dirty="0"/>
              <a:t>enactment) </a:t>
            </a:r>
            <a:r>
              <a:rPr lang="el-GR" sz="2100" dirty="0"/>
              <a:t>περιλαμβάνει τον ψυχίατρο ως συμμετέχοντα, ως πρόσωπο ευάλωτο στις δικές του μεταβιβάσεις και στα δικά του τυφλά σημεία. Η δράση πρέπει να διακρίνεται ανά πάσα στιγμή από τη </a:t>
            </a:r>
            <a:r>
              <a:rPr lang="el-GR" sz="2100" dirty="0" err="1"/>
              <a:t>διαδραμάτιση</a:t>
            </a:r>
            <a:endParaRPr lang="el-GR" sz="2100" dirty="0"/>
          </a:p>
          <a:p>
            <a:pPr algn="just" fontAlgn="auto">
              <a:lnSpc>
                <a:spcPct val="120000"/>
              </a:lnSpc>
              <a:buFont typeface="Wingdings 2" charset="2"/>
              <a:buChar char=""/>
              <a:defRPr/>
            </a:pPr>
            <a:r>
              <a:rPr lang="el-GR" sz="2100" dirty="0"/>
              <a:t> - φάρμακο – μεταβατικό αντικείμενο που επιτελεί καθησυχαστική λειτουργία για την απουσία του θεραπευτή</a:t>
            </a:r>
          </a:p>
          <a:p>
            <a:pPr fontAlgn="auto">
              <a:buFont typeface="Wingdings 2" charset="2"/>
              <a:buChar char=""/>
              <a:defRPr/>
            </a:pPr>
            <a:endParaRPr lang="el-GR" dirty="0"/>
          </a:p>
          <a:p>
            <a:pPr fontAlgn="auto">
              <a:buFont typeface="Wingdings 2" charset="2"/>
              <a:buChar char=""/>
              <a:defRPr/>
            </a:pPr>
            <a:endParaRPr lang="el-GR" dirty="0"/>
          </a:p>
        </p:txBody>
      </p:sp>
      <p:pic>
        <p:nvPicPr>
          <p:cNvPr id="41988" name="Picture 2" descr="C:\Users\user\Desktop\κατάλογος.jpg">
            <a:extLst>
              <a:ext uri="{FF2B5EF4-FFF2-40B4-BE49-F238E27FC236}">
                <a16:creationId xmlns:a16="http://schemas.microsoft.com/office/drawing/2014/main" id="{8698A631-3B17-4E6D-B55D-A3B72938C0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03408" y="3562368"/>
            <a:ext cx="1836737"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a:extLst>
              <a:ext uri="{FF2B5EF4-FFF2-40B4-BE49-F238E27FC236}">
                <a16:creationId xmlns:a16="http://schemas.microsoft.com/office/drawing/2014/main" id="{989F510E-7A2E-4F66-A23A-CDC0F60F9489}"/>
              </a:ext>
            </a:extLst>
          </p:cNvPr>
          <p:cNvSpPr>
            <a:spLocks noGrp="1"/>
          </p:cNvSpPr>
          <p:nvPr>
            <p:ph idx="1"/>
          </p:nvPr>
        </p:nvSpPr>
        <p:spPr>
          <a:xfrm>
            <a:off x="1657350" y="333376"/>
            <a:ext cx="8897938" cy="5667375"/>
          </a:xfrm>
        </p:spPr>
        <p:txBody>
          <a:bodyPr>
            <a:normAutofit fontScale="85000" lnSpcReduction="20000"/>
          </a:bodyPr>
          <a:lstStyle/>
          <a:p>
            <a:pPr fontAlgn="auto">
              <a:buFont typeface="Wingdings 2" charset="2"/>
              <a:buChar char=""/>
              <a:defRPr/>
            </a:pPr>
            <a:r>
              <a:rPr lang="el-GR" dirty="0"/>
              <a:t>2.με την ψυχιατρική ομάδα:</a:t>
            </a:r>
          </a:p>
          <a:p>
            <a:pPr algn="just" fontAlgn="auto">
              <a:buFont typeface="Wingdings 2" charset="2"/>
              <a:buChar char=""/>
              <a:defRPr/>
            </a:pPr>
            <a:r>
              <a:rPr lang="el-GR" dirty="0"/>
              <a:t>Οι προβολές κατευθύνονται με διαφορετικό τρόπο σε μέλη του προσωπικού. Όλες μαζί οι </a:t>
            </a:r>
            <a:r>
              <a:rPr lang="el-GR" dirty="0" err="1"/>
              <a:t>αντιμεταβιβαστικές</a:t>
            </a:r>
            <a:r>
              <a:rPr lang="el-GR" dirty="0"/>
              <a:t> αντιδράσεις των μελών του προσωπικού καταδεικνύουν τις εσωτερικές διασπασμένες </a:t>
            </a:r>
            <a:r>
              <a:rPr lang="el-GR" dirty="0" err="1"/>
              <a:t>αντικειμενότροπες</a:t>
            </a:r>
            <a:r>
              <a:rPr lang="el-GR" dirty="0"/>
              <a:t> σχέσεις του ασθενή. Απαιτείται η λειτουργία της σκέψη, η συμβολική λειτουργία στην ψυχ. Ομάδα για να επιτευχθεί ένας βαθμός </a:t>
            </a:r>
            <a:r>
              <a:rPr lang="el-GR" dirty="0" err="1"/>
              <a:t>απαρτίωσής</a:t>
            </a:r>
            <a:r>
              <a:rPr lang="el-GR" dirty="0"/>
              <a:t> τους. Οι συναντήσεις προσωπικού και οι ομαδικές εποπτείες αυτό εξυπηρετούν .</a:t>
            </a:r>
          </a:p>
          <a:p>
            <a:pPr algn="just" fontAlgn="auto">
              <a:buFont typeface="Wingdings 2" charset="2"/>
              <a:buChar char=""/>
              <a:defRPr/>
            </a:pPr>
            <a:r>
              <a:rPr lang="el-GR" dirty="0"/>
              <a:t>3. με το ίδρυμα ως σύνολο:</a:t>
            </a:r>
          </a:p>
          <a:p>
            <a:pPr algn="just" fontAlgn="auto">
              <a:buFont typeface="Wingdings 2" charset="2"/>
              <a:buChar char=""/>
              <a:defRPr/>
            </a:pPr>
            <a:r>
              <a:rPr lang="el-GR" dirty="0"/>
              <a:t>Το ίδρυμα είναι συγκεκριμένο, παντοδύναμο και πάντα παρόν. Σε αυτό προβάλλεται ένα κατεστραμμένο εσωτερικό μητρικό αντικείμενο περιέχον μαζί με την ελπίδα για τη δημιουργία ενός νέου περιέχοντος που θα δώσει νόημα στα άγχη του οριακού και θα επωάσει την αφετηρία μίας νέας ζωντάνιας. </a:t>
            </a:r>
          </a:p>
          <a:p>
            <a:pPr algn="just" fontAlgn="auto">
              <a:buFont typeface="Wingdings 2" charset="2"/>
              <a:buChar char=""/>
              <a:defRPr/>
            </a:pPr>
            <a:r>
              <a:rPr lang="el-GR" dirty="0"/>
              <a:t>4. με τον ψυχοθεραπευτή/(πρόσωπο αναφοράς)?</a:t>
            </a:r>
          </a:p>
          <a:p>
            <a:pPr algn="just" fontAlgn="auto">
              <a:buFont typeface="Wingdings 2" charset="2"/>
              <a:buChar char=""/>
              <a:defRPr/>
            </a:pPr>
            <a:r>
              <a:rPr lang="el-GR" dirty="0"/>
              <a:t>2 συνεδρίες/</a:t>
            </a:r>
            <a:r>
              <a:rPr lang="el-GR" dirty="0" err="1"/>
              <a:t>εβδ</a:t>
            </a:r>
            <a:r>
              <a:rPr lang="el-GR" dirty="0"/>
              <a:t>. Στο </a:t>
            </a:r>
            <a:r>
              <a:rPr lang="el-GR" dirty="0" err="1"/>
              <a:t>Αιγηνίτειο</a:t>
            </a:r>
            <a:endParaRPr lang="en-US" dirty="0"/>
          </a:p>
          <a:p>
            <a:pPr algn="just" fontAlgn="auto">
              <a:buFont typeface="Wingdings 2" charset="2"/>
              <a:buChar char=""/>
              <a:defRPr/>
            </a:pPr>
            <a:endParaRPr lang="en-US" dirty="0"/>
          </a:p>
          <a:p>
            <a:pPr algn="just" fontAlgn="auto">
              <a:buFont typeface="Wingdings 2" charset="2"/>
              <a:buChar char=""/>
              <a:defRPr/>
            </a:pPr>
            <a:endParaRPr lang="el-GR" dirty="0"/>
          </a:p>
          <a:p>
            <a:pPr algn="just" fontAlgn="auto">
              <a:buFont typeface="Wingdings 2" charset="2"/>
              <a:buChar char=""/>
              <a:defRPr/>
            </a:pPr>
            <a:r>
              <a:rPr lang="el-GR" dirty="0"/>
              <a:t>Συμπέρασμα: το ψυχαναλυτικό πλαίσιο αφενός προστατεύει το αναλυτικό πλαίσιο απορροφώντας διασπασμένες και αντιφατικές πλευρές των </a:t>
            </a:r>
            <a:r>
              <a:rPr lang="el-GR" dirty="0" err="1"/>
              <a:t>αντικειμενοτροπων</a:t>
            </a:r>
            <a:r>
              <a:rPr lang="el-GR" dirty="0"/>
              <a:t> σχέσεων και αφετέρου εξυπηρετεί το ίδιο μία απαραίτητη λειτουργία για τον ψυχισμό του οριακού, της οποίας η εσωτερίκευση βοηθά στην απαρτίωση, στη </a:t>
            </a:r>
            <a:r>
              <a:rPr lang="el-GR" dirty="0" err="1"/>
              <a:t>συμβολοποίηση</a:t>
            </a:r>
            <a:r>
              <a:rPr lang="el-GR" dirty="0"/>
              <a:t> και την εξέλιξη της θεραπείας. </a:t>
            </a:r>
          </a:p>
        </p:txBody>
      </p:sp>
      <p:pic>
        <p:nvPicPr>
          <p:cNvPr id="43011" name="Picture 3" descr="C:\Users\user\Desktop\images.jpg">
            <a:extLst>
              <a:ext uri="{FF2B5EF4-FFF2-40B4-BE49-F238E27FC236}">
                <a16:creationId xmlns:a16="http://schemas.microsoft.com/office/drawing/2014/main" id="{E0509F99-E6C8-4E63-B85A-A95A359D57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24788" y="3429001"/>
            <a:ext cx="2343150"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Θέση περιεχομένου 6">
            <a:extLst>
              <a:ext uri="{FF2B5EF4-FFF2-40B4-BE49-F238E27FC236}">
                <a16:creationId xmlns:a16="http://schemas.microsoft.com/office/drawing/2014/main" id="{BC05AF3A-8E0E-49A2-B938-284BD490E49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42686" y="1453415"/>
            <a:ext cx="6997567" cy="3811604"/>
          </a:xfrm>
        </p:spPr>
      </p:pic>
    </p:spTree>
    <p:extLst>
      <p:ext uri="{BB962C8B-B14F-4D97-AF65-F5344CB8AC3E}">
        <p14:creationId xmlns:p14="http://schemas.microsoft.com/office/powerpoint/2010/main" val="37375144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01CEE3B-2578-4EFE-90A8-1B57E3FCA328}"/>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DECF7D22-180C-4BAB-88CA-46EE9CD53CB6}"/>
              </a:ext>
            </a:extLst>
          </p:cNvPr>
          <p:cNvSpPr>
            <a:spLocks noGrp="1"/>
          </p:cNvSpPr>
          <p:nvPr>
            <p:ph idx="1"/>
          </p:nvPr>
        </p:nvSpPr>
        <p:spPr/>
        <p:txBody>
          <a:bodyPr/>
          <a:lstStyle/>
          <a:p>
            <a:r>
              <a:rPr lang="el-GR" dirty="0"/>
              <a:t>Κλινική περίπτωση Ζερβής </a:t>
            </a:r>
            <a:r>
              <a:rPr lang="el-GR" dirty="0" err="1"/>
              <a:t>σελ</a:t>
            </a:r>
            <a:r>
              <a:rPr lang="el-GR" dirty="0"/>
              <a:t> 55-61????</a:t>
            </a:r>
          </a:p>
        </p:txBody>
      </p:sp>
    </p:spTree>
    <p:extLst>
      <p:ext uri="{BB962C8B-B14F-4D97-AF65-F5344CB8AC3E}">
        <p14:creationId xmlns:p14="http://schemas.microsoft.com/office/powerpoint/2010/main" val="41727228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BBC251F-D81F-415D-A24E-653777CC8E5A}"/>
              </a:ext>
            </a:extLst>
          </p:cNvPr>
          <p:cNvSpPr>
            <a:spLocks noGrp="1"/>
          </p:cNvSpPr>
          <p:nvPr>
            <p:ph type="title"/>
          </p:nvPr>
        </p:nvSpPr>
        <p:spPr>
          <a:xfrm>
            <a:off x="328307" y="482699"/>
            <a:ext cx="10571998" cy="970450"/>
          </a:xfrm>
        </p:spPr>
        <p:txBody>
          <a:bodyPr/>
          <a:lstStyle/>
          <a:p>
            <a:r>
              <a:rPr lang="el-GR" sz="2000" dirty="0">
                <a:latin typeface="Calibri" panose="020F0502020204030204" pitchFamily="34" charset="0"/>
              </a:rPr>
              <a:t>Η συμβολή του ψυχοθεραπευτή στις διαδικασίες </a:t>
            </a:r>
            <a:r>
              <a:rPr lang="el-GR" sz="2000" dirty="0" err="1">
                <a:latin typeface="Calibri" panose="020F0502020204030204" pitchFamily="34" charset="0"/>
              </a:rPr>
              <a:t>νοηματοδότησης</a:t>
            </a:r>
            <a:endParaRPr lang="el-GR" sz="2000" dirty="0"/>
          </a:p>
        </p:txBody>
      </p:sp>
      <p:sp>
        <p:nvSpPr>
          <p:cNvPr id="3" name="Θέση περιεχομένου 2">
            <a:extLst>
              <a:ext uri="{FF2B5EF4-FFF2-40B4-BE49-F238E27FC236}">
                <a16:creationId xmlns:a16="http://schemas.microsoft.com/office/drawing/2014/main" id="{D620F74E-8829-4DEF-AF11-0D192C8CC662}"/>
              </a:ext>
            </a:extLst>
          </p:cNvPr>
          <p:cNvSpPr>
            <a:spLocks noGrp="1"/>
          </p:cNvSpPr>
          <p:nvPr>
            <p:ph idx="1"/>
          </p:nvPr>
        </p:nvSpPr>
        <p:spPr>
          <a:xfrm>
            <a:off x="230819" y="2222287"/>
            <a:ext cx="11142467" cy="4444843"/>
          </a:xfrm>
        </p:spPr>
        <p:txBody>
          <a:bodyPr>
            <a:normAutofit fontScale="85000" lnSpcReduction="10000"/>
          </a:bodyPr>
          <a:lstStyle/>
          <a:p>
            <a:pPr algn="just"/>
            <a:r>
              <a:rPr lang="en-US" sz="1800" dirty="0">
                <a:latin typeface="Calibri" panose="020F0502020204030204" pitchFamily="34" charset="0"/>
              </a:rPr>
              <a:t> </a:t>
            </a:r>
            <a:r>
              <a:rPr lang="el-GR" sz="1800" dirty="0">
                <a:latin typeface="Calibri" panose="020F0502020204030204" pitchFamily="34" charset="0"/>
              </a:rPr>
              <a:t>εδώ ήδη το πρώτο σκέλος της θεραπευτικής διαδικασίας, αυτό της </a:t>
            </a:r>
            <a:r>
              <a:rPr lang="el-GR" sz="1800" b="1" i="1" dirty="0" err="1">
                <a:latin typeface="Calibri" panose="020F0502020204030204" pitchFamily="34" charset="0"/>
              </a:rPr>
              <a:t>νοηματοδότησης</a:t>
            </a:r>
            <a:r>
              <a:rPr lang="el-GR" sz="1800" dirty="0">
                <a:latin typeface="Calibri" panose="020F0502020204030204" pitchFamily="34" charset="0"/>
              </a:rPr>
              <a:t> είναι δύσκολο, κυρίως εξαιτίας δυσκολιών </a:t>
            </a:r>
            <a:r>
              <a:rPr lang="el-GR" sz="1800" dirty="0" err="1">
                <a:latin typeface="Calibri" panose="020F0502020204030204" pitchFamily="34" charset="0"/>
              </a:rPr>
              <a:t>αναπαραστάσης</a:t>
            </a:r>
            <a:r>
              <a:rPr lang="el-GR" sz="1800" dirty="0">
                <a:latin typeface="Calibri" panose="020F0502020204030204" pitchFamily="34" charset="0"/>
              </a:rPr>
              <a:t> που παρουσιάζει ο οριακός ασθενής και οι οποίες συνδέονται με περιορισμένη </a:t>
            </a:r>
            <a:r>
              <a:rPr lang="el-GR" sz="1800" dirty="0" err="1">
                <a:latin typeface="Calibri" panose="020F0502020204030204" pitchFamily="34" charset="0"/>
              </a:rPr>
              <a:t>Ψυχικόποίηση</a:t>
            </a:r>
            <a:r>
              <a:rPr lang="el-GR" sz="1800" dirty="0">
                <a:latin typeface="Calibri" panose="020F0502020204030204" pitchFamily="34" charset="0"/>
              </a:rPr>
              <a:t> στη </a:t>
            </a:r>
            <a:r>
              <a:rPr lang="el-GR" sz="1800" dirty="0" err="1">
                <a:latin typeface="Calibri" panose="020F0502020204030204" pitchFamily="34" charset="0"/>
              </a:rPr>
              <a:t>σωματοψυχική</a:t>
            </a:r>
            <a:r>
              <a:rPr lang="el-GR" sz="1800" dirty="0">
                <a:latin typeface="Calibri" panose="020F0502020204030204" pitchFamily="34" charset="0"/>
              </a:rPr>
              <a:t> του οργάνωση. </a:t>
            </a:r>
          </a:p>
          <a:p>
            <a:pPr algn="just"/>
            <a:r>
              <a:rPr lang="el-GR" sz="1800" dirty="0">
                <a:latin typeface="Calibri" panose="020F0502020204030204" pitchFamily="34" charset="0"/>
              </a:rPr>
              <a:t>όμως και το δεύτερο σκέλος του αναλυτικού έργου ,αυτό της </a:t>
            </a:r>
            <a:r>
              <a:rPr lang="el-GR" sz="1800" b="1" i="1" dirty="0" err="1">
                <a:latin typeface="Calibri" panose="020F0502020204030204" pitchFamily="34" charset="0"/>
              </a:rPr>
              <a:t>ψυχο</a:t>
            </a:r>
            <a:r>
              <a:rPr lang="el-GR" sz="1800" b="1" i="1" dirty="0">
                <a:latin typeface="Calibri" panose="020F0502020204030204" pitchFamily="34" charset="0"/>
              </a:rPr>
              <a:t>-σύνθεσης </a:t>
            </a:r>
            <a:r>
              <a:rPr lang="el-GR" sz="1800" dirty="0">
                <a:latin typeface="Calibri" panose="020F0502020204030204" pitchFamily="34" charset="0"/>
              </a:rPr>
              <a:t>είναι προβληματικό, αφού οι απαραίτητες λειτουργίες τουλάχιστον στην αρχή της θεραπείας υπολείπονται. πρόκειται για αδυναμία που σχετίζεται με τα ναρκισσιστικά ελλείμματα. τα οποία δια πλέκονται με αμυντικούς μηχανισμούς διχασμό του εγώ και συνεπάγονται δυσκολίες απαρτίωσης και  κατά προέκταση δυσκολίες νέας εσωτερικής οργάνωσης με βάση την απώθηση και τη μετουσίωση .</a:t>
            </a:r>
          </a:p>
          <a:p>
            <a:pPr algn="just"/>
            <a:r>
              <a:rPr lang="el-GR" sz="1800" dirty="0">
                <a:latin typeface="Calibri" panose="020F0502020204030204" pitchFamily="34" charset="0"/>
              </a:rPr>
              <a:t>Άρα, η παρουσία του θεραπευτή </a:t>
            </a:r>
            <a:r>
              <a:rPr lang="el-GR" sz="1800" dirty="0" err="1">
                <a:latin typeface="Calibri" panose="020F0502020204030204" pitchFamily="34" charset="0"/>
              </a:rPr>
              <a:t>σοσ</a:t>
            </a:r>
            <a:endParaRPr lang="el-GR" sz="1800" dirty="0">
              <a:latin typeface="Calibri" panose="020F0502020204030204" pitchFamily="34" charset="0"/>
            </a:endParaRPr>
          </a:p>
          <a:p>
            <a:pPr algn="just"/>
            <a:r>
              <a:rPr lang="el-GR" sz="1800" dirty="0">
                <a:latin typeface="Calibri" panose="020F0502020204030204" pitchFamily="34" charset="0"/>
              </a:rPr>
              <a:t>ο </a:t>
            </a:r>
            <a:r>
              <a:rPr lang="el-GR" sz="1800" dirty="0" err="1">
                <a:latin typeface="Calibri" panose="020F0502020204030204" pitchFamily="34" charset="0"/>
              </a:rPr>
              <a:t>Αντρε</a:t>
            </a:r>
            <a:r>
              <a:rPr lang="el-GR" sz="1800" dirty="0">
                <a:latin typeface="Calibri" panose="020F0502020204030204" pitchFamily="34" charset="0"/>
              </a:rPr>
              <a:t> Γκριν μιλά για τη σημαντική θέση που κατέχουν για τον οριακό </a:t>
            </a:r>
            <a:r>
              <a:rPr lang="el-GR" sz="1800" b="1" dirty="0">
                <a:latin typeface="Calibri" panose="020F0502020204030204" pitchFamily="34" charset="0"/>
              </a:rPr>
              <a:t>το σώμα και η πράξη αντί της αναπαράστασης, </a:t>
            </a:r>
            <a:r>
              <a:rPr lang="el-GR" sz="1800" dirty="0">
                <a:latin typeface="Calibri" panose="020F0502020204030204" pitchFamily="34" charset="0"/>
              </a:rPr>
              <a:t>περιγράφοντας την κατάσταση ως ένα «Ψυχικό μηδενισμό» αναφέρεται μάλιστα στο </a:t>
            </a:r>
            <a:r>
              <a:rPr lang="el-GR" sz="1800" dirty="0" err="1">
                <a:latin typeface="Calibri" panose="020F0502020204030204" pitchFamily="34" charset="0"/>
              </a:rPr>
              <a:t>winnicott</a:t>
            </a:r>
            <a:r>
              <a:rPr lang="el-GR" sz="1800" dirty="0">
                <a:latin typeface="Calibri" panose="020F0502020204030204" pitchFamily="34" charset="0"/>
              </a:rPr>
              <a:t> για να χρησιμοποιήσει την έννοια του μεταβατικού χώρου και να υποστηρίξει ότι αυτός τίθεται εκτός λειτουργίας στην περίπτωση του οριακού .</a:t>
            </a:r>
          </a:p>
          <a:p>
            <a:pPr algn="just"/>
            <a:r>
              <a:rPr lang="en-US" sz="1800" dirty="0" err="1">
                <a:solidFill>
                  <a:schemeClr val="accent3">
                    <a:lumMod val="60000"/>
                    <a:lumOff val="40000"/>
                  </a:schemeClr>
                </a:solidFill>
                <a:latin typeface="Calibri" panose="020F0502020204030204" pitchFamily="34" charset="0"/>
              </a:rPr>
              <a:t>Bion</a:t>
            </a:r>
            <a:r>
              <a:rPr lang="en-US" sz="1800" dirty="0">
                <a:solidFill>
                  <a:schemeClr val="accent3">
                    <a:lumMod val="60000"/>
                    <a:lumOff val="40000"/>
                  </a:schemeClr>
                </a:solidFill>
                <a:latin typeface="Calibri" panose="020F0502020204030204" pitchFamily="34" charset="0"/>
              </a:rPr>
              <a:t> </a:t>
            </a:r>
            <a:r>
              <a:rPr lang="el-GR" sz="1800" dirty="0">
                <a:solidFill>
                  <a:schemeClr val="accent3">
                    <a:lumMod val="60000"/>
                    <a:lumOff val="40000"/>
                  </a:schemeClr>
                </a:solidFill>
                <a:latin typeface="Calibri" panose="020F0502020204030204" pitchFamily="34" charset="0"/>
              </a:rPr>
              <a:t>στοιχεία Β και στοιχεία Α….. </a:t>
            </a:r>
            <a:r>
              <a:rPr lang="el-GR" sz="1800" dirty="0">
                <a:latin typeface="Calibri" panose="020F0502020204030204" pitchFamily="34" charset="0"/>
              </a:rPr>
              <a:t>ο </a:t>
            </a:r>
            <a:r>
              <a:rPr lang="el-GR" sz="1800" dirty="0" err="1">
                <a:latin typeface="Calibri" panose="020F0502020204030204" pitchFamily="34" charset="0"/>
              </a:rPr>
              <a:t>bion</a:t>
            </a:r>
            <a:r>
              <a:rPr lang="el-GR" sz="1800" dirty="0">
                <a:latin typeface="Calibri" panose="020F0502020204030204" pitchFamily="34" charset="0"/>
              </a:rPr>
              <a:t> χρησιμοποίησε αυτές τις έννοιες επειδή ενδιαφερόταν να κατανοήσει την ψυχική λειτουργία του ψυχωτικού και τις ρίζες της. Απέδωσε αυτήν την ψυχωτική λειτουργία σε πρώιμο φόβο του βρέφους απέναντι στην επιθετικότητα τόσο τη δική του όσο και των άλλων και στην </a:t>
            </a:r>
            <a:r>
              <a:rPr lang="el-GR" sz="1800" dirty="0" err="1">
                <a:latin typeface="Calibri" panose="020F0502020204030204" pitchFamily="34" charset="0"/>
              </a:rPr>
              <a:t>καταστροφη</a:t>
            </a:r>
            <a:r>
              <a:rPr lang="el-GR" sz="1800" dirty="0">
                <a:latin typeface="Calibri" panose="020F0502020204030204" pitchFamily="34" charset="0"/>
              </a:rPr>
              <a:t>  της λειτουργίας α σε μία προσπάθεια να αποφευχθεί η ψυχική δυσπραγία. Αποτέλεσμα αυτού είναι μία ψυχική λειτουργία στην οποία επικρατούν στοιχεία β ,κάτι το οποίο στην πράξη ισοδυναμεί με απονεύρωση της ψυχικής ζωής και με αναζήτηση της ικανοποίησης σε υλικά στοιχεία,….</a:t>
            </a:r>
          </a:p>
          <a:p>
            <a:pPr algn="just"/>
            <a:r>
              <a:rPr lang="el-GR" sz="1800" dirty="0">
                <a:latin typeface="Calibri" panose="020F0502020204030204" pitchFamily="34" charset="0"/>
              </a:rPr>
              <a:t>Αν. Ποταμιάνου :ο οριακός βρίσκεται ανάμεσα στην έντονη επιθυμία των αγαπήσει και να αγαπηθεί και τη </a:t>
            </a:r>
            <a:r>
              <a:rPr lang="el-GR" sz="1800" dirty="0" err="1">
                <a:latin typeface="Calibri" panose="020F0502020204030204" pitchFamily="34" charset="0"/>
              </a:rPr>
              <a:t>μή</a:t>
            </a:r>
            <a:r>
              <a:rPr lang="el-GR" sz="1800" dirty="0">
                <a:latin typeface="Calibri" panose="020F0502020204030204" pitchFamily="34" charset="0"/>
              </a:rPr>
              <a:t> επιθυμία για τα ίδια πράγματα, την οποία προβάλλει στον άλλον και την οποία αντιλαμβάνεται σαν απόρριψη.</a:t>
            </a:r>
          </a:p>
          <a:p>
            <a:endParaRPr lang="el-GR" dirty="0"/>
          </a:p>
        </p:txBody>
      </p:sp>
      <p:pic>
        <p:nvPicPr>
          <p:cNvPr id="4" name="Εικόνα 3">
            <a:extLst>
              <a:ext uri="{FF2B5EF4-FFF2-40B4-BE49-F238E27FC236}">
                <a16:creationId xmlns:a16="http://schemas.microsoft.com/office/drawing/2014/main" id="{4D5607D2-62E9-43E5-AE44-78E4466102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45027" y="363985"/>
            <a:ext cx="2473171" cy="1584664"/>
          </a:xfrm>
          <a:prstGeom prst="rect">
            <a:avLst/>
          </a:prstGeom>
        </p:spPr>
      </p:pic>
    </p:spTree>
    <p:extLst>
      <p:ext uri="{BB962C8B-B14F-4D97-AF65-F5344CB8AC3E}">
        <p14:creationId xmlns:p14="http://schemas.microsoft.com/office/powerpoint/2010/main" val="37665662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6D300D9A-C796-4C24-A722-D713B0B41FC5}"/>
              </a:ext>
            </a:extLst>
          </p:cNvPr>
          <p:cNvSpPr>
            <a:spLocks noGrp="1"/>
          </p:cNvSpPr>
          <p:nvPr>
            <p:ph idx="1"/>
          </p:nvPr>
        </p:nvSpPr>
        <p:spPr>
          <a:xfrm>
            <a:off x="346229" y="417251"/>
            <a:ext cx="11327907" cy="6187736"/>
          </a:xfrm>
        </p:spPr>
        <p:txBody>
          <a:bodyPr>
            <a:normAutofit/>
          </a:bodyPr>
          <a:lstStyle/>
          <a:p>
            <a:pPr algn="just"/>
            <a:r>
              <a:rPr lang="el-GR" sz="1800" dirty="0">
                <a:latin typeface="Calibri" panose="020F0502020204030204" pitchFamily="34" charset="0"/>
              </a:rPr>
              <a:t>ζητούμενα είναι ταυτοχρόνως αφενός η προστασία της ζωής του ασθενούς και αφετέρου η διασφάλιση ειδικών αναλυτικών συνθηκών δηλαδή ένας ενός αναλυτικού πλαισίου που θα επιτρέψει το θεραπευόμενο να αφεθεί στη θεραπεία να αποκαλύψει τις εσωτερικές του πτυχές και να σηματοδοτήσει το περιεχόμενό τους πρόκειται για ένα πρώτο επίπεδο ζητούμενης </a:t>
            </a:r>
            <a:r>
              <a:rPr lang="el-GR" sz="1800" dirty="0" err="1">
                <a:latin typeface="Calibri" panose="020F0502020204030204" pitchFamily="34" charset="0"/>
              </a:rPr>
              <a:t>νοηματοδότησης</a:t>
            </a:r>
            <a:r>
              <a:rPr lang="el-GR" sz="1800" dirty="0">
                <a:latin typeface="Calibri" panose="020F0502020204030204" pitchFamily="34" charset="0"/>
              </a:rPr>
              <a:t> το οποίο μπορεί να στηριχθεί στην άρση των </a:t>
            </a:r>
            <a:r>
              <a:rPr lang="el-GR" sz="1800" dirty="0" err="1">
                <a:latin typeface="Calibri" panose="020F0502020204030204" pitchFamily="34" charset="0"/>
              </a:rPr>
              <a:t>αμυνών</a:t>
            </a:r>
            <a:r>
              <a:rPr lang="el-GR" sz="1800" dirty="0">
                <a:latin typeface="Calibri" panose="020F0502020204030204" pitchFamily="34" charset="0"/>
              </a:rPr>
              <a:t> του τύπου της από </a:t>
            </a:r>
            <a:r>
              <a:rPr lang="el-GR" sz="1800" dirty="0" err="1">
                <a:latin typeface="Calibri" panose="020F0502020204030204" pitchFamily="34" charset="0"/>
              </a:rPr>
              <a:t>Ψυχικόποίησης</a:t>
            </a:r>
            <a:r>
              <a:rPr lang="el-GR" sz="1800" dirty="0">
                <a:latin typeface="Calibri" panose="020F0502020204030204" pitchFamily="34" charset="0"/>
              </a:rPr>
              <a:t> και εκτόνωσης μέσω του σώματος η της πράξης φαίνεται ότι μία ζωντανή και περιέχουσα παρουσία του θεραπευτή μπορεί να επιτρέψει στον οριακό ασθενή να δώσει έκφραση σε ένα σταλμένα κομμάτια ψυχικής ζωής μέσα του</a:t>
            </a:r>
          </a:p>
          <a:p>
            <a:pPr algn="just"/>
            <a:r>
              <a:rPr lang="el-GR" sz="1800" dirty="0">
                <a:latin typeface="Calibri" panose="020F0502020204030204" pitchFamily="34" charset="0"/>
              </a:rPr>
              <a:t>ο ψυχαναλυτής πρέπει πρώτα από όλα να παράσχει στον ασθενή ένα </a:t>
            </a:r>
            <a:r>
              <a:rPr lang="el-GR" sz="1800" dirty="0" err="1">
                <a:latin typeface="Calibri" panose="020F0502020204030204" pitchFamily="34" charset="0"/>
              </a:rPr>
              <a:t>αλεξηδιεγερτικο</a:t>
            </a:r>
            <a:r>
              <a:rPr lang="el-GR" sz="1800" dirty="0">
                <a:latin typeface="Calibri" panose="020F0502020204030204" pitchFamily="34" charset="0"/>
              </a:rPr>
              <a:t>  σύστημα ή ένα βοηθητικό εγώ για να το αποσύρει αργότερα</a:t>
            </a:r>
          </a:p>
          <a:p>
            <a:pPr algn="just"/>
            <a:r>
              <a:rPr lang="en-US" sz="1800" dirty="0">
                <a:latin typeface="Calibri" panose="020F0502020204030204" pitchFamily="34" charset="0"/>
              </a:rPr>
              <a:t> </a:t>
            </a:r>
            <a:r>
              <a:rPr lang="el-GR" sz="1800" dirty="0">
                <a:latin typeface="Calibri" panose="020F0502020204030204" pitchFamily="34" charset="0"/>
              </a:rPr>
              <a:t>ο ίδιος ο </a:t>
            </a:r>
            <a:r>
              <a:rPr lang="el-GR" sz="1800" dirty="0" err="1">
                <a:solidFill>
                  <a:schemeClr val="accent3">
                    <a:lumMod val="60000"/>
                    <a:lumOff val="40000"/>
                  </a:schemeClr>
                </a:solidFill>
                <a:latin typeface="Calibri" panose="020F0502020204030204" pitchFamily="34" charset="0"/>
              </a:rPr>
              <a:t>winnicott</a:t>
            </a:r>
            <a:r>
              <a:rPr lang="el-GR" sz="1800" dirty="0">
                <a:latin typeface="Calibri" panose="020F0502020204030204" pitchFamily="34" charset="0"/>
              </a:rPr>
              <a:t> γράφει ότι ένα μέρος της μεταβίβασης συνίσταται στο να δώσει ο αναλυτής κάτι στον ασθενή κάτι πιο αυθεντικό και προσωπικό μία παρουσία που προσφέρει στο πλαίσιο ένα νόημα</a:t>
            </a:r>
          </a:p>
          <a:p>
            <a:pPr algn="just"/>
            <a:r>
              <a:rPr lang="el-GR" sz="1800" dirty="0">
                <a:latin typeface="Calibri" panose="020F0502020204030204" pitchFamily="34" charset="0"/>
              </a:rPr>
              <a:t>αυτή η ανάγκη για εξωτερική πραγματικότητα είναι πολύ σημαντική για κάποιους ασθενείς με λίπος συγκροτημένο εγώ όπως είναι οι οριακοί αυτό μας οδηγεί στη διαπίστωση ότι απέναντι σε οριακούς ασθένειες φαίνεται πως είναι σημαντικό ο ψυχοθεραπευτής να εγκαταλείψει το όραμα της απόλυτης ουδετερότητας και να τοποθετηθεί με κάποιο προσωπικό τρόπο στο εδώ και τώρα της αναλυτικής σχέσης </a:t>
            </a:r>
          </a:p>
          <a:p>
            <a:pPr algn="just"/>
            <a:r>
              <a:rPr lang="el-GR" sz="1800" dirty="0">
                <a:latin typeface="Calibri" panose="020F0502020204030204" pitchFamily="34" charset="0"/>
              </a:rPr>
              <a:t>στο πλαίσιο της ίδιας λογικής φαίνεται να ενδείκνυται στις περισσότερες των περιπτώσεων και η θέση πρόσωπο με πρόσωπο….. θέση οπτικής στήριξης , στήριξης επάνω στην πραγματικότητα,  κάτι το οποίο μπορεί να πλαισιώσει υποστηρικτικά το επικίνδυνο για τον οριακό Ψυχικό άνοιγμα απέναντι στον άλλον</a:t>
            </a:r>
          </a:p>
          <a:p>
            <a:endParaRPr lang="el-GR" dirty="0"/>
          </a:p>
        </p:txBody>
      </p:sp>
    </p:spTree>
    <p:extLst>
      <p:ext uri="{BB962C8B-B14F-4D97-AF65-F5344CB8AC3E}">
        <p14:creationId xmlns:p14="http://schemas.microsoft.com/office/powerpoint/2010/main" val="30961485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16804DD-E884-4AB3-BCF5-760ACB8C544B}"/>
              </a:ext>
            </a:extLst>
          </p:cNvPr>
          <p:cNvSpPr>
            <a:spLocks noGrp="1"/>
          </p:cNvSpPr>
          <p:nvPr>
            <p:ph type="title"/>
          </p:nvPr>
        </p:nvSpPr>
        <p:spPr>
          <a:xfrm>
            <a:off x="490404" y="292962"/>
            <a:ext cx="10571998" cy="609771"/>
          </a:xfrm>
        </p:spPr>
        <p:txBody>
          <a:bodyPr/>
          <a:lstStyle/>
          <a:p>
            <a:r>
              <a:rPr lang="el-GR" sz="2000" dirty="0">
                <a:latin typeface="Calibri" panose="020F0502020204030204" pitchFamily="34" charset="0"/>
              </a:rPr>
              <a:t> </a:t>
            </a:r>
            <a:r>
              <a:rPr lang="el-GR" sz="2400" dirty="0">
                <a:latin typeface="Calibri" panose="020F0502020204030204" pitchFamily="34" charset="0"/>
              </a:rPr>
              <a:t>Η συμβολή του ψυχοθεραπευτή στις διαδικασίες εσωτερίκευσης</a:t>
            </a:r>
            <a:endParaRPr lang="el-GR" sz="2400" dirty="0"/>
          </a:p>
        </p:txBody>
      </p:sp>
      <p:sp>
        <p:nvSpPr>
          <p:cNvPr id="3" name="Θέση περιεχομένου 2">
            <a:extLst>
              <a:ext uri="{FF2B5EF4-FFF2-40B4-BE49-F238E27FC236}">
                <a16:creationId xmlns:a16="http://schemas.microsoft.com/office/drawing/2014/main" id="{980DF400-A325-4CE3-A17D-205A190A1727}"/>
              </a:ext>
            </a:extLst>
          </p:cNvPr>
          <p:cNvSpPr>
            <a:spLocks noGrp="1"/>
          </p:cNvSpPr>
          <p:nvPr>
            <p:ph idx="1"/>
          </p:nvPr>
        </p:nvSpPr>
        <p:spPr>
          <a:xfrm>
            <a:off x="156839" y="1669003"/>
            <a:ext cx="11878322" cy="5024762"/>
          </a:xfrm>
        </p:spPr>
        <p:txBody>
          <a:bodyPr>
            <a:normAutofit fontScale="92500" lnSpcReduction="20000"/>
          </a:bodyPr>
          <a:lstStyle/>
          <a:p>
            <a:r>
              <a:rPr lang="el-GR" sz="1900" dirty="0">
                <a:latin typeface="Calibri" panose="020F0502020204030204" pitchFamily="34" charset="0"/>
              </a:rPr>
              <a:t>Η ουσιαστική πλαισίωση λοιπόν ενδεχομένως θα λειτουργήσει περισσότερο </a:t>
            </a:r>
            <a:r>
              <a:rPr lang="el-GR" sz="1900" dirty="0" err="1">
                <a:latin typeface="Calibri" panose="020F0502020204030204" pitchFamily="34" charset="0"/>
              </a:rPr>
              <a:t>Ψυχικόποιημένα</a:t>
            </a:r>
            <a:r>
              <a:rPr lang="el-GR" sz="1900" dirty="0">
                <a:latin typeface="Calibri" panose="020F0502020204030204" pitchFamily="34" charset="0"/>
              </a:rPr>
              <a:t> και λιγότερο μηχανικά αναζητώντας νόημα στο περιεχόμενο του</a:t>
            </a:r>
          </a:p>
          <a:p>
            <a:r>
              <a:rPr lang="en-US" sz="1900" dirty="0">
                <a:latin typeface="Calibri" panose="020F0502020204030204" pitchFamily="34" charset="0"/>
              </a:rPr>
              <a:t> </a:t>
            </a:r>
            <a:r>
              <a:rPr lang="el-GR" sz="1900" dirty="0">
                <a:latin typeface="Calibri" panose="020F0502020204030204" pitchFamily="34" charset="0"/>
              </a:rPr>
              <a:t>Μία δομική εξωτερική συνεισφορά προς αυτή την κατεύθυνση είναι απαραίτητη και μπορεί να εντάσσεται σε μηχανισμούς εσωτερίκευσης για τους οποίους η παρουσία του ψυχοθεραπευτή είναι εξίσου καθοριστική </a:t>
            </a:r>
          </a:p>
          <a:p>
            <a:r>
              <a:rPr lang="el-GR" sz="1900" dirty="0">
                <a:latin typeface="Calibri" panose="020F0502020204030204" pitchFamily="34" charset="0"/>
              </a:rPr>
              <a:t>Στο πλαίσιο αυτής της προοπτικής στη σύγχρονη ψυχαναλυτική πρακτική αναγνωρίζεται πλέον ότι στη διάρκεια της ψυχαναλυτικής πορείας λαμβάνουν χώρα </a:t>
            </a:r>
            <a:r>
              <a:rPr lang="el-GR" sz="1900" b="1" i="1" dirty="0">
                <a:solidFill>
                  <a:schemeClr val="accent3">
                    <a:lumMod val="60000"/>
                    <a:lumOff val="40000"/>
                  </a:schemeClr>
                </a:solidFill>
                <a:latin typeface="Calibri" panose="020F0502020204030204" pitchFamily="34" charset="0"/>
              </a:rPr>
              <a:t>όχι μόνο μεταβιβαστικές επαναλήψεις αλλά και δημιουργικές διαδικασίες </a:t>
            </a:r>
            <a:r>
              <a:rPr lang="el-GR" sz="1900" b="1" i="1" dirty="0" err="1">
                <a:solidFill>
                  <a:schemeClr val="accent3">
                    <a:lumMod val="60000"/>
                    <a:lumOff val="40000"/>
                  </a:schemeClr>
                </a:solidFill>
                <a:latin typeface="Calibri" panose="020F0502020204030204" pitchFamily="34" charset="0"/>
              </a:rPr>
              <a:t>μεταβίβαστικού</a:t>
            </a:r>
            <a:r>
              <a:rPr lang="el-GR" sz="1900" b="1" i="1" dirty="0">
                <a:solidFill>
                  <a:schemeClr val="accent3">
                    <a:lumMod val="60000"/>
                    <a:lumOff val="40000"/>
                  </a:schemeClr>
                </a:solidFill>
                <a:latin typeface="Calibri" panose="020F0502020204030204" pitchFamily="34" charset="0"/>
              </a:rPr>
              <a:t> – </a:t>
            </a:r>
            <a:r>
              <a:rPr lang="el-GR" sz="1900" b="1" i="1" dirty="0" err="1">
                <a:solidFill>
                  <a:schemeClr val="accent3">
                    <a:lumMod val="60000"/>
                    <a:lumOff val="40000"/>
                  </a:schemeClr>
                </a:solidFill>
                <a:latin typeface="Calibri" panose="020F0502020204030204" pitchFamily="34" charset="0"/>
              </a:rPr>
              <a:t>αντιμεταβίβαστικού</a:t>
            </a:r>
            <a:r>
              <a:rPr lang="el-GR" sz="1900" b="1" i="1" dirty="0">
                <a:solidFill>
                  <a:schemeClr val="accent3">
                    <a:lumMod val="60000"/>
                    <a:lumOff val="40000"/>
                  </a:schemeClr>
                </a:solidFill>
                <a:latin typeface="Calibri" panose="020F0502020204030204" pitchFamily="34" charset="0"/>
              </a:rPr>
              <a:t>  χαρακτήρα οι οποίες έχουν ως συνέπεια εσωτερικεύσεις.</a:t>
            </a:r>
          </a:p>
          <a:p>
            <a:r>
              <a:rPr lang="el-GR" sz="1900" dirty="0">
                <a:latin typeface="Calibri" panose="020F0502020204030204" pitchFamily="34" charset="0"/>
              </a:rPr>
              <a:t>ο </a:t>
            </a:r>
            <a:r>
              <a:rPr lang="el-GR" sz="1900" dirty="0" err="1">
                <a:latin typeface="Calibri" panose="020F0502020204030204" pitchFamily="34" charset="0"/>
              </a:rPr>
              <a:t>freud</a:t>
            </a:r>
            <a:r>
              <a:rPr lang="el-GR" sz="1900" dirty="0">
                <a:latin typeface="Calibri" panose="020F0502020204030204" pitchFamily="34" charset="0"/>
              </a:rPr>
              <a:t> διακρίνει μία σχέση ανάμεσα στον Ψυχικό τραυματισμό και στην εσωτερίκευση από το άγχος παίζει ένα ενδιάμεσο ρόλο σε αυτή την προοπτική το άγχος που προκύπτει από τη ματαίωση από την απουσία ανταπόκρισης εκ μέρους του επιθυμητού αντικειμένου και από το άγχος ευνουχισμού εσωτερικεύει τον κίνδυνο με την ομορφιά του υπερεγώ κάτι το οποίο κάτω από ειδικές συνθήκες μπορεί να πάρει ψυχοπαθολογικές διαστάσεις υπό το σχήμα της </a:t>
            </a:r>
            <a:r>
              <a:rPr lang="el-GR" sz="1900" dirty="0" err="1">
                <a:latin typeface="Calibri" panose="020F0502020204030204" pitchFamily="34" charset="0"/>
              </a:rPr>
              <a:t>ιδεοψυχαναγκαστικής</a:t>
            </a:r>
            <a:r>
              <a:rPr lang="el-GR" sz="1900" dirty="0">
                <a:latin typeface="Calibri" panose="020F0502020204030204" pitchFamily="34" charset="0"/>
              </a:rPr>
              <a:t> νεύρωσης</a:t>
            </a:r>
          </a:p>
          <a:p>
            <a:r>
              <a:rPr lang="el-GR" sz="1900" dirty="0">
                <a:latin typeface="Calibri" panose="020F0502020204030204" pitchFamily="34" charset="0"/>
              </a:rPr>
              <a:t>εδώ ο αμυντικός μηχανισμός του διχασμού… περιλαμβάνει την εσωτερίκευση του πατέρα που οδηγεί στο σχηματισμό του υπερεγώ στο τέλος της οιδιπόδειας  περιόδου. </a:t>
            </a:r>
            <a:r>
              <a:rPr lang="el-GR" sz="1900" b="1" i="1" dirty="0">
                <a:latin typeface="Calibri" panose="020F0502020204030204" pitchFamily="34" charset="0"/>
              </a:rPr>
              <a:t>Αντίθετα το εγώ σε μία πρώιμη φάση φαίνεται να προέκυψε από μηχανισμούς διχασμού με βάση το δίπολο, αυτή τη φορά, καλό –κακό, δηλαδή </a:t>
            </a:r>
            <a:r>
              <a:rPr lang="el-GR" sz="1900" b="1" i="1" dirty="0" err="1">
                <a:latin typeface="Calibri" panose="020F0502020204030204" pitchFamily="34" charset="0"/>
              </a:rPr>
              <a:t>ενδοβάλλοντας</a:t>
            </a:r>
            <a:r>
              <a:rPr lang="el-GR" sz="1900" b="1" i="1" dirty="0">
                <a:latin typeface="Calibri" panose="020F0502020204030204" pitchFamily="34" charset="0"/>
              </a:rPr>
              <a:t> το καλό και προβάλλοντας έξω το κακό</a:t>
            </a:r>
          </a:p>
          <a:p>
            <a:r>
              <a:rPr lang="el-GR" sz="1900" b="1" dirty="0">
                <a:latin typeface="Calibri" panose="020F0502020204030204" pitchFamily="34" charset="0"/>
              </a:rPr>
              <a:t>Η έντονη λειτουργία του διχασμού</a:t>
            </a:r>
            <a:r>
              <a:rPr lang="en-US" sz="1900" b="1" dirty="0">
                <a:latin typeface="Calibri" panose="020F0502020204030204" pitchFamily="34" charset="0"/>
              </a:rPr>
              <a:t> </a:t>
            </a:r>
            <a:r>
              <a:rPr lang="el-GR" sz="1900" b="1" dirty="0">
                <a:latin typeface="Calibri" panose="020F0502020204030204" pitchFamily="34" charset="0"/>
              </a:rPr>
              <a:t>φαίνεται να οδηγεί σε κατακερματισμό του εσωτερικού βιώματος. </a:t>
            </a:r>
            <a:r>
              <a:rPr lang="el-GR" sz="1900" dirty="0">
                <a:latin typeface="Calibri" panose="020F0502020204030204" pitchFamily="34" charset="0"/>
              </a:rPr>
              <a:t>για παράδειγμα ο </a:t>
            </a:r>
            <a:r>
              <a:rPr lang="el-GR" sz="1900" dirty="0" err="1">
                <a:latin typeface="Calibri" panose="020F0502020204030204" pitchFamily="34" charset="0"/>
              </a:rPr>
              <a:t>ιδεοψυχαναγκαστικός</a:t>
            </a:r>
            <a:r>
              <a:rPr lang="el-GR" sz="1900" dirty="0">
                <a:latin typeface="Calibri" panose="020F0502020204030204" pitchFamily="34" charset="0"/>
              </a:rPr>
              <a:t> δεν αναγνωρίζει τον ίδιο του τον εαυτό στις ιδεοληψίες και στους </a:t>
            </a:r>
            <a:r>
              <a:rPr lang="el-GR" sz="1900" dirty="0" err="1">
                <a:latin typeface="Calibri" panose="020F0502020204030204" pitchFamily="34" charset="0"/>
              </a:rPr>
              <a:t>ψυχαναγκασμούς</a:t>
            </a:r>
            <a:r>
              <a:rPr lang="el-GR" sz="1900" dirty="0">
                <a:latin typeface="Calibri" panose="020F0502020204030204" pitchFamily="34" charset="0"/>
              </a:rPr>
              <a:t> του …</a:t>
            </a:r>
          </a:p>
          <a:p>
            <a:endParaRPr lang="el-GR" sz="1900" b="1" i="1" dirty="0">
              <a:latin typeface="Calibri" panose="020F0502020204030204" pitchFamily="34" charset="0"/>
            </a:endParaRPr>
          </a:p>
          <a:p>
            <a:endParaRPr lang="el-GR" sz="1800" b="1" i="1" dirty="0">
              <a:latin typeface="Calibri" panose="020F0502020204030204" pitchFamily="34" charset="0"/>
            </a:endParaRPr>
          </a:p>
          <a:p>
            <a:endParaRPr lang="el-GR" dirty="0"/>
          </a:p>
        </p:txBody>
      </p:sp>
      <p:pic>
        <p:nvPicPr>
          <p:cNvPr id="4" name="Εικόνα 3">
            <a:extLst>
              <a:ext uri="{FF2B5EF4-FFF2-40B4-BE49-F238E27FC236}">
                <a16:creationId xmlns:a16="http://schemas.microsoft.com/office/drawing/2014/main" id="{D8A44FD5-ADA8-4E58-A060-AA58862340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58471" y="1031"/>
            <a:ext cx="2143125" cy="1588072"/>
          </a:xfrm>
          <a:prstGeom prst="rect">
            <a:avLst/>
          </a:prstGeom>
        </p:spPr>
      </p:pic>
    </p:spTree>
    <p:extLst>
      <p:ext uri="{BB962C8B-B14F-4D97-AF65-F5344CB8AC3E}">
        <p14:creationId xmlns:p14="http://schemas.microsoft.com/office/powerpoint/2010/main" val="41507022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1D714E4-B65D-4CF4-B014-55ADE0B0E2BB}"/>
              </a:ext>
            </a:extLst>
          </p:cNvPr>
          <p:cNvSpPr>
            <a:spLocks noGrp="1"/>
          </p:cNvSpPr>
          <p:nvPr>
            <p:ph type="title"/>
          </p:nvPr>
        </p:nvSpPr>
        <p:spPr>
          <a:xfrm>
            <a:off x="530702" y="128725"/>
            <a:ext cx="9404723" cy="728012"/>
          </a:xfrm>
        </p:spPr>
        <p:txBody>
          <a:bodyPr/>
          <a:lstStyle/>
          <a:p>
            <a:r>
              <a:rPr lang="el-GR" sz="2400" dirty="0">
                <a:solidFill>
                  <a:schemeClr val="accent3">
                    <a:lumMod val="60000"/>
                    <a:lumOff val="40000"/>
                  </a:schemeClr>
                </a:solidFill>
              </a:rPr>
              <a:t>2 συμπληρωματικές διαδικασίες</a:t>
            </a:r>
          </a:p>
        </p:txBody>
      </p:sp>
      <p:sp>
        <p:nvSpPr>
          <p:cNvPr id="3" name="Θέση περιεχομένου 2">
            <a:extLst>
              <a:ext uri="{FF2B5EF4-FFF2-40B4-BE49-F238E27FC236}">
                <a16:creationId xmlns:a16="http://schemas.microsoft.com/office/drawing/2014/main" id="{D6494F7E-4E3B-4223-BE1A-7C23F482B9FB}"/>
              </a:ext>
            </a:extLst>
          </p:cNvPr>
          <p:cNvSpPr>
            <a:spLocks noGrp="1"/>
          </p:cNvSpPr>
          <p:nvPr>
            <p:ph idx="1"/>
          </p:nvPr>
        </p:nvSpPr>
        <p:spPr>
          <a:xfrm>
            <a:off x="195309" y="790113"/>
            <a:ext cx="11465989" cy="5939162"/>
          </a:xfrm>
        </p:spPr>
        <p:txBody>
          <a:bodyPr>
            <a:normAutofit/>
          </a:bodyPr>
          <a:lstStyle/>
          <a:p>
            <a:pPr algn="just"/>
            <a:r>
              <a:rPr lang="el-GR" dirty="0">
                <a:latin typeface="Calibri" panose="020F0502020204030204" pitchFamily="34" charset="0"/>
              </a:rPr>
              <a:t>1. </a:t>
            </a:r>
            <a:r>
              <a:rPr lang="el-GR" sz="1800" dirty="0">
                <a:latin typeface="Calibri" panose="020F0502020204030204" pitchFamily="34" charset="0"/>
              </a:rPr>
              <a:t>απαραίτητες προϋποθέσεις για εσωτερίκευση και σχετίζεται με το γεγονός ότι κατά τη διάρκεια της ψυχαναλυτικής διαδικασίας αναδύονται το άγχος αποχωρισμού και ευνουχισμού, τα οποία αν λάβουν χώρα κάτω από συνθήκες που επιτρέπουν ψυχική επεξεργασία ,μπορούν να επιτρέψουν την εσωτερίκευση νέων στοιχείων και την εσωτερική διαφοροποίηση, σύμφωνα με το σχήμα που </a:t>
            </a:r>
            <a:r>
              <a:rPr lang="el-GR" sz="1800" dirty="0" err="1">
                <a:latin typeface="Calibri" panose="020F0502020204030204" pitchFamily="34" charset="0"/>
              </a:rPr>
              <a:t>περιγράφηκε</a:t>
            </a:r>
            <a:r>
              <a:rPr lang="el-GR" sz="1800" dirty="0">
                <a:latin typeface="Calibri" panose="020F0502020204030204" pitchFamily="34" charset="0"/>
              </a:rPr>
              <a:t> δηλαδή ότι «ματαίωση + άγχος ευνουχισμού -δυνατότητα εσωτερίκευσης και εσωτερικής </a:t>
            </a:r>
            <a:r>
              <a:rPr lang="el-GR" sz="1800" dirty="0" err="1">
                <a:latin typeface="Calibri" panose="020F0502020204030204" pitchFamily="34" charset="0"/>
              </a:rPr>
              <a:t>διαφοροποιήσης</a:t>
            </a:r>
            <a:r>
              <a:rPr lang="el-GR" dirty="0">
                <a:latin typeface="Calibri" panose="020F0502020204030204" pitchFamily="34" charset="0"/>
              </a:rPr>
              <a:t>»…..</a:t>
            </a:r>
            <a:r>
              <a:rPr lang="el-GR" sz="1800" dirty="0" err="1">
                <a:latin typeface="Calibri" panose="020F0502020204030204" pitchFamily="34" charset="0"/>
              </a:rPr>
              <a:t>laplanche</a:t>
            </a:r>
            <a:r>
              <a:rPr lang="el-GR" sz="1800" dirty="0">
                <a:latin typeface="Calibri" panose="020F0502020204030204" pitchFamily="34" charset="0"/>
              </a:rPr>
              <a:t>  έχει μιλήσει για θέση πρωταρχικής σαγήνης στην περίπτωση του αναλυτικού </a:t>
            </a:r>
            <a:r>
              <a:rPr lang="el-GR" sz="1800" dirty="0" err="1">
                <a:latin typeface="Calibri" panose="020F0502020204030204" pitchFamily="34" charset="0"/>
              </a:rPr>
              <a:t>setting</a:t>
            </a:r>
            <a:r>
              <a:rPr lang="el-GR" sz="1800" dirty="0">
                <a:latin typeface="Calibri" panose="020F0502020204030204" pitchFamily="34" charset="0"/>
              </a:rPr>
              <a:t> εννοώντας ότι πραγματοποιείται μία </a:t>
            </a:r>
            <a:r>
              <a:rPr lang="el-GR" sz="1800" dirty="0" err="1">
                <a:latin typeface="Calibri" panose="020F0502020204030204" pitchFamily="34" charset="0"/>
              </a:rPr>
              <a:t>επανεγκαθίδρυση</a:t>
            </a:r>
            <a:r>
              <a:rPr lang="el-GR" sz="1800" dirty="0">
                <a:latin typeface="Calibri" panose="020F0502020204030204" pitchFamily="34" charset="0"/>
              </a:rPr>
              <a:t> της τραυματικής πρωταρχικής θέσης  </a:t>
            </a:r>
            <a:r>
              <a:rPr lang="el-GR" sz="1800" dirty="0" err="1">
                <a:latin typeface="Calibri" panose="020F0502020204030204" pitchFamily="34" charset="0"/>
              </a:rPr>
              <a:t>αβοηθησίας</a:t>
            </a:r>
            <a:r>
              <a:rPr lang="el-GR" sz="1800" dirty="0">
                <a:latin typeface="Calibri" panose="020F0502020204030204" pitchFamily="34" charset="0"/>
              </a:rPr>
              <a:t> του βρέφους απέναντι στον ενήλικα. Αυτή η </a:t>
            </a:r>
            <a:r>
              <a:rPr lang="el-GR" sz="1800" dirty="0" err="1">
                <a:latin typeface="Calibri" panose="020F0502020204030204" pitchFamily="34" charset="0"/>
              </a:rPr>
              <a:t>επανεγκαθίδρυση</a:t>
            </a:r>
            <a:r>
              <a:rPr lang="el-GR" sz="1800" dirty="0">
                <a:latin typeface="Calibri" panose="020F0502020204030204" pitchFamily="34" charset="0"/>
              </a:rPr>
              <a:t> στο πλαίσιο της θεραπείας μπορεί αυτή τη φορά να οδηγήσει σε μία ψυχική δόμηση μέσω της επεξεργασίας του τραυματισμού</a:t>
            </a:r>
          </a:p>
          <a:p>
            <a:pPr algn="just"/>
            <a:r>
              <a:rPr lang="el-GR" dirty="0">
                <a:latin typeface="Calibri" panose="020F0502020204030204" pitchFamily="34" charset="0"/>
              </a:rPr>
              <a:t>2. </a:t>
            </a:r>
            <a:r>
              <a:rPr lang="el-GR" sz="1800" dirty="0">
                <a:latin typeface="Calibri" panose="020F0502020204030204" pitchFamily="34" charset="0"/>
              </a:rPr>
              <a:t>τη δυνατότητα εσωτερίκευσης της λειτουργίας α κατά </a:t>
            </a:r>
            <a:r>
              <a:rPr lang="el-GR" sz="1800" dirty="0" err="1">
                <a:latin typeface="Calibri" panose="020F0502020204030204" pitchFamily="34" charset="0"/>
              </a:rPr>
              <a:t>bion</a:t>
            </a:r>
            <a:r>
              <a:rPr lang="el-GR" sz="1800" dirty="0">
                <a:latin typeface="Calibri" panose="020F0502020204030204" pitchFamily="34" charset="0"/>
              </a:rPr>
              <a:t> του ψυχοθεραπευτή ισοδύναμο της περιέχουσας μητέρας</a:t>
            </a:r>
          </a:p>
          <a:p>
            <a:pPr marL="0" indent="0">
              <a:buNone/>
            </a:pPr>
            <a:r>
              <a:rPr lang="en-US" sz="1800" dirty="0">
                <a:latin typeface="Calibri" panose="020F0502020204030204" pitchFamily="34" charset="0"/>
              </a:rPr>
              <a:t> </a:t>
            </a:r>
            <a:r>
              <a:rPr lang="el-GR" sz="1800" dirty="0">
                <a:latin typeface="Calibri" panose="020F0502020204030204" pitchFamily="34" charset="0"/>
              </a:rPr>
              <a:t>όμως ο οριακός ασθενής δεν είναι νευρωτικός και δεν μπορεί πολύ συχνά να χρησιμοποιήσει τη ματαίωση με αυτό τον παραγωγικό τρόπο. =======</a:t>
            </a:r>
          </a:p>
          <a:p>
            <a:endParaRPr lang="el-GR" dirty="0"/>
          </a:p>
        </p:txBody>
      </p:sp>
    </p:spTree>
    <p:extLst>
      <p:ext uri="{BB962C8B-B14F-4D97-AF65-F5344CB8AC3E}">
        <p14:creationId xmlns:p14="http://schemas.microsoft.com/office/powerpoint/2010/main" val="8589226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39C70F56-CBD1-46D4-854C-92DB97C60B18}"/>
              </a:ext>
            </a:extLst>
          </p:cNvPr>
          <p:cNvSpPr>
            <a:spLocks noGrp="1"/>
          </p:cNvSpPr>
          <p:nvPr>
            <p:ph idx="1"/>
          </p:nvPr>
        </p:nvSpPr>
        <p:spPr>
          <a:xfrm>
            <a:off x="683581" y="1154097"/>
            <a:ext cx="10653203" cy="5094302"/>
          </a:xfrm>
        </p:spPr>
        <p:txBody>
          <a:bodyPr>
            <a:normAutofit fontScale="85000" lnSpcReduction="10000"/>
          </a:bodyPr>
          <a:lstStyle/>
          <a:p>
            <a:pPr marL="0" indent="0">
              <a:buNone/>
            </a:pPr>
            <a:r>
              <a:rPr lang="el-GR" sz="2000" b="1" dirty="0">
                <a:latin typeface="Calibri" panose="020F0502020204030204" pitchFamily="34" charset="0"/>
              </a:rPr>
              <a:t>ο θεραπευτής περισσότερο παρών κατά τη διάρκεια της θεραπείας από ότι απέναντι σε έναν οριακό ασθενή, αύξηση ερωτήσεων  απέναντι σε αδιευκρίνιστα σημεία του λόγου του ασθενή, ερμηνείες λιγότερο λακωνικές και περισσότερο περιγραφικές</a:t>
            </a:r>
          </a:p>
          <a:p>
            <a:r>
              <a:rPr lang="el-GR" sz="2000" dirty="0">
                <a:latin typeface="Calibri" panose="020F0502020204030204" pitchFamily="34" charset="0"/>
              </a:rPr>
              <a:t>=== οδηγήθηκα να είμαι λιγότερο ουδέτερος αναλυτικά σε σχέση με νευρωτικούς ασθένειες με την έννοια ότι αποκάλυψα σε μεγαλύτερο βαθμό κάποιες διαστάσεις της ψυχικής μου λειτουργίας …μία προοπτική όπου ο ψυχοθεραπευτής μπορεί να προσφέρει στον ασθενή ένα Ψυχικό όργανο ικανό να μεταφράσει ένα συμβολικό σύστημα …. θέμα ταύτισης με την ψυχική λειτουργία του ψυχοθεραπευτή αλλά έχουμε να κάνουμε με ένα πιο πολύπλοκο φαινόμενο όπου αυτή η ψυχική λειτουργία του ψυχοθεραπευτή αλλά έχουμε να κάνουμε με ένα πιο πολύπλοκο φαινόμενο όπου αυτή η ψυχική λειτουργία του ψυχοθεραπευτή είναι απλώς ένα στοιχείο σε μία διαδικασία μεταβιβαστικής αλληλεπίδρασης ανάμεσα στον ασθενή και τον </a:t>
            </a:r>
            <a:r>
              <a:rPr lang="el-GR" sz="2000" dirty="0" err="1">
                <a:latin typeface="Calibri" panose="020F0502020204030204" pitchFamily="34" charset="0"/>
              </a:rPr>
              <a:t>φυχοθεραπευτή</a:t>
            </a:r>
            <a:endParaRPr lang="el-GR" sz="2000" dirty="0">
              <a:latin typeface="Calibri" panose="020F0502020204030204" pitchFamily="34" charset="0"/>
            </a:endParaRPr>
          </a:p>
          <a:p>
            <a:r>
              <a:rPr lang="en-US" sz="2000" dirty="0">
                <a:latin typeface="Calibri" panose="020F0502020204030204" pitchFamily="34" charset="0"/>
              </a:rPr>
              <a:t> </a:t>
            </a:r>
            <a:r>
              <a:rPr lang="el-GR" sz="2000" dirty="0">
                <a:latin typeface="Calibri" panose="020F0502020204030204" pitchFamily="34" charset="0"/>
              </a:rPr>
              <a:t>αυτή η αλληλεπίδραση δημιουργεί μία εμπειρία η οποία μπορεί να </a:t>
            </a:r>
            <a:r>
              <a:rPr lang="el-GR" sz="2000" dirty="0" err="1">
                <a:latin typeface="Calibri" panose="020F0502020204030204" pitchFamily="34" charset="0"/>
              </a:rPr>
              <a:t>εσωτερικεύτεί</a:t>
            </a:r>
            <a:r>
              <a:rPr lang="el-GR" sz="2000" dirty="0">
                <a:latin typeface="Calibri" panose="020F0502020204030204" pitchFamily="34" charset="0"/>
              </a:rPr>
              <a:t> . Προς αυτήν την κατεύθυνση ο Γρηγόρης </a:t>
            </a:r>
            <a:r>
              <a:rPr lang="el-GR" sz="2000" dirty="0" err="1">
                <a:latin typeface="Calibri" panose="020F0502020204030204" pitchFamily="34" charset="0"/>
              </a:rPr>
              <a:t>βασλαματζής</a:t>
            </a:r>
            <a:r>
              <a:rPr lang="el-GR" sz="2000" dirty="0">
                <a:latin typeface="Calibri" panose="020F0502020204030204" pitchFamily="34" charset="0"/>
              </a:rPr>
              <a:t> μιλώντας για τη θεραπεία οριακών ασθενών γράφει ! το τέλος της θεραπείας σχετίζεται επίσης με την ικανότητα του ασθενούς να ένταση στον ψυχισμό του η θεραπευτική εμπειρία ως σχέση με ένα νέο αντικείμενο το οποίο είναι σε θέση να εμπεριέχει όλα τα άγχη και τις προβολές του</a:t>
            </a:r>
          </a:p>
          <a:p>
            <a:r>
              <a:rPr lang="el-GR" dirty="0">
                <a:latin typeface="Calibri" panose="020F0502020204030204" pitchFamily="34" charset="0"/>
              </a:rPr>
              <a:t>…..</a:t>
            </a:r>
            <a:r>
              <a:rPr lang="el-GR" sz="2000" dirty="0">
                <a:latin typeface="Calibri" panose="020F0502020204030204" pitchFamily="34" charset="0"/>
              </a:rPr>
              <a:t> ένα μεταβατικό χώρο δημιουργίας όχι μόνο νοήματος αλλά και λειτουργίας  Α……. η έννοια του αναλυτικού τρίτου ως κοινός ψυχικός χώρος ιδεών και φαντασιώσεων ανάμεσα στον ψυχοθεραπευτή και τον ασθενή….</a:t>
            </a:r>
          </a:p>
          <a:p>
            <a:r>
              <a:rPr lang="el-GR" sz="2000" dirty="0">
                <a:latin typeface="Calibri" panose="020F0502020204030204" pitchFamily="34" charset="0"/>
              </a:rPr>
              <a:t>η σχέση του αναλυόμενου με τον ψυχοθεραπευτή μπορεί να θεωρηθεί ένα νέο παράδειγμα σχέσης που μπορεί να προσφέρει στον οριακό ασθενή μία ανεκτή από στάση απέναντι στον άλλον </a:t>
            </a:r>
            <a:endParaRPr lang="el-GR" sz="2000" b="1" dirty="0">
              <a:latin typeface="Calibri" panose="020F0502020204030204" pitchFamily="34" charset="0"/>
            </a:endParaRPr>
          </a:p>
          <a:p>
            <a:endParaRPr lang="el-GR" dirty="0"/>
          </a:p>
        </p:txBody>
      </p:sp>
    </p:spTree>
    <p:extLst>
      <p:ext uri="{BB962C8B-B14F-4D97-AF65-F5344CB8AC3E}">
        <p14:creationId xmlns:p14="http://schemas.microsoft.com/office/powerpoint/2010/main" val="380842712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Ιόν">
  <a:themeElements>
    <a:clrScheme name="Ιό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Ιό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Ιό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484</TotalTime>
  <Words>5042</Words>
  <Application>Microsoft Office PowerPoint</Application>
  <PresentationFormat>Ευρεία οθόνη</PresentationFormat>
  <Paragraphs>173</Paragraphs>
  <Slides>32</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32</vt:i4>
      </vt:variant>
    </vt:vector>
  </HeadingPairs>
  <TitlesOfParts>
    <vt:vector size="38" baseType="lpstr">
      <vt:lpstr>Arial</vt:lpstr>
      <vt:lpstr>Calibri</vt:lpstr>
      <vt:lpstr>Century Gothic</vt:lpstr>
      <vt:lpstr>Wingdings 2</vt:lpstr>
      <vt:lpstr>Wingdings 3</vt:lpstr>
      <vt:lpstr>Ιόν</vt:lpstr>
      <vt:lpstr>Κλινικό σεμινάριο ΕΚΨ ΠΣ Δ. Θράκης  Ιούνιος 2021 Οριακή διαταραχή προσωπικότητας Εισηγητές: Κηπουρού Ελευθερία, Λαμπροπούλου Ελευθερία, Στεφανουδάκης Μανώλης</vt:lpstr>
      <vt:lpstr>   Διαστάσεις της ψυχαναλυτικής θεραπείας του οριακού ασθενούς  Χρ. Ζερβής </vt:lpstr>
      <vt:lpstr>Παρουσίαση του PowerPoint</vt:lpstr>
      <vt:lpstr>Παρουσίαση του PowerPoint</vt:lpstr>
      <vt:lpstr>Η συμβολή του ψυχοθεραπευτή στις διαδικασίες νοηματοδότησης</vt:lpstr>
      <vt:lpstr>Παρουσίαση του PowerPoint</vt:lpstr>
      <vt:lpstr> Η συμβολή του ψυχοθεραπευτή στις διαδικασίες εσωτερίκευσης</vt:lpstr>
      <vt:lpstr>2 συμπληρωματικές διαδικασίες</vt:lpstr>
      <vt:lpstr>Παρουσίαση του PowerPoint</vt:lpstr>
      <vt:lpstr>Πέτρος Χαρτοκόλλης  Οριακή –μεταιχμιακή διαταραχή προσωπικότητας</vt:lpstr>
      <vt:lpstr>Παρουσίαση του PowerPoint</vt:lpstr>
      <vt:lpstr>Παρουσίαση του PowerPoint</vt:lpstr>
      <vt:lpstr>Παρουσίαση του PowerPoint</vt:lpstr>
      <vt:lpstr>Η θεραπευτική προσέγγιση:</vt:lpstr>
      <vt:lpstr>Παρουσίαση του PowerPoint</vt:lpstr>
      <vt:lpstr>Παρουσίαση του PowerPoint</vt:lpstr>
      <vt:lpstr>Θεωρητικές παρατηρήσεις</vt:lpstr>
      <vt:lpstr>Παρουσίαση του PowerPoint</vt:lpstr>
      <vt:lpstr>R.D. Hinselhood – Ο οριακός ασθενής</vt:lpstr>
      <vt:lpstr>Παρουσίαση του PowerPoint</vt:lpstr>
      <vt:lpstr>Μ. Χατζηανδρέου Ψυχαναλυτική κατανόηση της οριακής παθολογίας</vt:lpstr>
      <vt:lpstr>Παρουσίαση του PowerPoint</vt:lpstr>
      <vt:lpstr> Winnicott sos holding invoronment needed του έλειψε στην παιδική ηλικία   Giovacchini---το Εγώ του παιδιού δεν επιτυγχάνει κάποιον υψηλό βαθμό συνοχής μέσα σε μία ατμόσφαιρα συνεχών επιθέσεων</vt:lpstr>
      <vt:lpstr>Παρουσίαση του PowerPoint</vt:lpstr>
      <vt:lpstr>Παρουσίαση του PowerPoint</vt:lpstr>
      <vt:lpstr>Παρουσίαση του PowerPoint</vt:lpstr>
      <vt:lpstr>Παρουσίαση του PowerPoint</vt:lpstr>
      <vt:lpstr>Θεωρία και πρακτική στη δημιουργία ενός ψυχοδυναμικού πλαισίου για οριακούς ασθενείς Γρ. Βασλαματζής</vt:lpstr>
      <vt:lpstr>Παρουσίαση του PowerPoint</vt:lpstr>
      <vt:lpstr>Προτεινόμενη λύση είναι η διάκριση του αναλυτικού πλαισίου από το ψυχοδυναμικό πεδίο. Ένα πλαίσιο γύρω από ένα άλλο πλαίσιο. </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Κλινικό σεμινάριο ΕΚΨ ΠΣ Δ. Θράκης  Μάιος 2021 Χρήστος Ζερβής Διαστάσεις της ψυχαναλυτικής θεραπείας του οριακού ασθενούς</dc:title>
  <dc:creator>psixiatr16 psixiatr</dc:creator>
  <cp:lastModifiedBy>psixiatr18 psixiatr</cp:lastModifiedBy>
  <cp:revision>72</cp:revision>
  <cp:lastPrinted>2021-06-13T12:51:01Z</cp:lastPrinted>
  <dcterms:created xsi:type="dcterms:W3CDTF">2021-04-08T06:38:26Z</dcterms:created>
  <dcterms:modified xsi:type="dcterms:W3CDTF">2021-06-18T06:24:18Z</dcterms:modified>
</cp:coreProperties>
</file>